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696" r:id="rId3"/>
    <p:sldMasterId id="2147485185" r:id="rId4"/>
    <p:sldMasterId id="2147485311" r:id="rId5"/>
    <p:sldMasterId id="2147485324" r:id="rId6"/>
    <p:sldMasterId id="2147485455" r:id="rId7"/>
    <p:sldMasterId id="2147485467" r:id="rId8"/>
    <p:sldMasterId id="2147485480" r:id="rId9"/>
    <p:sldMasterId id="2147485493" r:id="rId10"/>
    <p:sldMasterId id="2147485506" r:id="rId11"/>
    <p:sldMasterId id="2147485519" r:id="rId12"/>
    <p:sldMasterId id="2147485531" r:id="rId13"/>
    <p:sldMasterId id="2147485544" r:id="rId14"/>
    <p:sldMasterId id="2147485557" r:id="rId15"/>
    <p:sldMasterId id="2147485894" r:id="rId16"/>
  </p:sldMasterIdLst>
  <p:notesMasterIdLst>
    <p:notesMasterId r:id="rId140"/>
  </p:notesMasterIdLst>
  <p:sldIdLst>
    <p:sldId id="284" r:id="rId17"/>
    <p:sldId id="1882" r:id="rId18"/>
    <p:sldId id="1886" r:id="rId19"/>
    <p:sldId id="1885" r:id="rId20"/>
    <p:sldId id="1883" r:id="rId21"/>
    <p:sldId id="1884" r:id="rId22"/>
    <p:sldId id="1787" r:id="rId23"/>
    <p:sldId id="1324" r:id="rId24"/>
    <p:sldId id="1366" r:id="rId25"/>
    <p:sldId id="1725" r:id="rId26"/>
    <p:sldId id="1727" r:id="rId27"/>
    <p:sldId id="1728" r:id="rId28"/>
    <p:sldId id="1729" r:id="rId29"/>
    <p:sldId id="1792" r:id="rId30"/>
    <p:sldId id="1793" r:id="rId31"/>
    <p:sldId id="1794" r:id="rId32"/>
    <p:sldId id="1731" r:id="rId33"/>
    <p:sldId id="1732" r:id="rId34"/>
    <p:sldId id="1735" r:id="rId35"/>
    <p:sldId id="1736" r:id="rId36"/>
    <p:sldId id="1737" r:id="rId37"/>
    <p:sldId id="1733" r:id="rId38"/>
    <p:sldId id="1734" r:id="rId39"/>
    <p:sldId id="1738" r:id="rId40"/>
    <p:sldId id="1746" r:id="rId41"/>
    <p:sldId id="1739" r:id="rId42"/>
    <p:sldId id="1740" r:id="rId43"/>
    <p:sldId id="1741" r:id="rId44"/>
    <p:sldId id="1809" r:id="rId45"/>
    <p:sldId id="1742" r:id="rId46"/>
    <p:sldId id="1743" r:id="rId47"/>
    <p:sldId id="1744" r:id="rId48"/>
    <p:sldId id="1745" r:id="rId49"/>
    <p:sldId id="1748" r:id="rId50"/>
    <p:sldId id="1747" r:id="rId51"/>
    <p:sldId id="1810" r:id="rId52"/>
    <p:sldId id="1795" r:id="rId53"/>
    <p:sldId id="1796" r:id="rId54"/>
    <p:sldId id="1797" r:id="rId55"/>
    <p:sldId id="1798" r:id="rId56"/>
    <p:sldId id="1749" r:id="rId57"/>
    <p:sldId id="1752" r:id="rId58"/>
    <p:sldId id="1753" r:id="rId59"/>
    <p:sldId id="1799" r:id="rId60"/>
    <p:sldId id="1800" r:id="rId61"/>
    <p:sldId id="1801" r:id="rId62"/>
    <p:sldId id="1802" r:id="rId63"/>
    <p:sldId id="1803" r:id="rId64"/>
    <p:sldId id="1804" r:id="rId65"/>
    <p:sldId id="1805" r:id="rId66"/>
    <p:sldId id="1806" r:id="rId67"/>
    <p:sldId id="1807" r:id="rId68"/>
    <p:sldId id="1808" r:id="rId69"/>
    <p:sldId id="1811" r:id="rId70"/>
    <p:sldId id="1812" r:id="rId71"/>
    <p:sldId id="1813" r:id="rId72"/>
    <p:sldId id="1814" r:id="rId73"/>
    <p:sldId id="1815" r:id="rId74"/>
    <p:sldId id="1816" r:id="rId75"/>
    <p:sldId id="1817" r:id="rId76"/>
    <p:sldId id="1818" r:id="rId77"/>
    <p:sldId id="1819" r:id="rId78"/>
    <p:sldId id="1820" r:id="rId79"/>
    <p:sldId id="1821" r:id="rId80"/>
    <p:sldId id="1822" r:id="rId81"/>
    <p:sldId id="1823" r:id="rId82"/>
    <p:sldId id="1824" r:id="rId83"/>
    <p:sldId id="1825" r:id="rId84"/>
    <p:sldId id="1826" r:id="rId85"/>
    <p:sldId id="1827" r:id="rId86"/>
    <p:sldId id="1828" r:id="rId87"/>
    <p:sldId id="1829" r:id="rId88"/>
    <p:sldId id="1830" r:id="rId89"/>
    <p:sldId id="1831" r:id="rId90"/>
    <p:sldId id="1832" r:id="rId91"/>
    <p:sldId id="1833" r:id="rId92"/>
    <p:sldId id="1834" r:id="rId93"/>
    <p:sldId id="1835" r:id="rId94"/>
    <p:sldId id="1836" r:id="rId95"/>
    <p:sldId id="1881" r:id="rId96"/>
    <p:sldId id="1865" r:id="rId97"/>
    <p:sldId id="1837" r:id="rId98"/>
    <p:sldId id="1838" r:id="rId99"/>
    <p:sldId id="1839" r:id="rId100"/>
    <p:sldId id="1840" r:id="rId101"/>
    <p:sldId id="1841" r:id="rId102"/>
    <p:sldId id="1842" r:id="rId103"/>
    <p:sldId id="1843" r:id="rId104"/>
    <p:sldId id="1844" r:id="rId105"/>
    <p:sldId id="1845" r:id="rId106"/>
    <p:sldId id="1846" r:id="rId107"/>
    <p:sldId id="1847" r:id="rId108"/>
    <p:sldId id="1848" r:id="rId109"/>
    <p:sldId id="1849" r:id="rId110"/>
    <p:sldId id="1850" r:id="rId111"/>
    <p:sldId id="1851" r:id="rId112"/>
    <p:sldId id="1852" r:id="rId113"/>
    <p:sldId id="1853" r:id="rId114"/>
    <p:sldId id="1854" r:id="rId115"/>
    <p:sldId id="1855" r:id="rId116"/>
    <p:sldId id="1856" r:id="rId117"/>
    <p:sldId id="1857" r:id="rId118"/>
    <p:sldId id="1858" r:id="rId119"/>
    <p:sldId id="1859" r:id="rId120"/>
    <p:sldId id="1860" r:id="rId121"/>
    <p:sldId id="1861" r:id="rId122"/>
    <p:sldId id="1862" r:id="rId123"/>
    <p:sldId id="1863" r:id="rId124"/>
    <p:sldId id="1864" r:id="rId125"/>
    <p:sldId id="1866" r:id="rId126"/>
    <p:sldId id="1867" r:id="rId127"/>
    <p:sldId id="1868" r:id="rId128"/>
    <p:sldId id="1869" r:id="rId129"/>
    <p:sldId id="1870" r:id="rId130"/>
    <p:sldId id="1871" r:id="rId131"/>
    <p:sldId id="1872" r:id="rId132"/>
    <p:sldId id="1873" r:id="rId133"/>
    <p:sldId id="1874" r:id="rId134"/>
    <p:sldId id="1876" r:id="rId135"/>
    <p:sldId id="1877" r:id="rId136"/>
    <p:sldId id="1878" r:id="rId137"/>
    <p:sldId id="1879" r:id="rId138"/>
    <p:sldId id="1880" r:id="rId1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60" Type="http://schemas.openxmlformats.org/officeDocument/2006/relationships/slide" Target="slides/slide44.xml"/><Relationship Id="rId61" Type="http://schemas.openxmlformats.org/officeDocument/2006/relationships/slide" Target="slides/slide45.xml"/><Relationship Id="rId62" Type="http://schemas.openxmlformats.org/officeDocument/2006/relationships/slide" Target="slides/slide46.xml"/><Relationship Id="rId63" Type="http://schemas.openxmlformats.org/officeDocument/2006/relationships/slide" Target="slides/slide47.xml"/><Relationship Id="rId64" Type="http://schemas.openxmlformats.org/officeDocument/2006/relationships/slide" Target="slides/slide48.xml"/><Relationship Id="rId65" Type="http://schemas.openxmlformats.org/officeDocument/2006/relationships/slide" Target="slides/slide49.xml"/><Relationship Id="rId66" Type="http://schemas.openxmlformats.org/officeDocument/2006/relationships/slide" Target="slides/slide50.xml"/><Relationship Id="rId67" Type="http://schemas.openxmlformats.org/officeDocument/2006/relationships/slide" Target="slides/slide51.xml"/><Relationship Id="rId68" Type="http://schemas.openxmlformats.org/officeDocument/2006/relationships/slide" Target="slides/slide52.xml"/><Relationship Id="rId69" Type="http://schemas.openxmlformats.org/officeDocument/2006/relationships/slide" Target="slides/slide53.xml"/><Relationship Id="rId120" Type="http://schemas.openxmlformats.org/officeDocument/2006/relationships/slide" Target="slides/slide104.xml"/><Relationship Id="rId121" Type="http://schemas.openxmlformats.org/officeDocument/2006/relationships/slide" Target="slides/slide105.xml"/><Relationship Id="rId122" Type="http://schemas.openxmlformats.org/officeDocument/2006/relationships/slide" Target="slides/slide106.xml"/><Relationship Id="rId123" Type="http://schemas.openxmlformats.org/officeDocument/2006/relationships/slide" Target="slides/slide107.xml"/><Relationship Id="rId124" Type="http://schemas.openxmlformats.org/officeDocument/2006/relationships/slide" Target="slides/slide108.xml"/><Relationship Id="rId125" Type="http://schemas.openxmlformats.org/officeDocument/2006/relationships/slide" Target="slides/slide109.xml"/><Relationship Id="rId126" Type="http://schemas.openxmlformats.org/officeDocument/2006/relationships/slide" Target="slides/slide110.xml"/><Relationship Id="rId127" Type="http://schemas.openxmlformats.org/officeDocument/2006/relationships/slide" Target="slides/slide111.xml"/><Relationship Id="rId128" Type="http://schemas.openxmlformats.org/officeDocument/2006/relationships/slide" Target="slides/slide112.xml"/><Relationship Id="rId129" Type="http://schemas.openxmlformats.org/officeDocument/2006/relationships/slide" Target="slides/slide113.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90" Type="http://schemas.openxmlformats.org/officeDocument/2006/relationships/slide" Target="slides/slide74.xml"/><Relationship Id="rId91" Type="http://schemas.openxmlformats.org/officeDocument/2006/relationships/slide" Target="slides/slide75.xml"/><Relationship Id="rId92" Type="http://schemas.openxmlformats.org/officeDocument/2006/relationships/slide" Target="slides/slide76.xml"/><Relationship Id="rId93" Type="http://schemas.openxmlformats.org/officeDocument/2006/relationships/slide" Target="slides/slide77.xml"/><Relationship Id="rId94" Type="http://schemas.openxmlformats.org/officeDocument/2006/relationships/slide" Target="slides/slide78.xml"/><Relationship Id="rId95" Type="http://schemas.openxmlformats.org/officeDocument/2006/relationships/slide" Target="slides/slide79.xml"/><Relationship Id="rId96" Type="http://schemas.openxmlformats.org/officeDocument/2006/relationships/slide" Target="slides/slide80.xml"/><Relationship Id="rId101" Type="http://schemas.openxmlformats.org/officeDocument/2006/relationships/slide" Target="slides/slide85.xml"/><Relationship Id="rId102" Type="http://schemas.openxmlformats.org/officeDocument/2006/relationships/slide" Target="slides/slide86.xml"/><Relationship Id="rId103" Type="http://schemas.openxmlformats.org/officeDocument/2006/relationships/slide" Target="slides/slide87.xml"/><Relationship Id="rId104" Type="http://schemas.openxmlformats.org/officeDocument/2006/relationships/slide" Target="slides/slide88.xml"/><Relationship Id="rId105" Type="http://schemas.openxmlformats.org/officeDocument/2006/relationships/slide" Target="slides/slide89.xml"/><Relationship Id="rId106" Type="http://schemas.openxmlformats.org/officeDocument/2006/relationships/slide" Target="slides/slide90.xml"/><Relationship Id="rId107" Type="http://schemas.openxmlformats.org/officeDocument/2006/relationships/slide" Target="slides/slide91.xml"/><Relationship Id="rId108" Type="http://schemas.openxmlformats.org/officeDocument/2006/relationships/slide" Target="slides/slide92.xml"/><Relationship Id="rId109" Type="http://schemas.openxmlformats.org/officeDocument/2006/relationships/slide" Target="slides/slide93.xml"/><Relationship Id="rId97" Type="http://schemas.openxmlformats.org/officeDocument/2006/relationships/slide" Target="slides/slide81.xml"/><Relationship Id="rId98" Type="http://schemas.openxmlformats.org/officeDocument/2006/relationships/slide" Target="slides/slide82.xml"/><Relationship Id="rId99" Type="http://schemas.openxmlformats.org/officeDocument/2006/relationships/slide" Target="slides/slide83.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47" Type="http://schemas.openxmlformats.org/officeDocument/2006/relationships/slide" Target="slides/slide31.xml"/><Relationship Id="rId48" Type="http://schemas.openxmlformats.org/officeDocument/2006/relationships/slide" Target="slides/slide32.xml"/><Relationship Id="rId49" Type="http://schemas.openxmlformats.org/officeDocument/2006/relationships/slide" Target="slides/slide33.xml"/><Relationship Id="rId100" Type="http://schemas.openxmlformats.org/officeDocument/2006/relationships/slide" Target="slides/slide84.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70" Type="http://schemas.openxmlformats.org/officeDocument/2006/relationships/slide" Target="slides/slide54.xml"/><Relationship Id="rId71" Type="http://schemas.openxmlformats.org/officeDocument/2006/relationships/slide" Target="slides/slide55.xml"/><Relationship Id="rId72" Type="http://schemas.openxmlformats.org/officeDocument/2006/relationships/slide" Target="slides/slide56.xml"/><Relationship Id="rId73" Type="http://schemas.openxmlformats.org/officeDocument/2006/relationships/slide" Target="slides/slide57.xml"/><Relationship Id="rId74" Type="http://schemas.openxmlformats.org/officeDocument/2006/relationships/slide" Target="slides/slide58.xml"/><Relationship Id="rId75" Type="http://schemas.openxmlformats.org/officeDocument/2006/relationships/slide" Target="slides/slide59.xml"/><Relationship Id="rId76" Type="http://schemas.openxmlformats.org/officeDocument/2006/relationships/slide" Target="slides/slide60.xml"/><Relationship Id="rId77" Type="http://schemas.openxmlformats.org/officeDocument/2006/relationships/slide" Target="slides/slide61.xml"/><Relationship Id="rId78" Type="http://schemas.openxmlformats.org/officeDocument/2006/relationships/slide" Target="slides/slide62.xml"/><Relationship Id="rId79" Type="http://schemas.openxmlformats.org/officeDocument/2006/relationships/slide" Target="slides/slide63.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30" Type="http://schemas.openxmlformats.org/officeDocument/2006/relationships/slide" Target="slides/slide114.xml"/><Relationship Id="rId131" Type="http://schemas.openxmlformats.org/officeDocument/2006/relationships/slide" Target="slides/slide115.xml"/><Relationship Id="rId132" Type="http://schemas.openxmlformats.org/officeDocument/2006/relationships/slide" Target="slides/slide116.xml"/><Relationship Id="rId133" Type="http://schemas.openxmlformats.org/officeDocument/2006/relationships/slide" Target="slides/slide117.xml"/><Relationship Id="rId134" Type="http://schemas.openxmlformats.org/officeDocument/2006/relationships/slide" Target="slides/slide118.xml"/><Relationship Id="rId135" Type="http://schemas.openxmlformats.org/officeDocument/2006/relationships/slide" Target="slides/slide119.xml"/><Relationship Id="rId136" Type="http://schemas.openxmlformats.org/officeDocument/2006/relationships/slide" Target="slides/slide120.xml"/><Relationship Id="rId137" Type="http://schemas.openxmlformats.org/officeDocument/2006/relationships/slide" Target="slides/slide121.xml"/><Relationship Id="rId138" Type="http://schemas.openxmlformats.org/officeDocument/2006/relationships/slide" Target="slides/slide122.xml"/><Relationship Id="rId139" Type="http://schemas.openxmlformats.org/officeDocument/2006/relationships/slide" Target="slides/slide1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34.xml"/><Relationship Id="rId51" Type="http://schemas.openxmlformats.org/officeDocument/2006/relationships/slide" Target="slides/slide35.xml"/><Relationship Id="rId52" Type="http://schemas.openxmlformats.org/officeDocument/2006/relationships/slide" Target="slides/slide36.xml"/><Relationship Id="rId53" Type="http://schemas.openxmlformats.org/officeDocument/2006/relationships/slide" Target="slides/slide37.xml"/><Relationship Id="rId54" Type="http://schemas.openxmlformats.org/officeDocument/2006/relationships/slide" Target="slides/slide38.xml"/><Relationship Id="rId55" Type="http://schemas.openxmlformats.org/officeDocument/2006/relationships/slide" Target="slides/slide39.xml"/><Relationship Id="rId56" Type="http://schemas.openxmlformats.org/officeDocument/2006/relationships/slide" Target="slides/slide40.xml"/><Relationship Id="rId57" Type="http://schemas.openxmlformats.org/officeDocument/2006/relationships/slide" Target="slides/slide41.xml"/><Relationship Id="rId58" Type="http://schemas.openxmlformats.org/officeDocument/2006/relationships/slide" Target="slides/slide42.xml"/><Relationship Id="rId59" Type="http://schemas.openxmlformats.org/officeDocument/2006/relationships/slide" Target="slides/slide43.xml"/><Relationship Id="rId110" Type="http://schemas.openxmlformats.org/officeDocument/2006/relationships/slide" Target="slides/slide94.xml"/><Relationship Id="rId111" Type="http://schemas.openxmlformats.org/officeDocument/2006/relationships/slide" Target="slides/slide95.xml"/><Relationship Id="rId112" Type="http://schemas.openxmlformats.org/officeDocument/2006/relationships/slide" Target="slides/slide96.xml"/><Relationship Id="rId113" Type="http://schemas.openxmlformats.org/officeDocument/2006/relationships/slide" Target="slides/slide97.xml"/><Relationship Id="rId114" Type="http://schemas.openxmlformats.org/officeDocument/2006/relationships/slide" Target="slides/slide98.xml"/><Relationship Id="rId115" Type="http://schemas.openxmlformats.org/officeDocument/2006/relationships/slide" Target="slides/slide99.xml"/><Relationship Id="rId116" Type="http://schemas.openxmlformats.org/officeDocument/2006/relationships/slide" Target="slides/slide100.xml"/><Relationship Id="rId117" Type="http://schemas.openxmlformats.org/officeDocument/2006/relationships/slide" Target="slides/slide101.xml"/><Relationship Id="rId118" Type="http://schemas.openxmlformats.org/officeDocument/2006/relationships/slide" Target="slides/slide102.xml"/><Relationship Id="rId119" Type="http://schemas.openxmlformats.org/officeDocument/2006/relationships/slide" Target="slides/slide103.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80" Type="http://schemas.openxmlformats.org/officeDocument/2006/relationships/slide" Target="slides/slide64.xml"/><Relationship Id="rId81" Type="http://schemas.openxmlformats.org/officeDocument/2006/relationships/slide" Target="slides/slide65.xml"/><Relationship Id="rId82" Type="http://schemas.openxmlformats.org/officeDocument/2006/relationships/slide" Target="slides/slide66.xml"/><Relationship Id="rId83" Type="http://schemas.openxmlformats.org/officeDocument/2006/relationships/slide" Target="slides/slide67.xml"/><Relationship Id="rId84" Type="http://schemas.openxmlformats.org/officeDocument/2006/relationships/slide" Target="slides/slide68.xml"/><Relationship Id="rId85" Type="http://schemas.openxmlformats.org/officeDocument/2006/relationships/slide" Target="slides/slide69.xml"/><Relationship Id="rId86" Type="http://schemas.openxmlformats.org/officeDocument/2006/relationships/slide" Target="slides/slide70.xml"/><Relationship Id="rId87" Type="http://schemas.openxmlformats.org/officeDocument/2006/relationships/slide" Target="slides/slide71.xml"/><Relationship Id="rId88" Type="http://schemas.openxmlformats.org/officeDocument/2006/relationships/slide" Target="slides/slide72.xml"/><Relationship Id="rId89" Type="http://schemas.openxmlformats.org/officeDocument/2006/relationships/slide" Target="slides/slide73.xml"/><Relationship Id="rId140" Type="http://schemas.openxmlformats.org/officeDocument/2006/relationships/notesMaster" Target="notesMasters/notesMaster1.xml"/><Relationship Id="rId141" Type="http://schemas.openxmlformats.org/officeDocument/2006/relationships/printerSettings" Target="printerSettings/printerSettings1.bin"/><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Suleman\Desktop\Copy%20(10)%20of%20Copy%20of%20scale.xls"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Documents%20and%20Settings\Suleman\Desktop\Copy%20(6)%20of%20Copy%20of%20scale.xls"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Documents%20and%20Settings\Suleman\Desktop\Copy%20(7)%20of%20Copy%20of%20scale.xls"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C:\Documents%20and%20Settings\Suleman\Desktop\Copy%20(8)%20of%20Copy%20of%20scale.xls"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C:\Documents%20and%20Settings\Suleman\Desktop\Copy%20(10)%20of%20Copy%20of%20scale.xls"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C:\Documents%20and%20Settings\Suleman\Desktop\Copy%20(10)%20of%20Copy%20of%20scale.xls"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file:///C:\Documents%20and%20Settings\Suleman\Desktop\Copy%20(11)%20of%20Copy%20of%20scale.xls"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file:///C:\Documents%20and%20Settings\Suleman\Desktop\Copy%20(12)%20of%20Copy%20of%20scale.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Suleman\Desktop\Copy%20(10)%20of%20Copy%20of%20scale.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Documents%20and%20Settings\Suleman\Desktop\Copy%20(10)%20of%20Copy%20of%20scale.xls"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Suleman\Desktop\Copy%20(10)%20of%20Copy%20of%20scale.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Documents%20and%20Settings\Suleman\Desktop\Copy%20of%20Copy%20of%20scale.xls"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Documents%20and%20Settings\Suleman\Desktop\Copy%20(2)%20of%20Copy%20of%20scale.xls"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Documents%20and%20Settings\Suleman\Desktop\Copy%20(3)%20of%20Copy%20of%20scale.xls"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Documents%20and%20Settings\Suleman\Desktop\Copy%20(4)%20of%20Copy%20of%20scale.xls"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Documents%20and%20Settings\Suleman\Desktop\Copy%20(6)%20of%20Copy%20of%20scal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3532679074"/>
          <c:y val="0.0514005540974045"/>
          <c:w val="0.777754569305214"/>
          <c:h val="0.798225065616798"/>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dLbls>
          <c:showLegendKey val="0"/>
          <c:showVal val="0"/>
          <c:showCatName val="0"/>
          <c:showSerName val="0"/>
          <c:showPercent val="0"/>
          <c:showBubbleSize val="0"/>
        </c:dLbls>
        <c:axId val="1810686296"/>
        <c:axId val="1810681384"/>
      </c:scatterChart>
      <c:valAx>
        <c:axId val="181068629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810681384"/>
        <c:crosses val="autoZero"/>
        <c:crossBetween val="midCat"/>
        <c:majorUnit val="8.0"/>
      </c:valAx>
      <c:valAx>
        <c:axId val="1810681384"/>
        <c:scaling>
          <c:orientation val="minMax"/>
          <c:max val="8.0"/>
        </c:scaling>
        <c:delete val="0"/>
        <c:axPos val="l"/>
        <c:numFmt formatCode="General" sourceLinked="1"/>
        <c:majorTickMark val="out"/>
        <c:minorTickMark val="none"/>
        <c:tickLblPos val="nextTo"/>
        <c:crossAx val="181068629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3.4178</c:v>
                </c:pt>
                <c:pt idx="2">
                  <c:v>4.6398</c:v>
                </c:pt>
                <c:pt idx="3">
                  <c:v>5.3483</c:v>
                </c:pt>
                <c:pt idx="4">
                  <c:v>7.679300000000001</c:v>
                </c:pt>
                <c:pt idx="5">
                  <c:v>8.040600000000001</c:v>
                </c:pt>
                <c:pt idx="6">
                  <c:v>8.1884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1.9785</c:v>
                </c:pt>
                <c:pt idx="1">
                  <c:v>3.358099999999997</c:v>
                </c:pt>
                <c:pt idx="2">
                  <c:v>4.147899999999995</c:v>
                </c:pt>
                <c:pt idx="3">
                  <c:v>4.822999999999975</c:v>
                </c:pt>
                <c:pt idx="4">
                  <c:v>7.0395</c:v>
                </c:pt>
                <c:pt idx="5">
                  <c:v>7.8384</c:v>
                </c:pt>
                <c:pt idx="6">
                  <c:v>9.183000000000001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1.974100000000004</c:v>
                </c:pt>
                <c:pt idx="1">
                  <c:v>3.1079</c:v>
                </c:pt>
                <c:pt idx="2">
                  <c:v>4.5331</c:v>
                </c:pt>
                <c:pt idx="3">
                  <c:v>5.812499999999996</c:v>
                </c:pt>
                <c:pt idx="4">
                  <c:v>8.9718</c:v>
                </c:pt>
                <c:pt idx="5">
                  <c:v>10.4681</c:v>
                </c:pt>
                <c:pt idx="6">
                  <c:v>12.399</c:v>
                </c:pt>
              </c:numCache>
            </c:numRef>
          </c:yVal>
          <c:smooth val="1"/>
        </c:ser>
        <c:dLbls>
          <c:showLegendKey val="0"/>
          <c:showVal val="0"/>
          <c:showCatName val="0"/>
          <c:showSerName val="0"/>
          <c:showPercent val="0"/>
          <c:showBubbleSize val="0"/>
        </c:dLbls>
        <c:axId val="1667469944"/>
        <c:axId val="1667465384"/>
      </c:scatterChart>
      <c:valAx>
        <c:axId val="166746994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67465384"/>
        <c:crosses val="autoZero"/>
        <c:crossBetween val="midCat"/>
        <c:majorUnit val="8.0"/>
      </c:valAx>
      <c:valAx>
        <c:axId val="1667465384"/>
        <c:scaling>
          <c:orientation val="minMax"/>
        </c:scaling>
        <c:delete val="0"/>
        <c:axPos val="l"/>
        <c:numFmt formatCode="General" sourceLinked="1"/>
        <c:majorTickMark val="out"/>
        <c:minorTickMark val="none"/>
        <c:tickLblPos val="nextTo"/>
        <c:crossAx val="166746994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2.74750000000001</c:v>
                </c:pt>
                <c:pt idx="2">
                  <c:v>2.7485</c:v>
                </c:pt>
                <c:pt idx="3">
                  <c:v>2.6792</c:v>
                </c:pt>
                <c:pt idx="4">
                  <c:v>2.6439</c:v>
                </c:pt>
                <c:pt idx="5">
                  <c:v>2.539799999999999</c:v>
                </c:pt>
                <c:pt idx="6">
                  <c:v>2.4472</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1.061899999999995</c:v>
                </c:pt>
                <c:pt idx="1">
                  <c:v>2.366</c:v>
                </c:pt>
                <c:pt idx="2">
                  <c:v>2.833699999999998</c:v>
                </c:pt>
                <c:pt idx="3">
                  <c:v>2.7351</c:v>
                </c:pt>
                <c:pt idx="4">
                  <c:v>2.696699999999998</c:v>
                </c:pt>
                <c:pt idx="5">
                  <c:v>2.5574</c:v>
                </c:pt>
                <c:pt idx="6">
                  <c:v>2.4847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1.061899999999995</c:v>
                </c:pt>
                <c:pt idx="1">
                  <c:v>4.4602</c:v>
                </c:pt>
                <c:pt idx="2">
                  <c:v>5.1412</c:v>
                </c:pt>
                <c:pt idx="3">
                  <c:v>5.1328</c:v>
                </c:pt>
                <c:pt idx="4">
                  <c:v>5.124199999999965</c:v>
                </c:pt>
                <c:pt idx="5">
                  <c:v>5.1408</c:v>
                </c:pt>
                <c:pt idx="6">
                  <c:v>5.169099999999998</c:v>
                </c:pt>
              </c:numCache>
            </c:numRef>
          </c:yVal>
          <c:smooth val="1"/>
        </c:ser>
        <c:dLbls>
          <c:showLegendKey val="0"/>
          <c:showVal val="0"/>
          <c:showCatName val="0"/>
          <c:showSerName val="0"/>
          <c:showPercent val="0"/>
          <c:showBubbleSize val="0"/>
        </c:dLbls>
        <c:axId val="1667379912"/>
        <c:axId val="1667377944"/>
      </c:scatterChart>
      <c:valAx>
        <c:axId val="166737991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67377944"/>
        <c:crosses val="autoZero"/>
        <c:crossBetween val="midCat"/>
        <c:majorUnit val="8.0"/>
      </c:valAx>
      <c:valAx>
        <c:axId val="1667377944"/>
        <c:scaling>
          <c:orientation val="minMax"/>
        </c:scaling>
        <c:delete val="0"/>
        <c:axPos val="l"/>
        <c:numFmt formatCode="General" sourceLinked="1"/>
        <c:majorTickMark val="out"/>
        <c:minorTickMark val="none"/>
        <c:tickLblPos val="nextTo"/>
        <c:crossAx val="166737991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3.2573</c:v>
                </c:pt>
                <c:pt idx="2">
                  <c:v>5.307599999999994</c:v>
                </c:pt>
                <c:pt idx="3">
                  <c:v>6.0964</c:v>
                </c:pt>
                <c:pt idx="4">
                  <c:v>7.0564</c:v>
                </c:pt>
                <c:pt idx="5">
                  <c:v>7.110999999999986</c:v>
                </c:pt>
                <c:pt idx="6">
                  <c:v>6.8937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1.1843</c:v>
                </c:pt>
                <c:pt idx="1">
                  <c:v>2.0748</c:v>
                </c:pt>
                <c:pt idx="2">
                  <c:v>3.875599999999998</c:v>
                </c:pt>
                <c:pt idx="3">
                  <c:v>5.5328</c:v>
                </c:pt>
                <c:pt idx="4">
                  <c:v>6.629899999999996</c:v>
                </c:pt>
                <c:pt idx="5">
                  <c:v>7.642999999999985</c:v>
                </c:pt>
                <c:pt idx="6">
                  <c:v>7.5889</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1.1839</c:v>
                </c:pt>
                <c:pt idx="1">
                  <c:v>3.345899999999998</c:v>
                </c:pt>
                <c:pt idx="2">
                  <c:v>5.3486</c:v>
                </c:pt>
                <c:pt idx="3">
                  <c:v>7.3722</c:v>
                </c:pt>
                <c:pt idx="4">
                  <c:v>8.255600000000004</c:v>
                </c:pt>
                <c:pt idx="5">
                  <c:v>8.713500000000001</c:v>
                </c:pt>
                <c:pt idx="6">
                  <c:v>8.462900000000004</c:v>
                </c:pt>
              </c:numCache>
            </c:numRef>
          </c:yVal>
          <c:smooth val="1"/>
        </c:ser>
        <c:dLbls>
          <c:showLegendKey val="0"/>
          <c:showVal val="0"/>
          <c:showCatName val="0"/>
          <c:showSerName val="0"/>
          <c:showPercent val="0"/>
          <c:showBubbleSize val="0"/>
        </c:dLbls>
        <c:axId val="1667259416"/>
        <c:axId val="1667244040"/>
      </c:scatterChart>
      <c:valAx>
        <c:axId val="166725941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67244040"/>
        <c:crosses val="autoZero"/>
        <c:crossBetween val="midCat"/>
        <c:majorUnit val="8.0"/>
      </c:valAx>
      <c:valAx>
        <c:axId val="1667244040"/>
        <c:scaling>
          <c:orientation val="minMax"/>
        </c:scaling>
        <c:delete val="0"/>
        <c:axPos val="l"/>
        <c:numFmt formatCode="General" sourceLinked="1"/>
        <c:majorTickMark val="out"/>
        <c:minorTickMark val="none"/>
        <c:tickLblPos val="nextTo"/>
        <c:crossAx val="166725941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1.841</c:v>
                </c:pt>
                <c:pt idx="1">
                  <c:v>3.28430000000001</c:v>
                </c:pt>
                <c:pt idx="2">
                  <c:v>4.4047</c:v>
                </c:pt>
                <c:pt idx="3">
                  <c:v>5.719700000000001</c:v>
                </c:pt>
                <c:pt idx="4">
                  <c:v>6.227199999999995</c:v>
                </c:pt>
                <c:pt idx="5">
                  <c:v>5.4377</c:v>
                </c:pt>
                <c:pt idx="6">
                  <c:v>4.604699999999997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1861009512"/>
        <c:axId val="1860734600"/>
      </c:scatterChart>
      <c:valAx>
        <c:axId val="186100951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860734600"/>
        <c:crosses val="autoZero"/>
        <c:crossBetween val="midCat"/>
        <c:majorUnit val="8.0"/>
      </c:valAx>
      <c:valAx>
        <c:axId val="1860734600"/>
        <c:scaling>
          <c:orientation val="minMax"/>
        </c:scaling>
        <c:delete val="0"/>
        <c:axPos val="l"/>
        <c:numFmt formatCode="General" sourceLinked="1"/>
        <c:majorTickMark val="out"/>
        <c:minorTickMark val="none"/>
        <c:tickLblPos val="nextTo"/>
        <c:crossAx val="186100951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3.2331</c:v>
                </c:pt>
                <c:pt idx="2">
                  <c:v>5.5182</c:v>
                </c:pt>
                <c:pt idx="3">
                  <c:v>6.3488</c:v>
                </c:pt>
                <c:pt idx="4">
                  <c:v>7.4295</c:v>
                </c:pt>
                <c:pt idx="5">
                  <c:v>7.0684</c:v>
                </c:pt>
                <c:pt idx="6">
                  <c:v>5.0469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1.857399999999995</c:v>
                </c:pt>
                <c:pt idx="1">
                  <c:v>3.3207</c:v>
                </c:pt>
                <c:pt idx="2">
                  <c:v>5.3037</c:v>
                </c:pt>
                <c:pt idx="3">
                  <c:v>6.214399999999999</c:v>
                </c:pt>
                <c:pt idx="4">
                  <c:v>7.1436</c:v>
                </c:pt>
                <c:pt idx="5">
                  <c:v>6.813899999999998</c:v>
                </c:pt>
                <c:pt idx="6">
                  <c:v>6.4971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1.857399999999995</c:v>
                </c:pt>
                <c:pt idx="1">
                  <c:v>3.2783</c:v>
                </c:pt>
                <c:pt idx="2">
                  <c:v>5.746</c:v>
                </c:pt>
                <c:pt idx="3">
                  <c:v>7.2078</c:v>
                </c:pt>
                <c:pt idx="4">
                  <c:v>9.214899999999998</c:v>
                </c:pt>
                <c:pt idx="5">
                  <c:v>9.531700000000001</c:v>
                </c:pt>
                <c:pt idx="6">
                  <c:v>7.9959</c:v>
                </c:pt>
              </c:numCache>
            </c:numRef>
          </c:yVal>
          <c:smooth val="1"/>
        </c:ser>
        <c:dLbls>
          <c:showLegendKey val="0"/>
          <c:showVal val="0"/>
          <c:showCatName val="0"/>
          <c:showSerName val="0"/>
          <c:showPercent val="0"/>
          <c:showBubbleSize val="0"/>
        </c:dLbls>
        <c:axId val="1667242968"/>
        <c:axId val="1860708184"/>
      </c:scatterChart>
      <c:valAx>
        <c:axId val="166724296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860708184"/>
        <c:crosses val="autoZero"/>
        <c:crossBetween val="midCat"/>
        <c:majorUnit val="8.0"/>
      </c:valAx>
      <c:valAx>
        <c:axId val="1860708184"/>
        <c:scaling>
          <c:orientation val="minMax"/>
        </c:scaling>
        <c:delete val="0"/>
        <c:axPos val="l"/>
        <c:numFmt formatCode="General" sourceLinked="1"/>
        <c:majorTickMark val="out"/>
        <c:minorTickMark val="none"/>
        <c:tickLblPos val="nextTo"/>
        <c:crossAx val="166724296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1.0162</c:v>
                </c:pt>
                <c:pt idx="2">
                  <c:v>1.1798</c:v>
                </c:pt>
                <c:pt idx="3">
                  <c:v>1.6524</c:v>
                </c:pt>
                <c:pt idx="4">
                  <c:v>1.9567</c:v>
                </c:pt>
                <c:pt idx="5">
                  <c:v>2.1513</c:v>
                </c:pt>
                <c:pt idx="6">
                  <c:v>2.474699999999998</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1.039799999999994</c:v>
                </c:pt>
                <c:pt idx="1">
                  <c:v>1.0484</c:v>
                </c:pt>
                <c:pt idx="2">
                  <c:v>1.208599999999995</c:v>
                </c:pt>
                <c:pt idx="3">
                  <c:v>1.5729</c:v>
                </c:pt>
                <c:pt idx="4">
                  <c:v>1.9212</c:v>
                </c:pt>
                <c:pt idx="5">
                  <c:v>2.1253</c:v>
                </c:pt>
                <c:pt idx="6">
                  <c:v>2.4374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1.039799999999994</c:v>
                </c:pt>
                <c:pt idx="1">
                  <c:v>1.0084</c:v>
                </c:pt>
                <c:pt idx="2">
                  <c:v>1.211199999999994</c:v>
                </c:pt>
                <c:pt idx="3">
                  <c:v>1.6315</c:v>
                </c:pt>
                <c:pt idx="4">
                  <c:v>2.1882</c:v>
                </c:pt>
                <c:pt idx="5">
                  <c:v>2.386099999999998</c:v>
                </c:pt>
                <c:pt idx="6">
                  <c:v>2.805299999999998</c:v>
                </c:pt>
              </c:numCache>
            </c:numRef>
          </c:yVal>
          <c:smooth val="1"/>
        </c:ser>
        <c:dLbls>
          <c:showLegendKey val="0"/>
          <c:showVal val="0"/>
          <c:showCatName val="0"/>
          <c:showSerName val="0"/>
          <c:showPercent val="0"/>
          <c:showBubbleSize val="0"/>
        </c:dLbls>
        <c:axId val="1861156408"/>
        <c:axId val="1861151976"/>
      </c:scatterChart>
      <c:valAx>
        <c:axId val="186115640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861151976"/>
        <c:crosses val="autoZero"/>
        <c:crossBetween val="midCat"/>
        <c:majorUnit val="8.0"/>
      </c:valAx>
      <c:valAx>
        <c:axId val="1861151976"/>
        <c:scaling>
          <c:orientation val="minMax"/>
        </c:scaling>
        <c:delete val="0"/>
        <c:axPos val="l"/>
        <c:numFmt formatCode="General" sourceLinked="1"/>
        <c:majorTickMark val="out"/>
        <c:minorTickMark val="none"/>
        <c:tickLblPos val="nextTo"/>
        <c:crossAx val="186115640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3.011599999999999</c:v>
                </c:pt>
                <c:pt idx="2">
                  <c:v>4.387099999999997</c:v>
                </c:pt>
                <c:pt idx="3">
                  <c:v>5.9208</c:v>
                </c:pt>
                <c:pt idx="4">
                  <c:v>6.648099999999998</c:v>
                </c:pt>
                <c:pt idx="5">
                  <c:v>6.895999999999995</c:v>
                </c:pt>
                <c:pt idx="6">
                  <c:v>6.971100000000003</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2.850299999999997</c:v>
                </c:pt>
                <c:pt idx="1">
                  <c:v>3.012199999999999</c:v>
                </c:pt>
                <c:pt idx="2">
                  <c:v>4.7865</c:v>
                </c:pt>
                <c:pt idx="3">
                  <c:v>6.8903</c:v>
                </c:pt>
                <c:pt idx="4">
                  <c:v>7.1032</c:v>
                </c:pt>
                <c:pt idx="5">
                  <c:v>8.228099999999997</c:v>
                </c:pt>
                <c:pt idx="6">
                  <c:v>9.047099999999998</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2.8477</c:v>
                </c:pt>
                <c:pt idx="1">
                  <c:v>3.0444</c:v>
                </c:pt>
                <c:pt idx="2">
                  <c:v>5.427999999999995</c:v>
                </c:pt>
                <c:pt idx="3">
                  <c:v>6.692199999999984</c:v>
                </c:pt>
                <c:pt idx="4">
                  <c:v>7.0494</c:v>
                </c:pt>
                <c:pt idx="5">
                  <c:v>8.754100000000001</c:v>
                </c:pt>
                <c:pt idx="6">
                  <c:v>9.5836</c:v>
                </c:pt>
              </c:numCache>
            </c:numRef>
          </c:yVal>
          <c:smooth val="1"/>
        </c:ser>
        <c:dLbls>
          <c:showLegendKey val="0"/>
          <c:showVal val="0"/>
          <c:showCatName val="0"/>
          <c:showSerName val="0"/>
          <c:showPercent val="0"/>
          <c:showBubbleSize val="0"/>
        </c:dLbls>
        <c:axId val="1861098856"/>
        <c:axId val="1861090840"/>
      </c:scatterChart>
      <c:valAx>
        <c:axId val="186109885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861090840"/>
        <c:crosses val="autoZero"/>
        <c:crossBetween val="midCat"/>
        <c:majorUnit val="8.0"/>
      </c:valAx>
      <c:valAx>
        <c:axId val="1861090840"/>
        <c:scaling>
          <c:orientation val="minMax"/>
        </c:scaling>
        <c:delete val="0"/>
        <c:axPos val="l"/>
        <c:numFmt formatCode="General" sourceLinked="1"/>
        <c:majorTickMark val="out"/>
        <c:minorTickMark val="none"/>
        <c:tickLblPos val="nextTo"/>
        <c:crossAx val="186109885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1810631288"/>
        <c:axId val="1810636040"/>
      </c:scatterChart>
      <c:valAx>
        <c:axId val="181063128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810636040"/>
        <c:crosses val="autoZero"/>
        <c:crossBetween val="midCat"/>
        <c:majorUnit val="8.0"/>
      </c:valAx>
      <c:valAx>
        <c:axId val="1810636040"/>
        <c:scaling>
          <c:orientation val="minMax"/>
        </c:scaling>
        <c:delete val="0"/>
        <c:axPos val="l"/>
        <c:numFmt formatCode="General" sourceLinked="1"/>
        <c:majorTickMark val="out"/>
        <c:minorTickMark val="none"/>
        <c:tickLblPos val="nextTo"/>
        <c:crossAx val="181063128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03532679074"/>
          <c:y val="0.0514005540974045"/>
          <c:w val="0.777754569305214"/>
          <c:h val="0.798225065616798"/>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dLbls>
          <c:showLegendKey val="0"/>
          <c:showVal val="0"/>
          <c:showCatName val="0"/>
          <c:showSerName val="0"/>
          <c:showPercent val="0"/>
          <c:showBubbleSize val="0"/>
        </c:dLbls>
        <c:axId val="1821694664"/>
        <c:axId val="1820741736"/>
      </c:scatterChart>
      <c:valAx>
        <c:axId val="182169466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820741736"/>
        <c:crosses val="autoZero"/>
        <c:crossBetween val="midCat"/>
        <c:majorUnit val="8.0"/>
      </c:valAx>
      <c:valAx>
        <c:axId val="1820741736"/>
        <c:scaling>
          <c:orientation val="minMax"/>
          <c:max val="8.0"/>
        </c:scaling>
        <c:delete val="0"/>
        <c:axPos val="l"/>
        <c:numFmt formatCode="General" sourceLinked="1"/>
        <c:majorTickMark val="out"/>
        <c:minorTickMark val="none"/>
        <c:tickLblPos val="nextTo"/>
        <c:crossAx val="182169466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1822198328"/>
        <c:axId val="1821355256"/>
      </c:scatterChart>
      <c:valAx>
        <c:axId val="182219832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821355256"/>
        <c:crosses val="autoZero"/>
        <c:crossBetween val="midCat"/>
        <c:majorUnit val="8.0"/>
      </c:valAx>
      <c:valAx>
        <c:axId val="1821355256"/>
        <c:scaling>
          <c:orientation val="minMax"/>
        </c:scaling>
        <c:delete val="0"/>
        <c:axPos val="l"/>
        <c:numFmt formatCode="General" sourceLinked="1"/>
        <c:majorTickMark val="out"/>
        <c:minorTickMark val="none"/>
        <c:tickLblPos val="nextTo"/>
        <c:crossAx val="182219832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2.787400000000001</c:v>
                </c:pt>
                <c:pt idx="2">
                  <c:v>2.369</c:v>
                </c:pt>
                <c:pt idx="3">
                  <c:v>2.0853</c:v>
                </c:pt>
                <c:pt idx="4">
                  <c:v>1.8461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1.609599999999995</c:v>
                </c:pt>
                <c:pt idx="1">
                  <c:v>2.768</c:v>
                </c:pt>
                <c:pt idx="2">
                  <c:v>2.345699999999998</c:v>
                </c:pt>
                <c:pt idx="3">
                  <c:v>2.0982</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1.606</c:v>
                </c:pt>
                <c:pt idx="1">
                  <c:v>2.9533</c:v>
                </c:pt>
                <c:pt idx="2">
                  <c:v>2.821299999999998</c:v>
                </c:pt>
                <c:pt idx="3">
                  <c:v>2.7064</c:v>
                </c:pt>
                <c:pt idx="4">
                  <c:v>2.5748</c:v>
                </c:pt>
                <c:pt idx="5">
                  <c:v>2.452599999999998</c:v>
                </c:pt>
                <c:pt idx="6">
                  <c:v>2.1977</c:v>
                </c:pt>
              </c:numCache>
            </c:numRef>
          </c:yVal>
          <c:smooth val="1"/>
        </c:ser>
        <c:dLbls>
          <c:showLegendKey val="0"/>
          <c:showVal val="0"/>
          <c:showCatName val="0"/>
          <c:showSerName val="0"/>
          <c:showPercent val="0"/>
          <c:showBubbleSize val="0"/>
        </c:dLbls>
        <c:axId val="1661273544"/>
        <c:axId val="1661474440"/>
      </c:scatterChart>
      <c:valAx>
        <c:axId val="166127354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61474440"/>
        <c:crosses val="autoZero"/>
        <c:crossBetween val="midCat"/>
        <c:majorUnit val="8.0"/>
      </c:valAx>
      <c:valAx>
        <c:axId val="1661474440"/>
        <c:scaling>
          <c:orientation val="minMax"/>
        </c:scaling>
        <c:delete val="0"/>
        <c:axPos val="l"/>
        <c:numFmt formatCode="General" sourceLinked="1"/>
        <c:majorTickMark val="out"/>
        <c:minorTickMark val="none"/>
        <c:tickLblPos val="nextTo"/>
        <c:crossAx val="166127354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1.145799999999995</c:v>
                </c:pt>
                <c:pt idx="2">
                  <c:v>1.1471</c:v>
                </c:pt>
                <c:pt idx="3">
                  <c:v>1.1285</c:v>
                </c:pt>
                <c:pt idx="4">
                  <c:v>1.103899999999995</c:v>
                </c:pt>
                <c:pt idx="5">
                  <c:v>1.045099999999995</c:v>
                </c:pt>
                <c:pt idx="6">
                  <c:v>0.9879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2.2956</c:v>
                </c:pt>
                <c:pt idx="1">
                  <c:v>2.416299999999977</c:v>
                </c:pt>
                <c:pt idx="2">
                  <c:v>2.209</c:v>
                </c:pt>
                <c:pt idx="3">
                  <c:v>2.1294</c:v>
                </c:pt>
                <c:pt idx="4">
                  <c:v>2.0336</c:v>
                </c:pt>
                <c:pt idx="5">
                  <c:v>1.909899999999995</c:v>
                </c:pt>
                <c:pt idx="6">
                  <c:v>1.746999999999995</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2.2925</c:v>
                </c:pt>
                <c:pt idx="1">
                  <c:v>2.552799999999998</c:v>
                </c:pt>
                <c:pt idx="2">
                  <c:v>2.6598</c:v>
                </c:pt>
                <c:pt idx="3">
                  <c:v>2.6737</c:v>
                </c:pt>
                <c:pt idx="4">
                  <c:v>2.6425</c:v>
                </c:pt>
                <c:pt idx="5">
                  <c:v>2.6232</c:v>
                </c:pt>
                <c:pt idx="6">
                  <c:v>2.5347</c:v>
                </c:pt>
              </c:numCache>
            </c:numRef>
          </c:yVal>
          <c:smooth val="1"/>
        </c:ser>
        <c:dLbls>
          <c:showLegendKey val="0"/>
          <c:showVal val="0"/>
          <c:showCatName val="0"/>
          <c:showSerName val="0"/>
          <c:showPercent val="0"/>
          <c:showBubbleSize val="0"/>
        </c:dLbls>
        <c:axId val="-2042336008"/>
        <c:axId val="-2042235704"/>
      </c:scatterChart>
      <c:valAx>
        <c:axId val="-204233600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042235704"/>
        <c:crosses val="autoZero"/>
        <c:crossBetween val="midCat"/>
        <c:majorUnit val="8.0"/>
      </c:valAx>
      <c:valAx>
        <c:axId val="-2042235704"/>
        <c:scaling>
          <c:orientation val="minMax"/>
        </c:scaling>
        <c:delete val="0"/>
        <c:axPos val="l"/>
        <c:numFmt formatCode="General" sourceLinked="1"/>
        <c:majorTickMark val="out"/>
        <c:minorTickMark val="none"/>
        <c:tickLblPos val="nextTo"/>
        <c:crossAx val="-204233600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2.6017</c:v>
                </c:pt>
                <c:pt idx="2">
                  <c:v>2.805899999999997</c:v>
                </c:pt>
                <c:pt idx="3">
                  <c:v>2.399499999999977</c:v>
                </c:pt>
                <c:pt idx="4">
                  <c:v>2.0104</c:v>
                </c:pt>
                <c:pt idx="5">
                  <c:v>1.323499999999995</c:v>
                </c:pt>
                <c:pt idx="6">
                  <c:v>1.0144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2.2644</c:v>
                </c:pt>
                <c:pt idx="1">
                  <c:v>2.5701</c:v>
                </c:pt>
                <c:pt idx="2">
                  <c:v>2.7652</c:v>
                </c:pt>
                <c:pt idx="3">
                  <c:v>2.2258</c:v>
                </c:pt>
                <c:pt idx="4">
                  <c:v>1.709799999999992</c:v>
                </c:pt>
                <c:pt idx="5">
                  <c:v>1.205299999999994</c:v>
                </c:pt>
                <c:pt idx="6">
                  <c:v>0.9084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2.2612</c:v>
                </c:pt>
                <c:pt idx="1">
                  <c:v>2.9495</c:v>
                </c:pt>
                <c:pt idx="2">
                  <c:v>3.9682</c:v>
                </c:pt>
                <c:pt idx="3">
                  <c:v>3.9855</c:v>
                </c:pt>
                <c:pt idx="4">
                  <c:v>3.655</c:v>
                </c:pt>
                <c:pt idx="5">
                  <c:v>2.9419</c:v>
                </c:pt>
                <c:pt idx="6">
                  <c:v>2.4096</c:v>
                </c:pt>
              </c:numCache>
            </c:numRef>
          </c:yVal>
          <c:smooth val="1"/>
        </c:ser>
        <c:dLbls>
          <c:showLegendKey val="0"/>
          <c:showVal val="0"/>
          <c:showCatName val="0"/>
          <c:showSerName val="0"/>
          <c:showPercent val="0"/>
          <c:showBubbleSize val="0"/>
        </c:dLbls>
        <c:axId val="-2042389464"/>
        <c:axId val="-2042370408"/>
      </c:scatterChart>
      <c:valAx>
        <c:axId val="-204238946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042370408"/>
        <c:crosses val="autoZero"/>
        <c:crossBetween val="midCat"/>
        <c:majorUnit val="8.0"/>
      </c:valAx>
      <c:valAx>
        <c:axId val="-2042370408"/>
        <c:scaling>
          <c:orientation val="minMax"/>
        </c:scaling>
        <c:delete val="0"/>
        <c:axPos val="l"/>
        <c:numFmt formatCode="General" sourceLinked="1"/>
        <c:majorTickMark val="out"/>
        <c:minorTickMark val="none"/>
        <c:tickLblPos val="nextTo"/>
        <c:crossAx val="-204238946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1.743499999999994</c:v>
                </c:pt>
                <c:pt idx="2">
                  <c:v>2.1047</c:v>
                </c:pt>
                <c:pt idx="3">
                  <c:v>1.9538</c:v>
                </c:pt>
                <c:pt idx="4">
                  <c:v>1.783299999999995</c:v>
                </c:pt>
                <c:pt idx="5">
                  <c:v>1.823</c:v>
                </c:pt>
                <c:pt idx="6">
                  <c:v>1.8924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1.722</c:v>
                </c:pt>
                <c:pt idx="1">
                  <c:v>2.1333</c:v>
                </c:pt>
                <c:pt idx="2">
                  <c:v>2.2717</c:v>
                </c:pt>
                <c:pt idx="3">
                  <c:v>2.1047</c:v>
                </c:pt>
                <c:pt idx="4">
                  <c:v>1.9538</c:v>
                </c:pt>
                <c:pt idx="5">
                  <c:v>1.782799999999996</c:v>
                </c:pt>
                <c:pt idx="6">
                  <c:v>1.862</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1.719199999999995</c:v>
                </c:pt>
                <c:pt idx="1">
                  <c:v>3.011499999999997</c:v>
                </c:pt>
                <c:pt idx="2">
                  <c:v>3.4064</c:v>
                </c:pt>
                <c:pt idx="3">
                  <c:v>4.172499999999999</c:v>
                </c:pt>
                <c:pt idx="4">
                  <c:v>4.809</c:v>
                </c:pt>
                <c:pt idx="5">
                  <c:v>5.5459</c:v>
                </c:pt>
                <c:pt idx="6">
                  <c:v>6.0383</c:v>
                </c:pt>
              </c:numCache>
            </c:numRef>
          </c:yVal>
          <c:smooth val="1"/>
        </c:ser>
        <c:dLbls>
          <c:showLegendKey val="0"/>
          <c:showVal val="0"/>
          <c:showCatName val="0"/>
          <c:showSerName val="0"/>
          <c:showPercent val="0"/>
          <c:showBubbleSize val="0"/>
        </c:dLbls>
        <c:axId val="-2042302936"/>
        <c:axId val="-2042252744"/>
      </c:scatterChart>
      <c:valAx>
        <c:axId val="-204230293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042252744"/>
        <c:crosses val="autoZero"/>
        <c:crossBetween val="midCat"/>
        <c:majorUnit val="8.0"/>
      </c:valAx>
      <c:valAx>
        <c:axId val="-2042252744"/>
        <c:scaling>
          <c:orientation val="minMax"/>
        </c:scaling>
        <c:delete val="0"/>
        <c:axPos val="l"/>
        <c:numFmt formatCode="General" sourceLinked="1"/>
        <c:majorTickMark val="out"/>
        <c:minorTickMark val="none"/>
        <c:tickLblPos val="nextTo"/>
        <c:crossAx val="-204230293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2.787400000000001</c:v>
                </c:pt>
                <c:pt idx="2">
                  <c:v>2.369</c:v>
                </c:pt>
                <c:pt idx="3">
                  <c:v>2.0853</c:v>
                </c:pt>
                <c:pt idx="4">
                  <c:v>1.8461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1.609599999999995</c:v>
                </c:pt>
                <c:pt idx="1">
                  <c:v>2.768</c:v>
                </c:pt>
                <c:pt idx="2">
                  <c:v>2.345699999999998</c:v>
                </c:pt>
                <c:pt idx="3">
                  <c:v>2.0982</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1.606</c:v>
                </c:pt>
                <c:pt idx="1">
                  <c:v>2.9533</c:v>
                </c:pt>
                <c:pt idx="2">
                  <c:v>2.821299999999998</c:v>
                </c:pt>
                <c:pt idx="3">
                  <c:v>2.7064</c:v>
                </c:pt>
                <c:pt idx="4">
                  <c:v>2.5748</c:v>
                </c:pt>
                <c:pt idx="5">
                  <c:v>2.452599999999998</c:v>
                </c:pt>
                <c:pt idx="6">
                  <c:v>2.1977</c:v>
                </c:pt>
              </c:numCache>
            </c:numRef>
          </c:yVal>
          <c:smooth val="1"/>
        </c:ser>
        <c:dLbls>
          <c:showLegendKey val="0"/>
          <c:showVal val="0"/>
          <c:showCatName val="0"/>
          <c:showSerName val="0"/>
          <c:showPercent val="0"/>
          <c:showBubbleSize val="0"/>
        </c:dLbls>
        <c:axId val="-2041736120"/>
        <c:axId val="-2072811880"/>
      </c:scatterChart>
      <c:valAx>
        <c:axId val="-204173612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072811880"/>
        <c:crosses val="autoZero"/>
        <c:crossBetween val="midCat"/>
        <c:majorUnit val="8.0"/>
      </c:valAx>
      <c:valAx>
        <c:axId val="-2072811880"/>
        <c:scaling>
          <c:orientation val="minMax"/>
        </c:scaling>
        <c:delete val="0"/>
        <c:axPos val="l"/>
        <c:numFmt formatCode="General" sourceLinked="1"/>
        <c:majorTickMark val="out"/>
        <c:minorTickMark val="none"/>
        <c:tickLblPos val="nextTo"/>
        <c:crossAx val="-204173612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91251333-B172-214F-B681-E648C56D8F26}" type="datetime1">
              <a:rPr lang="en-US"/>
              <a:pPr>
                <a:defRPr/>
              </a:pPr>
              <a:t>4/29/14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C7EB2E37-50B3-B34E-9F3B-7D6F214C8EF4}" type="slidenum">
              <a:rPr lang="en-US"/>
              <a:pPr>
                <a:defRPr/>
              </a:pPr>
              <a:t>‹#›</a:t>
            </a:fld>
            <a:endParaRPr lang="en-US"/>
          </a:p>
        </p:txBody>
      </p:sp>
    </p:spTree>
    <p:extLst>
      <p:ext uri="{BB962C8B-B14F-4D97-AF65-F5344CB8AC3E}">
        <p14:creationId xmlns:p14="http://schemas.microsoft.com/office/powerpoint/2010/main" val="800740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F55CF8-4D69-C541-928E-C385CFE95BEE}" type="slidenum">
              <a:rPr lang="en-US" sz="1200">
                <a:solidFill>
                  <a:srgbClr val="000000"/>
                </a:solidFill>
              </a:rPr>
              <a:pPr eaLnBrk="1" hangingPunct="1"/>
              <a:t>1</a:t>
            </a:fld>
            <a:endParaRPr lang="en-US" sz="1200">
              <a:solidFill>
                <a:srgbClr val="000000"/>
              </a:solidFill>
            </a:endParaRPr>
          </a:p>
        </p:txBody>
      </p:sp>
      <p:sp>
        <p:nvSpPr>
          <p:cNvPr id="190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3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atin typeface="Arial" charset="0"/>
              </a:rPr>
              <a:t>In our experiments we simulated three configurations. </a:t>
            </a:r>
          </a:p>
          <a:p>
            <a:pPr eaLnBrk="1" hangingPunct="1">
              <a:lnSpc>
                <a:spcPct val="90000"/>
              </a:lnSpc>
            </a:pPr>
            <a:endParaRPr lang="en-US">
              <a:latin typeface="Arial" charset="0"/>
            </a:endParaRPr>
          </a:p>
          <a:p>
            <a:pPr eaLnBrk="1" hangingPunct="1">
              <a:lnSpc>
                <a:spcPct val="90000"/>
              </a:lnSpc>
            </a:pPr>
            <a:r>
              <a:rPr lang="en-US">
                <a:latin typeface="Arial" charset="0"/>
              </a:rPr>
              <a:t>First, A symmetric CMP or SCMP with all small cores. The numbers of cores is equal to the chip area and conventional locks are used for critical sections. </a:t>
            </a:r>
          </a:p>
          <a:p>
            <a:pPr eaLnBrk="1" hangingPunct="1">
              <a:lnSpc>
                <a:spcPct val="90000"/>
              </a:lnSpc>
            </a:pPr>
            <a:endParaRPr lang="en-US">
              <a:latin typeface="Arial" charset="0"/>
            </a:endParaRPr>
          </a:p>
          <a:p>
            <a:pPr eaLnBrk="1" hangingPunct="1">
              <a:lnSpc>
                <a:spcPct val="90000"/>
              </a:lnSpc>
            </a:pPr>
            <a:r>
              <a:rPr lang="en-US">
                <a:latin typeface="Arial" charset="0"/>
              </a:rPr>
              <a:t>Second, an ACMP with one large core and remaining small cores. The large core takes the area of 4 small cores. The large core is used to execute Amdahl</a:t>
            </a:r>
            <a:r>
              <a:rPr lang="ja-JP" altLang="en-US">
                <a:latin typeface="Arial" charset="0"/>
              </a:rPr>
              <a:t>’</a:t>
            </a:r>
            <a:r>
              <a:rPr lang="en-US" altLang="ja-JP">
                <a:latin typeface="Arial" charset="0"/>
              </a:rPr>
              <a:t>s bottleneck. Critical Sections are executed using conventional locking. </a:t>
            </a:r>
          </a:p>
          <a:p>
            <a:pPr eaLnBrk="1" hangingPunct="1">
              <a:lnSpc>
                <a:spcPct val="90000"/>
              </a:lnSpc>
            </a:pPr>
            <a:endParaRPr lang="en-US">
              <a:latin typeface="Arial" charset="0"/>
            </a:endParaRPr>
          </a:p>
          <a:p>
            <a:pPr eaLnBrk="1" hangingPunct="1">
              <a:lnSpc>
                <a:spcPct val="90000"/>
              </a:lnSpc>
            </a:pPr>
            <a:r>
              <a:rPr lang="en-US">
                <a:latin typeface="Arial" charset="0"/>
              </a:rPr>
              <a:t>Third,  ACS, which is an ACMP with a CSRB and support for accelerating critical sections. In ACS, the Amdahl</a:t>
            </a:r>
            <a:r>
              <a:rPr lang="ja-JP" altLang="en-US">
                <a:latin typeface="Arial" charset="0"/>
              </a:rPr>
              <a:t>’</a:t>
            </a:r>
            <a:r>
              <a:rPr lang="en-US" altLang="ja-JP">
                <a:latin typeface="Arial" charset="0"/>
              </a:rPr>
              <a:t>s bottleneck as well as the critical sections execute on the large core.</a:t>
            </a:r>
          </a:p>
          <a:p>
            <a:pPr eaLnBrk="1" hangingPunct="1">
              <a:lnSpc>
                <a:spcPct val="90000"/>
              </a:lnSpc>
            </a:pPr>
            <a:endParaRPr lang="en-US">
              <a:latin typeface="Arial" charset="0"/>
            </a:endParaRPr>
          </a:p>
          <a:p>
            <a:pPr eaLnBrk="1" hangingPunct="1">
              <a:lnSpc>
                <a:spcPct val="90000"/>
              </a:lnSpc>
            </a:pPr>
            <a:r>
              <a:rPr lang="en-US">
                <a:latin typeface="Arial" charset="0"/>
              </a:rPr>
              <a:t>The large core replceas four small cores. When chip area increases, we increase the number of small cores in all three confgiurations. At area 16, the SCMP has 16 small cores and the ACMP and ACS has 1 large core and 12 small cores. At area 32, the SCMP has 32 small cores and ACMP and ACS have 1 large core and 28 small cores. </a:t>
            </a:r>
          </a:p>
          <a:p>
            <a:pPr eaLnBrk="1" hangingPunct="1">
              <a:lnSpc>
                <a:spcPct val="90000"/>
              </a:lnSpc>
            </a:pPr>
            <a:endParaRPr lang="en-US">
              <a:latin typeface="Arial" charset="0"/>
            </a:endParaRPr>
          </a:p>
          <a:p>
            <a:pPr eaLnBrk="1" hangingPunct="1">
              <a:lnSpc>
                <a:spcPct val="90000"/>
              </a:lnSpc>
            </a:pPr>
            <a:r>
              <a:rPr lang="en-US">
                <a:latin typeface="Arial" charset="0"/>
              </a:rPr>
              <a:t>We use the ACMP as our baseline.</a:t>
            </a:r>
          </a:p>
          <a:p>
            <a:pPr>
              <a:lnSpc>
                <a:spcPct val="90000"/>
              </a:lnSpc>
            </a:pPr>
            <a:endParaRPr lang="en-US">
              <a:latin typeface="Calibri" charset="0"/>
            </a:endParaRPr>
          </a:p>
        </p:txBody>
      </p:sp>
      <p:sp>
        <p:nvSpPr>
          <p:cNvPr id="243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96E281-6E57-F547-8482-B668DB014465}" type="slidenum">
              <a:rPr lang="en-US" sz="1200">
                <a:solidFill>
                  <a:srgbClr val="000000"/>
                </a:solidFill>
                <a:latin typeface="Calibri" charset="0"/>
                <a:cs typeface="Arial" charset="0"/>
              </a:rPr>
              <a:pPr eaLnBrk="1" hangingPunct="1"/>
              <a:t>49</a:t>
            </a:fld>
            <a:endParaRPr lang="en-US" sz="1200">
              <a:solidFill>
                <a:srgbClr val="000000"/>
              </a:solidFill>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7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Now we will compare SCMP, ACMP, and ACS as the chip area increases. The X-axis is chip area and the Y-axis shows speedup over a SINGLE small core. The green line shows ACS, the red line shows the ACMP, and blue line shows the SCMP. Here we set the number of threads equal to the number of available cores. </a:t>
            </a:r>
          </a:p>
          <a:p>
            <a:pPr eaLnBrk="1" hangingPunct="1"/>
            <a:endParaRPr lang="en-US">
              <a:latin typeface="Arial" charset="0"/>
            </a:endParaRPr>
          </a:p>
          <a:p>
            <a:pPr eaLnBrk="1" hangingPunct="1"/>
            <a:r>
              <a:rPr lang="en-US">
                <a:latin typeface="Arial" charset="0"/>
              </a:rPr>
              <a:t>As you can see, critical sections severely limit the scalability of some benchmarks. For example, performance of PageMine saturates at only 8 threads. Notice that the peak speedup of ACS is higher than both ACMP and SCMP and ACS does not saturate until 12 threads. </a:t>
            </a:r>
          </a:p>
          <a:p>
            <a:pPr eaLnBrk="1" hangingPunct="1"/>
            <a:endParaRPr lang="en-US">
              <a:latin typeface="Arial" charset="0"/>
            </a:endParaRPr>
          </a:p>
          <a:p>
            <a:pPr eaLnBrk="1" hangingPunct="1"/>
            <a:r>
              <a:rPr lang="en-US">
                <a:latin typeface="Arial" charset="0"/>
              </a:rPr>
              <a:t>More importantly, In case of puzzle and oltp-1, while the ACMP and SCMP show poor scalability ACS significantly improves scalability as well as speedup. </a:t>
            </a:r>
          </a:p>
          <a:p>
            <a:pPr eaLnBrk="1" hangingPunct="1"/>
            <a:endParaRPr lang="en-US">
              <a:latin typeface="Arial" charset="0"/>
            </a:endParaRPr>
          </a:p>
          <a:p>
            <a:pPr eaLnBrk="1" hangingPunct="1"/>
            <a:r>
              <a:rPr lang="en-US">
                <a:latin typeface="Arial" charset="0"/>
              </a:rPr>
              <a:t>In all, ACS improves scalability in 7 out of the 12 workloads.</a:t>
            </a:r>
          </a:p>
          <a:p>
            <a:endParaRPr lang="en-US">
              <a:latin typeface="Arial" charset="0"/>
            </a:endParaRPr>
          </a:p>
        </p:txBody>
      </p:sp>
      <p:sp>
        <p:nvSpPr>
          <p:cNvPr id="247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C89E59-0F2A-F946-952F-DE6804A7D27C}" type="slidenum">
              <a:rPr lang="en-US" sz="1200">
                <a:solidFill>
                  <a:srgbClr val="000000"/>
                </a:solidFill>
                <a:latin typeface="Calibri" charset="0"/>
                <a:cs typeface="Arial" charset="0"/>
              </a:rPr>
              <a:pPr eaLnBrk="1" hangingPunct="1"/>
              <a:t>52</a:t>
            </a:fld>
            <a:endParaRPr lang="en-US" sz="1200">
              <a:solidFill>
                <a:srgbClr val="000000"/>
              </a:solidFill>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1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51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76610B-72EA-3044-B90C-C761F2C50257}" type="slidenum">
              <a:rPr lang="en-US" sz="1200">
                <a:solidFill>
                  <a:srgbClr val="000000"/>
                </a:solidFill>
              </a:rPr>
              <a:pPr eaLnBrk="1" hangingPunct="1"/>
              <a:t>55</a:t>
            </a:fld>
            <a:endParaRPr 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3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53B8F7-9A6E-DF43-B7D9-BDD0C5FFC96E}" type="slidenum">
              <a:rPr lang="en-US" sz="1200">
                <a:solidFill>
                  <a:srgbClr val="000000"/>
                </a:solidFill>
              </a:rPr>
              <a:pPr eaLnBrk="1" hangingPunct="1"/>
              <a:t>56</a:t>
            </a:fld>
            <a:endParaRPr 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56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694559-1E56-8443-8941-C15FDE881789}" type="slidenum">
              <a:rPr lang="en-US" sz="1200">
                <a:solidFill>
                  <a:srgbClr val="000000"/>
                </a:solidFill>
              </a:rPr>
              <a:pPr eaLnBrk="1" hangingPunct="1"/>
              <a:t>57</a:t>
            </a:fld>
            <a:endParaRPr 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8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58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BFC6CE-7517-A34F-AF80-7217326202B7}" type="slidenum">
              <a:rPr lang="en-US" sz="1200">
                <a:solidFill>
                  <a:srgbClr val="000000"/>
                </a:solidFill>
              </a:rPr>
              <a:pPr eaLnBrk="1" hangingPunct="1"/>
              <a:t>58</a:t>
            </a:fld>
            <a:endParaRPr 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0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60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D868ED-5B72-014B-AF15-7F6E882871ED}" type="slidenum">
              <a:rPr lang="en-US" sz="1200">
                <a:solidFill>
                  <a:srgbClr val="000000"/>
                </a:solidFill>
              </a:rPr>
              <a:pPr eaLnBrk="1" hangingPunct="1"/>
              <a:t>59</a:t>
            </a:fld>
            <a:endParaRPr 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2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62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2522FA-F25E-444E-88AB-760CAC273469}" type="slidenum">
              <a:rPr lang="en-US" sz="1200">
                <a:solidFill>
                  <a:srgbClr val="000000"/>
                </a:solidFill>
              </a:rPr>
              <a:pPr eaLnBrk="1" hangingPunct="1"/>
              <a:t>60</a:t>
            </a:fld>
            <a:endParaRPr 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4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64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C0EE32-6B7F-4342-B14E-4A6CB48FD11C}" type="slidenum">
              <a:rPr lang="en-US" sz="1200">
                <a:solidFill>
                  <a:srgbClr val="000000"/>
                </a:solidFill>
              </a:rPr>
              <a:pPr eaLnBrk="1" hangingPunct="1"/>
              <a:t>61</a:t>
            </a:fld>
            <a:endParaRPr lang="en-US"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66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3FEACD-DFF7-9748-8DF8-DA9A0C2485E4}" type="slidenum">
              <a:rPr lang="en-US" sz="1200">
                <a:solidFill>
                  <a:srgbClr val="000000"/>
                </a:solidFill>
              </a:rPr>
              <a:pPr eaLnBrk="1" hangingPunct="1"/>
              <a:t>62</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0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 show an example from the MySQL database. Each database thread first&gt;&gt;&gt;</a:t>
            </a:r>
          </a:p>
          <a:p>
            <a:r>
              <a:rPr lang="en-US">
                <a:latin typeface="Calibri" charset="0"/>
              </a:rPr>
              <a:t>opens the database tables it requires, and &gt;&gt;&gt;</a:t>
            </a:r>
          </a:p>
          <a:p>
            <a:r>
              <a:rPr lang="en-US">
                <a:latin typeface="Calibri" charset="0"/>
              </a:rPr>
              <a:t>then processes the transaction &gt;&gt;&gt;</a:t>
            </a:r>
          </a:p>
          <a:p>
            <a:r>
              <a:rPr lang="en-US">
                <a:latin typeface="Calibri" charset="0"/>
              </a:rPr>
              <a:t>While independent  transactions can proceed in parallel, opening the tables requires accessing a shared data structure called the Open Table Caches. The open tables cache is a 2-dimensional a linked data structure accesses to which are difficult to parallelize. &gt;&gt;&gt;</a:t>
            </a:r>
          </a:p>
          <a:p>
            <a:r>
              <a:rPr lang="en-US">
                <a:latin typeface="Calibri" charset="0"/>
              </a:rPr>
              <a:t>Thus the accesses  are encapsulated in a  critical section.&gt;&gt;&gt;</a:t>
            </a:r>
          </a:p>
          <a:p>
            <a:endParaRPr lang="en-US">
              <a:latin typeface="Calibri" charset="0"/>
            </a:endParaRPr>
          </a:p>
          <a:p>
            <a:endParaRPr lang="en-US">
              <a:latin typeface="Calibri" charset="0"/>
            </a:endParaRPr>
          </a:p>
        </p:txBody>
      </p:sp>
      <p:sp>
        <p:nvSpPr>
          <p:cNvPr id="200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DC3D8E-85BC-5941-9E50-B677DD21D76C}" type="slidenum">
              <a:rPr lang="en-US" sz="1200">
                <a:solidFill>
                  <a:srgbClr val="000000"/>
                </a:solidFill>
                <a:latin typeface="Calibri" charset="0"/>
                <a:cs typeface="Arial" charset="0"/>
              </a:rPr>
              <a:pPr eaLnBrk="1" hangingPunct="1"/>
              <a:t>15</a:t>
            </a:fld>
            <a:endParaRPr lang="en-US" sz="1200">
              <a:solidFill>
                <a:srgbClr val="000000"/>
              </a:solidFill>
              <a:latin typeface="Calibri"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8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68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5933D1-DFA0-1343-A101-649A68AD0195}" type="slidenum">
              <a:rPr lang="en-US" sz="1200">
                <a:solidFill>
                  <a:srgbClr val="000000"/>
                </a:solidFill>
              </a:rPr>
              <a:pPr eaLnBrk="1" hangingPunct="1"/>
              <a:t>63</a:t>
            </a:fld>
            <a:endParaRPr 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0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70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3F8E78-651C-644B-90BC-995FFB906064}" type="slidenum">
              <a:rPr lang="en-US" sz="1200">
                <a:solidFill>
                  <a:srgbClr val="000000"/>
                </a:solidFill>
              </a:rPr>
              <a:pPr eaLnBrk="1" hangingPunct="1"/>
              <a:t>64</a:t>
            </a:fld>
            <a:endParaRPr 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2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72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855DA3-4E4C-B448-B0E9-15627E2E37FC}" type="slidenum">
              <a:rPr lang="en-US" sz="1200">
                <a:solidFill>
                  <a:srgbClr val="000000"/>
                </a:solidFill>
              </a:rPr>
              <a:pPr eaLnBrk="1" hangingPunct="1"/>
              <a:t>65</a:t>
            </a:fld>
            <a:endParaRPr lang="en-U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4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74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DE04B9-F971-2F41-A3BA-A3B24C278822}" type="slidenum">
              <a:rPr lang="en-US" sz="1200">
                <a:solidFill>
                  <a:srgbClr val="000000"/>
                </a:solidFill>
              </a:rPr>
              <a:pPr eaLnBrk="1" hangingPunct="1"/>
              <a:t>66</a:t>
            </a:fld>
            <a:endParaRPr lang="en-U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76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982D7B-5A3E-1546-BF1C-6FFF867FDDF6}" type="slidenum">
              <a:rPr lang="en-US" sz="1200">
                <a:solidFill>
                  <a:srgbClr val="000000"/>
                </a:solidFill>
              </a:rPr>
              <a:pPr eaLnBrk="1" hangingPunct="1"/>
              <a:t>67</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8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78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C2912C-B533-DC49-8C6E-62E838F0FBB7}" type="slidenum">
              <a:rPr lang="en-US" sz="1200">
                <a:solidFill>
                  <a:srgbClr val="000000"/>
                </a:solidFill>
              </a:rPr>
              <a:pPr eaLnBrk="1" hangingPunct="1"/>
              <a:t>68</a:t>
            </a:fld>
            <a:endParaRPr 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0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80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E84B1A-DE35-2B4F-9C35-3F7BE5459EFA}" type="slidenum">
              <a:rPr lang="en-US" sz="1200">
                <a:solidFill>
                  <a:srgbClr val="000000"/>
                </a:solidFill>
              </a:rPr>
              <a:pPr eaLnBrk="1" hangingPunct="1"/>
              <a:t>69</a:t>
            </a:fld>
            <a:endParaRPr lang="en-US"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2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82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D4F610-47C5-584D-A387-91300595F803}" type="slidenum">
              <a:rPr lang="en-US" sz="1200">
                <a:solidFill>
                  <a:srgbClr val="000000"/>
                </a:solidFill>
              </a:rPr>
              <a:pPr eaLnBrk="1" hangingPunct="1"/>
              <a:t>70</a:t>
            </a:fld>
            <a:endParaRPr 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4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84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832856-BF6E-B242-9F34-5FCFE0ECD72F}" type="slidenum">
              <a:rPr lang="en-US" sz="1200">
                <a:solidFill>
                  <a:srgbClr val="000000"/>
                </a:solidFill>
              </a:rPr>
              <a:pPr eaLnBrk="1" hangingPunct="1"/>
              <a:t>71</a:t>
            </a:fld>
            <a:endParaRPr lang="en-US"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86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810DA1-D6FE-AD4C-A477-EC8645A90AFD}" type="slidenum">
              <a:rPr lang="en-US" sz="1200">
                <a:solidFill>
                  <a:srgbClr val="000000"/>
                </a:solidFill>
              </a:rPr>
              <a:pPr eaLnBrk="1" hangingPunct="1"/>
              <a:t>72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4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For simplicity lets assume that when run as a single thread, each database transaction spends 33% of its time inside the critical section and 75% of its time executing the parallel portion. &gt;&gt;&gt;</a:t>
            </a:r>
          </a:p>
          <a:p>
            <a:pPr eaLnBrk="1" hangingPunct="1"/>
            <a:r>
              <a:rPr lang="en-US">
                <a:latin typeface="Calibri" charset="0"/>
              </a:rPr>
              <a:t>I show execution of 16 transactions on a single core. The red represent the critical sections and the grey represent the non-critical section code.&gt;&gt;&gt;</a:t>
            </a:r>
          </a:p>
          <a:p>
            <a:pPr eaLnBrk="1" hangingPunct="1"/>
            <a:r>
              <a:rPr lang="en-US">
                <a:latin typeface="Calibri" charset="0"/>
              </a:rPr>
              <a:t>With 2 cores, overall execution time is halved &gt;&gt;&gt;</a:t>
            </a:r>
          </a:p>
          <a:p>
            <a:pPr eaLnBrk="1" hangingPunct="1"/>
            <a:r>
              <a:rPr lang="en-US">
                <a:latin typeface="Calibri" charset="0"/>
              </a:rPr>
              <a:t>With 4 cores, the execution time is again halved however note that the critical section is being run at all times. Thus, performance has become critical section limited ..&gt;&gt;&gt;</a:t>
            </a:r>
          </a:p>
          <a:p>
            <a:pPr eaLnBrk="1" hangingPunct="1"/>
            <a:r>
              <a:rPr lang="en-US">
                <a:latin typeface="Calibri" charset="0"/>
              </a:rPr>
              <a:t>Further increasing the cores to 8, does not reduce execution time. &gt;&gt;&gt;</a:t>
            </a:r>
          </a:p>
          <a:p>
            <a:pPr eaLnBrk="1" hangingPunct="1"/>
            <a:r>
              <a:rPr lang="en-US">
                <a:latin typeface="Calibri" charset="0"/>
              </a:rPr>
              <a:t>Thus critical sections reduce performance and limit scalability. </a:t>
            </a:r>
          </a:p>
          <a:p>
            <a:endParaRPr lang="en-US">
              <a:latin typeface="Calibri" charset="0"/>
            </a:endParaRPr>
          </a:p>
        </p:txBody>
      </p:sp>
      <p:sp>
        <p:nvSpPr>
          <p:cNvPr id="224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9BBB43-BC1B-7840-9382-6C6D9F2DAE76}" type="slidenum">
              <a:rPr lang="en-US" sz="1200">
                <a:solidFill>
                  <a:srgbClr val="000000"/>
                </a:solidFill>
                <a:latin typeface="Calibri" charset="0"/>
                <a:cs typeface="Arial" charset="0"/>
              </a:rPr>
              <a:pPr eaLnBrk="1" hangingPunct="1"/>
              <a:t>37</a:t>
            </a:fld>
            <a:endParaRPr lang="en-US" sz="1200">
              <a:solidFill>
                <a:srgbClr val="000000"/>
              </a:solidFill>
              <a:latin typeface="Calibri"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8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lvl="1"/>
            <a:endParaRPr lang="en-US">
              <a:latin typeface="Arial" charset="0"/>
              <a:ea typeface="ＭＳ Ｐゴシック" charset="0"/>
            </a:endParaRPr>
          </a:p>
        </p:txBody>
      </p:sp>
      <p:sp>
        <p:nvSpPr>
          <p:cNvPr id="288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582D7-6668-B141-988C-4CC4AEADCFD9}" type="slidenum">
              <a:rPr lang="en-US" sz="1200">
                <a:solidFill>
                  <a:srgbClr val="000000"/>
                </a:solidFill>
              </a:rPr>
              <a:pPr eaLnBrk="1" hangingPunct="1"/>
              <a:t>73</a:t>
            </a:fld>
            <a:endParaRPr lang="en-US"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0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90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3C61BE-31B4-C34B-99AE-3D7A5E9E1931}" type="slidenum">
              <a:rPr lang="en-US" sz="1200">
                <a:solidFill>
                  <a:srgbClr val="000000"/>
                </a:solidFill>
              </a:rPr>
              <a:pPr eaLnBrk="1" hangingPunct="1"/>
              <a:t>74</a:t>
            </a:fld>
            <a:endParaRPr 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2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92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75A6AF-3F39-D147-A43A-5561C3E2280D}" type="slidenum">
              <a:rPr lang="en-US" sz="1200">
                <a:solidFill>
                  <a:srgbClr val="000000"/>
                </a:solidFill>
              </a:rPr>
              <a:pPr eaLnBrk="1" hangingPunct="1"/>
              <a:t>75</a:t>
            </a:fld>
            <a:endParaRPr 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4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94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D23AA2-2D85-2047-ABAF-41C60C2C7956}" type="slidenum">
              <a:rPr lang="en-US" sz="1200">
                <a:solidFill>
                  <a:srgbClr val="000000"/>
                </a:solidFill>
              </a:rPr>
              <a:pPr eaLnBrk="1" hangingPunct="1"/>
              <a:t>76</a:t>
            </a:fld>
            <a:endParaRPr 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96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D2EED5-DCDA-D541-8D85-BD3A7EABEB6C}" type="slidenum">
              <a:rPr lang="en-US" sz="1200">
                <a:solidFill>
                  <a:srgbClr val="000000"/>
                </a:solidFill>
              </a:rPr>
              <a:pPr eaLnBrk="1" hangingPunct="1"/>
              <a:t>77</a:t>
            </a:fld>
            <a:endParaRPr 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9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299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04ADFC-FFA8-8246-BC4A-AF67919702D4}" type="slidenum">
              <a:rPr lang="en-US" sz="1200">
                <a:solidFill>
                  <a:srgbClr val="000000"/>
                </a:solidFill>
              </a:rPr>
              <a:pPr eaLnBrk="1" hangingPunct="1"/>
              <a:t>78</a:t>
            </a:fld>
            <a:endParaRPr lang="en-US"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1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301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2802C3-C705-5041-A5A6-55400143CC5A}" type="slidenum">
              <a:rPr lang="en-US" sz="1200">
                <a:solidFill>
                  <a:srgbClr val="000000"/>
                </a:solidFill>
              </a:rPr>
              <a:pPr eaLnBrk="1" hangingPunct="1"/>
              <a:t>79</a:t>
            </a:fld>
            <a:endParaRPr lang="en-US" sz="12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5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Accelerate critical paths</a:t>
            </a:r>
          </a:p>
          <a:p>
            <a:r>
              <a:rPr lang="en-US">
                <a:latin typeface="Arial" charset="0"/>
              </a:rPr>
              <a:t>Ship computation to data (A segmenting approach)</a:t>
            </a:r>
          </a:p>
        </p:txBody>
      </p:sp>
      <p:sp>
        <p:nvSpPr>
          <p:cNvPr id="305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B0531B-5A55-2047-8300-91F26B1DEA59}" type="slidenum">
              <a:rPr lang="en-US" sz="1200">
                <a:solidFill>
                  <a:srgbClr val="000000"/>
                </a:solidFill>
              </a:rPr>
              <a:pPr eaLnBrk="1" hangingPunct="1"/>
              <a:t>82</a:t>
            </a:fld>
            <a:endParaRPr lang="en-US" sz="12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E5E827-74C8-F243-8F60-2B0218DAC78B}" type="slidenum">
              <a:rPr lang="en-US" sz="1200">
                <a:solidFill>
                  <a:srgbClr val="000000"/>
                </a:solidFill>
              </a:rPr>
              <a:pPr eaLnBrk="1" hangingPunct="1"/>
              <a:t>83</a:t>
            </a:fld>
            <a:endParaRPr lang="en-US" sz="1200">
              <a:solidFill>
                <a:srgbClr val="000000"/>
              </a:solidFill>
            </a:endParaRPr>
          </a:p>
        </p:txBody>
      </p:sp>
      <p:sp>
        <p:nvSpPr>
          <p:cNvPr id="30720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03"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Let me </a:t>
            </a:r>
            <a:r>
              <a:rPr lang="en-US" b="1">
                <a:latin typeface="Arial" charset="0"/>
              </a:rPr>
              <a:t>demonstrate the staged execution model pictorially. </a:t>
            </a:r>
            <a:r>
              <a:rPr lang="en-US">
                <a:latin typeface="Arial" charset="0"/>
              </a:rPr>
              <a:t>Assume that we have this </a:t>
            </a:r>
            <a:r>
              <a:rPr lang="en-US" b="1">
                <a:latin typeface="Arial" charset="0"/>
              </a:rPr>
              <a:t>contiguous chunk of code</a:t>
            </a:r>
            <a:r>
              <a:rPr lang="en-US">
                <a:latin typeface="Arial" charset="0"/>
              </a:rPr>
              <a:t>. I show only loads and stores since they are relevant to our work.  </a:t>
            </a:r>
          </a:p>
          <a:p>
            <a:pPr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1650B4-0D20-7441-B1B4-238968D50400}" type="slidenum">
              <a:rPr lang="en-US" sz="1200">
                <a:solidFill>
                  <a:srgbClr val="000000"/>
                </a:solidFill>
              </a:rPr>
              <a:pPr eaLnBrk="1" hangingPunct="1"/>
              <a:t>84</a:t>
            </a:fld>
            <a:endParaRPr lang="en-US" sz="1200">
              <a:solidFill>
                <a:srgbClr val="000000"/>
              </a:solidFill>
            </a:endParaRPr>
          </a:p>
        </p:txBody>
      </p:sp>
      <p:sp>
        <p:nvSpPr>
          <p:cNvPr id="30925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This figure </a:t>
            </a:r>
            <a:r>
              <a:rPr lang="en-US" b="1">
                <a:latin typeface="Arial" charset="0"/>
              </a:rPr>
              <a:t>shows the same chunk of code split into three segments</a:t>
            </a:r>
            <a:r>
              <a:rPr lang="en-US">
                <a:latin typeface="Arial" charset="0"/>
              </a:rPr>
              <a:t>, S0, S1, S2.</a:t>
            </a:r>
          </a:p>
          <a:p>
            <a:pPr eaLnBrk="1" hangingPunct="1"/>
            <a:r>
              <a:rPr lang="en-US" b="1">
                <a:latin typeface="Arial" charset="0"/>
              </a:rPr>
              <a:t>This split can be done statically and dynamically, and it is not the focus of our paper. </a:t>
            </a:r>
            <a:r>
              <a:rPr lang="en-US">
                <a:latin typeface="Arial" charset="0"/>
              </a:rPr>
              <a:t>However, I will soon show you two paradigms that split the code in different ways.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6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However, I can accelerate the critical section. When we accelerate the critical section execution by 2x, the time inside the critical section reduces to half. I use blue to show the accelerated critical section. At one core, the overall execution time reduces. &gt;&gt;&gt;</a:t>
            </a:r>
          </a:p>
          <a:p>
            <a:pPr eaLnBrk="1" hangingPunct="1"/>
            <a:endParaRPr lang="en-US">
              <a:latin typeface="Calibri" charset="0"/>
            </a:endParaRPr>
          </a:p>
          <a:p>
            <a:pPr eaLnBrk="1" hangingPunct="1"/>
            <a:r>
              <a:rPr lang="en-US">
                <a:latin typeface="Calibri" charset="0"/>
              </a:rPr>
              <a:t>Similarly execution time also reduces at 2, 3, and 4 cores. &gt;&gt;&gt;</a:t>
            </a:r>
          </a:p>
          <a:p>
            <a:pPr eaLnBrk="1" hangingPunct="1"/>
            <a:r>
              <a:rPr lang="en-US">
                <a:latin typeface="Calibri" charset="0"/>
              </a:rPr>
              <a:t>Most notably, due to the shorter critical sections, performance no longer saturates at 4 cores. Instead, execution time continues to reduce until 4 cores. </a:t>
            </a:r>
          </a:p>
        </p:txBody>
      </p:sp>
      <p:sp>
        <p:nvSpPr>
          <p:cNvPr id="226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DEFA19-8B7D-8049-9711-53E60E7FB297}" type="slidenum">
              <a:rPr lang="en-US" sz="1200">
                <a:solidFill>
                  <a:srgbClr val="000000"/>
                </a:solidFill>
                <a:latin typeface="Calibri" charset="0"/>
                <a:cs typeface="Arial" charset="0"/>
              </a:rPr>
              <a:pPr eaLnBrk="1" hangingPunct="1"/>
              <a:t>38</a:t>
            </a:fld>
            <a:endParaRPr lang="en-US" sz="1200">
              <a:solidFill>
                <a:srgbClr val="000000"/>
              </a:solidFill>
              <a:latin typeface="Calibri"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548B8E-0DEA-5C4F-B5C8-B9E1336387A8}" type="slidenum">
              <a:rPr lang="en-US" sz="1200">
                <a:solidFill>
                  <a:srgbClr val="000000"/>
                </a:solidFill>
              </a:rPr>
              <a:pPr eaLnBrk="1" hangingPunct="1"/>
              <a:t>85</a:t>
            </a:fld>
            <a:endParaRPr lang="en-US" sz="1200">
              <a:solidFill>
                <a:srgbClr val="000000"/>
              </a:solidFill>
            </a:endParaRPr>
          </a:p>
        </p:txBody>
      </p:sp>
      <p:sp>
        <p:nvSpPr>
          <p:cNvPr id="311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1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Once the split is done, </a:t>
            </a:r>
            <a:r>
              <a:rPr lang="en-US" b="1">
                <a:latin typeface="Arial" charset="0"/>
              </a:rPr>
              <a:t>each segment is assigned to a different core </a:t>
            </a:r>
            <a:r>
              <a:rPr lang="en-US">
                <a:latin typeface="Arial" charset="0"/>
              </a:rPr>
              <a:t>(this assignment can be done statically or dynamically, and again has been covered in previous work). </a:t>
            </a:r>
          </a:p>
          <a:p>
            <a:pPr eaLnBrk="1" hangingPunct="1"/>
            <a:r>
              <a:rPr lang="en-US">
                <a:latin typeface="Arial" charset="0"/>
              </a:rPr>
              <a:t>The work queue of each core contains the segments to be executed in that core. </a:t>
            </a:r>
          </a:p>
          <a:p>
            <a:pPr eaLnBrk="1" hangingPunct="1"/>
            <a:r>
              <a:rPr lang="en-US">
                <a:latin typeface="Arial" charset="0"/>
              </a:rPr>
              <a:t>In this example, S0 is executed in core 0, S1 executed in core 1, and so on.</a:t>
            </a:r>
          </a:p>
          <a:p>
            <a:pPr eaLnBrk="1" hangingPunct="1"/>
            <a:endParaRPr lang="en-US">
              <a:latin typeface="Arial" charset="0"/>
            </a:endParaRPr>
          </a:p>
          <a:p>
            <a:pPr eaLnBrk="1" hangingPunct="1"/>
            <a:r>
              <a:rPr lang="en-US">
                <a:latin typeface="Arial" charset="0"/>
              </a:rPr>
              <a:t>*** Usually, to preserve locality and take advantage of customization, a segment is executed in one core.  </a:t>
            </a:r>
          </a:p>
          <a:p>
            <a:pPr eaLnBrk="1" hangingPunct="1"/>
            <a:r>
              <a:rPr lang="en-US">
                <a:latin typeface="Arial" charset="0"/>
              </a:rPr>
              <a:t>*** This also preserves the locality of data that is commonly touched by instances of S0, S1, and S2 (intra-segment data, or shared data among instances of the same segment).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A4040-9F42-6E4A-AC0A-2BDF5430A481}" type="slidenum">
              <a:rPr lang="en-US" sz="1200">
                <a:solidFill>
                  <a:srgbClr val="000000"/>
                </a:solidFill>
              </a:rPr>
              <a:pPr eaLnBrk="1" hangingPunct="1"/>
              <a:t>86</a:t>
            </a:fld>
            <a:endParaRPr lang="en-US" sz="1200">
              <a:solidFill>
                <a:srgbClr val="000000"/>
              </a:solidFill>
            </a:endParaRPr>
          </a:p>
        </p:txBody>
      </p:sp>
      <p:sp>
        <p:nvSpPr>
          <p:cNvPr id="313346"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3347"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Arial" charset="0"/>
              </a:rPr>
              <a:t>A segment that is executing on one core spawns another segment on another core</a:t>
            </a:r>
            <a:r>
              <a:rPr lang="en-US">
                <a:latin typeface="Arial" charset="0"/>
              </a:rPr>
              <a:t>, which in turn can spawn another segment in another core. These segments may need to communicate with each other because a later segment may need the data produced by a previous segment. </a:t>
            </a:r>
          </a:p>
          <a:p>
            <a:pPr eaLnBrk="1" hangingPunct="1"/>
            <a:endParaRPr lang="en-US">
              <a:latin typeface="Arial" charset="0"/>
            </a:endParaRPr>
          </a:p>
          <a:p>
            <a:pPr eaLnBrk="1" hangingPunct="1"/>
            <a:r>
              <a:rPr lang="en-US" b="1">
                <a:latin typeface="Arial" charset="0"/>
              </a:rPr>
              <a:t>Segment spawning:</a:t>
            </a:r>
            <a:endParaRPr lang="en-US">
              <a:latin typeface="Arial" charset="0"/>
            </a:endParaRPr>
          </a:p>
          <a:p>
            <a:pPr eaLnBrk="1" hangingPunct="1"/>
            <a:endParaRPr lang="en-US">
              <a:latin typeface="Arial" charset="0"/>
            </a:endParaRPr>
          </a:p>
          <a:p>
            <a:pPr eaLnBrk="1" hangingPunct="1"/>
            <a:r>
              <a:rPr lang="en-US">
                <a:latin typeface="Arial" charset="0"/>
              </a:rPr>
              <a:t>OLD:</a:t>
            </a:r>
          </a:p>
          <a:p>
            <a:pPr eaLnBrk="1" hangingPunct="1"/>
            <a:r>
              <a:rPr lang="en-US">
                <a:latin typeface="Arial" charset="0"/>
              </a:rPr>
              <a:t>When these segment runs on three cores P0, P1 and P2, core&gt;&gt;&gt;</a:t>
            </a:r>
          </a:p>
          <a:p>
            <a:pPr eaLnBrk="1" hangingPunct="1"/>
            <a:r>
              <a:rPr lang="en-US">
                <a:latin typeface="Arial" charset="0"/>
              </a:rPr>
              <a:t> P1 incurs a cache miss to fetch Y and &gt;&gt;&gt;</a:t>
            </a:r>
          </a:p>
          <a:p>
            <a:pPr eaLnBrk="1" hangingPunct="1"/>
            <a:r>
              <a:rPr lang="en-US">
                <a:latin typeface="Arial" charset="0"/>
              </a:rPr>
              <a:t>P2 incurs a cache miss to fetch Z </a:t>
            </a:r>
          </a:p>
          <a:p>
            <a:pPr eaLnBrk="1" hangingPunct="1"/>
            <a:r>
              <a:rPr lang="en-US">
                <a:latin typeface="Arial" charset="0"/>
              </a:rPr>
              <a:t>We cnan avoid these misses by shipping the data required by a segment to the core where the segment will run. </a:t>
            </a:r>
          </a:p>
          <a:p>
            <a:pPr eaLnBrk="1" hangingPunct="1"/>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5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Let me give you two concrete examples </a:t>
            </a:r>
            <a:r>
              <a:rPr lang="en-US">
                <a:latin typeface="Arial" charset="0"/>
              </a:rPr>
              <a:t>of staged execution models. I will extensively use these examples to show the benefits of data marshaling. </a:t>
            </a:r>
          </a:p>
        </p:txBody>
      </p:sp>
      <p:sp>
        <p:nvSpPr>
          <p:cNvPr id="315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2DB0EB-51BF-3D46-A1AE-C57556407FA1}" type="slidenum">
              <a:rPr lang="en-US" sz="1200">
                <a:solidFill>
                  <a:srgbClr val="000000"/>
                </a:solidFill>
              </a:rPr>
              <a:pPr eaLnBrk="1" hangingPunct="1"/>
              <a:t>87</a:t>
            </a:fld>
            <a:endParaRPr lang="en-US" sz="120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40CAA5-0F41-064E-90A5-8479BFA40667}" type="slidenum">
              <a:rPr lang="en-US" sz="1200">
                <a:solidFill>
                  <a:srgbClr val="000000"/>
                </a:solidFill>
              </a:rPr>
              <a:pPr eaLnBrk="1" hangingPunct="1"/>
              <a:t>88</a:t>
            </a:fld>
            <a:endParaRPr lang="en-US" sz="1200">
              <a:solidFill>
                <a:srgbClr val="000000"/>
              </a:solidFill>
            </a:endParaRPr>
          </a:p>
        </p:txBody>
      </p:sp>
      <p:sp>
        <p:nvSpPr>
          <p:cNvPr id="31744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43"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The problem is that </a:t>
            </a:r>
            <a:r>
              <a:rPr lang="en-US" b="1">
                <a:latin typeface="Arial" charset="0"/>
              </a:rPr>
              <a:t>when segments execute on different cores, they may need data produced by previous segments</a:t>
            </a:r>
            <a:r>
              <a:rPr lang="en-US">
                <a:latin typeface="Arial" charset="0"/>
              </a:rPr>
              <a:t>. </a:t>
            </a:r>
          </a:p>
          <a:p>
            <a:pPr eaLnBrk="1" hangingPunct="1"/>
            <a:r>
              <a:rPr lang="en-US">
                <a:latin typeface="Arial" charset="0"/>
              </a:rPr>
              <a:t>In this example, </a:t>
            </a:r>
            <a:r>
              <a:rPr lang="en-US" b="1">
                <a:latin typeface="Arial" charset="0"/>
              </a:rPr>
              <a:t>when S1 is executing Load to address Y on Core 1, it will incur a cache miss on the cache block containing Y because Core 0 was the last writer to that block. </a:t>
            </a:r>
          </a:p>
          <a:p>
            <a:pPr eaLnBrk="1" hangingPunct="1"/>
            <a:endParaRPr lang="en-US">
              <a:latin typeface="Arial" charset="0"/>
            </a:endParaRPr>
          </a:p>
          <a:p>
            <a:pPr eaLnBrk="1" hangingPunct="1"/>
            <a:r>
              <a:rPr lang="en-US" b="1">
                <a:latin typeface="Arial" charset="0"/>
              </a:rPr>
              <a:t>If there is an inter-segment cache miss, the core that executes the segment will stall (or progress more slowly). </a:t>
            </a:r>
          </a:p>
          <a:p>
            <a:pPr eaLnBrk="1" hangingPunct="1"/>
            <a:endParaRPr lang="en-US">
              <a:latin typeface="Arial" charset="0"/>
            </a:endParaRPr>
          </a:p>
          <a:p>
            <a:pPr eaLnBrk="1" hangingPunct="1"/>
            <a:r>
              <a:rPr lang="en-US">
                <a:latin typeface="Arial" charset="0"/>
              </a:rPr>
              <a:t>These intra-segment communication misses reduce the performance potential of staged execution.</a:t>
            </a:r>
          </a:p>
          <a:p>
            <a:pPr eaLnBrk="1" hangingPunct="1"/>
            <a:endParaRPr lang="en-US">
              <a:latin typeface="Arial" charset="0"/>
            </a:endParaRPr>
          </a:p>
          <a:p>
            <a:pPr eaLnBrk="1" hangingPunct="1"/>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9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Let</a:t>
            </a:r>
            <a:r>
              <a:rPr lang="ja-JP" altLang="en-US" b="1">
                <a:latin typeface="Arial" charset="0"/>
              </a:rPr>
              <a:t>’</a:t>
            </a:r>
            <a:r>
              <a:rPr lang="en-US" altLang="ja-JP" b="1">
                <a:latin typeface="Arial" charset="0"/>
              </a:rPr>
              <a:t>s quickly take a look at what these misses look like in the two models we have discussed. </a:t>
            </a:r>
          </a:p>
          <a:p>
            <a:endParaRPr lang="en-US">
              <a:latin typeface="Arial" charset="0"/>
            </a:endParaRPr>
          </a:p>
          <a:p>
            <a:r>
              <a:rPr lang="en-US">
                <a:latin typeface="Arial" charset="0"/>
              </a:rPr>
              <a:t>Remember in ACS, the critical sections are shipped to a large core. This means that the thread-private data that is produced outside the critical section and consumed inside it needs to be transferred to the large core when the critical section needs this data.</a:t>
            </a:r>
          </a:p>
          <a:p>
            <a:endParaRPr lang="en-US">
              <a:latin typeface="Arial" charset="0"/>
            </a:endParaRPr>
          </a:p>
          <a:p>
            <a:r>
              <a:rPr lang="en-US">
                <a:latin typeface="Arial" charset="0"/>
              </a:rPr>
              <a:t>Similarly, in pipeline parallelism, …</a:t>
            </a:r>
          </a:p>
          <a:p>
            <a:endParaRPr lang="en-US">
              <a:latin typeface="Arial" charset="0"/>
            </a:endParaRPr>
          </a:p>
          <a:p>
            <a:r>
              <a:rPr lang="en-US">
                <a:latin typeface="Arial" charset="0"/>
              </a:rPr>
              <a:t>…</a:t>
            </a:r>
          </a:p>
          <a:p>
            <a:endParaRPr lang="en-US">
              <a:latin typeface="Arial" charset="0"/>
            </a:endParaRPr>
          </a:p>
          <a:p>
            <a:r>
              <a:rPr lang="en-US" b="1">
                <a:latin typeface="Arial" charset="0"/>
              </a:rPr>
              <a:t>But what is the effect of such cache misses on overall performance? </a:t>
            </a:r>
          </a:p>
          <a:p>
            <a:endParaRPr lang="en-US">
              <a:latin typeface="Arial" charset="0"/>
            </a:endParaRPr>
          </a:p>
        </p:txBody>
      </p:sp>
      <p:sp>
        <p:nvSpPr>
          <p:cNvPr id="319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63EF01-A089-3E41-AFB2-23DCC69F7D9E}" type="slidenum">
              <a:rPr lang="en-US" sz="1200">
                <a:solidFill>
                  <a:srgbClr val="000000"/>
                </a:solidFill>
              </a:rPr>
              <a:pPr eaLnBrk="1" hangingPunct="1"/>
              <a:t>89</a:t>
            </a:fld>
            <a:endParaRPr lang="en-US" sz="120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1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b="1">
              <a:latin typeface="Arial" charset="0"/>
            </a:endParaRPr>
          </a:p>
        </p:txBody>
      </p:sp>
      <p:sp>
        <p:nvSpPr>
          <p:cNvPr id="321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3EF298-7850-F44F-83F7-46952CA6620B}" type="slidenum">
              <a:rPr lang="en-US" sz="1200">
                <a:solidFill>
                  <a:srgbClr val="000000"/>
                </a:solidFill>
              </a:rPr>
              <a:pPr eaLnBrk="1" hangingPunct="1"/>
              <a:t>90</a:t>
            </a:fld>
            <a:endParaRPr lang="en-US" sz="120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16C7B2-51B3-834C-A824-3F48A0C131E6}" type="slidenum">
              <a:rPr lang="en-US" sz="1200">
                <a:solidFill>
                  <a:srgbClr val="000000"/>
                </a:solidFill>
              </a:rPr>
              <a:pPr eaLnBrk="1" hangingPunct="1"/>
              <a:t>92</a:t>
            </a:fld>
            <a:endParaRPr lang="en-US" sz="1200">
              <a:solidFill>
                <a:srgbClr val="000000"/>
              </a:solidFill>
            </a:endParaRPr>
          </a:p>
        </p:txBody>
      </p:sp>
      <p:sp>
        <p:nvSpPr>
          <p:cNvPr id="32461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4611"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Arial" charset="0"/>
              </a:rPr>
              <a:t>Let me first introduce some terminology. </a:t>
            </a:r>
            <a:r>
              <a:rPr lang="en-US">
                <a:latin typeface="Arial" charset="0"/>
              </a:rPr>
              <a:t>&gt;&gt;&gt;</a:t>
            </a:r>
          </a:p>
          <a:p>
            <a:pPr eaLnBrk="1" hangingPunct="1"/>
            <a:r>
              <a:rPr lang="en-US">
                <a:latin typeface="Arial" charset="0"/>
              </a:rPr>
              <a:t>We call the data which is written by one segment and read by the next segment, inter-segment data &gt;&gt;&gt;</a:t>
            </a:r>
          </a:p>
          <a:p>
            <a:pPr eaLnBrk="1" hangingPunct="1"/>
            <a:r>
              <a:rPr lang="en-US">
                <a:latin typeface="Arial" charset="0"/>
              </a:rPr>
              <a:t>In our example,  Y and Z are intersegment data.  &gt;&gt;&gt;</a:t>
            </a:r>
          </a:p>
          <a:p>
            <a:pPr eaLnBrk="1" hangingPunct="1"/>
            <a:r>
              <a:rPr lang="en-US">
                <a:latin typeface="Arial" charset="0"/>
              </a:rPr>
              <a:t>We call the last instruction to modify intersegment data in a segment a generator. &gt;&gt;&gt;</a:t>
            </a:r>
          </a:p>
          <a:p>
            <a:pPr eaLnBrk="1" hangingPunct="1"/>
            <a:r>
              <a:rPr lang="en-US">
                <a:latin typeface="Arial" charset="0"/>
              </a:rPr>
              <a:t>For example, The instructions which store Y and Z are generator instructions. &gt;&gt;&gt;</a:t>
            </a: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6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We made a key observation that lead to the development of data marshaling. We found that across a wide variety of workloads …</a:t>
            </a:r>
          </a:p>
          <a:p>
            <a:endParaRPr lang="en-US">
              <a:latin typeface="Arial" charset="0"/>
            </a:endParaRPr>
          </a:p>
          <a:p>
            <a:r>
              <a:rPr lang="en-US">
                <a:latin typeface="Arial" charset="0"/>
              </a:rPr>
              <a:t>Based on this observation, the basic idea is data marshaling is as follows:</a:t>
            </a:r>
          </a:p>
        </p:txBody>
      </p:sp>
      <p:sp>
        <p:nvSpPr>
          <p:cNvPr id="326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2B8853-31E3-9044-8E33-EEAB61C6C3D4}" type="slidenum">
              <a:rPr lang="en-US" sz="1200">
                <a:solidFill>
                  <a:srgbClr val="000000"/>
                </a:solidFill>
              </a:rPr>
              <a:pPr eaLnBrk="1" hangingPunct="1"/>
              <a:t>93</a:t>
            </a:fld>
            <a:endParaRPr lang="en-US" sz="12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8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DM consists of two components: Compiler and Hardware. </a:t>
            </a:r>
          </a:p>
        </p:txBody>
      </p:sp>
      <p:sp>
        <p:nvSpPr>
          <p:cNvPr id="328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1F5DCE-566B-5148-BB0D-1DBE1A591B60}" type="slidenum">
              <a:rPr lang="en-US" sz="1200">
                <a:solidFill>
                  <a:srgbClr val="000000"/>
                </a:solidFill>
              </a:rPr>
              <a:pPr eaLnBrk="1" hangingPunct="1"/>
              <a:t>94</a:t>
            </a:fld>
            <a:endParaRPr lang="en-US" sz="120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0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The job of the compiler is twofolds.</a:t>
            </a:r>
          </a:p>
        </p:txBody>
      </p:sp>
      <p:sp>
        <p:nvSpPr>
          <p:cNvPr id="330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0E6335-06DC-1440-B117-97F9D11354B5}" type="slidenum">
              <a:rPr lang="en-US" sz="1200">
                <a:solidFill>
                  <a:srgbClr val="000000"/>
                </a:solidFill>
              </a:rPr>
              <a:pPr eaLnBrk="1" hangingPunct="1"/>
              <a:t>95</a:t>
            </a:fld>
            <a:endParaRPr 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0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SHOW a picture of ACMP and shipping…</a:t>
            </a:r>
          </a:p>
          <a:p>
            <a:r>
              <a:rPr lang="en-US">
                <a:latin typeface="Calibri" charset="0"/>
              </a:rPr>
              <a:t>Aater</a:t>
            </a:r>
            <a:r>
              <a:rPr lang="ja-JP" altLang="en-US">
                <a:latin typeface="Calibri" charset="0"/>
              </a:rPr>
              <a:t>’</a:t>
            </a:r>
            <a:r>
              <a:rPr lang="en-US" altLang="ja-JP">
                <a:latin typeface="Calibri" charset="0"/>
              </a:rPr>
              <a:t>s picture…</a:t>
            </a:r>
            <a:endParaRPr lang="en-US">
              <a:latin typeface="Calibri" charset="0"/>
            </a:endParaRPr>
          </a:p>
        </p:txBody>
      </p:sp>
      <p:sp>
        <p:nvSpPr>
          <p:cNvPr id="230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83737C-6D38-2348-BC23-A61D6099E4CA}" type="slidenum">
              <a:rPr lang="en-US" sz="1200">
                <a:solidFill>
                  <a:srgbClr val="000000"/>
                </a:solidFill>
                <a:latin typeface="Calibri" charset="0"/>
              </a:rPr>
              <a:pPr eaLnBrk="1" hangingPunct="1"/>
              <a:t>41</a:t>
            </a:fld>
            <a:endParaRPr lang="en-US" sz="1200">
              <a:solidFill>
                <a:srgbClr val="000000"/>
              </a:solidFill>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8BDFDA-590B-C844-B5E7-3D5CCCBDA1DD}" type="slidenum">
              <a:rPr lang="en-US" sz="1200">
                <a:solidFill>
                  <a:srgbClr val="000000"/>
                </a:solidFill>
              </a:rPr>
              <a:pPr eaLnBrk="1" hangingPunct="1"/>
              <a:t>96</a:t>
            </a:fld>
            <a:endParaRPr lang="en-US" sz="1200">
              <a:solidFill>
                <a:srgbClr val="000000"/>
              </a:solidFill>
            </a:endParaRPr>
          </a:p>
        </p:txBody>
      </p:sp>
      <p:sp>
        <p:nvSpPr>
          <p:cNvPr id="33280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The algorithm </a:t>
            </a:r>
            <a:r>
              <a:rPr lang="en-US" b="1">
                <a:latin typeface="Arial" charset="0"/>
              </a:rPr>
              <a:t>runs the program as a single thread and instruments all memory instructions. </a:t>
            </a:r>
          </a:p>
          <a:p>
            <a:pPr eaLnBrk="1" hangingPunct="1"/>
            <a:r>
              <a:rPr lang="en-US" b="1">
                <a:latin typeface="Arial" charset="0"/>
              </a:rPr>
              <a:t>Every time an instruction modifies a cache block, </a:t>
            </a:r>
            <a:r>
              <a:rPr lang="en-US">
                <a:latin typeface="Arial" charset="0"/>
              </a:rPr>
              <a:t>the algorithm stores the instruction</a:t>
            </a:r>
            <a:r>
              <a:rPr lang="ja-JP" altLang="en-US">
                <a:latin typeface="Arial" charset="0"/>
              </a:rPr>
              <a:t>’</a:t>
            </a:r>
            <a:r>
              <a:rPr lang="en-US" altLang="ja-JP">
                <a:latin typeface="Arial" charset="0"/>
              </a:rPr>
              <a:t>s IP as </a:t>
            </a:r>
            <a:r>
              <a:rPr lang="en-US" altLang="ja-JP" b="1">
                <a:latin typeface="Arial" charset="0"/>
              </a:rPr>
              <a:t>the last-writer of the cache block.</a:t>
            </a:r>
          </a:p>
          <a:p>
            <a:pPr eaLnBrk="1" hangingPunct="1"/>
            <a:r>
              <a:rPr lang="en-US" b="1">
                <a:latin typeface="Arial" charset="0"/>
              </a:rPr>
              <a:t>Every time a segment reads a cache block whose last writer is from previous segment</a:t>
            </a:r>
            <a:r>
              <a:rPr lang="en-US">
                <a:latin typeface="Arial" charset="0"/>
              </a:rPr>
              <a:t>, i.e., the data is inter-segment data, the last-writer is added to the generator set. </a:t>
            </a:r>
          </a:p>
          <a:p>
            <a:pPr eaLnBrk="1" hangingPunct="1"/>
            <a:endParaRPr lang="en-US">
              <a:latin typeface="Arial" charset="0"/>
            </a:endParaRPr>
          </a:p>
          <a:p>
            <a:pPr eaLnBrk="1" hangingPunct="1"/>
            <a:r>
              <a:rPr lang="en-US">
                <a:latin typeface="Arial" charset="0"/>
              </a:rPr>
              <a:t>SPEND LESS TIME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EB983D-3747-BB4E-A7AF-7ECBC2BD65F7}" type="slidenum">
              <a:rPr lang="en-US" sz="1200">
                <a:solidFill>
                  <a:srgbClr val="000000"/>
                </a:solidFill>
              </a:rPr>
              <a:pPr eaLnBrk="1" hangingPunct="1"/>
              <a:t>97</a:t>
            </a:fld>
            <a:endParaRPr lang="en-US" sz="1200">
              <a:solidFill>
                <a:srgbClr val="000000"/>
              </a:solidFill>
            </a:endParaRPr>
          </a:p>
        </p:txBody>
      </p:sp>
      <p:sp>
        <p:nvSpPr>
          <p:cNvPr id="33485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4851"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In addition to marking the generators, the compiler/library must also insert &gt;&gt;&gt;</a:t>
            </a:r>
          </a:p>
          <a:p>
            <a:pPr eaLnBrk="1" hangingPunct="1"/>
            <a:r>
              <a:rPr lang="en-US">
                <a:latin typeface="Arial" charset="0"/>
              </a:rPr>
              <a:t>a Marshal instruction at the end of every segment. </a:t>
            </a:r>
          </a:p>
          <a:p>
            <a:pPr eaLnBrk="1" hangingPunct="1"/>
            <a:r>
              <a:rPr lang="en-US" b="1">
                <a:latin typeface="Arial" charset="0"/>
              </a:rPr>
              <a:t>The instruction informs the hardware that it is time to marshal the lines and the argument to the instruction tells it where the lines should be marshaled to. </a:t>
            </a:r>
          </a:p>
          <a:p>
            <a:pPr eaLnBrk="1" hangingPunct="1"/>
            <a:r>
              <a:rPr lang="en-US" b="1">
                <a:latin typeface="Arial" charset="0"/>
              </a:rPr>
              <a:t>(Inserted just before the point where the next segment is initiated)</a:t>
            </a:r>
          </a:p>
          <a:p>
            <a:pPr eaLnBrk="1" hangingPunct="1"/>
            <a:endParaRPr lang="en-US">
              <a:latin typeface="Arial" charset="0"/>
            </a:endParaRPr>
          </a:p>
          <a:p>
            <a:pPr eaLnBrk="1" hangingPunct="1"/>
            <a:r>
              <a:rPr lang="en-US" b="1">
                <a:latin typeface="Arial" charset="0"/>
              </a:rPr>
              <a:t>If segments are not statically scheduled to the cores, the compiler would insert the segment id as argument to the MARSHAL instruction. This segment ID is later bound to a physical core ID via the runtime library or the hardware. </a:t>
            </a:r>
          </a:p>
          <a:p>
            <a:pPr eaLnBrk="1" hangingPunct="1"/>
            <a:endParaRPr lang="en-US">
              <a:latin typeface="Arial" charset="0"/>
            </a:endParaRPr>
          </a:p>
          <a:p>
            <a:pPr eaLnBrk="1" hangingPunct="1"/>
            <a:r>
              <a:rPr lang="en-US">
                <a:latin typeface="Arial" charset="0"/>
              </a:rPr>
              <a:t>Marshal instructions can come free depending on SE model</a:t>
            </a:r>
          </a:p>
          <a:p>
            <a:pPr eaLnBrk="1" hangingPunct="1"/>
            <a:endParaRPr lang="en-US">
              <a:latin typeface="Arial" charset="0"/>
            </a:endParaRPr>
          </a:p>
          <a:p>
            <a:pPr eaLnBrk="1" hangingPunct="1"/>
            <a:r>
              <a:rPr lang="en-US">
                <a:latin typeface="Arial" charset="0"/>
              </a:rPr>
              <a:t>SPEND LESS TIME</a:t>
            </a:r>
          </a:p>
          <a:p>
            <a:pPr eaLnBrk="1" hangingPunct="1"/>
            <a:endParaRPr lang="en-US">
              <a:latin typeface="Arial" charset="0"/>
            </a:endParaRPr>
          </a:p>
          <a:p>
            <a:pPr eaLnBrk="1" hangingPunct="1"/>
            <a:endParaRPr lang="en-US">
              <a:latin typeface="Arial" charset="0"/>
            </a:endParaRPr>
          </a:p>
          <a:p>
            <a:pPr eaLnBrk="1" hangingPunct="1"/>
            <a:r>
              <a:rPr lang="en-US" b="1">
                <a:latin typeface="Arial" charset="0"/>
              </a:rPr>
              <a:t>Binding between segment ID and core ID</a:t>
            </a:r>
            <a:r>
              <a:rPr lang="en-US">
                <a:latin typeface="Arial" charset="0"/>
              </a:rPr>
              <a:t>… accomplished by the runtime library or can be done with hardware dynamically as well if HW scheduling is employed.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a:p>
            <a:r>
              <a:rPr lang="en-US">
                <a:latin typeface="Arial" charset="0"/>
              </a:rPr>
              <a:t>Pollution at remote core</a:t>
            </a:r>
          </a:p>
        </p:txBody>
      </p:sp>
      <p:sp>
        <p:nvSpPr>
          <p:cNvPr id="337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7F25DA-6A62-564F-847B-203DBF1D7954}" type="slidenum">
              <a:rPr lang="en-US" sz="1200">
                <a:solidFill>
                  <a:srgbClr val="000000"/>
                </a:solidFill>
              </a:rPr>
              <a:pPr eaLnBrk="1" hangingPunct="1"/>
              <a:t>99</a:t>
            </a:fld>
            <a:endParaRPr lang="en-US" sz="120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1ED5D6E-8D99-7F48-9B48-53A94B4486DF}" type="slidenum">
              <a:rPr lang="en-US" sz="1200">
                <a:solidFill>
                  <a:srgbClr val="000000"/>
                </a:solidFill>
                <a:cs typeface="Arial" charset="0"/>
              </a:rPr>
              <a:pPr algn="r" eaLnBrk="1" hangingPunct="1"/>
              <a:t>100</a:t>
            </a:fld>
            <a:endParaRPr lang="en-US" sz="1200">
              <a:solidFill>
                <a:srgbClr val="000000"/>
              </a:solidFill>
              <a:cs typeface="Arial" charset="0"/>
            </a:endParaRPr>
          </a:p>
        </p:txBody>
      </p:sp>
      <p:sp>
        <p:nvSpPr>
          <p:cNvPr id="33997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9971"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71B1C2-D1EF-9644-B48B-7DE0C8FFCC18}" type="slidenum">
              <a:rPr lang="en-US" sz="1200">
                <a:solidFill>
                  <a:srgbClr val="000000"/>
                </a:solidFill>
              </a:rPr>
              <a:pPr eaLnBrk="1" hangingPunct="1"/>
              <a:t>102</a:t>
            </a:fld>
            <a:endParaRPr lang="en-US" sz="1200">
              <a:solidFill>
                <a:srgbClr val="000000"/>
              </a:solidFill>
            </a:endParaRPr>
          </a:p>
        </p:txBody>
      </p:sp>
      <p:sp>
        <p:nvSpPr>
          <p:cNvPr id="34304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3043"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9FD09FD-863F-1246-ACA4-58731AD00F44}" type="slidenum">
              <a:rPr lang="en-US" sz="1200">
                <a:solidFill>
                  <a:srgbClr val="000000"/>
                </a:solidFill>
              </a:rPr>
              <a:pPr algn="r" eaLnBrk="1" hangingPunct="1"/>
              <a:t>103</a:t>
            </a:fld>
            <a:endParaRPr lang="en-US" sz="1200">
              <a:solidFill>
                <a:srgbClr val="000000"/>
              </a:solidFill>
            </a:endParaRPr>
          </a:p>
        </p:txBody>
      </p:sp>
      <p:sp>
        <p:nvSpPr>
          <p:cNvPr id="34509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5091"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To implement DM, Each core is augmented with a &gt;&gt;&gt;</a:t>
            </a:r>
          </a:p>
          <a:p>
            <a:pPr eaLnBrk="1" hangingPunct="1"/>
            <a:r>
              <a:rPr lang="en-US">
                <a:latin typeface="Arial" charset="0"/>
              </a:rPr>
              <a:t>Marshal Buffer. The marshal buffer stores the addresses of the cache lines to be marshaled. &gt;&gt;&gt;</a:t>
            </a:r>
          </a:p>
          <a:p>
            <a:pPr eaLnBrk="1" hangingPunct="1"/>
            <a:r>
              <a:rPr lang="en-US">
                <a:latin typeface="Arial" charset="0"/>
              </a:rPr>
              <a:t>Every time a core encounters a Generator instruction, it enqueues the address of the cache line being written by the instruction in the marshal buffer. &gt;&gt;&gt;</a:t>
            </a:r>
          </a:p>
          <a:p>
            <a:pPr eaLnBrk="1" hangingPunct="1"/>
            <a:r>
              <a:rPr lang="en-US">
                <a:latin typeface="Arial" charset="0"/>
              </a:rPr>
              <a:t>When a core hits a critical section, it ships al the lines pointed to by the marshal buffer entries to the large core. The large core encounters hits when it needs to access this data.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DF6885-3EEE-0E4C-9560-2271DE75A95A}" type="slidenum">
              <a:rPr lang="en-US" sz="1200">
                <a:solidFill>
                  <a:srgbClr val="000000"/>
                </a:solidFill>
              </a:rPr>
              <a:pPr eaLnBrk="1" hangingPunct="1"/>
              <a:t>105</a:t>
            </a:fld>
            <a:endParaRPr lang="en-US" sz="1200">
              <a:solidFill>
                <a:srgbClr val="000000"/>
              </a:solidFill>
            </a:endParaRPr>
          </a:p>
        </p:txBody>
      </p:sp>
      <p:sp>
        <p:nvSpPr>
          <p:cNvPr id="34816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1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solidFill>
                  <a:srgbClr val="000000"/>
                </a:solidFill>
                <a:latin typeface="Arial" charset="0"/>
              </a:rPr>
              <a:t>Relative performance impact of inter-segment data cache misses increases with all three parameters</a:t>
            </a:r>
          </a:p>
          <a:p>
            <a:endParaRPr lang="en-US">
              <a:latin typeface="Arial" charset="0"/>
            </a:endParaRPr>
          </a:p>
        </p:txBody>
      </p:sp>
      <p:sp>
        <p:nvSpPr>
          <p:cNvPr id="351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9D53B7-339B-0B4C-86F9-5D1616650299}" type="slidenum">
              <a:rPr lang="en-US" sz="1200">
                <a:solidFill>
                  <a:srgbClr val="000000"/>
                </a:solidFill>
              </a:rPr>
              <a:pPr eaLnBrk="1" hangingPunct="1"/>
              <a:t>107</a:t>
            </a:fld>
            <a:endParaRPr lang="en-US" sz="120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4BDC3D-FBDA-0A43-A354-FA23575377F8}" type="slidenum">
              <a:rPr lang="en-US" sz="1200">
                <a:solidFill>
                  <a:srgbClr val="000000"/>
                </a:solidFill>
              </a:rPr>
              <a:pPr eaLnBrk="1" hangingPunct="1"/>
              <a:t>108</a:t>
            </a:fld>
            <a:endParaRPr lang="en-US" sz="1200">
              <a:solidFill>
                <a:srgbClr val="000000"/>
              </a:solidFill>
            </a:endParaRPr>
          </a:p>
        </p:txBody>
      </p:sp>
      <p:sp>
        <p:nvSpPr>
          <p:cNvPr id="353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3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2450" name="Rectangle 3"/>
          <p:cNvSpPr>
            <a:spLocks noGrp="1" noChangeArrowheads="1"/>
          </p:cNvSpPr>
          <p:nvPr>
            <p:ph type="body" idx="1"/>
          </p:nvPr>
        </p:nvSpPr>
        <p:spPr bwMode="auto">
          <a:xfrm>
            <a:off x="685800" y="4343400"/>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97" tIns="45849" rIns="91697" bIns="45849" numCol="1" anchor="t" anchorCtr="0" compatLnSpc="1">
            <a:prstTxWarp prst="textNoShape">
              <a:avLst/>
            </a:prstTxWarp>
          </a:bodyPr>
          <a:lstStyle/>
          <a:p>
            <a:pPr eaLnBrk="1" hangingPunct="1"/>
            <a:r>
              <a:rPr lang="en-US">
                <a:latin typeface="Calibri" charset="0"/>
              </a:rPr>
              <a:t>To accelerate critical sections, the large core is augmented with a critical section request buffer or CSRB. &gt;&gt;&gt;</a:t>
            </a:r>
          </a:p>
          <a:p>
            <a:pPr eaLnBrk="1" hangingPunct="1"/>
            <a:r>
              <a:rPr lang="en-US">
                <a:latin typeface="Calibri" charset="0"/>
              </a:rPr>
              <a:t>When a small core encounters a critical section, it ships to the large core. The large core completes the ciritcal section and notifies the requesting core. </a:t>
            </a:r>
          </a:p>
          <a:p>
            <a:pPr eaLnBrk="1" hangingPunct="1"/>
            <a:r>
              <a:rPr lang="en-US">
                <a:latin typeface="Calibri" charset="0"/>
              </a:rPr>
              <a:t>For example, When P2 encounters a critical sections,&gt;&gt;&gt;</a:t>
            </a:r>
          </a:p>
          <a:p>
            <a:pPr eaLnBrk="1" hangingPunct="1"/>
            <a:r>
              <a:rPr lang="en-US">
                <a:latin typeface="Calibri" charset="0"/>
              </a:rPr>
              <a:t>its sends a request to the large core and becomes idle.&gt;&gt;&gt;</a:t>
            </a:r>
          </a:p>
          <a:p>
            <a:pPr eaLnBrk="1" hangingPunct="1"/>
            <a:r>
              <a:rPr lang="en-US">
                <a:latin typeface="Calibri" charset="0"/>
              </a:rPr>
              <a:t>The request is buffered at the CSRB and&gt;&gt;&gt;</a:t>
            </a:r>
          </a:p>
          <a:p>
            <a:pPr eaLnBrk="1" hangingPunct="1"/>
            <a:r>
              <a:rPr lang="en-US">
                <a:latin typeface="Calibri" charset="0"/>
              </a:rPr>
              <a:t> is serviced by the large core at the first opportunity.&gt;&gt;&gt;</a:t>
            </a:r>
          </a:p>
          <a:p>
            <a:pPr eaLnBrk="1" hangingPunct="1"/>
            <a:r>
              <a:rPr lang="en-US">
                <a:latin typeface="Calibri" charset="0"/>
              </a:rPr>
              <a:t>The large core sends a CSDONE signal when it has completed the critical section. At this point, P2 resumes execution.</a:t>
            </a:r>
          </a:p>
        </p:txBody>
      </p:sp>
      <p:sp>
        <p:nvSpPr>
          <p:cNvPr id="232451"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97" tIns="45849" rIns="91697" bIns="45849" anchor="b"/>
          <a:lstStyle>
            <a:lvl1pPr defTabSz="915988" eaLnBrk="0" hangingPunct="0">
              <a:defRPr sz="2400">
                <a:solidFill>
                  <a:schemeClr val="tx1"/>
                </a:solidFill>
                <a:latin typeface="Arial" charset="0"/>
                <a:ea typeface="ＭＳ Ｐゴシック" charset="0"/>
                <a:cs typeface="ＭＳ Ｐゴシック" charset="0"/>
              </a:defRPr>
            </a:lvl1pPr>
            <a:lvl2pPr marL="742950" indent="-285750" defTabSz="915988" eaLnBrk="0" hangingPunct="0">
              <a:defRPr sz="2400">
                <a:solidFill>
                  <a:schemeClr val="tx1"/>
                </a:solidFill>
                <a:latin typeface="Arial" charset="0"/>
                <a:ea typeface="ＭＳ Ｐゴシック" charset="0"/>
              </a:defRPr>
            </a:lvl2pPr>
            <a:lvl3pPr marL="1143000" indent="-228600" defTabSz="915988" eaLnBrk="0" hangingPunct="0">
              <a:defRPr sz="2400">
                <a:solidFill>
                  <a:schemeClr val="tx1"/>
                </a:solidFill>
                <a:latin typeface="Arial" charset="0"/>
                <a:ea typeface="ＭＳ Ｐゴシック" charset="0"/>
              </a:defRPr>
            </a:lvl3pPr>
            <a:lvl4pPr marL="1600200" indent="-228600" defTabSz="915988" eaLnBrk="0" hangingPunct="0">
              <a:defRPr sz="2400">
                <a:solidFill>
                  <a:schemeClr val="tx1"/>
                </a:solidFill>
                <a:latin typeface="Arial" charset="0"/>
                <a:ea typeface="ＭＳ Ｐゴシック" charset="0"/>
              </a:defRPr>
            </a:lvl4pPr>
            <a:lvl5pPr marL="2057400" indent="-228600" defTabSz="915988" eaLnBrk="0" hangingPunct="0">
              <a:defRPr sz="2400">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C17017C-5643-6B4F-8649-8778C7859B8F}" type="slidenum">
              <a:rPr lang="en-US" sz="1100">
                <a:solidFill>
                  <a:srgbClr val="000000"/>
                </a:solidFill>
              </a:rPr>
              <a:pPr algn="r" eaLnBrk="1" hangingPunct="1"/>
              <a:t>42</a:t>
            </a:fld>
            <a:endParaRPr lang="en-US" sz="11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a:latin typeface="Arial" charset="0"/>
              </a:rPr>
              <a:t>While executing the critical sections on the large core accelerates their execution, ACS can serialize the execution of independent critical sections. Independent critical sections protect disjoint data and can execute concurrently in conventional systems. Since ACS sends all critical sections to the large core, their execution can get serialized. WE call this false serialization. To reduce the effect of false serialization, </a:t>
            </a:r>
          </a:p>
          <a:p>
            <a:pPr eaLnBrk="1" hangingPunct="1">
              <a:lnSpc>
                <a:spcPct val="80000"/>
              </a:lnSpc>
            </a:pPr>
            <a:endParaRPr lang="en-US" sz="800">
              <a:latin typeface="Arial" charset="0"/>
            </a:endParaRPr>
          </a:p>
          <a:p>
            <a:pPr eaLnBrk="1" hangingPunct="1">
              <a:lnSpc>
                <a:spcPct val="80000"/>
              </a:lnSpc>
            </a:pPr>
            <a:r>
              <a:rPr lang="en-US" sz="800">
                <a:latin typeface="Arial" charset="0"/>
              </a:rPr>
              <a:t>we implement a mechanism to selectively disable the acceleration of critical sections which are experiencing false serialization. We call it SEL. </a:t>
            </a:r>
          </a:p>
          <a:p>
            <a:pPr eaLnBrk="1" hangingPunct="1">
              <a:lnSpc>
                <a:spcPct val="80000"/>
              </a:lnSpc>
            </a:pPr>
            <a:endParaRPr lang="en-US" sz="800">
              <a:latin typeface="Arial" charset="0"/>
            </a:endParaRPr>
          </a:p>
          <a:p>
            <a:pPr eaLnBrk="1" hangingPunct="1">
              <a:lnSpc>
                <a:spcPct val="80000"/>
              </a:lnSpc>
            </a:pPr>
            <a:r>
              <a:rPr lang="en-US" sz="800">
                <a:latin typeface="Arial" charset="0"/>
              </a:rPr>
              <a:t>To implement SEL, we add a table of saturating counters to the CSRB which track false serialization. For simplicity, assume there is one counter for every independent critical section. A counter is incremented when the critical section experiences false serialization and decremented otherwise. </a:t>
            </a:r>
          </a:p>
          <a:p>
            <a:pPr eaLnBrk="1" hangingPunct="1">
              <a:lnSpc>
                <a:spcPct val="80000"/>
              </a:lnSpc>
            </a:pPr>
            <a:endParaRPr lang="en-US" sz="800">
              <a:latin typeface="Arial" charset="0"/>
            </a:endParaRPr>
          </a:p>
          <a:p>
            <a:pPr eaLnBrk="1" hangingPunct="1">
              <a:lnSpc>
                <a:spcPct val="80000"/>
              </a:lnSpc>
            </a:pPr>
            <a:r>
              <a:rPr lang="en-US" sz="800">
                <a:latin typeface="Arial" charset="0"/>
              </a:rPr>
              <a:t>For example, consider a system with two critical sections A and B and an empty CSRB.</a:t>
            </a:r>
          </a:p>
          <a:p>
            <a:pPr eaLnBrk="1" hangingPunct="1">
              <a:lnSpc>
                <a:spcPct val="80000"/>
              </a:lnSpc>
            </a:pPr>
            <a:endParaRPr lang="en-US" sz="800">
              <a:latin typeface="Arial" charset="0"/>
            </a:endParaRPr>
          </a:p>
          <a:p>
            <a:pPr eaLnBrk="1" hangingPunct="1">
              <a:lnSpc>
                <a:spcPct val="80000"/>
              </a:lnSpc>
            </a:pPr>
            <a:r>
              <a:rPr lang="en-US" sz="800">
                <a:latin typeface="Arial" charset="0"/>
              </a:rPr>
              <a:t>A CSCALL for critical section A arrives. Since there are no other entries, there is no false serialization, so </a:t>
            </a:r>
          </a:p>
          <a:p>
            <a:pPr eaLnBrk="1" hangingPunct="1">
              <a:lnSpc>
                <a:spcPct val="80000"/>
              </a:lnSpc>
            </a:pPr>
            <a:endParaRPr lang="en-US" sz="800">
              <a:latin typeface="Arial" charset="0"/>
            </a:endParaRPr>
          </a:p>
          <a:p>
            <a:pPr eaLnBrk="1" hangingPunct="1">
              <a:lnSpc>
                <a:spcPct val="80000"/>
              </a:lnSpc>
            </a:pPr>
            <a:r>
              <a:rPr lang="en-US" sz="800">
                <a:latin typeface="Arial" charset="0"/>
              </a:rPr>
              <a:t>the counter corresponding to critical section A is decremented. </a:t>
            </a:r>
          </a:p>
          <a:p>
            <a:pPr eaLnBrk="1" hangingPunct="1">
              <a:lnSpc>
                <a:spcPct val="80000"/>
              </a:lnSpc>
            </a:pPr>
            <a:endParaRPr lang="en-US" sz="800">
              <a:latin typeface="Arial" charset="0"/>
            </a:endParaRPr>
          </a:p>
          <a:p>
            <a:pPr eaLnBrk="1" hangingPunct="1">
              <a:lnSpc>
                <a:spcPct val="80000"/>
              </a:lnSpc>
            </a:pPr>
            <a:r>
              <a:rPr lang="en-US" sz="800">
                <a:latin typeface="Arial" charset="0"/>
              </a:rPr>
              <a:t>While the first call is still in progress, another CSCALL for A arrives. Again, there is NO false serialization since CSCALL for A would have waited for the first instance of critical section A even in the conventional system. </a:t>
            </a:r>
          </a:p>
          <a:p>
            <a:pPr eaLnBrk="1" hangingPunct="1">
              <a:lnSpc>
                <a:spcPct val="80000"/>
              </a:lnSpc>
            </a:pPr>
            <a:endParaRPr lang="en-US" sz="800">
              <a:latin typeface="Arial" charset="0"/>
            </a:endParaRPr>
          </a:p>
          <a:p>
            <a:pPr eaLnBrk="1" hangingPunct="1">
              <a:lnSpc>
                <a:spcPct val="80000"/>
              </a:lnSpc>
            </a:pPr>
            <a:r>
              <a:rPr lang="en-US" sz="800">
                <a:latin typeface="Arial" charset="0"/>
              </a:rPr>
              <a:t>Thus counter for A is again decremented. </a:t>
            </a:r>
          </a:p>
          <a:p>
            <a:pPr eaLnBrk="1" hangingPunct="1">
              <a:lnSpc>
                <a:spcPct val="80000"/>
              </a:lnSpc>
            </a:pPr>
            <a:endParaRPr lang="en-US" sz="800">
              <a:latin typeface="Arial" charset="0"/>
            </a:endParaRPr>
          </a:p>
          <a:p>
            <a:pPr eaLnBrk="1" hangingPunct="1">
              <a:lnSpc>
                <a:spcPct val="80000"/>
              </a:lnSpc>
            </a:pPr>
            <a:r>
              <a:rPr lang="en-US" sz="800">
                <a:latin typeface="Arial" charset="0"/>
              </a:rPr>
              <a:t>Now a CSCALL for B is enters the CSRB. Since B now has to wait for critical section A, which it should NOT. We say that B is experiencing false serialization and </a:t>
            </a:r>
          </a:p>
          <a:p>
            <a:pPr eaLnBrk="1" hangingPunct="1">
              <a:lnSpc>
                <a:spcPct val="80000"/>
              </a:lnSpc>
            </a:pPr>
            <a:endParaRPr lang="en-US" sz="800">
              <a:latin typeface="Arial" charset="0"/>
            </a:endParaRPr>
          </a:p>
          <a:p>
            <a:pPr eaLnBrk="1" hangingPunct="1">
              <a:lnSpc>
                <a:spcPct val="80000"/>
              </a:lnSpc>
            </a:pPr>
            <a:r>
              <a:rPr lang="en-US" sz="800">
                <a:latin typeface="Arial" charset="0"/>
              </a:rPr>
              <a:t>increment its counter. </a:t>
            </a:r>
          </a:p>
          <a:p>
            <a:pPr eaLnBrk="1" hangingPunct="1">
              <a:lnSpc>
                <a:spcPct val="80000"/>
              </a:lnSpc>
            </a:pPr>
            <a:endParaRPr lang="en-US" sz="800">
              <a:latin typeface="Arial" charset="0"/>
            </a:endParaRPr>
          </a:p>
          <a:p>
            <a:pPr eaLnBrk="1" hangingPunct="1">
              <a:lnSpc>
                <a:spcPct val="80000"/>
              </a:lnSpc>
            </a:pPr>
            <a:r>
              <a:rPr lang="en-US" sz="800">
                <a:latin typeface="Arial" charset="0"/>
              </a:rPr>
              <a:t>When a counter reaches its maximum value, acceleration for that critical section is disabled and conventional locking is used for its execution from there on. </a:t>
            </a:r>
          </a:p>
          <a:p>
            <a:pPr>
              <a:lnSpc>
                <a:spcPct val="80000"/>
              </a:lnSpc>
            </a:pPr>
            <a:endParaRPr lang="en-US" sz="800">
              <a:latin typeface="Calibri" charset="0"/>
            </a:endParaRPr>
          </a:p>
        </p:txBody>
      </p:sp>
      <p:sp>
        <p:nvSpPr>
          <p:cNvPr id="235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DAB1A7-E34C-9140-A395-1A6AD5434707}" type="slidenum">
              <a:rPr lang="en-US" sz="1200">
                <a:solidFill>
                  <a:srgbClr val="000000"/>
                </a:solidFill>
                <a:latin typeface="Calibri" charset="0"/>
                <a:cs typeface="Arial" charset="0"/>
              </a:rPr>
              <a:pPr eaLnBrk="1" hangingPunct="1"/>
              <a:t>44</a:t>
            </a:fld>
            <a:endParaRPr lang="en-US" sz="1200">
              <a:solidFill>
                <a:srgbClr val="000000"/>
              </a:solidFill>
              <a:latin typeface="Calibri"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8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z="1000">
                <a:latin typeface="Arial" charset="0"/>
              </a:rPr>
              <a:t>ACS dedicates the large core for execution of critical sections which could otherwise be used for executing additional threads. This reduces peak parallel throughput. However, we find that in critical section intensive workloads this is not a problem since the benefit obtained by accelerating of critical sections offsets the loss in peak parallel throughput. </a:t>
            </a:r>
          </a:p>
          <a:p>
            <a:pPr eaLnBrk="1" hangingPunct="1">
              <a:lnSpc>
                <a:spcPct val="90000"/>
              </a:lnSpc>
            </a:pPr>
            <a:endParaRPr lang="en-US" sz="1000">
              <a:latin typeface="Arial" charset="0"/>
            </a:endParaRPr>
          </a:p>
          <a:p>
            <a:pPr eaLnBrk="1" hangingPunct="1">
              <a:lnSpc>
                <a:spcPct val="90000"/>
              </a:lnSpc>
            </a:pPr>
            <a:r>
              <a:rPr lang="en-US" sz="1000">
                <a:latin typeface="Arial" charset="0"/>
              </a:rPr>
              <a:t>Moreover, we observe that this problem will be further reduce as the number of cores on the chip increase for two reasons. </a:t>
            </a:r>
          </a:p>
          <a:p>
            <a:pPr eaLnBrk="1" hangingPunct="1">
              <a:lnSpc>
                <a:spcPct val="90000"/>
              </a:lnSpc>
            </a:pPr>
            <a:endParaRPr lang="en-US" sz="1000">
              <a:latin typeface="Arial" charset="0"/>
            </a:endParaRPr>
          </a:p>
          <a:p>
            <a:pPr eaLnBrk="1" hangingPunct="1">
              <a:lnSpc>
                <a:spcPct val="90000"/>
              </a:lnSpc>
            </a:pPr>
            <a:r>
              <a:rPr lang="en-US" sz="1000">
                <a:latin typeface="Arial" charset="0"/>
              </a:rPr>
              <a:t>First, the fraction of throughput lost due to ACS decreases. For example, loosing 4 cores in a 64-core system will be a much smaller loss than loosing 4 cores in a 8-core system. </a:t>
            </a:r>
          </a:p>
          <a:p>
            <a:pPr eaLnBrk="1" hangingPunct="1">
              <a:lnSpc>
                <a:spcPct val="90000"/>
              </a:lnSpc>
            </a:pPr>
            <a:endParaRPr lang="en-US" sz="1000">
              <a:latin typeface="Arial" charset="0"/>
            </a:endParaRPr>
          </a:p>
          <a:p>
            <a:pPr eaLnBrk="1" hangingPunct="1">
              <a:lnSpc>
                <a:spcPct val="90000"/>
              </a:lnSpc>
            </a:pPr>
            <a:r>
              <a:rPr lang="en-US" sz="1000">
                <a:latin typeface="Arial" charset="0"/>
              </a:rPr>
              <a:t>Second, contention for critical sections increases as the number of concurrent threads increase. When contention is high, accelerating the critical sections not only reduces the critical section execution time BUT also the waiting time for contending threads. Thereby making the acceleration even more beneficial.</a:t>
            </a:r>
          </a:p>
          <a:p>
            <a:pPr eaLnBrk="1" hangingPunct="1">
              <a:lnSpc>
                <a:spcPct val="90000"/>
              </a:lnSpc>
            </a:pPr>
            <a:endParaRPr lang="en-US" sz="1000">
              <a:latin typeface="Arial" charset="0"/>
            </a:endParaRPr>
          </a:p>
          <a:p>
            <a:pPr eaLnBrk="1" hangingPunct="1">
              <a:lnSpc>
                <a:spcPct val="90000"/>
              </a:lnSpc>
            </a:pPr>
            <a:r>
              <a:rPr lang="en-US" sz="1000">
                <a:latin typeface="Arial" charset="0"/>
              </a:rPr>
              <a:t>ACS also incurs the overhead of sending CSCALL and CSDONE signals. </a:t>
            </a:r>
          </a:p>
          <a:p>
            <a:pPr eaLnBrk="1" hangingPunct="1">
              <a:lnSpc>
                <a:spcPct val="90000"/>
              </a:lnSpc>
            </a:pPr>
            <a:endParaRPr lang="en-US" sz="1000">
              <a:latin typeface="Arial" charset="0"/>
            </a:endParaRPr>
          </a:p>
          <a:p>
            <a:pPr eaLnBrk="1" hangingPunct="1">
              <a:lnSpc>
                <a:spcPct val="90000"/>
              </a:lnSpc>
            </a:pPr>
            <a:r>
              <a:rPr lang="en-US" sz="1000">
                <a:latin typeface="Arial" charset="0"/>
              </a:rPr>
              <a:t>This overhead is similar to the conventional systems because in conventional systems lock acquire operations often generate a cache miss and the lock variable is brought from another core. In ACS, since all critical sections execute on one LARGE core, the lock variables stay resident in its cache which saves cache misses. Thus, overall, ACS has similar latency.</a:t>
            </a:r>
          </a:p>
          <a:p>
            <a:pPr eaLnBrk="1" hangingPunct="1">
              <a:lnSpc>
                <a:spcPct val="90000"/>
              </a:lnSpc>
            </a:pPr>
            <a:endParaRPr lang="en-US" sz="1000">
              <a:latin typeface="Arial" charset="0"/>
            </a:endParaRPr>
          </a:p>
          <a:p>
            <a:pPr eaLnBrk="1" hangingPunct="1">
              <a:lnSpc>
                <a:spcPct val="90000"/>
              </a:lnSpc>
            </a:pPr>
            <a:r>
              <a:rPr lang="en-US" sz="1000">
                <a:latin typeface="Arial" charset="0"/>
              </a:rPr>
              <a:t>In ACS the input arguments to the critical section must be transferred from the cache of the small core to the cache of the large core. Let me explain this trade-off with an example.</a:t>
            </a:r>
          </a:p>
          <a:p>
            <a:pPr>
              <a:lnSpc>
                <a:spcPct val="90000"/>
              </a:lnSpc>
            </a:pPr>
            <a:endParaRPr lang="en-US" sz="1000">
              <a:latin typeface="Calibri" charset="0"/>
            </a:endParaRPr>
          </a:p>
        </p:txBody>
      </p:sp>
      <p:sp>
        <p:nvSpPr>
          <p:cNvPr id="238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D34A6A-804A-0448-A6A5-8427A4B7B350}" type="slidenum">
              <a:rPr lang="en-US" sz="1200">
                <a:solidFill>
                  <a:srgbClr val="000000"/>
                </a:solidFill>
                <a:latin typeface="Calibri" charset="0"/>
                <a:cs typeface="Arial" charset="0"/>
              </a:rPr>
              <a:pPr eaLnBrk="1" hangingPunct="1"/>
              <a:t>46</a:t>
            </a:fld>
            <a:endParaRPr lang="en-US" sz="1200">
              <a:solidFill>
                <a:srgbClr val="000000"/>
              </a:solidFill>
              <a:latin typeface="Calibri"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0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Consider this critical section from the puzzle benchmark. This critical sections protects a priority heap. The input argument is the node to be inserted on the heap.</a:t>
            </a:r>
          </a:p>
          <a:p>
            <a:pPr eaLnBrk="1" hangingPunct="1"/>
            <a:endParaRPr lang="en-US">
              <a:latin typeface="Arial" charset="0"/>
            </a:endParaRPr>
          </a:p>
          <a:p>
            <a:pPr eaLnBrk="1" hangingPunct="1"/>
            <a:r>
              <a:rPr lang="en-US">
                <a:latin typeface="Arial" charset="0"/>
              </a:rPr>
              <a:t>The priority heap is the Shared data which is data protected by the critical sections and private data is the incoming node to be inserted.</a:t>
            </a:r>
          </a:p>
          <a:p>
            <a:pPr eaLnBrk="1" hangingPunct="1"/>
            <a:r>
              <a:rPr lang="en-US">
                <a:latin typeface="Arial" charset="0"/>
              </a:rPr>
              <a:t> </a:t>
            </a:r>
          </a:p>
          <a:p>
            <a:pPr eaLnBrk="1" hangingPunct="1"/>
            <a:r>
              <a:rPr lang="en-US">
                <a:latin typeface="Arial" charset="0"/>
              </a:rPr>
              <a:t>During execution, multiple nodes of the heap are touched to find the right place to insert the incoming private data. In conventional systems, the shared data usually moves from cache-to-cache as different cores modify it inside critical sections. The private data is usually available locally.  In ACS,  since all critical sections execute on the large core, the shared data stays resident AT the large and does not move from cache to cache. However, private data has to be brought in from the small requesting core to execute the critical section. </a:t>
            </a:r>
          </a:p>
          <a:p>
            <a:endParaRPr lang="en-US">
              <a:latin typeface="Calibri" charset="0"/>
            </a:endParaRPr>
          </a:p>
        </p:txBody>
      </p:sp>
      <p:sp>
        <p:nvSpPr>
          <p:cNvPr id="240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5FE867-08F9-D246-B636-63BAAD0057B7}" type="slidenum">
              <a:rPr lang="en-US" sz="1200">
                <a:solidFill>
                  <a:srgbClr val="000000"/>
                </a:solidFill>
                <a:latin typeface="Calibri" charset="0"/>
                <a:cs typeface="Arial" charset="0"/>
              </a:rPr>
              <a:pPr eaLnBrk="1" hangingPunct="1"/>
              <a:t>47</a:t>
            </a:fld>
            <a:endParaRPr lang="en-US" sz="1200">
              <a:solidFill>
                <a:srgbClr val="000000"/>
              </a:solidFill>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ECEC7E9F-F331-FF4E-A48E-DD470DC8EA08}" type="slidenum">
              <a:rPr lang="en-US"/>
              <a:pPr>
                <a:defRPr/>
              </a:pPr>
              <a:t>‹#›</a:t>
            </a:fld>
            <a:endParaRPr lang="en-US"/>
          </a:p>
        </p:txBody>
      </p:sp>
    </p:spTree>
    <p:extLst>
      <p:ext uri="{BB962C8B-B14F-4D97-AF65-F5344CB8AC3E}">
        <p14:creationId xmlns:p14="http://schemas.microsoft.com/office/powerpoint/2010/main" val="280125198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6CF8FF93-0437-3E4C-BC99-42B7CAAD7027}" type="slidenum">
              <a:rPr lang="en-US"/>
              <a:pPr>
                <a:defRPr/>
              </a:pPr>
              <a:t>‹#›</a:t>
            </a:fld>
            <a:endParaRPr lang="en-US"/>
          </a:p>
        </p:txBody>
      </p:sp>
    </p:spTree>
    <p:extLst>
      <p:ext uri="{BB962C8B-B14F-4D97-AF65-F5344CB8AC3E}">
        <p14:creationId xmlns:p14="http://schemas.microsoft.com/office/powerpoint/2010/main" val="2791147991"/>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1C0B881-ADF0-D941-8783-8619E5158EE1}" type="slidenum">
              <a:rPr lang="en-US" altLang="en-US"/>
              <a:pPr>
                <a:defRPr/>
              </a:pPr>
              <a:t>‹#›</a:t>
            </a:fld>
            <a:endParaRPr lang="en-US" altLang="en-US"/>
          </a:p>
        </p:txBody>
      </p:sp>
    </p:spTree>
    <p:extLst>
      <p:ext uri="{BB962C8B-B14F-4D97-AF65-F5344CB8AC3E}">
        <p14:creationId xmlns:p14="http://schemas.microsoft.com/office/powerpoint/2010/main" val="4288383618"/>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3B12D68-DD68-D242-92E6-DCB0F47E7712}" type="slidenum">
              <a:rPr lang="en-US" altLang="en-US"/>
              <a:pPr>
                <a:defRPr/>
              </a:pPr>
              <a:t>‹#›</a:t>
            </a:fld>
            <a:endParaRPr lang="en-US" altLang="en-US"/>
          </a:p>
        </p:txBody>
      </p:sp>
    </p:spTree>
    <p:extLst>
      <p:ext uri="{BB962C8B-B14F-4D97-AF65-F5344CB8AC3E}">
        <p14:creationId xmlns:p14="http://schemas.microsoft.com/office/powerpoint/2010/main" val="1205071402"/>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CDDC27D-967E-9E4D-9CD9-601FC5D39D73}" type="slidenum">
              <a:rPr lang="en-US" altLang="en-US"/>
              <a:pPr>
                <a:defRPr/>
              </a:pPr>
              <a:t>‹#›</a:t>
            </a:fld>
            <a:endParaRPr lang="en-US" altLang="en-US"/>
          </a:p>
        </p:txBody>
      </p:sp>
    </p:spTree>
    <p:extLst>
      <p:ext uri="{BB962C8B-B14F-4D97-AF65-F5344CB8AC3E}">
        <p14:creationId xmlns:p14="http://schemas.microsoft.com/office/powerpoint/2010/main" val="2447489464"/>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62F07F-B11A-3B41-8BFD-060598624637}" type="slidenum">
              <a:rPr lang="en-US" altLang="en-US"/>
              <a:pPr>
                <a:defRPr/>
              </a:pPr>
              <a:t>‹#›</a:t>
            </a:fld>
            <a:endParaRPr lang="en-US" altLang="en-US"/>
          </a:p>
        </p:txBody>
      </p:sp>
    </p:spTree>
    <p:extLst>
      <p:ext uri="{BB962C8B-B14F-4D97-AF65-F5344CB8AC3E}">
        <p14:creationId xmlns:p14="http://schemas.microsoft.com/office/powerpoint/2010/main" val="303087958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7D810D3-DF3C-0241-909A-84DA7F52683D}" type="slidenum">
              <a:rPr lang="en-US" altLang="en-US"/>
              <a:pPr>
                <a:defRPr/>
              </a:pPr>
              <a:t>‹#›</a:t>
            </a:fld>
            <a:endParaRPr lang="en-US" altLang="en-US"/>
          </a:p>
        </p:txBody>
      </p:sp>
    </p:spTree>
    <p:extLst>
      <p:ext uri="{BB962C8B-B14F-4D97-AF65-F5344CB8AC3E}">
        <p14:creationId xmlns:p14="http://schemas.microsoft.com/office/powerpoint/2010/main" val="942494206"/>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8C1F4F-E6A7-C54F-B63C-C0D8CC850004}" type="slidenum">
              <a:rPr lang="en-US" altLang="en-US"/>
              <a:pPr>
                <a:defRPr/>
              </a:pPr>
              <a:t>‹#›</a:t>
            </a:fld>
            <a:endParaRPr lang="en-US" altLang="en-US"/>
          </a:p>
        </p:txBody>
      </p:sp>
    </p:spTree>
    <p:extLst>
      <p:ext uri="{BB962C8B-B14F-4D97-AF65-F5344CB8AC3E}">
        <p14:creationId xmlns:p14="http://schemas.microsoft.com/office/powerpoint/2010/main" val="619582938"/>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39D9A9-5645-BC43-907C-D307833F4CDD}" type="slidenum">
              <a:rPr lang="en-US" altLang="en-US"/>
              <a:pPr>
                <a:defRPr/>
              </a:pPr>
              <a:t>‹#›</a:t>
            </a:fld>
            <a:endParaRPr lang="en-US" altLang="en-US"/>
          </a:p>
        </p:txBody>
      </p:sp>
    </p:spTree>
    <p:extLst>
      <p:ext uri="{BB962C8B-B14F-4D97-AF65-F5344CB8AC3E}">
        <p14:creationId xmlns:p14="http://schemas.microsoft.com/office/powerpoint/2010/main" val="2346857615"/>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EBB1593-3F10-4D4D-A50A-FDC966AB9013}" type="slidenum">
              <a:rPr lang="en-US" altLang="en-US"/>
              <a:pPr>
                <a:defRPr/>
              </a:pPr>
              <a:t>‹#›</a:t>
            </a:fld>
            <a:endParaRPr lang="en-US" altLang="en-US"/>
          </a:p>
        </p:txBody>
      </p:sp>
    </p:spTree>
    <p:extLst>
      <p:ext uri="{BB962C8B-B14F-4D97-AF65-F5344CB8AC3E}">
        <p14:creationId xmlns:p14="http://schemas.microsoft.com/office/powerpoint/2010/main" val="425671605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12E0A3A-9546-5443-AC95-6893F5F3D931}" type="slidenum">
              <a:rPr lang="en-US" altLang="en-US"/>
              <a:pPr>
                <a:defRPr/>
              </a:pPr>
              <a:t>‹#›</a:t>
            </a:fld>
            <a:endParaRPr lang="en-US" altLang="en-US"/>
          </a:p>
        </p:txBody>
      </p:sp>
    </p:spTree>
    <p:extLst>
      <p:ext uri="{BB962C8B-B14F-4D97-AF65-F5344CB8AC3E}">
        <p14:creationId xmlns:p14="http://schemas.microsoft.com/office/powerpoint/2010/main" val="251993527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8CDCC48-AEB4-4540-A651-B4F0BA76FFEE}" type="slidenum">
              <a:rPr lang="en-US" altLang="en-US"/>
              <a:pPr>
                <a:defRPr/>
              </a:pPr>
              <a:t>‹#›</a:t>
            </a:fld>
            <a:endParaRPr lang="en-US" altLang="en-US"/>
          </a:p>
        </p:txBody>
      </p:sp>
    </p:spTree>
    <p:extLst>
      <p:ext uri="{BB962C8B-B14F-4D97-AF65-F5344CB8AC3E}">
        <p14:creationId xmlns:p14="http://schemas.microsoft.com/office/powerpoint/2010/main" val="207933339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4D71C41-5285-AD40-BDF4-35C4AE7DD779}" type="slidenum">
              <a:rPr lang="en-US"/>
              <a:pPr>
                <a:defRPr/>
              </a:pPr>
              <a:t>‹#›</a:t>
            </a:fld>
            <a:endParaRPr lang="en-US"/>
          </a:p>
        </p:txBody>
      </p:sp>
    </p:spTree>
    <p:extLst>
      <p:ext uri="{BB962C8B-B14F-4D97-AF65-F5344CB8AC3E}">
        <p14:creationId xmlns:p14="http://schemas.microsoft.com/office/powerpoint/2010/main" val="673584693"/>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A4302E1-84E4-AB42-B47B-A093AE09B720}" type="slidenum">
              <a:rPr lang="en-US"/>
              <a:pPr>
                <a:defRPr/>
              </a:pPr>
              <a:t>‹#›</a:t>
            </a:fld>
            <a:endParaRPr lang="en-US"/>
          </a:p>
        </p:txBody>
      </p:sp>
    </p:spTree>
    <p:extLst>
      <p:ext uri="{BB962C8B-B14F-4D97-AF65-F5344CB8AC3E}">
        <p14:creationId xmlns:p14="http://schemas.microsoft.com/office/powerpoint/2010/main" val="3875850290"/>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E872B39-7DE0-E048-A597-C2F23B8D4433}" type="slidenum">
              <a:rPr lang="en-US" altLang="en-US"/>
              <a:pPr>
                <a:defRPr/>
              </a:pPr>
              <a:t>‹#›</a:t>
            </a:fld>
            <a:endParaRPr lang="en-US" altLang="en-US"/>
          </a:p>
        </p:txBody>
      </p:sp>
    </p:spTree>
    <p:extLst>
      <p:ext uri="{BB962C8B-B14F-4D97-AF65-F5344CB8AC3E}">
        <p14:creationId xmlns:p14="http://schemas.microsoft.com/office/powerpoint/2010/main" val="68226056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9D519-B001-7544-9924-EFFC16FCB3EE}" type="slidenum">
              <a:rPr lang="en-US" altLang="en-US"/>
              <a:pPr>
                <a:defRPr/>
              </a:pPr>
              <a:t>‹#›</a:t>
            </a:fld>
            <a:endParaRPr lang="en-US" altLang="en-US"/>
          </a:p>
        </p:txBody>
      </p:sp>
    </p:spTree>
    <p:extLst>
      <p:ext uri="{BB962C8B-B14F-4D97-AF65-F5344CB8AC3E}">
        <p14:creationId xmlns:p14="http://schemas.microsoft.com/office/powerpoint/2010/main" val="270124041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564FC0-BC0F-D04F-BB6D-9A0EDAFEC3C6}" type="slidenum">
              <a:rPr lang="en-US" altLang="en-US"/>
              <a:pPr>
                <a:defRPr/>
              </a:pPr>
              <a:t>‹#›</a:t>
            </a:fld>
            <a:endParaRPr lang="en-US" altLang="en-US"/>
          </a:p>
        </p:txBody>
      </p:sp>
    </p:spTree>
    <p:extLst>
      <p:ext uri="{BB962C8B-B14F-4D97-AF65-F5344CB8AC3E}">
        <p14:creationId xmlns:p14="http://schemas.microsoft.com/office/powerpoint/2010/main" val="3311207428"/>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C5F66AA-59F3-924C-96BB-AD77FC2D9808}" type="slidenum">
              <a:rPr lang="en-US" altLang="en-US"/>
              <a:pPr>
                <a:defRPr/>
              </a:pPr>
              <a:t>‹#›</a:t>
            </a:fld>
            <a:endParaRPr lang="en-US" altLang="en-US"/>
          </a:p>
        </p:txBody>
      </p:sp>
    </p:spTree>
    <p:extLst>
      <p:ext uri="{BB962C8B-B14F-4D97-AF65-F5344CB8AC3E}">
        <p14:creationId xmlns:p14="http://schemas.microsoft.com/office/powerpoint/2010/main" val="556480069"/>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5770266-F248-CF4F-8CDB-2C156D393948}" type="slidenum">
              <a:rPr lang="en-US" altLang="en-US"/>
              <a:pPr>
                <a:defRPr/>
              </a:pPr>
              <a:t>‹#›</a:t>
            </a:fld>
            <a:endParaRPr lang="en-US" altLang="en-US"/>
          </a:p>
        </p:txBody>
      </p:sp>
    </p:spTree>
    <p:extLst>
      <p:ext uri="{BB962C8B-B14F-4D97-AF65-F5344CB8AC3E}">
        <p14:creationId xmlns:p14="http://schemas.microsoft.com/office/powerpoint/2010/main" val="388750398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49D3E8-05BF-6B4E-BCA3-4AFE2CBD4A7A}" type="slidenum">
              <a:rPr lang="en-US" altLang="en-US"/>
              <a:pPr>
                <a:defRPr/>
              </a:pPr>
              <a:t>‹#›</a:t>
            </a:fld>
            <a:endParaRPr lang="en-US" altLang="en-US"/>
          </a:p>
        </p:txBody>
      </p:sp>
    </p:spTree>
    <p:extLst>
      <p:ext uri="{BB962C8B-B14F-4D97-AF65-F5344CB8AC3E}">
        <p14:creationId xmlns:p14="http://schemas.microsoft.com/office/powerpoint/2010/main" val="2336206917"/>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69DD7C-1B7B-DE4C-B998-CF4DD9BD3D0D}" type="slidenum">
              <a:rPr lang="en-US" altLang="en-US"/>
              <a:pPr>
                <a:defRPr/>
              </a:pPr>
              <a:t>‹#›</a:t>
            </a:fld>
            <a:endParaRPr lang="en-US" altLang="en-US"/>
          </a:p>
        </p:txBody>
      </p:sp>
    </p:spTree>
    <p:extLst>
      <p:ext uri="{BB962C8B-B14F-4D97-AF65-F5344CB8AC3E}">
        <p14:creationId xmlns:p14="http://schemas.microsoft.com/office/powerpoint/2010/main" val="3351154821"/>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F03100D-AEAD-234F-A611-8E6D42A5B68B}" type="slidenum">
              <a:rPr lang="en-US" altLang="en-US"/>
              <a:pPr>
                <a:defRPr/>
              </a:pPr>
              <a:t>‹#›</a:t>
            </a:fld>
            <a:endParaRPr lang="en-US" altLang="en-US"/>
          </a:p>
        </p:txBody>
      </p:sp>
    </p:spTree>
    <p:extLst>
      <p:ext uri="{BB962C8B-B14F-4D97-AF65-F5344CB8AC3E}">
        <p14:creationId xmlns:p14="http://schemas.microsoft.com/office/powerpoint/2010/main" val="24797679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B52BAA-51B0-F34B-8170-982B0CC02581}" type="slidenum">
              <a:rPr lang="en-US" altLang="en-US"/>
              <a:pPr>
                <a:defRPr/>
              </a:pPr>
              <a:t>‹#›</a:t>
            </a:fld>
            <a:endParaRPr lang="en-US" altLang="en-US"/>
          </a:p>
        </p:txBody>
      </p:sp>
    </p:spTree>
    <p:extLst>
      <p:ext uri="{BB962C8B-B14F-4D97-AF65-F5344CB8AC3E}">
        <p14:creationId xmlns:p14="http://schemas.microsoft.com/office/powerpoint/2010/main" val="236053814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8D8B86B-025F-5149-879A-8C16F73A96F8}" type="slidenum">
              <a:rPr lang="en-US"/>
              <a:pPr>
                <a:defRPr/>
              </a:pPr>
              <a:t>‹#›</a:t>
            </a:fld>
            <a:endParaRPr lang="en-US"/>
          </a:p>
        </p:txBody>
      </p:sp>
    </p:spTree>
    <p:extLst>
      <p:ext uri="{BB962C8B-B14F-4D97-AF65-F5344CB8AC3E}">
        <p14:creationId xmlns:p14="http://schemas.microsoft.com/office/powerpoint/2010/main" val="1117497261"/>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0BBBF96-6CD6-064B-8DFA-402F71ED7AC7}" type="slidenum">
              <a:rPr lang="en-US" altLang="en-US"/>
              <a:pPr>
                <a:defRPr/>
              </a:pPr>
              <a:t>‹#›</a:t>
            </a:fld>
            <a:endParaRPr lang="en-US" altLang="en-US"/>
          </a:p>
        </p:txBody>
      </p:sp>
    </p:spTree>
    <p:extLst>
      <p:ext uri="{BB962C8B-B14F-4D97-AF65-F5344CB8AC3E}">
        <p14:creationId xmlns:p14="http://schemas.microsoft.com/office/powerpoint/2010/main" val="1251419694"/>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67A1A0-7F04-1541-BA09-D1F9FE258D42}" type="slidenum">
              <a:rPr lang="en-US" altLang="en-US"/>
              <a:pPr>
                <a:defRPr/>
              </a:pPr>
              <a:t>‹#›</a:t>
            </a:fld>
            <a:endParaRPr lang="en-US" altLang="en-US"/>
          </a:p>
        </p:txBody>
      </p:sp>
    </p:spTree>
    <p:extLst>
      <p:ext uri="{BB962C8B-B14F-4D97-AF65-F5344CB8AC3E}">
        <p14:creationId xmlns:p14="http://schemas.microsoft.com/office/powerpoint/2010/main" val="1573405014"/>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953807-4147-934A-A49C-EE6FBDE301EE}" type="slidenum">
              <a:rPr lang="en-US"/>
              <a:pPr>
                <a:defRPr/>
              </a:pPr>
              <a:t>‹#›</a:t>
            </a:fld>
            <a:endParaRPr lang="en-US"/>
          </a:p>
        </p:txBody>
      </p:sp>
    </p:spTree>
    <p:extLst>
      <p:ext uri="{BB962C8B-B14F-4D97-AF65-F5344CB8AC3E}">
        <p14:creationId xmlns:p14="http://schemas.microsoft.com/office/powerpoint/2010/main" val="4042409341"/>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5076903-FD6D-404B-BB95-C921C97D8FD0}" type="slidenum">
              <a:rPr lang="en-US" altLang="en-US"/>
              <a:pPr>
                <a:defRPr/>
              </a:pPr>
              <a:t>‹#›</a:t>
            </a:fld>
            <a:endParaRPr lang="en-US" altLang="en-US"/>
          </a:p>
        </p:txBody>
      </p:sp>
    </p:spTree>
    <p:extLst>
      <p:ext uri="{BB962C8B-B14F-4D97-AF65-F5344CB8AC3E}">
        <p14:creationId xmlns:p14="http://schemas.microsoft.com/office/powerpoint/2010/main" val="1144430476"/>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F6A4D95-3C55-0F45-9E9D-FA1A54484573}" type="slidenum">
              <a:rPr lang="en-US" altLang="en-US"/>
              <a:pPr>
                <a:defRPr/>
              </a:pPr>
              <a:t>‹#›</a:t>
            </a:fld>
            <a:endParaRPr lang="en-US" altLang="en-US"/>
          </a:p>
        </p:txBody>
      </p:sp>
    </p:spTree>
    <p:extLst>
      <p:ext uri="{BB962C8B-B14F-4D97-AF65-F5344CB8AC3E}">
        <p14:creationId xmlns:p14="http://schemas.microsoft.com/office/powerpoint/2010/main" val="8284433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AE4859-E51D-D544-B4DE-6F17025ABAB5}" type="slidenum">
              <a:rPr lang="en-US" altLang="en-US"/>
              <a:pPr>
                <a:defRPr/>
              </a:pPr>
              <a:t>‹#›</a:t>
            </a:fld>
            <a:endParaRPr lang="en-US" altLang="en-US"/>
          </a:p>
        </p:txBody>
      </p:sp>
    </p:spTree>
    <p:extLst>
      <p:ext uri="{BB962C8B-B14F-4D97-AF65-F5344CB8AC3E}">
        <p14:creationId xmlns:p14="http://schemas.microsoft.com/office/powerpoint/2010/main" val="70785475"/>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9979566-1FFD-B946-9AD9-C549C6860D3A}" type="slidenum">
              <a:rPr lang="en-US" altLang="en-US"/>
              <a:pPr>
                <a:defRPr/>
              </a:pPr>
              <a:t>‹#›</a:t>
            </a:fld>
            <a:endParaRPr lang="en-US" altLang="en-US"/>
          </a:p>
        </p:txBody>
      </p:sp>
    </p:spTree>
    <p:extLst>
      <p:ext uri="{BB962C8B-B14F-4D97-AF65-F5344CB8AC3E}">
        <p14:creationId xmlns:p14="http://schemas.microsoft.com/office/powerpoint/2010/main" val="3051339656"/>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7E6776C-3C0C-3647-B428-E5CDEB85B7F2}" type="slidenum">
              <a:rPr lang="en-US" altLang="en-US"/>
              <a:pPr>
                <a:defRPr/>
              </a:pPr>
              <a:t>‹#›</a:t>
            </a:fld>
            <a:endParaRPr lang="en-US" altLang="en-US"/>
          </a:p>
        </p:txBody>
      </p:sp>
    </p:spTree>
    <p:extLst>
      <p:ext uri="{BB962C8B-B14F-4D97-AF65-F5344CB8AC3E}">
        <p14:creationId xmlns:p14="http://schemas.microsoft.com/office/powerpoint/2010/main" val="869033676"/>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AAFDE9-BD1F-BF48-83B3-03D36883ED1F}" type="slidenum">
              <a:rPr lang="en-US" altLang="en-US"/>
              <a:pPr>
                <a:defRPr/>
              </a:pPr>
              <a:t>‹#›</a:t>
            </a:fld>
            <a:endParaRPr lang="en-US" altLang="en-US"/>
          </a:p>
        </p:txBody>
      </p:sp>
    </p:spTree>
    <p:extLst>
      <p:ext uri="{BB962C8B-B14F-4D97-AF65-F5344CB8AC3E}">
        <p14:creationId xmlns:p14="http://schemas.microsoft.com/office/powerpoint/2010/main" val="3205149727"/>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5C5B125-DD0A-0B44-AF19-095DF3AB90B8}" type="slidenum">
              <a:rPr lang="en-US" altLang="en-US"/>
              <a:pPr>
                <a:defRPr/>
              </a:pPr>
              <a:t>‹#›</a:t>
            </a:fld>
            <a:endParaRPr lang="en-US" altLang="en-US"/>
          </a:p>
        </p:txBody>
      </p:sp>
    </p:spTree>
    <p:extLst>
      <p:ext uri="{BB962C8B-B14F-4D97-AF65-F5344CB8AC3E}">
        <p14:creationId xmlns:p14="http://schemas.microsoft.com/office/powerpoint/2010/main" val="74888923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337A166-2F25-6B41-BDA9-84B515C3AB49}" type="slidenum">
              <a:rPr lang="en-US" altLang="en-US"/>
              <a:pPr>
                <a:defRPr/>
              </a:pPr>
              <a:t>‹#›</a:t>
            </a:fld>
            <a:endParaRPr lang="en-US" altLang="en-US"/>
          </a:p>
        </p:txBody>
      </p:sp>
    </p:spTree>
    <p:extLst>
      <p:ext uri="{BB962C8B-B14F-4D97-AF65-F5344CB8AC3E}">
        <p14:creationId xmlns:p14="http://schemas.microsoft.com/office/powerpoint/2010/main" val="2789895317"/>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9FB9A72-6337-8246-993E-EA51F6CA5EEC}" type="slidenum">
              <a:rPr lang="en-US" altLang="en-US"/>
              <a:pPr>
                <a:defRPr/>
              </a:pPr>
              <a:t>‹#›</a:t>
            </a:fld>
            <a:endParaRPr lang="en-US" altLang="en-US"/>
          </a:p>
        </p:txBody>
      </p:sp>
    </p:spTree>
    <p:extLst>
      <p:ext uri="{BB962C8B-B14F-4D97-AF65-F5344CB8AC3E}">
        <p14:creationId xmlns:p14="http://schemas.microsoft.com/office/powerpoint/2010/main" val="715524135"/>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E302EDE-7187-3547-AD0E-950033356140}" type="slidenum">
              <a:rPr lang="en-US" altLang="en-US"/>
              <a:pPr>
                <a:defRPr/>
              </a:pPr>
              <a:t>‹#›</a:t>
            </a:fld>
            <a:endParaRPr lang="en-US" altLang="en-US"/>
          </a:p>
        </p:txBody>
      </p:sp>
    </p:spTree>
    <p:extLst>
      <p:ext uri="{BB962C8B-B14F-4D97-AF65-F5344CB8AC3E}">
        <p14:creationId xmlns:p14="http://schemas.microsoft.com/office/powerpoint/2010/main" val="896282313"/>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54A0AA4-E6E8-A241-9424-D4769A753EA1}" type="slidenum">
              <a:rPr lang="en-US" altLang="en-US"/>
              <a:pPr>
                <a:defRPr/>
              </a:pPr>
              <a:t>‹#›</a:t>
            </a:fld>
            <a:endParaRPr lang="en-US" altLang="en-US"/>
          </a:p>
        </p:txBody>
      </p:sp>
    </p:spTree>
    <p:extLst>
      <p:ext uri="{BB962C8B-B14F-4D97-AF65-F5344CB8AC3E}">
        <p14:creationId xmlns:p14="http://schemas.microsoft.com/office/powerpoint/2010/main" val="146817840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0DD29B0-14B9-BA4A-BE8E-538D3F939DBF}" type="slidenum">
              <a:rPr lang="en-US" altLang="en-US"/>
              <a:pPr>
                <a:defRPr/>
              </a:pPr>
              <a:t>‹#›</a:t>
            </a:fld>
            <a:endParaRPr lang="en-US" altLang="en-US"/>
          </a:p>
        </p:txBody>
      </p:sp>
    </p:spTree>
    <p:extLst>
      <p:ext uri="{BB962C8B-B14F-4D97-AF65-F5344CB8AC3E}">
        <p14:creationId xmlns:p14="http://schemas.microsoft.com/office/powerpoint/2010/main" val="16494464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9555BB6E-D8CE-5C46-B0EF-D984ADFEFFAB}" type="slidenum">
              <a:rPr lang="en-US" altLang="en-US"/>
              <a:pPr>
                <a:defRPr/>
              </a:pPr>
              <a:t>‹#›</a:t>
            </a:fld>
            <a:endParaRPr lang="en-US" altLang="en-US"/>
          </a:p>
        </p:txBody>
      </p:sp>
    </p:spTree>
    <p:extLst>
      <p:ext uri="{BB962C8B-B14F-4D97-AF65-F5344CB8AC3E}">
        <p14:creationId xmlns:p14="http://schemas.microsoft.com/office/powerpoint/2010/main" val="4356322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57E0EB4-6252-BC4A-BC5B-C0877F3F85FC}" type="slidenum">
              <a:rPr lang="en-US" altLang="en-US"/>
              <a:pPr>
                <a:defRPr/>
              </a:pPr>
              <a:t>‹#›</a:t>
            </a:fld>
            <a:endParaRPr lang="en-US" altLang="en-US"/>
          </a:p>
        </p:txBody>
      </p:sp>
    </p:spTree>
    <p:extLst>
      <p:ext uri="{BB962C8B-B14F-4D97-AF65-F5344CB8AC3E}">
        <p14:creationId xmlns:p14="http://schemas.microsoft.com/office/powerpoint/2010/main" val="606268465"/>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F8F8B89-D313-3A44-B71A-6C926E784BC0}" type="slidenum">
              <a:rPr lang="en-US" altLang="en-US"/>
              <a:pPr>
                <a:defRPr/>
              </a:pPr>
              <a:t>‹#›</a:t>
            </a:fld>
            <a:endParaRPr lang="en-US" altLang="en-US"/>
          </a:p>
        </p:txBody>
      </p:sp>
    </p:spTree>
    <p:extLst>
      <p:ext uri="{BB962C8B-B14F-4D97-AF65-F5344CB8AC3E}">
        <p14:creationId xmlns:p14="http://schemas.microsoft.com/office/powerpoint/2010/main" val="439142984"/>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D78679-5452-664F-8E1C-8FDC272D0C99}" type="slidenum">
              <a:rPr lang="en-US" altLang="en-US"/>
              <a:pPr>
                <a:defRPr/>
              </a:pPr>
              <a:t>‹#›</a:t>
            </a:fld>
            <a:endParaRPr lang="en-US" altLang="en-US"/>
          </a:p>
        </p:txBody>
      </p:sp>
    </p:spTree>
    <p:extLst>
      <p:ext uri="{BB962C8B-B14F-4D97-AF65-F5344CB8AC3E}">
        <p14:creationId xmlns:p14="http://schemas.microsoft.com/office/powerpoint/2010/main" val="125885419"/>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E4B91F-0A42-3D44-B196-AEC9CDDC5B81}" type="slidenum">
              <a:rPr lang="en-US" altLang="en-US"/>
              <a:pPr>
                <a:defRPr/>
              </a:pPr>
              <a:t>‹#›</a:t>
            </a:fld>
            <a:endParaRPr lang="en-US" altLang="en-US"/>
          </a:p>
        </p:txBody>
      </p:sp>
    </p:spTree>
    <p:extLst>
      <p:ext uri="{BB962C8B-B14F-4D97-AF65-F5344CB8AC3E}">
        <p14:creationId xmlns:p14="http://schemas.microsoft.com/office/powerpoint/2010/main" val="10981428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E1C7FD-08EB-1D40-898B-AA7EDCDD29F3}" type="slidenum">
              <a:rPr lang="en-US" altLang="en-US"/>
              <a:pPr>
                <a:defRPr/>
              </a:pPr>
              <a:t>‹#›</a:t>
            </a:fld>
            <a:endParaRPr lang="en-US" altLang="en-US"/>
          </a:p>
        </p:txBody>
      </p:sp>
    </p:spTree>
    <p:extLst>
      <p:ext uri="{BB962C8B-B14F-4D97-AF65-F5344CB8AC3E}">
        <p14:creationId xmlns:p14="http://schemas.microsoft.com/office/powerpoint/2010/main" val="14865985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CD75E97-CA1D-EA4A-B201-115C7316FB62}" type="slidenum">
              <a:rPr lang="en-US" altLang="en-US"/>
              <a:pPr>
                <a:defRPr/>
              </a:pPr>
              <a:t>‹#›</a:t>
            </a:fld>
            <a:endParaRPr lang="en-US" altLang="en-US"/>
          </a:p>
        </p:txBody>
      </p:sp>
    </p:spTree>
    <p:extLst>
      <p:ext uri="{BB962C8B-B14F-4D97-AF65-F5344CB8AC3E}">
        <p14:creationId xmlns:p14="http://schemas.microsoft.com/office/powerpoint/2010/main" val="1669547665"/>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D14668-8662-9B46-9E5C-F3240D7DA69F}" type="slidenum">
              <a:rPr lang="en-US" altLang="en-US"/>
              <a:pPr>
                <a:defRPr/>
              </a:pPr>
              <a:t>‹#›</a:t>
            </a:fld>
            <a:endParaRPr lang="en-US" altLang="en-US"/>
          </a:p>
        </p:txBody>
      </p:sp>
    </p:spTree>
    <p:extLst>
      <p:ext uri="{BB962C8B-B14F-4D97-AF65-F5344CB8AC3E}">
        <p14:creationId xmlns:p14="http://schemas.microsoft.com/office/powerpoint/2010/main" val="105072214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BC026DB-C46D-5544-8191-4498E9DA7700}" type="slidenum">
              <a:rPr lang="en-US" altLang="en-US"/>
              <a:pPr>
                <a:defRPr/>
              </a:pPr>
              <a:t>‹#›</a:t>
            </a:fld>
            <a:endParaRPr lang="en-US" altLang="en-US"/>
          </a:p>
        </p:txBody>
      </p:sp>
    </p:spTree>
    <p:extLst>
      <p:ext uri="{BB962C8B-B14F-4D97-AF65-F5344CB8AC3E}">
        <p14:creationId xmlns:p14="http://schemas.microsoft.com/office/powerpoint/2010/main" val="103666979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B5C369-F7AC-3041-9785-1FFDF5C8F1DC}" type="slidenum">
              <a:rPr lang="en-US" altLang="en-US"/>
              <a:pPr>
                <a:defRPr/>
              </a:pPr>
              <a:t>‹#›</a:t>
            </a:fld>
            <a:endParaRPr lang="en-US" altLang="en-US"/>
          </a:p>
        </p:txBody>
      </p:sp>
    </p:spTree>
    <p:extLst>
      <p:ext uri="{BB962C8B-B14F-4D97-AF65-F5344CB8AC3E}">
        <p14:creationId xmlns:p14="http://schemas.microsoft.com/office/powerpoint/2010/main" val="4106287289"/>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B7E9580-1F5B-ED48-9C7E-CB8A8B1319EF}" type="slidenum">
              <a:rPr lang="en-US" altLang="en-US"/>
              <a:pPr>
                <a:defRPr/>
              </a:pPr>
              <a:t>‹#›</a:t>
            </a:fld>
            <a:endParaRPr lang="en-US" altLang="en-US"/>
          </a:p>
        </p:txBody>
      </p:sp>
    </p:spTree>
    <p:extLst>
      <p:ext uri="{BB962C8B-B14F-4D97-AF65-F5344CB8AC3E}">
        <p14:creationId xmlns:p14="http://schemas.microsoft.com/office/powerpoint/2010/main" val="1152907944"/>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5333422-9571-8544-9C7F-9D28CC1786CA}" type="slidenum">
              <a:rPr lang="en-US" altLang="en-US"/>
              <a:pPr>
                <a:defRPr/>
              </a:pPr>
              <a:t>‹#›</a:t>
            </a:fld>
            <a:endParaRPr lang="en-US" altLang="en-US"/>
          </a:p>
        </p:txBody>
      </p:sp>
    </p:spTree>
    <p:extLst>
      <p:ext uri="{BB962C8B-B14F-4D97-AF65-F5344CB8AC3E}">
        <p14:creationId xmlns:p14="http://schemas.microsoft.com/office/powerpoint/2010/main" val="224866857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B48BDAB-17BF-CE41-9EF7-393692C1C9E8}" type="slidenum">
              <a:rPr lang="en-US"/>
              <a:pPr>
                <a:defRPr/>
              </a:pPr>
              <a:t>‹#›</a:t>
            </a:fld>
            <a:endParaRPr lang="en-US"/>
          </a:p>
        </p:txBody>
      </p:sp>
    </p:spTree>
    <p:extLst>
      <p:ext uri="{BB962C8B-B14F-4D97-AF65-F5344CB8AC3E}">
        <p14:creationId xmlns:p14="http://schemas.microsoft.com/office/powerpoint/2010/main" val="3478118569"/>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lvl1pPr>
          </a:lstStyle>
          <a:p>
            <a:pPr>
              <a:defRPr/>
            </a:pPr>
            <a:fld id="{61590E65-07EE-3343-9D5E-3D77CE62793C}" type="slidenum">
              <a:rPr lang="en-US" altLang="en-US"/>
              <a:pPr>
                <a:defRPr/>
              </a:pPr>
              <a:t>‹#›</a:t>
            </a:fld>
            <a:endParaRPr lang="en-US" altLang="en-US"/>
          </a:p>
        </p:txBody>
      </p:sp>
    </p:spTree>
    <p:extLst>
      <p:ext uri="{BB962C8B-B14F-4D97-AF65-F5344CB8AC3E}">
        <p14:creationId xmlns:p14="http://schemas.microsoft.com/office/powerpoint/2010/main" val="23800383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E63D00EA-EC4F-364A-995B-6A1B3FD75CB9}" type="slidenum">
              <a:rPr lang="en-US" altLang="en-US"/>
              <a:pPr>
                <a:defRPr/>
              </a:pPr>
              <a:t>‹#›</a:t>
            </a:fld>
            <a:endParaRPr lang="en-US" altLang="en-US"/>
          </a:p>
        </p:txBody>
      </p:sp>
    </p:spTree>
    <p:extLst>
      <p:ext uri="{BB962C8B-B14F-4D97-AF65-F5344CB8AC3E}">
        <p14:creationId xmlns:p14="http://schemas.microsoft.com/office/powerpoint/2010/main" val="2582131993"/>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7BB9F876-4AEB-064A-B153-4BD58FB506BE}" type="slidenum">
              <a:rPr lang="en-US" altLang="en-US"/>
              <a:pPr>
                <a:defRPr/>
              </a:pPr>
              <a:t>‹#›</a:t>
            </a:fld>
            <a:endParaRPr lang="en-US" altLang="en-US"/>
          </a:p>
        </p:txBody>
      </p:sp>
    </p:spTree>
    <p:extLst>
      <p:ext uri="{BB962C8B-B14F-4D97-AF65-F5344CB8AC3E}">
        <p14:creationId xmlns:p14="http://schemas.microsoft.com/office/powerpoint/2010/main" val="1215178520"/>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A8043B79-ED33-554C-A188-D3DFE8641D2A}" type="slidenum">
              <a:rPr lang="en-US" altLang="en-US"/>
              <a:pPr>
                <a:defRPr/>
              </a:pPr>
              <a:t>‹#›</a:t>
            </a:fld>
            <a:endParaRPr lang="en-US" altLang="en-US"/>
          </a:p>
        </p:txBody>
      </p:sp>
    </p:spTree>
    <p:extLst>
      <p:ext uri="{BB962C8B-B14F-4D97-AF65-F5344CB8AC3E}">
        <p14:creationId xmlns:p14="http://schemas.microsoft.com/office/powerpoint/2010/main" val="276385364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AF2D13-D62B-F846-B9E1-0AC88ACAAE51}" type="slidenum">
              <a:rPr lang="en-US" altLang="en-US"/>
              <a:pPr>
                <a:defRPr/>
              </a:pPr>
              <a:t>‹#›</a:t>
            </a:fld>
            <a:endParaRPr lang="en-US" altLang="en-US"/>
          </a:p>
        </p:txBody>
      </p:sp>
    </p:spTree>
    <p:extLst>
      <p:ext uri="{BB962C8B-B14F-4D97-AF65-F5344CB8AC3E}">
        <p14:creationId xmlns:p14="http://schemas.microsoft.com/office/powerpoint/2010/main" val="3373641203"/>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D36F7D21-1128-754C-A107-2B9714E6E52B}" type="slidenum">
              <a:rPr lang="en-US" altLang="en-US"/>
              <a:pPr>
                <a:defRPr/>
              </a:pPr>
              <a:t>‹#›</a:t>
            </a:fld>
            <a:endParaRPr lang="en-US" altLang="en-US"/>
          </a:p>
        </p:txBody>
      </p:sp>
    </p:spTree>
    <p:extLst>
      <p:ext uri="{BB962C8B-B14F-4D97-AF65-F5344CB8AC3E}">
        <p14:creationId xmlns:p14="http://schemas.microsoft.com/office/powerpoint/2010/main" val="2382591243"/>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AD514895-1EAB-8041-96B5-239CC3C5CB7C}" type="slidenum">
              <a:rPr lang="en-US" altLang="en-US"/>
              <a:pPr>
                <a:defRPr/>
              </a:pPr>
              <a:t>‹#›</a:t>
            </a:fld>
            <a:endParaRPr lang="en-US" altLang="en-US"/>
          </a:p>
        </p:txBody>
      </p:sp>
    </p:spTree>
    <p:extLst>
      <p:ext uri="{BB962C8B-B14F-4D97-AF65-F5344CB8AC3E}">
        <p14:creationId xmlns:p14="http://schemas.microsoft.com/office/powerpoint/2010/main" val="3103595328"/>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D3713840-92D2-3243-9523-E5C8955258FA}" type="slidenum">
              <a:rPr lang="en-US" altLang="en-US"/>
              <a:pPr>
                <a:defRPr/>
              </a:pPr>
              <a:t>‹#›</a:t>
            </a:fld>
            <a:endParaRPr lang="en-US" altLang="en-US"/>
          </a:p>
        </p:txBody>
      </p:sp>
    </p:spTree>
    <p:extLst>
      <p:ext uri="{BB962C8B-B14F-4D97-AF65-F5344CB8AC3E}">
        <p14:creationId xmlns:p14="http://schemas.microsoft.com/office/powerpoint/2010/main" val="1931028458"/>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5FEE8551-035B-C54A-8469-CE601B4581EB}" type="slidenum">
              <a:rPr lang="en-US" altLang="en-US"/>
              <a:pPr>
                <a:defRPr/>
              </a:pPr>
              <a:t>‹#›</a:t>
            </a:fld>
            <a:endParaRPr lang="en-US" altLang="en-US"/>
          </a:p>
        </p:txBody>
      </p:sp>
    </p:spTree>
    <p:extLst>
      <p:ext uri="{BB962C8B-B14F-4D97-AF65-F5344CB8AC3E}">
        <p14:creationId xmlns:p14="http://schemas.microsoft.com/office/powerpoint/2010/main" val="1677290795"/>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7DAE3683-ABD6-344D-9B50-10DD0983A1CC}" type="slidenum">
              <a:rPr lang="en-US" altLang="en-US"/>
              <a:pPr>
                <a:defRPr/>
              </a:pPr>
              <a:t>‹#›</a:t>
            </a:fld>
            <a:endParaRPr lang="en-US" altLang="en-US"/>
          </a:p>
        </p:txBody>
      </p:sp>
    </p:spTree>
    <p:extLst>
      <p:ext uri="{BB962C8B-B14F-4D97-AF65-F5344CB8AC3E}">
        <p14:creationId xmlns:p14="http://schemas.microsoft.com/office/powerpoint/2010/main" val="1991023598"/>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9C86942E-6191-B743-8B78-A89F806C09E6}" type="slidenum">
              <a:rPr lang="en-US" altLang="en-US"/>
              <a:pPr>
                <a:defRPr/>
              </a:pPr>
              <a:t>‹#›</a:t>
            </a:fld>
            <a:endParaRPr lang="en-US" altLang="en-US"/>
          </a:p>
        </p:txBody>
      </p:sp>
    </p:spTree>
    <p:extLst>
      <p:ext uri="{BB962C8B-B14F-4D97-AF65-F5344CB8AC3E}">
        <p14:creationId xmlns:p14="http://schemas.microsoft.com/office/powerpoint/2010/main" val="579412035"/>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395B5A38-DE2A-BF4C-8ADC-BE44806C5F90}" type="slidenum">
              <a:rPr lang="en-US" altLang="en-US"/>
              <a:pPr>
                <a:defRPr/>
              </a:pPr>
              <a:t>‹#›</a:t>
            </a:fld>
            <a:endParaRPr lang="en-US" altLang="en-US"/>
          </a:p>
        </p:txBody>
      </p:sp>
    </p:spTree>
    <p:extLst>
      <p:ext uri="{BB962C8B-B14F-4D97-AF65-F5344CB8AC3E}">
        <p14:creationId xmlns:p14="http://schemas.microsoft.com/office/powerpoint/2010/main" val="2552837791"/>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54EF5D99-07A6-BC45-898C-BD41A03F2D55}" type="slidenum">
              <a:rPr lang="en-US"/>
              <a:pPr>
                <a:defRPr/>
              </a:pPr>
              <a:t>‹#›</a:t>
            </a:fld>
            <a:endParaRPr lang="en-US"/>
          </a:p>
        </p:txBody>
      </p:sp>
    </p:spTree>
    <p:extLst>
      <p:ext uri="{BB962C8B-B14F-4D97-AF65-F5344CB8AC3E}">
        <p14:creationId xmlns:p14="http://schemas.microsoft.com/office/powerpoint/2010/main" val="2877899293"/>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027A4E0D-571B-8347-9B87-734499EC077A}" type="slidenum">
              <a:rPr lang="en-US" altLang="en-US"/>
              <a:pPr>
                <a:defRPr/>
              </a:pPr>
              <a:t>‹#›</a:t>
            </a:fld>
            <a:endParaRPr lang="en-US" altLang="en-US"/>
          </a:p>
        </p:txBody>
      </p:sp>
    </p:spTree>
    <p:extLst>
      <p:ext uri="{BB962C8B-B14F-4D97-AF65-F5344CB8AC3E}">
        <p14:creationId xmlns:p14="http://schemas.microsoft.com/office/powerpoint/2010/main" val="587757223"/>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9EB1CF-74EE-0A4B-BCC5-F4F4897FD1BB}" type="slidenum">
              <a:rPr lang="en-US" altLang="en-US"/>
              <a:pPr>
                <a:defRPr/>
              </a:pPr>
              <a:t>‹#›</a:t>
            </a:fld>
            <a:endParaRPr lang="en-US" altLang="en-US"/>
          </a:p>
        </p:txBody>
      </p:sp>
    </p:spTree>
    <p:extLst>
      <p:ext uri="{BB962C8B-B14F-4D97-AF65-F5344CB8AC3E}">
        <p14:creationId xmlns:p14="http://schemas.microsoft.com/office/powerpoint/2010/main" val="3550621975"/>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DE24010-4C74-2F40-8D5A-C828773EA876}" type="slidenum">
              <a:rPr lang="en-US" altLang="en-US"/>
              <a:pPr>
                <a:defRPr/>
              </a:pPr>
              <a:t>‹#›</a:t>
            </a:fld>
            <a:endParaRPr lang="en-US" altLang="en-US"/>
          </a:p>
        </p:txBody>
      </p:sp>
    </p:spTree>
    <p:extLst>
      <p:ext uri="{BB962C8B-B14F-4D97-AF65-F5344CB8AC3E}">
        <p14:creationId xmlns:p14="http://schemas.microsoft.com/office/powerpoint/2010/main" val="915704570"/>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EB319A7-57F2-8744-81C0-B38FAC1C2326}" type="slidenum">
              <a:rPr lang="en-US" altLang="en-US"/>
              <a:pPr>
                <a:defRPr/>
              </a:pPr>
              <a:t>‹#›</a:t>
            </a:fld>
            <a:endParaRPr lang="en-US" altLang="en-US"/>
          </a:p>
        </p:txBody>
      </p:sp>
    </p:spTree>
    <p:extLst>
      <p:ext uri="{BB962C8B-B14F-4D97-AF65-F5344CB8AC3E}">
        <p14:creationId xmlns:p14="http://schemas.microsoft.com/office/powerpoint/2010/main" val="1770794773"/>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AEDD21-F15C-7047-8CD3-E491B708E9A1}" type="slidenum">
              <a:rPr lang="en-US" altLang="en-US"/>
              <a:pPr>
                <a:defRPr/>
              </a:pPr>
              <a:t>‹#›</a:t>
            </a:fld>
            <a:endParaRPr lang="en-US" altLang="en-US"/>
          </a:p>
        </p:txBody>
      </p:sp>
    </p:spTree>
    <p:extLst>
      <p:ext uri="{BB962C8B-B14F-4D97-AF65-F5344CB8AC3E}">
        <p14:creationId xmlns:p14="http://schemas.microsoft.com/office/powerpoint/2010/main" val="2684978364"/>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5EC5E1E-F9BA-2A4F-896C-87A333770C27}" type="slidenum">
              <a:rPr lang="en-US" altLang="en-US"/>
              <a:pPr>
                <a:defRPr/>
              </a:pPr>
              <a:t>‹#›</a:t>
            </a:fld>
            <a:endParaRPr lang="en-US" altLang="en-US"/>
          </a:p>
        </p:txBody>
      </p:sp>
    </p:spTree>
    <p:extLst>
      <p:ext uri="{BB962C8B-B14F-4D97-AF65-F5344CB8AC3E}">
        <p14:creationId xmlns:p14="http://schemas.microsoft.com/office/powerpoint/2010/main" val="316907902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D5E4AC-70ED-634E-84EB-2629ABE57E2A}" type="slidenum">
              <a:rPr lang="en-US" altLang="en-US"/>
              <a:pPr>
                <a:defRPr/>
              </a:pPr>
              <a:t>‹#›</a:t>
            </a:fld>
            <a:endParaRPr lang="en-US" altLang="en-US"/>
          </a:p>
        </p:txBody>
      </p:sp>
    </p:spTree>
    <p:extLst>
      <p:ext uri="{BB962C8B-B14F-4D97-AF65-F5344CB8AC3E}">
        <p14:creationId xmlns:p14="http://schemas.microsoft.com/office/powerpoint/2010/main" val="2010239772"/>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E326FA-1B1B-C349-9EC4-62AA6BF0E5D9}" type="slidenum">
              <a:rPr lang="en-US" altLang="en-US"/>
              <a:pPr>
                <a:defRPr/>
              </a:pPr>
              <a:t>‹#›</a:t>
            </a:fld>
            <a:endParaRPr lang="en-US" altLang="en-US"/>
          </a:p>
        </p:txBody>
      </p:sp>
    </p:spTree>
    <p:extLst>
      <p:ext uri="{BB962C8B-B14F-4D97-AF65-F5344CB8AC3E}">
        <p14:creationId xmlns:p14="http://schemas.microsoft.com/office/powerpoint/2010/main" val="4215465689"/>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E4C3DD-1254-8243-A0DA-493102AD231A}" type="slidenum">
              <a:rPr lang="en-US" altLang="en-US"/>
              <a:pPr>
                <a:defRPr/>
              </a:pPr>
              <a:t>‹#›</a:t>
            </a:fld>
            <a:endParaRPr lang="en-US" altLang="en-US"/>
          </a:p>
        </p:txBody>
      </p:sp>
    </p:spTree>
    <p:extLst>
      <p:ext uri="{BB962C8B-B14F-4D97-AF65-F5344CB8AC3E}">
        <p14:creationId xmlns:p14="http://schemas.microsoft.com/office/powerpoint/2010/main" val="184088701"/>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D9D873-9BF7-E141-A871-6ADF0C926B76}" type="slidenum">
              <a:rPr lang="en-US" altLang="en-US"/>
              <a:pPr>
                <a:defRPr/>
              </a:pPr>
              <a:t>‹#›</a:t>
            </a:fld>
            <a:endParaRPr lang="en-US" altLang="en-US"/>
          </a:p>
        </p:txBody>
      </p:sp>
    </p:spTree>
    <p:extLst>
      <p:ext uri="{BB962C8B-B14F-4D97-AF65-F5344CB8AC3E}">
        <p14:creationId xmlns:p14="http://schemas.microsoft.com/office/powerpoint/2010/main" val="911630922"/>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7A22331-42CF-6340-8CCD-ADB9D187E62F}" type="slidenum">
              <a:rPr lang="en-US" altLang="en-US"/>
              <a:pPr>
                <a:defRPr/>
              </a:pPr>
              <a:t>‹#›</a:t>
            </a:fld>
            <a:endParaRPr lang="en-US" altLang="en-US"/>
          </a:p>
        </p:txBody>
      </p:sp>
    </p:spTree>
    <p:extLst>
      <p:ext uri="{BB962C8B-B14F-4D97-AF65-F5344CB8AC3E}">
        <p14:creationId xmlns:p14="http://schemas.microsoft.com/office/powerpoint/2010/main" val="1669944293"/>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F5AB040-9078-0F46-8CFF-8FA98BED4D92}" type="slidenum">
              <a:rPr lang="en-US" altLang="en-US"/>
              <a:pPr>
                <a:defRPr/>
              </a:pPr>
              <a:t>‹#›</a:t>
            </a:fld>
            <a:endParaRPr lang="en-US" altLang="en-US"/>
          </a:p>
        </p:txBody>
      </p:sp>
    </p:spTree>
    <p:extLst>
      <p:ext uri="{BB962C8B-B14F-4D97-AF65-F5344CB8AC3E}">
        <p14:creationId xmlns:p14="http://schemas.microsoft.com/office/powerpoint/2010/main" val="2563393434"/>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C9BBE315-A1F9-5C45-89FC-C1891CA9B6E5}" type="slidenum">
              <a:rPr lang="en-US"/>
              <a:pPr>
                <a:defRPr/>
              </a:pPr>
              <a:t>‹#›</a:t>
            </a:fld>
            <a:endParaRPr lang="en-US"/>
          </a:p>
        </p:txBody>
      </p:sp>
    </p:spTree>
    <p:extLst>
      <p:ext uri="{BB962C8B-B14F-4D97-AF65-F5344CB8AC3E}">
        <p14:creationId xmlns:p14="http://schemas.microsoft.com/office/powerpoint/2010/main" val="4137298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809FE0C-E9D5-0049-8E9A-FCC325C05D82}" type="slidenum">
              <a:rPr lang="en-US" altLang="en-US"/>
              <a:pPr>
                <a:defRPr/>
              </a:pPr>
              <a:t>‹#›</a:t>
            </a:fld>
            <a:endParaRPr lang="en-US" altLang="en-US"/>
          </a:p>
        </p:txBody>
      </p:sp>
    </p:spTree>
    <p:extLst>
      <p:ext uri="{BB962C8B-B14F-4D97-AF65-F5344CB8AC3E}">
        <p14:creationId xmlns:p14="http://schemas.microsoft.com/office/powerpoint/2010/main" val="2798099415"/>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40A268F1-3AC9-F44A-978C-83D33880AAA6}" type="slidenum">
              <a:rPr lang="en-US"/>
              <a:pPr>
                <a:defRPr/>
              </a:pPr>
              <a:t>‹#›</a:t>
            </a:fld>
            <a:endParaRPr lang="en-US"/>
          </a:p>
        </p:txBody>
      </p:sp>
    </p:spTree>
    <p:extLst>
      <p:ext uri="{BB962C8B-B14F-4D97-AF65-F5344CB8AC3E}">
        <p14:creationId xmlns:p14="http://schemas.microsoft.com/office/powerpoint/2010/main" val="3466682717"/>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23D90AF-E1DD-3C4C-A966-6399D1FC5AB6}" type="slidenum">
              <a:rPr lang="en-US"/>
              <a:pPr>
                <a:defRPr/>
              </a:pPr>
              <a:t>‹#›</a:t>
            </a:fld>
            <a:endParaRPr lang="en-US"/>
          </a:p>
        </p:txBody>
      </p:sp>
    </p:spTree>
    <p:extLst>
      <p:ext uri="{BB962C8B-B14F-4D97-AF65-F5344CB8AC3E}">
        <p14:creationId xmlns:p14="http://schemas.microsoft.com/office/powerpoint/2010/main" val="534186222"/>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3CE6F150-5CF5-A44A-B77F-5A0DEA3881D4}" type="slidenum">
              <a:rPr lang="en-US"/>
              <a:pPr>
                <a:defRPr/>
              </a:pPr>
              <a:t>‹#›</a:t>
            </a:fld>
            <a:endParaRPr lang="en-US"/>
          </a:p>
        </p:txBody>
      </p:sp>
    </p:spTree>
    <p:extLst>
      <p:ext uri="{BB962C8B-B14F-4D97-AF65-F5344CB8AC3E}">
        <p14:creationId xmlns:p14="http://schemas.microsoft.com/office/powerpoint/2010/main" val="3221783413"/>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E8470E92-8780-8A4F-977D-6650956D1818}" type="slidenum">
              <a:rPr lang="en-US"/>
              <a:pPr>
                <a:defRPr/>
              </a:pPr>
              <a:t>‹#›</a:t>
            </a:fld>
            <a:endParaRPr lang="en-US"/>
          </a:p>
        </p:txBody>
      </p:sp>
    </p:spTree>
    <p:extLst>
      <p:ext uri="{BB962C8B-B14F-4D97-AF65-F5344CB8AC3E}">
        <p14:creationId xmlns:p14="http://schemas.microsoft.com/office/powerpoint/2010/main" val="219400711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1E84D8B5-D2B8-7946-8D08-B1CA693215E4}" type="slidenum">
              <a:rPr lang="en-US"/>
              <a:pPr>
                <a:defRPr/>
              </a:pPr>
              <a:t>‹#›</a:t>
            </a:fld>
            <a:endParaRPr lang="en-US"/>
          </a:p>
        </p:txBody>
      </p:sp>
    </p:spTree>
    <p:extLst>
      <p:ext uri="{BB962C8B-B14F-4D97-AF65-F5344CB8AC3E}">
        <p14:creationId xmlns:p14="http://schemas.microsoft.com/office/powerpoint/2010/main" val="2500997680"/>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B9F7BA14-AF1C-B740-B2C1-86F8783A63D7}" type="slidenum">
              <a:rPr lang="en-US"/>
              <a:pPr>
                <a:defRPr/>
              </a:pPr>
              <a:t>‹#›</a:t>
            </a:fld>
            <a:endParaRPr lang="en-US"/>
          </a:p>
        </p:txBody>
      </p:sp>
    </p:spTree>
    <p:extLst>
      <p:ext uri="{BB962C8B-B14F-4D97-AF65-F5344CB8AC3E}">
        <p14:creationId xmlns:p14="http://schemas.microsoft.com/office/powerpoint/2010/main" val="2869371515"/>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B8EAF04-322A-5347-A7A5-4BB2D09C3EF0}" type="slidenum">
              <a:rPr lang="en-US"/>
              <a:pPr>
                <a:defRPr/>
              </a:pPr>
              <a:t>‹#›</a:t>
            </a:fld>
            <a:endParaRPr lang="en-US"/>
          </a:p>
        </p:txBody>
      </p:sp>
    </p:spTree>
    <p:extLst>
      <p:ext uri="{BB962C8B-B14F-4D97-AF65-F5344CB8AC3E}">
        <p14:creationId xmlns:p14="http://schemas.microsoft.com/office/powerpoint/2010/main" val="2815055197"/>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F25D136-4062-A44A-8202-BB23E4BB05B8}" type="slidenum">
              <a:rPr lang="en-US"/>
              <a:pPr>
                <a:defRPr/>
              </a:pPr>
              <a:t>‹#›</a:t>
            </a:fld>
            <a:endParaRPr lang="en-US"/>
          </a:p>
        </p:txBody>
      </p:sp>
    </p:spTree>
    <p:extLst>
      <p:ext uri="{BB962C8B-B14F-4D97-AF65-F5344CB8AC3E}">
        <p14:creationId xmlns:p14="http://schemas.microsoft.com/office/powerpoint/2010/main" val="126939699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42D46BD9-FE1D-3244-A455-9C68C921D7B2}" type="slidenum">
              <a:rPr lang="en-US"/>
              <a:pPr>
                <a:defRPr/>
              </a:pPr>
              <a:t>‹#›</a:t>
            </a:fld>
            <a:endParaRPr lang="en-US"/>
          </a:p>
        </p:txBody>
      </p:sp>
    </p:spTree>
    <p:extLst>
      <p:ext uri="{BB962C8B-B14F-4D97-AF65-F5344CB8AC3E}">
        <p14:creationId xmlns:p14="http://schemas.microsoft.com/office/powerpoint/2010/main" val="2968152719"/>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7A00226C-65DB-734D-93FC-A9C09DF03479}" type="slidenum">
              <a:rPr lang="en-US"/>
              <a:pPr>
                <a:defRPr/>
              </a:pPr>
              <a:t>‹#›</a:t>
            </a:fld>
            <a:endParaRPr lang="en-US"/>
          </a:p>
        </p:txBody>
      </p:sp>
    </p:spTree>
    <p:extLst>
      <p:ext uri="{BB962C8B-B14F-4D97-AF65-F5344CB8AC3E}">
        <p14:creationId xmlns:p14="http://schemas.microsoft.com/office/powerpoint/2010/main" val="345176293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D8D713-A580-3D45-BCDC-64E044ECA9E5}" type="slidenum">
              <a:rPr lang="en-US" altLang="en-US"/>
              <a:pPr>
                <a:defRPr/>
              </a:pPr>
              <a:t>‹#›</a:t>
            </a:fld>
            <a:endParaRPr lang="en-US" altLang="en-US"/>
          </a:p>
        </p:txBody>
      </p:sp>
    </p:spTree>
    <p:extLst>
      <p:ext uri="{BB962C8B-B14F-4D97-AF65-F5344CB8AC3E}">
        <p14:creationId xmlns:p14="http://schemas.microsoft.com/office/powerpoint/2010/main" val="1608148043"/>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7FA1FD8C-F445-3D4C-8BF8-20123DED3383}" type="slidenum">
              <a:rPr lang="en-US"/>
              <a:pPr>
                <a:defRPr/>
              </a:pPr>
              <a:t>‹#›</a:t>
            </a:fld>
            <a:endParaRPr lang="en-US"/>
          </a:p>
        </p:txBody>
      </p:sp>
    </p:spTree>
    <p:extLst>
      <p:ext uri="{BB962C8B-B14F-4D97-AF65-F5344CB8AC3E}">
        <p14:creationId xmlns:p14="http://schemas.microsoft.com/office/powerpoint/2010/main" val="304753710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DC1E4E-5971-CA4C-B6CB-19CCED975FC0}" type="slidenum">
              <a:rPr lang="en-US" altLang="en-US"/>
              <a:pPr>
                <a:defRPr/>
              </a:pPr>
              <a:t>‹#›</a:t>
            </a:fld>
            <a:endParaRPr lang="en-US" altLang="en-US"/>
          </a:p>
        </p:txBody>
      </p:sp>
    </p:spTree>
    <p:extLst>
      <p:ext uri="{BB962C8B-B14F-4D97-AF65-F5344CB8AC3E}">
        <p14:creationId xmlns:p14="http://schemas.microsoft.com/office/powerpoint/2010/main" val="168224416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37B5C049-F3BE-984F-A3E0-79C422D89CF3}" type="slidenum">
              <a:rPr lang="en-US"/>
              <a:pPr>
                <a:defRPr/>
              </a:pPr>
              <a:t>‹#›</a:t>
            </a:fld>
            <a:endParaRPr lang="en-US"/>
          </a:p>
        </p:txBody>
      </p:sp>
    </p:spTree>
    <p:extLst>
      <p:ext uri="{BB962C8B-B14F-4D97-AF65-F5344CB8AC3E}">
        <p14:creationId xmlns:p14="http://schemas.microsoft.com/office/powerpoint/2010/main" val="3259338208"/>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012C82-DA71-FF4D-AC22-606232826DBF}" type="slidenum">
              <a:rPr lang="en-US" altLang="en-US"/>
              <a:pPr>
                <a:defRPr/>
              </a:pPr>
              <a:t>‹#›</a:t>
            </a:fld>
            <a:endParaRPr lang="en-US" altLang="en-US"/>
          </a:p>
        </p:txBody>
      </p:sp>
    </p:spTree>
    <p:extLst>
      <p:ext uri="{BB962C8B-B14F-4D97-AF65-F5344CB8AC3E}">
        <p14:creationId xmlns:p14="http://schemas.microsoft.com/office/powerpoint/2010/main" val="97612796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B4C39D-B85A-1140-B6AC-6996A63046B0}" type="slidenum">
              <a:rPr lang="en-US" altLang="en-US"/>
              <a:pPr>
                <a:defRPr/>
              </a:pPr>
              <a:t>‹#›</a:t>
            </a:fld>
            <a:endParaRPr lang="en-US" altLang="en-US"/>
          </a:p>
        </p:txBody>
      </p:sp>
    </p:spTree>
    <p:extLst>
      <p:ext uri="{BB962C8B-B14F-4D97-AF65-F5344CB8AC3E}">
        <p14:creationId xmlns:p14="http://schemas.microsoft.com/office/powerpoint/2010/main" val="76918883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F3F979-C980-D04F-ACF4-C07350D49BE2}" type="slidenum">
              <a:rPr lang="en-US" altLang="en-US"/>
              <a:pPr>
                <a:defRPr/>
              </a:pPr>
              <a:t>‹#›</a:t>
            </a:fld>
            <a:endParaRPr lang="en-US" altLang="en-US"/>
          </a:p>
        </p:txBody>
      </p:sp>
    </p:spTree>
    <p:extLst>
      <p:ext uri="{BB962C8B-B14F-4D97-AF65-F5344CB8AC3E}">
        <p14:creationId xmlns:p14="http://schemas.microsoft.com/office/powerpoint/2010/main" val="351977130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D71847-0806-504C-B31D-DA4A9FF538AE}" type="slidenum">
              <a:rPr lang="en-US" altLang="en-US"/>
              <a:pPr>
                <a:defRPr/>
              </a:pPr>
              <a:t>‹#›</a:t>
            </a:fld>
            <a:endParaRPr lang="en-US" altLang="en-US"/>
          </a:p>
        </p:txBody>
      </p:sp>
    </p:spTree>
    <p:extLst>
      <p:ext uri="{BB962C8B-B14F-4D97-AF65-F5344CB8AC3E}">
        <p14:creationId xmlns:p14="http://schemas.microsoft.com/office/powerpoint/2010/main" val="215275516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A281824-146A-6B45-9E9C-6A2B1F5AF949}" type="slidenum">
              <a:rPr lang="en-US" altLang="en-US"/>
              <a:pPr>
                <a:defRPr/>
              </a:pPr>
              <a:t>‹#›</a:t>
            </a:fld>
            <a:endParaRPr lang="en-US" altLang="en-US"/>
          </a:p>
        </p:txBody>
      </p:sp>
    </p:spTree>
    <p:extLst>
      <p:ext uri="{BB962C8B-B14F-4D97-AF65-F5344CB8AC3E}">
        <p14:creationId xmlns:p14="http://schemas.microsoft.com/office/powerpoint/2010/main" val="155187978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2E49B6-BFF8-1D45-BF9E-D1E1A74F5EF8}" type="slidenum">
              <a:rPr lang="en-US" altLang="en-US"/>
              <a:pPr>
                <a:defRPr/>
              </a:pPr>
              <a:t>‹#›</a:t>
            </a:fld>
            <a:endParaRPr lang="en-US" altLang="en-US"/>
          </a:p>
        </p:txBody>
      </p:sp>
    </p:spTree>
    <p:extLst>
      <p:ext uri="{BB962C8B-B14F-4D97-AF65-F5344CB8AC3E}">
        <p14:creationId xmlns:p14="http://schemas.microsoft.com/office/powerpoint/2010/main" val="336127778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3F4781E-60E5-8048-BC31-626E13EDF0A9}" type="slidenum">
              <a:rPr lang="en-US" altLang="en-US"/>
              <a:pPr>
                <a:defRPr/>
              </a:pPr>
              <a:t>‹#›</a:t>
            </a:fld>
            <a:endParaRPr lang="en-US" altLang="en-US"/>
          </a:p>
        </p:txBody>
      </p:sp>
    </p:spTree>
    <p:extLst>
      <p:ext uri="{BB962C8B-B14F-4D97-AF65-F5344CB8AC3E}">
        <p14:creationId xmlns:p14="http://schemas.microsoft.com/office/powerpoint/2010/main" val="3625739807"/>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09AB82-76F8-544D-8FF2-193CFD631F4D}" type="slidenum">
              <a:rPr lang="en-US" altLang="en-US"/>
              <a:pPr>
                <a:defRPr/>
              </a:pPr>
              <a:t>‹#›</a:t>
            </a:fld>
            <a:endParaRPr lang="en-US" altLang="en-US"/>
          </a:p>
        </p:txBody>
      </p:sp>
    </p:spTree>
    <p:extLst>
      <p:ext uri="{BB962C8B-B14F-4D97-AF65-F5344CB8AC3E}">
        <p14:creationId xmlns:p14="http://schemas.microsoft.com/office/powerpoint/2010/main" val="381124896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A3CAD0-C215-A448-A68E-7B578FA0BE4C}" type="slidenum">
              <a:rPr lang="en-US" altLang="en-US"/>
              <a:pPr>
                <a:defRPr/>
              </a:pPr>
              <a:t>‹#›</a:t>
            </a:fld>
            <a:endParaRPr lang="en-US" altLang="en-US"/>
          </a:p>
        </p:txBody>
      </p:sp>
    </p:spTree>
    <p:extLst>
      <p:ext uri="{BB962C8B-B14F-4D97-AF65-F5344CB8AC3E}">
        <p14:creationId xmlns:p14="http://schemas.microsoft.com/office/powerpoint/2010/main" val="9951969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1B9E38-B735-6B4D-95E3-F3CD6C78CDA7}" type="slidenum">
              <a:rPr lang="en-US" altLang="en-US"/>
              <a:pPr>
                <a:defRPr/>
              </a:pPr>
              <a:t>‹#›</a:t>
            </a:fld>
            <a:endParaRPr lang="en-US" altLang="en-US"/>
          </a:p>
        </p:txBody>
      </p:sp>
    </p:spTree>
    <p:extLst>
      <p:ext uri="{BB962C8B-B14F-4D97-AF65-F5344CB8AC3E}">
        <p14:creationId xmlns:p14="http://schemas.microsoft.com/office/powerpoint/2010/main" val="238053038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4331E200-9E26-BA4F-AACC-659DEEDAC326}" type="slidenum">
              <a:rPr lang="en-US"/>
              <a:pPr>
                <a:defRPr/>
              </a:pPr>
              <a:t>‹#›</a:t>
            </a:fld>
            <a:endParaRPr lang="en-US"/>
          </a:p>
        </p:txBody>
      </p:sp>
    </p:spTree>
    <p:extLst>
      <p:ext uri="{BB962C8B-B14F-4D97-AF65-F5344CB8AC3E}">
        <p14:creationId xmlns:p14="http://schemas.microsoft.com/office/powerpoint/2010/main" val="303942007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61375C9-DCA1-4341-83C9-A0361751BA6A}" type="slidenum">
              <a:rPr lang="en-US" altLang="en-US"/>
              <a:pPr>
                <a:defRPr/>
              </a:pPr>
              <a:t>‹#›</a:t>
            </a:fld>
            <a:endParaRPr lang="en-US" altLang="en-US"/>
          </a:p>
        </p:txBody>
      </p:sp>
    </p:spTree>
    <p:extLst>
      <p:ext uri="{BB962C8B-B14F-4D97-AF65-F5344CB8AC3E}">
        <p14:creationId xmlns:p14="http://schemas.microsoft.com/office/powerpoint/2010/main" val="279679658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702D9B-DA5F-DB41-A70A-105FE73BE3A3}" type="slidenum">
              <a:rPr lang="en-US" altLang="en-US"/>
              <a:pPr>
                <a:defRPr/>
              </a:pPr>
              <a:t>‹#›</a:t>
            </a:fld>
            <a:endParaRPr lang="en-US" altLang="en-US"/>
          </a:p>
        </p:txBody>
      </p:sp>
    </p:spTree>
    <p:extLst>
      <p:ext uri="{BB962C8B-B14F-4D97-AF65-F5344CB8AC3E}">
        <p14:creationId xmlns:p14="http://schemas.microsoft.com/office/powerpoint/2010/main" val="22191786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8005D30-07EF-1F42-8FCF-00B64A7F604E}" type="slidenum">
              <a:rPr lang="en-US" altLang="en-US"/>
              <a:pPr>
                <a:defRPr/>
              </a:pPr>
              <a:t>‹#›</a:t>
            </a:fld>
            <a:endParaRPr lang="en-US" altLang="en-US"/>
          </a:p>
        </p:txBody>
      </p:sp>
    </p:spTree>
    <p:extLst>
      <p:ext uri="{BB962C8B-B14F-4D97-AF65-F5344CB8AC3E}">
        <p14:creationId xmlns:p14="http://schemas.microsoft.com/office/powerpoint/2010/main" val="388921034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3B906A-FF7E-D547-811C-42902ED74D34}" type="slidenum">
              <a:rPr lang="en-US" altLang="en-US"/>
              <a:pPr>
                <a:defRPr/>
              </a:pPr>
              <a:t>‹#›</a:t>
            </a:fld>
            <a:endParaRPr lang="en-US" altLang="en-US"/>
          </a:p>
        </p:txBody>
      </p:sp>
    </p:spTree>
    <p:extLst>
      <p:ext uri="{BB962C8B-B14F-4D97-AF65-F5344CB8AC3E}">
        <p14:creationId xmlns:p14="http://schemas.microsoft.com/office/powerpoint/2010/main" val="325634400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731F37E-1786-ED41-B6B9-69D0D88B7F61}" type="slidenum">
              <a:rPr lang="en-US" altLang="en-US"/>
              <a:pPr>
                <a:defRPr/>
              </a:pPr>
              <a:t>‹#›</a:t>
            </a:fld>
            <a:endParaRPr lang="en-US" altLang="en-US"/>
          </a:p>
        </p:txBody>
      </p:sp>
    </p:spTree>
    <p:extLst>
      <p:ext uri="{BB962C8B-B14F-4D97-AF65-F5344CB8AC3E}">
        <p14:creationId xmlns:p14="http://schemas.microsoft.com/office/powerpoint/2010/main" val="299385669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B9F504FB-CB9A-4840-82C1-754690180AC8}" type="slidenum">
              <a:rPr lang="en-US"/>
              <a:pPr>
                <a:defRPr/>
              </a:pPr>
              <a:t>‹#›</a:t>
            </a:fld>
            <a:endParaRPr lang="en-US"/>
          </a:p>
        </p:txBody>
      </p:sp>
    </p:spTree>
    <p:extLst>
      <p:ext uri="{BB962C8B-B14F-4D97-AF65-F5344CB8AC3E}">
        <p14:creationId xmlns:p14="http://schemas.microsoft.com/office/powerpoint/2010/main" val="1142170404"/>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FEECFDE4-47BE-654D-A1E2-34FFB6D1458E}" type="slidenum">
              <a:rPr lang="en-US"/>
              <a:pPr>
                <a:defRPr/>
              </a:pPr>
              <a:t>‹#›</a:t>
            </a:fld>
            <a:endParaRPr lang="en-US"/>
          </a:p>
        </p:txBody>
      </p:sp>
    </p:spTree>
    <p:extLst>
      <p:ext uri="{BB962C8B-B14F-4D97-AF65-F5344CB8AC3E}">
        <p14:creationId xmlns:p14="http://schemas.microsoft.com/office/powerpoint/2010/main" val="347866363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F96D2E17-37BE-5343-B827-ECC9F86F33D9}" type="slidenum">
              <a:rPr lang="en-US"/>
              <a:pPr>
                <a:defRPr/>
              </a:pPr>
              <a:t>‹#›</a:t>
            </a:fld>
            <a:endParaRPr lang="en-US"/>
          </a:p>
        </p:txBody>
      </p:sp>
    </p:spTree>
    <p:extLst>
      <p:ext uri="{BB962C8B-B14F-4D97-AF65-F5344CB8AC3E}">
        <p14:creationId xmlns:p14="http://schemas.microsoft.com/office/powerpoint/2010/main" val="133467472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BB5A6F13-A843-5343-9B84-83B0C61CE1D2}" type="slidenum">
              <a:rPr lang="en-US"/>
              <a:pPr>
                <a:defRPr/>
              </a:pPr>
              <a:t>‹#›</a:t>
            </a:fld>
            <a:endParaRPr lang="en-US"/>
          </a:p>
        </p:txBody>
      </p:sp>
    </p:spTree>
    <p:extLst>
      <p:ext uri="{BB962C8B-B14F-4D97-AF65-F5344CB8AC3E}">
        <p14:creationId xmlns:p14="http://schemas.microsoft.com/office/powerpoint/2010/main" val="343743838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CFEEB487-FE3B-2149-B6C9-5E3C6AD4E6CB}" type="slidenum">
              <a:rPr lang="en-US"/>
              <a:pPr>
                <a:defRPr/>
              </a:pPr>
              <a:t>‹#›</a:t>
            </a:fld>
            <a:endParaRPr lang="en-US"/>
          </a:p>
        </p:txBody>
      </p:sp>
    </p:spTree>
    <p:extLst>
      <p:ext uri="{BB962C8B-B14F-4D97-AF65-F5344CB8AC3E}">
        <p14:creationId xmlns:p14="http://schemas.microsoft.com/office/powerpoint/2010/main" val="321180722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80EA87CD-D074-854C-9A06-A362DD15B640}" type="slidenum">
              <a:rPr lang="en-US"/>
              <a:pPr>
                <a:defRPr/>
              </a:pPr>
              <a:t>‹#›</a:t>
            </a:fld>
            <a:endParaRPr lang="en-US"/>
          </a:p>
        </p:txBody>
      </p:sp>
    </p:spTree>
    <p:extLst>
      <p:ext uri="{BB962C8B-B14F-4D97-AF65-F5344CB8AC3E}">
        <p14:creationId xmlns:p14="http://schemas.microsoft.com/office/powerpoint/2010/main" val="3192015090"/>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E1C4F3DA-BC9B-2641-8814-D58C45034164}" type="slidenum">
              <a:rPr lang="en-US"/>
              <a:pPr>
                <a:defRPr/>
              </a:pPr>
              <a:t>‹#›</a:t>
            </a:fld>
            <a:endParaRPr lang="en-US"/>
          </a:p>
        </p:txBody>
      </p:sp>
    </p:spTree>
    <p:extLst>
      <p:ext uri="{BB962C8B-B14F-4D97-AF65-F5344CB8AC3E}">
        <p14:creationId xmlns:p14="http://schemas.microsoft.com/office/powerpoint/2010/main" val="302359177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DF485267-ED73-2847-88D1-7F4A0820DA9F}" type="slidenum">
              <a:rPr lang="en-US"/>
              <a:pPr>
                <a:defRPr/>
              </a:pPr>
              <a:t>‹#›</a:t>
            </a:fld>
            <a:endParaRPr lang="en-US"/>
          </a:p>
        </p:txBody>
      </p:sp>
    </p:spTree>
    <p:extLst>
      <p:ext uri="{BB962C8B-B14F-4D97-AF65-F5344CB8AC3E}">
        <p14:creationId xmlns:p14="http://schemas.microsoft.com/office/powerpoint/2010/main" val="303697789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0B94E3F4-4124-EF44-A249-5FB60C1FCAB4}" type="slidenum">
              <a:rPr lang="en-US"/>
              <a:pPr>
                <a:defRPr/>
              </a:pPr>
              <a:t>‹#›</a:t>
            </a:fld>
            <a:endParaRPr lang="en-US"/>
          </a:p>
        </p:txBody>
      </p:sp>
    </p:spTree>
    <p:extLst>
      <p:ext uri="{BB962C8B-B14F-4D97-AF65-F5344CB8AC3E}">
        <p14:creationId xmlns:p14="http://schemas.microsoft.com/office/powerpoint/2010/main" val="1351722162"/>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82289B28-60C9-8046-BC49-5C8905915488}" type="slidenum">
              <a:rPr lang="en-US"/>
              <a:pPr>
                <a:defRPr/>
              </a:pPr>
              <a:t>‹#›</a:t>
            </a:fld>
            <a:endParaRPr lang="en-US"/>
          </a:p>
        </p:txBody>
      </p:sp>
    </p:spTree>
    <p:extLst>
      <p:ext uri="{BB962C8B-B14F-4D97-AF65-F5344CB8AC3E}">
        <p14:creationId xmlns:p14="http://schemas.microsoft.com/office/powerpoint/2010/main" val="374658738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F639B8CA-9772-7D46-BDA2-DD4A6008A513}" type="slidenum">
              <a:rPr lang="en-US"/>
              <a:pPr>
                <a:defRPr/>
              </a:pPr>
              <a:t>‹#›</a:t>
            </a:fld>
            <a:endParaRPr lang="en-US"/>
          </a:p>
        </p:txBody>
      </p:sp>
    </p:spTree>
    <p:extLst>
      <p:ext uri="{BB962C8B-B14F-4D97-AF65-F5344CB8AC3E}">
        <p14:creationId xmlns:p14="http://schemas.microsoft.com/office/powerpoint/2010/main" val="7016802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3CEBB40A-DCF8-4C4C-907A-CC677AF8EDA3}" type="slidenum">
              <a:rPr lang="en-US"/>
              <a:pPr>
                <a:defRPr/>
              </a:pPr>
              <a:t>‹#›</a:t>
            </a:fld>
            <a:endParaRPr lang="en-US"/>
          </a:p>
        </p:txBody>
      </p:sp>
    </p:spTree>
    <p:extLst>
      <p:ext uri="{BB962C8B-B14F-4D97-AF65-F5344CB8AC3E}">
        <p14:creationId xmlns:p14="http://schemas.microsoft.com/office/powerpoint/2010/main" val="315948737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CF7B808E-8EC8-0A42-8EF2-EADF86FEB17A}" type="slidenum">
              <a:rPr lang="en-US"/>
              <a:pPr>
                <a:defRPr/>
              </a:pPr>
              <a:t>‹#›</a:t>
            </a:fld>
            <a:endParaRPr lang="en-US"/>
          </a:p>
        </p:txBody>
      </p:sp>
    </p:spTree>
    <p:extLst>
      <p:ext uri="{BB962C8B-B14F-4D97-AF65-F5344CB8AC3E}">
        <p14:creationId xmlns:p14="http://schemas.microsoft.com/office/powerpoint/2010/main" val="400094203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D9C7E47D-84D0-6041-BC3C-0FA0CE16A5C9}" type="slidenum">
              <a:rPr lang="en-US"/>
              <a:pPr>
                <a:defRPr/>
              </a:pPr>
              <a:t>‹#›</a:t>
            </a:fld>
            <a:endParaRPr lang="en-US"/>
          </a:p>
        </p:txBody>
      </p:sp>
    </p:spTree>
    <p:extLst>
      <p:ext uri="{BB962C8B-B14F-4D97-AF65-F5344CB8AC3E}">
        <p14:creationId xmlns:p14="http://schemas.microsoft.com/office/powerpoint/2010/main" val="3997715829"/>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8FB70C79-D671-5749-92E3-86BAC05ED124}" type="slidenum">
              <a:rPr lang="en-US"/>
              <a:pPr>
                <a:defRPr/>
              </a:pPr>
              <a:t>‹#›</a:t>
            </a:fld>
            <a:endParaRPr lang="en-US"/>
          </a:p>
        </p:txBody>
      </p:sp>
    </p:spTree>
    <p:extLst>
      <p:ext uri="{BB962C8B-B14F-4D97-AF65-F5344CB8AC3E}">
        <p14:creationId xmlns:p14="http://schemas.microsoft.com/office/powerpoint/2010/main" val="212184163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66BD24CE-63E7-C347-95DF-82E89BE969A6}" type="slidenum">
              <a:rPr lang="en-US"/>
              <a:pPr>
                <a:defRPr/>
              </a:pPr>
              <a:t>‹#›</a:t>
            </a:fld>
            <a:endParaRPr lang="en-US"/>
          </a:p>
        </p:txBody>
      </p:sp>
    </p:spTree>
    <p:extLst>
      <p:ext uri="{BB962C8B-B14F-4D97-AF65-F5344CB8AC3E}">
        <p14:creationId xmlns:p14="http://schemas.microsoft.com/office/powerpoint/2010/main" val="143400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6E4B4C02-AD93-6D46-9EE3-38540E69D99E}" type="slidenum">
              <a:rPr lang="en-US"/>
              <a:pPr>
                <a:defRPr/>
              </a:pPr>
              <a:t>‹#›</a:t>
            </a:fld>
            <a:endParaRPr lang="en-US"/>
          </a:p>
        </p:txBody>
      </p:sp>
    </p:spTree>
    <p:extLst>
      <p:ext uri="{BB962C8B-B14F-4D97-AF65-F5344CB8AC3E}">
        <p14:creationId xmlns:p14="http://schemas.microsoft.com/office/powerpoint/2010/main" val="83377072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7D9EAA2A-BE29-1A4D-B66A-74A17B6D078A}" type="slidenum">
              <a:rPr lang="en-US"/>
              <a:pPr>
                <a:defRPr/>
              </a:pPr>
              <a:t>‹#›</a:t>
            </a:fld>
            <a:endParaRPr lang="en-US"/>
          </a:p>
        </p:txBody>
      </p:sp>
    </p:spTree>
    <p:extLst>
      <p:ext uri="{BB962C8B-B14F-4D97-AF65-F5344CB8AC3E}">
        <p14:creationId xmlns:p14="http://schemas.microsoft.com/office/powerpoint/2010/main" val="1920362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b="0"/>
            </a:lvl1pPr>
          </a:lstStyle>
          <a:p>
            <a:pPr>
              <a:defRPr/>
            </a:pPr>
            <a:fld id="{0F3B69EF-61CD-3740-8DDF-4E5D1FF71BF6}" type="slidenum">
              <a:rPr lang="en-US"/>
              <a:pPr>
                <a:defRPr/>
              </a:pPr>
              <a:t>‹#›</a:t>
            </a:fld>
            <a:endParaRPr lang="en-US"/>
          </a:p>
        </p:txBody>
      </p:sp>
    </p:spTree>
    <p:extLst>
      <p:ext uri="{BB962C8B-B14F-4D97-AF65-F5344CB8AC3E}">
        <p14:creationId xmlns:p14="http://schemas.microsoft.com/office/powerpoint/2010/main" val="1852776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b="0"/>
            </a:lvl1pPr>
          </a:lstStyle>
          <a:p>
            <a:pPr>
              <a:defRPr/>
            </a:pPr>
            <a:fld id="{9FF520ED-7A80-3B4C-A42B-86559ED88759}" type="slidenum">
              <a:rPr lang="en-US"/>
              <a:pPr>
                <a:defRPr/>
              </a:pPr>
              <a:t>‹#›</a:t>
            </a:fld>
            <a:endParaRPr lang="en-US"/>
          </a:p>
        </p:txBody>
      </p:sp>
    </p:spTree>
    <p:extLst>
      <p:ext uri="{BB962C8B-B14F-4D97-AF65-F5344CB8AC3E}">
        <p14:creationId xmlns:p14="http://schemas.microsoft.com/office/powerpoint/2010/main" val="3922390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b="0"/>
            </a:lvl1pPr>
          </a:lstStyle>
          <a:p>
            <a:pPr>
              <a:defRPr/>
            </a:pPr>
            <a:fld id="{0D5E3EA8-7A9D-1440-B367-A21602AAABA3}" type="slidenum">
              <a:rPr lang="en-US"/>
              <a:pPr>
                <a:defRPr/>
              </a:pPr>
              <a:t>‹#›</a:t>
            </a:fld>
            <a:endParaRPr lang="en-US"/>
          </a:p>
        </p:txBody>
      </p:sp>
    </p:spTree>
    <p:extLst>
      <p:ext uri="{BB962C8B-B14F-4D97-AF65-F5344CB8AC3E}">
        <p14:creationId xmlns:p14="http://schemas.microsoft.com/office/powerpoint/2010/main" val="2844889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b="0"/>
            </a:lvl1pPr>
          </a:lstStyle>
          <a:p>
            <a:pPr>
              <a:defRPr/>
            </a:pPr>
            <a:fld id="{75777799-D8FD-0A4B-AADB-1B3D9B662638}" type="slidenum">
              <a:rPr lang="en-US"/>
              <a:pPr>
                <a:defRPr/>
              </a:pPr>
              <a:t>‹#›</a:t>
            </a:fld>
            <a:endParaRPr lang="en-US"/>
          </a:p>
        </p:txBody>
      </p:sp>
    </p:spTree>
    <p:extLst>
      <p:ext uri="{BB962C8B-B14F-4D97-AF65-F5344CB8AC3E}">
        <p14:creationId xmlns:p14="http://schemas.microsoft.com/office/powerpoint/2010/main" val="2307719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b="0"/>
            </a:lvl1pPr>
          </a:lstStyle>
          <a:p>
            <a:pPr>
              <a:defRPr/>
            </a:pPr>
            <a:fld id="{DF53A5F3-EFD3-4946-857D-5E640F10834F}" type="slidenum">
              <a:rPr lang="en-US"/>
              <a:pPr>
                <a:defRPr/>
              </a:pPr>
              <a:t>‹#›</a:t>
            </a:fld>
            <a:endParaRPr lang="en-US"/>
          </a:p>
        </p:txBody>
      </p:sp>
    </p:spTree>
    <p:extLst>
      <p:ext uri="{BB962C8B-B14F-4D97-AF65-F5344CB8AC3E}">
        <p14:creationId xmlns:p14="http://schemas.microsoft.com/office/powerpoint/2010/main" val="3031508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b="0"/>
            </a:lvl1pPr>
          </a:lstStyle>
          <a:p>
            <a:pPr>
              <a:defRPr/>
            </a:pPr>
            <a:fld id="{67CC2C86-38B6-BE43-B0C6-51CAE6D6D115}" type="slidenum">
              <a:rPr lang="en-US"/>
              <a:pPr>
                <a:defRPr/>
              </a:pPr>
              <a:t>‹#›</a:t>
            </a:fld>
            <a:endParaRPr lang="en-US"/>
          </a:p>
        </p:txBody>
      </p:sp>
    </p:spTree>
    <p:extLst>
      <p:ext uri="{BB962C8B-B14F-4D97-AF65-F5344CB8AC3E}">
        <p14:creationId xmlns:p14="http://schemas.microsoft.com/office/powerpoint/2010/main" val="415349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b="0"/>
            </a:lvl1pPr>
          </a:lstStyle>
          <a:p>
            <a:pPr>
              <a:defRPr/>
            </a:pPr>
            <a:fld id="{F25657B6-84B6-8B4B-B8B1-330B730372A9}" type="slidenum">
              <a:rPr lang="en-US"/>
              <a:pPr>
                <a:defRPr/>
              </a:pPr>
              <a:t>‹#›</a:t>
            </a:fld>
            <a:endParaRPr lang="en-US"/>
          </a:p>
        </p:txBody>
      </p:sp>
    </p:spTree>
    <p:extLst>
      <p:ext uri="{BB962C8B-B14F-4D97-AF65-F5344CB8AC3E}">
        <p14:creationId xmlns:p14="http://schemas.microsoft.com/office/powerpoint/2010/main" val="2507946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51E95247-90EA-2A40-A89C-47CCCAB73A1B}" type="slidenum">
              <a:rPr lang="en-US"/>
              <a:pPr>
                <a:defRPr/>
              </a:pPr>
              <a:t>‹#›</a:t>
            </a:fld>
            <a:endParaRPr lang="en-US"/>
          </a:p>
        </p:txBody>
      </p:sp>
    </p:spTree>
    <p:extLst>
      <p:ext uri="{BB962C8B-B14F-4D97-AF65-F5344CB8AC3E}">
        <p14:creationId xmlns:p14="http://schemas.microsoft.com/office/powerpoint/2010/main" val="1776114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A5AD80A7-1E62-E747-9E5A-FBBAA44FD53D}" type="slidenum">
              <a:rPr lang="en-US"/>
              <a:pPr>
                <a:defRPr/>
              </a:pPr>
              <a:t>‹#›</a:t>
            </a:fld>
            <a:endParaRPr lang="en-US"/>
          </a:p>
        </p:txBody>
      </p:sp>
    </p:spTree>
    <p:extLst>
      <p:ext uri="{BB962C8B-B14F-4D97-AF65-F5344CB8AC3E}">
        <p14:creationId xmlns:p14="http://schemas.microsoft.com/office/powerpoint/2010/main" val="322257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A8CDA94A-9FDD-EC4B-817D-2D7E5BEFD744}" type="slidenum">
              <a:rPr lang="en-US"/>
              <a:pPr>
                <a:defRPr/>
              </a:pPr>
              <a:t>‹#›</a:t>
            </a:fld>
            <a:endParaRPr lang="en-US"/>
          </a:p>
        </p:txBody>
      </p:sp>
    </p:spTree>
    <p:extLst>
      <p:ext uri="{BB962C8B-B14F-4D97-AF65-F5344CB8AC3E}">
        <p14:creationId xmlns:p14="http://schemas.microsoft.com/office/powerpoint/2010/main" val="3715261897"/>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b="0"/>
            </a:lvl1pPr>
          </a:lstStyle>
          <a:p>
            <a:pPr>
              <a:defRPr/>
            </a:pPr>
            <a:fld id="{4FBBD520-9DEB-7E41-B12C-3C3D671F6B7B}" type="slidenum">
              <a:rPr lang="en-US"/>
              <a:pPr>
                <a:defRPr/>
              </a:pPr>
              <a:t>‹#›</a:t>
            </a:fld>
            <a:endParaRPr lang="en-US"/>
          </a:p>
        </p:txBody>
      </p:sp>
    </p:spTree>
    <p:extLst>
      <p:ext uri="{BB962C8B-B14F-4D97-AF65-F5344CB8AC3E}">
        <p14:creationId xmlns:p14="http://schemas.microsoft.com/office/powerpoint/2010/main" val="20410050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b="0"/>
            </a:lvl1pPr>
          </a:lstStyle>
          <a:p>
            <a:pPr>
              <a:defRPr/>
            </a:pPr>
            <a:fld id="{EA7185FA-653B-B947-8587-391066E50DB4}" type="slidenum">
              <a:rPr lang="en-US"/>
              <a:pPr>
                <a:defRPr/>
              </a:pPr>
              <a:t>‹#›</a:t>
            </a:fld>
            <a:endParaRPr lang="en-US"/>
          </a:p>
        </p:txBody>
      </p:sp>
    </p:spTree>
    <p:extLst>
      <p:ext uri="{BB962C8B-B14F-4D97-AF65-F5344CB8AC3E}">
        <p14:creationId xmlns:p14="http://schemas.microsoft.com/office/powerpoint/2010/main" val="19862731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b="0"/>
            </a:lvl1pPr>
          </a:lstStyle>
          <a:p>
            <a:pPr>
              <a:defRPr/>
            </a:pPr>
            <a:fld id="{9865B8D7-AD24-1A47-8186-3BD2CAEA0C65}" type="slidenum">
              <a:rPr lang="en-US"/>
              <a:pPr>
                <a:defRPr/>
              </a:pPr>
              <a:t>‹#›</a:t>
            </a:fld>
            <a:endParaRPr lang="en-US"/>
          </a:p>
        </p:txBody>
      </p:sp>
    </p:spTree>
    <p:extLst>
      <p:ext uri="{BB962C8B-B14F-4D97-AF65-F5344CB8AC3E}">
        <p14:creationId xmlns:p14="http://schemas.microsoft.com/office/powerpoint/2010/main" val="28245597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77938"/>
            <a:ext cx="8229600" cy="4525962"/>
          </a:xfrm>
        </p:spPr>
        <p:txBody>
          <a:bodyPr/>
          <a:lstStyle/>
          <a:p>
            <a:pPr lvl="0"/>
            <a:endParaRPr lang="en-US" noProof="0"/>
          </a:p>
        </p:txBody>
      </p:sp>
      <p:sp>
        <p:nvSpPr>
          <p:cNvPr id="4" name="Rectangle 6"/>
          <p:cNvSpPr>
            <a:spLocks noGrp="1" noChangeArrowheads="1"/>
          </p:cNvSpPr>
          <p:nvPr>
            <p:ph type="sldNum" sz="quarter" idx="10"/>
          </p:nvPr>
        </p:nvSpPr>
        <p:spPr/>
        <p:txBody>
          <a:bodyPr/>
          <a:lstStyle>
            <a:lvl1pPr>
              <a:defRPr b="0"/>
            </a:lvl1pPr>
          </a:lstStyle>
          <a:p>
            <a:pPr>
              <a:defRPr/>
            </a:pPr>
            <a:fld id="{FF47EEC6-F966-3F41-931E-A2E71C7C335B}" type="slidenum">
              <a:rPr lang="en-US"/>
              <a:pPr>
                <a:defRPr/>
              </a:pPr>
              <a:t>‹#›</a:t>
            </a:fld>
            <a:endParaRPr lang="en-US"/>
          </a:p>
        </p:txBody>
      </p:sp>
    </p:spTree>
    <p:extLst>
      <p:ext uri="{BB962C8B-B14F-4D97-AF65-F5344CB8AC3E}">
        <p14:creationId xmlns:p14="http://schemas.microsoft.com/office/powerpoint/2010/main" val="803612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AF35FDA-6C19-7A45-81EB-EB76F4E93B5D}" type="slidenum">
              <a:rPr lang="en-US" altLang="en-US"/>
              <a:pPr>
                <a:defRPr/>
              </a:pPr>
              <a:t>‹#›</a:t>
            </a:fld>
            <a:endParaRPr lang="en-US" altLang="en-US"/>
          </a:p>
        </p:txBody>
      </p:sp>
    </p:spTree>
    <p:extLst>
      <p:ext uri="{BB962C8B-B14F-4D97-AF65-F5344CB8AC3E}">
        <p14:creationId xmlns:p14="http://schemas.microsoft.com/office/powerpoint/2010/main" val="345403635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8CEC23-8BA2-2140-B3CD-6A2F5EB2BF0C}" type="slidenum">
              <a:rPr lang="en-US" altLang="en-US"/>
              <a:pPr>
                <a:defRPr/>
              </a:pPr>
              <a:t>‹#›</a:t>
            </a:fld>
            <a:endParaRPr lang="en-US" altLang="en-US"/>
          </a:p>
        </p:txBody>
      </p:sp>
    </p:spTree>
    <p:extLst>
      <p:ext uri="{BB962C8B-B14F-4D97-AF65-F5344CB8AC3E}">
        <p14:creationId xmlns:p14="http://schemas.microsoft.com/office/powerpoint/2010/main" val="322502676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512DADA-BBBE-4649-B084-2211D281199C}" type="slidenum">
              <a:rPr lang="en-US" altLang="en-US"/>
              <a:pPr>
                <a:defRPr/>
              </a:pPr>
              <a:t>‹#›</a:t>
            </a:fld>
            <a:endParaRPr lang="en-US" altLang="en-US"/>
          </a:p>
        </p:txBody>
      </p:sp>
    </p:spTree>
    <p:extLst>
      <p:ext uri="{BB962C8B-B14F-4D97-AF65-F5344CB8AC3E}">
        <p14:creationId xmlns:p14="http://schemas.microsoft.com/office/powerpoint/2010/main" val="120885685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9F86A5-913C-AE45-8D98-D3E2FFD90DD7}" type="slidenum">
              <a:rPr lang="en-US" altLang="en-US"/>
              <a:pPr>
                <a:defRPr/>
              </a:pPr>
              <a:t>‹#›</a:t>
            </a:fld>
            <a:endParaRPr lang="en-US" altLang="en-US"/>
          </a:p>
        </p:txBody>
      </p:sp>
    </p:spTree>
    <p:extLst>
      <p:ext uri="{BB962C8B-B14F-4D97-AF65-F5344CB8AC3E}">
        <p14:creationId xmlns:p14="http://schemas.microsoft.com/office/powerpoint/2010/main" val="945794352"/>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40FC33-2BC8-D446-BBDF-4910B452F921}" type="slidenum">
              <a:rPr lang="en-US" altLang="en-US"/>
              <a:pPr>
                <a:defRPr/>
              </a:pPr>
              <a:t>‹#›</a:t>
            </a:fld>
            <a:endParaRPr lang="en-US" altLang="en-US"/>
          </a:p>
        </p:txBody>
      </p:sp>
    </p:spTree>
    <p:extLst>
      <p:ext uri="{BB962C8B-B14F-4D97-AF65-F5344CB8AC3E}">
        <p14:creationId xmlns:p14="http://schemas.microsoft.com/office/powerpoint/2010/main" val="252838195"/>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72184A1-A6F1-2A4F-9E84-D4F5AA33EE10}" type="slidenum">
              <a:rPr lang="en-US" altLang="en-US"/>
              <a:pPr>
                <a:defRPr/>
              </a:pPr>
              <a:t>‹#›</a:t>
            </a:fld>
            <a:endParaRPr lang="en-US" altLang="en-US"/>
          </a:p>
        </p:txBody>
      </p:sp>
    </p:spTree>
    <p:extLst>
      <p:ext uri="{BB962C8B-B14F-4D97-AF65-F5344CB8AC3E}">
        <p14:creationId xmlns:p14="http://schemas.microsoft.com/office/powerpoint/2010/main" val="359591888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A1D4A318-4788-9545-A62C-50838194DCD0}" type="slidenum">
              <a:rPr lang="en-US"/>
              <a:pPr>
                <a:defRPr/>
              </a:pPr>
              <a:t>‹#›</a:t>
            </a:fld>
            <a:endParaRPr lang="en-US"/>
          </a:p>
        </p:txBody>
      </p:sp>
    </p:spTree>
    <p:extLst>
      <p:ext uri="{BB962C8B-B14F-4D97-AF65-F5344CB8AC3E}">
        <p14:creationId xmlns:p14="http://schemas.microsoft.com/office/powerpoint/2010/main" val="3714259387"/>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C10ED23-3F4C-8F4D-8C50-75EDFDA34AD0}" type="slidenum">
              <a:rPr lang="en-US" altLang="en-US"/>
              <a:pPr>
                <a:defRPr/>
              </a:pPr>
              <a:t>‹#›</a:t>
            </a:fld>
            <a:endParaRPr lang="en-US" altLang="en-US"/>
          </a:p>
        </p:txBody>
      </p:sp>
    </p:spTree>
    <p:extLst>
      <p:ext uri="{BB962C8B-B14F-4D97-AF65-F5344CB8AC3E}">
        <p14:creationId xmlns:p14="http://schemas.microsoft.com/office/powerpoint/2010/main" val="4223812272"/>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6B469C-6F4C-6946-AB52-7C8EA265FE4B}" type="slidenum">
              <a:rPr lang="en-US" altLang="en-US"/>
              <a:pPr>
                <a:defRPr/>
              </a:pPr>
              <a:t>‹#›</a:t>
            </a:fld>
            <a:endParaRPr lang="en-US" altLang="en-US"/>
          </a:p>
        </p:txBody>
      </p:sp>
    </p:spTree>
    <p:extLst>
      <p:ext uri="{BB962C8B-B14F-4D97-AF65-F5344CB8AC3E}">
        <p14:creationId xmlns:p14="http://schemas.microsoft.com/office/powerpoint/2010/main" val="3449097790"/>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C32CB1F-9362-2D43-92F2-0C89BEE38A8A}" type="slidenum">
              <a:rPr lang="en-US" altLang="en-US"/>
              <a:pPr>
                <a:defRPr/>
              </a:pPr>
              <a:t>‹#›</a:t>
            </a:fld>
            <a:endParaRPr lang="en-US" altLang="en-US"/>
          </a:p>
        </p:txBody>
      </p:sp>
    </p:spTree>
    <p:extLst>
      <p:ext uri="{BB962C8B-B14F-4D97-AF65-F5344CB8AC3E}">
        <p14:creationId xmlns:p14="http://schemas.microsoft.com/office/powerpoint/2010/main" val="249395980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B5F5B98-49E4-7C42-9716-BCB57E39F210}" type="slidenum">
              <a:rPr lang="en-US" altLang="en-US"/>
              <a:pPr>
                <a:defRPr/>
              </a:pPr>
              <a:t>‹#›</a:t>
            </a:fld>
            <a:endParaRPr lang="en-US" altLang="en-US"/>
          </a:p>
        </p:txBody>
      </p:sp>
    </p:spTree>
    <p:extLst>
      <p:ext uri="{BB962C8B-B14F-4D97-AF65-F5344CB8AC3E}">
        <p14:creationId xmlns:p14="http://schemas.microsoft.com/office/powerpoint/2010/main" val="135023034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2C4B17-4517-9347-BFAC-1B3D2BB35356}" type="slidenum">
              <a:rPr lang="en-US" altLang="en-US"/>
              <a:pPr>
                <a:defRPr/>
              </a:pPr>
              <a:t>‹#›</a:t>
            </a:fld>
            <a:endParaRPr lang="en-US" altLang="en-US"/>
          </a:p>
        </p:txBody>
      </p:sp>
    </p:spTree>
    <p:extLst>
      <p:ext uri="{BB962C8B-B14F-4D97-AF65-F5344CB8AC3E}">
        <p14:creationId xmlns:p14="http://schemas.microsoft.com/office/powerpoint/2010/main" val="363683387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3835BBF-FF98-3E4E-9E8E-31972EBBB19D}" type="slidenum">
              <a:rPr lang="en-US" altLang="en-US"/>
              <a:pPr>
                <a:defRPr/>
              </a:pPr>
              <a:t>‹#›</a:t>
            </a:fld>
            <a:endParaRPr lang="en-US" altLang="en-US"/>
          </a:p>
        </p:txBody>
      </p:sp>
    </p:spTree>
    <p:extLst>
      <p:ext uri="{BB962C8B-B14F-4D97-AF65-F5344CB8AC3E}">
        <p14:creationId xmlns:p14="http://schemas.microsoft.com/office/powerpoint/2010/main" val="240840536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315DFD-10F0-C747-834B-CEECD8E0E747}" type="slidenum">
              <a:rPr lang="en-US" altLang="en-US"/>
              <a:pPr>
                <a:defRPr/>
              </a:pPr>
              <a:t>‹#›</a:t>
            </a:fld>
            <a:endParaRPr lang="en-US" altLang="en-US"/>
          </a:p>
        </p:txBody>
      </p:sp>
    </p:spTree>
    <p:extLst>
      <p:ext uri="{BB962C8B-B14F-4D97-AF65-F5344CB8AC3E}">
        <p14:creationId xmlns:p14="http://schemas.microsoft.com/office/powerpoint/2010/main" val="355232988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EE3F55F-617B-7247-B758-B02CC29FAF57}" type="slidenum">
              <a:rPr lang="en-US" altLang="en-US"/>
              <a:pPr>
                <a:defRPr/>
              </a:pPr>
              <a:t>‹#›</a:t>
            </a:fld>
            <a:endParaRPr lang="en-US" altLang="en-US"/>
          </a:p>
        </p:txBody>
      </p:sp>
    </p:spTree>
    <p:extLst>
      <p:ext uri="{BB962C8B-B14F-4D97-AF65-F5344CB8AC3E}">
        <p14:creationId xmlns:p14="http://schemas.microsoft.com/office/powerpoint/2010/main" val="2575076633"/>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AEEC460-D0BE-0840-9C55-13960116AD0E}" type="slidenum">
              <a:rPr lang="en-US" altLang="en-US"/>
              <a:pPr>
                <a:defRPr/>
              </a:pPr>
              <a:t>‹#›</a:t>
            </a:fld>
            <a:endParaRPr lang="en-US" altLang="en-US"/>
          </a:p>
        </p:txBody>
      </p:sp>
    </p:spTree>
    <p:extLst>
      <p:ext uri="{BB962C8B-B14F-4D97-AF65-F5344CB8AC3E}">
        <p14:creationId xmlns:p14="http://schemas.microsoft.com/office/powerpoint/2010/main" val="1495234299"/>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AFA4E-BD43-B142-B10A-D2B2348795B0}" type="slidenum">
              <a:rPr lang="en-US" altLang="en-US"/>
              <a:pPr>
                <a:defRPr/>
              </a:pPr>
              <a:t>‹#›</a:t>
            </a:fld>
            <a:endParaRPr lang="en-US" altLang="en-US"/>
          </a:p>
        </p:txBody>
      </p:sp>
    </p:spTree>
    <p:extLst>
      <p:ext uri="{BB962C8B-B14F-4D97-AF65-F5344CB8AC3E}">
        <p14:creationId xmlns:p14="http://schemas.microsoft.com/office/powerpoint/2010/main" val="40841665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483CF22-CAC5-4D42-92B0-F33C8D926BE8}" type="slidenum">
              <a:rPr lang="en-US"/>
              <a:pPr>
                <a:defRPr/>
              </a:pPr>
              <a:t>‹#›</a:t>
            </a:fld>
            <a:endParaRPr lang="en-US"/>
          </a:p>
        </p:txBody>
      </p:sp>
    </p:spTree>
    <p:extLst>
      <p:ext uri="{BB962C8B-B14F-4D97-AF65-F5344CB8AC3E}">
        <p14:creationId xmlns:p14="http://schemas.microsoft.com/office/powerpoint/2010/main" val="3630074754"/>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D010A0-9AC6-5144-971A-FE84034C22EA}" type="slidenum">
              <a:rPr lang="en-US" altLang="en-US"/>
              <a:pPr>
                <a:defRPr/>
              </a:pPr>
              <a:t>‹#›</a:t>
            </a:fld>
            <a:endParaRPr lang="en-US" altLang="en-US"/>
          </a:p>
        </p:txBody>
      </p:sp>
    </p:spTree>
    <p:extLst>
      <p:ext uri="{BB962C8B-B14F-4D97-AF65-F5344CB8AC3E}">
        <p14:creationId xmlns:p14="http://schemas.microsoft.com/office/powerpoint/2010/main" val="204441589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2E5D7D-3E63-274F-923E-EE51D160C976}" type="slidenum">
              <a:rPr lang="en-US" altLang="en-US"/>
              <a:pPr>
                <a:defRPr/>
              </a:pPr>
              <a:t>‹#›</a:t>
            </a:fld>
            <a:endParaRPr lang="en-US" altLang="en-US"/>
          </a:p>
        </p:txBody>
      </p:sp>
    </p:spTree>
    <p:extLst>
      <p:ext uri="{BB962C8B-B14F-4D97-AF65-F5344CB8AC3E}">
        <p14:creationId xmlns:p14="http://schemas.microsoft.com/office/powerpoint/2010/main" val="125783598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5D856C5-A87F-0D42-91C8-15E381FA51BC}" type="slidenum">
              <a:rPr lang="en-US" altLang="en-US"/>
              <a:pPr>
                <a:defRPr/>
              </a:pPr>
              <a:t>‹#›</a:t>
            </a:fld>
            <a:endParaRPr lang="en-US" altLang="en-US"/>
          </a:p>
        </p:txBody>
      </p:sp>
    </p:spTree>
    <p:extLst>
      <p:ext uri="{BB962C8B-B14F-4D97-AF65-F5344CB8AC3E}">
        <p14:creationId xmlns:p14="http://schemas.microsoft.com/office/powerpoint/2010/main" val="34090617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9A20AB-E584-5941-B622-B683A7847F16}" type="slidenum">
              <a:rPr lang="en-US" altLang="en-US"/>
              <a:pPr>
                <a:defRPr/>
              </a:pPr>
              <a:t>‹#›</a:t>
            </a:fld>
            <a:endParaRPr lang="en-US" altLang="en-US"/>
          </a:p>
        </p:txBody>
      </p:sp>
    </p:spTree>
    <p:extLst>
      <p:ext uri="{BB962C8B-B14F-4D97-AF65-F5344CB8AC3E}">
        <p14:creationId xmlns:p14="http://schemas.microsoft.com/office/powerpoint/2010/main" val="835924849"/>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BE4CA89-FED5-2A4B-9D46-2598C09E7000}" type="slidenum">
              <a:rPr lang="en-US" altLang="en-US"/>
              <a:pPr>
                <a:defRPr/>
              </a:pPr>
              <a:t>‹#›</a:t>
            </a:fld>
            <a:endParaRPr lang="en-US" altLang="en-US"/>
          </a:p>
        </p:txBody>
      </p:sp>
    </p:spTree>
    <p:extLst>
      <p:ext uri="{BB962C8B-B14F-4D97-AF65-F5344CB8AC3E}">
        <p14:creationId xmlns:p14="http://schemas.microsoft.com/office/powerpoint/2010/main" val="644054185"/>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0C6C545-8DCC-2B44-8C0A-5AEEA75CC2F9}" type="slidenum">
              <a:rPr lang="en-US" altLang="en-US"/>
              <a:pPr>
                <a:defRPr/>
              </a:pPr>
              <a:t>‹#›</a:t>
            </a:fld>
            <a:endParaRPr lang="en-US" altLang="en-US"/>
          </a:p>
        </p:txBody>
      </p:sp>
    </p:spTree>
    <p:extLst>
      <p:ext uri="{BB962C8B-B14F-4D97-AF65-F5344CB8AC3E}">
        <p14:creationId xmlns:p14="http://schemas.microsoft.com/office/powerpoint/2010/main" val="2192239537"/>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9A9C44A-E8EA-3942-B90D-508DE08D5C8C}" type="slidenum">
              <a:rPr lang="en-US"/>
              <a:pPr>
                <a:defRPr/>
              </a:pPr>
              <a:t>‹#›</a:t>
            </a:fld>
            <a:endParaRPr lang="en-US"/>
          </a:p>
        </p:txBody>
      </p:sp>
    </p:spTree>
    <p:extLst>
      <p:ext uri="{BB962C8B-B14F-4D97-AF65-F5344CB8AC3E}">
        <p14:creationId xmlns:p14="http://schemas.microsoft.com/office/powerpoint/2010/main" val="221244044"/>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38E836F-34FB-CA4E-893D-A180F231EABD}" type="slidenum">
              <a:rPr lang="en-US" altLang="en-US"/>
              <a:pPr>
                <a:defRPr/>
              </a:pPr>
              <a:t>‹#›</a:t>
            </a:fld>
            <a:endParaRPr lang="en-US" altLang="en-US"/>
          </a:p>
        </p:txBody>
      </p:sp>
    </p:spTree>
    <p:extLst>
      <p:ext uri="{BB962C8B-B14F-4D97-AF65-F5344CB8AC3E}">
        <p14:creationId xmlns:p14="http://schemas.microsoft.com/office/powerpoint/2010/main" val="2777064822"/>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582A8C0-7759-EF4C-AD54-436059D1F945}" type="slidenum">
              <a:rPr lang="en-US" altLang="en-US"/>
              <a:pPr>
                <a:defRPr/>
              </a:pPr>
              <a:t>‹#›</a:t>
            </a:fld>
            <a:endParaRPr lang="en-US" altLang="en-US"/>
          </a:p>
        </p:txBody>
      </p:sp>
    </p:spTree>
    <p:extLst>
      <p:ext uri="{BB962C8B-B14F-4D97-AF65-F5344CB8AC3E}">
        <p14:creationId xmlns:p14="http://schemas.microsoft.com/office/powerpoint/2010/main" val="2986765094"/>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BBB8F4A-4BC7-FB45-B2F9-F3E319F33C2A}" type="slidenum">
              <a:rPr lang="en-US" altLang="en-US"/>
              <a:pPr>
                <a:defRPr/>
              </a:pPr>
              <a:t>‹#›</a:t>
            </a:fld>
            <a:endParaRPr lang="en-US" altLang="en-US"/>
          </a:p>
        </p:txBody>
      </p:sp>
    </p:spTree>
    <p:extLst>
      <p:ext uri="{BB962C8B-B14F-4D97-AF65-F5344CB8AC3E}">
        <p14:creationId xmlns:p14="http://schemas.microsoft.com/office/powerpoint/2010/main" val="390555925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8C9FD26-A6CD-0847-BE7E-19D0576C8FD6}" type="slidenum">
              <a:rPr lang="en-US"/>
              <a:pPr>
                <a:defRPr/>
              </a:pPr>
              <a:t>‹#›</a:t>
            </a:fld>
            <a:endParaRPr lang="en-US"/>
          </a:p>
        </p:txBody>
      </p:sp>
    </p:spTree>
    <p:extLst>
      <p:ext uri="{BB962C8B-B14F-4D97-AF65-F5344CB8AC3E}">
        <p14:creationId xmlns:p14="http://schemas.microsoft.com/office/powerpoint/2010/main" val="350918091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9F1C362-8C1A-3648-B661-5CE74A88A579}" type="slidenum">
              <a:rPr lang="en-US" altLang="en-US"/>
              <a:pPr>
                <a:defRPr/>
              </a:pPr>
              <a:t>‹#›</a:t>
            </a:fld>
            <a:endParaRPr lang="en-US" altLang="en-US"/>
          </a:p>
        </p:txBody>
      </p:sp>
    </p:spTree>
    <p:extLst>
      <p:ext uri="{BB962C8B-B14F-4D97-AF65-F5344CB8AC3E}">
        <p14:creationId xmlns:p14="http://schemas.microsoft.com/office/powerpoint/2010/main" val="1758440333"/>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61EDF-A685-FE4A-9010-883DD711DE64}" type="slidenum">
              <a:rPr lang="en-US" altLang="en-US"/>
              <a:pPr>
                <a:defRPr/>
              </a:pPr>
              <a:t>‹#›</a:t>
            </a:fld>
            <a:endParaRPr lang="en-US" altLang="en-US"/>
          </a:p>
        </p:txBody>
      </p:sp>
    </p:spTree>
    <p:extLst>
      <p:ext uri="{BB962C8B-B14F-4D97-AF65-F5344CB8AC3E}">
        <p14:creationId xmlns:p14="http://schemas.microsoft.com/office/powerpoint/2010/main" val="1639870917"/>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3EBC434-A13A-014A-BB40-7788B7160619}" type="slidenum">
              <a:rPr lang="en-US" altLang="en-US"/>
              <a:pPr>
                <a:defRPr/>
              </a:pPr>
              <a:t>‹#›</a:t>
            </a:fld>
            <a:endParaRPr lang="en-US" altLang="en-US"/>
          </a:p>
        </p:txBody>
      </p:sp>
    </p:spTree>
    <p:extLst>
      <p:ext uri="{BB962C8B-B14F-4D97-AF65-F5344CB8AC3E}">
        <p14:creationId xmlns:p14="http://schemas.microsoft.com/office/powerpoint/2010/main" val="146176277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48A310-997A-1248-A594-E339141E32EA}" type="slidenum">
              <a:rPr lang="en-US" altLang="en-US"/>
              <a:pPr>
                <a:defRPr/>
              </a:pPr>
              <a:t>‹#›</a:t>
            </a:fld>
            <a:endParaRPr lang="en-US" altLang="en-US"/>
          </a:p>
        </p:txBody>
      </p:sp>
    </p:spTree>
    <p:extLst>
      <p:ext uri="{BB962C8B-B14F-4D97-AF65-F5344CB8AC3E}">
        <p14:creationId xmlns:p14="http://schemas.microsoft.com/office/powerpoint/2010/main" val="3837036385"/>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412F4D-30DD-1446-A93B-41275FB70B8D}" type="slidenum">
              <a:rPr lang="en-US" altLang="en-US"/>
              <a:pPr>
                <a:defRPr/>
              </a:pPr>
              <a:t>‹#›</a:t>
            </a:fld>
            <a:endParaRPr lang="en-US" altLang="en-US"/>
          </a:p>
        </p:txBody>
      </p:sp>
    </p:spTree>
    <p:extLst>
      <p:ext uri="{BB962C8B-B14F-4D97-AF65-F5344CB8AC3E}">
        <p14:creationId xmlns:p14="http://schemas.microsoft.com/office/powerpoint/2010/main" val="701195433"/>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DFAE138-39FB-2B41-851E-981CEB1FEC49}" type="slidenum">
              <a:rPr lang="en-US" altLang="en-US"/>
              <a:pPr>
                <a:defRPr/>
              </a:pPr>
              <a:t>‹#›</a:t>
            </a:fld>
            <a:endParaRPr lang="en-US" altLang="en-US"/>
          </a:p>
        </p:txBody>
      </p:sp>
    </p:spTree>
    <p:extLst>
      <p:ext uri="{BB962C8B-B14F-4D97-AF65-F5344CB8AC3E}">
        <p14:creationId xmlns:p14="http://schemas.microsoft.com/office/powerpoint/2010/main" val="2261444496"/>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97B234C-858F-4F4F-B039-1B42104BA3AC}" type="slidenum">
              <a:rPr lang="en-US" altLang="en-US"/>
              <a:pPr>
                <a:defRPr/>
              </a:pPr>
              <a:t>‹#›</a:t>
            </a:fld>
            <a:endParaRPr lang="en-US" altLang="en-US"/>
          </a:p>
        </p:txBody>
      </p:sp>
    </p:spTree>
    <p:extLst>
      <p:ext uri="{BB962C8B-B14F-4D97-AF65-F5344CB8AC3E}">
        <p14:creationId xmlns:p14="http://schemas.microsoft.com/office/powerpoint/2010/main" val="3157563808"/>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23FC11-1476-8142-942F-C63ED330DFFF}" type="slidenum">
              <a:rPr lang="en-US" altLang="en-US"/>
              <a:pPr>
                <a:defRPr/>
              </a:pPr>
              <a:t>‹#›</a:t>
            </a:fld>
            <a:endParaRPr lang="en-US" altLang="en-US"/>
          </a:p>
        </p:txBody>
      </p:sp>
    </p:spTree>
    <p:extLst>
      <p:ext uri="{BB962C8B-B14F-4D97-AF65-F5344CB8AC3E}">
        <p14:creationId xmlns:p14="http://schemas.microsoft.com/office/powerpoint/2010/main" val="3922885076"/>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492A56E-0E71-BA44-8CEA-DD5CB1EFBB1F}" type="slidenum">
              <a:rPr lang="en-US"/>
              <a:pPr>
                <a:defRPr/>
              </a:pPr>
              <a:t>‹#›</a:t>
            </a:fld>
            <a:endParaRPr lang="en-US"/>
          </a:p>
        </p:txBody>
      </p:sp>
    </p:spTree>
    <p:extLst>
      <p:ext uri="{BB962C8B-B14F-4D97-AF65-F5344CB8AC3E}">
        <p14:creationId xmlns:p14="http://schemas.microsoft.com/office/powerpoint/2010/main" val="63039248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D5417A14-EFCD-8641-9C53-79DD5258A8C5}" type="slidenum">
              <a:rPr lang="en-US" altLang="en-US"/>
              <a:pPr>
                <a:defRPr/>
              </a:pPr>
              <a:t>‹#›</a:t>
            </a:fld>
            <a:endParaRPr lang="en-US" altLang="en-US"/>
          </a:p>
        </p:txBody>
      </p:sp>
    </p:spTree>
    <p:extLst>
      <p:ext uri="{BB962C8B-B14F-4D97-AF65-F5344CB8AC3E}">
        <p14:creationId xmlns:p14="http://schemas.microsoft.com/office/powerpoint/2010/main" val="295654545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theme" Target="../theme/theme10.xml"/><Relationship Id="rId14" Type="http://schemas.openxmlformats.org/officeDocument/2006/relationships/image" Target="../media/image1.png"/><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slideLayout" Target="../slideLayouts/slideLayout122.xml"/><Relationship Id="rId13" Type="http://schemas.openxmlformats.org/officeDocument/2006/relationships/theme" Target="../theme/theme11.xml"/><Relationship Id="rId14" Type="http://schemas.openxmlformats.org/officeDocument/2006/relationships/image" Target="../media/image1.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slideLayout" Target="../slideLayouts/slideLayout145.xml"/><Relationship Id="rId13" Type="http://schemas.openxmlformats.org/officeDocument/2006/relationships/theme" Target="../theme/theme13.xml"/><Relationship Id="rId14" Type="http://schemas.openxmlformats.org/officeDocument/2006/relationships/image" Target="../media/image1.pn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6.xml"/><Relationship Id="rId12" Type="http://schemas.openxmlformats.org/officeDocument/2006/relationships/slideLayout" Target="../slideLayouts/slideLayout157.xml"/><Relationship Id="rId13" Type="http://schemas.openxmlformats.org/officeDocument/2006/relationships/theme" Target="../theme/theme14.xml"/><Relationship Id="rId14" Type="http://schemas.openxmlformats.org/officeDocument/2006/relationships/image" Target="../media/image1.png"/><Relationship Id="rId1" Type="http://schemas.openxmlformats.org/officeDocument/2006/relationships/slideLayout" Target="../slideLayouts/slideLayout146.xml"/><Relationship Id="rId2" Type="http://schemas.openxmlformats.org/officeDocument/2006/relationships/slideLayout" Target="../slideLayouts/slideLayout147.xml"/><Relationship Id="rId3" Type="http://schemas.openxmlformats.org/officeDocument/2006/relationships/slideLayout" Target="../slideLayouts/slideLayout148.xml"/><Relationship Id="rId4" Type="http://schemas.openxmlformats.org/officeDocument/2006/relationships/slideLayout" Target="../slideLayouts/slideLayout149.xml"/><Relationship Id="rId5" Type="http://schemas.openxmlformats.org/officeDocument/2006/relationships/slideLayout" Target="../slideLayouts/slideLayout150.xml"/><Relationship Id="rId6" Type="http://schemas.openxmlformats.org/officeDocument/2006/relationships/slideLayout" Target="../slideLayouts/slideLayout151.xml"/><Relationship Id="rId7" Type="http://schemas.openxmlformats.org/officeDocument/2006/relationships/slideLayout" Target="../slideLayouts/slideLayout152.xml"/><Relationship Id="rId8" Type="http://schemas.openxmlformats.org/officeDocument/2006/relationships/slideLayout" Target="../slideLayouts/slideLayout153.xml"/><Relationship Id="rId9" Type="http://schemas.openxmlformats.org/officeDocument/2006/relationships/slideLayout" Target="../slideLayouts/slideLayout154.xml"/><Relationship Id="rId10"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slideLayout" Target="../slideLayouts/slideLayout180.xml"/><Relationship Id="rId13" Type="http://schemas.openxmlformats.org/officeDocument/2006/relationships/theme" Target="../theme/theme16.xml"/><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5.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slideLayout" Target="../slideLayouts/slideLayout62.xml"/><Relationship Id="rId15" Type="http://schemas.openxmlformats.org/officeDocument/2006/relationships/slideLayout" Target="../slideLayouts/slideLayout63.xml"/><Relationship Id="rId16" Type="http://schemas.openxmlformats.org/officeDocument/2006/relationships/theme" Target="../theme/theme6.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5.xml"/><Relationship Id="rId12" Type="http://schemas.openxmlformats.org/officeDocument/2006/relationships/slideLayout" Target="../slideLayouts/slideLayout86.xml"/><Relationship Id="rId13" Type="http://schemas.openxmlformats.org/officeDocument/2006/relationships/theme" Target="../theme/theme8.xml"/><Relationship Id="rId14" Type="http://schemas.openxmlformats.org/officeDocument/2006/relationships/image" Target="../media/image1.png"/><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9" Type="http://schemas.openxmlformats.org/officeDocument/2006/relationships/slideLayout" Target="../slideLayouts/slideLayout83.xml"/><Relationship Id="rId10"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7.xml"/><Relationship Id="rId12" Type="http://schemas.openxmlformats.org/officeDocument/2006/relationships/slideLayout" Target="../slideLayouts/slideLayout98.xml"/><Relationship Id="rId13" Type="http://schemas.openxmlformats.org/officeDocument/2006/relationships/theme" Target="../theme/theme9.xml"/><Relationship Id="rId14" Type="http://schemas.openxmlformats.org/officeDocument/2006/relationships/image" Target="../media/image1.png"/><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 Id="rId9" Type="http://schemas.openxmlformats.org/officeDocument/2006/relationships/slideLayout" Target="../slideLayouts/slideLayout95.xml"/><Relationship Id="rId10"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50311928-425B-2E43-8759-6430F7907A8F}"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087" r:id="rId1"/>
    <p:sldLayoutId id="2147486065" r:id="rId2"/>
    <p:sldLayoutId id="2147486066" r:id="rId3"/>
    <p:sldLayoutId id="2147486067" r:id="rId4"/>
    <p:sldLayoutId id="2147486068" r:id="rId5"/>
    <p:sldLayoutId id="2147486069" r:id="rId6"/>
    <p:sldLayoutId id="2147486070" r:id="rId7"/>
    <p:sldLayoutId id="2147486071" r:id="rId8"/>
    <p:sldLayoutId id="2147486072" r:id="rId9"/>
    <p:sldLayoutId id="2147486073" r:id="rId10"/>
    <p:sldLayoutId id="2147486074" r:id="rId11"/>
    <p:sldLayoutId id="214748607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10595"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97C151-2FB7-D445-B560-E7F09E5FC56B}" type="slidenum">
              <a:rPr lang="en-US" altLang="en-US"/>
              <a:pPr>
                <a:defRPr/>
              </a:pPr>
              <a:t>‹#›</a:t>
            </a:fld>
            <a:endParaRPr lang="en-US" altLang="en-US"/>
          </a:p>
        </p:txBody>
      </p:sp>
      <p:sp>
        <p:nvSpPr>
          <p:cNvPr id="11059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0600"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74" r:id="rId1"/>
    <p:sldLayoutId id="2147486175" r:id="rId2"/>
    <p:sldLayoutId id="2147486176" r:id="rId3"/>
    <p:sldLayoutId id="2147486177" r:id="rId4"/>
    <p:sldLayoutId id="2147486178" r:id="rId5"/>
    <p:sldLayoutId id="2147486179" r:id="rId6"/>
    <p:sldLayoutId id="2147486180" r:id="rId7"/>
    <p:sldLayoutId id="2147486181" r:id="rId8"/>
    <p:sldLayoutId id="2147486182" r:id="rId9"/>
    <p:sldLayoutId id="2147486183" r:id="rId10"/>
    <p:sldLayoutId id="2147486184" r:id="rId11"/>
    <p:sldLayoutId id="214748618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2390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3753F71C-2419-A94F-BAE4-6D87C3F8BE78}" type="slidenum">
              <a:rPr lang="en-US" altLang="en-US"/>
              <a:pPr>
                <a:defRPr/>
              </a:pPr>
              <a:t>‹#›</a:t>
            </a:fld>
            <a:endParaRPr lang="en-US" altLang="en-US"/>
          </a:p>
        </p:txBody>
      </p:sp>
      <p:sp>
        <p:nvSpPr>
          <p:cNvPr id="12391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3912"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86" r:id="rId1"/>
    <p:sldLayoutId id="2147486187" r:id="rId2"/>
    <p:sldLayoutId id="2147486188" r:id="rId3"/>
    <p:sldLayoutId id="2147486189" r:id="rId4"/>
    <p:sldLayoutId id="2147486190" r:id="rId5"/>
    <p:sldLayoutId id="2147486191" r:id="rId6"/>
    <p:sldLayoutId id="2147486192" r:id="rId7"/>
    <p:sldLayoutId id="2147486193" r:id="rId8"/>
    <p:sldLayoutId id="2147486194" r:id="rId9"/>
    <p:sldLayoutId id="2147486195" r:id="rId10"/>
    <p:sldLayoutId id="2147486196" r:id="rId11"/>
    <p:sldLayoutId id="214748619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721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0200D35-475D-0848-9303-6961C08984E2}" type="slidenum">
              <a:rPr lang="en-US" altLang="en-US"/>
              <a:pPr>
                <a:defRPr/>
              </a:pPr>
              <a:t>‹#›</a:t>
            </a:fld>
            <a:endParaRPr lang="en-US" altLang="en-US"/>
          </a:p>
        </p:txBody>
      </p:sp>
      <p:sp>
        <p:nvSpPr>
          <p:cNvPr id="13722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7224"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98" r:id="rId1"/>
    <p:sldLayoutId id="2147486199" r:id="rId2"/>
    <p:sldLayoutId id="2147486200" r:id="rId3"/>
    <p:sldLayoutId id="2147486201" r:id="rId4"/>
    <p:sldLayoutId id="2147486202" r:id="rId5"/>
    <p:sldLayoutId id="2147486203" r:id="rId6"/>
    <p:sldLayoutId id="2147486204" r:id="rId7"/>
    <p:sldLayoutId id="2147486205" r:id="rId8"/>
    <p:sldLayoutId id="2147486206" r:id="rId9"/>
    <p:sldLayoutId id="2147486207" r:id="rId10"/>
    <p:sldLayoutId id="214748620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950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A0F716A-121A-A74E-B5B4-5FE723A339F7}" type="slidenum">
              <a:rPr lang="en-US" altLang="en-US"/>
              <a:pPr>
                <a:defRPr/>
              </a:pPr>
              <a:t>‹#›</a:t>
            </a:fld>
            <a:endParaRPr lang="en-US" altLang="en-US"/>
          </a:p>
        </p:txBody>
      </p:sp>
      <p:sp>
        <p:nvSpPr>
          <p:cNvPr id="14951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9512"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09" r:id="rId1"/>
    <p:sldLayoutId id="2147486210" r:id="rId2"/>
    <p:sldLayoutId id="2147486211" r:id="rId3"/>
    <p:sldLayoutId id="2147486212" r:id="rId4"/>
    <p:sldLayoutId id="2147486213" r:id="rId5"/>
    <p:sldLayoutId id="2147486214" r:id="rId6"/>
    <p:sldLayoutId id="2147486215" r:id="rId7"/>
    <p:sldLayoutId id="2147486216" r:id="rId8"/>
    <p:sldLayoutId id="2147486217" r:id="rId9"/>
    <p:sldLayoutId id="2147486218" r:id="rId10"/>
    <p:sldLayoutId id="2147486219" r:id="rId11"/>
    <p:sldLayoutId id="214748622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281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281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defRPr>
            </a:lvl1pPr>
          </a:lstStyle>
          <a:p>
            <a:pPr>
              <a:defRPr/>
            </a:pPr>
            <a:fld id="{BD72816C-A5C8-5C4F-9BE1-2437492A3AD4}" type="slidenum">
              <a:rPr lang="en-US" altLang="en-US"/>
              <a:pPr>
                <a:defRPr/>
              </a:pPr>
              <a:t>‹#›</a:t>
            </a:fld>
            <a:endParaRPr lang="en-US" altLang="en-US"/>
          </a:p>
        </p:txBody>
      </p:sp>
      <p:sp>
        <p:nvSpPr>
          <p:cNvPr id="16282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2824"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21" r:id="rId1"/>
    <p:sldLayoutId id="2147486222" r:id="rId2"/>
    <p:sldLayoutId id="2147486223" r:id="rId3"/>
    <p:sldLayoutId id="2147486224" r:id="rId4"/>
    <p:sldLayoutId id="2147486225" r:id="rId5"/>
    <p:sldLayoutId id="2147486226" r:id="rId6"/>
    <p:sldLayoutId id="2147486227" r:id="rId7"/>
    <p:sldLayoutId id="2147486228" r:id="rId8"/>
    <p:sldLayoutId id="2147486229" r:id="rId9"/>
    <p:sldLayoutId id="2147486230" r:id="rId10"/>
    <p:sldLayoutId id="2147486231" r:id="rId11"/>
    <p:sldLayoutId id="214748623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7613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982BE21-AC4F-1449-8FF2-F134639B12DF}" type="slidenum">
              <a:rPr lang="en-US" altLang="en-US"/>
              <a:pPr>
                <a:defRPr/>
              </a:pPr>
              <a:t>‹#›</a:t>
            </a:fld>
            <a:endParaRPr lang="en-US" altLang="en-US"/>
          </a:p>
        </p:txBody>
      </p:sp>
      <p:sp>
        <p:nvSpPr>
          <p:cNvPr id="17613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3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6136"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33" r:id="rId1"/>
    <p:sldLayoutId id="2147486234" r:id="rId2"/>
    <p:sldLayoutId id="2147486235" r:id="rId3"/>
    <p:sldLayoutId id="2147486236" r:id="rId4"/>
    <p:sldLayoutId id="2147486237" r:id="rId5"/>
    <p:sldLayoutId id="2147486238" r:id="rId6"/>
    <p:sldLayoutId id="2147486239" r:id="rId7"/>
    <p:sldLayoutId id="2147486240" r:id="rId8"/>
    <p:sldLayoutId id="2147486241" r:id="rId9"/>
    <p:sldLayoutId id="2147486242" r:id="rId10"/>
    <p:sldLayoutId id="214748624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043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30435"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F5DC5C00-AD2F-A044-8626-601111ACDD86}" type="slidenum">
              <a:rPr lang="en-US"/>
              <a:pPr>
                <a:defRPr/>
              </a:pPr>
              <a:t>‹#›</a:t>
            </a:fld>
            <a:endParaRPr lang="en-US"/>
          </a:p>
        </p:txBody>
      </p:sp>
      <p:sp>
        <p:nvSpPr>
          <p:cNvPr id="530438"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439"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44" r:id="rId1"/>
    <p:sldLayoutId id="2147486076" r:id="rId2"/>
    <p:sldLayoutId id="2147486077" r:id="rId3"/>
    <p:sldLayoutId id="2147486078" r:id="rId4"/>
    <p:sldLayoutId id="2147486079" r:id="rId5"/>
    <p:sldLayoutId id="2147486080" r:id="rId6"/>
    <p:sldLayoutId id="2147486081" r:id="rId7"/>
    <p:sldLayoutId id="2147486082" r:id="rId8"/>
    <p:sldLayoutId id="2147486083" r:id="rId9"/>
    <p:sldLayoutId id="2147486084" r:id="rId10"/>
    <p:sldLayoutId id="2147486085" r:id="rId11"/>
    <p:sldLayoutId id="2147486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DD2012E4-024E-5649-887B-40785D893E1D}"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088" r:id="rId1"/>
    <p:sldLayoutId id="2147486089" r:id="rId2"/>
    <p:sldLayoutId id="2147486090" r:id="rId3"/>
    <p:sldLayoutId id="2147486091" r:id="rId4"/>
    <p:sldLayoutId id="2147486092" r:id="rId5"/>
    <p:sldLayoutId id="2147486093" r:id="rId6"/>
    <p:sldLayoutId id="2147486094" r:id="rId7"/>
    <p:sldLayoutId id="2147486095" r:id="rId8"/>
    <p:sldLayoutId id="2147486096" r:id="rId9"/>
    <p:sldLayoutId id="2147486097" r:id="rId10"/>
    <p:sldLayoutId id="2147486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F6D51D7-B0A4-1D4B-96D9-63392589AC12}"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663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99" r:id="rId1"/>
    <p:sldLayoutId id="2147486100" r:id="rId2"/>
    <p:sldLayoutId id="2147486101" r:id="rId3"/>
    <p:sldLayoutId id="2147486102" r:id="rId4"/>
    <p:sldLayoutId id="2147486103" r:id="rId5"/>
    <p:sldLayoutId id="2147486104" r:id="rId6"/>
    <p:sldLayoutId id="2147486105" r:id="rId7"/>
    <p:sldLayoutId id="2147486106" r:id="rId8"/>
    <p:sldLayoutId id="2147486107" r:id="rId9"/>
    <p:sldLayoutId id="2147486108" r:id="rId10"/>
    <p:sldLayoutId id="214748610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1A62B958-527A-2743-8D42-D6AFB14E3486}" type="slidenum">
              <a:rPr lang="en-US"/>
              <a:pPr>
                <a:defRPr/>
              </a:pPr>
              <a:t>‹#›</a:t>
            </a:fld>
            <a:endParaRPr lang="en-US"/>
          </a:p>
        </p:txBody>
      </p:sp>
      <p:sp>
        <p:nvSpPr>
          <p:cNvPr id="38918"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10" r:id="rId1"/>
    <p:sldLayoutId id="2147486111"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7"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7"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7"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7"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198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5EC1CA3B-B0DF-4B48-A468-DDC79C91A664}" type="slidenum">
              <a:rPr lang="en-US"/>
              <a:pPr>
                <a:defRPr/>
              </a:pPr>
              <a:t>‹#›</a:t>
            </a:fld>
            <a:endParaRPr lang="en-US"/>
          </a:p>
        </p:txBody>
      </p:sp>
      <p:sp>
        <p:nvSpPr>
          <p:cNvPr id="4199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nvPr>
        </p:nvSpPr>
        <p:spPr bwMode="auto">
          <a:xfrm>
            <a:off x="457200" y="12779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Line 7"/>
          <p:cNvSpPr>
            <a:spLocks noChangeShapeType="1"/>
          </p:cNvSpPr>
          <p:nvPr/>
        </p:nvSpPr>
        <p:spPr bwMode="auto">
          <a:xfrm>
            <a:off x="0" y="6400800"/>
            <a:ext cx="9144000" cy="0"/>
          </a:xfrm>
          <a:prstGeom prst="line">
            <a:avLst/>
          </a:prstGeom>
          <a:noFill/>
          <a:ln w="38100">
            <a:solidFill>
              <a:srgbClr val="DC5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5" name="Text Box 5"/>
          <p:cNvSpPr txBox="1">
            <a:spLocks noChangeArrowheads="1"/>
          </p:cNvSpPr>
          <p:nvPr/>
        </p:nvSpPr>
        <p:spPr bwMode="auto">
          <a:xfrm>
            <a:off x="152400" y="17526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solidFill>
                <a:srgbClr val="000000"/>
              </a:solidFill>
            </a:endParaRPr>
          </a:p>
        </p:txBody>
      </p:sp>
      <p:sp>
        <p:nvSpPr>
          <p:cNvPr id="7174" name="Rectangle 6"/>
          <p:cNvSpPr>
            <a:spLocks noGrp="1" noChangeArrowheads="1"/>
          </p:cNvSpPr>
          <p:nvPr>
            <p:ph type="sldNum" sz="quarter" idx="4"/>
          </p:nvPr>
        </p:nvSpPr>
        <p:spPr bwMode="auto">
          <a:xfrm>
            <a:off x="3505200" y="645795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rgbClr val="DC5900"/>
                </a:solidFill>
              </a:defRPr>
            </a:lvl1pPr>
          </a:lstStyle>
          <a:p>
            <a:pPr>
              <a:defRPr/>
            </a:pPr>
            <a:fld id="{794CA6F4-5CE2-9A4B-B62B-B74FD19D212B}" type="slidenum">
              <a:rPr lang="en-US"/>
              <a:pPr>
                <a:defRPr/>
              </a:pPr>
              <a:t>‹#›</a:t>
            </a:fld>
            <a:endParaRPr lang="en-US"/>
          </a:p>
        </p:txBody>
      </p:sp>
      <p:sp>
        <p:nvSpPr>
          <p:cNvPr id="55303" name="Line 7"/>
          <p:cNvSpPr>
            <a:spLocks noChangeShapeType="1"/>
          </p:cNvSpPr>
          <p:nvPr/>
        </p:nvSpPr>
        <p:spPr bwMode="auto">
          <a:xfrm>
            <a:off x="0" y="1143000"/>
            <a:ext cx="9144000" cy="0"/>
          </a:xfrm>
          <a:prstGeom prst="line">
            <a:avLst/>
          </a:prstGeom>
          <a:noFill/>
          <a:ln w="38100">
            <a:solidFill>
              <a:srgbClr val="DC59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124" r:id="rId1"/>
    <p:sldLayoutId id="2147486125" r:id="rId2"/>
    <p:sldLayoutId id="2147486126" r:id="rId3"/>
    <p:sldLayoutId id="2147486127" r:id="rId4"/>
    <p:sldLayoutId id="2147486128" r:id="rId5"/>
    <p:sldLayoutId id="2147486129" r:id="rId6"/>
    <p:sldLayoutId id="2147486130" r:id="rId7"/>
    <p:sldLayoutId id="2147486131" r:id="rId8"/>
    <p:sldLayoutId id="2147486132" r:id="rId9"/>
    <p:sldLayoutId id="2147486133" r:id="rId10"/>
    <p:sldLayoutId id="2147486134" r:id="rId11"/>
    <p:sldLayoutId id="2147486135" r:id="rId12"/>
    <p:sldLayoutId id="2147486136" r:id="rId13"/>
    <p:sldLayoutId id="2147486137" r:id="rId14"/>
    <p:sldLayoutId id="2147486138" r:id="rId1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a:solidFill>
            <a:srgbClr val="DC5900"/>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DC5900"/>
          </a:solidFill>
          <a:latin typeface="Arial" charset="0"/>
        </a:defRPr>
      </a:lvl6pPr>
      <a:lvl7pPr marL="914400" algn="l" rtl="0" fontAlgn="base">
        <a:spcBef>
          <a:spcPct val="0"/>
        </a:spcBef>
        <a:spcAft>
          <a:spcPct val="0"/>
        </a:spcAft>
        <a:defRPr sz="3600">
          <a:solidFill>
            <a:srgbClr val="DC5900"/>
          </a:solidFill>
          <a:latin typeface="Arial" charset="0"/>
        </a:defRPr>
      </a:lvl7pPr>
      <a:lvl8pPr marL="1371600" algn="l" rtl="0" fontAlgn="base">
        <a:spcBef>
          <a:spcPct val="0"/>
        </a:spcBef>
        <a:spcAft>
          <a:spcPct val="0"/>
        </a:spcAft>
        <a:defRPr sz="3600">
          <a:solidFill>
            <a:srgbClr val="DC5900"/>
          </a:solidFill>
          <a:latin typeface="Arial" charset="0"/>
        </a:defRPr>
      </a:lvl8pPr>
      <a:lvl9pPr marL="1828800" algn="l" rtl="0" fontAlgn="base">
        <a:spcBef>
          <a:spcPct val="0"/>
        </a:spcBef>
        <a:spcAft>
          <a:spcPct val="0"/>
        </a:spcAft>
        <a:defRPr sz="3600">
          <a:solidFill>
            <a:srgbClr val="DC59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168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D7144B6-3A41-EA4A-9B12-C85BB250E559}" type="slidenum">
              <a:rPr lang="en-US" altLang="en-US"/>
              <a:pPr>
                <a:defRPr/>
              </a:pPr>
              <a:t>‹#›</a:t>
            </a:fld>
            <a:endParaRPr lang="en-US" altLang="en-US"/>
          </a:p>
        </p:txBody>
      </p:sp>
      <p:sp>
        <p:nvSpPr>
          <p:cNvPr id="7168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688"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39" r:id="rId1"/>
    <p:sldLayoutId id="2147486140" r:id="rId2"/>
    <p:sldLayoutId id="2147486141" r:id="rId3"/>
    <p:sldLayoutId id="2147486142" r:id="rId4"/>
    <p:sldLayoutId id="2147486143" r:id="rId5"/>
    <p:sldLayoutId id="2147486144" r:id="rId6"/>
    <p:sldLayoutId id="2147486145" r:id="rId7"/>
    <p:sldLayoutId id="2147486146" r:id="rId8"/>
    <p:sldLayoutId id="2147486147" r:id="rId9"/>
    <p:sldLayoutId id="2147486148" r:id="rId10"/>
    <p:sldLayoutId id="214748614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8397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21DFC2F-AF9F-D749-9EE1-3EC9386BBA80}" type="slidenum">
              <a:rPr lang="en-US" altLang="en-US"/>
              <a:pPr>
                <a:defRPr/>
              </a:pPr>
              <a:t>‹#›</a:t>
            </a:fld>
            <a:endParaRPr lang="en-US" altLang="en-US"/>
          </a:p>
        </p:txBody>
      </p:sp>
      <p:sp>
        <p:nvSpPr>
          <p:cNvPr id="8397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3976"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50" r:id="rId1"/>
    <p:sldLayoutId id="2147486151" r:id="rId2"/>
    <p:sldLayoutId id="2147486152" r:id="rId3"/>
    <p:sldLayoutId id="2147486153" r:id="rId4"/>
    <p:sldLayoutId id="2147486154" r:id="rId5"/>
    <p:sldLayoutId id="2147486155" r:id="rId6"/>
    <p:sldLayoutId id="2147486156" r:id="rId7"/>
    <p:sldLayoutId id="2147486157" r:id="rId8"/>
    <p:sldLayoutId id="2147486158" r:id="rId9"/>
    <p:sldLayoutId id="2147486159" r:id="rId10"/>
    <p:sldLayoutId id="2147486160" r:id="rId11"/>
    <p:sldLayoutId id="214748616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9728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56484F88-EF82-2D47-8CC3-5B6E56CAAB92}" type="slidenum">
              <a:rPr lang="en-US" altLang="en-US"/>
              <a:pPr>
                <a:defRPr/>
              </a:pPr>
              <a:t>‹#›</a:t>
            </a:fld>
            <a:endParaRPr lang="en-US" altLang="en-US"/>
          </a:p>
        </p:txBody>
      </p:sp>
      <p:sp>
        <p:nvSpPr>
          <p:cNvPr id="9728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7288"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62" r:id="rId1"/>
    <p:sldLayoutId id="2147486163" r:id="rId2"/>
    <p:sldLayoutId id="2147486164" r:id="rId3"/>
    <p:sldLayoutId id="2147486165" r:id="rId4"/>
    <p:sldLayoutId id="2147486166" r:id="rId5"/>
    <p:sldLayoutId id="2147486167" r:id="rId6"/>
    <p:sldLayoutId id="2147486168" r:id="rId7"/>
    <p:sldLayoutId id="2147486169" r:id="rId8"/>
    <p:sldLayoutId id="2147486170" r:id="rId9"/>
    <p:sldLayoutId id="2147486171" r:id="rId10"/>
    <p:sldLayoutId id="2147486172" r:id="rId11"/>
    <p:sldLayoutId id="214748617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0.xml"/><Relationship Id="rId2" Type="http://schemas.openxmlformats.org/officeDocument/2006/relationships/notesSlide" Target="../notesSlides/notesSlide5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Microsoft_Excel_97_-_2004_Worksheet3.xls"/><Relationship Id="rId5" Type="http://schemas.openxmlformats.org/officeDocument/2006/relationships/image" Target="../media/image26.emf"/><Relationship Id="rId1" Type="http://schemas.openxmlformats.org/officeDocument/2006/relationships/vmlDrawing" Target="../drawings/vmlDrawing3.vml"/><Relationship Id="rId2" Type="http://schemas.openxmlformats.org/officeDocument/2006/relationships/slideLayout" Target="../slideLayouts/slideLayout1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0.xml"/><Relationship Id="rId2" Type="http://schemas.openxmlformats.org/officeDocument/2006/relationships/notesSlide" Target="../notesSlides/notesSlide5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Microsoft_Excel_97_-_2004_Worksheet4.xls"/><Relationship Id="rId5" Type="http://schemas.openxmlformats.org/officeDocument/2006/relationships/image" Target="../media/image27.emf"/><Relationship Id="rId1" Type="http://schemas.openxmlformats.org/officeDocument/2006/relationships/vmlDrawing" Target="../drawings/vmlDrawing4.vml"/><Relationship Id="rId2" Type="http://schemas.openxmlformats.org/officeDocument/2006/relationships/slideLayout" Target="../slideLayouts/slideLayout135.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Microsoft_Excel_97_-_2004_Worksheet5.xls"/><Relationship Id="rId4"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13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5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5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35.xml"/><Relationship Id="rId2" Type="http://schemas.openxmlformats.org/officeDocument/2006/relationships/image" Target="../media/image3.jpeg"/></Relationships>
</file>

<file path=ppt/slides/_rels/slide110.xml.rels><?xml version="1.0" encoding="UTF-8" standalone="yes"?>
<Relationships xmlns="http://schemas.openxmlformats.org/package/2006/relationships"><Relationship Id="rId3" Type="http://schemas.openxmlformats.org/officeDocument/2006/relationships/hyperlink" Target="http://iacoma.cs.uiuc.edu/acar1/" TargetMode="External"/><Relationship Id="rId4" Type="http://schemas.openxmlformats.org/officeDocument/2006/relationships/hyperlink" Target="http://users.ece.cmu.edu/~omutlu/pub/onur-Asymmetry-Everywhere-position-paper.pdf" TargetMode="External"/><Relationship Id="rId1" Type="http://schemas.openxmlformats.org/officeDocument/2006/relationships/slideLayout" Target="../slideLayouts/slideLayout134.xml"/><Relationship Id="rId2" Type="http://schemas.openxmlformats.org/officeDocument/2006/relationships/hyperlink" Target="http://users.ece.cmu.edu/~omutlu/pub/onur-Asymmetry-Everywhere-talk.pdf"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29.e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29.e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30.e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3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31.e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32.e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32.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3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5.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0.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hyperlink" Target="http://users.ece.cmu.edu/~omutlu/pub/acs_asplos09.pdf" TargetMode="External"/><Relationship Id="rId3" Type="http://schemas.openxmlformats.org/officeDocument/2006/relationships/hyperlink" Target="http://www.cs.virginia.edu/asplos09/"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chart" Target="../charts/chart3.xml"/><Relationship Id="rId3" Type="http://schemas.openxmlformats.org/officeDocument/2006/relationships/chart" Target="../charts/char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55.xml"/><Relationship Id="rId3"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100.xml"/></Relationships>
</file>

<file path=ppt/slides/_rels/slide52.xml.rels><?xml version="1.0" encoding="UTF-8" standalone="yes"?>
<Relationships xmlns="http://schemas.openxmlformats.org/package/2006/relationships"><Relationship Id="rId11" Type="http://schemas.openxmlformats.org/officeDocument/2006/relationships/chart" Target="../charts/chart12.xml"/><Relationship Id="rId12" Type="http://schemas.openxmlformats.org/officeDocument/2006/relationships/chart" Target="../charts/chart13.xml"/><Relationship Id="rId13" Type="http://schemas.openxmlformats.org/officeDocument/2006/relationships/chart" Target="../charts/chart14.xml"/><Relationship Id="rId14" Type="http://schemas.openxmlformats.org/officeDocument/2006/relationships/chart" Target="../charts/chart15.xml"/><Relationship Id="rId15" Type="http://schemas.openxmlformats.org/officeDocument/2006/relationships/chart" Target="../charts/chart16.xml"/><Relationship Id="rId1" Type="http://schemas.openxmlformats.org/officeDocument/2006/relationships/tags" Target="../tags/tag2.xml"/><Relationship Id="rId2" Type="http://schemas.openxmlformats.org/officeDocument/2006/relationships/slideLayout" Target="../slideLayouts/slideLayout100.xml"/><Relationship Id="rId3" Type="http://schemas.openxmlformats.org/officeDocument/2006/relationships/notesSlide" Target="../notesSlides/notesSlide11.xml"/><Relationship Id="rId4" Type="http://schemas.openxmlformats.org/officeDocument/2006/relationships/chart" Target="../charts/chart5.xml"/><Relationship Id="rId5" Type="http://schemas.openxmlformats.org/officeDocument/2006/relationships/chart" Target="../charts/chart6.xml"/><Relationship Id="rId6" Type="http://schemas.openxmlformats.org/officeDocument/2006/relationships/chart" Target="../charts/chart7.xml"/><Relationship Id="rId7" Type="http://schemas.openxmlformats.org/officeDocument/2006/relationships/chart" Target="../charts/chart8.xml"/><Relationship Id="rId8" Type="http://schemas.openxmlformats.org/officeDocument/2006/relationships/chart" Target="../charts/chart9.xml"/><Relationship Id="rId9" Type="http://schemas.openxmlformats.org/officeDocument/2006/relationships/chart" Target="../charts/chart10.xml"/><Relationship Id="rId10" Type="http://schemas.openxmlformats.org/officeDocument/2006/relationships/chart" Target="../charts/char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hyperlink" Target="http://users.ece.cmu.edu/~omutlu/pub/bottleneck-identification-and-scheduling_asplos12.pdf" TargetMode="External"/><Relationship Id="rId3" Type="http://schemas.openxmlformats.org/officeDocument/2006/relationships/hyperlink" Target="http://research.microsoft.com/en-us/um/cambridge/events/asplos_2012/"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mu.edu/hub/fce/"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24.xml"/><Relationship Id="rId2" Type="http://schemas.openxmlformats.org/officeDocument/2006/relationships/notesSlide" Target="../notesSlides/notesSlide34.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24.xml"/><Relationship Id="rId2" Type="http://schemas.openxmlformats.org/officeDocument/2006/relationships/notesSlide" Target="../notesSlides/notesSlide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hyperlink" Target="http://users.ece.cmu.edu/~omutlu/pub/dm_isca10.pdf" TargetMode="External"/><Relationship Id="rId3" Type="http://schemas.openxmlformats.org/officeDocument/2006/relationships/hyperlink" Target="http://isca2010.inria.fr/"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3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3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4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4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4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Microsoft_Excel_97_-_2004_Worksheet2.xls"/><Relationship Id="rId5" Type="http://schemas.openxmlformats.org/officeDocument/2006/relationships/image" Target="../media/image25.png"/><Relationship Id="rId1" Type="http://schemas.openxmlformats.org/officeDocument/2006/relationships/vmlDrawing" Target="../drawings/vmlDrawing2.vml"/><Relationship Id="rId2" Type="http://schemas.openxmlformats.org/officeDocument/2006/relationships/slideLayout" Target="../slideLayouts/slideLayout1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4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4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4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4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5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5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4"/>
          <p:cNvSpPr>
            <a:spLocks noGrp="1" noChangeArrowheads="1"/>
          </p:cNvSpPr>
          <p:nvPr>
            <p:ph type="ctrTitle"/>
          </p:nvPr>
        </p:nvSpPr>
        <p:spPr>
          <a:xfrm>
            <a:off x="366713" y="1143000"/>
            <a:ext cx="8428037" cy="1720850"/>
          </a:xfrm>
        </p:spPr>
        <p:txBody>
          <a:bodyPr/>
          <a:lstStyle/>
          <a:p>
            <a:pPr algn="ctr" eaLnBrk="1" hangingPunct="1"/>
            <a:r>
              <a:rPr lang="en-US" sz="4000">
                <a:latin typeface="Garamond" charset="0"/>
              </a:rPr>
              <a:t>18-447 </a:t>
            </a:r>
            <a:br>
              <a:rPr lang="en-US" sz="4000">
                <a:latin typeface="Garamond" charset="0"/>
              </a:rPr>
            </a:br>
            <a:r>
              <a:rPr lang="en-US" sz="4000">
                <a:latin typeface="Garamond" charset="0"/>
              </a:rPr>
              <a:t>Computer Architecture</a:t>
            </a:r>
            <a:br>
              <a:rPr lang="en-US" sz="4000">
                <a:latin typeface="Garamond" charset="0"/>
              </a:rPr>
            </a:br>
            <a:r>
              <a:rPr lang="en-US" sz="4000">
                <a:latin typeface="Garamond" charset="0"/>
              </a:rPr>
              <a:t>Lecture 31: Asymmetric Multi-Core</a:t>
            </a:r>
          </a:p>
        </p:txBody>
      </p:sp>
      <p:sp>
        <p:nvSpPr>
          <p:cNvPr id="18944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r>
              <a:rPr lang="en-US">
                <a:latin typeface="Tahoma" charset="0"/>
              </a:rPr>
              <a:t>Spring 2014, 4/30/2014</a:t>
            </a: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ctrTitle"/>
          </p:nvPr>
        </p:nvSpPr>
        <p:spPr/>
        <p:txBody>
          <a:bodyPr/>
          <a:lstStyle/>
          <a:p>
            <a:r>
              <a:rPr lang="en-US">
                <a:latin typeface="Garamond" charset="0"/>
                <a:ea typeface="ＭＳ Ｐゴシック" charset="0"/>
                <a:cs typeface="ＭＳ Ｐゴシック" charset="0"/>
              </a:rPr>
              <a:t>Multi-Core Design</a:t>
            </a:r>
          </a:p>
        </p:txBody>
      </p:sp>
      <p:sp>
        <p:nvSpPr>
          <p:cNvPr id="19456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1945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19A6-5E83-3E4E-8138-9F0E405A65CF}" type="slidenum">
              <a:rPr lang="en-US" sz="1200">
                <a:solidFill>
                  <a:srgbClr val="000000"/>
                </a:solidFill>
                <a:latin typeface="Garamond" charset="0"/>
              </a:rPr>
              <a:pPr eaLnBrk="1" hangingPunct="1"/>
              <a:t>10</a:t>
            </a:fld>
            <a:endParaRPr lang="en-US" sz="12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2998599-5A18-7142-8EC3-12AE2208A91D}" type="slidenum">
              <a:rPr lang="en-US" sz="1600">
                <a:solidFill>
                  <a:srgbClr val="000000"/>
                </a:solidFill>
                <a:latin typeface="Garamond" charset="0"/>
                <a:cs typeface="Arial" charset="0"/>
              </a:rPr>
              <a:pPr algn="r" eaLnBrk="1" hangingPunct="1"/>
              <a:t>100</a:t>
            </a:fld>
            <a:endParaRPr lang="en-US" sz="1600">
              <a:solidFill>
                <a:srgbClr val="000000"/>
              </a:solidFill>
              <a:latin typeface="Garamond" charset="0"/>
              <a:cs typeface="Arial" charset="0"/>
            </a:endParaRPr>
          </a:p>
        </p:txBody>
      </p:sp>
      <p:sp>
        <p:nvSpPr>
          <p:cNvPr id="338946" name="Rectangle 2"/>
          <p:cNvSpPr>
            <a:spLocks noGrp="1" noChangeArrowheads="1"/>
          </p:cNvSpPr>
          <p:nvPr>
            <p:ph type="title" idx="4294967295"/>
          </p:nvPr>
        </p:nvSpPr>
        <p:spPr/>
        <p:txBody>
          <a:bodyPr/>
          <a:lstStyle/>
          <a:p>
            <a:pPr eaLnBrk="1" hangingPunct="1"/>
            <a:r>
              <a:rPr lang="en-US">
                <a:latin typeface="Garamond" charset="0"/>
              </a:rPr>
              <a:t>Accelerated Critical Sections with DM</a:t>
            </a:r>
          </a:p>
        </p:txBody>
      </p:sp>
      <p:sp>
        <p:nvSpPr>
          <p:cNvPr id="63491"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Small Core 0</a:t>
            </a:r>
          </a:p>
        </p:txBody>
      </p:sp>
      <p:sp>
        <p:nvSpPr>
          <p:cNvPr id="63492"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5" name="Text Box 12"/>
          <p:cNvSpPr txBox="1">
            <a:spLocks noChangeArrowheads="1"/>
          </p:cNvSpPr>
          <p:nvPr/>
        </p:nvSpPr>
        <p:spPr bwMode="auto">
          <a:xfrm>
            <a:off x="-12700" y="482600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Marshal</a:t>
            </a:r>
            <a:br>
              <a:rPr lang="en-US" sz="1800">
                <a:solidFill>
                  <a:srgbClr val="000000"/>
                </a:solidFill>
                <a:cs typeface="Arial" charset="0"/>
              </a:rPr>
            </a:br>
            <a:r>
              <a:rPr lang="en-US" sz="1800">
                <a:solidFill>
                  <a:srgbClr val="000000"/>
                </a:solidFill>
                <a:cs typeface="Arial" charset="0"/>
              </a:rPr>
              <a:t>Buffer</a:t>
            </a:r>
          </a:p>
        </p:txBody>
      </p:sp>
      <p:sp>
        <p:nvSpPr>
          <p:cNvPr id="63494"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3495" name="AutoShape 42"/>
          <p:cNvSpPr>
            <a:spLocks noChangeArrowheads="1"/>
          </p:cNvSpPr>
          <p:nvPr/>
        </p:nvSpPr>
        <p:spPr bwMode="auto">
          <a:xfrm>
            <a:off x="2819400" y="1219200"/>
            <a:ext cx="2270125" cy="2193925"/>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Large Core</a:t>
            </a:r>
          </a:p>
        </p:txBody>
      </p:sp>
      <p:sp>
        <p:nvSpPr>
          <p:cNvPr id="63496" name="Line 43"/>
          <p:cNvSpPr>
            <a:spLocks noChangeShapeType="1"/>
          </p:cNvSpPr>
          <p:nvPr/>
        </p:nvSpPr>
        <p:spPr bwMode="auto">
          <a:xfrm>
            <a:off x="3962400"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3497"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ea typeface="+mn-ea"/>
                <a:cs typeface="+mn-cs"/>
              </a:rPr>
              <a:t>     LOAD X</a:t>
            </a:r>
          </a:p>
          <a:p>
            <a:pPr fontAlgn="auto">
              <a:spcBef>
                <a:spcPts val="0"/>
              </a:spcBef>
              <a:spcAft>
                <a:spcPts val="0"/>
              </a:spcAft>
              <a:defRPr/>
            </a:pPr>
            <a:r>
              <a:rPr lang="en-US">
                <a:solidFill>
                  <a:srgbClr val="000000"/>
                </a:solidFill>
                <a:latin typeface="Tahoma"/>
                <a:ea typeface="+mn-ea"/>
                <a:cs typeface="+mn-cs"/>
              </a:rPr>
              <a:t>     STORE Y</a:t>
            </a:r>
          </a:p>
          <a:p>
            <a:pPr fontAlgn="auto">
              <a:spcBef>
                <a:spcPts val="0"/>
              </a:spcBef>
              <a:spcAft>
                <a:spcPts val="0"/>
              </a:spcAft>
              <a:defRPr/>
            </a:pPr>
            <a:r>
              <a:rPr lang="en-US" b="1">
                <a:solidFill>
                  <a:srgbClr val="000000"/>
                </a:solidFill>
                <a:latin typeface="Tahoma"/>
                <a:ea typeface="+mn-ea"/>
                <a:cs typeface="+mn-cs"/>
              </a:rPr>
              <a:t>G</a:t>
            </a:r>
            <a:r>
              <a:rPr lang="en-US">
                <a:solidFill>
                  <a:srgbClr val="000000"/>
                </a:solidFill>
                <a:latin typeface="Tahoma"/>
                <a:ea typeface="+mn-ea"/>
                <a:cs typeface="+mn-cs"/>
              </a:rPr>
              <a:t>: STORE Y</a:t>
            </a:r>
          </a:p>
          <a:p>
            <a:pPr fontAlgn="auto">
              <a:spcBef>
                <a:spcPts val="0"/>
              </a:spcBef>
              <a:spcAft>
                <a:spcPts val="0"/>
              </a:spcAft>
              <a:defRPr/>
            </a:pPr>
            <a:r>
              <a:rPr lang="en-US">
                <a:solidFill>
                  <a:srgbClr val="FF0000"/>
                </a:solidFill>
                <a:latin typeface="Tahoma"/>
                <a:ea typeface="+mn-ea"/>
                <a:cs typeface="+mn-cs"/>
              </a:rPr>
              <a:t>     CSCALL</a:t>
            </a:r>
            <a:endParaRPr lang="en-US">
              <a:solidFill>
                <a:srgbClr val="000000"/>
              </a:solidFill>
              <a:latin typeface="Tahoma"/>
              <a:ea typeface="+mn-ea"/>
              <a:cs typeface="+mn-cs"/>
            </a:endParaRPr>
          </a:p>
        </p:txBody>
      </p:sp>
      <p:sp>
        <p:nvSpPr>
          <p:cNvPr id="63498" name="AutoShape 60"/>
          <p:cNvSpPr>
            <a:spLocks noChangeArrowheads="1"/>
          </p:cNvSpPr>
          <p:nvPr/>
        </p:nvSpPr>
        <p:spPr bwMode="auto">
          <a:xfrm>
            <a:off x="5791200" y="3124200"/>
            <a:ext cx="2133600" cy="1371600"/>
          </a:xfrm>
          <a:prstGeom prst="roundRect">
            <a:avLst>
              <a:gd name="adj" fmla="val 16667"/>
            </a:avLst>
          </a:prstGeom>
          <a:solidFill>
            <a:srgbClr val="99CC00"/>
          </a:solidFill>
          <a:ln w="25400">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ea typeface="+mn-ea"/>
                <a:cs typeface="+mn-cs"/>
              </a:rPr>
              <a:t>    LOAD Y</a:t>
            </a:r>
          </a:p>
          <a:p>
            <a:pPr fontAlgn="auto">
              <a:spcBef>
                <a:spcPts val="0"/>
              </a:spcBef>
              <a:spcAft>
                <a:spcPts val="0"/>
              </a:spcAft>
              <a:defRPr/>
            </a:pPr>
            <a:r>
              <a:rPr lang="en-US">
                <a:solidFill>
                  <a:srgbClr val="000000"/>
                </a:solidFill>
                <a:latin typeface="Tahoma"/>
                <a:ea typeface="+mn-ea"/>
                <a:cs typeface="+mn-cs"/>
              </a:rPr>
              <a:t>         ….</a:t>
            </a:r>
          </a:p>
          <a:p>
            <a:pPr fontAlgn="auto">
              <a:spcBef>
                <a:spcPts val="0"/>
              </a:spcBef>
              <a:spcAft>
                <a:spcPts val="0"/>
              </a:spcAft>
              <a:defRPr/>
            </a:pPr>
            <a:r>
              <a:rPr lang="en-US" b="1">
                <a:solidFill>
                  <a:srgbClr val="000000"/>
                </a:solidFill>
                <a:latin typeface="Tahoma"/>
                <a:ea typeface="+mn-ea"/>
                <a:cs typeface="+mn-cs"/>
              </a:rPr>
              <a:t>G</a:t>
            </a:r>
            <a:r>
              <a:rPr lang="en-US">
                <a:solidFill>
                  <a:srgbClr val="000000"/>
                </a:solidFill>
                <a:latin typeface="Tahoma"/>
                <a:ea typeface="+mn-ea"/>
                <a:cs typeface="+mn-cs"/>
              </a:rPr>
              <a:t>:STORE Z</a:t>
            </a:r>
          </a:p>
          <a:p>
            <a:pPr fontAlgn="auto">
              <a:spcBef>
                <a:spcPts val="0"/>
              </a:spcBef>
              <a:spcAft>
                <a:spcPts val="0"/>
              </a:spcAft>
              <a:defRPr/>
            </a:pPr>
            <a:r>
              <a:rPr lang="en-US">
                <a:solidFill>
                  <a:srgbClr val="000000"/>
                </a:solidFill>
                <a:latin typeface="Tahoma"/>
                <a:ea typeface="+mn-ea"/>
                <a:cs typeface="+mn-cs"/>
              </a:rPr>
              <a:t>    CSRET</a:t>
            </a:r>
          </a:p>
        </p:txBody>
      </p:sp>
      <p:sp>
        <p:nvSpPr>
          <p:cNvPr id="63499"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46"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47"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48"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49"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0"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1" name="Text Box 71"/>
          <p:cNvSpPr txBox="1">
            <a:spLocks noChangeArrowheads="1"/>
          </p:cNvSpPr>
          <p:nvPr/>
        </p:nvSpPr>
        <p:spPr bwMode="auto">
          <a:xfrm>
            <a:off x="3505200" y="5410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cs typeface="Arial" charset="0"/>
              </a:rPr>
              <a:t>Cache Hit!</a:t>
            </a:r>
          </a:p>
        </p:txBody>
      </p:sp>
      <p:sp>
        <p:nvSpPr>
          <p:cNvPr id="63506" name="AutoShape 29"/>
          <p:cNvSpPr>
            <a:spLocks noChangeArrowheads="1"/>
          </p:cNvSpPr>
          <p:nvPr/>
        </p:nvSpPr>
        <p:spPr bwMode="auto">
          <a:xfrm>
            <a:off x="34290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L2 </a:t>
            </a:r>
            <a:br>
              <a:rPr lang="en-US">
                <a:solidFill>
                  <a:srgbClr val="000000"/>
                </a:solidFill>
                <a:latin typeface="Tahoma"/>
                <a:ea typeface="+mn-ea"/>
                <a:cs typeface="+mn-cs"/>
              </a:rPr>
            </a:br>
            <a:r>
              <a:rPr lang="en-US">
                <a:solidFill>
                  <a:srgbClr val="000000"/>
                </a:solidFill>
                <a:latin typeface="Tahoma"/>
                <a:ea typeface="+mn-ea"/>
                <a:cs typeface="+mn-cs"/>
              </a:rPr>
              <a:t>Cache</a:t>
            </a:r>
          </a:p>
        </p:txBody>
      </p:sp>
      <p:sp>
        <p:nvSpPr>
          <p:cNvPr id="63507"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L2 </a:t>
            </a:r>
            <a:br>
              <a:rPr lang="en-US">
                <a:solidFill>
                  <a:srgbClr val="000000"/>
                </a:solidFill>
                <a:latin typeface="Tahoma"/>
                <a:ea typeface="+mn-ea"/>
                <a:cs typeface="+mn-cs"/>
              </a:rPr>
            </a:br>
            <a:r>
              <a:rPr lang="en-US">
                <a:solidFill>
                  <a:srgbClr val="000000"/>
                </a:solidFill>
                <a:latin typeface="Tahoma"/>
                <a:ea typeface="+mn-ea"/>
                <a:cs typeface="+mn-cs"/>
              </a:rPr>
              <a:t>Cache</a:t>
            </a:r>
          </a:p>
        </p:txBody>
      </p:sp>
      <p:sp>
        <p:nvSpPr>
          <p:cNvPr id="54"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fontAlgn="auto">
              <a:spcBef>
                <a:spcPts val="0"/>
              </a:spcBef>
              <a:spcAft>
                <a:spcPts val="0"/>
              </a:spcAft>
              <a:defRPr/>
            </a:pPr>
            <a:r>
              <a:rPr lang="en-US" b="1" i="1">
                <a:solidFill>
                  <a:srgbClr val="000000"/>
                </a:solidFill>
                <a:latin typeface="Tahoma"/>
                <a:ea typeface="+mn-ea"/>
                <a:cs typeface="+mn-cs"/>
              </a:rPr>
              <a:t>Data Y</a:t>
            </a:r>
          </a:p>
        </p:txBody>
      </p:sp>
      <p:sp>
        <p:nvSpPr>
          <p:cNvPr id="41"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2"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3"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4"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5"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fontAlgn="auto">
              <a:spcBef>
                <a:spcPts val="0"/>
              </a:spcBef>
              <a:spcAft>
                <a:spcPts val="0"/>
              </a:spcAft>
              <a:defRPr/>
            </a:pPr>
            <a:r>
              <a:rPr lang="en-US" b="1" i="1">
                <a:solidFill>
                  <a:srgbClr val="000000"/>
                </a:solidFill>
                <a:latin typeface="Tahoma"/>
                <a:ea typeface="+mn-ea"/>
                <a:cs typeface="+mn-cs"/>
              </a:rPr>
              <a:t>Addr Y</a:t>
            </a:r>
          </a:p>
        </p:txBody>
      </p:sp>
      <p:sp>
        <p:nvSpPr>
          <p:cNvPr id="338970" name="Text Box 8"/>
          <p:cNvSpPr txBox="1">
            <a:spLocks noChangeArrowheads="1"/>
          </p:cNvSpPr>
          <p:nvPr/>
        </p:nvSpPr>
        <p:spPr bwMode="auto">
          <a:xfrm>
            <a:off x="7772400" y="35052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solidFill>
                  <a:srgbClr val="000000"/>
                </a:solidFill>
                <a:cs typeface="Arial" charset="0"/>
              </a:rPr>
              <a:t>Critical Section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3" nodeType="clickEffect">
                                  <p:stCondLst>
                                    <p:cond delay="0"/>
                                  </p:stCondLst>
                                  <p:childTnLst>
                                    <p:animMotion origin="layout" path="M 3.33333E-6 0.00347 L -0.13334 0.12547 " pathEditMode="relative" rAng="0" ptsTypes="AA">
                                      <p:cBhvr>
                                        <p:cTn id="36" dur="1000" fill="hold"/>
                                        <p:tgtEl>
                                          <p:spTgt spid="55"/>
                                        </p:tgtEl>
                                        <p:attrNameLst>
                                          <p:attrName>ppt_x</p:attrName>
                                          <p:attrName>ppt_y</p:attrName>
                                        </p:attrNameLst>
                                      </p:cBhvr>
                                      <p:rCtr x="-6667" y="6088"/>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46" dur="1000" fill="hold"/>
                                        <p:tgtEl>
                                          <p:spTgt spid="55"/>
                                        </p:tgtEl>
                                        <p:attrNameLst>
                                          <p:attrName>ppt_x</p:attrName>
                                          <p:attrName>ppt_y</p:attrName>
                                        </p:attrNameLst>
                                      </p:cBhvr>
                                      <p:rCtr x="6667" y="1829"/>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1111 " pathEditMode="relative" ptsTypes="AA">
                                      <p:cBhvr>
                                        <p:cTn id="56" dur="500" fill="hold"/>
                                        <p:tgtEl>
                                          <p:spTgt spid="54"/>
                                        </p:tgtEl>
                                        <p:attrNameLst>
                                          <p:attrName>ppt_x</p:attrName>
                                          <p:attrName>ppt_y</p:attrName>
                                        </p:attrNameLst>
                                      </p:cBhvr>
                                    </p:animMotion>
                                  </p:childTnLst>
                                </p:cTn>
                              </p:par>
                            </p:childTnLst>
                          </p:cTn>
                        </p:par>
                        <p:par>
                          <p:cTn id="57" fill="hold" nodeType="afterGroup">
                            <p:stCondLst>
                              <p:cond delay="500"/>
                            </p:stCondLst>
                            <p:childTnLst>
                              <p:par>
                                <p:cTn id="58" presetID="63" presetClass="path" presetSubtype="0" accel="50000" decel="50000" fill="hold" grpId="2" nodeType="afterEffect">
                                  <p:stCondLst>
                                    <p:cond delay="0"/>
                                  </p:stCondLst>
                                  <p:childTnLst>
                                    <p:animMotion origin="layout" path="M 3.33333E-6 0.11111 L 0.24166 0.11088 " pathEditMode="relative" rAng="0" ptsTypes="AA">
                                      <p:cBhvr>
                                        <p:cTn id="59" dur="500" fill="hold"/>
                                        <p:tgtEl>
                                          <p:spTgt spid="54"/>
                                        </p:tgtEl>
                                        <p:attrNameLst>
                                          <p:attrName>ppt_x</p:attrName>
                                          <p:attrName>ppt_y</p:attrName>
                                        </p:attrNameLst>
                                      </p:cBhvr>
                                      <p:rCtr x="12083" y="-23"/>
                                    </p:animMotion>
                                  </p:childTnLst>
                                </p:cTn>
                              </p:par>
                            </p:childTnLst>
                          </p:cTn>
                        </p:par>
                        <p:par>
                          <p:cTn id="60" fill="hold" nodeType="afterGroup">
                            <p:stCondLst>
                              <p:cond delay="1000"/>
                            </p:stCondLst>
                            <p:childTnLst>
                              <p:par>
                                <p:cTn id="61" presetID="64" presetClass="path" presetSubtype="0" accel="50000" decel="50000" fill="hold" grpId="3" nodeType="afterEffect">
                                  <p:stCondLst>
                                    <p:cond delay="0"/>
                                  </p:stCondLst>
                                  <p:childTnLst>
                                    <p:animMotion origin="layout" path="M 0.24166 0.11088 L 0.24166 0.01088 " pathEditMode="relative" rAng="0" ptsTypes="AA">
                                      <p:cBhvr>
                                        <p:cTn id="62" dur="500" fill="hold"/>
                                        <p:tgtEl>
                                          <p:spTgt spid="54"/>
                                        </p:tgtEl>
                                        <p:attrNameLst>
                                          <p:attrName>ppt_x</p:attrName>
                                          <p:attrName>ppt_y</p:attrName>
                                        </p:attrNameLst>
                                      </p:cBhvr>
                                      <p:rCtr x="0" y="-500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4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1" grpId="0"/>
      <p:bldP spid="54" grpId="0" animBg="1"/>
      <p:bldP spid="54" grpId="1" animBg="1"/>
      <p:bldP spid="54" grpId="2" animBg="1"/>
      <p:bldP spid="54" grpId="3" animBg="1"/>
      <p:bldP spid="41" grpId="0" animBg="1"/>
      <p:bldP spid="42" grpId="0" animBg="1"/>
      <p:bldP spid="43" grpId="0" animBg="1"/>
      <p:bldP spid="44" grpId="0" animBg="1"/>
      <p:bldP spid="55" grpId="0" animBg="1"/>
      <p:bldP spid="55" grpId="1" animBg="1"/>
      <p:bldP spid="55" grpId="2" animBg="1"/>
      <p:bldP spid="55" grpId="3"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title"/>
          </p:nvPr>
        </p:nvSpPr>
        <p:spPr>
          <a:xfrm>
            <a:off x="228600" y="152400"/>
            <a:ext cx="8915400" cy="914400"/>
          </a:xfrm>
        </p:spPr>
        <p:txBody>
          <a:bodyPr/>
          <a:lstStyle/>
          <a:p>
            <a:pPr eaLnBrk="1" hangingPunct="1"/>
            <a:r>
              <a:rPr lang="en-US">
                <a:latin typeface="Garamond" charset="0"/>
              </a:rPr>
              <a:t>Accelerated Critical Sections: Methodology</a:t>
            </a:r>
          </a:p>
        </p:txBody>
      </p:sp>
      <p:sp>
        <p:nvSpPr>
          <p:cNvPr id="340994" name="Content Placeholder 2"/>
          <p:cNvSpPr>
            <a:spLocks noGrp="1"/>
          </p:cNvSpPr>
          <p:nvPr>
            <p:ph idx="1"/>
          </p:nvPr>
        </p:nvSpPr>
        <p:spPr>
          <a:xfrm>
            <a:off x="228600" y="1219200"/>
            <a:ext cx="8610600" cy="5029200"/>
          </a:xfrm>
        </p:spPr>
        <p:txBody>
          <a:bodyPr/>
          <a:lstStyle/>
          <a:p>
            <a:pPr eaLnBrk="1" hangingPunct="1"/>
            <a:r>
              <a:rPr lang="en-US">
                <a:latin typeface="Tahoma" charset="0"/>
              </a:rPr>
              <a:t>Workloads: </a:t>
            </a:r>
            <a:r>
              <a:rPr lang="en-US">
                <a:solidFill>
                  <a:srgbClr val="0000FF"/>
                </a:solidFill>
                <a:latin typeface="Tahoma" charset="0"/>
              </a:rPr>
              <a:t>12 critical section intensive applications</a:t>
            </a:r>
          </a:p>
          <a:p>
            <a:pPr lvl="1" eaLnBrk="1" hangingPunct="1"/>
            <a:r>
              <a:rPr lang="en-US" sz="2000">
                <a:latin typeface="Tahoma" charset="0"/>
              </a:rPr>
              <a:t>Data mining kernels, sorting, database, web, networking</a:t>
            </a:r>
          </a:p>
          <a:p>
            <a:pPr lvl="1" eaLnBrk="1" hangingPunct="1"/>
            <a:r>
              <a:rPr lang="en-US" sz="2000">
                <a:latin typeface="Tahoma" charset="0"/>
              </a:rPr>
              <a:t>Different training and simulation input sets</a:t>
            </a:r>
            <a:endParaRPr lang="en-US">
              <a:latin typeface="Tahoma" charset="0"/>
            </a:endParaRPr>
          </a:p>
          <a:p>
            <a:pPr eaLnBrk="1" hangingPunct="1"/>
            <a:endParaRPr lang="en-US" sz="1200">
              <a:latin typeface="Tahoma" charset="0"/>
            </a:endParaRPr>
          </a:p>
          <a:p>
            <a:pPr eaLnBrk="1" hangingPunct="1"/>
            <a:r>
              <a:rPr lang="en-US">
                <a:latin typeface="Tahoma" charset="0"/>
              </a:rPr>
              <a:t>Multi-core x86 simulator</a:t>
            </a:r>
          </a:p>
          <a:p>
            <a:pPr lvl="1" eaLnBrk="1" hangingPunct="1"/>
            <a:r>
              <a:rPr lang="en-US" sz="2000">
                <a:solidFill>
                  <a:srgbClr val="0000FF"/>
                </a:solidFill>
                <a:latin typeface="Tahoma" charset="0"/>
              </a:rPr>
              <a:t>1 large and 28 small cores </a:t>
            </a:r>
          </a:p>
          <a:p>
            <a:pPr lvl="1" eaLnBrk="1" hangingPunct="1"/>
            <a:r>
              <a:rPr lang="en-US" sz="2000">
                <a:solidFill>
                  <a:srgbClr val="0000FF"/>
                </a:solidFill>
                <a:latin typeface="Tahoma" charset="0"/>
              </a:rPr>
              <a:t>Aggressive stream prefetcher </a:t>
            </a:r>
            <a:r>
              <a:rPr lang="en-US" sz="2000">
                <a:latin typeface="Tahoma" charset="0"/>
              </a:rPr>
              <a:t>employed at each core</a:t>
            </a:r>
          </a:p>
          <a:p>
            <a:pPr eaLnBrk="1" hangingPunct="1"/>
            <a:endParaRPr lang="en-US" sz="1200">
              <a:latin typeface="Tahoma" charset="0"/>
            </a:endParaRPr>
          </a:p>
          <a:p>
            <a:pPr eaLnBrk="1" hangingPunct="1"/>
            <a:r>
              <a:rPr lang="en-US">
                <a:latin typeface="Tahoma" charset="0"/>
              </a:rPr>
              <a:t>Details:</a:t>
            </a:r>
          </a:p>
          <a:p>
            <a:pPr lvl="1" eaLnBrk="1" hangingPunct="1"/>
            <a:r>
              <a:rPr lang="en-US" sz="2000">
                <a:latin typeface="Tahoma" charset="0"/>
              </a:rPr>
              <a:t>Large core: 2GHz, out-of-order, 128-entry ROB, 4-wide, 12-stage</a:t>
            </a:r>
          </a:p>
          <a:p>
            <a:pPr lvl="1" eaLnBrk="1" hangingPunct="1"/>
            <a:r>
              <a:rPr lang="en-US" sz="2000">
                <a:latin typeface="Tahoma" charset="0"/>
              </a:rPr>
              <a:t>Small core: 2GHz, in-order, 2-wide, 5-stage</a:t>
            </a:r>
          </a:p>
          <a:p>
            <a:pPr lvl="1" eaLnBrk="1" hangingPunct="1"/>
            <a:r>
              <a:rPr lang="en-US" sz="2000">
                <a:latin typeface="Tahoma" charset="0"/>
              </a:rPr>
              <a:t>Private 32 KB L1, private 256KB L2, 8MB shared L3</a:t>
            </a:r>
          </a:p>
          <a:p>
            <a:pPr lvl="1" eaLnBrk="1" hangingPunct="1"/>
            <a:r>
              <a:rPr lang="en-US" sz="2000">
                <a:latin typeface="Tahoma" charset="0"/>
              </a:rPr>
              <a:t>On-chip interconnect: Bi-directional ring, 5-cycle hop latency</a:t>
            </a:r>
          </a:p>
        </p:txBody>
      </p:sp>
      <p:sp>
        <p:nvSpPr>
          <p:cNvPr id="340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AD143A-9981-A045-ABE4-D2121AEC50BD}" type="slidenum">
              <a:rPr lang="en-US" sz="1600">
                <a:solidFill>
                  <a:srgbClr val="000000"/>
                </a:solidFill>
                <a:latin typeface="Garamond" charset="0"/>
              </a:rPr>
              <a:pPr eaLnBrk="1" hangingPunct="1"/>
              <a:t>101</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29CCEF-FBE5-B34B-AEB3-BF94D0C4311A}" type="slidenum">
              <a:rPr lang="en-US" sz="1600">
                <a:solidFill>
                  <a:srgbClr val="000000"/>
                </a:solidFill>
                <a:latin typeface="Garamond" charset="0"/>
              </a:rPr>
              <a:pPr eaLnBrk="1" hangingPunct="1"/>
              <a:t>102</a:t>
            </a:fld>
            <a:endParaRPr lang="en-US" sz="1600">
              <a:solidFill>
                <a:srgbClr val="000000"/>
              </a:solidFill>
              <a:latin typeface="Garamond" charset="0"/>
            </a:endParaRPr>
          </a:p>
        </p:txBody>
      </p:sp>
      <p:sp>
        <p:nvSpPr>
          <p:cNvPr id="342018" name="Rectangle 2"/>
          <p:cNvSpPr>
            <a:spLocks noGrp="1" noChangeArrowheads="1"/>
          </p:cNvSpPr>
          <p:nvPr>
            <p:ph type="title"/>
          </p:nvPr>
        </p:nvSpPr>
        <p:spPr>
          <a:xfrm>
            <a:off x="228600" y="152400"/>
            <a:ext cx="8915400" cy="1066800"/>
          </a:xfrm>
        </p:spPr>
        <p:txBody>
          <a:bodyPr/>
          <a:lstStyle/>
          <a:p>
            <a:pPr eaLnBrk="1" hangingPunct="1"/>
            <a:r>
              <a:rPr lang="en-US" sz="3800">
                <a:latin typeface="Garamond" charset="0"/>
              </a:rPr>
              <a:t>DM on Accelerated Critical Sections: Results</a:t>
            </a:r>
          </a:p>
        </p:txBody>
      </p:sp>
      <p:graphicFrame>
        <p:nvGraphicFramePr>
          <p:cNvPr id="342019" name="Object 2"/>
          <p:cNvGraphicFramePr>
            <a:graphicFrameLocks noChangeAspect="1"/>
          </p:cNvGraphicFramePr>
          <p:nvPr/>
        </p:nvGraphicFramePr>
        <p:xfrm>
          <a:off x="315913" y="1558925"/>
          <a:ext cx="8588375" cy="5041900"/>
        </p:xfrm>
        <a:graphic>
          <a:graphicData uri="http://schemas.openxmlformats.org/presentationml/2006/ole">
            <mc:AlternateContent xmlns:mc="http://schemas.openxmlformats.org/markup-compatibility/2006">
              <mc:Choice xmlns:v="urn:schemas-microsoft-com:vml" Requires="v">
                <p:oleObj spid="_x0000_s342027" name="Worksheet" r:id="rId4" imgW="6096000" imgH="3644900" progId="Excel.Sheet.8">
                  <p:embed/>
                </p:oleObj>
              </mc:Choice>
              <mc:Fallback>
                <p:oleObj name="Worksheet" r:id="rId4" imgW="6096000" imgH="3644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558925"/>
                        <a:ext cx="8588375"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42020" name="Text Box 9"/>
          <p:cNvSpPr txBox="1">
            <a:spLocks noChangeArrowheads="1"/>
          </p:cNvSpPr>
          <p:nvPr/>
        </p:nvSpPr>
        <p:spPr bwMode="auto">
          <a:xfrm>
            <a:off x="1250950" y="1565275"/>
            <a:ext cx="4562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0000"/>
                </a:solidFill>
              </a:rPr>
              <a:t>         168 170</a:t>
            </a:r>
          </a:p>
        </p:txBody>
      </p:sp>
      <p:sp>
        <p:nvSpPr>
          <p:cNvPr id="9" name="Text Box 5"/>
          <p:cNvSpPr txBox="1">
            <a:spLocks noChangeArrowheads="1"/>
          </p:cNvSpPr>
          <p:nvPr/>
        </p:nvSpPr>
        <p:spPr bwMode="auto">
          <a:xfrm>
            <a:off x="8104188" y="19431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8.7%</a:t>
            </a:r>
          </a:p>
        </p:txBody>
      </p:sp>
      <p:sp>
        <p:nvSpPr>
          <p:cNvPr id="98311" name="Line 7"/>
          <p:cNvSpPr>
            <a:spLocks noChangeShapeType="1"/>
          </p:cNvSpPr>
          <p:nvPr/>
        </p:nvSpPr>
        <p:spPr bwMode="auto">
          <a:xfrm flipV="1">
            <a:off x="1382713" y="2709863"/>
            <a:ext cx="7337425" cy="22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 name="Oval 20"/>
          <p:cNvSpPr>
            <a:spLocks noChangeArrowheads="1"/>
          </p:cNvSpPr>
          <p:nvPr/>
        </p:nvSpPr>
        <p:spPr bwMode="auto">
          <a:xfrm>
            <a:off x="8039100" y="1387475"/>
            <a:ext cx="839788" cy="3975100"/>
          </a:xfrm>
          <a:prstGeom prst="ellipse">
            <a:avLst/>
          </a:prstGeom>
          <a:noFill/>
          <a:ln w="31750">
            <a:solidFill>
              <a:schemeClr val="tx2">
                <a:lumMod val="75000"/>
              </a:schemeClr>
            </a:solidFill>
            <a:round/>
            <a:headEnd/>
            <a:tailEnd/>
          </a:ln>
        </p:spPr>
        <p:txBody>
          <a:bodyPr wrap="none" anchor="ctr"/>
          <a:lstStyle/>
          <a:p>
            <a:pPr fontAlgn="auto">
              <a:spcBef>
                <a:spcPts val="0"/>
              </a:spcBef>
              <a:spcAft>
                <a:spcPts val="0"/>
              </a:spcAft>
              <a:defRPr/>
            </a:pPr>
            <a:endParaRPr lang="en-US" b="1">
              <a:solidFill>
                <a:srgbClr val="000000"/>
              </a:solidFill>
              <a:latin typeface="Arial"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04A38CF-86CA-B349-B08C-19FD33D2C286}" type="slidenum">
              <a:rPr lang="en-US" sz="1600">
                <a:solidFill>
                  <a:srgbClr val="000000"/>
                </a:solidFill>
                <a:latin typeface="Garamond" charset="0"/>
              </a:rPr>
              <a:pPr algn="r" eaLnBrk="1" hangingPunct="1"/>
              <a:t>103</a:t>
            </a:fld>
            <a:endParaRPr lang="en-US" sz="1600">
              <a:solidFill>
                <a:srgbClr val="000000"/>
              </a:solidFill>
              <a:latin typeface="Garamond" charset="0"/>
            </a:endParaRPr>
          </a:p>
        </p:txBody>
      </p:sp>
      <p:sp>
        <p:nvSpPr>
          <p:cNvPr id="344066" name="Rectangle 2"/>
          <p:cNvSpPr>
            <a:spLocks noGrp="1" noChangeArrowheads="1"/>
          </p:cNvSpPr>
          <p:nvPr>
            <p:ph type="title" idx="4294967295"/>
          </p:nvPr>
        </p:nvSpPr>
        <p:spPr/>
        <p:txBody>
          <a:bodyPr/>
          <a:lstStyle/>
          <a:p>
            <a:pPr eaLnBrk="1" hangingPunct="1"/>
            <a:r>
              <a:rPr lang="en-US">
                <a:latin typeface="Garamond" charset="0"/>
              </a:rPr>
              <a:t>Pipeline Parallelism</a:t>
            </a:r>
          </a:p>
        </p:txBody>
      </p:sp>
      <p:sp>
        <p:nvSpPr>
          <p:cNvPr id="101380"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Core 0</a:t>
            </a:r>
          </a:p>
        </p:txBody>
      </p:sp>
      <p:sp>
        <p:nvSpPr>
          <p:cNvPr id="101381"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41" name="Text Box 12"/>
          <p:cNvSpPr txBox="1">
            <a:spLocks noChangeArrowheads="1"/>
          </p:cNvSpPr>
          <p:nvPr/>
        </p:nvSpPr>
        <p:spPr bwMode="auto">
          <a:xfrm>
            <a:off x="0" y="487680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Marshal</a:t>
            </a:r>
            <a:br>
              <a:rPr lang="en-US" sz="1800">
                <a:solidFill>
                  <a:srgbClr val="000000"/>
                </a:solidFill>
              </a:rPr>
            </a:br>
            <a:r>
              <a:rPr lang="en-US" sz="1800">
                <a:solidFill>
                  <a:srgbClr val="000000"/>
                </a:solidFill>
              </a:rPr>
              <a:t>Buffer</a:t>
            </a:r>
          </a:p>
        </p:txBody>
      </p:sp>
      <p:sp>
        <p:nvSpPr>
          <p:cNvPr id="101383"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43"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4"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5"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6"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1388" name="AutoShape 42"/>
          <p:cNvSpPr>
            <a:spLocks noChangeArrowheads="1"/>
          </p:cNvSpPr>
          <p:nvPr/>
        </p:nvSpPr>
        <p:spPr bwMode="auto">
          <a:xfrm>
            <a:off x="3581400" y="1905000"/>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Core 1</a:t>
            </a:r>
          </a:p>
        </p:txBody>
      </p:sp>
      <p:sp>
        <p:nvSpPr>
          <p:cNvPr id="101389" name="Line 43"/>
          <p:cNvSpPr>
            <a:spLocks noChangeShapeType="1"/>
          </p:cNvSpPr>
          <p:nvPr/>
        </p:nvSpPr>
        <p:spPr bwMode="auto">
          <a:xfrm>
            <a:off x="4419600"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49" name="Rectangle 44"/>
          <p:cNvSpPr>
            <a:spLocks noChangeArrowheads="1"/>
          </p:cNvSpPr>
          <p:nvPr/>
        </p:nvSpPr>
        <p:spPr bwMode="auto">
          <a:xfrm>
            <a:off x="2743200" y="3657600"/>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0" name="Rectangle 45"/>
          <p:cNvSpPr>
            <a:spLocks noChangeArrowheads="1"/>
          </p:cNvSpPr>
          <p:nvPr/>
        </p:nvSpPr>
        <p:spPr bwMode="auto">
          <a:xfrm>
            <a:off x="2743200" y="4249738"/>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1" name="Rectangle 46"/>
          <p:cNvSpPr>
            <a:spLocks noChangeArrowheads="1"/>
          </p:cNvSpPr>
          <p:nvPr/>
        </p:nvSpPr>
        <p:spPr bwMode="auto">
          <a:xfrm>
            <a:off x="2743200" y="4554538"/>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2" name="Rectangle 47"/>
          <p:cNvSpPr>
            <a:spLocks noChangeArrowheads="1"/>
          </p:cNvSpPr>
          <p:nvPr/>
        </p:nvSpPr>
        <p:spPr bwMode="auto">
          <a:xfrm>
            <a:off x="2743200" y="3944938"/>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1394"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ea typeface="+mn-ea"/>
                <a:cs typeface="+mn-cs"/>
              </a:rPr>
              <a:t>     LOAD X</a:t>
            </a:r>
          </a:p>
          <a:p>
            <a:pPr fontAlgn="auto">
              <a:spcBef>
                <a:spcPts val="0"/>
              </a:spcBef>
              <a:spcAft>
                <a:spcPts val="0"/>
              </a:spcAft>
              <a:defRPr/>
            </a:pPr>
            <a:r>
              <a:rPr lang="en-US">
                <a:solidFill>
                  <a:srgbClr val="000000"/>
                </a:solidFill>
                <a:latin typeface="Tahoma"/>
                <a:ea typeface="+mn-ea"/>
                <a:cs typeface="+mn-cs"/>
              </a:rPr>
              <a:t>     STORE Y</a:t>
            </a:r>
          </a:p>
          <a:p>
            <a:pPr fontAlgn="auto">
              <a:spcBef>
                <a:spcPts val="0"/>
              </a:spcBef>
              <a:spcAft>
                <a:spcPts val="0"/>
              </a:spcAft>
              <a:defRPr/>
            </a:pPr>
            <a:r>
              <a:rPr lang="en-US" b="1">
                <a:solidFill>
                  <a:srgbClr val="000000"/>
                </a:solidFill>
                <a:latin typeface="Tahoma"/>
                <a:ea typeface="+mn-ea"/>
                <a:cs typeface="+mn-cs"/>
              </a:rPr>
              <a:t>G</a:t>
            </a:r>
            <a:r>
              <a:rPr lang="en-US">
                <a:solidFill>
                  <a:srgbClr val="000000"/>
                </a:solidFill>
                <a:latin typeface="Tahoma"/>
                <a:ea typeface="+mn-ea"/>
                <a:cs typeface="+mn-cs"/>
              </a:rPr>
              <a:t>: STORE Y</a:t>
            </a:r>
          </a:p>
          <a:p>
            <a:pPr fontAlgn="auto">
              <a:spcBef>
                <a:spcPts val="0"/>
              </a:spcBef>
              <a:spcAft>
                <a:spcPts val="0"/>
              </a:spcAft>
              <a:defRPr/>
            </a:pPr>
            <a:r>
              <a:rPr lang="en-US">
                <a:solidFill>
                  <a:srgbClr val="FF0000"/>
                </a:solidFill>
                <a:latin typeface="Tahoma"/>
                <a:ea typeface="+mn-ea"/>
                <a:cs typeface="+mn-cs"/>
              </a:rPr>
              <a:t>     </a:t>
            </a:r>
            <a:r>
              <a:rPr lang="en-US">
                <a:solidFill>
                  <a:srgbClr val="000000"/>
                </a:solidFill>
                <a:latin typeface="Tahoma"/>
                <a:ea typeface="+mn-ea"/>
                <a:cs typeface="+mn-cs"/>
              </a:rPr>
              <a:t>MARSHAL C1</a:t>
            </a:r>
          </a:p>
        </p:txBody>
      </p:sp>
      <p:sp>
        <p:nvSpPr>
          <p:cNvPr id="101395" name="AutoShape 60"/>
          <p:cNvSpPr>
            <a:spLocks noChangeArrowheads="1"/>
          </p:cNvSpPr>
          <p:nvPr/>
        </p:nvSpPr>
        <p:spPr bwMode="auto">
          <a:xfrm>
            <a:off x="5791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ea typeface="+mn-ea"/>
                <a:cs typeface="+mn-cs"/>
              </a:rPr>
              <a:t>    LOAD Y</a:t>
            </a:r>
          </a:p>
          <a:p>
            <a:pPr fontAlgn="auto">
              <a:spcBef>
                <a:spcPts val="0"/>
              </a:spcBef>
              <a:spcAft>
                <a:spcPts val="0"/>
              </a:spcAft>
              <a:defRPr/>
            </a:pPr>
            <a:r>
              <a:rPr lang="en-US">
                <a:solidFill>
                  <a:srgbClr val="000000"/>
                </a:solidFill>
                <a:latin typeface="Tahoma"/>
                <a:ea typeface="+mn-ea"/>
                <a:cs typeface="+mn-cs"/>
              </a:rPr>
              <a:t>         ….</a:t>
            </a:r>
          </a:p>
          <a:p>
            <a:pPr fontAlgn="auto">
              <a:spcBef>
                <a:spcPts val="0"/>
              </a:spcBef>
              <a:spcAft>
                <a:spcPts val="0"/>
              </a:spcAft>
              <a:defRPr/>
            </a:pPr>
            <a:r>
              <a:rPr lang="en-US" b="1">
                <a:solidFill>
                  <a:srgbClr val="000000"/>
                </a:solidFill>
                <a:latin typeface="Tahoma"/>
                <a:ea typeface="+mn-ea"/>
                <a:cs typeface="+mn-cs"/>
              </a:rPr>
              <a:t>G</a:t>
            </a:r>
            <a:r>
              <a:rPr lang="en-US">
                <a:solidFill>
                  <a:srgbClr val="000000"/>
                </a:solidFill>
                <a:latin typeface="Tahoma"/>
                <a:ea typeface="+mn-ea"/>
                <a:cs typeface="+mn-cs"/>
              </a:rPr>
              <a:t>:STORE Z</a:t>
            </a:r>
          </a:p>
          <a:p>
            <a:pPr fontAlgn="auto">
              <a:spcBef>
                <a:spcPts val="0"/>
              </a:spcBef>
              <a:spcAft>
                <a:spcPts val="0"/>
              </a:spcAft>
              <a:defRPr/>
            </a:pPr>
            <a:r>
              <a:rPr lang="en-US">
                <a:solidFill>
                  <a:srgbClr val="000000"/>
                </a:solidFill>
                <a:latin typeface="Tahoma"/>
                <a:ea typeface="+mn-ea"/>
                <a:cs typeface="+mn-cs"/>
              </a:rPr>
              <a:t>    MARSHAL C2</a:t>
            </a:r>
          </a:p>
        </p:txBody>
      </p:sp>
      <p:sp>
        <p:nvSpPr>
          <p:cNvPr id="101396" name="AutoShape 61"/>
          <p:cNvSpPr>
            <a:spLocks noChangeArrowheads="1"/>
          </p:cNvSpPr>
          <p:nvPr/>
        </p:nvSpPr>
        <p:spPr bwMode="auto">
          <a:xfrm>
            <a:off x="5791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ea typeface="+mn-ea"/>
                <a:cs typeface="+mn-cs"/>
              </a:rPr>
              <a:t>0x5: LOAD Z</a:t>
            </a:r>
          </a:p>
          <a:p>
            <a:pPr fontAlgn="auto">
              <a:spcBef>
                <a:spcPts val="0"/>
              </a:spcBef>
              <a:spcAft>
                <a:spcPts val="0"/>
              </a:spcAft>
              <a:defRPr/>
            </a:pPr>
            <a:r>
              <a:rPr lang="en-US">
                <a:solidFill>
                  <a:srgbClr val="000000"/>
                </a:solidFill>
                <a:latin typeface="Tahoma"/>
                <a:ea typeface="+mn-ea"/>
                <a:cs typeface="+mn-cs"/>
              </a:rPr>
              <a:t>            ….</a:t>
            </a:r>
          </a:p>
        </p:txBody>
      </p:sp>
      <p:sp>
        <p:nvSpPr>
          <p:cNvPr id="101397"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98" name="Line 63"/>
          <p:cNvSpPr>
            <a:spLocks noChangeShapeType="1"/>
          </p:cNvSpPr>
          <p:nvPr/>
        </p:nvSpPr>
        <p:spPr bwMode="auto">
          <a:xfrm>
            <a:off x="6858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8"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0"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1"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2"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3" name="Text Box 71"/>
          <p:cNvSpPr txBox="1">
            <a:spLocks noChangeArrowheads="1"/>
          </p:cNvSpPr>
          <p:nvPr/>
        </p:nvSpPr>
        <p:spPr bwMode="auto">
          <a:xfrm>
            <a:off x="2667000" y="1447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Cache Hit!</a:t>
            </a:r>
          </a:p>
        </p:txBody>
      </p:sp>
      <p:sp>
        <p:nvSpPr>
          <p:cNvPr id="101405" name="AutoShape 29"/>
          <p:cNvSpPr>
            <a:spLocks noChangeArrowheads="1"/>
          </p:cNvSpPr>
          <p:nvPr/>
        </p:nvSpPr>
        <p:spPr bwMode="auto">
          <a:xfrm>
            <a:off x="38862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L2 </a:t>
            </a:r>
            <a:br>
              <a:rPr lang="en-US">
                <a:solidFill>
                  <a:srgbClr val="000000"/>
                </a:solidFill>
                <a:latin typeface="Tahoma"/>
                <a:ea typeface="+mn-ea"/>
                <a:cs typeface="+mn-cs"/>
              </a:rPr>
            </a:br>
            <a:r>
              <a:rPr lang="en-US">
                <a:solidFill>
                  <a:srgbClr val="000000"/>
                </a:solidFill>
                <a:latin typeface="Tahoma"/>
                <a:ea typeface="+mn-ea"/>
                <a:cs typeface="+mn-cs"/>
              </a:rPr>
              <a:t>Cache</a:t>
            </a:r>
          </a:p>
        </p:txBody>
      </p:sp>
      <p:sp>
        <p:nvSpPr>
          <p:cNvPr id="101406"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L2 </a:t>
            </a:r>
            <a:br>
              <a:rPr lang="en-US">
                <a:solidFill>
                  <a:srgbClr val="000000"/>
                </a:solidFill>
                <a:latin typeface="Tahoma"/>
                <a:ea typeface="+mn-ea"/>
                <a:cs typeface="+mn-cs"/>
              </a:rPr>
            </a:br>
            <a:r>
              <a:rPr lang="en-US">
                <a:solidFill>
                  <a:srgbClr val="000000"/>
                </a:solidFill>
                <a:latin typeface="Tahoma"/>
                <a:ea typeface="+mn-ea"/>
                <a:cs typeface="+mn-cs"/>
              </a:rPr>
              <a:t>Cache</a:t>
            </a:r>
          </a:p>
        </p:txBody>
      </p:sp>
      <p:sp>
        <p:nvSpPr>
          <p:cNvPr id="66"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fontAlgn="auto">
              <a:spcBef>
                <a:spcPts val="0"/>
              </a:spcBef>
              <a:spcAft>
                <a:spcPts val="0"/>
              </a:spcAft>
              <a:defRPr/>
            </a:pPr>
            <a:r>
              <a:rPr lang="en-US" b="1" i="1">
                <a:solidFill>
                  <a:srgbClr val="000000"/>
                </a:solidFill>
                <a:latin typeface="Tahoma"/>
                <a:ea typeface="+mn-ea"/>
                <a:cs typeface="+mn-cs"/>
              </a:rPr>
              <a:t>Data Y</a:t>
            </a:r>
          </a:p>
        </p:txBody>
      </p:sp>
      <p:sp>
        <p:nvSpPr>
          <p:cNvPr id="67"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fontAlgn="auto">
              <a:spcBef>
                <a:spcPts val="0"/>
              </a:spcBef>
              <a:spcAft>
                <a:spcPts val="0"/>
              </a:spcAft>
              <a:defRPr/>
            </a:pPr>
            <a:r>
              <a:rPr lang="en-US" b="1" i="1">
                <a:solidFill>
                  <a:srgbClr val="000000"/>
                </a:solidFill>
                <a:latin typeface="Tahoma"/>
                <a:ea typeface="+mn-ea"/>
                <a:cs typeface="+mn-cs"/>
              </a:rPr>
              <a:t>Addr Y</a:t>
            </a:r>
          </a:p>
        </p:txBody>
      </p:sp>
      <p:sp>
        <p:nvSpPr>
          <p:cNvPr id="344096" name="Text Box 35"/>
          <p:cNvSpPr txBox="1">
            <a:spLocks noChangeArrowheads="1"/>
          </p:cNvSpPr>
          <p:nvPr/>
        </p:nvSpPr>
        <p:spPr bwMode="auto">
          <a:xfrm>
            <a:off x="5334000" y="1905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S0</a:t>
            </a:r>
          </a:p>
        </p:txBody>
      </p:sp>
      <p:sp>
        <p:nvSpPr>
          <p:cNvPr id="344097" name="Text Box 36"/>
          <p:cNvSpPr txBox="1">
            <a:spLocks noChangeArrowheads="1"/>
          </p:cNvSpPr>
          <p:nvPr/>
        </p:nvSpPr>
        <p:spPr bwMode="auto">
          <a:xfrm>
            <a:off x="5334000" y="350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S1</a:t>
            </a:r>
          </a:p>
        </p:txBody>
      </p:sp>
      <p:sp>
        <p:nvSpPr>
          <p:cNvPr id="344098" name="Text Box 37"/>
          <p:cNvSpPr txBox="1">
            <a:spLocks noChangeArrowheads="1"/>
          </p:cNvSpPr>
          <p:nvPr/>
        </p:nvSpPr>
        <p:spPr bwMode="auto">
          <a:xfrm>
            <a:off x="5334000" y="5029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S2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6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grpId="3" nodeType="clickEffect">
                                  <p:stCondLst>
                                    <p:cond delay="0"/>
                                  </p:stCondLst>
                                  <p:childTnLst>
                                    <p:animMotion origin="layout" path="M 3.33333E-6 0.00347 L -0.13334 0.12547 " pathEditMode="relative" rAng="0" ptsTypes="AA">
                                      <p:cBhvr>
                                        <p:cTn id="44" dur="1000" fill="hold"/>
                                        <p:tgtEl>
                                          <p:spTgt spid="67"/>
                                        </p:tgtEl>
                                        <p:attrNameLst>
                                          <p:attrName>ppt_x</p:attrName>
                                          <p:attrName>ppt_y</p:attrName>
                                        </p:attrNameLst>
                                      </p:cBhvr>
                                      <p:rCtr x="-6667" y="6088"/>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54" dur="1000" fill="hold"/>
                                        <p:tgtEl>
                                          <p:spTgt spid="67"/>
                                        </p:tgtEl>
                                        <p:attrNameLst>
                                          <p:attrName>ppt_x</p:attrName>
                                          <p:attrName>ppt_y</p:attrName>
                                        </p:attrNameLst>
                                      </p:cBhvr>
                                      <p:rCtr x="6667" y="182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6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6" presetClass="path" presetSubtype="0" accel="50000" decel="50000" fill="hold" grpId="1" nodeType="clickEffect">
                                  <p:stCondLst>
                                    <p:cond delay="0"/>
                                  </p:stCondLst>
                                  <p:childTnLst>
                                    <p:animMotion origin="layout" path="M 3.33333E-6 2.96296E-6 L 3.33333E-6 0.05532 C 3.33333E-6 0.08009 0.06892 0.11088 0.125 0.11088 L 0.25 0.11088 " pathEditMode="relative" rAng="0" ptsTypes="FfFF">
                                      <p:cBhvr>
                                        <p:cTn id="64" dur="500" fill="hold"/>
                                        <p:tgtEl>
                                          <p:spTgt spid="66"/>
                                        </p:tgtEl>
                                        <p:attrNameLst>
                                          <p:attrName>ppt_x</p:attrName>
                                          <p:attrName>ppt_y</p:attrName>
                                        </p:attrNameLst>
                                      </p:cBhvr>
                                      <p:rCtr x="12500" y="5532"/>
                                    </p:animMotion>
                                  </p:childTnLst>
                                </p:cTn>
                              </p:par>
                            </p:childTnLst>
                          </p:cTn>
                        </p:par>
                        <p:par>
                          <p:cTn id="65" fill="hold" nodeType="afterGroup">
                            <p:stCondLst>
                              <p:cond delay="500"/>
                            </p:stCondLst>
                            <p:childTnLst>
                              <p:par>
                                <p:cTn id="66" presetID="43" presetClass="path" presetSubtype="0" accel="50000" decel="50000" fill="hold" grpId="2" nodeType="afterEffect">
                                  <p:stCondLst>
                                    <p:cond delay="0"/>
                                  </p:stCondLst>
                                  <p:childTnLst>
                                    <p:animMotion origin="layout" path="M 0.25 0.11088 L 0.27083 0.11088 C 0.28003 0.11088 0.29166 0.0831 0.29166 0.06088 L 0.29166 0.01088 " pathEditMode="relative" rAng="0" ptsTypes="FfFF">
                                      <p:cBhvr>
                                        <p:cTn id="67" dur="500" fill="hold"/>
                                        <p:tgtEl>
                                          <p:spTgt spid="66"/>
                                        </p:tgtEl>
                                        <p:attrNameLst>
                                          <p:attrName>ppt_x</p:attrName>
                                          <p:attrName>ppt_y</p:attrName>
                                        </p:attrNameLst>
                                      </p:cBhvr>
                                      <p:rCtr x="2083" y="-500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animBg="1"/>
      <p:bldP spid="44" grpId="0" animBg="1"/>
      <p:bldP spid="45" grpId="0" animBg="1"/>
      <p:bldP spid="46" grpId="0" animBg="1"/>
      <p:bldP spid="49" grpId="0" animBg="1"/>
      <p:bldP spid="50" grpId="0" animBg="1"/>
      <p:bldP spid="51" grpId="0" animBg="1"/>
      <p:bldP spid="52" grpId="0" animBg="1"/>
      <p:bldP spid="63" grpId="0"/>
      <p:bldP spid="66" grpId="0" animBg="1"/>
      <p:bldP spid="66" grpId="1" animBg="1"/>
      <p:bldP spid="66" grpId="2" animBg="1"/>
      <p:bldP spid="67" grpId="0" animBg="1"/>
      <p:bldP spid="67" grpId="1" animBg="1"/>
      <p:bldP spid="67" grpId="2" animBg="1"/>
      <p:bldP spid="67" grpId="3"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1"/>
          <p:cNvSpPr>
            <a:spLocks noGrp="1"/>
          </p:cNvSpPr>
          <p:nvPr>
            <p:ph type="title"/>
          </p:nvPr>
        </p:nvSpPr>
        <p:spPr>
          <a:xfrm>
            <a:off x="228600" y="152400"/>
            <a:ext cx="8610600" cy="914400"/>
          </a:xfrm>
        </p:spPr>
        <p:txBody>
          <a:bodyPr/>
          <a:lstStyle/>
          <a:p>
            <a:pPr eaLnBrk="1" hangingPunct="1"/>
            <a:r>
              <a:rPr lang="en-US">
                <a:latin typeface="Garamond" charset="0"/>
              </a:rPr>
              <a:t>Pipeline Parallelism: Methodology</a:t>
            </a:r>
          </a:p>
        </p:txBody>
      </p:sp>
      <p:sp>
        <p:nvSpPr>
          <p:cNvPr id="346114" name="Content Placeholder 2"/>
          <p:cNvSpPr>
            <a:spLocks noGrp="1"/>
          </p:cNvSpPr>
          <p:nvPr>
            <p:ph idx="1"/>
          </p:nvPr>
        </p:nvSpPr>
        <p:spPr>
          <a:xfrm>
            <a:off x="228600" y="1219200"/>
            <a:ext cx="8610600" cy="5029200"/>
          </a:xfrm>
        </p:spPr>
        <p:txBody>
          <a:bodyPr/>
          <a:lstStyle/>
          <a:p>
            <a:pPr eaLnBrk="1" hangingPunct="1"/>
            <a:r>
              <a:rPr lang="en-US">
                <a:latin typeface="Tahoma" charset="0"/>
              </a:rPr>
              <a:t>Workloads: </a:t>
            </a:r>
            <a:r>
              <a:rPr lang="en-US">
                <a:solidFill>
                  <a:srgbClr val="0000FF"/>
                </a:solidFill>
                <a:latin typeface="Tahoma" charset="0"/>
              </a:rPr>
              <a:t>9 applications with pipeline parallelism </a:t>
            </a:r>
            <a:endParaRPr lang="en-US">
              <a:latin typeface="Tahoma" charset="0"/>
            </a:endParaRPr>
          </a:p>
          <a:p>
            <a:pPr lvl="1" eaLnBrk="1" hangingPunct="1"/>
            <a:r>
              <a:rPr lang="en-US" sz="2000">
                <a:latin typeface="Tahoma" charset="0"/>
              </a:rPr>
              <a:t>Financial, compression, multimedia, encoding/decoding</a:t>
            </a:r>
          </a:p>
          <a:p>
            <a:pPr lvl="1" eaLnBrk="1" hangingPunct="1"/>
            <a:r>
              <a:rPr lang="en-US" sz="2000">
                <a:latin typeface="Tahoma" charset="0"/>
              </a:rPr>
              <a:t>Different training and simulation input sets</a:t>
            </a:r>
            <a:endParaRPr lang="en-US">
              <a:latin typeface="Tahoma" charset="0"/>
            </a:endParaRPr>
          </a:p>
          <a:p>
            <a:pPr eaLnBrk="1" hangingPunct="1"/>
            <a:endParaRPr lang="en-US" sz="1200">
              <a:latin typeface="Tahoma" charset="0"/>
            </a:endParaRPr>
          </a:p>
          <a:p>
            <a:pPr eaLnBrk="1" hangingPunct="1"/>
            <a:endParaRPr lang="en-US" sz="1200">
              <a:latin typeface="Tahoma" charset="0"/>
            </a:endParaRPr>
          </a:p>
          <a:p>
            <a:pPr eaLnBrk="1" hangingPunct="1"/>
            <a:r>
              <a:rPr lang="en-US">
                <a:latin typeface="Tahoma" charset="0"/>
              </a:rPr>
              <a:t>Multi-core x86 simulator</a:t>
            </a:r>
          </a:p>
          <a:p>
            <a:pPr lvl="1" eaLnBrk="1" hangingPunct="1"/>
            <a:r>
              <a:rPr lang="en-US" sz="2000">
                <a:solidFill>
                  <a:srgbClr val="0000FF"/>
                </a:solidFill>
                <a:latin typeface="Tahoma" charset="0"/>
              </a:rPr>
              <a:t>32-core CMP: </a:t>
            </a:r>
            <a:r>
              <a:rPr lang="en-US" sz="2000">
                <a:latin typeface="Tahoma" charset="0"/>
              </a:rPr>
              <a:t>2GHz, in-order, 2-wide, 5-stage</a:t>
            </a:r>
            <a:endParaRPr lang="en-US" sz="2000">
              <a:solidFill>
                <a:srgbClr val="0000FF"/>
              </a:solidFill>
              <a:latin typeface="Tahoma" charset="0"/>
            </a:endParaRPr>
          </a:p>
          <a:p>
            <a:pPr lvl="1" eaLnBrk="1" hangingPunct="1"/>
            <a:r>
              <a:rPr lang="en-US" sz="2000">
                <a:solidFill>
                  <a:srgbClr val="0000FF"/>
                </a:solidFill>
                <a:latin typeface="Tahoma" charset="0"/>
              </a:rPr>
              <a:t>Aggressive stream prefetcher </a:t>
            </a:r>
            <a:r>
              <a:rPr lang="en-US" sz="2000">
                <a:latin typeface="Tahoma" charset="0"/>
              </a:rPr>
              <a:t>employed at each core</a:t>
            </a:r>
            <a:endParaRPr lang="en-US" sz="1200">
              <a:latin typeface="Tahoma" charset="0"/>
            </a:endParaRPr>
          </a:p>
          <a:p>
            <a:pPr lvl="1" eaLnBrk="1" hangingPunct="1"/>
            <a:r>
              <a:rPr lang="en-US" sz="2000">
                <a:latin typeface="Tahoma" charset="0"/>
              </a:rPr>
              <a:t>Private 32 KB L1, private 256KB L2, 8MB shared L3</a:t>
            </a:r>
          </a:p>
          <a:p>
            <a:pPr lvl="1" eaLnBrk="1" hangingPunct="1"/>
            <a:r>
              <a:rPr lang="en-US" sz="2000">
                <a:latin typeface="Tahoma" charset="0"/>
              </a:rPr>
              <a:t>On-chip interconnect: Bi-directional ring, 5-cycle hop latency</a:t>
            </a:r>
          </a:p>
        </p:txBody>
      </p:sp>
      <p:sp>
        <p:nvSpPr>
          <p:cNvPr id="3461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A3FD39-FA2C-024B-B1BB-19ECF7618A7B}" type="slidenum">
              <a:rPr lang="en-US" sz="1600">
                <a:solidFill>
                  <a:srgbClr val="000000"/>
                </a:solidFill>
                <a:latin typeface="Garamond" charset="0"/>
              </a:rPr>
              <a:pPr eaLnBrk="1" hangingPunct="1"/>
              <a:t>104</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4D8A39-CE8D-724A-BE3B-843EE9DCB91A}" type="slidenum">
              <a:rPr lang="en-US" sz="1600">
                <a:solidFill>
                  <a:srgbClr val="000000"/>
                </a:solidFill>
                <a:latin typeface="Garamond" charset="0"/>
              </a:rPr>
              <a:pPr eaLnBrk="1" hangingPunct="1"/>
              <a:t>105</a:t>
            </a:fld>
            <a:endParaRPr lang="en-US" sz="1600">
              <a:solidFill>
                <a:srgbClr val="000000"/>
              </a:solidFill>
              <a:latin typeface="Garamond" charset="0"/>
            </a:endParaRPr>
          </a:p>
        </p:txBody>
      </p:sp>
      <p:sp>
        <p:nvSpPr>
          <p:cNvPr id="347138" name="Rectangle 2"/>
          <p:cNvSpPr>
            <a:spLocks noGrp="1" noChangeArrowheads="1"/>
          </p:cNvSpPr>
          <p:nvPr>
            <p:ph type="title"/>
          </p:nvPr>
        </p:nvSpPr>
        <p:spPr/>
        <p:txBody>
          <a:bodyPr/>
          <a:lstStyle/>
          <a:p>
            <a:pPr eaLnBrk="1" hangingPunct="1"/>
            <a:r>
              <a:rPr lang="en-US">
                <a:latin typeface="Garamond" charset="0"/>
              </a:rPr>
              <a:t>DM on Pipeline Parallelism: Results</a:t>
            </a:r>
          </a:p>
        </p:txBody>
      </p:sp>
      <p:graphicFrame>
        <p:nvGraphicFramePr>
          <p:cNvPr id="347139" name="Object 2"/>
          <p:cNvGraphicFramePr>
            <a:graphicFrameLocks noChangeAspect="1"/>
          </p:cNvGraphicFramePr>
          <p:nvPr/>
        </p:nvGraphicFramePr>
        <p:xfrm>
          <a:off x="41275" y="2058988"/>
          <a:ext cx="9026525" cy="3856037"/>
        </p:xfrm>
        <a:graphic>
          <a:graphicData uri="http://schemas.openxmlformats.org/presentationml/2006/ole">
            <mc:AlternateContent xmlns:mc="http://schemas.openxmlformats.org/markup-compatibility/2006">
              <mc:Choice xmlns:v="urn:schemas-microsoft-com:vml" Requires="v">
                <p:oleObj spid="_x0000_s347146" name="Worksheet" r:id="rId4" imgW="6121400" imgH="2616200" progId="Excel.Sheet.8">
                  <p:embed/>
                </p:oleObj>
              </mc:Choice>
              <mc:Fallback>
                <p:oleObj name="Worksheet" r:id="rId4" imgW="6121400" imgH="26162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2058988"/>
                        <a:ext cx="9026525" cy="385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1383" name="Oval 20"/>
          <p:cNvSpPr>
            <a:spLocks noChangeArrowheads="1"/>
          </p:cNvSpPr>
          <p:nvPr/>
        </p:nvSpPr>
        <p:spPr bwMode="auto">
          <a:xfrm>
            <a:off x="8153400" y="1828800"/>
            <a:ext cx="685800" cy="3533775"/>
          </a:xfrm>
          <a:prstGeom prst="ellipse">
            <a:avLst/>
          </a:prstGeom>
          <a:noFill/>
          <a:ln w="31750">
            <a:solidFill>
              <a:schemeClr val="tx2">
                <a:lumMod val="75000"/>
              </a:schemeClr>
            </a:solidFill>
            <a:round/>
            <a:headEnd/>
            <a:tailEnd/>
          </a:ln>
        </p:spPr>
        <p:txBody>
          <a:bodyPr wrap="none" anchor="ctr"/>
          <a:lstStyle/>
          <a:p>
            <a:pPr fontAlgn="auto">
              <a:spcBef>
                <a:spcPts val="0"/>
              </a:spcBef>
              <a:spcAft>
                <a:spcPts val="0"/>
              </a:spcAft>
              <a:defRPr/>
            </a:pPr>
            <a:endParaRPr lang="en-US" b="1">
              <a:solidFill>
                <a:srgbClr val="000000"/>
              </a:solidFill>
              <a:latin typeface="Arial" pitchFamily="-106" charset="0"/>
              <a:ea typeface="ＭＳ Ｐゴシック" pitchFamily="-106" charset="-128"/>
              <a:cs typeface="ＭＳ Ｐゴシック" pitchFamily="-106" charset="-128"/>
            </a:endParaRPr>
          </a:p>
        </p:txBody>
      </p:sp>
      <p:sp>
        <p:nvSpPr>
          <p:cNvPr id="8" name="Text Box 5"/>
          <p:cNvSpPr txBox="1">
            <a:spLocks noChangeArrowheads="1"/>
          </p:cNvSpPr>
          <p:nvPr/>
        </p:nvSpPr>
        <p:spPr bwMode="auto">
          <a:xfrm>
            <a:off x="8164513" y="261143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16%</a:t>
            </a:r>
          </a:p>
        </p:txBody>
      </p:sp>
      <p:sp>
        <p:nvSpPr>
          <p:cNvPr id="104455" name="Line 7"/>
          <p:cNvSpPr>
            <a:spLocks noChangeShapeType="1"/>
          </p:cNvSpPr>
          <p:nvPr/>
        </p:nvSpPr>
        <p:spPr bwMode="auto">
          <a:xfrm>
            <a:off x="1030288" y="3221038"/>
            <a:ext cx="787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itle 1"/>
          <p:cNvSpPr>
            <a:spLocks noGrp="1"/>
          </p:cNvSpPr>
          <p:nvPr>
            <p:ph type="title"/>
          </p:nvPr>
        </p:nvSpPr>
        <p:spPr/>
        <p:txBody>
          <a:bodyPr/>
          <a:lstStyle/>
          <a:p>
            <a:r>
              <a:rPr lang="en-US">
                <a:latin typeface="Garamond" charset="0"/>
              </a:rPr>
              <a:t>DM Coverage, Accuracy, Timeliness</a:t>
            </a:r>
          </a:p>
        </p:txBody>
      </p:sp>
      <p:sp>
        <p:nvSpPr>
          <p:cNvPr id="349186" name="Content Placeholder 2"/>
          <p:cNvSpPr>
            <a:spLocks noGrp="1"/>
          </p:cNvSpPr>
          <p:nvPr>
            <p:ph idx="1"/>
          </p:nvPr>
        </p:nvSpPr>
        <p:spPr>
          <a:xfrm>
            <a:off x="239713" y="4903788"/>
            <a:ext cx="8610600" cy="1400175"/>
          </a:xfrm>
        </p:spPr>
        <p:txBody>
          <a:bodyPr/>
          <a:lstStyle/>
          <a:p>
            <a:r>
              <a:rPr lang="en-US">
                <a:solidFill>
                  <a:srgbClr val="0000FF"/>
                </a:solidFill>
                <a:latin typeface="Tahoma" charset="0"/>
              </a:rPr>
              <a:t>High coverage</a:t>
            </a:r>
            <a:r>
              <a:rPr lang="en-US">
                <a:latin typeface="Tahoma" charset="0"/>
              </a:rPr>
              <a:t> of inter-segment misses in a </a:t>
            </a:r>
            <a:r>
              <a:rPr lang="en-US">
                <a:solidFill>
                  <a:srgbClr val="0000FF"/>
                </a:solidFill>
                <a:latin typeface="Tahoma" charset="0"/>
              </a:rPr>
              <a:t>timely </a:t>
            </a:r>
            <a:r>
              <a:rPr lang="en-US">
                <a:latin typeface="Tahoma" charset="0"/>
              </a:rPr>
              <a:t>manner</a:t>
            </a:r>
          </a:p>
          <a:p>
            <a:r>
              <a:rPr lang="en-US">
                <a:solidFill>
                  <a:srgbClr val="0000FF"/>
                </a:solidFill>
                <a:latin typeface="Tahoma" charset="0"/>
              </a:rPr>
              <a:t>Medium accuracy does not impact performance</a:t>
            </a:r>
          </a:p>
          <a:p>
            <a:pPr lvl="1"/>
            <a:r>
              <a:rPr lang="en-US">
                <a:latin typeface="Tahoma" charset="0"/>
              </a:rPr>
              <a:t>Only 5.0 and 6.8 cache blocks marshaled for average segment</a:t>
            </a:r>
          </a:p>
          <a:p>
            <a:endParaRPr lang="en-US">
              <a:solidFill>
                <a:srgbClr val="0000FF"/>
              </a:solidFill>
              <a:latin typeface="Tahoma" charset="0"/>
            </a:endParaRPr>
          </a:p>
          <a:p>
            <a:endParaRPr lang="en-US">
              <a:latin typeface="Tahoma" charset="0"/>
            </a:endParaRPr>
          </a:p>
        </p:txBody>
      </p:sp>
      <p:sp>
        <p:nvSpPr>
          <p:cNvPr id="349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C86D48-BCCA-114F-B6FA-4FE64CAB7FCE}" type="slidenum">
              <a:rPr lang="en-US" sz="1600">
                <a:solidFill>
                  <a:srgbClr val="000000"/>
                </a:solidFill>
                <a:latin typeface="Garamond" charset="0"/>
              </a:rPr>
              <a:pPr eaLnBrk="1" hangingPunct="1"/>
              <a:t>106</a:t>
            </a:fld>
            <a:endParaRPr lang="en-US" sz="1600">
              <a:solidFill>
                <a:srgbClr val="000000"/>
              </a:solidFill>
              <a:latin typeface="Garamond" charset="0"/>
            </a:endParaRPr>
          </a:p>
        </p:txBody>
      </p:sp>
      <p:graphicFrame>
        <p:nvGraphicFramePr>
          <p:cNvPr id="349188" name="Object 2"/>
          <p:cNvGraphicFramePr>
            <a:graphicFrameLocks noChangeAspect="1"/>
          </p:cNvGraphicFramePr>
          <p:nvPr/>
        </p:nvGraphicFramePr>
        <p:xfrm>
          <a:off x="914400" y="1116013"/>
          <a:ext cx="7010400" cy="3863975"/>
        </p:xfrm>
        <a:graphic>
          <a:graphicData uri="http://schemas.openxmlformats.org/presentationml/2006/ole">
            <mc:AlternateContent xmlns:mc="http://schemas.openxmlformats.org/markup-compatibility/2006">
              <mc:Choice xmlns:v="urn:schemas-microsoft-com:vml" Requires="v">
                <p:oleObj spid="_x0000_s349192" name="Worksheet" r:id="rId3" imgW="5321300" imgH="2933700" progId="Excel.Sheet.8">
                  <p:embed/>
                </p:oleObj>
              </mc:Choice>
              <mc:Fallback>
                <p:oleObj name="Worksheet" r:id="rId3" imgW="5321300" imgH="293370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16013"/>
                        <a:ext cx="70104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itle 1"/>
          <p:cNvSpPr>
            <a:spLocks noGrp="1"/>
          </p:cNvSpPr>
          <p:nvPr>
            <p:ph type="title"/>
          </p:nvPr>
        </p:nvSpPr>
        <p:spPr/>
        <p:txBody>
          <a:bodyPr/>
          <a:lstStyle/>
          <a:p>
            <a:pPr eaLnBrk="1" hangingPunct="1"/>
            <a:r>
              <a:rPr lang="en-US">
                <a:latin typeface="Garamond" charset="0"/>
              </a:rPr>
              <a:t>Scaling Results</a:t>
            </a:r>
          </a:p>
        </p:txBody>
      </p:sp>
      <p:sp>
        <p:nvSpPr>
          <p:cNvPr id="350210" name="Content Placeholder 2"/>
          <p:cNvSpPr>
            <a:spLocks noGrp="1"/>
          </p:cNvSpPr>
          <p:nvPr>
            <p:ph idx="1"/>
          </p:nvPr>
        </p:nvSpPr>
        <p:spPr>
          <a:xfrm>
            <a:off x="228600" y="1371600"/>
            <a:ext cx="8915400" cy="4876800"/>
          </a:xfrm>
        </p:spPr>
        <p:txBody>
          <a:bodyPr/>
          <a:lstStyle/>
          <a:p>
            <a:pPr eaLnBrk="1" hangingPunct="1"/>
            <a:r>
              <a:rPr lang="en-US">
                <a:solidFill>
                  <a:srgbClr val="000000"/>
                </a:solidFill>
                <a:latin typeface="Tahoma" charset="0"/>
              </a:rPr>
              <a:t>DM </a:t>
            </a:r>
            <a:r>
              <a:rPr lang="en-US">
                <a:solidFill>
                  <a:srgbClr val="0000FF"/>
                </a:solidFill>
                <a:latin typeface="Tahoma" charset="0"/>
              </a:rPr>
              <a:t>performance improvement increases </a:t>
            </a:r>
            <a:r>
              <a:rPr lang="en-US">
                <a:solidFill>
                  <a:srgbClr val="000000"/>
                </a:solidFill>
                <a:latin typeface="Tahoma" charset="0"/>
              </a:rPr>
              <a:t>with</a:t>
            </a:r>
          </a:p>
          <a:p>
            <a:pPr lvl="1" eaLnBrk="1" hangingPunct="1"/>
            <a:r>
              <a:rPr lang="en-US">
                <a:solidFill>
                  <a:srgbClr val="0000FF"/>
                </a:solidFill>
                <a:latin typeface="Tahoma" charset="0"/>
              </a:rPr>
              <a:t>More cores</a:t>
            </a:r>
          </a:p>
          <a:p>
            <a:pPr lvl="1" eaLnBrk="1" hangingPunct="1"/>
            <a:r>
              <a:rPr lang="en-US">
                <a:solidFill>
                  <a:srgbClr val="0000FF"/>
                </a:solidFill>
                <a:latin typeface="Tahoma" charset="0"/>
              </a:rPr>
              <a:t>Higher interconnect latency</a:t>
            </a:r>
          </a:p>
          <a:p>
            <a:pPr lvl="1" eaLnBrk="1" hangingPunct="1"/>
            <a:r>
              <a:rPr lang="en-US">
                <a:solidFill>
                  <a:srgbClr val="0000FF"/>
                </a:solidFill>
                <a:latin typeface="Tahoma" charset="0"/>
              </a:rPr>
              <a:t>Larger private L2 caches</a:t>
            </a:r>
          </a:p>
          <a:p>
            <a:pPr lvl="1" eaLnBrk="1" hangingPunct="1"/>
            <a:endParaRPr lang="en-US">
              <a:solidFill>
                <a:srgbClr val="000000"/>
              </a:solidFill>
              <a:latin typeface="Tahoma" charset="0"/>
            </a:endParaRPr>
          </a:p>
          <a:p>
            <a:pPr eaLnBrk="1" hangingPunct="1"/>
            <a:r>
              <a:rPr lang="en-US">
                <a:solidFill>
                  <a:srgbClr val="000000"/>
                </a:solidFill>
                <a:latin typeface="Tahoma" charset="0"/>
              </a:rPr>
              <a:t>Why? </a:t>
            </a:r>
            <a:r>
              <a:rPr lang="en-US">
                <a:solidFill>
                  <a:srgbClr val="FF0000"/>
                </a:solidFill>
                <a:latin typeface="Tahoma" charset="0"/>
              </a:rPr>
              <a:t>Inter-segment data misses become a larger bottleneck</a:t>
            </a:r>
          </a:p>
          <a:p>
            <a:pPr lvl="1" eaLnBrk="1" hangingPunct="1"/>
            <a:r>
              <a:rPr lang="en-US">
                <a:solidFill>
                  <a:srgbClr val="000000"/>
                </a:solidFill>
                <a:latin typeface="Tahoma" charset="0"/>
              </a:rPr>
              <a:t>More cores </a:t>
            </a:r>
            <a:r>
              <a:rPr lang="en-US">
                <a:solidFill>
                  <a:srgbClr val="000000"/>
                </a:solidFill>
                <a:latin typeface="Tahoma" charset="0"/>
                <a:sym typeface="Wingdings" charset="0"/>
              </a:rPr>
              <a:t> More communication</a:t>
            </a:r>
          </a:p>
          <a:p>
            <a:pPr lvl="1" eaLnBrk="1" hangingPunct="1"/>
            <a:r>
              <a:rPr lang="en-US">
                <a:solidFill>
                  <a:srgbClr val="000000"/>
                </a:solidFill>
                <a:latin typeface="Tahoma" charset="0"/>
                <a:sym typeface="Wingdings" charset="0"/>
              </a:rPr>
              <a:t>Higher latency  Longer stalls due to communication</a:t>
            </a:r>
          </a:p>
          <a:p>
            <a:pPr lvl="1" eaLnBrk="1" hangingPunct="1"/>
            <a:r>
              <a:rPr lang="en-US">
                <a:solidFill>
                  <a:srgbClr val="000000"/>
                </a:solidFill>
                <a:latin typeface="Tahoma" charset="0"/>
                <a:sym typeface="Wingdings" charset="0"/>
              </a:rPr>
              <a:t>Larger L2 cache  Communication misses remain</a:t>
            </a:r>
            <a:r>
              <a:rPr lang="en-US">
                <a:solidFill>
                  <a:srgbClr val="000000"/>
                </a:solidFill>
                <a:latin typeface="Tahoma" charset="0"/>
              </a:rPr>
              <a:t> </a:t>
            </a:r>
            <a:endParaRPr lang="en-US">
              <a:latin typeface="Tahoma" charset="0"/>
            </a:endParaRPr>
          </a:p>
          <a:p>
            <a:pPr eaLnBrk="1" hangingPunct="1"/>
            <a:endParaRPr lang="en-US">
              <a:latin typeface="Tahoma" charset="0"/>
            </a:endParaRPr>
          </a:p>
        </p:txBody>
      </p:sp>
      <p:sp>
        <p:nvSpPr>
          <p:cNvPr id="350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4E3995-3C2A-354A-9E0D-CA74B6F95133}" type="slidenum">
              <a:rPr lang="en-US" sz="1600">
                <a:solidFill>
                  <a:srgbClr val="000000"/>
                </a:solidFill>
                <a:latin typeface="Garamond" charset="0"/>
              </a:rPr>
              <a:pPr eaLnBrk="1" hangingPunct="1"/>
              <a:t>107</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799FB-05D1-144F-ABA4-149CCF60736A}" type="slidenum">
              <a:rPr lang="en-US" sz="1600">
                <a:solidFill>
                  <a:srgbClr val="000000"/>
                </a:solidFill>
                <a:latin typeface="Garamond" charset="0"/>
              </a:rPr>
              <a:pPr eaLnBrk="1" hangingPunct="1"/>
              <a:t>108</a:t>
            </a:fld>
            <a:endParaRPr lang="en-US" sz="1600">
              <a:solidFill>
                <a:srgbClr val="000000"/>
              </a:solidFill>
              <a:latin typeface="Garamond" charset="0"/>
            </a:endParaRPr>
          </a:p>
        </p:txBody>
      </p:sp>
      <p:sp>
        <p:nvSpPr>
          <p:cNvPr id="352258" name="Rectangle 2"/>
          <p:cNvSpPr>
            <a:spLocks noGrp="1" noChangeArrowheads="1"/>
          </p:cNvSpPr>
          <p:nvPr>
            <p:ph type="title"/>
          </p:nvPr>
        </p:nvSpPr>
        <p:spPr/>
        <p:txBody>
          <a:bodyPr/>
          <a:lstStyle/>
          <a:p>
            <a:pPr eaLnBrk="1" hangingPunct="1"/>
            <a:r>
              <a:rPr lang="en-US">
                <a:latin typeface="Garamond" charset="0"/>
              </a:rPr>
              <a:t>Other Applications of Data Marshaling</a:t>
            </a:r>
          </a:p>
        </p:txBody>
      </p:sp>
      <p:sp>
        <p:nvSpPr>
          <p:cNvPr id="96260" name="Rectangle 3"/>
          <p:cNvSpPr>
            <a:spLocks noGrp="1" noChangeArrowheads="1"/>
          </p:cNvSpPr>
          <p:nvPr>
            <p:ph type="body" idx="1"/>
          </p:nvPr>
        </p:nvSpPr>
        <p:spPr>
          <a:xfrm>
            <a:off x="228600" y="1371600"/>
            <a:ext cx="8915400" cy="4876800"/>
          </a:xfrm>
        </p:spPr>
        <p:txBody>
          <a:bodyPr/>
          <a:lstStyle/>
          <a:p>
            <a:pPr eaLnBrk="1" hangingPunct="1">
              <a:lnSpc>
                <a:spcPct val="90000"/>
              </a:lnSpc>
            </a:pPr>
            <a:r>
              <a:rPr lang="en-US">
                <a:solidFill>
                  <a:srgbClr val="0000FF"/>
                </a:solidFill>
                <a:latin typeface="Tahoma" charset="0"/>
              </a:rPr>
              <a:t>Can be applied to other Staged Execution models</a:t>
            </a:r>
          </a:p>
          <a:p>
            <a:pPr lvl="1" eaLnBrk="1" hangingPunct="1">
              <a:lnSpc>
                <a:spcPct val="90000"/>
              </a:lnSpc>
            </a:pPr>
            <a:r>
              <a:rPr lang="en-US">
                <a:latin typeface="Tahoma" charset="0"/>
              </a:rPr>
              <a:t>Task parallelism models</a:t>
            </a:r>
          </a:p>
          <a:p>
            <a:pPr lvl="2" eaLnBrk="1" hangingPunct="1">
              <a:lnSpc>
                <a:spcPct val="90000"/>
              </a:lnSpc>
            </a:pPr>
            <a:r>
              <a:rPr lang="en-US">
                <a:latin typeface="Tahoma" charset="0"/>
              </a:rPr>
              <a:t>Cilk, Intel TBB, Apple Grand Central Dispatch</a:t>
            </a:r>
          </a:p>
          <a:p>
            <a:pPr lvl="1" eaLnBrk="1" hangingPunct="1">
              <a:lnSpc>
                <a:spcPct val="90000"/>
              </a:lnSpc>
            </a:pPr>
            <a:r>
              <a:rPr lang="en-US">
                <a:latin typeface="Tahoma" charset="0"/>
              </a:rPr>
              <a:t>Special-purpose remote functional units</a:t>
            </a:r>
          </a:p>
          <a:p>
            <a:pPr lvl="1" eaLnBrk="1" hangingPunct="1">
              <a:lnSpc>
                <a:spcPct val="90000"/>
              </a:lnSpc>
            </a:pPr>
            <a:r>
              <a:rPr lang="en-US">
                <a:latin typeface="Tahoma" charset="0"/>
              </a:rPr>
              <a:t>Computation spreading </a:t>
            </a:r>
            <a:r>
              <a:rPr lang="en-US" sz="1600">
                <a:latin typeface="Tahoma" charset="0"/>
              </a:rPr>
              <a:t>[Chakraborty et al., ASPLOS</a:t>
            </a:r>
            <a:r>
              <a:rPr lang="ja-JP" altLang="en-US" sz="1600">
                <a:latin typeface="Tahoma" charset="0"/>
              </a:rPr>
              <a:t>’</a:t>
            </a:r>
            <a:r>
              <a:rPr lang="en-US" altLang="ja-JP" sz="1600">
                <a:latin typeface="Tahoma" charset="0"/>
              </a:rPr>
              <a:t>06]</a:t>
            </a:r>
          </a:p>
          <a:p>
            <a:pPr lvl="1" eaLnBrk="1" hangingPunct="1">
              <a:lnSpc>
                <a:spcPct val="90000"/>
              </a:lnSpc>
            </a:pPr>
            <a:r>
              <a:rPr lang="en-US">
                <a:latin typeface="Tahoma" charset="0"/>
              </a:rPr>
              <a:t>Thread motion/migration </a:t>
            </a:r>
            <a:r>
              <a:rPr lang="en-US" sz="1600">
                <a:latin typeface="Tahoma" charset="0"/>
              </a:rPr>
              <a:t>[e.g., Rangan et al., ISCA</a:t>
            </a:r>
            <a:r>
              <a:rPr lang="ja-JP" altLang="en-US" sz="1600">
                <a:latin typeface="Tahoma" charset="0"/>
              </a:rPr>
              <a:t>’</a:t>
            </a:r>
            <a:r>
              <a:rPr lang="en-US" altLang="ja-JP" sz="1600">
                <a:latin typeface="Tahoma" charset="0"/>
              </a:rPr>
              <a:t>09]</a:t>
            </a:r>
          </a:p>
          <a:p>
            <a:pPr lvl="1" eaLnBrk="1" hangingPunct="1">
              <a:lnSpc>
                <a:spcPct val="90000"/>
              </a:lnSpc>
              <a:buFont typeface="Wingdings" charset="0"/>
              <a:buNone/>
            </a:pPr>
            <a:endParaRPr lang="en-US">
              <a:latin typeface="Tahoma" charset="0"/>
            </a:endParaRPr>
          </a:p>
          <a:p>
            <a:pPr eaLnBrk="1" hangingPunct="1">
              <a:lnSpc>
                <a:spcPct val="90000"/>
              </a:lnSpc>
            </a:pPr>
            <a:r>
              <a:rPr lang="en-US">
                <a:solidFill>
                  <a:srgbClr val="0000FF"/>
                </a:solidFill>
                <a:latin typeface="Tahoma" charset="0"/>
              </a:rPr>
              <a:t>Can be an enabler for more aggressive SE models</a:t>
            </a:r>
          </a:p>
          <a:p>
            <a:pPr lvl="1" eaLnBrk="1" hangingPunct="1">
              <a:lnSpc>
                <a:spcPct val="90000"/>
              </a:lnSpc>
            </a:pPr>
            <a:r>
              <a:rPr lang="en-US">
                <a:solidFill>
                  <a:srgbClr val="FF0000"/>
                </a:solidFill>
                <a:latin typeface="Tahoma" charset="0"/>
              </a:rPr>
              <a:t>Lowers the cost of data migration</a:t>
            </a:r>
          </a:p>
          <a:p>
            <a:pPr lvl="2" eaLnBrk="1" hangingPunct="1">
              <a:lnSpc>
                <a:spcPct val="90000"/>
              </a:lnSpc>
            </a:pPr>
            <a:r>
              <a:rPr lang="en-US">
                <a:latin typeface="Tahoma" charset="0"/>
              </a:rPr>
              <a:t>an important overhead in remote execution of code segments</a:t>
            </a:r>
          </a:p>
          <a:p>
            <a:pPr lvl="1" eaLnBrk="1" hangingPunct="1">
              <a:lnSpc>
                <a:spcPct val="90000"/>
              </a:lnSpc>
            </a:pPr>
            <a:r>
              <a:rPr lang="en-US">
                <a:solidFill>
                  <a:srgbClr val="FF0000"/>
                </a:solidFill>
                <a:latin typeface="Tahoma" charset="0"/>
              </a:rPr>
              <a:t>Remote execution of finer-grained tasks can become more feasible </a:t>
            </a:r>
            <a:r>
              <a:rPr lang="en-US">
                <a:latin typeface="Tahoma" charset="0"/>
                <a:sym typeface="Wingdings" charset="0"/>
              </a:rPr>
              <a:t> finer-grained parallelization in multi-cores</a:t>
            </a:r>
            <a:endParaRPr lang="en-US">
              <a:latin typeface="Tahom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26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6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60">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1"/>
          <p:cNvSpPr>
            <a:spLocks noGrp="1"/>
          </p:cNvSpPr>
          <p:nvPr>
            <p:ph type="title"/>
          </p:nvPr>
        </p:nvSpPr>
        <p:spPr/>
        <p:txBody>
          <a:bodyPr/>
          <a:lstStyle/>
          <a:p>
            <a:pPr eaLnBrk="1" hangingPunct="1"/>
            <a:r>
              <a:rPr lang="en-US">
                <a:latin typeface="Garamond" charset="0"/>
              </a:rPr>
              <a:t>Data Marshaling Summary</a:t>
            </a:r>
          </a:p>
        </p:txBody>
      </p:sp>
      <p:sp>
        <p:nvSpPr>
          <p:cNvPr id="101379" name="Content Placeholder 2"/>
          <p:cNvSpPr>
            <a:spLocks noGrp="1"/>
          </p:cNvSpPr>
          <p:nvPr>
            <p:ph idx="1"/>
          </p:nvPr>
        </p:nvSpPr>
        <p:spPr>
          <a:xfrm>
            <a:off x="152400" y="1066800"/>
            <a:ext cx="8915400" cy="5029200"/>
          </a:xfrm>
        </p:spPr>
        <p:txBody>
          <a:bodyPr/>
          <a:lstStyle/>
          <a:p>
            <a:pPr eaLnBrk="1" hangingPunct="1"/>
            <a:r>
              <a:rPr lang="en-US">
                <a:solidFill>
                  <a:srgbClr val="FF0000"/>
                </a:solidFill>
                <a:latin typeface="Tahoma" charset="0"/>
              </a:rPr>
              <a:t>Inter-segment data transfers between cores </a:t>
            </a:r>
            <a:r>
              <a:rPr lang="en-US">
                <a:solidFill>
                  <a:srgbClr val="000000"/>
                </a:solidFill>
                <a:latin typeface="Tahoma" charset="0"/>
              </a:rPr>
              <a:t>limit the benefit of promising Staged Execution (SE) models</a:t>
            </a:r>
          </a:p>
          <a:p>
            <a:pPr eaLnBrk="1" hangingPunct="1"/>
            <a:endParaRPr lang="en-US" sz="1100">
              <a:solidFill>
                <a:srgbClr val="000000"/>
              </a:solidFill>
              <a:latin typeface="Tahoma" charset="0"/>
            </a:endParaRPr>
          </a:p>
          <a:p>
            <a:pPr eaLnBrk="1" hangingPunct="1"/>
            <a:r>
              <a:rPr lang="en-US">
                <a:solidFill>
                  <a:srgbClr val="000000"/>
                </a:solidFill>
                <a:latin typeface="Tahoma" charset="0"/>
              </a:rPr>
              <a:t>Data Marshaling is a hardware/software cooperative solution: </a:t>
            </a:r>
            <a:r>
              <a:rPr lang="en-US">
                <a:solidFill>
                  <a:srgbClr val="0000FF"/>
                </a:solidFill>
                <a:latin typeface="Tahoma" charset="0"/>
              </a:rPr>
              <a:t>detect inter-segment data generator instructions and push their data to next segment</a:t>
            </a:r>
            <a:r>
              <a:rPr lang="ja-JP" altLang="en-US">
                <a:solidFill>
                  <a:srgbClr val="0000FF"/>
                </a:solidFill>
                <a:latin typeface="Tahoma" charset="0"/>
              </a:rPr>
              <a:t>’</a:t>
            </a:r>
            <a:r>
              <a:rPr lang="en-US" altLang="ja-JP">
                <a:solidFill>
                  <a:srgbClr val="0000FF"/>
                </a:solidFill>
                <a:latin typeface="Tahoma" charset="0"/>
              </a:rPr>
              <a:t>s core</a:t>
            </a:r>
          </a:p>
          <a:p>
            <a:pPr lvl="1" eaLnBrk="1" hangingPunct="1"/>
            <a:r>
              <a:rPr lang="en-US" sz="2000">
                <a:solidFill>
                  <a:srgbClr val="000000"/>
                </a:solidFill>
                <a:latin typeface="Tahoma" charset="0"/>
              </a:rPr>
              <a:t>Significantly reduces cache misses for inter-segment data</a:t>
            </a:r>
          </a:p>
          <a:p>
            <a:pPr lvl="1" eaLnBrk="1" hangingPunct="1"/>
            <a:r>
              <a:rPr lang="en-US" sz="2000">
                <a:solidFill>
                  <a:srgbClr val="000000"/>
                </a:solidFill>
                <a:latin typeface="Tahoma" charset="0"/>
              </a:rPr>
              <a:t>Low cost, high-coverage, timely for arbitrary address sequences</a:t>
            </a:r>
          </a:p>
          <a:p>
            <a:pPr lvl="1" eaLnBrk="1" hangingPunct="1"/>
            <a:r>
              <a:rPr lang="en-US" sz="2000">
                <a:solidFill>
                  <a:srgbClr val="000000"/>
                </a:solidFill>
                <a:latin typeface="Tahoma" charset="0"/>
              </a:rPr>
              <a:t>Achieves most of the potential of eliminating such misses</a:t>
            </a:r>
          </a:p>
          <a:p>
            <a:pPr eaLnBrk="1" hangingPunct="1"/>
            <a:endParaRPr lang="en-US" sz="1100">
              <a:solidFill>
                <a:srgbClr val="000000"/>
              </a:solidFill>
              <a:latin typeface="Tahoma" charset="0"/>
            </a:endParaRPr>
          </a:p>
          <a:p>
            <a:pPr eaLnBrk="1" hangingPunct="1"/>
            <a:r>
              <a:rPr lang="en-US">
                <a:solidFill>
                  <a:srgbClr val="000000"/>
                </a:solidFill>
                <a:latin typeface="Tahoma" charset="0"/>
              </a:rPr>
              <a:t>Applicable to several existing Staged Execution models</a:t>
            </a:r>
          </a:p>
          <a:p>
            <a:pPr lvl="1" eaLnBrk="1" hangingPunct="1"/>
            <a:r>
              <a:rPr lang="en-US" sz="2000">
                <a:solidFill>
                  <a:srgbClr val="000000"/>
                </a:solidFill>
                <a:latin typeface="Tahoma" charset="0"/>
              </a:rPr>
              <a:t>Accelerated Critical Sections: 9% performance benefit</a:t>
            </a:r>
          </a:p>
          <a:p>
            <a:pPr lvl="1" eaLnBrk="1" hangingPunct="1"/>
            <a:r>
              <a:rPr lang="en-US" sz="2000">
                <a:solidFill>
                  <a:srgbClr val="000000"/>
                </a:solidFill>
                <a:latin typeface="Tahoma" charset="0"/>
              </a:rPr>
              <a:t>Pipeline Parallelism: 16% performance benefit</a:t>
            </a:r>
          </a:p>
          <a:p>
            <a:pPr eaLnBrk="1" hangingPunct="1"/>
            <a:r>
              <a:rPr lang="en-US">
                <a:solidFill>
                  <a:srgbClr val="000000"/>
                </a:solidFill>
                <a:latin typeface="Tahoma" charset="0"/>
              </a:rPr>
              <a:t>Can enable new models</a:t>
            </a:r>
            <a:r>
              <a:rPr lang="en-US">
                <a:solidFill>
                  <a:srgbClr val="000000"/>
                </a:solidFill>
                <a:latin typeface="Tahoma" charset="0"/>
                <a:sym typeface="Wingdings" charset="0"/>
              </a:rPr>
              <a:t> </a:t>
            </a:r>
            <a:r>
              <a:rPr lang="en-US">
                <a:solidFill>
                  <a:srgbClr val="0000FF"/>
                </a:solidFill>
                <a:latin typeface="Tahoma" charset="0"/>
                <a:sym typeface="Wingdings" charset="0"/>
              </a:rPr>
              <a:t>very fine-grained remote execution</a:t>
            </a:r>
            <a:endParaRPr lang="en-US">
              <a:solidFill>
                <a:srgbClr val="000000"/>
              </a:solidFill>
              <a:latin typeface="Tahoma" charset="0"/>
            </a:endParaRPr>
          </a:p>
          <a:p>
            <a:pPr eaLnBrk="1" hangingPunct="1"/>
            <a:endParaRPr lang="en-US">
              <a:latin typeface="Tahoma" charset="0"/>
            </a:endParaRPr>
          </a:p>
        </p:txBody>
      </p:sp>
      <p:sp>
        <p:nvSpPr>
          <p:cNvPr id="354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B4E2CD-56FB-D743-A5E1-FFF033324FE3}" type="slidenum">
              <a:rPr lang="en-US" sz="1600">
                <a:solidFill>
                  <a:srgbClr val="000000"/>
                </a:solidFill>
                <a:latin typeface="Garamond" charset="0"/>
              </a:rPr>
              <a:pPr eaLnBrk="1" hangingPunct="1"/>
              <a:t>109</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3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Many Cores on Chip</a:t>
            </a:r>
          </a:p>
        </p:txBody>
      </p:sp>
      <p:sp>
        <p:nvSpPr>
          <p:cNvPr id="195586" name="Content Placeholder 2"/>
          <p:cNvSpPr>
            <a:spLocks noGrp="1"/>
          </p:cNvSpPr>
          <p:nvPr>
            <p:ph idx="1"/>
          </p:nvPr>
        </p:nvSpPr>
        <p:spPr>
          <a:xfrm>
            <a:off x="228600" y="1052513"/>
            <a:ext cx="8610600" cy="5195887"/>
          </a:xfrm>
        </p:spPr>
        <p:txBody>
          <a:bodyPr/>
          <a:lstStyle/>
          <a:p>
            <a:r>
              <a:rPr lang="en-US">
                <a:latin typeface="Tahoma" charset="0"/>
                <a:ea typeface="ＭＳ Ｐゴシック" charset="0"/>
                <a:cs typeface="ＭＳ Ｐゴシック" charset="0"/>
              </a:rPr>
              <a:t>Simpler and lower power than a single large core</a:t>
            </a:r>
          </a:p>
          <a:p>
            <a:r>
              <a:rPr lang="en-US">
                <a:latin typeface="Tahoma" charset="0"/>
                <a:ea typeface="ＭＳ Ｐゴシック" charset="0"/>
                <a:cs typeface="ＭＳ Ｐゴシック" charset="0"/>
              </a:rPr>
              <a:t>Large scale parallelism on chip</a:t>
            </a: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443C18-77C6-A445-B23A-39D1862BEBA7}"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grpSp>
        <p:nvGrpSpPr>
          <p:cNvPr id="195588" name="Group 40"/>
          <p:cNvGrpSpPr>
            <a:grpSpLocks/>
          </p:cNvGrpSpPr>
          <p:nvPr/>
        </p:nvGrpSpPr>
        <p:grpSpPr bwMode="auto">
          <a:xfrm>
            <a:off x="4953000" y="2235200"/>
            <a:ext cx="1847850" cy="1808163"/>
            <a:chOff x="3647468" y="1676931"/>
            <a:chExt cx="1848260" cy="1808173"/>
          </a:xfrm>
        </p:grpSpPr>
        <p:pic>
          <p:nvPicPr>
            <p:cNvPr id="195609"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10"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IBM Cell BE</a:t>
              </a:r>
              <a:br>
                <a:rPr lang="en-US" altLang="zh-CN" sz="1800">
                  <a:latin typeface="Calibri" charset="0"/>
                  <a:cs typeface="Arial" charset="0"/>
                </a:rPr>
              </a:br>
              <a:r>
                <a:rPr lang="en-US" altLang="zh-CN" sz="1600">
                  <a:latin typeface="Calibri" charset="0"/>
                  <a:cs typeface="Arial" charset="0"/>
                </a:rPr>
                <a:t>8+1 cores</a:t>
              </a:r>
            </a:p>
          </p:txBody>
        </p:sp>
      </p:grpSp>
      <p:grpSp>
        <p:nvGrpSpPr>
          <p:cNvPr id="195589" name="Group 39"/>
          <p:cNvGrpSpPr>
            <a:grpSpLocks/>
          </p:cNvGrpSpPr>
          <p:nvPr/>
        </p:nvGrpSpPr>
        <p:grpSpPr bwMode="auto">
          <a:xfrm>
            <a:off x="2362200" y="2235200"/>
            <a:ext cx="2206625" cy="1806575"/>
            <a:chOff x="2223822" y="1484985"/>
            <a:chExt cx="2206183" cy="1806217"/>
          </a:xfrm>
        </p:grpSpPr>
        <p:sp>
          <p:nvSpPr>
            <p:cNvPr id="195607"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Intel Core i7</a:t>
              </a:r>
              <a:br>
                <a:rPr lang="en-US" altLang="zh-CN" sz="1800">
                  <a:latin typeface="Calibri" charset="0"/>
                  <a:cs typeface="Arial" charset="0"/>
                </a:rPr>
              </a:br>
              <a:r>
                <a:rPr lang="en-US" altLang="zh-CN" sz="1600">
                  <a:latin typeface="Calibri" charset="0"/>
                  <a:cs typeface="Arial" charset="0"/>
                </a:rPr>
                <a:t>8 cores</a:t>
              </a:r>
              <a:endParaRPr lang="en-US" altLang="zh-CN" sz="1800">
                <a:latin typeface="Calibri" charset="0"/>
                <a:cs typeface="Arial" charset="0"/>
              </a:endParaRPr>
            </a:p>
          </p:txBody>
        </p:sp>
        <p:pic>
          <p:nvPicPr>
            <p:cNvPr id="195608"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590" name="Group 38"/>
          <p:cNvGrpSpPr>
            <a:grpSpLocks/>
          </p:cNvGrpSpPr>
          <p:nvPr/>
        </p:nvGrpSpPr>
        <p:grpSpPr bwMode="auto">
          <a:xfrm>
            <a:off x="7159625" y="4318000"/>
            <a:ext cx="1984375" cy="1755775"/>
            <a:chOff x="6769103" y="859632"/>
            <a:chExt cx="1983636" cy="1755215"/>
          </a:xfrm>
        </p:grpSpPr>
        <p:pic>
          <p:nvPicPr>
            <p:cNvPr id="195605"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06"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Tilera TILE Gx</a:t>
              </a:r>
            </a:p>
            <a:p>
              <a:r>
                <a:rPr lang="en-US" altLang="zh-CN" sz="1600">
                  <a:latin typeface="Calibri" charset="0"/>
                  <a:cs typeface="Arial" charset="0"/>
                </a:rPr>
                <a:t>100 cores, networked</a:t>
              </a:r>
            </a:p>
          </p:txBody>
        </p:sp>
      </p:grpSp>
      <p:grpSp>
        <p:nvGrpSpPr>
          <p:cNvPr id="195591" name="Group 38"/>
          <p:cNvGrpSpPr>
            <a:grpSpLocks/>
          </p:cNvGrpSpPr>
          <p:nvPr/>
        </p:nvGrpSpPr>
        <p:grpSpPr bwMode="auto">
          <a:xfrm>
            <a:off x="7162800" y="2235200"/>
            <a:ext cx="1538288" cy="1811338"/>
            <a:chOff x="241300" y="4189413"/>
            <a:chExt cx="1538944" cy="1811568"/>
          </a:xfrm>
        </p:grpSpPr>
        <p:pic>
          <p:nvPicPr>
            <p:cNvPr id="195603"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04"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IBM POWER7</a:t>
              </a:r>
            </a:p>
            <a:p>
              <a:r>
                <a:rPr lang="en-US" altLang="zh-CN" sz="1600">
                  <a:latin typeface="Calibri" charset="0"/>
                  <a:cs typeface="Arial" charset="0"/>
                </a:rPr>
                <a:t>8 cores</a:t>
              </a:r>
            </a:p>
          </p:txBody>
        </p:sp>
      </p:grpSp>
      <p:grpSp>
        <p:nvGrpSpPr>
          <p:cNvPr id="195592" name="Group 44"/>
          <p:cNvGrpSpPr>
            <a:grpSpLocks/>
          </p:cNvGrpSpPr>
          <p:nvPr/>
        </p:nvGrpSpPr>
        <p:grpSpPr bwMode="auto">
          <a:xfrm>
            <a:off x="4953000" y="4318000"/>
            <a:ext cx="1879600" cy="1789113"/>
            <a:chOff x="3809208" y="4471194"/>
            <a:chExt cx="1879641" cy="1789346"/>
          </a:xfrm>
        </p:grpSpPr>
        <p:sp>
          <p:nvSpPr>
            <p:cNvPr id="195601"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Intel SCC</a:t>
              </a:r>
            </a:p>
            <a:p>
              <a:r>
                <a:rPr lang="en-US" altLang="zh-CN" sz="1600">
                  <a:latin typeface="Calibri" charset="0"/>
                  <a:cs typeface="Arial" charset="0"/>
                </a:rPr>
                <a:t>48 cores, networked</a:t>
              </a:r>
            </a:p>
          </p:txBody>
        </p:sp>
        <p:pic>
          <p:nvPicPr>
            <p:cNvPr id="195602"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593" name="Group 47"/>
          <p:cNvGrpSpPr>
            <a:grpSpLocks/>
          </p:cNvGrpSpPr>
          <p:nvPr/>
        </p:nvGrpSpPr>
        <p:grpSpPr bwMode="auto">
          <a:xfrm>
            <a:off x="3276600" y="4318000"/>
            <a:ext cx="1363663" cy="1800225"/>
            <a:chOff x="5252245" y="4774407"/>
            <a:chExt cx="1363286" cy="1800456"/>
          </a:xfrm>
        </p:grpSpPr>
        <p:sp>
          <p:nvSpPr>
            <p:cNvPr id="195599"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Nvidia Fermi</a:t>
              </a:r>
            </a:p>
            <a:p>
              <a:r>
                <a:rPr lang="en-US" altLang="zh-CN" sz="1600">
                  <a:latin typeface="Calibri" charset="0"/>
                  <a:cs typeface="Arial" charset="0"/>
                </a:rPr>
                <a:t>448 “cores”</a:t>
              </a:r>
            </a:p>
          </p:txBody>
        </p:sp>
        <p:pic>
          <p:nvPicPr>
            <p:cNvPr id="195600"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5594" name="Group 78"/>
          <p:cNvGrpSpPr>
            <a:grpSpLocks/>
          </p:cNvGrpSpPr>
          <p:nvPr/>
        </p:nvGrpSpPr>
        <p:grpSpPr bwMode="auto">
          <a:xfrm>
            <a:off x="304800" y="2235200"/>
            <a:ext cx="1676400" cy="2139950"/>
            <a:chOff x="533400" y="1371600"/>
            <a:chExt cx="1676399" cy="2139553"/>
          </a:xfrm>
        </p:grpSpPr>
        <p:pic>
          <p:nvPicPr>
            <p:cNvPr id="195597"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8"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AMD Barcelona</a:t>
              </a:r>
            </a:p>
            <a:p>
              <a:r>
                <a:rPr lang="en-US" altLang="zh-CN" sz="1600">
                  <a:latin typeface="Calibri" charset="0"/>
                  <a:cs typeface="Arial" charset="0"/>
                </a:rPr>
                <a:t>4 cores</a:t>
              </a:r>
            </a:p>
          </p:txBody>
        </p:sp>
      </p:grpSp>
      <p:pic>
        <p:nvPicPr>
          <p:cNvPr id="195595"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6"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1800">
                <a:latin typeface="Calibri" charset="0"/>
                <a:cs typeface="Arial" charset="0"/>
              </a:rPr>
              <a:t>Sun Niagara II</a:t>
            </a:r>
          </a:p>
          <a:p>
            <a:r>
              <a:rPr lang="en-US" altLang="zh-CN" sz="1600">
                <a:latin typeface="Calibri" charset="0"/>
                <a:cs typeface="Arial" charset="0"/>
              </a:rPr>
              <a:t>8 cores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itle 4"/>
          <p:cNvSpPr>
            <a:spLocks noGrp="1"/>
          </p:cNvSpPr>
          <p:nvPr>
            <p:ph type="ctrTitle"/>
          </p:nvPr>
        </p:nvSpPr>
        <p:spPr>
          <a:xfrm>
            <a:off x="685800" y="1371600"/>
            <a:ext cx="7924800" cy="1752600"/>
          </a:xfrm>
        </p:spPr>
        <p:txBody>
          <a:bodyPr/>
          <a:lstStyle/>
          <a:p>
            <a:r>
              <a:rPr lang="en-US">
                <a:latin typeface="Garamond" charset="0"/>
              </a:rPr>
              <a:t>A Case for </a:t>
            </a:r>
            <a:br>
              <a:rPr lang="en-US">
                <a:latin typeface="Garamond" charset="0"/>
              </a:rPr>
            </a:br>
            <a:r>
              <a:rPr lang="en-US">
                <a:latin typeface="Garamond" charset="0"/>
              </a:rPr>
              <a:t>	Asymmetry Everywhere</a:t>
            </a:r>
          </a:p>
        </p:txBody>
      </p:sp>
      <p:sp>
        <p:nvSpPr>
          <p:cNvPr id="355330" name="Subtitle 5"/>
          <p:cNvSpPr>
            <a:spLocks noGrp="1"/>
          </p:cNvSpPr>
          <p:nvPr>
            <p:ph type="subTitle" idx="1"/>
          </p:nvPr>
        </p:nvSpPr>
        <p:spPr>
          <a:xfrm>
            <a:off x="76200" y="4191000"/>
            <a:ext cx="8991600" cy="1752600"/>
          </a:xfrm>
        </p:spPr>
        <p:txBody>
          <a:bodyPr/>
          <a:lstStyle/>
          <a:p>
            <a:pPr>
              <a:buFont typeface="Wingdings" charset="0"/>
              <a:buNone/>
            </a:pPr>
            <a:r>
              <a:rPr lang="en-US" sz="2000" u="sng">
                <a:latin typeface="Tahoma" charset="0"/>
              </a:rPr>
              <a:t>Onur Mutlu</a:t>
            </a:r>
            <a:r>
              <a:rPr lang="en-US" sz="2000">
                <a:latin typeface="Tahoma" charset="0"/>
              </a:rPr>
              <a:t>, </a:t>
            </a:r>
            <a:br>
              <a:rPr lang="en-US" sz="2000">
                <a:latin typeface="Tahoma" charset="0"/>
              </a:rPr>
            </a:br>
            <a:r>
              <a:rPr lang="en-US" sz="2000" b="1">
                <a:latin typeface="Tahoma" charset="0"/>
                <a:hlinkClick r:id="rId2"/>
              </a:rPr>
              <a:t>"Asymmetry Everywhere (with Automatic Resource Management)"</a:t>
            </a:r>
            <a:r>
              <a:rPr lang="en-US" sz="2000">
                <a:latin typeface="Tahoma" charset="0"/>
              </a:rPr>
              <a:t/>
            </a:r>
            <a:br>
              <a:rPr lang="en-US" sz="2000">
                <a:latin typeface="Tahoma" charset="0"/>
              </a:rPr>
            </a:br>
            <a:r>
              <a:rPr lang="en-US" sz="2000" i="1">
                <a:latin typeface="Tahoma" charset="0"/>
                <a:hlinkClick r:id="rId3"/>
              </a:rPr>
              <a:t>CRA Workshop on Advancing Computer Architecture Research: Popular Parallel Programming</a:t>
            </a:r>
            <a:r>
              <a:rPr lang="en-US" sz="2000">
                <a:latin typeface="Tahoma" charset="0"/>
              </a:rPr>
              <a:t>, San Diego, CA, February 2010. </a:t>
            </a:r>
            <a:br>
              <a:rPr lang="en-US" sz="2000">
                <a:latin typeface="Tahoma" charset="0"/>
              </a:rPr>
            </a:br>
            <a:r>
              <a:rPr lang="en-US" sz="2000">
                <a:latin typeface="Tahoma" charset="0"/>
                <a:hlinkClick r:id="rId4"/>
              </a:rPr>
              <a:t>Position paper</a:t>
            </a:r>
            <a:r>
              <a:rPr lang="en-US" sz="2000">
                <a:latin typeface="Tahoma" charset="0"/>
              </a:rPr>
              <a:t> </a:t>
            </a:r>
          </a:p>
        </p:txBody>
      </p:sp>
      <p:sp>
        <p:nvSpPr>
          <p:cNvPr id="3553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BEB224-DA6C-FA4B-A8FB-AD1C5A204C04}" type="slidenum">
              <a:rPr lang="en-US" sz="1200">
                <a:solidFill>
                  <a:srgbClr val="000000"/>
                </a:solidFill>
                <a:latin typeface="Garamond" charset="0"/>
              </a:rPr>
              <a:pPr eaLnBrk="1" hangingPunct="1"/>
              <a:t>110</a:t>
            </a:fld>
            <a:endParaRPr lang="en-US" sz="12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Title 1"/>
          <p:cNvSpPr>
            <a:spLocks noGrp="1"/>
          </p:cNvSpPr>
          <p:nvPr>
            <p:ph type="title"/>
          </p:nvPr>
        </p:nvSpPr>
        <p:spPr/>
        <p:txBody>
          <a:bodyPr/>
          <a:lstStyle/>
          <a:p>
            <a:r>
              <a:rPr lang="en-US">
                <a:latin typeface="Garamond" charset="0"/>
              </a:rPr>
              <a:t>The Setting</a:t>
            </a:r>
          </a:p>
        </p:txBody>
      </p:sp>
      <p:sp>
        <p:nvSpPr>
          <p:cNvPr id="3" name="Content Placeholder 2"/>
          <p:cNvSpPr>
            <a:spLocks noGrp="1"/>
          </p:cNvSpPr>
          <p:nvPr>
            <p:ph idx="1"/>
          </p:nvPr>
        </p:nvSpPr>
        <p:spPr>
          <a:xfrm>
            <a:off x="228600" y="1066800"/>
            <a:ext cx="8686800" cy="4876800"/>
          </a:xfrm>
        </p:spPr>
        <p:txBody>
          <a:bodyPr/>
          <a:lstStyle/>
          <a:p>
            <a:r>
              <a:rPr lang="en-US">
                <a:solidFill>
                  <a:srgbClr val="0000FF"/>
                </a:solidFill>
                <a:latin typeface="Tahoma" charset="0"/>
              </a:rPr>
              <a:t>Hardware resources are shared among many threads/apps in a many-core based system</a:t>
            </a:r>
          </a:p>
          <a:p>
            <a:pPr lvl="1"/>
            <a:r>
              <a:rPr lang="en-US">
                <a:latin typeface="Tahoma" charset="0"/>
              </a:rPr>
              <a:t>Cores, caches, interconnects, memory, disks, power, lifetime, …</a:t>
            </a:r>
          </a:p>
          <a:p>
            <a:endParaRPr lang="en-US">
              <a:latin typeface="Tahoma" charset="0"/>
            </a:endParaRPr>
          </a:p>
          <a:p>
            <a:r>
              <a:rPr lang="en-US">
                <a:latin typeface="Tahoma" charset="0"/>
              </a:rPr>
              <a:t>Management of these resources is a very difficult task</a:t>
            </a:r>
          </a:p>
          <a:p>
            <a:pPr lvl="1"/>
            <a:r>
              <a:rPr lang="en-US">
                <a:latin typeface="Tahoma" charset="0"/>
              </a:rPr>
              <a:t>When optimizing parallel/multiprogrammed workloads</a:t>
            </a:r>
          </a:p>
          <a:p>
            <a:pPr lvl="1"/>
            <a:r>
              <a:rPr lang="en-US">
                <a:latin typeface="Tahoma" charset="0"/>
              </a:rPr>
              <a:t>Threads interact unpredictably/unfairly in shared resources</a:t>
            </a:r>
            <a:endParaRPr lang="en-US">
              <a:solidFill>
                <a:srgbClr val="0000FF"/>
              </a:solidFill>
              <a:latin typeface="Tahoma" charset="0"/>
            </a:endParaRPr>
          </a:p>
          <a:p>
            <a:pPr lvl="1"/>
            <a:endParaRPr lang="en-US">
              <a:latin typeface="Tahoma" charset="0"/>
            </a:endParaRPr>
          </a:p>
          <a:p>
            <a:r>
              <a:rPr lang="en-US">
                <a:solidFill>
                  <a:srgbClr val="0000FF"/>
                </a:solidFill>
                <a:latin typeface="Tahoma" charset="0"/>
              </a:rPr>
              <a:t>Power/energy </a:t>
            </a:r>
            <a:r>
              <a:rPr lang="en-US">
                <a:latin typeface="Tahoma" charset="0"/>
              </a:rPr>
              <a:t>is arguably the most valuable shared resource</a:t>
            </a:r>
          </a:p>
          <a:p>
            <a:pPr lvl="1"/>
            <a:r>
              <a:rPr lang="en-US">
                <a:latin typeface="Tahoma" charset="0"/>
              </a:rPr>
              <a:t>Main limiter to efficiency and performance</a:t>
            </a:r>
          </a:p>
          <a:p>
            <a:pPr lvl="1"/>
            <a:endParaRPr lang="en-US">
              <a:latin typeface="Tahoma" charset="0"/>
            </a:endParaRPr>
          </a:p>
        </p:txBody>
      </p:sp>
      <p:sp>
        <p:nvSpPr>
          <p:cNvPr id="356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5D82F5-48ED-C642-BCD1-BEF41824B01F}" type="slidenum">
              <a:rPr lang="en-US" sz="1600">
                <a:solidFill>
                  <a:srgbClr val="000000"/>
                </a:solidFill>
                <a:latin typeface="Garamond" charset="0"/>
              </a:rPr>
              <a:pPr eaLnBrk="1" hangingPunct="1"/>
              <a:t>111</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itle 1"/>
          <p:cNvSpPr>
            <a:spLocks noGrp="1"/>
          </p:cNvSpPr>
          <p:nvPr>
            <p:ph type="title"/>
          </p:nvPr>
        </p:nvSpPr>
        <p:spPr/>
        <p:txBody>
          <a:bodyPr/>
          <a:lstStyle/>
          <a:p>
            <a:r>
              <a:rPr lang="en-US" sz="3600">
                <a:latin typeface="Garamond" charset="0"/>
              </a:rPr>
              <a:t>Shield the Programmer from Shared Resources</a:t>
            </a:r>
          </a:p>
        </p:txBody>
      </p:sp>
      <p:sp>
        <p:nvSpPr>
          <p:cNvPr id="19459" name="Content Placeholder 2"/>
          <p:cNvSpPr>
            <a:spLocks noGrp="1"/>
          </p:cNvSpPr>
          <p:nvPr>
            <p:ph idx="1"/>
          </p:nvPr>
        </p:nvSpPr>
        <p:spPr>
          <a:xfrm>
            <a:off x="228600" y="1143000"/>
            <a:ext cx="8610600" cy="4876800"/>
          </a:xfrm>
        </p:spPr>
        <p:txBody>
          <a:bodyPr/>
          <a:lstStyle/>
          <a:p>
            <a:r>
              <a:rPr lang="en-US">
                <a:latin typeface="Tahoma" charset="0"/>
              </a:rPr>
              <a:t>Writing even sequential software is hard enough</a:t>
            </a:r>
          </a:p>
          <a:p>
            <a:pPr lvl="1"/>
            <a:r>
              <a:rPr lang="en-US">
                <a:latin typeface="Tahoma" charset="0"/>
              </a:rPr>
              <a:t>Optimizing code for a complex shared-resource parallel system will be a nightmare for most programmers</a:t>
            </a:r>
          </a:p>
          <a:p>
            <a:endParaRPr lang="en-US">
              <a:latin typeface="Tahoma" charset="0"/>
            </a:endParaRPr>
          </a:p>
          <a:p>
            <a:r>
              <a:rPr lang="en-US">
                <a:solidFill>
                  <a:srgbClr val="FF0000"/>
                </a:solidFill>
                <a:latin typeface="Tahoma" charset="0"/>
              </a:rPr>
              <a:t>Programmer should not worry about                   (hardware) resource management</a:t>
            </a:r>
          </a:p>
          <a:p>
            <a:pPr lvl="1"/>
            <a:r>
              <a:rPr lang="en-US">
                <a:solidFill>
                  <a:srgbClr val="0000FF"/>
                </a:solidFill>
                <a:latin typeface="Tahoma" charset="0"/>
              </a:rPr>
              <a:t>What should be executed where with what resources</a:t>
            </a:r>
          </a:p>
          <a:p>
            <a:endParaRPr lang="en-US">
              <a:latin typeface="Tahoma" charset="0"/>
            </a:endParaRPr>
          </a:p>
          <a:p>
            <a:r>
              <a:rPr lang="en-US">
                <a:latin typeface="Tahoma" charset="0"/>
              </a:rPr>
              <a:t>Future cloud computer architectures should be designed to</a:t>
            </a:r>
          </a:p>
          <a:p>
            <a:pPr lvl="1"/>
            <a:r>
              <a:rPr lang="en-US">
                <a:solidFill>
                  <a:srgbClr val="0000FF"/>
                </a:solidFill>
                <a:latin typeface="Tahoma" charset="0"/>
              </a:rPr>
              <a:t>Minimize programmer effort </a:t>
            </a:r>
            <a:r>
              <a:rPr lang="en-US">
                <a:latin typeface="Tahoma" charset="0"/>
              </a:rPr>
              <a:t>to optimize (parallel) programs</a:t>
            </a:r>
          </a:p>
          <a:p>
            <a:pPr lvl="1"/>
            <a:r>
              <a:rPr lang="en-US">
                <a:solidFill>
                  <a:srgbClr val="0000FF"/>
                </a:solidFill>
                <a:latin typeface="Tahoma" charset="0"/>
              </a:rPr>
              <a:t>Maximize runtime system’s effectiveness </a:t>
            </a:r>
            <a:r>
              <a:rPr lang="en-US">
                <a:latin typeface="Tahoma" charset="0"/>
              </a:rPr>
              <a:t>in automatic     shared resource management</a:t>
            </a:r>
          </a:p>
          <a:p>
            <a:endParaRPr lang="en-US">
              <a:latin typeface="Tahoma" charset="0"/>
            </a:endParaRPr>
          </a:p>
          <a:p>
            <a:endParaRPr lang="en-US">
              <a:latin typeface="Tahoma" charset="0"/>
            </a:endParaRPr>
          </a:p>
        </p:txBody>
      </p:sp>
      <p:sp>
        <p:nvSpPr>
          <p:cNvPr id="357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FEE182-F476-DD44-B20E-EA82EE4FE0D7}" type="slidenum">
              <a:rPr lang="en-US" sz="1600">
                <a:solidFill>
                  <a:srgbClr val="000000"/>
                </a:solidFill>
                <a:latin typeface="Garamond" charset="0"/>
              </a:rPr>
              <a:pPr eaLnBrk="1" hangingPunct="1"/>
              <a:t>112</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itle 1"/>
          <p:cNvSpPr>
            <a:spLocks noGrp="1"/>
          </p:cNvSpPr>
          <p:nvPr>
            <p:ph type="title"/>
          </p:nvPr>
        </p:nvSpPr>
        <p:spPr>
          <a:xfrm>
            <a:off x="228600" y="152400"/>
            <a:ext cx="8915400" cy="1066800"/>
          </a:xfrm>
        </p:spPr>
        <p:txBody>
          <a:bodyPr/>
          <a:lstStyle/>
          <a:p>
            <a:r>
              <a:rPr lang="en-US" sz="3600">
                <a:latin typeface="Garamond" charset="0"/>
              </a:rPr>
              <a:t>Shared Resource Management: Goals</a:t>
            </a:r>
          </a:p>
        </p:txBody>
      </p:sp>
      <p:sp>
        <p:nvSpPr>
          <p:cNvPr id="20483" name="Content Placeholder 2"/>
          <p:cNvSpPr>
            <a:spLocks noGrp="1"/>
          </p:cNvSpPr>
          <p:nvPr>
            <p:ph idx="1"/>
          </p:nvPr>
        </p:nvSpPr>
        <p:spPr>
          <a:xfrm>
            <a:off x="228600" y="1219200"/>
            <a:ext cx="8915400" cy="5029200"/>
          </a:xfrm>
        </p:spPr>
        <p:txBody>
          <a:bodyPr/>
          <a:lstStyle/>
          <a:p>
            <a:r>
              <a:rPr lang="en-US">
                <a:latin typeface="Tahoma" charset="0"/>
              </a:rPr>
              <a:t>Future many-core systems should manage power and performance automatically across threads/applications</a:t>
            </a:r>
          </a:p>
          <a:p>
            <a:endParaRPr lang="en-US">
              <a:solidFill>
                <a:srgbClr val="0000FF"/>
              </a:solidFill>
              <a:latin typeface="Tahoma" charset="0"/>
            </a:endParaRPr>
          </a:p>
          <a:p>
            <a:r>
              <a:rPr lang="en-US">
                <a:solidFill>
                  <a:srgbClr val="0000FF"/>
                </a:solidFill>
                <a:latin typeface="Tahoma" charset="0"/>
              </a:rPr>
              <a:t>Minimize energy/power consumption</a:t>
            </a:r>
            <a:endParaRPr lang="en-US">
              <a:latin typeface="Tahoma" charset="0"/>
            </a:endParaRPr>
          </a:p>
          <a:p>
            <a:r>
              <a:rPr lang="en-US">
                <a:solidFill>
                  <a:srgbClr val="0000FF"/>
                </a:solidFill>
                <a:latin typeface="Tahoma" charset="0"/>
              </a:rPr>
              <a:t>While satisfying performance/SLA requirements</a:t>
            </a:r>
          </a:p>
          <a:p>
            <a:pPr lvl="1"/>
            <a:r>
              <a:rPr lang="en-US">
                <a:latin typeface="Tahoma" charset="0"/>
              </a:rPr>
              <a:t>Provide predictability and Quality of Service</a:t>
            </a:r>
          </a:p>
          <a:p>
            <a:r>
              <a:rPr lang="en-US">
                <a:solidFill>
                  <a:srgbClr val="0000FF"/>
                </a:solidFill>
                <a:latin typeface="Tahoma" charset="0"/>
              </a:rPr>
              <a:t>Minimize programmer effort</a:t>
            </a:r>
          </a:p>
          <a:p>
            <a:pPr lvl="1"/>
            <a:r>
              <a:rPr lang="en-US">
                <a:latin typeface="Tahoma" charset="0"/>
              </a:rPr>
              <a:t>In creating optimized parallel programs</a:t>
            </a:r>
          </a:p>
          <a:p>
            <a:pPr lvl="1">
              <a:buFont typeface="Wingdings" charset="0"/>
              <a:buNone/>
            </a:pPr>
            <a:endParaRPr lang="en-US">
              <a:latin typeface="Tahoma" charset="0"/>
            </a:endParaRPr>
          </a:p>
          <a:p>
            <a:r>
              <a:rPr lang="en-US">
                <a:solidFill>
                  <a:srgbClr val="FF0000"/>
                </a:solidFill>
                <a:latin typeface="Tahoma" charset="0"/>
              </a:rPr>
              <a:t>Asymmetry and configurability in system resources essential to achieve these goals </a:t>
            </a:r>
          </a:p>
          <a:p>
            <a:pPr lvl="1"/>
            <a:endParaRPr lang="en-US">
              <a:latin typeface="Tahoma" charset="0"/>
            </a:endParaRPr>
          </a:p>
        </p:txBody>
      </p:sp>
      <p:sp>
        <p:nvSpPr>
          <p:cNvPr id="358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A871DB-D289-9C49-91FF-EF7A9430D490}" type="slidenum">
              <a:rPr lang="en-US" sz="1600">
                <a:solidFill>
                  <a:srgbClr val="000000"/>
                </a:solidFill>
                <a:latin typeface="Garamond" charset="0"/>
              </a:rPr>
              <a:pPr eaLnBrk="1" hangingPunct="1"/>
              <a:t>113</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itle 1"/>
          <p:cNvSpPr>
            <a:spLocks noGrp="1"/>
          </p:cNvSpPr>
          <p:nvPr>
            <p:ph type="title"/>
          </p:nvPr>
        </p:nvSpPr>
        <p:spPr/>
        <p:txBody>
          <a:bodyPr/>
          <a:lstStyle/>
          <a:p>
            <a:r>
              <a:rPr lang="en-US">
                <a:latin typeface="Garamond" charset="0"/>
              </a:rPr>
              <a:t>Asymmetry Enables Customization</a:t>
            </a:r>
          </a:p>
        </p:txBody>
      </p:sp>
      <p:sp>
        <p:nvSpPr>
          <p:cNvPr id="21507" name="Content Placeholder 2"/>
          <p:cNvSpPr>
            <a:spLocks noGrp="1"/>
          </p:cNvSpPr>
          <p:nvPr>
            <p:ph idx="1"/>
          </p:nvPr>
        </p:nvSpPr>
        <p:spPr>
          <a:xfrm>
            <a:off x="228600" y="1143000"/>
            <a:ext cx="8610600" cy="48768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Symmetric: One size fits all</a:t>
            </a:r>
          </a:p>
          <a:p>
            <a:pPr lvl="1"/>
            <a:r>
              <a:rPr lang="en-US" sz="2000">
                <a:latin typeface="Tahoma" charset="0"/>
              </a:rPr>
              <a:t>Energy and performance suboptimal for different phase behaviors</a:t>
            </a:r>
          </a:p>
          <a:p>
            <a:r>
              <a:rPr lang="en-US">
                <a:solidFill>
                  <a:srgbClr val="0000FF"/>
                </a:solidFill>
                <a:latin typeface="Tahoma" charset="0"/>
              </a:rPr>
              <a:t>Asymmetric: Enables tradeoffs and customization</a:t>
            </a:r>
          </a:p>
          <a:p>
            <a:pPr lvl="1"/>
            <a:r>
              <a:rPr lang="en-US" sz="2000">
                <a:solidFill>
                  <a:srgbClr val="000000"/>
                </a:solidFill>
                <a:latin typeface="Tahoma" charset="0"/>
              </a:rPr>
              <a:t>Processing requirements vary across applications and phases</a:t>
            </a:r>
          </a:p>
          <a:p>
            <a:pPr lvl="1"/>
            <a:r>
              <a:rPr lang="en-US" sz="2000">
                <a:solidFill>
                  <a:srgbClr val="FF0000"/>
                </a:solidFill>
                <a:latin typeface="Tahoma" charset="0"/>
              </a:rPr>
              <a:t>Execute code on best-fit resources (minimal energy, adequate perf.)</a:t>
            </a:r>
          </a:p>
        </p:txBody>
      </p:sp>
      <p:sp>
        <p:nvSpPr>
          <p:cNvPr id="359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35911D-8110-9E4D-8CB7-14B561F93F7B}" type="slidenum">
              <a:rPr lang="en-US" sz="1600">
                <a:solidFill>
                  <a:srgbClr val="000000"/>
                </a:solidFill>
                <a:latin typeface="Garamond" charset="0"/>
              </a:rPr>
              <a:pPr eaLnBrk="1" hangingPunct="1"/>
              <a:t>114</a:t>
            </a:fld>
            <a:endParaRPr lang="en-US" sz="1600">
              <a:solidFill>
                <a:srgbClr val="000000"/>
              </a:solidFill>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359451" name="Group 47"/>
            <p:cNvGrpSpPr>
              <a:grpSpLocks/>
            </p:cNvGrpSpPr>
            <p:nvPr/>
          </p:nvGrpSpPr>
          <p:grpSpPr bwMode="auto">
            <a:xfrm>
              <a:off x="3936" y="1536"/>
              <a:ext cx="672" cy="672"/>
              <a:chOff x="3648" y="3120"/>
              <a:chExt cx="672" cy="672"/>
            </a:xfrm>
          </p:grpSpPr>
          <p:sp>
            <p:nvSpPr>
              <p:cNvPr id="2154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C4</a:t>
                </a:r>
              </a:p>
            </p:txBody>
          </p:sp>
          <p:sp>
            <p:nvSpPr>
              <p:cNvPr id="2154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C4</a:t>
                </a:r>
              </a:p>
            </p:txBody>
          </p:sp>
          <p:sp>
            <p:nvSpPr>
              <p:cNvPr id="2154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C5</a:t>
                </a:r>
              </a:p>
            </p:txBody>
          </p:sp>
          <p:sp>
            <p:nvSpPr>
              <p:cNvPr id="2154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C5</a:t>
                </a:r>
              </a:p>
            </p:txBody>
          </p:sp>
        </p:grpSp>
        <p:grpSp>
          <p:nvGrpSpPr>
            <p:cNvPr id="359452" name="Group 52"/>
            <p:cNvGrpSpPr>
              <a:grpSpLocks/>
            </p:cNvGrpSpPr>
            <p:nvPr/>
          </p:nvGrpSpPr>
          <p:grpSpPr bwMode="auto">
            <a:xfrm>
              <a:off x="4608" y="1536"/>
              <a:ext cx="672" cy="672"/>
              <a:chOff x="3648" y="3120"/>
              <a:chExt cx="672" cy="672"/>
            </a:xfrm>
          </p:grpSpPr>
          <p:sp>
            <p:nvSpPr>
              <p:cNvPr id="2153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C4</a:t>
                </a:r>
              </a:p>
            </p:txBody>
          </p:sp>
          <p:sp>
            <p:nvSpPr>
              <p:cNvPr id="2154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C4</a:t>
                </a:r>
              </a:p>
            </p:txBody>
          </p:sp>
          <p:sp>
            <p:nvSpPr>
              <p:cNvPr id="2154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C5</a:t>
                </a:r>
              </a:p>
            </p:txBody>
          </p:sp>
          <p:sp>
            <p:nvSpPr>
              <p:cNvPr id="2154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C5</a:t>
                </a:r>
              </a:p>
            </p:txBody>
          </p:sp>
        </p:grpSp>
        <p:grpSp>
          <p:nvGrpSpPr>
            <p:cNvPr id="359453" name="Group 57"/>
            <p:cNvGrpSpPr>
              <a:grpSpLocks/>
            </p:cNvGrpSpPr>
            <p:nvPr/>
          </p:nvGrpSpPr>
          <p:grpSpPr bwMode="auto">
            <a:xfrm>
              <a:off x="4608" y="864"/>
              <a:ext cx="672" cy="672"/>
              <a:chOff x="3648" y="3120"/>
              <a:chExt cx="672" cy="672"/>
            </a:xfrm>
          </p:grpSpPr>
          <p:sp>
            <p:nvSpPr>
              <p:cNvPr id="21537"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C2</a:t>
                </a:r>
              </a:p>
            </p:txBody>
          </p:sp>
          <p:sp>
            <p:nvSpPr>
              <p:cNvPr id="21538"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C3</a:t>
                </a:r>
              </a:p>
            </p:txBody>
          </p:sp>
        </p:grpSp>
        <p:sp>
          <p:nvSpPr>
            <p:cNvPr id="21535"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600" b="1">
                  <a:solidFill>
                    <a:srgbClr val="000000"/>
                  </a:solidFill>
                  <a:latin typeface="Tahoma"/>
                  <a:ea typeface="+mn-ea"/>
                  <a:cs typeface="+mn-cs"/>
                </a:rPr>
                <a:t>C1</a:t>
              </a:r>
            </a:p>
          </p:txBody>
        </p:sp>
        <p:sp>
          <p:nvSpPr>
            <p:cNvPr id="359455"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latin typeface="Times New Roman" charset="0"/>
                </a:rPr>
                <a:t>Asymmetric</a:t>
              </a:r>
            </a:p>
          </p:txBody>
        </p:sp>
      </p:grpSp>
      <p:grpSp>
        <p:nvGrpSpPr>
          <p:cNvPr id="359429" name="Group 74"/>
          <p:cNvGrpSpPr>
            <a:grpSpLocks/>
          </p:cNvGrpSpPr>
          <p:nvPr/>
        </p:nvGrpSpPr>
        <p:grpSpPr bwMode="auto">
          <a:xfrm>
            <a:off x="1295400" y="1143000"/>
            <a:ext cx="2133600" cy="2728913"/>
            <a:chOff x="624" y="1056"/>
            <a:chExt cx="1344" cy="1719"/>
          </a:xfrm>
        </p:grpSpPr>
        <p:grpSp>
          <p:nvGrpSpPr>
            <p:cNvPr id="359430" name="Group 27"/>
            <p:cNvGrpSpPr>
              <a:grpSpLocks/>
            </p:cNvGrpSpPr>
            <p:nvPr/>
          </p:nvGrpSpPr>
          <p:grpSpPr bwMode="auto">
            <a:xfrm>
              <a:off x="624" y="1056"/>
              <a:ext cx="672" cy="672"/>
              <a:chOff x="3648" y="3120"/>
              <a:chExt cx="672" cy="672"/>
            </a:xfrm>
          </p:grpSpPr>
          <p:sp>
            <p:nvSpPr>
              <p:cNvPr id="21528"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29"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30"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31"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grpSp>
        <p:grpSp>
          <p:nvGrpSpPr>
            <p:cNvPr id="359431" name="Group 32"/>
            <p:cNvGrpSpPr>
              <a:grpSpLocks/>
            </p:cNvGrpSpPr>
            <p:nvPr/>
          </p:nvGrpSpPr>
          <p:grpSpPr bwMode="auto">
            <a:xfrm>
              <a:off x="624" y="1728"/>
              <a:ext cx="672" cy="672"/>
              <a:chOff x="3648" y="3120"/>
              <a:chExt cx="672" cy="672"/>
            </a:xfrm>
          </p:grpSpPr>
          <p:sp>
            <p:nvSpPr>
              <p:cNvPr id="21524"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25"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26"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27"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grpSp>
        <p:grpSp>
          <p:nvGrpSpPr>
            <p:cNvPr id="359432" name="Group 37"/>
            <p:cNvGrpSpPr>
              <a:grpSpLocks/>
            </p:cNvGrpSpPr>
            <p:nvPr/>
          </p:nvGrpSpPr>
          <p:grpSpPr bwMode="auto">
            <a:xfrm>
              <a:off x="1296" y="1056"/>
              <a:ext cx="672" cy="672"/>
              <a:chOff x="3648" y="3120"/>
              <a:chExt cx="672" cy="672"/>
            </a:xfrm>
          </p:grpSpPr>
          <p:sp>
            <p:nvSpPr>
              <p:cNvPr id="21520"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21"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22"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23"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grpSp>
        <p:grpSp>
          <p:nvGrpSpPr>
            <p:cNvPr id="359433" name="Group 42"/>
            <p:cNvGrpSpPr>
              <a:grpSpLocks/>
            </p:cNvGrpSpPr>
            <p:nvPr/>
          </p:nvGrpSpPr>
          <p:grpSpPr bwMode="auto">
            <a:xfrm>
              <a:off x="1296" y="1728"/>
              <a:ext cx="672" cy="672"/>
              <a:chOff x="3648" y="3120"/>
              <a:chExt cx="672" cy="672"/>
            </a:xfrm>
          </p:grpSpPr>
          <p:sp>
            <p:nvSpPr>
              <p:cNvPr id="21516"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17"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18"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sp>
            <p:nvSpPr>
              <p:cNvPr id="21519"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ea typeface="+mn-ea"/>
                    <a:cs typeface="+mn-cs"/>
                  </a:rPr>
                  <a:t>C</a:t>
                </a:r>
              </a:p>
            </p:txBody>
          </p:sp>
        </p:grpSp>
        <p:sp>
          <p:nvSpPr>
            <p:cNvPr id="359434"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latin typeface="Times New Roman" charset="0"/>
                </a:rPr>
                <a:t>Symmetric</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le 1"/>
          <p:cNvSpPr>
            <a:spLocks noGrp="1"/>
          </p:cNvSpPr>
          <p:nvPr>
            <p:ph type="title"/>
          </p:nvPr>
        </p:nvSpPr>
        <p:spPr/>
        <p:txBody>
          <a:bodyPr/>
          <a:lstStyle/>
          <a:p>
            <a:r>
              <a:rPr lang="en-US" sz="3600">
                <a:latin typeface="Garamond" charset="0"/>
              </a:rPr>
              <a:t>Thought Experiment: Asymmetry Everywhere</a:t>
            </a:r>
          </a:p>
        </p:txBody>
      </p:sp>
      <p:sp>
        <p:nvSpPr>
          <p:cNvPr id="360450" name="Content Placeholder 2"/>
          <p:cNvSpPr>
            <a:spLocks noGrp="1"/>
          </p:cNvSpPr>
          <p:nvPr>
            <p:ph idx="1"/>
          </p:nvPr>
        </p:nvSpPr>
        <p:spPr>
          <a:xfrm>
            <a:off x="76200" y="990600"/>
            <a:ext cx="8991600" cy="4953000"/>
          </a:xfrm>
        </p:spPr>
        <p:txBody>
          <a:bodyPr/>
          <a:lstStyle/>
          <a:p>
            <a:r>
              <a:rPr lang="en-US" sz="2300">
                <a:latin typeface="Tahoma" charset="0"/>
              </a:rPr>
              <a:t>Design each hardware resource with </a:t>
            </a:r>
            <a:r>
              <a:rPr lang="en-US" sz="2300">
                <a:solidFill>
                  <a:srgbClr val="FF0000"/>
                </a:solidFill>
                <a:latin typeface="Tahoma" charset="0"/>
              </a:rPr>
              <a:t>asymmetric, (re-)configurable, partitionable components</a:t>
            </a:r>
          </a:p>
          <a:p>
            <a:pPr lvl="1" eaLnBrk="1" hangingPunct="1"/>
            <a:r>
              <a:rPr lang="en-US">
                <a:latin typeface="Tahoma" charset="0"/>
              </a:rPr>
              <a:t>Different power/performance/reliability characteristics</a:t>
            </a:r>
          </a:p>
          <a:p>
            <a:pPr lvl="1" eaLnBrk="1" hangingPunct="1"/>
            <a:r>
              <a:rPr lang="en-US">
                <a:solidFill>
                  <a:srgbClr val="0000FF"/>
                </a:solidFill>
                <a:latin typeface="Tahoma" charset="0"/>
              </a:rPr>
              <a:t>To fit different computation/access/communication patterns</a:t>
            </a:r>
          </a:p>
          <a:p>
            <a:pPr lvl="1" eaLnBrk="1" hangingPunct="1"/>
            <a:endParaRPr lang="en-US">
              <a:solidFill>
                <a:srgbClr val="0000FF"/>
              </a:solidFill>
              <a:latin typeface="Tahoma" charset="0"/>
            </a:endParaRPr>
          </a:p>
        </p:txBody>
      </p:sp>
      <p:sp>
        <p:nvSpPr>
          <p:cNvPr id="360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5D248B-F1C6-B842-8257-B6D5C786F389}" type="slidenum">
              <a:rPr lang="en-US" sz="1600">
                <a:solidFill>
                  <a:srgbClr val="000000"/>
                </a:solidFill>
                <a:latin typeface="Garamond" charset="0"/>
              </a:rPr>
              <a:pPr eaLnBrk="1" hangingPunct="1"/>
              <a:t>115</a:t>
            </a:fld>
            <a:endParaRPr lang="en-US" sz="1600">
              <a:solidFill>
                <a:srgbClr val="000000"/>
              </a:solidFill>
              <a:latin typeface="Garamond" charset="0"/>
            </a:endParaRPr>
          </a:p>
        </p:txBody>
      </p:sp>
      <p:pic>
        <p:nvPicPr>
          <p:cNvPr id="360452"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itle 1"/>
          <p:cNvSpPr>
            <a:spLocks noGrp="1"/>
          </p:cNvSpPr>
          <p:nvPr>
            <p:ph type="title"/>
          </p:nvPr>
        </p:nvSpPr>
        <p:spPr/>
        <p:txBody>
          <a:bodyPr/>
          <a:lstStyle/>
          <a:p>
            <a:r>
              <a:rPr lang="en-US" sz="3600">
                <a:solidFill>
                  <a:srgbClr val="006633"/>
                </a:solidFill>
                <a:latin typeface="Garamond" charset="0"/>
              </a:rPr>
              <a:t>Thought Experiment: Asymmetry Everywhere</a:t>
            </a:r>
            <a:endParaRPr lang="en-US">
              <a:latin typeface="Garamond" charset="0"/>
            </a:endParaRPr>
          </a:p>
        </p:txBody>
      </p:sp>
      <p:sp>
        <p:nvSpPr>
          <p:cNvPr id="361474"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a:solidFill>
                <a:srgbClr val="0000FF"/>
              </a:solidFill>
              <a:latin typeface="Tahoma" charset="0"/>
            </a:endParaRPr>
          </a:p>
          <a:p>
            <a:pPr eaLnBrk="1" hangingPunct="1"/>
            <a:r>
              <a:rPr lang="en-US" sz="2300">
                <a:latin typeface="Tahoma" charset="0"/>
              </a:rPr>
              <a:t>Design the </a:t>
            </a:r>
            <a:r>
              <a:rPr lang="en-US" sz="2300">
                <a:solidFill>
                  <a:srgbClr val="FF0000"/>
                </a:solidFill>
                <a:latin typeface="Tahoma" charset="0"/>
              </a:rPr>
              <a:t>runtime system (HW &amp; SW) </a:t>
            </a:r>
            <a:r>
              <a:rPr lang="en-US" sz="2300">
                <a:latin typeface="Tahoma" charset="0"/>
              </a:rPr>
              <a:t>to </a:t>
            </a:r>
            <a:r>
              <a:rPr lang="en-US" sz="2300">
                <a:solidFill>
                  <a:srgbClr val="FF0000"/>
                </a:solidFill>
                <a:latin typeface="Tahoma" charset="0"/>
              </a:rPr>
              <a:t>automatically choose</a:t>
            </a:r>
            <a:r>
              <a:rPr lang="en-US" sz="2300">
                <a:latin typeface="Tahoma" charset="0"/>
              </a:rPr>
              <a:t> the best-fit components for each workload/phase</a:t>
            </a:r>
          </a:p>
          <a:p>
            <a:pPr lvl="1" eaLnBrk="1" hangingPunct="1"/>
            <a:r>
              <a:rPr lang="en-US">
                <a:latin typeface="Tahoma" charset="0"/>
              </a:rPr>
              <a:t>Satisfy performance/SLA with minimal energy</a:t>
            </a:r>
          </a:p>
          <a:p>
            <a:pPr lvl="1" eaLnBrk="1" hangingPunct="1"/>
            <a:r>
              <a:rPr lang="en-US">
                <a:solidFill>
                  <a:srgbClr val="0000FF"/>
                </a:solidFill>
                <a:latin typeface="Tahoma" charset="0"/>
              </a:rPr>
              <a:t>Dynamically stitch together the </a:t>
            </a:r>
            <a:r>
              <a:rPr lang="ja-JP" altLang="en-US">
                <a:solidFill>
                  <a:srgbClr val="0000FF"/>
                </a:solidFill>
                <a:latin typeface="Tahoma" charset="0"/>
              </a:rPr>
              <a:t>“</a:t>
            </a:r>
            <a:r>
              <a:rPr lang="en-US" altLang="ja-JP">
                <a:solidFill>
                  <a:srgbClr val="0000FF"/>
                </a:solidFill>
                <a:latin typeface="Tahoma" charset="0"/>
              </a:rPr>
              <a:t>best-fit</a:t>
            </a:r>
            <a:r>
              <a:rPr lang="ja-JP" altLang="en-US">
                <a:solidFill>
                  <a:srgbClr val="0000FF"/>
                </a:solidFill>
                <a:latin typeface="Tahoma" charset="0"/>
              </a:rPr>
              <a:t>”</a:t>
            </a:r>
            <a:r>
              <a:rPr lang="en-US" altLang="ja-JP">
                <a:solidFill>
                  <a:srgbClr val="0000FF"/>
                </a:solidFill>
                <a:latin typeface="Tahoma" charset="0"/>
              </a:rPr>
              <a:t> chip for each phase </a:t>
            </a:r>
          </a:p>
          <a:p>
            <a:pPr lvl="1" eaLnBrk="1" hangingPunct="1"/>
            <a:endParaRPr lang="en-US">
              <a:latin typeface="Tahoma" charset="0"/>
            </a:endParaRPr>
          </a:p>
        </p:txBody>
      </p:sp>
      <p:sp>
        <p:nvSpPr>
          <p:cNvPr id="3614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16A168-3346-5346-9897-FACA29D185C1}" type="slidenum">
              <a:rPr lang="en-US" sz="1600">
                <a:solidFill>
                  <a:srgbClr val="000000"/>
                </a:solidFill>
                <a:latin typeface="Garamond" charset="0"/>
              </a:rPr>
              <a:pPr eaLnBrk="1" hangingPunct="1"/>
              <a:t>116</a:t>
            </a:fld>
            <a:endParaRPr lang="en-US" sz="1600">
              <a:solidFill>
                <a:srgbClr val="000000"/>
              </a:solidFill>
              <a:latin typeface="Garamond" charset="0"/>
            </a:endParaRPr>
          </a:p>
        </p:txBody>
      </p:sp>
      <p:pic>
        <p:nvPicPr>
          <p:cNvPr id="361476"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itle 1"/>
          <p:cNvSpPr>
            <a:spLocks noGrp="1"/>
          </p:cNvSpPr>
          <p:nvPr>
            <p:ph type="title"/>
          </p:nvPr>
        </p:nvSpPr>
        <p:spPr/>
        <p:txBody>
          <a:bodyPr/>
          <a:lstStyle/>
          <a:p>
            <a:r>
              <a:rPr lang="en-US" sz="3600">
                <a:solidFill>
                  <a:srgbClr val="006633"/>
                </a:solidFill>
                <a:latin typeface="Garamond" charset="0"/>
              </a:rPr>
              <a:t>Thought Experiment: Asymmetry Everywhere</a:t>
            </a:r>
            <a:endParaRPr lang="en-US">
              <a:latin typeface="Garamond" charset="0"/>
            </a:endParaRPr>
          </a:p>
        </p:txBody>
      </p:sp>
      <p:sp>
        <p:nvSpPr>
          <p:cNvPr id="362498"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a:solidFill>
                <a:srgbClr val="0000FF"/>
              </a:solidFill>
              <a:latin typeface="Tahoma" charset="0"/>
            </a:endParaRPr>
          </a:p>
          <a:p>
            <a:pPr eaLnBrk="1" hangingPunct="1"/>
            <a:r>
              <a:rPr lang="en-US" sz="2300">
                <a:solidFill>
                  <a:srgbClr val="FF0000"/>
                </a:solidFill>
                <a:latin typeface="Tahoma" charset="0"/>
              </a:rPr>
              <a:t>Morph software components </a:t>
            </a:r>
            <a:r>
              <a:rPr lang="en-US" sz="2300">
                <a:latin typeface="Tahoma" charset="0"/>
              </a:rPr>
              <a:t>to match asymmetric HW components </a:t>
            </a:r>
          </a:p>
          <a:p>
            <a:pPr lvl="1" eaLnBrk="1" hangingPunct="1"/>
            <a:r>
              <a:rPr lang="en-US">
                <a:latin typeface="Tahoma" charset="0"/>
              </a:rPr>
              <a:t>Multiple versions for different resource characteristics</a:t>
            </a:r>
          </a:p>
          <a:p>
            <a:pPr lvl="1" eaLnBrk="1" hangingPunct="1"/>
            <a:endParaRPr lang="en-US">
              <a:latin typeface="Tahoma" charset="0"/>
            </a:endParaRPr>
          </a:p>
        </p:txBody>
      </p:sp>
      <p:sp>
        <p:nvSpPr>
          <p:cNvPr id="362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C21E50-0A95-C443-A1CA-6175AA1EACA1}" type="slidenum">
              <a:rPr lang="en-US" sz="1600">
                <a:solidFill>
                  <a:srgbClr val="000000"/>
                </a:solidFill>
                <a:latin typeface="Garamond" charset="0"/>
              </a:rPr>
              <a:pPr eaLnBrk="1" hangingPunct="1"/>
              <a:t>117</a:t>
            </a:fld>
            <a:endParaRPr lang="en-US" sz="1600">
              <a:solidFill>
                <a:srgbClr val="000000"/>
              </a:solidFill>
              <a:latin typeface="Garamond" charset="0"/>
            </a:endParaRPr>
          </a:p>
        </p:txBody>
      </p:sp>
      <p:pic>
        <p:nvPicPr>
          <p:cNvPr id="362500"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itle 1"/>
          <p:cNvSpPr>
            <a:spLocks noGrp="1"/>
          </p:cNvSpPr>
          <p:nvPr>
            <p:ph type="title"/>
          </p:nvPr>
        </p:nvSpPr>
        <p:spPr/>
        <p:txBody>
          <a:bodyPr/>
          <a:lstStyle/>
          <a:p>
            <a:r>
              <a:rPr lang="en-US">
                <a:latin typeface="Garamond" charset="0"/>
              </a:rPr>
              <a:t>Many Research and Design Questions</a:t>
            </a:r>
          </a:p>
        </p:txBody>
      </p:sp>
      <p:sp>
        <p:nvSpPr>
          <p:cNvPr id="26627" name="Content Placeholder 2"/>
          <p:cNvSpPr>
            <a:spLocks noGrp="1"/>
          </p:cNvSpPr>
          <p:nvPr>
            <p:ph idx="1"/>
          </p:nvPr>
        </p:nvSpPr>
        <p:spPr>
          <a:xfrm>
            <a:off x="76200" y="990600"/>
            <a:ext cx="9067800" cy="5105400"/>
          </a:xfrm>
        </p:spPr>
        <p:txBody>
          <a:bodyPr/>
          <a:lstStyle/>
          <a:p>
            <a:r>
              <a:rPr lang="en-US">
                <a:latin typeface="Tahoma" charset="0"/>
              </a:rPr>
              <a:t>How to design asymmetric components?</a:t>
            </a:r>
          </a:p>
          <a:p>
            <a:pPr lvl="1"/>
            <a:r>
              <a:rPr lang="en-US" sz="2000">
                <a:latin typeface="Tahoma" charset="0"/>
              </a:rPr>
              <a:t>Fixed, partitionable, reconfigurable components?</a:t>
            </a:r>
          </a:p>
          <a:p>
            <a:pPr lvl="1"/>
            <a:r>
              <a:rPr lang="en-US" sz="2000">
                <a:latin typeface="Tahoma" charset="0"/>
              </a:rPr>
              <a:t>What types of asymmetry? Access patterns, technologies?</a:t>
            </a:r>
          </a:p>
          <a:p>
            <a:pPr lvl="1"/>
            <a:endParaRPr lang="en-US">
              <a:latin typeface="Tahoma" charset="0"/>
            </a:endParaRPr>
          </a:p>
          <a:p>
            <a:r>
              <a:rPr lang="en-US">
                <a:latin typeface="Tahoma" charset="0"/>
              </a:rPr>
              <a:t>What monitoring to perform cooperatively in HW/SW?</a:t>
            </a:r>
          </a:p>
          <a:p>
            <a:pPr lvl="1"/>
            <a:r>
              <a:rPr lang="en-US" sz="2000">
                <a:latin typeface="Tahoma" charset="0"/>
              </a:rPr>
              <a:t>Automatically discover phase/task requirements</a:t>
            </a:r>
          </a:p>
          <a:p>
            <a:pPr lvl="1"/>
            <a:endParaRPr lang="en-US">
              <a:latin typeface="Tahoma" charset="0"/>
            </a:endParaRPr>
          </a:p>
          <a:p>
            <a:r>
              <a:rPr lang="en-US">
                <a:latin typeface="Tahoma" charset="0"/>
              </a:rPr>
              <a:t>How to design feedback/control loop between components and runtime system software?</a:t>
            </a:r>
          </a:p>
          <a:p>
            <a:endParaRPr lang="en-US">
              <a:latin typeface="Tahoma" charset="0"/>
            </a:endParaRPr>
          </a:p>
          <a:p>
            <a:r>
              <a:rPr lang="en-US">
                <a:latin typeface="Tahoma" charset="0"/>
              </a:rPr>
              <a:t>How to design the runtime to automatically manage resources?</a:t>
            </a:r>
          </a:p>
          <a:p>
            <a:pPr lvl="1"/>
            <a:r>
              <a:rPr lang="en-US" sz="2000">
                <a:latin typeface="Tahoma" charset="0"/>
              </a:rPr>
              <a:t>Track task behavior, pick </a:t>
            </a:r>
            <a:r>
              <a:rPr lang="ja-JP" altLang="en-US" sz="2000">
                <a:latin typeface="Tahoma" charset="0"/>
              </a:rPr>
              <a:t>“</a:t>
            </a:r>
            <a:r>
              <a:rPr lang="en-US" altLang="ja-JP" sz="2000">
                <a:latin typeface="Tahoma" charset="0"/>
              </a:rPr>
              <a:t>best-fit</a:t>
            </a:r>
            <a:r>
              <a:rPr lang="ja-JP" altLang="en-US" sz="2000">
                <a:latin typeface="Tahoma" charset="0"/>
              </a:rPr>
              <a:t>”</a:t>
            </a:r>
            <a:r>
              <a:rPr lang="en-US" altLang="ja-JP" sz="2000">
                <a:latin typeface="Tahoma" charset="0"/>
              </a:rPr>
              <a:t> components for the entire workload</a:t>
            </a:r>
          </a:p>
          <a:p>
            <a:endParaRPr lang="en-US">
              <a:latin typeface="Tahoma" charset="0"/>
            </a:endParaRPr>
          </a:p>
        </p:txBody>
      </p:sp>
      <p:sp>
        <p:nvSpPr>
          <p:cNvPr id="363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FE4026-4163-B745-9D58-E8F4EFA916F4}" type="slidenum">
              <a:rPr lang="en-US" sz="1600">
                <a:solidFill>
                  <a:srgbClr val="000000"/>
                </a:solidFill>
                <a:latin typeface="Garamond" charset="0"/>
              </a:rPr>
              <a:pPr eaLnBrk="1" hangingPunct="1"/>
              <a:t>118</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itle 1"/>
          <p:cNvSpPr>
            <a:spLocks noGrp="1"/>
          </p:cNvSpPr>
          <p:nvPr>
            <p:ph type="title"/>
          </p:nvPr>
        </p:nvSpPr>
        <p:spPr/>
        <p:txBody>
          <a:bodyPr/>
          <a:lstStyle/>
          <a:p>
            <a:r>
              <a:rPr lang="en-US">
                <a:latin typeface="Garamond" charset="0"/>
              </a:rPr>
              <a:t>Exploiting Asymmetry: Simple Examples</a:t>
            </a:r>
          </a:p>
        </p:txBody>
      </p:sp>
      <p:pic>
        <p:nvPicPr>
          <p:cNvPr id="364546"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364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4DDE6F-1A5D-0B4D-B57C-15C0E60CAAEF}" type="slidenum">
              <a:rPr lang="en-US" sz="1600">
                <a:solidFill>
                  <a:srgbClr val="000000"/>
                </a:solidFill>
                <a:latin typeface="Garamond" charset="0"/>
              </a:rPr>
              <a:pPr eaLnBrk="1" hangingPunct="1"/>
              <a:t>119</a:t>
            </a:fld>
            <a:endParaRPr lang="en-US" sz="1600">
              <a:solidFill>
                <a:srgbClr val="000000"/>
              </a:solidFill>
              <a:latin typeface="Garamond" charset="0"/>
            </a:endParaRPr>
          </a:p>
        </p:txBody>
      </p:sp>
      <p:sp>
        <p:nvSpPr>
          <p:cNvPr id="6" name="Content Placeholder 2"/>
          <p:cNvSpPr txBox="1">
            <a:spLocks/>
          </p:cNvSpPr>
          <p:nvPr/>
        </p:nvSpPr>
        <p:spPr bwMode="auto">
          <a:xfrm>
            <a:off x="76200" y="4572000"/>
            <a:ext cx="9067800" cy="914400"/>
          </a:xfrm>
          <a:prstGeom prst="rect">
            <a:avLst/>
          </a:prstGeom>
          <a:noFill/>
          <a:ln w="9525">
            <a:noFill/>
            <a:miter lim="800000"/>
            <a:headEnd/>
            <a:tailEnd/>
          </a:ln>
        </p:spPr>
        <p:txBody>
          <a:bodyPr/>
          <a:lstStyle/>
          <a:p>
            <a:pPr marL="669925" lvl="1" indent="-325438" fontAlgn="auto">
              <a:spcBef>
                <a:spcPct val="20000"/>
              </a:spcBef>
              <a:spcAft>
                <a:spcPts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mn-cs"/>
            </a:endParaRPr>
          </a:p>
          <a:p>
            <a:pPr marL="342900" indent="-342900" fontAlgn="auto">
              <a:spcBef>
                <a:spcPct val="20000"/>
              </a:spcBef>
              <a:spcAft>
                <a:spcPts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critical/serial sections on high-power, high-performance cores/resources </a:t>
            </a:r>
            <a:r>
              <a:rPr lang="en-US" sz="1600" kern="0" dirty="0">
                <a:solidFill>
                  <a:srgbClr val="3B812F"/>
                </a:solidFill>
                <a:latin typeface="Tahoma"/>
                <a:ea typeface="ＭＳ Ｐゴシック" charset="-128"/>
                <a:cs typeface="ＭＳ Ｐゴシック" charset="-128"/>
              </a:rPr>
              <a:t>[</a:t>
            </a:r>
            <a:r>
              <a:rPr lang="en-US" sz="1600" kern="0" dirty="0" err="1">
                <a:solidFill>
                  <a:srgbClr val="3B812F"/>
                </a:solidFill>
                <a:latin typeface="Tahoma"/>
                <a:ea typeface="ＭＳ Ｐゴシック" charset="-128"/>
                <a:cs typeface="ＭＳ Ｐゴシック" charset="-128"/>
              </a:rPr>
              <a:t>Suleman</a:t>
            </a:r>
            <a:r>
              <a:rPr lang="en-US" sz="1600" kern="0" dirty="0">
                <a:solidFill>
                  <a:srgbClr val="3B812F"/>
                </a:solidFill>
                <a:latin typeface="Tahoma"/>
                <a:ea typeface="ＭＳ Ｐゴシック" charset="-128"/>
                <a:cs typeface="ＭＳ Ｐゴシック" charset="-128"/>
              </a:rPr>
              <a:t>+ ASPLOS’09, ISCA’10, Top Picks’10’11, Joao+ ASPLOS’12]</a:t>
            </a: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Programmer can write less optimized, but more likely correct programs </a:t>
            </a:r>
          </a:p>
        </p:txBody>
      </p:sp>
      <p:sp>
        <p:nvSpPr>
          <p:cNvPr id="7" name="Rectangle 6"/>
          <p:cNvSpPr/>
          <p:nvPr/>
        </p:nvSpPr>
        <p:spPr>
          <a:xfrm>
            <a:off x="304800" y="990600"/>
            <a:ext cx="1219200" cy="1219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With Many Cores on Chip</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pPr lvl="1"/>
            <a:r>
              <a:rPr lang="en-US">
                <a:latin typeface="Tahoma" charset="0"/>
                <a:ea typeface="ＭＳ Ｐゴシック" charset="0"/>
              </a:rPr>
              <a:t>N times the performance with N times the cores when we parallelize an application on N cores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What we get:</a:t>
            </a:r>
          </a:p>
          <a:p>
            <a:pPr lvl="1"/>
            <a:r>
              <a:rPr lang="en-US">
                <a:latin typeface="Tahoma" charset="0"/>
                <a:ea typeface="ＭＳ Ｐゴシック" charset="0"/>
              </a:rPr>
              <a:t>Amdahl’s Law (serial bottleneck)</a:t>
            </a:r>
          </a:p>
          <a:p>
            <a:pPr lvl="1"/>
            <a:r>
              <a:rPr lang="en-US">
                <a:latin typeface="Tahoma" charset="0"/>
                <a:ea typeface="ＭＳ Ｐゴシック" charset="0"/>
              </a:rPr>
              <a:t>Bottlenecks in the parallel portion</a:t>
            </a:r>
          </a:p>
        </p:txBody>
      </p:sp>
      <p:sp>
        <p:nvSpPr>
          <p:cNvPr id="1966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8C5BF8-D616-4046-B872-6E7EABB71F32}"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itle 1"/>
          <p:cNvSpPr>
            <a:spLocks noGrp="1"/>
          </p:cNvSpPr>
          <p:nvPr>
            <p:ph type="title"/>
          </p:nvPr>
        </p:nvSpPr>
        <p:spPr/>
        <p:txBody>
          <a:bodyPr/>
          <a:lstStyle/>
          <a:p>
            <a:r>
              <a:rPr lang="en-US">
                <a:latin typeface="Garamond" charset="0"/>
              </a:rPr>
              <a:t>Exploiting Asymmetry: Simple Examples</a:t>
            </a:r>
          </a:p>
        </p:txBody>
      </p:sp>
      <p:pic>
        <p:nvPicPr>
          <p:cNvPr id="365570"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365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4BDF06-C5BF-5643-BFDA-F0C145329EF7}" type="slidenum">
              <a:rPr lang="en-US" sz="1600">
                <a:solidFill>
                  <a:srgbClr val="000000"/>
                </a:solidFill>
                <a:latin typeface="Garamond" charset="0"/>
              </a:rPr>
              <a:pPr eaLnBrk="1" hangingPunct="1"/>
              <a:t>120</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auto">
              <a:spcBef>
                <a:spcPct val="20000"/>
              </a:spcBef>
              <a:spcAft>
                <a:spcPts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mn-cs"/>
            </a:endParaRPr>
          </a:p>
          <a:p>
            <a:pPr marL="342900" indent="-342900" fontAlgn="auto">
              <a:spcBef>
                <a:spcPct val="20000"/>
              </a:spcBef>
              <a:spcAft>
                <a:spcPts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streaming “memory phases” on streaming-optimized cores and memory hierarchies</a:t>
            </a: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More efficient and higher performance than general purpose hierarchy</a:t>
            </a:r>
          </a:p>
        </p:txBody>
      </p:sp>
      <p:sp>
        <p:nvSpPr>
          <p:cNvPr id="7" name="Rectangle 6"/>
          <p:cNvSpPr/>
          <p:nvPr/>
        </p:nvSpPr>
        <p:spPr>
          <a:xfrm>
            <a:off x="304800" y="2209800"/>
            <a:ext cx="2819400" cy="129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itle 1"/>
          <p:cNvSpPr>
            <a:spLocks noGrp="1"/>
          </p:cNvSpPr>
          <p:nvPr>
            <p:ph type="title"/>
          </p:nvPr>
        </p:nvSpPr>
        <p:spPr/>
        <p:txBody>
          <a:bodyPr/>
          <a:lstStyle/>
          <a:p>
            <a:r>
              <a:rPr lang="en-US">
                <a:latin typeface="Garamond" charset="0"/>
              </a:rPr>
              <a:t>Exploiting Asymmetry: Simple Examples</a:t>
            </a:r>
          </a:p>
        </p:txBody>
      </p:sp>
      <p:pic>
        <p:nvPicPr>
          <p:cNvPr id="366594"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3665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66229D-A4CB-5B44-A028-1C9B1F7E017C}" type="slidenum">
              <a:rPr lang="en-US" sz="1600">
                <a:solidFill>
                  <a:srgbClr val="000000"/>
                </a:solidFill>
                <a:latin typeface="Garamond" charset="0"/>
              </a:rPr>
              <a:pPr eaLnBrk="1" hangingPunct="1"/>
              <a:t>121</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auto">
              <a:spcBef>
                <a:spcPct val="20000"/>
              </a:spcBef>
              <a:spcAft>
                <a:spcPts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mn-cs"/>
            </a:endParaRPr>
          </a:p>
          <a:p>
            <a:pPr marL="342900" indent="-342900" fontAlgn="auto">
              <a:spcBef>
                <a:spcPct val="20000"/>
              </a:spcBef>
              <a:spcAft>
                <a:spcPts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Partition memory controller and on-chip network bandwidth asymmetrically among threads </a:t>
            </a:r>
            <a:r>
              <a:rPr lang="en-US" kern="0" dirty="0">
                <a:solidFill>
                  <a:srgbClr val="3B812F"/>
                </a:solidFill>
                <a:latin typeface="Tahoma"/>
                <a:ea typeface="ＭＳ Ｐゴシック" charset="-128"/>
                <a:cs typeface="ＭＳ Ｐゴシック" charset="-128"/>
              </a:rPr>
              <a:t>[Kim+ HPCA 2010, MICRO 2010, Top Picks 2011] [</a:t>
            </a:r>
            <a:r>
              <a:rPr lang="en-US" kern="0" dirty="0" err="1">
                <a:solidFill>
                  <a:srgbClr val="3B812F"/>
                </a:solidFill>
                <a:latin typeface="Tahoma"/>
                <a:ea typeface="ＭＳ Ｐゴシック" charset="-128"/>
                <a:cs typeface="ＭＳ Ｐゴシック" charset="-128"/>
              </a:rPr>
              <a:t>Nychis</a:t>
            </a:r>
            <a:r>
              <a:rPr lang="en-US" kern="0" dirty="0">
                <a:solidFill>
                  <a:srgbClr val="3B812F"/>
                </a:solidFill>
                <a:latin typeface="Tahoma"/>
                <a:ea typeface="ＭＳ Ｐゴシック" charset="-128"/>
                <a:cs typeface="ＭＳ Ｐゴシック" charset="-128"/>
              </a:rPr>
              <a:t>+ </a:t>
            </a:r>
            <a:r>
              <a:rPr lang="en-US" kern="0" dirty="0" err="1">
                <a:solidFill>
                  <a:srgbClr val="3B812F"/>
                </a:solidFill>
                <a:latin typeface="Tahoma"/>
                <a:ea typeface="ＭＳ Ｐゴシック" charset="-128"/>
                <a:cs typeface="ＭＳ Ｐゴシック" charset="-128"/>
              </a:rPr>
              <a:t>HotNets</a:t>
            </a:r>
            <a:r>
              <a:rPr lang="en-US" kern="0" dirty="0">
                <a:solidFill>
                  <a:srgbClr val="3B812F"/>
                </a:solidFill>
                <a:latin typeface="Tahoma"/>
                <a:ea typeface="ＭＳ Ｐゴシック" charset="-128"/>
                <a:cs typeface="ＭＳ Ｐゴシック" charset="-128"/>
              </a:rPr>
              <a:t> 2010] [Das+ MICRO 2009, ISCA 2010, Top Picks 2011]</a:t>
            </a: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symmetric/free-for-all</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8" name="Rectangle 7"/>
          <p:cNvSpPr/>
          <p:nvPr/>
        </p:nvSpPr>
        <p:spPr>
          <a:xfrm>
            <a:off x="36576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Title 1"/>
          <p:cNvSpPr>
            <a:spLocks noGrp="1"/>
          </p:cNvSpPr>
          <p:nvPr>
            <p:ph type="title"/>
          </p:nvPr>
        </p:nvSpPr>
        <p:spPr/>
        <p:txBody>
          <a:bodyPr/>
          <a:lstStyle/>
          <a:p>
            <a:r>
              <a:rPr lang="en-US">
                <a:latin typeface="Garamond" charset="0"/>
              </a:rPr>
              <a:t>Exploiting Asymmetry: Simple Examples</a:t>
            </a:r>
          </a:p>
        </p:txBody>
      </p:sp>
      <p:pic>
        <p:nvPicPr>
          <p:cNvPr id="367618"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367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EDF52F-ACC9-4C4D-A136-441BDB376B77}" type="slidenum">
              <a:rPr lang="en-US" sz="1600">
                <a:solidFill>
                  <a:srgbClr val="000000"/>
                </a:solidFill>
                <a:latin typeface="Garamond" charset="0"/>
              </a:rPr>
              <a:pPr eaLnBrk="1" hangingPunct="1"/>
              <a:t>122</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auto">
              <a:spcBef>
                <a:spcPct val="20000"/>
              </a:spcBef>
              <a:spcAft>
                <a:spcPts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mn-cs"/>
            </a:endParaRPr>
          </a:p>
          <a:p>
            <a:pPr marL="342900" indent="-342900" fontAlgn="auto">
              <a:spcBef>
                <a:spcPct val="20000"/>
              </a:spcBef>
              <a:spcAft>
                <a:spcPts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Have multiple different memory scheduling policies; apply them to different sets of threads based on thread behavior </a:t>
            </a:r>
            <a:r>
              <a:rPr lang="en-US" kern="0" dirty="0">
                <a:solidFill>
                  <a:srgbClr val="3B812F"/>
                </a:solidFill>
                <a:latin typeface="Tahoma"/>
                <a:ea typeface="ＭＳ Ｐゴシック" charset="-128"/>
                <a:cs typeface="ＭＳ Ｐゴシック" charset="-128"/>
              </a:rPr>
              <a:t>[Kim+ MICRO 2010, Top Picks 2011] [</a:t>
            </a:r>
            <a:r>
              <a:rPr lang="en-US" kern="0" dirty="0" err="1">
                <a:solidFill>
                  <a:srgbClr val="3B812F"/>
                </a:solidFill>
                <a:latin typeface="Tahoma"/>
                <a:ea typeface="ＭＳ Ｐゴシック" charset="-128"/>
                <a:cs typeface="ＭＳ Ｐゴシック" charset="-128"/>
              </a:rPr>
              <a:t>Ausavarungnirun</a:t>
            </a:r>
            <a:r>
              <a:rPr lang="en-US" kern="0" dirty="0">
                <a:solidFill>
                  <a:srgbClr val="3B812F"/>
                </a:solidFill>
                <a:latin typeface="Tahoma"/>
                <a:ea typeface="ＭＳ Ｐゴシック" charset="-128"/>
                <a:cs typeface="ＭＳ Ｐゴシック" charset="-128"/>
              </a:rPr>
              <a:t>, ISCA 2012]</a:t>
            </a: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fairness than a homogeneous policy</a:t>
            </a:r>
          </a:p>
        </p:txBody>
      </p:sp>
      <p:sp>
        <p:nvSpPr>
          <p:cNvPr id="7" name="Rectangle 6"/>
          <p:cNvSpPr/>
          <p:nvPr/>
        </p:nvSpPr>
        <p:spPr>
          <a:xfrm>
            <a:off x="4929188" y="4125913"/>
            <a:ext cx="1090612"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itle 1"/>
          <p:cNvSpPr>
            <a:spLocks noGrp="1"/>
          </p:cNvSpPr>
          <p:nvPr>
            <p:ph type="title"/>
          </p:nvPr>
        </p:nvSpPr>
        <p:spPr/>
        <p:txBody>
          <a:bodyPr/>
          <a:lstStyle/>
          <a:p>
            <a:r>
              <a:rPr lang="en-US">
                <a:latin typeface="Garamond" charset="0"/>
              </a:rPr>
              <a:t>Exploiting Asymmetry: Simple Examples</a:t>
            </a:r>
          </a:p>
        </p:txBody>
      </p:sp>
      <p:pic>
        <p:nvPicPr>
          <p:cNvPr id="368642"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368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DBA4B2-A8DA-2D43-AB4D-3BC9F4C1AB79}" type="slidenum">
              <a:rPr lang="en-US" sz="1600">
                <a:solidFill>
                  <a:srgbClr val="000000"/>
                </a:solidFill>
                <a:latin typeface="Garamond" charset="0"/>
              </a:rPr>
              <a:pPr eaLnBrk="1" hangingPunct="1"/>
              <a:t>123</a:t>
            </a:fld>
            <a:endParaRPr lang="en-US" sz="1600">
              <a:solidFill>
                <a:srgbClr val="000000"/>
              </a:solidFill>
              <a:latin typeface="Garamond" charset="0"/>
            </a:endParaRPr>
          </a:p>
        </p:txBody>
      </p:sp>
      <p:sp>
        <p:nvSpPr>
          <p:cNvPr id="6" name="Content Placeholder 2"/>
          <p:cNvSpPr txBox="1">
            <a:spLocks/>
          </p:cNvSpPr>
          <p:nvPr/>
        </p:nvSpPr>
        <p:spPr bwMode="auto">
          <a:xfrm>
            <a:off x="152400" y="4373563"/>
            <a:ext cx="8991600" cy="914400"/>
          </a:xfrm>
          <a:prstGeom prst="rect">
            <a:avLst/>
          </a:prstGeom>
          <a:noFill/>
          <a:ln w="9525">
            <a:noFill/>
            <a:miter lim="800000"/>
            <a:headEnd/>
            <a:tailEnd/>
          </a:ln>
        </p:spPr>
        <p:txBody>
          <a:bodyPr/>
          <a:lstStyle/>
          <a:p>
            <a:pPr marL="669925" lvl="1" indent="-325438" fontAlgn="auto">
              <a:spcBef>
                <a:spcPct val="20000"/>
              </a:spcBef>
              <a:spcAft>
                <a:spcPts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cs typeface="+mn-cs"/>
            </a:endParaRPr>
          </a:p>
          <a:p>
            <a:pPr marL="342900" indent="-342900" fontAlgn="auto">
              <a:spcBef>
                <a:spcPct val="20000"/>
              </a:spcBef>
              <a:spcAft>
                <a:spcPts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Build main memory with different technologies with different characteristics (energy, latency, wear, bandwidth) </a:t>
            </a:r>
            <a:r>
              <a:rPr lang="en-US" sz="1600" kern="0" dirty="0">
                <a:solidFill>
                  <a:srgbClr val="3B812F"/>
                </a:solidFill>
                <a:latin typeface="Tahoma"/>
                <a:ea typeface="ＭＳ Ｐゴシック" charset="-128"/>
                <a:cs typeface="ＭＳ Ｐゴシック" charset="-128"/>
              </a:rPr>
              <a:t>[Meza+ IEEE CAL’12]</a:t>
            </a:r>
            <a:endParaRPr lang="en-US" sz="1600" kern="0" dirty="0">
              <a:solidFill>
                <a:srgbClr val="000000"/>
              </a:solidFill>
              <a:latin typeface="Tahoma"/>
              <a:ea typeface="ＭＳ Ｐゴシック" charset="-128"/>
              <a:cs typeface="ＭＳ Ｐゴシック" charset="-128"/>
            </a:endParaRP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Map pages/applications to the best-fit memory resource</a:t>
            </a: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single-level memory</a:t>
            </a:r>
          </a:p>
        </p:txBody>
      </p:sp>
      <p:sp>
        <p:nvSpPr>
          <p:cNvPr id="8" name="Rectangle 7"/>
          <p:cNvSpPr/>
          <p:nvPr/>
        </p:nvSpPr>
        <p:spPr>
          <a:xfrm>
            <a:off x="304800" y="4114800"/>
            <a:ext cx="45720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7" name="Rectangle 6"/>
          <p:cNvSpPr/>
          <p:nvPr/>
        </p:nvSpPr>
        <p:spPr>
          <a:xfrm>
            <a:off x="1881188" y="1952625"/>
            <a:ext cx="1511300" cy="1512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latin typeface="Tahoma"/>
              </a:rPr>
              <a:t>CPU</a:t>
            </a:r>
          </a:p>
        </p:txBody>
      </p:sp>
      <p:sp>
        <p:nvSpPr>
          <p:cNvPr id="9" name="Rectangle 8"/>
          <p:cNvSpPr/>
          <p:nvPr/>
        </p:nvSpPr>
        <p:spPr>
          <a:xfrm>
            <a:off x="1881188" y="2946400"/>
            <a:ext cx="792162" cy="504825"/>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rgbClr val="000000"/>
                </a:solidFill>
                <a:latin typeface="Tahoma"/>
              </a:rPr>
              <a:t>DRAMCtrl</a:t>
            </a:r>
          </a:p>
        </p:txBody>
      </p:sp>
      <p:cxnSp>
        <p:nvCxnSpPr>
          <p:cNvPr id="10" name="Straight Connector 9"/>
          <p:cNvCxnSpPr/>
          <p:nvPr/>
        </p:nvCxnSpPr>
        <p:spPr>
          <a:xfrm>
            <a:off x="2320925" y="3502025"/>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024063" y="4041775"/>
            <a:ext cx="296862"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4163" y="3644900"/>
            <a:ext cx="1739900"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6633">
                    <a:lumMod val="75000"/>
                  </a:srgbClr>
                </a:solidFill>
                <a:latin typeface="Tahoma"/>
              </a:rPr>
              <a:t>Fast, durable</a:t>
            </a:r>
          </a:p>
          <a:p>
            <a:pPr algn="ctr" fontAlgn="auto">
              <a:spcBef>
                <a:spcPts val="0"/>
              </a:spcBef>
              <a:spcAft>
                <a:spcPts val="0"/>
              </a:spcAft>
              <a:defRPr/>
            </a:pPr>
            <a:r>
              <a:rPr lang="en-US" dirty="0">
                <a:solidFill>
                  <a:srgbClr val="8C0000"/>
                </a:solidFill>
                <a:latin typeface="Tahoma"/>
              </a:rPr>
              <a:t>Small, </a:t>
            </a:r>
          </a:p>
          <a:p>
            <a:pPr algn="ctr" fontAlgn="auto">
              <a:spcBef>
                <a:spcPts val="0"/>
              </a:spcBef>
              <a:spcAft>
                <a:spcPts val="0"/>
              </a:spcAft>
              <a:defRPr/>
            </a:pPr>
            <a:r>
              <a:rPr lang="en-US" dirty="0">
                <a:solidFill>
                  <a:srgbClr val="8C0000"/>
                </a:solidFill>
                <a:latin typeface="Tahoma"/>
              </a:rPr>
              <a:t>leaky, volatile, </a:t>
            </a:r>
          </a:p>
          <a:p>
            <a:pPr algn="ctr" fontAlgn="auto">
              <a:spcBef>
                <a:spcPts val="0"/>
              </a:spcBef>
              <a:spcAft>
                <a:spcPts val="0"/>
              </a:spcAft>
              <a:defRPr/>
            </a:pPr>
            <a:r>
              <a:rPr lang="en-US" dirty="0">
                <a:solidFill>
                  <a:srgbClr val="8C0000"/>
                </a:solidFill>
                <a:latin typeface="Tahoma"/>
              </a:rPr>
              <a:t>high-cost</a:t>
            </a:r>
          </a:p>
        </p:txBody>
      </p:sp>
      <p:sp>
        <p:nvSpPr>
          <p:cNvPr id="13" name="Rectangle 12"/>
          <p:cNvSpPr/>
          <p:nvPr/>
        </p:nvSpPr>
        <p:spPr>
          <a:xfrm>
            <a:off x="3321050" y="3644900"/>
            <a:ext cx="4070350"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4D26"/>
                </a:solidFill>
                <a:latin typeface="Tahoma"/>
              </a:rPr>
              <a:t>Large, non-volatile, low-cost</a:t>
            </a:r>
          </a:p>
          <a:p>
            <a:pPr algn="ctr" fontAlgn="auto">
              <a:spcBef>
                <a:spcPts val="0"/>
              </a:spcBef>
              <a:spcAft>
                <a:spcPts val="0"/>
              </a:spcAft>
              <a:defRPr/>
            </a:pPr>
            <a:r>
              <a:rPr lang="en-US" dirty="0">
                <a:solidFill>
                  <a:srgbClr val="8C0000"/>
                </a:solidFill>
                <a:latin typeface="Tahoma"/>
              </a:rPr>
              <a:t>Slow, wears out, high active energy</a:t>
            </a:r>
          </a:p>
        </p:txBody>
      </p:sp>
      <p:cxnSp>
        <p:nvCxnSpPr>
          <p:cNvPr id="14" name="Straight Connector 13"/>
          <p:cNvCxnSpPr/>
          <p:nvPr/>
        </p:nvCxnSpPr>
        <p:spPr>
          <a:xfrm flipH="1">
            <a:off x="2994025" y="4041775"/>
            <a:ext cx="327025"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673350" y="2946400"/>
            <a:ext cx="735013" cy="503238"/>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rgbClr val="303030"/>
                </a:solidFill>
                <a:latin typeface="Tahoma"/>
              </a:rPr>
              <a:t>PCM Ctrl</a:t>
            </a:r>
          </a:p>
        </p:txBody>
      </p:sp>
      <p:cxnSp>
        <p:nvCxnSpPr>
          <p:cNvPr id="16" name="Straight Connector 15"/>
          <p:cNvCxnSpPr/>
          <p:nvPr/>
        </p:nvCxnSpPr>
        <p:spPr>
          <a:xfrm>
            <a:off x="2994025" y="3465513"/>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25488" y="3254375"/>
            <a:ext cx="800100" cy="368300"/>
          </a:xfrm>
          <a:prstGeom prst="rect">
            <a:avLst/>
          </a:prstGeom>
          <a:noFill/>
        </p:spPr>
        <p:txBody>
          <a:bodyPr wrap="none">
            <a:spAutoFit/>
          </a:bodyPr>
          <a:lstStyle/>
          <a:p>
            <a:pPr fontAlgn="auto">
              <a:spcBef>
                <a:spcPts val="0"/>
              </a:spcBef>
              <a:spcAft>
                <a:spcPts val="0"/>
              </a:spcAft>
              <a:defRPr/>
            </a:pPr>
            <a:r>
              <a:rPr lang="en-US" dirty="0">
                <a:solidFill>
                  <a:srgbClr val="0000FF"/>
                </a:solidFill>
                <a:latin typeface="Tahoma"/>
                <a:ea typeface="+mn-ea"/>
                <a:cs typeface="+mn-cs"/>
              </a:rPr>
              <a:t>DRAM</a:t>
            </a:r>
          </a:p>
        </p:txBody>
      </p:sp>
      <p:sp>
        <p:nvSpPr>
          <p:cNvPr id="18" name="TextBox 17"/>
          <p:cNvSpPr txBox="1"/>
          <p:nvPr/>
        </p:nvSpPr>
        <p:spPr>
          <a:xfrm>
            <a:off x="3756025" y="3265488"/>
            <a:ext cx="3787775" cy="368300"/>
          </a:xfrm>
          <a:prstGeom prst="rect">
            <a:avLst/>
          </a:prstGeom>
          <a:noFill/>
        </p:spPr>
        <p:txBody>
          <a:bodyPr wrap="none">
            <a:spAutoFit/>
          </a:bodyPr>
          <a:lstStyle/>
          <a:p>
            <a:pPr fontAlgn="auto">
              <a:spcBef>
                <a:spcPts val="0"/>
              </a:spcBef>
              <a:spcAft>
                <a:spcPts val="0"/>
              </a:spcAft>
              <a:defRPr/>
            </a:pPr>
            <a:r>
              <a:rPr lang="en-US" dirty="0">
                <a:solidFill>
                  <a:srgbClr val="0000FF"/>
                </a:solidFill>
                <a:latin typeface="Tahoma"/>
                <a:ea typeface="+mn-ea"/>
                <a:cs typeface="+mn-cs"/>
              </a:rPr>
              <a:t>Phase Change Memory (or Tech. X)</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2" grpId="0" animBg="1"/>
      <p:bldP spid="13" grpId="0" animBg="1"/>
      <p:bldP spid="15"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Caveats of Parallelism</a:t>
            </a:r>
          </a:p>
        </p:txBody>
      </p:sp>
      <p:sp>
        <p:nvSpPr>
          <p:cNvPr id="49155"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Amdahl</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Law</a:t>
            </a:r>
          </a:p>
          <a:p>
            <a:pPr lvl="1"/>
            <a:r>
              <a:rPr lang="en-US">
                <a:latin typeface="Tahoma" charset="0"/>
                <a:ea typeface="ＭＳ Ｐゴシック" charset="0"/>
              </a:rPr>
              <a:t>f: Parallelizable fraction of a program</a:t>
            </a:r>
          </a:p>
          <a:p>
            <a:pPr lvl="1"/>
            <a:r>
              <a:rPr lang="en-US">
                <a:latin typeface="Tahoma" charset="0"/>
                <a:ea typeface="ＭＳ Ｐゴシック" charset="0"/>
              </a:rPr>
              <a:t>N: Number of processors</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r>
              <a:rPr lang="en-US" sz="1700">
                <a:latin typeface="Tahoma" charset="0"/>
                <a:ea typeface="ＭＳ Ｐゴシック" charset="0"/>
              </a:rPr>
              <a:t>Amdahl, </a:t>
            </a:r>
            <a:r>
              <a:rPr lang="ja-JP" altLang="en-US" sz="1700">
                <a:latin typeface="Tahoma" charset="0"/>
                <a:ea typeface="ＭＳ Ｐゴシック" charset="0"/>
              </a:rPr>
              <a:t>“</a:t>
            </a:r>
            <a:r>
              <a:rPr lang="en-US" altLang="ja-JP" sz="1700">
                <a:solidFill>
                  <a:srgbClr val="0000FF"/>
                </a:solidFill>
                <a:latin typeface="Tahoma" charset="0"/>
                <a:ea typeface="ＭＳ Ｐゴシック" charset="0"/>
              </a:rPr>
              <a:t>Validity of the single processor approach to achieving large scale computing capabilities</a:t>
            </a:r>
            <a:r>
              <a:rPr lang="en-US" altLang="ja-JP" sz="1700">
                <a:latin typeface="Tahoma" charset="0"/>
                <a:ea typeface="ＭＳ Ｐゴシック" charset="0"/>
              </a:rPr>
              <a:t>,</a:t>
            </a:r>
            <a:r>
              <a:rPr lang="ja-JP" altLang="en-US" sz="1700">
                <a:latin typeface="Tahoma" charset="0"/>
                <a:ea typeface="ＭＳ Ｐゴシック" charset="0"/>
              </a:rPr>
              <a:t>”</a:t>
            </a:r>
            <a:r>
              <a:rPr lang="en-US" altLang="ja-JP" sz="1700">
                <a:latin typeface="Tahoma" charset="0"/>
                <a:ea typeface="ＭＳ Ｐゴシック" charset="0"/>
              </a:rPr>
              <a:t> AFIPS 1967. </a:t>
            </a:r>
          </a:p>
          <a:p>
            <a:r>
              <a:rPr lang="en-US">
                <a:solidFill>
                  <a:srgbClr val="FF0000"/>
                </a:solidFill>
                <a:latin typeface="Tahoma" charset="0"/>
                <a:ea typeface="ＭＳ Ｐゴシック" charset="0"/>
                <a:cs typeface="ＭＳ Ｐゴシック" charset="0"/>
              </a:rPr>
              <a:t>Maximum speedup limited by serial portion: </a:t>
            </a:r>
            <a:r>
              <a:rPr lang="en-US">
                <a:solidFill>
                  <a:srgbClr val="0000FF"/>
                </a:solidFill>
                <a:latin typeface="Tahoma" charset="0"/>
                <a:ea typeface="ＭＳ Ｐゴシック" charset="0"/>
                <a:cs typeface="ＭＳ Ｐゴシック" charset="0"/>
              </a:rPr>
              <a:t>Serial bottleneck</a:t>
            </a:r>
          </a:p>
          <a:p>
            <a:r>
              <a:rPr lang="en-US">
                <a:solidFill>
                  <a:srgbClr val="FF0000"/>
                </a:solidFill>
                <a:latin typeface="Tahoma" charset="0"/>
                <a:ea typeface="ＭＳ Ｐゴシック" charset="0"/>
                <a:cs typeface="ＭＳ Ｐゴシック" charset="0"/>
              </a:rPr>
              <a:t>Parallel portion is usually not perfectly parallel</a:t>
            </a:r>
          </a:p>
          <a:p>
            <a:pPr lvl="1"/>
            <a:r>
              <a:rPr lang="en-US">
                <a:solidFill>
                  <a:srgbClr val="0000FF"/>
                </a:solidFill>
                <a:latin typeface="Tahoma" charset="0"/>
                <a:ea typeface="ＭＳ Ｐゴシック" charset="0"/>
              </a:rPr>
              <a:t>Synchronization</a:t>
            </a:r>
            <a:r>
              <a:rPr lang="en-US">
                <a:latin typeface="Tahoma" charset="0"/>
                <a:ea typeface="ＭＳ Ｐゴシック" charset="0"/>
              </a:rPr>
              <a:t> overhead (e.g., updates to shared data)</a:t>
            </a:r>
          </a:p>
          <a:p>
            <a:pPr lvl="1"/>
            <a:r>
              <a:rPr lang="en-US">
                <a:solidFill>
                  <a:srgbClr val="0000FF"/>
                </a:solidFill>
                <a:latin typeface="Tahoma" charset="0"/>
                <a:ea typeface="ＭＳ Ｐゴシック" charset="0"/>
              </a:rPr>
              <a:t>Load imbalance </a:t>
            </a:r>
            <a:r>
              <a:rPr lang="en-US">
                <a:latin typeface="Tahoma" charset="0"/>
                <a:ea typeface="ＭＳ Ｐゴシック" charset="0"/>
              </a:rPr>
              <a:t>overhead (imperfect parallelization)</a:t>
            </a:r>
          </a:p>
          <a:p>
            <a:pPr lvl="1"/>
            <a:r>
              <a:rPr lang="en-US">
                <a:solidFill>
                  <a:srgbClr val="0000FF"/>
                </a:solidFill>
                <a:latin typeface="Tahoma" charset="0"/>
                <a:ea typeface="ＭＳ Ｐゴシック" charset="0"/>
              </a:rPr>
              <a:t>Resource sharing </a:t>
            </a:r>
            <a:r>
              <a:rPr lang="en-US">
                <a:latin typeface="Tahoma" charset="0"/>
                <a:ea typeface="ＭＳ Ｐゴシック" charset="0"/>
              </a:rPr>
              <a:t>overhead (contention among N processors)</a:t>
            </a:r>
          </a:p>
          <a:p>
            <a:pPr lvl="1"/>
            <a:endParaRPr lang="en-US">
              <a:latin typeface="Tahoma" charset="0"/>
              <a:ea typeface="ＭＳ Ｐゴシック" charset="0"/>
            </a:endParaRP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EBA45D-191A-CE4E-9FFA-360FC4F55D46}" type="slidenum">
              <a:rPr lang="en-US" sz="1600">
                <a:solidFill>
                  <a:srgbClr val="000000"/>
                </a:solidFill>
                <a:latin typeface="Garamond" charset="0"/>
                <a:cs typeface="Arial" charset="0"/>
              </a:rPr>
              <a:pPr eaLnBrk="1" hangingPunct="1"/>
              <a:t>13</a:t>
            </a:fld>
            <a:endParaRPr lang="en-US" sz="1600">
              <a:solidFill>
                <a:srgbClr val="000000"/>
              </a:solidFill>
              <a:latin typeface="Garamond" charset="0"/>
              <a:cs typeface="Arial" charset="0"/>
            </a:endParaRPr>
          </a:p>
        </p:txBody>
      </p:sp>
      <p:sp>
        <p:nvSpPr>
          <p:cNvPr id="197636" name="Text Box 6"/>
          <p:cNvSpPr txBox="1">
            <a:spLocks noChangeArrowheads="1"/>
          </p:cNvSpPr>
          <p:nvPr/>
        </p:nvSpPr>
        <p:spPr bwMode="auto">
          <a:xfrm>
            <a:off x="914400" y="2749550"/>
            <a:ext cx="180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800">
                <a:cs typeface="Arial" charset="0"/>
              </a:rPr>
              <a:t>Speedup =</a:t>
            </a:r>
          </a:p>
        </p:txBody>
      </p:sp>
      <p:sp>
        <p:nvSpPr>
          <p:cNvPr id="197637" name="Line 7"/>
          <p:cNvSpPr>
            <a:spLocks noChangeShapeType="1"/>
          </p:cNvSpPr>
          <p:nvPr/>
        </p:nvSpPr>
        <p:spPr bwMode="auto">
          <a:xfrm>
            <a:off x="2747963" y="2970213"/>
            <a:ext cx="3862387"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38" name="Text Box 8"/>
          <p:cNvSpPr txBox="1">
            <a:spLocks noChangeArrowheads="1"/>
          </p:cNvSpPr>
          <p:nvPr/>
        </p:nvSpPr>
        <p:spPr bwMode="auto">
          <a:xfrm>
            <a:off x="4138613" y="2514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cs typeface="Arial" charset="0"/>
              </a:rPr>
              <a:t>1</a:t>
            </a:r>
          </a:p>
        </p:txBody>
      </p:sp>
      <p:sp>
        <p:nvSpPr>
          <p:cNvPr id="197639" name="Text Box 9"/>
          <p:cNvSpPr txBox="1">
            <a:spLocks noChangeArrowheads="1"/>
          </p:cNvSpPr>
          <p:nvPr/>
        </p:nvSpPr>
        <p:spPr bwMode="auto">
          <a:xfrm>
            <a:off x="3530600" y="29718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cs typeface="Arial" charset="0"/>
              </a:rPr>
              <a:t>+</a:t>
            </a:r>
          </a:p>
        </p:txBody>
      </p:sp>
      <p:sp>
        <p:nvSpPr>
          <p:cNvPr id="197640" name="Text Box 10"/>
          <p:cNvSpPr txBox="1">
            <a:spLocks noChangeArrowheads="1"/>
          </p:cNvSpPr>
          <p:nvPr/>
        </p:nvSpPr>
        <p:spPr bwMode="auto">
          <a:xfrm>
            <a:off x="2820988" y="30448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cs typeface="Arial" charset="0"/>
              </a:rPr>
              <a:t>1 - f</a:t>
            </a:r>
          </a:p>
        </p:txBody>
      </p:sp>
      <p:sp>
        <p:nvSpPr>
          <p:cNvPr id="197641" name="Text Box 13"/>
          <p:cNvSpPr txBox="1">
            <a:spLocks noChangeArrowheads="1"/>
          </p:cNvSpPr>
          <p:nvPr/>
        </p:nvSpPr>
        <p:spPr bwMode="auto">
          <a:xfrm>
            <a:off x="4735513" y="2941638"/>
            <a:ext cx="1154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0000"/>
                </a:solidFill>
                <a:cs typeface="Arial" charset="0"/>
              </a:rPr>
              <a:t>f</a:t>
            </a:r>
          </a:p>
        </p:txBody>
      </p:sp>
      <p:sp>
        <p:nvSpPr>
          <p:cNvPr id="197642" name="Text Box 14"/>
          <p:cNvSpPr txBox="1">
            <a:spLocks noChangeArrowheads="1"/>
          </p:cNvSpPr>
          <p:nvPr/>
        </p:nvSpPr>
        <p:spPr bwMode="auto">
          <a:xfrm>
            <a:off x="4030663" y="3276600"/>
            <a:ext cx="2579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0000"/>
                </a:solidFill>
                <a:cs typeface="Arial" charset="0"/>
              </a:rPr>
              <a:t>N</a:t>
            </a:r>
          </a:p>
        </p:txBody>
      </p:sp>
      <p:sp>
        <p:nvSpPr>
          <p:cNvPr id="197643" name="Line 15"/>
          <p:cNvSpPr>
            <a:spLocks noChangeShapeType="1"/>
          </p:cNvSpPr>
          <p:nvPr/>
        </p:nvSpPr>
        <p:spPr bwMode="auto">
          <a:xfrm flipV="1">
            <a:off x="4241800" y="3276600"/>
            <a:ext cx="2270125" cy="11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11" end="1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a:xfrm>
            <a:off x="228600" y="152400"/>
            <a:ext cx="8915400" cy="755650"/>
          </a:xfrm>
        </p:spPr>
        <p:txBody>
          <a:bodyPr/>
          <a:lstStyle/>
          <a:p>
            <a:r>
              <a:rPr lang="en-US" sz="3600">
                <a:latin typeface="Garamond" charset="0"/>
              </a:rPr>
              <a:t>The Problem: Serialized Code Sections</a:t>
            </a:r>
          </a:p>
        </p:txBody>
      </p:sp>
      <p:sp>
        <p:nvSpPr>
          <p:cNvPr id="3" name="Content Placeholder 2"/>
          <p:cNvSpPr>
            <a:spLocks noGrp="1"/>
          </p:cNvSpPr>
          <p:nvPr>
            <p:ph idx="1"/>
          </p:nvPr>
        </p:nvSpPr>
        <p:spPr/>
        <p:txBody>
          <a:bodyPr/>
          <a:lstStyle/>
          <a:p>
            <a:r>
              <a:rPr lang="en-US">
                <a:latin typeface="Tahoma" charset="0"/>
              </a:rPr>
              <a:t>Many parallel programs cannot be parallelized completely</a:t>
            </a:r>
          </a:p>
          <a:p>
            <a:endParaRPr lang="en-US">
              <a:latin typeface="Tahoma" charset="0"/>
            </a:endParaRPr>
          </a:p>
          <a:p>
            <a:r>
              <a:rPr lang="en-US">
                <a:latin typeface="Tahoma" charset="0"/>
              </a:rPr>
              <a:t>Causes of serialized code sections</a:t>
            </a:r>
          </a:p>
          <a:p>
            <a:pPr lvl="1"/>
            <a:r>
              <a:rPr lang="en-US">
                <a:latin typeface="Tahoma" charset="0"/>
              </a:rPr>
              <a:t>Sequential portions (Amdahl’s “serial part”)</a:t>
            </a:r>
          </a:p>
          <a:p>
            <a:pPr lvl="1"/>
            <a:r>
              <a:rPr lang="en-US">
                <a:latin typeface="Tahoma" charset="0"/>
              </a:rPr>
              <a:t>Critical sections</a:t>
            </a:r>
          </a:p>
          <a:p>
            <a:pPr lvl="1"/>
            <a:r>
              <a:rPr lang="en-US">
                <a:latin typeface="Tahoma" charset="0"/>
              </a:rPr>
              <a:t>Barriers</a:t>
            </a:r>
          </a:p>
          <a:p>
            <a:pPr lvl="1"/>
            <a:r>
              <a:rPr lang="en-US">
                <a:latin typeface="Tahoma" charset="0"/>
              </a:rPr>
              <a:t>Limiter stages in pipelined programs</a:t>
            </a:r>
          </a:p>
          <a:p>
            <a:endParaRPr lang="en-US">
              <a:latin typeface="Tahoma" charset="0"/>
            </a:endParaRPr>
          </a:p>
          <a:p>
            <a:r>
              <a:rPr lang="en-US">
                <a:latin typeface="Tahoma" charset="0"/>
              </a:rPr>
              <a:t>Serialized code sections</a:t>
            </a:r>
          </a:p>
          <a:p>
            <a:pPr lvl="1"/>
            <a:r>
              <a:rPr lang="en-US">
                <a:latin typeface="Tahoma" charset="0"/>
              </a:rPr>
              <a:t>Reduce performance</a:t>
            </a:r>
          </a:p>
          <a:p>
            <a:pPr lvl="1"/>
            <a:r>
              <a:rPr lang="en-US">
                <a:latin typeface="Tahoma" charset="0"/>
              </a:rPr>
              <a:t>Limit scalability</a:t>
            </a:r>
          </a:p>
          <a:p>
            <a:pPr lvl="1"/>
            <a:r>
              <a:rPr lang="en-US">
                <a:latin typeface="Tahoma" charset="0"/>
              </a:rPr>
              <a:t>Waste energy</a:t>
            </a:r>
          </a:p>
          <a:p>
            <a:pPr lvl="1"/>
            <a:endParaRPr lang="en-US">
              <a:latin typeface="Tahoma" charset="0"/>
            </a:endParaRPr>
          </a:p>
          <a:p>
            <a:pPr lvl="1"/>
            <a:endParaRPr lang="en-US">
              <a:latin typeface="Tahoma" charset="0"/>
            </a:endParaRPr>
          </a:p>
        </p:txBody>
      </p:sp>
      <p:sp>
        <p:nvSpPr>
          <p:cNvPr id="198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951AAD-C7AB-9F49-A0B1-05B950F12166}"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a:latin typeface="Garamond" charset="0"/>
              </a:rPr>
              <a:t>Example from MySQL</a:t>
            </a:r>
          </a:p>
        </p:txBody>
      </p:sp>
      <p:sp>
        <p:nvSpPr>
          <p:cNvPr id="199682" name="Content Placeholder 2"/>
          <p:cNvSpPr>
            <a:spLocks noGrp="1"/>
          </p:cNvSpPr>
          <p:nvPr>
            <p:ph idx="1"/>
          </p:nvPr>
        </p:nvSpPr>
        <p:spPr/>
        <p:txBody>
          <a:bodyPr/>
          <a:lstStyle/>
          <a:p>
            <a:endParaRPr lang="en-US">
              <a:latin typeface="Tahoma" charset="0"/>
            </a:endParaRPr>
          </a:p>
        </p:txBody>
      </p:sp>
      <p:sp>
        <p:nvSpPr>
          <p:cNvPr id="1996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3612A6-A12E-204D-B180-CE3A49D1F7B4}"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sp>
        <p:nvSpPr>
          <p:cNvPr id="5" name="AutoShape 4"/>
          <p:cNvSpPr>
            <a:spLocks noChangeArrowheads="1"/>
          </p:cNvSpPr>
          <p:nvPr/>
        </p:nvSpPr>
        <p:spPr bwMode="auto">
          <a:xfrm>
            <a:off x="152400" y="2470150"/>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Open database tables</a:t>
            </a:r>
          </a:p>
        </p:txBody>
      </p:sp>
      <p:sp>
        <p:nvSpPr>
          <p:cNvPr id="6" name="AutoShape 5"/>
          <p:cNvSpPr>
            <a:spLocks noChangeArrowheads="1"/>
          </p:cNvSpPr>
          <p:nvPr/>
        </p:nvSpPr>
        <p:spPr bwMode="auto">
          <a:xfrm>
            <a:off x="152400" y="4206875"/>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Perform the operations</a:t>
            </a:r>
          </a:p>
          <a:p>
            <a:pPr algn="ctr" fontAlgn="auto">
              <a:spcBef>
                <a:spcPts val="0"/>
              </a:spcBef>
              <a:spcAft>
                <a:spcPts val="0"/>
              </a:spcAft>
              <a:defRPr/>
            </a:pPr>
            <a:r>
              <a:rPr lang="en-US">
                <a:solidFill>
                  <a:srgbClr val="000000"/>
                </a:solidFill>
                <a:latin typeface="Tahoma"/>
                <a:ea typeface="+mn-ea"/>
                <a:cs typeface="+mn-cs"/>
              </a:rPr>
              <a:t>….</a:t>
            </a:r>
          </a:p>
        </p:txBody>
      </p:sp>
      <p:sp>
        <p:nvSpPr>
          <p:cNvPr id="7" name="Line 7"/>
          <p:cNvSpPr>
            <a:spLocks noChangeShapeType="1"/>
          </p:cNvSpPr>
          <p:nvPr/>
        </p:nvSpPr>
        <p:spPr bwMode="auto">
          <a:xfrm>
            <a:off x="1706563" y="3292475"/>
            <a:ext cx="0" cy="914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8" name="Line 14"/>
          <p:cNvSpPr>
            <a:spLocks noChangeShapeType="1"/>
          </p:cNvSpPr>
          <p:nvPr/>
        </p:nvSpPr>
        <p:spPr bwMode="auto">
          <a:xfrm flipH="1">
            <a:off x="3535363" y="2551113"/>
            <a:ext cx="749300" cy="466725"/>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9" name="Text Box 16"/>
          <p:cNvSpPr txBox="1">
            <a:spLocks noChangeArrowheads="1"/>
          </p:cNvSpPr>
          <p:nvPr/>
        </p:nvSpPr>
        <p:spPr bwMode="auto">
          <a:xfrm>
            <a:off x="279400" y="1754188"/>
            <a:ext cx="1160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FF0000"/>
                </a:solidFill>
              </a:rPr>
              <a:t>Critical</a:t>
            </a:r>
            <a:br>
              <a:rPr lang="en-US" sz="2000" b="1">
                <a:solidFill>
                  <a:srgbClr val="FF0000"/>
                </a:solidFill>
              </a:rPr>
            </a:br>
            <a:r>
              <a:rPr lang="en-US" sz="2000" b="1">
                <a:solidFill>
                  <a:srgbClr val="FF0000"/>
                </a:solidFill>
              </a:rPr>
              <a:t>Section</a:t>
            </a:r>
          </a:p>
        </p:txBody>
      </p:sp>
      <p:sp>
        <p:nvSpPr>
          <p:cNvPr id="10" name="Text Box 17"/>
          <p:cNvSpPr txBox="1">
            <a:spLocks noChangeArrowheads="1"/>
          </p:cNvSpPr>
          <p:nvPr/>
        </p:nvSpPr>
        <p:spPr bwMode="auto">
          <a:xfrm>
            <a:off x="4495800" y="4745038"/>
            <a:ext cx="1160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Parallel</a:t>
            </a:r>
          </a:p>
        </p:txBody>
      </p:sp>
      <p:sp>
        <p:nvSpPr>
          <p:cNvPr id="11" name="Line 18"/>
          <p:cNvSpPr>
            <a:spLocks noChangeShapeType="1"/>
          </p:cNvSpPr>
          <p:nvPr/>
        </p:nvSpPr>
        <p:spPr bwMode="auto">
          <a:xfrm flipH="1" flipV="1">
            <a:off x="3435350" y="4664075"/>
            <a:ext cx="958850" cy="411163"/>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 name="Text Box 19"/>
          <p:cNvSpPr txBox="1">
            <a:spLocks noChangeArrowheads="1"/>
          </p:cNvSpPr>
          <p:nvPr/>
        </p:nvSpPr>
        <p:spPr bwMode="auto">
          <a:xfrm>
            <a:off x="2832100" y="2074863"/>
            <a:ext cx="331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Access Open Tables Cache</a:t>
            </a:r>
          </a:p>
        </p:txBody>
      </p:sp>
      <p:sp>
        <p:nvSpPr>
          <p:cNvPr id="13" name="AutoShape 20"/>
          <p:cNvSpPr>
            <a:spLocks noChangeArrowheads="1"/>
          </p:cNvSpPr>
          <p:nvPr/>
        </p:nvSpPr>
        <p:spPr bwMode="auto">
          <a:xfrm>
            <a:off x="152400" y="2441575"/>
            <a:ext cx="3200400" cy="8223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endParaRPr lang="en-US">
              <a:solidFill>
                <a:srgbClr val="000000"/>
              </a:solidFill>
              <a:latin typeface="Tahoma"/>
              <a:ea typeface="+mn-ea"/>
              <a:cs typeface="+mn-cs"/>
            </a:endParaRPr>
          </a:p>
        </p:txBody>
      </p:sp>
      <p:sp>
        <p:nvSpPr>
          <p:cNvPr id="14" name="Rectangle 20"/>
          <p:cNvSpPr>
            <a:spLocks noChangeArrowheads="1"/>
          </p:cNvSpPr>
          <p:nvPr/>
        </p:nvSpPr>
        <p:spPr bwMode="auto">
          <a:xfrm>
            <a:off x="7086600" y="4210050"/>
            <a:ext cx="152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graphicFrame>
        <p:nvGraphicFramePr>
          <p:cNvPr id="15" name="Chart 14"/>
          <p:cNvGraphicFramePr>
            <a:graphicFrameLocks/>
          </p:cNvGraphicFramePr>
          <p:nvPr/>
        </p:nvGraphicFramePr>
        <p:xfrm>
          <a:off x="6215062" y="2211706"/>
          <a:ext cx="2809875" cy="3052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nvGraphicFramePr>
        <p:xfrm>
          <a:off x="6215062" y="2211706"/>
          <a:ext cx="2809875" cy="305276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a:spLocks noChangeArrowheads="1"/>
          </p:cNvSpPr>
          <p:nvPr/>
        </p:nvSpPr>
        <p:spPr bwMode="auto">
          <a:xfrm>
            <a:off x="6543675" y="5153025"/>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2000">
                <a:solidFill>
                  <a:srgbClr val="000000"/>
                </a:solidFill>
                <a:cs typeface="+mn-cs"/>
              </a:rPr>
              <a:t>Chip Area (cores)</a:t>
            </a:r>
          </a:p>
        </p:txBody>
      </p:sp>
      <p:sp>
        <p:nvSpPr>
          <p:cNvPr id="18" name="TextBox 17"/>
          <p:cNvSpPr txBox="1">
            <a:spLocks noChangeArrowheads="1"/>
          </p:cNvSpPr>
          <p:nvPr/>
        </p:nvSpPr>
        <p:spPr bwMode="auto">
          <a:xfrm rot="16200000">
            <a:off x="4702175" y="3314700"/>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2000">
                <a:solidFill>
                  <a:srgbClr val="000000"/>
                </a:solidFill>
                <a:cs typeface="+mn-cs"/>
              </a:rPr>
              <a:t>Speedup</a:t>
            </a:r>
            <a:endParaRPr lang="en-US">
              <a:solidFill>
                <a:srgbClr val="000000"/>
              </a:solidFill>
              <a:cs typeface="+mn-cs"/>
            </a:endParaRPr>
          </a:p>
        </p:txBody>
      </p:sp>
      <p:sp>
        <p:nvSpPr>
          <p:cNvPr id="30" name="Text Box 17"/>
          <p:cNvSpPr txBox="1">
            <a:spLocks noChangeArrowheads="1"/>
          </p:cNvSpPr>
          <p:nvPr/>
        </p:nvSpPr>
        <p:spPr bwMode="auto">
          <a:xfrm>
            <a:off x="7526338" y="4052888"/>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Today</a:t>
            </a:r>
          </a:p>
        </p:txBody>
      </p:sp>
      <p:sp>
        <p:nvSpPr>
          <p:cNvPr id="31" name="Line 18"/>
          <p:cNvSpPr>
            <a:spLocks noChangeShapeType="1"/>
          </p:cNvSpPr>
          <p:nvPr/>
        </p:nvSpPr>
        <p:spPr bwMode="auto">
          <a:xfrm flipH="1" flipV="1">
            <a:off x="7620000" y="2971800"/>
            <a:ext cx="304800" cy="1143000"/>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2" name="Line 14"/>
          <p:cNvSpPr>
            <a:spLocks noChangeShapeType="1"/>
          </p:cNvSpPr>
          <p:nvPr/>
        </p:nvSpPr>
        <p:spPr bwMode="auto">
          <a:xfrm>
            <a:off x="8458200" y="1600200"/>
            <a:ext cx="228600" cy="914400"/>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3" name="Text Box 17"/>
          <p:cNvSpPr txBox="1">
            <a:spLocks noChangeArrowheads="1"/>
          </p:cNvSpPr>
          <p:nvPr/>
        </p:nvSpPr>
        <p:spPr bwMode="auto">
          <a:xfrm>
            <a:off x="7467600" y="1295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Asymmetric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2" grpId="0"/>
      <p:bldP spid="13" grpId="0" animBg="1"/>
      <p:bldP spid="17" grpId="0"/>
      <p:bldP spid="18" grpId="0"/>
      <p:bldP spid="30"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r>
              <a:rPr lang="en-US">
                <a:latin typeface="Garamond" charset="0"/>
                <a:ea typeface="ＭＳ Ｐゴシック" charset="0"/>
                <a:cs typeface="ＭＳ Ｐゴシック" charset="0"/>
              </a:rPr>
              <a:t>Demands in Different Code Sections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serialized code section </a:t>
            </a:r>
            <a:r>
              <a:rPr lang="en-US">
                <a:latin typeface="Tahoma" charset="0"/>
                <a:ea typeface="ＭＳ Ｐゴシック" charset="0"/>
                <a:cs typeface="ＭＳ Ｐゴシック" charset="0"/>
                <a:sym typeface="Wingdings" charset="0"/>
              </a:rPr>
              <a:t> one powerful “large” core </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parallel code section </a:t>
            </a:r>
            <a:r>
              <a:rPr lang="en-US">
                <a:latin typeface="Tahoma" charset="0"/>
                <a:ea typeface="ＭＳ Ｐゴシック" charset="0"/>
                <a:cs typeface="ＭＳ Ｐゴシック" charset="0"/>
                <a:sym typeface="Wingdings" charset="0"/>
              </a:rPr>
              <a:t> many wimpy “small” cores</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These two conflict with each other:</a:t>
            </a:r>
          </a:p>
          <a:p>
            <a:pPr lvl="1"/>
            <a:r>
              <a:rPr lang="en-US">
                <a:latin typeface="Tahoma" charset="0"/>
                <a:ea typeface="ＭＳ Ｐゴシック" charset="0"/>
              </a:rPr>
              <a:t>If you have a single powerful core, you cannot have many cores</a:t>
            </a:r>
          </a:p>
          <a:p>
            <a:pPr lvl="1"/>
            <a:r>
              <a:rPr lang="en-US">
                <a:latin typeface="Tahoma" charset="0"/>
                <a:ea typeface="ＭＳ Ｐゴシック" charset="0"/>
              </a:rPr>
              <a:t>A small core is much more energy and area efficient than a large core</a:t>
            </a:r>
          </a:p>
          <a:p>
            <a:pPr lvl="1"/>
            <a:endParaRPr lang="en-US">
              <a:latin typeface="Tahoma" charset="0"/>
              <a:ea typeface="ＭＳ Ｐゴシック" charset="0"/>
            </a:endParaRPr>
          </a:p>
        </p:txBody>
      </p:sp>
      <p:sp>
        <p:nvSpPr>
          <p:cNvPr id="2017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52C2CA-3464-B74C-993B-7D95C3BE7277}"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“Large” vs. “Small” Cores</a:t>
            </a:r>
          </a:p>
        </p:txBody>
      </p:sp>
      <p:sp>
        <p:nvSpPr>
          <p:cNvPr id="202754" name="Content Placeholder 2"/>
          <p:cNvSpPr>
            <a:spLocks noGrp="1"/>
          </p:cNvSpPr>
          <p:nvPr>
            <p:ph idx="1"/>
          </p:nvPr>
        </p:nvSpPr>
        <p:spPr>
          <a:xfrm>
            <a:off x="228600" y="1054100"/>
            <a:ext cx="8610600" cy="5194300"/>
          </a:xfrm>
        </p:spPr>
        <p:txBody>
          <a:bodyPr/>
          <a:lstStyle/>
          <a:p>
            <a:endParaRPr lang="en-US">
              <a:latin typeface="Tahoma" charset="0"/>
              <a:ea typeface="ＭＳ Ｐゴシック" charset="0"/>
              <a:cs typeface="ＭＳ Ｐゴシック" charset="0"/>
            </a:endParaRPr>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831EB3-CA3D-8A4C-A6AE-6BF95AA5BA87}"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sp>
        <p:nvSpPr>
          <p:cNvPr id="11" name="Rectangle 3"/>
          <p:cNvSpPr txBox="1">
            <a:spLocks noChangeArrowheads="1"/>
          </p:cNvSpPr>
          <p:nvPr/>
        </p:nvSpPr>
        <p:spPr bwMode="auto">
          <a:xfrm>
            <a:off x="533400" y="2362200"/>
            <a:ext cx="3810000" cy="3522663"/>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defRPr/>
            </a:pPr>
            <a:r>
              <a:rPr lang="en-US" sz="2400" i="1" kern="0" dirty="0">
                <a:latin typeface="+mn-lt"/>
                <a:ea typeface="+mn-ea"/>
                <a:cs typeface="+mn-cs"/>
              </a:rPr>
              <a:t>Out-of-order</a:t>
            </a:r>
          </a:p>
          <a:p>
            <a:pPr marL="342900" indent="-342900" eaLnBrk="0" hangingPunct="0">
              <a:lnSpc>
                <a:spcPct val="80000"/>
              </a:lnSpc>
              <a:spcBef>
                <a:spcPct val="20000"/>
              </a:spcBef>
              <a:buFontTx/>
              <a:buChar char="•"/>
              <a:defRPr/>
            </a:pPr>
            <a:r>
              <a:rPr lang="en-US" sz="2400" i="1" kern="0" dirty="0">
                <a:latin typeface="+mn-lt"/>
                <a:ea typeface="+mn-ea"/>
                <a:cs typeface="+mn-cs"/>
              </a:rPr>
              <a:t>Wide fetch e.g. 4-wide</a:t>
            </a:r>
          </a:p>
          <a:p>
            <a:pPr marL="342900" indent="-342900" eaLnBrk="0" hangingPunct="0">
              <a:lnSpc>
                <a:spcPct val="80000"/>
              </a:lnSpc>
              <a:spcBef>
                <a:spcPct val="20000"/>
              </a:spcBef>
              <a:buFontTx/>
              <a:buChar char="•"/>
              <a:defRPr/>
            </a:pPr>
            <a:r>
              <a:rPr lang="en-US" sz="2400" i="1" kern="0" dirty="0">
                <a:latin typeface="+mn-lt"/>
                <a:ea typeface="+mn-ea"/>
                <a:cs typeface="+mn-cs"/>
              </a:rPr>
              <a:t>Deeper pipeline</a:t>
            </a:r>
          </a:p>
          <a:p>
            <a:pPr marL="342900" indent="-342900" eaLnBrk="0" hangingPunct="0">
              <a:lnSpc>
                <a:spcPct val="80000"/>
              </a:lnSpc>
              <a:spcBef>
                <a:spcPct val="20000"/>
              </a:spcBef>
              <a:buFontTx/>
              <a:buChar char="•"/>
              <a:defRPr/>
            </a:pPr>
            <a:r>
              <a:rPr lang="en-US" sz="2400" i="1" kern="0" dirty="0">
                <a:latin typeface="+mn-lt"/>
                <a:ea typeface="+mn-ea"/>
                <a:cs typeface="+mn-cs"/>
              </a:rPr>
              <a:t>Aggressive branch predictor (e.g. hybrid)</a:t>
            </a:r>
          </a:p>
          <a:p>
            <a:pPr marL="342900" indent="-342900" eaLnBrk="0" hangingPunct="0">
              <a:lnSpc>
                <a:spcPct val="80000"/>
              </a:lnSpc>
              <a:spcBef>
                <a:spcPct val="20000"/>
              </a:spcBef>
              <a:buFontTx/>
              <a:buChar char="•"/>
              <a:defRPr/>
            </a:pPr>
            <a:r>
              <a:rPr lang="en-US" sz="2400" i="1" kern="0" dirty="0">
                <a:latin typeface="+mn-lt"/>
                <a:ea typeface="+mn-ea"/>
                <a:cs typeface="+mn-cs"/>
              </a:rPr>
              <a:t>Multiple functional units</a:t>
            </a:r>
          </a:p>
          <a:p>
            <a:pPr marL="342900" indent="-342900" eaLnBrk="0" hangingPunct="0">
              <a:lnSpc>
                <a:spcPct val="80000"/>
              </a:lnSpc>
              <a:spcBef>
                <a:spcPct val="20000"/>
              </a:spcBef>
              <a:buFontTx/>
              <a:buChar char="•"/>
              <a:defRPr/>
            </a:pPr>
            <a:r>
              <a:rPr lang="en-US" sz="2400" i="1" kern="0" dirty="0">
                <a:latin typeface="+mn-lt"/>
                <a:ea typeface="+mn-ea"/>
                <a:cs typeface="+mn-cs"/>
              </a:rPr>
              <a:t>Trace cache</a:t>
            </a:r>
          </a:p>
          <a:p>
            <a:pPr marL="342900" indent="-342900" eaLnBrk="0" hangingPunct="0">
              <a:lnSpc>
                <a:spcPct val="80000"/>
              </a:lnSpc>
              <a:spcBef>
                <a:spcPct val="20000"/>
              </a:spcBef>
              <a:buFontTx/>
              <a:buChar char="•"/>
              <a:defRPr/>
            </a:pPr>
            <a:r>
              <a:rPr lang="en-US" sz="2400" i="1" kern="0" dirty="0">
                <a:latin typeface="+mn-lt"/>
                <a:ea typeface="+mn-ea"/>
                <a:cs typeface="+mn-cs"/>
              </a:rPr>
              <a:t>Memory dependence speculation</a:t>
            </a:r>
          </a:p>
        </p:txBody>
      </p:sp>
      <p:sp>
        <p:nvSpPr>
          <p:cNvPr id="202757" name="Rectangle 4"/>
          <p:cNvSpPr>
            <a:spLocks noChangeArrowheads="1"/>
          </p:cNvSpPr>
          <p:nvPr/>
        </p:nvSpPr>
        <p:spPr bwMode="auto">
          <a:xfrm>
            <a:off x="5029200" y="22860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r>
              <a:rPr lang="en-US" sz="2400" i="1"/>
              <a:t>In-order</a:t>
            </a:r>
          </a:p>
          <a:p>
            <a:pPr marL="342900" indent="-342900" eaLnBrk="0" hangingPunct="0">
              <a:spcBef>
                <a:spcPct val="20000"/>
              </a:spcBef>
              <a:buFontTx/>
              <a:buChar char="•"/>
            </a:pPr>
            <a:r>
              <a:rPr lang="en-US" sz="2400" i="1"/>
              <a:t>Narrow Fetch e.g. 2-wide</a:t>
            </a:r>
          </a:p>
          <a:p>
            <a:pPr marL="342900" indent="-342900" eaLnBrk="0" hangingPunct="0">
              <a:spcBef>
                <a:spcPct val="20000"/>
              </a:spcBef>
              <a:buFontTx/>
              <a:buChar char="•"/>
            </a:pPr>
            <a:r>
              <a:rPr lang="en-US" sz="2400" i="1"/>
              <a:t>Shallow pipeline</a:t>
            </a:r>
          </a:p>
          <a:p>
            <a:pPr marL="342900" indent="-342900" eaLnBrk="0" hangingPunct="0">
              <a:spcBef>
                <a:spcPct val="20000"/>
              </a:spcBef>
              <a:buFontTx/>
              <a:buChar char="•"/>
            </a:pPr>
            <a:r>
              <a:rPr lang="en-US" sz="2400" i="1"/>
              <a:t>Simple branch predictor (e.g. Gshare)</a:t>
            </a:r>
          </a:p>
          <a:p>
            <a:pPr marL="342900" indent="-342900" eaLnBrk="0" hangingPunct="0">
              <a:spcBef>
                <a:spcPct val="20000"/>
              </a:spcBef>
              <a:buFontTx/>
              <a:buChar char="•"/>
            </a:pPr>
            <a:r>
              <a:rPr lang="en-US" sz="2400" i="1"/>
              <a:t>Few functional units</a:t>
            </a:r>
          </a:p>
        </p:txBody>
      </p:sp>
      <p:sp>
        <p:nvSpPr>
          <p:cNvPr id="202758" name="Line 5"/>
          <p:cNvSpPr>
            <a:spLocks noChangeShapeType="1"/>
          </p:cNvSpPr>
          <p:nvPr/>
        </p:nvSpPr>
        <p:spPr bwMode="auto">
          <a:xfrm>
            <a:off x="4572000" y="990600"/>
            <a:ext cx="0" cy="4906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759" name="Rectangle 6"/>
          <p:cNvSpPr>
            <a:spLocks noChangeArrowheads="1"/>
          </p:cNvSpPr>
          <p:nvPr/>
        </p:nvSpPr>
        <p:spPr bwMode="auto">
          <a:xfrm>
            <a:off x="1371600" y="990600"/>
            <a:ext cx="1295400" cy="12493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Large</a:t>
            </a:r>
            <a:br>
              <a:rPr lang="en-US" b="1"/>
            </a:br>
            <a:r>
              <a:rPr lang="en-US" b="1"/>
              <a:t>Core</a:t>
            </a:r>
          </a:p>
        </p:txBody>
      </p:sp>
      <p:sp>
        <p:nvSpPr>
          <p:cNvPr id="202760" name="Rectangle 7"/>
          <p:cNvSpPr>
            <a:spLocks noChangeArrowheads="1"/>
          </p:cNvSpPr>
          <p:nvPr/>
        </p:nvSpPr>
        <p:spPr bwMode="auto">
          <a:xfrm>
            <a:off x="6134100" y="1347788"/>
            <a:ext cx="685800" cy="7159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t>Small</a:t>
            </a:r>
            <a:br>
              <a:rPr lang="en-US" b="1"/>
            </a:br>
            <a:r>
              <a:rPr lang="en-US" b="1"/>
              <a:t>Core</a:t>
            </a:r>
          </a:p>
        </p:txBody>
      </p:sp>
      <p:sp>
        <p:nvSpPr>
          <p:cNvPr id="16" name="AutoShape 17"/>
          <p:cNvSpPr>
            <a:spLocks noChangeArrowheads="1"/>
          </p:cNvSpPr>
          <p:nvPr/>
        </p:nvSpPr>
        <p:spPr bwMode="auto">
          <a:xfrm>
            <a:off x="685800" y="5638800"/>
            <a:ext cx="7620000" cy="1143000"/>
          </a:xfrm>
          <a:prstGeom prst="flowChartAlternateProcess">
            <a:avLst/>
          </a:prstGeom>
          <a:solidFill>
            <a:srgbClr val="FFFF00"/>
          </a:solidFill>
          <a:ln w="25400">
            <a:solidFill>
              <a:schemeClr val="tx1"/>
            </a:solidFill>
            <a:miter lim="800000"/>
            <a:headEnd/>
            <a:tailEnd/>
          </a:ln>
        </p:spPr>
        <p:txBody>
          <a:bodyPr wrap="none" anchor="ctr"/>
          <a:lstStyle/>
          <a:p>
            <a:pPr algn="ctr">
              <a:lnSpc>
                <a:spcPct val="80000"/>
              </a:lnSpc>
              <a:spcBef>
                <a:spcPct val="20000"/>
              </a:spcBef>
            </a:pPr>
            <a:r>
              <a:rPr lang="en-US" sz="3200"/>
              <a:t>Large Cores are power inefficient:</a:t>
            </a:r>
            <a:br>
              <a:rPr lang="en-US" sz="3200"/>
            </a:br>
            <a:r>
              <a:rPr lang="en-US" sz="3200"/>
              <a:t>e.g., 2x performance for 4x area (power)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r>
              <a:rPr lang="en-US">
                <a:latin typeface="Garamond" charset="0"/>
                <a:ea typeface="ＭＳ Ｐゴシック" charset="0"/>
                <a:cs typeface="ＭＳ Ｐゴシック" charset="0"/>
              </a:rPr>
              <a:t>Large vs. Small Cores</a:t>
            </a:r>
          </a:p>
        </p:txBody>
      </p:sp>
      <p:sp>
        <p:nvSpPr>
          <p:cNvPr id="20377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Grochowski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Best of both Latency and Throughput</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ICCD 2004.</a:t>
            </a:r>
          </a:p>
          <a:p>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58983F-03B5-004D-B836-67601DE90A85}" type="slidenum">
              <a:rPr lang="en-US" sz="1600">
                <a:solidFill>
                  <a:srgbClr val="000000"/>
                </a:solidFill>
                <a:latin typeface="Garamond" charset="0"/>
                <a:cs typeface="Arial" charset="0"/>
              </a:rPr>
              <a:pPr eaLnBrk="1" hangingPunct="1"/>
              <a:t>18</a:t>
            </a:fld>
            <a:endParaRPr lang="en-US" sz="1600">
              <a:solidFill>
                <a:srgbClr val="000000"/>
              </a:solidFill>
              <a:latin typeface="Garamond" charset="0"/>
              <a:cs typeface="Arial" charset="0"/>
            </a:endParaRPr>
          </a:p>
        </p:txBody>
      </p:sp>
      <p:pic>
        <p:nvPicPr>
          <p:cNvPr id="2037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54625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a:latin typeface="Garamond" charset="0"/>
                <a:ea typeface="ＭＳ Ｐゴシック" charset="0"/>
                <a:cs typeface="ＭＳ Ｐゴシック" charset="0"/>
              </a:rPr>
              <a:t>Meet Large: IBM POWER4</a:t>
            </a:r>
          </a:p>
        </p:txBody>
      </p:sp>
      <p:sp>
        <p:nvSpPr>
          <p:cNvPr id="204802"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Tendler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POWER4 system microarchitecture</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IBM J R&amp;D, 2002.</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Another symmetric multi-core chip…</a:t>
            </a:r>
          </a:p>
          <a:p>
            <a:r>
              <a:rPr lang="en-US">
                <a:latin typeface="Tahoma" charset="0"/>
                <a:ea typeface="ＭＳ Ｐゴシック" charset="0"/>
                <a:cs typeface="ＭＳ Ｐゴシック" charset="0"/>
              </a:rPr>
              <a:t>But, fewer and more powerful cores</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04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DDE56F-BECC-7943-BB51-82BDFFABB498}" type="slidenum">
              <a:rPr lang="en-US" sz="1600">
                <a:solidFill>
                  <a:srgbClr val="000000"/>
                </a:solidFill>
                <a:latin typeface="Garamond" charset="0"/>
                <a:cs typeface="Arial" charset="0"/>
              </a:rPr>
              <a:pPr eaLnBrk="1" hangingPunct="1"/>
              <a:t>19</a:t>
            </a:fld>
            <a:endParaRPr lang="en-US" sz="1600">
              <a:solidFill>
                <a:srgbClr val="000000"/>
              </a:solidFill>
              <a:latin typeface="Garamond" charset="0"/>
              <a:cs typeface="Arial" charset="0"/>
            </a:endParaRPr>
          </a:p>
        </p:txBody>
      </p:sp>
      <p:pic>
        <p:nvPicPr>
          <p:cNvPr id="204804" name="Picture 4" descr="power4-chi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48021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5" name="Picture 5" descr="power4-cor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33147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1" name="Title 1"/>
          <p:cNvSpPr>
            <a:spLocks noGrp="1"/>
          </p:cNvSpPr>
          <p:nvPr>
            <p:ph type="title"/>
          </p:nvPr>
        </p:nvSpPr>
        <p:spPr/>
        <p:txBody>
          <a:bodyPr/>
          <a:lstStyle/>
          <a:p>
            <a:r>
              <a:rPr lang="en-US">
                <a:latin typeface="Garamond" charset="0"/>
              </a:rPr>
              <a:t>Lab 7: Multi-Core Cache Coherence</a:t>
            </a:r>
          </a:p>
        </p:txBody>
      </p:sp>
      <p:sp>
        <p:nvSpPr>
          <p:cNvPr id="267266"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Due May 2; Last submission accepted on May 9, 11:59pm</a:t>
            </a:r>
          </a:p>
          <a:p>
            <a:r>
              <a:rPr lang="en-US">
                <a:latin typeface="Tahoma" charset="0"/>
              </a:rPr>
              <a:t>Cycle-level modeling of the MESI cache coherence protocol</a:t>
            </a:r>
          </a:p>
          <a:p>
            <a:endParaRPr lang="en-US">
              <a:solidFill>
                <a:srgbClr val="0000FF"/>
              </a:solidFill>
              <a:latin typeface="Tahoma" charset="0"/>
            </a:endParaRPr>
          </a:p>
          <a:p>
            <a:r>
              <a:rPr lang="en-US">
                <a:latin typeface="Tahoma" charset="0"/>
              </a:rPr>
              <a:t>Since this is the last lab</a:t>
            </a:r>
          </a:p>
          <a:p>
            <a:pPr lvl="1"/>
            <a:r>
              <a:rPr lang="en-US">
                <a:latin typeface="Tahoma" charset="0"/>
                <a:ea typeface="ＭＳ Ｐゴシック" charset="0"/>
              </a:rPr>
              <a:t>An automatic extension of 7 days granted for everyone</a:t>
            </a:r>
          </a:p>
          <a:p>
            <a:pPr lvl="1"/>
            <a:r>
              <a:rPr lang="en-US">
                <a:latin typeface="Tahoma" charset="0"/>
                <a:ea typeface="ＭＳ Ｐゴシック" charset="0"/>
              </a:rPr>
              <a:t>No other late days accepted</a:t>
            </a:r>
          </a:p>
          <a:p>
            <a:endParaRPr lang="en-US">
              <a:latin typeface="Tahoma" charset="0"/>
            </a:endParaRPr>
          </a:p>
          <a:p>
            <a:pPr lvl="1"/>
            <a:endParaRPr lang="en-US">
              <a:latin typeface="Tahoma" charset="0"/>
              <a:ea typeface="ＭＳ Ｐゴシック" charset="0"/>
            </a:endParaRPr>
          </a:p>
        </p:txBody>
      </p:sp>
      <p:sp>
        <p:nvSpPr>
          <p:cNvPr id="5324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8DC02A-C2AB-0B47-A3CF-26EC5CF4C45A}"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rcRect t="-5827" b="-5827"/>
          <a:stretch>
            <a:fillRect/>
          </a:stretch>
        </p:blipFill>
        <p:spPr bwMode="auto">
          <a:xfrm>
            <a:off x="228600" y="1695450"/>
            <a:ext cx="83058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726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726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7266">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IBM POWER4</a:t>
            </a:r>
          </a:p>
        </p:txBody>
      </p:sp>
      <p:sp>
        <p:nvSpPr>
          <p:cNvPr id="20582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2 cores, out-of-order execution</a:t>
            </a:r>
          </a:p>
          <a:p>
            <a:r>
              <a:rPr lang="en-US">
                <a:latin typeface="Tahoma" charset="0"/>
                <a:ea typeface="ＭＳ Ｐゴシック" charset="0"/>
                <a:cs typeface="ＭＳ Ｐゴシック" charset="0"/>
              </a:rPr>
              <a:t>100-entry instruction window in each core</a:t>
            </a:r>
          </a:p>
          <a:p>
            <a:r>
              <a:rPr lang="en-US">
                <a:latin typeface="Tahoma" charset="0"/>
                <a:ea typeface="ＭＳ Ｐゴシック" charset="0"/>
                <a:cs typeface="ＭＳ Ｐゴシック" charset="0"/>
              </a:rPr>
              <a:t>8-wide instruction fetch, issue, execute</a:t>
            </a:r>
          </a:p>
          <a:p>
            <a:r>
              <a:rPr lang="en-US">
                <a:latin typeface="Tahoma" charset="0"/>
                <a:ea typeface="ＭＳ Ｐゴシック" charset="0"/>
                <a:cs typeface="ＭＳ Ｐゴシック" charset="0"/>
              </a:rPr>
              <a:t>Large, local+global hybrid branch predictor</a:t>
            </a:r>
          </a:p>
          <a:p>
            <a:r>
              <a:rPr lang="en-US">
                <a:latin typeface="Tahoma" charset="0"/>
                <a:ea typeface="ＭＳ Ｐゴシック" charset="0"/>
                <a:cs typeface="ＭＳ Ｐゴシック" charset="0"/>
              </a:rPr>
              <a:t>1.5MB, 8-way L2 cache</a:t>
            </a:r>
          </a:p>
          <a:p>
            <a:r>
              <a:rPr lang="en-US">
                <a:latin typeface="Tahoma" charset="0"/>
                <a:ea typeface="ＭＳ Ｐゴシック" charset="0"/>
                <a:cs typeface="ＭＳ Ｐゴシック" charset="0"/>
              </a:rPr>
              <a:t>Aggressive stream based prefetching</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3D741F-EFC0-454D-AE9F-10A16E36CFDA}" type="slidenum">
              <a:rPr lang="en-US" sz="1600">
                <a:solidFill>
                  <a:srgbClr val="000000"/>
                </a:solidFill>
                <a:latin typeface="Garamond" charset="0"/>
                <a:cs typeface="Arial" charset="0"/>
              </a:rPr>
              <a:pPr eaLnBrk="1" hangingPunct="1"/>
              <a:t>20</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latin typeface="Garamond" charset="0"/>
                <a:ea typeface="ＭＳ Ｐゴシック" charset="0"/>
                <a:cs typeface="ＭＳ Ｐゴシック" charset="0"/>
              </a:rPr>
              <a:t>IBM POWER5</a:t>
            </a:r>
          </a:p>
        </p:txBody>
      </p:sp>
      <p:sp>
        <p:nvSpPr>
          <p:cNvPr id="206850" name="Content Placeholder 2"/>
          <p:cNvSpPr>
            <a:spLocks noGrp="1"/>
          </p:cNvSpPr>
          <p:nvPr>
            <p:ph idx="1"/>
          </p:nvPr>
        </p:nvSpPr>
        <p:spPr>
          <a:xfrm>
            <a:off x="228600" y="996950"/>
            <a:ext cx="8610600" cy="5194300"/>
          </a:xfrm>
        </p:spPr>
        <p:txBody>
          <a:bodyPr/>
          <a:lstStyle/>
          <a:p>
            <a:pPr marL="342900" lvl="1" indent="-342900">
              <a:buClr>
                <a:schemeClr val="accent1"/>
              </a:buClr>
              <a:buSzPct val="65000"/>
              <a:buFont typeface="Wingdings" charset="0"/>
              <a:buChar char="n"/>
            </a:pPr>
            <a:r>
              <a:rPr lang="en-US" sz="1800">
                <a:latin typeface="Tahoma" charset="0"/>
                <a:ea typeface="ＭＳ Ｐゴシック" charset="0"/>
              </a:rPr>
              <a:t>Kalla et al., </a:t>
            </a:r>
            <a:r>
              <a:rPr lang="ja-JP" altLang="en-US" sz="1800">
                <a:latin typeface="Tahoma" charset="0"/>
                <a:ea typeface="ＭＳ Ｐゴシック" charset="0"/>
              </a:rPr>
              <a:t>“</a:t>
            </a:r>
            <a:r>
              <a:rPr lang="en-US" altLang="ja-JP" sz="1800">
                <a:solidFill>
                  <a:srgbClr val="0000FF"/>
                </a:solidFill>
                <a:latin typeface="Tahoma" charset="0"/>
                <a:ea typeface="ＭＳ Ｐゴシック" charset="0"/>
              </a:rPr>
              <a:t>IBM Power5 Chip: A Dual-Core Multithreaded Processor</a:t>
            </a:r>
            <a:r>
              <a:rPr lang="en-US" altLang="ja-JP" sz="1800">
                <a:latin typeface="Tahoma" charset="0"/>
                <a:ea typeface="ＭＳ Ｐゴシック" charset="0"/>
              </a:rPr>
              <a:t>,</a:t>
            </a:r>
            <a:r>
              <a:rPr lang="ja-JP" altLang="en-US" sz="1800">
                <a:latin typeface="Tahoma" charset="0"/>
                <a:ea typeface="ＭＳ Ｐゴシック" charset="0"/>
              </a:rPr>
              <a:t>”</a:t>
            </a:r>
            <a:r>
              <a:rPr lang="en-US" altLang="ja-JP" sz="1800">
                <a:latin typeface="Tahoma" charset="0"/>
                <a:ea typeface="ＭＳ Ｐゴシック" charset="0"/>
              </a:rPr>
              <a:t> IEEE Micro 2004.</a:t>
            </a:r>
          </a:p>
          <a:p>
            <a:endParaRPr lang="en-US">
              <a:latin typeface="Tahoma" charset="0"/>
              <a:ea typeface="ＭＳ Ｐゴシック" charset="0"/>
              <a:cs typeface="ＭＳ Ｐゴシック" charset="0"/>
            </a:endParaRPr>
          </a:p>
        </p:txBody>
      </p:sp>
      <p:sp>
        <p:nvSpPr>
          <p:cNvPr id="206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DED75F-BCDC-DE41-A899-CDB434FD4F4B}"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pic>
        <p:nvPicPr>
          <p:cNvPr id="2068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892300"/>
            <a:ext cx="91186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Meet Small: Sun Niagara (UltraSPARC T1)</a:t>
            </a:r>
          </a:p>
        </p:txBody>
      </p:sp>
      <p:sp>
        <p:nvSpPr>
          <p:cNvPr id="20787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FE0695-72E2-5B44-9B3C-FD04867C5786}" type="slidenum">
              <a:rPr lang="en-US" sz="1600">
                <a:solidFill>
                  <a:srgbClr val="000000"/>
                </a:solidFill>
                <a:latin typeface="Garamond" charset="0"/>
                <a:cs typeface="Arial" charset="0"/>
              </a:rPr>
              <a:pPr eaLnBrk="1" hangingPunct="1"/>
              <a:t>22</a:t>
            </a:fld>
            <a:endParaRPr lang="en-US" sz="1600">
              <a:solidFill>
                <a:srgbClr val="000000"/>
              </a:solidFill>
              <a:latin typeface="Garamond" charset="0"/>
              <a:cs typeface="Arial" charset="0"/>
            </a:endParaRPr>
          </a:p>
        </p:txBody>
      </p:sp>
      <p:sp>
        <p:nvSpPr>
          <p:cNvPr id="207875" name="Content Placeholder 5"/>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Kongetira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Niagara: A 32-Way Multithreaded SPARC Processor</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IEEE Micro 2005.</a:t>
            </a:r>
          </a:p>
          <a:p>
            <a:endParaRPr lang="en-US">
              <a:latin typeface="Tahoma" charset="0"/>
              <a:ea typeface="ＭＳ Ｐゴシック" charset="0"/>
              <a:cs typeface="ＭＳ Ｐゴシック" charset="0"/>
            </a:endParaRPr>
          </a:p>
        </p:txBody>
      </p:sp>
      <p:pic>
        <p:nvPicPr>
          <p:cNvPr id="207876" name="Picture 6" descr="niagara-block.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522605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Niagara Core</a:t>
            </a:r>
          </a:p>
        </p:txBody>
      </p:sp>
      <p:sp>
        <p:nvSpPr>
          <p:cNvPr id="20889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4-way fine-grain multithreaded, 6-stage, dual-issue in-order</a:t>
            </a:r>
          </a:p>
          <a:p>
            <a:r>
              <a:rPr lang="en-US">
                <a:latin typeface="Tahoma" charset="0"/>
                <a:ea typeface="ＭＳ Ｐゴシック" charset="0"/>
                <a:cs typeface="ＭＳ Ｐゴシック" charset="0"/>
              </a:rPr>
              <a:t>Round robin thread selection (unless cache miss)</a:t>
            </a:r>
          </a:p>
          <a:p>
            <a:r>
              <a:rPr lang="en-US">
                <a:latin typeface="Tahoma" charset="0"/>
                <a:ea typeface="ＭＳ Ｐゴシック" charset="0"/>
                <a:cs typeface="ＭＳ Ｐゴシック" charset="0"/>
              </a:rPr>
              <a:t>Shared FP unit among cores</a:t>
            </a:r>
          </a:p>
          <a:p>
            <a:endParaRPr lang="en-US">
              <a:latin typeface="Tahoma" charset="0"/>
              <a:ea typeface="ＭＳ Ｐゴシック" charset="0"/>
              <a:cs typeface="ＭＳ Ｐゴシック" charset="0"/>
            </a:endParaRPr>
          </a:p>
        </p:txBody>
      </p:sp>
      <p:sp>
        <p:nvSpPr>
          <p:cNvPr id="208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FC9EDE-9B05-C940-A599-DBF2C17F29C1}"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pic>
        <p:nvPicPr>
          <p:cNvPr id="208900" name="Picture 4" descr="niagara-pip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95538"/>
            <a:ext cx="5257800"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Remember the Demands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What we want: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serialized code section </a:t>
            </a:r>
            <a:r>
              <a:rPr lang="en-US">
                <a:latin typeface="Tahoma" charset="0"/>
                <a:ea typeface="ＭＳ Ｐゴシック" charset="0"/>
                <a:cs typeface="ＭＳ Ｐゴシック" charset="0"/>
                <a:sym typeface="Wingdings" charset="0"/>
              </a:rPr>
              <a:t> one powerful “large” core </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a parallel code section </a:t>
            </a:r>
            <a:r>
              <a:rPr lang="en-US">
                <a:latin typeface="Tahoma" charset="0"/>
                <a:ea typeface="ＭＳ Ｐゴシック" charset="0"/>
                <a:cs typeface="ＭＳ Ｐゴシック" charset="0"/>
                <a:sym typeface="Wingdings" charset="0"/>
              </a:rPr>
              <a:t> many wimpy “small” cores</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These two conflict with each other:</a:t>
            </a:r>
          </a:p>
          <a:p>
            <a:pPr lvl="1"/>
            <a:r>
              <a:rPr lang="en-US">
                <a:latin typeface="Tahoma" charset="0"/>
                <a:ea typeface="ＭＳ Ｐゴシック" charset="0"/>
              </a:rPr>
              <a:t>If you have a single powerful core, you cannot have many cores</a:t>
            </a:r>
          </a:p>
          <a:p>
            <a:pPr lvl="1"/>
            <a:r>
              <a:rPr lang="en-US">
                <a:latin typeface="Tahoma" charset="0"/>
                <a:ea typeface="ＭＳ Ｐゴシック" charset="0"/>
              </a:rPr>
              <a:t>A small core is much more energy and area efficient than a large core</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Can we get the best of both worlds?</a:t>
            </a: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04E047-DC9A-6743-9373-293F94075005}"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r>
              <a:rPr lang="en-US">
                <a:latin typeface="Garamond" charset="0"/>
                <a:ea typeface="ＭＳ Ｐゴシック" charset="0"/>
                <a:cs typeface="ＭＳ Ｐゴシック" charset="0"/>
              </a:rPr>
              <a:t>Performance vs. Parallelism</a:t>
            </a:r>
          </a:p>
        </p:txBody>
      </p:sp>
      <p:sp>
        <p:nvSpPr>
          <p:cNvPr id="21094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09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21CF43-9657-CA45-99A2-07F6F0712AC5}"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
        <p:nvSpPr>
          <p:cNvPr id="210948" name="Text Box 79"/>
          <p:cNvSpPr txBox="1">
            <a:spLocks noChangeArrowheads="1"/>
          </p:cNvSpPr>
          <p:nvPr/>
        </p:nvSpPr>
        <p:spPr bwMode="auto">
          <a:xfrm>
            <a:off x="898525" y="1143000"/>
            <a:ext cx="7532688"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endParaRPr lang="en-US" sz="1800" i="1">
              <a:solidFill>
                <a:srgbClr val="000000"/>
              </a:solidFill>
            </a:endParaRPr>
          </a:p>
          <a:p>
            <a:pPr eaLnBrk="1" hangingPunct="1">
              <a:spcBef>
                <a:spcPct val="50000"/>
              </a:spcBef>
              <a:buFontTx/>
              <a:buChar char="•"/>
            </a:pPr>
            <a:endParaRPr lang="en-US" sz="1800" i="1">
              <a:solidFill>
                <a:srgbClr val="000000"/>
              </a:solidFill>
            </a:endParaRPr>
          </a:p>
          <a:p>
            <a:pPr eaLnBrk="1" hangingPunct="1">
              <a:spcBef>
                <a:spcPct val="50000"/>
              </a:spcBef>
            </a:pPr>
            <a:r>
              <a:rPr lang="en-US" sz="1800" i="1">
                <a:solidFill>
                  <a:srgbClr val="000000"/>
                </a:solidFill>
              </a:rPr>
              <a:t>Assumptions:</a:t>
            </a:r>
          </a:p>
          <a:p>
            <a:pPr eaLnBrk="1" hangingPunct="1">
              <a:spcBef>
                <a:spcPct val="50000"/>
              </a:spcBef>
            </a:pPr>
            <a:r>
              <a:rPr lang="en-US" sz="1800" i="1">
                <a:solidFill>
                  <a:srgbClr val="000000"/>
                </a:solidFill>
              </a:rPr>
              <a:t>	</a:t>
            </a:r>
            <a:r>
              <a:rPr lang="en-US" sz="1800">
                <a:solidFill>
                  <a:srgbClr val="000000"/>
                </a:solidFill>
              </a:rPr>
              <a:t>1.</a:t>
            </a:r>
            <a:r>
              <a:rPr lang="en-US" sz="1800" i="1">
                <a:solidFill>
                  <a:srgbClr val="000000"/>
                </a:solidFill>
              </a:rPr>
              <a:t> Small cores takes an area budget of 1 and has 		performance  of 1</a:t>
            </a:r>
          </a:p>
          <a:p>
            <a:pPr eaLnBrk="1" hangingPunct="1">
              <a:spcBef>
                <a:spcPct val="50000"/>
              </a:spcBef>
            </a:pPr>
            <a:r>
              <a:rPr lang="en-US" sz="1800" i="1">
                <a:solidFill>
                  <a:srgbClr val="000000"/>
                </a:solidFill>
              </a:rPr>
              <a:t>	</a:t>
            </a:r>
          </a:p>
          <a:p>
            <a:pPr eaLnBrk="1" hangingPunct="1">
              <a:spcBef>
                <a:spcPct val="50000"/>
              </a:spcBef>
            </a:pPr>
            <a:r>
              <a:rPr lang="en-US" sz="1800" i="1">
                <a:solidFill>
                  <a:srgbClr val="000000"/>
                </a:solidFill>
              </a:rPr>
              <a:t>	</a:t>
            </a:r>
            <a:r>
              <a:rPr lang="en-US" sz="1800">
                <a:solidFill>
                  <a:srgbClr val="000000"/>
                </a:solidFill>
              </a:rPr>
              <a:t>2.</a:t>
            </a:r>
            <a:r>
              <a:rPr lang="en-US" sz="1800" i="1">
                <a:solidFill>
                  <a:srgbClr val="000000"/>
                </a:solidFill>
              </a:rPr>
              <a:t> Large core takes an area budget of 4 and has 	performance of 2</a:t>
            </a:r>
          </a:p>
          <a:p>
            <a:pPr eaLnBrk="1" hangingPunct="1">
              <a:spcBef>
                <a:spcPct val="50000"/>
              </a:spcBef>
            </a:pPr>
            <a:r>
              <a:rPr lang="en-US" sz="1800" i="1">
                <a:solidFill>
                  <a:srgbClr val="000000"/>
                </a:solidFill>
              </a:rPr>
              <a:t>	</a:t>
            </a:r>
          </a:p>
          <a:p>
            <a:pPr eaLnBrk="1" hangingPunct="1">
              <a:spcBef>
                <a:spcPct val="50000"/>
              </a:spcBef>
            </a:pPr>
            <a:r>
              <a:rPr lang="en-US" sz="1800" i="1">
                <a:solidFill>
                  <a:srgbClr val="000000"/>
                </a:solidFill>
              </a:rPr>
              <a:t>	</a:t>
            </a:r>
            <a:endParaRPr lang="en-US" sz="1600" i="1">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ea typeface="ＭＳ Ｐゴシック" charset="0"/>
                <a:cs typeface="ＭＳ Ｐゴシック" charset="0"/>
              </a:rPr>
              <a:t>Tile-Large Approach</a:t>
            </a:r>
          </a:p>
        </p:txBody>
      </p:sp>
      <p:sp>
        <p:nvSpPr>
          <p:cNvPr id="21197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Tile a few large cores</a:t>
            </a:r>
          </a:p>
          <a:p>
            <a:r>
              <a:rPr lang="en-US" sz="2200">
                <a:latin typeface="Tahoma" charset="0"/>
                <a:ea typeface="ＭＳ Ｐゴシック" charset="0"/>
                <a:cs typeface="ＭＳ Ｐゴシック" charset="0"/>
              </a:rPr>
              <a:t>IBM Power 5, AMD Barcelona, Intel Core2Quad, Intel Nehalem</a:t>
            </a:r>
          </a:p>
          <a:p>
            <a:pPr>
              <a:buFont typeface="Wingdings" charset="0"/>
              <a:buNone/>
            </a:pPr>
            <a:r>
              <a:rPr lang="en-US" sz="2200">
                <a:latin typeface="Tahoma" charset="0"/>
                <a:ea typeface="ＭＳ Ｐゴシック" charset="0"/>
                <a:cs typeface="ＭＳ Ｐゴシック" charset="0"/>
              </a:rPr>
              <a:t>+ High performance on single thread, serial code sections (2 units)</a:t>
            </a:r>
          </a:p>
          <a:p>
            <a:pPr>
              <a:buFont typeface="Wingdings" charset="0"/>
              <a:buNone/>
            </a:pPr>
            <a:r>
              <a:rPr lang="en-US" sz="2200">
                <a:latin typeface="Tahoma" charset="0"/>
                <a:ea typeface="ＭＳ Ｐゴシック" charset="0"/>
                <a:cs typeface="ＭＳ Ｐゴシック" charset="0"/>
              </a:rPr>
              <a:t>- Low throughput on parallel program portions (8 units)</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20E585-CF1B-A747-8D6A-C132E1436670}" type="slidenum">
              <a:rPr lang="en-US" sz="1600">
                <a:solidFill>
                  <a:srgbClr val="000000"/>
                </a:solidFill>
                <a:latin typeface="Garamond" charset="0"/>
              </a:rPr>
              <a:pPr eaLnBrk="1" hangingPunct="1"/>
              <a:t>26</a:t>
            </a:fld>
            <a:endParaRPr lang="en-US" sz="1600">
              <a:solidFill>
                <a:srgbClr val="000000"/>
              </a:solidFill>
              <a:latin typeface="Garamond" charset="0"/>
            </a:endParaRPr>
          </a:p>
        </p:txBody>
      </p:sp>
      <p:grpSp>
        <p:nvGrpSpPr>
          <p:cNvPr id="211972" name="Group 4"/>
          <p:cNvGrpSpPr>
            <a:grpSpLocks/>
          </p:cNvGrpSpPr>
          <p:nvPr/>
        </p:nvGrpSpPr>
        <p:grpSpPr bwMode="auto">
          <a:xfrm>
            <a:off x="609600" y="1295400"/>
            <a:ext cx="2362200" cy="2805113"/>
            <a:chOff x="384" y="816"/>
            <a:chExt cx="1488" cy="1767"/>
          </a:xfrm>
        </p:grpSpPr>
        <p:sp>
          <p:nvSpPr>
            <p:cNvPr id="211973"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974"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1975"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1976"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p>
            <a:p>
              <a:pPr algn="ctr"/>
              <a:r>
                <a:rPr lang="en-US" sz="1600" b="1"/>
                <a:t>core</a:t>
              </a:r>
            </a:p>
          </p:txBody>
        </p:sp>
        <p:sp>
          <p:nvSpPr>
            <p:cNvPr id="211977"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1978" name="Text Box 68"/>
            <p:cNvSpPr txBox="1">
              <a:spLocks noChangeArrowheads="1"/>
            </p:cNvSpPr>
            <p:nvPr/>
          </p:nvSpPr>
          <p:spPr bwMode="auto">
            <a:xfrm>
              <a:off x="384" y="2352"/>
              <a:ext cx="148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Tile-Large</a:t>
              </a:r>
              <a:r>
                <a:rPr lang="ja-JP" altLang="en-US" sz="1800">
                  <a:latin typeface="Times New Roman" charset="0"/>
                </a:rPr>
                <a:t>”</a:t>
              </a:r>
              <a:endParaRPr lang="en-US" sz="1800">
                <a:latin typeface="Times New Roman"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Garamond" charset="0"/>
                <a:ea typeface="ＭＳ Ｐゴシック" charset="0"/>
                <a:cs typeface="ＭＳ Ｐゴシック" charset="0"/>
              </a:rPr>
              <a:t>Tile-Small Approach</a:t>
            </a:r>
          </a:p>
        </p:txBody>
      </p:sp>
      <p:sp>
        <p:nvSpPr>
          <p:cNvPr id="2129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Tile many small cores</a:t>
            </a:r>
          </a:p>
          <a:p>
            <a:r>
              <a:rPr lang="en-US">
                <a:latin typeface="Tahoma" charset="0"/>
                <a:ea typeface="ＭＳ Ｐゴシック" charset="0"/>
                <a:cs typeface="ＭＳ Ｐゴシック" charset="0"/>
              </a:rPr>
              <a:t>Sun Niagara, Intel Larrabee, Tilera TILE (tile ultra-small)</a:t>
            </a:r>
          </a:p>
          <a:p>
            <a:pPr>
              <a:buFont typeface="Wingdings" charset="0"/>
              <a:buNone/>
            </a:pPr>
            <a:r>
              <a:rPr lang="en-US">
                <a:latin typeface="Tahoma" charset="0"/>
                <a:ea typeface="ＭＳ Ｐゴシック" charset="0"/>
                <a:cs typeface="ＭＳ Ｐゴシック" charset="0"/>
              </a:rPr>
              <a:t>+ High throughput on the parallel part (16 units)</a:t>
            </a:r>
          </a:p>
          <a:p>
            <a:pPr>
              <a:buFont typeface="Wingdings" charset="0"/>
              <a:buNone/>
            </a:pPr>
            <a:r>
              <a:rPr lang="en-US">
                <a:latin typeface="Tahoma" charset="0"/>
                <a:ea typeface="ＭＳ Ｐゴシック" charset="0"/>
                <a:cs typeface="ＭＳ Ｐゴシック" charset="0"/>
              </a:rPr>
              <a:t>- Low performance on the serial part, single thread (1 unit)</a:t>
            </a: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405AEC-21A4-B343-BE11-8EEF13D881E7}"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grpSp>
        <p:nvGrpSpPr>
          <p:cNvPr id="212996" name="Group 74"/>
          <p:cNvGrpSpPr>
            <a:grpSpLocks/>
          </p:cNvGrpSpPr>
          <p:nvPr/>
        </p:nvGrpSpPr>
        <p:grpSpPr bwMode="auto">
          <a:xfrm>
            <a:off x="3429000" y="1295400"/>
            <a:ext cx="2286000" cy="2805113"/>
            <a:chOff x="576" y="1008"/>
            <a:chExt cx="1440" cy="1767"/>
          </a:xfrm>
        </p:grpSpPr>
        <p:sp>
          <p:nvSpPr>
            <p:cNvPr id="212997"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2998" name="Group 27"/>
            <p:cNvGrpSpPr>
              <a:grpSpLocks/>
            </p:cNvGrpSpPr>
            <p:nvPr/>
          </p:nvGrpSpPr>
          <p:grpSpPr bwMode="auto">
            <a:xfrm>
              <a:off x="624" y="1056"/>
              <a:ext cx="672" cy="672"/>
              <a:chOff x="3648" y="3120"/>
              <a:chExt cx="672" cy="672"/>
            </a:xfrm>
          </p:grpSpPr>
          <p:sp>
            <p:nvSpPr>
              <p:cNvPr id="213015"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3016"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7"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8"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2999" name="Group 32"/>
            <p:cNvGrpSpPr>
              <a:grpSpLocks/>
            </p:cNvGrpSpPr>
            <p:nvPr/>
          </p:nvGrpSpPr>
          <p:grpSpPr bwMode="auto">
            <a:xfrm>
              <a:off x="624" y="1728"/>
              <a:ext cx="672" cy="672"/>
              <a:chOff x="3648" y="3120"/>
              <a:chExt cx="672" cy="672"/>
            </a:xfrm>
          </p:grpSpPr>
          <p:sp>
            <p:nvSpPr>
              <p:cNvPr id="213011"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2"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3"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4"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3000" name="Group 37"/>
            <p:cNvGrpSpPr>
              <a:grpSpLocks/>
            </p:cNvGrpSpPr>
            <p:nvPr/>
          </p:nvGrpSpPr>
          <p:grpSpPr bwMode="auto">
            <a:xfrm>
              <a:off x="1296" y="1056"/>
              <a:ext cx="672" cy="672"/>
              <a:chOff x="3648" y="3120"/>
              <a:chExt cx="672" cy="672"/>
            </a:xfrm>
          </p:grpSpPr>
          <p:sp>
            <p:nvSpPr>
              <p:cNvPr id="213007"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08"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09"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10"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3001" name="Group 42"/>
            <p:cNvGrpSpPr>
              <a:grpSpLocks/>
            </p:cNvGrpSpPr>
            <p:nvPr/>
          </p:nvGrpSpPr>
          <p:grpSpPr bwMode="auto">
            <a:xfrm>
              <a:off x="1296" y="1728"/>
              <a:ext cx="672" cy="672"/>
              <a:chOff x="3648" y="3120"/>
              <a:chExt cx="672" cy="672"/>
            </a:xfrm>
          </p:grpSpPr>
          <p:sp>
            <p:nvSpPr>
              <p:cNvPr id="213003"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04"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05"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3006"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sp>
          <p:nvSpPr>
            <p:cNvPr id="213002"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Tile-Small</a:t>
              </a:r>
              <a:r>
                <a:rPr lang="ja-JP" altLang="en-US" sz="1800">
                  <a:latin typeface="Times New Roman" charset="0"/>
                </a:rPr>
                <a:t>”</a:t>
              </a:r>
              <a:endParaRPr lang="en-US" sz="1800">
                <a:latin typeface="Times New Roman"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ea typeface="ＭＳ Ｐゴシック" charset="0"/>
                <a:cs typeface="ＭＳ Ｐゴシック" charset="0"/>
              </a:rPr>
              <a:t>Can we get the best of both worlds?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Tile Large</a:t>
            </a:r>
          </a:p>
          <a:p>
            <a:pPr>
              <a:buFont typeface="Wingdings" charset="0"/>
              <a:buNone/>
            </a:pPr>
            <a:r>
              <a:rPr lang="en-US" sz="2200">
                <a:latin typeface="Tahoma" charset="0"/>
                <a:ea typeface="ＭＳ Ｐゴシック" charset="0"/>
                <a:cs typeface="ＭＳ Ｐゴシック" charset="0"/>
              </a:rPr>
              <a:t>	+ High performance on single thread, serial code sections (2 units)</a:t>
            </a:r>
          </a:p>
          <a:p>
            <a:pPr>
              <a:buFont typeface="Wingdings" charset="0"/>
              <a:buNone/>
            </a:pPr>
            <a:r>
              <a:rPr lang="en-US" sz="2200">
                <a:latin typeface="Tahoma" charset="0"/>
                <a:ea typeface="ＭＳ Ｐゴシック" charset="0"/>
                <a:cs typeface="ＭＳ Ｐゴシック" charset="0"/>
              </a:rPr>
              <a:t>	- Low throughput on parallel program portions (8 units)</a:t>
            </a:r>
          </a:p>
          <a:p>
            <a:pPr>
              <a:buFont typeface="Wingdings" charset="0"/>
              <a:buNone/>
            </a:pPr>
            <a:endParaRPr lang="en-US" sz="22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Tile Small</a:t>
            </a:r>
          </a:p>
          <a:p>
            <a:pPr>
              <a:buFont typeface="Wingdings" charset="0"/>
              <a:buNone/>
            </a:pPr>
            <a:r>
              <a:rPr lang="en-US" sz="2200">
                <a:latin typeface="Tahoma" charset="0"/>
                <a:ea typeface="ＭＳ Ｐゴシック" charset="0"/>
                <a:cs typeface="ＭＳ Ｐゴシック" charset="0"/>
              </a:rPr>
              <a:t>	+ High throughput on the parallel part (16 units)</a:t>
            </a:r>
          </a:p>
          <a:p>
            <a:pPr>
              <a:buFont typeface="Wingdings" charset="0"/>
              <a:buNone/>
            </a:pPr>
            <a:r>
              <a:rPr lang="en-US" sz="2200">
                <a:latin typeface="Tahoma" charset="0"/>
                <a:ea typeface="ＭＳ Ｐゴシック" charset="0"/>
                <a:cs typeface="ＭＳ Ｐゴシック" charset="0"/>
              </a:rPr>
              <a:t>	- Low performance on the serial part, single thread (1 unit), </a:t>
            </a:r>
            <a:r>
              <a:rPr lang="en-US" sz="2200">
                <a:solidFill>
                  <a:srgbClr val="0000FF"/>
                </a:solidFill>
                <a:latin typeface="Tahoma" charset="0"/>
                <a:ea typeface="ＭＳ Ｐゴシック" charset="0"/>
                <a:cs typeface="ＭＳ Ｐゴシック" charset="0"/>
              </a:rPr>
              <a:t>reduced single-thread performance compared to existing single thread processors</a:t>
            </a:r>
          </a:p>
          <a:p>
            <a:pPr>
              <a:buFont typeface="Wingdings" charset="0"/>
              <a:buNone/>
            </a:pPr>
            <a:endParaRPr lang="en-US" sz="2200">
              <a:solidFill>
                <a:srgbClr val="0000FF"/>
              </a:solidFill>
              <a:latin typeface="Tahoma" charset="0"/>
              <a:ea typeface="ＭＳ Ｐゴシック" charset="0"/>
              <a:cs typeface="ＭＳ Ｐゴシック" charset="0"/>
            </a:endParaRPr>
          </a:p>
          <a:p>
            <a:r>
              <a:rPr lang="en-US" sz="2200">
                <a:solidFill>
                  <a:srgbClr val="000000"/>
                </a:solidFill>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Have both large and small on the same chip </a:t>
            </a:r>
            <a:r>
              <a:rPr lang="en-US" sz="2200">
                <a:solidFill>
                  <a:srgbClr val="0000FF"/>
                </a:solidFill>
                <a:latin typeface="Tahoma" charset="0"/>
                <a:ea typeface="ＭＳ Ｐゴシック" charset="0"/>
                <a:cs typeface="ＭＳ Ｐゴシック" charset="0"/>
                <a:sym typeface="Wingdings" charset="0"/>
              </a:rPr>
              <a:t> Performance asymmetry</a:t>
            </a:r>
            <a:endParaRPr lang="en-US" sz="2200">
              <a:solidFill>
                <a:srgbClr val="0000FF"/>
              </a:solidFill>
              <a:latin typeface="Tahoma" charset="0"/>
              <a:ea typeface="ＭＳ Ｐゴシック" charset="0"/>
              <a:cs typeface="ＭＳ Ｐゴシック" charset="0"/>
            </a:endParaRPr>
          </a:p>
          <a:p>
            <a:pPr>
              <a:buFont typeface="Wingdings" charset="0"/>
              <a:buNone/>
            </a:pPr>
            <a:endParaRPr lang="en-US" sz="2200">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873BD7-4E49-9A45-87F8-4F883A365423}"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4"/>
          <p:cNvSpPr>
            <a:spLocks noGrp="1"/>
          </p:cNvSpPr>
          <p:nvPr>
            <p:ph type="ctrTitle"/>
          </p:nvPr>
        </p:nvSpPr>
        <p:spPr/>
        <p:txBody>
          <a:bodyPr/>
          <a:lstStyle/>
          <a:p>
            <a:r>
              <a:rPr lang="en-US">
                <a:latin typeface="Garamond" charset="0"/>
                <a:ea typeface="ＭＳ Ｐゴシック" charset="0"/>
                <a:cs typeface="ＭＳ Ｐゴシック" charset="0"/>
              </a:rPr>
              <a:t>Asymmetric Multi-Core</a:t>
            </a:r>
          </a:p>
        </p:txBody>
      </p:sp>
      <p:sp>
        <p:nvSpPr>
          <p:cNvPr id="215042"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2150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E2C9E7-5DC2-FD4B-AAE8-7CB4A59ED56E}" type="slidenum">
              <a:rPr lang="en-US" sz="1200">
                <a:solidFill>
                  <a:srgbClr val="000000"/>
                </a:solidFill>
                <a:latin typeface="Garamond" charset="0"/>
              </a:rPr>
              <a:pPr eaLnBrk="1" hangingPunct="1"/>
              <a:t>29</a:t>
            </a:fld>
            <a:endParaRPr lang="en-US" sz="12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Testing Your Own Code</a:t>
            </a:r>
            <a:endParaRPr lang="en-US" dirty="0"/>
          </a:p>
        </p:txBody>
      </p:sp>
      <p:sp>
        <p:nvSpPr>
          <p:cNvPr id="3" name="Content Placeholder 2"/>
          <p:cNvSpPr>
            <a:spLocks noGrp="1"/>
          </p:cNvSpPr>
          <p:nvPr>
            <p:ph idx="1"/>
          </p:nvPr>
        </p:nvSpPr>
        <p:spPr>
          <a:xfrm>
            <a:off x="228600" y="997529"/>
            <a:ext cx="8915400" cy="5193723"/>
          </a:xfrm>
        </p:spPr>
        <p:txBody>
          <a:bodyPr/>
          <a:lstStyle/>
          <a:p>
            <a:r>
              <a:rPr lang="en-US" dirty="0" smtClean="0"/>
              <a:t>We provide the reference simulator to aid you</a:t>
            </a:r>
          </a:p>
          <a:p>
            <a:r>
              <a:rPr lang="en-US" dirty="0" smtClean="0"/>
              <a:t>Do not expect it to be given, and do not rely on it much</a:t>
            </a:r>
          </a:p>
          <a:p>
            <a:pPr marL="0" indent="0">
              <a:buNone/>
            </a:pPr>
            <a:endParaRPr lang="en-US" dirty="0"/>
          </a:p>
          <a:p>
            <a:r>
              <a:rPr lang="en-US" dirty="0" smtClean="0">
                <a:solidFill>
                  <a:srgbClr val="0000FF"/>
                </a:solidFill>
              </a:rPr>
              <a:t>In real life, there are no reference simulators</a:t>
            </a:r>
          </a:p>
          <a:p>
            <a:endParaRPr lang="en-US" dirty="0" smtClean="0"/>
          </a:p>
          <a:p>
            <a:r>
              <a:rPr lang="en-US" dirty="0" smtClean="0"/>
              <a:t>The architect designs the reference simulator</a:t>
            </a:r>
          </a:p>
          <a:p>
            <a:r>
              <a:rPr lang="en-US" dirty="0" smtClean="0"/>
              <a:t>The architect verifies it</a:t>
            </a:r>
          </a:p>
          <a:p>
            <a:r>
              <a:rPr lang="en-US" dirty="0" smtClean="0"/>
              <a:t>The architect tests it</a:t>
            </a:r>
          </a:p>
          <a:p>
            <a:r>
              <a:rPr lang="en-US" dirty="0" smtClean="0"/>
              <a:t>The architect fixes it</a:t>
            </a:r>
          </a:p>
          <a:p>
            <a:r>
              <a:rPr lang="en-US" dirty="0" smtClean="0"/>
              <a:t>The architect makes sure there are no bugs</a:t>
            </a:r>
          </a:p>
          <a:p>
            <a:r>
              <a:rPr lang="en-US" dirty="0" smtClean="0"/>
              <a:t>The architect ensures the simulator matches the specification</a:t>
            </a:r>
          </a:p>
        </p:txBody>
      </p:sp>
      <p:sp>
        <p:nvSpPr>
          <p:cNvPr id="4" name="Slide Number Placeholder 3"/>
          <p:cNvSpPr>
            <a:spLocks noGrp="1"/>
          </p:cNvSpPr>
          <p:nvPr>
            <p:ph type="sldNum" sz="quarter" idx="11"/>
          </p:nvPr>
        </p:nvSpPr>
        <p:spPr/>
        <p:txBody>
          <a:bodyPr/>
          <a:lstStyle/>
          <a:p>
            <a:pPr>
              <a:defRPr/>
            </a:pPr>
            <a:fld id="{40A268F1-3AC9-F44A-978C-83D33880AAA6}" type="slidenum">
              <a:rPr lang="en-US" smtClean="0"/>
              <a:pPr>
                <a:defRPr/>
              </a:pPr>
              <a:t>3</a:t>
            </a:fld>
            <a:endParaRPr lang="en-US"/>
          </a:p>
        </p:txBody>
      </p:sp>
    </p:spTree>
    <p:extLst>
      <p:ext uri="{BB962C8B-B14F-4D97-AF65-F5344CB8AC3E}">
        <p14:creationId xmlns:p14="http://schemas.microsoft.com/office/powerpoint/2010/main" val="36522550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ea typeface="ＭＳ Ｐゴシック" charset="0"/>
                <a:cs typeface="ＭＳ Ｐゴシック" charset="0"/>
              </a:rPr>
              <a:t>Asymmetric Chip Multiprocessor (ACMP)</a:t>
            </a:r>
          </a:p>
        </p:txBody>
      </p:sp>
      <p:sp>
        <p:nvSpPr>
          <p:cNvPr id="21606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rPr>
              <a:t>Provide one large core and many small cores</a:t>
            </a:r>
          </a:p>
          <a:p>
            <a:pPr>
              <a:buFont typeface="Wingdings" charset="0"/>
              <a:buNone/>
            </a:pPr>
            <a:r>
              <a:rPr lang="en-US">
                <a:latin typeface="Tahoma" charset="0"/>
                <a:ea typeface="ＭＳ Ｐゴシック" charset="0"/>
                <a:cs typeface="ＭＳ Ｐゴシック" charset="0"/>
              </a:rPr>
              <a:t>+ Accelerate serial part using the large core (2 units)</a:t>
            </a:r>
          </a:p>
          <a:p>
            <a:pPr>
              <a:buFont typeface="Wingdings" charset="0"/>
              <a:buNone/>
            </a:pPr>
            <a:r>
              <a:rPr lang="en-US">
                <a:latin typeface="Tahoma" charset="0"/>
                <a:ea typeface="ＭＳ Ｐゴシック" charset="0"/>
                <a:cs typeface="ＭＳ Ｐゴシック" charset="0"/>
              </a:rPr>
              <a:t>+ Execute parallel part on small cores and large core for high throughput (12+2 units)</a:t>
            </a:r>
          </a:p>
          <a:p>
            <a:endParaRPr lang="en-US">
              <a:latin typeface="Tahoma" charset="0"/>
              <a:ea typeface="ＭＳ Ｐゴシック" charset="0"/>
              <a:cs typeface="ＭＳ Ｐゴシック" charset="0"/>
            </a:endParaRP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41FB82-B7DB-E641-8603-2E392F93A3AF}" type="slidenum">
              <a:rPr lang="en-US" sz="1600">
                <a:solidFill>
                  <a:srgbClr val="000000"/>
                </a:solidFill>
                <a:latin typeface="Garamond" charset="0"/>
              </a:rPr>
              <a:pPr eaLnBrk="1" hangingPunct="1"/>
              <a:t>30</a:t>
            </a:fld>
            <a:endParaRPr lang="en-US" sz="1600">
              <a:solidFill>
                <a:srgbClr val="000000"/>
              </a:solidFill>
              <a:latin typeface="Garamond" charset="0"/>
            </a:endParaRPr>
          </a:p>
        </p:txBody>
      </p:sp>
      <p:grpSp>
        <p:nvGrpSpPr>
          <p:cNvPr id="2" name="Group 4"/>
          <p:cNvGrpSpPr>
            <a:grpSpLocks/>
          </p:cNvGrpSpPr>
          <p:nvPr/>
        </p:nvGrpSpPr>
        <p:grpSpPr bwMode="auto">
          <a:xfrm>
            <a:off x="6172200" y="1295400"/>
            <a:ext cx="2286000" cy="2787650"/>
            <a:chOff x="3888" y="816"/>
            <a:chExt cx="1440" cy="1756"/>
          </a:xfrm>
        </p:grpSpPr>
        <p:sp>
          <p:nvSpPr>
            <p:cNvPr id="216099"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6100" name="Group 47"/>
            <p:cNvGrpSpPr>
              <a:grpSpLocks/>
            </p:cNvGrpSpPr>
            <p:nvPr/>
          </p:nvGrpSpPr>
          <p:grpSpPr bwMode="auto">
            <a:xfrm>
              <a:off x="3936" y="1536"/>
              <a:ext cx="672" cy="672"/>
              <a:chOff x="3648" y="3120"/>
              <a:chExt cx="672" cy="672"/>
            </a:xfrm>
          </p:grpSpPr>
          <p:sp>
            <p:nvSpPr>
              <p:cNvPr id="21611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6101" name="Group 52"/>
            <p:cNvGrpSpPr>
              <a:grpSpLocks/>
            </p:cNvGrpSpPr>
            <p:nvPr/>
          </p:nvGrpSpPr>
          <p:grpSpPr bwMode="auto">
            <a:xfrm>
              <a:off x="4608" y="1536"/>
              <a:ext cx="672" cy="672"/>
              <a:chOff x="3648" y="3120"/>
              <a:chExt cx="672" cy="672"/>
            </a:xfrm>
          </p:grpSpPr>
          <p:sp>
            <p:nvSpPr>
              <p:cNvPr id="21610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1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6102" name="Group 57"/>
            <p:cNvGrpSpPr>
              <a:grpSpLocks/>
            </p:cNvGrpSpPr>
            <p:nvPr/>
          </p:nvGrpSpPr>
          <p:grpSpPr bwMode="auto">
            <a:xfrm>
              <a:off x="4608" y="864"/>
              <a:ext cx="672" cy="672"/>
              <a:chOff x="3648" y="3120"/>
              <a:chExt cx="672" cy="672"/>
            </a:xfrm>
          </p:grpSpPr>
          <p:sp>
            <p:nvSpPr>
              <p:cNvPr id="216105"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06"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07"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108"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sp>
          <p:nvSpPr>
            <p:cNvPr id="216103"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p>
            <a:p>
              <a:pPr algn="ctr"/>
              <a:r>
                <a:rPr lang="en-US" sz="1600" b="1"/>
                <a:t>core</a:t>
              </a:r>
            </a:p>
          </p:txBody>
        </p:sp>
        <p:sp>
          <p:nvSpPr>
            <p:cNvPr id="216104"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ACMP</a:t>
              </a:r>
            </a:p>
          </p:txBody>
        </p:sp>
      </p:grpSp>
      <p:grpSp>
        <p:nvGrpSpPr>
          <p:cNvPr id="6" name="Group 74"/>
          <p:cNvGrpSpPr>
            <a:grpSpLocks/>
          </p:cNvGrpSpPr>
          <p:nvPr/>
        </p:nvGrpSpPr>
        <p:grpSpPr bwMode="auto">
          <a:xfrm>
            <a:off x="3429000" y="1295400"/>
            <a:ext cx="2286000" cy="2805113"/>
            <a:chOff x="576" y="1008"/>
            <a:chExt cx="1440" cy="1767"/>
          </a:xfrm>
        </p:grpSpPr>
        <p:sp>
          <p:nvSpPr>
            <p:cNvPr id="216077"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6078" name="Group 27"/>
            <p:cNvGrpSpPr>
              <a:grpSpLocks/>
            </p:cNvGrpSpPr>
            <p:nvPr/>
          </p:nvGrpSpPr>
          <p:grpSpPr bwMode="auto">
            <a:xfrm>
              <a:off x="624" y="1056"/>
              <a:ext cx="672" cy="672"/>
              <a:chOff x="3648" y="3120"/>
              <a:chExt cx="672" cy="672"/>
            </a:xfrm>
          </p:grpSpPr>
          <p:sp>
            <p:nvSpPr>
              <p:cNvPr id="216095"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6"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7"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8"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6079" name="Group 32"/>
            <p:cNvGrpSpPr>
              <a:grpSpLocks/>
            </p:cNvGrpSpPr>
            <p:nvPr/>
          </p:nvGrpSpPr>
          <p:grpSpPr bwMode="auto">
            <a:xfrm>
              <a:off x="624" y="1728"/>
              <a:ext cx="672" cy="672"/>
              <a:chOff x="3648" y="3120"/>
              <a:chExt cx="672" cy="672"/>
            </a:xfrm>
          </p:grpSpPr>
          <p:sp>
            <p:nvSpPr>
              <p:cNvPr id="216091"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2"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3"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4"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6080" name="Group 37"/>
            <p:cNvGrpSpPr>
              <a:grpSpLocks/>
            </p:cNvGrpSpPr>
            <p:nvPr/>
          </p:nvGrpSpPr>
          <p:grpSpPr bwMode="auto">
            <a:xfrm>
              <a:off x="1296" y="1056"/>
              <a:ext cx="672" cy="672"/>
              <a:chOff x="3648" y="3120"/>
              <a:chExt cx="672" cy="672"/>
            </a:xfrm>
          </p:grpSpPr>
          <p:sp>
            <p:nvSpPr>
              <p:cNvPr id="216087"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88"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89"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90"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grpSp>
          <p:nvGrpSpPr>
            <p:cNvPr id="216081" name="Group 42"/>
            <p:cNvGrpSpPr>
              <a:grpSpLocks/>
            </p:cNvGrpSpPr>
            <p:nvPr/>
          </p:nvGrpSpPr>
          <p:grpSpPr bwMode="auto">
            <a:xfrm>
              <a:off x="1296" y="1728"/>
              <a:ext cx="672" cy="672"/>
              <a:chOff x="3648" y="3120"/>
              <a:chExt cx="672" cy="672"/>
            </a:xfrm>
          </p:grpSpPr>
          <p:sp>
            <p:nvSpPr>
              <p:cNvPr id="216083"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84"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85"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sp>
            <p:nvSpPr>
              <p:cNvPr id="216086"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Small</a:t>
                </a:r>
                <a:br>
                  <a:rPr lang="en-US" sz="1000" b="1"/>
                </a:br>
                <a:r>
                  <a:rPr lang="en-US" sz="1000" b="1"/>
                  <a:t>core</a:t>
                </a:r>
              </a:p>
            </p:txBody>
          </p:sp>
        </p:grpSp>
        <p:sp>
          <p:nvSpPr>
            <p:cNvPr id="216082"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Tile-Small</a:t>
              </a:r>
              <a:r>
                <a:rPr lang="ja-JP" altLang="en-US" sz="1800">
                  <a:latin typeface="Times New Roman" charset="0"/>
                </a:rPr>
                <a:t>”</a:t>
              </a:r>
              <a:endParaRPr lang="en-US" sz="1800">
                <a:latin typeface="Times New Roman" charset="0"/>
              </a:endParaRPr>
            </a:p>
          </p:txBody>
        </p:sp>
      </p:grpSp>
      <p:grpSp>
        <p:nvGrpSpPr>
          <p:cNvPr id="11" name="Group 46"/>
          <p:cNvGrpSpPr>
            <a:grpSpLocks/>
          </p:cNvGrpSpPr>
          <p:nvPr/>
        </p:nvGrpSpPr>
        <p:grpSpPr bwMode="auto">
          <a:xfrm>
            <a:off x="609600" y="1295400"/>
            <a:ext cx="2362200" cy="2805113"/>
            <a:chOff x="384" y="816"/>
            <a:chExt cx="1488" cy="1767"/>
          </a:xfrm>
        </p:grpSpPr>
        <p:sp>
          <p:nvSpPr>
            <p:cNvPr id="216071"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72"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6073"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6074"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p>
            <a:p>
              <a:pPr algn="ctr"/>
              <a:r>
                <a:rPr lang="en-US" sz="1600" b="1"/>
                <a:t>core</a:t>
              </a:r>
            </a:p>
          </p:txBody>
        </p:sp>
        <p:sp>
          <p:nvSpPr>
            <p:cNvPr id="216075"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Large</a:t>
              </a:r>
              <a:br>
                <a:rPr lang="en-US" sz="1600" b="1"/>
              </a:br>
              <a:r>
                <a:rPr lang="en-US" sz="1600" b="1"/>
                <a:t>core</a:t>
              </a:r>
            </a:p>
          </p:txBody>
        </p:sp>
        <p:sp>
          <p:nvSpPr>
            <p:cNvPr id="216076" name="Text Box 68"/>
            <p:cNvSpPr txBox="1">
              <a:spLocks noChangeArrowheads="1"/>
            </p:cNvSpPr>
            <p:nvPr/>
          </p:nvSpPr>
          <p:spPr bwMode="auto">
            <a:xfrm>
              <a:off x="384" y="2352"/>
              <a:ext cx="148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Tile-Large</a:t>
              </a:r>
              <a:r>
                <a:rPr lang="ja-JP" altLang="en-US" sz="1800">
                  <a:latin typeface="Times New Roman" charset="0"/>
                </a:rPr>
                <a:t>”</a:t>
              </a:r>
              <a:endParaRPr lang="en-US" sz="1800">
                <a:latin typeface="Times New Roman"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par>
                                <p:cTn id="14" presetID="9" presetClass="emph" presetSubtype="0" nodeType="withEffect">
                                  <p:stCondLst>
                                    <p:cond delay="0"/>
                                  </p:stCondLst>
                                  <p:childTnLst>
                                    <p:set>
                                      <p:cBhvr rctx="PPT">
                                        <p:cTn id="15" dur="indefinite"/>
                                        <p:tgtEl>
                                          <p:spTgt spid="2"/>
                                        </p:tgtEl>
                                        <p:attrNameLst>
                                          <p:attrName>style.opacity</p:attrName>
                                        </p:attrNameLst>
                                      </p:cBhvr>
                                      <p:to>
                                        <p:strVal val="0.99"/>
                                      </p:to>
                                    </p:set>
                                    <p:animEffect filter="image" prLst="opacity: 0.99">
                                      <p:cBhvr rctx="IE">
                                        <p:cTn id="16"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ea typeface="ＭＳ Ｐゴシック" charset="0"/>
                <a:cs typeface="ＭＳ Ｐゴシック" charset="0"/>
              </a:rPr>
              <a:t>Accelerating Serial Bottlenecks</a:t>
            </a:r>
          </a:p>
        </p:txBody>
      </p:sp>
      <p:sp>
        <p:nvSpPr>
          <p:cNvPr id="21709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93606F-D0F3-6647-89D6-57F44864914B}" type="slidenum">
              <a:rPr lang="en-US" sz="1600">
                <a:solidFill>
                  <a:srgbClr val="000000"/>
                </a:solidFill>
                <a:latin typeface="Garamond" charset="0"/>
              </a:rPr>
              <a:pPr eaLnBrk="1" hangingPunct="1"/>
              <a:t>31</a:t>
            </a:fld>
            <a:endParaRPr lang="en-US" sz="1600">
              <a:solidFill>
                <a:srgbClr val="000000"/>
              </a:solidFill>
              <a:latin typeface="Garamond" charset="0"/>
            </a:endParaRPr>
          </a:p>
        </p:txBody>
      </p:sp>
      <p:sp>
        <p:nvSpPr>
          <p:cNvPr id="5" name="Line 4"/>
          <p:cNvSpPr>
            <a:spLocks noChangeShapeType="1"/>
          </p:cNvSpPr>
          <p:nvPr/>
        </p:nvSpPr>
        <p:spPr bwMode="auto">
          <a:xfrm>
            <a:off x="1066800" y="2828925"/>
            <a:ext cx="22256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Freeform 5"/>
          <p:cNvSpPr>
            <a:spLocks/>
          </p:cNvSpPr>
          <p:nvPr/>
        </p:nvSpPr>
        <p:spPr bwMode="auto">
          <a:xfrm>
            <a:off x="9144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6"/>
          <p:cNvSpPr>
            <a:spLocks/>
          </p:cNvSpPr>
          <p:nvPr/>
        </p:nvSpPr>
        <p:spPr bwMode="auto">
          <a:xfrm>
            <a:off x="26670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7"/>
          <p:cNvSpPr>
            <a:spLocks/>
          </p:cNvSpPr>
          <p:nvPr/>
        </p:nvSpPr>
        <p:spPr bwMode="auto">
          <a:xfrm>
            <a:off x="22860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8"/>
          <p:cNvSpPr>
            <a:spLocks/>
          </p:cNvSpPr>
          <p:nvPr/>
        </p:nvSpPr>
        <p:spPr bwMode="auto">
          <a:xfrm>
            <a:off x="3119438"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9"/>
          <p:cNvSpPr>
            <a:spLocks/>
          </p:cNvSpPr>
          <p:nvPr/>
        </p:nvSpPr>
        <p:spPr bwMode="auto">
          <a:xfrm>
            <a:off x="12954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7098" name="Group 47"/>
          <p:cNvGrpSpPr>
            <a:grpSpLocks/>
          </p:cNvGrpSpPr>
          <p:nvPr/>
        </p:nvGrpSpPr>
        <p:grpSpPr bwMode="auto">
          <a:xfrm>
            <a:off x="5410200" y="3429000"/>
            <a:ext cx="1066800" cy="1066800"/>
            <a:chOff x="3648" y="3120"/>
            <a:chExt cx="672" cy="672"/>
          </a:xfrm>
        </p:grpSpPr>
        <p:sp>
          <p:nvSpPr>
            <p:cNvPr id="21712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3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3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7099" name="Group 52"/>
          <p:cNvGrpSpPr>
            <a:grpSpLocks/>
          </p:cNvGrpSpPr>
          <p:nvPr/>
        </p:nvGrpSpPr>
        <p:grpSpPr bwMode="auto">
          <a:xfrm>
            <a:off x="6477000" y="3429000"/>
            <a:ext cx="1066800" cy="1066800"/>
            <a:chOff x="3648" y="3120"/>
            <a:chExt cx="672" cy="672"/>
          </a:xfrm>
        </p:grpSpPr>
        <p:sp>
          <p:nvSpPr>
            <p:cNvPr id="21712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7100" name="Group 57"/>
          <p:cNvGrpSpPr>
            <a:grpSpLocks/>
          </p:cNvGrpSpPr>
          <p:nvPr/>
        </p:nvGrpSpPr>
        <p:grpSpPr bwMode="auto">
          <a:xfrm>
            <a:off x="6477000" y="2362200"/>
            <a:ext cx="1066800" cy="1066800"/>
            <a:chOff x="3648" y="3120"/>
            <a:chExt cx="672" cy="672"/>
          </a:xfrm>
        </p:grpSpPr>
        <p:sp>
          <p:nvSpPr>
            <p:cNvPr id="21712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712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17101" name="Rectangle 67"/>
          <p:cNvSpPr>
            <a:spLocks noChangeArrowheads="1"/>
          </p:cNvSpPr>
          <p:nvPr/>
        </p:nvSpPr>
        <p:spPr bwMode="auto">
          <a:xfrm>
            <a:off x="5410200" y="2362200"/>
            <a:ext cx="1066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p>
          <a:p>
            <a:pPr algn="ctr"/>
            <a:r>
              <a:rPr lang="en-US" sz="1600"/>
              <a:t>core</a:t>
            </a:r>
          </a:p>
        </p:txBody>
      </p:sp>
      <p:sp>
        <p:nvSpPr>
          <p:cNvPr id="217102" name="Text Box 70"/>
          <p:cNvSpPr txBox="1">
            <a:spLocks noChangeArrowheads="1"/>
          </p:cNvSpPr>
          <p:nvPr/>
        </p:nvSpPr>
        <p:spPr bwMode="auto">
          <a:xfrm>
            <a:off x="5334000" y="4706938"/>
            <a:ext cx="2286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t>ACMP Approach</a:t>
            </a:r>
          </a:p>
        </p:txBody>
      </p:sp>
      <p:sp>
        <p:nvSpPr>
          <p:cNvPr id="28" name="Rectangle 28"/>
          <p:cNvSpPr>
            <a:spLocks noChangeArrowheads="1"/>
          </p:cNvSpPr>
          <p:nvPr/>
        </p:nvSpPr>
        <p:spPr bwMode="auto">
          <a:xfrm>
            <a:off x="5410200" y="2362200"/>
            <a:ext cx="1066800" cy="1066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 name="Rectangle 29"/>
          <p:cNvSpPr>
            <a:spLocks noChangeArrowheads="1"/>
          </p:cNvSpPr>
          <p:nvPr/>
        </p:nvSpPr>
        <p:spPr bwMode="auto">
          <a:xfrm>
            <a:off x="5410200" y="3429000"/>
            <a:ext cx="533400" cy="533400"/>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30" name="Rectangle 30"/>
          <p:cNvSpPr>
            <a:spLocks noChangeArrowheads="1"/>
          </p:cNvSpPr>
          <p:nvPr/>
        </p:nvSpPr>
        <p:spPr bwMode="auto">
          <a:xfrm>
            <a:off x="6477000" y="2895600"/>
            <a:ext cx="533400" cy="5334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31" name="Rectangle 31"/>
          <p:cNvSpPr>
            <a:spLocks noChangeArrowheads="1"/>
          </p:cNvSpPr>
          <p:nvPr/>
        </p:nvSpPr>
        <p:spPr bwMode="auto">
          <a:xfrm>
            <a:off x="6477000" y="2362200"/>
            <a:ext cx="533400" cy="533400"/>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32" name="Rectangle 32"/>
          <p:cNvSpPr>
            <a:spLocks noChangeArrowheads="1"/>
          </p:cNvSpPr>
          <p:nvPr/>
        </p:nvSpPr>
        <p:spPr bwMode="auto">
          <a:xfrm>
            <a:off x="5943600" y="3429000"/>
            <a:ext cx="533400" cy="5334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3" name="Rectangle 33"/>
          <p:cNvSpPr>
            <a:spLocks noChangeArrowheads="1"/>
          </p:cNvSpPr>
          <p:nvPr/>
        </p:nvSpPr>
        <p:spPr bwMode="auto">
          <a:xfrm>
            <a:off x="6477000" y="3429000"/>
            <a:ext cx="533400" cy="533400"/>
          </a:xfrm>
          <a:prstGeom prst="rect">
            <a:avLst/>
          </a:prstGeom>
          <a:solidFill>
            <a:srgbClr val="800080"/>
          </a:solidFill>
          <a:ln w="9525">
            <a:solidFill>
              <a:schemeClr val="tx1"/>
            </a:solidFill>
            <a:miter lim="800000"/>
            <a:headEnd/>
            <a:tailEnd/>
          </a:ln>
        </p:spPr>
        <p:txBody>
          <a:bodyPr wrap="none" anchor="ctr"/>
          <a:lstStyle/>
          <a:p>
            <a:endParaRPr lang="en-US"/>
          </a:p>
        </p:txBody>
      </p:sp>
      <p:sp>
        <p:nvSpPr>
          <p:cNvPr id="34" name="Freeform 34"/>
          <p:cNvSpPr>
            <a:spLocks/>
          </p:cNvSpPr>
          <p:nvPr/>
        </p:nvSpPr>
        <p:spPr bwMode="auto">
          <a:xfrm>
            <a:off x="8636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35"/>
          <p:cNvSpPr>
            <a:spLocks/>
          </p:cNvSpPr>
          <p:nvPr/>
        </p:nvSpPr>
        <p:spPr bwMode="auto">
          <a:xfrm>
            <a:off x="26162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36"/>
          <p:cNvSpPr>
            <a:spLocks/>
          </p:cNvSpPr>
          <p:nvPr/>
        </p:nvSpPr>
        <p:spPr bwMode="auto">
          <a:xfrm>
            <a:off x="22352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37"/>
          <p:cNvSpPr>
            <a:spLocks/>
          </p:cNvSpPr>
          <p:nvPr/>
        </p:nvSpPr>
        <p:spPr bwMode="auto">
          <a:xfrm>
            <a:off x="17780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38"/>
          <p:cNvSpPr>
            <a:spLocks/>
          </p:cNvSpPr>
          <p:nvPr/>
        </p:nvSpPr>
        <p:spPr bwMode="auto">
          <a:xfrm>
            <a:off x="1244600" y="3429000"/>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39"/>
          <p:cNvSpPr>
            <a:spLocks/>
          </p:cNvSpPr>
          <p:nvPr/>
        </p:nvSpPr>
        <p:spPr bwMode="auto">
          <a:xfrm>
            <a:off x="1838325" y="2185988"/>
            <a:ext cx="355600" cy="633412"/>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40"/>
          <p:cNvSpPr>
            <a:spLocks/>
          </p:cNvSpPr>
          <p:nvPr/>
        </p:nvSpPr>
        <p:spPr bwMode="auto">
          <a:xfrm>
            <a:off x="1792288" y="406717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Line 41"/>
          <p:cNvSpPr>
            <a:spLocks noChangeShapeType="1"/>
          </p:cNvSpPr>
          <p:nvPr/>
        </p:nvSpPr>
        <p:spPr bwMode="auto">
          <a:xfrm>
            <a:off x="977900" y="4067175"/>
            <a:ext cx="23145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Freeform 8"/>
          <p:cNvSpPr>
            <a:spLocks/>
          </p:cNvSpPr>
          <p:nvPr/>
        </p:nvSpPr>
        <p:spPr bwMode="auto">
          <a:xfrm>
            <a:off x="3108325" y="3462338"/>
            <a:ext cx="355600" cy="633412"/>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37"/>
          <p:cNvSpPr>
            <a:spLocks/>
          </p:cNvSpPr>
          <p:nvPr/>
        </p:nvSpPr>
        <p:spPr bwMode="auto">
          <a:xfrm>
            <a:off x="1828800" y="2828925"/>
            <a:ext cx="355600" cy="633413"/>
          </a:xfrm>
          <a:custGeom>
            <a:avLst/>
            <a:gdLst>
              <a:gd name="T0" fmla="*/ 2147483647 w 224"/>
              <a:gd name="T1" fmla="*/ 0 h 336"/>
              <a:gd name="T2" fmla="*/ 2147483647 w 224"/>
              <a:gd name="T3" fmla="*/ 2147483647 h 336"/>
              <a:gd name="T4" fmla="*/ 2147483647 w 224"/>
              <a:gd name="T5" fmla="*/ 2147483647 h 336"/>
              <a:gd name="T6" fmla="*/ 2147483647 w 224"/>
              <a:gd name="T7" fmla="*/ 2147483647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112" y="0"/>
                </a:moveTo>
                <a:cubicBezTo>
                  <a:pt x="168" y="28"/>
                  <a:pt x="224" y="56"/>
                  <a:pt x="208" y="96"/>
                </a:cubicBezTo>
                <a:cubicBezTo>
                  <a:pt x="192" y="136"/>
                  <a:pt x="32" y="200"/>
                  <a:pt x="16" y="240"/>
                </a:cubicBezTo>
                <a:cubicBezTo>
                  <a:pt x="0" y="280"/>
                  <a:pt x="56" y="308"/>
                  <a:pt x="112" y="336"/>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19" name="Text Box 52"/>
          <p:cNvSpPr txBox="1">
            <a:spLocks noChangeArrowheads="1"/>
          </p:cNvSpPr>
          <p:nvPr/>
        </p:nvSpPr>
        <p:spPr bwMode="auto">
          <a:xfrm>
            <a:off x="2468563" y="1385888"/>
            <a:ext cx="45418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t>Single thread </a:t>
            </a:r>
            <a:r>
              <a:rPr lang="en-US" sz="2000">
                <a:sym typeface="Wingdings" charset="0"/>
              </a:rPr>
              <a:t> Large core</a:t>
            </a:r>
          </a:p>
          <a:p>
            <a:pPr eaLnBrk="1" hangingPunct="1">
              <a:spcBef>
                <a:spcPct val="50000"/>
              </a:spcBef>
            </a:pPr>
            <a:endParaRPr lang="en-US" sz="20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grpId="0" nodeType="afterEffect">
                                  <p:stCondLst>
                                    <p:cond delay="50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50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par>
                          <p:cTn id="40" fill="hold" nodeType="afterGroup">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41"/>
                                        </p:tgtEl>
                                        <p:attrNameLst>
                                          <p:attrName>style.visibility</p:attrName>
                                        </p:attrNameLst>
                                      </p:cBhvr>
                                      <p:to>
                                        <p:strVal val="visible"/>
                                      </p:to>
                                    </p:set>
                                  </p:childTnLst>
                                </p:cTn>
                              </p:par>
                            </p:childTnLst>
                          </p:cTn>
                        </p:par>
                        <p:par>
                          <p:cTn id="49" fill="hold" nodeType="afterGroup">
                            <p:stCondLst>
                              <p:cond delay="500"/>
                            </p:stCondLst>
                            <p:childTnLst>
                              <p:par>
                                <p:cTn id="50" presetID="1" presetClass="exit" presetSubtype="0" fill="hold" grpId="1" nodeType="afterEffect">
                                  <p:stCondLst>
                                    <p:cond delay="100"/>
                                  </p:stCondLst>
                                  <p:childTnLst>
                                    <p:set>
                                      <p:cBhvr>
                                        <p:cTn id="51" dur="1" fill="hold">
                                          <p:stCondLst>
                                            <p:cond delay="0"/>
                                          </p:stCondLst>
                                        </p:cTn>
                                        <p:tgtEl>
                                          <p:spTgt spid="29"/>
                                        </p:tgtEl>
                                        <p:attrNameLst>
                                          <p:attrName>style.visibility</p:attrName>
                                        </p:attrNameLst>
                                      </p:cBhvr>
                                      <p:to>
                                        <p:strVal val="hidden"/>
                                      </p:to>
                                    </p:set>
                                  </p:childTnLst>
                                </p:cTn>
                              </p:par>
                            </p:childTnLst>
                          </p:cTn>
                        </p:par>
                        <p:par>
                          <p:cTn id="52" fill="hold" nodeType="afterGroup">
                            <p:stCondLst>
                              <p:cond delay="600"/>
                            </p:stCondLst>
                            <p:childTnLst>
                              <p:par>
                                <p:cTn id="53" presetID="1" presetClass="entr" presetSubtype="0" fill="hold" grpId="0" nodeType="afterEffect">
                                  <p:stCondLst>
                                    <p:cond delay="100"/>
                                  </p:stCondLst>
                                  <p:childTnLst>
                                    <p:set>
                                      <p:cBhvr>
                                        <p:cTn id="54" dur="1" fill="hold">
                                          <p:stCondLst>
                                            <p:cond delay="0"/>
                                          </p:stCondLst>
                                        </p:cTn>
                                        <p:tgtEl>
                                          <p:spTgt spid="38"/>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xit" presetSubtype="0" fill="hold" grpId="1" nodeType="afterEffect">
                                  <p:stCondLst>
                                    <p:cond delay="100"/>
                                  </p:stCondLst>
                                  <p:childTnLst>
                                    <p:set>
                                      <p:cBhvr>
                                        <p:cTn id="57" dur="1" fill="hold">
                                          <p:stCondLst>
                                            <p:cond delay="0"/>
                                          </p:stCondLst>
                                        </p:cTn>
                                        <p:tgtEl>
                                          <p:spTgt spid="30"/>
                                        </p:tgtEl>
                                        <p:attrNameLst>
                                          <p:attrName>style.visibility</p:attrName>
                                        </p:attrNameLst>
                                      </p:cBhvr>
                                      <p:to>
                                        <p:strVal val="hidden"/>
                                      </p:to>
                                    </p:set>
                                  </p:childTnLst>
                                </p:cTn>
                              </p:par>
                            </p:childTnLst>
                          </p:cTn>
                        </p:par>
                        <p:par>
                          <p:cTn id="58" fill="hold" nodeType="afterGroup">
                            <p:stCondLst>
                              <p:cond delay="800"/>
                            </p:stCondLst>
                            <p:childTnLst>
                              <p:par>
                                <p:cTn id="59" presetID="1" presetClass="entr" presetSubtype="0" fill="hold" grpId="0" nodeType="afterEffect">
                                  <p:stCondLst>
                                    <p:cond delay="100"/>
                                  </p:stCondLst>
                                  <p:childTnLst>
                                    <p:set>
                                      <p:cBhvr>
                                        <p:cTn id="60" dur="1" fill="hold">
                                          <p:stCondLst>
                                            <p:cond delay="0"/>
                                          </p:stCondLst>
                                        </p:cTn>
                                        <p:tgtEl>
                                          <p:spTgt spid="37"/>
                                        </p:tgtEl>
                                        <p:attrNameLst>
                                          <p:attrName>style.visibility</p:attrName>
                                        </p:attrNameLst>
                                      </p:cBhvr>
                                      <p:to>
                                        <p:strVal val="visible"/>
                                      </p:to>
                                    </p:set>
                                  </p:childTnLst>
                                </p:cTn>
                              </p:par>
                            </p:childTnLst>
                          </p:cTn>
                        </p:par>
                        <p:par>
                          <p:cTn id="61" fill="hold" nodeType="afterGroup">
                            <p:stCondLst>
                              <p:cond delay="900"/>
                            </p:stCondLst>
                            <p:childTnLst>
                              <p:par>
                                <p:cTn id="62" presetID="1" presetClass="exit" presetSubtype="0" fill="hold" grpId="1" nodeType="afterEffect">
                                  <p:stCondLst>
                                    <p:cond delay="100"/>
                                  </p:stCondLst>
                                  <p:childTnLst>
                                    <p:set>
                                      <p:cBhvr>
                                        <p:cTn id="63" dur="1" fill="hold">
                                          <p:stCondLst>
                                            <p:cond delay="0"/>
                                          </p:stCondLst>
                                        </p:cTn>
                                        <p:tgtEl>
                                          <p:spTgt spid="31"/>
                                        </p:tgtEl>
                                        <p:attrNameLst>
                                          <p:attrName>style.visibility</p:attrName>
                                        </p:attrNameLst>
                                      </p:cBhvr>
                                      <p:to>
                                        <p:strVal val="hidden"/>
                                      </p:to>
                                    </p:set>
                                  </p:childTnLst>
                                </p:cTn>
                              </p:par>
                            </p:childTnLst>
                          </p:cTn>
                        </p:par>
                        <p:par>
                          <p:cTn id="64" fill="hold" nodeType="afterGroup">
                            <p:stCondLst>
                              <p:cond delay="1000"/>
                            </p:stCondLst>
                            <p:childTnLst>
                              <p:par>
                                <p:cTn id="65" presetID="1" presetClass="entr" presetSubtype="0" fill="hold" grpId="0" nodeType="afterEffect">
                                  <p:stCondLst>
                                    <p:cond delay="100"/>
                                  </p:stCondLst>
                                  <p:childTnLst>
                                    <p:set>
                                      <p:cBhvr>
                                        <p:cTn id="66" dur="1" fill="hold">
                                          <p:stCondLst>
                                            <p:cond delay="0"/>
                                          </p:stCondLst>
                                        </p:cTn>
                                        <p:tgtEl>
                                          <p:spTgt spid="36"/>
                                        </p:tgtEl>
                                        <p:attrNameLst>
                                          <p:attrName>style.visibility</p:attrName>
                                        </p:attrNameLst>
                                      </p:cBhvr>
                                      <p:to>
                                        <p:strVal val="visible"/>
                                      </p:to>
                                    </p:set>
                                  </p:childTnLst>
                                </p:cTn>
                              </p:par>
                            </p:childTnLst>
                          </p:cTn>
                        </p:par>
                        <p:par>
                          <p:cTn id="67" fill="hold" nodeType="afterGroup">
                            <p:stCondLst>
                              <p:cond delay="1100"/>
                            </p:stCondLst>
                            <p:childTnLst>
                              <p:par>
                                <p:cTn id="68" presetID="1" presetClass="exit" presetSubtype="0" fill="hold" grpId="1" nodeType="afterEffect">
                                  <p:stCondLst>
                                    <p:cond delay="100"/>
                                  </p:stCondLst>
                                  <p:childTnLst>
                                    <p:set>
                                      <p:cBhvr>
                                        <p:cTn id="69" dur="1" fill="hold">
                                          <p:stCondLst>
                                            <p:cond delay="0"/>
                                          </p:stCondLst>
                                        </p:cTn>
                                        <p:tgtEl>
                                          <p:spTgt spid="32"/>
                                        </p:tgtEl>
                                        <p:attrNameLst>
                                          <p:attrName>style.visibility</p:attrName>
                                        </p:attrNameLst>
                                      </p:cBhvr>
                                      <p:to>
                                        <p:strVal val="hidden"/>
                                      </p:to>
                                    </p:set>
                                  </p:childTnLst>
                                </p:cTn>
                              </p:par>
                            </p:childTnLst>
                          </p:cTn>
                        </p:par>
                        <p:par>
                          <p:cTn id="70" fill="hold" nodeType="afterGroup">
                            <p:stCondLst>
                              <p:cond delay="1200"/>
                            </p:stCondLst>
                            <p:childTnLst>
                              <p:par>
                                <p:cTn id="71" presetID="1" presetClass="entr" presetSubtype="0" fill="hold" grpId="0" nodeType="afterEffect">
                                  <p:stCondLst>
                                    <p:cond delay="100"/>
                                  </p:stCondLst>
                                  <p:childTnLst>
                                    <p:set>
                                      <p:cBhvr>
                                        <p:cTn id="72" dur="1" fill="hold">
                                          <p:stCondLst>
                                            <p:cond delay="0"/>
                                          </p:stCondLst>
                                        </p:cTn>
                                        <p:tgtEl>
                                          <p:spTgt spid="35"/>
                                        </p:tgtEl>
                                        <p:attrNameLst>
                                          <p:attrName>style.visibility</p:attrName>
                                        </p:attrNameLst>
                                      </p:cBhvr>
                                      <p:to>
                                        <p:strVal val="visible"/>
                                      </p:to>
                                    </p:set>
                                  </p:childTnLst>
                                </p:cTn>
                              </p:par>
                            </p:childTnLst>
                          </p:cTn>
                        </p:par>
                        <p:par>
                          <p:cTn id="73" fill="hold" nodeType="afterGroup">
                            <p:stCondLst>
                              <p:cond delay="1300"/>
                            </p:stCondLst>
                            <p:childTnLst>
                              <p:par>
                                <p:cTn id="74" presetID="1" presetClass="exit" presetSubtype="0" fill="hold" grpId="1" nodeType="afterEffect">
                                  <p:stCondLst>
                                    <p:cond delay="100"/>
                                  </p:stCondLst>
                                  <p:childTnLst>
                                    <p:set>
                                      <p:cBhvr>
                                        <p:cTn id="75" dur="1" fill="hold">
                                          <p:stCondLst>
                                            <p:cond delay="0"/>
                                          </p:stCondLst>
                                        </p:cTn>
                                        <p:tgtEl>
                                          <p:spTgt spid="33"/>
                                        </p:tgtEl>
                                        <p:attrNameLst>
                                          <p:attrName>style.visibility</p:attrName>
                                        </p:attrNameLst>
                                      </p:cBhvr>
                                      <p:to>
                                        <p:strVal val="hidden"/>
                                      </p:to>
                                    </p:set>
                                  </p:childTnLst>
                                </p:cTn>
                              </p:par>
                            </p:childTnLst>
                          </p:cTn>
                        </p:par>
                        <p:par>
                          <p:cTn id="76" fill="hold" nodeType="afterGroup">
                            <p:stCondLst>
                              <p:cond delay="1400"/>
                            </p:stCondLst>
                            <p:childTnLst>
                              <p:par>
                                <p:cTn id="77" presetID="1"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par>
                          <p:cTn id="79" fill="hold" nodeType="afterGroup">
                            <p:stCondLst>
                              <p:cond delay="1400"/>
                            </p:stCondLst>
                            <p:childTnLst>
                              <p:par>
                                <p:cTn id="80" presetID="1"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8" grpId="0"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a:latin typeface="Garamond" charset="0"/>
                <a:ea typeface="ＭＳ Ｐゴシック" charset="0"/>
                <a:cs typeface="ＭＳ Ｐゴシック" charset="0"/>
              </a:rPr>
              <a:t>Performance vs. Parallelism</a:t>
            </a:r>
          </a:p>
        </p:txBody>
      </p:sp>
      <p:sp>
        <p:nvSpPr>
          <p:cNvPr id="21811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81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9DFC91-7C1F-5E4F-8660-2B26BF1C8FD9}"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sp>
        <p:nvSpPr>
          <p:cNvPr id="218116" name="Text Box 79"/>
          <p:cNvSpPr txBox="1">
            <a:spLocks noChangeArrowheads="1"/>
          </p:cNvSpPr>
          <p:nvPr/>
        </p:nvSpPr>
        <p:spPr bwMode="auto">
          <a:xfrm>
            <a:off x="898525" y="1143000"/>
            <a:ext cx="7532688"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endParaRPr lang="en-US" sz="1800" i="1">
              <a:solidFill>
                <a:srgbClr val="000000"/>
              </a:solidFill>
            </a:endParaRPr>
          </a:p>
          <a:p>
            <a:pPr eaLnBrk="1" hangingPunct="1">
              <a:spcBef>
                <a:spcPct val="50000"/>
              </a:spcBef>
              <a:buFontTx/>
              <a:buChar char="•"/>
            </a:pPr>
            <a:endParaRPr lang="en-US" sz="1800" i="1">
              <a:solidFill>
                <a:srgbClr val="000000"/>
              </a:solidFill>
            </a:endParaRPr>
          </a:p>
          <a:p>
            <a:pPr eaLnBrk="1" hangingPunct="1">
              <a:spcBef>
                <a:spcPct val="50000"/>
              </a:spcBef>
            </a:pPr>
            <a:r>
              <a:rPr lang="en-US" sz="1800" i="1">
                <a:solidFill>
                  <a:srgbClr val="000000"/>
                </a:solidFill>
              </a:rPr>
              <a:t>Assumptions:</a:t>
            </a:r>
          </a:p>
          <a:p>
            <a:pPr eaLnBrk="1" hangingPunct="1">
              <a:spcBef>
                <a:spcPct val="50000"/>
              </a:spcBef>
            </a:pPr>
            <a:r>
              <a:rPr lang="en-US" sz="1800" i="1">
                <a:solidFill>
                  <a:srgbClr val="000000"/>
                </a:solidFill>
              </a:rPr>
              <a:t>	</a:t>
            </a:r>
            <a:r>
              <a:rPr lang="en-US" sz="1800">
                <a:solidFill>
                  <a:srgbClr val="000000"/>
                </a:solidFill>
              </a:rPr>
              <a:t>1.</a:t>
            </a:r>
            <a:r>
              <a:rPr lang="en-US" sz="1800" i="1">
                <a:solidFill>
                  <a:srgbClr val="000000"/>
                </a:solidFill>
              </a:rPr>
              <a:t> Small cores takes an area budget of 1 and has 		performance  of 1</a:t>
            </a:r>
          </a:p>
          <a:p>
            <a:pPr eaLnBrk="1" hangingPunct="1">
              <a:spcBef>
                <a:spcPct val="50000"/>
              </a:spcBef>
            </a:pPr>
            <a:r>
              <a:rPr lang="en-US" sz="1800" i="1">
                <a:solidFill>
                  <a:srgbClr val="000000"/>
                </a:solidFill>
              </a:rPr>
              <a:t>	</a:t>
            </a:r>
          </a:p>
          <a:p>
            <a:pPr eaLnBrk="1" hangingPunct="1">
              <a:spcBef>
                <a:spcPct val="50000"/>
              </a:spcBef>
            </a:pPr>
            <a:r>
              <a:rPr lang="en-US" sz="1800" i="1">
                <a:solidFill>
                  <a:srgbClr val="000000"/>
                </a:solidFill>
              </a:rPr>
              <a:t>	</a:t>
            </a:r>
            <a:r>
              <a:rPr lang="en-US" sz="1800">
                <a:solidFill>
                  <a:srgbClr val="000000"/>
                </a:solidFill>
              </a:rPr>
              <a:t>2.</a:t>
            </a:r>
            <a:r>
              <a:rPr lang="en-US" sz="1800" i="1">
                <a:solidFill>
                  <a:srgbClr val="000000"/>
                </a:solidFill>
              </a:rPr>
              <a:t> Large core takes an area budget of 4 and has 	performance of 2</a:t>
            </a:r>
          </a:p>
          <a:p>
            <a:pPr eaLnBrk="1" hangingPunct="1">
              <a:spcBef>
                <a:spcPct val="50000"/>
              </a:spcBef>
            </a:pPr>
            <a:r>
              <a:rPr lang="en-US" sz="1800" i="1">
                <a:solidFill>
                  <a:srgbClr val="000000"/>
                </a:solidFill>
              </a:rPr>
              <a:t>	</a:t>
            </a:r>
          </a:p>
          <a:p>
            <a:pPr eaLnBrk="1" hangingPunct="1">
              <a:spcBef>
                <a:spcPct val="50000"/>
              </a:spcBef>
            </a:pPr>
            <a:r>
              <a:rPr lang="en-US" sz="1800" i="1">
                <a:solidFill>
                  <a:srgbClr val="000000"/>
                </a:solidFill>
              </a:rPr>
              <a:t>	</a:t>
            </a:r>
            <a:endParaRPr lang="en-US" sz="1600" i="1">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ACMP Performance vs. Parallelism</a:t>
            </a:r>
          </a:p>
        </p:txBody>
      </p:sp>
      <p:sp>
        <p:nvSpPr>
          <p:cNvPr id="21913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7E6014-2564-4C48-90B0-54B99D5C81DF}" type="slidenum">
              <a:rPr lang="en-US" sz="1600">
                <a:solidFill>
                  <a:srgbClr val="000000"/>
                </a:solidFill>
                <a:latin typeface="Garamond" charset="0"/>
              </a:rPr>
              <a:pPr eaLnBrk="1" hangingPunct="1"/>
              <a:t>33</a:t>
            </a:fld>
            <a:endParaRPr lang="en-US" sz="1600">
              <a:solidFill>
                <a:srgbClr val="000000"/>
              </a:solidFill>
              <a:latin typeface="Garamond" charset="0"/>
            </a:endParaRPr>
          </a:p>
        </p:txBody>
      </p:sp>
      <p:sp>
        <p:nvSpPr>
          <p:cNvPr id="219140" name="Rectangle 6"/>
          <p:cNvSpPr txBox="1">
            <a:spLocks noChangeArrowheads="1"/>
          </p:cNvSpPr>
          <p:nvPr/>
        </p:nvSpPr>
        <p:spPr bwMode="auto">
          <a:xfrm>
            <a:off x="3505200" y="645795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fld id="{D8B22F49-2772-DD4F-B6ED-890D7D0576B0}" type="slidenum">
              <a:rPr lang="en-US" sz="1400" b="1">
                <a:solidFill>
                  <a:srgbClr val="DC5900"/>
                </a:solidFill>
              </a:rPr>
              <a:pPr algn="ctr"/>
              <a:t>33</a:t>
            </a:fld>
            <a:endParaRPr lang="en-US" sz="1400" b="1">
              <a:solidFill>
                <a:srgbClr val="DC5900"/>
              </a:solidFill>
            </a:endParaRPr>
          </a:p>
        </p:txBody>
      </p:sp>
      <p:grpSp>
        <p:nvGrpSpPr>
          <p:cNvPr id="219141" name="Group 46"/>
          <p:cNvGrpSpPr>
            <a:grpSpLocks/>
          </p:cNvGrpSpPr>
          <p:nvPr/>
        </p:nvGrpSpPr>
        <p:grpSpPr bwMode="auto">
          <a:xfrm>
            <a:off x="1828800" y="1597025"/>
            <a:ext cx="1695450" cy="2136775"/>
            <a:chOff x="384" y="816"/>
            <a:chExt cx="1488" cy="1852"/>
          </a:xfrm>
        </p:grpSpPr>
        <p:sp>
          <p:nvSpPr>
            <p:cNvPr id="219215" name="Rectangle 17"/>
            <p:cNvSpPr>
              <a:spLocks noChangeArrowheads="1"/>
            </p:cNvSpPr>
            <p:nvPr/>
          </p:nvSpPr>
          <p:spPr bwMode="auto">
            <a:xfrm>
              <a:off x="432"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9216" name="Rectangle 19"/>
            <p:cNvSpPr>
              <a:spLocks noChangeArrowheads="1"/>
            </p:cNvSpPr>
            <p:nvPr/>
          </p:nvSpPr>
          <p:spPr bwMode="auto">
            <a:xfrm>
              <a:off x="480"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br>
                <a:rPr lang="en-US" sz="1600"/>
              </a:br>
              <a:r>
                <a:rPr lang="en-US" sz="1600"/>
                <a:t>core</a:t>
              </a:r>
            </a:p>
          </p:txBody>
        </p:sp>
        <p:sp>
          <p:nvSpPr>
            <p:cNvPr id="219217" name="Rectangle 20"/>
            <p:cNvSpPr>
              <a:spLocks noChangeArrowheads="1"/>
            </p:cNvSpPr>
            <p:nvPr/>
          </p:nvSpPr>
          <p:spPr bwMode="auto">
            <a:xfrm>
              <a:off x="1152" y="1536"/>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br>
                <a:rPr lang="en-US" sz="1600"/>
              </a:br>
              <a:r>
                <a:rPr lang="en-US" sz="1600"/>
                <a:t>core</a:t>
              </a:r>
            </a:p>
          </p:txBody>
        </p:sp>
        <p:sp>
          <p:nvSpPr>
            <p:cNvPr id="219218" name="Rectangle 21"/>
            <p:cNvSpPr>
              <a:spLocks noChangeArrowheads="1"/>
            </p:cNvSpPr>
            <p:nvPr/>
          </p:nvSpPr>
          <p:spPr bwMode="auto">
            <a:xfrm>
              <a:off x="480"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p>
            <a:p>
              <a:pPr algn="ctr"/>
              <a:r>
                <a:rPr lang="en-US" sz="1600"/>
                <a:t>core</a:t>
              </a:r>
            </a:p>
          </p:txBody>
        </p:sp>
        <p:sp>
          <p:nvSpPr>
            <p:cNvPr id="219219" name="Rectangle 22"/>
            <p:cNvSpPr>
              <a:spLocks noChangeArrowheads="1"/>
            </p:cNvSpPr>
            <p:nvPr/>
          </p:nvSpPr>
          <p:spPr bwMode="auto">
            <a:xfrm>
              <a:off x="1152"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br>
                <a:rPr lang="en-US" sz="1600"/>
              </a:br>
              <a:r>
                <a:rPr lang="en-US" sz="1600"/>
                <a:t>core</a:t>
              </a:r>
            </a:p>
          </p:txBody>
        </p:sp>
        <p:sp>
          <p:nvSpPr>
            <p:cNvPr id="219220" name="Text Box 68"/>
            <p:cNvSpPr txBox="1">
              <a:spLocks noChangeArrowheads="1"/>
            </p:cNvSpPr>
            <p:nvPr/>
          </p:nvSpPr>
          <p:spPr bwMode="auto">
            <a:xfrm>
              <a:off x="384" y="2350"/>
              <a:ext cx="1488"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Tile-Large</a:t>
              </a:r>
              <a:r>
                <a:rPr lang="ja-JP" altLang="en-US" sz="1800">
                  <a:latin typeface="Times New Roman" charset="0"/>
                </a:rPr>
                <a:t>”</a:t>
              </a:r>
              <a:endParaRPr lang="en-US" sz="1800">
                <a:latin typeface="Times New Roman" charset="0"/>
              </a:endParaRPr>
            </a:p>
          </p:txBody>
        </p:sp>
      </p:grpSp>
      <p:graphicFrame>
        <p:nvGraphicFramePr>
          <p:cNvPr id="14" name="Group 11"/>
          <p:cNvGraphicFramePr>
            <a:graphicFrameLocks noGrp="1"/>
          </p:cNvGraphicFramePr>
          <p:nvPr/>
        </p:nvGraphicFramePr>
        <p:xfrm>
          <a:off x="128588" y="3757613"/>
          <a:ext cx="8777287" cy="2560636"/>
        </p:xfrm>
        <a:graphic>
          <a:graphicData uri="http://schemas.openxmlformats.org/drawingml/2006/table">
            <a:tbl>
              <a:tblPr/>
              <a:tblGrid>
                <a:gridCol w="1535112"/>
                <a:gridCol w="2414588"/>
                <a:gridCol w="2524125"/>
                <a:gridCol w="2303462"/>
              </a:tblGrid>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Large </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Cores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Small </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Cores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Serial Performance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Parallel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Throughput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 x 4 = 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 x 16 = 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1x2 + 1x12 = 14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19169" name="Group 74"/>
          <p:cNvGrpSpPr>
            <a:grpSpLocks/>
          </p:cNvGrpSpPr>
          <p:nvPr/>
        </p:nvGrpSpPr>
        <p:grpSpPr bwMode="auto">
          <a:xfrm>
            <a:off x="4578350" y="1573213"/>
            <a:ext cx="1584325" cy="2173287"/>
            <a:chOff x="576" y="1008"/>
            <a:chExt cx="1440" cy="1848"/>
          </a:xfrm>
        </p:grpSpPr>
        <p:sp>
          <p:nvSpPr>
            <p:cNvPr id="21919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9194" name="Group 27"/>
            <p:cNvGrpSpPr>
              <a:grpSpLocks/>
            </p:cNvGrpSpPr>
            <p:nvPr/>
          </p:nvGrpSpPr>
          <p:grpSpPr bwMode="auto">
            <a:xfrm>
              <a:off x="624" y="1056"/>
              <a:ext cx="672" cy="672"/>
              <a:chOff x="3648" y="3120"/>
              <a:chExt cx="672" cy="672"/>
            </a:xfrm>
          </p:grpSpPr>
          <p:sp>
            <p:nvSpPr>
              <p:cNvPr id="21921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1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1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1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9195" name="Group 32"/>
            <p:cNvGrpSpPr>
              <a:grpSpLocks/>
            </p:cNvGrpSpPr>
            <p:nvPr/>
          </p:nvGrpSpPr>
          <p:grpSpPr bwMode="auto">
            <a:xfrm>
              <a:off x="624" y="1728"/>
              <a:ext cx="672" cy="672"/>
              <a:chOff x="3648" y="3120"/>
              <a:chExt cx="672" cy="672"/>
            </a:xfrm>
          </p:grpSpPr>
          <p:sp>
            <p:nvSpPr>
              <p:cNvPr id="21920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1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9196" name="Group 37"/>
            <p:cNvGrpSpPr>
              <a:grpSpLocks/>
            </p:cNvGrpSpPr>
            <p:nvPr/>
          </p:nvGrpSpPr>
          <p:grpSpPr bwMode="auto">
            <a:xfrm>
              <a:off x="1296" y="1056"/>
              <a:ext cx="672" cy="672"/>
              <a:chOff x="3648" y="3120"/>
              <a:chExt cx="672" cy="672"/>
            </a:xfrm>
          </p:grpSpPr>
          <p:sp>
            <p:nvSpPr>
              <p:cNvPr id="21920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9197" name="Group 42"/>
            <p:cNvGrpSpPr>
              <a:grpSpLocks/>
            </p:cNvGrpSpPr>
            <p:nvPr/>
          </p:nvGrpSpPr>
          <p:grpSpPr bwMode="auto">
            <a:xfrm>
              <a:off x="1296" y="1728"/>
              <a:ext cx="672" cy="672"/>
              <a:chOff x="3648" y="3120"/>
              <a:chExt cx="672" cy="672"/>
            </a:xfrm>
          </p:grpSpPr>
          <p:sp>
            <p:nvSpPr>
              <p:cNvPr id="21919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20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19198" name="Text Box 69"/>
            <p:cNvSpPr txBox="1">
              <a:spLocks noChangeArrowheads="1"/>
            </p:cNvSpPr>
            <p:nvPr/>
          </p:nvSpPr>
          <p:spPr bwMode="auto">
            <a:xfrm>
              <a:off x="624" y="2544"/>
              <a:ext cx="1344" cy="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1800">
                  <a:latin typeface="Times New Roman" charset="0"/>
                </a:rPr>
                <a:t>“</a:t>
              </a:r>
              <a:r>
                <a:rPr lang="en-US" altLang="ja-JP" sz="1800">
                  <a:latin typeface="Times New Roman" charset="0"/>
                </a:rPr>
                <a:t>Tile-Small</a:t>
              </a:r>
              <a:r>
                <a:rPr lang="ja-JP" altLang="en-US" sz="1800">
                  <a:latin typeface="Times New Roman" charset="0"/>
                </a:rPr>
                <a:t>”</a:t>
              </a:r>
              <a:endParaRPr lang="en-US" sz="1800">
                <a:latin typeface="Times New Roman" charset="0"/>
              </a:endParaRPr>
            </a:p>
          </p:txBody>
        </p:sp>
      </p:grpSp>
      <p:grpSp>
        <p:nvGrpSpPr>
          <p:cNvPr id="219170" name="Group 4"/>
          <p:cNvGrpSpPr>
            <a:grpSpLocks/>
          </p:cNvGrpSpPr>
          <p:nvPr/>
        </p:nvGrpSpPr>
        <p:grpSpPr bwMode="auto">
          <a:xfrm>
            <a:off x="6937375" y="1563688"/>
            <a:ext cx="1584325" cy="2160587"/>
            <a:chOff x="3888" y="816"/>
            <a:chExt cx="1440" cy="1837"/>
          </a:xfrm>
        </p:grpSpPr>
        <p:sp>
          <p:nvSpPr>
            <p:cNvPr id="2191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9176" name="Group 47"/>
            <p:cNvGrpSpPr>
              <a:grpSpLocks/>
            </p:cNvGrpSpPr>
            <p:nvPr/>
          </p:nvGrpSpPr>
          <p:grpSpPr bwMode="auto">
            <a:xfrm>
              <a:off x="3936" y="1536"/>
              <a:ext cx="672" cy="672"/>
              <a:chOff x="3648" y="3120"/>
              <a:chExt cx="672" cy="672"/>
            </a:xfrm>
          </p:grpSpPr>
          <p:sp>
            <p:nvSpPr>
              <p:cNvPr id="2191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9177" name="Group 52"/>
            <p:cNvGrpSpPr>
              <a:grpSpLocks/>
            </p:cNvGrpSpPr>
            <p:nvPr/>
          </p:nvGrpSpPr>
          <p:grpSpPr bwMode="auto">
            <a:xfrm>
              <a:off x="4608" y="1536"/>
              <a:ext cx="672" cy="672"/>
              <a:chOff x="3648" y="3120"/>
              <a:chExt cx="672" cy="672"/>
            </a:xfrm>
          </p:grpSpPr>
          <p:sp>
            <p:nvSpPr>
              <p:cNvPr id="2191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19178" name="Group 57"/>
            <p:cNvGrpSpPr>
              <a:grpSpLocks/>
            </p:cNvGrpSpPr>
            <p:nvPr/>
          </p:nvGrpSpPr>
          <p:grpSpPr bwMode="auto">
            <a:xfrm>
              <a:off x="4608" y="864"/>
              <a:ext cx="672" cy="672"/>
              <a:chOff x="3648" y="3120"/>
              <a:chExt cx="672" cy="672"/>
            </a:xfrm>
          </p:grpSpPr>
          <p:sp>
            <p:nvSpPr>
              <p:cNvPr id="2191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91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191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Large</a:t>
              </a:r>
            </a:p>
            <a:p>
              <a:pPr algn="ctr"/>
              <a:r>
                <a:rPr lang="en-US" sz="1600"/>
                <a:t>core</a:t>
              </a:r>
            </a:p>
          </p:txBody>
        </p:sp>
        <p:sp>
          <p:nvSpPr>
            <p:cNvPr id="219180" name="Text Box 70"/>
            <p:cNvSpPr txBox="1">
              <a:spLocks noChangeArrowheads="1"/>
            </p:cNvSpPr>
            <p:nvPr/>
          </p:nvSpPr>
          <p:spPr bwMode="auto">
            <a:xfrm>
              <a:off x="3936" y="2341"/>
              <a:ext cx="1344" cy="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ACMP</a:t>
              </a:r>
            </a:p>
          </p:txBody>
        </p:sp>
      </p:grpSp>
      <p:sp>
        <p:nvSpPr>
          <p:cNvPr id="57" name="AutoShape 80"/>
          <p:cNvSpPr>
            <a:spLocks noChangeArrowheads="1"/>
          </p:cNvSpPr>
          <p:nvPr/>
        </p:nvSpPr>
        <p:spPr bwMode="auto">
          <a:xfrm>
            <a:off x="1719263" y="1470025"/>
            <a:ext cx="2122487" cy="5137150"/>
          </a:xfrm>
          <a:prstGeom prst="flowChartAlternateProcess">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AutoShape 81"/>
          <p:cNvSpPr>
            <a:spLocks noChangeArrowheads="1"/>
          </p:cNvSpPr>
          <p:nvPr/>
        </p:nvSpPr>
        <p:spPr bwMode="auto">
          <a:xfrm>
            <a:off x="4340225" y="1468438"/>
            <a:ext cx="2122488" cy="5137150"/>
          </a:xfrm>
          <a:prstGeom prst="flowChartAlternateProcess">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AutoShape 82"/>
          <p:cNvSpPr>
            <a:spLocks noChangeArrowheads="1"/>
          </p:cNvSpPr>
          <p:nvPr/>
        </p:nvSpPr>
        <p:spPr bwMode="auto">
          <a:xfrm>
            <a:off x="6750050" y="1477963"/>
            <a:ext cx="2122488" cy="5137150"/>
          </a:xfrm>
          <a:prstGeom prst="flowChartAlternateProcess">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9174" name="Text Box 83"/>
          <p:cNvSpPr txBox="1">
            <a:spLocks noChangeArrowheads="1"/>
          </p:cNvSpPr>
          <p:nvPr/>
        </p:nvSpPr>
        <p:spPr bwMode="auto">
          <a:xfrm>
            <a:off x="898525" y="1143000"/>
            <a:ext cx="723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i="1"/>
              <a:t>Area-budget = 16 small cores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r>
              <a:rPr lang="en-US">
                <a:latin typeface="Garamond" charset="0"/>
                <a:ea typeface="ＭＳ Ｐゴシック" charset="0"/>
                <a:cs typeface="ＭＳ Ｐゴシック" charset="0"/>
              </a:rPr>
              <a:t>Caveats of Parallelism, Revisited</a:t>
            </a:r>
          </a:p>
        </p:txBody>
      </p:sp>
      <p:sp>
        <p:nvSpPr>
          <p:cNvPr id="220162"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Amdahl</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Law</a:t>
            </a:r>
          </a:p>
          <a:p>
            <a:pPr lvl="1"/>
            <a:r>
              <a:rPr lang="en-US">
                <a:latin typeface="Tahoma" charset="0"/>
                <a:ea typeface="ＭＳ Ｐゴシック" charset="0"/>
              </a:rPr>
              <a:t>f: Parallelizable fraction of a program</a:t>
            </a:r>
          </a:p>
          <a:p>
            <a:pPr lvl="1"/>
            <a:r>
              <a:rPr lang="en-US">
                <a:latin typeface="Tahoma" charset="0"/>
                <a:ea typeface="ＭＳ Ｐゴシック" charset="0"/>
              </a:rPr>
              <a:t>N: Number of processors</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r>
              <a:rPr lang="en-US" sz="1700">
                <a:latin typeface="Tahoma" charset="0"/>
                <a:ea typeface="ＭＳ Ｐゴシック" charset="0"/>
              </a:rPr>
              <a:t>Amdahl, </a:t>
            </a:r>
            <a:r>
              <a:rPr lang="ja-JP" altLang="en-US" sz="1700">
                <a:latin typeface="Tahoma" charset="0"/>
                <a:ea typeface="ＭＳ Ｐゴシック" charset="0"/>
              </a:rPr>
              <a:t>“</a:t>
            </a:r>
            <a:r>
              <a:rPr lang="en-US" altLang="ja-JP" sz="1700">
                <a:solidFill>
                  <a:srgbClr val="0000FF"/>
                </a:solidFill>
                <a:latin typeface="Tahoma" charset="0"/>
                <a:ea typeface="ＭＳ Ｐゴシック" charset="0"/>
              </a:rPr>
              <a:t>Validity of the single processor approach to achieving large scale computing capabilities</a:t>
            </a:r>
            <a:r>
              <a:rPr lang="en-US" altLang="ja-JP" sz="1700">
                <a:latin typeface="Tahoma" charset="0"/>
                <a:ea typeface="ＭＳ Ｐゴシック" charset="0"/>
              </a:rPr>
              <a:t>,</a:t>
            </a:r>
            <a:r>
              <a:rPr lang="ja-JP" altLang="en-US" sz="1700">
                <a:latin typeface="Tahoma" charset="0"/>
                <a:ea typeface="ＭＳ Ｐゴシック" charset="0"/>
              </a:rPr>
              <a:t>”</a:t>
            </a:r>
            <a:r>
              <a:rPr lang="en-US" altLang="ja-JP" sz="1700">
                <a:latin typeface="Tahoma" charset="0"/>
                <a:ea typeface="ＭＳ Ｐゴシック" charset="0"/>
              </a:rPr>
              <a:t> AFIPS 1967. </a:t>
            </a:r>
          </a:p>
          <a:p>
            <a:r>
              <a:rPr lang="en-US">
                <a:solidFill>
                  <a:srgbClr val="FF0000"/>
                </a:solidFill>
                <a:latin typeface="Tahoma" charset="0"/>
                <a:ea typeface="ＭＳ Ｐゴシック" charset="0"/>
                <a:cs typeface="ＭＳ Ｐゴシック" charset="0"/>
              </a:rPr>
              <a:t>Maximum speedup limited by serial portion: </a:t>
            </a:r>
            <a:r>
              <a:rPr lang="en-US">
                <a:solidFill>
                  <a:srgbClr val="0000FF"/>
                </a:solidFill>
                <a:latin typeface="Tahoma" charset="0"/>
                <a:ea typeface="ＭＳ Ｐゴシック" charset="0"/>
                <a:cs typeface="ＭＳ Ｐゴシック" charset="0"/>
              </a:rPr>
              <a:t>Serial bottleneck</a:t>
            </a:r>
          </a:p>
          <a:p>
            <a:r>
              <a:rPr lang="en-US">
                <a:solidFill>
                  <a:srgbClr val="FF0000"/>
                </a:solidFill>
                <a:latin typeface="Tahoma" charset="0"/>
                <a:ea typeface="ＭＳ Ｐゴシック" charset="0"/>
                <a:cs typeface="ＭＳ Ｐゴシック" charset="0"/>
              </a:rPr>
              <a:t>Parallel portion is usually not perfectly parallel</a:t>
            </a:r>
          </a:p>
          <a:p>
            <a:pPr lvl="1"/>
            <a:r>
              <a:rPr lang="en-US">
                <a:solidFill>
                  <a:srgbClr val="0000FF"/>
                </a:solidFill>
                <a:latin typeface="Tahoma" charset="0"/>
                <a:ea typeface="ＭＳ Ｐゴシック" charset="0"/>
              </a:rPr>
              <a:t>Synchronization</a:t>
            </a:r>
            <a:r>
              <a:rPr lang="en-US">
                <a:latin typeface="Tahoma" charset="0"/>
                <a:ea typeface="ＭＳ Ｐゴシック" charset="0"/>
              </a:rPr>
              <a:t> overhead (e.g., updates to shared data)</a:t>
            </a:r>
          </a:p>
          <a:p>
            <a:pPr lvl="1"/>
            <a:r>
              <a:rPr lang="en-US">
                <a:solidFill>
                  <a:srgbClr val="0000FF"/>
                </a:solidFill>
                <a:latin typeface="Tahoma" charset="0"/>
                <a:ea typeface="ＭＳ Ｐゴシック" charset="0"/>
              </a:rPr>
              <a:t>Load imbalance </a:t>
            </a:r>
            <a:r>
              <a:rPr lang="en-US">
                <a:latin typeface="Tahoma" charset="0"/>
                <a:ea typeface="ＭＳ Ｐゴシック" charset="0"/>
              </a:rPr>
              <a:t>overhead (imperfect parallelization)</a:t>
            </a:r>
          </a:p>
          <a:p>
            <a:pPr lvl="1"/>
            <a:r>
              <a:rPr lang="en-US">
                <a:solidFill>
                  <a:srgbClr val="0000FF"/>
                </a:solidFill>
                <a:latin typeface="Tahoma" charset="0"/>
                <a:ea typeface="ＭＳ Ｐゴシック" charset="0"/>
              </a:rPr>
              <a:t>Resource sharing </a:t>
            </a:r>
            <a:r>
              <a:rPr lang="en-US">
                <a:latin typeface="Tahoma" charset="0"/>
                <a:ea typeface="ＭＳ Ｐゴシック" charset="0"/>
              </a:rPr>
              <a:t>overhead (contention among N processors)</a:t>
            </a:r>
          </a:p>
          <a:p>
            <a:pPr lvl="1"/>
            <a:endParaRPr lang="en-US">
              <a:latin typeface="Tahoma" charset="0"/>
              <a:ea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415228-36BB-6A41-A6C3-7A42358B1C84}"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
        <p:nvSpPr>
          <p:cNvPr id="220164" name="Text Box 6"/>
          <p:cNvSpPr txBox="1">
            <a:spLocks noChangeArrowheads="1"/>
          </p:cNvSpPr>
          <p:nvPr/>
        </p:nvSpPr>
        <p:spPr bwMode="auto">
          <a:xfrm>
            <a:off x="914400" y="2749550"/>
            <a:ext cx="180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800">
                <a:cs typeface="Arial" charset="0"/>
              </a:rPr>
              <a:t>Speedup =</a:t>
            </a:r>
          </a:p>
        </p:txBody>
      </p:sp>
      <p:sp>
        <p:nvSpPr>
          <p:cNvPr id="220165" name="Line 7"/>
          <p:cNvSpPr>
            <a:spLocks noChangeShapeType="1"/>
          </p:cNvSpPr>
          <p:nvPr/>
        </p:nvSpPr>
        <p:spPr bwMode="auto">
          <a:xfrm>
            <a:off x="2747963" y="2970213"/>
            <a:ext cx="3862387"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66" name="Text Box 8"/>
          <p:cNvSpPr txBox="1">
            <a:spLocks noChangeArrowheads="1"/>
          </p:cNvSpPr>
          <p:nvPr/>
        </p:nvSpPr>
        <p:spPr bwMode="auto">
          <a:xfrm>
            <a:off x="4138613" y="2514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cs typeface="Arial" charset="0"/>
              </a:rPr>
              <a:t>1</a:t>
            </a:r>
          </a:p>
        </p:txBody>
      </p:sp>
      <p:sp>
        <p:nvSpPr>
          <p:cNvPr id="220167" name="Text Box 9"/>
          <p:cNvSpPr txBox="1">
            <a:spLocks noChangeArrowheads="1"/>
          </p:cNvSpPr>
          <p:nvPr/>
        </p:nvSpPr>
        <p:spPr bwMode="auto">
          <a:xfrm>
            <a:off x="3530600" y="29718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200">
                <a:cs typeface="Arial" charset="0"/>
              </a:rPr>
              <a:t>+</a:t>
            </a:r>
          </a:p>
        </p:txBody>
      </p:sp>
      <p:sp>
        <p:nvSpPr>
          <p:cNvPr id="220168" name="Text Box 10"/>
          <p:cNvSpPr txBox="1">
            <a:spLocks noChangeArrowheads="1"/>
          </p:cNvSpPr>
          <p:nvPr/>
        </p:nvSpPr>
        <p:spPr bwMode="auto">
          <a:xfrm>
            <a:off x="2820988" y="30448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cs typeface="Arial" charset="0"/>
              </a:rPr>
              <a:t>1 - f</a:t>
            </a:r>
          </a:p>
        </p:txBody>
      </p:sp>
      <p:sp>
        <p:nvSpPr>
          <p:cNvPr id="220169" name="Text Box 13"/>
          <p:cNvSpPr txBox="1">
            <a:spLocks noChangeArrowheads="1"/>
          </p:cNvSpPr>
          <p:nvPr/>
        </p:nvSpPr>
        <p:spPr bwMode="auto">
          <a:xfrm>
            <a:off x="4735513" y="2941638"/>
            <a:ext cx="1154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0000"/>
                </a:solidFill>
                <a:cs typeface="Arial" charset="0"/>
              </a:rPr>
              <a:t>f</a:t>
            </a:r>
          </a:p>
        </p:txBody>
      </p:sp>
      <p:sp>
        <p:nvSpPr>
          <p:cNvPr id="220170" name="Text Box 14"/>
          <p:cNvSpPr txBox="1">
            <a:spLocks noChangeArrowheads="1"/>
          </p:cNvSpPr>
          <p:nvPr/>
        </p:nvSpPr>
        <p:spPr bwMode="auto">
          <a:xfrm>
            <a:off x="4030663" y="3276600"/>
            <a:ext cx="2579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a:solidFill>
                  <a:srgbClr val="FF0000"/>
                </a:solidFill>
                <a:cs typeface="Arial" charset="0"/>
              </a:rPr>
              <a:t>N</a:t>
            </a:r>
          </a:p>
        </p:txBody>
      </p:sp>
      <p:sp>
        <p:nvSpPr>
          <p:cNvPr id="220171" name="Line 15"/>
          <p:cNvSpPr>
            <a:spLocks noChangeShapeType="1"/>
          </p:cNvSpPr>
          <p:nvPr/>
        </p:nvSpPr>
        <p:spPr bwMode="auto">
          <a:xfrm flipV="1">
            <a:off x="4241800" y="3276600"/>
            <a:ext cx="2270125" cy="11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6"/>
          <p:cNvSpPr>
            <a:spLocks noGrp="1"/>
          </p:cNvSpPr>
          <p:nvPr>
            <p:ph type="title"/>
          </p:nvPr>
        </p:nvSpPr>
        <p:spPr/>
        <p:txBody>
          <a:bodyPr/>
          <a:lstStyle/>
          <a:p>
            <a:r>
              <a:rPr lang="en-US">
                <a:latin typeface="Garamond" charset="0"/>
                <a:ea typeface="ＭＳ Ｐゴシック" charset="0"/>
                <a:cs typeface="ＭＳ Ｐゴシック" charset="0"/>
              </a:rPr>
              <a:t>Accelerating Parallel Bottlenecks</a:t>
            </a:r>
          </a:p>
        </p:txBody>
      </p:sp>
      <p:sp>
        <p:nvSpPr>
          <p:cNvPr id="8" name="Content Placeholder 7"/>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Serialized or imbalanced execution in the parallel portion can also benefit from a large core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Examples:</a:t>
            </a:r>
          </a:p>
          <a:p>
            <a:pPr lvl="1"/>
            <a:r>
              <a:rPr lang="en-US">
                <a:latin typeface="Tahoma" charset="0"/>
                <a:ea typeface="ＭＳ Ｐゴシック" charset="0"/>
              </a:rPr>
              <a:t>Critical sections that are contended</a:t>
            </a:r>
          </a:p>
          <a:p>
            <a:pPr lvl="1"/>
            <a:r>
              <a:rPr lang="en-US">
                <a:latin typeface="Tahoma" charset="0"/>
                <a:ea typeface="ＭＳ Ｐゴシック" charset="0"/>
              </a:rPr>
              <a:t>Parallel stages that take longer than others to execute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Dynamically identify these code portions that cause serialization and execute them on a large core</a:t>
            </a:r>
          </a:p>
        </p:txBody>
      </p:sp>
      <p:sp>
        <p:nvSpPr>
          <p:cNvPr id="221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BB1A8F-229D-224A-8B31-0309DD28B457}" type="slidenum">
              <a:rPr lang="en-US" sz="1600">
                <a:solidFill>
                  <a:srgbClr val="000000"/>
                </a:solidFill>
                <a:latin typeface="Garamond" charset="0"/>
              </a:rPr>
              <a:pPr eaLnBrk="1" hangingPunct="1"/>
              <a:t>35</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4"/>
          <p:cNvSpPr>
            <a:spLocks noGrp="1"/>
          </p:cNvSpPr>
          <p:nvPr>
            <p:ph type="ctrTitle"/>
          </p:nvPr>
        </p:nvSpPr>
        <p:spPr/>
        <p:txBody>
          <a:bodyPr/>
          <a:lstStyle/>
          <a:p>
            <a:r>
              <a:rPr lang="en-US">
                <a:latin typeface="Garamond" charset="0"/>
                <a:ea typeface="ＭＳ Ｐゴシック" charset="0"/>
                <a:cs typeface="ＭＳ Ｐゴシック" charset="0"/>
              </a:rPr>
              <a:t>Accelerated Critical Sections</a:t>
            </a:r>
          </a:p>
        </p:txBody>
      </p:sp>
      <p:sp>
        <p:nvSpPr>
          <p:cNvPr id="222210" name="Subtitle 5"/>
          <p:cNvSpPr>
            <a:spLocks noGrp="1"/>
          </p:cNvSpPr>
          <p:nvPr>
            <p:ph type="subTitle" idx="1"/>
          </p:nvPr>
        </p:nvSpPr>
        <p:spPr>
          <a:xfrm>
            <a:off x="76200" y="3962400"/>
            <a:ext cx="8991600" cy="1752600"/>
          </a:xfrm>
        </p:spPr>
        <p:txBody>
          <a:bodyPr/>
          <a:lstStyle/>
          <a:p>
            <a:pPr>
              <a:buFont typeface="Wingdings" charset="0"/>
              <a:buNone/>
            </a:pPr>
            <a:r>
              <a:rPr lang="en-US" sz="1600">
                <a:latin typeface="Tahoma" charset="0"/>
                <a:ea typeface="ＭＳ Ｐゴシック" charset="0"/>
                <a:cs typeface="ＭＳ Ｐゴシック" charset="0"/>
              </a:rPr>
              <a:t>M. Aater Suleman, </a:t>
            </a:r>
            <a:r>
              <a:rPr lang="en-US" sz="1600" u="sng">
                <a:latin typeface="Tahoma" charset="0"/>
                <a:ea typeface="ＭＳ Ｐゴシック" charset="0"/>
                <a:cs typeface="ＭＳ Ｐゴシック" charset="0"/>
              </a:rPr>
              <a:t>Onur Mutlu</a:t>
            </a:r>
            <a:r>
              <a:rPr lang="en-US" sz="1600">
                <a:latin typeface="Tahoma" charset="0"/>
                <a:ea typeface="ＭＳ Ｐゴシック" charset="0"/>
                <a:cs typeface="ＭＳ Ｐゴシック" charset="0"/>
              </a:rPr>
              <a:t>, Moinuddin K. Qureshi, and Yale N. Patt,</a:t>
            </a:r>
            <a:br>
              <a:rPr lang="en-US" sz="1600">
                <a:latin typeface="Tahoma" charset="0"/>
                <a:ea typeface="ＭＳ Ｐゴシック" charset="0"/>
                <a:cs typeface="ＭＳ Ｐゴシック" charset="0"/>
              </a:rPr>
            </a:br>
            <a:r>
              <a:rPr lang="en-US" sz="1600" b="1">
                <a:latin typeface="Tahoma" charset="0"/>
                <a:ea typeface="ＭＳ Ｐゴシック" charset="0"/>
                <a:cs typeface="ＭＳ Ｐゴシック" charset="0"/>
                <a:hlinkClick r:id="rId2"/>
              </a:rPr>
              <a:t>"Accelerating Critical Section Execution with Asymmetric Multi-Core Architectures"</a:t>
            </a:r>
            <a:r>
              <a:rPr lang="en-US" sz="1600">
                <a:latin typeface="Tahoma" charset="0"/>
                <a:ea typeface="ＭＳ Ｐゴシック" charset="0"/>
                <a:cs typeface="ＭＳ Ｐゴシック" charset="0"/>
              </a:rPr>
              <a:t> </a:t>
            </a:r>
            <a:br>
              <a:rPr lang="en-US" sz="1600">
                <a:latin typeface="Tahoma" charset="0"/>
                <a:ea typeface="ＭＳ Ｐゴシック" charset="0"/>
                <a:cs typeface="ＭＳ Ｐゴシック" charset="0"/>
              </a:rPr>
            </a:br>
            <a:r>
              <a:rPr lang="en-US" sz="1600" i="1">
                <a:latin typeface="Tahoma" charset="0"/>
                <a:ea typeface="ＭＳ Ｐゴシック" charset="0"/>
                <a:cs typeface="ＭＳ Ｐゴシック" charset="0"/>
              </a:rPr>
              <a:t>Proceedings of the </a:t>
            </a:r>
            <a:r>
              <a:rPr lang="en-US" sz="1600" i="1">
                <a:latin typeface="Tahoma" charset="0"/>
                <a:ea typeface="ＭＳ Ｐゴシック" charset="0"/>
                <a:cs typeface="ＭＳ Ｐゴシック" charset="0"/>
                <a:hlinkClick r:id="rId3"/>
              </a:rPr>
              <a:t>14th International Conference on Architectural Support for Programming Languages and Operating Systems</a:t>
            </a:r>
            <a:r>
              <a:rPr lang="en-US" sz="1600" i="1">
                <a:latin typeface="Tahoma" charset="0"/>
                <a:ea typeface="ＭＳ Ｐゴシック" charset="0"/>
                <a:cs typeface="ＭＳ Ｐゴシック" charset="0"/>
              </a:rPr>
              <a:t> (</a:t>
            </a:r>
            <a:r>
              <a:rPr lang="en-US" sz="1600" b="1" i="1">
                <a:latin typeface="Tahoma" charset="0"/>
                <a:ea typeface="ＭＳ Ｐゴシック" charset="0"/>
                <a:cs typeface="ＭＳ Ｐゴシック" charset="0"/>
              </a:rPr>
              <a:t>ASPLOS</a:t>
            </a:r>
            <a:r>
              <a:rPr lang="en-US" sz="1600" i="1">
                <a:latin typeface="Tahoma" charset="0"/>
                <a:ea typeface="ＭＳ Ｐゴシック" charset="0"/>
                <a:cs typeface="ＭＳ Ｐゴシック" charset="0"/>
              </a:rPr>
              <a:t>), 2009</a:t>
            </a:r>
            <a:endParaRPr lang="en-US" sz="1600">
              <a:latin typeface="Tahoma" charset="0"/>
              <a:ea typeface="ＭＳ Ｐゴシック" charset="0"/>
              <a:cs typeface="ＭＳ Ｐゴシック" charset="0"/>
            </a:endParaRPr>
          </a:p>
        </p:txBody>
      </p:sp>
      <p:sp>
        <p:nvSpPr>
          <p:cNvPr id="2222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6FA6F8-9009-B744-9179-F3668464F0FE}" type="slidenum">
              <a:rPr lang="en-US" sz="1200">
                <a:solidFill>
                  <a:srgbClr val="000000"/>
                </a:solidFill>
                <a:latin typeface="Garamond" charset="0"/>
              </a:rPr>
              <a:pPr eaLnBrk="1" hangingPunct="1"/>
              <a:t>36</a:t>
            </a:fld>
            <a:endParaRPr lang="en-US" sz="12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en-US">
                <a:latin typeface="Garamond" charset="0"/>
              </a:rPr>
              <a:t>Contention for Critical Sections</a:t>
            </a:r>
          </a:p>
        </p:txBody>
      </p:sp>
      <p:sp>
        <p:nvSpPr>
          <p:cNvPr id="223234" name="Content Placeholder 2"/>
          <p:cNvSpPr>
            <a:spLocks noGrp="1"/>
          </p:cNvSpPr>
          <p:nvPr>
            <p:ph idx="1"/>
          </p:nvPr>
        </p:nvSpPr>
        <p:spPr/>
        <p:txBody>
          <a:bodyPr/>
          <a:lstStyle/>
          <a:p>
            <a:endParaRPr lang="en-US">
              <a:latin typeface="Tahoma" charset="0"/>
            </a:endParaRPr>
          </a:p>
        </p:txBody>
      </p:sp>
      <p:sp>
        <p:nvSpPr>
          <p:cNvPr id="223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FF11B8-D3EB-F54D-9CCA-EFB21B10F4D7}"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sp>
        <p:nvSpPr>
          <p:cNvPr id="5" name="Line 3"/>
          <p:cNvSpPr>
            <a:spLocks noChangeShapeType="1"/>
          </p:cNvSpPr>
          <p:nvPr/>
        </p:nvSpPr>
        <p:spPr bwMode="auto">
          <a:xfrm flipH="1" flipV="1">
            <a:off x="749300" y="137318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4"/>
          <p:cNvSpPr>
            <a:spLocks noChangeShapeType="1"/>
          </p:cNvSpPr>
          <p:nvPr/>
        </p:nvSpPr>
        <p:spPr bwMode="auto">
          <a:xfrm flipV="1">
            <a:off x="735013" y="575786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38" name="Text Box 5"/>
          <p:cNvSpPr txBox="1">
            <a:spLocks noChangeArrowheads="1"/>
          </p:cNvSpPr>
          <p:nvPr/>
        </p:nvSpPr>
        <p:spPr bwMode="auto">
          <a:xfrm>
            <a:off x="511175" y="581025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0</a:t>
            </a:r>
          </a:p>
        </p:txBody>
      </p:sp>
      <p:sp>
        <p:nvSpPr>
          <p:cNvPr id="8" name="Rectangle 93"/>
          <p:cNvSpPr>
            <a:spLocks noChangeArrowheads="1"/>
          </p:cNvSpPr>
          <p:nvPr/>
        </p:nvSpPr>
        <p:spPr bwMode="auto">
          <a:xfrm>
            <a:off x="7680325" y="1143000"/>
            <a:ext cx="457200" cy="1524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 name="Rectangle 94"/>
          <p:cNvSpPr>
            <a:spLocks noChangeArrowheads="1"/>
          </p:cNvSpPr>
          <p:nvPr/>
        </p:nvSpPr>
        <p:spPr bwMode="auto">
          <a:xfrm>
            <a:off x="7680325" y="1609725"/>
            <a:ext cx="457200" cy="152400"/>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 name="Rectangle 95"/>
          <p:cNvSpPr>
            <a:spLocks noChangeArrowheads="1"/>
          </p:cNvSpPr>
          <p:nvPr/>
        </p:nvSpPr>
        <p:spPr bwMode="auto">
          <a:xfrm>
            <a:off x="7334250" y="91440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3242" name="Text Box 96"/>
          <p:cNvSpPr txBox="1">
            <a:spLocks noChangeArrowheads="1"/>
          </p:cNvSpPr>
          <p:nvPr/>
        </p:nvSpPr>
        <p:spPr bwMode="auto">
          <a:xfrm>
            <a:off x="8137525" y="9144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Critical Section</a:t>
            </a:r>
          </a:p>
        </p:txBody>
      </p:sp>
      <p:sp>
        <p:nvSpPr>
          <p:cNvPr id="223243" name="Text Box 97"/>
          <p:cNvSpPr txBox="1">
            <a:spLocks noChangeArrowheads="1"/>
          </p:cNvSpPr>
          <p:nvPr/>
        </p:nvSpPr>
        <p:spPr bwMode="auto">
          <a:xfrm>
            <a:off x="8137525" y="1492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Parallel</a:t>
            </a:r>
          </a:p>
        </p:txBody>
      </p:sp>
      <p:sp>
        <p:nvSpPr>
          <p:cNvPr id="13" name="Line 98"/>
          <p:cNvSpPr>
            <a:spLocks noChangeShapeType="1"/>
          </p:cNvSpPr>
          <p:nvPr/>
        </p:nvSpPr>
        <p:spPr bwMode="auto">
          <a:xfrm>
            <a:off x="7680325" y="199390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45" name="Text Box 99"/>
          <p:cNvSpPr txBox="1">
            <a:spLocks noChangeArrowheads="1"/>
          </p:cNvSpPr>
          <p:nvPr/>
        </p:nvSpPr>
        <p:spPr bwMode="auto">
          <a:xfrm>
            <a:off x="8137525" y="1828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Idle</a:t>
            </a:r>
          </a:p>
        </p:txBody>
      </p:sp>
      <p:sp>
        <p:nvSpPr>
          <p:cNvPr id="223246" name="Text Box 13"/>
          <p:cNvSpPr txBox="1">
            <a:spLocks noChangeArrowheads="1"/>
          </p:cNvSpPr>
          <p:nvPr/>
        </p:nvSpPr>
        <p:spPr bwMode="auto">
          <a:xfrm>
            <a:off x="639763" y="1006475"/>
            <a:ext cx="7177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12 iterations, 33% instructions inside the critical section</a:t>
            </a:r>
          </a:p>
        </p:txBody>
      </p:sp>
      <p:sp>
        <p:nvSpPr>
          <p:cNvPr id="223247" name="Text Box 14"/>
          <p:cNvSpPr txBox="1">
            <a:spLocks noChangeArrowheads="1"/>
          </p:cNvSpPr>
          <p:nvPr/>
        </p:nvSpPr>
        <p:spPr bwMode="auto">
          <a:xfrm>
            <a:off x="0" y="54133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1</a:t>
            </a:r>
          </a:p>
        </p:txBody>
      </p:sp>
      <p:sp>
        <p:nvSpPr>
          <p:cNvPr id="17" name="Text Box 15"/>
          <p:cNvSpPr txBox="1">
            <a:spLocks noChangeArrowheads="1"/>
          </p:cNvSpPr>
          <p:nvPr/>
        </p:nvSpPr>
        <p:spPr bwMode="auto">
          <a:xfrm>
            <a:off x="0" y="368458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3</a:t>
            </a:r>
          </a:p>
        </p:txBody>
      </p:sp>
      <p:sp>
        <p:nvSpPr>
          <p:cNvPr id="18" name="Text Box 16"/>
          <p:cNvSpPr txBox="1">
            <a:spLocks noChangeArrowheads="1"/>
          </p:cNvSpPr>
          <p:nvPr/>
        </p:nvSpPr>
        <p:spPr bwMode="auto">
          <a:xfrm>
            <a:off x="0" y="47529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2</a:t>
            </a:r>
          </a:p>
        </p:txBody>
      </p:sp>
      <p:sp>
        <p:nvSpPr>
          <p:cNvPr id="19" name="Text Box 17"/>
          <p:cNvSpPr txBox="1">
            <a:spLocks noChangeArrowheads="1"/>
          </p:cNvSpPr>
          <p:nvPr/>
        </p:nvSpPr>
        <p:spPr bwMode="auto">
          <a:xfrm>
            <a:off x="0" y="239395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4</a:t>
            </a:r>
          </a:p>
        </p:txBody>
      </p:sp>
      <p:sp>
        <p:nvSpPr>
          <p:cNvPr id="20" name="Line 18"/>
          <p:cNvSpPr>
            <a:spLocks noChangeShapeType="1"/>
          </p:cNvSpPr>
          <p:nvPr/>
        </p:nvSpPr>
        <p:spPr bwMode="auto">
          <a:xfrm>
            <a:off x="140811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52" name="Text Box 19"/>
          <p:cNvSpPr txBox="1">
            <a:spLocks noChangeArrowheads="1"/>
          </p:cNvSpPr>
          <p:nvPr/>
        </p:nvSpPr>
        <p:spPr bwMode="auto">
          <a:xfrm>
            <a:off x="117951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a:t>
            </a:r>
          </a:p>
        </p:txBody>
      </p:sp>
      <p:sp>
        <p:nvSpPr>
          <p:cNvPr id="22" name="Line 20"/>
          <p:cNvSpPr>
            <a:spLocks noChangeShapeType="1"/>
          </p:cNvSpPr>
          <p:nvPr/>
        </p:nvSpPr>
        <p:spPr bwMode="auto">
          <a:xfrm>
            <a:off x="749300" y="5716588"/>
            <a:ext cx="0"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3" name="Line 21"/>
          <p:cNvSpPr>
            <a:spLocks noChangeShapeType="1"/>
          </p:cNvSpPr>
          <p:nvPr/>
        </p:nvSpPr>
        <p:spPr bwMode="auto">
          <a:xfrm>
            <a:off x="2066925"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55" name="Text Box 22"/>
          <p:cNvSpPr txBox="1">
            <a:spLocks noChangeArrowheads="1"/>
          </p:cNvSpPr>
          <p:nvPr/>
        </p:nvSpPr>
        <p:spPr bwMode="auto">
          <a:xfrm>
            <a:off x="1838325"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2</a:t>
            </a:r>
          </a:p>
        </p:txBody>
      </p:sp>
      <p:sp>
        <p:nvSpPr>
          <p:cNvPr id="25" name="Line 23"/>
          <p:cNvSpPr>
            <a:spLocks noChangeShapeType="1"/>
          </p:cNvSpPr>
          <p:nvPr/>
        </p:nvSpPr>
        <p:spPr bwMode="auto">
          <a:xfrm>
            <a:off x="27241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57" name="Text Box 24"/>
          <p:cNvSpPr txBox="1">
            <a:spLocks noChangeArrowheads="1"/>
          </p:cNvSpPr>
          <p:nvPr/>
        </p:nvSpPr>
        <p:spPr bwMode="auto">
          <a:xfrm>
            <a:off x="24955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3</a:t>
            </a:r>
          </a:p>
        </p:txBody>
      </p:sp>
      <p:sp>
        <p:nvSpPr>
          <p:cNvPr id="27" name="Line 25"/>
          <p:cNvSpPr>
            <a:spLocks noChangeShapeType="1"/>
          </p:cNvSpPr>
          <p:nvPr/>
        </p:nvSpPr>
        <p:spPr bwMode="auto">
          <a:xfrm>
            <a:off x="338296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59" name="Text Box 26"/>
          <p:cNvSpPr txBox="1">
            <a:spLocks noChangeArrowheads="1"/>
          </p:cNvSpPr>
          <p:nvPr/>
        </p:nvSpPr>
        <p:spPr bwMode="auto">
          <a:xfrm>
            <a:off x="315436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4</a:t>
            </a:r>
          </a:p>
        </p:txBody>
      </p:sp>
      <p:sp>
        <p:nvSpPr>
          <p:cNvPr id="29" name="Line 27"/>
          <p:cNvSpPr>
            <a:spLocks noChangeShapeType="1"/>
          </p:cNvSpPr>
          <p:nvPr/>
        </p:nvSpPr>
        <p:spPr bwMode="auto">
          <a:xfrm>
            <a:off x="40322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61" name="Text Box 28"/>
          <p:cNvSpPr txBox="1">
            <a:spLocks noChangeArrowheads="1"/>
          </p:cNvSpPr>
          <p:nvPr/>
        </p:nvSpPr>
        <p:spPr bwMode="auto">
          <a:xfrm>
            <a:off x="38036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5</a:t>
            </a:r>
          </a:p>
        </p:txBody>
      </p:sp>
      <p:sp>
        <p:nvSpPr>
          <p:cNvPr id="31" name="Line 29"/>
          <p:cNvSpPr>
            <a:spLocks noChangeShapeType="1"/>
          </p:cNvSpPr>
          <p:nvPr/>
        </p:nvSpPr>
        <p:spPr bwMode="auto">
          <a:xfrm>
            <a:off x="469106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63" name="Text Box 30"/>
          <p:cNvSpPr txBox="1">
            <a:spLocks noChangeArrowheads="1"/>
          </p:cNvSpPr>
          <p:nvPr/>
        </p:nvSpPr>
        <p:spPr bwMode="auto">
          <a:xfrm>
            <a:off x="446246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6</a:t>
            </a:r>
          </a:p>
        </p:txBody>
      </p:sp>
      <p:sp>
        <p:nvSpPr>
          <p:cNvPr id="33" name="Line 31"/>
          <p:cNvSpPr>
            <a:spLocks noChangeShapeType="1"/>
          </p:cNvSpPr>
          <p:nvPr/>
        </p:nvSpPr>
        <p:spPr bwMode="auto">
          <a:xfrm>
            <a:off x="534828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65" name="Text Box 32"/>
          <p:cNvSpPr txBox="1">
            <a:spLocks noChangeArrowheads="1"/>
          </p:cNvSpPr>
          <p:nvPr/>
        </p:nvSpPr>
        <p:spPr bwMode="auto">
          <a:xfrm>
            <a:off x="511968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7</a:t>
            </a:r>
          </a:p>
        </p:txBody>
      </p:sp>
      <p:sp>
        <p:nvSpPr>
          <p:cNvPr id="35" name="Line 33"/>
          <p:cNvSpPr>
            <a:spLocks noChangeShapeType="1"/>
          </p:cNvSpPr>
          <p:nvPr/>
        </p:nvSpPr>
        <p:spPr bwMode="auto">
          <a:xfrm>
            <a:off x="600710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67" name="Text Box 34"/>
          <p:cNvSpPr txBox="1">
            <a:spLocks noChangeArrowheads="1"/>
          </p:cNvSpPr>
          <p:nvPr/>
        </p:nvSpPr>
        <p:spPr bwMode="auto">
          <a:xfrm>
            <a:off x="577850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8</a:t>
            </a:r>
          </a:p>
        </p:txBody>
      </p:sp>
      <p:sp>
        <p:nvSpPr>
          <p:cNvPr id="37" name="Line 35"/>
          <p:cNvSpPr>
            <a:spLocks noChangeShapeType="1"/>
          </p:cNvSpPr>
          <p:nvPr/>
        </p:nvSpPr>
        <p:spPr bwMode="auto">
          <a:xfrm>
            <a:off x="667543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69" name="Text Box 36"/>
          <p:cNvSpPr txBox="1">
            <a:spLocks noChangeArrowheads="1"/>
          </p:cNvSpPr>
          <p:nvPr/>
        </p:nvSpPr>
        <p:spPr bwMode="auto">
          <a:xfrm>
            <a:off x="644683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9</a:t>
            </a:r>
          </a:p>
        </p:txBody>
      </p:sp>
      <p:sp>
        <p:nvSpPr>
          <p:cNvPr id="39" name="Line 37"/>
          <p:cNvSpPr>
            <a:spLocks noChangeShapeType="1"/>
          </p:cNvSpPr>
          <p:nvPr/>
        </p:nvSpPr>
        <p:spPr bwMode="auto">
          <a:xfrm>
            <a:off x="73342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71" name="Text Box 38"/>
          <p:cNvSpPr txBox="1">
            <a:spLocks noChangeArrowheads="1"/>
          </p:cNvSpPr>
          <p:nvPr/>
        </p:nvSpPr>
        <p:spPr bwMode="auto">
          <a:xfrm>
            <a:off x="71056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10</a:t>
            </a:r>
          </a:p>
        </p:txBody>
      </p:sp>
      <p:sp>
        <p:nvSpPr>
          <p:cNvPr id="41" name="Line 39"/>
          <p:cNvSpPr>
            <a:spLocks noChangeShapeType="1"/>
          </p:cNvSpPr>
          <p:nvPr/>
        </p:nvSpPr>
        <p:spPr bwMode="auto">
          <a:xfrm>
            <a:off x="7991475"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73" name="Text Box 40"/>
          <p:cNvSpPr txBox="1">
            <a:spLocks noChangeArrowheads="1"/>
          </p:cNvSpPr>
          <p:nvPr/>
        </p:nvSpPr>
        <p:spPr bwMode="auto">
          <a:xfrm>
            <a:off x="7762875"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11</a:t>
            </a:r>
          </a:p>
        </p:txBody>
      </p:sp>
      <p:sp>
        <p:nvSpPr>
          <p:cNvPr id="43" name="Line 41"/>
          <p:cNvSpPr>
            <a:spLocks noChangeShapeType="1"/>
          </p:cNvSpPr>
          <p:nvPr/>
        </p:nvSpPr>
        <p:spPr bwMode="auto">
          <a:xfrm>
            <a:off x="865028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75" name="Text Box 42"/>
          <p:cNvSpPr txBox="1">
            <a:spLocks noChangeArrowheads="1"/>
          </p:cNvSpPr>
          <p:nvPr/>
        </p:nvSpPr>
        <p:spPr bwMode="auto">
          <a:xfrm>
            <a:off x="842168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12</a:t>
            </a:r>
          </a:p>
        </p:txBody>
      </p:sp>
      <p:grpSp>
        <p:nvGrpSpPr>
          <p:cNvPr id="45" name="Group 288"/>
          <p:cNvGrpSpPr>
            <a:grpSpLocks/>
          </p:cNvGrpSpPr>
          <p:nvPr/>
        </p:nvGrpSpPr>
        <p:grpSpPr bwMode="auto">
          <a:xfrm>
            <a:off x="749300" y="5559425"/>
            <a:ext cx="658813" cy="109538"/>
            <a:chOff x="530" y="3646"/>
            <a:chExt cx="415"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48" name="Group 287"/>
          <p:cNvGrpSpPr>
            <a:grpSpLocks/>
          </p:cNvGrpSpPr>
          <p:nvPr/>
        </p:nvGrpSpPr>
        <p:grpSpPr bwMode="auto">
          <a:xfrm>
            <a:off x="1408113" y="5559425"/>
            <a:ext cx="7242175" cy="109538"/>
            <a:chOff x="945" y="3646"/>
            <a:chExt cx="4562" cy="69"/>
          </a:xfrm>
        </p:grpSpPr>
        <p:sp>
          <p:nvSpPr>
            <p:cNvPr id="49"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0"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1"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2"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3"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4"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5"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6"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7"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8"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0"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1"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2"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3"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4"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5"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6"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7"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8"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9"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0"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71" name="Group 93"/>
          <p:cNvGrpSpPr>
            <a:grpSpLocks/>
          </p:cNvGrpSpPr>
          <p:nvPr/>
        </p:nvGrpSpPr>
        <p:grpSpPr bwMode="auto">
          <a:xfrm>
            <a:off x="749300" y="2209800"/>
            <a:ext cx="3071813" cy="606425"/>
            <a:chOff x="530" y="1536"/>
            <a:chExt cx="1935" cy="382"/>
          </a:xfrm>
        </p:grpSpPr>
        <p:sp>
          <p:nvSpPr>
            <p:cNvPr id="72"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3"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4"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5"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6"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7"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8"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9"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0"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1"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2"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3"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4"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5"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6"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7"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8"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9"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0"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1"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2"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3"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4"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5"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6"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97"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98"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99"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2"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3"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4"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5"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6"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07" name="Group 184"/>
          <p:cNvGrpSpPr>
            <a:grpSpLocks/>
          </p:cNvGrpSpPr>
          <p:nvPr/>
        </p:nvGrpSpPr>
        <p:grpSpPr bwMode="auto">
          <a:xfrm>
            <a:off x="749300" y="3638550"/>
            <a:ext cx="3071813" cy="439738"/>
            <a:chOff x="530" y="2436"/>
            <a:chExt cx="1935" cy="277"/>
          </a:xfrm>
        </p:grpSpPr>
        <p:sp>
          <p:nvSpPr>
            <p:cNvPr id="10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3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34" name="Group 237"/>
          <p:cNvGrpSpPr>
            <a:grpSpLocks/>
          </p:cNvGrpSpPr>
          <p:nvPr/>
        </p:nvGrpSpPr>
        <p:grpSpPr bwMode="auto">
          <a:xfrm>
            <a:off x="749300" y="4789488"/>
            <a:ext cx="4160838" cy="274637"/>
            <a:chOff x="530" y="3161"/>
            <a:chExt cx="2621" cy="173"/>
          </a:xfrm>
        </p:grpSpPr>
        <p:sp>
          <p:nvSpPr>
            <p:cNvPr id="135"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6"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7"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8"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9"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0"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1"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2"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3"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4"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5"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6"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7"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8"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9"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0"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1"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2"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3"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4"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5"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6"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7"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8"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9"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sp>
        <p:nvSpPr>
          <p:cNvPr id="160" name="Line 263"/>
          <p:cNvSpPr>
            <a:spLocks noChangeShapeType="1"/>
          </p:cNvSpPr>
          <p:nvPr/>
        </p:nvSpPr>
        <p:spPr bwMode="auto">
          <a:xfrm>
            <a:off x="3821113" y="2760663"/>
            <a:ext cx="0" cy="126206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nvGrpSpPr>
          <p:cNvPr id="161" name="Group 285"/>
          <p:cNvGrpSpPr>
            <a:grpSpLocks/>
          </p:cNvGrpSpPr>
          <p:nvPr/>
        </p:nvGrpSpPr>
        <p:grpSpPr bwMode="auto">
          <a:xfrm>
            <a:off x="4919663" y="4954588"/>
            <a:ext cx="3730625" cy="685800"/>
            <a:chOff x="3157" y="3265"/>
            <a:chExt cx="2350" cy="432"/>
          </a:xfrm>
        </p:grpSpPr>
        <p:sp>
          <p:nvSpPr>
            <p:cNvPr id="162" name="Line 265"/>
            <p:cNvSpPr>
              <a:spLocks noChangeShapeType="1"/>
            </p:cNvSpPr>
            <p:nvPr/>
          </p:nvSpPr>
          <p:spPr bwMode="auto">
            <a:xfrm>
              <a:off x="5507" y="3265"/>
              <a:ext cx="0" cy="43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63" name="Line 266"/>
            <p:cNvSpPr>
              <a:spLocks noChangeShapeType="1"/>
            </p:cNvSpPr>
            <p:nvPr/>
          </p:nvSpPr>
          <p:spPr bwMode="auto">
            <a:xfrm>
              <a:off x="3157" y="3300"/>
              <a:ext cx="235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64" name="Group 286"/>
          <p:cNvGrpSpPr>
            <a:grpSpLocks/>
          </p:cNvGrpSpPr>
          <p:nvPr/>
        </p:nvGrpSpPr>
        <p:grpSpPr bwMode="auto">
          <a:xfrm>
            <a:off x="3821113" y="3968750"/>
            <a:ext cx="1103312" cy="1041400"/>
            <a:chOff x="2465" y="2644"/>
            <a:chExt cx="695" cy="656"/>
          </a:xfrm>
        </p:grpSpPr>
        <p:sp>
          <p:nvSpPr>
            <p:cNvPr id="165" name="Line 283"/>
            <p:cNvSpPr>
              <a:spLocks noChangeShapeType="1"/>
            </p:cNvSpPr>
            <p:nvPr/>
          </p:nvSpPr>
          <p:spPr bwMode="auto">
            <a:xfrm>
              <a:off x="3150" y="2644"/>
              <a:ext cx="10" cy="65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66" name="Line 284"/>
            <p:cNvSpPr>
              <a:spLocks noChangeShapeType="1"/>
            </p:cNvSpPr>
            <p:nvPr/>
          </p:nvSpPr>
          <p:spPr bwMode="auto">
            <a:xfrm>
              <a:off x="2465" y="2678"/>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67" name="Group 292"/>
          <p:cNvGrpSpPr>
            <a:grpSpLocks/>
          </p:cNvGrpSpPr>
          <p:nvPr/>
        </p:nvGrpSpPr>
        <p:grpSpPr bwMode="auto">
          <a:xfrm>
            <a:off x="858838" y="4864100"/>
            <a:ext cx="3017837" cy="695325"/>
            <a:chOff x="599" y="3208"/>
            <a:chExt cx="1901" cy="438"/>
          </a:xfrm>
        </p:grpSpPr>
        <p:sp>
          <p:nvSpPr>
            <p:cNvPr id="168" name="Line 289"/>
            <p:cNvSpPr>
              <a:spLocks noChangeShapeType="1"/>
            </p:cNvSpPr>
            <p:nvPr/>
          </p:nvSpPr>
          <p:spPr bwMode="auto">
            <a:xfrm flipH="1">
              <a:off x="599" y="3369"/>
              <a:ext cx="208" cy="277"/>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3286" name="Text Box 290"/>
            <p:cNvSpPr txBox="1">
              <a:spLocks noChangeArrowheads="1"/>
            </p:cNvSpPr>
            <p:nvPr/>
          </p:nvSpPr>
          <p:spPr bwMode="auto">
            <a:xfrm>
              <a:off x="772" y="3208"/>
              <a:ext cx="17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33% in critical section</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6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r>
              <a:rPr lang="en-US">
                <a:latin typeface="Garamond" charset="0"/>
              </a:rPr>
              <a:t>Contention for Critical Sections</a:t>
            </a:r>
          </a:p>
        </p:txBody>
      </p:sp>
      <p:sp>
        <p:nvSpPr>
          <p:cNvPr id="225282" name="Content Placeholder 2"/>
          <p:cNvSpPr>
            <a:spLocks noGrp="1"/>
          </p:cNvSpPr>
          <p:nvPr>
            <p:ph idx="1"/>
          </p:nvPr>
        </p:nvSpPr>
        <p:spPr>
          <a:xfrm>
            <a:off x="320675" y="808038"/>
            <a:ext cx="8610600" cy="5340350"/>
          </a:xfrm>
        </p:spPr>
        <p:txBody>
          <a:bodyPr/>
          <a:lstStyle/>
          <a:p>
            <a:endParaRPr lang="en-US">
              <a:latin typeface="Tahoma" charset="0"/>
            </a:endParaRPr>
          </a:p>
        </p:txBody>
      </p:sp>
      <p:sp>
        <p:nvSpPr>
          <p:cNvPr id="225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039F47-DFA4-F944-B3B6-5BEEBC173AF4}"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sp>
        <p:nvSpPr>
          <p:cNvPr id="5" name="Line 3"/>
          <p:cNvSpPr>
            <a:spLocks noChangeShapeType="1"/>
          </p:cNvSpPr>
          <p:nvPr/>
        </p:nvSpPr>
        <p:spPr bwMode="auto">
          <a:xfrm flipH="1" flipV="1">
            <a:off x="765175" y="137953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4"/>
          <p:cNvSpPr>
            <a:spLocks noChangeShapeType="1"/>
          </p:cNvSpPr>
          <p:nvPr/>
        </p:nvSpPr>
        <p:spPr bwMode="auto">
          <a:xfrm flipV="1">
            <a:off x="750888" y="576421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286" name="Text Box 5"/>
          <p:cNvSpPr txBox="1">
            <a:spLocks noChangeArrowheads="1"/>
          </p:cNvSpPr>
          <p:nvPr/>
        </p:nvSpPr>
        <p:spPr bwMode="auto">
          <a:xfrm>
            <a:off x="527050" y="5816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0</a:t>
            </a:r>
          </a:p>
        </p:txBody>
      </p:sp>
      <p:sp>
        <p:nvSpPr>
          <p:cNvPr id="8" name="Rectangle 93"/>
          <p:cNvSpPr>
            <a:spLocks noChangeArrowheads="1"/>
          </p:cNvSpPr>
          <p:nvPr/>
        </p:nvSpPr>
        <p:spPr bwMode="auto">
          <a:xfrm>
            <a:off x="7696200" y="1149350"/>
            <a:ext cx="457200" cy="1524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 name="Rectangle 94"/>
          <p:cNvSpPr>
            <a:spLocks noChangeArrowheads="1"/>
          </p:cNvSpPr>
          <p:nvPr/>
        </p:nvSpPr>
        <p:spPr bwMode="auto">
          <a:xfrm>
            <a:off x="7696200" y="1616075"/>
            <a:ext cx="457200" cy="152400"/>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 name="Rectangle 95"/>
          <p:cNvSpPr>
            <a:spLocks noChangeArrowheads="1"/>
          </p:cNvSpPr>
          <p:nvPr/>
        </p:nvSpPr>
        <p:spPr bwMode="auto">
          <a:xfrm>
            <a:off x="7350125" y="92075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5290" name="Text Box 96"/>
          <p:cNvSpPr txBox="1">
            <a:spLocks noChangeArrowheads="1"/>
          </p:cNvSpPr>
          <p:nvPr/>
        </p:nvSpPr>
        <p:spPr bwMode="auto">
          <a:xfrm>
            <a:off x="8153400" y="92075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Critical Section</a:t>
            </a:r>
          </a:p>
        </p:txBody>
      </p:sp>
      <p:sp>
        <p:nvSpPr>
          <p:cNvPr id="225291" name="Text Box 97"/>
          <p:cNvSpPr txBox="1">
            <a:spLocks noChangeArrowheads="1"/>
          </p:cNvSpPr>
          <p:nvPr/>
        </p:nvSpPr>
        <p:spPr bwMode="auto">
          <a:xfrm>
            <a:off x="8153400" y="1498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Parallel</a:t>
            </a:r>
          </a:p>
        </p:txBody>
      </p:sp>
      <p:sp>
        <p:nvSpPr>
          <p:cNvPr id="13" name="Line 98"/>
          <p:cNvSpPr>
            <a:spLocks noChangeShapeType="1"/>
          </p:cNvSpPr>
          <p:nvPr/>
        </p:nvSpPr>
        <p:spPr bwMode="auto">
          <a:xfrm>
            <a:off x="7696200" y="200025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293" name="Text Box 99"/>
          <p:cNvSpPr txBox="1">
            <a:spLocks noChangeArrowheads="1"/>
          </p:cNvSpPr>
          <p:nvPr/>
        </p:nvSpPr>
        <p:spPr bwMode="auto">
          <a:xfrm>
            <a:off x="8153400" y="18351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Idle</a:t>
            </a:r>
          </a:p>
        </p:txBody>
      </p:sp>
      <p:sp>
        <p:nvSpPr>
          <p:cNvPr id="225294" name="Text Box 13"/>
          <p:cNvSpPr txBox="1">
            <a:spLocks noChangeArrowheads="1"/>
          </p:cNvSpPr>
          <p:nvPr/>
        </p:nvSpPr>
        <p:spPr bwMode="auto">
          <a:xfrm>
            <a:off x="655638" y="1012825"/>
            <a:ext cx="7177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12 iterations, 33% instructions inside the critical section</a:t>
            </a:r>
          </a:p>
        </p:txBody>
      </p:sp>
      <p:sp>
        <p:nvSpPr>
          <p:cNvPr id="225295" name="Text Box 14"/>
          <p:cNvSpPr txBox="1">
            <a:spLocks noChangeArrowheads="1"/>
          </p:cNvSpPr>
          <p:nvPr/>
        </p:nvSpPr>
        <p:spPr bwMode="auto">
          <a:xfrm>
            <a:off x="15875" y="541972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1</a:t>
            </a:r>
          </a:p>
        </p:txBody>
      </p:sp>
      <p:sp>
        <p:nvSpPr>
          <p:cNvPr id="17" name="Text Box 15"/>
          <p:cNvSpPr txBox="1">
            <a:spLocks noChangeArrowheads="1"/>
          </p:cNvSpPr>
          <p:nvPr/>
        </p:nvSpPr>
        <p:spPr bwMode="auto">
          <a:xfrm>
            <a:off x="15875" y="369093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3</a:t>
            </a:r>
          </a:p>
        </p:txBody>
      </p:sp>
      <p:sp>
        <p:nvSpPr>
          <p:cNvPr id="18" name="Text Box 16"/>
          <p:cNvSpPr txBox="1">
            <a:spLocks noChangeArrowheads="1"/>
          </p:cNvSpPr>
          <p:nvPr/>
        </p:nvSpPr>
        <p:spPr bwMode="auto">
          <a:xfrm>
            <a:off x="15875" y="475932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2</a:t>
            </a:r>
          </a:p>
        </p:txBody>
      </p:sp>
      <p:sp>
        <p:nvSpPr>
          <p:cNvPr id="19" name="Text Box 17"/>
          <p:cNvSpPr txBox="1">
            <a:spLocks noChangeArrowheads="1"/>
          </p:cNvSpPr>
          <p:nvPr/>
        </p:nvSpPr>
        <p:spPr bwMode="auto">
          <a:xfrm>
            <a:off x="15875" y="240030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 = 4</a:t>
            </a:r>
          </a:p>
        </p:txBody>
      </p:sp>
      <p:sp>
        <p:nvSpPr>
          <p:cNvPr id="20" name="Line 18"/>
          <p:cNvSpPr>
            <a:spLocks noChangeShapeType="1"/>
          </p:cNvSpPr>
          <p:nvPr/>
        </p:nvSpPr>
        <p:spPr bwMode="auto">
          <a:xfrm>
            <a:off x="1423988"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00" name="Text Box 19"/>
          <p:cNvSpPr txBox="1">
            <a:spLocks noChangeArrowheads="1"/>
          </p:cNvSpPr>
          <p:nvPr/>
        </p:nvSpPr>
        <p:spPr bwMode="auto">
          <a:xfrm>
            <a:off x="1195388"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a:t>
            </a:r>
          </a:p>
        </p:txBody>
      </p:sp>
      <p:sp>
        <p:nvSpPr>
          <p:cNvPr id="22" name="Line 20"/>
          <p:cNvSpPr>
            <a:spLocks noChangeShapeType="1"/>
          </p:cNvSpPr>
          <p:nvPr/>
        </p:nvSpPr>
        <p:spPr bwMode="auto">
          <a:xfrm>
            <a:off x="765175" y="5722938"/>
            <a:ext cx="0"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3" name="Line 21"/>
          <p:cNvSpPr>
            <a:spLocks noChangeShapeType="1"/>
          </p:cNvSpPr>
          <p:nvPr/>
        </p:nvSpPr>
        <p:spPr bwMode="auto">
          <a:xfrm>
            <a:off x="2082800"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03" name="Text Box 22"/>
          <p:cNvSpPr txBox="1">
            <a:spLocks noChangeArrowheads="1"/>
          </p:cNvSpPr>
          <p:nvPr/>
        </p:nvSpPr>
        <p:spPr bwMode="auto">
          <a:xfrm>
            <a:off x="1854200"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2</a:t>
            </a:r>
          </a:p>
        </p:txBody>
      </p:sp>
      <p:sp>
        <p:nvSpPr>
          <p:cNvPr id="25" name="Line 23"/>
          <p:cNvSpPr>
            <a:spLocks noChangeShapeType="1"/>
          </p:cNvSpPr>
          <p:nvPr/>
        </p:nvSpPr>
        <p:spPr bwMode="auto">
          <a:xfrm>
            <a:off x="2740025"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05" name="Text Box 24"/>
          <p:cNvSpPr txBox="1">
            <a:spLocks noChangeArrowheads="1"/>
          </p:cNvSpPr>
          <p:nvPr/>
        </p:nvSpPr>
        <p:spPr bwMode="auto">
          <a:xfrm>
            <a:off x="2511425"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3</a:t>
            </a:r>
          </a:p>
        </p:txBody>
      </p:sp>
      <p:sp>
        <p:nvSpPr>
          <p:cNvPr id="27" name="Line 25"/>
          <p:cNvSpPr>
            <a:spLocks noChangeShapeType="1"/>
          </p:cNvSpPr>
          <p:nvPr/>
        </p:nvSpPr>
        <p:spPr bwMode="auto">
          <a:xfrm>
            <a:off x="3398838"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07" name="Text Box 26"/>
          <p:cNvSpPr txBox="1">
            <a:spLocks noChangeArrowheads="1"/>
          </p:cNvSpPr>
          <p:nvPr/>
        </p:nvSpPr>
        <p:spPr bwMode="auto">
          <a:xfrm>
            <a:off x="3170238"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4</a:t>
            </a:r>
          </a:p>
        </p:txBody>
      </p:sp>
      <p:sp>
        <p:nvSpPr>
          <p:cNvPr id="29" name="Line 27"/>
          <p:cNvSpPr>
            <a:spLocks noChangeShapeType="1"/>
          </p:cNvSpPr>
          <p:nvPr/>
        </p:nvSpPr>
        <p:spPr bwMode="auto">
          <a:xfrm>
            <a:off x="4048125"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09" name="Text Box 28"/>
          <p:cNvSpPr txBox="1">
            <a:spLocks noChangeArrowheads="1"/>
          </p:cNvSpPr>
          <p:nvPr/>
        </p:nvSpPr>
        <p:spPr bwMode="auto">
          <a:xfrm>
            <a:off x="3819525"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5</a:t>
            </a:r>
          </a:p>
        </p:txBody>
      </p:sp>
      <p:sp>
        <p:nvSpPr>
          <p:cNvPr id="31" name="Line 29"/>
          <p:cNvSpPr>
            <a:spLocks noChangeShapeType="1"/>
          </p:cNvSpPr>
          <p:nvPr/>
        </p:nvSpPr>
        <p:spPr bwMode="auto">
          <a:xfrm>
            <a:off x="4706938"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11" name="Text Box 30"/>
          <p:cNvSpPr txBox="1">
            <a:spLocks noChangeArrowheads="1"/>
          </p:cNvSpPr>
          <p:nvPr/>
        </p:nvSpPr>
        <p:spPr bwMode="auto">
          <a:xfrm>
            <a:off x="4478338"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6</a:t>
            </a:r>
          </a:p>
        </p:txBody>
      </p:sp>
      <p:sp>
        <p:nvSpPr>
          <p:cNvPr id="33" name="Line 31"/>
          <p:cNvSpPr>
            <a:spLocks noChangeShapeType="1"/>
          </p:cNvSpPr>
          <p:nvPr/>
        </p:nvSpPr>
        <p:spPr bwMode="auto">
          <a:xfrm>
            <a:off x="5364163"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13" name="Text Box 32"/>
          <p:cNvSpPr txBox="1">
            <a:spLocks noChangeArrowheads="1"/>
          </p:cNvSpPr>
          <p:nvPr/>
        </p:nvSpPr>
        <p:spPr bwMode="auto">
          <a:xfrm>
            <a:off x="5135563"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7</a:t>
            </a:r>
          </a:p>
        </p:txBody>
      </p:sp>
      <p:sp>
        <p:nvSpPr>
          <p:cNvPr id="35" name="Line 33"/>
          <p:cNvSpPr>
            <a:spLocks noChangeShapeType="1"/>
          </p:cNvSpPr>
          <p:nvPr/>
        </p:nvSpPr>
        <p:spPr bwMode="auto">
          <a:xfrm>
            <a:off x="6022975"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15" name="Text Box 34"/>
          <p:cNvSpPr txBox="1">
            <a:spLocks noChangeArrowheads="1"/>
          </p:cNvSpPr>
          <p:nvPr/>
        </p:nvSpPr>
        <p:spPr bwMode="auto">
          <a:xfrm>
            <a:off x="5794375"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8</a:t>
            </a:r>
          </a:p>
        </p:txBody>
      </p:sp>
      <p:sp>
        <p:nvSpPr>
          <p:cNvPr id="37" name="Line 35"/>
          <p:cNvSpPr>
            <a:spLocks noChangeShapeType="1"/>
          </p:cNvSpPr>
          <p:nvPr/>
        </p:nvSpPr>
        <p:spPr bwMode="auto">
          <a:xfrm>
            <a:off x="6691313"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17" name="Text Box 36"/>
          <p:cNvSpPr txBox="1">
            <a:spLocks noChangeArrowheads="1"/>
          </p:cNvSpPr>
          <p:nvPr/>
        </p:nvSpPr>
        <p:spPr bwMode="auto">
          <a:xfrm>
            <a:off x="6462713"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9</a:t>
            </a:r>
          </a:p>
        </p:txBody>
      </p:sp>
      <p:sp>
        <p:nvSpPr>
          <p:cNvPr id="39" name="Line 37"/>
          <p:cNvSpPr>
            <a:spLocks noChangeShapeType="1"/>
          </p:cNvSpPr>
          <p:nvPr/>
        </p:nvSpPr>
        <p:spPr bwMode="auto">
          <a:xfrm>
            <a:off x="7350125"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19" name="Text Box 38"/>
          <p:cNvSpPr txBox="1">
            <a:spLocks noChangeArrowheads="1"/>
          </p:cNvSpPr>
          <p:nvPr/>
        </p:nvSpPr>
        <p:spPr bwMode="auto">
          <a:xfrm>
            <a:off x="7121525"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10</a:t>
            </a:r>
          </a:p>
        </p:txBody>
      </p:sp>
      <p:sp>
        <p:nvSpPr>
          <p:cNvPr id="41" name="Line 39"/>
          <p:cNvSpPr>
            <a:spLocks noChangeShapeType="1"/>
          </p:cNvSpPr>
          <p:nvPr/>
        </p:nvSpPr>
        <p:spPr bwMode="auto">
          <a:xfrm>
            <a:off x="8007350"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21" name="Text Box 40"/>
          <p:cNvSpPr txBox="1">
            <a:spLocks noChangeArrowheads="1"/>
          </p:cNvSpPr>
          <p:nvPr/>
        </p:nvSpPr>
        <p:spPr bwMode="auto">
          <a:xfrm>
            <a:off x="7778750"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11</a:t>
            </a:r>
          </a:p>
        </p:txBody>
      </p:sp>
      <p:sp>
        <p:nvSpPr>
          <p:cNvPr id="43" name="Line 41"/>
          <p:cNvSpPr>
            <a:spLocks noChangeShapeType="1"/>
          </p:cNvSpPr>
          <p:nvPr/>
        </p:nvSpPr>
        <p:spPr bwMode="auto">
          <a:xfrm>
            <a:off x="8666163" y="574357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25323" name="Text Box 42"/>
          <p:cNvSpPr txBox="1">
            <a:spLocks noChangeArrowheads="1"/>
          </p:cNvSpPr>
          <p:nvPr/>
        </p:nvSpPr>
        <p:spPr bwMode="auto">
          <a:xfrm>
            <a:off x="8437563" y="5881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12</a:t>
            </a:r>
          </a:p>
        </p:txBody>
      </p:sp>
      <p:grpSp>
        <p:nvGrpSpPr>
          <p:cNvPr id="225324" name="Group 43"/>
          <p:cNvGrpSpPr>
            <a:grpSpLocks/>
          </p:cNvGrpSpPr>
          <p:nvPr/>
        </p:nvGrpSpPr>
        <p:grpSpPr bwMode="auto">
          <a:xfrm>
            <a:off x="765175" y="5565775"/>
            <a:ext cx="7900988" cy="109538"/>
            <a:chOff x="530" y="3646"/>
            <a:chExt cx="4977"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8"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49"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0"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1"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2"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3"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4"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5"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6"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7"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8"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0"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1"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2"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3"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4"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5"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6"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7"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8"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9"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70" name="Group 288"/>
          <p:cNvGrpSpPr>
            <a:grpSpLocks/>
          </p:cNvGrpSpPr>
          <p:nvPr/>
        </p:nvGrpSpPr>
        <p:grpSpPr bwMode="auto">
          <a:xfrm>
            <a:off x="765175" y="5346700"/>
            <a:ext cx="547688" cy="109538"/>
            <a:chOff x="530" y="3508"/>
            <a:chExt cx="345" cy="69"/>
          </a:xfrm>
        </p:grpSpPr>
        <p:sp>
          <p:nvSpPr>
            <p:cNvPr id="71" name="Rectangle 69"/>
            <p:cNvSpPr>
              <a:spLocks noChangeArrowheads="1"/>
            </p:cNvSpPr>
            <p:nvPr/>
          </p:nvSpPr>
          <p:spPr bwMode="auto">
            <a:xfrm>
              <a:off x="530"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2" name="Rectangle 70"/>
            <p:cNvSpPr>
              <a:spLocks noChangeArrowheads="1"/>
            </p:cNvSpPr>
            <p:nvPr/>
          </p:nvSpPr>
          <p:spPr bwMode="auto">
            <a:xfrm>
              <a:off x="530"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73" name="Group 287"/>
          <p:cNvGrpSpPr>
            <a:grpSpLocks/>
          </p:cNvGrpSpPr>
          <p:nvPr/>
        </p:nvGrpSpPr>
        <p:grpSpPr bwMode="auto">
          <a:xfrm>
            <a:off x="1314450" y="5346700"/>
            <a:ext cx="6034088" cy="109538"/>
            <a:chOff x="876" y="3508"/>
            <a:chExt cx="3801" cy="69"/>
          </a:xfrm>
        </p:grpSpPr>
        <p:sp>
          <p:nvSpPr>
            <p:cNvPr id="74" name="Rectangle 71"/>
            <p:cNvSpPr>
              <a:spLocks noChangeArrowheads="1"/>
            </p:cNvSpPr>
            <p:nvPr/>
          </p:nvSpPr>
          <p:spPr bwMode="auto">
            <a:xfrm>
              <a:off x="876"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5" name="Rectangle 72"/>
            <p:cNvSpPr>
              <a:spLocks noChangeArrowheads="1"/>
            </p:cNvSpPr>
            <p:nvPr/>
          </p:nvSpPr>
          <p:spPr bwMode="auto">
            <a:xfrm>
              <a:off x="876"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6" name="Rectangle 73"/>
            <p:cNvSpPr>
              <a:spLocks noChangeArrowheads="1"/>
            </p:cNvSpPr>
            <p:nvPr/>
          </p:nvSpPr>
          <p:spPr bwMode="auto">
            <a:xfrm>
              <a:off x="1221"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7" name="Rectangle 74"/>
            <p:cNvSpPr>
              <a:spLocks noChangeArrowheads="1"/>
            </p:cNvSpPr>
            <p:nvPr/>
          </p:nvSpPr>
          <p:spPr bwMode="auto">
            <a:xfrm>
              <a:off x="1221"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8" name="Rectangle 75"/>
            <p:cNvSpPr>
              <a:spLocks noChangeArrowheads="1"/>
            </p:cNvSpPr>
            <p:nvPr/>
          </p:nvSpPr>
          <p:spPr bwMode="auto">
            <a:xfrm>
              <a:off x="1567"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9" name="Rectangle 76"/>
            <p:cNvSpPr>
              <a:spLocks noChangeArrowheads="1"/>
            </p:cNvSpPr>
            <p:nvPr/>
          </p:nvSpPr>
          <p:spPr bwMode="auto">
            <a:xfrm>
              <a:off x="1567"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0" name="Rectangle 77"/>
            <p:cNvSpPr>
              <a:spLocks noChangeArrowheads="1"/>
            </p:cNvSpPr>
            <p:nvPr/>
          </p:nvSpPr>
          <p:spPr bwMode="auto">
            <a:xfrm>
              <a:off x="1912"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1" name="Rectangle 78"/>
            <p:cNvSpPr>
              <a:spLocks noChangeArrowheads="1"/>
            </p:cNvSpPr>
            <p:nvPr/>
          </p:nvSpPr>
          <p:spPr bwMode="auto">
            <a:xfrm>
              <a:off x="1912"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2" name="Rectangle 79"/>
            <p:cNvSpPr>
              <a:spLocks noChangeArrowheads="1"/>
            </p:cNvSpPr>
            <p:nvPr/>
          </p:nvSpPr>
          <p:spPr bwMode="auto">
            <a:xfrm>
              <a:off x="2258"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3" name="Rectangle 80"/>
            <p:cNvSpPr>
              <a:spLocks noChangeArrowheads="1"/>
            </p:cNvSpPr>
            <p:nvPr/>
          </p:nvSpPr>
          <p:spPr bwMode="auto">
            <a:xfrm>
              <a:off x="2258"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4" name="Rectangle 81"/>
            <p:cNvSpPr>
              <a:spLocks noChangeArrowheads="1"/>
            </p:cNvSpPr>
            <p:nvPr/>
          </p:nvSpPr>
          <p:spPr bwMode="auto">
            <a:xfrm>
              <a:off x="2603"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5" name="Rectangle 82"/>
            <p:cNvSpPr>
              <a:spLocks noChangeArrowheads="1"/>
            </p:cNvSpPr>
            <p:nvPr/>
          </p:nvSpPr>
          <p:spPr bwMode="auto">
            <a:xfrm>
              <a:off x="2603"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6" name="Rectangle 83"/>
            <p:cNvSpPr>
              <a:spLocks noChangeArrowheads="1"/>
            </p:cNvSpPr>
            <p:nvPr/>
          </p:nvSpPr>
          <p:spPr bwMode="auto">
            <a:xfrm>
              <a:off x="2949"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7" name="Rectangle 84"/>
            <p:cNvSpPr>
              <a:spLocks noChangeArrowheads="1"/>
            </p:cNvSpPr>
            <p:nvPr/>
          </p:nvSpPr>
          <p:spPr bwMode="auto">
            <a:xfrm>
              <a:off x="2949"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8" name="Rectangle 85"/>
            <p:cNvSpPr>
              <a:spLocks noChangeArrowheads="1"/>
            </p:cNvSpPr>
            <p:nvPr/>
          </p:nvSpPr>
          <p:spPr bwMode="auto">
            <a:xfrm>
              <a:off x="3295"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9" name="Rectangle 86"/>
            <p:cNvSpPr>
              <a:spLocks noChangeArrowheads="1"/>
            </p:cNvSpPr>
            <p:nvPr/>
          </p:nvSpPr>
          <p:spPr bwMode="auto">
            <a:xfrm>
              <a:off x="3295"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0" name="Rectangle 87"/>
            <p:cNvSpPr>
              <a:spLocks noChangeArrowheads="1"/>
            </p:cNvSpPr>
            <p:nvPr/>
          </p:nvSpPr>
          <p:spPr bwMode="auto">
            <a:xfrm>
              <a:off x="3641"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1" name="Rectangle 88"/>
            <p:cNvSpPr>
              <a:spLocks noChangeArrowheads="1"/>
            </p:cNvSpPr>
            <p:nvPr/>
          </p:nvSpPr>
          <p:spPr bwMode="auto">
            <a:xfrm>
              <a:off x="3641"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2" name="Rectangle 89"/>
            <p:cNvSpPr>
              <a:spLocks noChangeArrowheads="1"/>
            </p:cNvSpPr>
            <p:nvPr/>
          </p:nvSpPr>
          <p:spPr bwMode="auto">
            <a:xfrm>
              <a:off x="3986"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3" name="Rectangle 90"/>
            <p:cNvSpPr>
              <a:spLocks noChangeArrowheads="1"/>
            </p:cNvSpPr>
            <p:nvPr/>
          </p:nvSpPr>
          <p:spPr bwMode="auto">
            <a:xfrm>
              <a:off x="3986"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4" name="Rectangle 91"/>
            <p:cNvSpPr>
              <a:spLocks noChangeArrowheads="1"/>
            </p:cNvSpPr>
            <p:nvPr/>
          </p:nvSpPr>
          <p:spPr bwMode="auto">
            <a:xfrm>
              <a:off x="4332" y="350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5" name="Rectangle 92"/>
            <p:cNvSpPr>
              <a:spLocks noChangeArrowheads="1"/>
            </p:cNvSpPr>
            <p:nvPr/>
          </p:nvSpPr>
          <p:spPr bwMode="auto">
            <a:xfrm>
              <a:off x="4332" y="350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96" name="Group 93"/>
          <p:cNvGrpSpPr>
            <a:grpSpLocks/>
          </p:cNvGrpSpPr>
          <p:nvPr/>
        </p:nvGrpSpPr>
        <p:grpSpPr bwMode="auto">
          <a:xfrm>
            <a:off x="765175" y="2216150"/>
            <a:ext cx="3071813" cy="606425"/>
            <a:chOff x="530" y="1536"/>
            <a:chExt cx="1935" cy="382"/>
          </a:xfrm>
        </p:grpSpPr>
        <p:sp>
          <p:nvSpPr>
            <p:cNvPr id="97"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8"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99"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0"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1"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2"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3"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4"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5"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6"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7"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8"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09"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0"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1"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2"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3"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4"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5"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6"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7"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8"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19"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0"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21"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2"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3"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4"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5"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6"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7"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8"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9"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30"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31"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32" name="Group 284"/>
          <p:cNvGrpSpPr>
            <a:grpSpLocks/>
          </p:cNvGrpSpPr>
          <p:nvPr/>
        </p:nvGrpSpPr>
        <p:grpSpPr bwMode="auto">
          <a:xfrm>
            <a:off x="765175" y="1506538"/>
            <a:ext cx="1974850" cy="603250"/>
            <a:chOff x="530" y="1089"/>
            <a:chExt cx="1244" cy="380"/>
          </a:xfrm>
        </p:grpSpPr>
        <p:sp>
          <p:nvSpPr>
            <p:cNvPr id="133" name="Rectangle 130"/>
            <p:cNvSpPr>
              <a:spLocks noChangeArrowheads="1"/>
            </p:cNvSpPr>
            <p:nvPr/>
          </p:nvSpPr>
          <p:spPr bwMode="auto">
            <a:xfrm>
              <a:off x="530" y="1089"/>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4" name="Rectangle 131"/>
            <p:cNvSpPr>
              <a:spLocks noChangeArrowheads="1"/>
            </p:cNvSpPr>
            <p:nvPr/>
          </p:nvSpPr>
          <p:spPr bwMode="auto">
            <a:xfrm>
              <a:off x="530" y="1089"/>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5" name="Rectangle 132"/>
            <p:cNvSpPr>
              <a:spLocks noChangeArrowheads="1"/>
            </p:cNvSpPr>
            <p:nvPr/>
          </p:nvSpPr>
          <p:spPr bwMode="auto">
            <a:xfrm>
              <a:off x="876" y="1089"/>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6" name="Rectangle 133"/>
            <p:cNvSpPr>
              <a:spLocks noChangeArrowheads="1"/>
            </p:cNvSpPr>
            <p:nvPr/>
          </p:nvSpPr>
          <p:spPr bwMode="auto">
            <a:xfrm>
              <a:off x="876" y="1089"/>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7" name="Rectangle 134"/>
            <p:cNvSpPr>
              <a:spLocks noChangeArrowheads="1"/>
            </p:cNvSpPr>
            <p:nvPr/>
          </p:nvSpPr>
          <p:spPr bwMode="auto">
            <a:xfrm>
              <a:off x="1221" y="1089"/>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8" name="Rectangle 135"/>
            <p:cNvSpPr>
              <a:spLocks noChangeArrowheads="1"/>
            </p:cNvSpPr>
            <p:nvPr/>
          </p:nvSpPr>
          <p:spPr bwMode="auto">
            <a:xfrm>
              <a:off x="1221" y="1089"/>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39" name="Rectangle 136"/>
            <p:cNvSpPr>
              <a:spLocks noChangeArrowheads="1"/>
            </p:cNvSpPr>
            <p:nvPr/>
          </p:nvSpPr>
          <p:spPr bwMode="auto">
            <a:xfrm>
              <a:off x="599" y="1193"/>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0" name="Rectangle 137"/>
            <p:cNvSpPr>
              <a:spLocks noChangeArrowheads="1"/>
            </p:cNvSpPr>
            <p:nvPr/>
          </p:nvSpPr>
          <p:spPr bwMode="auto">
            <a:xfrm>
              <a:off x="599" y="1193"/>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1" name="Rectangle 138"/>
            <p:cNvSpPr>
              <a:spLocks noChangeArrowheads="1"/>
            </p:cNvSpPr>
            <p:nvPr/>
          </p:nvSpPr>
          <p:spPr bwMode="auto">
            <a:xfrm>
              <a:off x="945" y="1192"/>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2" name="Rectangle 139"/>
            <p:cNvSpPr>
              <a:spLocks noChangeArrowheads="1"/>
            </p:cNvSpPr>
            <p:nvPr/>
          </p:nvSpPr>
          <p:spPr bwMode="auto">
            <a:xfrm>
              <a:off x="945" y="1192"/>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3" name="Rectangle 140"/>
            <p:cNvSpPr>
              <a:spLocks noChangeArrowheads="1"/>
            </p:cNvSpPr>
            <p:nvPr/>
          </p:nvSpPr>
          <p:spPr bwMode="auto">
            <a:xfrm>
              <a:off x="1290" y="1193"/>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4" name="Rectangle 141"/>
            <p:cNvSpPr>
              <a:spLocks noChangeArrowheads="1"/>
            </p:cNvSpPr>
            <p:nvPr/>
          </p:nvSpPr>
          <p:spPr bwMode="auto">
            <a:xfrm>
              <a:off x="1290" y="1193"/>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5" name="Rectangle 142"/>
            <p:cNvSpPr>
              <a:spLocks noChangeArrowheads="1"/>
            </p:cNvSpPr>
            <p:nvPr/>
          </p:nvSpPr>
          <p:spPr bwMode="auto">
            <a:xfrm>
              <a:off x="669" y="1296"/>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6" name="Rectangle 143"/>
            <p:cNvSpPr>
              <a:spLocks noChangeArrowheads="1"/>
            </p:cNvSpPr>
            <p:nvPr/>
          </p:nvSpPr>
          <p:spPr bwMode="auto">
            <a:xfrm>
              <a:off x="669" y="1296"/>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7" name="Rectangle 144"/>
            <p:cNvSpPr>
              <a:spLocks noChangeArrowheads="1"/>
            </p:cNvSpPr>
            <p:nvPr/>
          </p:nvSpPr>
          <p:spPr bwMode="auto">
            <a:xfrm>
              <a:off x="1015" y="1296"/>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8" name="Rectangle 145"/>
            <p:cNvSpPr>
              <a:spLocks noChangeArrowheads="1"/>
            </p:cNvSpPr>
            <p:nvPr/>
          </p:nvSpPr>
          <p:spPr bwMode="auto">
            <a:xfrm>
              <a:off x="1015" y="1296"/>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9" name="Rectangle 146"/>
            <p:cNvSpPr>
              <a:spLocks noChangeArrowheads="1"/>
            </p:cNvSpPr>
            <p:nvPr/>
          </p:nvSpPr>
          <p:spPr bwMode="auto">
            <a:xfrm>
              <a:off x="1360" y="1296"/>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0" name="Rectangle 147"/>
            <p:cNvSpPr>
              <a:spLocks noChangeArrowheads="1"/>
            </p:cNvSpPr>
            <p:nvPr/>
          </p:nvSpPr>
          <p:spPr bwMode="auto">
            <a:xfrm>
              <a:off x="1360" y="1296"/>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1" name="Rectangle 148"/>
            <p:cNvSpPr>
              <a:spLocks noChangeArrowheads="1"/>
            </p:cNvSpPr>
            <p:nvPr/>
          </p:nvSpPr>
          <p:spPr bwMode="auto">
            <a:xfrm>
              <a:off x="738" y="140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2" name="Rectangle 149"/>
            <p:cNvSpPr>
              <a:spLocks noChangeArrowheads="1"/>
            </p:cNvSpPr>
            <p:nvPr/>
          </p:nvSpPr>
          <p:spPr bwMode="auto">
            <a:xfrm>
              <a:off x="738" y="140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3" name="Rectangle 150"/>
            <p:cNvSpPr>
              <a:spLocks noChangeArrowheads="1"/>
            </p:cNvSpPr>
            <p:nvPr/>
          </p:nvSpPr>
          <p:spPr bwMode="auto">
            <a:xfrm>
              <a:off x="1084" y="140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4" name="Rectangle 151"/>
            <p:cNvSpPr>
              <a:spLocks noChangeArrowheads="1"/>
            </p:cNvSpPr>
            <p:nvPr/>
          </p:nvSpPr>
          <p:spPr bwMode="auto">
            <a:xfrm>
              <a:off x="1084" y="140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5" name="Rectangle 152"/>
            <p:cNvSpPr>
              <a:spLocks noChangeArrowheads="1"/>
            </p:cNvSpPr>
            <p:nvPr/>
          </p:nvSpPr>
          <p:spPr bwMode="auto">
            <a:xfrm>
              <a:off x="1429" y="140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6" name="Rectangle 153"/>
            <p:cNvSpPr>
              <a:spLocks noChangeArrowheads="1"/>
            </p:cNvSpPr>
            <p:nvPr/>
          </p:nvSpPr>
          <p:spPr bwMode="auto">
            <a:xfrm>
              <a:off x="1429" y="140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57" name="Line 154"/>
            <p:cNvSpPr>
              <a:spLocks noChangeShapeType="1"/>
            </p:cNvSpPr>
            <p:nvPr/>
          </p:nvSpPr>
          <p:spPr bwMode="auto">
            <a:xfrm>
              <a:off x="530" y="1331"/>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58" name="Line 155"/>
            <p:cNvSpPr>
              <a:spLocks noChangeShapeType="1"/>
            </p:cNvSpPr>
            <p:nvPr/>
          </p:nvSpPr>
          <p:spPr bwMode="auto">
            <a:xfrm>
              <a:off x="530" y="1435"/>
              <a:ext cx="2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59" name="Line 156"/>
            <p:cNvSpPr>
              <a:spLocks noChangeShapeType="1"/>
            </p:cNvSpPr>
            <p:nvPr/>
          </p:nvSpPr>
          <p:spPr bwMode="auto">
            <a:xfrm>
              <a:off x="530" y="1227"/>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160" name="Group 285"/>
          <p:cNvGrpSpPr>
            <a:grpSpLocks/>
          </p:cNvGrpSpPr>
          <p:nvPr/>
        </p:nvGrpSpPr>
        <p:grpSpPr bwMode="auto">
          <a:xfrm>
            <a:off x="765175" y="3097213"/>
            <a:ext cx="2413000" cy="438150"/>
            <a:chOff x="530" y="2091"/>
            <a:chExt cx="1520" cy="276"/>
          </a:xfrm>
        </p:grpSpPr>
        <p:sp>
          <p:nvSpPr>
            <p:cNvPr id="161" name="Rectangle 158"/>
            <p:cNvSpPr>
              <a:spLocks noChangeArrowheads="1"/>
            </p:cNvSpPr>
            <p:nvPr/>
          </p:nvSpPr>
          <p:spPr bwMode="auto">
            <a:xfrm>
              <a:off x="530" y="2091"/>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2" name="Rectangle 159"/>
            <p:cNvSpPr>
              <a:spLocks noChangeArrowheads="1"/>
            </p:cNvSpPr>
            <p:nvPr/>
          </p:nvSpPr>
          <p:spPr bwMode="auto">
            <a:xfrm>
              <a:off x="530" y="2091"/>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3" name="Rectangle 160"/>
            <p:cNvSpPr>
              <a:spLocks noChangeArrowheads="1"/>
            </p:cNvSpPr>
            <p:nvPr/>
          </p:nvSpPr>
          <p:spPr bwMode="auto">
            <a:xfrm>
              <a:off x="876" y="2091"/>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4" name="Rectangle 161"/>
            <p:cNvSpPr>
              <a:spLocks noChangeArrowheads="1"/>
            </p:cNvSpPr>
            <p:nvPr/>
          </p:nvSpPr>
          <p:spPr bwMode="auto">
            <a:xfrm>
              <a:off x="876" y="2091"/>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5" name="Rectangle 162"/>
            <p:cNvSpPr>
              <a:spLocks noChangeArrowheads="1"/>
            </p:cNvSpPr>
            <p:nvPr/>
          </p:nvSpPr>
          <p:spPr bwMode="auto">
            <a:xfrm>
              <a:off x="1221" y="2091"/>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6" name="Rectangle 163"/>
            <p:cNvSpPr>
              <a:spLocks noChangeArrowheads="1"/>
            </p:cNvSpPr>
            <p:nvPr/>
          </p:nvSpPr>
          <p:spPr bwMode="auto">
            <a:xfrm>
              <a:off x="1221" y="2091"/>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7" name="Rectangle 164"/>
            <p:cNvSpPr>
              <a:spLocks noChangeArrowheads="1"/>
            </p:cNvSpPr>
            <p:nvPr/>
          </p:nvSpPr>
          <p:spPr bwMode="auto">
            <a:xfrm>
              <a:off x="1567" y="2091"/>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8" name="Rectangle 165"/>
            <p:cNvSpPr>
              <a:spLocks noChangeArrowheads="1"/>
            </p:cNvSpPr>
            <p:nvPr/>
          </p:nvSpPr>
          <p:spPr bwMode="auto">
            <a:xfrm>
              <a:off x="1567" y="2091"/>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9" name="Rectangle 166"/>
            <p:cNvSpPr>
              <a:spLocks noChangeArrowheads="1"/>
            </p:cNvSpPr>
            <p:nvPr/>
          </p:nvSpPr>
          <p:spPr bwMode="auto">
            <a:xfrm>
              <a:off x="599" y="2195"/>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0" name="Rectangle 167"/>
            <p:cNvSpPr>
              <a:spLocks noChangeArrowheads="1"/>
            </p:cNvSpPr>
            <p:nvPr/>
          </p:nvSpPr>
          <p:spPr bwMode="auto">
            <a:xfrm>
              <a:off x="599" y="2195"/>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1" name="Rectangle 168"/>
            <p:cNvSpPr>
              <a:spLocks noChangeArrowheads="1"/>
            </p:cNvSpPr>
            <p:nvPr/>
          </p:nvSpPr>
          <p:spPr bwMode="auto">
            <a:xfrm>
              <a:off x="945" y="2195"/>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2" name="Rectangle 169"/>
            <p:cNvSpPr>
              <a:spLocks noChangeArrowheads="1"/>
            </p:cNvSpPr>
            <p:nvPr/>
          </p:nvSpPr>
          <p:spPr bwMode="auto">
            <a:xfrm>
              <a:off x="945" y="2195"/>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3" name="Rectangle 170"/>
            <p:cNvSpPr>
              <a:spLocks noChangeArrowheads="1"/>
            </p:cNvSpPr>
            <p:nvPr/>
          </p:nvSpPr>
          <p:spPr bwMode="auto">
            <a:xfrm>
              <a:off x="1290" y="2195"/>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4" name="Rectangle 171"/>
            <p:cNvSpPr>
              <a:spLocks noChangeArrowheads="1"/>
            </p:cNvSpPr>
            <p:nvPr/>
          </p:nvSpPr>
          <p:spPr bwMode="auto">
            <a:xfrm>
              <a:off x="1290" y="2195"/>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5" name="Rectangle 172"/>
            <p:cNvSpPr>
              <a:spLocks noChangeArrowheads="1"/>
            </p:cNvSpPr>
            <p:nvPr/>
          </p:nvSpPr>
          <p:spPr bwMode="auto">
            <a:xfrm>
              <a:off x="1636" y="2195"/>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6" name="Rectangle 173"/>
            <p:cNvSpPr>
              <a:spLocks noChangeArrowheads="1"/>
            </p:cNvSpPr>
            <p:nvPr/>
          </p:nvSpPr>
          <p:spPr bwMode="auto">
            <a:xfrm>
              <a:off x="1636" y="2195"/>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7" name="Rectangle 174"/>
            <p:cNvSpPr>
              <a:spLocks noChangeArrowheads="1"/>
            </p:cNvSpPr>
            <p:nvPr/>
          </p:nvSpPr>
          <p:spPr bwMode="auto">
            <a:xfrm>
              <a:off x="668" y="229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8" name="Rectangle 175"/>
            <p:cNvSpPr>
              <a:spLocks noChangeArrowheads="1"/>
            </p:cNvSpPr>
            <p:nvPr/>
          </p:nvSpPr>
          <p:spPr bwMode="auto">
            <a:xfrm>
              <a:off x="668" y="229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9" name="Rectangle 176"/>
            <p:cNvSpPr>
              <a:spLocks noChangeArrowheads="1"/>
            </p:cNvSpPr>
            <p:nvPr/>
          </p:nvSpPr>
          <p:spPr bwMode="auto">
            <a:xfrm>
              <a:off x="1014" y="229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0" name="Rectangle 177"/>
            <p:cNvSpPr>
              <a:spLocks noChangeArrowheads="1"/>
            </p:cNvSpPr>
            <p:nvPr/>
          </p:nvSpPr>
          <p:spPr bwMode="auto">
            <a:xfrm>
              <a:off x="1014" y="229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1" name="Rectangle 178"/>
            <p:cNvSpPr>
              <a:spLocks noChangeArrowheads="1"/>
            </p:cNvSpPr>
            <p:nvPr/>
          </p:nvSpPr>
          <p:spPr bwMode="auto">
            <a:xfrm>
              <a:off x="1359" y="229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2" name="Rectangle 179"/>
            <p:cNvSpPr>
              <a:spLocks noChangeArrowheads="1"/>
            </p:cNvSpPr>
            <p:nvPr/>
          </p:nvSpPr>
          <p:spPr bwMode="auto">
            <a:xfrm>
              <a:off x="1359" y="229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3" name="Rectangle 180"/>
            <p:cNvSpPr>
              <a:spLocks noChangeArrowheads="1"/>
            </p:cNvSpPr>
            <p:nvPr/>
          </p:nvSpPr>
          <p:spPr bwMode="auto">
            <a:xfrm>
              <a:off x="1705" y="2298"/>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4" name="Rectangle 181"/>
            <p:cNvSpPr>
              <a:spLocks noChangeArrowheads="1"/>
            </p:cNvSpPr>
            <p:nvPr/>
          </p:nvSpPr>
          <p:spPr bwMode="auto">
            <a:xfrm>
              <a:off x="1705" y="2298"/>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5" name="Line 182"/>
            <p:cNvSpPr>
              <a:spLocks noChangeShapeType="1"/>
            </p:cNvSpPr>
            <p:nvPr/>
          </p:nvSpPr>
          <p:spPr bwMode="auto">
            <a:xfrm>
              <a:off x="530" y="2228"/>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86" name="Line 183"/>
            <p:cNvSpPr>
              <a:spLocks noChangeShapeType="1"/>
            </p:cNvSpPr>
            <p:nvPr/>
          </p:nvSpPr>
          <p:spPr bwMode="auto">
            <a:xfrm>
              <a:off x="530" y="233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25330" name="Group 184"/>
          <p:cNvGrpSpPr>
            <a:grpSpLocks/>
          </p:cNvGrpSpPr>
          <p:nvPr/>
        </p:nvGrpSpPr>
        <p:grpSpPr bwMode="auto">
          <a:xfrm>
            <a:off x="765175" y="3644900"/>
            <a:ext cx="3071813" cy="439738"/>
            <a:chOff x="530" y="2436"/>
            <a:chExt cx="1935" cy="277"/>
          </a:xfrm>
        </p:grpSpPr>
        <p:sp>
          <p:nvSpPr>
            <p:cNvPr id="18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9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0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1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14" name="Group 286"/>
          <p:cNvGrpSpPr>
            <a:grpSpLocks/>
          </p:cNvGrpSpPr>
          <p:nvPr/>
        </p:nvGrpSpPr>
        <p:grpSpPr bwMode="auto">
          <a:xfrm>
            <a:off x="765175" y="4413250"/>
            <a:ext cx="3400425" cy="274638"/>
            <a:chOff x="530" y="2920"/>
            <a:chExt cx="2142" cy="173"/>
          </a:xfrm>
        </p:grpSpPr>
        <p:sp>
          <p:nvSpPr>
            <p:cNvPr id="215" name="Rectangle 212"/>
            <p:cNvSpPr>
              <a:spLocks noChangeArrowheads="1"/>
            </p:cNvSpPr>
            <p:nvPr/>
          </p:nvSpPr>
          <p:spPr bwMode="auto">
            <a:xfrm>
              <a:off x="599"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6" name="Rectangle 213"/>
            <p:cNvSpPr>
              <a:spLocks noChangeArrowheads="1"/>
            </p:cNvSpPr>
            <p:nvPr/>
          </p:nvSpPr>
          <p:spPr bwMode="auto">
            <a:xfrm>
              <a:off x="599"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7" name="Rectangle 214"/>
            <p:cNvSpPr>
              <a:spLocks noChangeArrowheads="1"/>
            </p:cNvSpPr>
            <p:nvPr/>
          </p:nvSpPr>
          <p:spPr bwMode="auto">
            <a:xfrm>
              <a:off x="945"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8" name="Rectangle 215"/>
            <p:cNvSpPr>
              <a:spLocks noChangeArrowheads="1"/>
            </p:cNvSpPr>
            <p:nvPr/>
          </p:nvSpPr>
          <p:spPr bwMode="auto">
            <a:xfrm>
              <a:off x="945"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9" name="Rectangle 216"/>
            <p:cNvSpPr>
              <a:spLocks noChangeArrowheads="1"/>
            </p:cNvSpPr>
            <p:nvPr/>
          </p:nvSpPr>
          <p:spPr bwMode="auto">
            <a:xfrm>
              <a:off x="1290"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0" name="Rectangle 217"/>
            <p:cNvSpPr>
              <a:spLocks noChangeArrowheads="1"/>
            </p:cNvSpPr>
            <p:nvPr/>
          </p:nvSpPr>
          <p:spPr bwMode="auto">
            <a:xfrm>
              <a:off x="1290"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1" name="Rectangle 218"/>
            <p:cNvSpPr>
              <a:spLocks noChangeArrowheads="1"/>
            </p:cNvSpPr>
            <p:nvPr/>
          </p:nvSpPr>
          <p:spPr bwMode="auto">
            <a:xfrm>
              <a:off x="1636"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2" name="Rectangle 219"/>
            <p:cNvSpPr>
              <a:spLocks noChangeArrowheads="1"/>
            </p:cNvSpPr>
            <p:nvPr/>
          </p:nvSpPr>
          <p:spPr bwMode="auto">
            <a:xfrm>
              <a:off x="1636"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3" name="Rectangle 220"/>
            <p:cNvSpPr>
              <a:spLocks noChangeArrowheads="1"/>
            </p:cNvSpPr>
            <p:nvPr/>
          </p:nvSpPr>
          <p:spPr bwMode="auto">
            <a:xfrm>
              <a:off x="530"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4" name="Rectangle 221"/>
            <p:cNvSpPr>
              <a:spLocks noChangeArrowheads="1"/>
            </p:cNvSpPr>
            <p:nvPr/>
          </p:nvSpPr>
          <p:spPr bwMode="auto">
            <a:xfrm>
              <a:off x="530"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5" name="Rectangle 222"/>
            <p:cNvSpPr>
              <a:spLocks noChangeArrowheads="1"/>
            </p:cNvSpPr>
            <p:nvPr/>
          </p:nvSpPr>
          <p:spPr bwMode="auto">
            <a:xfrm>
              <a:off x="876"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6" name="Rectangle 223"/>
            <p:cNvSpPr>
              <a:spLocks noChangeArrowheads="1"/>
            </p:cNvSpPr>
            <p:nvPr/>
          </p:nvSpPr>
          <p:spPr bwMode="auto">
            <a:xfrm>
              <a:off x="876"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7" name="Rectangle 224"/>
            <p:cNvSpPr>
              <a:spLocks noChangeArrowheads="1"/>
            </p:cNvSpPr>
            <p:nvPr/>
          </p:nvSpPr>
          <p:spPr bwMode="auto">
            <a:xfrm>
              <a:off x="1221"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8" name="Rectangle 225"/>
            <p:cNvSpPr>
              <a:spLocks noChangeArrowheads="1"/>
            </p:cNvSpPr>
            <p:nvPr/>
          </p:nvSpPr>
          <p:spPr bwMode="auto">
            <a:xfrm>
              <a:off x="1221"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9" name="Rectangle 226"/>
            <p:cNvSpPr>
              <a:spLocks noChangeArrowheads="1"/>
            </p:cNvSpPr>
            <p:nvPr/>
          </p:nvSpPr>
          <p:spPr bwMode="auto">
            <a:xfrm>
              <a:off x="1567"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0" name="Rectangle 227"/>
            <p:cNvSpPr>
              <a:spLocks noChangeArrowheads="1"/>
            </p:cNvSpPr>
            <p:nvPr/>
          </p:nvSpPr>
          <p:spPr bwMode="auto">
            <a:xfrm>
              <a:off x="1567"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1" name="Rectangle 228"/>
            <p:cNvSpPr>
              <a:spLocks noChangeArrowheads="1"/>
            </p:cNvSpPr>
            <p:nvPr/>
          </p:nvSpPr>
          <p:spPr bwMode="auto">
            <a:xfrm>
              <a:off x="1981"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2" name="Rectangle 229"/>
            <p:cNvSpPr>
              <a:spLocks noChangeArrowheads="1"/>
            </p:cNvSpPr>
            <p:nvPr/>
          </p:nvSpPr>
          <p:spPr bwMode="auto">
            <a:xfrm>
              <a:off x="1981"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3" name="Rectangle 230"/>
            <p:cNvSpPr>
              <a:spLocks noChangeArrowheads="1"/>
            </p:cNvSpPr>
            <p:nvPr/>
          </p:nvSpPr>
          <p:spPr bwMode="auto">
            <a:xfrm>
              <a:off x="2327" y="3024"/>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4" name="Rectangle 231"/>
            <p:cNvSpPr>
              <a:spLocks noChangeArrowheads="1"/>
            </p:cNvSpPr>
            <p:nvPr/>
          </p:nvSpPr>
          <p:spPr bwMode="auto">
            <a:xfrm>
              <a:off x="2327" y="3024"/>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5" name="Rectangle 232"/>
            <p:cNvSpPr>
              <a:spLocks noChangeArrowheads="1"/>
            </p:cNvSpPr>
            <p:nvPr/>
          </p:nvSpPr>
          <p:spPr bwMode="auto">
            <a:xfrm>
              <a:off x="1912"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6" name="Rectangle 233"/>
            <p:cNvSpPr>
              <a:spLocks noChangeArrowheads="1"/>
            </p:cNvSpPr>
            <p:nvPr/>
          </p:nvSpPr>
          <p:spPr bwMode="auto">
            <a:xfrm>
              <a:off x="1912"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7" name="Rectangle 234"/>
            <p:cNvSpPr>
              <a:spLocks noChangeArrowheads="1"/>
            </p:cNvSpPr>
            <p:nvPr/>
          </p:nvSpPr>
          <p:spPr bwMode="auto">
            <a:xfrm>
              <a:off x="2258" y="2920"/>
              <a:ext cx="34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8" name="Rectangle 235"/>
            <p:cNvSpPr>
              <a:spLocks noChangeArrowheads="1"/>
            </p:cNvSpPr>
            <p:nvPr/>
          </p:nvSpPr>
          <p:spPr bwMode="auto">
            <a:xfrm>
              <a:off x="2258" y="2920"/>
              <a:ext cx="69" cy="69"/>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9" name="Line 236"/>
            <p:cNvSpPr>
              <a:spLocks noChangeShapeType="1"/>
            </p:cNvSpPr>
            <p:nvPr/>
          </p:nvSpPr>
          <p:spPr bwMode="auto">
            <a:xfrm>
              <a:off x="530" y="3059"/>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25332" name="Group 237"/>
          <p:cNvGrpSpPr>
            <a:grpSpLocks/>
          </p:cNvGrpSpPr>
          <p:nvPr/>
        </p:nvGrpSpPr>
        <p:grpSpPr bwMode="auto">
          <a:xfrm>
            <a:off x="765175" y="4795838"/>
            <a:ext cx="4160838" cy="274637"/>
            <a:chOff x="530" y="3161"/>
            <a:chExt cx="2621" cy="173"/>
          </a:xfrm>
        </p:grpSpPr>
        <p:sp>
          <p:nvSpPr>
            <p:cNvPr id="241"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2"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3"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4"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5"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6"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7"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8"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9"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0"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1"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2"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3"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4"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5"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6"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7"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8"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59"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0"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1"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2"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3"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4"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5"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sp>
        <p:nvSpPr>
          <p:cNvPr id="266" name="Line 263"/>
          <p:cNvSpPr>
            <a:spLocks noChangeShapeType="1"/>
          </p:cNvSpPr>
          <p:nvPr/>
        </p:nvSpPr>
        <p:spPr bwMode="auto">
          <a:xfrm>
            <a:off x="3836988" y="2730500"/>
            <a:ext cx="0" cy="126206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nvGrpSpPr>
          <p:cNvPr id="267" name="Group 264"/>
          <p:cNvGrpSpPr>
            <a:grpSpLocks/>
          </p:cNvGrpSpPr>
          <p:nvPr/>
        </p:nvGrpSpPr>
        <p:grpSpPr bwMode="auto">
          <a:xfrm>
            <a:off x="2740025" y="1998663"/>
            <a:ext cx="439738" cy="1482725"/>
            <a:chOff x="1774" y="1399"/>
            <a:chExt cx="277" cy="934"/>
          </a:xfrm>
        </p:grpSpPr>
        <p:sp>
          <p:nvSpPr>
            <p:cNvPr id="268" name="Line 265"/>
            <p:cNvSpPr>
              <a:spLocks noChangeShapeType="1"/>
            </p:cNvSpPr>
            <p:nvPr/>
          </p:nvSpPr>
          <p:spPr bwMode="auto">
            <a:xfrm>
              <a:off x="2051" y="1399"/>
              <a:ext cx="0" cy="93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69" name="Line 266"/>
            <p:cNvSpPr>
              <a:spLocks noChangeShapeType="1"/>
            </p:cNvSpPr>
            <p:nvPr/>
          </p:nvSpPr>
          <p:spPr bwMode="auto">
            <a:xfrm>
              <a:off x="1774" y="1435"/>
              <a:ext cx="276"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70" name="Group 267"/>
          <p:cNvGrpSpPr>
            <a:grpSpLocks/>
          </p:cNvGrpSpPr>
          <p:nvPr/>
        </p:nvGrpSpPr>
        <p:grpSpPr bwMode="auto">
          <a:xfrm>
            <a:off x="7348538" y="5291138"/>
            <a:ext cx="1317625" cy="361950"/>
            <a:chOff x="4677" y="3473"/>
            <a:chExt cx="830" cy="228"/>
          </a:xfrm>
        </p:grpSpPr>
        <p:sp>
          <p:nvSpPr>
            <p:cNvPr id="271" name="Line 268"/>
            <p:cNvSpPr>
              <a:spLocks noChangeShapeType="1"/>
            </p:cNvSpPr>
            <p:nvPr/>
          </p:nvSpPr>
          <p:spPr bwMode="auto">
            <a:xfrm>
              <a:off x="4677" y="3542"/>
              <a:ext cx="83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2" name="Line 269"/>
            <p:cNvSpPr>
              <a:spLocks noChangeShapeType="1"/>
            </p:cNvSpPr>
            <p:nvPr/>
          </p:nvSpPr>
          <p:spPr bwMode="auto">
            <a:xfrm>
              <a:off x="5507" y="3473"/>
              <a:ext cx="0" cy="22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73" name="Group 270"/>
          <p:cNvGrpSpPr>
            <a:grpSpLocks/>
          </p:cNvGrpSpPr>
          <p:nvPr/>
        </p:nvGrpSpPr>
        <p:grpSpPr bwMode="auto">
          <a:xfrm>
            <a:off x="4165600" y="4413250"/>
            <a:ext cx="768350" cy="603250"/>
            <a:chOff x="2672" y="2920"/>
            <a:chExt cx="484" cy="380"/>
          </a:xfrm>
        </p:grpSpPr>
        <p:sp>
          <p:nvSpPr>
            <p:cNvPr id="274" name="Line 271"/>
            <p:cNvSpPr>
              <a:spLocks noChangeShapeType="1"/>
            </p:cNvSpPr>
            <p:nvPr/>
          </p:nvSpPr>
          <p:spPr bwMode="auto">
            <a:xfrm>
              <a:off x="2672" y="3058"/>
              <a:ext cx="47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5" name="Line 272"/>
            <p:cNvSpPr>
              <a:spLocks noChangeShapeType="1"/>
            </p:cNvSpPr>
            <p:nvPr/>
          </p:nvSpPr>
          <p:spPr bwMode="auto">
            <a:xfrm>
              <a:off x="3156" y="2989"/>
              <a:ext cx="0" cy="311"/>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6" name="Line 273"/>
            <p:cNvSpPr>
              <a:spLocks noChangeShapeType="1"/>
            </p:cNvSpPr>
            <p:nvPr/>
          </p:nvSpPr>
          <p:spPr bwMode="auto">
            <a:xfrm>
              <a:off x="2680" y="2920"/>
              <a:ext cx="0" cy="19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77" name="Group 274"/>
          <p:cNvGrpSpPr>
            <a:grpSpLocks/>
          </p:cNvGrpSpPr>
          <p:nvPr/>
        </p:nvGrpSpPr>
        <p:grpSpPr bwMode="auto">
          <a:xfrm>
            <a:off x="3178175" y="3043238"/>
            <a:ext cx="658813" cy="930275"/>
            <a:chOff x="2050" y="2057"/>
            <a:chExt cx="415" cy="586"/>
          </a:xfrm>
        </p:grpSpPr>
        <p:sp>
          <p:nvSpPr>
            <p:cNvPr id="278" name="Line 275"/>
            <p:cNvSpPr>
              <a:spLocks noChangeShapeType="1"/>
            </p:cNvSpPr>
            <p:nvPr/>
          </p:nvSpPr>
          <p:spPr bwMode="auto">
            <a:xfrm>
              <a:off x="2051" y="2333"/>
              <a:ext cx="40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9" name="Line 276"/>
            <p:cNvSpPr>
              <a:spLocks noChangeShapeType="1"/>
            </p:cNvSpPr>
            <p:nvPr/>
          </p:nvSpPr>
          <p:spPr bwMode="auto">
            <a:xfrm>
              <a:off x="2465" y="2125"/>
              <a:ext cx="0" cy="51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80" name="Line 277"/>
            <p:cNvSpPr>
              <a:spLocks noChangeShapeType="1"/>
            </p:cNvSpPr>
            <p:nvPr/>
          </p:nvSpPr>
          <p:spPr bwMode="auto">
            <a:xfrm>
              <a:off x="2050" y="2057"/>
              <a:ext cx="0" cy="27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grpSp>
        <p:nvGrpSpPr>
          <p:cNvPr id="281" name="Group 278"/>
          <p:cNvGrpSpPr>
            <a:grpSpLocks/>
          </p:cNvGrpSpPr>
          <p:nvPr/>
        </p:nvGrpSpPr>
        <p:grpSpPr bwMode="auto">
          <a:xfrm>
            <a:off x="2740025" y="2049463"/>
            <a:ext cx="1096963" cy="828675"/>
            <a:chOff x="1774" y="1434"/>
            <a:chExt cx="691" cy="522"/>
          </a:xfrm>
        </p:grpSpPr>
        <p:sp>
          <p:nvSpPr>
            <p:cNvPr id="282" name="Line 279"/>
            <p:cNvSpPr>
              <a:spLocks noChangeShapeType="1"/>
            </p:cNvSpPr>
            <p:nvPr/>
          </p:nvSpPr>
          <p:spPr bwMode="auto">
            <a:xfrm>
              <a:off x="1774" y="1434"/>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83" name="Line 280"/>
            <p:cNvSpPr>
              <a:spLocks noChangeShapeType="1"/>
            </p:cNvSpPr>
            <p:nvPr/>
          </p:nvSpPr>
          <p:spPr bwMode="auto">
            <a:xfrm>
              <a:off x="2465" y="1434"/>
              <a:ext cx="0" cy="52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grpSp>
      <p:sp>
        <p:nvSpPr>
          <p:cNvPr id="284" name="Rounded Rectangle 283"/>
          <p:cNvSpPr>
            <a:spLocks noChangeArrowheads="1"/>
          </p:cNvSpPr>
          <p:nvPr/>
        </p:nvSpPr>
        <p:spPr bwMode="auto">
          <a:xfrm>
            <a:off x="1258888" y="3079750"/>
            <a:ext cx="6400800" cy="1004888"/>
          </a:xfrm>
          <a:prstGeom prst="roundRect">
            <a:avLst>
              <a:gd name="adj" fmla="val 16667"/>
            </a:avLst>
          </a:prstGeom>
          <a:solidFill>
            <a:srgbClr val="FFFF00"/>
          </a:solidFill>
          <a:ln w="25400">
            <a:solidFill>
              <a:srgbClr val="89A4A7"/>
            </a:solidFill>
            <a:round/>
            <a:headEnd/>
            <a:tailEnd/>
          </a:ln>
        </p:spPr>
        <p:txBody>
          <a:bodyPr anchor="ctr"/>
          <a:lstStyle/>
          <a:p>
            <a:pPr algn="ctr" fontAlgn="auto">
              <a:spcBef>
                <a:spcPts val="0"/>
              </a:spcBef>
              <a:spcAft>
                <a:spcPts val="0"/>
              </a:spcAft>
              <a:defRPr/>
            </a:pPr>
            <a:r>
              <a:rPr lang="en-US" sz="2400">
                <a:solidFill>
                  <a:srgbClr val="000000"/>
                </a:solidFill>
                <a:latin typeface="Tahoma"/>
                <a:ea typeface="+mn-ea"/>
                <a:cs typeface="+mn-cs"/>
              </a:rPr>
              <a:t>Accelerating critical sections </a:t>
            </a:r>
            <a:br>
              <a:rPr lang="en-US" sz="2400">
                <a:solidFill>
                  <a:srgbClr val="000000"/>
                </a:solidFill>
                <a:latin typeface="Tahoma"/>
                <a:ea typeface="+mn-ea"/>
                <a:cs typeface="+mn-cs"/>
              </a:rPr>
            </a:br>
            <a:r>
              <a:rPr lang="en-US" sz="2400">
                <a:solidFill>
                  <a:srgbClr val="000000"/>
                </a:solidFill>
                <a:latin typeface="Tahoma"/>
                <a:ea typeface="+mn-ea"/>
                <a:cs typeface="+mn-cs"/>
              </a:rPr>
              <a:t>increases performance and scalability</a:t>
            </a:r>
          </a:p>
        </p:txBody>
      </p:sp>
      <p:sp>
        <p:nvSpPr>
          <p:cNvPr id="285" name="Rectangle 94"/>
          <p:cNvSpPr>
            <a:spLocks noChangeArrowheads="1"/>
          </p:cNvSpPr>
          <p:nvPr/>
        </p:nvSpPr>
        <p:spPr bwMode="auto">
          <a:xfrm>
            <a:off x="7239000" y="4481513"/>
            <a:ext cx="457200" cy="152400"/>
          </a:xfrm>
          <a:prstGeom prst="rect">
            <a:avLst/>
          </a:prstGeom>
          <a:solidFill>
            <a:srgbClr val="0000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5341" name="Text Box 97"/>
          <p:cNvSpPr txBox="1">
            <a:spLocks noChangeArrowheads="1"/>
          </p:cNvSpPr>
          <p:nvPr/>
        </p:nvSpPr>
        <p:spPr bwMode="auto">
          <a:xfrm>
            <a:off x="7731125" y="3975100"/>
            <a:ext cx="14128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Critical </a:t>
            </a:r>
            <a:br>
              <a:rPr lang="en-US" sz="1800">
                <a:solidFill>
                  <a:srgbClr val="000000"/>
                </a:solidFill>
              </a:rPr>
            </a:br>
            <a:r>
              <a:rPr lang="en-US" sz="1800">
                <a:solidFill>
                  <a:srgbClr val="000000"/>
                </a:solidFill>
              </a:rPr>
              <a:t>Section</a:t>
            </a:r>
            <a:br>
              <a:rPr lang="en-US" sz="1800">
                <a:solidFill>
                  <a:srgbClr val="000000"/>
                </a:solidFill>
              </a:rPr>
            </a:br>
            <a:r>
              <a:rPr lang="en-US" sz="1800">
                <a:solidFill>
                  <a:srgbClr val="000000"/>
                </a:solidFill>
              </a:rPr>
              <a:t>Accelerated</a:t>
            </a:r>
            <a:r>
              <a:rPr lang="en-US" sz="1800" b="1">
                <a:solidFill>
                  <a:srgbClr val="000000"/>
                </a:solidFill>
              </a:rPr>
              <a:t> </a:t>
            </a:r>
            <a:r>
              <a:rPr lang="en-US" sz="1800">
                <a:solidFill>
                  <a:srgbClr val="000000"/>
                </a:solidFill>
              </a:rPr>
              <a:t>by 2x</a:t>
            </a:r>
            <a:r>
              <a:rPr lang="en-US" sz="1600">
                <a:solidFill>
                  <a:srgbClr val="000000"/>
                </a:solidFill>
              </a:rPr>
              <a:t/>
            </a:r>
            <a:br>
              <a:rPr lang="en-US" sz="1600">
                <a:solidFill>
                  <a:srgbClr val="000000"/>
                </a:solidFill>
              </a:rPr>
            </a:br>
            <a:endParaRPr lang="en-US" sz="160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28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67"/>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266"/>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en-US">
                <a:latin typeface="Garamond" charset="0"/>
              </a:rPr>
              <a:t>Impact of Critical Sections on Scalability</a:t>
            </a:r>
          </a:p>
        </p:txBody>
      </p:sp>
      <p:sp>
        <p:nvSpPr>
          <p:cNvPr id="3" name="Content Placeholder 2"/>
          <p:cNvSpPr>
            <a:spLocks noGrp="1"/>
          </p:cNvSpPr>
          <p:nvPr>
            <p:ph idx="1"/>
          </p:nvPr>
        </p:nvSpPr>
        <p:spPr/>
        <p:txBody>
          <a:bodyPr/>
          <a:lstStyle/>
          <a:p>
            <a:r>
              <a:rPr lang="en-US">
                <a:solidFill>
                  <a:srgbClr val="0000FF"/>
                </a:solidFill>
                <a:latin typeface="Tahoma" charset="0"/>
              </a:rPr>
              <a:t>Contention for critical sections leads to serial execution (serialization) </a:t>
            </a:r>
            <a:r>
              <a:rPr lang="en-US">
                <a:latin typeface="Tahoma" charset="0"/>
              </a:rPr>
              <a:t>of threads in the parallel program portion</a:t>
            </a:r>
          </a:p>
          <a:p>
            <a:r>
              <a:rPr lang="en-US">
                <a:latin typeface="Tahoma" charset="0"/>
                <a:cs typeface="Arial" charset="0"/>
              </a:rPr>
              <a:t>Contention for critical sections increases with the number of threads and limits scalability</a:t>
            </a:r>
          </a:p>
          <a:p>
            <a:endParaRPr lang="en-US">
              <a:latin typeface="Tahoma" charset="0"/>
            </a:endParaRPr>
          </a:p>
        </p:txBody>
      </p:sp>
      <p:sp>
        <p:nvSpPr>
          <p:cNvPr id="227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95F33-5123-9542-88E0-A9A869B64FFC}" type="slidenum">
              <a:rPr lang="en-US" sz="1600">
                <a:solidFill>
                  <a:srgbClr val="000000"/>
                </a:solidFill>
                <a:latin typeface="Garamond" charset="0"/>
              </a:rPr>
              <a:pPr eaLnBrk="1" hangingPunct="1"/>
              <a:t>39</a:t>
            </a:fld>
            <a:endParaRPr lang="en-US" sz="1600">
              <a:solidFill>
                <a:srgbClr val="000000"/>
              </a:solidFill>
              <a:latin typeface="Garamond" charset="0"/>
            </a:endParaRPr>
          </a:p>
        </p:txBody>
      </p:sp>
      <p:sp>
        <p:nvSpPr>
          <p:cNvPr id="6" name="Text Box 53"/>
          <p:cNvSpPr txBox="1">
            <a:spLocks noChangeArrowheads="1"/>
          </p:cNvSpPr>
          <p:nvPr/>
        </p:nvSpPr>
        <p:spPr bwMode="auto">
          <a:xfrm>
            <a:off x="6629400" y="5867400"/>
            <a:ext cx="21336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auto" hangingPunct="1">
              <a:spcBef>
                <a:spcPct val="50000"/>
              </a:spcBef>
              <a:spcAft>
                <a:spcPts val="0"/>
              </a:spcAft>
              <a:defRPr/>
            </a:pPr>
            <a:r>
              <a:rPr lang="en-US">
                <a:solidFill>
                  <a:srgbClr val="000000"/>
                </a:solidFill>
                <a:cs typeface="+mn-cs"/>
              </a:rPr>
              <a:t>MySQL (oltp-1)</a:t>
            </a:r>
          </a:p>
        </p:txBody>
      </p:sp>
      <p:sp>
        <p:nvSpPr>
          <p:cNvPr id="11" name="Rectangle 20"/>
          <p:cNvSpPr>
            <a:spLocks noChangeArrowheads="1"/>
          </p:cNvSpPr>
          <p:nvPr/>
        </p:nvSpPr>
        <p:spPr bwMode="auto">
          <a:xfrm>
            <a:off x="4191000" y="5210175"/>
            <a:ext cx="152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graphicFrame>
        <p:nvGraphicFramePr>
          <p:cNvPr id="12" name="Chart 11"/>
          <p:cNvGraphicFramePr>
            <a:graphicFrameLocks/>
          </p:cNvGraphicFramePr>
          <p:nvPr/>
        </p:nvGraphicFramePr>
        <p:xfrm>
          <a:off x="3319462" y="321183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nvGraphicFramePr>
        <p:xfrm>
          <a:off x="3319462" y="321183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3648075" y="6153150"/>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2000">
                <a:solidFill>
                  <a:srgbClr val="000000"/>
                </a:solidFill>
                <a:cs typeface="+mn-cs"/>
              </a:rPr>
              <a:t>Chip Area (cores)</a:t>
            </a:r>
          </a:p>
        </p:txBody>
      </p:sp>
      <p:sp>
        <p:nvSpPr>
          <p:cNvPr id="15" name="TextBox 14"/>
          <p:cNvSpPr txBox="1">
            <a:spLocks noChangeArrowheads="1"/>
          </p:cNvSpPr>
          <p:nvPr/>
        </p:nvSpPr>
        <p:spPr bwMode="auto">
          <a:xfrm rot="16200000">
            <a:off x="1806575" y="4314825"/>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2000">
                <a:solidFill>
                  <a:srgbClr val="000000"/>
                </a:solidFill>
                <a:cs typeface="+mn-cs"/>
              </a:rPr>
              <a:t>Speedup</a:t>
            </a:r>
            <a:endParaRPr lang="en-US">
              <a:solidFill>
                <a:srgbClr val="000000"/>
              </a:solidFill>
              <a:cs typeface="+mn-cs"/>
            </a:endParaRPr>
          </a:p>
        </p:txBody>
      </p:sp>
      <p:sp>
        <p:nvSpPr>
          <p:cNvPr id="16" name="Text Box 17"/>
          <p:cNvSpPr txBox="1">
            <a:spLocks noChangeArrowheads="1"/>
          </p:cNvSpPr>
          <p:nvPr/>
        </p:nvSpPr>
        <p:spPr bwMode="auto">
          <a:xfrm>
            <a:off x="4630738" y="5053013"/>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Today</a:t>
            </a:r>
          </a:p>
        </p:txBody>
      </p:sp>
      <p:sp>
        <p:nvSpPr>
          <p:cNvPr id="17" name="Line 18"/>
          <p:cNvSpPr>
            <a:spLocks noChangeShapeType="1"/>
          </p:cNvSpPr>
          <p:nvPr/>
        </p:nvSpPr>
        <p:spPr bwMode="auto">
          <a:xfrm flipH="1" flipV="1">
            <a:off x="4724400" y="3971925"/>
            <a:ext cx="304800" cy="1143000"/>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8" name="Line 14"/>
          <p:cNvSpPr>
            <a:spLocks noChangeShapeType="1"/>
          </p:cNvSpPr>
          <p:nvPr/>
        </p:nvSpPr>
        <p:spPr bwMode="auto">
          <a:xfrm>
            <a:off x="5562600" y="2600325"/>
            <a:ext cx="228600" cy="914400"/>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9" name="Text Box 17"/>
          <p:cNvSpPr txBox="1">
            <a:spLocks noChangeArrowheads="1"/>
          </p:cNvSpPr>
          <p:nvPr/>
        </p:nvSpPr>
        <p:spPr bwMode="auto">
          <a:xfrm>
            <a:off x="4572000" y="229552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Asymmetric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Title 1"/>
          <p:cNvSpPr>
            <a:spLocks noGrp="1"/>
          </p:cNvSpPr>
          <p:nvPr>
            <p:ph type="title"/>
          </p:nvPr>
        </p:nvSpPr>
        <p:spPr/>
        <p:txBody>
          <a:bodyPr/>
          <a:lstStyle/>
          <a:p>
            <a:r>
              <a:rPr lang="en-US">
                <a:latin typeface="Garamond" charset="0"/>
              </a:rPr>
              <a:t>Lab 7 Grading</a:t>
            </a:r>
          </a:p>
        </p:txBody>
      </p:sp>
      <p:sp>
        <p:nvSpPr>
          <p:cNvPr id="3" name="Content Placeholder 2"/>
          <p:cNvSpPr>
            <a:spLocks noGrp="1"/>
          </p:cNvSpPr>
          <p:nvPr>
            <p:ph idx="1"/>
          </p:nvPr>
        </p:nvSpPr>
        <p:spPr>
          <a:xfrm>
            <a:off x="228600" y="996950"/>
            <a:ext cx="8839200" cy="5194300"/>
          </a:xfrm>
        </p:spPr>
        <p:txBody>
          <a:bodyPr/>
          <a:lstStyle/>
          <a:p>
            <a:r>
              <a:rPr lang="en-US">
                <a:latin typeface="Tahoma" charset="0"/>
              </a:rPr>
              <a:t>Lab 7 is worth 5% of your entire course grade</a:t>
            </a:r>
          </a:p>
          <a:p>
            <a:r>
              <a:rPr lang="en-US">
                <a:latin typeface="Tahoma" charset="0"/>
              </a:rPr>
              <a:t>3% of this is my gift to each of you </a:t>
            </a:r>
            <a:r>
              <a:rPr lang="en-US">
                <a:latin typeface="Tahoma" charset="0"/>
                <a:sym typeface="Wingdings" charset="0"/>
              </a:rPr>
              <a:t></a:t>
            </a:r>
            <a:endParaRPr lang="en-US">
              <a:latin typeface="Tahoma" charset="0"/>
            </a:endParaRPr>
          </a:p>
          <a:p>
            <a:r>
              <a:rPr lang="en-US">
                <a:latin typeface="Tahoma" charset="0"/>
              </a:rPr>
              <a:t>2% of this you can earn by getting a grade between 0/100 and 40/100 (if you submit)</a:t>
            </a:r>
          </a:p>
          <a:p>
            <a:r>
              <a:rPr lang="en-US">
                <a:latin typeface="Tahoma" charset="0"/>
              </a:rPr>
              <a:t>An additional 3% will be extra credit you can earn by getting a grade between 40/100 and 100/100 (if you submit)</a:t>
            </a:r>
          </a:p>
          <a:p>
            <a:endParaRPr lang="en-US">
              <a:latin typeface="Tahoma" charset="0"/>
            </a:endParaRPr>
          </a:p>
          <a:p>
            <a:r>
              <a:rPr lang="en-US">
                <a:latin typeface="Tahoma" charset="0"/>
              </a:rPr>
              <a:t>Lab 7 grade is calculated as </a:t>
            </a:r>
          </a:p>
          <a:p>
            <a:pPr lvl="1"/>
            <a:r>
              <a:rPr lang="en-US">
                <a:latin typeface="Tahoma" charset="0"/>
                <a:ea typeface="ＭＳ Ｐゴシック" charset="0"/>
              </a:rPr>
              <a:t>Effect on total course grade = 3% + [5% * grade/100]</a:t>
            </a:r>
          </a:p>
          <a:p>
            <a:pPr lvl="1"/>
            <a:r>
              <a:rPr lang="en-US">
                <a:latin typeface="Tahoma" charset="0"/>
                <a:ea typeface="ＭＳ Ｐゴシック" charset="0"/>
              </a:rPr>
              <a:t>Everyone gets 3% on the lab without even submitting it</a:t>
            </a:r>
          </a:p>
          <a:p>
            <a:pPr lvl="1"/>
            <a:r>
              <a:rPr lang="en-US">
                <a:latin typeface="Tahoma" charset="0"/>
                <a:ea typeface="ＭＳ Ｐゴシック" charset="0"/>
              </a:rPr>
              <a:t>Those who submit the lab can get the remaining 2% and up to 3% more extra credit.</a:t>
            </a:r>
          </a:p>
          <a:p>
            <a:pPr lvl="1"/>
            <a:endParaRPr lang="en-US">
              <a:latin typeface="Tahoma" charset="0"/>
              <a:ea typeface="ＭＳ Ｐゴシック" charset="0"/>
            </a:endParaRPr>
          </a:p>
          <a:p>
            <a:endParaRPr lang="en-US">
              <a:latin typeface="Tahoma" charset="0"/>
            </a:endParaRPr>
          </a:p>
          <a:p>
            <a:endParaRPr lang="en-US">
              <a:latin typeface="Tahoma" charset="0"/>
            </a:endParaRPr>
          </a:p>
          <a:p>
            <a:endParaRPr lang="en-US">
              <a:latin typeface="Tahoma" charset="0"/>
            </a:endParaRPr>
          </a:p>
        </p:txBody>
      </p:sp>
      <p:sp>
        <p:nvSpPr>
          <p:cNvPr id="5335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9611DE-59C1-784A-9206-ACB9BFF1BB35}" type="slidenum">
              <a:rPr lang="en-US" sz="1600">
                <a:solidFill>
                  <a:srgbClr val="000000"/>
                </a:solidFill>
                <a:latin typeface="Garamond" charset="0"/>
                <a:cs typeface="Arial" charset="0"/>
              </a:rPr>
              <a:pPr eaLnBrk="1" hangingPunct="1"/>
              <a:t>4</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rPr>
              <a:t>A Case for Asymmetry</a:t>
            </a:r>
          </a:p>
        </p:txBody>
      </p:sp>
      <p:sp>
        <p:nvSpPr>
          <p:cNvPr id="3" name="Content Placeholder 2"/>
          <p:cNvSpPr>
            <a:spLocks noGrp="1"/>
          </p:cNvSpPr>
          <p:nvPr>
            <p:ph idx="1"/>
          </p:nvPr>
        </p:nvSpPr>
        <p:spPr/>
        <p:txBody>
          <a:bodyPr/>
          <a:lstStyle/>
          <a:p>
            <a:r>
              <a:rPr lang="en-US">
                <a:latin typeface="Tahoma" charset="0"/>
              </a:rPr>
              <a:t>Execution time of sequential kernels, critical sections, and limiter stages must be short</a:t>
            </a:r>
          </a:p>
          <a:p>
            <a:endParaRPr lang="en-US" sz="1200">
              <a:latin typeface="Tahoma" charset="0"/>
            </a:endParaRPr>
          </a:p>
          <a:p>
            <a:r>
              <a:rPr lang="en-US">
                <a:latin typeface="Tahoma" charset="0"/>
              </a:rPr>
              <a:t>It is difficult for the programmer to shorten these</a:t>
            </a:r>
            <a:br>
              <a:rPr lang="en-US">
                <a:latin typeface="Tahoma" charset="0"/>
              </a:rPr>
            </a:br>
            <a:r>
              <a:rPr lang="en-US">
                <a:latin typeface="Tahoma" charset="0"/>
              </a:rPr>
              <a:t>serialized sections</a:t>
            </a:r>
          </a:p>
          <a:p>
            <a:pPr lvl="1"/>
            <a:r>
              <a:rPr lang="en-US">
                <a:latin typeface="Tahoma" charset="0"/>
              </a:rPr>
              <a:t>Insufficient domain-specific knowledge</a:t>
            </a:r>
          </a:p>
          <a:p>
            <a:pPr lvl="1"/>
            <a:r>
              <a:rPr lang="en-US">
                <a:latin typeface="Tahoma" charset="0"/>
              </a:rPr>
              <a:t>Variation in hardware platforms </a:t>
            </a:r>
          </a:p>
          <a:p>
            <a:pPr lvl="1"/>
            <a:r>
              <a:rPr lang="en-US">
                <a:latin typeface="Tahoma" charset="0"/>
              </a:rPr>
              <a:t>Limited resources</a:t>
            </a:r>
          </a:p>
          <a:p>
            <a:endParaRPr lang="en-US" sz="1200">
              <a:latin typeface="Tahoma" charset="0"/>
            </a:endParaRPr>
          </a:p>
          <a:p>
            <a:r>
              <a:rPr lang="en-US">
                <a:solidFill>
                  <a:srgbClr val="0000FF"/>
                </a:solidFill>
                <a:latin typeface="Tahoma" charset="0"/>
              </a:rPr>
              <a:t>Goal: A mechanism to shorten serial bottlenecks without requiring programmer effort</a:t>
            </a:r>
          </a:p>
          <a:p>
            <a:endParaRPr lang="en-US" sz="1200">
              <a:latin typeface="Tahoma" charset="0"/>
            </a:endParaRPr>
          </a:p>
          <a:p>
            <a:r>
              <a:rPr lang="en-US">
                <a:solidFill>
                  <a:srgbClr val="FF0000"/>
                </a:solidFill>
                <a:latin typeface="Tahoma" charset="0"/>
              </a:rPr>
              <a:t>Idea: Accelerate serialized code sections by shipping them to powerful cores in an asymmetric multi-core (ACMP)</a:t>
            </a: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3DCFFB-08DB-5445-A587-8DC0FC3236E0}"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An Example: Accelerated Critical Sections</a:t>
            </a:r>
          </a:p>
        </p:txBody>
      </p:sp>
      <p:sp>
        <p:nvSpPr>
          <p:cNvPr id="3" name="Content Placeholder 2"/>
          <p:cNvSpPr>
            <a:spLocks noGrp="1"/>
          </p:cNvSpPr>
          <p:nvPr>
            <p:ph idx="1"/>
          </p:nvPr>
        </p:nvSpPr>
        <p:spPr>
          <a:xfrm>
            <a:off x="228600" y="1054100"/>
            <a:ext cx="8915400" cy="5194300"/>
          </a:xfrm>
        </p:spPr>
        <p:txBody>
          <a:bodyPr/>
          <a:lstStyle/>
          <a:p>
            <a:r>
              <a:rPr lang="en-US" sz="2200">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HW/SW ships critical sections to a large, powerful core in an asymmetric multi-core architecture</a:t>
            </a:r>
          </a:p>
          <a:p>
            <a:endParaRPr lang="en-US" sz="16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Benefit: </a:t>
            </a:r>
          </a:p>
          <a:p>
            <a:pPr lvl="1"/>
            <a:r>
              <a:rPr lang="en-US" sz="2000">
                <a:solidFill>
                  <a:schemeClr val="tx2"/>
                </a:solidFill>
                <a:latin typeface="Tahoma" charset="0"/>
                <a:ea typeface="ＭＳ Ｐゴシック" charset="0"/>
              </a:rPr>
              <a:t>Reduces serialization due to contended locks</a:t>
            </a:r>
          </a:p>
          <a:p>
            <a:pPr lvl="1"/>
            <a:r>
              <a:rPr lang="en-US" sz="2000">
                <a:solidFill>
                  <a:schemeClr val="tx2"/>
                </a:solidFill>
                <a:latin typeface="Tahoma" charset="0"/>
                <a:ea typeface="ＭＳ Ｐゴシック" charset="0"/>
              </a:rPr>
              <a:t>Reduces the performance impact of hard-to-parallelize sections</a:t>
            </a:r>
          </a:p>
          <a:p>
            <a:pPr lvl="1"/>
            <a:r>
              <a:rPr lang="en-US" sz="2000">
                <a:solidFill>
                  <a:schemeClr val="tx2"/>
                </a:solidFill>
                <a:latin typeface="Tahoma" charset="0"/>
                <a:ea typeface="ＭＳ Ｐゴシック" charset="0"/>
              </a:rPr>
              <a:t>Programmer does not need to (heavily) optimize parallel code </a:t>
            </a:r>
            <a:r>
              <a:rPr lang="en-US" sz="2000">
                <a:solidFill>
                  <a:schemeClr val="tx2"/>
                </a:solidFill>
                <a:latin typeface="Tahoma" charset="0"/>
                <a:ea typeface="ＭＳ Ｐゴシック" charset="0"/>
                <a:sym typeface="Wingdings" charset="0"/>
              </a:rPr>
              <a:t> fewer bugs, improved productivity</a:t>
            </a:r>
          </a:p>
          <a:p>
            <a:pPr lvl="1"/>
            <a:endParaRPr lang="en-US" sz="1600">
              <a:latin typeface="Tahoma" charset="0"/>
              <a:ea typeface="ＭＳ Ｐゴシック" charset="0"/>
              <a:sym typeface="Wingdings" charset="0"/>
            </a:endParaRPr>
          </a:p>
          <a:p>
            <a:pPr lvl="1"/>
            <a:endParaRPr lang="en-US" sz="1200">
              <a:latin typeface="Tahoma" charset="0"/>
              <a:ea typeface="ＭＳ Ｐゴシック" charset="0"/>
              <a:sym typeface="Wingdings" charset="0"/>
            </a:endParaRPr>
          </a:p>
          <a:p>
            <a:r>
              <a:rPr lang="en-US" sz="2000">
                <a:latin typeface="Tahoma" charset="0"/>
                <a:ea typeface="ＭＳ Ｐゴシック" charset="0"/>
                <a:cs typeface="ＭＳ Ｐゴシック" charset="0"/>
                <a:sym typeface="Wingdings" charset="0"/>
              </a:rPr>
              <a:t>Suleman et al., </a:t>
            </a:r>
            <a:r>
              <a:rPr lang="ja-JP" altLang="en-US" sz="2000">
                <a:latin typeface="Tahoma" charset="0"/>
                <a:ea typeface="ＭＳ Ｐゴシック" charset="0"/>
                <a:cs typeface="ＭＳ Ｐゴシック" charset="0"/>
                <a:sym typeface="Wingdings" charset="0"/>
              </a:rPr>
              <a:t>“</a:t>
            </a:r>
            <a:r>
              <a:rPr lang="en-US" altLang="ja-JP" sz="2000">
                <a:solidFill>
                  <a:srgbClr val="0000FF"/>
                </a:solidFill>
                <a:latin typeface="Tahoma" charset="0"/>
                <a:ea typeface="ＭＳ Ｐゴシック" charset="0"/>
                <a:cs typeface="ＭＳ Ｐゴシック" charset="0"/>
                <a:sym typeface="Wingdings" charset="0"/>
              </a:rPr>
              <a:t>Accelerating Critical Section Execution with Asymmetric Multi-Core Architectures,</a:t>
            </a:r>
            <a:r>
              <a:rPr lang="ja-JP" altLang="en-US" sz="2000">
                <a:latin typeface="Tahoma" charset="0"/>
                <a:ea typeface="ＭＳ Ｐゴシック" charset="0"/>
                <a:cs typeface="ＭＳ Ｐゴシック" charset="0"/>
                <a:sym typeface="Wingdings" charset="0"/>
              </a:rPr>
              <a:t>”</a:t>
            </a:r>
            <a:r>
              <a:rPr lang="en-US" altLang="ja-JP" sz="2000">
                <a:latin typeface="Tahoma" charset="0"/>
                <a:ea typeface="ＭＳ Ｐゴシック" charset="0"/>
                <a:cs typeface="ＭＳ Ｐゴシック" charset="0"/>
                <a:sym typeface="Wingdings" charset="0"/>
              </a:rPr>
              <a:t> ASPLOS 2009, IEEE Micro Top Picks 2010.</a:t>
            </a:r>
          </a:p>
          <a:p>
            <a:r>
              <a:rPr lang="en-US" sz="2000">
                <a:latin typeface="Tahoma" charset="0"/>
                <a:ea typeface="ＭＳ Ｐゴシック" charset="0"/>
                <a:cs typeface="ＭＳ Ｐゴシック" charset="0"/>
                <a:sym typeface="Wingdings" charset="0"/>
              </a:rPr>
              <a:t>Suleman et al., </a:t>
            </a:r>
            <a:r>
              <a:rPr lang="ja-JP" altLang="en-US" sz="2000">
                <a:latin typeface="Tahoma" charset="0"/>
                <a:ea typeface="ＭＳ Ｐゴシック" charset="0"/>
                <a:cs typeface="ＭＳ Ｐゴシック" charset="0"/>
                <a:sym typeface="Wingdings" charset="0"/>
              </a:rPr>
              <a:t>“</a:t>
            </a:r>
            <a:r>
              <a:rPr lang="en-US" altLang="ja-JP" sz="2000">
                <a:solidFill>
                  <a:srgbClr val="0000FF"/>
                </a:solidFill>
                <a:latin typeface="Tahoma" charset="0"/>
                <a:ea typeface="ＭＳ Ｐゴシック" charset="0"/>
                <a:cs typeface="ＭＳ Ｐゴシック" charset="0"/>
                <a:sym typeface="Wingdings" charset="0"/>
              </a:rPr>
              <a:t>Data Marshaling for Multi-Core Architectures,</a:t>
            </a:r>
            <a:r>
              <a:rPr lang="ja-JP" altLang="en-US" sz="2000">
                <a:latin typeface="Tahoma" charset="0"/>
                <a:ea typeface="ＭＳ Ｐゴシック" charset="0"/>
                <a:cs typeface="ＭＳ Ｐゴシック" charset="0"/>
                <a:sym typeface="Wingdings" charset="0"/>
              </a:rPr>
              <a:t>”</a:t>
            </a:r>
            <a:r>
              <a:rPr lang="en-US" altLang="ja-JP" sz="2000">
                <a:latin typeface="Tahoma" charset="0"/>
                <a:ea typeface="ＭＳ Ｐゴシック" charset="0"/>
                <a:cs typeface="ＭＳ Ｐゴシック" charset="0"/>
                <a:sym typeface="Wingdings" charset="0"/>
              </a:rPr>
              <a:t> ISCA 2010, IEEE Micro Top Picks 2011.</a:t>
            </a:r>
            <a:endParaRPr lang="en-US" sz="2000">
              <a:latin typeface="Tahoma" charset="0"/>
              <a:ea typeface="ＭＳ Ｐゴシック" charset="0"/>
              <a:cs typeface="ＭＳ Ｐゴシック" charset="0"/>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DC8B16-679F-EA46-8D0E-D0AB3DED0A11}"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05134F-EEC8-224A-96EE-0FD275E82651}" type="slidenum">
              <a:rPr lang="en-US" sz="1400" b="1">
                <a:solidFill>
                  <a:srgbClr val="DC5900"/>
                </a:solidFill>
              </a:rPr>
              <a:pPr/>
              <a:t>42</a:t>
            </a:fld>
            <a:endParaRPr lang="en-US" sz="1400" b="1">
              <a:solidFill>
                <a:srgbClr val="DC5900"/>
              </a:solidFill>
            </a:endParaRPr>
          </a:p>
        </p:txBody>
      </p:sp>
      <p:sp>
        <p:nvSpPr>
          <p:cNvPr id="231426" name="Rectangle 2"/>
          <p:cNvSpPr>
            <a:spLocks noGrp="1" noChangeArrowheads="1"/>
          </p:cNvSpPr>
          <p:nvPr>
            <p:ph type="title" idx="4294967295"/>
          </p:nvPr>
        </p:nvSpPr>
        <p:spPr/>
        <p:txBody>
          <a:bodyPr/>
          <a:lstStyle/>
          <a:p>
            <a:pPr eaLnBrk="1" hangingPunct="1"/>
            <a:r>
              <a:rPr lang="en-US">
                <a:latin typeface="Arial" charset="0"/>
              </a:rPr>
              <a:t>Accelerated Critical Sections</a:t>
            </a:r>
          </a:p>
        </p:txBody>
      </p:sp>
      <p:sp>
        <p:nvSpPr>
          <p:cNvPr id="231427" name="Line 8"/>
          <p:cNvSpPr>
            <a:spLocks noChangeShapeType="1"/>
          </p:cNvSpPr>
          <p:nvPr/>
        </p:nvSpPr>
        <p:spPr bwMode="auto">
          <a:xfrm>
            <a:off x="1676400" y="6172200"/>
            <a:ext cx="4572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82"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EnterCS()</a:t>
            </a:r>
          </a:p>
          <a:p>
            <a:pPr lvl="1" eaLnBrk="1" hangingPunct="1">
              <a:spcBef>
                <a:spcPct val="50000"/>
              </a:spcBef>
            </a:pPr>
            <a:r>
              <a:rPr lang="en-US" sz="1800">
                <a:solidFill>
                  <a:srgbClr val="000000"/>
                </a:solidFill>
              </a:rPr>
              <a:t>PriorityQ.insert(…)</a:t>
            </a:r>
          </a:p>
          <a:p>
            <a:pPr eaLnBrk="1" hangingPunct="1">
              <a:spcBef>
                <a:spcPct val="50000"/>
              </a:spcBef>
            </a:pPr>
            <a:r>
              <a:rPr lang="en-US" sz="1800">
                <a:solidFill>
                  <a:srgbClr val="000000"/>
                </a:solidFill>
              </a:rPr>
              <a:t>LeaveCS()</a:t>
            </a:r>
          </a:p>
        </p:txBody>
      </p:sp>
      <p:sp>
        <p:nvSpPr>
          <p:cNvPr id="231429" name="Text Box 16"/>
          <p:cNvSpPr txBox="1">
            <a:spLocks noChangeArrowheads="1"/>
          </p:cNvSpPr>
          <p:nvPr/>
        </p:nvSpPr>
        <p:spPr bwMode="auto">
          <a:xfrm>
            <a:off x="7086600" y="57150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Onchip-Interconnect</a:t>
            </a:r>
          </a:p>
        </p:txBody>
      </p:sp>
      <p:sp>
        <p:nvSpPr>
          <p:cNvPr id="711697" name="Rectangle 17"/>
          <p:cNvSpPr>
            <a:spLocks noChangeArrowheads="1"/>
          </p:cNvSpPr>
          <p:nvPr/>
        </p:nvSpPr>
        <p:spPr bwMode="auto">
          <a:xfrm>
            <a:off x="2133600" y="5105400"/>
            <a:ext cx="533400" cy="152400"/>
          </a:xfrm>
          <a:prstGeom prst="rect">
            <a:avLst/>
          </a:prstGeom>
          <a:solidFill>
            <a:srgbClr val="FFFFFF"/>
          </a:solidFill>
          <a:ln w="9525">
            <a:solidFill>
              <a:schemeClr val="tx1"/>
            </a:solidFill>
            <a:miter lim="800000"/>
            <a:headEnd/>
            <a:tailEnd/>
          </a:ln>
        </p:spPr>
        <p:txBody>
          <a:bodyPr wrap="none" anchor="ctr"/>
          <a:lstStyle/>
          <a:p>
            <a:endParaRPr lang="en-US" b="1">
              <a:solidFill>
                <a:srgbClr val="000000"/>
              </a:solidFill>
            </a:endParaRPr>
          </a:p>
        </p:txBody>
      </p:sp>
      <p:sp>
        <p:nvSpPr>
          <p:cNvPr id="231431" name="Rectangle 18"/>
          <p:cNvSpPr>
            <a:spLocks noChangeArrowheads="1"/>
          </p:cNvSpPr>
          <p:nvPr/>
        </p:nvSpPr>
        <p:spPr bwMode="auto">
          <a:xfrm>
            <a:off x="2133600" y="5257800"/>
            <a:ext cx="533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solidFill>
                <a:srgbClr val="000000"/>
              </a:solidFill>
            </a:endParaRPr>
          </a:p>
        </p:txBody>
      </p:sp>
      <p:sp>
        <p:nvSpPr>
          <p:cNvPr id="231432" name="Rectangle 19"/>
          <p:cNvSpPr>
            <a:spLocks noChangeArrowheads="1"/>
          </p:cNvSpPr>
          <p:nvPr/>
        </p:nvSpPr>
        <p:spPr bwMode="auto">
          <a:xfrm>
            <a:off x="2133600" y="5410200"/>
            <a:ext cx="533400" cy="152400"/>
          </a:xfrm>
          <a:prstGeom prst="rect">
            <a:avLst/>
          </a:prstGeom>
          <a:solidFill>
            <a:srgbClr val="FFFFFF"/>
          </a:solidFill>
          <a:ln w="9525">
            <a:solidFill>
              <a:schemeClr val="tx1"/>
            </a:solidFill>
            <a:miter lim="800000"/>
            <a:headEnd/>
            <a:tailEnd/>
          </a:ln>
        </p:spPr>
        <p:txBody>
          <a:bodyPr wrap="none" anchor="ctr"/>
          <a:lstStyle/>
          <a:p>
            <a:endParaRPr lang="en-US" b="1">
              <a:solidFill>
                <a:srgbClr val="000000"/>
              </a:solidFill>
            </a:endParaRPr>
          </a:p>
        </p:txBody>
      </p:sp>
      <p:sp>
        <p:nvSpPr>
          <p:cNvPr id="231433" name="Line 22"/>
          <p:cNvSpPr>
            <a:spLocks noChangeShapeType="1"/>
          </p:cNvSpPr>
          <p:nvPr/>
        </p:nvSpPr>
        <p:spPr bwMode="auto">
          <a:xfrm flipV="1">
            <a:off x="2438400" y="5562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1434" name="Line 23"/>
          <p:cNvSpPr>
            <a:spLocks noChangeShapeType="1"/>
          </p:cNvSpPr>
          <p:nvPr/>
        </p:nvSpPr>
        <p:spPr bwMode="auto">
          <a:xfrm flipV="1">
            <a:off x="2438400" y="4648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1435" name="Text Box 24"/>
          <p:cNvSpPr txBox="1">
            <a:spLocks noChangeArrowheads="1"/>
          </p:cNvSpPr>
          <p:nvPr/>
        </p:nvSpPr>
        <p:spPr bwMode="auto">
          <a:xfrm>
            <a:off x="76200" y="507365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Critical Section</a:t>
            </a:r>
            <a:br>
              <a:rPr lang="en-US" sz="1800">
                <a:solidFill>
                  <a:srgbClr val="000000"/>
                </a:solidFill>
              </a:rPr>
            </a:br>
            <a:r>
              <a:rPr lang="en-US" sz="1800">
                <a:solidFill>
                  <a:srgbClr val="000000"/>
                </a:solidFill>
              </a:rPr>
              <a:t>Request Buffer (CSRB)</a:t>
            </a:r>
          </a:p>
        </p:txBody>
      </p:sp>
      <p:sp>
        <p:nvSpPr>
          <p:cNvPr id="237590" name="Oval 22"/>
          <p:cNvSpPr>
            <a:spLocks noChangeArrowheads="1"/>
          </p:cNvSpPr>
          <p:nvPr/>
        </p:nvSpPr>
        <p:spPr bwMode="auto">
          <a:xfrm>
            <a:off x="4019550" y="4191000"/>
            <a:ext cx="190500" cy="228600"/>
          </a:xfrm>
          <a:prstGeom prst="ellipse">
            <a:avLst/>
          </a:prstGeom>
          <a:solidFill>
            <a:srgbClr val="FF0000"/>
          </a:solidFill>
          <a:ln w="9525">
            <a:solidFill>
              <a:schemeClr val="tx1"/>
            </a:solidFill>
            <a:round/>
            <a:headEnd/>
            <a:tailEnd/>
          </a:ln>
        </p:spPr>
        <p:txBody>
          <a:bodyPr wrap="none" anchor="ctr"/>
          <a:lstStyle/>
          <a:p>
            <a:endParaRPr lang="en-US">
              <a:solidFill>
                <a:srgbClr val="000000"/>
              </a:solidFill>
            </a:endParaRPr>
          </a:p>
        </p:txBody>
      </p:sp>
      <p:sp>
        <p:nvSpPr>
          <p:cNvPr id="711706" name="Text Box 26"/>
          <p:cNvSpPr txBox="1">
            <a:spLocks noChangeArrowheads="1"/>
          </p:cNvSpPr>
          <p:nvPr/>
        </p:nvSpPr>
        <p:spPr bwMode="auto">
          <a:xfrm>
            <a:off x="4114800" y="1295400"/>
            <a:ext cx="5010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1. P2 encounters a critical section (CSCALL)</a:t>
            </a:r>
          </a:p>
          <a:p>
            <a:pPr eaLnBrk="1" hangingPunct="1"/>
            <a:r>
              <a:rPr lang="en-US" sz="1800" b="1">
                <a:solidFill>
                  <a:srgbClr val="000000"/>
                </a:solidFill>
              </a:rPr>
              <a:t>2. P2 sends CSCALL Request to CSRB</a:t>
            </a:r>
          </a:p>
          <a:p>
            <a:pPr eaLnBrk="1" hangingPunct="1"/>
            <a:r>
              <a:rPr lang="en-US" sz="1800" b="1">
                <a:solidFill>
                  <a:srgbClr val="000000"/>
                </a:solidFill>
              </a:rPr>
              <a:t>3. P1 executes Critical Section</a:t>
            </a:r>
          </a:p>
          <a:p>
            <a:pPr eaLnBrk="1" hangingPunct="1"/>
            <a:r>
              <a:rPr lang="en-US" sz="1800" b="1">
                <a:solidFill>
                  <a:srgbClr val="000000"/>
                </a:solidFill>
              </a:rPr>
              <a:t>4. P1 sends CSDONE signal</a:t>
            </a:r>
          </a:p>
        </p:txBody>
      </p:sp>
      <p:sp>
        <p:nvSpPr>
          <p:cNvPr id="231438" name="Line 27"/>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39" name="Line 28"/>
          <p:cNvSpPr>
            <a:spLocks noChangeShapeType="1"/>
          </p:cNvSpPr>
          <p:nvPr/>
        </p:nvSpPr>
        <p:spPr bwMode="auto">
          <a:xfrm>
            <a:off x="50292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40" name="Line 29"/>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41" name="Rectangle 30"/>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endParaRPr lang="en-US" b="1">
              <a:solidFill>
                <a:srgbClr val="000000"/>
              </a:solidFill>
            </a:endParaRPr>
          </a:p>
        </p:txBody>
      </p:sp>
      <p:sp>
        <p:nvSpPr>
          <p:cNvPr id="231442" name="Rectangle 31"/>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solidFill>
                <a:srgbClr val="000000"/>
              </a:solidFill>
            </a:endParaRPr>
          </a:p>
        </p:txBody>
      </p:sp>
      <p:sp>
        <p:nvSpPr>
          <p:cNvPr id="231443" name="Text Box 32"/>
          <p:cNvSpPr txBox="1">
            <a:spLocks noChangeArrowheads="1"/>
          </p:cNvSpPr>
          <p:nvPr/>
        </p:nvSpPr>
        <p:spPr bwMode="auto">
          <a:xfrm>
            <a:off x="7315200" y="30924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Core executing critical section</a:t>
            </a:r>
          </a:p>
        </p:txBody>
      </p:sp>
      <p:sp>
        <p:nvSpPr>
          <p:cNvPr id="25" name="Rounded Rectangle 24"/>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00"/>
                </a:solidFill>
                <a:latin typeface="Arial" charset="0"/>
                <a:ea typeface="ＭＳ Ｐゴシック" charset="0"/>
                <a:cs typeface="ＭＳ Ｐゴシック" charset="0"/>
              </a:rPr>
              <a:t>P4</a:t>
            </a:r>
            <a:endParaRPr lang="en-US" b="1">
              <a:solidFill>
                <a:srgbClr val="000000"/>
              </a:solidFill>
              <a:latin typeface="Arial" charset="0"/>
              <a:ea typeface="ＭＳ Ｐゴシック" charset="0"/>
              <a:cs typeface="ＭＳ Ｐゴシック" charset="0"/>
            </a:endParaRPr>
          </a:p>
        </p:txBody>
      </p:sp>
      <p:sp>
        <p:nvSpPr>
          <p:cNvPr id="26" name="Rounded Rectangle 25"/>
          <p:cNvSpPr/>
          <p:nvPr/>
        </p:nvSpPr>
        <p:spPr>
          <a:xfrm>
            <a:off x="46482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00"/>
                </a:solidFill>
                <a:latin typeface="Arial" charset="0"/>
                <a:ea typeface="ＭＳ Ｐゴシック" charset="0"/>
                <a:cs typeface="ＭＳ Ｐゴシック" charset="0"/>
              </a:rPr>
              <a:t>P3</a:t>
            </a:r>
            <a:endParaRPr lang="en-US" b="1">
              <a:solidFill>
                <a:srgbClr val="000000"/>
              </a:solidFill>
              <a:latin typeface="Arial" charset="0"/>
              <a:ea typeface="ＭＳ Ｐゴシック" charset="0"/>
              <a:cs typeface="ＭＳ Ｐゴシック" charset="0"/>
            </a:endParaRPr>
          </a:p>
        </p:txBody>
      </p:sp>
      <p:sp>
        <p:nvSpPr>
          <p:cNvPr id="27" name="Rounded Rectangle 26"/>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00"/>
                </a:solidFill>
                <a:latin typeface="Arial" charset="0"/>
                <a:ea typeface="ＭＳ Ｐゴシック" charset="0"/>
                <a:cs typeface="ＭＳ Ｐゴシック" charset="0"/>
              </a:rPr>
              <a:t>P2</a:t>
            </a:r>
            <a:endParaRPr lang="en-US" b="1">
              <a:solidFill>
                <a:srgbClr val="000000"/>
              </a:solidFill>
              <a:latin typeface="Arial" charset="0"/>
              <a:ea typeface="ＭＳ Ｐゴシック" charset="0"/>
              <a:cs typeface="ＭＳ Ｐゴシック" charset="0"/>
            </a:endParaRPr>
          </a:p>
        </p:txBody>
      </p:sp>
      <p:sp>
        <p:nvSpPr>
          <p:cNvPr id="28" name="Rounded Rectangle 27"/>
          <p:cNvSpPr/>
          <p:nvPr/>
        </p:nvSpPr>
        <p:spPr>
          <a:xfrm>
            <a:off x="1676400" y="3048000"/>
            <a:ext cx="1600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latin typeface="Arial"/>
              </a:rPr>
              <a:t>P1</a:t>
            </a:r>
          </a:p>
        </p:txBody>
      </p:sp>
      <p:sp>
        <p:nvSpPr>
          <p:cNvPr id="451610" name="Oval 26"/>
          <p:cNvSpPr>
            <a:spLocks noChangeArrowheads="1"/>
          </p:cNvSpPr>
          <p:nvPr/>
        </p:nvSpPr>
        <p:spPr bwMode="auto">
          <a:xfrm>
            <a:off x="0" y="4892675"/>
            <a:ext cx="3276600" cy="1279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solidFill>
                <a:srgbClr val="000000"/>
              </a:solidFill>
            </a:endParaRPr>
          </a:p>
        </p:txBody>
      </p:sp>
    </p:spTree>
    <p:custDataLst>
      <p:tags r:id="rId1"/>
    </p:custDataLst>
  </p:cSld>
  <p:clrMapOvr>
    <a:masterClrMapping/>
  </p:clrMapOvr>
  <p:transition xmlns:p14="http://schemas.microsoft.com/office/powerpoint/2010/main" advTm="28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5161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mph" presetSubtype="1" nodeType="clickEffect">
                                  <p:stCondLst>
                                    <p:cond delay="0"/>
                                  </p:stCondLst>
                                  <p:childTnLst>
                                    <p:set>
                                      <p:cBhvr override="childStyle">
                                        <p:cTn id="14" dur="indefinite"/>
                                        <p:tgtEl>
                                          <p:spTgt spid="237582">
                                            <p:txEl>
                                              <p:pRg st="0" end="0"/>
                                            </p:txEl>
                                          </p:spTgt>
                                        </p:tgtEl>
                                        <p:attrNameLst>
                                          <p:attrName>style.fontStyle</p:attrName>
                                        </p:attrNameLst>
                                      </p:cBhvr>
                                      <p:to>
                                        <p:strVal val="normal"/>
                                      </p:to>
                                    </p:set>
                                    <p:set>
                                      <p:cBhvr override="childStyle">
                                        <p:cTn id="15" dur="indefinite"/>
                                        <p:tgtEl>
                                          <p:spTgt spid="237582">
                                            <p:txEl>
                                              <p:pRg st="0" end="0"/>
                                            </p:txEl>
                                          </p:spTgt>
                                        </p:tgtEl>
                                        <p:attrNameLst>
                                          <p:attrName>style.fontWeight</p:attrName>
                                        </p:attrNameLst>
                                      </p:cBhvr>
                                      <p:to>
                                        <p:strVal val="bold"/>
                                      </p:to>
                                    </p:set>
                                    <p:set>
                                      <p:cBhvr override="childStyle">
                                        <p:cTn id="16" dur="indefinite"/>
                                        <p:tgtEl>
                                          <p:spTgt spid="237582">
                                            <p:txEl>
                                              <p:pRg st="0" end="0"/>
                                            </p:txEl>
                                          </p:spTgt>
                                        </p:tgtEl>
                                        <p:attrNameLst>
                                          <p:attrName>style.textDecorationUnderline</p:attrName>
                                        </p:attrNameLst>
                                      </p:cBhvr>
                                      <p:to>
                                        <p:strVal val="false"/>
                                      </p:to>
                                    </p:set>
                                  </p:childTnLst>
                                </p:cTn>
                              </p:par>
                              <p:par>
                                <p:cTn id="17" presetID="1" presetClass="entr" presetSubtype="0" fill="hold" nodeType="withEffect">
                                  <p:stCondLst>
                                    <p:cond delay="0"/>
                                  </p:stCondLst>
                                  <p:childTnLst>
                                    <p:set>
                                      <p:cBhvr>
                                        <p:cTn id="18" dur="1" fill="hold">
                                          <p:stCondLst>
                                            <p:cond delay="0"/>
                                          </p:stCondLst>
                                        </p:cTn>
                                        <p:tgtEl>
                                          <p:spTgt spid="711706">
                                            <p:txEl>
                                              <p:pRg st="0" end="0"/>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3759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711706">
                                            <p:txEl>
                                              <p:pRg st="1" end="1"/>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017 0.00023 L 0.00017 0.27058 L -0.18333 0.27058 L -0.18333 0.12951 " pathEditMode="relative" rAng="0" ptsTypes="AAAA">
                                      <p:cBhvr>
                                        <p:cTn id="27" dur="2000" fill="hold"/>
                                        <p:tgtEl>
                                          <p:spTgt spid="237590"/>
                                        </p:tgtEl>
                                        <p:attrNameLst>
                                          <p:attrName>ppt_x</p:attrName>
                                          <p:attrName>ppt_y</p:attrName>
                                        </p:attrNameLst>
                                      </p:cBhvr>
                                      <p:rCtr x="-9184" y="13506"/>
                                    </p:animMotion>
                                  </p:childTnLst>
                                </p:cTn>
                              </p:par>
                            </p:childTnLst>
                          </p:cTn>
                        </p:par>
                        <p:par>
                          <p:cTn id="28" fill="hold" nodeType="afterGroup">
                            <p:stCondLst>
                              <p:cond delay="2000"/>
                            </p:stCondLst>
                            <p:childTnLst>
                              <p:par>
                                <p:cTn id="29" presetID="1" presetClass="emph" presetSubtype="2" fill="hold" nodeType="afterEffect">
                                  <p:stCondLst>
                                    <p:cond delay="0"/>
                                  </p:stCondLst>
                                  <p:childTnLst>
                                    <p:animClr clrSpc="rgb" dir="cw">
                                      <p:cBhvr>
                                        <p:cTn id="30" dur="2000" fill="hold"/>
                                        <p:tgtEl>
                                          <p:spTgt spid="27"/>
                                        </p:tgtEl>
                                        <p:attrNameLst>
                                          <p:attrName>fillcolor</p:attrName>
                                        </p:attrNameLst>
                                      </p:cBhvr>
                                      <p:to>
                                        <a:schemeClr val="bg1"/>
                                      </p:to>
                                    </p:animClr>
                                    <p:set>
                                      <p:cBhvr>
                                        <p:cTn id="31" dur="2000" fill="hold"/>
                                        <p:tgtEl>
                                          <p:spTgt spid="27"/>
                                        </p:tgtEl>
                                        <p:attrNameLst>
                                          <p:attrName>fill.type</p:attrName>
                                        </p:attrNameLst>
                                      </p:cBhvr>
                                      <p:to>
                                        <p:strVal val="solid"/>
                                      </p:to>
                                    </p:set>
                                    <p:set>
                                      <p:cBhvr>
                                        <p:cTn id="32" dur="2000" fill="hold"/>
                                        <p:tgtEl>
                                          <p:spTgt spid="27"/>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711697"/>
                                        </p:tgtEl>
                                        <p:attrNameLst>
                                          <p:attrName>fillcolor</p:attrName>
                                        </p:attrNameLst>
                                      </p:cBhvr>
                                      <p:to>
                                        <a:srgbClr val="993300"/>
                                      </p:to>
                                    </p:animClr>
                                    <p:set>
                                      <p:cBhvr>
                                        <p:cTn id="35" dur="2000" fill="hold"/>
                                        <p:tgtEl>
                                          <p:spTgt spid="711697"/>
                                        </p:tgtEl>
                                        <p:attrNameLst>
                                          <p:attrName>fill.type</p:attrName>
                                        </p:attrNameLst>
                                      </p:cBhvr>
                                      <p:to>
                                        <p:strVal val="solid"/>
                                      </p:to>
                                    </p:set>
                                    <p:set>
                                      <p:cBhvr>
                                        <p:cTn id="36" dur="2000" fill="hold"/>
                                        <p:tgtEl>
                                          <p:spTgt spid="711697"/>
                                        </p:tgtEl>
                                        <p:attrNameLst>
                                          <p:attrName>fill.on</p:attrName>
                                        </p:attrNameLst>
                                      </p:cBhvr>
                                      <p:to>
                                        <p:strVal val="tru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11706">
                                            <p:txEl>
                                              <p:pRg st="2" end="2"/>
                                            </p:txEl>
                                          </p:spTgt>
                                        </p:tgtEl>
                                        <p:attrNameLst>
                                          <p:attrName>style.visibility</p:attrName>
                                        </p:attrNameLst>
                                      </p:cBhvr>
                                      <p:to>
                                        <p:strVal val="visible"/>
                                      </p:to>
                                    </p:set>
                                  </p:childTnLst>
                                </p:cTn>
                              </p:par>
                              <p:par>
                                <p:cTn id="41" presetID="0" presetClass="path" presetSubtype="0" accel="50000" decel="50000" fill="hold" grpId="3" nodeType="withEffect">
                                  <p:stCondLst>
                                    <p:cond delay="0"/>
                                  </p:stCondLst>
                                  <p:childTnLst>
                                    <p:animMotion origin="layout" path="M -0.18333 0.12928 L -0.18316 -0.04163 " pathEditMode="relative" rAng="0" ptsTypes="AA">
                                      <p:cBhvr>
                                        <p:cTn id="42" dur="2000" fill="hold"/>
                                        <p:tgtEl>
                                          <p:spTgt spid="237590"/>
                                        </p:tgtEl>
                                        <p:attrNameLst>
                                          <p:attrName>ppt_x</p:attrName>
                                          <p:attrName>ppt_y</p:attrName>
                                        </p:attrNameLst>
                                      </p:cBhvr>
                                      <p:rCtr x="0" y="-8557"/>
                                    </p:animMotion>
                                  </p:childTnLst>
                                </p:cTn>
                              </p:par>
                            </p:childTnLst>
                          </p:cTn>
                        </p:par>
                        <p:par>
                          <p:cTn id="43" fill="hold" nodeType="afterGroup">
                            <p:stCondLst>
                              <p:cond delay="2000"/>
                            </p:stCondLst>
                            <p:childTnLst>
                              <p:par>
                                <p:cTn id="44" presetID="1" presetClass="emph" presetSubtype="2" fill="hold" nodeType="afterEffect">
                                  <p:stCondLst>
                                    <p:cond delay="0"/>
                                  </p:stCondLst>
                                  <p:childTnLst>
                                    <p:animClr clrSpc="rgb" dir="cw">
                                      <p:cBhvr>
                                        <p:cTn id="45" dur="2000" fill="hold"/>
                                        <p:tgtEl>
                                          <p:spTgt spid="28"/>
                                        </p:tgtEl>
                                        <p:attrNameLst>
                                          <p:attrName>fillcolor</p:attrName>
                                        </p:attrNameLst>
                                      </p:cBhvr>
                                      <p:to>
                                        <a:srgbClr val="FF0000"/>
                                      </p:to>
                                    </p:animClr>
                                    <p:set>
                                      <p:cBhvr>
                                        <p:cTn id="46" dur="2000" fill="hold"/>
                                        <p:tgtEl>
                                          <p:spTgt spid="28"/>
                                        </p:tgtEl>
                                        <p:attrNameLst>
                                          <p:attrName>fill.type</p:attrName>
                                        </p:attrNameLst>
                                      </p:cBhvr>
                                      <p:to>
                                        <p:strVal val="solid"/>
                                      </p:to>
                                    </p:set>
                                    <p:set>
                                      <p:cBhvr>
                                        <p:cTn id="47" dur="2000" fill="hold"/>
                                        <p:tgtEl>
                                          <p:spTgt spid="28"/>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711697"/>
                                        </p:tgtEl>
                                        <p:attrNameLst>
                                          <p:attrName>fillcolor</p:attrName>
                                        </p:attrNameLst>
                                      </p:cBhvr>
                                      <p:to>
                                        <a:schemeClr val="bg1"/>
                                      </p:to>
                                    </p:animClr>
                                    <p:set>
                                      <p:cBhvr>
                                        <p:cTn id="50" dur="2000" fill="hold"/>
                                        <p:tgtEl>
                                          <p:spTgt spid="711697"/>
                                        </p:tgtEl>
                                        <p:attrNameLst>
                                          <p:attrName>fill.type</p:attrName>
                                        </p:attrNameLst>
                                      </p:cBhvr>
                                      <p:to>
                                        <p:strVal val="solid"/>
                                      </p:to>
                                    </p:set>
                                    <p:set>
                                      <p:cBhvr>
                                        <p:cTn id="51" dur="2000" fill="hold"/>
                                        <p:tgtEl>
                                          <p:spTgt spid="711697"/>
                                        </p:tgtEl>
                                        <p:attrNameLst>
                                          <p:attrName>fill.on</p:attrName>
                                        </p:attrNameLst>
                                      </p:cBhvr>
                                      <p:to>
                                        <p:strVal val="true"/>
                                      </p:to>
                                    </p:set>
                                  </p:childTnLst>
                                </p:cTn>
                              </p:par>
                              <p:par>
                                <p:cTn id="52" presetID="5" presetClass="emph" presetSubtype="1" nodeType="withEffect">
                                  <p:stCondLst>
                                    <p:cond delay="0"/>
                                  </p:stCondLst>
                                  <p:childTnLst>
                                    <p:set>
                                      <p:cBhvr override="childStyle">
                                        <p:cTn id="53" dur="indefinite"/>
                                        <p:tgtEl>
                                          <p:spTgt spid="237582">
                                            <p:txEl>
                                              <p:pRg st="1" end="1"/>
                                            </p:txEl>
                                          </p:spTgt>
                                        </p:tgtEl>
                                        <p:attrNameLst>
                                          <p:attrName>style.fontStyle</p:attrName>
                                        </p:attrNameLst>
                                      </p:cBhvr>
                                      <p:to>
                                        <p:strVal val="normal"/>
                                      </p:to>
                                    </p:set>
                                    <p:set>
                                      <p:cBhvr override="childStyle">
                                        <p:cTn id="54" dur="indefinite"/>
                                        <p:tgtEl>
                                          <p:spTgt spid="237582">
                                            <p:txEl>
                                              <p:pRg st="1" end="1"/>
                                            </p:txEl>
                                          </p:spTgt>
                                        </p:tgtEl>
                                        <p:attrNameLst>
                                          <p:attrName>style.fontWeight</p:attrName>
                                        </p:attrNameLst>
                                      </p:cBhvr>
                                      <p:to>
                                        <p:strVal val="bold"/>
                                      </p:to>
                                    </p:set>
                                    <p:set>
                                      <p:cBhvr override="childStyle">
                                        <p:cTn id="55" dur="indefinite"/>
                                        <p:tgtEl>
                                          <p:spTgt spid="237582">
                                            <p:txEl>
                                              <p:pRg st="1" end="1"/>
                                            </p:txEl>
                                          </p:spTgt>
                                        </p:tgtEl>
                                        <p:attrNameLst>
                                          <p:attrName>style.textDecorationUnderline</p:attrName>
                                        </p:attrNameLst>
                                      </p:cBhvr>
                                      <p:to>
                                        <p:strVal val="fals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mph" presetSubtype="1" nodeType="clickEffect">
                                  <p:stCondLst>
                                    <p:cond delay="0"/>
                                  </p:stCondLst>
                                  <p:childTnLst>
                                    <p:set>
                                      <p:cBhvr override="childStyle">
                                        <p:cTn id="59" dur="indefinite"/>
                                        <p:tgtEl>
                                          <p:spTgt spid="237582">
                                            <p:txEl>
                                              <p:pRg st="2" end="2"/>
                                            </p:txEl>
                                          </p:spTgt>
                                        </p:tgtEl>
                                        <p:attrNameLst>
                                          <p:attrName>style.fontStyle</p:attrName>
                                        </p:attrNameLst>
                                      </p:cBhvr>
                                      <p:to>
                                        <p:strVal val="normal"/>
                                      </p:to>
                                    </p:set>
                                    <p:set>
                                      <p:cBhvr override="childStyle">
                                        <p:cTn id="60" dur="indefinite"/>
                                        <p:tgtEl>
                                          <p:spTgt spid="237582">
                                            <p:txEl>
                                              <p:pRg st="2" end="2"/>
                                            </p:txEl>
                                          </p:spTgt>
                                        </p:tgtEl>
                                        <p:attrNameLst>
                                          <p:attrName>style.fontWeight</p:attrName>
                                        </p:attrNameLst>
                                      </p:cBhvr>
                                      <p:to>
                                        <p:strVal val="bold"/>
                                      </p:to>
                                    </p:set>
                                    <p:set>
                                      <p:cBhvr override="childStyle">
                                        <p:cTn id="61" dur="indefinite"/>
                                        <p:tgtEl>
                                          <p:spTgt spid="237582">
                                            <p:txEl>
                                              <p:pRg st="2" end="2"/>
                                            </p:txEl>
                                          </p:spTgt>
                                        </p:tgtEl>
                                        <p:attrNameLst>
                                          <p:attrName>style.textDecorationUnderline</p:attrName>
                                        </p:attrNameLst>
                                      </p:cBhvr>
                                      <p:to>
                                        <p:strVal val="false"/>
                                      </p:to>
                                    </p:set>
                                  </p:childTnLst>
                                </p:cTn>
                              </p:par>
                              <p:par>
                                <p:cTn id="62" presetID="1" presetClass="entr" presetSubtype="0" fill="hold" nodeType="withEffect">
                                  <p:stCondLst>
                                    <p:cond delay="0"/>
                                  </p:stCondLst>
                                  <p:childTnLst>
                                    <p:set>
                                      <p:cBhvr>
                                        <p:cTn id="63" dur="1" fill="hold">
                                          <p:stCondLst>
                                            <p:cond delay="0"/>
                                          </p:stCondLst>
                                        </p:cTn>
                                        <p:tgtEl>
                                          <p:spTgt spid="711706">
                                            <p:txEl>
                                              <p:pRg st="3" end="3"/>
                                            </p:txEl>
                                          </p:spTgt>
                                        </p:tgtEl>
                                        <p:attrNameLst>
                                          <p:attrName>style.visibility</p:attrName>
                                        </p:attrNameLst>
                                      </p:cBhvr>
                                      <p:to>
                                        <p:strVal val="visible"/>
                                      </p:to>
                                    </p:set>
                                  </p:childTnLst>
                                </p:cTn>
                              </p:par>
                              <p:par>
                                <p:cTn id="64" presetID="0" presetClass="path" presetSubtype="0" accel="50000" decel="50000" fill="hold" grpId="4" nodeType="withEffect">
                                  <p:stCondLst>
                                    <p:cond delay="0"/>
                                  </p:stCondLst>
                                  <p:childTnLst>
                                    <p:animMotion origin="layout" path="M -0.18333 -0.04163 L -0.1816 0.27058 L 0 0.2685 L 0 0.00023 " pathEditMode="relative" rAng="0" ptsTypes="AAAA">
                                      <p:cBhvr>
                                        <p:cTn id="65" dur="2000" fill="hold"/>
                                        <p:tgtEl>
                                          <p:spTgt spid="237590"/>
                                        </p:tgtEl>
                                        <p:attrNameLst>
                                          <p:attrName>ppt_x</p:attrName>
                                          <p:attrName>ppt_y</p:attrName>
                                        </p:attrNameLst>
                                      </p:cBhvr>
                                      <p:rCtr x="9167" y="15611"/>
                                    </p:animMotion>
                                  </p:childTnLst>
                                </p:cTn>
                              </p:par>
                            </p:childTnLst>
                          </p:cTn>
                        </p:par>
                        <p:par>
                          <p:cTn id="66" fill="hold" nodeType="afterGroup">
                            <p:stCondLst>
                              <p:cond delay="2000"/>
                            </p:stCondLst>
                            <p:childTnLst>
                              <p:par>
                                <p:cTn id="67" presetID="1" presetClass="entr" presetSubtype="0" fill="hold" grpId="1" nodeType="afterEffect">
                                  <p:stCondLst>
                                    <p:cond delay="0"/>
                                  </p:stCondLst>
                                  <p:childTnLst>
                                    <p:set>
                                      <p:cBhvr>
                                        <p:cTn id="68" dur="1" fill="hold">
                                          <p:stCondLst>
                                            <p:cond delay="0"/>
                                          </p:stCondLst>
                                        </p:cTn>
                                        <p:tgtEl>
                                          <p:spTgt spid="237590"/>
                                        </p:tgtEl>
                                        <p:attrNameLst>
                                          <p:attrName>style.visibility</p:attrName>
                                        </p:attrNameLst>
                                      </p:cBhvr>
                                      <p:to>
                                        <p:strVal val="visible"/>
                                      </p:to>
                                    </p:set>
                                  </p:childTnLst>
                                </p:cTn>
                              </p:par>
                            </p:childTnLst>
                          </p:cTn>
                        </p:par>
                        <p:par>
                          <p:cTn id="69" fill="hold" nodeType="afterGroup">
                            <p:stCondLst>
                              <p:cond delay="2000"/>
                            </p:stCondLst>
                            <p:childTnLst>
                              <p:par>
                                <p:cTn id="70" presetID="1" presetClass="exit" presetSubtype="0" fill="hold" grpId="2" nodeType="afterEffect">
                                  <p:stCondLst>
                                    <p:cond delay="0"/>
                                  </p:stCondLst>
                                  <p:childTnLst>
                                    <p:set>
                                      <p:cBhvr>
                                        <p:cTn id="71" dur="1" fill="hold">
                                          <p:stCondLst>
                                            <p:cond delay="0"/>
                                          </p:stCondLst>
                                        </p:cTn>
                                        <p:tgtEl>
                                          <p:spTgt spid="237590"/>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2000" fill="hold"/>
                                        <p:tgtEl>
                                          <p:spTgt spid="28"/>
                                        </p:tgtEl>
                                        <p:attrNameLst>
                                          <p:attrName>fillcolor</p:attrName>
                                        </p:attrNameLst>
                                      </p:cBhvr>
                                      <p:to>
                                        <a:schemeClr val="bg1"/>
                                      </p:to>
                                    </p:animClr>
                                    <p:set>
                                      <p:cBhvr>
                                        <p:cTn id="74" dur="2000" fill="hold"/>
                                        <p:tgtEl>
                                          <p:spTgt spid="28"/>
                                        </p:tgtEl>
                                        <p:attrNameLst>
                                          <p:attrName>fill.type</p:attrName>
                                        </p:attrNameLst>
                                      </p:cBhvr>
                                      <p:to>
                                        <p:strVal val="solid"/>
                                      </p:to>
                                    </p:set>
                                    <p:set>
                                      <p:cBhvr>
                                        <p:cTn id="75" dur="2000" fill="hold"/>
                                        <p:tgtEl>
                                          <p:spTgt spid="28"/>
                                        </p:tgtEl>
                                        <p:attrNameLst>
                                          <p:attrName>fill.on</p:attrName>
                                        </p:attrNameLst>
                                      </p:cBhvr>
                                      <p:to>
                                        <p:strVal val="true"/>
                                      </p:to>
                                    </p:set>
                                  </p:childTnLst>
                                </p:cTn>
                              </p:par>
                            </p:childTnLst>
                          </p:cTn>
                        </p:par>
                        <p:par>
                          <p:cTn id="76" fill="hold" nodeType="afterGroup">
                            <p:stCondLst>
                              <p:cond delay="4000"/>
                            </p:stCondLst>
                            <p:childTnLst>
                              <p:par>
                                <p:cTn id="77" presetID="1" presetClass="emph" presetSubtype="2" fill="hold" nodeType="afterEffect">
                                  <p:stCondLst>
                                    <p:cond delay="0"/>
                                  </p:stCondLst>
                                  <p:childTnLst>
                                    <p:animClr clrSpc="rgb" dir="cw">
                                      <p:cBhvr>
                                        <p:cTn id="78" dur="2000" fill="hold"/>
                                        <p:tgtEl>
                                          <p:spTgt spid="27"/>
                                        </p:tgtEl>
                                        <p:attrNameLst>
                                          <p:attrName>fillcolor</p:attrName>
                                        </p:attrNameLst>
                                      </p:cBhvr>
                                      <p:to>
                                        <a:schemeClr val="accent1"/>
                                      </p:to>
                                    </p:animClr>
                                    <p:set>
                                      <p:cBhvr>
                                        <p:cTn id="79" dur="2000" fill="hold"/>
                                        <p:tgtEl>
                                          <p:spTgt spid="27"/>
                                        </p:tgtEl>
                                        <p:attrNameLst>
                                          <p:attrName>fill.type</p:attrName>
                                        </p:attrNameLst>
                                      </p:cBhvr>
                                      <p:to>
                                        <p:strVal val="solid"/>
                                      </p:to>
                                    </p:set>
                                    <p:set>
                                      <p:cBhvr>
                                        <p:cTn id="80"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90" grpId="0" animBg="1"/>
      <p:bldP spid="237590" grpId="1" animBg="1"/>
      <p:bldP spid="237590" grpId="2" animBg="1"/>
      <p:bldP spid="237590" grpId="3" animBg="1"/>
      <p:bldP spid="237590" grpId="4" animBg="1"/>
      <p:bldP spid="451610" grpId="0" animBg="1"/>
      <p:bldP spid="45161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p:txBody>
          <a:bodyPr/>
          <a:lstStyle/>
          <a:p>
            <a:r>
              <a:rPr lang="en-US">
                <a:latin typeface="Garamond" charset="0"/>
                <a:ea typeface="ＭＳ Ｐゴシック" charset="0"/>
                <a:cs typeface="ＭＳ Ｐゴシック" charset="0"/>
              </a:rPr>
              <a:t>Accelerated Critical Sections (ACS)</a:t>
            </a:r>
          </a:p>
        </p:txBody>
      </p:sp>
      <p:sp>
        <p:nvSpPr>
          <p:cNvPr id="233474" name="Content Placeholder 2"/>
          <p:cNvSpPr>
            <a:spLocks noGrp="1"/>
          </p:cNvSpPr>
          <p:nvPr>
            <p:ph idx="1"/>
          </p:nvPr>
        </p:nvSpPr>
        <p:spPr>
          <a:xfrm>
            <a:off x="228600" y="120650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Suleman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Accelerating Critical Section Execution with Asymmetric Multi-Core Architectures</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ASPLOS 2009.</a:t>
            </a:r>
            <a:endParaRPr lang="en-US">
              <a:latin typeface="Tahoma" charset="0"/>
              <a:ea typeface="ＭＳ Ｐゴシック" charset="0"/>
              <a:cs typeface="ＭＳ Ｐゴシック" charset="0"/>
            </a:endParaRPr>
          </a:p>
        </p:txBody>
      </p:sp>
      <p:sp>
        <p:nvSpPr>
          <p:cNvPr id="2334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371F46-3318-E742-AA77-BDFD23B539F3}"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233476" name="TextBox 4"/>
          <p:cNvSpPr txBox="1">
            <a:spLocks noChangeArrowheads="1"/>
          </p:cNvSpPr>
          <p:nvPr/>
        </p:nvSpPr>
        <p:spPr bwMode="auto">
          <a:xfrm>
            <a:off x="76200" y="1701800"/>
            <a:ext cx="2054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A = compute()</a:t>
            </a:r>
          </a:p>
          <a:p>
            <a:pPr eaLnBrk="1" hangingPunct="1"/>
            <a:endParaRPr lang="en-US" sz="1800">
              <a:solidFill>
                <a:srgbClr val="000000"/>
              </a:solidFill>
              <a:cs typeface="Arial" charset="0"/>
            </a:endParaRPr>
          </a:p>
          <a:p>
            <a:pPr eaLnBrk="1" hangingPunct="1"/>
            <a:r>
              <a:rPr lang="en-US" sz="1800">
                <a:solidFill>
                  <a:srgbClr val="0000FF"/>
                </a:solidFill>
                <a:cs typeface="Arial" charset="0"/>
              </a:rPr>
              <a:t>LOCK X</a:t>
            </a:r>
          </a:p>
          <a:p>
            <a:pPr eaLnBrk="1" hangingPunct="1"/>
            <a:r>
              <a:rPr lang="en-US" sz="1800">
                <a:solidFill>
                  <a:srgbClr val="0070C0"/>
                </a:solidFill>
                <a:cs typeface="Arial" charset="0"/>
              </a:rPr>
              <a:t>      </a:t>
            </a:r>
            <a:r>
              <a:rPr lang="en-US" sz="1800">
                <a:solidFill>
                  <a:srgbClr val="FF0000"/>
                </a:solidFill>
                <a:cs typeface="Arial" charset="0"/>
              </a:rPr>
              <a:t>result = CS(A)</a:t>
            </a:r>
          </a:p>
          <a:p>
            <a:pPr eaLnBrk="1" hangingPunct="1"/>
            <a:r>
              <a:rPr lang="en-US" sz="1800">
                <a:solidFill>
                  <a:srgbClr val="0000FF"/>
                </a:solidFill>
                <a:cs typeface="Arial" charset="0"/>
              </a:rPr>
              <a:t>UNLOCK X</a:t>
            </a:r>
          </a:p>
          <a:p>
            <a:pPr eaLnBrk="1" hangingPunct="1"/>
            <a:endParaRPr lang="en-US" sz="1800">
              <a:solidFill>
                <a:srgbClr val="000000"/>
              </a:solidFill>
              <a:cs typeface="Arial" charset="0"/>
            </a:endParaRPr>
          </a:p>
          <a:p>
            <a:pPr eaLnBrk="1" hangingPunct="1"/>
            <a:r>
              <a:rPr lang="en-US" sz="1800">
                <a:solidFill>
                  <a:srgbClr val="000000"/>
                </a:solidFill>
                <a:cs typeface="Arial" charset="0"/>
              </a:rPr>
              <a:t>print result</a:t>
            </a:r>
          </a:p>
        </p:txBody>
      </p:sp>
      <p:cxnSp>
        <p:nvCxnSpPr>
          <p:cNvPr id="6" name="Straight Connector 5"/>
          <p:cNvCxnSpPr/>
          <p:nvPr/>
        </p:nvCxnSpPr>
        <p:spPr>
          <a:xfrm rot="5400000">
            <a:off x="951707" y="2399506"/>
            <a:ext cx="2667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438400" y="10779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000000"/>
                </a:solidFill>
                <a:cs typeface="Arial" charset="0"/>
              </a:rPr>
              <a:t>Small Core</a:t>
            </a:r>
          </a:p>
        </p:txBody>
      </p:sp>
      <p:sp>
        <p:nvSpPr>
          <p:cNvPr id="233479" name="TextBox 7"/>
          <p:cNvSpPr txBox="1">
            <a:spLocks noChangeArrowheads="1"/>
          </p:cNvSpPr>
          <p:nvPr/>
        </p:nvSpPr>
        <p:spPr bwMode="auto">
          <a:xfrm>
            <a:off x="76200" y="10668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000000"/>
                </a:solidFill>
                <a:cs typeface="Arial" charset="0"/>
              </a:rPr>
              <a:t>Small Core</a:t>
            </a:r>
          </a:p>
        </p:txBody>
      </p:sp>
      <p:sp>
        <p:nvSpPr>
          <p:cNvPr id="9" name="TextBox 8"/>
          <p:cNvSpPr txBox="1">
            <a:spLocks noChangeArrowheads="1"/>
          </p:cNvSpPr>
          <p:nvPr/>
        </p:nvSpPr>
        <p:spPr bwMode="auto">
          <a:xfrm>
            <a:off x="6858000" y="1095375"/>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solidFill>
                  <a:srgbClr val="000000"/>
                </a:solidFill>
                <a:cs typeface="Arial" charset="0"/>
              </a:rPr>
              <a:t>Large Core</a:t>
            </a:r>
          </a:p>
        </p:txBody>
      </p:sp>
      <p:sp>
        <p:nvSpPr>
          <p:cNvPr id="10" name="TextBox 9"/>
          <p:cNvSpPr txBox="1">
            <a:spLocks noChangeArrowheads="1"/>
          </p:cNvSpPr>
          <p:nvPr/>
        </p:nvSpPr>
        <p:spPr bwMode="auto">
          <a:xfrm>
            <a:off x="2438400" y="1447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A = compute()</a:t>
            </a:r>
          </a:p>
        </p:txBody>
      </p:sp>
      <p:grpSp>
        <p:nvGrpSpPr>
          <p:cNvPr id="2" name="Group 64"/>
          <p:cNvGrpSpPr>
            <a:grpSpLocks/>
          </p:cNvGrpSpPr>
          <p:nvPr/>
        </p:nvGrpSpPr>
        <p:grpSpPr bwMode="auto">
          <a:xfrm>
            <a:off x="3657600" y="4343400"/>
            <a:ext cx="3552825" cy="493713"/>
            <a:chOff x="3657600" y="3966260"/>
            <a:chExt cx="3733803" cy="510931"/>
          </a:xfrm>
        </p:grpSpPr>
        <p:cxnSp>
          <p:nvCxnSpPr>
            <p:cNvPr id="12" name="Straight Arrow Connector 11"/>
            <p:cNvCxnSpPr/>
            <p:nvPr/>
          </p:nvCxnSpPr>
          <p:spPr>
            <a:xfrm rot="10800000" flipV="1">
              <a:off x="3657600" y="3966260"/>
              <a:ext cx="3733803" cy="310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3504" name="TextBox 27"/>
            <p:cNvSpPr txBox="1">
              <a:spLocks noChangeArrowheads="1"/>
            </p:cNvSpPr>
            <p:nvPr/>
          </p:nvSpPr>
          <p:spPr bwMode="auto">
            <a:xfrm>
              <a:off x="4792089" y="4192975"/>
              <a:ext cx="1828529" cy="2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CSDONE</a:t>
              </a:r>
              <a:r>
                <a:rPr lang="en-US" sz="1200">
                  <a:solidFill>
                    <a:srgbClr val="0070C0"/>
                  </a:solidFill>
                  <a:cs typeface="Arial" charset="0"/>
                </a:rPr>
                <a:t> </a:t>
              </a:r>
              <a:r>
                <a:rPr lang="en-US" sz="1200">
                  <a:solidFill>
                    <a:srgbClr val="0000FF"/>
                  </a:solidFill>
                  <a:cs typeface="Arial" charset="0"/>
                </a:rPr>
                <a:t>Response</a:t>
              </a:r>
            </a:p>
          </p:txBody>
        </p:sp>
      </p:grpSp>
      <p:grpSp>
        <p:nvGrpSpPr>
          <p:cNvPr id="3" name="Group 63"/>
          <p:cNvGrpSpPr>
            <a:grpSpLocks/>
          </p:cNvGrpSpPr>
          <p:nvPr/>
        </p:nvGrpSpPr>
        <p:grpSpPr bwMode="auto">
          <a:xfrm>
            <a:off x="4038600" y="2057400"/>
            <a:ext cx="3171825" cy="650875"/>
            <a:chOff x="4038602" y="2054414"/>
            <a:chExt cx="3429000" cy="708291"/>
          </a:xfrm>
        </p:grpSpPr>
        <p:cxnSp>
          <p:nvCxnSpPr>
            <p:cNvPr id="15" name="Straight Arrow Connector 14"/>
            <p:cNvCxnSpPr/>
            <p:nvPr/>
          </p:nvCxnSpPr>
          <p:spPr>
            <a:xfrm>
              <a:off x="4038602" y="2256537"/>
              <a:ext cx="3429000" cy="1813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3501" name="TextBox 28"/>
            <p:cNvSpPr txBox="1">
              <a:spLocks noChangeArrowheads="1"/>
            </p:cNvSpPr>
            <p:nvPr/>
          </p:nvSpPr>
          <p:spPr bwMode="auto">
            <a:xfrm>
              <a:off x="4862505" y="2054414"/>
              <a:ext cx="1524000" cy="30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CSCALL Request</a:t>
              </a:r>
            </a:p>
          </p:txBody>
        </p:sp>
        <p:sp>
          <p:nvSpPr>
            <p:cNvPr id="17" name="TextBox 16"/>
            <p:cNvSpPr txBox="1"/>
            <p:nvPr/>
          </p:nvSpPr>
          <p:spPr>
            <a:xfrm>
              <a:off x="4725088" y="2330820"/>
              <a:ext cx="1827771" cy="431885"/>
            </a:xfrm>
            <a:prstGeom prst="rect">
              <a:avLst/>
            </a:prstGeom>
            <a:noFill/>
          </p:spPr>
          <p:txBody>
            <a:bodyPr>
              <a:spAutoFit/>
            </a:bodyPr>
            <a:lstStyle/>
            <a:p>
              <a:pPr algn="ctr">
                <a:defRPr/>
              </a:pPr>
              <a:r>
                <a:rPr lang="en-US" sz="1050" dirty="0">
                  <a:solidFill>
                    <a:srgbClr val="0000FF"/>
                  </a:solidFill>
                  <a:ea typeface="Arial" charset="0"/>
                </a:rPr>
                <a:t>Send X, TPC, STACK_PTR, CORE_ID</a:t>
              </a:r>
            </a:p>
          </p:txBody>
        </p:sp>
      </p:grpSp>
      <p:sp>
        <p:nvSpPr>
          <p:cNvPr id="18" name="TextBox 17"/>
          <p:cNvSpPr txBox="1">
            <a:spLocks noChangeArrowheads="1"/>
          </p:cNvSpPr>
          <p:nvPr/>
        </p:nvSpPr>
        <p:spPr bwMode="auto">
          <a:xfrm>
            <a:off x="2438400" y="1676400"/>
            <a:ext cx="2235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PUSH A</a:t>
            </a:r>
          </a:p>
          <a:p>
            <a:pPr eaLnBrk="1" hangingPunct="1"/>
            <a:r>
              <a:rPr lang="en-US" sz="1600">
                <a:solidFill>
                  <a:srgbClr val="0000FF"/>
                </a:solidFill>
                <a:cs typeface="Arial" charset="0"/>
              </a:rPr>
              <a:t>CSCALL X, Target PC</a:t>
            </a:r>
          </a:p>
        </p:txBody>
      </p:sp>
      <p:sp>
        <p:nvSpPr>
          <p:cNvPr id="19" name="TextBox 18"/>
          <p:cNvSpPr txBox="1">
            <a:spLocks noChangeArrowheads="1"/>
          </p:cNvSpPr>
          <p:nvPr/>
        </p:nvSpPr>
        <p:spPr bwMode="auto">
          <a:xfrm>
            <a:off x="2819400" y="2057400"/>
            <a:ext cx="22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a:t>
            </a:r>
          </a:p>
          <a:p>
            <a:pPr eaLnBrk="1" hangingPunct="1"/>
            <a:r>
              <a:rPr lang="en-US" sz="1800">
                <a:solidFill>
                  <a:srgbClr val="000000"/>
                </a:solidFill>
                <a:cs typeface="Arial" charset="0"/>
              </a:rPr>
              <a:t>…</a:t>
            </a:r>
          </a:p>
          <a:p>
            <a:pPr eaLnBrk="1" hangingPunct="1"/>
            <a:r>
              <a:rPr lang="en-US" sz="1800">
                <a:solidFill>
                  <a:srgbClr val="000000"/>
                </a:solidFill>
                <a:cs typeface="Arial" charset="0"/>
              </a:rPr>
              <a:t>…</a:t>
            </a:r>
          </a:p>
        </p:txBody>
      </p:sp>
      <p:grpSp>
        <p:nvGrpSpPr>
          <p:cNvPr id="4" name="Group 53"/>
          <p:cNvGrpSpPr>
            <a:grpSpLocks/>
          </p:cNvGrpSpPr>
          <p:nvPr/>
        </p:nvGrpSpPr>
        <p:grpSpPr bwMode="auto">
          <a:xfrm>
            <a:off x="6705600" y="2895600"/>
            <a:ext cx="2257425" cy="1558925"/>
            <a:chOff x="7115631" y="3342382"/>
            <a:chExt cx="2256969" cy="1557920"/>
          </a:xfrm>
        </p:grpSpPr>
        <p:sp>
          <p:nvSpPr>
            <p:cNvPr id="233498" name="TextBox 12"/>
            <p:cNvSpPr txBox="1">
              <a:spLocks noChangeArrowheads="1"/>
            </p:cNvSpPr>
            <p:nvPr/>
          </p:nvSpPr>
          <p:spPr bwMode="auto">
            <a:xfrm>
              <a:off x="7620354" y="3342382"/>
              <a:ext cx="1752246" cy="155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Acquire X</a:t>
              </a:r>
            </a:p>
            <a:p>
              <a:pPr eaLnBrk="1" hangingPunct="1"/>
              <a:r>
                <a:rPr lang="en-US" sz="1600">
                  <a:solidFill>
                    <a:srgbClr val="0000FF"/>
                  </a:solidFill>
                  <a:cs typeface="Arial" charset="0"/>
                </a:rPr>
                <a:t>POP A</a:t>
              </a:r>
            </a:p>
            <a:p>
              <a:pPr eaLnBrk="1" hangingPunct="1"/>
              <a:r>
                <a:rPr lang="en-US" sz="1600">
                  <a:solidFill>
                    <a:srgbClr val="FF0000"/>
                  </a:solidFill>
                  <a:cs typeface="Arial" charset="0"/>
                </a:rPr>
                <a:t>result  = CS(A)</a:t>
              </a:r>
            </a:p>
            <a:p>
              <a:pPr eaLnBrk="1" hangingPunct="1"/>
              <a:r>
                <a:rPr lang="en-US" sz="1600">
                  <a:solidFill>
                    <a:srgbClr val="0000FF"/>
                  </a:solidFill>
                  <a:cs typeface="Arial" charset="0"/>
                </a:rPr>
                <a:t>PUSH result</a:t>
              </a:r>
            </a:p>
            <a:p>
              <a:pPr eaLnBrk="1" hangingPunct="1"/>
              <a:r>
                <a:rPr lang="en-US" sz="1600">
                  <a:solidFill>
                    <a:srgbClr val="0000FF"/>
                  </a:solidFill>
                  <a:cs typeface="Arial" charset="0"/>
                </a:rPr>
                <a:t>Release X</a:t>
              </a:r>
            </a:p>
            <a:p>
              <a:pPr eaLnBrk="1" hangingPunct="1"/>
              <a:r>
                <a:rPr lang="en-US" sz="1600">
                  <a:solidFill>
                    <a:srgbClr val="0000FF"/>
                  </a:solidFill>
                  <a:cs typeface="Arial" charset="0"/>
                </a:rPr>
                <a:t>CSRET X</a:t>
              </a:r>
            </a:p>
          </p:txBody>
        </p:sp>
        <p:sp>
          <p:nvSpPr>
            <p:cNvPr id="233499" name="TextBox 52"/>
            <p:cNvSpPr txBox="1">
              <a:spLocks noChangeArrowheads="1"/>
            </p:cNvSpPr>
            <p:nvPr/>
          </p:nvSpPr>
          <p:spPr bwMode="auto">
            <a:xfrm>
              <a:off x="7115631" y="3342382"/>
              <a:ext cx="732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TPC: </a:t>
              </a:r>
            </a:p>
          </p:txBody>
        </p:sp>
      </p:grpSp>
      <p:grpSp>
        <p:nvGrpSpPr>
          <p:cNvPr id="5" name="Group 60"/>
          <p:cNvGrpSpPr>
            <a:grpSpLocks/>
          </p:cNvGrpSpPr>
          <p:nvPr/>
        </p:nvGrpSpPr>
        <p:grpSpPr bwMode="auto">
          <a:xfrm>
            <a:off x="2438400" y="4738688"/>
            <a:ext cx="1250950" cy="595312"/>
            <a:chOff x="2286000" y="4757033"/>
            <a:chExt cx="1250776" cy="594760"/>
          </a:xfrm>
        </p:grpSpPr>
        <p:sp>
          <p:nvSpPr>
            <p:cNvPr id="233496" name="TextBox 13"/>
            <p:cNvSpPr txBox="1">
              <a:spLocks noChangeArrowheads="1"/>
            </p:cNvSpPr>
            <p:nvPr/>
          </p:nvSpPr>
          <p:spPr bwMode="auto">
            <a:xfrm>
              <a:off x="2286000" y="4757033"/>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POP result</a:t>
              </a:r>
              <a:endParaRPr lang="en-US" sz="1800">
                <a:solidFill>
                  <a:srgbClr val="0000FF"/>
                </a:solidFill>
                <a:cs typeface="Arial" charset="0"/>
              </a:endParaRPr>
            </a:p>
          </p:txBody>
        </p:sp>
        <p:sp>
          <p:nvSpPr>
            <p:cNvPr id="233497" name="Rectangle 57"/>
            <p:cNvSpPr>
              <a:spLocks noChangeArrowheads="1"/>
            </p:cNvSpPr>
            <p:nvPr/>
          </p:nvSpPr>
          <p:spPr bwMode="auto">
            <a:xfrm>
              <a:off x="2286000" y="4985421"/>
              <a:ext cx="1250776" cy="36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print result</a:t>
              </a:r>
            </a:p>
          </p:txBody>
        </p:sp>
      </p:grpSp>
      <p:sp>
        <p:nvSpPr>
          <p:cNvPr id="26" name="TextBox 25"/>
          <p:cNvSpPr txBox="1">
            <a:spLocks noChangeArrowheads="1"/>
          </p:cNvSpPr>
          <p:nvPr/>
        </p:nvSpPr>
        <p:spPr bwMode="auto">
          <a:xfrm>
            <a:off x="2819400" y="2895600"/>
            <a:ext cx="22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a:t>
            </a:r>
          </a:p>
          <a:p>
            <a:pPr eaLnBrk="1" hangingPunct="1"/>
            <a:r>
              <a:rPr lang="en-US" sz="1800">
                <a:solidFill>
                  <a:srgbClr val="000000"/>
                </a:solidFill>
                <a:cs typeface="Arial" charset="0"/>
              </a:rPr>
              <a:t>…</a:t>
            </a:r>
          </a:p>
          <a:p>
            <a:pPr eaLnBrk="1" hangingPunct="1"/>
            <a:r>
              <a:rPr lang="en-US" sz="1800">
                <a:solidFill>
                  <a:srgbClr val="000000"/>
                </a:solidFill>
                <a:cs typeface="Arial" charset="0"/>
              </a:rPr>
              <a:t>…</a:t>
            </a:r>
          </a:p>
          <a:p>
            <a:pPr eaLnBrk="1" hangingPunct="1"/>
            <a:r>
              <a:rPr lang="en-US" sz="1800">
                <a:solidFill>
                  <a:srgbClr val="000000"/>
                </a:solidFill>
                <a:cs typeface="Arial" charset="0"/>
              </a:rPr>
              <a:t>…</a:t>
            </a:r>
          </a:p>
        </p:txBody>
      </p:sp>
      <p:cxnSp>
        <p:nvCxnSpPr>
          <p:cNvPr id="27" name="Straight Connector 26"/>
          <p:cNvCxnSpPr/>
          <p:nvPr/>
        </p:nvCxnSpPr>
        <p:spPr>
          <a:xfrm rot="16200000" flipH="1">
            <a:off x="1737519" y="3583782"/>
            <a:ext cx="1095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608932" y="4656931"/>
            <a:ext cx="13509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105"/>
          <p:cNvGrpSpPr>
            <a:grpSpLocks/>
          </p:cNvGrpSpPr>
          <p:nvPr/>
        </p:nvGrpSpPr>
        <p:grpSpPr bwMode="auto">
          <a:xfrm>
            <a:off x="6400800" y="2133600"/>
            <a:ext cx="2590800" cy="882650"/>
            <a:chOff x="6324600" y="2217003"/>
            <a:chExt cx="2590801" cy="883117"/>
          </a:xfrm>
        </p:grpSpPr>
        <p:grpSp>
          <p:nvGrpSpPr>
            <p:cNvPr id="233492" name="Group 104"/>
            <p:cNvGrpSpPr>
              <a:grpSpLocks/>
            </p:cNvGrpSpPr>
            <p:nvPr/>
          </p:nvGrpSpPr>
          <p:grpSpPr bwMode="auto">
            <a:xfrm>
              <a:off x="6324600" y="2217003"/>
              <a:ext cx="2057400" cy="830997"/>
              <a:chOff x="6553200" y="2325469"/>
              <a:chExt cx="2057400" cy="830997"/>
            </a:xfrm>
          </p:grpSpPr>
          <p:sp>
            <p:nvSpPr>
              <p:cNvPr id="233494" name="TextBox 45"/>
              <p:cNvSpPr txBox="1">
                <a:spLocks noChangeArrowheads="1"/>
              </p:cNvSpPr>
              <p:nvPr/>
            </p:nvSpPr>
            <p:spPr bwMode="auto">
              <a:xfrm>
                <a:off x="6553200" y="2325469"/>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000000"/>
                    </a:solidFill>
                    <a:cs typeface="Arial" charset="0"/>
                  </a:rPr>
                  <a:t>…</a:t>
                </a:r>
              </a:p>
              <a:p>
                <a:pPr algn="ctr" eaLnBrk="1" hangingPunct="1"/>
                <a:r>
                  <a:rPr lang="en-US" sz="1600">
                    <a:solidFill>
                      <a:srgbClr val="000000"/>
                    </a:solidFill>
                    <a:cs typeface="Arial" charset="0"/>
                  </a:rPr>
                  <a:t>…</a:t>
                </a:r>
              </a:p>
              <a:p>
                <a:pPr algn="ctr" eaLnBrk="1" hangingPunct="1"/>
                <a:r>
                  <a:rPr lang="en-US" sz="1600">
                    <a:solidFill>
                      <a:srgbClr val="000000"/>
                    </a:solidFill>
                    <a:cs typeface="Arial" charset="0"/>
                  </a:rPr>
                  <a:t>…</a:t>
                </a:r>
              </a:p>
            </p:txBody>
          </p:sp>
          <p:sp>
            <p:nvSpPr>
              <p:cNvPr id="33" name="Right Brace 32"/>
              <p:cNvSpPr/>
              <p:nvPr/>
            </p:nvSpPr>
            <p:spPr>
              <a:xfrm>
                <a:off x="7620001" y="2438242"/>
                <a:ext cx="228600" cy="675044"/>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latin typeface="Tahoma"/>
                </a:endParaRPr>
              </a:p>
            </p:txBody>
          </p:sp>
        </p:grpSp>
        <p:sp>
          <p:nvSpPr>
            <p:cNvPr id="233493" name="Rectangle 103"/>
            <p:cNvSpPr>
              <a:spLocks noChangeArrowheads="1"/>
            </p:cNvSpPr>
            <p:nvPr/>
          </p:nvSpPr>
          <p:spPr bwMode="auto">
            <a:xfrm>
              <a:off x="7620001" y="2269123"/>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solidFill>
                    <a:srgbClr val="000000"/>
                  </a:solidFill>
                </a:rPr>
                <a:t>Waiting in Critical Section Request Buffer (CSRB)</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9"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a:latin typeface="Garamond" charset="0"/>
              </a:rPr>
              <a:t>False Serialization</a:t>
            </a:r>
          </a:p>
        </p:txBody>
      </p:sp>
      <p:sp>
        <p:nvSpPr>
          <p:cNvPr id="234498" name="Content Placeholder 2"/>
          <p:cNvSpPr>
            <a:spLocks noGrp="1"/>
          </p:cNvSpPr>
          <p:nvPr>
            <p:ph idx="1"/>
          </p:nvPr>
        </p:nvSpPr>
        <p:spPr>
          <a:xfrm>
            <a:off x="228600" y="996950"/>
            <a:ext cx="8610600" cy="5194300"/>
          </a:xfrm>
        </p:spPr>
        <p:txBody>
          <a:bodyPr/>
          <a:lstStyle/>
          <a:p>
            <a:pPr>
              <a:lnSpc>
                <a:spcPct val="90000"/>
              </a:lnSpc>
            </a:pPr>
            <a:r>
              <a:rPr lang="en-US">
                <a:latin typeface="Tahoma" charset="0"/>
                <a:sym typeface="Wingdings" charset="0"/>
              </a:rPr>
              <a:t>ACS can serialize independent critical sections</a:t>
            </a:r>
          </a:p>
          <a:p>
            <a:pPr lvl="2">
              <a:lnSpc>
                <a:spcPct val="90000"/>
              </a:lnSpc>
            </a:pPr>
            <a:endParaRPr lang="en-US">
              <a:latin typeface="Tahoma" charset="0"/>
              <a:sym typeface="Wingdings" charset="0"/>
            </a:endParaRPr>
          </a:p>
          <a:p>
            <a:pPr>
              <a:lnSpc>
                <a:spcPct val="90000"/>
              </a:lnSpc>
            </a:pPr>
            <a:r>
              <a:rPr lang="en-US">
                <a:latin typeface="Tahoma" charset="0"/>
              </a:rPr>
              <a:t>Selective Acceleration of Critical Sections (SEL)</a:t>
            </a:r>
          </a:p>
          <a:p>
            <a:pPr lvl="1">
              <a:lnSpc>
                <a:spcPct val="90000"/>
              </a:lnSpc>
            </a:pPr>
            <a:r>
              <a:rPr lang="en-US">
                <a:latin typeface="Tahoma" charset="0"/>
              </a:rPr>
              <a:t>Saturating counters to track false serialization</a:t>
            </a:r>
          </a:p>
          <a:p>
            <a:endParaRPr lang="en-US">
              <a:latin typeface="Tahoma"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C91709-3320-064A-9B5B-3A088019F994}"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
        <p:nvSpPr>
          <p:cNvPr id="5" name="Rectangle 26"/>
          <p:cNvSpPr>
            <a:spLocks noChangeArrowheads="1"/>
          </p:cNvSpPr>
          <p:nvPr/>
        </p:nvSpPr>
        <p:spPr bwMode="auto">
          <a:xfrm>
            <a:off x="4572000" y="3810000"/>
            <a:ext cx="1905000" cy="457200"/>
          </a:xfrm>
          <a:prstGeom prst="rect">
            <a:avLst/>
          </a:prstGeom>
          <a:solidFill>
            <a:srgbClr val="FF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CSCALL (A)</a:t>
            </a:r>
          </a:p>
        </p:txBody>
      </p:sp>
      <p:sp>
        <p:nvSpPr>
          <p:cNvPr id="6" name="Rectangle 28"/>
          <p:cNvSpPr>
            <a:spLocks noChangeArrowheads="1"/>
          </p:cNvSpPr>
          <p:nvPr/>
        </p:nvSpPr>
        <p:spPr bwMode="auto">
          <a:xfrm>
            <a:off x="4572000" y="4267200"/>
            <a:ext cx="1905000" cy="457200"/>
          </a:xfrm>
          <a:prstGeom prst="rect">
            <a:avLst/>
          </a:prstGeom>
          <a:solidFill>
            <a:srgbClr val="FF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CSCALL (A)</a:t>
            </a:r>
          </a:p>
        </p:txBody>
      </p:sp>
      <p:sp>
        <p:nvSpPr>
          <p:cNvPr id="7" name="Rectangle 30"/>
          <p:cNvSpPr>
            <a:spLocks noChangeArrowheads="1"/>
          </p:cNvSpPr>
          <p:nvPr/>
        </p:nvSpPr>
        <p:spPr bwMode="auto">
          <a:xfrm>
            <a:off x="4572000" y="4724400"/>
            <a:ext cx="1905000" cy="457200"/>
          </a:xfrm>
          <a:prstGeom prst="rect">
            <a:avLst/>
          </a:prstGeom>
          <a:solidFill>
            <a:srgbClr val="00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CSCALL (B)</a:t>
            </a:r>
          </a:p>
        </p:txBody>
      </p:sp>
      <p:sp>
        <p:nvSpPr>
          <p:cNvPr id="8" name="Text Box 47"/>
          <p:cNvSpPr txBox="1">
            <a:spLocks noChangeArrowheads="1"/>
          </p:cNvSpPr>
          <p:nvPr/>
        </p:nvSpPr>
        <p:spPr bwMode="auto">
          <a:xfrm>
            <a:off x="6934200" y="3886200"/>
            <a:ext cx="2057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Critical Section Request Buffer</a:t>
            </a:r>
            <a:br>
              <a:rPr lang="en-US" sz="1800" b="1">
                <a:solidFill>
                  <a:srgbClr val="000000"/>
                </a:solidFill>
                <a:cs typeface="Arial" charset="0"/>
              </a:rPr>
            </a:br>
            <a:r>
              <a:rPr lang="en-US" sz="1800" b="1">
                <a:solidFill>
                  <a:srgbClr val="000000"/>
                </a:solidFill>
                <a:cs typeface="Arial" charset="0"/>
              </a:rPr>
              <a:t>(CSRB)</a:t>
            </a:r>
          </a:p>
        </p:txBody>
      </p:sp>
      <p:sp>
        <p:nvSpPr>
          <p:cNvPr id="9" name="Rectangle 51"/>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4</a:t>
            </a:r>
          </a:p>
        </p:txBody>
      </p:sp>
      <p:sp>
        <p:nvSpPr>
          <p:cNvPr id="10" name="Rectangle 52"/>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4</a:t>
            </a:r>
          </a:p>
        </p:txBody>
      </p:sp>
      <p:sp>
        <p:nvSpPr>
          <p:cNvPr id="11" name="Text Box 54"/>
          <p:cNvSpPr txBox="1">
            <a:spLocks noChangeArrowheads="1"/>
          </p:cNvSpPr>
          <p:nvPr/>
        </p:nvSpPr>
        <p:spPr bwMode="auto">
          <a:xfrm>
            <a:off x="1676400" y="3962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A</a:t>
            </a:r>
          </a:p>
        </p:txBody>
      </p:sp>
      <p:sp>
        <p:nvSpPr>
          <p:cNvPr id="12" name="Text Box 55"/>
          <p:cNvSpPr txBox="1">
            <a:spLocks noChangeArrowheads="1"/>
          </p:cNvSpPr>
          <p:nvPr/>
        </p:nvSpPr>
        <p:spPr bwMode="auto">
          <a:xfrm>
            <a:off x="1676400" y="4419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B</a:t>
            </a:r>
          </a:p>
        </p:txBody>
      </p:sp>
      <p:sp>
        <p:nvSpPr>
          <p:cNvPr id="13" name="Rectangle 57"/>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3</a:t>
            </a:r>
          </a:p>
        </p:txBody>
      </p:sp>
      <p:sp>
        <p:nvSpPr>
          <p:cNvPr id="14" name="Rectangle 58"/>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2</a:t>
            </a:r>
          </a:p>
        </p:txBody>
      </p:sp>
      <p:sp>
        <p:nvSpPr>
          <p:cNvPr id="15" name="Rectangle 59"/>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fontAlgn="auto">
              <a:spcBef>
                <a:spcPts val="0"/>
              </a:spcBef>
              <a:spcAft>
                <a:spcPts val="0"/>
              </a:spcAft>
              <a:defRPr/>
            </a:pPr>
            <a:r>
              <a:rPr lang="en-US" b="1">
                <a:solidFill>
                  <a:srgbClr val="000000"/>
                </a:solidFill>
                <a:latin typeface="Tahoma"/>
                <a:ea typeface="+mn-ea"/>
                <a:cs typeface="+mn-cs"/>
              </a:rPr>
              <a:t>5</a:t>
            </a:r>
          </a:p>
        </p:txBody>
      </p:sp>
      <p:sp>
        <p:nvSpPr>
          <p:cNvPr id="16" name="Line 18"/>
          <p:cNvSpPr>
            <a:spLocks noChangeShapeType="1"/>
          </p:cNvSpPr>
          <p:nvPr/>
        </p:nvSpPr>
        <p:spPr bwMode="auto">
          <a:xfrm flipV="1">
            <a:off x="5562600" y="3352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7" name="Text Box 19"/>
          <p:cNvSpPr txBox="1">
            <a:spLocks noChangeArrowheads="1"/>
          </p:cNvSpPr>
          <p:nvPr/>
        </p:nvSpPr>
        <p:spPr bwMode="auto">
          <a:xfrm>
            <a:off x="4724400" y="2971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To large core</a:t>
            </a:r>
          </a:p>
        </p:txBody>
      </p:sp>
      <p:sp>
        <p:nvSpPr>
          <p:cNvPr id="18" name="Text Box 21"/>
          <p:cNvSpPr txBox="1">
            <a:spLocks noChangeArrowheads="1"/>
          </p:cNvSpPr>
          <p:nvPr/>
        </p:nvSpPr>
        <p:spPr bwMode="auto">
          <a:xfrm>
            <a:off x="4572000" y="5653088"/>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From small cores</a:t>
            </a:r>
          </a:p>
        </p:txBody>
      </p:sp>
      <p:sp>
        <p:nvSpPr>
          <p:cNvPr id="19" name="Line 22"/>
          <p:cNvSpPr>
            <a:spLocks noChangeShapeType="1"/>
          </p:cNvSpPr>
          <p:nvPr/>
        </p:nvSpPr>
        <p:spPr bwMode="auto">
          <a:xfrm flipV="1">
            <a:off x="5562600" y="5257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0" name="Rectangle 23"/>
          <p:cNvSpPr>
            <a:spLocks noChangeArrowheads="1"/>
          </p:cNvSpPr>
          <p:nvPr/>
        </p:nvSpPr>
        <p:spPr bwMode="auto">
          <a:xfrm>
            <a:off x="4572000" y="38100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 name="Rectangle 26"/>
          <p:cNvSpPr>
            <a:spLocks noChangeArrowheads="1"/>
          </p:cNvSpPr>
          <p:nvPr/>
        </p:nvSpPr>
        <p:spPr bwMode="auto">
          <a:xfrm>
            <a:off x="4572000" y="42672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 name="Rectangle 27"/>
          <p:cNvSpPr>
            <a:spLocks noChangeArrowheads="1"/>
          </p:cNvSpPr>
          <p:nvPr/>
        </p:nvSpPr>
        <p:spPr bwMode="auto">
          <a:xfrm>
            <a:off x="4572000" y="47244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7" grpId="0"/>
      <p:bldP spid="18" grpId="0"/>
      <p:bldP spid="20" grpId="0" animBg="1"/>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r>
              <a:rPr lang="en-US">
                <a:latin typeface="Garamond" charset="0"/>
              </a:rPr>
              <a:t>ACS Performance Tradeoffs</a:t>
            </a:r>
          </a:p>
        </p:txBody>
      </p:sp>
      <p:sp>
        <p:nvSpPr>
          <p:cNvPr id="3" name="Content Placeholder 2"/>
          <p:cNvSpPr>
            <a:spLocks noGrp="1"/>
          </p:cNvSpPr>
          <p:nvPr>
            <p:ph idx="1"/>
          </p:nvPr>
        </p:nvSpPr>
        <p:spPr>
          <a:xfrm>
            <a:off x="228600" y="908050"/>
            <a:ext cx="8763000" cy="5340350"/>
          </a:xfrm>
        </p:spPr>
        <p:txBody>
          <a:bodyPr/>
          <a:lstStyle/>
          <a:p>
            <a:pPr>
              <a:buFont typeface="Wingdings" pitchFamily="2" charset="2"/>
              <a:buChar char="n"/>
              <a:defRPr/>
            </a:pPr>
            <a:r>
              <a:rPr lang="en-US" dirty="0" smtClean="0">
                <a:ea typeface="+mn-ea"/>
                <a:cs typeface="+mn-cs"/>
              </a:rPr>
              <a:t>Pluses</a:t>
            </a:r>
          </a:p>
          <a:p>
            <a:pPr marL="344487" lvl="1" indent="0">
              <a:buFont typeface="Wingdings" pitchFamily="2" charset="2"/>
              <a:buNone/>
              <a:defRPr/>
            </a:pPr>
            <a:r>
              <a:rPr lang="en-US" dirty="0" smtClean="0"/>
              <a:t>+ Faster critical section execution</a:t>
            </a:r>
          </a:p>
          <a:p>
            <a:pPr marL="344487" lvl="1" indent="0">
              <a:buFont typeface="Wingdings" pitchFamily="2" charset="2"/>
              <a:buNone/>
              <a:defRPr/>
            </a:pPr>
            <a:r>
              <a:rPr lang="en-US" dirty="0"/>
              <a:t>+ Shared locks stay in one place: better lock locality</a:t>
            </a:r>
          </a:p>
          <a:p>
            <a:pPr marL="344487" lvl="1" indent="0">
              <a:buFont typeface="Wingdings" pitchFamily="2" charset="2"/>
              <a:buNone/>
              <a:defRPr/>
            </a:pPr>
            <a:r>
              <a:rPr lang="en-US" dirty="0" smtClean="0"/>
              <a:t>+ Shared data stays in large core’s (large) caches: better shared data locality, less ping-ponging</a:t>
            </a:r>
          </a:p>
          <a:p>
            <a:pPr marL="344487" lvl="1" indent="0">
              <a:buFont typeface="Wingdings" pitchFamily="2" charset="2"/>
              <a:buNone/>
              <a:defRPr/>
            </a:pPr>
            <a:endParaRPr lang="en-US" dirty="0"/>
          </a:p>
          <a:p>
            <a:pPr marL="360362">
              <a:buFont typeface="Wingdings" pitchFamily="2" charset="2"/>
              <a:buChar char="n"/>
              <a:defRPr/>
            </a:pPr>
            <a:r>
              <a:rPr lang="en-US" dirty="0" smtClean="0">
                <a:ea typeface="+mn-ea"/>
                <a:cs typeface="+mn-cs"/>
              </a:rPr>
              <a:t>Minuses</a:t>
            </a:r>
          </a:p>
          <a:p>
            <a:pPr marL="361949" lvl="1" indent="0">
              <a:buFont typeface="Wingdings" pitchFamily="2" charset="2"/>
              <a:buNone/>
              <a:defRPr/>
            </a:pPr>
            <a:r>
              <a:rPr lang="en-US" dirty="0" smtClean="0"/>
              <a:t>- Large core dedicated for critical sections: reduced parallel throughput</a:t>
            </a:r>
          </a:p>
          <a:p>
            <a:pPr marL="361949" lvl="1" indent="0">
              <a:buFont typeface="Wingdings" pitchFamily="2" charset="2"/>
              <a:buNone/>
              <a:defRPr/>
            </a:pPr>
            <a:r>
              <a:rPr lang="en-US" dirty="0" smtClean="0"/>
              <a:t>- CSCALL and CSDONE control transfer overhead</a:t>
            </a:r>
          </a:p>
          <a:p>
            <a:pPr marL="361949" lvl="1" indent="0">
              <a:buFont typeface="Wingdings" pitchFamily="2" charset="2"/>
              <a:buNone/>
              <a:defRPr/>
            </a:pPr>
            <a:r>
              <a:rPr lang="en-US" dirty="0" smtClean="0"/>
              <a:t>- Thread-private data needs to be transferred to large core: worse private data locality</a:t>
            </a:r>
          </a:p>
          <a:p>
            <a:pPr marL="344487" lvl="1" indent="0">
              <a:buFont typeface="Wingdings" pitchFamily="2" charset="2"/>
              <a:buNone/>
              <a:defRPr/>
            </a:pPr>
            <a:endParaRPr lang="en-US" dirty="0"/>
          </a:p>
        </p:txBody>
      </p:sp>
      <p:sp>
        <p:nvSpPr>
          <p:cNvPr id="236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355C34-C9D3-D345-A86C-6A08408408E7}" type="slidenum">
              <a:rPr lang="en-US" sz="1600">
                <a:solidFill>
                  <a:srgbClr val="000000"/>
                </a:solidFill>
                <a:latin typeface="Garamond" charset="0"/>
              </a:rPr>
              <a:pPr eaLnBrk="1" hangingPunct="1"/>
              <a:t>45</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r>
              <a:rPr lang="en-US">
                <a:latin typeface="Garamond" charset="0"/>
              </a:rPr>
              <a:t>ACS Performance Tradeoffs</a:t>
            </a:r>
          </a:p>
        </p:txBody>
      </p:sp>
      <p:sp>
        <p:nvSpPr>
          <p:cNvPr id="52226" name="Content Placeholder 2"/>
          <p:cNvSpPr>
            <a:spLocks noGrp="1"/>
          </p:cNvSpPr>
          <p:nvPr>
            <p:ph idx="1"/>
          </p:nvPr>
        </p:nvSpPr>
        <p:spPr>
          <a:xfrm>
            <a:off x="228600" y="996950"/>
            <a:ext cx="8839200" cy="5194300"/>
          </a:xfrm>
        </p:spPr>
        <p:txBody>
          <a:bodyPr/>
          <a:lstStyle/>
          <a:p>
            <a:pPr>
              <a:lnSpc>
                <a:spcPct val="90000"/>
              </a:lnSpc>
            </a:pPr>
            <a:r>
              <a:rPr lang="en-US" b="1" i="1">
                <a:latin typeface="Tahoma" charset="0"/>
              </a:rPr>
              <a:t>Fewer parallel threads vs. accelerated critical sections</a:t>
            </a:r>
          </a:p>
          <a:p>
            <a:pPr lvl="1">
              <a:lnSpc>
                <a:spcPct val="90000"/>
              </a:lnSpc>
            </a:pPr>
            <a:r>
              <a:rPr lang="en-US" sz="2000">
                <a:latin typeface="Tahoma" charset="0"/>
              </a:rPr>
              <a:t>Accelerating critical sections offsets loss in throughput</a:t>
            </a:r>
          </a:p>
          <a:p>
            <a:pPr lvl="1">
              <a:lnSpc>
                <a:spcPct val="90000"/>
              </a:lnSpc>
            </a:pPr>
            <a:r>
              <a:rPr lang="en-US" sz="2000">
                <a:latin typeface="Tahoma" charset="0"/>
              </a:rPr>
              <a:t>As the number of cores (threads) on chip increase:</a:t>
            </a:r>
          </a:p>
          <a:p>
            <a:pPr lvl="2">
              <a:lnSpc>
                <a:spcPct val="90000"/>
              </a:lnSpc>
            </a:pPr>
            <a:r>
              <a:rPr lang="en-US" sz="1800">
                <a:latin typeface="Tahoma" charset="0"/>
              </a:rPr>
              <a:t>Fractional loss in parallel performance decreases</a:t>
            </a:r>
          </a:p>
          <a:p>
            <a:pPr lvl="2">
              <a:lnSpc>
                <a:spcPct val="90000"/>
              </a:lnSpc>
            </a:pPr>
            <a:r>
              <a:rPr lang="en-US" sz="1800">
                <a:latin typeface="Tahoma" charset="0"/>
                <a:sym typeface="Wingdings" charset="0"/>
              </a:rPr>
              <a:t>Increased c</a:t>
            </a:r>
            <a:r>
              <a:rPr lang="en-US" sz="1800">
                <a:latin typeface="Tahoma" charset="0"/>
              </a:rPr>
              <a:t>ontention for critical sections </a:t>
            </a:r>
            <a:br>
              <a:rPr lang="en-US" sz="1800">
                <a:latin typeface="Tahoma" charset="0"/>
              </a:rPr>
            </a:br>
            <a:r>
              <a:rPr lang="en-US" sz="1800">
                <a:latin typeface="Tahoma" charset="0"/>
              </a:rPr>
              <a:t>makes acceleration more beneficial</a:t>
            </a:r>
            <a:endParaRPr lang="en-US" sz="1800">
              <a:solidFill>
                <a:srgbClr val="FF0000"/>
              </a:solidFill>
              <a:latin typeface="Tahoma" charset="0"/>
            </a:endParaRPr>
          </a:p>
          <a:p>
            <a:pPr lvl="1">
              <a:lnSpc>
                <a:spcPct val="90000"/>
              </a:lnSpc>
            </a:pPr>
            <a:endParaRPr lang="en-US" sz="2000">
              <a:solidFill>
                <a:srgbClr val="FF0000"/>
              </a:solidFill>
              <a:latin typeface="Tahoma" charset="0"/>
            </a:endParaRPr>
          </a:p>
          <a:p>
            <a:pPr>
              <a:lnSpc>
                <a:spcPct val="90000"/>
              </a:lnSpc>
            </a:pPr>
            <a:r>
              <a:rPr lang="en-US" b="1" i="1">
                <a:latin typeface="Tahoma" charset="0"/>
              </a:rPr>
              <a:t>Overhead of CSCALL/CSDONE vs. better lock locality</a:t>
            </a:r>
          </a:p>
          <a:p>
            <a:pPr lvl="1">
              <a:lnSpc>
                <a:spcPct val="90000"/>
              </a:lnSpc>
            </a:pPr>
            <a:r>
              <a:rPr lang="en-US" sz="2000">
                <a:latin typeface="Tahoma" charset="0"/>
              </a:rPr>
              <a:t>ACS avoids </a:t>
            </a:r>
            <a:r>
              <a:rPr lang="ja-JP" altLang="en-US" sz="2000">
                <a:latin typeface="Tahoma" charset="0"/>
              </a:rPr>
              <a:t>“</a:t>
            </a:r>
            <a:r>
              <a:rPr lang="en-US" altLang="ja-JP" sz="2000">
                <a:latin typeface="Tahoma" charset="0"/>
              </a:rPr>
              <a:t>ping-ponging</a:t>
            </a:r>
            <a:r>
              <a:rPr lang="ja-JP" altLang="en-US" sz="2000">
                <a:latin typeface="Tahoma" charset="0"/>
              </a:rPr>
              <a:t>”</a:t>
            </a:r>
            <a:r>
              <a:rPr lang="en-US" altLang="ja-JP" sz="2000">
                <a:latin typeface="Tahoma" charset="0"/>
              </a:rPr>
              <a:t> of locks among caches by keeping them at the large core</a:t>
            </a:r>
          </a:p>
          <a:p>
            <a:pPr>
              <a:lnSpc>
                <a:spcPct val="90000"/>
              </a:lnSpc>
            </a:pPr>
            <a:endParaRPr lang="en-US">
              <a:latin typeface="Tahoma" charset="0"/>
            </a:endParaRPr>
          </a:p>
          <a:p>
            <a:pPr>
              <a:lnSpc>
                <a:spcPct val="90000"/>
              </a:lnSpc>
            </a:pPr>
            <a:r>
              <a:rPr lang="en-US" b="1" i="1">
                <a:latin typeface="Tahoma" charset="0"/>
              </a:rPr>
              <a:t>More cache misses for private data vs. fewer misses for shared data</a:t>
            </a:r>
          </a:p>
          <a:p>
            <a:endParaRPr lang="en-US">
              <a:latin typeface="Tahoma" charset="0"/>
            </a:endParaRPr>
          </a:p>
        </p:txBody>
      </p:sp>
      <p:sp>
        <p:nvSpPr>
          <p:cNvPr id="237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483E85-A405-864B-A64D-3EA6139B3CBF}"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r>
              <a:rPr lang="en-US">
                <a:latin typeface="Garamond" charset="0"/>
              </a:rPr>
              <a:t>Cache Misses for Private Data</a:t>
            </a:r>
          </a:p>
        </p:txBody>
      </p:sp>
      <p:sp>
        <p:nvSpPr>
          <p:cNvPr id="23961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239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7B9879-7700-994A-8709-FCA4EFC1B23E}"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2667000" y="3505200"/>
            <a:ext cx="304800" cy="304800"/>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6" name="Rectangle 5"/>
          <p:cNvSpPr>
            <a:spLocks noChangeArrowheads="1"/>
          </p:cNvSpPr>
          <p:nvPr/>
        </p:nvSpPr>
        <p:spPr bwMode="auto">
          <a:xfrm>
            <a:off x="5257800" y="28956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7" name="Rectangle 6"/>
          <p:cNvSpPr>
            <a:spLocks noChangeArrowheads="1"/>
          </p:cNvSpPr>
          <p:nvPr/>
        </p:nvSpPr>
        <p:spPr bwMode="auto">
          <a:xfrm>
            <a:off x="5791200" y="35052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8" name="Line 7"/>
          <p:cNvSpPr>
            <a:spLocks noChangeShapeType="1"/>
          </p:cNvSpPr>
          <p:nvPr/>
        </p:nvSpPr>
        <p:spPr bwMode="auto">
          <a:xfrm flipH="1">
            <a:off x="48768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9" name="Line 8"/>
          <p:cNvSpPr>
            <a:spLocks noChangeShapeType="1"/>
          </p:cNvSpPr>
          <p:nvPr/>
        </p:nvSpPr>
        <p:spPr bwMode="auto">
          <a:xfrm>
            <a:off x="54102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 name="Line 9"/>
          <p:cNvSpPr>
            <a:spLocks noChangeShapeType="1"/>
          </p:cNvSpPr>
          <p:nvPr/>
        </p:nvSpPr>
        <p:spPr bwMode="auto">
          <a:xfrm flipH="1">
            <a:off x="45720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1" name="Line 10"/>
          <p:cNvSpPr>
            <a:spLocks noChangeShapeType="1"/>
          </p:cNvSpPr>
          <p:nvPr/>
        </p:nvSpPr>
        <p:spPr bwMode="auto">
          <a:xfrm>
            <a:off x="48768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 name="Rectangle 11"/>
          <p:cNvSpPr>
            <a:spLocks noChangeArrowheads="1"/>
          </p:cNvSpPr>
          <p:nvPr/>
        </p:nvSpPr>
        <p:spPr bwMode="auto">
          <a:xfrm>
            <a:off x="5486400" y="4038600"/>
            <a:ext cx="304800" cy="304800"/>
          </a:xfrm>
          <a:prstGeom prst="rect">
            <a:avLst/>
          </a:prstGeom>
          <a:solidFill>
            <a:schemeClr val="accent1"/>
          </a:solidFill>
          <a:ln w="9525">
            <a:solidFill>
              <a:schemeClr val="tx1"/>
            </a:solidFill>
            <a:miter lim="800000"/>
            <a:headEnd/>
            <a:tailEnd/>
          </a:ln>
        </p:spPr>
        <p:txBody>
          <a:bodyPr wrap="none" anchor="ctr"/>
          <a:lstStyle/>
          <a:p>
            <a:pPr algn="ctr" fontAlgn="auto">
              <a:spcBef>
                <a:spcPts val="0"/>
              </a:spcBef>
              <a:spcAft>
                <a:spcPts val="0"/>
              </a:spcAft>
              <a:defRPr/>
            </a:pPr>
            <a:endParaRPr lang="en-US">
              <a:solidFill>
                <a:srgbClr val="000000"/>
              </a:solidFill>
              <a:latin typeface="Tahoma"/>
              <a:ea typeface="+mn-ea"/>
              <a:cs typeface="+mn-cs"/>
            </a:endParaRPr>
          </a:p>
        </p:txBody>
      </p:sp>
      <p:sp>
        <p:nvSpPr>
          <p:cNvPr id="13" name="Rectangle 12"/>
          <p:cNvSpPr>
            <a:spLocks noChangeArrowheads="1"/>
          </p:cNvSpPr>
          <p:nvPr/>
        </p:nvSpPr>
        <p:spPr bwMode="auto">
          <a:xfrm>
            <a:off x="6019800" y="40386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4" name="Line 13"/>
          <p:cNvSpPr>
            <a:spLocks noChangeShapeType="1"/>
          </p:cNvSpPr>
          <p:nvPr/>
        </p:nvSpPr>
        <p:spPr bwMode="auto">
          <a:xfrm flipH="1">
            <a:off x="56388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5" name="Line 14"/>
          <p:cNvSpPr>
            <a:spLocks noChangeShapeType="1"/>
          </p:cNvSpPr>
          <p:nvPr/>
        </p:nvSpPr>
        <p:spPr bwMode="auto">
          <a:xfrm>
            <a:off x="59436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6" name="Rectangle 15"/>
          <p:cNvSpPr>
            <a:spLocks noChangeArrowheads="1"/>
          </p:cNvSpPr>
          <p:nvPr/>
        </p:nvSpPr>
        <p:spPr bwMode="auto">
          <a:xfrm>
            <a:off x="4648200" y="4572000"/>
            <a:ext cx="304800" cy="304800"/>
          </a:xfrm>
          <a:prstGeom prst="rect">
            <a:avLst/>
          </a:prstGeom>
          <a:solidFill>
            <a:schemeClr val="accent1"/>
          </a:solidFill>
          <a:ln w="9525">
            <a:solidFill>
              <a:schemeClr val="tx1"/>
            </a:solidFill>
            <a:miter lim="800000"/>
            <a:headEnd/>
            <a:tailEnd/>
          </a:ln>
        </p:spPr>
        <p:txBody>
          <a:bodyPr wrap="none" anchor="ctr"/>
          <a:lstStyle/>
          <a:p>
            <a:pPr algn="ctr" fontAlgn="auto">
              <a:spcBef>
                <a:spcPts val="0"/>
              </a:spcBef>
              <a:spcAft>
                <a:spcPts val="0"/>
              </a:spcAft>
              <a:defRPr/>
            </a:pPr>
            <a:endParaRPr lang="en-US">
              <a:solidFill>
                <a:srgbClr val="000000"/>
              </a:solidFill>
              <a:latin typeface="Tahoma"/>
              <a:ea typeface="+mn-ea"/>
              <a:cs typeface="+mn-cs"/>
            </a:endParaRPr>
          </a:p>
        </p:txBody>
      </p:sp>
      <p:sp>
        <p:nvSpPr>
          <p:cNvPr id="17" name="Line 16"/>
          <p:cNvSpPr>
            <a:spLocks noChangeShapeType="1"/>
          </p:cNvSpPr>
          <p:nvPr/>
        </p:nvSpPr>
        <p:spPr bwMode="auto">
          <a:xfrm flipH="1">
            <a:off x="48006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8" name="Line 17"/>
          <p:cNvSpPr>
            <a:spLocks noChangeShapeType="1"/>
          </p:cNvSpPr>
          <p:nvPr/>
        </p:nvSpPr>
        <p:spPr bwMode="auto">
          <a:xfrm>
            <a:off x="5105400" y="43434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9" name="Line 18"/>
          <p:cNvSpPr>
            <a:spLocks noChangeShapeType="1"/>
          </p:cNvSpPr>
          <p:nvPr/>
        </p:nvSpPr>
        <p:spPr bwMode="auto">
          <a:xfrm>
            <a:off x="3352800" y="36576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0" name="Rectangle 19"/>
          <p:cNvSpPr>
            <a:spLocks noChangeArrowheads="1"/>
          </p:cNvSpPr>
          <p:nvPr/>
        </p:nvSpPr>
        <p:spPr bwMode="auto">
          <a:xfrm>
            <a:off x="4724400" y="35052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 name="Rectangle 20"/>
          <p:cNvSpPr>
            <a:spLocks noChangeArrowheads="1"/>
          </p:cNvSpPr>
          <p:nvPr/>
        </p:nvSpPr>
        <p:spPr bwMode="auto">
          <a:xfrm>
            <a:off x="4953000" y="40386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2" name="Rectangle 21"/>
          <p:cNvSpPr>
            <a:spLocks noChangeArrowheads="1"/>
          </p:cNvSpPr>
          <p:nvPr/>
        </p:nvSpPr>
        <p:spPr bwMode="auto">
          <a:xfrm>
            <a:off x="5181600" y="45720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3" name="Rectangle 22"/>
          <p:cNvSpPr>
            <a:spLocks noChangeArrowheads="1"/>
          </p:cNvSpPr>
          <p:nvPr/>
        </p:nvSpPr>
        <p:spPr bwMode="auto">
          <a:xfrm>
            <a:off x="4419600" y="4038600"/>
            <a:ext cx="304800" cy="304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 name="Line 23"/>
          <p:cNvSpPr>
            <a:spLocks noChangeShapeType="1"/>
          </p:cNvSpPr>
          <p:nvPr/>
        </p:nvSpPr>
        <p:spPr bwMode="auto">
          <a:xfrm flipH="1">
            <a:off x="42672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5" name="Text Box 24"/>
          <p:cNvSpPr txBox="1">
            <a:spLocks noChangeArrowheads="1"/>
          </p:cNvSpPr>
          <p:nvPr/>
        </p:nvSpPr>
        <p:spPr bwMode="auto">
          <a:xfrm>
            <a:off x="838200" y="4022725"/>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Private Data: NewSubProblems</a:t>
            </a:r>
          </a:p>
        </p:txBody>
      </p:sp>
      <p:sp>
        <p:nvSpPr>
          <p:cNvPr id="26" name="Text Box 25"/>
          <p:cNvSpPr txBox="1">
            <a:spLocks noChangeArrowheads="1"/>
          </p:cNvSpPr>
          <p:nvPr/>
        </p:nvSpPr>
        <p:spPr bwMode="auto">
          <a:xfrm>
            <a:off x="6858000" y="393065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Shared Data:  </a:t>
            </a:r>
            <a:br>
              <a:rPr lang="en-US" sz="1800" b="1">
                <a:solidFill>
                  <a:srgbClr val="000000"/>
                </a:solidFill>
                <a:cs typeface="Arial" charset="0"/>
              </a:rPr>
            </a:br>
            <a:r>
              <a:rPr lang="en-US" sz="1800" b="1">
                <a:solidFill>
                  <a:srgbClr val="000000"/>
                </a:solidFill>
                <a:cs typeface="Arial" charset="0"/>
              </a:rPr>
              <a:t>The priority heap</a:t>
            </a:r>
          </a:p>
        </p:txBody>
      </p:sp>
      <p:sp>
        <p:nvSpPr>
          <p:cNvPr id="27" name="AutoShape 26"/>
          <p:cNvSpPr>
            <a:spLocks noChangeArrowheads="1"/>
          </p:cNvSpPr>
          <p:nvPr/>
        </p:nvSpPr>
        <p:spPr bwMode="auto">
          <a:xfrm>
            <a:off x="304800" y="1371600"/>
            <a:ext cx="6553200" cy="9906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endParaRPr lang="en-US" sz="2400" b="1">
              <a:solidFill>
                <a:srgbClr val="000000"/>
              </a:solidFill>
              <a:latin typeface="Tahoma"/>
              <a:ea typeface="+mn-ea"/>
              <a:cs typeface="+mn-cs"/>
            </a:endParaRPr>
          </a:p>
          <a:p>
            <a:pPr algn="ctr" fontAlgn="auto">
              <a:spcBef>
                <a:spcPts val="0"/>
              </a:spcBef>
              <a:spcAft>
                <a:spcPts val="0"/>
              </a:spcAft>
              <a:defRPr/>
            </a:pPr>
            <a:r>
              <a:rPr lang="en-US" sz="2400" b="1">
                <a:solidFill>
                  <a:srgbClr val="FF0000"/>
                </a:solidFill>
                <a:latin typeface="Tahoma"/>
                <a:ea typeface="+mn-ea"/>
                <a:cs typeface="+mn-cs"/>
              </a:rPr>
              <a:t>PriorityHeap.insert(NewSubProblems)</a:t>
            </a:r>
          </a:p>
          <a:p>
            <a:pPr algn="ctr" fontAlgn="auto">
              <a:spcBef>
                <a:spcPts val="0"/>
              </a:spcBef>
              <a:spcAft>
                <a:spcPts val="0"/>
              </a:spcAft>
              <a:defRPr/>
            </a:pPr>
            <a:endParaRPr lang="en-US" sz="2400" b="1">
              <a:solidFill>
                <a:srgbClr val="FF0000"/>
              </a:solidFill>
              <a:latin typeface="Tahoma"/>
              <a:ea typeface="+mn-ea"/>
              <a:cs typeface="+mn-cs"/>
            </a:endParaRPr>
          </a:p>
        </p:txBody>
      </p:sp>
      <p:sp>
        <p:nvSpPr>
          <p:cNvPr id="28" name="TextBox 27"/>
          <p:cNvSpPr txBox="1"/>
          <p:nvPr/>
        </p:nvSpPr>
        <p:spPr>
          <a:xfrm>
            <a:off x="6629400" y="5791200"/>
            <a:ext cx="2514600"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b="1" dirty="0">
                <a:solidFill>
                  <a:srgbClr val="000000"/>
                </a:solidFill>
                <a:latin typeface="Tahoma"/>
              </a:rPr>
              <a:t>Puzzle Benchmark</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mph" presetSubtype="0" fill="hold" grpId="1" nodeType="clickEffect">
                                  <p:stCondLst>
                                    <p:cond delay="0"/>
                                  </p:stCondLst>
                                  <p:childTnLst>
                                    <p:animClr clrSpc="hsl" dir="cw">
                                      <p:cBhvr override="childStyle">
                                        <p:cTn id="54" dur="500" fill="hold"/>
                                        <p:tgtEl>
                                          <p:spTgt spid="6"/>
                                        </p:tgtEl>
                                        <p:attrNameLst>
                                          <p:attrName>style.color</p:attrName>
                                        </p:attrNameLst>
                                      </p:cBhvr>
                                      <p:by>
                                        <p:hsl h="10842353" s="0" l="0"/>
                                      </p:by>
                                    </p:animClr>
                                    <p:animClr clrSpc="hsl" dir="cw">
                                      <p:cBhvr>
                                        <p:cTn id="55" dur="500" fill="hold"/>
                                        <p:tgtEl>
                                          <p:spTgt spid="6"/>
                                        </p:tgtEl>
                                        <p:attrNameLst>
                                          <p:attrName>fillcolor</p:attrName>
                                        </p:attrNameLst>
                                      </p:cBhvr>
                                      <p:by>
                                        <p:hsl h="10842353" s="0" l="0"/>
                                      </p:by>
                                    </p:animClr>
                                    <p:animClr clrSpc="hsl" dir="cw">
                                      <p:cBhvr>
                                        <p:cTn id="56" dur="500" fill="hold"/>
                                        <p:tgtEl>
                                          <p:spTgt spid="6"/>
                                        </p:tgtEl>
                                        <p:attrNameLst>
                                          <p:attrName>stroke.color</p:attrName>
                                        </p:attrNameLst>
                                      </p:cBhvr>
                                      <p:by>
                                        <p:hsl h="10842353" s="0" l="0"/>
                                      </p:by>
                                    </p:animClr>
                                    <p:set>
                                      <p:cBhvr>
                                        <p:cTn id="57" dur="500" fill="hold"/>
                                        <p:tgtEl>
                                          <p:spTgt spid="6"/>
                                        </p:tgtEl>
                                        <p:attrNameLst>
                                          <p:attrName>fill.type</p:attrName>
                                        </p:attrNameLst>
                                      </p:cBhvr>
                                      <p:to>
                                        <p:strVal val="solid"/>
                                      </p:to>
                                    </p:set>
                                  </p:childTnLst>
                                </p:cTn>
                              </p:par>
                            </p:childTnLst>
                          </p:cTn>
                        </p:par>
                        <p:par>
                          <p:cTn id="58" fill="hold" nodeType="afterGroup">
                            <p:stCondLst>
                              <p:cond delay="500"/>
                            </p:stCondLst>
                            <p:childTnLst>
                              <p:par>
                                <p:cTn id="59" presetID="23" presetClass="emph" presetSubtype="0" fill="hold" grpId="1" nodeType="afterEffect">
                                  <p:stCondLst>
                                    <p:cond delay="0"/>
                                  </p:stCondLst>
                                  <p:childTnLst>
                                    <p:animClr clrSpc="hsl" dir="cw">
                                      <p:cBhvr override="childStyle">
                                        <p:cTn id="60" dur="500" fill="hold"/>
                                        <p:tgtEl>
                                          <p:spTgt spid="20"/>
                                        </p:tgtEl>
                                        <p:attrNameLst>
                                          <p:attrName>style.color</p:attrName>
                                        </p:attrNameLst>
                                      </p:cBhvr>
                                      <p:by>
                                        <p:hsl h="10842353" s="0" l="0"/>
                                      </p:by>
                                    </p:animClr>
                                    <p:animClr clrSpc="hsl" dir="cw">
                                      <p:cBhvr>
                                        <p:cTn id="61" dur="500" fill="hold"/>
                                        <p:tgtEl>
                                          <p:spTgt spid="20"/>
                                        </p:tgtEl>
                                        <p:attrNameLst>
                                          <p:attrName>fillcolor</p:attrName>
                                        </p:attrNameLst>
                                      </p:cBhvr>
                                      <p:by>
                                        <p:hsl h="10842353" s="0" l="0"/>
                                      </p:by>
                                    </p:animClr>
                                    <p:animClr clrSpc="hsl" dir="cw">
                                      <p:cBhvr>
                                        <p:cTn id="62" dur="500" fill="hold"/>
                                        <p:tgtEl>
                                          <p:spTgt spid="20"/>
                                        </p:tgtEl>
                                        <p:attrNameLst>
                                          <p:attrName>stroke.color</p:attrName>
                                        </p:attrNameLst>
                                      </p:cBhvr>
                                      <p:by>
                                        <p:hsl h="10842353" s="0" l="0"/>
                                      </p:by>
                                    </p:animClr>
                                    <p:set>
                                      <p:cBhvr>
                                        <p:cTn id="63" dur="500" fill="hold"/>
                                        <p:tgtEl>
                                          <p:spTgt spid="20"/>
                                        </p:tgtEl>
                                        <p:attrNameLst>
                                          <p:attrName>fill.type</p:attrName>
                                        </p:attrNameLst>
                                      </p:cBhvr>
                                      <p:to>
                                        <p:strVal val="solid"/>
                                      </p:to>
                                    </p:set>
                                  </p:childTnLst>
                                </p:cTn>
                              </p:par>
                            </p:childTnLst>
                          </p:cTn>
                        </p:par>
                        <p:par>
                          <p:cTn id="64" fill="hold" nodeType="afterGroup">
                            <p:stCondLst>
                              <p:cond delay="1000"/>
                            </p:stCondLst>
                            <p:childTnLst>
                              <p:par>
                                <p:cTn id="65" presetID="23" presetClass="emph" presetSubtype="0" fill="hold" grpId="1" nodeType="afterEffect">
                                  <p:stCondLst>
                                    <p:cond delay="0"/>
                                  </p:stCondLst>
                                  <p:childTnLst>
                                    <p:animClr clrSpc="hsl" dir="cw">
                                      <p:cBhvr override="childStyle">
                                        <p:cTn id="66" dur="500" fill="hold"/>
                                        <p:tgtEl>
                                          <p:spTgt spid="21"/>
                                        </p:tgtEl>
                                        <p:attrNameLst>
                                          <p:attrName>style.color</p:attrName>
                                        </p:attrNameLst>
                                      </p:cBhvr>
                                      <p:by>
                                        <p:hsl h="10842353" s="0" l="0"/>
                                      </p:by>
                                    </p:animClr>
                                    <p:animClr clrSpc="hsl" dir="cw">
                                      <p:cBhvr>
                                        <p:cTn id="67" dur="500" fill="hold"/>
                                        <p:tgtEl>
                                          <p:spTgt spid="21"/>
                                        </p:tgtEl>
                                        <p:attrNameLst>
                                          <p:attrName>fillcolor</p:attrName>
                                        </p:attrNameLst>
                                      </p:cBhvr>
                                      <p:by>
                                        <p:hsl h="10842353" s="0" l="0"/>
                                      </p:by>
                                    </p:animClr>
                                    <p:animClr clrSpc="hsl" dir="cw">
                                      <p:cBhvr>
                                        <p:cTn id="68" dur="500" fill="hold"/>
                                        <p:tgtEl>
                                          <p:spTgt spid="21"/>
                                        </p:tgtEl>
                                        <p:attrNameLst>
                                          <p:attrName>stroke.color</p:attrName>
                                        </p:attrNameLst>
                                      </p:cBhvr>
                                      <p:by>
                                        <p:hsl h="10842353" s="0" l="0"/>
                                      </p:by>
                                    </p:animClr>
                                    <p:set>
                                      <p:cBhvr>
                                        <p:cTn id="69" dur="500" fill="hold"/>
                                        <p:tgtEl>
                                          <p:spTgt spid="21"/>
                                        </p:tgtEl>
                                        <p:attrNameLst>
                                          <p:attrName>fill.type</p:attrName>
                                        </p:attrNameLst>
                                      </p:cBhvr>
                                      <p:to>
                                        <p:strVal val="solid"/>
                                      </p:to>
                                    </p:set>
                                  </p:childTnLst>
                                </p:cTn>
                              </p:par>
                            </p:childTnLst>
                          </p:cTn>
                        </p:par>
                        <p:par>
                          <p:cTn id="70" fill="hold" nodeType="afterGroup">
                            <p:stCondLst>
                              <p:cond delay="1500"/>
                            </p:stCondLst>
                            <p:childTnLst>
                              <p:par>
                                <p:cTn id="71" presetID="23" presetClass="emph" presetSubtype="0" fill="hold" grpId="1" nodeType="afterEffect">
                                  <p:stCondLst>
                                    <p:cond delay="0"/>
                                  </p:stCondLst>
                                  <p:childTnLst>
                                    <p:animClr clrSpc="hsl" dir="cw">
                                      <p:cBhvr override="childStyle">
                                        <p:cTn id="72" dur="500" fill="hold"/>
                                        <p:tgtEl>
                                          <p:spTgt spid="22"/>
                                        </p:tgtEl>
                                        <p:attrNameLst>
                                          <p:attrName>style.color</p:attrName>
                                        </p:attrNameLst>
                                      </p:cBhvr>
                                      <p:by>
                                        <p:hsl h="10842353" s="0" l="0"/>
                                      </p:by>
                                    </p:animClr>
                                    <p:animClr clrSpc="hsl" dir="cw">
                                      <p:cBhvr>
                                        <p:cTn id="73" dur="500" fill="hold"/>
                                        <p:tgtEl>
                                          <p:spTgt spid="22"/>
                                        </p:tgtEl>
                                        <p:attrNameLst>
                                          <p:attrName>fillcolor</p:attrName>
                                        </p:attrNameLst>
                                      </p:cBhvr>
                                      <p:by>
                                        <p:hsl h="10842353" s="0" l="0"/>
                                      </p:by>
                                    </p:animClr>
                                    <p:animClr clrSpc="hsl" dir="cw">
                                      <p:cBhvr>
                                        <p:cTn id="74" dur="500" fill="hold"/>
                                        <p:tgtEl>
                                          <p:spTgt spid="22"/>
                                        </p:tgtEl>
                                        <p:attrNameLst>
                                          <p:attrName>stroke.color</p:attrName>
                                        </p:attrNameLst>
                                      </p:cBhvr>
                                      <p:by>
                                        <p:hsl h="10842353" s="0" l="0"/>
                                      </p:by>
                                    </p:animClr>
                                    <p:set>
                                      <p:cBhvr>
                                        <p:cTn id="75" dur="500" fill="hold"/>
                                        <p:tgtEl>
                                          <p:spTgt spid="22"/>
                                        </p:tgtEl>
                                        <p:attrNameLst>
                                          <p:attrName>fill.type</p:attrName>
                                        </p:attrNameLst>
                                      </p:cBhvr>
                                      <p:to>
                                        <p:strVal val="solid"/>
                                      </p:to>
                                    </p:set>
                                  </p:childTnLst>
                                </p:cTn>
                              </p:par>
                            </p:childTnLst>
                          </p:cTn>
                        </p:par>
                        <p:par>
                          <p:cTn id="76" fill="hold" nodeType="afterGroup">
                            <p:stCondLst>
                              <p:cond delay="2000"/>
                            </p:stCondLst>
                            <p:childTnLst>
                              <p:par>
                                <p:cTn id="77" presetID="23" presetClass="emph" presetSubtype="0" fill="hold" grpId="1" nodeType="afterEffect">
                                  <p:stCondLst>
                                    <p:cond delay="0"/>
                                  </p:stCondLst>
                                  <p:childTnLst>
                                    <p:animClr clrSpc="hsl" dir="cw">
                                      <p:cBhvr override="childStyle">
                                        <p:cTn id="78" dur="500" fill="hold"/>
                                        <p:tgtEl>
                                          <p:spTgt spid="23"/>
                                        </p:tgtEl>
                                        <p:attrNameLst>
                                          <p:attrName>style.color</p:attrName>
                                        </p:attrNameLst>
                                      </p:cBhvr>
                                      <p:by>
                                        <p:hsl h="10842353" s="0" l="0"/>
                                      </p:by>
                                    </p:animClr>
                                    <p:animClr clrSpc="hsl" dir="cw">
                                      <p:cBhvr>
                                        <p:cTn id="79" dur="500" fill="hold"/>
                                        <p:tgtEl>
                                          <p:spTgt spid="23"/>
                                        </p:tgtEl>
                                        <p:attrNameLst>
                                          <p:attrName>fillcolor</p:attrName>
                                        </p:attrNameLst>
                                      </p:cBhvr>
                                      <p:by>
                                        <p:hsl h="10842353" s="0" l="0"/>
                                      </p:by>
                                    </p:animClr>
                                    <p:animClr clrSpc="hsl" dir="cw">
                                      <p:cBhvr>
                                        <p:cTn id="80" dur="500" fill="hold"/>
                                        <p:tgtEl>
                                          <p:spTgt spid="23"/>
                                        </p:tgtEl>
                                        <p:attrNameLst>
                                          <p:attrName>stroke.color</p:attrName>
                                        </p:attrNameLst>
                                      </p:cBhvr>
                                      <p:by>
                                        <p:hsl h="10842353" s="0" l="0"/>
                                      </p:by>
                                    </p:animClr>
                                    <p:set>
                                      <p:cBhvr>
                                        <p:cTn id="81" dur="500" fill="hold"/>
                                        <p:tgtEl>
                                          <p:spTgt spid="23"/>
                                        </p:tgtEl>
                                        <p:attrNameLst>
                                          <p:attrName>fill.type</p:attrName>
                                        </p:attrNameLst>
                                      </p:cBhvr>
                                      <p:to>
                                        <p:strVal val="solid"/>
                                      </p:to>
                                    </p:set>
                                  </p:childTnLst>
                                </p:cTn>
                              </p:par>
                            </p:childTnLst>
                          </p:cTn>
                        </p:par>
                        <p:par>
                          <p:cTn id="82" fill="hold" nodeType="afterGroup">
                            <p:stCondLst>
                              <p:cond delay="2500"/>
                            </p:stCondLst>
                            <p:childTnLst>
                              <p:par>
                                <p:cTn id="83" presetID="49" presetClass="path" presetSubtype="0" accel="50000" decel="50000" fill="hold" grpId="1" nodeType="afterEffect">
                                  <p:stCondLst>
                                    <p:cond delay="0"/>
                                  </p:stCondLst>
                                  <p:childTnLst>
                                    <p:animMotion origin="layout" path="M 3.33333E-6 0 L 0.15833 0.15556 " pathEditMode="relative" rAng="0" ptsTypes="AA">
                                      <p:cBhvr>
                                        <p:cTn id="84" dur="2000" fill="hold"/>
                                        <p:tgtEl>
                                          <p:spTgt spid="5"/>
                                        </p:tgtEl>
                                        <p:attrNameLst>
                                          <p:attrName>ppt_x</p:attrName>
                                          <p:attrName>ppt_y</p:attrName>
                                        </p:attrNameLst>
                                      </p:cBhvr>
                                      <p:rCtr x="7917" y="7778"/>
                                    </p:animMotion>
                                  </p:childTnLst>
                                </p:cTn>
                              </p:par>
                              <p:par>
                                <p:cTn id="85" presetID="1" presetClass="entr" presetSubtype="0"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12" grpId="0" animBg="1"/>
      <p:bldP spid="13" grpId="0" animBg="1"/>
      <p:bldP spid="16" grpId="0" animBg="1"/>
      <p:bldP spid="20" grpId="0" animBg="1"/>
      <p:bldP spid="20" grpId="1" animBg="1"/>
      <p:bldP spid="21" grpId="0" animBg="1"/>
      <p:bldP spid="21" grpId="1" animBg="1"/>
      <p:bldP spid="22" grpId="0" animBg="1"/>
      <p:bldP spid="22" grpId="1" animBg="1"/>
      <p:bldP spid="23" grpId="0" animBg="1"/>
      <p:bldP spid="23" grpId="1" animBg="1"/>
      <p:bldP spid="25" grpId="0"/>
      <p:bldP spid="26" grpId="0"/>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a:latin typeface="Garamond" charset="0"/>
              </a:rPr>
              <a:t>ACS Performance Tradeoffs</a:t>
            </a:r>
          </a:p>
        </p:txBody>
      </p:sp>
      <p:sp>
        <p:nvSpPr>
          <p:cNvPr id="241666" name="Content Placeholder 2"/>
          <p:cNvSpPr>
            <a:spLocks noGrp="1"/>
          </p:cNvSpPr>
          <p:nvPr>
            <p:ph idx="1"/>
          </p:nvPr>
        </p:nvSpPr>
        <p:spPr>
          <a:xfrm>
            <a:off x="228600" y="996950"/>
            <a:ext cx="8839200" cy="5194300"/>
          </a:xfrm>
        </p:spPr>
        <p:txBody>
          <a:bodyPr/>
          <a:lstStyle/>
          <a:p>
            <a:pPr>
              <a:lnSpc>
                <a:spcPct val="90000"/>
              </a:lnSpc>
            </a:pPr>
            <a:r>
              <a:rPr lang="en-US" b="1" i="1">
                <a:latin typeface="Tahoma" charset="0"/>
              </a:rPr>
              <a:t>Fewer parallel threads vs. accelerated critical sections</a:t>
            </a:r>
          </a:p>
          <a:p>
            <a:pPr lvl="1">
              <a:lnSpc>
                <a:spcPct val="90000"/>
              </a:lnSpc>
            </a:pPr>
            <a:r>
              <a:rPr lang="en-US" sz="2000">
                <a:latin typeface="Tahoma" charset="0"/>
              </a:rPr>
              <a:t>Accelerating critical sections offsets loss in throughput</a:t>
            </a:r>
          </a:p>
          <a:p>
            <a:pPr lvl="1">
              <a:lnSpc>
                <a:spcPct val="90000"/>
              </a:lnSpc>
            </a:pPr>
            <a:r>
              <a:rPr lang="en-US" sz="2000">
                <a:latin typeface="Tahoma" charset="0"/>
              </a:rPr>
              <a:t>As the number of cores (threads) on chip increase:</a:t>
            </a:r>
          </a:p>
          <a:p>
            <a:pPr lvl="2">
              <a:lnSpc>
                <a:spcPct val="90000"/>
              </a:lnSpc>
            </a:pPr>
            <a:r>
              <a:rPr lang="en-US" sz="1800">
                <a:latin typeface="Tahoma" charset="0"/>
              </a:rPr>
              <a:t>Fractional loss in parallel performance decreases</a:t>
            </a:r>
          </a:p>
          <a:p>
            <a:pPr lvl="2">
              <a:lnSpc>
                <a:spcPct val="90000"/>
              </a:lnSpc>
            </a:pPr>
            <a:r>
              <a:rPr lang="en-US" sz="1800">
                <a:latin typeface="Tahoma" charset="0"/>
                <a:sym typeface="Wingdings" charset="0"/>
              </a:rPr>
              <a:t>Increased c</a:t>
            </a:r>
            <a:r>
              <a:rPr lang="en-US" sz="1800">
                <a:latin typeface="Tahoma" charset="0"/>
              </a:rPr>
              <a:t>ontention for critical sections </a:t>
            </a:r>
            <a:br>
              <a:rPr lang="en-US" sz="1800">
                <a:latin typeface="Tahoma" charset="0"/>
              </a:rPr>
            </a:br>
            <a:r>
              <a:rPr lang="en-US" sz="1800">
                <a:latin typeface="Tahoma" charset="0"/>
              </a:rPr>
              <a:t>makes acceleration more beneficial</a:t>
            </a:r>
            <a:endParaRPr lang="en-US" sz="1800">
              <a:solidFill>
                <a:srgbClr val="FF0000"/>
              </a:solidFill>
              <a:latin typeface="Tahoma" charset="0"/>
            </a:endParaRPr>
          </a:p>
          <a:p>
            <a:pPr lvl="1">
              <a:lnSpc>
                <a:spcPct val="90000"/>
              </a:lnSpc>
            </a:pPr>
            <a:endParaRPr lang="en-US" sz="2000">
              <a:solidFill>
                <a:srgbClr val="FF0000"/>
              </a:solidFill>
              <a:latin typeface="Tahoma" charset="0"/>
            </a:endParaRPr>
          </a:p>
          <a:p>
            <a:pPr>
              <a:lnSpc>
                <a:spcPct val="90000"/>
              </a:lnSpc>
            </a:pPr>
            <a:r>
              <a:rPr lang="en-US" b="1" i="1">
                <a:latin typeface="Tahoma" charset="0"/>
              </a:rPr>
              <a:t>Overhead of CSCALL/CSDONE vs. better lock locality</a:t>
            </a:r>
          </a:p>
          <a:p>
            <a:pPr lvl="1">
              <a:lnSpc>
                <a:spcPct val="90000"/>
              </a:lnSpc>
            </a:pPr>
            <a:r>
              <a:rPr lang="en-US" sz="2000">
                <a:latin typeface="Tahoma" charset="0"/>
              </a:rPr>
              <a:t>ACS avoids </a:t>
            </a:r>
            <a:r>
              <a:rPr lang="ja-JP" altLang="en-US" sz="2000">
                <a:latin typeface="Tahoma" charset="0"/>
              </a:rPr>
              <a:t>“</a:t>
            </a:r>
            <a:r>
              <a:rPr lang="en-US" altLang="ja-JP" sz="2000">
                <a:latin typeface="Tahoma" charset="0"/>
              </a:rPr>
              <a:t>ping-ponging</a:t>
            </a:r>
            <a:r>
              <a:rPr lang="ja-JP" altLang="en-US" sz="2000">
                <a:latin typeface="Tahoma" charset="0"/>
              </a:rPr>
              <a:t>”</a:t>
            </a:r>
            <a:r>
              <a:rPr lang="en-US" altLang="ja-JP" sz="2000">
                <a:latin typeface="Tahoma" charset="0"/>
              </a:rPr>
              <a:t> of locks among caches by keeping them at the large core</a:t>
            </a:r>
          </a:p>
          <a:p>
            <a:pPr>
              <a:lnSpc>
                <a:spcPct val="90000"/>
              </a:lnSpc>
            </a:pPr>
            <a:endParaRPr lang="en-US">
              <a:latin typeface="Tahoma" charset="0"/>
            </a:endParaRPr>
          </a:p>
          <a:p>
            <a:pPr>
              <a:lnSpc>
                <a:spcPct val="90000"/>
              </a:lnSpc>
            </a:pPr>
            <a:r>
              <a:rPr lang="en-US" b="1" i="1">
                <a:latin typeface="Tahoma" charset="0"/>
              </a:rPr>
              <a:t>More cache misses for private data vs. fewer misses for shared data</a:t>
            </a:r>
          </a:p>
          <a:p>
            <a:pPr lvl="1">
              <a:lnSpc>
                <a:spcPct val="90000"/>
              </a:lnSpc>
            </a:pPr>
            <a:r>
              <a:rPr lang="en-US" sz="2000">
                <a:latin typeface="Tahoma" charset="0"/>
              </a:rPr>
              <a:t>Cache misses reduce if shared data &gt; private data</a:t>
            </a:r>
          </a:p>
          <a:p>
            <a:endParaRPr lang="en-US">
              <a:latin typeface="Tahoma" charset="0"/>
            </a:endParaRPr>
          </a:p>
        </p:txBody>
      </p:sp>
      <p:sp>
        <p:nvSpPr>
          <p:cNvPr id="2416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7503C5-8F4C-0F41-B35E-F954EA7B97FA}"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sp>
        <p:nvSpPr>
          <p:cNvPr id="5" name="Rectangle 4"/>
          <p:cNvSpPr/>
          <p:nvPr/>
        </p:nvSpPr>
        <p:spPr>
          <a:xfrm>
            <a:off x="152400" y="4695825"/>
            <a:ext cx="8686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2" name="TextBox 1"/>
          <p:cNvSpPr txBox="1"/>
          <p:nvPr/>
        </p:nvSpPr>
        <p:spPr>
          <a:xfrm>
            <a:off x="5486400" y="5791200"/>
            <a:ext cx="3330575" cy="369888"/>
          </a:xfrm>
          <a:prstGeom prst="rect">
            <a:avLst/>
          </a:prstGeom>
          <a:noFill/>
        </p:spPr>
        <p:txBody>
          <a:bodyPr wrap="none">
            <a:spAutoFit/>
          </a:bodyPr>
          <a:lstStyle/>
          <a:p>
            <a:pPr fontAlgn="auto">
              <a:spcBef>
                <a:spcPts val="0"/>
              </a:spcBef>
              <a:spcAft>
                <a:spcPts val="0"/>
              </a:spcAft>
              <a:defRPr/>
            </a:pPr>
            <a:r>
              <a:rPr lang="en-US" b="1" dirty="0">
                <a:solidFill>
                  <a:srgbClr val="3B812F">
                    <a:lumMod val="50000"/>
                  </a:srgbClr>
                </a:solidFill>
                <a:latin typeface="Tahoma"/>
                <a:ea typeface="+mn-ea"/>
                <a:cs typeface="+mn-cs"/>
              </a:rPr>
              <a:t>This problem can be solved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r>
              <a:rPr lang="en-US">
                <a:latin typeface="Garamond" charset="0"/>
              </a:rPr>
              <a:t>ACS Comparison Points</a:t>
            </a:r>
          </a:p>
        </p:txBody>
      </p:sp>
      <p:sp>
        <p:nvSpPr>
          <p:cNvPr id="242690" name="Content Placeholder 2"/>
          <p:cNvSpPr>
            <a:spLocks noGrp="1"/>
          </p:cNvSpPr>
          <p:nvPr>
            <p:ph idx="1"/>
          </p:nvPr>
        </p:nvSpPr>
        <p:spPr>
          <a:xfrm>
            <a:off x="228600" y="4419600"/>
            <a:ext cx="2819400" cy="1771650"/>
          </a:xfrm>
        </p:spPr>
        <p:txBody>
          <a:bodyPr/>
          <a:lstStyle/>
          <a:p>
            <a:r>
              <a:rPr lang="en-US" sz="2000">
                <a:latin typeface="Tahoma" charset="0"/>
              </a:rPr>
              <a:t>Conventional locking</a:t>
            </a:r>
          </a:p>
        </p:txBody>
      </p:sp>
      <p:sp>
        <p:nvSpPr>
          <p:cNvPr id="242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4BEB98-2377-954C-9E54-DDDEC7A5C5C7}"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grpSp>
        <p:nvGrpSpPr>
          <p:cNvPr id="242692" name="Group 4"/>
          <p:cNvGrpSpPr>
            <a:grpSpLocks/>
          </p:cNvGrpSpPr>
          <p:nvPr/>
        </p:nvGrpSpPr>
        <p:grpSpPr bwMode="auto">
          <a:xfrm>
            <a:off x="3352800" y="1295400"/>
            <a:ext cx="2286000" cy="2944813"/>
            <a:chOff x="3888" y="816"/>
            <a:chExt cx="1440" cy="1855"/>
          </a:xfrm>
        </p:grpSpPr>
        <p:sp>
          <p:nvSpPr>
            <p:cNvPr id="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nvGrpSpPr>
            <p:cNvPr id="242739" name="Group 47"/>
            <p:cNvGrpSpPr>
              <a:grpSpLocks/>
            </p:cNvGrpSpPr>
            <p:nvPr/>
          </p:nvGrpSpPr>
          <p:grpSpPr bwMode="auto">
            <a:xfrm>
              <a:off x="3936" y="1536"/>
              <a:ext cx="672" cy="672"/>
              <a:chOff x="3648" y="3120"/>
              <a:chExt cx="672" cy="672"/>
            </a:xfrm>
          </p:grpSpPr>
          <p:sp>
            <p:nvSpPr>
              <p:cNvPr id="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40" name="Group 52"/>
            <p:cNvGrpSpPr>
              <a:grpSpLocks/>
            </p:cNvGrpSpPr>
            <p:nvPr/>
          </p:nvGrpSpPr>
          <p:grpSpPr bwMode="auto">
            <a:xfrm>
              <a:off x="4608" y="1536"/>
              <a:ext cx="672" cy="672"/>
              <a:chOff x="3648" y="3120"/>
              <a:chExt cx="672" cy="672"/>
            </a:xfrm>
          </p:grpSpPr>
          <p:sp>
            <p:nvSpPr>
              <p:cNvPr id="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41" name="Group 57"/>
            <p:cNvGrpSpPr>
              <a:grpSpLocks/>
            </p:cNvGrpSpPr>
            <p:nvPr/>
          </p:nvGrpSpPr>
          <p:grpSpPr bwMode="auto">
            <a:xfrm>
              <a:off x="4608" y="864"/>
              <a:ext cx="672" cy="672"/>
              <a:chOff x="3648" y="3120"/>
              <a:chExt cx="672" cy="672"/>
            </a:xfrm>
          </p:grpSpPr>
          <p:sp>
            <p:nvSpPr>
              <p:cNvPr id="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sp>
          <p:nvSpPr>
            <p:cNvPr id="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600" dirty="0">
                  <a:solidFill>
                    <a:srgbClr val="000000"/>
                  </a:solidFill>
                  <a:latin typeface="Tahoma"/>
                  <a:ea typeface="+mn-ea"/>
                  <a:cs typeface="+mn-cs"/>
                </a:rPr>
                <a:t>Large</a:t>
              </a:r>
            </a:p>
            <a:p>
              <a:pPr algn="ctr" fontAlgn="auto">
                <a:spcBef>
                  <a:spcPts val="0"/>
                </a:spcBef>
                <a:spcAft>
                  <a:spcPts val="0"/>
                </a:spcAft>
                <a:defRPr/>
              </a:pPr>
              <a:r>
                <a:rPr lang="en-US" sz="1600" dirty="0">
                  <a:solidFill>
                    <a:srgbClr val="000000"/>
                  </a:solidFill>
                  <a:latin typeface="Tahoma"/>
                  <a:ea typeface="+mn-ea"/>
                  <a:cs typeface="+mn-cs"/>
                </a:rPr>
                <a:t>core</a:t>
              </a:r>
            </a:p>
          </p:txBody>
        </p:sp>
        <p:sp>
          <p:nvSpPr>
            <p:cNvPr id="242743"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rgbClr val="000000"/>
                  </a:solidFill>
                  <a:latin typeface="Times New Roman" charset="0"/>
                </a:rPr>
                <a:t>ACMP</a:t>
              </a:r>
            </a:p>
          </p:txBody>
        </p:sp>
      </p:grpSp>
      <p:grpSp>
        <p:nvGrpSpPr>
          <p:cNvPr id="242693" name="Group 4"/>
          <p:cNvGrpSpPr>
            <a:grpSpLocks/>
          </p:cNvGrpSpPr>
          <p:nvPr/>
        </p:nvGrpSpPr>
        <p:grpSpPr bwMode="auto">
          <a:xfrm>
            <a:off x="6248400" y="1327150"/>
            <a:ext cx="2286000" cy="2944813"/>
            <a:chOff x="3888" y="816"/>
            <a:chExt cx="1440" cy="1855"/>
          </a:xfrm>
        </p:grpSpPr>
        <p:sp>
          <p:nvSpPr>
            <p:cNvPr id="94"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nvGrpSpPr>
            <p:cNvPr id="242721" name="Group 47"/>
            <p:cNvGrpSpPr>
              <a:grpSpLocks/>
            </p:cNvGrpSpPr>
            <p:nvPr/>
          </p:nvGrpSpPr>
          <p:grpSpPr bwMode="auto">
            <a:xfrm>
              <a:off x="3936" y="1536"/>
              <a:ext cx="672" cy="672"/>
              <a:chOff x="3648" y="3120"/>
              <a:chExt cx="672" cy="672"/>
            </a:xfrm>
          </p:grpSpPr>
          <p:sp>
            <p:nvSpPr>
              <p:cNvPr id="10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1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1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22" name="Group 52"/>
            <p:cNvGrpSpPr>
              <a:grpSpLocks/>
            </p:cNvGrpSpPr>
            <p:nvPr/>
          </p:nvGrpSpPr>
          <p:grpSpPr bwMode="auto">
            <a:xfrm>
              <a:off x="4608" y="1536"/>
              <a:ext cx="672" cy="672"/>
              <a:chOff x="3648" y="3120"/>
              <a:chExt cx="672" cy="672"/>
            </a:xfrm>
          </p:grpSpPr>
          <p:sp>
            <p:nvSpPr>
              <p:cNvPr id="10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23" name="Group 57"/>
            <p:cNvGrpSpPr>
              <a:grpSpLocks/>
            </p:cNvGrpSpPr>
            <p:nvPr/>
          </p:nvGrpSpPr>
          <p:grpSpPr bwMode="auto">
            <a:xfrm>
              <a:off x="4608" y="864"/>
              <a:ext cx="672" cy="672"/>
              <a:chOff x="3648" y="3120"/>
              <a:chExt cx="672" cy="672"/>
            </a:xfrm>
          </p:grpSpPr>
          <p:sp>
            <p:nvSpPr>
              <p:cNvPr id="10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0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sp>
          <p:nvSpPr>
            <p:cNvPr id="98"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600" dirty="0">
                  <a:solidFill>
                    <a:srgbClr val="000000"/>
                  </a:solidFill>
                  <a:latin typeface="Tahoma"/>
                  <a:ea typeface="+mn-ea"/>
                  <a:cs typeface="+mn-cs"/>
                </a:rPr>
                <a:t>Large</a:t>
              </a:r>
            </a:p>
            <a:p>
              <a:pPr algn="ctr" fontAlgn="auto">
                <a:spcBef>
                  <a:spcPts val="0"/>
                </a:spcBef>
                <a:spcAft>
                  <a:spcPts val="0"/>
                </a:spcAft>
                <a:defRPr/>
              </a:pPr>
              <a:r>
                <a:rPr lang="en-US" sz="1600" dirty="0">
                  <a:solidFill>
                    <a:srgbClr val="000000"/>
                  </a:solidFill>
                  <a:latin typeface="Tahoma"/>
                  <a:ea typeface="+mn-ea"/>
                  <a:cs typeface="+mn-cs"/>
                </a:rPr>
                <a:t>core</a:t>
              </a:r>
            </a:p>
          </p:txBody>
        </p:sp>
        <p:sp>
          <p:nvSpPr>
            <p:cNvPr id="242725"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solidFill>
                    <a:srgbClr val="000000"/>
                  </a:solidFill>
                  <a:latin typeface="Times New Roman" charset="0"/>
                </a:rPr>
                <a:t>ACS</a:t>
              </a:r>
            </a:p>
          </p:txBody>
        </p:sp>
      </p:grpSp>
      <p:grpSp>
        <p:nvGrpSpPr>
          <p:cNvPr id="242694" name="Group 74"/>
          <p:cNvGrpSpPr>
            <a:grpSpLocks/>
          </p:cNvGrpSpPr>
          <p:nvPr/>
        </p:nvGrpSpPr>
        <p:grpSpPr bwMode="auto">
          <a:xfrm>
            <a:off x="457200" y="1295400"/>
            <a:ext cx="2286000" cy="2962275"/>
            <a:chOff x="576" y="1008"/>
            <a:chExt cx="1440" cy="1866"/>
          </a:xfrm>
        </p:grpSpPr>
        <p:sp>
          <p:nvSpPr>
            <p:cNvPr id="11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grpSp>
          <p:nvGrpSpPr>
            <p:cNvPr id="242699" name="Group 27"/>
            <p:cNvGrpSpPr>
              <a:grpSpLocks/>
            </p:cNvGrpSpPr>
            <p:nvPr/>
          </p:nvGrpSpPr>
          <p:grpSpPr bwMode="auto">
            <a:xfrm>
              <a:off x="624" y="1056"/>
              <a:ext cx="672" cy="672"/>
              <a:chOff x="3648" y="3120"/>
              <a:chExt cx="672" cy="672"/>
            </a:xfrm>
          </p:grpSpPr>
          <p:sp>
            <p:nvSpPr>
              <p:cNvPr id="13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3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3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3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00" name="Group 32"/>
            <p:cNvGrpSpPr>
              <a:grpSpLocks/>
            </p:cNvGrpSpPr>
            <p:nvPr/>
          </p:nvGrpSpPr>
          <p:grpSpPr bwMode="auto">
            <a:xfrm>
              <a:off x="624" y="1728"/>
              <a:ext cx="672" cy="672"/>
              <a:chOff x="3648" y="3120"/>
              <a:chExt cx="672" cy="672"/>
            </a:xfrm>
          </p:grpSpPr>
          <p:sp>
            <p:nvSpPr>
              <p:cNvPr id="12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3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01" name="Group 37"/>
            <p:cNvGrpSpPr>
              <a:grpSpLocks/>
            </p:cNvGrpSpPr>
            <p:nvPr/>
          </p:nvGrpSpPr>
          <p:grpSpPr bwMode="auto">
            <a:xfrm>
              <a:off x="1296" y="1056"/>
              <a:ext cx="672" cy="672"/>
              <a:chOff x="3648" y="3120"/>
              <a:chExt cx="672" cy="672"/>
            </a:xfrm>
          </p:grpSpPr>
          <p:sp>
            <p:nvSpPr>
              <p:cNvPr id="12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 </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grpSp>
          <p:nvGrpSpPr>
            <p:cNvPr id="242702" name="Group 42"/>
            <p:cNvGrpSpPr>
              <a:grpSpLocks/>
            </p:cNvGrpSpPr>
            <p:nvPr/>
          </p:nvGrpSpPr>
          <p:grpSpPr bwMode="auto">
            <a:xfrm>
              <a:off x="1296" y="1728"/>
              <a:ext cx="672" cy="672"/>
              <a:chOff x="3648" y="3120"/>
              <a:chExt cx="672" cy="672"/>
            </a:xfrm>
          </p:grpSpPr>
          <p:sp>
            <p:nvSpPr>
              <p:cNvPr id="11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sp>
            <p:nvSpPr>
              <p:cNvPr id="12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a:solidFill>
                      <a:srgbClr val="000000"/>
                    </a:solidFill>
                    <a:latin typeface="Tahoma"/>
                    <a:ea typeface="+mn-ea"/>
                    <a:cs typeface="+mn-cs"/>
                  </a:rPr>
                  <a:t>Small</a:t>
                </a:r>
                <a:br>
                  <a:rPr lang="en-US" sz="1000">
                    <a:solidFill>
                      <a:srgbClr val="000000"/>
                    </a:solidFill>
                    <a:latin typeface="Tahoma"/>
                    <a:ea typeface="+mn-ea"/>
                    <a:cs typeface="+mn-cs"/>
                  </a:rPr>
                </a:br>
                <a:r>
                  <a:rPr lang="en-US" sz="1000">
                    <a:solidFill>
                      <a:srgbClr val="000000"/>
                    </a:solidFill>
                    <a:latin typeface="Tahoma"/>
                    <a:ea typeface="+mn-ea"/>
                    <a:cs typeface="+mn-cs"/>
                  </a:rPr>
                  <a:t>core</a:t>
                </a:r>
              </a:p>
            </p:txBody>
          </p:sp>
        </p:grpSp>
        <p:sp>
          <p:nvSpPr>
            <p:cNvPr id="242703" name="Text Box 69"/>
            <p:cNvSpPr txBox="1">
              <a:spLocks noChangeArrowheads="1"/>
            </p:cNvSpPr>
            <p:nvPr/>
          </p:nvSpPr>
          <p:spPr bwMode="auto">
            <a:xfrm>
              <a:off x="624" y="2544"/>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tLang="ja-JP" sz="2800">
                  <a:solidFill>
                    <a:srgbClr val="000000"/>
                  </a:solidFill>
                  <a:latin typeface="Times New Roman" charset="0"/>
                </a:rPr>
                <a:t>SCMP</a:t>
              </a:r>
              <a:endParaRPr lang="en-US" sz="2800">
                <a:solidFill>
                  <a:srgbClr val="000000"/>
                </a:solidFill>
                <a:latin typeface="Times New Roman" charset="0"/>
              </a:endParaRPr>
            </a:p>
          </p:txBody>
        </p:sp>
      </p:grpSp>
      <p:sp>
        <p:nvSpPr>
          <p:cNvPr id="242695" name="Content Placeholder 2"/>
          <p:cNvSpPr txBox="1">
            <a:spLocks/>
          </p:cNvSpPr>
          <p:nvPr/>
        </p:nvSpPr>
        <p:spPr bwMode="auto">
          <a:xfrm>
            <a:off x="3276600" y="4419600"/>
            <a:ext cx="2819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CC9900"/>
              </a:buClr>
              <a:buSzPct val="65000"/>
              <a:buFont typeface="Wingdings" charset="0"/>
              <a:buChar char="n"/>
            </a:pPr>
            <a:r>
              <a:rPr lang="en-US" sz="2000">
                <a:solidFill>
                  <a:srgbClr val="000000"/>
                </a:solidFill>
                <a:latin typeface="Tahoma" charset="0"/>
              </a:rPr>
              <a:t>Conventional locking</a:t>
            </a:r>
          </a:p>
          <a:p>
            <a:pPr>
              <a:spcBef>
                <a:spcPct val="20000"/>
              </a:spcBef>
              <a:buClr>
                <a:srgbClr val="CC9900"/>
              </a:buClr>
              <a:buSzPct val="65000"/>
              <a:buFont typeface="Wingdings" charset="0"/>
              <a:buChar char="n"/>
            </a:pPr>
            <a:r>
              <a:rPr lang="en-US" sz="2000">
                <a:solidFill>
                  <a:srgbClr val="000000"/>
                </a:solidFill>
                <a:latin typeface="Tahoma" charset="0"/>
              </a:rPr>
              <a:t>Large core executes Amdahl’s serial part</a:t>
            </a:r>
          </a:p>
        </p:txBody>
      </p:sp>
      <p:sp>
        <p:nvSpPr>
          <p:cNvPr id="242696" name="Content Placeholder 2"/>
          <p:cNvSpPr txBox="1">
            <a:spLocks/>
          </p:cNvSpPr>
          <p:nvPr/>
        </p:nvSpPr>
        <p:spPr bwMode="auto">
          <a:xfrm>
            <a:off x="6096000" y="4419600"/>
            <a:ext cx="2819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CC9900"/>
              </a:buClr>
              <a:buSzPct val="65000"/>
              <a:buFont typeface="Wingdings" charset="0"/>
              <a:buChar char="n"/>
            </a:pPr>
            <a:r>
              <a:rPr lang="en-US" sz="2000">
                <a:solidFill>
                  <a:srgbClr val="000000"/>
                </a:solidFill>
                <a:latin typeface="Tahoma" charset="0"/>
              </a:rPr>
              <a:t>Large core executes Amdahl’s serial part and critical sections</a:t>
            </a:r>
          </a:p>
        </p:txBody>
      </p:sp>
      <p:sp>
        <p:nvSpPr>
          <p:cNvPr id="137" name="Rectangle 24" descr="Wide downward diagonal"/>
          <p:cNvSpPr>
            <a:spLocks noChangeArrowheads="1"/>
          </p:cNvSpPr>
          <p:nvPr/>
        </p:nvSpPr>
        <p:spPr bwMode="auto">
          <a:xfrm>
            <a:off x="6324600" y="1676400"/>
            <a:ext cx="152400" cy="4572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Title 1"/>
          <p:cNvSpPr>
            <a:spLocks noGrp="1"/>
          </p:cNvSpPr>
          <p:nvPr>
            <p:ph type="title"/>
          </p:nvPr>
        </p:nvSpPr>
        <p:spPr/>
        <p:txBody>
          <a:bodyPr/>
          <a:lstStyle/>
          <a:p>
            <a:r>
              <a:rPr lang="en-US">
                <a:latin typeface="Garamond" charset="0"/>
              </a:rPr>
              <a:t>Final Exam: May 6</a:t>
            </a:r>
          </a:p>
        </p:txBody>
      </p:sp>
      <p:sp>
        <p:nvSpPr>
          <p:cNvPr id="3" name="Content Placeholder 2"/>
          <p:cNvSpPr>
            <a:spLocks noGrp="1"/>
          </p:cNvSpPr>
          <p:nvPr>
            <p:ph idx="1"/>
          </p:nvPr>
        </p:nvSpPr>
        <p:spPr>
          <a:xfrm>
            <a:off x="228600" y="996950"/>
            <a:ext cx="8610600" cy="5194300"/>
          </a:xfrm>
        </p:spPr>
        <p:txBody>
          <a:bodyPr/>
          <a:lstStyle/>
          <a:p>
            <a:r>
              <a:rPr lang="en-US">
                <a:solidFill>
                  <a:srgbClr val="FF0000"/>
                </a:solidFill>
                <a:latin typeface="Tahoma" charset="0"/>
              </a:rPr>
              <a:t>May 6, 8:30-11:30am, Hamerschlag Hall B103</a:t>
            </a:r>
          </a:p>
          <a:p>
            <a:endParaRPr lang="en-US">
              <a:latin typeface="Tahoma" charset="0"/>
            </a:endParaRPr>
          </a:p>
          <a:p>
            <a:r>
              <a:rPr lang="en-US">
                <a:latin typeface="Tahoma" charset="0"/>
              </a:rPr>
              <a:t>Comprehensive (over </a:t>
            </a:r>
            <a:r>
              <a:rPr lang="en-US" b="1">
                <a:latin typeface="Tahoma" charset="0"/>
              </a:rPr>
              <a:t>all</a:t>
            </a:r>
            <a:r>
              <a:rPr lang="en-US">
                <a:latin typeface="Tahoma" charset="0"/>
              </a:rPr>
              <a:t> </a:t>
            </a:r>
            <a:r>
              <a:rPr lang="en-US" b="1">
                <a:latin typeface="Tahoma" charset="0"/>
              </a:rPr>
              <a:t>topics</a:t>
            </a:r>
            <a:r>
              <a:rPr lang="en-US">
                <a:latin typeface="Tahoma" charset="0"/>
              </a:rPr>
              <a:t> in course)</a:t>
            </a:r>
          </a:p>
          <a:p>
            <a:endParaRPr lang="en-US">
              <a:latin typeface="Tahoma" charset="0"/>
            </a:endParaRPr>
          </a:p>
          <a:p>
            <a:r>
              <a:rPr lang="en-US">
                <a:latin typeface="Tahoma" charset="0"/>
              </a:rPr>
              <a:t>Three cheat sheets allowed</a:t>
            </a:r>
          </a:p>
          <a:p>
            <a:endParaRPr lang="en-US">
              <a:latin typeface="Tahoma" charset="0"/>
            </a:endParaRPr>
          </a:p>
          <a:p>
            <a:r>
              <a:rPr lang="en-US">
                <a:latin typeface="Tahoma" charset="0"/>
              </a:rPr>
              <a:t>We might have a review session </a:t>
            </a:r>
          </a:p>
          <a:p>
            <a:endParaRPr lang="en-US">
              <a:latin typeface="Tahoma" charset="0"/>
            </a:endParaRPr>
          </a:p>
          <a:p>
            <a:r>
              <a:rPr lang="en-US">
                <a:latin typeface="Tahoma" charset="0"/>
              </a:rPr>
              <a:t>Remember this is 25% of your grade</a:t>
            </a:r>
          </a:p>
          <a:p>
            <a:pPr lvl="1"/>
            <a:r>
              <a:rPr lang="en-US">
                <a:latin typeface="Tahoma" charset="0"/>
                <a:ea typeface="ＭＳ Ｐゴシック" charset="0"/>
              </a:rPr>
              <a:t>I will take into account your improvement over the course</a:t>
            </a:r>
          </a:p>
          <a:p>
            <a:pPr lvl="1"/>
            <a:r>
              <a:rPr lang="en-US">
                <a:latin typeface="Tahoma" charset="0"/>
                <a:ea typeface="ＭＳ Ｐゴシック" charset="0"/>
              </a:rPr>
              <a:t>Know all concepts, especially the previous midterm concepts</a:t>
            </a:r>
          </a:p>
          <a:p>
            <a:pPr lvl="1"/>
            <a:r>
              <a:rPr lang="en-US">
                <a:latin typeface="Tahoma" charset="0"/>
                <a:ea typeface="ＭＳ Ｐゴシック" charset="0"/>
              </a:rPr>
              <a:t>Same advice as before for Midterms I and II</a:t>
            </a:r>
          </a:p>
        </p:txBody>
      </p:sp>
      <p:sp>
        <p:nvSpPr>
          <p:cNvPr id="5345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D14338-5FF7-6349-A5B8-92315C8B904D}" type="slidenum">
              <a:rPr lang="en-US" sz="1600">
                <a:solidFill>
                  <a:srgbClr val="000000"/>
                </a:solidFill>
                <a:latin typeface="Garamond" charset="0"/>
                <a:cs typeface="Arial" charset="0"/>
              </a:rPr>
              <a:pPr eaLnBrk="1" hangingPunct="1"/>
              <a:t>5</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a:xfrm>
            <a:off x="228600" y="152400"/>
            <a:ext cx="8915400" cy="914400"/>
          </a:xfrm>
        </p:spPr>
        <p:txBody>
          <a:bodyPr/>
          <a:lstStyle/>
          <a:p>
            <a:pPr eaLnBrk="1" hangingPunct="1"/>
            <a:r>
              <a:rPr lang="en-US">
                <a:latin typeface="Garamond" charset="0"/>
              </a:rPr>
              <a:t>Accelerated Critical Sections: Methodology</a:t>
            </a:r>
          </a:p>
        </p:txBody>
      </p:sp>
      <p:sp>
        <p:nvSpPr>
          <p:cNvPr id="65538" name="Content Placeholder 2"/>
          <p:cNvSpPr>
            <a:spLocks noGrp="1"/>
          </p:cNvSpPr>
          <p:nvPr>
            <p:ph idx="1"/>
          </p:nvPr>
        </p:nvSpPr>
        <p:spPr>
          <a:xfrm>
            <a:off x="228600" y="1219200"/>
            <a:ext cx="8610600" cy="5029200"/>
          </a:xfrm>
        </p:spPr>
        <p:txBody>
          <a:bodyPr/>
          <a:lstStyle/>
          <a:p>
            <a:pPr eaLnBrk="1" hangingPunct="1">
              <a:buFont typeface="Wingdings" pitchFamily="2" charset="2"/>
              <a:buChar char="n"/>
              <a:defRPr/>
            </a:pPr>
            <a:r>
              <a:rPr lang="en-US" dirty="0">
                <a:latin typeface="Tahoma" charset="0"/>
              </a:rPr>
              <a:t>Workloads: </a:t>
            </a:r>
            <a:r>
              <a:rPr lang="en-US" dirty="0">
                <a:solidFill>
                  <a:srgbClr val="0000FF"/>
                </a:solidFill>
                <a:latin typeface="Tahoma" charset="0"/>
              </a:rPr>
              <a:t>12 critical section intensive applications</a:t>
            </a:r>
          </a:p>
          <a:p>
            <a:pPr lvl="1" eaLnBrk="1" hangingPunct="1">
              <a:buFont typeface="Wingdings" pitchFamily="2" charset="2"/>
              <a:buChar char="q"/>
              <a:defRPr/>
            </a:pPr>
            <a:r>
              <a:rPr lang="en-US" sz="2000" dirty="0">
                <a:latin typeface="Tahoma" charset="0"/>
              </a:rPr>
              <a:t>Data mining kernels, sorting, database, web, networking</a:t>
            </a:r>
          </a:p>
          <a:p>
            <a:pPr marL="0" indent="0" eaLnBrk="1" hangingPunct="1">
              <a:buFont typeface="Wingdings" pitchFamily="2" charset="2"/>
              <a:buNone/>
              <a:defRPr/>
            </a:pPr>
            <a:endParaRPr lang="en-US" sz="1200" dirty="0">
              <a:latin typeface="Tahoma" charset="0"/>
            </a:endParaRPr>
          </a:p>
          <a:p>
            <a:pPr eaLnBrk="1" hangingPunct="1">
              <a:buFont typeface="Wingdings" pitchFamily="2" charset="2"/>
              <a:buChar char="n"/>
              <a:defRPr/>
            </a:pPr>
            <a:r>
              <a:rPr lang="en-US" dirty="0">
                <a:latin typeface="Tahoma" charset="0"/>
              </a:rPr>
              <a:t>Multi-core x86 simulator</a:t>
            </a:r>
          </a:p>
          <a:p>
            <a:pPr lvl="1" eaLnBrk="1" hangingPunct="1">
              <a:buFont typeface="Wingdings" pitchFamily="2" charset="2"/>
              <a:buChar char="q"/>
              <a:defRPr/>
            </a:pPr>
            <a:r>
              <a:rPr lang="en-US" sz="2000" dirty="0">
                <a:solidFill>
                  <a:srgbClr val="0000FF"/>
                </a:solidFill>
                <a:latin typeface="Tahoma" charset="0"/>
              </a:rPr>
              <a:t>1 large and 28 small cores </a:t>
            </a:r>
          </a:p>
          <a:p>
            <a:pPr lvl="1" eaLnBrk="1" hangingPunct="1">
              <a:buFont typeface="Wingdings" pitchFamily="2" charset="2"/>
              <a:buChar char="q"/>
              <a:defRPr/>
            </a:pPr>
            <a:r>
              <a:rPr lang="en-US" sz="2000" dirty="0">
                <a:latin typeface="Tahoma" charset="0"/>
              </a:rPr>
              <a:t>Aggressive stream </a:t>
            </a:r>
            <a:r>
              <a:rPr lang="en-US" sz="2000" dirty="0" err="1">
                <a:latin typeface="Tahoma" charset="0"/>
              </a:rPr>
              <a:t>prefetcher</a:t>
            </a:r>
            <a:r>
              <a:rPr lang="en-US" sz="2000" dirty="0">
                <a:latin typeface="Tahoma" charset="0"/>
              </a:rPr>
              <a:t> employed at each core</a:t>
            </a:r>
          </a:p>
          <a:p>
            <a:pPr eaLnBrk="1" hangingPunct="1">
              <a:buFont typeface="Wingdings" pitchFamily="2" charset="2"/>
              <a:buChar char="n"/>
              <a:defRPr/>
            </a:pPr>
            <a:endParaRPr lang="en-US" sz="1200" dirty="0">
              <a:latin typeface="Tahoma" charset="0"/>
            </a:endParaRPr>
          </a:p>
          <a:p>
            <a:pPr eaLnBrk="1" hangingPunct="1">
              <a:buFont typeface="Wingdings" pitchFamily="2" charset="2"/>
              <a:buChar char="n"/>
              <a:defRPr/>
            </a:pPr>
            <a:r>
              <a:rPr lang="en-US" dirty="0">
                <a:latin typeface="Tahoma" charset="0"/>
              </a:rPr>
              <a:t>Details:</a:t>
            </a:r>
          </a:p>
          <a:p>
            <a:pPr lvl="1" eaLnBrk="1" hangingPunct="1">
              <a:buFont typeface="Wingdings" pitchFamily="2" charset="2"/>
              <a:buChar char="q"/>
              <a:defRPr/>
            </a:pPr>
            <a:r>
              <a:rPr lang="en-US" sz="2000" dirty="0">
                <a:latin typeface="Tahoma" charset="0"/>
              </a:rPr>
              <a:t>Large core: 2GHz, out-of-order, 128-entry ROB, 4-wide, 12-stage</a:t>
            </a:r>
          </a:p>
          <a:p>
            <a:pPr lvl="1" eaLnBrk="1" hangingPunct="1">
              <a:buFont typeface="Wingdings" pitchFamily="2" charset="2"/>
              <a:buChar char="q"/>
              <a:defRPr/>
            </a:pPr>
            <a:r>
              <a:rPr lang="en-US" sz="2000" dirty="0">
                <a:latin typeface="Tahoma" charset="0"/>
              </a:rPr>
              <a:t>Small core: 2GHz, in-order, 2-wide, 5-stage</a:t>
            </a:r>
          </a:p>
          <a:p>
            <a:pPr lvl="1" eaLnBrk="1" hangingPunct="1">
              <a:buFont typeface="Wingdings" pitchFamily="2" charset="2"/>
              <a:buChar char="q"/>
              <a:defRPr/>
            </a:pPr>
            <a:r>
              <a:rPr lang="en-US" sz="2000" dirty="0">
                <a:latin typeface="Tahoma" charset="0"/>
              </a:rPr>
              <a:t>Private 32 KB L1, private 256KB L2, 8MB shared L3</a:t>
            </a:r>
          </a:p>
          <a:p>
            <a:pPr lvl="1" eaLnBrk="1" hangingPunct="1">
              <a:buFont typeface="Wingdings" pitchFamily="2" charset="2"/>
              <a:buChar char="q"/>
              <a:defRPr/>
            </a:pPr>
            <a:r>
              <a:rPr lang="en-US" sz="2000" dirty="0">
                <a:latin typeface="Tahoma" charset="0"/>
              </a:rPr>
              <a:t>On-chip interconnect: Bi-directional ring, 5-cycle hop latency</a:t>
            </a:r>
          </a:p>
        </p:txBody>
      </p:sp>
      <p:sp>
        <p:nvSpPr>
          <p:cNvPr id="2447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A775B4-4F70-FB45-B31F-42E8062FDFD3}"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a:latin typeface="Garamond" charset="0"/>
              </a:rPr>
              <a:t>ACS Performance</a:t>
            </a:r>
          </a:p>
        </p:txBody>
      </p:sp>
      <p:sp>
        <p:nvSpPr>
          <p:cNvPr id="245762" name="Content Placeholder 2"/>
          <p:cNvSpPr>
            <a:spLocks noGrp="1"/>
          </p:cNvSpPr>
          <p:nvPr>
            <p:ph idx="1"/>
          </p:nvPr>
        </p:nvSpPr>
        <p:spPr/>
        <p:txBody>
          <a:bodyPr/>
          <a:lstStyle/>
          <a:p>
            <a:endParaRPr lang="en-US">
              <a:latin typeface="Tahoma" charset="0"/>
            </a:endParaRPr>
          </a:p>
        </p:txBody>
      </p:sp>
      <p:sp>
        <p:nvSpPr>
          <p:cNvPr id="2457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5263FA-CBA2-6E40-B309-35C095D6E4DF}"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graphicFrame>
        <p:nvGraphicFramePr>
          <p:cNvPr id="245764" name="Object 2"/>
          <p:cNvGraphicFramePr>
            <a:graphicFrameLocks noChangeAspect="1"/>
          </p:cNvGraphicFramePr>
          <p:nvPr/>
        </p:nvGraphicFramePr>
        <p:xfrm>
          <a:off x="457200" y="2081213"/>
          <a:ext cx="8489950" cy="3378200"/>
        </p:xfrm>
        <a:graphic>
          <a:graphicData uri="http://schemas.openxmlformats.org/presentationml/2006/ole">
            <mc:AlternateContent xmlns:mc="http://schemas.openxmlformats.org/markup-compatibility/2006">
              <mc:Choice xmlns:v="urn:schemas-microsoft-com:vml" Requires="v">
                <p:oleObj spid="_x0000_s245781" name="Worksheet" r:id="rId3" imgW="7493000" imgH="2984500" progId="Excel.Sheet.8">
                  <p:embed/>
                </p:oleObj>
              </mc:Choice>
              <mc:Fallback>
                <p:oleObj name="Worksheet" r:id="rId3" imgW="7493000" imgH="298450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81213"/>
                        <a:ext cx="8489950" cy="3378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Line 2"/>
          <p:cNvSpPr>
            <a:spLocks noChangeShapeType="1"/>
          </p:cNvSpPr>
          <p:nvPr/>
        </p:nvSpPr>
        <p:spPr bwMode="auto">
          <a:xfrm>
            <a:off x="4708525" y="1960563"/>
            <a:ext cx="0" cy="1481137"/>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5766" name="Text Box 21"/>
          <p:cNvSpPr txBox="1">
            <a:spLocks noChangeArrowheads="1"/>
          </p:cNvSpPr>
          <p:nvPr/>
        </p:nvSpPr>
        <p:spPr bwMode="auto">
          <a:xfrm>
            <a:off x="4114800" y="996950"/>
            <a:ext cx="50292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Equal-area comparison</a:t>
            </a:r>
            <a:br>
              <a:rPr lang="en-US">
                <a:solidFill>
                  <a:srgbClr val="000000"/>
                </a:solidFill>
              </a:rPr>
            </a:br>
            <a:r>
              <a:rPr lang="en-US">
                <a:solidFill>
                  <a:srgbClr val="000000"/>
                </a:solidFill>
              </a:rPr>
              <a:t>Number of threads = </a:t>
            </a:r>
            <a:r>
              <a:rPr lang="en-US" i="1">
                <a:solidFill>
                  <a:srgbClr val="000000"/>
                </a:solidFill>
              </a:rPr>
              <a:t>Best threads</a:t>
            </a:r>
          </a:p>
        </p:txBody>
      </p:sp>
      <p:sp>
        <p:nvSpPr>
          <p:cNvPr id="8" name="Text Box 22"/>
          <p:cNvSpPr txBox="1">
            <a:spLocks noChangeArrowheads="1"/>
          </p:cNvSpPr>
          <p:nvPr/>
        </p:nvSpPr>
        <p:spPr bwMode="auto">
          <a:xfrm>
            <a:off x="0" y="990600"/>
            <a:ext cx="4495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Chip Area = 32 small cores</a:t>
            </a:r>
            <a:br>
              <a:rPr lang="en-US" sz="1800" b="1">
                <a:solidFill>
                  <a:srgbClr val="000000"/>
                </a:solidFill>
              </a:rPr>
            </a:br>
            <a:r>
              <a:rPr lang="en-US" sz="1600">
                <a:solidFill>
                  <a:srgbClr val="000000"/>
                </a:solidFill>
              </a:rPr>
              <a:t>SCMP = 32 small cores</a:t>
            </a:r>
            <a:br>
              <a:rPr lang="en-US" sz="1600">
                <a:solidFill>
                  <a:srgbClr val="000000"/>
                </a:solidFill>
              </a:rPr>
            </a:br>
            <a:r>
              <a:rPr lang="en-US" sz="1600">
                <a:solidFill>
                  <a:srgbClr val="000000"/>
                </a:solidFill>
              </a:rPr>
              <a:t>ACMP =  1 large and 28 small cores </a:t>
            </a:r>
          </a:p>
        </p:txBody>
      </p:sp>
      <p:sp>
        <p:nvSpPr>
          <p:cNvPr id="9" name="Line 7"/>
          <p:cNvSpPr>
            <a:spLocks noChangeShapeType="1"/>
          </p:cNvSpPr>
          <p:nvPr/>
        </p:nvSpPr>
        <p:spPr bwMode="auto">
          <a:xfrm>
            <a:off x="1263650" y="3057525"/>
            <a:ext cx="75326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5769" name="Text Box 8"/>
          <p:cNvSpPr txBox="1">
            <a:spLocks noChangeArrowheads="1"/>
          </p:cNvSpPr>
          <p:nvPr/>
        </p:nvSpPr>
        <p:spPr bwMode="auto">
          <a:xfrm>
            <a:off x="1746250" y="2041525"/>
            <a:ext cx="4562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      269    180      185</a:t>
            </a:r>
          </a:p>
        </p:txBody>
      </p:sp>
      <p:sp>
        <p:nvSpPr>
          <p:cNvPr id="11" name="Line 9"/>
          <p:cNvSpPr>
            <a:spLocks noChangeShapeType="1"/>
          </p:cNvSpPr>
          <p:nvPr/>
        </p:nvSpPr>
        <p:spPr bwMode="auto">
          <a:xfrm>
            <a:off x="4681538" y="5086350"/>
            <a:ext cx="9525" cy="731838"/>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5771" name="Text Box 10"/>
          <p:cNvSpPr txBox="1">
            <a:spLocks noChangeArrowheads="1"/>
          </p:cNvSpPr>
          <p:nvPr/>
        </p:nvSpPr>
        <p:spPr bwMode="auto">
          <a:xfrm>
            <a:off x="2378075" y="5759450"/>
            <a:ext cx="25050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Coarse-grain locks</a:t>
            </a:r>
          </a:p>
        </p:txBody>
      </p:sp>
      <p:sp>
        <p:nvSpPr>
          <p:cNvPr id="245772" name="Text Box 11"/>
          <p:cNvSpPr txBox="1">
            <a:spLocks noChangeArrowheads="1"/>
          </p:cNvSpPr>
          <p:nvPr/>
        </p:nvSpPr>
        <p:spPr bwMode="auto">
          <a:xfrm>
            <a:off x="5794375" y="5788025"/>
            <a:ext cx="188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Fine-grain locks</a:t>
            </a:r>
          </a:p>
        </p:txBody>
      </p:sp>
      <p:sp>
        <p:nvSpPr>
          <p:cNvPr id="14" name="Line 12"/>
          <p:cNvSpPr>
            <a:spLocks noChangeShapeType="1"/>
          </p:cNvSpPr>
          <p:nvPr/>
        </p:nvSpPr>
        <p:spPr bwMode="auto">
          <a:xfrm>
            <a:off x="8137525" y="2362200"/>
            <a:ext cx="28575" cy="2600325"/>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5" name="Line 13"/>
          <p:cNvSpPr>
            <a:spLocks noChangeShapeType="1"/>
          </p:cNvSpPr>
          <p:nvPr/>
        </p:nvSpPr>
        <p:spPr bwMode="auto">
          <a:xfrm>
            <a:off x="8220075" y="5380038"/>
            <a:ext cx="9525" cy="868362"/>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6" name="Oval 20"/>
          <p:cNvSpPr>
            <a:spLocks noChangeArrowheads="1"/>
          </p:cNvSpPr>
          <p:nvPr/>
        </p:nvSpPr>
        <p:spPr bwMode="auto">
          <a:xfrm>
            <a:off x="914400" y="1754188"/>
            <a:ext cx="3968750"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7" name="Oval 20"/>
          <p:cNvSpPr>
            <a:spLocks noChangeArrowheads="1"/>
          </p:cNvSpPr>
          <p:nvPr/>
        </p:nvSpPr>
        <p:spPr bwMode="auto">
          <a:xfrm>
            <a:off x="6711950" y="1630363"/>
            <a:ext cx="731838"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8" name="Oval 20"/>
          <p:cNvSpPr>
            <a:spLocks noChangeArrowheads="1"/>
          </p:cNvSpPr>
          <p:nvPr/>
        </p:nvSpPr>
        <p:spPr bwMode="auto">
          <a:xfrm>
            <a:off x="8053388" y="1646238"/>
            <a:ext cx="731837"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6" grpId="1" animBg="1"/>
      <p:bldP spid="17" grpId="0" animBg="1"/>
      <p:bldP spid="17" grpId="1"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r>
              <a:rPr lang="en-US">
                <a:latin typeface="Garamond" charset="0"/>
              </a:rPr>
              <a:t>Equal-Area Comparisons</a:t>
            </a:r>
          </a:p>
        </p:txBody>
      </p:sp>
      <p:sp>
        <p:nvSpPr>
          <p:cNvPr id="246786"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06C337C-375D-A847-8DE2-31AAB46734FA}" type="slidenum">
              <a:rPr lang="en-US" sz="1200">
                <a:solidFill>
                  <a:srgbClr val="000000"/>
                </a:solidFill>
                <a:latin typeface="Garamond" charset="0"/>
                <a:cs typeface="Arial" charset="0"/>
              </a:rPr>
              <a:pPr algn="ctr" eaLnBrk="1" hangingPunct="1"/>
              <a:t>52</a:t>
            </a:fld>
            <a:endParaRPr lang="en-US" sz="1200">
              <a:solidFill>
                <a:srgbClr val="000000"/>
              </a:solidFill>
              <a:latin typeface="Garamond" charset="0"/>
              <a:cs typeface="Arial" charset="0"/>
            </a:endParaRPr>
          </a:p>
        </p:txBody>
      </p:sp>
      <p:graphicFrame>
        <p:nvGraphicFramePr>
          <p:cNvPr id="14" name="Chart 13"/>
          <p:cNvGraphicFramePr>
            <a:graphicFrameLocks/>
          </p:cNvGraphicFramePr>
          <p:nvPr/>
        </p:nvGraphicFramePr>
        <p:xfrm>
          <a:off x="238125" y="1524000"/>
          <a:ext cx="1362075" cy="194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1762125" y="1524000"/>
          <a:ext cx="1362075" cy="194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3209925" y="1524000"/>
          <a:ext cx="1362075" cy="1943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nvGraphicFramePr>
        <p:xfrm>
          <a:off x="4724400" y="1524000"/>
          <a:ext cx="1362075" cy="1943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nvGraphicFramePr>
        <p:xfrm>
          <a:off x="6172200" y="1524000"/>
          <a:ext cx="1362075" cy="1943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nvGraphicFramePr>
        <p:xfrm>
          <a:off x="7620000" y="1524000"/>
          <a:ext cx="1362075" cy="19431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nvGraphicFramePr>
        <p:xfrm>
          <a:off x="390525" y="3810000"/>
          <a:ext cx="1362075" cy="19431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nvGraphicFramePr>
        <p:xfrm>
          <a:off x="1838325" y="3810000"/>
          <a:ext cx="1362075" cy="19431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p:cNvGraphicFramePr>
            <a:graphicFrameLocks/>
          </p:cNvGraphicFramePr>
          <p:nvPr/>
        </p:nvGraphicFramePr>
        <p:xfrm>
          <a:off x="3209925" y="3810000"/>
          <a:ext cx="1362075" cy="19431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25"/>
          <p:cNvGraphicFramePr>
            <a:graphicFrameLocks/>
          </p:cNvGraphicFramePr>
          <p:nvPr/>
        </p:nvGraphicFramePr>
        <p:xfrm>
          <a:off x="4572000" y="3810000"/>
          <a:ext cx="1362075" cy="19431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Chart 26"/>
          <p:cNvGraphicFramePr>
            <a:graphicFrameLocks/>
          </p:cNvGraphicFramePr>
          <p:nvPr/>
        </p:nvGraphicFramePr>
        <p:xfrm>
          <a:off x="6172200" y="3810000"/>
          <a:ext cx="1362075" cy="19431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Chart 27"/>
          <p:cNvGraphicFramePr>
            <a:graphicFrameLocks/>
          </p:cNvGraphicFramePr>
          <p:nvPr/>
        </p:nvGraphicFramePr>
        <p:xfrm>
          <a:off x="7620000" y="3810000"/>
          <a:ext cx="1362075" cy="1943100"/>
        </p:xfrm>
        <a:graphic>
          <a:graphicData uri="http://schemas.openxmlformats.org/drawingml/2006/chart">
            <c:chart xmlns:c="http://schemas.openxmlformats.org/drawingml/2006/chart" xmlns:r="http://schemas.openxmlformats.org/officeDocument/2006/relationships" r:id="rId15"/>
          </a:graphicData>
        </a:graphic>
      </p:graphicFrame>
      <p:sp>
        <p:nvSpPr>
          <p:cNvPr id="64527" name="Rectangle 28"/>
          <p:cNvSpPr>
            <a:spLocks noChangeArrowheads="1"/>
          </p:cNvSpPr>
          <p:nvPr/>
        </p:nvSpPr>
        <p:spPr bwMode="auto">
          <a:xfrm rot="-5400000">
            <a:off x="-1562100" y="34671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r>
              <a:rPr lang="en-US" b="1">
                <a:solidFill>
                  <a:srgbClr val="000000"/>
                </a:solidFill>
                <a:latin typeface="Tahoma"/>
                <a:ea typeface="+mn-ea"/>
                <a:cs typeface="+mn-cs"/>
              </a:rPr>
              <a:t>Speedup over a small core</a:t>
            </a:r>
          </a:p>
        </p:txBody>
      </p:sp>
      <p:sp>
        <p:nvSpPr>
          <p:cNvPr id="64528" name="Rectangle 27"/>
          <p:cNvSpPr>
            <a:spLocks noChangeArrowheads="1"/>
          </p:cNvSpPr>
          <p:nvPr/>
        </p:nvSpPr>
        <p:spPr bwMode="auto">
          <a:xfrm>
            <a:off x="2887663" y="591185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r>
              <a:rPr lang="en-US" b="1">
                <a:solidFill>
                  <a:srgbClr val="000000"/>
                </a:solidFill>
                <a:latin typeface="Tahoma"/>
                <a:ea typeface="+mn-ea"/>
                <a:cs typeface="+mn-cs"/>
              </a:rPr>
              <a:t>Chip Area (small cores)</a:t>
            </a:r>
          </a:p>
        </p:txBody>
      </p:sp>
      <p:sp>
        <p:nvSpPr>
          <p:cNvPr id="246801" name="TextBox 17"/>
          <p:cNvSpPr txBox="1">
            <a:spLocks noChangeArrowheads="1"/>
          </p:cNvSpPr>
          <p:nvPr/>
        </p:nvSpPr>
        <p:spPr bwMode="auto">
          <a:xfrm>
            <a:off x="609600" y="3429000"/>
            <a:ext cx="838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(a) ep</a:t>
            </a:r>
          </a:p>
        </p:txBody>
      </p:sp>
      <p:sp>
        <p:nvSpPr>
          <p:cNvPr id="246802" name="TextBox 18"/>
          <p:cNvSpPr txBox="1">
            <a:spLocks noChangeArrowheads="1"/>
          </p:cNvSpPr>
          <p:nvPr/>
        </p:nvSpPr>
        <p:spPr bwMode="auto">
          <a:xfrm>
            <a:off x="2133600" y="3429000"/>
            <a:ext cx="838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(b) is</a:t>
            </a:r>
          </a:p>
        </p:txBody>
      </p:sp>
      <p:sp>
        <p:nvSpPr>
          <p:cNvPr id="246803" name="TextBox 19"/>
          <p:cNvSpPr txBox="1">
            <a:spLocks noChangeArrowheads="1"/>
          </p:cNvSpPr>
          <p:nvPr/>
        </p:nvSpPr>
        <p:spPr bwMode="auto">
          <a:xfrm>
            <a:off x="3048000" y="3429000"/>
            <a:ext cx="1676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(c) pagemine</a:t>
            </a:r>
          </a:p>
        </p:txBody>
      </p:sp>
      <p:sp>
        <p:nvSpPr>
          <p:cNvPr id="246804" name="TextBox 20"/>
          <p:cNvSpPr txBox="1">
            <a:spLocks noChangeArrowheads="1"/>
          </p:cNvSpPr>
          <p:nvPr/>
        </p:nvSpPr>
        <p:spPr bwMode="auto">
          <a:xfrm>
            <a:off x="4876800" y="3429000"/>
            <a:ext cx="1143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(d) puzzle</a:t>
            </a:r>
          </a:p>
        </p:txBody>
      </p:sp>
      <p:sp>
        <p:nvSpPr>
          <p:cNvPr id="246805" name="TextBox 23"/>
          <p:cNvSpPr txBox="1">
            <a:spLocks noChangeArrowheads="1"/>
          </p:cNvSpPr>
          <p:nvPr/>
        </p:nvSpPr>
        <p:spPr bwMode="auto">
          <a:xfrm>
            <a:off x="6248400" y="3429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(e) qsort</a:t>
            </a:r>
          </a:p>
        </p:txBody>
      </p:sp>
      <p:sp>
        <p:nvSpPr>
          <p:cNvPr id="246806" name="TextBox 24"/>
          <p:cNvSpPr txBox="1">
            <a:spLocks noChangeArrowheads="1"/>
          </p:cNvSpPr>
          <p:nvPr/>
        </p:nvSpPr>
        <p:spPr bwMode="auto">
          <a:xfrm>
            <a:off x="7620000" y="3429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(f) tsp</a:t>
            </a:r>
          </a:p>
        </p:txBody>
      </p:sp>
      <p:sp>
        <p:nvSpPr>
          <p:cNvPr id="246807" name="TextBox 21"/>
          <p:cNvSpPr txBox="1">
            <a:spLocks noChangeArrowheads="1"/>
          </p:cNvSpPr>
          <p:nvPr/>
        </p:nvSpPr>
        <p:spPr bwMode="auto">
          <a:xfrm>
            <a:off x="3352800" y="5711825"/>
            <a:ext cx="1066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cs typeface="Arial" charset="0"/>
              </a:rPr>
              <a:t>(i) oltp-1</a:t>
            </a:r>
          </a:p>
        </p:txBody>
      </p:sp>
      <p:sp>
        <p:nvSpPr>
          <p:cNvPr id="246808" name="TextBox 22"/>
          <p:cNvSpPr txBox="1">
            <a:spLocks noChangeArrowheads="1"/>
          </p:cNvSpPr>
          <p:nvPr/>
        </p:nvSpPr>
        <p:spPr bwMode="auto">
          <a:xfrm>
            <a:off x="45720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(i) oltp-2</a:t>
            </a:r>
          </a:p>
        </p:txBody>
      </p:sp>
      <p:sp>
        <p:nvSpPr>
          <p:cNvPr id="246809" name="TextBox 26"/>
          <p:cNvSpPr txBox="1">
            <a:spLocks noChangeArrowheads="1"/>
          </p:cNvSpPr>
          <p:nvPr/>
        </p:nvSpPr>
        <p:spPr bwMode="auto">
          <a:xfrm>
            <a:off x="18288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(h) iplookup</a:t>
            </a:r>
          </a:p>
        </p:txBody>
      </p:sp>
      <p:sp>
        <p:nvSpPr>
          <p:cNvPr id="246810" name="TextBox 27"/>
          <p:cNvSpPr txBox="1">
            <a:spLocks noChangeArrowheads="1"/>
          </p:cNvSpPr>
          <p:nvPr/>
        </p:nvSpPr>
        <p:spPr bwMode="auto">
          <a:xfrm>
            <a:off x="62484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(k) specjbb</a:t>
            </a:r>
          </a:p>
        </p:txBody>
      </p:sp>
      <p:sp>
        <p:nvSpPr>
          <p:cNvPr id="246811" name="TextBox 28"/>
          <p:cNvSpPr txBox="1">
            <a:spLocks noChangeArrowheads="1"/>
          </p:cNvSpPr>
          <p:nvPr/>
        </p:nvSpPr>
        <p:spPr bwMode="auto">
          <a:xfrm>
            <a:off x="7620000" y="5715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(l) webcache</a:t>
            </a:r>
          </a:p>
        </p:txBody>
      </p:sp>
      <p:sp>
        <p:nvSpPr>
          <p:cNvPr id="246812" name="TextBox 25"/>
          <p:cNvSpPr txBox="1">
            <a:spLocks noChangeArrowheads="1"/>
          </p:cNvSpPr>
          <p:nvPr/>
        </p:nvSpPr>
        <p:spPr bwMode="auto">
          <a:xfrm>
            <a:off x="3810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(g) sqlite</a:t>
            </a:r>
          </a:p>
        </p:txBody>
      </p:sp>
      <p:sp>
        <p:nvSpPr>
          <p:cNvPr id="246813" name="Text Box 6"/>
          <p:cNvSpPr txBox="1">
            <a:spLocks noChangeArrowheads="1"/>
          </p:cNvSpPr>
          <p:nvPr/>
        </p:nvSpPr>
        <p:spPr bwMode="auto">
          <a:xfrm>
            <a:off x="5334000" y="1149350"/>
            <a:ext cx="3810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Number of threads = </a:t>
            </a:r>
            <a:r>
              <a:rPr lang="en-US" sz="1800" i="1">
                <a:solidFill>
                  <a:srgbClr val="000000"/>
                </a:solidFill>
                <a:cs typeface="Arial" charset="0"/>
              </a:rPr>
              <a:t>No. of cores</a:t>
            </a:r>
          </a:p>
        </p:txBody>
      </p:sp>
      <p:sp>
        <p:nvSpPr>
          <p:cNvPr id="42" name="Oval 14"/>
          <p:cNvSpPr>
            <a:spLocks noChangeArrowheads="1"/>
          </p:cNvSpPr>
          <p:nvPr/>
        </p:nvSpPr>
        <p:spPr bwMode="auto">
          <a:xfrm>
            <a:off x="18208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3" name="Oval 7"/>
          <p:cNvSpPr>
            <a:spLocks noChangeArrowheads="1"/>
          </p:cNvSpPr>
          <p:nvPr/>
        </p:nvSpPr>
        <p:spPr bwMode="auto">
          <a:xfrm>
            <a:off x="47164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4" name="Oval 11"/>
          <p:cNvSpPr>
            <a:spLocks noChangeArrowheads="1"/>
          </p:cNvSpPr>
          <p:nvPr/>
        </p:nvSpPr>
        <p:spPr bwMode="auto">
          <a:xfrm>
            <a:off x="3200400" y="358140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5" name="Oval 19"/>
          <p:cNvSpPr>
            <a:spLocks noChangeArrowheads="1"/>
          </p:cNvSpPr>
          <p:nvPr/>
        </p:nvSpPr>
        <p:spPr bwMode="auto">
          <a:xfrm>
            <a:off x="4648200" y="362585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6" name="Oval 17"/>
          <p:cNvSpPr>
            <a:spLocks noChangeArrowheads="1"/>
          </p:cNvSpPr>
          <p:nvPr/>
        </p:nvSpPr>
        <p:spPr bwMode="auto">
          <a:xfrm>
            <a:off x="61642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7" name="Oval 18"/>
          <p:cNvSpPr>
            <a:spLocks noChangeArrowheads="1"/>
          </p:cNvSpPr>
          <p:nvPr/>
        </p:nvSpPr>
        <p:spPr bwMode="auto">
          <a:xfrm>
            <a:off x="7612063" y="12954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8" name="Oval 16"/>
          <p:cNvSpPr>
            <a:spLocks noChangeArrowheads="1"/>
          </p:cNvSpPr>
          <p:nvPr/>
        </p:nvSpPr>
        <p:spPr bwMode="auto">
          <a:xfrm>
            <a:off x="3268663" y="133985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49" name="Oval 13"/>
          <p:cNvSpPr>
            <a:spLocks noChangeArrowheads="1"/>
          </p:cNvSpPr>
          <p:nvPr/>
        </p:nvSpPr>
        <p:spPr bwMode="auto">
          <a:xfrm>
            <a:off x="3276600" y="133985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b="1">
              <a:solidFill>
                <a:srgbClr val="000000"/>
              </a:solidFill>
              <a:latin typeface="Tahoma"/>
              <a:ea typeface="+mn-ea"/>
              <a:cs typeface="+mn-cs"/>
            </a:endParaRPr>
          </a:p>
        </p:txBody>
      </p:sp>
      <p:sp>
        <p:nvSpPr>
          <p:cNvPr id="246822" name="TextBox 61"/>
          <p:cNvSpPr txBox="1">
            <a:spLocks noChangeArrowheads="1"/>
          </p:cNvSpPr>
          <p:nvPr/>
        </p:nvSpPr>
        <p:spPr bwMode="auto">
          <a:xfrm>
            <a:off x="6867525" y="0"/>
            <a:ext cx="2276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1D4018"/>
                </a:solidFill>
                <a:latin typeface="Tahoma" charset="0"/>
                <a:cs typeface="Arial" charset="0"/>
              </a:rPr>
              <a:t>------ SCMP</a:t>
            </a:r>
          </a:p>
          <a:p>
            <a:pPr eaLnBrk="1" hangingPunct="1"/>
            <a:r>
              <a:rPr lang="en-US" b="1">
                <a:solidFill>
                  <a:srgbClr val="C00000"/>
                </a:solidFill>
                <a:latin typeface="Tahoma" charset="0"/>
                <a:cs typeface="Arial" charset="0"/>
              </a:rPr>
              <a:t>------ ACMP</a:t>
            </a:r>
          </a:p>
          <a:p>
            <a:pPr eaLnBrk="1" hangingPunct="1"/>
            <a:r>
              <a:rPr lang="en-US" b="1">
                <a:solidFill>
                  <a:srgbClr val="7F7F7F"/>
                </a:solidFill>
                <a:latin typeface="Tahoma" charset="0"/>
                <a:cs typeface="Arial" charset="0"/>
              </a:rPr>
              <a:t>------ ACS</a:t>
            </a:r>
          </a:p>
        </p:txBody>
      </p:sp>
    </p:spTree>
    <p:custDataLst>
      <p:tags r:id="rId1"/>
    </p:custDataLst>
  </p:cSld>
  <p:clrMapOvr>
    <a:masterClrMapping/>
  </p:clrMapOvr>
  <p:transition xmlns:p14="http://schemas.microsoft.com/office/powerpoint/2010/main" advTm="74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49"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r>
              <a:rPr lang="en-US">
                <a:latin typeface="Garamond" charset="0"/>
              </a:rPr>
              <a:t>ACS Summary</a:t>
            </a:r>
          </a:p>
        </p:txBody>
      </p:sp>
      <p:sp>
        <p:nvSpPr>
          <p:cNvPr id="73731" name="Content Placeholder 2"/>
          <p:cNvSpPr>
            <a:spLocks noGrp="1"/>
          </p:cNvSpPr>
          <p:nvPr>
            <p:ph idx="1"/>
          </p:nvPr>
        </p:nvSpPr>
        <p:spPr>
          <a:xfrm>
            <a:off x="228600" y="996950"/>
            <a:ext cx="8610600" cy="5194300"/>
          </a:xfrm>
        </p:spPr>
        <p:txBody>
          <a:bodyPr/>
          <a:lstStyle/>
          <a:p>
            <a:r>
              <a:rPr lang="en-US">
                <a:latin typeface="Tahoma" charset="0"/>
              </a:rPr>
              <a:t>Critical sections reduce performance and limit scalability</a:t>
            </a:r>
          </a:p>
          <a:p>
            <a:pPr lvl="2"/>
            <a:endParaRPr lang="en-US">
              <a:latin typeface="Tahoma" charset="0"/>
            </a:endParaRPr>
          </a:p>
          <a:p>
            <a:r>
              <a:rPr lang="en-US">
                <a:latin typeface="Tahoma" charset="0"/>
              </a:rPr>
              <a:t>Accelerate critical sections by executing them on a powerful core</a:t>
            </a:r>
          </a:p>
          <a:p>
            <a:pPr lvl="2"/>
            <a:endParaRPr lang="en-US">
              <a:latin typeface="Tahoma" charset="0"/>
            </a:endParaRPr>
          </a:p>
          <a:p>
            <a:r>
              <a:rPr lang="en-US">
                <a:latin typeface="Tahoma" charset="0"/>
              </a:rPr>
              <a:t>ACS reduces average execution time by:</a:t>
            </a:r>
          </a:p>
          <a:p>
            <a:pPr lvl="1"/>
            <a:r>
              <a:rPr lang="en-US">
                <a:latin typeface="Tahoma" charset="0"/>
              </a:rPr>
              <a:t>34% compared to an equal-area SCMP</a:t>
            </a:r>
          </a:p>
          <a:p>
            <a:pPr lvl="1"/>
            <a:r>
              <a:rPr lang="en-US">
                <a:latin typeface="Tahoma" charset="0"/>
              </a:rPr>
              <a:t>23% compared to an equal-area ACMP</a:t>
            </a:r>
          </a:p>
          <a:p>
            <a:pPr lvl="2"/>
            <a:endParaRPr lang="en-US">
              <a:latin typeface="Tahoma" charset="0"/>
            </a:endParaRPr>
          </a:p>
          <a:p>
            <a:r>
              <a:rPr lang="en-US">
                <a:latin typeface="Tahoma" charset="0"/>
              </a:rPr>
              <a:t>ACS improves scalability of 7 of the 12 workloads</a:t>
            </a:r>
          </a:p>
          <a:p>
            <a:endParaRPr lang="en-US">
              <a:latin typeface="Tahoma" charset="0"/>
            </a:endParaRPr>
          </a:p>
          <a:p>
            <a:r>
              <a:rPr lang="en-US">
                <a:latin typeface="Tahoma" charset="0"/>
              </a:rPr>
              <a:t>Generalizing the idea: </a:t>
            </a:r>
            <a:r>
              <a:rPr lang="en-US">
                <a:solidFill>
                  <a:srgbClr val="0000FF"/>
                </a:solidFill>
                <a:latin typeface="Tahoma" charset="0"/>
              </a:rPr>
              <a:t>Accelerate all bottlenecks (“</a:t>
            </a:r>
            <a:r>
              <a:rPr lang="en-US" altLang="ja-JP">
                <a:solidFill>
                  <a:srgbClr val="0000FF"/>
                </a:solidFill>
                <a:latin typeface="Tahoma" charset="0"/>
              </a:rPr>
              <a:t>critical paths”) by executing them on a powerful core</a:t>
            </a:r>
          </a:p>
          <a:p>
            <a:endParaRPr lang="en-US">
              <a:latin typeface="Tahoma" charset="0"/>
            </a:endParaRPr>
          </a:p>
        </p:txBody>
      </p:sp>
      <p:sp>
        <p:nvSpPr>
          <p:cNvPr id="2488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A547E5-A3DF-C046-B09F-4255908F5940}" type="slidenum">
              <a:rPr lang="en-US" sz="1600">
                <a:solidFill>
                  <a:srgbClr val="000000"/>
                </a:solidFill>
                <a:latin typeface="Garamond" charset="0"/>
                <a:cs typeface="Arial" charset="0"/>
              </a:rPr>
              <a:pPr eaLnBrk="1" hangingPunct="1"/>
              <a:t>53</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4"/>
          <p:cNvSpPr>
            <a:spLocks noGrp="1"/>
          </p:cNvSpPr>
          <p:nvPr>
            <p:ph type="ctrTitle"/>
          </p:nvPr>
        </p:nvSpPr>
        <p:spPr>
          <a:xfrm>
            <a:off x="685800" y="1371600"/>
            <a:ext cx="7924800" cy="1752600"/>
          </a:xfrm>
        </p:spPr>
        <p:txBody>
          <a:bodyPr/>
          <a:lstStyle/>
          <a:p>
            <a:r>
              <a:rPr lang="en-US">
                <a:latin typeface="Garamond" charset="0"/>
              </a:rPr>
              <a:t>Bottleneck Identification and Scheduling</a:t>
            </a:r>
          </a:p>
        </p:txBody>
      </p:sp>
      <p:sp>
        <p:nvSpPr>
          <p:cNvPr id="249858" name="Subtitle 5"/>
          <p:cNvSpPr>
            <a:spLocks noGrp="1"/>
          </p:cNvSpPr>
          <p:nvPr>
            <p:ph type="subTitle" idx="1"/>
          </p:nvPr>
        </p:nvSpPr>
        <p:spPr>
          <a:xfrm>
            <a:off x="76200" y="3962400"/>
            <a:ext cx="8991600" cy="1752600"/>
          </a:xfrm>
        </p:spPr>
        <p:txBody>
          <a:bodyPr/>
          <a:lstStyle/>
          <a:p>
            <a:pPr>
              <a:buFont typeface="Wingdings" charset="0"/>
              <a:buNone/>
            </a:pPr>
            <a:r>
              <a:rPr lang="en-US" sz="1800">
                <a:latin typeface="Tahoma" charset="0"/>
              </a:rPr>
              <a:t>Jose A. Joao, M. Aater Suleman, </a:t>
            </a:r>
            <a:r>
              <a:rPr lang="en-US" sz="1800" u="sng">
                <a:latin typeface="Tahoma" charset="0"/>
              </a:rPr>
              <a:t>Onur Mutlu</a:t>
            </a:r>
            <a:r>
              <a:rPr lang="en-US" sz="1800">
                <a:latin typeface="Tahoma" charset="0"/>
              </a:rPr>
              <a:t>, and Yale N. Patt,</a:t>
            </a:r>
            <a:br>
              <a:rPr lang="en-US" sz="1800">
                <a:latin typeface="Tahoma" charset="0"/>
              </a:rPr>
            </a:br>
            <a:r>
              <a:rPr lang="en-US" sz="1800" b="1">
                <a:latin typeface="Tahoma" charset="0"/>
                <a:hlinkClick r:id="rId2"/>
              </a:rPr>
              <a:t>"Bottleneck Identification and Scheduling in Multithreaded Applications"</a:t>
            </a:r>
            <a:r>
              <a:rPr lang="en-US" sz="1800">
                <a:latin typeface="Tahoma" charset="0"/>
              </a:rPr>
              <a:t> </a:t>
            </a:r>
            <a:br>
              <a:rPr lang="en-US" sz="1800">
                <a:latin typeface="Tahoma" charset="0"/>
              </a:rPr>
            </a:br>
            <a:r>
              <a:rPr lang="en-US" sz="1800" i="1">
                <a:latin typeface="Tahoma" charset="0"/>
              </a:rPr>
              <a:t>Proceedings of the </a:t>
            </a:r>
            <a:r>
              <a:rPr lang="en-US" sz="1800" i="1">
                <a:latin typeface="Tahoma" charset="0"/>
                <a:hlinkClick r:id="rId3"/>
              </a:rPr>
              <a:t>17th International Conference on Architectural Support for Programming Languages and Operating Systems</a:t>
            </a:r>
            <a:r>
              <a:rPr lang="en-US" sz="1800" i="1">
                <a:latin typeface="Tahoma" charset="0"/>
              </a:rPr>
              <a:t> (</a:t>
            </a:r>
            <a:r>
              <a:rPr lang="en-US" sz="1800" b="1" i="1">
                <a:latin typeface="Tahoma" charset="0"/>
              </a:rPr>
              <a:t>ASPLOS</a:t>
            </a:r>
            <a:r>
              <a:rPr lang="en-US" sz="1800" i="1">
                <a:latin typeface="Tahoma" charset="0"/>
              </a:rPr>
              <a:t>)</a:t>
            </a:r>
            <a:r>
              <a:rPr lang="en-US" sz="1800">
                <a:latin typeface="Tahoma" charset="0"/>
              </a:rPr>
              <a:t>, London, UK, March 2012.</a:t>
            </a:r>
          </a:p>
        </p:txBody>
      </p:sp>
      <p:sp>
        <p:nvSpPr>
          <p:cNvPr id="2498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6B5008-09A6-AB49-A119-C142E722953A}" type="slidenum">
              <a:rPr lang="en-US" sz="1200">
                <a:solidFill>
                  <a:srgbClr val="000000"/>
                </a:solidFill>
                <a:latin typeface="Garamond" charset="0"/>
              </a:rPr>
              <a:pPr eaLnBrk="1" hangingPunct="1"/>
              <a:t>54</a:t>
            </a:fld>
            <a:endParaRPr lang="en-US" sz="12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pPr eaLnBrk="1" hangingPunct="1"/>
            <a:r>
              <a:rPr lang="en-US">
                <a:latin typeface="Garamond" charset="0"/>
              </a:rPr>
              <a:t>BIS Summary</a:t>
            </a:r>
          </a:p>
        </p:txBody>
      </p:sp>
      <p:sp>
        <p:nvSpPr>
          <p:cNvPr id="3" name="Content Placeholder 2"/>
          <p:cNvSpPr>
            <a:spLocks noGrp="1"/>
          </p:cNvSpPr>
          <p:nvPr>
            <p:ph idx="1"/>
          </p:nvPr>
        </p:nvSpPr>
        <p:spPr>
          <a:xfrm>
            <a:off x="41275" y="914400"/>
            <a:ext cx="8936038" cy="5257800"/>
          </a:xfrm>
        </p:spPr>
        <p:txBody>
          <a:bodyPr/>
          <a:lstStyle/>
          <a:p>
            <a:pPr eaLnBrk="1" hangingPunct="1"/>
            <a:r>
              <a:rPr lang="en-US" sz="2000">
                <a:solidFill>
                  <a:srgbClr val="FF0000"/>
                </a:solidFill>
                <a:latin typeface="Tahoma" charset="0"/>
              </a:rPr>
              <a:t>Problem:</a:t>
            </a:r>
            <a:r>
              <a:rPr lang="en-US" sz="2000">
                <a:latin typeface="Tahoma" charset="0"/>
              </a:rPr>
              <a:t> </a:t>
            </a:r>
            <a:r>
              <a:rPr lang="en-US" sz="2000">
                <a:solidFill>
                  <a:srgbClr val="0000FF"/>
                </a:solidFill>
                <a:latin typeface="Tahoma" charset="0"/>
              </a:rPr>
              <a:t>Performance and scalability of multithreaded applications </a:t>
            </a:r>
            <a:br>
              <a:rPr lang="en-US" sz="2000">
                <a:solidFill>
                  <a:srgbClr val="0000FF"/>
                </a:solidFill>
                <a:latin typeface="Tahoma" charset="0"/>
              </a:rPr>
            </a:br>
            <a:r>
              <a:rPr lang="en-US" sz="2000">
                <a:solidFill>
                  <a:srgbClr val="0000FF"/>
                </a:solidFill>
                <a:latin typeface="Tahoma" charset="0"/>
              </a:rPr>
              <a:t>are limited by serializing synchronization bottlenecks</a:t>
            </a:r>
          </a:p>
          <a:p>
            <a:pPr lvl="1" eaLnBrk="1" hangingPunct="1"/>
            <a:r>
              <a:rPr lang="en-US" sz="1800">
                <a:latin typeface="Tahoma" charset="0"/>
              </a:rPr>
              <a:t>different types: critical sections, barriers, slow pipeline stages</a:t>
            </a:r>
          </a:p>
          <a:p>
            <a:pPr lvl="1" eaLnBrk="1" hangingPunct="1"/>
            <a:r>
              <a:rPr lang="en-US" sz="1800">
                <a:latin typeface="Tahoma" charset="0"/>
              </a:rPr>
              <a:t>importance (criticality) of a bottleneck can change over time</a:t>
            </a:r>
          </a:p>
          <a:p>
            <a:pPr eaLnBrk="1" hangingPunct="1"/>
            <a:endParaRPr lang="en-US" sz="800">
              <a:latin typeface="Tahoma" charset="0"/>
            </a:endParaRPr>
          </a:p>
          <a:p>
            <a:pPr eaLnBrk="1" hangingPunct="1"/>
            <a:r>
              <a:rPr lang="en-US" sz="2000">
                <a:solidFill>
                  <a:srgbClr val="FF0000"/>
                </a:solidFill>
                <a:latin typeface="Tahoma" charset="0"/>
              </a:rPr>
              <a:t>Our Goal:</a:t>
            </a:r>
            <a:r>
              <a:rPr lang="en-US" sz="2000">
                <a:latin typeface="Tahoma" charset="0"/>
              </a:rPr>
              <a:t> </a:t>
            </a:r>
            <a:r>
              <a:rPr lang="en-US" sz="2000">
                <a:solidFill>
                  <a:srgbClr val="0000FF"/>
                </a:solidFill>
                <a:latin typeface="Tahoma" charset="0"/>
              </a:rPr>
              <a:t>Dynamically identify the most important bottlenecks and </a:t>
            </a:r>
            <a:br>
              <a:rPr lang="en-US" sz="2000">
                <a:solidFill>
                  <a:srgbClr val="0000FF"/>
                </a:solidFill>
                <a:latin typeface="Tahoma" charset="0"/>
              </a:rPr>
            </a:br>
            <a:r>
              <a:rPr lang="en-US" sz="2000">
                <a:solidFill>
                  <a:srgbClr val="0000FF"/>
                </a:solidFill>
                <a:latin typeface="Tahoma" charset="0"/>
              </a:rPr>
              <a:t>accelerate them</a:t>
            </a:r>
          </a:p>
          <a:p>
            <a:pPr lvl="1" eaLnBrk="1" hangingPunct="1"/>
            <a:r>
              <a:rPr lang="en-US" sz="1800">
                <a:latin typeface="Tahoma" charset="0"/>
              </a:rPr>
              <a:t>How to identify the most critical bottlenecks</a:t>
            </a:r>
          </a:p>
          <a:p>
            <a:pPr lvl="1" eaLnBrk="1" hangingPunct="1"/>
            <a:r>
              <a:rPr lang="en-US" sz="1800">
                <a:latin typeface="Tahoma" charset="0"/>
              </a:rPr>
              <a:t>How to efficiently accelerate them</a:t>
            </a:r>
          </a:p>
          <a:p>
            <a:pPr lvl="1" eaLnBrk="1" hangingPunct="1"/>
            <a:endParaRPr lang="en-US" sz="800">
              <a:latin typeface="Tahoma" charset="0"/>
            </a:endParaRPr>
          </a:p>
          <a:p>
            <a:pPr eaLnBrk="1" hangingPunct="1"/>
            <a:r>
              <a:rPr lang="en-US" sz="2000">
                <a:solidFill>
                  <a:srgbClr val="FF0000"/>
                </a:solidFill>
                <a:latin typeface="Tahoma" charset="0"/>
              </a:rPr>
              <a:t>Solution: </a:t>
            </a:r>
            <a:r>
              <a:rPr lang="en-US" sz="2000">
                <a:solidFill>
                  <a:srgbClr val="0000FF"/>
                </a:solidFill>
                <a:latin typeface="Tahoma" charset="0"/>
              </a:rPr>
              <a:t>Bottleneck Identification and Scheduling (BIS)</a:t>
            </a:r>
            <a:endParaRPr lang="en-US" sz="2000">
              <a:solidFill>
                <a:srgbClr val="004D26"/>
              </a:solidFill>
              <a:latin typeface="Tahoma" charset="0"/>
            </a:endParaRPr>
          </a:p>
          <a:p>
            <a:pPr lvl="1" eaLnBrk="1" hangingPunct="1"/>
            <a:r>
              <a:rPr lang="en-US" sz="1800">
                <a:latin typeface="Tahoma" charset="0"/>
              </a:rPr>
              <a:t>Software: annotate bottlenecks (BottleneckCall, BottleneckReturn) and implement waiting for bottlenecks with a special instruction (BottleneckWait)</a:t>
            </a:r>
          </a:p>
          <a:p>
            <a:pPr lvl="1" eaLnBrk="1" hangingPunct="1"/>
            <a:r>
              <a:rPr lang="en-US" sz="1800">
                <a:latin typeface="Tahoma" charset="0"/>
              </a:rPr>
              <a:t>Hardware: identify bottlenecks that cause the most thread waiting and accelerate those bottlenecks on large cores of an asymmetric multi-core system</a:t>
            </a:r>
          </a:p>
          <a:p>
            <a:pPr lvl="1" eaLnBrk="1" hangingPunct="1"/>
            <a:endParaRPr lang="en-US" sz="800">
              <a:latin typeface="Tahoma" charset="0"/>
            </a:endParaRPr>
          </a:p>
          <a:p>
            <a:pPr eaLnBrk="1" hangingPunct="1"/>
            <a:r>
              <a:rPr lang="en-US" sz="2000">
                <a:latin typeface="Tahoma" charset="0"/>
              </a:rPr>
              <a:t>Improves multithreaded application performance and scalability, outperforms previous work, and performance improves with more cores</a:t>
            </a:r>
          </a:p>
          <a:p>
            <a:pPr lvl="1" eaLnBrk="1" hangingPunct="1"/>
            <a:endParaRPr lang="en-US" sz="2000">
              <a:latin typeface="Tahoma" charset="0"/>
            </a:endParaRPr>
          </a:p>
        </p:txBody>
      </p:sp>
      <p:sp>
        <p:nvSpPr>
          <p:cNvPr id="2508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90CEE4-5FE5-6D43-8AAE-C31715DED293}"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p:txBody>
          <a:bodyPr/>
          <a:lstStyle/>
          <a:p>
            <a:pPr eaLnBrk="1" hangingPunct="1"/>
            <a:r>
              <a:rPr lang="en-US">
                <a:latin typeface="Garamond" charset="0"/>
              </a:rPr>
              <a:t>Bottlenecks in Multithreaded Applications</a:t>
            </a:r>
          </a:p>
        </p:txBody>
      </p:sp>
      <p:sp>
        <p:nvSpPr>
          <p:cNvPr id="252930"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rPr>
              <a:t>Definition: any code segment for which threads contend (i.e. wait)</a:t>
            </a:r>
          </a:p>
          <a:p>
            <a:pPr eaLnBrk="1" hangingPunct="1">
              <a:buFont typeface="Wingdings" charset="0"/>
              <a:buNone/>
            </a:pPr>
            <a:endParaRPr lang="en-US" sz="800">
              <a:latin typeface="Tahoma" charset="0"/>
            </a:endParaRPr>
          </a:p>
          <a:p>
            <a:pPr eaLnBrk="1" hangingPunct="1">
              <a:buFont typeface="Wingdings" charset="0"/>
              <a:buNone/>
            </a:pPr>
            <a:r>
              <a:rPr lang="en-US" sz="2200">
                <a:latin typeface="Tahoma" charset="0"/>
              </a:rPr>
              <a:t>Examples:</a:t>
            </a:r>
          </a:p>
          <a:p>
            <a:pPr eaLnBrk="1" hangingPunct="1">
              <a:buFont typeface="Wingdings" charset="0"/>
              <a:buNone/>
            </a:pPr>
            <a:endParaRPr lang="en-US" sz="800">
              <a:latin typeface="Tahoma" charset="0"/>
            </a:endParaRPr>
          </a:p>
          <a:p>
            <a:pPr eaLnBrk="1" hangingPunct="1"/>
            <a:r>
              <a:rPr lang="en-US" sz="2200">
                <a:solidFill>
                  <a:srgbClr val="0000FF"/>
                </a:solidFill>
                <a:latin typeface="Tahoma" charset="0"/>
              </a:rPr>
              <a:t>Amdahl’s serial portions</a:t>
            </a:r>
          </a:p>
          <a:p>
            <a:pPr lvl="1" eaLnBrk="1" hangingPunct="1"/>
            <a:r>
              <a:rPr lang="en-US" sz="1800">
                <a:latin typeface="Tahoma" charset="0"/>
              </a:rPr>
              <a:t>Only one thread exists </a:t>
            </a:r>
            <a:r>
              <a:rPr lang="en-US" sz="1800">
                <a:latin typeface="Tahoma" charset="0"/>
                <a:sym typeface="Wingdings" charset="0"/>
              </a:rPr>
              <a:t></a:t>
            </a:r>
            <a:r>
              <a:rPr lang="en-US" sz="1800">
                <a:latin typeface="Tahoma" charset="0"/>
              </a:rPr>
              <a:t> on the critical path</a:t>
            </a:r>
          </a:p>
          <a:p>
            <a:pPr lvl="1" eaLnBrk="1" hangingPunct="1"/>
            <a:endParaRPr lang="en-US" sz="1000">
              <a:latin typeface="Tahoma" charset="0"/>
            </a:endParaRPr>
          </a:p>
          <a:p>
            <a:pPr eaLnBrk="1" hangingPunct="1"/>
            <a:r>
              <a:rPr lang="en-US" sz="2200">
                <a:solidFill>
                  <a:srgbClr val="0000FF"/>
                </a:solidFill>
                <a:latin typeface="Tahoma" charset="0"/>
              </a:rPr>
              <a:t>Critical sections</a:t>
            </a:r>
          </a:p>
          <a:p>
            <a:pPr lvl="1" eaLnBrk="1" hangingPunct="1"/>
            <a:r>
              <a:rPr lang="en-US" sz="1800">
                <a:latin typeface="Tahoma" charset="0"/>
              </a:rPr>
              <a:t>Ensure mutual exclusion </a:t>
            </a:r>
            <a:r>
              <a:rPr lang="en-US" sz="1800">
                <a:latin typeface="Tahoma" charset="0"/>
                <a:sym typeface="Wingdings" charset="0"/>
              </a:rPr>
              <a:t> </a:t>
            </a:r>
            <a:r>
              <a:rPr lang="en-US" sz="1800">
                <a:latin typeface="Tahoma" charset="0"/>
              </a:rPr>
              <a:t>likely to be on the critical path if contended</a:t>
            </a:r>
          </a:p>
          <a:p>
            <a:pPr lvl="1" eaLnBrk="1" hangingPunct="1"/>
            <a:endParaRPr lang="en-US" sz="1000">
              <a:latin typeface="Tahoma" charset="0"/>
            </a:endParaRPr>
          </a:p>
          <a:p>
            <a:pPr eaLnBrk="1" hangingPunct="1"/>
            <a:r>
              <a:rPr lang="en-US" sz="2200">
                <a:solidFill>
                  <a:srgbClr val="0000FF"/>
                </a:solidFill>
                <a:latin typeface="Tahoma" charset="0"/>
              </a:rPr>
              <a:t>Barriers</a:t>
            </a:r>
          </a:p>
          <a:p>
            <a:pPr lvl="1" eaLnBrk="1" hangingPunct="1"/>
            <a:r>
              <a:rPr lang="en-US" sz="1800">
                <a:latin typeface="Tahoma" charset="0"/>
              </a:rPr>
              <a:t>Ensure all threads reach a point before continuing </a:t>
            </a:r>
            <a:r>
              <a:rPr lang="en-US" sz="1800">
                <a:latin typeface="Tahoma" charset="0"/>
                <a:sym typeface="Wingdings" charset="0"/>
              </a:rPr>
              <a:t> </a:t>
            </a:r>
            <a:r>
              <a:rPr lang="en-US" sz="1800">
                <a:latin typeface="Tahoma" charset="0"/>
              </a:rPr>
              <a:t>the latest thread arriving is on the critical path</a:t>
            </a:r>
          </a:p>
          <a:p>
            <a:pPr lvl="1" eaLnBrk="1" hangingPunct="1"/>
            <a:endParaRPr lang="en-US" sz="1000">
              <a:latin typeface="Tahoma" charset="0"/>
            </a:endParaRPr>
          </a:p>
          <a:p>
            <a:pPr eaLnBrk="1" hangingPunct="1"/>
            <a:r>
              <a:rPr lang="en-US" sz="2200">
                <a:solidFill>
                  <a:srgbClr val="0000FF"/>
                </a:solidFill>
                <a:latin typeface="Tahoma" charset="0"/>
              </a:rPr>
              <a:t>Pipeline stages</a:t>
            </a:r>
          </a:p>
          <a:p>
            <a:pPr lvl="1" eaLnBrk="1" hangingPunct="1"/>
            <a:r>
              <a:rPr lang="en-US" sz="1800">
                <a:latin typeface="Tahoma" charset="0"/>
              </a:rPr>
              <a:t>Different stages of a loop iteration may execute on different threads, </a:t>
            </a:r>
            <a:br>
              <a:rPr lang="en-US" sz="1800">
                <a:latin typeface="Tahoma" charset="0"/>
              </a:rPr>
            </a:br>
            <a:r>
              <a:rPr lang="en-US" sz="1800">
                <a:latin typeface="Tahoma" charset="0"/>
              </a:rPr>
              <a:t>slowest stage makes other stages wait </a:t>
            </a:r>
            <a:r>
              <a:rPr lang="en-US" sz="1800">
                <a:latin typeface="Tahoma" charset="0"/>
                <a:sym typeface="Wingdings" charset="0"/>
              </a:rPr>
              <a:t> </a:t>
            </a:r>
            <a:r>
              <a:rPr lang="en-US" sz="1800">
                <a:latin typeface="Tahoma" charset="0"/>
              </a:rPr>
              <a:t>on the critical path</a:t>
            </a:r>
          </a:p>
        </p:txBody>
      </p:sp>
      <p:sp>
        <p:nvSpPr>
          <p:cNvPr id="2529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DB649A-19BD-C547-8602-99451D8E5A92}"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a:xfrm>
            <a:off x="228600" y="152400"/>
            <a:ext cx="8915400" cy="1066800"/>
          </a:xfrm>
        </p:spPr>
        <p:txBody>
          <a:bodyPr/>
          <a:lstStyle/>
          <a:p>
            <a:r>
              <a:rPr lang="en-US" sz="3200">
                <a:latin typeface="Garamond" charset="0"/>
              </a:rPr>
              <a:t>Observation: Limiting Bottlenecks Change Over Time</a:t>
            </a:r>
          </a:p>
        </p:txBody>
      </p:sp>
      <p:sp>
        <p:nvSpPr>
          <p:cNvPr id="19459" name="Content Placeholder 2"/>
          <p:cNvSpPr>
            <a:spLocks noGrp="1"/>
          </p:cNvSpPr>
          <p:nvPr>
            <p:ph idx="1"/>
          </p:nvPr>
        </p:nvSpPr>
        <p:spPr>
          <a:xfrm>
            <a:off x="58738" y="1371600"/>
            <a:ext cx="4003675" cy="4876800"/>
          </a:xfrm>
        </p:spPr>
        <p:txBody>
          <a:bodyPr/>
          <a:lstStyle/>
          <a:p>
            <a:pPr>
              <a:buFont typeface="Wingdings" charset="0"/>
              <a:buNone/>
            </a:pPr>
            <a:r>
              <a:rPr lang="en-US" sz="1800">
                <a:latin typeface="Tahoma" charset="0"/>
              </a:rPr>
              <a:t>A=full linked list; B=empty linked list</a:t>
            </a:r>
          </a:p>
          <a:p>
            <a:pPr>
              <a:buFont typeface="Wingdings" charset="0"/>
              <a:buNone/>
            </a:pPr>
            <a:r>
              <a:rPr lang="en-US" sz="1800">
                <a:latin typeface="Tahoma" charset="0"/>
              </a:rPr>
              <a:t>repeat</a:t>
            </a:r>
          </a:p>
          <a:p>
            <a:pPr>
              <a:buFont typeface="Wingdings" charset="0"/>
              <a:buNone/>
            </a:pPr>
            <a:r>
              <a:rPr lang="en-US" sz="1800">
                <a:latin typeface="Tahoma" charset="0"/>
              </a:rPr>
              <a:t>	Lock A</a:t>
            </a:r>
          </a:p>
          <a:p>
            <a:pPr>
              <a:buFont typeface="Wingdings" charset="0"/>
              <a:buNone/>
            </a:pPr>
            <a:r>
              <a:rPr lang="en-US" sz="1800">
                <a:latin typeface="Tahoma" charset="0"/>
              </a:rPr>
              <a:t>		Traverse list A</a:t>
            </a:r>
          </a:p>
          <a:p>
            <a:pPr>
              <a:buFont typeface="Wingdings" charset="0"/>
              <a:buNone/>
            </a:pPr>
            <a:r>
              <a:rPr lang="en-US" sz="1800">
                <a:latin typeface="Tahoma" charset="0"/>
              </a:rPr>
              <a:t>		Remove X from A</a:t>
            </a:r>
          </a:p>
          <a:p>
            <a:pPr>
              <a:buFont typeface="Wingdings" charset="0"/>
              <a:buNone/>
            </a:pPr>
            <a:r>
              <a:rPr lang="en-US" sz="1800">
                <a:latin typeface="Tahoma" charset="0"/>
              </a:rPr>
              <a:t>	Unlock A</a:t>
            </a:r>
          </a:p>
          <a:p>
            <a:pPr>
              <a:buFont typeface="Wingdings" charset="0"/>
              <a:buNone/>
            </a:pPr>
            <a:r>
              <a:rPr lang="en-US" sz="1800">
                <a:latin typeface="Tahoma" charset="0"/>
              </a:rPr>
              <a:t>	Compute on X</a:t>
            </a:r>
          </a:p>
          <a:p>
            <a:pPr>
              <a:buFont typeface="Wingdings" charset="0"/>
              <a:buNone/>
            </a:pPr>
            <a:r>
              <a:rPr lang="en-US" sz="1800">
                <a:latin typeface="Tahoma" charset="0"/>
              </a:rPr>
              <a:t>	Lock B</a:t>
            </a:r>
          </a:p>
          <a:p>
            <a:pPr>
              <a:buFont typeface="Wingdings" charset="0"/>
              <a:buNone/>
            </a:pPr>
            <a:r>
              <a:rPr lang="en-US" sz="1800">
                <a:latin typeface="Tahoma" charset="0"/>
              </a:rPr>
              <a:t>		Traverse list B</a:t>
            </a:r>
          </a:p>
          <a:p>
            <a:pPr>
              <a:buFont typeface="Wingdings" charset="0"/>
              <a:buNone/>
            </a:pPr>
            <a:r>
              <a:rPr lang="en-US" sz="1800">
                <a:latin typeface="Tahoma" charset="0"/>
              </a:rPr>
              <a:t>		Insert X into B</a:t>
            </a:r>
          </a:p>
          <a:p>
            <a:pPr>
              <a:buFont typeface="Wingdings" charset="0"/>
              <a:buNone/>
            </a:pPr>
            <a:r>
              <a:rPr lang="en-US" sz="1800">
                <a:latin typeface="Tahoma" charset="0"/>
              </a:rPr>
              <a:t>	Unlock B</a:t>
            </a:r>
          </a:p>
          <a:p>
            <a:pPr>
              <a:buFont typeface="Wingdings" charset="0"/>
              <a:buNone/>
            </a:pPr>
            <a:r>
              <a:rPr lang="en-US" sz="1800">
                <a:latin typeface="Tahoma" charset="0"/>
              </a:rPr>
              <a:t>until A is empty</a:t>
            </a:r>
          </a:p>
        </p:txBody>
      </p:sp>
      <p:sp>
        <p:nvSpPr>
          <p:cNvPr id="2549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2492D7-ABAB-C247-BC32-655C9BEC37D9}"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pic>
        <p:nvPicPr>
          <p:cNvPr id="5" name="Picture 4" descr="llist_move_cont32_bw.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2224088"/>
            <a:ext cx="61658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a:spLocks noChangeArrowheads="1"/>
          </p:cNvSpPr>
          <p:nvPr/>
        </p:nvSpPr>
        <p:spPr bwMode="auto">
          <a:xfrm>
            <a:off x="439738" y="2054225"/>
            <a:ext cx="2665412" cy="1306513"/>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3" name="Rounded Rectangle 12"/>
          <p:cNvSpPr>
            <a:spLocks noChangeArrowheads="1"/>
          </p:cNvSpPr>
          <p:nvPr/>
        </p:nvSpPr>
        <p:spPr bwMode="auto">
          <a:xfrm>
            <a:off x="433388" y="3705225"/>
            <a:ext cx="2665412" cy="129857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8" name="Oval 7"/>
          <p:cNvSpPr>
            <a:spLocks noChangeArrowheads="1"/>
          </p:cNvSpPr>
          <p:nvPr/>
        </p:nvSpPr>
        <p:spPr bwMode="auto">
          <a:xfrm>
            <a:off x="4597400" y="1806575"/>
            <a:ext cx="30829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9" name="Oval 8"/>
          <p:cNvSpPr>
            <a:spLocks noChangeArrowheads="1"/>
          </p:cNvSpPr>
          <p:nvPr/>
        </p:nvSpPr>
        <p:spPr bwMode="auto">
          <a:xfrm>
            <a:off x="7575550" y="2867025"/>
            <a:ext cx="1436688"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rgbClr val="FF0000"/>
              </a:solidFill>
              <a:latin typeface="Tahoma"/>
              <a:ea typeface="+mn-ea"/>
              <a:cs typeface="+mn-cs"/>
            </a:endParaRPr>
          </a:p>
        </p:txBody>
      </p:sp>
      <p:sp>
        <p:nvSpPr>
          <p:cNvPr id="10" name="TextBox 9"/>
          <p:cNvSpPr txBox="1">
            <a:spLocks noChangeArrowheads="1"/>
          </p:cNvSpPr>
          <p:nvPr/>
        </p:nvSpPr>
        <p:spPr bwMode="auto">
          <a:xfrm>
            <a:off x="5168900" y="5033963"/>
            <a:ext cx="177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Lock A is limiter</a:t>
            </a:r>
          </a:p>
        </p:txBody>
      </p:sp>
      <p:sp>
        <p:nvSpPr>
          <p:cNvPr id="11" name="TextBox 10"/>
          <p:cNvSpPr txBox="1">
            <a:spLocks noChangeArrowheads="1"/>
          </p:cNvSpPr>
          <p:nvPr/>
        </p:nvSpPr>
        <p:spPr bwMode="auto">
          <a:xfrm>
            <a:off x="7369175" y="4778375"/>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Lock B is limiter</a:t>
            </a:r>
          </a:p>
        </p:txBody>
      </p:sp>
      <p:sp>
        <p:nvSpPr>
          <p:cNvPr id="14" name="TextBox 13"/>
          <p:cNvSpPr txBox="1">
            <a:spLocks noChangeArrowheads="1"/>
          </p:cNvSpPr>
          <p:nvPr/>
        </p:nvSpPr>
        <p:spPr bwMode="auto">
          <a:xfrm>
            <a:off x="3840163" y="1951038"/>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32 threads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2" grpId="0" animBg="1"/>
      <p:bldP spid="13" grpId="0" animBg="1"/>
      <p:bldP spid="8" grpId="0" animBg="1"/>
      <p:bldP spid="8" grpId="1" animBg="1"/>
      <p:bldP spid="9" grpId="0" animBg="1"/>
      <p:bldP spid="9" grpId="1" animBg="1"/>
      <p:bldP spid="10" grpId="0"/>
      <p:bldP spid="10" grpId="1"/>
      <p:bldP spid="11" grpId="0"/>
      <p:bldP spid="11" grpId="1"/>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a:xfrm>
            <a:off x="228600" y="152400"/>
            <a:ext cx="8915400" cy="1066800"/>
          </a:xfrm>
        </p:spPr>
        <p:txBody>
          <a:bodyPr/>
          <a:lstStyle/>
          <a:p>
            <a:r>
              <a:rPr lang="en-US" sz="3200">
                <a:latin typeface="Garamond" charset="0"/>
              </a:rPr>
              <a:t>Limiting Bottlenecks Do Change on Real Applications</a:t>
            </a:r>
          </a:p>
        </p:txBody>
      </p:sp>
      <p:pic>
        <p:nvPicPr>
          <p:cNvPr id="257026" name="Content Placeholder 4" descr="sbnontrx_contention16.ep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1138" y="1762125"/>
            <a:ext cx="8689975" cy="3724275"/>
          </a:xfrm>
        </p:spPr>
      </p:pic>
      <p:sp>
        <p:nvSpPr>
          <p:cNvPr id="2570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330642-62BB-F645-A40C-4DA7A3924682}" type="slidenum">
              <a:rPr lang="en-US" sz="1600">
                <a:solidFill>
                  <a:srgbClr val="000000"/>
                </a:solidFill>
                <a:latin typeface="Garamond" charset="0"/>
              </a:rPr>
              <a:pPr eaLnBrk="1" hangingPunct="1"/>
              <a:t>58</a:t>
            </a:fld>
            <a:endParaRPr lang="en-US" sz="1600">
              <a:solidFill>
                <a:srgbClr val="000000"/>
              </a:solidFill>
              <a:latin typeface="Garamond" charset="0"/>
            </a:endParaRPr>
          </a:p>
        </p:txBody>
      </p:sp>
      <p:sp>
        <p:nvSpPr>
          <p:cNvPr id="257028" name="TextBox 5"/>
          <p:cNvSpPr txBox="1">
            <a:spLocks noChangeArrowheads="1"/>
          </p:cNvSpPr>
          <p:nvPr/>
        </p:nvSpPr>
        <p:spPr bwMode="auto">
          <a:xfrm>
            <a:off x="4037013" y="1201738"/>
            <a:ext cx="4957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MySQL running Sysbench queries, 16 threads</a:t>
            </a:r>
          </a:p>
        </p:txBody>
      </p:sp>
      <p:sp>
        <p:nvSpPr>
          <p:cNvPr id="8" name="Oval 7"/>
          <p:cNvSpPr>
            <a:spLocks noChangeArrowheads="1"/>
          </p:cNvSpPr>
          <p:nvPr/>
        </p:nvSpPr>
        <p:spPr bwMode="auto">
          <a:xfrm>
            <a:off x="5494338" y="3914775"/>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9" name="Oval 8"/>
          <p:cNvSpPr>
            <a:spLocks noChangeArrowheads="1"/>
          </p:cNvSpPr>
          <p:nvPr/>
        </p:nvSpPr>
        <p:spPr bwMode="auto">
          <a:xfrm>
            <a:off x="8186738" y="3941763"/>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0" name="Oval 9"/>
          <p:cNvSpPr>
            <a:spLocks noChangeArrowheads="1"/>
          </p:cNvSpPr>
          <p:nvPr/>
        </p:nvSpPr>
        <p:spPr bwMode="auto">
          <a:xfrm>
            <a:off x="1168400" y="2114550"/>
            <a:ext cx="363538" cy="29273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rgbClr val="FF0000"/>
              </a:solidFill>
              <a:latin typeface="Tahoma"/>
              <a:ea typeface="+mn-ea"/>
              <a:cs typeface="+mn-cs"/>
            </a:endParaRPr>
          </a:p>
        </p:txBody>
      </p:sp>
      <p:sp>
        <p:nvSpPr>
          <p:cNvPr id="11" name="Oval 10"/>
          <p:cNvSpPr>
            <a:spLocks noChangeArrowheads="1"/>
          </p:cNvSpPr>
          <p:nvPr/>
        </p:nvSpPr>
        <p:spPr bwMode="auto">
          <a:xfrm>
            <a:off x="4349750" y="3260725"/>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rgbClr val="FF0000"/>
              </a:solidFill>
              <a:latin typeface="Tahoma"/>
              <a:ea typeface="+mn-ea"/>
              <a:cs typeface="+mn-cs"/>
            </a:endParaRPr>
          </a:p>
        </p:txBody>
      </p:sp>
      <p:sp>
        <p:nvSpPr>
          <p:cNvPr id="12" name="Oval 11"/>
          <p:cNvSpPr>
            <a:spLocks noChangeArrowheads="1"/>
          </p:cNvSpPr>
          <p:nvPr/>
        </p:nvSpPr>
        <p:spPr bwMode="auto">
          <a:xfrm>
            <a:off x="6804025" y="3270250"/>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rgbClr val="FF0000"/>
              </a:solidFill>
              <a:latin typeface="Tahoma"/>
              <a:ea typeface="+mn-ea"/>
              <a:cs typeface="+mn-cs"/>
            </a:endParaRPr>
          </a:p>
        </p:txBody>
      </p:sp>
      <p:sp>
        <p:nvSpPr>
          <p:cNvPr id="13" name="Oval 12"/>
          <p:cNvSpPr>
            <a:spLocks noChangeArrowheads="1"/>
          </p:cNvSpPr>
          <p:nvPr/>
        </p:nvSpPr>
        <p:spPr bwMode="auto">
          <a:xfrm>
            <a:off x="2254250" y="1806575"/>
            <a:ext cx="21971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2" grpId="0" animBg="1"/>
      <p:bldP spid="12" grpId="1"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1"/>
          <p:cNvSpPr>
            <a:spLocks noGrp="1"/>
          </p:cNvSpPr>
          <p:nvPr>
            <p:ph type="title"/>
          </p:nvPr>
        </p:nvSpPr>
        <p:spPr>
          <a:xfrm>
            <a:off x="228600" y="152400"/>
            <a:ext cx="8915400" cy="755650"/>
          </a:xfrm>
        </p:spPr>
        <p:txBody>
          <a:bodyPr/>
          <a:lstStyle/>
          <a:p>
            <a:r>
              <a:rPr lang="en-US">
                <a:latin typeface="Garamond" charset="0"/>
              </a:rPr>
              <a:t>Previous Work on Bottleneck Acceleration</a:t>
            </a:r>
          </a:p>
        </p:txBody>
      </p:sp>
      <p:sp>
        <p:nvSpPr>
          <p:cNvPr id="3" name="Content Placeholder 2"/>
          <p:cNvSpPr>
            <a:spLocks noGrp="1"/>
          </p:cNvSpPr>
          <p:nvPr>
            <p:ph idx="1"/>
          </p:nvPr>
        </p:nvSpPr>
        <p:spPr>
          <a:xfrm>
            <a:off x="134938" y="976313"/>
            <a:ext cx="8905875" cy="5176837"/>
          </a:xfrm>
        </p:spPr>
        <p:txBody>
          <a:bodyPr/>
          <a:lstStyle/>
          <a:p>
            <a:r>
              <a:rPr lang="en-US" sz="2000">
                <a:latin typeface="Tahoma" charset="0"/>
              </a:rPr>
              <a:t>Asymmetric CMP (ACMP) proposals </a:t>
            </a:r>
            <a:r>
              <a:rPr lang="en-US" sz="1600">
                <a:solidFill>
                  <a:srgbClr val="28571F"/>
                </a:solidFill>
                <a:latin typeface="Tahoma" charset="0"/>
              </a:rPr>
              <a:t>[Annavaram+, ISCA’</a:t>
            </a:r>
            <a:r>
              <a:rPr lang="en-US" altLang="ja-JP" sz="1600">
                <a:solidFill>
                  <a:srgbClr val="28571F"/>
                </a:solidFill>
                <a:latin typeface="Tahoma" charset="0"/>
              </a:rPr>
              <a:t>05] </a:t>
            </a:r>
            <a:br>
              <a:rPr lang="en-US" altLang="ja-JP" sz="1600">
                <a:solidFill>
                  <a:srgbClr val="28571F"/>
                </a:solidFill>
                <a:latin typeface="Tahoma" charset="0"/>
              </a:rPr>
            </a:br>
            <a:r>
              <a:rPr lang="en-US" altLang="ja-JP" sz="1600">
                <a:solidFill>
                  <a:srgbClr val="28571F"/>
                </a:solidFill>
                <a:latin typeface="Tahoma" charset="0"/>
              </a:rPr>
              <a:t>[Morad+, Comp. Arch. Letters’06] [Suleman+, Tech. Report’07]</a:t>
            </a:r>
            <a:endParaRPr lang="en-US" altLang="ja-JP" sz="2000">
              <a:solidFill>
                <a:srgbClr val="28571F"/>
              </a:solidFill>
              <a:latin typeface="Tahoma" charset="0"/>
            </a:endParaRPr>
          </a:p>
          <a:p>
            <a:pPr lvl="1"/>
            <a:endParaRPr lang="en-US" sz="700">
              <a:latin typeface="Tahoma" charset="0"/>
            </a:endParaRPr>
          </a:p>
          <a:p>
            <a:r>
              <a:rPr lang="en-US" sz="2000">
                <a:latin typeface="Tahoma" charset="0"/>
              </a:rPr>
              <a:t>Accelerated Critical Sections (ACS) </a:t>
            </a:r>
            <a:r>
              <a:rPr lang="en-US" sz="1600">
                <a:solidFill>
                  <a:srgbClr val="28571F"/>
                </a:solidFill>
                <a:latin typeface="Tahoma" charset="0"/>
              </a:rPr>
              <a:t>[Suleman+, ASPLOS’</a:t>
            </a:r>
            <a:r>
              <a:rPr lang="en-US" altLang="ja-JP" sz="1600">
                <a:solidFill>
                  <a:srgbClr val="28571F"/>
                </a:solidFill>
                <a:latin typeface="Tahoma" charset="0"/>
              </a:rPr>
              <a:t>09, Top Picks’10]</a:t>
            </a:r>
            <a:endParaRPr lang="en-US" altLang="ja-JP" sz="2000">
              <a:solidFill>
                <a:srgbClr val="28571F"/>
              </a:solidFill>
              <a:latin typeface="Tahoma" charset="0"/>
            </a:endParaRPr>
          </a:p>
          <a:p>
            <a:pPr lvl="1"/>
            <a:endParaRPr lang="en-US" sz="700">
              <a:latin typeface="Tahoma" charset="0"/>
            </a:endParaRPr>
          </a:p>
          <a:p>
            <a:r>
              <a:rPr lang="en-US" sz="2000">
                <a:latin typeface="Tahoma" charset="0"/>
              </a:rPr>
              <a:t>Feedback-Directed Pipelining (FDP) </a:t>
            </a:r>
            <a:r>
              <a:rPr lang="en-US" sz="1600">
                <a:solidFill>
                  <a:srgbClr val="28571F"/>
                </a:solidFill>
                <a:latin typeface="Tahoma" charset="0"/>
              </a:rPr>
              <a:t>[Suleman+, PACT’</a:t>
            </a:r>
            <a:r>
              <a:rPr lang="en-US" altLang="ja-JP" sz="1600">
                <a:solidFill>
                  <a:srgbClr val="28571F"/>
                </a:solidFill>
                <a:latin typeface="Tahoma" charset="0"/>
              </a:rPr>
              <a:t>10 and PhD thesis’11]</a:t>
            </a:r>
            <a:endParaRPr lang="en-US" altLang="ja-JP" sz="2000">
              <a:solidFill>
                <a:srgbClr val="28571F"/>
              </a:solidFill>
              <a:latin typeface="Tahoma" charset="0"/>
            </a:endParaRPr>
          </a:p>
          <a:p>
            <a:pPr lvl="1"/>
            <a:endParaRPr lang="en-US" sz="1800">
              <a:latin typeface="Tahoma" charset="0"/>
            </a:endParaRPr>
          </a:p>
          <a:p>
            <a:pPr lvl="1"/>
            <a:endParaRPr lang="en-US" sz="1800">
              <a:latin typeface="Tahoma" charset="0"/>
            </a:endParaRPr>
          </a:p>
          <a:p>
            <a:pPr>
              <a:buFont typeface="Wingdings" charset="0"/>
              <a:buNone/>
            </a:pPr>
            <a:r>
              <a:rPr lang="en-US" sz="2000">
                <a:latin typeface="Tahoma" charset="0"/>
              </a:rPr>
              <a:t>No previous work </a:t>
            </a:r>
          </a:p>
          <a:p>
            <a:pPr>
              <a:buFont typeface="Wingdings" charset="0"/>
              <a:buNone/>
            </a:pPr>
            <a:r>
              <a:rPr lang="en-US" sz="2000">
                <a:latin typeface="Tahoma" charset="0"/>
              </a:rPr>
              <a:t>	</a:t>
            </a:r>
            <a:r>
              <a:rPr lang="en-US" sz="2000">
                <a:latin typeface="Tahoma" charset="0"/>
                <a:sym typeface="Wingdings" charset="0"/>
              </a:rPr>
              <a:t> </a:t>
            </a:r>
            <a:r>
              <a:rPr lang="en-US" sz="2000">
                <a:latin typeface="Tahoma" charset="0"/>
              </a:rPr>
              <a:t>can accelerate all types of bottlenecks or </a:t>
            </a:r>
            <a:br>
              <a:rPr lang="en-US" sz="2000">
                <a:latin typeface="Tahoma" charset="0"/>
              </a:rPr>
            </a:br>
            <a:r>
              <a:rPr lang="en-US" sz="2000">
                <a:latin typeface="Tahoma" charset="0"/>
                <a:sym typeface="Wingdings" charset="0"/>
              </a:rPr>
              <a:t> </a:t>
            </a:r>
            <a:r>
              <a:rPr lang="en-US" sz="2000">
                <a:latin typeface="Tahoma" charset="0"/>
              </a:rPr>
              <a:t>adapts to fine-grain changes in the </a:t>
            </a:r>
            <a:r>
              <a:rPr lang="en-US" sz="2000" i="1">
                <a:latin typeface="Tahoma" charset="0"/>
              </a:rPr>
              <a:t>importance</a:t>
            </a:r>
            <a:r>
              <a:rPr lang="en-US" sz="2000">
                <a:latin typeface="Tahoma" charset="0"/>
              </a:rPr>
              <a:t> of bottlenecks</a:t>
            </a:r>
          </a:p>
          <a:p>
            <a:pPr>
              <a:buFont typeface="Wingdings" charset="0"/>
              <a:buNone/>
            </a:pPr>
            <a:endParaRPr lang="en-US" sz="700">
              <a:latin typeface="Tahoma" charset="0"/>
            </a:endParaRPr>
          </a:p>
          <a:p>
            <a:pPr>
              <a:buFont typeface="Wingdings" charset="0"/>
              <a:buNone/>
            </a:pPr>
            <a:endParaRPr lang="en-US" sz="700">
              <a:latin typeface="Tahoma" charset="0"/>
            </a:endParaRPr>
          </a:p>
          <a:p>
            <a:pPr>
              <a:buFont typeface="Wingdings" charset="0"/>
              <a:buNone/>
            </a:pPr>
            <a:endParaRPr lang="en-US" sz="700">
              <a:latin typeface="Tahoma" charset="0"/>
            </a:endParaRPr>
          </a:p>
          <a:p>
            <a:pPr>
              <a:buFont typeface="Wingdings" charset="0"/>
              <a:buNone/>
            </a:pPr>
            <a:endParaRPr lang="en-US" sz="700">
              <a:latin typeface="Tahoma" charset="0"/>
            </a:endParaRPr>
          </a:p>
          <a:p>
            <a:pPr>
              <a:buFont typeface="Wingdings" charset="0"/>
              <a:buNone/>
            </a:pPr>
            <a:r>
              <a:rPr lang="en-US" sz="2000" i="1">
                <a:latin typeface="Tahoma" charset="0"/>
              </a:rPr>
              <a:t>Our goal: </a:t>
            </a:r>
          </a:p>
          <a:p>
            <a:pPr>
              <a:buFont typeface="Wingdings" charset="0"/>
              <a:buNone/>
            </a:pPr>
            <a:r>
              <a:rPr lang="en-US" sz="2000" i="1">
                <a:solidFill>
                  <a:srgbClr val="0000FF"/>
                </a:solidFill>
                <a:latin typeface="Tahoma" charset="0"/>
              </a:rPr>
              <a:t>	general mechanism to identify and accelerate performance-limiting bottlenecks of any type </a:t>
            </a:r>
          </a:p>
        </p:txBody>
      </p:sp>
      <p:sp>
        <p:nvSpPr>
          <p:cNvPr id="259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6FC088-8A27-0C4B-AA78-85545249DC2C}" type="slidenum">
              <a:rPr lang="en-US" sz="1600">
                <a:solidFill>
                  <a:srgbClr val="000000"/>
                </a:solidFill>
                <a:latin typeface="Garamond" charset="0"/>
              </a:rPr>
              <a:pPr eaLnBrk="1" hangingPunct="1"/>
              <a:t>59</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Title 1"/>
          <p:cNvSpPr>
            <a:spLocks noGrp="1"/>
          </p:cNvSpPr>
          <p:nvPr>
            <p:ph type="title"/>
          </p:nvPr>
        </p:nvSpPr>
        <p:spPr/>
        <p:txBody>
          <a:bodyPr/>
          <a:lstStyle/>
          <a:p>
            <a:r>
              <a:rPr lang="en-US">
                <a:latin typeface="Garamond" charset="0"/>
              </a:rPr>
              <a:t>A Note on 742, Research, Jobs</a:t>
            </a:r>
          </a:p>
        </p:txBody>
      </p:sp>
      <p:sp>
        <p:nvSpPr>
          <p:cNvPr id="49154" name="Content Placeholder 2"/>
          <p:cNvSpPr>
            <a:spLocks noGrp="1"/>
          </p:cNvSpPr>
          <p:nvPr>
            <p:ph idx="1"/>
          </p:nvPr>
        </p:nvSpPr>
        <p:spPr>
          <a:xfrm>
            <a:off x="228600" y="876300"/>
            <a:ext cx="8610600" cy="5194300"/>
          </a:xfrm>
        </p:spPr>
        <p:txBody>
          <a:bodyPr/>
          <a:lstStyle/>
          <a:p>
            <a:pPr>
              <a:defRPr/>
            </a:pPr>
            <a:r>
              <a:rPr lang="en-US" dirty="0" smtClean="0">
                <a:latin typeface="Tahoma" charset="0"/>
              </a:rPr>
              <a:t>I am teaching </a:t>
            </a:r>
            <a:r>
              <a:rPr lang="en-US" dirty="0" smtClean="0">
                <a:solidFill>
                  <a:srgbClr val="0000FF"/>
                </a:solidFill>
                <a:latin typeface="Tahoma" charset="0"/>
              </a:rPr>
              <a:t>Parallel Computer Architecture </a:t>
            </a:r>
            <a:r>
              <a:rPr lang="en-US" dirty="0" smtClean="0">
                <a:latin typeface="Tahoma" charset="0"/>
              </a:rPr>
              <a:t>next semester (Fall 2014)</a:t>
            </a:r>
          </a:p>
          <a:p>
            <a:pPr lvl="1">
              <a:defRPr/>
            </a:pPr>
            <a:r>
              <a:rPr lang="en-US" dirty="0" smtClean="0">
                <a:latin typeface="Tahoma" charset="0"/>
              </a:rPr>
              <a:t>Deep dive into many topics we covered</a:t>
            </a:r>
          </a:p>
          <a:p>
            <a:pPr lvl="1">
              <a:defRPr/>
            </a:pPr>
            <a:r>
              <a:rPr lang="en-US" dirty="0" smtClean="0">
                <a:latin typeface="Tahoma" charset="0"/>
              </a:rPr>
              <a:t>And, many topics we did not cover</a:t>
            </a:r>
          </a:p>
          <a:p>
            <a:pPr lvl="1">
              <a:defRPr/>
            </a:pPr>
            <a:r>
              <a:rPr lang="en-US" dirty="0" smtClean="0">
                <a:latin typeface="Tahoma" charset="0"/>
              </a:rPr>
              <a:t>Research oriented with an open-ended research project</a:t>
            </a:r>
          </a:p>
          <a:p>
            <a:pPr lvl="1">
              <a:defRPr/>
            </a:pPr>
            <a:r>
              <a:rPr lang="en-US" dirty="0" smtClean="0">
                <a:latin typeface="Tahoma" charset="0"/>
              </a:rPr>
              <a:t>Cutting edge research and topics in HW/SW interface</a:t>
            </a:r>
          </a:p>
          <a:p>
            <a:pPr marL="0" indent="0">
              <a:buFont typeface="Wingdings" charset="0"/>
              <a:buNone/>
              <a:defRPr/>
            </a:pPr>
            <a:endParaRPr lang="en-US" sz="1200" dirty="0">
              <a:latin typeface="Tahoma" charset="0"/>
            </a:endParaRPr>
          </a:p>
          <a:p>
            <a:pPr>
              <a:defRPr/>
            </a:pPr>
            <a:r>
              <a:rPr lang="en-US" dirty="0" smtClean="0">
                <a:latin typeface="Tahoma" charset="0"/>
              </a:rPr>
              <a:t>If you are enjoying 447 and are doing well, you can take it</a:t>
            </a:r>
          </a:p>
          <a:p>
            <a:pPr marL="0" indent="0">
              <a:buFont typeface="Wingdings" charset="0"/>
              <a:buNone/>
              <a:defRPr/>
            </a:pPr>
            <a:r>
              <a:rPr lang="en-US" dirty="0">
                <a:latin typeface="Tahoma" charset="0"/>
              </a:rPr>
              <a:t> </a:t>
            </a:r>
            <a:r>
              <a:rPr lang="en-US" dirty="0" smtClean="0">
                <a:latin typeface="Tahoma" charset="0"/>
              </a:rPr>
              <a:t>  </a:t>
            </a:r>
            <a:r>
              <a:rPr lang="en-US" dirty="0" smtClean="0">
                <a:latin typeface="Tahoma" charset="0"/>
                <a:sym typeface="Wingdings"/>
              </a:rPr>
              <a:t> no need to have taken 640/740</a:t>
            </a:r>
            <a:r>
              <a:rPr lang="en-US" dirty="0" smtClean="0">
                <a:latin typeface="Tahoma" charset="0"/>
              </a:rPr>
              <a:t> </a:t>
            </a:r>
          </a:p>
          <a:p>
            <a:pPr marL="0" indent="0">
              <a:buFont typeface="Wingdings" charset="0"/>
              <a:buNone/>
              <a:defRPr/>
            </a:pPr>
            <a:r>
              <a:rPr lang="en-US" dirty="0">
                <a:latin typeface="Tahoma" charset="0"/>
                <a:sym typeface="Wingdings"/>
              </a:rPr>
              <a:t> </a:t>
            </a:r>
            <a:r>
              <a:rPr lang="en-US" dirty="0" smtClean="0">
                <a:latin typeface="Tahoma" charset="0"/>
                <a:sym typeface="Wingdings"/>
              </a:rPr>
              <a:t>   talk with me</a:t>
            </a:r>
          </a:p>
          <a:p>
            <a:pPr>
              <a:defRPr/>
            </a:pPr>
            <a:endParaRPr lang="en-US" sz="1200" dirty="0">
              <a:latin typeface="Tahoma" charset="0"/>
              <a:sym typeface="Wingdings"/>
            </a:endParaRPr>
          </a:p>
          <a:p>
            <a:pPr>
              <a:defRPr/>
            </a:pPr>
            <a:r>
              <a:rPr lang="en-US" dirty="0" smtClean="0">
                <a:latin typeface="Tahoma" charset="0"/>
                <a:sym typeface="Wingdings"/>
              </a:rPr>
              <a:t>If you are excited about Computer Architecture research or looking for a job/internship in this area </a:t>
            </a:r>
          </a:p>
          <a:p>
            <a:pPr marL="0" indent="0">
              <a:buFont typeface="Wingdings" charset="0"/>
              <a:buNone/>
              <a:defRPr/>
            </a:pPr>
            <a:r>
              <a:rPr lang="en-US" dirty="0" smtClean="0">
                <a:latin typeface="Tahoma" charset="0"/>
                <a:sym typeface="Wingdings"/>
              </a:rPr>
              <a:t>    talk with me</a:t>
            </a:r>
            <a:endParaRPr lang="en-US" dirty="0" smtClean="0">
              <a:latin typeface="Tahoma" charset="0"/>
            </a:endParaRPr>
          </a:p>
        </p:txBody>
      </p:sp>
      <p:sp>
        <p:nvSpPr>
          <p:cNvPr id="5355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3C03E-E550-124A-B00B-4255109005B4}" type="slidenum">
              <a:rPr lang="en-US" sz="1600">
                <a:solidFill>
                  <a:srgbClr val="000000"/>
                </a:solidFill>
                <a:latin typeface="Garamond" charset="0"/>
                <a:cs typeface="Arial" charset="0"/>
              </a:rPr>
              <a:pPr eaLnBrk="1" hangingPunct="1"/>
              <a:t>6</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15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154">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915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15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993F8F-1F9E-DB4F-89D4-06CFD59AB2C7}" type="slidenum">
              <a:rPr lang="en-US" sz="1600">
                <a:solidFill>
                  <a:srgbClr val="000000"/>
                </a:solidFill>
                <a:latin typeface="Garamond" charset="0"/>
              </a:rPr>
              <a:pPr eaLnBrk="1" hangingPunct="1"/>
              <a:t>60</a:t>
            </a:fld>
            <a:endParaRPr lang="en-US" sz="1600">
              <a:solidFill>
                <a:srgbClr val="000000"/>
              </a:solidFill>
              <a:latin typeface="Garamond" charset="0"/>
            </a:endParaRPr>
          </a:p>
        </p:txBody>
      </p:sp>
      <p:sp>
        <p:nvSpPr>
          <p:cNvPr id="261122"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6" name="Content Placeholder 2"/>
          <p:cNvSpPr txBox="1">
            <a:spLocks/>
          </p:cNvSpPr>
          <p:nvPr/>
        </p:nvSpPr>
        <p:spPr bwMode="auto">
          <a:xfrm>
            <a:off x="134938" y="1185863"/>
            <a:ext cx="8905875" cy="5176837"/>
          </a:xfrm>
          <a:prstGeom prst="rect">
            <a:avLst/>
          </a:prstGeom>
          <a:noFill/>
          <a:ln w="9525">
            <a:noFill/>
            <a:miter lim="800000"/>
            <a:headEnd/>
            <a:tailEnd/>
          </a:ln>
        </p:spPr>
        <p:txBody>
          <a:bodyPr/>
          <a:lstStyle/>
          <a:p>
            <a:pPr marL="342900" indent="-342900" eaLnBrk="0" fontAlgn="auto" hangingPunct="0">
              <a:spcBef>
                <a:spcPct val="20000"/>
              </a:spcBef>
              <a:spcAft>
                <a:spcPts val="0"/>
              </a:spcAft>
              <a:buClr>
                <a:srgbClr val="CC9900"/>
              </a:buClr>
              <a:buSzPct val="65000"/>
              <a:buFont typeface="Wingdings" charset="2"/>
              <a:buChar char="n"/>
              <a:defRPr/>
            </a:pPr>
            <a:r>
              <a:rPr lang="en-US" sz="2400" kern="0" dirty="0">
                <a:solidFill>
                  <a:srgbClr val="000000"/>
                </a:solidFill>
                <a:latin typeface="Tahoma"/>
                <a:ea typeface="ＭＳ Ｐゴシック" charset="-128"/>
                <a:cs typeface="ＭＳ Ｐゴシック" pitchFamily="-106" charset="-128"/>
              </a:rPr>
              <a:t>Key insight:</a:t>
            </a:r>
          </a:p>
          <a:p>
            <a:pPr marL="669925" lvl="1" indent="-325438" eaLnBrk="0" fontAlgn="auto" hangingPunct="0">
              <a:spcBef>
                <a:spcPct val="20000"/>
              </a:spcBef>
              <a:spcAft>
                <a:spcPts val="0"/>
              </a:spcAft>
              <a:buClr>
                <a:srgbClr val="3B812F"/>
              </a:buClr>
              <a:buSzPct val="60000"/>
              <a:buFont typeface="Wingdings" charset="2"/>
              <a:buChar char="q"/>
              <a:defRPr/>
            </a:pPr>
            <a:r>
              <a:rPr lang="en-US" sz="2400" kern="0" dirty="0">
                <a:solidFill>
                  <a:srgbClr val="0000FF"/>
                </a:solidFill>
                <a:latin typeface="Tahoma"/>
                <a:ea typeface="ＭＳ Ｐゴシック" charset="-128"/>
                <a:cs typeface="+mn-cs"/>
              </a:rPr>
              <a:t>Thread waiting </a:t>
            </a:r>
            <a:r>
              <a:rPr lang="en-US" sz="2400" kern="0" dirty="0">
                <a:solidFill>
                  <a:srgbClr val="000000"/>
                </a:solidFill>
                <a:latin typeface="Tahoma"/>
                <a:ea typeface="ＭＳ Ｐゴシック" charset="-128"/>
                <a:cs typeface="+mn-cs"/>
              </a:rPr>
              <a:t>reduces parallelism and </a:t>
            </a:r>
            <a:br>
              <a:rPr lang="en-US" sz="2400" kern="0" dirty="0">
                <a:solidFill>
                  <a:srgbClr val="000000"/>
                </a:solidFill>
                <a:latin typeface="Tahoma"/>
                <a:ea typeface="ＭＳ Ｐゴシック" charset="-128"/>
                <a:cs typeface="+mn-cs"/>
              </a:rPr>
            </a:br>
            <a:r>
              <a:rPr lang="en-US" sz="2400" kern="0" dirty="0">
                <a:solidFill>
                  <a:srgbClr val="000000"/>
                </a:solidFill>
                <a:latin typeface="Tahoma"/>
                <a:ea typeface="ＭＳ Ｐゴシック" charset="-128"/>
                <a:cs typeface="+mn-cs"/>
              </a:rPr>
              <a:t>is likely to reduce performance</a:t>
            </a:r>
          </a:p>
          <a:p>
            <a:pPr marL="669925" lvl="1" indent="-325438" eaLnBrk="0" fontAlgn="auto" hangingPunct="0">
              <a:spcBef>
                <a:spcPct val="20000"/>
              </a:spcBef>
              <a:spcAft>
                <a:spcPts val="0"/>
              </a:spcAft>
              <a:buClr>
                <a:srgbClr val="3B812F"/>
              </a:buClr>
              <a:buSzPct val="60000"/>
              <a:buFont typeface="Wingdings" charset="2"/>
              <a:buChar char="q"/>
              <a:defRPr/>
            </a:pPr>
            <a:r>
              <a:rPr lang="en-US" sz="2400" kern="0" dirty="0">
                <a:solidFill>
                  <a:srgbClr val="000000"/>
                </a:solidFill>
                <a:latin typeface="Tahoma"/>
                <a:ea typeface="ＭＳ Ｐゴシック" charset="-128"/>
                <a:cs typeface="+mn-cs"/>
              </a:rPr>
              <a:t>Code causing the most thread waiting                             </a:t>
            </a:r>
            <a:r>
              <a:rPr lang="en-US" sz="2400" kern="0" dirty="0">
                <a:solidFill>
                  <a:srgbClr val="000000"/>
                </a:solidFill>
                <a:latin typeface="Tahoma"/>
                <a:ea typeface="ＭＳ Ｐゴシック" charset="-128"/>
                <a:cs typeface="+mn-cs"/>
                <a:sym typeface="Wingdings"/>
              </a:rPr>
              <a:t> likely critical path</a:t>
            </a:r>
            <a:endParaRPr lang="en-US" sz="2400" kern="0" dirty="0">
              <a:solidFill>
                <a:srgbClr val="000000"/>
              </a:solidFill>
              <a:latin typeface="Tahoma"/>
              <a:ea typeface="ＭＳ Ｐゴシック" charset="-128"/>
              <a:cs typeface="+mn-cs"/>
            </a:endParaRPr>
          </a:p>
          <a:p>
            <a:pPr marL="669925" lvl="1" indent="-325438" eaLnBrk="0" fontAlgn="auto" hangingPunct="0">
              <a:spcBef>
                <a:spcPct val="20000"/>
              </a:spcBef>
              <a:spcAft>
                <a:spcPts val="0"/>
              </a:spcAft>
              <a:buClr>
                <a:srgbClr val="3B812F"/>
              </a:buClr>
              <a:buSzPct val="60000"/>
              <a:buFont typeface="Wingdings" charset="2"/>
              <a:buChar char="q"/>
              <a:defRPr/>
            </a:pPr>
            <a:endParaRPr lang="en-US" sz="800" kern="0" dirty="0">
              <a:solidFill>
                <a:srgbClr val="000000"/>
              </a:solidFill>
              <a:latin typeface="Tahoma"/>
              <a:ea typeface="ＭＳ Ｐゴシック" charset="-128"/>
              <a:cs typeface="+mn-cs"/>
            </a:endParaRPr>
          </a:p>
          <a:p>
            <a:pPr marL="669925" lvl="1" indent="-325438" eaLnBrk="0" fontAlgn="auto" hangingPunct="0">
              <a:spcBef>
                <a:spcPct val="20000"/>
              </a:spcBef>
              <a:spcAft>
                <a:spcPts val="0"/>
              </a:spcAft>
              <a:buClr>
                <a:srgbClr val="3B812F"/>
              </a:buClr>
              <a:buSzPct val="60000"/>
              <a:buFont typeface="Wingdings" charset="2"/>
              <a:buChar char="q"/>
              <a:defRPr/>
            </a:pPr>
            <a:endParaRPr lang="en-US" sz="800" kern="0" dirty="0">
              <a:solidFill>
                <a:srgbClr val="000000"/>
              </a:solidFill>
              <a:latin typeface="Tahoma"/>
              <a:ea typeface="ＭＳ Ｐゴシック" charset="-128"/>
              <a:cs typeface="+mn-cs"/>
            </a:endParaRPr>
          </a:p>
          <a:p>
            <a:pPr marL="669925" lvl="1" indent="-325438" eaLnBrk="0" fontAlgn="auto" hangingPunct="0">
              <a:spcBef>
                <a:spcPct val="20000"/>
              </a:spcBef>
              <a:spcAft>
                <a:spcPts val="0"/>
              </a:spcAft>
              <a:buClr>
                <a:srgbClr val="3B812F"/>
              </a:buClr>
              <a:buSzPct val="60000"/>
              <a:buFont typeface="Wingdings" charset="2"/>
              <a:buChar char="q"/>
              <a:defRPr/>
            </a:pPr>
            <a:endParaRPr lang="en-US" sz="800" kern="0" dirty="0">
              <a:solidFill>
                <a:srgbClr val="000000"/>
              </a:solidFill>
              <a:latin typeface="Tahoma"/>
              <a:ea typeface="ＭＳ Ｐゴシック" charset="-128"/>
              <a:cs typeface="+mn-cs"/>
            </a:endParaRPr>
          </a:p>
          <a:p>
            <a:pPr marL="342900" indent="-342900" eaLnBrk="0" fontAlgn="auto" hangingPunct="0">
              <a:spcBef>
                <a:spcPct val="20000"/>
              </a:spcBef>
              <a:spcAft>
                <a:spcPts val="0"/>
              </a:spcAft>
              <a:buClr>
                <a:srgbClr val="CC9900"/>
              </a:buClr>
              <a:buSzPct val="65000"/>
              <a:buFont typeface="Wingdings" charset="2"/>
              <a:buChar char="n"/>
              <a:defRPr/>
            </a:pPr>
            <a:r>
              <a:rPr lang="en-US" sz="2400" kern="0" dirty="0">
                <a:solidFill>
                  <a:srgbClr val="000000"/>
                </a:solidFill>
                <a:latin typeface="Tahoma"/>
                <a:ea typeface="ＭＳ Ｐゴシック" charset="-128"/>
                <a:cs typeface="ＭＳ Ｐゴシック" pitchFamily="-106" charset="-128"/>
              </a:rPr>
              <a:t>Key idea:</a:t>
            </a:r>
          </a:p>
          <a:p>
            <a:pPr marL="669925" lvl="1" indent="-325438" eaLnBrk="0" fontAlgn="auto" hangingPunct="0">
              <a:spcBef>
                <a:spcPct val="20000"/>
              </a:spcBef>
              <a:spcAft>
                <a:spcPts val="0"/>
              </a:spcAft>
              <a:buClr>
                <a:srgbClr val="3B812F"/>
              </a:buClr>
              <a:buSzPct val="60000"/>
              <a:buFont typeface="Wingdings" charset="2"/>
              <a:buChar char="q"/>
              <a:defRPr/>
            </a:pPr>
            <a:r>
              <a:rPr lang="en-US" sz="2400" kern="0" dirty="0">
                <a:solidFill>
                  <a:srgbClr val="0000FF"/>
                </a:solidFill>
                <a:latin typeface="Tahoma"/>
                <a:ea typeface="ＭＳ Ｐゴシック" charset="-128"/>
                <a:cs typeface="+mn-cs"/>
              </a:rPr>
              <a:t>Dynamically identify bottlenecks that cause </a:t>
            </a:r>
            <a:br>
              <a:rPr lang="en-US" sz="2400" kern="0" dirty="0">
                <a:solidFill>
                  <a:srgbClr val="0000FF"/>
                </a:solidFill>
                <a:latin typeface="Tahoma"/>
                <a:ea typeface="ＭＳ Ｐゴシック" charset="-128"/>
                <a:cs typeface="+mn-cs"/>
              </a:rPr>
            </a:br>
            <a:r>
              <a:rPr lang="en-US" sz="2400" kern="0" dirty="0">
                <a:solidFill>
                  <a:srgbClr val="0000FF"/>
                </a:solidFill>
                <a:latin typeface="Tahoma"/>
                <a:ea typeface="ＭＳ Ｐゴシック" charset="-128"/>
                <a:cs typeface="+mn-cs"/>
              </a:rPr>
              <a:t>the most thread waiting</a:t>
            </a:r>
          </a:p>
          <a:p>
            <a:pPr marL="669925" lvl="1" indent="-325438" eaLnBrk="0" fontAlgn="auto" hangingPunct="0">
              <a:spcBef>
                <a:spcPct val="20000"/>
              </a:spcBef>
              <a:spcAft>
                <a:spcPts val="0"/>
              </a:spcAft>
              <a:buClr>
                <a:srgbClr val="3B812F"/>
              </a:buClr>
              <a:buSzPct val="60000"/>
              <a:buFont typeface="Wingdings" charset="2"/>
              <a:buChar char="q"/>
              <a:defRPr/>
            </a:pPr>
            <a:r>
              <a:rPr lang="en-US" sz="2400" kern="0" dirty="0">
                <a:solidFill>
                  <a:srgbClr val="000000"/>
                </a:solidFill>
                <a:latin typeface="Tahoma"/>
                <a:ea typeface="ＭＳ Ｐゴシック" charset="-128"/>
                <a:cs typeface="+mn-cs"/>
              </a:rPr>
              <a:t>Accelerate them (using powerful cores in an ACMP)</a:t>
            </a:r>
            <a:endParaRPr lang="en-US" sz="2400" i="1" kern="0" dirty="0">
              <a:solidFill>
                <a:srgbClr val="0000FF"/>
              </a:solidFill>
              <a:latin typeface="Tahoma"/>
              <a:ea typeface="ＭＳ Ｐゴシック" charset="-128"/>
              <a:cs typeface="ＭＳ Ｐゴシック" pitchFamily="-106"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Tahoma"/>
                <a:ea typeface="ＭＳ Ｐゴシック" charset="-128"/>
                <a:cs typeface="+mn-cs"/>
              </a:rPr>
              <a:t>Annotate</a:t>
            </a:r>
            <a:br>
              <a:rPr lang="en-US" sz="2000" dirty="0">
                <a:solidFill>
                  <a:srgbClr val="000000"/>
                </a:solidFill>
                <a:latin typeface="Tahoma"/>
                <a:ea typeface="ＭＳ Ｐゴシック" charset="-128"/>
                <a:cs typeface="+mn-cs"/>
              </a:rPr>
            </a:br>
            <a:r>
              <a:rPr lang="en-US" sz="2000" i="1" dirty="0">
                <a:solidFill>
                  <a:srgbClr val="000000"/>
                </a:solidFill>
                <a:latin typeface="Tahoma"/>
                <a:ea typeface="ＭＳ Ｐゴシック" charset="-128"/>
                <a:cs typeface="+mn-cs"/>
              </a:rPr>
              <a:t>bottleneck </a:t>
            </a:r>
            <a:r>
              <a:rPr lang="en-US" sz="2000" dirty="0">
                <a:solidFill>
                  <a:srgbClr val="000000"/>
                </a:solidFill>
                <a:latin typeface="Tahoma"/>
                <a:ea typeface="ＭＳ Ｐゴシック" charset="-128"/>
                <a:cs typeface="+mn-cs"/>
              </a:rPr>
              <a:t>code</a:t>
            </a:r>
          </a:p>
          <a:p>
            <a:pPr marL="342900" indent="-342900" fontAlgn="auto">
              <a:spcBef>
                <a:spcPts val="0"/>
              </a:spcBef>
              <a:spcAft>
                <a:spcPts val="0"/>
              </a:spcAft>
              <a:buFontTx/>
              <a:buAutoNum type="arabicPeriod"/>
              <a:defRPr/>
            </a:pPr>
            <a:r>
              <a:rPr lang="en-US" sz="2000" dirty="0">
                <a:solidFill>
                  <a:srgbClr val="000000"/>
                </a:solidFill>
                <a:latin typeface="Tahoma"/>
                <a:ea typeface="ＭＳ Ｐゴシック" charset="-128"/>
                <a:cs typeface="+mn-cs"/>
              </a:rPr>
              <a:t>Implement </a:t>
            </a:r>
            <a:r>
              <a:rPr lang="en-US" sz="2000" i="1" dirty="0">
                <a:solidFill>
                  <a:srgbClr val="000000"/>
                </a:solidFill>
                <a:latin typeface="Tahoma"/>
                <a:ea typeface="ＭＳ Ｐゴシック" charset="-128"/>
                <a:cs typeface="+mn-cs"/>
              </a:rPr>
              <a:t>waiting</a:t>
            </a:r>
            <a:endParaRPr lang="en-US" sz="2000" dirty="0">
              <a:solidFill>
                <a:srgbClr val="000000"/>
              </a:solidFill>
              <a:latin typeface="Tahoma"/>
              <a:ea typeface="ＭＳ Ｐゴシック" charset="-128"/>
              <a:cs typeface="+mn-cs"/>
            </a:endParaRPr>
          </a:p>
          <a:p>
            <a:pPr fontAlgn="auto">
              <a:spcBef>
                <a:spcPts val="0"/>
              </a:spcBef>
              <a:spcAft>
                <a:spcPts val="0"/>
              </a:spcAft>
              <a:defRPr/>
            </a:pPr>
            <a:r>
              <a:rPr lang="en-US" sz="2000" dirty="0">
                <a:solidFill>
                  <a:srgbClr val="000000"/>
                </a:solidFill>
                <a:latin typeface="Tahoma"/>
                <a:ea typeface="ＭＳ Ｐゴシック" charset="-128"/>
                <a:cs typeface="+mn-cs"/>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72709"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7271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72711" name="Text Box 7"/>
          <p:cNvSpPr txBox="1">
            <a:spLocks noChangeArrowheads="1"/>
          </p:cNvSpPr>
          <p:nvPr/>
        </p:nvSpPr>
        <p:spPr bwMode="auto">
          <a:xfrm>
            <a:off x="460375" y="2460625"/>
            <a:ext cx="374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Compiler/Library/Programmer</a:t>
            </a:r>
          </a:p>
        </p:txBody>
      </p:sp>
      <p:sp>
        <p:nvSpPr>
          <p:cNvPr id="7271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2631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C9C01-9DF8-3742-BA8D-7A66CB452C2B}" type="slidenum">
              <a:rPr lang="en-US" sz="1600">
                <a:solidFill>
                  <a:srgbClr val="000000"/>
                </a:solidFill>
                <a:latin typeface="Garamond" charset="0"/>
              </a:rPr>
              <a:pPr eaLnBrk="1" hangingPunct="1"/>
              <a:t>61</a:t>
            </a:fld>
            <a:endParaRPr lang="en-US" sz="1600">
              <a:solidFill>
                <a:srgbClr val="000000"/>
              </a:solidFill>
              <a:latin typeface="Garamond" charset="0"/>
            </a:endParaRPr>
          </a:p>
        </p:txBody>
      </p:sp>
      <p:sp>
        <p:nvSpPr>
          <p:cNvPr id="263176"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100013"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72710" grpId="0"/>
      <p:bldP spid="72711" grpId="0"/>
      <p:bldP spid="72712" grpId="0"/>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54000" y="1830388"/>
            <a:ext cx="8823325" cy="223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CC9900"/>
              </a:buClr>
              <a:buSzPct val="65000"/>
              <a:buFont typeface="Wingdings" charset="0"/>
              <a:buNone/>
            </a:pPr>
            <a:r>
              <a:rPr lang="en-US">
                <a:solidFill>
                  <a:srgbClr val="000000"/>
                </a:solidFill>
                <a:latin typeface="Tahoma" charset="0"/>
              </a:rPr>
              <a:t>			while cannot acquire lock</a:t>
            </a:r>
          </a:p>
          <a:p>
            <a:pPr>
              <a:spcBef>
                <a:spcPct val="20000"/>
              </a:spcBef>
              <a:buClr>
                <a:srgbClr val="CC9900"/>
              </a:buClr>
              <a:buSzPct val="65000"/>
              <a:buFont typeface="Wingdings" charset="0"/>
              <a:buNone/>
            </a:pPr>
            <a:r>
              <a:rPr lang="en-US">
                <a:solidFill>
                  <a:srgbClr val="000000"/>
                </a:solidFill>
                <a:latin typeface="Tahoma" charset="0"/>
              </a:rPr>
              <a:t>				Wait loop for watch_addr</a:t>
            </a:r>
            <a:endParaRPr lang="en-US" i="1">
              <a:solidFill>
                <a:srgbClr val="000000"/>
              </a:solidFill>
              <a:latin typeface="Tahoma" charset="0"/>
            </a:endParaRPr>
          </a:p>
          <a:p>
            <a:pPr>
              <a:spcBef>
                <a:spcPct val="20000"/>
              </a:spcBef>
              <a:buClr>
                <a:srgbClr val="CC9900"/>
              </a:buClr>
              <a:buSzPct val="65000"/>
              <a:buFont typeface="Wingdings" charset="0"/>
              <a:buNone/>
            </a:pPr>
            <a:r>
              <a:rPr lang="en-US">
                <a:solidFill>
                  <a:srgbClr val="000000"/>
                </a:solidFill>
                <a:latin typeface="Tahoma" charset="0"/>
              </a:rPr>
              <a:t>			acquire lock</a:t>
            </a:r>
          </a:p>
          <a:p>
            <a:pPr>
              <a:spcBef>
                <a:spcPct val="20000"/>
              </a:spcBef>
              <a:buClr>
                <a:srgbClr val="CC9900"/>
              </a:buClr>
              <a:buSzPct val="65000"/>
              <a:buFont typeface="Wingdings" charset="0"/>
              <a:buNone/>
            </a:pPr>
            <a:r>
              <a:rPr lang="en-US">
                <a:solidFill>
                  <a:srgbClr val="000000"/>
                </a:solidFill>
                <a:latin typeface="Tahoma" charset="0"/>
              </a:rPr>
              <a:t>			…</a:t>
            </a:r>
          </a:p>
          <a:p>
            <a:pPr>
              <a:spcBef>
                <a:spcPct val="20000"/>
              </a:spcBef>
              <a:buClr>
                <a:srgbClr val="CC9900"/>
              </a:buClr>
              <a:buSzPct val="65000"/>
              <a:buFont typeface="Wingdings" charset="0"/>
              <a:buNone/>
            </a:pPr>
            <a:r>
              <a:rPr lang="en-US">
                <a:solidFill>
                  <a:srgbClr val="000000"/>
                </a:solidFill>
                <a:latin typeface="Tahoma" charset="0"/>
              </a:rPr>
              <a:t>			release lock</a:t>
            </a:r>
          </a:p>
          <a:p>
            <a:pPr>
              <a:spcBef>
                <a:spcPct val="20000"/>
              </a:spcBef>
              <a:buClr>
                <a:srgbClr val="CC9900"/>
              </a:buClr>
              <a:buSzPct val="65000"/>
              <a:buFont typeface="Wingdings" charset="0"/>
              <a:buNone/>
            </a:pPr>
            <a:endParaRPr lang="en-US" i="1">
              <a:solidFill>
                <a:srgbClr val="000000"/>
              </a:solidFill>
              <a:latin typeface="Tahoma" charset="0"/>
            </a:endParaRPr>
          </a:p>
        </p:txBody>
      </p:sp>
      <p:sp>
        <p:nvSpPr>
          <p:cNvPr id="265218" name="Title 1"/>
          <p:cNvSpPr>
            <a:spLocks noGrp="1"/>
          </p:cNvSpPr>
          <p:nvPr>
            <p:ph type="title"/>
          </p:nvPr>
        </p:nvSpPr>
        <p:spPr/>
        <p:txBody>
          <a:bodyPr/>
          <a:lstStyle/>
          <a:p>
            <a:r>
              <a:rPr lang="en-US">
                <a:latin typeface="Garamond" charset="0"/>
              </a:rPr>
              <a:t>Critical Sections: Code Modifications</a:t>
            </a:r>
          </a:p>
        </p:txBody>
      </p:sp>
      <p:sp>
        <p:nvSpPr>
          <p:cNvPr id="62466" name="Content Placeholder 2"/>
          <p:cNvSpPr>
            <a:spLocks noGrp="1"/>
          </p:cNvSpPr>
          <p:nvPr>
            <p:ph idx="1"/>
          </p:nvPr>
        </p:nvSpPr>
        <p:spPr>
          <a:xfrm>
            <a:off x="250825" y="1371600"/>
            <a:ext cx="8610600" cy="4876800"/>
          </a:xfrm>
        </p:spPr>
        <p:txBody>
          <a:bodyPr/>
          <a:lstStyle/>
          <a:p>
            <a:pPr>
              <a:buFont typeface="Wingdings" charset="0"/>
              <a:buNone/>
            </a:pPr>
            <a:r>
              <a:rPr lang="en-US">
                <a:latin typeface="Tahoma" charset="0"/>
              </a:rPr>
              <a:t>			…</a:t>
            </a:r>
          </a:p>
          <a:p>
            <a:pPr>
              <a:buFont typeface="Wingdings" charset="0"/>
              <a:buNone/>
            </a:pPr>
            <a:r>
              <a:rPr lang="en-US">
                <a:latin typeface="Tahoma" charset="0"/>
              </a:rPr>
              <a:t>			</a:t>
            </a:r>
            <a:r>
              <a:rPr lang="en-US">
                <a:solidFill>
                  <a:srgbClr val="0000FF"/>
                </a:solidFill>
                <a:latin typeface="Tahoma" charset="0"/>
              </a:rPr>
              <a:t>BottleneckCall</a:t>
            </a:r>
            <a:r>
              <a:rPr lang="en-US">
                <a:latin typeface="Tahoma" charset="0"/>
              </a:rPr>
              <a:t> </a:t>
            </a:r>
            <a:r>
              <a:rPr lang="en-US" i="1">
                <a:latin typeface="Tahoma" charset="0"/>
              </a:rPr>
              <a:t>bid</a:t>
            </a:r>
            <a:r>
              <a:rPr lang="en-US">
                <a:latin typeface="Tahoma" charset="0"/>
              </a:rPr>
              <a:t>, targetPC</a:t>
            </a:r>
          </a:p>
          <a:p>
            <a:pPr>
              <a:buFont typeface="Wingdings" charset="0"/>
              <a:buNone/>
            </a:pPr>
            <a:r>
              <a:rPr lang="en-US">
                <a:latin typeface="Tahoma" charset="0"/>
              </a:rPr>
              <a:t>			…</a:t>
            </a:r>
          </a:p>
          <a:p>
            <a:pPr>
              <a:buFont typeface="Wingdings" charset="0"/>
              <a:buNone/>
            </a:pPr>
            <a:r>
              <a:rPr lang="en-US">
                <a:latin typeface="Tahoma" charset="0"/>
              </a:rPr>
              <a:t>targetPC: 	while cannot acquire lock</a:t>
            </a:r>
          </a:p>
          <a:p>
            <a:pPr>
              <a:buFont typeface="Wingdings" charset="0"/>
              <a:buNone/>
            </a:pPr>
            <a:r>
              <a:rPr lang="en-US">
                <a:latin typeface="Tahoma" charset="0"/>
              </a:rPr>
              <a:t>				Wait loop for watch_addr</a:t>
            </a:r>
            <a:endParaRPr lang="en-US" i="1">
              <a:latin typeface="Tahoma" charset="0"/>
            </a:endParaRPr>
          </a:p>
          <a:p>
            <a:pPr>
              <a:buFont typeface="Wingdings" charset="0"/>
              <a:buNone/>
            </a:pPr>
            <a:r>
              <a:rPr lang="en-US">
                <a:latin typeface="Tahoma" charset="0"/>
              </a:rPr>
              <a:t>			acquire lock</a:t>
            </a:r>
          </a:p>
          <a:p>
            <a:pPr>
              <a:buFont typeface="Wingdings" charset="0"/>
              <a:buNone/>
            </a:pPr>
            <a:r>
              <a:rPr lang="en-US">
                <a:latin typeface="Tahoma" charset="0"/>
              </a:rPr>
              <a:t>			…</a:t>
            </a:r>
          </a:p>
          <a:p>
            <a:pPr>
              <a:buFont typeface="Wingdings" charset="0"/>
              <a:buNone/>
            </a:pPr>
            <a:r>
              <a:rPr lang="en-US">
                <a:latin typeface="Tahoma" charset="0"/>
              </a:rPr>
              <a:t>			release lock</a:t>
            </a:r>
          </a:p>
          <a:p>
            <a:pPr>
              <a:buFont typeface="Wingdings" charset="0"/>
              <a:buNone/>
            </a:pPr>
            <a:r>
              <a:rPr lang="en-US">
                <a:latin typeface="Tahoma" charset="0"/>
              </a:rPr>
              <a:t>			</a:t>
            </a:r>
            <a:r>
              <a:rPr lang="en-US">
                <a:solidFill>
                  <a:srgbClr val="0000FF"/>
                </a:solidFill>
                <a:latin typeface="Tahoma" charset="0"/>
              </a:rPr>
              <a:t>BottleneckReturn</a:t>
            </a:r>
            <a:r>
              <a:rPr lang="en-US">
                <a:latin typeface="Tahoma" charset="0"/>
              </a:rPr>
              <a:t> </a:t>
            </a:r>
            <a:r>
              <a:rPr lang="en-US" i="1">
                <a:latin typeface="Tahoma" charset="0"/>
              </a:rPr>
              <a:t>bid</a:t>
            </a:r>
            <a:endParaRPr lang="en-US">
              <a:latin typeface="Tahoma" charset="0"/>
            </a:endParaRPr>
          </a:p>
          <a:p>
            <a:pPr>
              <a:buFont typeface="Wingdings" charset="0"/>
              <a:buNone/>
            </a:pPr>
            <a:endParaRPr lang="en-US" i="1">
              <a:latin typeface="Tahoma" charset="0"/>
            </a:endParaRPr>
          </a:p>
        </p:txBody>
      </p:sp>
      <p:sp>
        <p:nvSpPr>
          <p:cNvPr id="2652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96C46B-5187-A343-8436-65497D9FFF9D}" type="slidenum">
              <a:rPr lang="en-US" sz="1600">
                <a:solidFill>
                  <a:srgbClr val="000000"/>
                </a:solidFill>
                <a:latin typeface="Garamond" charset="0"/>
              </a:rPr>
              <a:pPr eaLnBrk="1" hangingPunct="1"/>
              <a:t>62</a:t>
            </a:fld>
            <a:endParaRPr lang="en-US" sz="1600">
              <a:solidFill>
                <a:srgbClr val="000000"/>
              </a:solidFill>
              <a:latin typeface="Garamond" charset="0"/>
            </a:endParaRPr>
          </a:p>
        </p:txBody>
      </p:sp>
      <p:sp>
        <p:nvSpPr>
          <p:cNvPr id="5" name="Rounded Rectangle 4"/>
          <p:cNvSpPr>
            <a:spLocks noChangeArrowheads="1"/>
          </p:cNvSpPr>
          <p:nvPr/>
        </p:nvSpPr>
        <p:spPr bwMode="auto">
          <a:xfrm>
            <a:off x="1928813" y="2682875"/>
            <a:ext cx="5465762" cy="27638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6" name="Rounded Rectangle 5"/>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7" name="Rounded Rectangle 6"/>
          <p:cNvSpPr>
            <a:spLocks noChangeArrowheads="1"/>
          </p:cNvSpPr>
          <p:nvPr/>
        </p:nvSpPr>
        <p:spPr bwMode="auto">
          <a:xfrm>
            <a:off x="2944813" y="3062288"/>
            <a:ext cx="4700587" cy="584200"/>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8" name="Rounded Rectangle 7"/>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0" name="Content Placeholder 2"/>
          <p:cNvSpPr txBox="1">
            <a:spLocks/>
          </p:cNvSpPr>
          <p:nvPr/>
        </p:nvSpPr>
        <p:spPr bwMode="auto">
          <a:xfrm>
            <a:off x="2662238" y="3121025"/>
            <a:ext cx="5114925" cy="603250"/>
          </a:xfrm>
          <a:prstGeom prst="rect">
            <a:avLst/>
          </a:prstGeom>
          <a:noFill/>
          <a:ln w="9525">
            <a:noFill/>
            <a:miter lim="800000"/>
            <a:headEnd/>
            <a:tailEnd/>
          </a:ln>
        </p:spPr>
        <p:txBody>
          <a:bodyPr/>
          <a:lstStyle/>
          <a:p>
            <a:pPr marL="342900" indent="-342900" eaLnBrk="0" fontAlgn="auto" hangingPunct="0">
              <a:spcBef>
                <a:spcPct val="20000"/>
              </a:spcBef>
              <a:spcAft>
                <a:spcPts val="0"/>
              </a:spcAft>
              <a:buClr>
                <a:srgbClr val="CC9900"/>
              </a:buClr>
              <a:buSzPct val="65000"/>
              <a:buFont typeface="Wingdings" charset="2"/>
              <a:buNone/>
              <a:defRPr/>
            </a:pPr>
            <a:r>
              <a:rPr lang="en-US" sz="2400" kern="0" dirty="0">
                <a:solidFill>
                  <a:srgbClr val="000000"/>
                </a:solidFill>
                <a:latin typeface="Tahoma"/>
                <a:ea typeface="ＭＳ Ｐゴシック" charset="-128"/>
                <a:cs typeface="ＭＳ Ｐゴシック" pitchFamily="-106" charset="-128"/>
              </a:rPr>
              <a:t>	</a:t>
            </a:r>
            <a:r>
              <a:rPr lang="en-US" sz="2400" kern="0" dirty="0" err="1">
                <a:solidFill>
                  <a:srgbClr val="0000FF"/>
                </a:solidFill>
                <a:latin typeface="Tahoma"/>
                <a:ea typeface="ＭＳ Ｐゴシック" charset="-128"/>
                <a:cs typeface="ＭＳ Ｐゴシック" pitchFamily="-106" charset="-128"/>
              </a:rPr>
              <a:t>BottleneckWait</a:t>
            </a:r>
            <a:r>
              <a:rPr lang="en-US" sz="2400" kern="0" dirty="0">
                <a:solidFill>
                  <a:srgbClr val="000000"/>
                </a:solidFill>
                <a:latin typeface="Tahoma"/>
                <a:ea typeface="ＭＳ Ｐゴシック" charset="-128"/>
                <a:cs typeface="ＭＳ Ｐゴシック" pitchFamily="-106" charset="-128"/>
              </a:rPr>
              <a:t> </a:t>
            </a:r>
            <a:r>
              <a:rPr lang="en-US" sz="2400" i="1" kern="0" dirty="0">
                <a:solidFill>
                  <a:srgbClr val="000000"/>
                </a:solidFill>
                <a:latin typeface="Tahoma"/>
                <a:ea typeface="ＭＳ Ｐゴシック" charset="-128"/>
                <a:cs typeface="ＭＳ Ｐゴシック" pitchFamily="-106" charset="-128"/>
              </a:rPr>
              <a:t>bid</a:t>
            </a:r>
            <a:r>
              <a:rPr lang="en-US" sz="2400" kern="0" dirty="0">
                <a:solidFill>
                  <a:srgbClr val="000000"/>
                </a:solidFill>
                <a:latin typeface="Tahoma"/>
                <a:ea typeface="ＭＳ Ｐゴシック" charset="-128"/>
                <a:cs typeface="ＭＳ Ｐゴシック" pitchFamily="-106" charset="-128"/>
              </a:rPr>
              <a:t>, </a:t>
            </a:r>
            <a:r>
              <a:rPr lang="en-US" sz="2400" kern="0" dirty="0" err="1">
                <a:solidFill>
                  <a:srgbClr val="000000"/>
                </a:solidFill>
                <a:latin typeface="Tahoma"/>
                <a:ea typeface="ＭＳ Ｐゴシック" charset="-128"/>
                <a:cs typeface="ＭＳ Ｐゴシック" pitchFamily="-106" charset="-128"/>
              </a:rPr>
              <a:t>watch_addr</a:t>
            </a:r>
            <a:endParaRPr lang="en-US" sz="2400" i="1" kern="0" dirty="0">
              <a:solidFill>
                <a:srgbClr val="000000"/>
              </a:solidFill>
              <a:latin typeface="Tahoma"/>
              <a:ea typeface="ＭＳ Ｐゴシック" charset="-128"/>
              <a:cs typeface="ＭＳ Ｐゴシック" pitchFamily="-106" charset="-128"/>
            </a:endParaRPr>
          </a:p>
        </p:txBody>
      </p:sp>
      <p:sp>
        <p:nvSpPr>
          <p:cNvPr id="265226" name="Content Placeholder 2"/>
          <p:cNvSpPr txBox="1">
            <a:spLocks/>
          </p:cNvSpPr>
          <p:nvPr/>
        </p:nvSpPr>
        <p:spPr bwMode="auto">
          <a:xfrm>
            <a:off x="238125" y="1370013"/>
            <a:ext cx="8631238"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CC9900"/>
              </a:buClr>
              <a:buSzPct val="65000"/>
              <a:buFont typeface="Wingdings" charset="0"/>
              <a:buNone/>
            </a:pPr>
            <a:r>
              <a:rPr lang="en-US">
                <a:solidFill>
                  <a:srgbClr val="000000"/>
                </a:solidFill>
                <a:latin typeface="Tahoma" charset="0"/>
              </a:rPr>
              <a:t>			…</a:t>
            </a:r>
          </a:p>
          <a:p>
            <a:pPr>
              <a:spcBef>
                <a:spcPct val="20000"/>
              </a:spcBef>
              <a:buClr>
                <a:srgbClr val="CC9900"/>
              </a:buClr>
              <a:buSzPct val="65000"/>
              <a:buFont typeface="Wingdings" charset="0"/>
              <a:buNone/>
            </a:pPr>
            <a:endParaRPr lang="en-US">
              <a:solidFill>
                <a:srgbClr val="000000"/>
              </a:solidFill>
              <a:latin typeface="Tahoma" charset="0"/>
            </a:endParaRPr>
          </a:p>
          <a:p>
            <a:pPr>
              <a:spcBef>
                <a:spcPct val="20000"/>
              </a:spcBef>
              <a:buClr>
                <a:srgbClr val="CC9900"/>
              </a:buClr>
              <a:buSzPct val="65000"/>
              <a:buFont typeface="Wingdings" charset="0"/>
              <a:buNone/>
            </a:pPr>
            <a:endParaRPr lang="en-US">
              <a:solidFill>
                <a:srgbClr val="000000"/>
              </a:solidFill>
              <a:latin typeface="Tahoma" charset="0"/>
            </a:endParaRPr>
          </a:p>
          <a:p>
            <a:pPr>
              <a:spcBef>
                <a:spcPct val="20000"/>
              </a:spcBef>
              <a:buClr>
                <a:srgbClr val="CC9900"/>
              </a:buClr>
              <a:buSzPct val="65000"/>
              <a:buFont typeface="Wingdings" charset="0"/>
              <a:buNone/>
            </a:pPr>
            <a:endParaRPr lang="en-US">
              <a:solidFill>
                <a:srgbClr val="000000"/>
              </a:solidFill>
              <a:latin typeface="Tahoma" charset="0"/>
            </a:endParaRPr>
          </a:p>
          <a:p>
            <a:pPr>
              <a:spcBef>
                <a:spcPct val="20000"/>
              </a:spcBef>
              <a:buClr>
                <a:srgbClr val="CC9900"/>
              </a:buClr>
              <a:buSzPct val="65000"/>
              <a:buFont typeface="Wingdings" charset="0"/>
              <a:buNone/>
            </a:pPr>
            <a:endParaRPr lang="en-US">
              <a:solidFill>
                <a:srgbClr val="000000"/>
              </a:solidFill>
              <a:latin typeface="Tahoma" charset="0"/>
            </a:endParaRPr>
          </a:p>
          <a:p>
            <a:pPr>
              <a:spcBef>
                <a:spcPct val="20000"/>
              </a:spcBef>
              <a:buClr>
                <a:srgbClr val="CC9900"/>
              </a:buClr>
              <a:buSzPct val="65000"/>
              <a:buFont typeface="Wingdings" charset="0"/>
              <a:buNone/>
            </a:pPr>
            <a:endParaRPr lang="en-US">
              <a:solidFill>
                <a:srgbClr val="000000"/>
              </a:solidFill>
              <a:latin typeface="Tahoma" charset="0"/>
            </a:endParaRPr>
          </a:p>
          <a:p>
            <a:pPr>
              <a:spcBef>
                <a:spcPct val="20000"/>
              </a:spcBef>
              <a:buClr>
                <a:srgbClr val="CC9900"/>
              </a:buClr>
              <a:buSzPct val="65000"/>
              <a:buFont typeface="Wingdings" charset="0"/>
              <a:buNone/>
            </a:pPr>
            <a:r>
              <a:rPr lang="en-US">
                <a:solidFill>
                  <a:srgbClr val="000000"/>
                </a:solidFill>
                <a:latin typeface="Tahoma" charset="0"/>
              </a:rPr>
              <a:t>			…</a:t>
            </a:r>
          </a:p>
        </p:txBody>
      </p:sp>
      <p:sp>
        <p:nvSpPr>
          <p:cNvPr id="12" name="Oval 11"/>
          <p:cNvSpPr>
            <a:spLocks noChangeArrowheads="1"/>
          </p:cNvSpPr>
          <p:nvPr/>
        </p:nvSpPr>
        <p:spPr bwMode="auto">
          <a:xfrm>
            <a:off x="4105275" y="1784350"/>
            <a:ext cx="574675" cy="511175"/>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3" name="Line Callout 1 12"/>
          <p:cNvSpPr>
            <a:spLocks/>
          </p:cNvSpPr>
          <p:nvPr/>
        </p:nvSpPr>
        <p:spPr bwMode="auto">
          <a:xfrm>
            <a:off x="5083175" y="3694113"/>
            <a:ext cx="3881438" cy="1084262"/>
          </a:xfrm>
          <a:prstGeom prst="borderCallout1">
            <a:avLst>
              <a:gd name="adj1" fmla="val 50000"/>
              <a:gd name="adj2" fmla="val -19"/>
              <a:gd name="adj3" fmla="val -12449"/>
              <a:gd name="adj4" fmla="val -21472"/>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800" dirty="0">
                <a:solidFill>
                  <a:srgbClr val="FF0000"/>
                </a:solidFill>
                <a:latin typeface="Tahoma"/>
                <a:ea typeface="+mn-ea"/>
                <a:cs typeface="+mn-cs"/>
              </a:rPr>
              <a:t>Used to keep track of waiting cycles</a:t>
            </a:r>
          </a:p>
        </p:txBody>
      </p:sp>
      <p:sp>
        <p:nvSpPr>
          <p:cNvPr id="14" name="Line Callout 1 13"/>
          <p:cNvSpPr>
            <a:spLocks/>
          </p:cNvSpPr>
          <p:nvPr/>
        </p:nvSpPr>
        <p:spPr bwMode="auto">
          <a:xfrm>
            <a:off x="5092700" y="3684588"/>
            <a:ext cx="3881438" cy="1084262"/>
          </a:xfrm>
          <a:prstGeom prst="borderCallout1">
            <a:avLst>
              <a:gd name="adj1" fmla="val 50000"/>
              <a:gd name="adj2" fmla="val -19"/>
              <a:gd name="adj3" fmla="val -124847"/>
              <a:gd name="adj4" fmla="val -44338"/>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n-US" sz="2800" dirty="0">
                <a:solidFill>
                  <a:srgbClr val="FF0000"/>
                </a:solidFill>
                <a:latin typeface="Tahoma"/>
                <a:ea typeface="+mn-ea"/>
                <a:cs typeface="+mn-cs"/>
              </a:rPr>
              <a:t>Used to enable acceleration</a:t>
            </a:r>
          </a:p>
        </p:txBody>
      </p:sp>
      <p:cxnSp>
        <p:nvCxnSpPr>
          <p:cNvPr id="16" name="Straight Arrow Connector 15"/>
          <p:cNvCxnSpPr>
            <a:cxnSpLocks noChangeShapeType="1"/>
            <a:stCxn id="14" idx="2"/>
          </p:cNvCxnSpPr>
          <p:nvPr/>
        </p:nvCxnSpPr>
        <p:spPr bwMode="auto">
          <a:xfrm flipH="1">
            <a:off x="4025900" y="4227513"/>
            <a:ext cx="1066800" cy="631825"/>
          </a:xfrm>
          <a:prstGeom prst="straightConnector1">
            <a:avLst/>
          </a:prstGeom>
          <a:noFill/>
          <a:ln w="31750">
            <a:solidFill>
              <a:srgbClr val="FF0000"/>
            </a:solidFill>
            <a:round/>
            <a:headEnd/>
            <a:tailEnd type="triangle" w="lg"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Rounded Rectangle 17"/>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9" name="Rounded Rectangle 18"/>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2.80361E-6 L -3.05556E-6 0.12931 " pathEditMode="relative" rAng="0" ptsTypes="AA">
                                      <p:cBhvr>
                                        <p:cTn id="6" dur="1000" fill="hold"/>
                                        <p:tgtEl>
                                          <p:spTgt spid="11">
                                            <p:bg/>
                                          </p:spTgt>
                                        </p:tgtEl>
                                        <p:attrNameLst>
                                          <p:attrName>ppt_x</p:attrName>
                                          <p:attrName>ppt_y</p:attrName>
                                        </p:attrNameLst>
                                      </p:cBhvr>
                                      <p:rCtr x="0" y="6454"/>
                                    </p:animMotion>
                                  </p:childTnLst>
                                </p:cTn>
                              </p:par>
                              <p:par>
                                <p:cTn id="7" presetID="42" presetClass="path" presetSubtype="0" accel="50000" decel="50000" fill="hold" grpId="0" nodeType="withEffect">
                                  <p:stCondLst>
                                    <p:cond delay="0"/>
                                  </p:stCondLst>
                                  <p:childTnLst>
                                    <p:animMotion origin="layout" path="M -3.05556E-6 -2.80361E-6 L -3.05556E-6 0.12931 " pathEditMode="relative" rAng="0" ptsTypes="AA">
                                      <p:cBhvr>
                                        <p:cTn id="8" dur="1000" fill="hold"/>
                                        <p:tgtEl>
                                          <p:spTgt spid="11">
                                            <p:txEl>
                                              <p:pRg st="0" end="0"/>
                                            </p:txEl>
                                          </p:spTgt>
                                        </p:tgtEl>
                                        <p:attrNameLst>
                                          <p:attrName>ppt_x</p:attrName>
                                          <p:attrName>ppt_y</p:attrName>
                                        </p:attrNameLst>
                                      </p:cBhvr>
                                      <p:rCtr x="0" y="6454"/>
                                    </p:animMotion>
                                  </p:childTnLst>
                                </p:cTn>
                              </p:par>
                              <p:par>
                                <p:cTn id="9" presetID="42" presetClass="path" presetSubtype="0" accel="50000" decel="50000" fill="hold" grpId="0" nodeType="withEffect">
                                  <p:stCondLst>
                                    <p:cond delay="0"/>
                                  </p:stCondLst>
                                  <p:childTnLst>
                                    <p:animMotion origin="layout" path="M -3.05556E-6 -2.80361E-6 L -3.05556E-6 0.12931 " pathEditMode="relative" rAng="0" ptsTypes="AA">
                                      <p:cBhvr>
                                        <p:cTn id="10" dur="1000" fill="hold"/>
                                        <p:tgtEl>
                                          <p:spTgt spid="11">
                                            <p:txEl>
                                              <p:pRg st="1" end="1"/>
                                            </p:txEl>
                                          </p:spTgt>
                                        </p:tgtEl>
                                        <p:attrNameLst>
                                          <p:attrName>ppt_x</p:attrName>
                                          <p:attrName>ppt_y</p:attrName>
                                        </p:attrNameLst>
                                      </p:cBhvr>
                                      <p:rCtr x="0" y="6454"/>
                                    </p:animMotion>
                                  </p:childTnLst>
                                </p:cTn>
                              </p:par>
                              <p:par>
                                <p:cTn id="11" presetID="42" presetClass="path" presetSubtype="0" accel="50000" decel="50000" fill="hold" grpId="0" nodeType="withEffect">
                                  <p:stCondLst>
                                    <p:cond delay="0"/>
                                  </p:stCondLst>
                                  <p:childTnLst>
                                    <p:animMotion origin="layout" path="M -3.05556E-6 -2.80361E-6 L -3.05556E-6 0.12931 " pathEditMode="relative" rAng="0" ptsTypes="AA">
                                      <p:cBhvr>
                                        <p:cTn id="12" dur="1000" fill="hold"/>
                                        <p:tgtEl>
                                          <p:spTgt spid="11">
                                            <p:txEl>
                                              <p:pRg st="2" end="2"/>
                                            </p:txEl>
                                          </p:spTgt>
                                        </p:tgtEl>
                                        <p:attrNameLst>
                                          <p:attrName>ppt_x</p:attrName>
                                          <p:attrName>ppt_y</p:attrName>
                                        </p:attrNameLst>
                                      </p:cBhvr>
                                      <p:rCtr x="0" y="6454"/>
                                    </p:animMotion>
                                  </p:childTnLst>
                                </p:cTn>
                              </p:par>
                              <p:par>
                                <p:cTn id="13" presetID="42" presetClass="path" presetSubtype="0" accel="50000" decel="50000" fill="hold" grpId="0" nodeType="withEffect">
                                  <p:stCondLst>
                                    <p:cond delay="0"/>
                                  </p:stCondLst>
                                  <p:childTnLst>
                                    <p:animMotion origin="layout" path="M -3.05556E-6 -2.80361E-6 L -3.05556E-6 0.12931 " pathEditMode="relative" rAng="0" ptsTypes="AA">
                                      <p:cBhvr>
                                        <p:cTn id="14" dur="1000" fill="hold"/>
                                        <p:tgtEl>
                                          <p:spTgt spid="11">
                                            <p:txEl>
                                              <p:pRg st="3" end="3"/>
                                            </p:txEl>
                                          </p:spTgt>
                                        </p:tgtEl>
                                        <p:attrNameLst>
                                          <p:attrName>ppt_x</p:attrName>
                                          <p:attrName>ppt_y</p:attrName>
                                        </p:attrNameLst>
                                      </p:cBhvr>
                                      <p:rCtr x="0" y="6454"/>
                                    </p:animMotion>
                                  </p:childTnLst>
                                </p:cTn>
                              </p:par>
                              <p:par>
                                <p:cTn id="15" presetID="42" presetClass="path" presetSubtype="0" accel="50000" decel="50000" fill="hold" grpId="0" nodeType="withEffect">
                                  <p:stCondLst>
                                    <p:cond delay="0"/>
                                  </p:stCondLst>
                                  <p:childTnLst>
                                    <p:animMotion origin="layout" path="M -3.05556E-6 -2.80361E-6 L -3.05556E-6 0.12931 " pathEditMode="relative" rAng="0" ptsTypes="AA">
                                      <p:cBhvr>
                                        <p:cTn id="16" dur="1000" fill="hold"/>
                                        <p:tgtEl>
                                          <p:spTgt spid="11">
                                            <p:txEl>
                                              <p:pRg st="4" end="4"/>
                                            </p:txEl>
                                          </p:spTgt>
                                        </p:tgtEl>
                                        <p:attrNameLst>
                                          <p:attrName>ppt_x</p:attrName>
                                          <p:attrName>ppt_y</p:attrName>
                                        </p:attrNameLst>
                                      </p:cBhvr>
                                      <p:rCtr x="0" y="6454"/>
                                    </p:animMotion>
                                  </p:childTnLst>
                                </p:cTn>
                              </p:par>
                            </p:childTnLst>
                          </p:cTn>
                        </p:par>
                        <p:par>
                          <p:cTn id="17" fill="hold" nodeType="afterGroup">
                            <p:stCondLst>
                              <p:cond delay="1000"/>
                            </p:stCondLst>
                            <p:childTnLst>
                              <p:par>
                                <p:cTn id="18" presetID="1" presetClass="exit" presetSubtype="0" fill="hold" grpId="1"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bg/>
                                          </p:spTgt>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2466">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466">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246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466">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2466">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466">
                                            <p:txEl>
                                              <p:pRg st="5" end="5"/>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2466">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2466">
                                            <p:txEl>
                                              <p:pRg st="7" end="7"/>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466">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5"/>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8"/>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xit" presetSubtype="0" fill="hold" nodeType="clickEffect">
                                  <p:stCondLst>
                                    <p:cond delay="0"/>
                                  </p:stCondLst>
                                  <p:childTnLst>
                                    <p:animEffect transition="out" filter="dissolve">
                                      <p:cBhvr>
                                        <p:cTn id="79" dur="500"/>
                                        <p:tgtEl>
                                          <p:spTgt spid="62466">
                                            <p:txEl>
                                              <p:pRg st="4" end="4"/>
                                            </p:txEl>
                                          </p:spTgt>
                                        </p:tgtEl>
                                      </p:cBhvr>
                                    </p:animEffect>
                                    <p:set>
                                      <p:cBhvr>
                                        <p:cTn id="80" dur="1" fill="hold">
                                          <p:stCondLst>
                                            <p:cond delay="499"/>
                                          </p:stCondLst>
                                        </p:cTn>
                                        <p:tgtEl>
                                          <p:spTgt spid="62466">
                                            <p:txEl>
                                              <p:pRg st="4" end="4"/>
                                            </p:txEl>
                                          </p:spTgt>
                                        </p:tgtEl>
                                        <p:attrNameLst>
                                          <p:attrName>style.visibility</p:attrName>
                                        </p:attrNameLst>
                                      </p:cBhvr>
                                      <p:to>
                                        <p:strVal val="hidden"/>
                                      </p:to>
                                    </p:set>
                                  </p:childTnLst>
                                </p:cTn>
                              </p:par>
                            </p:childTnLst>
                          </p:cTn>
                        </p:par>
                        <p:par>
                          <p:cTn id="81" fill="hold" nodeType="afterGroup">
                            <p:stCondLst>
                              <p:cond delay="500"/>
                            </p:stCondLst>
                            <p:childTnLst>
                              <p:par>
                                <p:cTn id="82" presetID="9"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dissolve">
                                      <p:cBhvr>
                                        <p:cTn id="84" dur="500"/>
                                        <p:tgtEl>
                                          <p:spTgt spid="10"/>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1" grpId="1" build="allAtOnce" animBg="1"/>
      <p:bldP spid="62466" grpId="0" build="p"/>
      <p:bldP spid="5" grpId="0" animBg="1"/>
      <p:bldP spid="5" grpId="1" animBg="1"/>
      <p:bldP spid="6" grpId="0" animBg="1"/>
      <p:bldP spid="6" grpId="1" animBg="1"/>
      <p:bldP spid="7" grpId="0" animBg="1"/>
      <p:bldP spid="7" grpId="1" animBg="1"/>
      <p:bldP spid="8" grpId="0" animBg="1"/>
      <p:bldP spid="8" grpId="1" animBg="1"/>
      <p:bldP spid="10" grpId="0"/>
      <p:bldP spid="12" grpId="0" animBg="1"/>
      <p:bldP spid="12" grpId="1" animBg="1"/>
      <p:bldP spid="13" grpId="0" animBg="1"/>
      <p:bldP spid="13" grpId="1" animBg="1"/>
      <p:bldP spid="14" grpId="0" animBg="1"/>
      <p:bldP spid="14" grpId="1" animBg="1"/>
      <p:bldP spid="18" grpId="0" animBg="1"/>
      <p:bldP spid="18" grpId="1" animBg="1"/>
      <p:bldP spid="19" grpId="0" animBg="1"/>
      <p:bldP spid="19"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6222D1-038E-9A40-B5A4-8EE3B3D9FE50}" type="slidenum">
              <a:rPr lang="en-US" sz="1600">
                <a:solidFill>
                  <a:srgbClr val="000000"/>
                </a:solidFill>
                <a:latin typeface="Garamond" charset="0"/>
              </a:rPr>
              <a:pPr eaLnBrk="1" hangingPunct="1"/>
              <a:t>63</a:t>
            </a:fld>
            <a:endParaRPr lang="en-US" sz="1600">
              <a:solidFill>
                <a:srgbClr val="000000"/>
              </a:solidFill>
              <a:latin typeface="Garamond" charset="0"/>
            </a:endParaRPr>
          </a:p>
        </p:txBody>
      </p:sp>
      <p:sp>
        <p:nvSpPr>
          <p:cNvPr id="267266" name="Title 1"/>
          <p:cNvSpPr>
            <a:spLocks noGrp="1"/>
          </p:cNvSpPr>
          <p:nvPr>
            <p:ph type="title"/>
          </p:nvPr>
        </p:nvSpPr>
        <p:spPr/>
        <p:txBody>
          <a:bodyPr/>
          <a:lstStyle/>
          <a:p>
            <a:r>
              <a:rPr lang="en-US">
                <a:latin typeface="Garamond" charset="0"/>
              </a:rPr>
              <a:t>Barriers: Code Modifications</a:t>
            </a:r>
          </a:p>
        </p:txBody>
      </p:sp>
      <p:sp>
        <p:nvSpPr>
          <p:cNvPr id="267267" name="Content Placeholder 2"/>
          <p:cNvSpPr>
            <a:spLocks noGrp="1"/>
          </p:cNvSpPr>
          <p:nvPr>
            <p:ph idx="1"/>
          </p:nvPr>
        </p:nvSpPr>
        <p:spPr/>
        <p:txBody>
          <a:bodyPr/>
          <a:lstStyle/>
          <a:p>
            <a:pPr>
              <a:buFont typeface="Wingdings" charset="0"/>
              <a:buNone/>
            </a:pPr>
            <a:r>
              <a:rPr lang="en-US">
                <a:latin typeface="Tahoma" charset="0"/>
              </a:rPr>
              <a:t>			…</a:t>
            </a:r>
          </a:p>
          <a:p>
            <a:pPr>
              <a:buFont typeface="Wingdings" charset="0"/>
              <a:buNone/>
            </a:pPr>
            <a:r>
              <a:rPr lang="en-US">
                <a:latin typeface="Tahoma" charset="0"/>
              </a:rPr>
              <a:t>			</a:t>
            </a:r>
            <a:r>
              <a:rPr lang="en-US">
                <a:solidFill>
                  <a:srgbClr val="0000FF"/>
                </a:solidFill>
                <a:latin typeface="Tahoma" charset="0"/>
              </a:rPr>
              <a:t>BottleneckCall</a:t>
            </a:r>
            <a:r>
              <a:rPr lang="en-US">
                <a:latin typeface="Tahoma" charset="0"/>
              </a:rPr>
              <a:t> </a:t>
            </a:r>
            <a:r>
              <a:rPr lang="en-US" i="1">
                <a:latin typeface="Tahoma" charset="0"/>
              </a:rPr>
              <a:t>bid</a:t>
            </a:r>
            <a:r>
              <a:rPr lang="en-US">
                <a:latin typeface="Tahoma" charset="0"/>
              </a:rPr>
              <a:t>, targetPC</a:t>
            </a:r>
          </a:p>
          <a:p>
            <a:pPr>
              <a:buFont typeface="Wingdings" charset="0"/>
              <a:buNone/>
            </a:pPr>
            <a:r>
              <a:rPr lang="en-US">
                <a:latin typeface="Tahoma" charset="0"/>
              </a:rPr>
              <a:t>			enter barrier</a:t>
            </a:r>
          </a:p>
          <a:p>
            <a:pPr>
              <a:buFont typeface="Wingdings" charset="0"/>
              <a:buNone/>
            </a:pPr>
            <a:r>
              <a:rPr lang="en-US">
                <a:latin typeface="Tahoma" charset="0"/>
              </a:rPr>
              <a:t>			while not all threads in barrier</a:t>
            </a:r>
          </a:p>
          <a:p>
            <a:pPr>
              <a:buFont typeface="Wingdings" charset="0"/>
              <a:buNone/>
            </a:pPr>
            <a:r>
              <a:rPr lang="en-US">
                <a:latin typeface="Tahoma" charset="0"/>
              </a:rPr>
              <a:t>				</a:t>
            </a:r>
            <a:r>
              <a:rPr lang="en-US">
                <a:solidFill>
                  <a:srgbClr val="0000FF"/>
                </a:solidFill>
                <a:latin typeface="Tahoma" charset="0"/>
              </a:rPr>
              <a:t>BottleneckWait</a:t>
            </a:r>
            <a:r>
              <a:rPr lang="en-US">
                <a:latin typeface="Tahoma" charset="0"/>
              </a:rPr>
              <a:t> </a:t>
            </a:r>
            <a:r>
              <a:rPr lang="en-US" i="1">
                <a:latin typeface="Tahoma" charset="0"/>
              </a:rPr>
              <a:t>bid</a:t>
            </a:r>
            <a:r>
              <a:rPr lang="en-US">
                <a:latin typeface="Tahoma" charset="0"/>
              </a:rPr>
              <a:t>, watch_addr</a:t>
            </a:r>
          </a:p>
          <a:p>
            <a:pPr>
              <a:buFont typeface="Wingdings" charset="0"/>
              <a:buNone/>
            </a:pPr>
            <a:r>
              <a:rPr lang="en-US">
                <a:latin typeface="Tahoma" charset="0"/>
              </a:rPr>
              <a:t>			exit barrier</a:t>
            </a:r>
          </a:p>
          <a:p>
            <a:pPr>
              <a:buFont typeface="Wingdings" charset="0"/>
              <a:buNone/>
            </a:pPr>
            <a:r>
              <a:rPr lang="en-US">
                <a:latin typeface="Tahoma" charset="0"/>
              </a:rPr>
              <a:t>			…</a:t>
            </a:r>
          </a:p>
          <a:p>
            <a:pPr>
              <a:buFont typeface="Wingdings" charset="0"/>
              <a:buNone/>
            </a:pPr>
            <a:r>
              <a:rPr lang="en-US">
                <a:latin typeface="Tahoma" charset="0"/>
              </a:rPr>
              <a:t>targetPC: 	code running for the barrier</a:t>
            </a:r>
          </a:p>
          <a:p>
            <a:pPr>
              <a:buFont typeface="Wingdings" charset="0"/>
              <a:buNone/>
            </a:pPr>
            <a:r>
              <a:rPr lang="en-US">
                <a:latin typeface="Tahoma" charset="0"/>
              </a:rPr>
              <a:t>			…</a:t>
            </a:r>
          </a:p>
          <a:p>
            <a:pPr>
              <a:buFont typeface="Wingdings" charset="0"/>
              <a:buNone/>
            </a:pPr>
            <a:r>
              <a:rPr lang="en-US">
                <a:latin typeface="Tahoma" charset="0"/>
              </a:rPr>
              <a:t>			</a:t>
            </a:r>
            <a:r>
              <a:rPr lang="en-US">
                <a:solidFill>
                  <a:srgbClr val="0000FF"/>
                </a:solidFill>
                <a:latin typeface="Tahoma" charset="0"/>
              </a:rPr>
              <a:t>BottleneckReturn</a:t>
            </a:r>
            <a:r>
              <a:rPr lang="en-US">
                <a:latin typeface="Tahoma" charset="0"/>
              </a:rPr>
              <a:t> </a:t>
            </a:r>
            <a:r>
              <a:rPr lang="en-US" i="1">
                <a:latin typeface="Tahoma" charset="0"/>
              </a:rPr>
              <a:t>bid</a:t>
            </a:r>
            <a:endParaRPr lang="en-US">
              <a:latin typeface="Tahoma" charset="0"/>
            </a:endParaRPr>
          </a:p>
          <a:p>
            <a:pPr>
              <a:buFont typeface="Wingdings" charset="0"/>
              <a:buNone/>
            </a:pPr>
            <a:endParaRPr lang="en-US" i="1">
              <a:latin typeface="Tahoma" charset="0"/>
            </a:endParaRPr>
          </a:p>
        </p:txBody>
      </p:sp>
      <p:sp>
        <p:nvSpPr>
          <p:cNvPr id="5" name="Rounded Rectangle 4"/>
          <p:cNvSpPr>
            <a:spLocks noChangeArrowheads="1"/>
          </p:cNvSpPr>
          <p:nvPr/>
        </p:nvSpPr>
        <p:spPr bwMode="auto">
          <a:xfrm>
            <a:off x="1862138" y="3962400"/>
            <a:ext cx="5465762" cy="15700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1BD220-44AD-C14B-AC83-6C679D879D62}" type="slidenum">
              <a:rPr lang="en-US" sz="1600">
                <a:solidFill>
                  <a:srgbClr val="000000"/>
                </a:solidFill>
                <a:latin typeface="Garamond" charset="0"/>
              </a:rPr>
              <a:pPr eaLnBrk="1" hangingPunct="1"/>
              <a:t>64</a:t>
            </a:fld>
            <a:endParaRPr lang="en-US" sz="1600">
              <a:solidFill>
                <a:srgbClr val="000000"/>
              </a:solidFill>
              <a:latin typeface="Garamond" charset="0"/>
            </a:endParaRPr>
          </a:p>
        </p:txBody>
      </p:sp>
      <p:sp>
        <p:nvSpPr>
          <p:cNvPr id="269314" name="Title 1"/>
          <p:cNvSpPr>
            <a:spLocks noGrp="1"/>
          </p:cNvSpPr>
          <p:nvPr>
            <p:ph type="title"/>
          </p:nvPr>
        </p:nvSpPr>
        <p:spPr/>
        <p:txBody>
          <a:bodyPr/>
          <a:lstStyle/>
          <a:p>
            <a:r>
              <a:rPr lang="en-US">
                <a:latin typeface="Garamond" charset="0"/>
              </a:rPr>
              <a:t>Pipeline Stages: Code Modifications</a:t>
            </a:r>
          </a:p>
        </p:txBody>
      </p:sp>
      <p:sp>
        <p:nvSpPr>
          <p:cNvPr id="269315" name="Content Placeholder 2"/>
          <p:cNvSpPr>
            <a:spLocks noGrp="1"/>
          </p:cNvSpPr>
          <p:nvPr>
            <p:ph idx="1"/>
          </p:nvPr>
        </p:nvSpPr>
        <p:spPr>
          <a:xfrm>
            <a:off x="228600" y="1270000"/>
            <a:ext cx="8610600" cy="4876800"/>
          </a:xfrm>
        </p:spPr>
        <p:txBody>
          <a:bodyPr/>
          <a:lstStyle/>
          <a:p>
            <a:pPr>
              <a:buFont typeface="Wingdings" charset="0"/>
              <a:buNone/>
            </a:pPr>
            <a:r>
              <a:rPr lang="en-US">
                <a:latin typeface="Tahoma" charset="0"/>
              </a:rPr>
              <a:t>			</a:t>
            </a:r>
            <a:r>
              <a:rPr lang="en-US">
                <a:solidFill>
                  <a:srgbClr val="0000FF"/>
                </a:solidFill>
                <a:latin typeface="Tahoma" charset="0"/>
              </a:rPr>
              <a:t>BottleneckCall</a:t>
            </a:r>
            <a:r>
              <a:rPr lang="en-US">
                <a:latin typeface="Tahoma" charset="0"/>
              </a:rPr>
              <a:t> </a:t>
            </a:r>
            <a:r>
              <a:rPr lang="en-US" i="1">
                <a:latin typeface="Tahoma" charset="0"/>
              </a:rPr>
              <a:t>bid</a:t>
            </a:r>
            <a:r>
              <a:rPr lang="en-US">
                <a:latin typeface="Tahoma" charset="0"/>
              </a:rPr>
              <a:t>, targetPC</a:t>
            </a:r>
          </a:p>
          <a:p>
            <a:pPr>
              <a:buFont typeface="Wingdings" charset="0"/>
              <a:buNone/>
            </a:pPr>
            <a:r>
              <a:rPr lang="en-US">
                <a:latin typeface="Tahoma" charset="0"/>
              </a:rPr>
              <a:t>			…</a:t>
            </a:r>
          </a:p>
          <a:p>
            <a:pPr>
              <a:buFont typeface="Wingdings" charset="0"/>
              <a:buNone/>
            </a:pPr>
            <a:r>
              <a:rPr lang="en-US">
                <a:latin typeface="Tahoma" charset="0"/>
              </a:rPr>
              <a:t>targetPC:	while not done</a:t>
            </a:r>
          </a:p>
          <a:p>
            <a:pPr>
              <a:buFont typeface="Wingdings" charset="0"/>
              <a:buNone/>
            </a:pPr>
            <a:r>
              <a:rPr lang="en-US">
                <a:latin typeface="Tahoma" charset="0"/>
              </a:rPr>
              <a:t>				while empty queue</a:t>
            </a:r>
          </a:p>
          <a:p>
            <a:pPr>
              <a:buFont typeface="Wingdings" charset="0"/>
              <a:buNone/>
            </a:pPr>
            <a:r>
              <a:rPr lang="en-US">
                <a:latin typeface="Tahoma" charset="0"/>
              </a:rPr>
              <a:t>					</a:t>
            </a:r>
            <a:r>
              <a:rPr lang="en-US">
                <a:solidFill>
                  <a:srgbClr val="0000FF"/>
                </a:solidFill>
                <a:latin typeface="Tahoma" charset="0"/>
              </a:rPr>
              <a:t>BottleneckWait</a:t>
            </a:r>
            <a:r>
              <a:rPr lang="en-US">
                <a:latin typeface="Tahoma" charset="0"/>
              </a:rPr>
              <a:t> prev_bid</a:t>
            </a:r>
          </a:p>
          <a:p>
            <a:pPr>
              <a:buFont typeface="Wingdings" charset="0"/>
              <a:buNone/>
            </a:pPr>
            <a:r>
              <a:rPr lang="en-US">
                <a:latin typeface="Tahoma" charset="0"/>
              </a:rPr>
              <a:t>				dequeue work</a:t>
            </a:r>
          </a:p>
          <a:p>
            <a:pPr>
              <a:buFont typeface="Wingdings" charset="0"/>
              <a:buNone/>
            </a:pPr>
            <a:r>
              <a:rPr lang="en-US">
                <a:latin typeface="Tahoma" charset="0"/>
              </a:rPr>
              <a:t>				do the work …</a:t>
            </a:r>
          </a:p>
          <a:p>
            <a:pPr>
              <a:buFont typeface="Wingdings" charset="0"/>
              <a:buNone/>
            </a:pPr>
            <a:r>
              <a:rPr lang="en-US">
                <a:latin typeface="Tahoma" charset="0"/>
              </a:rPr>
              <a:t>				while full queue</a:t>
            </a:r>
          </a:p>
          <a:p>
            <a:pPr>
              <a:buFont typeface="Wingdings" charset="0"/>
              <a:buNone/>
            </a:pPr>
            <a:r>
              <a:rPr lang="en-US">
                <a:latin typeface="Tahoma" charset="0"/>
              </a:rPr>
              <a:t>					</a:t>
            </a:r>
            <a:r>
              <a:rPr lang="en-US">
                <a:solidFill>
                  <a:srgbClr val="0000FF"/>
                </a:solidFill>
                <a:latin typeface="Tahoma" charset="0"/>
              </a:rPr>
              <a:t>BottleneckWait</a:t>
            </a:r>
            <a:r>
              <a:rPr lang="en-US">
                <a:latin typeface="Tahoma" charset="0"/>
              </a:rPr>
              <a:t> next_bid</a:t>
            </a:r>
          </a:p>
          <a:p>
            <a:pPr>
              <a:buFont typeface="Wingdings" charset="0"/>
              <a:buNone/>
            </a:pPr>
            <a:r>
              <a:rPr lang="en-US">
                <a:latin typeface="Tahoma" charset="0"/>
              </a:rPr>
              <a:t>				enqueue next work</a:t>
            </a:r>
          </a:p>
          <a:p>
            <a:pPr>
              <a:buFont typeface="Wingdings" charset="0"/>
              <a:buNone/>
            </a:pPr>
            <a:r>
              <a:rPr lang="en-US">
                <a:latin typeface="Tahoma" charset="0"/>
              </a:rPr>
              <a:t>			</a:t>
            </a:r>
            <a:r>
              <a:rPr lang="en-US">
                <a:solidFill>
                  <a:srgbClr val="0000FF"/>
                </a:solidFill>
                <a:latin typeface="Tahoma" charset="0"/>
              </a:rPr>
              <a:t>BottleneckReturn</a:t>
            </a:r>
            <a:r>
              <a:rPr lang="en-US">
                <a:latin typeface="Tahoma" charset="0"/>
              </a:rPr>
              <a:t> </a:t>
            </a:r>
            <a:r>
              <a:rPr lang="en-US" i="1">
                <a:latin typeface="Tahoma" charset="0"/>
              </a:rPr>
              <a:t>bid</a:t>
            </a:r>
            <a:endParaRPr lang="en-US">
              <a:latin typeface="Tahoma" charset="0"/>
            </a:endParaRPr>
          </a:p>
          <a:p>
            <a:pPr>
              <a:buFont typeface="Wingdings" charset="0"/>
              <a:buNone/>
            </a:pPr>
            <a:endParaRPr lang="en-US" i="1">
              <a:latin typeface="Tahoma" charset="0"/>
            </a:endParaRPr>
          </a:p>
        </p:txBody>
      </p:sp>
      <p:sp>
        <p:nvSpPr>
          <p:cNvPr id="5" name="Rounded Rectangle 4"/>
          <p:cNvSpPr>
            <a:spLocks noChangeArrowheads="1"/>
          </p:cNvSpPr>
          <p:nvPr/>
        </p:nvSpPr>
        <p:spPr bwMode="auto">
          <a:xfrm>
            <a:off x="1928813" y="2181225"/>
            <a:ext cx="5465762" cy="397668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Tahoma"/>
                <a:ea typeface="ＭＳ Ｐゴシック" charset="-128"/>
                <a:cs typeface="+mn-cs"/>
              </a:rPr>
              <a:t>Annotate</a:t>
            </a:r>
            <a:br>
              <a:rPr lang="en-US" sz="2000" dirty="0">
                <a:solidFill>
                  <a:srgbClr val="000000"/>
                </a:solidFill>
                <a:latin typeface="Tahoma"/>
                <a:ea typeface="ＭＳ Ｐゴシック" charset="-128"/>
                <a:cs typeface="+mn-cs"/>
              </a:rPr>
            </a:br>
            <a:r>
              <a:rPr lang="en-US" sz="2000" i="1" dirty="0">
                <a:solidFill>
                  <a:srgbClr val="000000"/>
                </a:solidFill>
                <a:latin typeface="Tahoma"/>
                <a:ea typeface="ＭＳ Ｐゴシック" charset="-128"/>
                <a:cs typeface="+mn-cs"/>
              </a:rPr>
              <a:t>bottleneck </a:t>
            </a:r>
            <a:r>
              <a:rPr lang="en-US" sz="2000" dirty="0">
                <a:solidFill>
                  <a:srgbClr val="000000"/>
                </a:solidFill>
                <a:latin typeface="Tahoma"/>
                <a:ea typeface="ＭＳ Ｐゴシック" charset="-128"/>
                <a:cs typeface="+mn-cs"/>
              </a:rPr>
              <a:t>code</a:t>
            </a:r>
          </a:p>
          <a:p>
            <a:pPr marL="342900" indent="-342900" fontAlgn="auto">
              <a:spcBef>
                <a:spcPts val="0"/>
              </a:spcBef>
              <a:spcAft>
                <a:spcPts val="0"/>
              </a:spcAft>
              <a:buFontTx/>
              <a:buAutoNum type="arabicPeriod"/>
              <a:defRPr/>
            </a:pPr>
            <a:r>
              <a:rPr lang="en-US" sz="2000" dirty="0">
                <a:solidFill>
                  <a:srgbClr val="000000"/>
                </a:solidFill>
                <a:latin typeface="Tahoma"/>
                <a:ea typeface="ＭＳ Ｐゴシック" charset="-128"/>
                <a:cs typeface="+mn-cs"/>
              </a:rPr>
              <a:t>Implement </a:t>
            </a:r>
            <a:r>
              <a:rPr lang="en-US" sz="2000" i="1" dirty="0">
                <a:solidFill>
                  <a:srgbClr val="000000"/>
                </a:solidFill>
                <a:latin typeface="Tahoma"/>
                <a:ea typeface="ＭＳ Ｐゴシック" charset="-128"/>
                <a:cs typeface="+mn-cs"/>
              </a:rPr>
              <a:t>waiting</a:t>
            </a:r>
            <a:endParaRPr lang="en-US" sz="2000" dirty="0">
              <a:solidFill>
                <a:srgbClr val="000000"/>
              </a:solidFill>
              <a:latin typeface="Tahoma"/>
              <a:ea typeface="ＭＳ Ｐゴシック" charset="-128"/>
              <a:cs typeface="+mn-cs"/>
            </a:endParaRPr>
          </a:p>
          <a:p>
            <a:pPr fontAlgn="auto">
              <a:spcBef>
                <a:spcPts val="0"/>
              </a:spcBef>
              <a:spcAft>
                <a:spcPts val="0"/>
              </a:spcAft>
              <a:defRPr/>
            </a:pPr>
            <a:r>
              <a:rPr lang="en-US" sz="2000" dirty="0">
                <a:solidFill>
                  <a:srgbClr val="000000"/>
                </a:solidFill>
                <a:latin typeface="Tahoma"/>
                <a:ea typeface="ＭＳ Ｐゴシック" charset="-128"/>
                <a:cs typeface="+mn-cs"/>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28676"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1364"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271365" name="Text Box 7"/>
          <p:cNvSpPr txBox="1">
            <a:spLocks noChangeArrowheads="1"/>
          </p:cNvSpPr>
          <p:nvPr/>
        </p:nvSpPr>
        <p:spPr bwMode="auto">
          <a:xfrm>
            <a:off x="477838" y="2460625"/>
            <a:ext cx="3830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Compiler/Library/Programmer</a:t>
            </a:r>
          </a:p>
        </p:txBody>
      </p:sp>
      <p:sp>
        <p:nvSpPr>
          <p:cNvPr id="271366"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2713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7BCB5B-9F44-6045-B8B9-AD35AE72984F}" type="slidenum">
              <a:rPr lang="en-US" sz="1600">
                <a:solidFill>
                  <a:srgbClr val="000000"/>
                </a:solidFill>
                <a:latin typeface="Garamond" charset="0"/>
              </a:rPr>
              <a:pPr eaLnBrk="1" hangingPunct="1"/>
              <a:t>65</a:t>
            </a:fld>
            <a:endParaRPr lang="en-US" sz="1600">
              <a:solidFill>
                <a:srgbClr val="000000"/>
              </a:solidFill>
              <a:latin typeface="Garamond" charset="0"/>
            </a:endParaRPr>
          </a:p>
        </p:txBody>
      </p:sp>
      <p:sp>
        <p:nvSpPr>
          <p:cNvPr id="271368"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5489575"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r>
              <a:rPr lang="en-US">
                <a:latin typeface="Garamond" charset="0"/>
              </a:rPr>
              <a:t>BIS: Hardware Overview</a:t>
            </a:r>
          </a:p>
        </p:txBody>
      </p:sp>
      <p:sp>
        <p:nvSpPr>
          <p:cNvPr id="3" name="Content Placeholder 2"/>
          <p:cNvSpPr>
            <a:spLocks noGrp="1"/>
          </p:cNvSpPr>
          <p:nvPr>
            <p:ph idx="1"/>
          </p:nvPr>
        </p:nvSpPr>
        <p:spPr>
          <a:xfrm>
            <a:off x="228600" y="1168400"/>
            <a:ext cx="8610600" cy="2565400"/>
          </a:xfrm>
        </p:spPr>
        <p:txBody>
          <a:bodyPr/>
          <a:lstStyle/>
          <a:p>
            <a:r>
              <a:rPr lang="en-US">
                <a:latin typeface="Tahoma" charset="0"/>
              </a:rPr>
              <a:t>Performance-limiting bottleneck </a:t>
            </a:r>
            <a:r>
              <a:rPr lang="en-US">
                <a:solidFill>
                  <a:srgbClr val="0000FF"/>
                </a:solidFill>
                <a:latin typeface="Tahoma" charset="0"/>
              </a:rPr>
              <a:t>identification and acceleration are independent tasks</a:t>
            </a:r>
          </a:p>
          <a:p>
            <a:r>
              <a:rPr lang="en-US">
                <a:latin typeface="Tahoma" charset="0"/>
              </a:rPr>
              <a:t>Acceleration can be accomplished in multiple ways</a:t>
            </a:r>
          </a:p>
          <a:p>
            <a:pPr lvl="1"/>
            <a:r>
              <a:rPr lang="en-US">
                <a:latin typeface="Tahoma" charset="0"/>
              </a:rPr>
              <a:t>Increasing core frequency/voltage</a:t>
            </a:r>
          </a:p>
          <a:p>
            <a:pPr lvl="1"/>
            <a:r>
              <a:rPr lang="en-US">
                <a:latin typeface="Tahoma" charset="0"/>
              </a:rPr>
              <a:t>Prioritization in shared resources </a:t>
            </a:r>
            <a:r>
              <a:rPr lang="en-US" sz="1800">
                <a:solidFill>
                  <a:srgbClr val="28571F"/>
                </a:solidFill>
                <a:latin typeface="Tahoma" charset="0"/>
              </a:rPr>
              <a:t>[Ebrahimi+, MICRO’</a:t>
            </a:r>
            <a:r>
              <a:rPr lang="en-US" altLang="ja-JP" sz="1800">
                <a:solidFill>
                  <a:srgbClr val="28571F"/>
                </a:solidFill>
                <a:latin typeface="Tahoma" charset="0"/>
              </a:rPr>
              <a:t>11]</a:t>
            </a:r>
            <a:endParaRPr lang="en-US" altLang="ja-JP">
              <a:solidFill>
                <a:srgbClr val="28571F"/>
              </a:solidFill>
              <a:latin typeface="Tahoma" charset="0"/>
            </a:endParaRPr>
          </a:p>
          <a:p>
            <a:pPr lvl="1"/>
            <a:r>
              <a:rPr lang="en-US">
                <a:latin typeface="Tahoma" charset="0"/>
              </a:rPr>
              <a:t>Migration to faster cores in an Asymmetric CMP</a:t>
            </a:r>
            <a:endParaRPr lang="en-US">
              <a:solidFill>
                <a:srgbClr val="FF0000"/>
              </a:solidFill>
              <a:latin typeface="Tahoma" charset="0"/>
            </a:endParaRPr>
          </a:p>
          <a:p>
            <a:endParaRPr lang="en-US">
              <a:latin typeface="Tahoma" charset="0"/>
            </a:endParaRPr>
          </a:p>
        </p:txBody>
      </p:sp>
      <p:sp>
        <p:nvSpPr>
          <p:cNvPr id="2734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C3B67D-9198-FD47-A64B-E8D595D3A261}" type="slidenum">
              <a:rPr lang="en-US" sz="1600">
                <a:solidFill>
                  <a:srgbClr val="000000"/>
                </a:solidFill>
                <a:latin typeface="Garamond" charset="0"/>
              </a:rPr>
              <a:pPr eaLnBrk="1" hangingPunct="1"/>
              <a:t>66</a:t>
            </a:fld>
            <a:endParaRPr lang="en-US" sz="1600">
              <a:solidFill>
                <a:srgbClr val="000000"/>
              </a:solidFill>
              <a:latin typeface="Garamond" charset="0"/>
            </a:endParaRPr>
          </a:p>
        </p:txBody>
      </p:sp>
      <p:grpSp>
        <p:nvGrpSpPr>
          <p:cNvPr id="2" name="Group 37"/>
          <p:cNvGrpSpPr>
            <a:grpSpLocks/>
          </p:cNvGrpSpPr>
          <p:nvPr/>
        </p:nvGrpSpPr>
        <p:grpSpPr bwMode="auto">
          <a:xfrm>
            <a:off x="3328988" y="3733800"/>
            <a:ext cx="2501900" cy="2409825"/>
            <a:chOff x="3638512" y="3733800"/>
            <a:chExt cx="2501974" cy="2409825"/>
          </a:xfrm>
        </p:grpSpPr>
        <p:sp>
          <p:nvSpPr>
            <p:cNvPr id="5" name="Rectangle 4"/>
            <p:cNvSpPr>
              <a:spLocks noChangeArrowheads="1"/>
            </p:cNvSpPr>
            <p:nvPr/>
          </p:nvSpPr>
          <p:spPr bwMode="auto">
            <a:xfrm>
              <a:off x="3641687" y="3733800"/>
              <a:ext cx="2454348" cy="2408238"/>
            </a:xfrm>
            <a:prstGeom prst="rect">
              <a:avLst/>
            </a:prstGeom>
            <a:noFill/>
            <a:ln w="12700">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cxnSp>
          <p:nvCxnSpPr>
            <p:cNvPr id="7" name="Straight Connector 6"/>
            <p:cNvCxnSpPr>
              <a:cxnSpLocks noChangeShapeType="1"/>
              <a:stCxn id="5" idx="0"/>
              <a:endCxn id="5" idx="2"/>
            </p:cNvCxnSpPr>
            <p:nvPr/>
          </p:nvCxnSpPr>
          <p:spPr bwMode="auto">
            <a:xfrm>
              <a:off x="4868860" y="3733800"/>
              <a:ext cx="0" cy="2408238"/>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4251305" y="3738563"/>
              <a:ext cx="23813" cy="2405062"/>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a:stCxn id="5" idx="1"/>
              <a:endCxn id="5" idx="3"/>
            </p:cNvCxnSpPr>
            <p:nvPr/>
          </p:nvCxnSpPr>
          <p:spPr bwMode="auto">
            <a:xfrm>
              <a:off x="3641687" y="4937125"/>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3649624" y="5551488"/>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3659150" y="4344988"/>
              <a:ext cx="1208124"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flipH="1" flipV="1">
              <a:off x="5476891" y="4948238"/>
              <a:ext cx="4762" cy="1190625"/>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3421" name="TextBox 24"/>
            <p:cNvSpPr txBox="1">
              <a:spLocks noChangeArrowheads="1"/>
            </p:cNvSpPr>
            <p:nvPr/>
          </p:nvSpPr>
          <p:spPr bwMode="auto">
            <a:xfrm>
              <a:off x="4852954" y="4148138"/>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Large core</a:t>
              </a:r>
            </a:p>
          </p:txBody>
        </p:sp>
        <p:sp>
          <p:nvSpPr>
            <p:cNvPr id="273422" name="TextBox 25"/>
            <p:cNvSpPr txBox="1">
              <a:spLocks noChangeArrowheads="1"/>
            </p:cNvSpPr>
            <p:nvPr/>
          </p:nvSpPr>
          <p:spPr bwMode="auto">
            <a:xfrm>
              <a:off x="3643274" y="377190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23" name="TextBox 26"/>
            <p:cNvSpPr txBox="1">
              <a:spLocks noChangeArrowheads="1"/>
            </p:cNvSpPr>
            <p:nvPr/>
          </p:nvSpPr>
          <p:spPr bwMode="auto">
            <a:xfrm>
              <a:off x="4262398" y="377189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24" name="TextBox 27"/>
            <p:cNvSpPr txBox="1">
              <a:spLocks noChangeArrowheads="1"/>
            </p:cNvSpPr>
            <p:nvPr/>
          </p:nvSpPr>
          <p:spPr bwMode="auto">
            <a:xfrm>
              <a:off x="3643274" y="438150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25" name="TextBox 28"/>
            <p:cNvSpPr txBox="1">
              <a:spLocks noChangeArrowheads="1"/>
            </p:cNvSpPr>
            <p:nvPr/>
          </p:nvSpPr>
          <p:spPr bwMode="auto">
            <a:xfrm>
              <a:off x="4262398" y="438149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26" name="TextBox 29"/>
            <p:cNvSpPr txBox="1">
              <a:spLocks noChangeArrowheads="1"/>
            </p:cNvSpPr>
            <p:nvPr/>
          </p:nvSpPr>
          <p:spPr bwMode="auto">
            <a:xfrm>
              <a:off x="3638512" y="49863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27" name="TextBox 30"/>
            <p:cNvSpPr txBox="1">
              <a:spLocks noChangeArrowheads="1"/>
            </p:cNvSpPr>
            <p:nvPr/>
          </p:nvSpPr>
          <p:spPr bwMode="auto">
            <a:xfrm>
              <a:off x="4257636" y="49863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28" name="TextBox 31"/>
            <p:cNvSpPr txBox="1">
              <a:spLocks noChangeArrowheads="1"/>
            </p:cNvSpPr>
            <p:nvPr/>
          </p:nvSpPr>
          <p:spPr bwMode="auto">
            <a:xfrm>
              <a:off x="4857711" y="49863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29" name="TextBox 32"/>
            <p:cNvSpPr txBox="1">
              <a:spLocks noChangeArrowheads="1"/>
            </p:cNvSpPr>
            <p:nvPr/>
          </p:nvSpPr>
          <p:spPr bwMode="auto">
            <a:xfrm>
              <a:off x="5476835" y="49863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30" name="TextBox 33"/>
            <p:cNvSpPr txBox="1">
              <a:spLocks noChangeArrowheads="1"/>
            </p:cNvSpPr>
            <p:nvPr/>
          </p:nvSpPr>
          <p:spPr bwMode="auto">
            <a:xfrm>
              <a:off x="3643274" y="5586413"/>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31" name="TextBox 34"/>
            <p:cNvSpPr txBox="1">
              <a:spLocks noChangeArrowheads="1"/>
            </p:cNvSpPr>
            <p:nvPr/>
          </p:nvSpPr>
          <p:spPr bwMode="auto">
            <a:xfrm>
              <a:off x="4262398" y="558641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32" name="TextBox 35"/>
            <p:cNvSpPr txBox="1">
              <a:spLocks noChangeArrowheads="1"/>
            </p:cNvSpPr>
            <p:nvPr/>
          </p:nvSpPr>
          <p:spPr bwMode="auto">
            <a:xfrm>
              <a:off x="4862474" y="55959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sp>
          <p:nvSpPr>
            <p:cNvPr id="273433" name="TextBox 36"/>
            <p:cNvSpPr txBox="1">
              <a:spLocks noChangeArrowheads="1"/>
            </p:cNvSpPr>
            <p:nvPr/>
          </p:nvSpPr>
          <p:spPr bwMode="auto">
            <a:xfrm>
              <a:off x="5481598" y="55959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Small</a:t>
              </a:r>
            </a:p>
            <a:p>
              <a:pPr eaLnBrk="1" hangingPunct="1"/>
              <a:r>
                <a:rPr lang="en-US" sz="1400">
                  <a:solidFill>
                    <a:srgbClr val="000000"/>
                  </a:solidFill>
                </a:rPr>
                <a:t> core</a:t>
              </a:r>
            </a:p>
          </p:txBody>
        </p:sp>
      </p:grpSp>
      <p:sp>
        <p:nvSpPr>
          <p:cNvPr id="26" name="Rectangle 25"/>
          <p:cNvSpPr>
            <a:spLocks noChangeArrowheads="1"/>
          </p:cNvSpPr>
          <p:nvPr/>
        </p:nvSpPr>
        <p:spPr bwMode="auto">
          <a:xfrm>
            <a:off x="944563" y="3243263"/>
            <a:ext cx="6126162" cy="39528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Tahoma"/>
                <a:ea typeface="ＭＳ Ｐゴシック" charset="-128"/>
                <a:cs typeface="+mn-cs"/>
              </a:rPr>
              <a:t>Annotate</a:t>
            </a:r>
            <a:br>
              <a:rPr lang="en-US" sz="2000" dirty="0">
                <a:solidFill>
                  <a:srgbClr val="000000"/>
                </a:solidFill>
                <a:latin typeface="Tahoma"/>
                <a:ea typeface="ＭＳ Ｐゴシック" charset="-128"/>
                <a:cs typeface="+mn-cs"/>
              </a:rPr>
            </a:br>
            <a:r>
              <a:rPr lang="en-US" sz="2000" i="1" dirty="0">
                <a:solidFill>
                  <a:srgbClr val="000000"/>
                </a:solidFill>
                <a:latin typeface="Tahoma"/>
                <a:ea typeface="ＭＳ Ｐゴシック" charset="-128"/>
                <a:cs typeface="+mn-cs"/>
              </a:rPr>
              <a:t>bottleneck </a:t>
            </a:r>
            <a:r>
              <a:rPr lang="en-US" sz="2000" dirty="0">
                <a:solidFill>
                  <a:srgbClr val="000000"/>
                </a:solidFill>
                <a:latin typeface="Tahoma"/>
                <a:ea typeface="ＭＳ Ｐゴシック" charset="-128"/>
                <a:cs typeface="+mn-cs"/>
              </a:rPr>
              <a:t>code</a:t>
            </a:r>
          </a:p>
          <a:p>
            <a:pPr marL="342900" indent="-342900" fontAlgn="auto">
              <a:spcBef>
                <a:spcPts val="0"/>
              </a:spcBef>
              <a:spcAft>
                <a:spcPts val="0"/>
              </a:spcAft>
              <a:buFontTx/>
              <a:buAutoNum type="arabicPeriod"/>
              <a:defRPr/>
            </a:pPr>
            <a:r>
              <a:rPr lang="en-US" sz="2000" dirty="0">
                <a:solidFill>
                  <a:srgbClr val="000000"/>
                </a:solidFill>
                <a:latin typeface="Tahoma"/>
                <a:ea typeface="ＭＳ Ｐゴシック" charset="-128"/>
                <a:cs typeface="+mn-cs"/>
              </a:rPr>
              <a:t>Implement </a:t>
            </a:r>
            <a:r>
              <a:rPr lang="en-US" sz="2000" i="1" dirty="0">
                <a:solidFill>
                  <a:srgbClr val="000000"/>
                </a:solidFill>
                <a:latin typeface="Tahoma"/>
                <a:ea typeface="ＭＳ Ｐゴシック" charset="-128"/>
                <a:cs typeface="+mn-cs"/>
              </a:rPr>
              <a:t>waiting</a:t>
            </a:r>
            <a:endParaRPr lang="en-US" sz="2000" dirty="0">
              <a:solidFill>
                <a:srgbClr val="000000"/>
              </a:solidFill>
              <a:latin typeface="Tahoma"/>
              <a:ea typeface="ＭＳ Ｐゴシック" charset="-128"/>
              <a:cs typeface="+mn-cs"/>
            </a:endParaRPr>
          </a:p>
          <a:p>
            <a:pPr fontAlgn="auto">
              <a:spcBef>
                <a:spcPts val="0"/>
              </a:spcBef>
              <a:spcAft>
                <a:spcPts val="0"/>
              </a:spcAft>
              <a:defRPr/>
            </a:pPr>
            <a:r>
              <a:rPr lang="en-US" sz="2000" dirty="0">
                <a:solidFill>
                  <a:srgbClr val="000000"/>
                </a:solidFill>
                <a:latin typeface="Tahoma"/>
                <a:ea typeface="ＭＳ Ｐゴシック" charset="-128"/>
                <a:cs typeface="+mn-cs"/>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0724"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546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275461" name="Text Box 7"/>
          <p:cNvSpPr txBox="1">
            <a:spLocks noChangeArrowheads="1"/>
          </p:cNvSpPr>
          <p:nvPr/>
        </p:nvSpPr>
        <p:spPr bwMode="auto">
          <a:xfrm>
            <a:off x="477838" y="2460625"/>
            <a:ext cx="4208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Compiler/Library/Programmer</a:t>
            </a:r>
          </a:p>
        </p:txBody>
      </p:sp>
      <p:sp>
        <p:nvSpPr>
          <p:cNvPr id="27546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2754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142D36-F132-1749-BEAC-B122C1D20403}" type="slidenum">
              <a:rPr lang="en-US" sz="1600">
                <a:solidFill>
                  <a:srgbClr val="000000"/>
                </a:solidFill>
                <a:latin typeface="Garamond" charset="0"/>
              </a:rPr>
              <a:pPr eaLnBrk="1" hangingPunct="1"/>
              <a:t>67</a:t>
            </a:fld>
            <a:endParaRPr lang="en-US" sz="1600">
              <a:solidFill>
                <a:srgbClr val="000000"/>
              </a:solidFill>
              <a:latin typeface="Garamond" charset="0"/>
            </a:endParaRPr>
          </a:p>
        </p:txBody>
      </p:sp>
      <p:sp>
        <p:nvSpPr>
          <p:cNvPr id="275464"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5489575" y="2963863"/>
            <a:ext cx="3578225" cy="9906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p:cNvSpPr>
            <a:spLocks noGrp="1"/>
          </p:cNvSpPr>
          <p:nvPr>
            <p:ph type="title"/>
          </p:nvPr>
        </p:nvSpPr>
        <p:spPr>
          <a:xfrm>
            <a:off x="228600" y="152400"/>
            <a:ext cx="8915400" cy="1066800"/>
          </a:xfrm>
        </p:spPr>
        <p:txBody>
          <a:bodyPr/>
          <a:lstStyle/>
          <a:p>
            <a:r>
              <a:rPr lang="en-US" sz="3100">
                <a:latin typeface="Garamond" charset="0"/>
              </a:rPr>
              <a:t>Determining Thread Waiting Cycles for Each Bottleneck</a:t>
            </a:r>
          </a:p>
        </p:txBody>
      </p:sp>
      <p:sp>
        <p:nvSpPr>
          <p:cNvPr id="2775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668A69-973E-5F46-AD2D-B2895C1724C1}" type="slidenum">
              <a:rPr lang="en-US" sz="1600">
                <a:solidFill>
                  <a:srgbClr val="000000"/>
                </a:solidFill>
                <a:latin typeface="Garamond" charset="0"/>
              </a:rPr>
              <a:pPr eaLnBrk="1" hangingPunct="1"/>
              <a:t>68</a:t>
            </a:fld>
            <a:endParaRPr lang="en-US" sz="1600">
              <a:solidFill>
                <a:srgbClr val="000000"/>
              </a:solidFill>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cxnSp>
        <p:nvCxnSpPr>
          <p:cNvPr id="21" name="Straight Arrow Connector 20"/>
          <p:cNvCxnSpPr/>
          <p:nvPr/>
        </p:nvCxnSpPr>
        <p:spPr>
          <a:xfrm>
            <a:off x="2732088" y="1895475"/>
            <a:ext cx="363537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7509" name="TextBox 23"/>
          <p:cNvSpPr txBox="1">
            <a:spLocks noChangeArrowheads="1"/>
          </p:cNvSpPr>
          <p:nvPr/>
        </p:nvSpPr>
        <p:spPr bwMode="auto">
          <a:xfrm>
            <a:off x="1517650" y="1181100"/>
            <a:ext cx="1220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000000"/>
                </a:solidFill>
              </a:rPr>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277511" name="TextBox 40"/>
          <p:cNvSpPr txBox="1">
            <a:spLocks noChangeArrowheads="1"/>
          </p:cNvSpPr>
          <p:nvPr/>
        </p:nvSpPr>
        <p:spPr bwMode="auto">
          <a:xfrm>
            <a:off x="7534275" y="1198563"/>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000000"/>
                </a:solidFill>
              </a:rPr>
              <a:t>Large Core 0</a:t>
            </a:r>
          </a:p>
        </p:txBody>
      </p:sp>
      <p:sp>
        <p:nvSpPr>
          <p:cNvPr id="58" name="Rectangle 57"/>
          <p:cNvSpPr/>
          <p:nvPr/>
        </p:nvSpPr>
        <p:spPr>
          <a:xfrm>
            <a:off x="336550" y="3624263"/>
            <a:ext cx="2406650" cy="1928812"/>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277513" name="TextBox 71"/>
          <p:cNvSpPr txBox="1">
            <a:spLocks noChangeArrowheads="1"/>
          </p:cNvSpPr>
          <p:nvPr/>
        </p:nvSpPr>
        <p:spPr bwMode="auto">
          <a:xfrm>
            <a:off x="1519238" y="3613150"/>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000000"/>
                </a:solidFill>
              </a:rPr>
              <a:t>Small Core 2</a:t>
            </a:r>
          </a:p>
        </p:txBody>
      </p:sp>
      <p:grpSp>
        <p:nvGrpSpPr>
          <p:cNvPr id="2"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Tahoma"/>
              </a:endParaRPr>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691"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Bottleneck</a:t>
            </a:r>
          </a:p>
          <a:p>
            <a:pPr eaLnBrk="1" hangingPunct="1"/>
            <a:r>
              <a:rPr lang="en-US" sz="1800">
                <a:solidFill>
                  <a:srgbClr val="000000"/>
                </a:solidFill>
              </a:rPr>
              <a:t>Table (BT)</a:t>
            </a:r>
          </a:p>
        </p:txBody>
      </p:sp>
      <p:cxnSp>
        <p:nvCxnSpPr>
          <p:cNvPr id="134" name="Straight Arrow Connector 133"/>
          <p:cNvCxnSpPr/>
          <p:nvPr/>
        </p:nvCxnSpPr>
        <p:spPr>
          <a:xfrm>
            <a:off x="3937000" y="1897063"/>
            <a:ext cx="26988" cy="372268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7518"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a:t>
            </a:r>
          </a:p>
        </p:txBody>
      </p:sp>
      <p:sp>
        <p:nvSpPr>
          <p:cNvPr id="89" name="TextBox 88"/>
          <p:cNvSpPr txBox="1">
            <a:spLocks noChangeArrowheads="1"/>
          </p:cNvSpPr>
          <p:nvPr/>
        </p:nvSpPr>
        <p:spPr bwMode="auto">
          <a:xfrm>
            <a:off x="400050" y="1589088"/>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rgbClr val="FFFFFF"/>
              </a:solidFill>
              <a:latin typeface="Tahoma"/>
              <a:ea typeface="+mn-ea"/>
              <a:cs typeface="+mn-cs"/>
            </a:endParaRPr>
          </a:p>
        </p:txBody>
      </p:sp>
      <p:sp>
        <p:nvSpPr>
          <p:cNvPr id="101" name="TextBox 100"/>
          <p:cNvSpPr txBox="1">
            <a:spLocks noChangeArrowheads="1"/>
          </p:cNvSpPr>
          <p:nvPr/>
        </p:nvSpPr>
        <p:spPr bwMode="auto">
          <a:xfrm>
            <a:off x="4252913" y="34067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0</a:t>
            </a:r>
          </a:p>
        </p:txBody>
      </p:sp>
      <p:sp>
        <p:nvSpPr>
          <p:cNvPr id="103" name="TextBox 102"/>
          <p:cNvSpPr txBox="1">
            <a:spLocks noChangeArrowheads="1"/>
          </p:cNvSpPr>
          <p:nvPr/>
        </p:nvSpPr>
        <p:spPr bwMode="auto">
          <a:xfrm>
            <a:off x="4259263" y="3413125"/>
            <a:ext cx="25558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a:t>
            </a:r>
          </a:p>
        </p:txBody>
      </p:sp>
      <p:sp>
        <p:nvSpPr>
          <p:cNvPr id="104" name="TextBox 103"/>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2</a:t>
            </a:r>
          </a:p>
        </p:txBody>
      </p:sp>
      <p:sp>
        <p:nvSpPr>
          <p:cNvPr id="105" name="TextBox 104"/>
          <p:cNvSpPr txBox="1">
            <a:spLocks noChangeArrowheads="1"/>
          </p:cNvSpPr>
          <p:nvPr/>
        </p:nvSpPr>
        <p:spPr bwMode="auto">
          <a:xfrm>
            <a:off x="393700" y="4041775"/>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10" name="Oval 109"/>
          <p:cNvSpPr>
            <a:spLocks noChangeArrowheads="1"/>
          </p:cNvSpPr>
          <p:nvPr/>
        </p:nvSpPr>
        <p:spPr bwMode="auto">
          <a:xfrm>
            <a:off x="1697038" y="4241800"/>
            <a:ext cx="153987"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rgbClr val="FFFFFF"/>
              </a:solidFill>
              <a:latin typeface="Tahoma"/>
              <a:ea typeface="+mn-ea"/>
              <a:cs typeface="+mn-cs"/>
            </a:endParaRPr>
          </a:p>
        </p:txBody>
      </p:sp>
      <p:sp>
        <p:nvSpPr>
          <p:cNvPr id="111" name="TextBox 110"/>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5</a:t>
            </a:r>
          </a:p>
        </p:txBody>
      </p:sp>
      <p:sp>
        <p:nvSpPr>
          <p:cNvPr id="112" name="TextBox 111"/>
          <p:cNvSpPr txBox="1">
            <a:spLocks noChangeArrowheads="1"/>
          </p:cNvSpPr>
          <p:nvPr/>
        </p:nvSpPr>
        <p:spPr bwMode="auto">
          <a:xfrm>
            <a:off x="4259263" y="341312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7</a:t>
            </a:r>
          </a:p>
        </p:txBody>
      </p:sp>
      <p:sp>
        <p:nvSpPr>
          <p:cNvPr id="113" name="TextBox 112"/>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9</a:t>
            </a:r>
          </a:p>
        </p:txBody>
      </p:sp>
      <p:sp>
        <p:nvSpPr>
          <p:cNvPr id="115" name="Oval 114"/>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rgbClr val="FFFFFF"/>
              </a:solidFill>
              <a:latin typeface="Tahoma"/>
              <a:ea typeface="+mn-ea"/>
              <a:cs typeface="+mn-cs"/>
            </a:endParaRPr>
          </a:p>
        </p:txBody>
      </p:sp>
      <p:sp>
        <p:nvSpPr>
          <p:cNvPr id="116" name="TextBox 115"/>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9</a:t>
            </a:r>
          </a:p>
        </p:txBody>
      </p:sp>
      <p:sp>
        <p:nvSpPr>
          <p:cNvPr id="117" name="TextBox 116"/>
          <p:cNvSpPr txBox="1">
            <a:spLocks noChangeArrowheads="1"/>
          </p:cNvSpPr>
          <p:nvPr/>
        </p:nvSpPr>
        <p:spPr bwMode="auto">
          <a:xfrm>
            <a:off x="4259263" y="341312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10</a:t>
            </a:r>
          </a:p>
        </p:txBody>
      </p:sp>
      <p:sp>
        <p:nvSpPr>
          <p:cNvPr id="118" name="TextBox 117"/>
          <p:cNvSpPr txBox="1">
            <a:spLocks noChangeArrowheads="1"/>
          </p:cNvSpPr>
          <p:nvPr/>
        </p:nvSpPr>
        <p:spPr bwMode="auto">
          <a:xfrm>
            <a:off x="4256088" y="341947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11</a:t>
            </a:r>
          </a:p>
        </p:txBody>
      </p:sp>
      <p:sp>
        <p:nvSpPr>
          <p:cNvPr id="139" name="TextBox 138"/>
          <p:cNvSpPr txBox="1">
            <a:spLocks noChangeArrowheads="1"/>
          </p:cNvSpPr>
          <p:nvPr/>
        </p:nvSpPr>
        <p:spPr bwMode="auto">
          <a:xfrm>
            <a:off x="4244975" y="3406775"/>
            <a:ext cx="2655888"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waiters=0, twc = 11</a:t>
            </a:r>
          </a:p>
        </p:txBody>
      </p:sp>
      <p:sp>
        <p:nvSpPr>
          <p:cNvPr id="146" name="Oval 145"/>
          <p:cNvSpPr>
            <a:spLocks noChangeArrowheads="1"/>
          </p:cNvSpPr>
          <p:nvPr/>
        </p:nvSpPr>
        <p:spPr bwMode="auto">
          <a:xfrm>
            <a:off x="1701800" y="1839913"/>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rgbClr val="FFFFFF"/>
              </a:solidFill>
              <a:latin typeface="Tahoma"/>
              <a:ea typeface="+mn-ea"/>
              <a:cs typeface="+mn-cs"/>
            </a:endParaRPr>
          </a:p>
        </p:txBody>
      </p:sp>
      <p:cxnSp>
        <p:nvCxnSpPr>
          <p:cNvPr id="66" name="Straight Arrow Connector 65"/>
          <p:cNvCxnSpPr>
            <a:cxnSpLocks noChangeShapeType="1"/>
          </p:cNvCxnSpPr>
          <p:nvPr/>
        </p:nvCxnSpPr>
        <p:spPr bwMode="auto">
          <a:xfrm flipH="1">
            <a:off x="2744788" y="4351338"/>
            <a:ext cx="120332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7" name="TextBox 66"/>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3</a:t>
            </a:r>
          </a:p>
        </p:txBody>
      </p:sp>
      <p:sp>
        <p:nvSpPr>
          <p:cNvPr id="68" name="TextBox 67"/>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4</a:t>
            </a:r>
          </a:p>
        </p:txBody>
      </p:sp>
      <p:sp>
        <p:nvSpPr>
          <p:cNvPr id="69" name="TextBox 68"/>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5</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 presetClass="entr" presetSubtype="0" fill="hold" grpId="1" nodeType="after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par>
                          <p:cTn id="20" fill="hold" nodeType="afterGroup">
                            <p:stCondLst>
                              <p:cond delay="500"/>
                            </p:stCondLst>
                            <p:childTnLst>
                              <p:par>
                                <p:cTn id="21" presetID="50" presetClass="path" presetSubtype="0" accel="50000" decel="50000" fill="hold" grpId="0" nodeType="afterEffect">
                                  <p:stCondLst>
                                    <p:cond delay="0"/>
                                  </p:stCondLst>
                                  <p:childTnLst>
                                    <p:animMotion origin="layout" path="M 0.10851 -1.80199E-6 L 0.25903 -1.80199E-6 C 0.30261 0.00625 0.37153 0.00162 0.39653 0.00255 C 0.4217 0.00347 0.40695 -0.01018 0.40903 0.00509 C 0.41111 0.02036 0.40955 0.06362 0.40972 0.09415 L 0.40972 0.18876 " pathEditMode="relative" rAng="0" ptsTypes="FfaaFF">
                                      <p:cBhvr>
                                        <p:cTn id="22" dur="1000" fill="hold"/>
                                        <p:tgtEl>
                                          <p:spTgt spid="100"/>
                                        </p:tgtEl>
                                        <p:attrNameLst>
                                          <p:attrName>ppt_x</p:attrName>
                                          <p:attrName>ppt_y</p:attrName>
                                        </p:attrNameLst>
                                      </p:cBhvr>
                                      <p:rCtr x="15660" y="8929"/>
                                    </p:animMotion>
                                  </p:childTnLst>
                                </p:cTn>
                              </p:par>
                            </p:childTnLst>
                          </p:cTn>
                        </p:par>
                        <p:par>
                          <p:cTn id="23" fill="hold" nodeType="afterGroup">
                            <p:stCondLst>
                              <p:cond delay="1500"/>
                            </p:stCondLst>
                            <p:childTnLst>
                              <p:par>
                                <p:cTn id="24" presetID="55"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cBhvr>
                                        <p:cTn id="26" dur="1000" fill="hold"/>
                                        <p:tgtEl>
                                          <p:spTgt spid="101"/>
                                        </p:tgtEl>
                                        <p:attrNameLst>
                                          <p:attrName>ppt_w</p:attrName>
                                        </p:attrNameLst>
                                      </p:cBhvr>
                                      <p:tavLst>
                                        <p:tav tm="0">
                                          <p:val>
                                            <p:strVal val="#ppt_w*0.70"/>
                                          </p:val>
                                        </p:tav>
                                        <p:tav tm="100000">
                                          <p:val>
                                            <p:strVal val="#ppt_w"/>
                                          </p:val>
                                        </p:tav>
                                      </p:tavLst>
                                    </p:anim>
                                    <p:anim calcmode="lin" valueType="num">
                                      <p:cBhvr>
                                        <p:cTn id="27" dur="1000" fill="hold"/>
                                        <p:tgtEl>
                                          <p:spTgt spid="101"/>
                                        </p:tgtEl>
                                        <p:attrNameLst>
                                          <p:attrName>ppt_h</p:attrName>
                                        </p:attrNameLst>
                                      </p:cBhvr>
                                      <p:tavLst>
                                        <p:tav tm="0">
                                          <p:val>
                                            <p:strVal val="#ppt_h"/>
                                          </p:val>
                                        </p:tav>
                                        <p:tav tm="100000">
                                          <p:val>
                                            <p:strVal val="#ppt_h"/>
                                          </p:val>
                                        </p:tav>
                                      </p:tavLst>
                                    </p:anim>
                                    <p:animEffect transition="in" filter="fade">
                                      <p:cBhvr>
                                        <p:cTn id="28" dur="1000"/>
                                        <p:tgtEl>
                                          <p:spTgt spid="101"/>
                                        </p:tgtEl>
                                      </p:cBhvr>
                                    </p:animEffect>
                                  </p:childTnLst>
                                </p:cTn>
                              </p:par>
                            </p:childTnLst>
                          </p:cTn>
                        </p:par>
                        <p:par>
                          <p:cTn id="29" fill="hold" nodeType="afterGroup">
                            <p:stCondLst>
                              <p:cond delay="2500"/>
                            </p:stCondLst>
                            <p:childTnLst>
                              <p:par>
                                <p:cTn id="30" presetID="1" presetClass="exit" presetSubtype="0" fill="hold" grpId="2" nodeType="after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4"/>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67"/>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6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05"/>
                                        </p:tgtEl>
                                        <p:attrNameLst>
                                          <p:attrName>style.visibility</p:attrName>
                                        </p:attrNameLst>
                                      </p:cBhvr>
                                      <p:to>
                                        <p:strVal val="visible"/>
                                      </p:to>
                                    </p:set>
                                    <p:anim calcmode="lin" valueType="num">
                                      <p:cBhvr additive="base">
                                        <p:cTn id="66" dur="500" fill="hold"/>
                                        <p:tgtEl>
                                          <p:spTgt spid="105"/>
                                        </p:tgtEl>
                                        <p:attrNameLst>
                                          <p:attrName>ppt_x</p:attrName>
                                        </p:attrNameLst>
                                      </p:cBhvr>
                                      <p:tavLst>
                                        <p:tav tm="0">
                                          <p:val>
                                            <p:strVal val="0-#ppt_w/2"/>
                                          </p:val>
                                        </p:tav>
                                        <p:tav tm="100000">
                                          <p:val>
                                            <p:strVal val="#ppt_x"/>
                                          </p:val>
                                        </p:tav>
                                      </p:tavLst>
                                    </p:anim>
                                    <p:anim calcmode="lin" valueType="num">
                                      <p:cBhvr additive="base">
                                        <p:cTn id="67" dur="500" fill="hold"/>
                                        <p:tgtEl>
                                          <p:spTgt spid="105"/>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00"/>
                            </p:stCondLst>
                            <p:childTnLst>
                              <p:par>
                                <p:cTn id="69" presetID="1" presetClass="entr" presetSubtype="0" fill="hold" grpId="1" nodeType="after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par>
                          <p:cTn id="71" fill="hold" nodeType="afterGroup">
                            <p:stCondLst>
                              <p:cond delay="500"/>
                            </p:stCondLst>
                            <p:childTnLst>
                              <p:par>
                                <p:cTn id="72" presetID="50" presetClass="path" presetSubtype="0" accel="50000" decel="50000" fill="hold" grpId="0" nodeType="afterEffect">
                                  <p:stCondLst>
                                    <p:cond delay="0"/>
                                  </p:stCondLst>
                                  <p:childTnLst>
                                    <p:animMotion origin="layout" path="M 0.10486 0.00301 L 0.20278 -4.0111E-6 C 0.24184 -0.00023 0.22552 -0.00046 0.23716 -0.00092 C 0.24306 -0.04302 0.2382 -0.19824 0.2382 -0.2526 C 0.2382 -0.30696 0.23698 -0.31274 0.23716 -0.32801 C 0.23733 -0.34328 0.23889 -0.3405 0.23907 -0.3442 C 0.23924 -0.3479 0.23837 -0.34952 0.2382 -0.35068 C 0.23802 -0.35183 0.21927 -0.3516 0.2382 -0.35183 C 0.25712 -0.35207 0.32414 -0.35137 0.35139 -0.35183 C 0.37865 -0.3523 0.39202 -0.35415 0.40139 -0.35438 C 0.41077 -0.35461 0.40677 -0.35322 0.40799 -0.35322 C 0.40921 -0.35322 0.40834 -0.37797 0.40886 -0.35438 C 0.40938 -0.33078 0.41129 -0.24196 0.41077 -0.21096 C 0.41025 -0.17996 0.4066 -0.17511 0.40573 -0.1677 " pathEditMode="relative" rAng="0" ptsTypes="FfaaaaaaaaaaaF">
                                      <p:cBhvr>
                                        <p:cTn id="73" dur="1000" fill="hold"/>
                                        <p:tgtEl>
                                          <p:spTgt spid="110"/>
                                        </p:tgtEl>
                                        <p:attrNameLst>
                                          <p:attrName>ppt_x</p:attrName>
                                          <p:attrName>ppt_y</p:attrName>
                                        </p:attrNameLst>
                                      </p:cBhvr>
                                      <p:rCtr x="15313" y="-19061"/>
                                    </p:animMotion>
                                  </p:childTnLst>
                                </p:cTn>
                              </p:par>
                            </p:childTnLst>
                          </p:cTn>
                        </p:par>
                        <p:par>
                          <p:cTn id="74" fill="hold" nodeType="afterGroup">
                            <p:stCondLst>
                              <p:cond delay="1500"/>
                            </p:stCondLst>
                            <p:childTnLst>
                              <p:par>
                                <p:cTn id="75" presetID="1" presetClass="exit" presetSubtype="0" fill="hold" grpId="1" nodeType="afterEffect">
                                  <p:stCondLst>
                                    <p:cond delay="0"/>
                                  </p:stCondLst>
                                  <p:childTnLst>
                                    <p:set>
                                      <p:cBhvr>
                                        <p:cTn id="76" dur="1" fill="hold">
                                          <p:stCondLst>
                                            <p:cond delay="0"/>
                                          </p:stCondLst>
                                        </p:cTn>
                                        <p:tgtEl>
                                          <p:spTgt spid="69"/>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par>
                          <p:cTn id="79" fill="hold" nodeType="afterGroup">
                            <p:stCondLst>
                              <p:cond delay="1500"/>
                            </p:stCondLst>
                            <p:childTnLst>
                              <p:par>
                                <p:cTn id="80" presetID="1" presetClass="exit" presetSubtype="0" fill="hold" grpId="2" nodeType="afterEffect">
                                  <p:stCondLst>
                                    <p:cond delay="0"/>
                                  </p:stCondLst>
                                  <p:childTnLst>
                                    <p:set>
                                      <p:cBhvr>
                                        <p:cTn id="81" dur="1" fill="hold">
                                          <p:stCondLst>
                                            <p:cond delay="0"/>
                                          </p:stCondLst>
                                        </p:cTn>
                                        <p:tgtEl>
                                          <p:spTgt spid="110"/>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11"/>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1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xit" presetSubtype="8" fill="hold" grpId="1" nodeType="clickEffect">
                                  <p:stCondLst>
                                    <p:cond delay="0"/>
                                  </p:stCondLst>
                                  <p:childTnLst>
                                    <p:anim calcmode="lin" valueType="num">
                                      <p:cBhvr additive="base">
                                        <p:cTn id="97" dur="500"/>
                                        <p:tgtEl>
                                          <p:spTgt spid="105"/>
                                        </p:tgtEl>
                                        <p:attrNameLst>
                                          <p:attrName>ppt_x</p:attrName>
                                        </p:attrNameLst>
                                      </p:cBhvr>
                                      <p:tavLst>
                                        <p:tav tm="0">
                                          <p:val>
                                            <p:strVal val="ppt_x"/>
                                          </p:val>
                                        </p:tav>
                                        <p:tav tm="100000">
                                          <p:val>
                                            <p:strVal val="0-ppt_w/2"/>
                                          </p:val>
                                        </p:tav>
                                      </p:tavLst>
                                    </p:anim>
                                    <p:anim calcmode="lin" valueType="num">
                                      <p:cBhvr additive="base">
                                        <p:cTn id="98" dur="500"/>
                                        <p:tgtEl>
                                          <p:spTgt spid="105"/>
                                        </p:tgtEl>
                                        <p:attrNameLst>
                                          <p:attrName>ppt_y</p:attrName>
                                        </p:attrNameLst>
                                      </p:cBhvr>
                                      <p:tavLst>
                                        <p:tav tm="0">
                                          <p:val>
                                            <p:strVal val="ppt_y"/>
                                          </p:val>
                                        </p:tav>
                                        <p:tav tm="100000">
                                          <p:val>
                                            <p:strVal val="ppt_y"/>
                                          </p:val>
                                        </p:tav>
                                      </p:tavLst>
                                    </p:anim>
                                    <p:set>
                                      <p:cBhvr>
                                        <p:cTn id="99" dur="1" fill="hold">
                                          <p:stCondLst>
                                            <p:cond delay="499"/>
                                          </p:stCondLst>
                                        </p:cTn>
                                        <p:tgtEl>
                                          <p:spTgt spid="105"/>
                                        </p:tgtEl>
                                        <p:attrNameLst>
                                          <p:attrName>style.visibility</p:attrName>
                                        </p:attrNameLst>
                                      </p:cBhvr>
                                      <p:to>
                                        <p:strVal val="hidden"/>
                                      </p:to>
                                    </p:set>
                                  </p:childTnLst>
                                </p:cTn>
                              </p:par>
                              <p:par>
                                <p:cTn id="100" presetID="1" presetClass="entr" presetSubtype="0" fill="hold" grpId="1" nodeType="withEffect">
                                  <p:stCondLst>
                                    <p:cond delay="0"/>
                                  </p:stCondLst>
                                  <p:childTnLst>
                                    <p:set>
                                      <p:cBhvr>
                                        <p:cTn id="101" dur="1" fill="hold">
                                          <p:stCondLst>
                                            <p:cond delay="0"/>
                                          </p:stCondLst>
                                        </p:cTn>
                                        <p:tgtEl>
                                          <p:spTgt spid="115"/>
                                        </p:tgtEl>
                                        <p:attrNameLst>
                                          <p:attrName>style.visibility</p:attrName>
                                        </p:attrNameLst>
                                      </p:cBhvr>
                                      <p:to>
                                        <p:strVal val="visible"/>
                                      </p:to>
                                    </p:set>
                                  </p:childTnLst>
                                </p:cTn>
                              </p:par>
                            </p:childTnLst>
                          </p:cTn>
                        </p:par>
                        <p:par>
                          <p:cTn id="102" fill="hold" nodeType="afterGroup">
                            <p:stCondLst>
                              <p:cond delay="500"/>
                            </p:stCondLst>
                            <p:childTnLst>
                              <p:par>
                                <p:cTn id="103" presetID="50" presetClass="path" presetSubtype="0" accel="50000" decel="50000" fill="hold" grpId="0" nodeType="afterEffect">
                                  <p:stCondLst>
                                    <p:cond delay="0"/>
                                  </p:stCondLst>
                                  <p:childTnLst>
                                    <p:animMotion origin="layout" path="M 0.10538 -0.00023 L 0.20278 -2.50289E-6 C 0.24184 -0.00023 0.22552 -0.00046 0.23715 -0.00092 C 0.24305 -0.04302 0.23819 -0.19824 0.23819 -0.2526 C 0.23819 -0.30696 0.23698 -0.31274 0.23715 -0.32801 C 0.23732 -0.34328 0.23889 -0.3405 0.23906 -0.3442 C 0.23923 -0.3479 0.23837 -0.34952 0.23819 -0.35068 C 0.23802 -0.35184 0.21927 -0.35161 0.23819 -0.35184 C 0.25712 -0.35207 0.32413 -0.35137 0.35139 -0.35184 C 0.37864 -0.3523 0.39201 -0.35415 0.40139 -0.35438 C 0.41076 -0.35461 0.40677 -0.35322 0.40798 -0.35322 C 0.4092 -0.35322 0.40833 -0.37798 0.40885 -0.35438 C 0.40937 -0.33079 0.41128 -0.24196 0.41076 -0.21096 C 0.41024 -0.17997 0.4066 -0.17511 0.40573 -0.16771 " pathEditMode="relative" rAng="0" ptsTypes="FfaaaaaaaaaaaF">
                                      <p:cBhvr>
                                        <p:cTn id="104" dur="1000" fill="hold"/>
                                        <p:tgtEl>
                                          <p:spTgt spid="115"/>
                                        </p:tgtEl>
                                        <p:attrNameLst>
                                          <p:attrName>ppt_x</p:attrName>
                                          <p:attrName>ppt_y</p:attrName>
                                        </p:attrNameLst>
                                      </p:cBhvr>
                                      <p:rCtr x="15295" y="-18876"/>
                                    </p:animMotion>
                                  </p:childTnLst>
                                </p:cTn>
                              </p:par>
                            </p:childTnLst>
                          </p:cTn>
                        </p:par>
                        <p:par>
                          <p:cTn id="105" fill="hold" nodeType="afterGroup">
                            <p:stCondLst>
                              <p:cond delay="1500"/>
                            </p:stCondLst>
                            <p:childTnLst>
                              <p:par>
                                <p:cTn id="106" presetID="1" presetClass="exit" presetSubtype="0" fill="hold" grpId="2" nodeType="afterEffect">
                                  <p:stCondLst>
                                    <p:cond delay="0"/>
                                  </p:stCondLst>
                                  <p:childTnLst>
                                    <p:set>
                                      <p:cBhvr>
                                        <p:cTn id="107" dur="1" fill="hold">
                                          <p:stCondLst>
                                            <p:cond delay="0"/>
                                          </p:stCondLst>
                                        </p:cTn>
                                        <p:tgtEl>
                                          <p:spTgt spid="115"/>
                                        </p:tgtEl>
                                        <p:attrNameLst>
                                          <p:attrName>style.visibility</p:attrName>
                                        </p:attrNameLst>
                                      </p:cBhvr>
                                      <p:to>
                                        <p:strVal val="hidden"/>
                                      </p:to>
                                    </p:set>
                                  </p:childTnLst>
                                </p:cTn>
                              </p:par>
                            </p:childTnLst>
                          </p:cTn>
                        </p:par>
                        <p:par>
                          <p:cTn id="108" fill="hold" nodeType="afterGroup">
                            <p:stCondLst>
                              <p:cond delay="1500"/>
                            </p:stCondLst>
                            <p:childTnLst>
                              <p:par>
                                <p:cTn id="109" presetID="1" presetClass="exit" presetSubtype="0" fill="hold" grpId="1" nodeType="afterEffect">
                                  <p:stCondLst>
                                    <p:cond delay="0"/>
                                  </p:stCondLst>
                                  <p:childTnLst>
                                    <p:set>
                                      <p:cBhvr>
                                        <p:cTn id="110" dur="1" fill="hold">
                                          <p:stCondLst>
                                            <p:cond delay="0"/>
                                          </p:stCondLst>
                                        </p:cTn>
                                        <p:tgtEl>
                                          <p:spTgt spid="113"/>
                                        </p:tgtEl>
                                        <p:attrNameLst>
                                          <p:attrName>style.visibility</p:attrName>
                                        </p:attrNameLst>
                                      </p:cBhvr>
                                      <p:to>
                                        <p:strVal val="hidden"/>
                                      </p:to>
                                    </p:set>
                                  </p:childTnLst>
                                </p:cTn>
                              </p:par>
                            </p:childTnLst>
                          </p:cTn>
                        </p:par>
                        <p:par>
                          <p:cTn id="111" fill="hold" nodeType="afterGroup">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116"/>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6"/>
                                        </p:tgtEl>
                                        <p:attrNameLst>
                                          <p:attrName>style.visibility</p:attrName>
                                        </p:attrNameLst>
                                      </p:cBhvr>
                                      <p:to>
                                        <p:strVal val="hidden"/>
                                      </p:to>
                                    </p:set>
                                  </p:childTnLst>
                                </p:cTn>
                              </p:par>
                            </p:childTnLst>
                          </p:cTn>
                        </p:par>
                        <p:par>
                          <p:cTn id="118" fill="hold" nodeType="afterGroup">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1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17"/>
                                        </p:tgtEl>
                                        <p:attrNameLst>
                                          <p:attrName>style.visibility</p:attrName>
                                        </p:attrNameLst>
                                      </p:cBhvr>
                                      <p:to>
                                        <p:strVal val="hidden"/>
                                      </p:to>
                                    </p:set>
                                  </p:childTnLst>
                                </p:cTn>
                              </p:par>
                            </p:childTnLst>
                          </p:cTn>
                        </p:par>
                        <p:par>
                          <p:cTn id="125" fill="hold" nodeType="afterGroup">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18"/>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xit" presetSubtype="8" fill="hold" grpId="1" nodeType="clickEffect">
                                  <p:stCondLst>
                                    <p:cond delay="0"/>
                                  </p:stCondLst>
                                  <p:childTnLst>
                                    <p:anim calcmode="lin" valueType="num">
                                      <p:cBhvr additive="base">
                                        <p:cTn id="131" dur="500"/>
                                        <p:tgtEl>
                                          <p:spTgt spid="89"/>
                                        </p:tgtEl>
                                        <p:attrNameLst>
                                          <p:attrName>ppt_x</p:attrName>
                                        </p:attrNameLst>
                                      </p:cBhvr>
                                      <p:tavLst>
                                        <p:tav tm="0">
                                          <p:val>
                                            <p:strVal val="ppt_x"/>
                                          </p:val>
                                        </p:tav>
                                        <p:tav tm="100000">
                                          <p:val>
                                            <p:strVal val="0-ppt_w/2"/>
                                          </p:val>
                                        </p:tav>
                                      </p:tavLst>
                                    </p:anim>
                                    <p:anim calcmode="lin" valueType="num">
                                      <p:cBhvr additive="base">
                                        <p:cTn id="132" dur="500"/>
                                        <p:tgtEl>
                                          <p:spTgt spid="89"/>
                                        </p:tgtEl>
                                        <p:attrNameLst>
                                          <p:attrName>ppt_y</p:attrName>
                                        </p:attrNameLst>
                                      </p:cBhvr>
                                      <p:tavLst>
                                        <p:tav tm="0">
                                          <p:val>
                                            <p:strVal val="ppt_y"/>
                                          </p:val>
                                        </p:tav>
                                        <p:tav tm="100000">
                                          <p:val>
                                            <p:strVal val="ppt_y"/>
                                          </p:val>
                                        </p:tav>
                                      </p:tavLst>
                                    </p:anim>
                                    <p:set>
                                      <p:cBhvr>
                                        <p:cTn id="133" dur="1" fill="hold">
                                          <p:stCondLst>
                                            <p:cond delay="499"/>
                                          </p:stCondLst>
                                        </p:cTn>
                                        <p:tgtEl>
                                          <p:spTgt spid="89"/>
                                        </p:tgtEl>
                                        <p:attrNameLst>
                                          <p:attrName>style.visibility</p:attrName>
                                        </p:attrNameLst>
                                      </p:cBhvr>
                                      <p:to>
                                        <p:strVal val="hidden"/>
                                      </p:to>
                                    </p:set>
                                  </p:childTnLst>
                                </p:cTn>
                              </p:par>
                            </p:childTnLst>
                          </p:cTn>
                        </p:par>
                        <p:par>
                          <p:cTn id="134" fill="hold" nodeType="afterGroup">
                            <p:stCondLst>
                              <p:cond delay="500"/>
                            </p:stCondLst>
                            <p:childTnLst>
                              <p:par>
                                <p:cTn id="135" presetID="1" presetClass="entr" presetSubtype="0" fill="hold" grpId="1" nodeType="afterEffect">
                                  <p:stCondLst>
                                    <p:cond delay="0"/>
                                  </p:stCondLst>
                                  <p:childTnLst>
                                    <p:set>
                                      <p:cBhvr>
                                        <p:cTn id="136" dur="1" fill="hold">
                                          <p:stCondLst>
                                            <p:cond delay="0"/>
                                          </p:stCondLst>
                                        </p:cTn>
                                        <p:tgtEl>
                                          <p:spTgt spid="146"/>
                                        </p:tgtEl>
                                        <p:attrNameLst>
                                          <p:attrName>style.visibility</p:attrName>
                                        </p:attrNameLst>
                                      </p:cBhvr>
                                      <p:to>
                                        <p:strVal val="visible"/>
                                      </p:to>
                                    </p:set>
                                  </p:childTnLst>
                                </p:cTn>
                              </p:par>
                            </p:childTnLst>
                          </p:cTn>
                        </p:par>
                        <p:par>
                          <p:cTn id="137" fill="hold" nodeType="afterGroup">
                            <p:stCondLst>
                              <p:cond delay="500"/>
                            </p:stCondLst>
                            <p:childTnLst>
                              <p:par>
                                <p:cTn id="138" presetID="50" presetClass="path" presetSubtype="0" accel="50000" decel="50000" fill="hold" grpId="0" nodeType="afterEffect">
                                  <p:stCondLst>
                                    <p:cond delay="0"/>
                                  </p:stCondLst>
                                  <p:childTnLst>
                                    <p:animMotion origin="layout" path="M 0.10486 4.42285E-6 L 0.25833 4.42285E-6 C 0.30278 0.00624 0.37309 0.00161 0.39861 0.00254 C 0.42413 0.00347 0.40903 -0.01018 0.41128 0.00508 C 0.41337 0.02035 0.4118 0.06361 0.4118 0.09414 L 0.4118 0.18875 " pathEditMode="relative" rAng="0" ptsTypes="FfaaFF">
                                      <p:cBhvr>
                                        <p:cTn id="139" dur="1000" fill="hold"/>
                                        <p:tgtEl>
                                          <p:spTgt spid="146"/>
                                        </p:tgtEl>
                                        <p:attrNameLst>
                                          <p:attrName>ppt_x</p:attrName>
                                          <p:attrName>ppt_y</p:attrName>
                                        </p:attrNameLst>
                                      </p:cBhvr>
                                      <p:rCtr x="15955" y="8929"/>
                                    </p:animMotion>
                                  </p:childTnLst>
                                </p:cTn>
                              </p:par>
                            </p:childTnLst>
                          </p:cTn>
                        </p:par>
                        <p:par>
                          <p:cTn id="140" fill="hold" nodeType="afterGroup">
                            <p:stCondLst>
                              <p:cond delay="1500"/>
                            </p:stCondLst>
                            <p:childTnLst>
                              <p:par>
                                <p:cTn id="141" presetID="1" presetClass="exit" presetSubtype="0" fill="hold" grpId="1" nodeType="afterEffect">
                                  <p:stCondLst>
                                    <p:cond delay="0"/>
                                  </p:stCondLst>
                                  <p:childTnLst>
                                    <p:set>
                                      <p:cBhvr>
                                        <p:cTn id="142" dur="1" fill="hold">
                                          <p:stCondLst>
                                            <p:cond delay="0"/>
                                          </p:stCondLst>
                                        </p:cTn>
                                        <p:tgtEl>
                                          <p:spTgt spid="118"/>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39"/>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xit" presetSubtype="0" fill="hold" grpId="2" nodeType="afterEffect">
                                  <p:stCondLst>
                                    <p:cond delay="0"/>
                                  </p:stCondLst>
                                  <p:childTnLst>
                                    <p:set>
                                      <p:cBhvr>
                                        <p:cTn id="147"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p:bldP spid="89" grpId="0"/>
      <p:bldP spid="89" grpId="1"/>
      <p:bldP spid="100" grpId="0" animBg="1"/>
      <p:bldP spid="100" grpId="1" animBg="1"/>
      <p:bldP spid="100" grpId="2" animBg="1"/>
      <p:bldP spid="101" grpId="0" animBg="1"/>
      <p:bldP spid="101" grpId="1" animBg="1"/>
      <p:bldP spid="103" grpId="0" animBg="1"/>
      <p:bldP spid="103" grpId="1" animBg="1"/>
      <p:bldP spid="104" grpId="0" animBg="1"/>
      <p:bldP spid="104" grpId="1" animBg="1"/>
      <p:bldP spid="105" grpId="0"/>
      <p:bldP spid="105" grpId="1"/>
      <p:bldP spid="110" grpId="0" animBg="1"/>
      <p:bldP spid="110" grpId="1" animBg="1"/>
      <p:bldP spid="110" grpId="2" animBg="1"/>
      <p:bldP spid="111" grpId="0" animBg="1"/>
      <p:bldP spid="111" grpId="1" animBg="1"/>
      <p:bldP spid="112" grpId="0" animBg="1"/>
      <p:bldP spid="112" grpId="1" animBg="1"/>
      <p:bldP spid="113" grpId="0" animBg="1"/>
      <p:bldP spid="113" grpId="1" animBg="1"/>
      <p:bldP spid="115" grpId="0" animBg="1"/>
      <p:bldP spid="115" grpId="1" animBg="1"/>
      <p:bldP spid="115" grpId="2" animBg="1"/>
      <p:bldP spid="116" grpId="0" animBg="1"/>
      <p:bldP spid="116" grpId="1" animBg="1"/>
      <p:bldP spid="117" grpId="0" animBg="1"/>
      <p:bldP spid="117" grpId="1" animBg="1"/>
      <p:bldP spid="118" grpId="0" animBg="1"/>
      <p:bldP spid="118" grpId="1" animBg="1"/>
      <p:bldP spid="139" grpId="0" animBg="1"/>
      <p:bldP spid="146" grpId="0" animBg="1"/>
      <p:bldP spid="146" grpId="1" animBg="1"/>
      <p:bldP spid="146" grpId="2" animBg="1"/>
      <p:bldP spid="67" grpId="0" animBg="1"/>
      <p:bldP spid="67" grpId="1" animBg="1"/>
      <p:bldP spid="68" grpId="0" animBg="1"/>
      <p:bldP spid="68" grpId="1" animBg="1"/>
      <p:bldP spid="69" grpId="0" animBg="1"/>
      <p:bldP spid="69"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Tahoma"/>
                <a:ea typeface="ＭＳ Ｐゴシック" charset="-128"/>
                <a:cs typeface="+mn-cs"/>
              </a:rPr>
              <a:t>Annotate</a:t>
            </a:r>
            <a:br>
              <a:rPr lang="en-US" sz="2000" dirty="0">
                <a:solidFill>
                  <a:srgbClr val="000000"/>
                </a:solidFill>
                <a:latin typeface="Tahoma"/>
                <a:ea typeface="ＭＳ Ｐゴシック" charset="-128"/>
                <a:cs typeface="+mn-cs"/>
              </a:rPr>
            </a:br>
            <a:r>
              <a:rPr lang="en-US" sz="2000" i="1" dirty="0">
                <a:solidFill>
                  <a:srgbClr val="000000"/>
                </a:solidFill>
                <a:latin typeface="Tahoma"/>
                <a:ea typeface="ＭＳ Ｐゴシック" charset="-128"/>
                <a:cs typeface="+mn-cs"/>
              </a:rPr>
              <a:t>bottleneck </a:t>
            </a:r>
            <a:r>
              <a:rPr lang="en-US" sz="2000" dirty="0">
                <a:solidFill>
                  <a:srgbClr val="000000"/>
                </a:solidFill>
                <a:latin typeface="Tahoma"/>
                <a:ea typeface="ＭＳ Ｐゴシック" charset="-128"/>
                <a:cs typeface="+mn-cs"/>
              </a:rPr>
              <a:t>code</a:t>
            </a:r>
          </a:p>
          <a:p>
            <a:pPr marL="342900" indent="-342900" fontAlgn="auto">
              <a:spcBef>
                <a:spcPts val="0"/>
              </a:spcBef>
              <a:spcAft>
                <a:spcPts val="0"/>
              </a:spcAft>
              <a:buFontTx/>
              <a:buAutoNum type="arabicPeriod"/>
              <a:defRPr/>
            </a:pPr>
            <a:r>
              <a:rPr lang="en-US" sz="2000" dirty="0">
                <a:solidFill>
                  <a:srgbClr val="000000"/>
                </a:solidFill>
                <a:latin typeface="Tahoma"/>
                <a:ea typeface="ＭＳ Ｐゴシック" charset="-128"/>
                <a:cs typeface="+mn-cs"/>
              </a:rPr>
              <a:t>Implement </a:t>
            </a:r>
            <a:r>
              <a:rPr lang="en-US" sz="2000" i="1" dirty="0">
                <a:solidFill>
                  <a:srgbClr val="000000"/>
                </a:solidFill>
                <a:latin typeface="Tahoma"/>
                <a:ea typeface="ＭＳ Ｐゴシック" charset="-128"/>
                <a:cs typeface="+mn-cs"/>
              </a:rPr>
              <a:t>waiting</a:t>
            </a:r>
            <a:endParaRPr lang="en-US" sz="2000" dirty="0">
              <a:solidFill>
                <a:srgbClr val="000000"/>
              </a:solidFill>
              <a:latin typeface="Tahoma"/>
              <a:ea typeface="ＭＳ Ｐゴシック" charset="-128"/>
              <a:cs typeface="+mn-cs"/>
            </a:endParaRPr>
          </a:p>
          <a:p>
            <a:pPr fontAlgn="auto">
              <a:spcBef>
                <a:spcPts val="0"/>
              </a:spcBef>
              <a:spcAft>
                <a:spcPts val="0"/>
              </a:spcAft>
              <a:defRPr/>
            </a:pPr>
            <a:r>
              <a:rPr lang="en-US" sz="2000" dirty="0">
                <a:solidFill>
                  <a:srgbClr val="000000"/>
                </a:solidFill>
                <a:latin typeface="Tahoma"/>
                <a:ea typeface="ＭＳ Ｐゴシック" charset="-128"/>
                <a:cs typeface="+mn-cs"/>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2772"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79556"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a:solidFill>
                  <a:srgbClr val="000000"/>
                </a:solidFill>
              </a:rPr>
              <a:t> </a:t>
            </a:r>
            <a:r>
              <a:rPr lang="en-US" sz="1800" b="1">
                <a:solidFill>
                  <a:srgbClr val="000000"/>
                </a:solidFill>
              </a:rPr>
              <a:t>BIS instructions</a:t>
            </a:r>
          </a:p>
        </p:txBody>
      </p:sp>
      <p:sp>
        <p:nvSpPr>
          <p:cNvPr id="279557" name="Text Box 7"/>
          <p:cNvSpPr txBox="1">
            <a:spLocks noChangeArrowheads="1"/>
          </p:cNvSpPr>
          <p:nvPr/>
        </p:nvSpPr>
        <p:spPr bwMode="auto">
          <a:xfrm>
            <a:off x="477838" y="2460625"/>
            <a:ext cx="394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Compiler/Library/Programmer</a:t>
            </a:r>
          </a:p>
        </p:txBody>
      </p:sp>
      <p:sp>
        <p:nvSpPr>
          <p:cNvPr id="279558"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2795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D2B27D-3668-8940-83A7-1078FBD07C11}" type="slidenum">
              <a:rPr lang="en-US" sz="1600">
                <a:solidFill>
                  <a:srgbClr val="000000"/>
                </a:solidFill>
                <a:latin typeface="Garamond" charset="0"/>
              </a:rPr>
              <a:pPr eaLnBrk="1" hangingPunct="1"/>
              <a:t>69</a:t>
            </a:fld>
            <a:endParaRPr lang="en-US" sz="1600">
              <a:solidFill>
                <a:srgbClr val="000000"/>
              </a:solidFill>
              <a:latin typeface="Garamond" charset="0"/>
            </a:endParaRPr>
          </a:p>
        </p:txBody>
      </p:sp>
      <p:sp>
        <p:nvSpPr>
          <p:cNvPr id="279560" name="Title 1"/>
          <p:cNvSpPr>
            <a:spLocks noGrp="1"/>
          </p:cNvSpPr>
          <p:nvPr>
            <p:ph type="title"/>
          </p:nvPr>
        </p:nvSpPr>
        <p:spPr>
          <a:xfrm>
            <a:off x="0" y="152400"/>
            <a:ext cx="9144000" cy="1066800"/>
          </a:xfrm>
        </p:spPr>
        <p:txBody>
          <a:bodyPr/>
          <a:lstStyle/>
          <a:p>
            <a:r>
              <a:rPr lang="en-US" sz="3900">
                <a:latin typeface="Garamond" charset="0"/>
              </a:rPr>
              <a:t>Bottleneck Identification and Scheduling (BIS)</a:t>
            </a:r>
          </a:p>
        </p:txBody>
      </p:sp>
      <p:sp>
        <p:nvSpPr>
          <p:cNvPr id="15" name="Rectangle 14"/>
          <p:cNvSpPr>
            <a:spLocks noChangeArrowheads="1"/>
          </p:cNvSpPr>
          <p:nvPr/>
        </p:nvSpPr>
        <p:spPr bwMode="auto">
          <a:xfrm>
            <a:off x="5565775" y="3932238"/>
            <a:ext cx="3578225" cy="71755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r>
              <a:rPr lang="en-US">
                <a:latin typeface="Garamond" charset="0"/>
              </a:rPr>
              <a:t>Course Evaluations (due May 12)</a:t>
            </a:r>
          </a:p>
        </p:txBody>
      </p:sp>
      <p:sp>
        <p:nvSpPr>
          <p:cNvPr id="49154" name="Content Placeholder 2"/>
          <p:cNvSpPr>
            <a:spLocks noGrp="1"/>
          </p:cNvSpPr>
          <p:nvPr>
            <p:ph idx="1"/>
          </p:nvPr>
        </p:nvSpPr>
        <p:spPr>
          <a:xfrm>
            <a:off x="228600" y="1054100"/>
            <a:ext cx="8610600" cy="5194300"/>
          </a:xfrm>
        </p:spPr>
        <p:txBody>
          <a:bodyPr/>
          <a:lstStyle/>
          <a:p>
            <a:r>
              <a:rPr lang="en-US">
                <a:solidFill>
                  <a:srgbClr val="FF0000"/>
                </a:solidFill>
                <a:latin typeface="Tahoma" charset="0"/>
              </a:rPr>
              <a:t>Due May 12</a:t>
            </a:r>
          </a:p>
          <a:p>
            <a:r>
              <a:rPr lang="en-US">
                <a:solidFill>
                  <a:srgbClr val="0000FF"/>
                </a:solidFill>
                <a:latin typeface="Tahoma" charset="0"/>
              </a:rPr>
              <a:t>Please do not forget to fill out the course evaluations</a:t>
            </a:r>
          </a:p>
          <a:p>
            <a:pPr lvl="1"/>
            <a:r>
              <a:rPr lang="en-US">
                <a:latin typeface="Tahoma" charset="0"/>
                <a:ea typeface="ＭＳ Ｐゴシック" charset="0"/>
                <a:hlinkClick r:id="rId2"/>
              </a:rPr>
              <a:t>http://www.cmu.edu/hub/fce/</a:t>
            </a:r>
            <a:endParaRPr lang="en-US">
              <a:latin typeface="Tahoma" charset="0"/>
              <a:ea typeface="ＭＳ Ｐゴシック" charset="0"/>
            </a:endParaRPr>
          </a:p>
          <a:p>
            <a:r>
              <a:rPr lang="en-US">
                <a:latin typeface="Tahoma" charset="0"/>
              </a:rPr>
              <a:t>Your feedback is very important</a:t>
            </a:r>
          </a:p>
          <a:p>
            <a:endParaRPr lang="en-US">
              <a:latin typeface="Tahoma" charset="0"/>
            </a:endParaRPr>
          </a:p>
          <a:p>
            <a:r>
              <a:rPr lang="en-US">
                <a:latin typeface="Tahoma" charset="0"/>
              </a:rPr>
              <a:t>I read these very carefully, and take into account every piece of feedback</a:t>
            </a:r>
          </a:p>
          <a:p>
            <a:pPr lvl="1"/>
            <a:r>
              <a:rPr lang="en-US">
                <a:latin typeface="Tahoma" charset="0"/>
                <a:ea typeface="ＭＳ Ｐゴシック" charset="0"/>
              </a:rPr>
              <a:t>And, improve the course for the future</a:t>
            </a:r>
          </a:p>
          <a:p>
            <a:r>
              <a:rPr lang="en-US">
                <a:latin typeface="Tahoma" charset="0"/>
              </a:rPr>
              <a:t>Please take the time to write out feedback</a:t>
            </a:r>
          </a:p>
          <a:p>
            <a:pPr lvl="1"/>
            <a:r>
              <a:rPr lang="en-US">
                <a:latin typeface="Tahoma" charset="0"/>
                <a:ea typeface="ＭＳ Ｐゴシック" charset="0"/>
              </a:rPr>
              <a:t>State the things you liked, topics you enjoyed, and what we can improve on </a:t>
            </a:r>
          </a:p>
          <a:p>
            <a:pPr lvl="1"/>
            <a:r>
              <a:rPr lang="en-US">
                <a:latin typeface="Tahoma" charset="0"/>
                <a:ea typeface="ＭＳ Ｐゴシック" charset="0"/>
                <a:sym typeface="Wingdings" charset="0"/>
              </a:rPr>
              <a:t>Don’t just say “the course is hard” because you knew that form the very beginning!</a:t>
            </a:r>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1914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FA3FDE-667C-404E-ADFC-C64DDA9860D6}" type="slidenum">
              <a:rPr lang="en-US" sz="1600">
                <a:solidFill>
                  <a:srgbClr val="000000"/>
                </a:solidFill>
                <a:latin typeface="Garamond" charset="0"/>
                <a:cs typeface="Arial" charset="0"/>
              </a:rPr>
              <a:pPr eaLnBrk="1" hangingPunct="1"/>
              <a:t>7</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1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p:nvPr>
        </p:nvSpPr>
        <p:spPr/>
        <p:txBody>
          <a:bodyPr/>
          <a:lstStyle/>
          <a:p>
            <a:r>
              <a:rPr lang="en-US">
                <a:latin typeface="Garamond" charset="0"/>
              </a:rPr>
              <a:t>Bottleneck Acceleration</a:t>
            </a:r>
          </a:p>
        </p:txBody>
      </p:sp>
      <p:sp>
        <p:nvSpPr>
          <p:cNvPr id="2816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D11A88-204A-7647-8087-3A53263D2282}" type="slidenum">
              <a:rPr lang="en-US" sz="1600">
                <a:solidFill>
                  <a:srgbClr val="000000"/>
                </a:solidFill>
                <a:latin typeface="Garamond" charset="0"/>
              </a:rPr>
              <a:pPr eaLnBrk="1" hangingPunct="1"/>
              <a:t>70</a:t>
            </a:fld>
            <a:endParaRPr lang="en-US" sz="1600">
              <a:solidFill>
                <a:srgbClr val="000000"/>
              </a:solidFill>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cxnSp>
        <p:nvCxnSpPr>
          <p:cNvPr id="21" name="Straight Arrow Connector 20"/>
          <p:cNvCxnSpPr/>
          <p:nvPr/>
        </p:nvCxnSpPr>
        <p:spPr>
          <a:xfrm>
            <a:off x="2733675" y="1893888"/>
            <a:ext cx="362902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1605" name="TextBox 23"/>
          <p:cNvSpPr txBox="1">
            <a:spLocks noChangeArrowheads="1"/>
          </p:cNvSpPr>
          <p:nvPr/>
        </p:nvSpPr>
        <p:spPr bwMode="auto">
          <a:xfrm>
            <a:off x="1512888" y="1181100"/>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000000"/>
                </a:solidFill>
              </a:rPr>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281607" name="TextBox 40"/>
          <p:cNvSpPr txBox="1">
            <a:spLocks noChangeArrowheads="1"/>
          </p:cNvSpPr>
          <p:nvPr/>
        </p:nvSpPr>
        <p:spPr bwMode="auto">
          <a:xfrm>
            <a:off x="7534275" y="1198563"/>
            <a:ext cx="127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000000"/>
                </a:solidFill>
              </a:rPr>
              <a:t>Large Core 0</a:t>
            </a:r>
          </a:p>
        </p:txBody>
      </p:sp>
      <p:sp>
        <p:nvSpPr>
          <p:cNvPr id="58" name="Rectangle 57"/>
          <p:cNvSpPr/>
          <p:nvPr/>
        </p:nvSpPr>
        <p:spPr>
          <a:xfrm>
            <a:off x="336550" y="3624263"/>
            <a:ext cx="2417763" cy="191770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281609" name="TextBox 71"/>
          <p:cNvSpPr txBox="1">
            <a:spLocks noChangeArrowheads="1"/>
          </p:cNvSpPr>
          <p:nvPr/>
        </p:nvSpPr>
        <p:spPr bwMode="auto">
          <a:xfrm>
            <a:off x="1524000" y="3613150"/>
            <a:ext cx="1220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000000"/>
                </a:solidFill>
              </a:rPr>
              <a:t>Small Core 2</a:t>
            </a:r>
          </a:p>
        </p:txBody>
      </p:sp>
      <p:grpSp>
        <p:nvGrpSpPr>
          <p:cNvPr id="281610"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Tahoma"/>
              </a:endParaRPr>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1612"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Bottleneck</a:t>
            </a:r>
          </a:p>
          <a:p>
            <a:pPr eaLnBrk="1" hangingPunct="1"/>
            <a:r>
              <a:rPr lang="en-US" sz="1800">
                <a:solidFill>
                  <a:srgbClr val="000000"/>
                </a:solidFill>
              </a:rPr>
              <a:t>Table (BT)</a:t>
            </a:r>
          </a:p>
        </p:txBody>
      </p:sp>
      <p:cxnSp>
        <p:nvCxnSpPr>
          <p:cNvPr id="134" name="Straight Arrow Connector 133"/>
          <p:cNvCxnSpPr/>
          <p:nvPr/>
        </p:nvCxnSpPr>
        <p:spPr>
          <a:xfrm>
            <a:off x="3937000" y="1890713"/>
            <a:ext cx="26988" cy="372903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1614"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sz="2000" dirty="0">
              <a:solidFill>
                <a:srgbClr val="FFFFFF"/>
              </a:solidFill>
              <a:latin typeface="Tahoma"/>
              <a:ea typeface="+mn-ea"/>
              <a:cs typeface="+mn-cs"/>
            </a:endParaRPr>
          </a:p>
        </p:txBody>
      </p:sp>
      <p:sp>
        <p:nvSpPr>
          <p:cNvPr id="48" name="TextBox 39"/>
          <p:cNvSpPr txBox="1">
            <a:spLocks noChangeArrowheads="1"/>
          </p:cNvSpPr>
          <p:nvPr/>
        </p:nvSpPr>
        <p:spPr bwMode="auto">
          <a:xfrm>
            <a:off x="6394450" y="2859088"/>
            <a:ext cx="252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Scheduling Buffer (SB)</a:t>
            </a:r>
          </a:p>
        </p:txBody>
      </p:sp>
      <p:grpSp>
        <p:nvGrpSpPr>
          <p:cNvPr id="3" name="Group 62"/>
          <p:cNvGrpSpPr>
            <a:grpSpLocks/>
          </p:cNvGrpSpPr>
          <p:nvPr/>
        </p:nvGrpSpPr>
        <p:grpSpPr bwMode="auto">
          <a:xfrm>
            <a:off x="6702425" y="2162175"/>
            <a:ext cx="1304925" cy="685800"/>
            <a:chOff x="3038475" y="1752600"/>
            <a:chExt cx="1304925" cy="685801"/>
          </a:xfrm>
        </p:grpSpPr>
        <p:sp>
          <p:nvSpPr>
            <p:cNvPr id="50" name="Rectangle 49"/>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cxnSp>
          <p:nvCxnSpPr>
            <p:cNvPr id="51" name="Straight Connector 50"/>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0"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a:spLocks noChangeArrowheads="1"/>
          </p:cNvSpPr>
          <p:nvPr/>
        </p:nvSpPr>
        <p:spPr bwMode="auto">
          <a:xfrm>
            <a:off x="6573838" y="2601913"/>
            <a:ext cx="21383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65" name="Oval 64"/>
          <p:cNvSpPr>
            <a:spLocks noChangeArrowheads="1"/>
          </p:cNvSpPr>
          <p:nvPr/>
        </p:nvSpPr>
        <p:spPr bwMode="auto">
          <a:xfrm>
            <a:off x="6619875" y="261778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rgbClr val="FFFFFF"/>
              </a:solidFill>
              <a:latin typeface="Tahoma"/>
              <a:ea typeface="+mn-ea"/>
              <a:cs typeface="+mn-cs"/>
            </a:endParaRPr>
          </a:p>
        </p:txBody>
      </p:sp>
      <p:grpSp>
        <p:nvGrpSpPr>
          <p:cNvPr id="4" name="Group 52"/>
          <p:cNvGrpSpPr>
            <a:grpSpLocks/>
          </p:cNvGrpSpPr>
          <p:nvPr/>
        </p:nvGrpSpPr>
        <p:grpSpPr bwMode="auto">
          <a:xfrm>
            <a:off x="2214563" y="2398713"/>
            <a:ext cx="390525" cy="685800"/>
            <a:chOff x="3038475" y="2895599"/>
            <a:chExt cx="1304925" cy="685800"/>
          </a:xfrm>
        </p:grpSpPr>
        <p:sp>
          <p:nvSpPr>
            <p:cNvPr id="70" name="Rectangle 69"/>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cxnSp>
          <p:nvCxnSpPr>
            <p:cNvPr id="71" name="Straight Connector 70"/>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TextBox 108"/>
          <p:cNvSpPr txBox="1">
            <a:spLocks noChangeArrowheads="1"/>
          </p:cNvSpPr>
          <p:nvPr/>
        </p:nvSpPr>
        <p:spPr bwMode="auto">
          <a:xfrm>
            <a:off x="298450" y="2284413"/>
            <a:ext cx="1938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a:solidFill>
                  <a:srgbClr val="000000"/>
                </a:solidFill>
              </a:rPr>
              <a:t>Acceleration</a:t>
            </a:r>
          </a:p>
          <a:p>
            <a:pPr algn="r" eaLnBrk="1" hangingPunct="1"/>
            <a:r>
              <a:rPr lang="en-US" sz="1800">
                <a:solidFill>
                  <a:srgbClr val="000000"/>
                </a:solidFill>
              </a:rPr>
              <a:t>Index Table (AIT)</a:t>
            </a:r>
          </a:p>
        </p:txBody>
      </p:sp>
      <p:sp>
        <p:nvSpPr>
          <p:cNvPr id="95" name="TextBox 94"/>
          <p:cNvSpPr txBox="1">
            <a:spLocks noChangeArrowheads="1"/>
          </p:cNvSpPr>
          <p:nvPr/>
        </p:nvSpPr>
        <p:spPr bwMode="auto">
          <a:xfrm>
            <a:off x="388938" y="1482725"/>
            <a:ext cx="197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x4600</a:t>
            </a:r>
          </a:p>
        </p:txBody>
      </p:sp>
      <p:sp>
        <p:nvSpPr>
          <p:cNvPr id="96" name="Oval 95"/>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sz="2000" dirty="0">
              <a:solidFill>
                <a:srgbClr val="FFFFFF"/>
              </a:solidFill>
              <a:latin typeface="Tahoma"/>
              <a:ea typeface="+mn-ea"/>
              <a:cs typeface="+mn-cs"/>
            </a:endParaRPr>
          </a:p>
        </p:txBody>
      </p:sp>
      <p:sp>
        <p:nvSpPr>
          <p:cNvPr id="107" name="TextBox 106"/>
          <p:cNvSpPr txBox="1">
            <a:spLocks noChangeArrowheads="1"/>
          </p:cNvSpPr>
          <p:nvPr/>
        </p:nvSpPr>
        <p:spPr bwMode="auto">
          <a:xfrm>
            <a:off x="500063" y="1751013"/>
            <a:ext cx="1550987" cy="338137"/>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8" name="TextBox 107"/>
          <p:cNvSpPr txBox="1">
            <a:spLocks noChangeArrowheads="1"/>
          </p:cNvSpPr>
          <p:nvPr/>
        </p:nvSpPr>
        <p:spPr bwMode="auto">
          <a:xfrm>
            <a:off x="403225" y="1481138"/>
            <a:ext cx="197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x4700</a:t>
            </a:r>
          </a:p>
        </p:txBody>
      </p:sp>
      <p:sp>
        <p:nvSpPr>
          <p:cNvPr id="114" name="TextBox 113"/>
          <p:cNvSpPr txBox="1">
            <a:spLocks noChangeArrowheads="1"/>
          </p:cNvSpPr>
          <p:nvPr/>
        </p:nvSpPr>
        <p:spPr bwMode="auto">
          <a:xfrm>
            <a:off x="1423988" y="2840038"/>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120" name="TextBox 119"/>
          <p:cNvSpPr txBox="1">
            <a:spLocks noChangeArrowheads="1"/>
          </p:cNvSpPr>
          <p:nvPr/>
        </p:nvSpPr>
        <p:spPr bwMode="auto">
          <a:xfrm>
            <a:off x="506413" y="1755775"/>
            <a:ext cx="1770062"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grpSp>
        <p:nvGrpSpPr>
          <p:cNvPr id="6" name="Group 52"/>
          <p:cNvGrpSpPr>
            <a:grpSpLocks/>
          </p:cNvGrpSpPr>
          <p:nvPr/>
        </p:nvGrpSpPr>
        <p:grpSpPr bwMode="auto">
          <a:xfrm>
            <a:off x="2203450" y="4819650"/>
            <a:ext cx="390525" cy="685800"/>
            <a:chOff x="3038475" y="2895599"/>
            <a:chExt cx="1304925" cy="685800"/>
          </a:xfrm>
        </p:grpSpPr>
        <p:sp>
          <p:nvSpPr>
            <p:cNvPr id="123" name="Rectangle 122"/>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cxnSp>
          <p:nvCxnSpPr>
            <p:cNvPr id="124" name="Straight Connector 123"/>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70"/>
          <p:cNvSpPr txBox="1">
            <a:spLocks noChangeArrowheads="1"/>
          </p:cNvSpPr>
          <p:nvPr/>
        </p:nvSpPr>
        <p:spPr bwMode="auto">
          <a:xfrm>
            <a:off x="1585913" y="4946650"/>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AIT</a:t>
            </a:r>
          </a:p>
        </p:txBody>
      </p:sp>
      <p:sp>
        <p:nvSpPr>
          <p:cNvPr id="281630" name="TextBox 110"/>
          <p:cNvSpPr txBox="1">
            <a:spLocks noChangeArrowheads="1"/>
          </p:cNvSpPr>
          <p:nvPr/>
        </p:nvSpPr>
        <p:spPr bwMode="auto">
          <a:xfrm>
            <a:off x="4514850" y="3359150"/>
            <a:ext cx="1985963" cy="30797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bid=x4600</a:t>
            </a:r>
            <a:r>
              <a:rPr lang="en-US" sz="1400">
                <a:solidFill>
                  <a:srgbClr val="FF0000"/>
                </a:solidFill>
              </a:rPr>
              <a:t>, twc=100</a:t>
            </a:r>
          </a:p>
        </p:txBody>
      </p:sp>
      <p:sp>
        <p:nvSpPr>
          <p:cNvPr id="112" name="Oval 111"/>
          <p:cNvSpPr>
            <a:spLocks noChangeArrowheads="1"/>
          </p:cNvSpPr>
          <p:nvPr/>
        </p:nvSpPr>
        <p:spPr bwMode="auto">
          <a:xfrm>
            <a:off x="1835150" y="19637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sz="2000" dirty="0">
              <a:solidFill>
                <a:srgbClr val="FFFFFF"/>
              </a:solidFill>
              <a:latin typeface="Tahoma"/>
              <a:ea typeface="+mn-ea"/>
              <a:cs typeface="+mn-cs"/>
            </a:endParaRPr>
          </a:p>
        </p:txBody>
      </p:sp>
      <p:sp>
        <p:nvSpPr>
          <p:cNvPr id="113" name="Oval 112"/>
          <p:cNvSpPr>
            <a:spLocks noChangeArrowheads="1"/>
          </p:cNvSpPr>
          <p:nvPr/>
        </p:nvSpPr>
        <p:spPr bwMode="auto">
          <a:xfrm>
            <a:off x="1987550" y="21161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rgbClr val="FFFFFF"/>
              </a:solidFill>
              <a:latin typeface="Tahoma"/>
              <a:ea typeface="+mn-ea"/>
              <a:cs typeface="+mn-cs"/>
            </a:endParaRPr>
          </a:p>
        </p:txBody>
      </p:sp>
      <p:sp>
        <p:nvSpPr>
          <p:cNvPr id="116" name="Oval 115"/>
          <p:cNvSpPr>
            <a:spLocks noChangeArrowheads="1"/>
          </p:cNvSpPr>
          <p:nvPr/>
        </p:nvSpPr>
        <p:spPr bwMode="auto">
          <a:xfrm>
            <a:off x="2139950" y="22685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rgbClr val="FFFFFF"/>
              </a:solidFill>
              <a:latin typeface="Tahoma"/>
              <a:ea typeface="+mn-ea"/>
              <a:cs typeface="+mn-cs"/>
            </a:endParaRPr>
          </a:p>
        </p:txBody>
      </p:sp>
      <p:sp>
        <p:nvSpPr>
          <p:cNvPr id="281634" name="TextBox 116"/>
          <p:cNvSpPr txBox="1">
            <a:spLocks noChangeArrowheads="1"/>
          </p:cNvSpPr>
          <p:nvPr/>
        </p:nvSpPr>
        <p:spPr bwMode="auto">
          <a:xfrm>
            <a:off x="4511675" y="3681413"/>
            <a:ext cx="19843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twc=10000</a:t>
            </a:r>
          </a:p>
        </p:txBody>
      </p:sp>
      <p:sp>
        <p:nvSpPr>
          <p:cNvPr id="118" name="Oval 117"/>
          <p:cNvSpPr>
            <a:spLocks noChangeArrowheads="1"/>
          </p:cNvSpPr>
          <p:nvPr/>
        </p:nvSpPr>
        <p:spPr bwMode="auto">
          <a:xfrm>
            <a:off x="2292350" y="24209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rgbClr val="FFFFFF"/>
              </a:solidFill>
              <a:latin typeface="Tahoma"/>
              <a:ea typeface="+mn-ea"/>
              <a:cs typeface="+mn-cs"/>
            </a:endParaRPr>
          </a:p>
        </p:txBody>
      </p:sp>
      <p:sp>
        <p:nvSpPr>
          <p:cNvPr id="122" name="TextBox 121"/>
          <p:cNvSpPr txBox="1">
            <a:spLocks noChangeArrowheads="1"/>
          </p:cNvSpPr>
          <p:nvPr/>
        </p:nvSpPr>
        <p:spPr bwMode="auto">
          <a:xfrm>
            <a:off x="6356350" y="1485900"/>
            <a:ext cx="22225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rPr>
              <a:t>BottleneckReturn </a:t>
            </a:r>
            <a:r>
              <a:rPr lang="en-US" sz="1400" b="1" i="1">
                <a:solidFill>
                  <a:srgbClr val="FF0000"/>
                </a:solidFill>
              </a:rPr>
              <a:t>x4700</a:t>
            </a:r>
          </a:p>
        </p:txBody>
      </p:sp>
      <p:sp>
        <p:nvSpPr>
          <p:cNvPr id="89" name="TextBox 88"/>
          <p:cNvSpPr txBox="1">
            <a:spLocks noChangeArrowheads="1"/>
          </p:cNvSpPr>
          <p:nvPr/>
        </p:nvSpPr>
        <p:spPr bwMode="auto">
          <a:xfrm>
            <a:off x="1433513" y="5251450"/>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97" name="Oval 96"/>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endParaRPr lang="en-US" dirty="0">
              <a:solidFill>
                <a:srgbClr val="FFFFFF"/>
              </a:solidFill>
              <a:latin typeface="Tahoma"/>
              <a:ea typeface="+mn-ea"/>
              <a:cs typeface="+mn-cs"/>
            </a:endParaRPr>
          </a:p>
        </p:txBody>
      </p:sp>
      <p:cxnSp>
        <p:nvCxnSpPr>
          <p:cNvPr id="110" name="Straight Arrow Connector 109"/>
          <p:cNvCxnSpPr>
            <a:cxnSpLocks noChangeShapeType="1"/>
          </p:cNvCxnSpPr>
          <p:nvPr/>
        </p:nvCxnSpPr>
        <p:spPr bwMode="auto">
          <a:xfrm flipH="1">
            <a:off x="2754313" y="4348163"/>
            <a:ext cx="1200150"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9" name="TextBox 118"/>
          <p:cNvSpPr txBox="1">
            <a:spLocks noChangeArrowheads="1"/>
          </p:cNvSpPr>
          <p:nvPr/>
        </p:nvSpPr>
        <p:spPr bwMode="auto">
          <a:xfrm>
            <a:off x="1654175" y="1516063"/>
            <a:ext cx="2138363"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135" name="TextBox 134"/>
          <p:cNvSpPr txBox="1">
            <a:spLocks noChangeArrowheads="1"/>
          </p:cNvSpPr>
          <p:nvPr/>
        </p:nvSpPr>
        <p:spPr bwMode="auto">
          <a:xfrm>
            <a:off x="6524625" y="3363913"/>
            <a:ext cx="17097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&lt; Threshold</a:t>
            </a:r>
          </a:p>
        </p:txBody>
      </p:sp>
      <p:sp>
        <p:nvSpPr>
          <p:cNvPr id="136" name="TextBox 135"/>
          <p:cNvSpPr txBox="1">
            <a:spLocks noChangeArrowheads="1"/>
          </p:cNvSpPr>
          <p:nvPr/>
        </p:nvSpPr>
        <p:spPr bwMode="auto">
          <a:xfrm>
            <a:off x="6524625" y="3697288"/>
            <a:ext cx="17097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&gt; Threshold</a:t>
            </a:r>
          </a:p>
        </p:txBody>
      </p:sp>
      <p:sp>
        <p:nvSpPr>
          <p:cNvPr id="99" name="TextBox 98"/>
          <p:cNvSpPr txBox="1">
            <a:spLocks noChangeArrowheads="1"/>
          </p:cNvSpPr>
          <p:nvPr/>
        </p:nvSpPr>
        <p:spPr bwMode="auto">
          <a:xfrm>
            <a:off x="4695825" y="2873375"/>
            <a:ext cx="1550988"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1" name="TextBox 100"/>
          <p:cNvSpPr txBox="1">
            <a:spLocks noChangeArrowheads="1"/>
          </p:cNvSpPr>
          <p:nvPr/>
        </p:nvSpPr>
        <p:spPr bwMode="auto">
          <a:xfrm>
            <a:off x="4572000" y="2860675"/>
            <a:ext cx="1816100"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par>
                          <p:cTn id="13" fill="hold" nodeType="afterGroup">
                            <p:stCondLst>
                              <p:cond delay="0"/>
                            </p:stCondLst>
                            <p:childTnLst>
                              <p:par>
                                <p:cTn id="14" presetID="50" presetClass="path" presetSubtype="0" accel="50000" decel="50000" fill="hold" grpId="0" nodeType="afterEffect">
                                  <p:stCondLst>
                                    <p:cond delay="0"/>
                                  </p:stCondLst>
                                  <p:childTnLst>
                                    <p:animMotion origin="layout" path="M 0.1066 -2.96296E-6 L 0.20521 -2.96296E-6 C 0.26458 0.00625 0.35851 0.00162 0.39254 0.00255 C 0.42656 0.00348 0.4066 -0.01018 0.40955 0.0051 C 0.4125 0.02037 0.41024 0.06366 0.41042 0.09422 L 0.41042 0.18889 " pathEditMode="relative" rAng="0" ptsTypes="FfaaFF">
                                      <p:cBhvr>
                                        <p:cTn id="15" dur="1000" fill="hold"/>
                                        <p:tgtEl>
                                          <p:spTgt spid="100"/>
                                        </p:tgtEl>
                                        <p:attrNameLst>
                                          <p:attrName>ppt_x</p:attrName>
                                          <p:attrName>ppt_y</p:attrName>
                                        </p:attrNameLst>
                                      </p:cBhvr>
                                      <p:rCtr x="15990" y="8935"/>
                                    </p:animMotion>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1000" fill="hold"/>
                                        <p:tgtEl>
                                          <p:spTgt spid="99"/>
                                        </p:tgtEl>
                                        <p:attrNameLst>
                                          <p:attrName>ppt_w</p:attrName>
                                        </p:attrNameLst>
                                      </p:cBhvr>
                                      <p:tavLst>
                                        <p:tav tm="0">
                                          <p:val>
                                            <p:strVal val="#ppt_w*0.70"/>
                                          </p:val>
                                        </p:tav>
                                        <p:tav tm="100000">
                                          <p:val>
                                            <p:strVal val="#ppt_w"/>
                                          </p:val>
                                        </p:tav>
                                      </p:tavLst>
                                    </p:anim>
                                    <p:anim calcmode="lin" valueType="num">
                                      <p:cBhvr>
                                        <p:cTn id="24" dur="1000" fill="hold"/>
                                        <p:tgtEl>
                                          <p:spTgt spid="99"/>
                                        </p:tgtEl>
                                        <p:attrNameLst>
                                          <p:attrName>ppt_h</p:attrName>
                                        </p:attrNameLst>
                                      </p:cBhvr>
                                      <p:tavLst>
                                        <p:tav tm="0">
                                          <p:val>
                                            <p:strVal val="#ppt_h"/>
                                          </p:val>
                                        </p:tav>
                                        <p:tav tm="100000">
                                          <p:val>
                                            <p:strVal val="#ppt_h"/>
                                          </p:val>
                                        </p:tav>
                                      </p:tavLst>
                                    </p:anim>
                                    <p:animEffect transition="in" filter="fade">
                                      <p:cBhvr>
                                        <p:cTn id="25" dur="1000"/>
                                        <p:tgtEl>
                                          <p:spTgt spid="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35"/>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grpId="1" nodeType="after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par>
                          <p:cTn id="35" fill="hold" nodeType="afterGroup">
                            <p:stCondLst>
                              <p:cond delay="0"/>
                            </p:stCondLst>
                            <p:childTnLst>
                              <p:par>
                                <p:cTn id="36" presetID="50" presetClass="path" presetSubtype="0" accel="50000" decel="50000" fill="hold" grpId="0" nodeType="afterEffect">
                                  <p:stCondLst>
                                    <p:cond delay="0"/>
                                  </p:stCondLst>
                                  <p:childTnLst>
                                    <p:animMotion origin="layout" path="M 0.08941 -0.02385 L 0.18767 -0.02362 C 0.24705 -0.01737 0.34097 -0.022 0.375 -0.02107 C 0.40903 -0.02014 0.38906 -0.0338 0.39201 -0.01852 C 0.39496 -0.00325 0.39271 0.04004 0.39288 0.0706 L 0.39288 0.16527 " pathEditMode="relative" rAng="0" ptsTypes="FfaaFF">
                                      <p:cBhvr>
                                        <p:cTn id="37" dur="1000" spd="-100000" fill="hold"/>
                                        <p:tgtEl>
                                          <p:spTgt spid="112"/>
                                        </p:tgtEl>
                                        <p:attrNameLst>
                                          <p:attrName>ppt_x</p:attrName>
                                          <p:attrName>ppt_y</p:attrName>
                                        </p:attrNameLst>
                                      </p:cBhvr>
                                      <p:rCtr x="15972" y="8958"/>
                                    </p:animMotion>
                                  </p:childTnLst>
                                </p:cTn>
                              </p:par>
                              <p:par>
                                <p:cTn id="38" presetID="57" presetClass="path" presetSubtype="0" accel="50000" decel="50000" fill="hold" grpId="2" nodeType="withEffect">
                                  <p:stCondLst>
                                    <p:cond delay="0"/>
                                  </p:stCondLst>
                                  <p:childTnLst>
                                    <p:animMotion origin="layout" path="M 0.00677 0.00625 L 0.00695 -0.0458 C 0.00695 -0.08698 -0.07482 -0.13717 -0.14114 -0.13717 L -0.28906 -0.13717 " pathEditMode="relative" rAng="0" ptsTypes="FfFF">
                                      <p:cBhvr>
                                        <p:cTn id="39" dur="1000" fill="hold"/>
                                        <p:tgtEl>
                                          <p:spTgt spid="99"/>
                                        </p:tgtEl>
                                        <p:attrNameLst>
                                          <p:attrName>ppt_x</p:attrName>
                                          <p:attrName>ppt_y</p:attrName>
                                        </p:attrNameLst>
                                      </p:cBhvr>
                                      <p:rCtr x="-14792" y="-7171"/>
                                    </p:animMotion>
                                  </p:childTnLst>
                                </p:cTn>
                              </p:par>
                            </p:childTnLst>
                          </p:cTn>
                        </p:par>
                        <p:par>
                          <p:cTn id="40" fill="hold" nodeType="afterGroup">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1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9"/>
                                        </p:tgtEl>
                                        <p:attrNameLst>
                                          <p:attrName>style.visibility</p:attrName>
                                        </p:attrNameLst>
                                      </p:cBhvr>
                                      <p:to>
                                        <p:strVal val="hidden"/>
                                      </p:to>
                                    </p:set>
                                  </p:childTnLst>
                                </p:cTn>
                              </p:par>
                            </p:childTnLst>
                          </p:cTn>
                        </p:par>
                        <p:par>
                          <p:cTn id="45" fill="hold" nodeType="afterGroup">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 calcmode="lin" valueType="num">
                                      <p:cBhvr>
                                        <p:cTn id="48" dur="1000" fill="hold"/>
                                        <p:tgtEl>
                                          <p:spTgt spid="107"/>
                                        </p:tgtEl>
                                        <p:attrNameLst>
                                          <p:attrName>ppt_w</p:attrName>
                                        </p:attrNameLst>
                                      </p:cBhvr>
                                      <p:tavLst>
                                        <p:tav tm="0">
                                          <p:val>
                                            <p:strVal val="#ppt_w*0.70"/>
                                          </p:val>
                                        </p:tav>
                                        <p:tav tm="100000">
                                          <p:val>
                                            <p:strVal val="#ppt_w"/>
                                          </p:val>
                                        </p:tav>
                                      </p:tavLst>
                                    </p:anim>
                                    <p:anim calcmode="lin" valueType="num">
                                      <p:cBhvr>
                                        <p:cTn id="49" dur="1000" fill="hold"/>
                                        <p:tgtEl>
                                          <p:spTgt spid="107"/>
                                        </p:tgtEl>
                                        <p:attrNameLst>
                                          <p:attrName>ppt_h</p:attrName>
                                        </p:attrNameLst>
                                      </p:cBhvr>
                                      <p:tavLst>
                                        <p:tav tm="0">
                                          <p:val>
                                            <p:strVal val="#ppt_h"/>
                                          </p:val>
                                        </p:tav>
                                        <p:tav tm="100000">
                                          <p:val>
                                            <p:strVal val="#ppt_h"/>
                                          </p:val>
                                        </p:tav>
                                      </p:tavLst>
                                    </p:anim>
                                    <p:animEffect transition="in" filter="fade">
                                      <p:cBhvr>
                                        <p:cTn id="50" dur="1000"/>
                                        <p:tgtEl>
                                          <p:spTgt spid="1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8" fill="hold" grpId="1" nodeType="clickEffect">
                                  <p:stCondLst>
                                    <p:cond delay="0"/>
                                  </p:stCondLst>
                                  <p:childTnLst>
                                    <p:anim calcmode="lin" valueType="num">
                                      <p:cBhvr additive="base">
                                        <p:cTn id="54" dur="500"/>
                                        <p:tgtEl>
                                          <p:spTgt spid="95"/>
                                        </p:tgtEl>
                                        <p:attrNameLst>
                                          <p:attrName>ppt_x</p:attrName>
                                        </p:attrNameLst>
                                      </p:cBhvr>
                                      <p:tavLst>
                                        <p:tav tm="0">
                                          <p:val>
                                            <p:strVal val="ppt_x"/>
                                          </p:val>
                                        </p:tav>
                                        <p:tav tm="100000">
                                          <p:val>
                                            <p:strVal val="0-ppt_w/2"/>
                                          </p:val>
                                        </p:tav>
                                      </p:tavLst>
                                    </p:anim>
                                    <p:anim calcmode="lin" valueType="num">
                                      <p:cBhvr additive="base">
                                        <p:cTn id="55" dur="500"/>
                                        <p:tgtEl>
                                          <p:spTgt spid="95"/>
                                        </p:tgtEl>
                                        <p:attrNameLst>
                                          <p:attrName>ppt_y</p:attrName>
                                        </p:attrNameLst>
                                      </p:cBhvr>
                                      <p:tavLst>
                                        <p:tav tm="0">
                                          <p:val>
                                            <p:strVal val="ppt_y"/>
                                          </p:val>
                                        </p:tav>
                                        <p:tav tm="100000">
                                          <p:val>
                                            <p:strVal val="ppt_y"/>
                                          </p:val>
                                        </p:tav>
                                      </p:tavLst>
                                    </p:anim>
                                    <p:set>
                                      <p:cBhvr>
                                        <p:cTn id="56" dur="1" fill="hold">
                                          <p:stCondLst>
                                            <p:cond delay="499"/>
                                          </p:stCondLst>
                                        </p:cTn>
                                        <p:tgtEl>
                                          <p:spTgt spid="95"/>
                                        </p:tgtEl>
                                        <p:attrNameLst>
                                          <p:attrName>style.visibility</p:attrName>
                                        </p:attrNameLst>
                                      </p:cBhvr>
                                      <p:to>
                                        <p:strVal val="hidden"/>
                                      </p:to>
                                    </p:set>
                                  </p:childTnLst>
                                </p:cTn>
                              </p:par>
                            </p:childTnLst>
                          </p:cTn>
                        </p:par>
                        <p:par>
                          <p:cTn id="57" fill="hold" nodeType="afterGroup">
                            <p:stCondLst>
                              <p:cond delay="500"/>
                            </p:stCondLst>
                            <p:childTnLst>
                              <p:par>
                                <p:cTn id="58" presetID="1" presetClass="exit" presetSubtype="0" fill="hold" grpId="1" nodeType="afterEffect">
                                  <p:stCondLst>
                                    <p:cond delay="0"/>
                                  </p:stCondLst>
                                  <p:childTnLst>
                                    <p:set>
                                      <p:cBhvr>
                                        <p:cTn id="59" dur="1" fill="hold">
                                          <p:stCondLst>
                                            <p:cond delay="0"/>
                                          </p:stCondLst>
                                        </p:cTn>
                                        <p:tgtEl>
                                          <p:spTgt spid="10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0-#ppt_w/2"/>
                                          </p:val>
                                        </p:tav>
                                        <p:tav tm="100000">
                                          <p:val>
                                            <p:strVal val="#ppt_x"/>
                                          </p:val>
                                        </p:tav>
                                      </p:tavLst>
                                    </p:anim>
                                    <p:anim calcmode="lin" valueType="num">
                                      <p:cBhvr additive="base">
                                        <p:cTn id="65"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13"/>
                                        </p:tgtEl>
                                        <p:attrNameLst>
                                          <p:attrName>style.visibility</p:attrName>
                                        </p:attrNameLst>
                                      </p:cBhvr>
                                      <p:to>
                                        <p:strVal val="visible"/>
                                      </p:to>
                                    </p:set>
                                  </p:childTnLst>
                                </p:cTn>
                              </p:par>
                            </p:childTnLst>
                          </p:cTn>
                        </p:par>
                        <p:par>
                          <p:cTn id="70" fill="hold" nodeType="afterGroup">
                            <p:stCondLst>
                              <p:cond delay="0"/>
                            </p:stCondLst>
                            <p:childTnLst>
                              <p:par>
                                <p:cTn id="71" presetID="50" presetClass="path" presetSubtype="0" accel="50000" decel="50000" fill="hold" grpId="0" nodeType="afterEffect">
                                  <p:stCondLst>
                                    <p:cond delay="0"/>
                                  </p:stCondLst>
                                  <p:childTnLst>
                                    <p:animMotion origin="layout" path="M 0.07327 -0.04236 L 0.17344 -0.04236 C 0.23282 -0.03611 0.32674 -0.04074 0.36077 -0.03982 C 0.3948 -0.03889 0.37483 -0.05255 0.37778 -0.03727 C 0.38073 -0.02199 0.37848 0.02129 0.37865 0.05185 L 0.37865 0.14653 " pathEditMode="relative" rAng="0" ptsTypes="FfaaFF">
                                      <p:cBhvr>
                                        <p:cTn id="72" dur="1000" fill="hold"/>
                                        <p:tgtEl>
                                          <p:spTgt spid="113"/>
                                        </p:tgtEl>
                                        <p:attrNameLst>
                                          <p:attrName>ppt_x</p:attrName>
                                          <p:attrName>ppt_y</p:attrName>
                                        </p:attrNameLst>
                                      </p:cBhvr>
                                      <p:rCtr x="16076" y="8935"/>
                                    </p:animMotion>
                                  </p:child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3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01"/>
                                        </p:tgtEl>
                                        <p:attrNameLst>
                                          <p:attrName>style.visibility</p:attrName>
                                        </p:attrNameLst>
                                      </p:cBhvr>
                                      <p:to>
                                        <p:strVal val="visible"/>
                                      </p:to>
                                    </p:set>
                                    <p:anim calcmode="lin" valueType="num">
                                      <p:cBhvr>
                                        <p:cTn id="80" dur="1000" fill="hold"/>
                                        <p:tgtEl>
                                          <p:spTgt spid="101"/>
                                        </p:tgtEl>
                                        <p:attrNameLst>
                                          <p:attrName>ppt_w</p:attrName>
                                        </p:attrNameLst>
                                      </p:cBhvr>
                                      <p:tavLst>
                                        <p:tav tm="0">
                                          <p:val>
                                            <p:strVal val="#ppt_w*0.70"/>
                                          </p:val>
                                        </p:tav>
                                        <p:tav tm="100000">
                                          <p:val>
                                            <p:strVal val="#ppt_w"/>
                                          </p:val>
                                        </p:tav>
                                      </p:tavLst>
                                    </p:anim>
                                    <p:anim calcmode="lin" valueType="num">
                                      <p:cBhvr>
                                        <p:cTn id="81" dur="1000" fill="hold"/>
                                        <p:tgtEl>
                                          <p:spTgt spid="101"/>
                                        </p:tgtEl>
                                        <p:attrNameLst>
                                          <p:attrName>ppt_h</p:attrName>
                                        </p:attrNameLst>
                                      </p:cBhvr>
                                      <p:tavLst>
                                        <p:tav tm="0">
                                          <p:val>
                                            <p:strVal val="#ppt_h"/>
                                          </p:val>
                                        </p:tav>
                                        <p:tav tm="100000">
                                          <p:val>
                                            <p:strVal val="#ppt_h"/>
                                          </p:val>
                                        </p:tav>
                                      </p:tavLst>
                                    </p:anim>
                                    <p:animEffect transition="in" filter="fade">
                                      <p:cBhvr>
                                        <p:cTn id="82" dur="1000"/>
                                        <p:tgtEl>
                                          <p:spTgt spid="1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6"/>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113"/>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1" nodeType="afterEffect">
                                  <p:stCondLst>
                                    <p:cond delay="0"/>
                                  </p:stCondLst>
                                  <p:childTnLst>
                                    <p:set>
                                      <p:cBhvr>
                                        <p:cTn id="91" dur="1" fill="hold">
                                          <p:stCondLst>
                                            <p:cond delay="0"/>
                                          </p:stCondLst>
                                        </p:cTn>
                                        <p:tgtEl>
                                          <p:spTgt spid="116"/>
                                        </p:tgtEl>
                                        <p:attrNameLst>
                                          <p:attrName>style.visibility</p:attrName>
                                        </p:attrNameLst>
                                      </p:cBhvr>
                                      <p:to>
                                        <p:strVal val="visible"/>
                                      </p:to>
                                    </p:set>
                                  </p:childTnLst>
                                </p:cTn>
                              </p:par>
                            </p:childTnLst>
                          </p:cTn>
                        </p:par>
                        <p:par>
                          <p:cTn id="92" fill="hold" nodeType="afterGroup">
                            <p:stCondLst>
                              <p:cond delay="0"/>
                            </p:stCondLst>
                            <p:childTnLst>
                              <p:par>
                                <p:cTn id="93" presetID="50" presetClass="path" presetSubtype="0" accel="50000" decel="50000" fill="hold" grpId="0" nodeType="afterEffect">
                                  <p:stCondLst>
                                    <p:cond delay="0"/>
                                  </p:stCondLst>
                                  <p:childTnLst>
                                    <p:animMotion origin="layout" path="M 0.05712 -0.06644 L 0.15399 -0.06713 C 0.21389 -0.06435 0.30781 -0.06852 0.34202 -0.06829 C 0.37622 -0.06806 0.35608 -0.08102 0.35903 -0.06574 C 0.36198 -0.05046 0.35972 -0.00718 0.3599 0.02338 L 0.3599 0.11806 " pathEditMode="relative" rAng="0" ptsTypes="FfaaFF">
                                      <p:cBhvr>
                                        <p:cTn id="94" dur="1000" spd="-100000" fill="hold"/>
                                        <p:tgtEl>
                                          <p:spTgt spid="116"/>
                                        </p:tgtEl>
                                        <p:attrNameLst>
                                          <p:attrName>ppt_x</p:attrName>
                                          <p:attrName>ppt_y</p:attrName>
                                        </p:attrNameLst>
                                      </p:cBhvr>
                                      <p:rCtr x="15955" y="8495"/>
                                    </p:animMotion>
                                  </p:childTnLst>
                                </p:cTn>
                              </p:par>
                              <p:par>
                                <p:cTn id="95" presetID="57" presetClass="path" presetSubtype="0" accel="50000" decel="50000" fill="hold" grpId="2" nodeType="withEffect">
                                  <p:stCondLst>
                                    <p:cond delay="0"/>
                                  </p:stCondLst>
                                  <p:childTnLst>
                                    <p:animMotion origin="layout" path="M 5.55556E-7 2.09577E-6 L 5.55556E-7 -0.07148 C 5.55556E-7 -0.1034 -0.08125 -0.14203 -0.14688 -0.14203 L -0.29358 -0.14203 " pathEditMode="relative" rAng="0" ptsTypes="FfFF">
                                      <p:cBhvr>
                                        <p:cTn id="96" dur="1000" fill="hold"/>
                                        <p:tgtEl>
                                          <p:spTgt spid="101"/>
                                        </p:tgtEl>
                                        <p:attrNameLst>
                                          <p:attrName>ppt_x</p:attrName>
                                          <p:attrName>ppt_y</p:attrName>
                                        </p:attrNameLst>
                                      </p:cBhvr>
                                      <p:rCtr x="-14687" y="-7102"/>
                                    </p:animMotion>
                                  </p:childTnLst>
                                </p:cTn>
                              </p:par>
                            </p:childTnLst>
                          </p:cTn>
                        </p:par>
                        <p:par>
                          <p:cTn id="97" fill="hold" nodeType="afterGroup">
                            <p:stCondLst>
                              <p:cond delay="1000"/>
                            </p:stCondLst>
                            <p:childTnLst>
                              <p:par>
                                <p:cTn id="98" presetID="1" presetClass="exit" presetSubtype="0" fill="hold" grpId="2" nodeType="afterEffect">
                                  <p:stCondLst>
                                    <p:cond delay="0"/>
                                  </p:stCondLst>
                                  <p:childTnLst>
                                    <p:set>
                                      <p:cBhvr>
                                        <p:cTn id="99" dur="1" fill="hold">
                                          <p:stCondLst>
                                            <p:cond delay="0"/>
                                          </p:stCondLst>
                                        </p:cTn>
                                        <p:tgtEl>
                                          <p:spTgt spid="11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01"/>
                                        </p:tgtEl>
                                        <p:attrNameLst>
                                          <p:attrName>style.visibility</p:attrName>
                                        </p:attrNameLst>
                                      </p:cBhvr>
                                      <p:to>
                                        <p:strVal val="hidden"/>
                                      </p:to>
                                    </p:set>
                                  </p:childTnLst>
                                </p:cTn>
                              </p:par>
                            </p:childTnLst>
                          </p:cTn>
                        </p:par>
                        <p:par>
                          <p:cTn id="102" fill="hold" nodeType="afterGroup">
                            <p:stCondLst>
                              <p:cond delay="1000"/>
                            </p:stCondLst>
                            <p:childTnLst>
                              <p:par>
                                <p:cTn id="103" presetID="55" presetClass="entr" presetSubtype="0" fill="hold" grpId="0" nodeType="afterEffect">
                                  <p:stCondLst>
                                    <p:cond delay="0"/>
                                  </p:stCondLst>
                                  <p:childTnLst>
                                    <p:set>
                                      <p:cBhvr>
                                        <p:cTn id="104" dur="1" fill="hold">
                                          <p:stCondLst>
                                            <p:cond delay="0"/>
                                          </p:stCondLst>
                                        </p:cTn>
                                        <p:tgtEl>
                                          <p:spTgt spid="120"/>
                                        </p:tgtEl>
                                        <p:attrNameLst>
                                          <p:attrName>style.visibility</p:attrName>
                                        </p:attrNameLst>
                                      </p:cBhvr>
                                      <p:to>
                                        <p:strVal val="visible"/>
                                      </p:to>
                                    </p:set>
                                    <p:anim calcmode="lin" valueType="num">
                                      <p:cBhvr>
                                        <p:cTn id="105" dur="1000" fill="hold"/>
                                        <p:tgtEl>
                                          <p:spTgt spid="120"/>
                                        </p:tgtEl>
                                        <p:attrNameLst>
                                          <p:attrName>ppt_w</p:attrName>
                                        </p:attrNameLst>
                                      </p:cBhvr>
                                      <p:tavLst>
                                        <p:tav tm="0">
                                          <p:val>
                                            <p:strVal val="#ppt_w*0.70"/>
                                          </p:val>
                                        </p:tav>
                                        <p:tav tm="100000">
                                          <p:val>
                                            <p:strVal val="#ppt_w"/>
                                          </p:val>
                                        </p:tav>
                                      </p:tavLst>
                                    </p:anim>
                                    <p:anim calcmode="lin" valueType="num">
                                      <p:cBhvr>
                                        <p:cTn id="106" dur="1000" fill="hold"/>
                                        <p:tgtEl>
                                          <p:spTgt spid="120"/>
                                        </p:tgtEl>
                                        <p:attrNameLst>
                                          <p:attrName>ppt_h</p:attrName>
                                        </p:attrNameLst>
                                      </p:cBhvr>
                                      <p:tavLst>
                                        <p:tav tm="0">
                                          <p:val>
                                            <p:strVal val="#ppt_h"/>
                                          </p:val>
                                        </p:tav>
                                        <p:tav tm="100000">
                                          <p:val>
                                            <p:strVal val="#ppt_h"/>
                                          </p:val>
                                        </p:tav>
                                      </p:tavLst>
                                    </p:anim>
                                    <p:animEffect transition="in" filter="fade">
                                      <p:cBhvr>
                                        <p:cTn id="107" dur="1000"/>
                                        <p:tgtEl>
                                          <p:spTgt spid="12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childTnLst>
                                </p:cTn>
                              </p:par>
                            </p:childTnLst>
                          </p:cTn>
                        </p:par>
                        <p:par>
                          <p:cTn id="120" fill="hold" nodeType="afterGroup">
                            <p:stCondLst>
                              <p:cond delay="0"/>
                            </p:stCondLst>
                            <p:childTnLst>
                              <p:par>
                                <p:cTn id="121" presetID="63" presetClass="path" presetSubtype="0" accel="50000" decel="50000" fill="hold" grpId="2" nodeType="afterEffect">
                                  <p:stCondLst>
                                    <p:cond delay="0"/>
                                  </p:stCondLst>
                                  <p:childTnLst>
                                    <p:animMotion origin="layout" path="M 0.1066 -4.44444E-6 L 0.50347 -4.44444E-6 " pathEditMode="relative" rAng="0" ptsTypes="AA">
                                      <p:cBhvr>
                                        <p:cTn id="122" dur="2000" fill="hold"/>
                                        <p:tgtEl>
                                          <p:spTgt spid="96"/>
                                        </p:tgtEl>
                                        <p:attrNameLst>
                                          <p:attrName>ppt_x</p:attrName>
                                          <p:attrName>ppt_y</p:attrName>
                                        </p:attrNameLst>
                                      </p:cBhvr>
                                      <p:rCtr x="19844" y="0"/>
                                    </p:animMotion>
                                  </p:childTnLst>
                                </p:cTn>
                              </p:par>
                              <p:par>
                                <p:cTn id="123" presetID="56" presetClass="path" presetSubtype="0" accel="50000" decel="50000" fill="hold" grpId="2" nodeType="withEffect">
                                  <p:stCondLst>
                                    <p:cond delay="0"/>
                                  </p:stCondLst>
                                  <p:childTnLst>
                                    <p:animMotion origin="layout" path="M -3.05556E-6 1.48148E-6 L 0.39601 0.00023 " pathEditMode="relative" rAng="0" ptsTypes="AA">
                                      <p:cBhvr>
                                        <p:cTn id="124" dur="2000" fill="hold"/>
                                        <p:tgtEl>
                                          <p:spTgt spid="119"/>
                                        </p:tgtEl>
                                        <p:attrNameLst>
                                          <p:attrName>ppt_x</p:attrName>
                                          <p:attrName>ppt_y</p:attrName>
                                        </p:attrNameLst>
                                      </p:cBhvr>
                                      <p:rCtr x="19792" y="0"/>
                                    </p:animMotion>
                                  </p:childTnLst>
                                </p:cTn>
                              </p:par>
                            </p:childTnLst>
                          </p:cTn>
                        </p:par>
                        <p:par>
                          <p:cTn id="125" fill="hold" nodeType="afterGroup">
                            <p:stCondLst>
                              <p:cond delay="2000"/>
                            </p:stCondLst>
                            <p:childTnLst>
                              <p:par>
                                <p:cTn id="126" presetID="1" presetClass="exit" presetSubtype="0" fill="hold" grpId="1" nodeType="afterEffect">
                                  <p:stCondLst>
                                    <p:cond delay="0"/>
                                  </p:stCondLst>
                                  <p:childTnLst>
                                    <p:set>
                                      <p:cBhvr>
                                        <p:cTn id="127" dur="1" fill="hold">
                                          <p:stCondLst>
                                            <p:cond delay="0"/>
                                          </p:stCondLst>
                                        </p:cTn>
                                        <p:tgtEl>
                                          <p:spTgt spid="9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19"/>
                                        </p:tgtEl>
                                        <p:attrNameLst>
                                          <p:attrName>style.visibility</p:attrName>
                                        </p:attrNameLst>
                                      </p:cBhvr>
                                      <p:to>
                                        <p:strVal val="hidden"/>
                                      </p:to>
                                    </p:set>
                                  </p:childTnLst>
                                </p:cTn>
                              </p:par>
                            </p:childTnLst>
                          </p:cTn>
                        </p:par>
                        <p:par>
                          <p:cTn id="130" fill="hold" nodeType="afterGroup">
                            <p:stCondLst>
                              <p:cond delay="2000"/>
                            </p:stCondLst>
                            <p:childTnLst>
                              <p:par>
                                <p:cTn id="131" presetID="1" presetClass="entr" presetSubtype="0"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6" presetClass="path" presetSubtype="0" accel="50000" decel="50000" fill="hold" grpId="2" nodeType="clickEffect">
                                  <p:stCondLst>
                                    <p:cond delay="0"/>
                                  </p:stCondLst>
                                  <p:childTnLst>
                                    <p:animMotion origin="layout" path="M -3.61111E-6 -4.81481E-6 L 0.08039 -0.07962 " pathEditMode="relative" rAng="0" ptsTypes="AA">
                                      <p:cBhvr>
                                        <p:cTn id="136" dur="2000" fill="hold"/>
                                        <p:tgtEl>
                                          <p:spTgt spid="64"/>
                                        </p:tgtEl>
                                        <p:attrNameLst>
                                          <p:attrName>ppt_x</p:attrName>
                                          <p:attrName>ppt_y</p:attrName>
                                        </p:attrNameLst>
                                      </p:cBhvr>
                                      <p:rCtr x="4010" y="-3981"/>
                                    </p:animMotion>
                                  </p:childTnLst>
                                </p:cTn>
                              </p:par>
                            </p:childTnLst>
                          </p:cTn>
                        </p:par>
                        <p:par>
                          <p:cTn id="137" fill="hold" nodeType="afterGroup">
                            <p:stCondLst>
                              <p:cond delay="2000"/>
                            </p:stCondLst>
                            <p:childTnLst>
                              <p:par>
                                <p:cTn id="138" presetID="9" presetClass="exit" presetSubtype="0" fill="hold" grpId="1" nodeType="afterEffect">
                                  <p:stCondLst>
                                    <p:cond delay="0"/>
                                  </p:stCondLst>
                                  <p:childTnLst>
                                    <p:animEffect transition="out" filter="dissolve">
                                      <p:cBhvr>
                                        <p:cTn id="139" dur="500"/>
                                        <p:tgtEl>
                                          <p:spTgt spid="64"/>
                                        </p:tgtEl>
                                      </p:cBhvr>
                                    </p:animEffect>
                                    <p:set>
                                      <p:cBhvr>
                                        <p:cTn id="140" dur="1" fill="hold">
                                          <p:stCondLst>
                                            <p:cond delay="499"/>
                                          </p:stCondLst>
                                        </p:cTn>
                                        <p:tgtEl>
                                          <p:spTgt spid="64"/>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122"/>
                                        </p:tgtEl>
                                        <p:attrNameLst>
                                          <p:attrName>style.visibility</p:attrName>
                                        </p:attrNameLst>
                                      </p:cBhvr>
                                      <p:to>
                                        <p:strVal val="visible"/>
                                      </p:to>
                                    </p:set>
                                    <p:anim calcmode="lin" valueType="num">
                                      <p:cBhvr additive="base">
                                        <p:cTn id="145" dur="500" fill="hold"/>
                                        <p:tgtEl>
                                          <p:spTgt spid="122"/>
                                        </p:tgtEl>
                                        <p:attrNameLst>
                                          <p:attrName>ppt_x</p:attrName>
                                        </p:attrNameLst>
                                      </p:cBhvr>
                                      <p:tavLst>
                                        <p:tav tm="0">
                                          <p:val>
                                            <p:strVal val="1+#ppt_w/2"/>
                                          </p:val>
                                        </p:tav>
                                        <p:tav tm="100000">
                                          <p:val>
                                            <p:strVal val="#ppt_x"/>
                                          </p:val>
                                        </p:tav>
                                      </p:tavLst>
                                    </p:anim>
                                    <p:anim calcmode="lin" valueType="num">
                                      <p:cBhvr additive="base">
                                        <p:cTn id="146"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par>
                          <p:cTn id="151" fill="hold" nodeType="afterGroup">
                            <p:stCondLst>
                              <p:cond delay="0"/>
                            </p:stCondLst>
                            <p:childTnLst>
                              <p:par>
                                <p:cTn id="152" presetID="63" presetClass="path" presetSubtype="0" accel="50000" decel="50000" fill="hold" grpId="2" nodeType="afterEffect">
                                  <p:stCondLst>
                                    <p:cond delay="0"/>
                                  </p:stCondLst>
                                  <p:childTnLst>
                                    <p:animMotion origin="layout" path="M -0.03542 -0.11783 L -0.43281 -0.11898 " pathEditMode="relative" rAng="0" ptsTypes="AA">
                                      <p:cBhvr>
                                        <p:cTn id="153" dur="2000" fill="hold"/>
                                        <p:tgtEl>
                                          <p:spTgt spid="65"/>
                                        </p:tgtEl>
                                        <p:attrNameLst>
                                          <p:attrName>ppt_x</p:attrName>
                                          <p:attrName>ppt_y</p:attrName>
                                        </p:attrNameLst>
                                      </p:cBhvr>
                                      <p:rCtr x="-19878" y="-69"/>
                                    </p:animMotion>
                                  </p:childTnLst>
                                </p:cTn>
                              </p:par>
                            </p:childTnLst>
                          </p:cTn>
                        </p:par>
                        <p:par>
                          <p:cTn id="154" fill="hold" nodeType="afterGroup">
                            <p:stCondLst>
                              <p:cond delay="2000"/>
                            </p:stCondLst>
                            <p:childTnLst>
                              <p:par>
                                <p:cTn id="155" presetID="2" presetClass="exit" presetSubtype="2" fill="hold" grpId="1" nodeType="afterEffect">
                                  <p:stCondLst>
                                    <p:cond delay="0"/>
                                  </p:stCondLst>
                                  <p:childTnLst>
                                    <p:anim calcmode="lin" valueType="num">
                                      <p:cBhvr additive="base">
                                        <p:cTn id="156" dur="500"/>
                                        <p:tgtEl>
                                          <p:spTgt spid="122"/>
                                        </p:tgtEl>
                                        <p:attrNameLst>
                                          <p:attrName>ppt_x</p:attrName>
                                        </p:attrNameLst>
                                      </p:cBhvr>
                                      <p:tavLst>
                                        <p:tav tm="0">
                                          <p:val>
                                            <p:strVal val="ppt_x"/>
                                          </p:val>
                                        </p:tav>
                                        <p:tav tm="100000">
                                          <p:val>
                                            <p:strVal val="1+ppt_w/2"/>
                                          </p:val>
                                        </p:tav>
                                      </p:tavLst>
                                    </p:anim>
                                    <p:anim calcmode="lin" valueType="num">
                                      <p:cBhvr additive="base">
                                        <p:cTn id="157" dur="500"/>
                                        <p:tgtEl>
                                          <p:spTgt spid="122"/>
                                        </p:tgtEl>
                                        <p:attrNameLst>
                                          <p:attrName>ppt_y</p:attrName>
                                        </p:attrNameLst>
                                      </p:cBhvr>
                                      <p:tavLst>
                                        <p:tav tm="0">
                                          <p:val>
                                            <p:strVal val="ppt_y"/>
                                          </p:val>
                                        </p:tav>
                                        <p:tav tm="100000">
                                          <p:val>
                                            <p:strVal val="ppt_y"/>
                                          </p:val>
                                        </p:tav>
                                      </p:tavLst>
                                    </p:anim>
                                    <p:set>
                                      <p:cBhvr>
                                        <p:cTn id="158" dur="1" fill="hold">
                                          <p:stCondLst>
                                            <p:cond delay="499"/>
                                          </p:stCondLst>
                                        </p:cTn>
                                        <p:tgtEl>
                                          <p:spTgt spid="122"/>
                                        </p:tgtEl>
                                        <p:attrNameLst>
                                          <p:attrName>style.visibility</p:attrName>
                                        </p:attrNameLst>
                                      </p:cBhvr>
                                      <p:to>
                                        <p:strVal val="hidden"/>
                                      </p:to>
                                    </p:set>
                                  </p:childTnLst>
                                </p:cTn>
                              </p:par>
                            </p:childTnLst>
                          </p:cTn>
                        </p:par>
                        <p:par>
                          <p:cTn id="159" fill="hold" nodeType="afterGroup">
                            <p:stCondLst>
                              <p:cond delay="2500"/>
                            </p:stCondLst>
                            <p:childTnLst>
                              <p:par>
                                <p:cTn id="160" presetID="1" presetClass="exit" presetSubtype="0" fill="hold" grpId="1" nodeType="afterEffect">
                                  <p:stCondLst>
                                    <p:cond delay="0"/>
                                  </p:stCondLst>
                                  <p:childTnLst>
                                    <p:set>
                                      <p:cBhvr>
                                        <p:cTn id="161" dur="1" fill="hold">
                                          <p:stCondLst>
                                            <p:cond delay="0"/>
                                          </p:stCondLst>
                                        </p:cTn>
                                        <p:tgtEl>
                                          <p:spTgt spid="65"/>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120"/>
                                        </p:tgtEl>
                                        <p:attrNameLst>
                                          <p:attrName>style.visibility</p:attrName>
                                        </p:attrNameLst>
                                      </p:cBhvr>
                                      <p:to>
                                        <p:strVal val="hidden"/>
                                      </p:to>
                                    </p:set>
                                  </p:childTnLst>
                                </p:cTn>
                              </p:par>
                            </p:childTnLst>
                          </p:cTn>
                        </p:par>
                        <p:par>
                          <p:cTn id="166" fill="hold" nodeType="afterGroup">
                            <p:stCondLst>
                              <p:cond delay="0"/>
                            </p:stCondLst>
                            <p:childTnLst>
                              <p:par>
                                <p:cTn id="167" presetID="2" presetClass="exit" presetSubtype="8" fill="hold" grpId="1" nodeType="afterEffect">
                                  <p:stCondLst>
                                    <p:cond delay="0"/>
                                  </p:stCondLst>
                                  <p:childTnLst>
                                    <p:anim calcmode="lin" valueType="num">
                                      <p:cBhvr additive="base">
                                        <p:cTn id="168" dur="500"/>
                                        <p:tgtEl>
                                          <p:spTgt spid="108"/>
                                        </p:tgtEl>
                                        <p:attrNameLst>
                                          <p:attrName>ppt_x</p:attrName>
                                        </p:attrNameLst>
                                      </p:cBhvr>
                                      <p:tavLst>
                                        <p:tav tm="0">
                                          <p:val>
                                            <p:strVal val="ppt_x"/>
                                          </p:val>
                                        </p:tav>
                                        <p:tav tm="100000">
                                          <p:val>
                                            <p:strVal val="0-ppt_w/2"/>
                                          </p:val>
                                        </p:tav>
                                      </p:tavLst>
                                    </p:anim>
                                    <p:anim calcmode="lin" valueType="num">
                                      <p:cBhvr additive="base">
                                        <p:cTn id="169" dur="500"/>
                                        <p:tgtEl>
                                          <p:spTgt spid="108"/>
                                        </p:tgtEl>
                                        <p:attrNameLst>
                                          <p:attrName>ppt_y</p:attrName>
                                        </p:attrNameLst>
                                      </p:cBhvr>
                                      <p:tavLst>
                                        <p:tav tm="0">
                                          <p:val>
                                            <p:strVal val="ppt_y"/>
                                          </p:val>
                                        </p:tav>
                                        <p:tav tm="100000">
                                          <p:val>
                                            <p:strVal val="ppt_y"/>
                                          </p:val>
                                        </p:tav>
                                      </p:tavLst>
                                    </p:anim>
                                    <p:set>
                                      <p:cBhvr>
                                        <p:cTn id="170" dur="1" fill="hold">
                                          <p:stCondLst>
                                            <p:cond delay="499"/>
                                          </p:stCondLst>
                                        </p:cTn>
                                        <p:tgtEl>
                                          <p:spTgt spid="108"/>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1" nodeType="clickEffect">
                                  <p:stCondLst>
                                    <p:cond delay="0"/>
                                  </p:stCondLst>
                                  <p:childTnLst>
                                    <p:set>
                                      <p:cBhvr>
                                        <p:cTn id="184" dur="1" fill="hold">
                                          <p:stCondLst>
                                            <p:cond delay="0"/>
                                          </p:stCondLst>
                                        </p:cTn>
                                        <p:tgtEl>
                                          <p:spTgt spid="118"/>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97"/>
                                        </p:tgtEl>
                                        <p:attrNameLst>
                                          <p:attrName>style.visibility</p:attrName>
                                        </p:attrNameLst>
                                      </p:cBhvr>
                                      <p:to>
                                        <p:strVal val="visible"/>
                                      </p:to>
                                    </p:set>
                                  </p:childTnLst>
                                </p:cTn>
                              </p:par>
                            </p:childTnLst>
                          </p:cTn>
                        </p:par>
                        <p:par>
                          <p:cTn id="187" fill="hold" nodeType="afterGroup">
                            <p:stCondLst>
                              <p:cond delay="0"/>
                            </p:stCondLst>
                            <p:childTnLst>
                              <p:par>
                                <p:cTn id="188" presetID="50" presetClass="path" presetSubtype="0" accel="50000" decel="50000" fill="hold" grpId="0" nodeType="afterEffect">
                                  <p:stCondLst>
                                    <p:cond delay="0"/>
                                  </p:stCondLst>
                                  <p:childTnLst>
                                    <p:animMotion origin="layout" path="M 0.10642 -0.00023 L 0.20278 -1.85185E-6 C 0.24184 -0.00023 0.22552 -0.00046 0.23715 -0.00092 C 0.24305 -0.04305 0.23819 -0.19815 0.23819 -0.25254 C 0.23819 -0.30694 0.23698 -0.31273 0.23715 -0.32801 C 0.23732 -0.34329 0.23889 -0.34051 0.23906 -0.34421 C 0.23923 -0.34791 0.23837 -0.34954 0.23819 -0.35069 C 0.23802 -0.35185 0.21927 -0.35162 0.23819 -0.35185 C 0.25712 -0.35208 0.32413 -0.35139 0.35139 -0.35185 C 0.37864 -0.35231 0.39201 -0.35416 0.40139 -0.3544 C 0.41076 -0.35463 0.40677 -0.35324 0.40798 -0.35324 C 0.4092 -0.35324 0.40833 -0.37801 0.40885 -0.3544 C 0.40937 -0.33079 0.41128 -0.2419 0.41076 -0.21088 C 0.41024 -0.17986 0.4066 -0.175 0.40573 -0.16782 " pathEditMode="relative" rAng="0" ptsTypes="FfaaaaaaaaaaaF">
                                      <p:cBhvr>
                                        <p:cTn id="189" dur="1000" spd="-100000" fill="hold"/>
                                        <p:tgtEl>
                                          <p:spTgt spid="97"/>
                                        </p:tgtEl>
                                        <p:attrNameLst>
                                          <p:attrName>ppt_x</p:attrName>
                                          <p:attrName>ppt_y</p:attrName>
                                        </p:attrNameLst>
                                      </p:cBhvr>
                                      <p:rCtr x="15243" y="-18889"/>
                                    </p:animMotion>
                                  </p:childTnLst>
                                </p:cTn>
                              </p:par>
                              <p:par>
                                <p:cTn id="190" presetID="50" presetClass="path" presetSubtype="0" accel="50000" decel="50000" fill="hold" grpId="0" nodeType="withEffect">
                                  <p:stCondLst>
                                    <p:cond delay="0"/>
                                  </p:stCondLst>
                                  <p:childTnLst>
                                    <p:animMotion origin="layout" path="M 0.03993 -0.08889 L 0.13854 -0.08889 C 0.19791 -0.08264 0.29184 -0.08727 0.32587 -0.08634 C 0.35989 -0.08541 0.33993 -0.09907 0.34288 -0.08379 C 0.34583 -0.06852 0.34357 -0.02523 0.34375 0.00533 L 0.34375 0.1 " pathEditMode="relative" rAng="0" ptsTypes="FfaaFF">
                                      <p:cBhvr>
                                        <p:cTn id="191" dur="1000" spd="-100000" fill="hold"/>
                                        <p:tgtEl>
                                          <p:spTgt spid="118"/>
                                        </p:tgtEl>
                                        <p:attrNameLst>
                                          <p:attrName>ppt_x</p:attrName>
                                          <p:attrName>ppt_y</p:attrName>
                                        </p:attrNameLst>
                                      </p:cBhvr>
                                      <p:rCtr x="15990" y="8935"/>
                                    </p:animMotion>
                                  </p:childTnLst>
                                </p:cTn>
                              </p:par>
                            </p:childTnLst>
                          </p:cTn>
                        </p:par>
                        <p:par>
                          <p:cTn id="192" fill="hold" nodeType="afterGroup">
                            <p:stCondLst>
                              <p:cond delay="1000"/>
                            </p:stCondLst>
                            <p:childTnLst>
                              <p:par>
                                <p:cTn id="193" presetID="1" presetClass="exit" presetSubtype="0" fill="hold" grpId="2" nodeType="afterEffect">
                                  <p:stCondLst>
                                    <p:cond delay="0"/>
                                  </p:stCondLst>
                                  <p:childTnLst>
                                    <p:set>
                                      <p:cBhvr>
                                        <p:cTn id="194" dur="1" fill="hold">
                                          <p:stCondLst>
                                            <p:cond delay="0"/>
                                          </p:stCondLst>
                                        </p:cTn>
                                        <p:tgtEl>
                                          <p:spTgt spid="97"/>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118"/>
                                        </p:tgtEl>
                                        <p:attrNameLst>
                                          <p:attrName>style.visibility</p:attrName>
                                        </p:attrNameLst>
                                      </p:cBhvr>
                                      <p:to>
                                        <p:strVal val="hidden"/>
                                      </p:to>
                                    </p:set>
                                  </p:childTnLst>
                                </p:cTn>
                              </p:par>
                            </p:childTnLst>
                          </p:cTn>
                        </p:par>
                        <p:par>
                          <p:cTn id="197" fill="hold" nodeType="afterGroup">
                            <p:stCondLst>
                              <p:cond delay="1000"/>
                            </p:stCondLst>
                            <p:childTnLst>
                              <p:par>
                                <p:cTn id="198" presetID="55" presetClass="entr" presetSubtype="0" fill="hold" grpId="0" nodeType="afterEffect">
                                  <p:stCondLst>
                                    <p:cond delay="0"/>
                                  </p:stCondLst>
                                  <p:childTnLst>
                                    <p:set>
                                      <p:cBhvr>
                                        <p:cTn id="199" dur="1" fill="hold">
                                          <p:stCondLst>
                                            <p:cond delay="0"/>
                                          </p:stCondLst>
                                        </p:cTn>
                                        <p:tgtEl>
                                          <p:spTgt spid="114"/>
                                        </p:tgtEl>
                                        <p:attrNameLst>
                                          <p:attrName>style.visibility</p:attrName>
                                        </p:attrNameLst>
                                      </p:cBhvr>
                                      <p:to>
                                        <p:strVal val="visible"/>
                                      </p:to>
                                    </p:set>
                                    <p:anim calcmode="lin" valueType="num">
                                      <p:cBhvr>
                                        <p:cTn id="200" dur="1000" fill="hold"/>
                                        <p:tgtEl>
                                          <p:spTgt spid="114"/>
                                        </p:tgtEl>
                                        <p:attrNameLst>
                                          <p:attrName>ppt_w</p:attrName>
                                        </p:attrNameLst>
                                      </p:cBhvr>
                                      <p:tavLst>
                                        <p:tav tm="0">
                                          <p:val>
                                            <p:strVal val="#ppt_w*0.70"/>
                                          </p:val>
                                        </p:tav>
                                        <p:tav tm="100000">
                                          <p:val>
                                            <p:strVal val="#ppt_w"/>
                                          </p:val>
                                        </p:tav>
                                      </p:tavLst>
                                    </p:anim>
                                    <p:anim calcmode="lin" valueType="num">
                                      <p:cBhvr>
                                        <p:cTn id="201" dur="1000" fill="hold"/>
                                        <p:tgtEl>
                                          <p:spTgt spid="114"/>
                                        </p:tgtEl>
                                        <p:attrNameLst>
                                          <p:attrName>ppt_h</p:attrName>
                                        </p:attrNameLst>
                                      </p:cBhvr>
                                      <p:tavLst>
                                        <p:tav tm="0">
                                          <p:val>
                                            <p:strVal val="#ppt_h"/>
                                          </p:val>
                                        </p:tav>
                                        <p:tav tm="100000">
                                          <p:val>
                                            <p:strVal val="#ppt_h"/>
                                          </p:val>
                                        </p:tav>
                                      </p:tavLst>
                                    </p:anim>
                                    <p:animEffect transition="in" filter="fade">
                                      <p:cBhvr>
                                        <p:cTn id="202" dur="1000"/>
                                        <p:tgtEl>
                                          <p:spTgt spid="114"/>
                                        </p:tgtEl>
                                      </p:cBhvr>
                                    </p:animEffect>
                                  </p:childTnLst>
                                </p:cTn>
                              </p:par>
                              <p:par>
                                <p:cTn id="203" presetID="55" presetClass="entr" presetSubtype="0" fill="hold" grpId="0" nodeType="withEffect">
                                  <p:stCondLst>
                                    <p:cond delay="0"/>
                                  </p:stCondLst>
                                  <p:childTnLst>
                                    <p:set>
                                      <p:cBhvr>
                                        <p:cTn id="204" dur="1" fill="hold">
                                          <p:stCondLst>
                                            <p:cond delay="0"/>
                                          </p:stCondLst>
                                        </p:cTn>
                                        <p:tgtEl>
                                          <p:spTgt spid="89"/>
                                        </p:tgtEl>
                                        <p:attrNameLst>
                                          <p:attrName>style.visibility</p:attrName>
                                        </p:attrNameLst>
                                      </p:cBhvr>
                                      <p:to>
                                        <p:strVal val="visible"/>
                                      </p:to>
                                    </p:set>
                                    <p:anim calcmode="lin" valueType="num">
                                      <p:cBhvr>
                                        <p:cTn id="205" dur="1000" fill="hold"/>
                                        <p:tgtEl>
                                          <p:spTgt spid="89"/>
                                        </p:tgtEl>
                                        <p:attrNameLst>
                                          <p:attrName>ppt_w</p:attrName>
                                        </p:attrNameLst>
                                      </p:cBhvr>
                                      <p:tavLst>
                                        <p:tav tm="0">
                                          <p:val>
                                            <p:strVal val="#ppt_w*0.70"/>
                                          </p:val>
                                        </p:tav>
                                        <p:tav tm="100000">
                                          <p:val>
                                            <p:strVal val="#ppt_w"/>
                                          </p:val>
                                        </p:tav>
                                      </p:tavLst>
                                    </p:anim>
                                    <p:anim calcmode="lin" valueType="num">
                                      <p:cBhvr>
                                        <p:cTn id="206" dur="1000" fill="hold"/>
                                        <p:tgtEl>
                                          <p:spTgt spid="89"/>
                                        </p:tgtEl>
                                        <p:attrNameLst>
                                          <p:attrName>ppt_h</p:attrName>
                                        </p:attrNameLst>
                                      </p:cBhvr>
                                      <p:tavLst>
                                        <p:tav tm="0">
                                          <p:val>
                                            <p:strVal val="#ppt_h"/>
                                          </p:val>
                                        </p:tav>
                                        <p:tav tm="100000">
                                          <p:val>
                                            <p:strVal val="#ppt_h"/>
                                          </p:val>
                                        </p:tav>
                                      </p:tavLst>
                                    </p:anim>
                                    <p:animEffect transition="in" filter="fade">
                                      <p:cBhvr>
                                        <p:cTn id="20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0" grpId="2" animBg="1"/>
      <p:bldP spid="48" grpId="0"/>
      <p:bldP spid="64" grpId="0" animBg="1"/>
      <p:bldP spid="64" grpId="1" animBg="1"/>
      <p:bldP spid="64" grpId="2" animBg="1"/>
      <p:bldP spid="65" grpId="0" animBg="1"/>
      <p:bldP spid="65" grpId="1" animBg="1"/>
      <p:bldP spid="65" grpId="2" animBg="1"/>
      <p:bldP spid="94" grpId="0"/>
      <p:bldP spid="95" grpId="0"/>
      <p:bldP spid="95" grpId="1"/>
      <p:bldP spid="96" grpId="0" animBg="1"/>
      <p:bldP spid="96" grpId="1" animBg="1"/>
      <p:bldP spid="96" grpId="2" animBg="1"/>
      <p:bldP spid="107" grpId="0" animBg="1"/>
      <p:bldP spid="107" grpId="1" animBg="1"/>
      <p:bldP spid="108" grpId="0"/>
      <p:bldP spid="108" grpId="1"/>
      <p:bldP spid="114" grpId="0" animBg="1"/>
      <p:bldP spid="120" grpId="0" animBg="1"/>
      <p:bldP spid="120" grpId="1" animBg="1"/>
      <p:bldP spid="133" grpId="0"/>
      <p:bldP spid="112" grpId="0" animBg="1"/>
      <p:bldP spid="112" grpId="1" animBg="1"/>
      <p:bldP spid="112" grpId="2" animBg="1"/>
      <p:bldP spid="113" grpId="0" animBg="1"/>
      <p:bldP spid="113" grpId="1" animBg="1"/>
      <p:bldP spid="113" grpId="2" animBg="1"/>
      <p:bldP spid="116" grpId="0" animBg="1"/>
      <p:bldP spid="116" grpId="1" animBg="1"/>
      <p:bldP spid="116" grpId="2" animBg="1"/>
      <p:bldP spid="118" grpId="0" animBg="1"/>
      <p:bldP spid="118" grpId="1" animBg="1"/>
      <p:bldP spid="118" grpId="2" animBg="1"/>
      <p:bldP spid="122" grpId="0" animBg="1"/>
      <p:bldP spid="122" grpId="1" animBg="1"/>
      <p:bldP spid="89" grpId="0" animBg="1"/>
      <p:bldP spid="97" grpId="0" animBg="1"/>
      <p:bldP spid="97" grpId="1" animBg="1"/>
      <p:bldP spid="97" grpId="2" animBg="1"/>
      <p:bldP spid="119" grpId="0" animBg="1"/>
      <p:bldP spid="119" grpId="1" animBg="1"/>
      <p:bldP spid="119" grpId="2" animBg="1"/>
      <p:bldP spid="135" grpId="0" animBg="1"/>
      <p:bldP spid="135" grpId="1" animBg="1"/>
      <p:bldP spid="136" grpId="0" animBg="1"/>
      <p:bldP spid="136" grpId="1" animBg="1"/>
      <p:bldP spid="99" grpId="0" animBg="1"/>
      <p:bldP spid="99" grpId="1" animBg="1"/>
      <p:bldP spid="99" grpId="2" animBg="1"/>
      <p:bldP spid="101" grpId="0" animBg="1"/>
      <p:bldP spid="101" grpId="1" animBg="1"/>
      <p:bldP spid="101" grpId="2"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itle 1"/>
          <p:cNvSpPr>
            <a:spLocks noGrp="1"/>
          </p:cNvSpPr>
          <p:nvPr>
            <p:ph type="title"/>
          </p:nvPr>
        </p:nvSpPr>
        <p:spPr/>
        <p:txBody>
          <a:bodyPr/>
          <a:lstStyle/>
          <a:p>
            <a:r>
              <a:rPr lang="en-US">
                <a:latin typeface="Garamond" charset="0"/>
              </a:rPr>
              <a:t>BIS Mechanisms</a:t>
            </a:r>
          </a:p>
        </p:txBody>
      </p:sp>
      <p:sp>
        <p:nvSpPr>
          <p:cNvPr id="3" name="Content Placeholder 2"/>
          <p:cNvSpPr>
            <a:spLocks noGrp="1"/>
          </p:cNvSpPr>
          <p:nvPr>
            <p:ph idx="1"/>
          </p:nvPr>
        </p:nvSpPr>
        <p:spPr/>
        <p:txBody>
          <a:bodyPr/>
          <a:lstStyle/>
          <a:p>
            <a:r>
              <a:rPr lang="en-US">
                <a:latin typeface="Tahoma" charset="0"/>
              </a:rPr>
              <a:t>Basic mechanisms for BIS:</a:t>
            </a:r>
          </a:p>
          <a:p>
            <a:pPr lvl="1"/>
            <a:r>
              <a:rPr lang="en-US">
                <a:latin typeface="Tahoma" charset="0"/>
              </a:rPr>
              <a:t>Determining Thread Waiting Cycles  </a:t>
            </a:r>
            <a:r>
              <a:rPr lang="en-US">
                <a:solidFill>
                  <a:srgbClr val="0000FF"/>
                </a:solidFill>
                <a:latin typeface="Tahoma" charset="0"/>
                <a:sym typeface="Wingdings" charset="0"/>
              </a:rPr>
              <a:t></a:t>
            </a:r>
            <a:endParaRPr lang="en-US">
              <a:solidFill>
                <a:srgbClr val="0000FF"/>
              </a:solidFill>
              <a:latin typeface="Tahoma" charset="0"/>
            </a:endParaRPr>
          </a:p>
          <a:p>
            <a:pPr lvl="1"/>
            <a:r>
              <a:rPr lang="en-US">
                <a:latin typeface="Tahoma" charset="0"/>
              </a:rPr>
              <a:t>Accelerating Bottlenecks  </a:t>
            </a:r>
            <a:r>
              <a:rPr lang="en-US">
                <a:solidFill>
                  <a:srgbClr val="0000FF"/>
                </a:solidFill>
                <a:latin typeface="Tahoma" charset="0"/>
                <a:sym typeface="Wingdings" charset="0"/>
              </a:rPr>
              <a:t></a:t>
            </a:r>
            <a:endParaRPr lang="en-US">
              <a:latin typeface="Tahoma" charset="0"/>
            </a:endParaRPr>
          </a:p>
          <a:p>
            <a:endParaRPr lang="en-US">
              <a:latin typeface="Tahoma" charset="0"/>
            </a:endParaRPr>
          </a:p>
          <a:p>
            <a:r>
              <a:rPr lang="en-US">
                <a:latin typeface="Tahoma" charset="0"/>
              </a:rPr>
              <a:t>Mechanisms to improve performance and generality of BIS:</a:t>
            </a:r>
          </a:p>
          <a:p>
            <a:pPr lvl="1"/>
            <a:r>
              <a:rPr lang="en-US">
                <a:latin typeface="Tahoma" charset="0"/>
              </a:rPr>
              <a:t>Dealing with false serialization</a:t>
            </a:r>
          </a:p>
          <a:p>
            <a:pPr lvl="1"/>
            <a:r>
              <a:rPr lang="en-US">
                <a:latin typeface="Tahoma" charset="0"/>
              </a:rPr>
              <a:t>Preemptive acceleration</a:t>
            </a:r>
          </a:p>
          <a:p>
            <a:pPr lvl="1"/>
            <a:r>
              <a:rPr lang="en-US">
                <a:latin typeface="Tahoma" charset="0"/>
              </a:rPr>
              <a:t>Support for multiple large cores</a:t>
            </a:r>
          </a:p>
        </p:txBody>
      </p:sp>
      <p:sp>
        <p:nvSpPr>
          <p:cNvPr id="2836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3BA00A-998B-E849-835B-ED05F91D3688}" type="slidenum">
              <a:rPr lang="en-US" sz="1600">
                <a:solidFill>
                  <a:srgbClr val="000000"/>
                </a:solidFill>
                <a:latin typeface="Garamond" charset="0"/>
              </a:rPr>
              <a:pPr eaLnBrk="1" hangingPunct="1"/>
              <a:t>71</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p:txBody>
          <a:bodyPr/>
          <a:lstStyle/>
          <a:p>
            <a:r>
              <a:rPr lang="en-US">
                <a:latin typeface="Garamond" charset="0"/>
              </a:rPr>
              <a:t>Hardware Cost</a:t>
            </a:r>
          </a:p>
        </p:txBody>
      </p:sp>
      <p:sp>
        <p:nvSpPr>
          <p:cNvPr id="35843" name="Content Placeholder 2"/>
          <p:cNvSpPr>
            <a:spLocks noGrp="1"/>
          </p:cNvSpPr>
          <p:nvPr>
            <p:ph idx="1"/>
          </p:nvPr>
        </p:nvSpPr>
        <p:spPr>
          <a:xfrm>
            <a:off x="228600" y="1084263"/>
            <a:ext cx="8721725" cy="5119687"/>
          </a:xfrm>
        </p:spPr>
        <p:txBody>
          <a:bodyPr/>
          <a:lstStyle/>
          <a:p>
            <a:r>
              <a:rPr lang="en-US">
                <a:latin typeface="Tahoma" charset="0"/>
              </a:rPr>
              <a:t>Main structures:</a:t>
            </a:r>
          </a:p>
          <a:p>
            <a:endParaRPr lang="en-US" sz="800">
              <a:latin typeface="Tahoma" charset="0"/>
            </a:endParaRPr>
          </a:p>
          <a:p>
            <a:pPr lvl="1"/>
            <a:r>
              <a:rPr lang="en-US">
                <a:latin typeface="Tahoma" charset="0"/>
              </a:rPr>
              <a:t>Bottleneck Table (BT): global 32-entry associative cache, minimum-Thread-Waiting-Cycle replacement</a:t>
            </a:r>
          </a:p>
          <a:p>
            <a:endParaRPr lang="en-US" sz="800">
              <a:latin typeface="Tahoma" charset="0"/>
            </a:endParaRPr>
          </a:p>
          <a:p>
            <a:pPr lvl="1"/>
            <a:r>
              <a:rPr lang="en-US">
                <a:latin typeface="Tahoma" charset="0"/>
              </a:rPr>
              <a:t>Scheduling Buffers (SB): one table per large core, </a:t>
            </a:r>
            <a:br>
              <a:rPr lang="en-US">
                <a:latin typeface="Tahoma" charset="0"/>
              </a:rPr>
            </a:br>
            <a:r>
              <a:rPr lang="en-US">
                <a:latin typeface="Tahoma" charset="0"/>
              </a:rPr>
              <a:t>as many entries as small cores</a:t>
            </a:r>
          </a:p>
          <a:p>
            <a:pPr lvl="1"/>
            <a:endParaRPr lang="en-US" sz="800">
              <a:latin typeface="Tahoma" charset="0"/>
            </a:endParaRPr>
          </a:p>
          <a:p>
            <a:pPr lvl="1"/>
            <a:r>
              <a:rPr lang="en-US">
                <a:latin typeface="Tahoma" charset="0"/>
              </a:rPr>
              <a:t>Acceleration Index Tables (AIT): one 32-entry table</a:t>
            </a:r>
            <a:br>
              <a:rPr lang="en-US">
                <a:latin typeface="Tahoma" charset="0"/>
              </a:rPr>
            </a:br>
            <a:r>
              <a:rPr lang="en-US">
                <a:latin typeface="Tahoma" charset="0"/>
              </a:rPr>
              <a:t>per small core</a:t>
            </a:r>
          </a:p>
          <a:p>
            <a:pPr lvl="1"/>
            <a:endParaRPr lang="en-US" sz="800">
              <a:latin typeface="Tahoma" charset="0"/>
            </a:endParaRPr>
          </a:p>
          <a:p>
            <a:pPr lvl="1"/>
            <a:endParaRPr lang="en-US" sz="800">
              <a:latin typeface="Tahoma" charset="0"/>
              <a:sym typeface="Wingdings" charset="0"/>
            </a:endParaRPr>
          </a:p>
          <a:p>
            <a:pPr lvl="1"/>
            <a:endParaRPr lang="en-US" sz="800">
              <a:latin typeface="Tahoma" charset="0"/>
              <a:sym typeface="Wingdings" charset="0"/>
            </a:endParaRPr>
          </a:p>
          <a:p>
            <a:pPr lvl="1"/>
            <a:endParaRPr lang="en-US" sz="800">
              <a:latin typeface="Tahoma" charset="0"/>
              <a:sym typeface="Wingdings" charset="0"/>
            </a:endParaRPr>
          </a:p>
          <a:p>
            <a:r>
              <a:rPr lang="en-US">
                <a:solidFill>
                  <a:srgbClr val="0000FF"/>
                </a:solidFill>
                <a:latin typeface="Tahoma" charset="0"/>
                <a:sym typeface="Wingdings" charset="0"/>
              </a:rPr>
              <a:t>Off the critical path</a:t>
            </a:r>
          </a:p>
          <a:p>
            <a:endParaRPr lang="en-US">
              <a:solidFill>
                <a:srgbClr val="0000FF"/>
              </a:solidFill>
              <a:latin typeface="Tahoma" charset="0"/>
              <a:sym typeface="Wingdings" charset="0"/>
            </a:endParaRPr>
          </a:p>
          <a:p>
            <a:r>
              <a:rPr lang="en-US">
                <a:solidFill>
                  <a:srgbClr val="0000FF"/>
                </a:solidFill>
                <a:latin typeface="Tahoma" charset="0"/>
                <a:sym typeface="Wingdings" charset="0"/>
              </a:rPr>
              <a:t>Total storage cost for 56-small-cores, 2-large-cores &lt; 19 KB</a:t>
            </a:r>
            <a:endParaRPr lang="en-US">
              <a:solidFill>
                <a:srgbClr val="0000FF"/>
              </a:solidFill>
              <a:latin typeface="Tahoma" charset="0"/>
            </a:endParaRPr>
          </a:p>
        </p:txBody>
      </p:sp>
      <p:sp>
        <p:nvSpPr>
          <p:cNvPr id="285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B6500A-25FE-6841-BBD6-2F569DEF3BDC}" type="slidenum">
              <a:rPr lang="en-US" sz="1600">
                <a:solidFill>
                  <a:srgbClr val="000000"/>
                </a:solidFill>
                <a:latin typeface="Garamond" charset="0"/>
              </a:rPr>
              <a:pPr eaLnBrk="1" hangingPunct="1"/>
              <a:t>72</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p:txBody>
          <a:bodyPr/>
          <a:lstStyle/>
          <a:p>
            <a:r>
              <a:rPr lang="en-US">
                <a:latin typeface="Garamond" charset="0"/>
              </a:rPr>
              <a:t>BIS Performance Trade-offs</a:t>
            </a:r>
          </a:p>
        </p:txBody>
      </p:sp>
      <p:sp>
        <p:nvSpPr>
          <p:cNvPr id="287746" name="Content Placeholder 2"/>
          <p:cNvSpPr>
            <a:spLocks noGrp="1"/>
          </p:cNvSpPr>
          <p:nvPr>
            <p:ph idx="1"/>
          </p:nvPr>
        </p:nvSpPr>
        <p:spPr>
          <a:xfrm>
            <a:off x="209550" y="946150"/>
            <a:ext cx="8736013" cy="5278438"/>
          </a:xfrm>
        </p:spPr>
        <p:txBody>
          <a:bodyPr/>
          <a:lstStyle/>
          <a:p>
            <a:r>
              <a:rPr lang="en-US" b="1">
                <a:solidFill>
                  <a:schemeClr val="tx2"/>
                </a:solidFill>
                <a:latin typeface="Tahoma" charset="0"/>
              </a:rPr>
              <a:t>Faster bottleneck execution</a:t>
            </a:r>
            <a:r>
              <a:rPr lang="en-US">
                <a:solidFill>
                  <a:schemeClr val="tx2"/>
                </a:solidFill>
                <a:latin typeface="Tahoma" charset="0"/>
              </a:rPr>
              <a:t> </a:t>
            </a:r>
            <a:r>
              <a:rPr lang="en-US">
                <a:latin typeface="Tahoma" charset="0"/>
              </a:rPr>
              <a:t>vs. </a:t>
            </a:r>
            <a:r>
              <a:rPr lang="en-US">
                <a:solidFill>
                  <a:srgbClr val="FF0000"/>
                </a:solidFill>
                <a:latin typeface="Tahoma" charset="0"/>
              </a:rPr>
              <a:t>fewer parallel threads</a:t>
            </a:r>
          </a:p>
          <a:p>
            <a:pPr lvl="1"/>
            <a:r>
              <a:rPr lang="en-US" sz="1800">
                <a:latin typeface="Tahoma" charset="0"/>
              </a:rPr>
              <a:t>Acceleration offsets loss of parallel throughput with large core counts</a:t>
            </a:r>
          </a:p>
          <a:p>
            <a:pPr lvl="1">
              <a:buFont typeface="Wingdings" charset="0"/>
              <a:buNone/>
            </a:pPr>
            <a:endParaRPr lang="en-US" sz="1000">
              <a:latin typeface="Tahoma" charset="0"/>
            </a:endParaRPr>
          </a:p>
          <a:p>
            <a:pPr lvl="1">
              <a:buFont typeface="Wingdings" charset="0"/>
              <a:buNone/>
            </a:pPr>
            <a:endParaRPr lang="en-US" sz="1000">
              <a:latin typeface="Tahoma" charset="0"/>
            </a:endParaRPr>
          </a:p>
          <a:p>
            <a:pPr lvl="1">
              <a:buFont typeface="Wingdings" charset="0"/>
              <a:buNone/>
            </a:pPr>
            <a:endParaRPr lang="en-US" sz="1000">
              <a:latin typeface="Tahoma" charset="0"/>
            </a:endParaRPr>
          </a:p>
          <a:p>
            <a:r>
              <a:rPr lang="en-US" b="1">
                <a:solidFill>
                  <a:srgbClr val="006633"/>
                </a:solidFill>
                <a:latin typeface="Tahoma" charset="0"/>
              </a:rPr>
              <a:t>Better shared data locality </a:t>
            </a:r>
            <a:r>
              <a:rPr lang="en-US">
                <a:latin typeface="Tahoma" charset="0"/>
              </a:rPr>
              <a:t>vs. </a:t>
            </a:r>
            <a:r>
              <a:rPr lang="en-US">
                <a:solidFill>
                  <a:srgbClr val="FF0000"/>
                </a:solidFill>
                <a:latin typeface="Tahoma" charset="0"/>
              </a:rPr>
              <a:t>worse private data locality</a:t>
            </a:r>
          </a:p>
          <a:p>
            <a:pPr lvl="1"/>
            <a:r>
              <a:rPr lang="en-US" sz="1800">
                <a:latin typeface="Tahoma" charset="0"/>
              </a:rPr>
              <a:t>Shared data stays on large core (good)</a:t>
            </a:r>
          </a:p>
          <a:p>
            <a:pPr lvl="1"/>
            <a:r>
              <a:rPr lang="en-US" sz="1800">
                <a:latin typeface="Tahoma" charset="0"/>
              </a:rPr>
              <a:t>Private data migrates to large core (bad, but</a:t>
            </a:r>
            <a:r>
              <a:rPr lang="en-US" sz="1800">
                <a:latin typeface="Tahoma" charset="0"/>
                <a:sym typeface="Wingdings" charset="0"/>
              </a:rPr>
              <a:t> latency hidden with Data Marshaling </a:t>
            </a:r>
            <a:r>
              <a:rPr lang="en-US" sz="1800">
                <a:solidFill>
                  <a:srgbClr val="28571F"/>
                </a:solidFill>
                <a:latin typeface="Tahoma" charset="0"/>
                <a:sym typeface="Wingdings" charset="0"/>
              </a:rPr>
              <a:t>[Suleman+, ISCA</a:t>
            </a:r>
            <a:r>
              <a:rPr lang="ja-JP" altLang="en-US" sz="1800">
                <a:solidFill>
                  <a:srgbClr val="28571F"/>
                </a:solidFill>
                <a:latin typeface="Tahoma" charset="0"/>
                <a:sym typeface="Wingdings" charset="0"/>
              </a:rPr>
              <a:t>’</a:t>
            </a:r>
            <a:r>
              <a:rPr lang="en-US" altLang="ja-JP" sz="1800">
                <a:solidFill>
                  <a:srgbClr val="28571F"/>
                </a:solidFill>
                <a:latin typeface="Tahoma" charset="0"/>
                <a:sym typeface="Wingdings" charset="0"/>
              </a:rPr>
              <a:t>10]</a:t>
            </a:r>
            <a:r>
              <a:rPr lang="en-US" altLang="ja-JP" sz="1800">
                <a:latin typeface="Tahoma" charset="0"/>
                <a:sym typeface="Wingdings" charset="0"/>
              </a:rPr>
              <a:t>)</a:t>
            </a:r>
          </a:p>
          <a:p>
            <a:pPr lvl="1"/>
            <a:endParaRPr lang="en-US" sz="1000">
              <a:latin typeface="Tahoma" charset="0"/>
              <a:sym typeface="Wingdings" charset="0"/>
            </a:endParaRPr>
          </a:p>
          <a:p>
            <a:pPr lvl="1"/>
            <a:endParaRPr lang="en-US" sz="1000">
              <a:latin typeface="Tahoma" charset="0"/>
              <a:sym typeface="Wingdings" charset="0"/>
            </a:endParaRPr>
          </a:p>
          <a:p>
            <a:pPr lvl="1"/>
            <a:endParaRPr lang="en-US" sz="1000">
              <a:latin typeface="Tahoma" charset="0"/>
              <a:sym typeface="Wingdings" charset="0"/>
            </a:endParaRPr>
          </a:p>
          <a:p>
            <a:r>
              <a:rPr lang="en-US" b="1">
                <a:solidFill>
                  <a:srgbClr val="006633"/>
                </a:solidFill>
                <a:latin typeface="Tahoma" charset="0"/>
                <a:sym typeface="Wingdings" charset="0"/>
              </a:rPr>
              <a:t>Benefit of acceleration </a:t>
            </a:r>
            <a:r>
              <a:rPr lang="en-US">
                <a:latin typeface="Tahoma" charset="0"/>
                <a:sym typeface="Wingdings" charset="0"/>
              </a:rPr>
              <a:t>vs. </a:t>
            </a:r>
            <a:r>
              <a:rPr lang="en-US">
                <a:solidFill>
                  <a:srgbClr val="FF0000"/>
                </a:solidFill>
                <a:latin typeface="Tahoma" charset="0"/>
                <a:sym typeface="Wingdings" charset="0"/>
              </a:rPr>
              <a:t>migration latency</a:t>
            </a:r>
          </a:p>
          <a:p>
            <a:pPr lvl="1"/>
            <a:r>
              <a:rPr lang="en-US" sz="1800">
                <a:latin typeface="Tahoma" charset="0"/>
                <a:sym typeface="Wingdings" charset="0"/>
              </a:rPr>
              <a:t>Migration latency usually hidden by waiting (good)</a:t>
            </a:r>
          </a:p>
          <a:p>
            <a:pPr lvl="1"/>
            <a:r>
              <a:rPr lang="en-US" sz="1800">
                <a:latin typeface="Tahoma" charset="0"/>
                <a:sym typeface="Wingdings" charset="0"/>
              </a:rPr>
              <a:t>Unless bottleneck not contended (bad, but likely not on critical path)</a:t>
            </a:r>
          </a:p>
          <a:p>
            <a:endParaRPr lang="en-US" sz="900">
              <a:latin typeface="Tahoma" charset="0"/>
              <a:sym typeface="Wingdings" charset="0"/>
            </a:endParaRPr>
          </a:p>
        </p:txBody>
      </p:sp>
      <p:sp>
        <p:nvSpPr>
          <p:cNvPr id="287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90500F-B8B8-4642-BA4D-AA26F697EB2B}" type="slidenum">
              <a:rPr lang="en-US" sz="1600">
                <a:solidFill>
                  <a:srgbClr val="000000"/>
                </a:solidFill>
                <a:latin typeface="Garamond" charset="0"/>
              </a:rPr>
              <a:pPr eaLnBrk="1" hangingPunct="1"/>
              <a:t>73</a:t>
            </a:fld>
            <a:r>
              <a:rPr lang="en-US" sz="1600">
                <a:solidFill>
                  <a:srgbClr val="000000"/>
                </a:solidFill>
                <a:latin typeface="Garamond"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1"/>
          <p:cNvSpPr>
            <a:spLocks noGrp="1"/>
          </p:cNvSpPr>
          <p:nvPr>
            <p:ph type="title"/>
          </p:nvPr>
        </p:nvSpPr>
        <p:spPr>
          <a:xfrm>
            <a:off x="228600" y="152400"/>
            <a:ext cx="8915400" cy="914400"/>
          </a:xfrm>
        </p:spPr>
        <p:txBody>
          <a:bodyPr/>
          <a:lstStyle/>
          <a:p>
            <a:pPr eaLnBrk="1" hangingPunct="1"/>
            <a:r>
              <a:rPr lang="en-US">
                <a:latin typeface="Garamond" charset="0"/>
              </a:rPr>
              <a:t>Evaluation Methodology</a:t>
            </a:r>
          </a:p>
        </p:txBody>
      </p:sp>
      <p:sp>
        <p:nvSpPr>
          <p:cNvPr id="289794" name="Content Placeholder 2"/>
          <p:cNvSpPr>
            <a:spLocks noGrp="1"/>
          </p:cNvSpPr>
          <p:nvPr>
            <p:ph idx="1"/>
          </p:nvPr>
        </p:nvSpPr>
        <p:spPr>
          <a:xfrm>
            <a:off x="228600" y="1219200"/>
            <a:ext cx="8610600" cy="5029200"/>
          </a:xfrm>
        </p:spPr>
        <p:txBody>
          <a:bodyPr/>
          <a:lstStyle/>
          <a:p>
            <a:pPr eaLnBrk="1" hangingPunct="1"/>
            <a:r>
              <a:rPr lang="en-US">
                <a:latin typeface="Tahoma" charset="0"/>
              </a:rPr>
              <a:t>Workloads: </a:t>
            </a:r>
            <a:r>
              <a:rPr lang="en-US">
                <a:solidFill>
                  <a:srgbClr val="0000FF"/>
                </a:solidFill>
                <a:latin typeface="Tahoma" charset="0"/>
              </a:rPr>
              <a:t>8 critical section intensive, 2 barrier intensive and 2 pipeline-parallel applications</a:t>
            </a:r>
          </a:p>
          <a:p>
            <a:pPr lvl="1" eaLnBrk="1" hangingPunct="1"/>
            <a:r>
              <a:rPr lang="en-US" sz="2000">
                <a:latin typeface="Tahoma" charset="0"/>
              </a:rPr>
              <a:t>Data mining kernels, scientific, database, web, networking, specjbb</a:t>
            </a:r>
          </a:p>
          <a:p>
            <a:pPr eaLnBrk="1" hangingPunct="1"/>
            <a:endParaRPr lang="en-US" sz="1200">
              <a:latin typeface="Tahoma" charset="0"/>
            </a:endParaRPr>
          </a:p>
          <a:p>
            <a:pPr eaLnBrk="1" hangingPunct="1"/>
            <a:r>
              <a:rPr lang="en-US">
                <a:latin typeface="Tahoma" charset="0"/>
              </a:rPr>
              <a:t>Cycle-level multi-core x86 simulator</a:t>
            </a:r>
          </a:p>
          <a:p>
            <a:pPr lvl="1" eaLnBrk="1" hangingPunct="1"/>
            <a:r>
              <a:rPr lang="en-US" sz="2000">
                <a:solidFill>
                  <a:srgbClr val="0000FF"/>
                </a:solidFill>
                <a:latin typeface="Tahoma" charset="0"/>
              </a:rPr>
              <a:t>8 to 64 small-core-equivalent area, 0 to 3 large cores, SMT</a:t>
            </a:r>
          </a:p>
          <a:p>
            <a:pPr lvl="1" eaLnBrk="1" hangingPunct="1"/>
            <a:r>
              <a:rPr lang="en-US" sz="2000">
                <a:solidFill>
                  <a:srgbClr val="0000FF"/>
                </a:solidFill>
                <a:latin typeface="Tahoma" charset="0"/>
              </a:rPr>
              <a:t>1 large core is area-equivalent to 4 small cores</a:t>
            </a:r>
          </a:p>
          <a:p>
            <a:pPr eaLnBrk="1" hangingPunct="1"/>
            <a:endParaRPr lang="en-US" sz="1200">
              <a:latin typeface="Tahoma" charset="0"/>
            </a:endParaRPr>
          </a:p>
          <a:p>
            <a:pPr eaLnBrk="1" hangingPunct="1"/>
            <a:r>
              <a:rPr lang="en-US">
                <a:latin typeface="Tahoma" charset="0"/>
              </a:rPr>
              <a:t>Details:</a:t>
            </a:r>
          </a:p>
          <a:p>
            <a:pPr lvl="1" eaLnBrk="1" hangingPunct="1"/>
            <a:r>
              <a:rPr lang="en-US" sz="2000">
                <a:latin typeface="Tahoma" charset="0"/>
              </a:rPr>
              <a:t>Large core: 4GHz, out-of-order, 128-entry ROB, 4-wide, 12-stage</a:t>
            </a:r>
          </a:p>
          <a:p>
            <a:pPr lvl="1" eaLnBrk="1" hangingPunct="1"/>
            <a:r>
              <a:rPr lang="en-US" sz="2000">
                <a:latin typeface="Tahoma" charset="0"/>
              </a:rPr>
              <a:t>Small core: 4GHz, in-order, 2-wide, 5-stage</a:t>
            </a:r>
          </a:p>
          <a:p>
            <a:pPr lvl="1" eaLnBrk="1" hangingPunct="1"/>
            <a:r>
              <a:rPr lang="en-US" sz="2000">
                <a:latin typeface="Tahoma" charset="0"/>
              </a:rPr>
              <a:t>Private 32KB L1, private 256KB L2, shared 8MB L3</a:t>
            </a:r>
          </a:p>
          <a:p>
            <a:pPr lvl="1" eaLnBrk="1" hangingPunct="1"/>
            <a:r>
              <a:rPr lang="en-US" sz="2000">
                <a:latin typeface="Tahoma" charset="0"/>
              </a:rPr>
              <a:t>On-chip interconnect: Bi-directional ring, 2-cycle hop latency</a:t>
            </a:r>
          </a:p>
        </p:txBody>
      </p:sp>
      <p:sp>
        <p:nvSpPr>
          <p:cNvPr id="289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E82EEA-56D2-2A4E-B31B-EAAE221B9280}" type="slidenum">
              <a:rPr lang="en-US" sz="1600">
                <a:solidFill>
                  <a:srgbClr val="000000"/>
                </a:solidFill>
                <a:latin typeface="Garamond" charset="0"/>
              </a:rPr>
              <a:pPr eaLnBrk="1" hangingPunct="1"/>
              <a:t>74</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p:cNvSpPr>
            <a:spLocks noGrp="1"/>
          </p:cNvSpPr>
          <p:nvPr>
            <p:ph type="title"/>
          </p:nvPr>
        </p:nvSpPr>
        <p:spPr/>
        <p:txBody>
          <a:bodyPr/>
          <a:lstStyle/>
          <a:p>
            <a:r>
              <a:rPr lang="en-US">
                <a:latin typeface="Garamond" charset="0"/>
              </a:rPr>
              <a:t>BIS Comparison Points (Area-Equivalent)</a:t>
            </a:r>
          </a:p>
        </p:txBody>
      </p:sp>
      <p:sp>
        <p:nvSpPr>
          <p:cNvPr id="41987" name="Content Placeholder 2"/>
          <p:cNvSpPr>
            <a:spLocks noGrp="1"/>
          </p:cNvSpPr>
          <p:nvPr>
            <p:ph idx="1"/>
          </p:nvPr>
        </p:nvSpPr>
        <p:spPr>
          <a:xfrm>
            <a:off x="228600" y="1074738"/>
            <a:ext cx="8610600" cy="5072062"/>
          </a:xfrm>
        </p:spPr>
        <p:txBody>
          <a:bodyPr/>
          <a:lstStyle/>
          <a:p>
            <a:r>
              <a:rPr lang="en-US" sz="2000">
                <a:latin typeface="Tahoma" charset="0"/>
              </a:rPr>
              <a:t>SCMP (Symmetric CMP)</a:t>
            </a:r>
          </a:p>
          <a:p>
            <a:pPr lvl="1"/>
            <a:r>
              <a:rPr lang="en-US" sz="2000">
                <a:latin typeface="Tahoma" charset="0"/>
              </a:rPr>
              <a:t>All small cores</a:t>
            </a:r>
          </a:p>
          <a:p>
            <a:endParaRPr lang="en-US" sz="800">
              <a:latin typeface="Tahoma" charset="0"/>
            </a:endParaRPr>
          </a:p>
          <a:p>
            <a:endParaRPr lang="en-US" sz="800">
              <a:latin typeface="Tahoma" charset="0"/>
            </a:endParaRPr>
          </a:p>
          <a:p>
            <a:r>
              <a:rPr lang="en-US" sz="2000">
                <a:solidFill>
                  <a:srgbClr val="0000FF"/>
                </a:solidFill>
                <a:latin typeface="Tahoma" charset="0"/>
              </a:rPr>
              <a:t>ACMP</a:t>
            </a:r>
            <a:r>
              <a:rPr lang="en-US" sz="2000">
                <a:latin typeface="Tahoma" charset="0"/>
              </a:rPr>
              <a:t> (Asymmetric CMP)</a:t>
            </a:r>
            <a:endParaRPr lang="en-US" sz="2000">
              <a:latin typeface="Tahoma" charset="0"/>
              <a:sym typeface="Wingdings" charset="0"/>
            </a:endParaRPr>
          </a:p>
          <a:p>
            <a:pPr lvl="1"/>
            <a:r>
              <a:rPr lang="en-US" sz="2000">
                <a:latin typeface="Tahoma" charset="0"/>
                <a:sym typeface="Wingdings" charset="0"/>
              </a:rPr>
              <a:t>Accelerates only Amdahl</a:t>
            </a:r>
            <a:r>
              <a:rPr lang="ja-JP" altLang="en-US" sz="2000">
                <a:latin typeface="Tahoma" charset="0"/>
                <a:sym typeface="Wingdings" charset="0"/>
              </a:rPr>
              <a:t>’</a:t>
            </a:r>
            <a:r>
              <a:rPr lang="en-US" altLang="ja-JP" sz="2000">
                <a:latin typeface="Tahoma" charset="0"/>
                <a:sym typeface="Wingdings" charset="0"/>
              </a:rPr>
              <a:t>s serial portions</a:t>
            </a:r>
          </a:p>
          <a:p>
            <a:pPr lvl="1"/>
            <a:r>
              <a:rPr lang="en-US" sz="2000">
                <a:solidFill>
                  <a:srgbClr val="0000FF"/>
                </a:solidFill>
                <a:latin typeface="Tahoma" charset="0"/>
                <a:sym typeface="Wingdings" charset="0"/>
              </a:rPr>
              <a:t>Our baseline</a:t>
            </a:r>
          </a:p>
          <a:p>
            <a:pPr lvl="1"/>
            <a:endParaRPr lang="en-US" sz="800">
              <a:latin typeface="Tahoma" charset="0"/>
            </a:endParaRPr>
          </a:p>
          <a:p>
            <a:r>
              <a:rPr lang="en-US" sz="2000">
                <a:solidFill>
                  <a:srgbClr val="0000FF"/>
                </a:solidFill>
                <a:latin typeface="Tahoma" charset="0"/>
              </a:rPr>
              <a:t>ACS</a:t>
            </a:r>
            <a:r>
              <a:rPr lang="en-US" sz="2000">
                <a:latin typeface="Tahoma" charset="0"/>
              </a:rPr>
              <a:t> (Accelerated Critical Sections)</a:t>
            </a:r>
          </a:p>
          <a:p>
            <a:pPr lvl="1"/>
            <a:r>
              <a:rPr lang="en-US" sz="2000">
                <a:latin typeface="Tahoma" charset="0"/>
              </a:rPr>
              <a:t>Accelerates only critical sections and </a:t>
            </a:r>
            <a:r>
              <a:rPr lang="en-US" sz="2000">
                <a:latin typeface="Tahoma" charset="0"/>
                <a:sym typeface="Wingdings" charset="0"/>
              </a:rPr>
              <a:t>Amdahl</a:t>
            </a:r>
            <a:r>
              <a:rPr lang="ja-JP" altLang="en-US" sz="2000">
                <a:latin typeface="Tahoma" charset="0"/>
                <a:sym typeface="Wingdings" charset="0"/>
              </a:rPr>
              <a:t>’</a:t>
            </a:r>
            <a:r>
              <a:rPr lang="en-US" altLang="ja-JP" sz="2000">
                <a:latin typeface="Tahoma" charset="0"/>
                <a:sym typeface="Wingdings" charset="0"/>
              </a:rPr>
              <a:t>s serial portions</a:t>
            </a:r>
            <a:endParaRPr lang="en-US" altLang="ja-JP" sz="2000">
              <a:latin typeface="Tahoma" charset="0"/>
            </a:endParaRPr>
          </a:p>
          <a:p>
            <a:pPr lvl="1"/>
            <a:r>
              <a:rPr lang="en-US" sz="2000">
                <a:latin typeface="Tahoma" charset="0"/>
              </a:rPr>
              <a:t>Applicable to multithreaded workloads </a:t>
            </a:r>
            <a:br>
              <a:rPr lang="en-US" sz="2000">
                <a:latin typeface="Tahoma" charset="0"/>
              </a:rPr>
            </a:br>
            <a:r>
              <a:rPr lang="en-US" sz="2000">
                <a:latin typeface="Tahoma" charset="0"/>
              </a:rPr>
              <a:t>(</a:t>
            </a:r>
            <a:r>
              <a:rPr lang="en-US" sz="2000">
                <a:solidFill>
                  <a:srgbClr val="0000FF"/>
                </a:solidFill>
                <a:latin typeface="Tahoma" charset="0"/>
              </a:rPr>
              <a:t>iplookup, mysql, specjbb, sqlite, tsp, webcache, mg, ft</a:t>
            </a:r>
            <a:r>
              <a:rPr lang="en-US" sz="2000">
                <a:latin typeface="Tahoma" charset="0"/>
              </a:rPr>
              <a:t>)</a:t>
            </a:r>
          </a:p>
          <a:p>
            <a:pPr lvl="1"/>
            <a:endParaRPr lang="en-US" sz="800">
              <a:latin typeface="Tahoma" charset="0"/>
            </a:endParaRPr>
          </a:p>
          <a:p>
            <a:r>
              <a:rPr lang="en-US" sz="2000">
                <a:solidFill>
                  <a:srgbClr val="0000FF"/>
                </a:solidFill>
                <a:latin typeface="Tahoma" charset="0"/>
              </a:rPr>
              <a:t>FDP</a:t>
            </a:r>
            <a:r>
              <a:rPr lang="en-US" sz="2000">
                <a:latin typeface="Tahoma" charset="0"/>
              </a:rPr>
              <a:t> (Feedback-Directed Pipelining)</a:t>
            </a:r>
          </a:p>
          <a:p>
            <a:pPr lvl="1"/>
            <a:r>
              <a:rPr lang="en-US" sz="2000">
                <a:latin typeface="Tahoma" charset="0"/>
              </a:rPr>
              <a:t>Accelerates only slowest pipeline stages</a:t>
            </a:r>
          </a:p>
          <a:p>
            <a:pPr lvl="1"/>
            <a:r>
              <a:rPr lang="en-US" sz="2000">
                <a:latin typeface="Tahoma" charset="0"/>
              </a:rPr>
              <a:t>Applicable to pipeline-parallel workloads (</a:t>
            </a:r>
            <a:r>
              <a:rPr lang="en-US" sz="2000">
                <a:solidFill>
                  <a:srgbClr val="0000FF"/>
                </a:solidFill>
                <a:latin typeface="Tahoma" charset="0"/>
              </a:rPr>
              <a:t>rank, pagemine</a:t>
            </a:r>
            <a:r>
              <a:rPr lang="en-US" sz="2000">
                <a:latin typeface="Tahoma" charset="0"/>
              </a:rPr>
              <a:t>)</a:t>
            </a:r>
          </a:p>
        </p:txBody>
      </p:sp>
      <p:sp>
        <p:nvSpPr>
          <p:cNvPr id="2918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12B0F3-F87A-7842-92A5-09F0B7789FD4}" type="slidenum">
              <a:rPr lang="en-US" sz="1600">
                <a:solidFill>
                  <a:srgbClr val="000000"/>
                </a:solidFill>
                <a:latin typeface="Garamond" charset="0"/>
              </a:rPr>
              <a:pPr eaLnBrk="1" hangingPunct="1"/>
              <a:t>75</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p:txBody>
          <a:bodyPr/>
          <a:lstStyle/>
          <a:p>
            <a:r>
              <a:rPr lang="en-US">
                <a:latin typeface="Garamond" charset="0"/>
              </a:rPr>
              <a:t>BIS Performance Improvement</a:t>
            </a:r>
          </a:p>
        </p:txBody>
      </p:sp>
      <p:sp>
        <p:nvSpPr>
          <p:cNvPr id="29389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065394-22E4-4648-B2FE-DF442022A41A}" type="slidenum">
              <a:rPr lang="en-US" sz="1600">
                <a:solidFill>
                  <a:srgbClr val="000000"/>
                </a:solidFill>
                <a:latin typeface="Garamond" charset="0"/>
              </a:rPr>
              <a:pPr eaLnBrk="1" hangingPunct="1"/>
              <a:t>76</a:t>
            </a:fld>
            <a:endParaRPr lang="en-US" sz="1600">
              <a:solidFill>
                <a:srgbClr val="000000"/>
              </a:solidFill>
              <a:latin typeface="Garamond" charset="0"/>
            </a:endParaRPr>
          </a:p>
        </p:txBody>
      </p:sp>
      <p:pic>
        <p:nvPicPr>
          <p:cNvPr id="293891"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292225"/>
            <a:ext cx="7543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7626350" y="1581150"/>
            <a:ext cx="536575" cy="3638550"/>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8" name="Oval 7"/>
          <p:cNvSpPr>
            <a:spLocks noChangeArrowheads="1"/>
          </p:cNvSpPr>
          <p:nvPr/>
        </p:nvSpPr>
        <p:spPr bwMode="auto">
          <a:xfrm>
            <a:off x="1843088" y="1589088"/>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9" name="Oval 8"/>
          <p:cNvSpPr>
            <a:spLocks noChangeArrowheads="1"/>
          </p:cNvSpPr>
          <p:nvPr/>
        </p:nvSpPr>
        <p:spPr bwMode="auto">
          <a:xfrm>
            <a:off x="234950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0" name="Oval 9"/>
          <p:cNvSpPr>
            <a:spLocks noChangeArrowheads="1"/>
          </p:cNvSpPr>
          <p:nvPr/>
        </p:nvSpPr>
        <p:spPr bwMode="auto">
          <a:xfrm>
            <a:off x="2844800"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1" name="Oval 10"/>
          <p:cNvSpPr>
            <a:spLocks noChangeArrowheads="1"/>
          </p:cNvSpPr>
          <p:nvPr/>
        </p:nvSpPr>
        <p:spPr bwMode="auto">
          <a:xfrm>
            <a:off x="3297238"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2" name="Oval 11"/>
          <p:cNvSpPr>
            <a:spLocks noChangeArrowheads="1"/>
          </p:cNvSpPr>
          <p:nvPr/>
        </p:nvSpPr>
        <p:spPr bwMode="auto">
          <a:xfrm>
            <a:off x="671195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3" name="Oval 12"/>
          <p:cNvSpPr>
            <a:spLocks noChangeArrowheads="1"/>
          </p:cNvSpPr>
          <p:nvPr/>
        </p:nvSpPr>
        <p:spPr bwMode="auto">
          <a:xfrm>
            <a:off x="5191125"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4" name="Oval 13"/>
          <p:cNvSpPr>
            <a:spLocks noChangeArrowheads="1"/>
          </p:cNvSpPr>
          <p:nvPr/>
        </p:nvSpPr>
        <p:spPr bwMode="auto">
          <a:xfrm>
            <a:off x="5718175"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15" name="Oval 14"/>
          <p:cNvSpPr>
            <a:spLocks noChangeArrowheads="1"/>
          </p:cNvSpPr>
          <p:nvPr/>
        </p:nvSpPr>
        <p:spPr bwMode="auto">
          <a:xfrm>
            <a:off x="6192838"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FFFFFF"/>
              </a:solidFill>
              <a:latin typeface="Tahoma"/>
              <a:ea typeface="+mn-ea"/>
              <a:cs typeface="+mn-cs"/>
            </a:endParaRPr>
          </a:p>
        </p:txBody>
      </p:sp>
      <p:sp>
        <p:nvSpPr>
          <p:cNvPr id="293901" name="TextBox 5"/>
          <p:cNvSpPr txBox="1">
            <a:spLocks noChangeArrowheads="1"/>
          </p:cNvSpPr>
          <p:nvPr/>
        </p:nvSpPr>
        <p:spPr bwMode="auto">
          <a:xfrm>
            <a:off x="714375" y="936625"/>
            <a:ext cx="587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Optimal number of threads, 28 small cores, 1 large core</a:t>
            </a:r>
          </a:p>
        </p:txBody>
      </p:sp>
      <p:sp>
        <p:nvSpPr>
          <p:cNvPr id="20" name="Content Placeholder 2"/>
          <p:cNvSpPr>
            <a:spLocks noGrp="1"/>
          </p:cNvSpPr>
          <p:nvPr>
            <p:ph idx="1"/>
          </p:nvPr>
        </p:nvSpPr>
        <p:spPr>
          <a:xfrm>
            <a:off x="250825" y="5295900"/>
            <a:ext cx="8610600" cy="928688"/>
          </a:xfrm>
          <a:solidFill>
            <a:schemeClr val="bg1"/>
          </a:solidFill>
        </p:spPr>
        <p:txBody>
          <a:bodyPr/>
          <a:lstStyle/>
          <a:p>
            <a:pPr eaLnBrk="1" hangingPunct="1"/>
            <a:r>
              <a:rPr lang="en-US">
                <a:latin typeface="Tahoma" charset="0"/>
              </a:rPr>
              <a:t>BIS outperforms ACS/FDP by 15% and ACMP by 32%</a:t>
            </a:r>
          </a:p>
          <a:p>
            <a:pPr eaLnBrk="1" hangingPunct="1"/>
            <a:r>
              <a:rPr lang="en-US">
                <a:latin typeface="Tahoma" charset="0"/>
              </a:rPr>
              <a:t>BIS improves scalability on 4 of the benchmarks</a:t>
            </a:r>
          </a:p>
          <a:p>
            <a:pPr eaLnBrk="1" hangingPunct="1"/>
            <a:endParaRPr lang="en-US" sz="2000">
              <a:latin typeface="Tahoma" charset="0"/>
            </a:endParaRPr>
          </a:p>
        </p:txBody>
      </p:sp>
      <p:sp>
        <p:nvSpPr>
          <p:cNvPr id="25" name="TextBox 24"/>
          <p:cNvSpPr txBox="1">
            <a:spLocks noChangeArrowheads="1"/>
          </p:cNvSpPr>
          <p:nvPr/>
        </p:nvSpPr>
        <p:spPr bwMode="auto">
          <a:xfrm>
            <a:off x="5254625" y="5243513"/>
            <a:ext cx="227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barriers, which ACS </a:t>
            </a:r>
            <a:br>
              <a:rPr lang="en-US" sz="1800">
                <a:solidFill>
                  <a:srgbClr val="000000"/>
                </a:solidFill>
              </a:rPr>
            </a:br>
            <a:r>
              <a:rPr lang="en-US" sz="1800">
                <a:solidFill>
                  <a:srgbClr val="000000"/>
                </a:solidFill>
              </a:rPr>
              <a:t>cannot accelerate</a:t>
            </a:r>
          </a:p>
        </p:txBody>
      </p:sp>
      <p:sp>
        <p:nvSpPr>
          <p:cNvPr id="26" name="TextBox 25"/>
          <p:cNvSpPr txBox="1">
            <a:spLocks noChangeArrowheads="1"/>
          </p:cNvSpPr>
          <p:nvPr/>
        </p:nvSpPr>
        <p:spPr bwMode="auto">
          <a:xfrm>
            <a:off x="1963738" y="5260975"/>
            <a:ext cx="397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limiting bottlenecks change over time</a:t>
            </a:r>
          </a:p>
        </p:txBody>
      </p:sp>
      <p:grpSp>
        <p:nvGrpSpPr>
          <p:cNvPr id="2" name="Group 29"/>
          <p:cNvGrpSpPr>
            <a:grpSpLocks/>
          </p:cNvGrpSpPr>
          <p:nvPr/>
        </p:nvGrpSpPr>
        <p:grpSpPr bwMode="auto">
          <a:xfrm>
            <a:off x="1657350" y="5156200"/>
            <a:ext cx="4897438" cy="627063"/>
            <a:chOff x="1801259" y="253380"/>
            <a:chExt cx="4897000" cy="626803"/>
          </a:xfrm>
        </p:grpSpPr>
        <p:sp>
          <p:nvSpPr>
            <p:cNvPr id="28" name="Right Brace 27"/>
            <p:cNvSpPr>
              <a:spLocks/>
            </p:cNvSpPr>
            <p:nvPr/>
          </p:nvSpPr>
          <p:spPr bwMode="auto">
            <a:xfrm rot="5400000">
              <a:off x="4092661" y="-2038022"/>
              <a:ext cx="314195" cy="4897000"/>
            </a:xfrm>
            <a:prstGeom prst="rightBrace">
              <a:avLst>
                <a:gd name="adj1" fmla="val 8298"/>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000000"/>
                </a:solidFill>
                <a:latin typeface="Tahoma"/>
                <a:ea typeface="+mn-ea"/>
                <a:cs typeface="+mn-cs"/>
              </a:endParaRPr>
            </a:p>
          </p:txBody>
        </p:sp>
        <p:sp>
          <p:nvSpPr>
            <p:cNvPr id="293911" name="TextBox 28"/>
            <p:cNvSpPr txBox="1">
              <a:spLocks noChangeArrowheads="1"/>
            </p:cNvSpPr>
            <p:nvPr/>
          </p:nvSpPr>
          <p:spPr bwMode="auto">
            <a:xfrm>
              <a:off x="3912487" y="510851"/>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ACS</a:t>
              </a:r>
            </a:p>
          </p:txBody>
        </p:sp>
      </p:grpSp>
      <p:grpSp>
        <p:nvGrpSpPr>
          <p:cNvPr id="3" name="Group 33"/>
          <p:cNvGrpSpPr>
            <a:grpSpLocks/>
          </p:cNvGrpSpPr>
          <p:nvPr/>
        </p:nvGrpSpPr>
        <p:grpSpPr bwMode="auto">
          <a:xfrm>
            <a:off x="6588125" y="5154613"/>
            <a:ext cx="947738" cy="627062"/>
            <a:chOff x="6731287" y="251544"/>
            <a:chExt cx="947451" cy="626803"/>
          </a:xfrm>
        </p:grpSpPr>
        <p:sp>
          <p:nvSpPr>
            <p:cNvPr id="32" name="Right Brace 31"/>
            <p:cNvSpPr>
              <a:spLocks/>
            </p:cNvSpPr>
            <p:nvPr/>
          </p:nvSpPr>
          <p:spPr bwMode="auto">
            <a:xfrm rot="5400000">
              <a:off x="7047914" y="-65083"/>
              <a:ext cx="314195" cy="947451"/>
            </a:xfrm>
            <a:prstGeom prst="rightBrace">
              <a:avLst>
                <a:gd name="adj1" fmla="val 8321"/>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rgbClr val="000000"/>
                </a:solidFill>
                <a:latin typeface="Tahoma"/>
                <a:ea typeface="+mn-ea"/>
                <a:cs typeface="+mn-cs"/>
              </a:endParaRPr>
            </a:p>
          </p:txBody>
        </p:sp>
        <p:sp>
          <p:nvSpPr>
            <p:cNvPr id="293909" name="TextBox 32"/>
            <p:cNvSpPr txBox="1">
              <a:spLocks noChangeArrowheads="1"/>
            </p:cNvSpPr>
            <p:nvPr/>
          </p:nvSpPr>
          <p:spPr bwMode="auto">
            <a:xfrm>
              <a:off x="6904167" y="509015"/>
              <a:ext cx="686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FDP</a:t>
              </a:r>
            </a:p>
          </p:txBody>
        </p:sp>
      </p:grpSp>
      <p:cxnSp>
        <p:nvCxnSpPr>
          <p:cNvPr id="27" name="Straight Connector 26"/>
          <p:cNvCxnSpPr/>
          <p:nvPr/>
        </p:nvCxnSpPr>
        <p:spPr>
          <a:xfrm>
            <a:off x="1855788" y="2689225"/>
            <a:ext cx="6284912"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0" grpId="0" build="p"/>
      <p:bldP spid="25" grpId="0"/>
      <p:bldP spid="25" grpId="1"/>
      <p:bldP spid="26" grpId="0"/>
      <p:bldP spid="26"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p:txBody>
          <a:bodyPr/>
          <a:lstStyle/>
          <a:p>
            <a:r>
              <a:rPr lang="en-US">
                <a:latin typeface="Garamond" charset="0"/>
              </a:rPr>
              <a:t>Why Does BIS Work?</a:t>
            </a:r>
          </a:p>
        </p:txBody>
      </p:sp>
      <p:sp>
        <p:nvSpPr>
          <p:cNvPr id="29593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59BC84-8D68-6C47-8287-D576CE5CF40B}" type="slidenum">
              <a:rPr lang="en-US" sz="1600">
                <a:solidFill>
                  <a:srgbClr val="000000"/>
                </a:solidFill>
                <a:latin typeface="Garamond" charset="0"/>
              </a:rPr>
              <a:pPr eaLnBrk="1" hangingPunct="1"/>
              <a:t>77</a:t>
            </a:fld>
            <a:endParaRPr lang="en-US" sz="1600">
              <a:solidFill>
                <a:srgbClr val="000000"/>
              </a:solidFill>
              <a:latin typeface="Garamond" charset="0"/>
            </a:endParaRPr>
          </a:p>
        </p:txBody>
      </p:sp>
      <p:pic>
        <p:nvPicPr>
          <p:cNvPr id="295939"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930275"/>
            <a:ext cx="744855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p-32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88" y="933450"/>
            <a:ext cx="745013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V="1">
            <a:off x="7724775" y="2487613"/>
            <a:ext cx="119063" cy="576262"/>
          </a:xfrm>
          <a:prstGeom prst="straightConnector1">
            <a:avLst/>
          </a:prstGeom>
          <a:noFill/>
          <a:ln w="5715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 name="Content Placeholder 2"/>
          <p:cNvSpPr>
            <a:spLocks noGrp="1"/>
          </p:cNvSpPr>
          <p:nvPr>
            <p:ph idx="1"/>
          </p:nvPr>
        </p:nvSpPr>
        <p:spPr>
          <a:xfrm>
            <a:off x="85725" y="4943475"/>
            <a:ext cx="8937625" cy="1258888"/>
          </a:xfrm>
          <a:solidFill>
            <a:schemeClr val="bg1"/>
          </a:solidFill>
        </p:spPr>
        <p:txBody>
          <a:bodyPr/>
          <a:lstStyle/>
          <a:p>
            <a:r>
              <a:rPr lang="en-US" sz="1800">
                <a:latin typeface="Tahoma" charset="0"/>
              </a:rPr>
              <a:t>Coverage: </a:t>
            </a:r>
            <a:r>
              <a:rPr lang="en-US" sz="1800">
                <a:latin typeface="Arial" charset="0"/>
              </a:rPr>
              <a:t>fraction of program critical path that is actually identified as bottlenecks</a:t>
            </a:r>
            <a:endParaRPr lang="en-US" sz="1800">
              <a:latin typeface="Tahoma" charset="0"/>
            </a:endParaRPr>
          </a:p>
          <a:p>
            <a:pPr lvl="1"/>
            <a:r>
              <a:rPr lang="en-US" sz="1800">
                <a:latin typeface="Tahoma" charset="0"/>
              </a:rPr>
              <a:t>39% (ACS/FDP) to 59% (BIS)</a:t>
            </a:r>
          </a:p>
          <a:p>
            <a:r>
              <a:rPr lang="en-US" sz="1800">
                <a:latin typeface="Tahoma" charset="0"/>
              </a:rPr>
              <a:t>Accuracy: </a:t>
            </a:r>
            <a:r>
              <a:rPr lang="en-US" sz="1800">
                <a:latin typeface="Arial" charset="0"/>
              </a:rPr>
              <a:t>identified bottlenecks on the critical path over total identified bottlenecks</a:t>
            </a:r>
            <a:endParaRPr lang="en-US" sz="1800">
              <a:latin typeface="Tahoma" charset="0"/>
            </a:endParaRPr>
          </a:p>
          <a:p>
            <a:pPr lvl="1"/>
            <a:r>
              <a:rPr lang="en-US" sz="1800">
                <a:latin typeface="Tahoma" charset="0"/>
              </a:rPr>
              <a:t>72% (ACS/FDP) to 73.5% (BIS)</a:t>
            </a:r>
          </a:p>
          <a:p>
            <a:endParaRPr lang="en-US" sz="1800">
              <a:latin typeface="Tahoma" charset="0"/>
            </a:endParaRPr>
          </a:p>
        </p:txBody>
      </p:sp>
      <p:sp>
        <p:nvSpPr>
          <p:cNvPr id="295943" name="TextBox 5"/>
          <p:cNvSpPr txBox="1">
            <a:spLocks noChangeArrowheads="1"/>
          </p:cNvSpPr>
          <p:nvPr/>
        </p:nvSpPr>
        <p:spPr bwMode="auto">
          <a:xfrm>
            <a:off x="714375" y="860425"/>
            <a:ext cx="706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Fraction of execution time spent on predicted-important bottlenecks</a:t>
            </a:r>
          </a:p>
        </p:txBody>
      </p:sp>
      <p:sp>
        <p:nvSpPr>
          <p:cNvPr id="9" name="TextBox 5"/>
          <p:cNvSpPr txBox="1">
            <a:spLocks noChangeArrowheads="1"/>
          </p:cNvSpPr>
          <p:nvPr/>
        </p:nvSpPr>
        <p:spPr bwMode="auto">
          <a:xfrm>
            <a:off x="41275" y="3800475"/>
            <a:ext cx="1711325" cy="369888"/>
          </a:xfrm>
          <a:prstGeom prst="rect">
            <a:avLst/>
          </a:prstGeom>
          <a:solidFill>
            <a:schemeClr val="tx2">
              <a:lumMod val="75000"/>
            </a:schemeClr>
          </a:solidFill>
          <a:ln w="9525">
            <a:solidFill>
              <a:schemeClr val="tx2">
                <a:lumMod val="75000"/>
              </a:schemeClr>
            </a:solidFill>
            <a:miter lim="800000"/>
            <a:headEnd/>
            <a:tailEnd/>
          </a:ln>
        </p:spPr>
        <p:txBody>
          <a:bodyPr wrap="none">
            <a:spAutoFit/>
          </a:bodyPr>
          <a:lstStyle/>
          <a:p>
            <a:pPr fontAlgn="auto">
              <a:spcBef>
                <a:spcPts val="0"/>
              </a:spcBef>
              <a:spcAft>
                <a:spcPts val="0"/>
              </a:spcAft>
              <a:defRPr/>
            </a:pPr>
            <a:r>
              <a:rPr lang="en-US" dirty="0">
                <a:solidFill>
                  <a:srgbClr val="FFFFFF"/>
                </a:solidFill>
                <a:latin typeface="Tahoma"/>
                <a:ea typeface="ＭＳ Ｐゴシック" charset="-128"/>
                <a:cs typeface="+mn-cs"/>
              </a:rPr>
              <a:t>Actually critical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p:nvPr>
        </p:nvSpPr>
        <p:spPr/>
        <p:txBody>
          <a:bodyPr/>
          <a:lstStyle/>
          <a:p>
            <a:r>
              <a:rPr lang="en-US">
                <a:latin typeface="Garamond" charset="0"/>
              </a:rPr>
              <a:t>BIS Scaling Results</a:t>
            </a:r>
          </a:p>
        </p:txBody>
      </p:sp>
      <p:sp>
        <p:nvSpPr>
          <p:cNvPr id="2979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AC9467-31DB-7345-B5A0-5DCFC0B3244D}" type="slidenum">
              <a:rPr lang="en-US" sz="1600">
                <a:solidFill>
                  <a:srgbClr val="000000"/>
                </a:solidFill>
                <a:latin typeface="Garamond" charset="0"/>
              </a:rPr>
              <a:pPr eaLnBrk="1" hangingPunct="1"/>
              <a:t>78</a:t>
            </a:fld>
            <a:endParaRPr lang="en-US" sz="1600">
              <a:solidFill>
                <a:srgbClr val="000000"/>
              </a:solidFill>
              <a:latin typeface="Garamond" charset="0"/>
            </a:endParaRPr>
          </a:p>
        </p:txBody>
      </p:sp>
      <p:pic>
        <p:nvPicPr>
          <p:cNvPr id="297987" name="Picture 5" descr="scale1L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4557713"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43425" y="1020763"/>
            <a:ext cx="4600575" cy="4876800"/>
          </a:xfrm>
          <a:prstGeom prst="rect">
            <a:avLst/>
          </a:prstGeom>
          <a:noFill/>
          <a:ln w="9525">
            <a:noFill/>
            <a:miter lim="800000"/>
            <a:headEnd/>
            <a:tailEnd/>
          </a:ln>
        </p:spPr>
        <p:txBody>
          <a:bodyPr/>
          <a:lstStyle/>
          <a:p>
            <a:pPr marL="342900" indent="-342900" fontAlgn="auto">
              <a:spcBef>
                <a:spcPct val="20000"/>
              </a:spcBef>
              <a:spcAft>
                <a:spcPts val="0"/>
              </a:spcAft>
              <a:buClr>
                <a:srgbClr val="CC9900"/>
              </a:buClr>
              <a:buSzPct val="65000"/>
              <a:defRPr/>
            </a:pPr>
            <a:r>
              <a:rPr lang="en-US" sz="2000" kern="0" dirty="0">
                <a:solidFill>
                  <a:srgbClr val="000000"/>
                </a:solidFill>
                <a:latin typeface="Tahoma"/>
                <a:ea typeface="ＭＳ Ｐゴシック" charset="-128"/>
                <a:cs typeface="ＭＳ Ｐゴシック" pitchFamily="-106" charset="-128"/>
              </a:rPr>
              <a:t>Performance increases with:</a:t>
            </a:r>
          </a:p>
          <a:p>
            <a:pPr marL="342900" indent="-342900" fontAlgn="auto">
              <a:spcBef>
                <a:spcPct val="20000"/>
              </a:spcBef>
              <a:spcAft>
                <a:spcPts val="0"/>
              </a:spcAft>
              <a:buClr>
                <a:srgbClr val="CC9900"/>
              </a:buClr>
              <a:buSzPct val="65000"/>
              <a:defRPr/>
            </a:pPr>
            <a:endParaRPr lang="en-US" sz="2000" kern="0" dirty="0">
              <a:solidFill>
                <a:srgbClr val="000000"/>
              </a:solidFill>
              <a:latin typeface="Tahoma"/>
              <a:ea typeface="ＭＳ Ｐゴシック" charset="-128"/>
              <a:cs typeface="ＭＳ Ｐゴシック" pitchFamily="-106" charset="-128"/>
            </a:endParaRPr>
          </a:p>
          <a:p>
            <a:pPr marL="342900" indent="-342900" fontAlgn="auto">
              <a:spcBef>
                <a:spcPct val="20000"/>
              </a:spcBef>
              <a:spcAft>
                <a:spcPts val="0"/>
              </a:spcAft>
              <a:buClr>
                <a:srgbClr val="CC9900"/>
              </a:buClr>
              <a:buSzPct val="65000"/>
              <a:defRPr/>
            </a:pPr>
            <a:r>
              <a:rPr lang="en-US" sz="2000" kern="0" dirty="0">
                <a:solidFill>
                  <a:srgbClr val="000000"/>
                </a:solidFill>
                <a:latin typeface="Tahoma"/>
                <a:ea typeface="ＭＳ Ｐゴシック" charset="-128"/>
                <a:cs typeface="ＭＳ Ｐゴシック" pitchFamily="-106" charset="-128"/>
              </a:rPr>
              <a:t>1) More small cores</a:t>
            </a:r>
          </a:p>
          <a:p>
            <a:pPr marL="800100" lvl="1" indent="-342900" fontAlgn="auto">
              <a:spcBef>
                <a:spcPct val="20000"/>
              </a:spcBef>
              <a:spcAft>
                <a:spcPts val="0"/>
              </a:spcAft>
              <a:buClr>
                <a:srgbClr val="CC9900"/>
              </a:buClr>
              <a:buSzPct val="65000"/>
              <a:buFont typeface="Wingdings" charset="2"/>
              <a:buChar char="n"/>
              <a:defRPr/>
            </a:pPr>
            <a:r>
              <a:rPr lang="en-US" sz="2000" kern="0" dirty="0">
                <a:solidFill>
                  <a:srgbClr val="000000"/>
                </a:solidFill>
                <a:latin typeface="Tahoma"/>
                <a:ea typeface="ＭＳ Ｐゴシック" charset="-128"/>
                <a:cs typeface="ＭＳ Ｐゴシック" pitchFamily="-106" charset="-128"/>
                <a:sym typeface="Wingdings"/>
              </a:rPr>
              <a:t>Contention </a:t>
            </a:r>
            <a:r>
              <a:rPr lang="en-US" sz="2000" kern="0" dirty="0">
                <a:solidFill>
                  <a:srgbClr val="000000"/>
                </a:solidFill>
                <a:latin typeface="Tahoma"/>
                <a:ea typeface="ＭＳ Ｐゴシック" charset="-128"/>
                <a:cs typeface="ＭＳ Ｐゴシック" pitchFamily="-106" charset="-128"/>
              </a:rPr>
              <a:t>due to bottlenecks increases</a:t>
            </a:r>
          </a:p>
          <a:p>
            <a:pPr marL="800100" lvl="1" indent="-342900" fontAlgn="auto">
              <a:spcBef>
                <a:spcPct val="20000"/>
              </a:spcBef>
              <a:spcAft>
                <a:spcPts val="0"/>
              </a:spcAft>
              <a:buClr>
                <a:srgbClr val="CC9900"/>
              </a:buClr>
              <a:buSzPct val="65000"/>
              <a:buFont typeface="Wingdings" charset="2"/>
              <a:buChar char="n"/>
              <a:defRPr/>
            </a:pPr>
            <a:r>
              <a:rPr lang="en-US" sz="2000" kern="0" dirty="0">
                <a:solidFill>
                  <a:srgbClr val="000000"/>
                </a:solidFill>
                <a:latin typeface="Tahoma"/>
                <a:ea typeface="ＭＳ Ｐゴシック" charset="-128"/>
                <a:cs typeface="ＭＳ Ｐゴシック" pitchFamily="-106" charset="-128"/>
              </a:rPr>
              <a:t>Loss of parallel throughput due to large core reduces</a:t>
            </a:r>
          </a:p>
          <a:p>
            <a:pPr lvl="1" fontAlgn="auto">
              <a:spcBef>
                <a:spcPct val="20000"/>
              </a:spcBef>
              <a:spcAft>
                <a:spcPts val="0"/>
              </a:spcAft>
              <a:buClr>
                <a:srgbClr val="CC9900"/>
              </a:buClr>
              <a:buSzPct val="65000"/>
              <a:defRPr/>
            </a:pPr>
            <a:endParaRPr lang="en-US" sz="2000" kern="0" dirty="0">
              <a:solidFill>
                <a:srgbClr val="000000"/>
              </a:solidFill>
              <a:latin typeface="Tahoma"/>
              <a:ea typeface="ＭＳ Ｐゴシック" charset="-128"/>
              <a:cs typeface="ＭＳ Ｐゴシック" pitchFamily="-106" charset="-128"/>
            </a:endParaRPr>
          </a:p>
          <a:p>
            <a:pPr marL="800100" lvl="1" indent="-342900" fontAlgn="auto">
              <a:spcBef>
                <a:spcPct val="20000"/>
              </a:spcBef>
              <a:spcAft>
                <a:spcPts val="0"/>
              </a:spcAft>
              <a:buClr>
                <a:srgbClr val="CC9900"/>
              </a:buClr>
              <a:buSzPct val="65000"/>
              <a:buFont typeface="Wingdings" charset="2"/>
              <a:buChar char="n"/>
              <a:defRPr/>
            </a:pPr>
            <a:endParaRPr lang="en-US" sz="2000" kern="0" dirty="0">
              <a:solidFill>
                <a:srgbClr val="000000"/>
              </a:solidFill>
              <a:latin typeface="Tahoma"/>
              <a:ea typeface="ＭＳ Ｐゴシック" charset="-128"/>
              <a:cs typeface="ＭＳ Ｐゴシック" pitchFamily="-106" charset="-128"/>
            </a:endParaRPr>
          </a:p>
          <a:p>
            <a:pPr marL="342900" indent="-342900" fontAlgn="auto">
              <a:spcBef>
                <a:spcPct val="20000"/>
              </a:spcBef>
              <a:spcAft>
                <a:spcPts val="0"/>
              </a:spcAft>
              <a:buClr>
                <a:srgbClr val="CC9900"/>
              </a:buClr>
              <a:buSzPct val="65000"/>
              <a:defRPr/>
            </a:pPr>
            <a:r>
              <a:rPr lang="en-US" sz="2000" kern="0" dirty="0">
                <a:solidFill>
                  <a:srgbClr val="000000"/>
                </a:solidFill>
                <a:latin typeface="Tahoma"/>
                <a:ea typeface="ＭＳ Ｐゴシック" charset="-128"/>
                <a:cs typeface="ＭＳ Ｐゴシック" pitchFamily="-106" charset="-128"/>
              </a:rPr>
              <a:t>2) More large cores</a:t>
            </a:r>
          </a:p>
          <a:p>
            <a:pPr marL="800100" lvl="1" indent="-342900" fontAlgn="auto">
              <a:spcBef>
                <a:spcPct val="20000"/>
              </a:spcBef>
              <a:spcAft>
                <a:spcPts val="0"/>
              </a:spcAft>
              <a:buClr>
                <a:srgbClr val="CC9900"/>
              </a:buClr>
              <a:buSzPct val="65000"/>
              <a:buFont typeface="Wingdings" charset="2"/>
              <a:buChar char="n"/>
              <a:defRPr/>
            </a:pPr>
            <a:r>
              <a:rPr lang="en-US" sz="2000" kern="0" dirty="0">
                <a:solidFill>
                  <a:srgbClr val="000000"/>
                </a:solidFill>
                <a:latin typeface="Tahoma"/>
                <a:ea typeface="ＭＳ Ｐゴシック" charset="-128"/>
                <a:cs typeface="ＭＳ Ｐゴシック" pitchFamily="-106" charset="-128"/>
              </a:rPr>
              <a:t>Can accelerate </a:t>
            </a:r>
            <a:br>
              <a:rPr lang="en-US" sz="2000" kern="0" dirty="0">
                <a:solidFill>
                  <a:srgbClr val="000000"/>
                </a:solidFill>
                <a:latin typeface="Tahoma"/>
                <a:ea typeface="ＭＳ Ｐゴシック" charset="-128"/>
                <a:cs typeface="ＭＳ Ｐゴシック" pitchFamily="-106" charset="-128"/>
              </a:rPr>
            </a:br>
            <a:r>
              <a:rPr lang="en-US" sz="2000" kern="0" dirty="0">
                <a:solidFill>
                  <a:srgbClr val="000000"/>
                </a:solidFill>
                <a:latin typeface="Tahoma"/>
                <a:ea typeface="ＭＳ Ｐゴシック" charset="-128"/>
                <a:cs typeface="ＭＳ Ｐゴシック" pitchFamily="-106" charset="-128"/>
              </a:rPr>
              <a:t>independent bottlenecks</a:t>
            </a:r>
          </a:p>
          <a:p>
            <a:pPr marL="800100" lvl="1" indent="-342900" fontAlgn="auto">
              <a:spcBef>
                <a:spcPct val="20000"/>
              </a:spcBef>
              <a:spcAft>
                <a:spcPts val="0"/>
              </a:spcAft>
              <a:buClr>
                <a:srgbClr val="CC9900"/>
              </a:buClr>
              <a:buSzPct val="65000"/>
              <a:buFont typeface="Wingdings" charset="2"/>
              <a:buChar char="n"/>
              <a:defRPr/>
            </a:pPr>
            <a:r>
              <a:rPr lang="en-US" sz="2000" i="1" kern="0" dirty="0">
                <a:solidFill>
                  <a:srgbClr val="000000"/>
                </a:solidFill>
                <a:latin typeface="Tahoma"/>
                <a:ea typeface="ＭＳ Ｐゴシック" charset="-128"/>
                <a:cs typeface="ＭＳ Ｐゴシック" pitchFamily="-106" charset="-128"/>
              </a:rPr>
              <a:t>Without reducing parallel throughput (enough cores)</a:t>
            </a:r>
          </a:p>
        </p:txBody>
      </p:sp>
      <p:pic>
        <p:nvPicPr>
          <p:cNvPr id="5" name="Content Placeholder 4" descr="scaleNLC.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3470275"/>
            <a:ext cx="4557713" cy="2771775"/>
          </a:xfrm>
        </p:spPr>
      </p:pic>
      <p:cxnSp>
        <p:nvCxnSpPr>
          <p:cNvPr id="9" name="Straight Arrow Connector 8"/>
          <p:cNvCxnSpPr>
            <a:cxnSpLocks noChangeShapeType="1"/>
          </p:cNvCxnSpPr>
          <p:nvPr/>
        </p:nvCxnSpPr>
        <p:spPr bwMode="auto">
          <a:xfrm flipV="1">
            <a:off x="1017588" y="2862263"/>
            <a:ext cx="0" cy="539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1954213" y="2447925"/>
            <a:ext cx="0" cy="2667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2914650" y="1519238"/>
            <a:ext cx="0" cy="765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V="1">
            <a:off x="3846513" y="1439863"/>
            <a:ext cx="0" cy="8778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 name="TextBox 16"/>
          <p:cNvSpPr txBox="1">
            <a:spLocks noChangeArrowheads="1"/>
          </p:cNvSpPr>
          <p:nvPr/>
        </p:nvSpPr>
        <p:spPr bwMode="auto">
          <a:xfrm>
            <a:off x="755650" y="2590800"/>
            <a:ext cx="592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2.4%</a:t>
            </a:r>
          </a:p>
        </p:txBody>
      </p:sp>
      <p:sp>
        <p:nvSpPr>
          <p:cNvPr id="18" name="TextBox 17"/>
          <p:cNvSpPr txBox="1">
            <a:spLocks noChangeArrowheads="1"/>
          </p:cNvSpPr>
          <p:nvPr/>
        </p:nvSpPr>
        <p:spPr bwMode="auto">
          <a:xfrm>
            <a:off x="1384300" y="2427288"/>
            <a:ext cx="5921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6.2%</a:t>
            </a:r>
          </a:p>
        </p:txBody>
      </p:sp>
      <p:sp>
        <p:nvSpPr>
          <p:cNvPr id="19" name="TextBox 18"/>
          <p:cNvSpPr txBox="1">
            <a:spLocks noChangeArrowheads="1"/>
          </p:cNvSpPr>
          <p:nvPr/>
        </p:nvSpPr>
        <p:spPr bwMode="auto">
          <a:xfrm>
            <a:off x="2408238" y="1760538"/>
            <a:ext cx="5429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15%</a:t>
            </a:r>
          </a:p>
        </p:txBody>
      </p:sp>
      <p:sp>
        <p:nvSpPr>
          <p:cNvPr id="20" name="TextBox 19"/>
          <p:cNvSpPr txBox="1">
            <a:spLocks noChangeArrowheads="1"/>
          </p:cNvSpPr>
          <p:nvPr/>
        </p:nvSpPr>
        <p:spPr bwMode="auto">
          <a:xfrm>
            <a:off x="3352800" y="1757363"/>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19%</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1"/>
          <p:cNvSpPr>
            <a:spLocks noGrp="1"/>
          </p:cNvSpPr>
          <p:nvPr>
            <p:ph type="title"/>
          </p:nvPr>
        </p:nvSpPr>
        <p:spPr/>
        <p:txBody>
          <a:bodyPr/>
          <a:lstStyle/>
          <a:p>
            <a:r>
              <a:rPr lang="en-US">
                <a:latin typeface="Garamond" charset="0"/>
              </a:rPr>
              <a:t>BIS Summary</a:t>
            </a:r>
          </a:p>
        </p:txBody>
      </p:sp>
      <p:sp>
        <p:nvSpPr>
          <p:cNvPr id="45059" name="Content Placeholder 2"/>
          <p:cNvSpPr>
            <a:spLocks noGrp="1"/>
          </p:cNvSpPr>
          <p:nvPr>
            <p:ph idx="1"/>
          </p:nvPr>
        </p:nvSpPr>
        <p:spPr>
          <a:xfrm>
            <a:off x="134938" y="993775"/>
            <a:ext cx="8874125" cy="4876800"/>
          </a:xfrm>
        </p:spPr>
        <p:txBody>
          <a:bodyPr/>
          <a:lstStyle/>
          <a:p>
            <a:r>
              <a:rPr lang="en-US">
                <a:solidFill>
                  <a:srgbClr val="FF0000"/>
                </a:solidFill>
                <a:latin typeface="Tahoma" charset="0"/>
              </a:rPr>
              <a:t>Serializing bottlenecks of different types </a:t>
            </a:r>
            <a:r>
              <a:rPr lang="en-US">
                <a:latin typeface="Tahoma" charset="0"/>
              </a:rPr>
              <a:t>limit performance of multithreaded applications: </a:t>
            </a:r>
            <a:r>
              <a:rPr lang="en-US">
                <a:solidFill>
                  <a:srgbClr val="FF0000"/>
                </a:solidFill>
                <a:latin typeface="Tahoma" charset="0"/>
              </a:rPr>
              <a:t>Importance changes over time</a:t>
            </a:r>
          </a:p>
          <a:p>
            <a:endParaRPr lang="en-US" sz="1200">
              <a:latin typeface="Tahoma" charset="0"/>
            </a:endParaRPr>
          </a:p>
          <a:p>
            <a:r>
              <a:rPr lang="en-US">
                <a:latin typeface="Tahoma" charset="0"/>
              </a:rPr>
              <a:t>BIS is a hardware/software cooperative solution: </a:t>
            </a:r>
          </a:p>
          <a:p>
            <a:pPr lvl="1"/>
            <a:r>
              <a:rPr lang="en-US" sz="2000">
                <a:solidFill>
                  <a:srgbClr val="0000FF"/>
                </a:solidFill>
                <a:latin typeface="Tahoma" charset="0"/>
              </a:rPr>
              <a:t>Dynamically identifies</a:t>
            </a:r>
            <a:r>
              <a:rPr lang="en-US" sz="2000">
                <a:latin typeface="Tahoma" charset="0"/>
              </a:rPr>
              <a:t> </a:t>
            </a:r>
            <a:r>
              <a:rPr lang="en-US" sz="2000">
                <a:solidFill>
                  <a:srgbClr val="0000FF"/>
                </a:solidFill>
                <a:latin typeface="Tahoma" charset="0"/>
              </a:rPr>
              <a:t>bottlenecks</a:t>
            </a:r>
            <a:r>
              <a:rPr lang="en-US" sz="2000">
                <a:latin typeface="Tahoma" charset="0"/>
              </a:rPr>
              <a:t> that cause the </a:t>
            </a:r>
            <a:r>
              <a:rPr lang="en-US" sz="2000">
                <a:solidFill>
                  <a:srgbClr val="FF0000"/>
                </a:solidFill>
                <a:latin typeface="Tahoma" charset="0"/>
              </a:rPr>
              <a:t>most thread waiting </a:t>
            </a:r>
            <a:r>
              <a:rPr lang="en-US" sz="2000">
                <a:latin typeface="Tahoma" charset="0"/>
              </a:rPr>
              <a:t>and </a:t>
            </a:r>
            <a:r>
              <a:rPr lang="en-US" sz="2000">
                <a:solidFill>
                  <a:srgbClr val="0000FF"/>
                </a:solidFill>
                <a:latin typeface="Tahoma" charset="0"/>
              </a:rPr>
              <a:t>accelerates</a:t>
            </a:r>
            <a:r>
              <a:rPr lang="en-US" sz="2000">
                <a:latin typeface="Tahoma" charset="0"/>
              </a:rPr>
              <a:t> them on large cores of an ACMP</a:t>
            </a:r>
          </a:p>
          <a:p>
            <a:pPr lvl="1"/>
            <a:r>
              <a:rPr lang="en-US" sz="2000">
                <a:latin typeface="Tahoma" charset="0"/>
              </a:rPr>
              <a:t>Applicable to critical sections, barriers, pipeline stages</a:t>
            </a:r>
          </a:p>
          <a:p>
            <a:endParaRPr lang="en-US" sz="1200">
              <a:latin typeface="Tahoma" charset="0"/>
            </a:endParaRPr>
          </a:p>
          <a:p>
            <a:r>
              <a:rPr lang="en-US">
                <a:latin typeface="Tahoma" charset="0"/>
              </a:rPr>
              <a:t>BIS improves application performance and scalability:</a:t>
            </a:r>
          </a:p>
          <a:p>
            <a:pPr lvl="1"/>
            <a:r>
              <a:rPr lang="en-US" sz="1800">
                <a:latin typeface="Tahoma" charset="0"/>
              </a:rPr>
              <a:t>Performance benefits increase with more cores</a:t>
            </a:r>
          </a:p>
          <a:p>
            <a:endParaRPr lang="en-US" sz="1200">
              <a:latin typeface="Tahoma" charset="0"/>
            </a:endParaRPr>
          </a:p>
          <a:p>
            <a:r>
              <a:rPr lang="en-US">
                <a:latin typeface="Tahoma" charset="0"/>
              </a:rPr>
              <a:t>Provides </a:t>
            </a:r>
            <a:r>
              <a:rPr lang="en-US">
                <a:solidFill>
                  <a:srgbClr val="0000FF"/>
                </a:solidFill>
                <a:latin typeface="Tahoma" charset="0"/>
              </a:rPr>
              <a:t>comprehensive fine-grained bottleneck acceleration </a:t>
            </a:r>
            <a:r>
              <a:rPr lang="en-US">
                <a:latin typeface="Tahoma" charset="0"/>
              </a:rPr>
              <a:t>with no programmer effort</a:t>
            </a:r>
          </a:p>
        </p:txBody>
      </p:sp>
      <p:sp>
        <p:nvSpPr>
          <p:cNvPr id="300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747D78-7377-A64A-A84E-7EB6C391BB9D}" type="slidenum">
              <a:rPr lang="en-US" sz="1600">
                <a:solidFill>
                  <a:srgbClr val="000000"/>
                </a:solidFill>
                <a:latin typeface="Garamond" charset="0"/>
              </a:rPr>
              <a:pPr eaLnBrk="1" hangingPunct="1"/>
              <a:t>79</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atin typeface="Garamond" charset="0"/>
              </a:rPr>
              <a:t>Last Lecture </a:t>
            </a:r>
          </a:p>
        </p:txBody>
      </p:sp>
      <p:sp>
        <p:nvSpPr>
          <p:cNvPr id="192514" name="Content Placeholder 2"/>
          <p:cNvSpPr>
            <a:spLocks noGrp="1"/>
          </p:cNvSpPr>
          <p:nvPr>
            <p:ph idx="1"/>
          </p:nvPr>
        </p:nvSpPr>
        <p:spPr>
          <a:xfrm>
            <a:off x="228600" y="996950"/>
            <a:ext cx="8610600" cy="5194300"/>
          </a:xfrm>
        </p:spPr>
        <p:txBody>
          <a:bodyPr/>
          <a:lstStyle/>
          <a:p>
            <a:r>
              <a:rPr lang="en-US">
                <a:latin typeface="Tahoma" charset="0"/>
              </a:rPr>
              <a:t>Wrap up cache coherence</a:t>
            </a:r>
          </a:p>
          <a:p>
            <a:pPr lvl="1"/>
            <a:r>
              <a:rPr lang="en-US">
                <a:latin typeface="Tahoma" charset="0"/>
                <a:ea typeface="ＭＳ Ｐゴシック" charset="0"/>
              </a:rPr>
              <a:t>VI </a:t>
            </a:r>
            <a:r>
              <a:rPr lang="en-US">
                <a:latin typeface="Tahoma" charset="0"/>
                <a:ea typeface="ＭＳ Ｐゴシック" charset="0"/>
                <a:sym typeface="Wingdings" charset="0"/>
              </a:rPr>
              <a:t> </a:t>
            </a:r>
            <a:r>
              <a:rPr lang="en-US">
                <a:latin typeface="Tahoma" charset="0"/>
                <a:ea typeface="ＭＳ Ｐゴシック" charset="0"/>
              </a:rPr>
              <a:t>MSI </a:t>
            </a:r>
            <a:r>
              <a:rPr lang="en-US">
                <a:latin typeface="Tahoma" charset="0"/>
                <a:ea typeface="ＭＳ Ｐゴシック" charset="0"/>
                <a:sym typeface="Wingdings" charset="0"/>
              </a:rPr>
              <a:t> MESI  MOESI  ?</a:t>
            </a:r>
          </a:p>
          <a:p>
            <a:pPr lvl="1"/>
            <a:r>
              <a:rPr lang="en-US">
                <a:latin typeface="Tahoma" charset="0"/>
                <a:ea typeface="ＭＳ Ｐゴシック" charset="0"/>
                <a:sym typeface="Wingdings" charset="0"/>
              </a:rPr>
              <a:t>Directory vs. snooping tradeoffs</a:t>
            </a:r>
          </a:p>
          <a:p>
            <a:pPr lvl="1"/>
            <a:r>
              <a:rPr lang="en-US">
                <a:latin typeface="Tahoma" charset="0"/>
                <a:ea typeface="ＭＳ Ｐゴシック" charset="0"/>
                <a:sym typeface="Wingdings" charset="0"/>
              </a:rPr>
              <a:t>Scaling the directory based protocols</a:t>
            </a:r>
          </a:p>
          <a:p>
            <a:pPr lvl="1"/>
            <a:endParaRPr lang="en-US">
              <a:latin typeface="Tahoma" charset="0"/>
              <a:ea typeface="ＭＳ Ｐゴシック" charset="0"/>
              <a:sym typeface="Wingdings" charset="0"/>
            </a:endParaRPr>
          </a:p>
          <a:p>
            <a:r>
              <a:rPr lang="en-US">
                <a:latin typeface="Tahoma" charset="0"/>
                <a:sym typeface="Wingdings" charset="0"/>
              </a:rPr>
              <a:t>Interconnects</a:t>
            </a:r>
          </a:p>
          <a:p>
            <a:pPr lvl="1"/>
            <a:r>
              <a:rPr lang="en-US">
                <a:latin typeface="Tahoma" charset="0"/>
                <a:ea typeface="ＭＳ Ｐゴシック" charset="0"/>
                <a:sym typeface="Wingdings" charset="0"/>
              </a:rPr>
              <a:t>Why important?</a:t>
            </a:r>
          </a:p>
          <a:p>
            <a:pPr lvl="1"/>
            <a:r>
              <a:rPr lang="en-US">
                <a:latin typeface="Tahoma" charset="0"/>
                <a:ea typeface="ＭＳ Ｐゴシック" charset="0"/>
                <a:sym typeface="Wingdings" charset="0"/>
              </a:rPr>
              <a:t>Topologies</a:t>
            </a:r>
          </a:p>
          <a:p>
            <a:pPr lvl="1"/>
            <a:r>
              <a:rPr lang="en-US">
                <a:latin typeface="Tahoma" charset="0"/>
                <a:ea typeface="ＭＳ Ｐゴシック" charset="0"/>
                <a:sym typeface="Wingdings" charset="0"/>
              </a:rPr>
              <a:t>Routing algorithms</a:t>
            </a:r>
          </a:p>
          <a:p>
            <a:pPr lvl="1"/>
            <a:r>
              <a:rPr lang="en-US">
                <a:latin typeface="Tahoma" charset="0"/>
                <a:ea typeface="ＭＳ Ｐゴシック" charset="0"/>
                <a:sym typeface="Wingdings" charset="0"/>
              </a:rPr>
              <a:t>Handling contention</a:t>
            </a:r>
          </a:p>
          <a:p>
            <a:pPr lvl="1"/>
            <a:r>
              <a:rPr lang="en-US">
                <a:latin typeface="Tahoma" charset="0"/>
                <a:ea typeface="ＭＳ Ｐゴシック" charset="0"/>
                <a:sym typeface="Wingdings" charset="0"/>
              </a:rPr>
              <a:t>On-chip interconnects</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192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67B8FB-BE99-E448-A747-D0426A777360}" type="slidenum">
              <a:rPr lang="en-US" sz="1600">
                <a:solidFill>
                  <a:srgbClr val="000000"/>
                </a:solidFill>
                <a:latin typeface="Garamond" charset="0"/>
                <a:cs typeface="Arial" charset="0"/>
              </a:rPr>
              <a:pPr eaLnBrk="1" hangingPunct="1"/>
              <a:t>8</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itle 4"/>
          <p:cNvSpPr>
            <a:spLocks noGrp="1"/>
          </p:cNvSpPr>
          <p:nvPr>
            <p:ph type="ctrTitle"/>
          </p:nvPr>
        </p:nvSpPr>
        <p:spPr>
          <a:xfrm>
            <a:off x="685800" y="1371600"/>
            <a:ext cx="7924800" cy="1752600"/>
          </a:xfrm>
        </p:spPr>
        <p:txBody>
          <a:bodyPr/>
          <a:lstStyle/>
          <a:p>
            <a:r>
              <a:rPr lang="en-US" sz="4000">
                <a:latin typeface="Garamond" charset="0"/>
              </a:rPr>
              <a:t>We did not cover the remaining slides. These are for your benefit.</a:t>
            </a:r>
          </a:p>
        </p:txBody>
      </p:sp>
      <p:sp>
        <p:nvSpPr>
          <p:cNvPr id="3020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2BDE93-8627-444B-8B0C-DF80D65ECAC5}" type="slidenum">
              <a:rPr lang="en-US" sz="1200">
                <a:solidFill>
                  <a:srgbClr val="000000"/>
                </a:solidFill>
                <a:latin typeface="Garamond" charset="0"/>
              </a:rPr>
              <a:pPr eaLnBrk="1" hangingPunct="1"/>
              <a:t>80</a:t>
            </a:fld>
            <a:endParaRPr lang="en-US" sz="1200">
              <a:solidFill>
                <a:srgbClr val="000000"/>
              </a:solidFill>
              <a:latin typeface="Garamond" charset="0"/>
            </a:endParaRPr>
          </a:p>
        </p:txBody>
      </p:sp>
      <p:sp>
        <p:nvSpPr>
          <p:cNvPr id="302083" name="Subtitle 1"/>
          <p:cNvSpPr>
            <a:spLocks noGrp="1"/>
          </p:cNvSpPr>
          <p:nvPr>
            <p:ph type="subTitle" idx="1"/>
          </p:nvPr>
        </p:nvSpPr>
        <p:spPr/>
        <p:txBody>
          <a:bodyPr/>
          <a:lstStyle/>
          <a:p>
            <a:pPr>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4"/>
          <p:cNvSpPr>
            <a:spLocks noGrp="1"/>
          </p:cNvSpPr>
          <p:nvPr>
            <p:ph type="ctrTitle"/>
          </p:nvPr>
        </p:nvSpPr>
        <p:spPr>
          <a:xfrm>
            <a:off x="685800" y="1371600"/>
            <a:ext cx="7924800" cy="1752600"/>
          </a:xfrm>
        </p:spPr>
        <p:txBody>
          <a:bodyPr/>
          <a:lstStyle/>
          <a:p>
            <a:r>
              <a:rPr lang="en-US">
                <a:latin typeface="Garamond" charset="0"/>
              </a:rPr>
              <a:t>Handling Private Data Locality:</a:t>
            </a:r>
            <a:br>
              <a:rPr lang="en-US">
                <a:latin typeface="Garamond" charset="0"/>
              </a:rPr>
            </a:br>
            <a:r>
              <a:rPr lang="en-US">
                <a:latin typeface="Garamond" charset="0"/>
              </a:rPr>
              <a:t>Data Marshaling</a:t>
            </a:r>
          </a:p>
        </p:txBody>
      </p:sp>
      <p:sp>
        <p:nvSpPr>
          <p:cNvPr id="303106" name="Subtitle 5"/>
          <p:cNvSpPr>
            <a:spLocks noGrp="1"/>
          </p:cNvSpPr>
          <p:nvPr>
            <p:ph type="subTitle" idx="1"/>
          </p:nvPr>
        </p:nvSpPr>
        <p:spPr>
          <a:xfrm>
            <a:off x="76200" y="4191000"/>
            <a:ext cx="8991600" cy="1752600"/>
          </a:xfrm>
        </p:spPr>
        <p:txBody>
          <a:bodyPr/>
          <a:lstStyle/>
          <a:p>
            <a:pPr>
              <a:buFont typeface="Wingdings" charset="0"/>
              <a:buNone/>
            </a:pPr>
            <a:r>
              <a:rPr lang="en-US" sz="1800">
                <a:latin typeface="Tahoma" charset="0"/>
              </a:rPr>
              <a:t>M. Aater Suleman, </a:t>
            </a:r>
            <a:r>
              <a:rPr lang="en-US" sz="1800" u="sng">
                <a:latin typeface="Tahoma" charset="0"/>
              </a:rPr>
              <a:t>Onur Mutlu</a:t>
            </a:r>
            <a:r>
              <a:rPr lang="en-US" sz="1800">
                <a:latin typeface="Tahoma" charset="0"/>
              </a:rPr>
              <a:t>, Jose A. Joao, Khubaib, and Yale N. Patt,</a:t>
            </a:r>
            <a:br>
              <a:rPr lang="en-US" sz="1800">
                <a:latin typeface="Tahoma" charset="0"/>
              </a:rPr>
            </a:br>
            <a:r>
              <a:rPr lang="en-US" sz="1800" b="1">
                <a:latin typeface="Tahoma" charset="0"/>
                <a:hlinkClick r:id="rId2"/>
              </a:rPr>
              <a:t>"Data Marshaling for Multi-core Architectures"</a:t>
            </a:r>
            <a:r>
              <a:rPr lang="en-US" sz="1800">
                <a:latin typeface="Tahoma" charset="0"/>
              </a:rPr>
              <a:t/>
            </a:r>
            <a:br>
              <a:rPr lang="en-US" sz="1800">
                <a:latin typeface="Tahoma" charset="0"/>
              </a:rPr>
            </a:br>
            <a:r>
              <a:rPr lang="en-US" sz="1800" i="1">
                <a:latin typeface="Tahoma" charset="0"/>
              </a:rPr>
              <a:t>Proceedings of the </a:t>
            </a:r>
            <a:r>
              <a:rPr lang="en-US" sz="1800" i="1">
                <a:latin typeface="Tahoma" charset="0"/>
                <a:hlinkClick r:id="rId3"/>
              </a:rPr>
              <a:t>37th International Symposium on Computer Architecture</a:t>
            </a:r>
            <a:r>
              <a:rPr lang="en-US" sz="1800" i="1">
                <a:latin typeface="Tahoma" charset="0"/>
              </a:rPr>
              <a:t> (</a:t>
            </a:r>
            <a:r>
              <a:rPr lang="en-US" sz="1800" b="1" i="1">
                <a:latin typeface="Tahoma" charset="0"/>
              </a:rPr>
              <a:t>ISCA</a:t>
            </a:r>
            <a:r>
              <a:rPr lang="en-US" sz="1800" i="1">
                <a:latin typeface="Tahoma" charset="0"/>
              </a:rPr>
              <a:t>)</a:t>
            </a:r>
            <a:r>
              <a:rPr lang="en-US" sz="1800">
                <a:latin typeface="Tahoma" charset="0"/>
              </a:rPr>
              <a:t>, pages 441-450, Saint-Malo, France, June 2010.</a:t>
            </a:r>
          </a:p>
        </p:txBody>
      </p:sp>
      <p:sp>
        <p:nvSpPr>
          <p:cNvPr id="3031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6C9E23-0145-3642-BCC4-44A56B2B8829}" type="slidenum">
              <a:rPr lang="en-US" sz="1200">
                <a:solidFill>
                  <a:srgbClr val="000000"/>
                </a:solidFill>
                <a:latin typeface="Garamond" charset="0"/>
              </a:rPr>
              <a:pPr eaLnBrk="1" hangingPunct="1"/>
              <a:t>81</a:t>
            </a:fld>
            <a:endParaRPr lang="en-US" sz="12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p:cNvSpPr>
            <a:spLocks noGrp="1"/>
          </p:cNvSpPr>
          <p:nvPr>
            <p:ph type="title"/>
          </p:nvPr>
        </p:nvSpPr>
        <p:spPr/>
        <p:txBody>
          <a:bodyPr/>
          <a:lstStyle/>
          <a:p>
            <a:pPr eaLnBrk="1" hangingPunct="1"/>
            <a:r>
              <a:rPr lang="en-US">
                <a:latin typeface="Garamond" charset="0"/>
              </a:rPr>
              <a:t>Staged Execution Model (I)</a:t>
            </a:r>
          </a:p>
        </p:txBody>
      </p:sp>
      <p:sp>
        <p:nvSpPr>
          <p:cNvPr id="3" name="Content Placeholder 2"/>
          <p:cNvSpPr>
            <a:spLocks noGrp="1"/>
          </p:cNvSpPr>
          <p:nvPr>
            <p:ph idx="1"/>
          </p:nvPr>
        </p:nvSpPr>
        <p:spPr>
          <a:xfrm>
            <a:off x="228600" y="990600"/>
            <a:ext cx="8915400" cy="5181600"/>
          </a:xfrm>
        </p:spPr>
        <p:txBody>
          <a:bodyPr/>
          <a:lstStyle/>
          <a:p>
            <a:pPr eaLnBrk="1" hangingPunct="1"/>
            <a:r>
              <a:rPr lang="en-US" sz="2200">
                <a:latin typeface="Tahoma" charset="0"/>
              </a:rPr>
              <a:t>Goal: speed up a program by dividing it up into pieces</a:t>
            </a:r>
          </a:p>
          <a:p>
            <a:pPr eaLnBrk="1" hangingPunct="1"/>
            <a:r>
              <a:rPr lang="en-US" sz="2200">
                <a:latin typeface="Tahoma" charset="0"/>
              </a:rPr>
              <a:t>Idea</a:t>
            </a:r>
          </a:p>
          <a:p>
            <a:pPr lvl="1" eaLnBrk="1" hangingPunct="1"/>
            <a:r>
              <a:rPr lang="en-US" sz="1800">
                <a:solidFill>
                  <a:srgbClr val="0000FF"/>
                </a:solidFill>
                <a:latin typeface="Tahoma" charset="0"/>
              </a:rPr>
              <a:t>Split program code into </a:t>
            </a:r>
            <a:r>
              <a:rPr lang="en-US" sz="1800" b="1" i="1">
                <a:solidFill>
                  <a:srgbClr val="0000FF"/>
                </a:solidFill>
                <a:latin typeface="Tahoma" charset="0"/>
              </a:rPr>
              <a:t>segments</a:t>
            </a:r>
          </a:p>
          <a:p>
            <a:pPr lvl="1" eaLnBrk="1" hangingPunct="1"/>
            <a:r>
              <a:rPr lang="en-US" sz="1800">
                <a:solidFill>
                  <a:srgbClr val="0000FF"/>
                </a:solidFill>
                <a:latin typeface="Tahoma" charset="0"/>
              </a:rPr>
              <a:t>Run each segment on the core best-suited to run it</a:t>
            </a:r>
          </a:p>
          <a:p>
            <a:pPr lvl="1" eaLnBrk="1" hangingPunct="1"/>
            <a:r>
              <a:rPr lang="en-US" sz="1800">
                <a:latin typeface="Tahoma" charset="0"/>
              </a:rPr>
              <a:t>Each core assigned a work-queue, storing segments to be run</a:t>
            </a:r>
          </a:p>
          <a:p>
            <a:pPr lvl="1" eaLnBrk="1" hangingPunct="1"/>
            <a:endParaRPr lang="en-US" sz="1000">
              <a:latin typeface="Tahoma" charset="0"/>
            </a:endParaRPr>
          </a:p>
          <a:p>
            <a:pPr eaLnBrk="1" hangingPunct="1"/>
            <a:r>
              <a:rPr lang="en-US" sz="2200">
                <a:latin typeface="Tahoma" charset="0"/>
              </a:rPr>
              <a:t>Benefits</a:t>
            </a:r>
          </a:p>
          <a:p>
            <a:pPr lvl="1" eaLnBrk="1" hangingPunct="1"/>
            <a:r>
              <a:rPr lang="en-US" sz="1800">
                <a:latin typeface="Tahoma" charset="0"/>
              </a:rPr>
              <a:t>Accelerates segments/critical-paths using specialized/heterogeneous cores</a:t>
            </a:r>
          </a:p>
          <a:p>
            <a:pPr lvl="1" eaLnBrk="1" hangingPunct="1"/>
            <a:r>
              <a:rPr lang="en-US" sz="1800">
                <a:latin typeface="Tahoma" charset="0"/>
              </a:rPr>
              <a:t>Exploits inter-segment parallelism</a:t>
            </a:r>
          </a:p>
          <a:p>
            <a:pPr lvl="1" eaLnBrk="1" hangingPunct="1"/>
            <a:r>
              <a:rPr lang="en-US" sz="1800">
                <a:latin typeface="Tahoma" charset="0"/>
              </a:rPr>
              <a:t>Improves locality of within-segment data</a:t>
            </a:r>
          </a:p>
          <a:p>
            <a:pPr eaLnBrk="1" hangingPunct="1"/>
            <a:endParaRPr lang="en-US" sz="1000">
              <a:latin typeface="Tahoma" charset="0"/>
            </a:endParaRPr>
          </a:p>
          <a:p>
            <a:pPr eaLnBrk="1" hangingPunct="1"/>
            <a:r>
              <a:rPr lang="en-US" sz="2200">
                <a:latin typeface="Tahoma" charset="0"/>
              </a:rPr>
              <a:t>Examples</a:t>
            </a:r>
          </a:p>
          <a:p>
            <a:pPr lvl="1" eaLnBrk="1" hangingPunct="1"/>
            <a:r>
              <a:rPr lang="en-US" sz="1800">
                <a:latin typeface="Tahoma" charset="0"/>
              </a:rPr>
              <a:t>Accelerated critical sections, Bottleneck identification and scheduling</a:t>
            </a:r>
          </a:p>
          <a:p>
            <a:pPr lvl="1" eaLnBrk="1" hangingPunct="1"/>
            <a:r>
              <a:rPr lang="en-US" sz="1800">
                <a:latin typeface="Tahoma" charset="0"/>
              </a:rPr>
              <a:t>Producer-consumer pipeline parallelism</a:t>
            </a:r>
          </a:p>
          <a:p>
            <a:pPr lvl="1" eaLnBrk="1" hangingPunct="1"/>
            <a:r>
              <a:rPr lang="en-US" sz="1800">
                <a:latin typeface="Tahoma" charset="0"/>
              </a:rPr>
              <a:t>Task parallelism (Cilk, Intel TBB, Apple Grand Central Dispatch)</a:t>
            </a:r>
          </a:p>
          <a:p>
            <a:pPr lvl="1" eaLnBrk="1" hangingPunct="1"/>
            <a:r>
              <a:rPr lang="en-US" sz="1800">
                <a:latin typeface="Tahoma" charset="0"/>
              </a:rPr>
              <a:t>Special-purpose cores and functional units</a:t>
            </a:r>
            <a:endParaRPr lang="en-US">
              <a:latin typeface="Tahoma" charset="0"/>
            </a:endParaRPr>
          </a:p>
        </p:txBody>
      </p:sp>
      <p:sp>
        <p:nvSpPr>
          <p:cNvPr id="3041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5DA8D0-B507-A84B-94A2-EB02ED009668}" type="slidenum">
              <a:rPr lang="en-US" sz="1600">
                <a:solidFill>
                  <a:srgbClr val="000000"/>
                </a:solidFill>
                <a:latin typeface="Garamond" charset="0"/>
              </a:rPr>
              <a:pPr eaLnBrk="1" hangingPunct="1"/>
              <a:t>82</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BDEB2E-02C8-0B43-AC43-B854F7B2880B}" type="slidenum">
              <a:rPr lang="en-US" sz="1600">
                <a:solidFill>
                  <a:srgbClr val="000000"/>
                </a:solidFill>
                <a:latin typeface="Garamond" charset="0"/>
              </a:rPr>
              <a:pPr eaLnBrk="1" hangingPunct="1"/>
              <a:t>83</a:t>
            </a:fld>
            <a:endParaRPr lang="en-US" sz="1600">
              <a:solidFill>
                <a:srgbClr val="000000"/>
              </a:solidFill>
              <a:latin typeface="Garamond" charset="0"/>
            </a:endParaRPr>
          </a:p>
        </p:txBody>
      </p:sp>
      <p:sp>
        <p:nvSpPr>
          <p:cNvPr id="306178" name="Rectangle 2"/>
          <p:cNvSpPr>
            <a:spLocks noGrp="1" noChangeArrowheads="1"/>
          </p:cNvSpPr>
          <p:nvPr>
            <p:ph type="title"/>
          </p:nvPr>
        </p:nvSpPr>
        <p:spPr/>
        <p:txBody>
          <a:bodyPr/>
          <a:lstStyle/>
          <a:p>
            <a:pPr eaLnBrk="1" hangingPunct="1"/>
            <a:r>
              <a:rPr lang="en-US">
                <a:latin typeface="Garamond" charset="0"/>
              </a:rPr>
              <a:t>Staged Execution Model (II)</a:t>
            </a:r>
          </a:p>
        </p:txBody>
      </p:sp>
      <p:sp>
        <p:nvSpPr>
          <p:cNvPr id="29699" name="AutoShape 3"/>
          <p:cNvSpPr>
            <a:spLocks noChangeArrowheads="1"/>
          </p:cNvSpPr>
          <p:nvPr/>
        </p:nvSpPr>
        <p:spPr bwMode="auto">
          <a:xfrm>
            <a:off x="3276600" y="1828800"/>
            <a:ext cx="2133600" cy="3717925"/>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X</a:t>
            </a:r>
          </a:p>
          <a:p>
            <a:pPr algn="ctr" fontAlgn="auto">
              <a:spcBef>
                <a:spcPts val="0"/>
              </a:spcBef>
              <a:spcAft>
                <a:spcPts val="0"/>
              </a:spcAft>
              <a:defRPr/>
            </a:pPr>
            <a:r>
              <a:rPr lang="en-US">
                <a:solidFill>
                  <a:srgbClr val="000000"/>
                </a:solidFill>
                <a:latin typeface="Tahoma"/>
                <a:ea typeface="+mn-ea"/>
                <a:cs typeface="+mn-cs"/>
              </a:rPr>
              <a:t>STORE Y</a:t>
            </a:r>
          </a:p>
          <a:p>
            <a:pPr algn="ctr" fontAlgn="auto">
              <a:spcBef>
                <a:spcPts val="0"/>
              </a:spcBef>
              <a:spcAft>
                <a:spcPts val="0"/>
              </a:spcAft>
              <a:defRPr/>
            </a:pPr>
            <a:r>
              <a:rPr lang="en-US">
                <a:solidFill>
                  <a:srgbClr val="000000"/>
                </a:solidFill>
                <a:latin typeface="Tahoma"/>
                <a:ea typeface="+mn-ea"/>
                <a:cs typeface="+mn-cs"/>
              </a:rPr>
              <a:t>STORE Y</a:t>
            </a:r>
          </a:p>
          <a:p>
            <a:pPr algn="ctr" fontAlgn="auto">
              <a:spcBef>
                <a:spcPts val="0"/>
              </a:spcBef>
              <a:spcAft>
                <a:spcPts val="0"/>
              </a:spcAft>
              <a:defRPr/>
            </a:pPr>
            <a:endParaRPr lang="en-US">
              <a:solidFill>
                <a:srgbClr val="000000"/>
              </a:solidFill>
              <a:latin typeface="Tahoma"/>
              <a:ea typeface="+mn-ea"/>
              <a:cs typeface="+mn-cs"/>
            </a:endParaRPr>
          </a:p>
          <a:p>
            <a:pPr algn="ctr" fontAlgn="auto">
              <a:spcBef>
                <a:spcPts val="0"/>
              </a:spcBef>
              <a:spcAft>
                <a:spcPts val="0"/>
              </a:spcAft>
              <a:defRPr/>
            </a:pPr>
            <a:r>
              <a:rPr lang="en-US">
                <a:solidFill>
                  <a:srgbClr val="000000"/>
                </a:solidFill>
                <a:latin typeface="Tahoma"/>
                <a:ea typeface="+mn-ea"/>
                <a:cs typeface="+mn-cs"/>
              </a:rPr>
              <a:t>LOAD Y</a:t>
            </a:r>
          </a:p>
          <a:p>
            <a:pPr algn="ctr" fontAlgn="auto">
              <a:spcBef>
                <a:spcPts val="0"/>
              </a:spcBef>
              <a:spcAft>
                <a:spcPts val="0"/>
              </a:spcAft>
              <a:defRPr/>
            </a:pPr>
            <a:r>
              <a:rPr lang="en-US">
                <a:solidFill>
                  <a:srgbClr val="000000"/>
                </a:solidFill>
                <a:latin typeface="Tahoma"/>
                <a:ea typeface="+mn-ea"/>
                <a:cs typeface="+mn-cs"/>
              </a:rPr>
              <a:t>….</a:t>
            </a:r>
          </a:p>
          <a:p>
            <a:pPr algn="ctr" fontAlgn="auto">
              <a:spcBef>
                <a:spcPts val="0"/>
              </a:spcBef>
              <a:spcAft>
                <a:spcPts val="0"/>
              </a:spcAft>
              <a:defRPr/>
            </a:pPr>
            <a:r>
              <a:rPr lang="en-US">
                <a:solidFill>
                  <a:srgbClr val="000000"/>
                </a:solidFill>
                <a:latin typeface="Tahoma"/>
                <a:ea typeface="+mn-ea"/>
                <a:cs typeface="+mn-cs"/>
              </a:rPr>
              <a:t>STORE Z</a:t>
            </a:r>
          </a:p>
          <a:p>
            <a:pPr algn="ctr" fontAlgn="auto">
              <a:spcBef>
                <a:spcPts val="0"/>
              </a:spcBef>
              <a:spcAft>
                <a:spcPts val="0"/>
              </a:spcAft>
              <a:defRPr/>
            </a:pPr>
            <a:endParaRPr lang="en-US">
              <a:solidFill>
                <a:srgbClr val="000000"/>
              </a:solidFill>
              <a:latin typeface="Tahoma"/>
              <a:ea typeface="+mn-ea"/>
              <a:cs typeface="+mn-cs"/>
            </a:endParaRPr>
          </a:p>
          <a:p>
            <a:pPr algn="ctr" fontAlgn="auto">
              <a:spcBef>
                <a:spcPts val="0"/>
              </a:spcBef>
              <a:spcAft>
                <a:spcPts val="0"/>
              </a:spcAft>
              <a:defRPr/>
            </a:pPr>
            <a:r>
              <a:rPr lang="en-US">
                <a:solidFill>
                  <a:srgbClr val="000000"/>
                </a:solidFill>
                <a:latin typeface="Tahoma"/>
                <a:ea typeface="+mn-ea"/>
                <a:cs typeface="+mn-cs"/>
              </a:rPr>
              <a:t>LOAD Z</a:t>
            </a:r>
          </a:p>
          <a:p>
            <a:pPr algn="ctr" fontAlgn="auto">
              <a:spcBef>
                <a:spcPts val="0"/>
              </a:spcBef>
              <a:spcAft>
                <a:spcPts val="0"/>
              </a:spcAft>
              <a:defRPr/>
            </a:pPr>
            <a:r>
              <a:rPr lang="en-US">
                <a:solidFill>
                  <a:srgbClr val="000000"/>
                </a:solidFill>
                <a:latin typeface="Tahoma"/>
                <a:ea typeface="+mn-ea"/>
                <a:cs typeface="+mn-cs"/>
              </a:rPr>
              <a:t>….</a:t>
            </a:r>
          </a:p>
          <a:p>
            <a:pPr algn="ctr" fontAlgn="auto">
              <a:spcBef>
                <a:spcPts val="0"/>
              </a:spcBef>
              <a:spcAft>
                <a:spcPts val="0"/>
              </a:spcAft>
              <a:defRPr/>
            </a:pPr>
            <a:endParaRPr lang="en-US">
              <a:solidFill>
                <a:srgbClr val="000000"/>
              </a:solidFill>
              <a:latin typeface="Tahoma"/>
              <a:ea typeface="+mn-ea"/>
              <a:cs typeface="+mn-cs"/>
            </a:endParaRPr>
          </a:p>
        </p:txBody>
      </p:sp>
      <p:sp>
        <p:nvSpPr>
          <p:cNvPr id="55301" name="Comment 12"/>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4FB298-7E8A-464A-B918-17DB5C1DF78F}" type="slidenum">
              <a:rPr lang="en-US" sz="1600">
                <a:solidFill>
                  <a:srgbClr val="000000"/>
                </a:solidFill>
                <a:latin typeface="Garamond" charset="0"/>
              </a:rPr>
              <a:pPr eaLnBrk="1" hangingPunct="1"/>
              <a:t>84</a:t>
            </a:fld>
            <a:endParaRPr lang="en-US" sz="1600">
              <a:solidFill>
                <a:srgbClr val="000000"/>
              </a:solidFill>
              <a:latin typeface="Garamond" charset="0"/>
            </a:endParaRPr>
          </a:p>
        </p:txBody>
      </p:sp>
      <p:sp>
        <p:nvSpPr>
          <p:cNvPr id="308226" name="Rectangle 2"/>
          <p:cNvSpPr>
            <a:spLocks noGrp="1" noChangeArrowheads="1"/>
          </p:cNvSpPr>
          <p:nvPr>
            <p:ph type="title"/>
          </p:nvPr>
        </p:nvSpPr>
        <p:spPr/>
        <p:txBody>
          <a:bodyPr/>
          <a:lstStyle/>
          <a:p>
            <a:pPr eaLnBrk="1" hangingPunct="1"/>
            <a:r>
              <a:rPr lang="en-US">
                <a:latin typeface="Garamond" charset="0"/>
              </a:rPr>
              <a:t>Staged Execution Model (III)</a:t>
            </a:r>
          </a:p>
        </p:txBody>
      </p:sp>
      <p:sp>
        <p:nvSpPr>
          <p:cNvPr id="12291" name="AutoShape 3"/>
          <p:cNvSpPr>
            <a:spLocks noChangeArrowheads="1"/>
          </p:cNvSpPr>
          <p:nvPr/>
        </p:nvSpPr>
        <p:spPr bwMode="auto">
          <a:xfrm>
            <a:off x="3521075" y="1905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X</a:t>
            </a:r>
          </a:p>
          <a:p>
            <a:pPr algn="ctr" fontAlgn="auto">
              <a:spcBef>
                <a:spcPts val="0"/>
              </a:spcBef>
              <a:spcAft>
                <a:spcPts val="0"/>
              </a:spcAft>
              <a:defRPr/>
            </a:pPr>
            <a:r>
              <a:rPr lang="en-US">
                <a:solidFill>
                  <a:srgbClr val="000000"/>
                </a:solidFill>
                <a:latin typeface="Tahoma"/>
                <a:ea typeface="+mn-ea"/>
                <a:cs typeface="+mn-cs"/>
              </a:rPr>
              <a:t>STORE Y</a:t>
            </a:r>
          </a:p>
          <a:p>
            <a:pPr algn="ctr" fontAlgn="auto">
              <a:spcBef>
                <a:spcPts val="0"/>
              </a:spcBef>
              <a:spcAft>
                <a:spcPts val="0"/>
              </a:spcAft>
              <a:defRPr/>
            </a:pPr>
            <a:r>
              <a:rPr lang="en-US">
                <a:solidFill>
                  <a:srgbClr val="000000"/>
                </a:solidFill>
                <a:latin typeface="Tahoma"/>
                <a:ea typeface="+mn-ea"/>
                <a:cs typeface="+mn-cs"/>
              </a:rPr>
              <a:t>STORE Y</a:t>
            </a:r>
          </a:p>
        </p:txBody>
      </p:sp>
      <p:sp>
        <p:nvSpPr>
          <p:cNvPr id="12292" name="AutoShape 4"/>
          <p:cNvSpPr>
            <a:spLocks noChangeArrowheads="1"/>
          </p:cNvSpPr>
          <p:nvPr/>
        </p:nvSpPr>
        <p:spPr bwMode="auto">
          <a:xfrm>
            <a:off x="3521075" y="3429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Y</a:t>
            </a:r>
          </a:p>
          <a:p>
            <a:pPr algn="ctr" fontAlgn="auto">
              <a:spcBef>
                <a:spcPts val="0"/>
              </a:spcBef>
              <a:spcAft>
                <a:spcPts val="0"/>
              </a:spcAft>
              <a:defRPr/>
            </a:pPr>
            <a:r>
              <a:rPr lang="en-US">
                <a:solidFill>
                  <a:srgbClr val="000000"/>
                </a:solidFill>
                <a:latin typeface="Tahoma"/>
                <a:ea typeface="+mn-ea"/>
                <a:cs typeface="+mn-cs"/>
              </a:rPr>
              <a:t>….</a:t>
            </a:r>
          </a:p>
          <a:p>
            <a:pPr algn="ctr" fontAlgn="auto">
              <a:spcBef>
                <a:spcPts val="0"/>
              </a:spcBef>
              <a:spcAft>
                <a:spcPts val="0"/>
              </a:spcAft>
              <a:defRPr/>
            </a:pPr>
            <a:r>
              <a:rPr lang="en-US">
                <a:solidFill>
                  <a:srgbClr val="000000"/>
                </a:solidFill>
                <a:latin typeface="Tahoma"/>
                <a:ea typeface="+mn-ea"/>
                <a:cs typeface="+mn-cs"/>
              </a:rPr>
              <a:t>STORE Z</a:t>
            </a:r>
          </a:p>
        </p:txBody>
      </p:sp>
      <p:sp>
        <p:nvSpPr>
          <p:cNvPr id="12293" name="AutoShape 5"/>
          <p:cNvSpPr>
            <a:spLocks noChangeArrowheads="1"/>
          </p:cNvSpPr>
          <p:nvPr/>
        </p:nvSpPr>
        <p:spPr bwMode="auto">
          <a:xfrm>
            <a:off x="3521075" y="4953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Z</a:t>
            </a:r>
          </a:p>
          <a:p>
            <a:pPr algn="ctr" fontAlgn="auto">
              <a:spcBef>
                <a:spcPts val="0"/>
              </a:spcBef>
              <a:spcAft>
                <a:spcPts val="0"/>
              </a:spcAft>
              <a:defRPr/>
            </a:pPr>
            <a:r>
              <a:rPr lang="en-US">
                <a:solidFill>
                  <a:srgbClr val="000000"/>
                </a:solidFill>
                <a:latin typeface="Tahoma"/>
                <a:ea typeface="+mn-ea"/>
                <a:cs typeface="+mn-cs"/>
              </a:rPr>
              <a:t>….</a:t>
            </a:r>
          </a:p>
        </p:txBody>
      </p:sp>
      <p:sp>
        <p:nvSpPr>
          <p:cNvPr id="12294" name="Text Box 6"/>
          <p:cNvSpPr txBox="1">
            <a:spLocks noChangeArrowheads="1"/>
          </p:cNvSpPr>
          <p:nvPr/>
        </p:nvSpPr>
        <p:spPr bwMode="auto">
          <a:xfrm>
            <a:off x="1463675" y="190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Segment S0</a:t>
            </a:r>
          </a:p>
        </p:txBody>
      </p:sp>
      <p:sp>
        <p:nvSpPr>
          <p:cNvPr id="12295" name="Text Box 7"/>
          <p:cNvSpPr txBox="1">
            <a:spLocks noChangeArrowheads="1"/>
          </p:cNvSpPr>
          <p:nvPr/>
        </p:nvSpPr>
        <p:spPr bwMode="auto">
          <a:xfrm>
            <a:off x="1463675" y="3429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Segment S1</a:t>
            </a:r>
          </a:p>
        </p:txBody>
      </p:sp>
      <p:sp>
        <p:nvSpPr>
          <p:cNvPr id="12296" name="Text Box 8"/>
          <p:cNvSpPr txBox="1">
            <a:spLocks noChangeArrowheads="1"/>
          </p:cNvSpPr>
          <p:nvPr/>
        </p:nvSpPr>
        <p:spPr bwMode="auto">
          <a:xfrm>
            <a:off x="1463675" y="4876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Segment S2</a:t>
            </a:r>
          </a:p>
        </p:txBody>
      </p:sp>
      <p:sp>
        <p:nvSpPr>
          <p:cNvPr id="12297" name="Line 9"/>
          <p:cNvSpPr>
            <a:spLocks noChangeShapeType="1"/>
          </p:cNvSpPr>
          <p:nvPr/>
        </p:nvSpPr>
        <p:spPr bwMode="auto">
          <a:xfrm>
            <a:off x="4587875"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2298" name="Line 10"/>
          <p:cNvSpPr>
            <a:spLocks noChangeShapeType="1"/>
          </p:cNvSpPr>
          <p:nvPr/>
        </p:nvSpPr>
        <p:spPr bwMode="auto">
          <a:xfrm>
            <a:off x="4587875" y="4495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08235" name="Text Box 11"/>
          <p:cNvSpPr txBox="1">
            <a:spLocks noChangeArrowheads="1"/>
          </p:cNvSpPr>
          <p:nvPr/>
        </p:nvSpPr>
        <p:spPr bwMode="auto">
          <a:xfrm>
            <a:off x="1189038" y="1279525"/>
            <a:ext cx="7405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solidFill>
                  <a:srgbClr val="000000"/>
                </a:solidFill>
              </a:rPr>
              <a:t>Split code into segments</a:t>
            </a:r>
          </a:p>
        </p:txBody>
      </p:sp>
      <p:sp>
        <p:nvSpPr>
          <p:cNvPr id="57357" name="Comment 14"/>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p:bldP spid="12295" grpId="0"/>
      <p:bldP spid="1229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A85C6B-452D-0444-BBBD-CAD0C3845911}" type="slidenum">
              <a:rPr lang="en-US" sz="1600">
                <a:solidFill>
                  <a:srgbClr val="000000"/>
                </a:solidFill>
                <a:latin typeface="Garamond" charset="0"/>
              </a:rPr>
              <a:pPr eaLnBrk="1" hangingPunct="1"/>
              <a:t>85</a:t>
            </a:fld>
            <a:endParaRPr lang="en-US" sz="1600">
              <a:solidFill>
                <a:srgbClr val="000000"/>
              </a:solidFill>
              <a:latin typeface="Garamond" charset="0"/>
            </a:endParaRPr>
          </a:p>
        </p:txBody>
      </p:sp>
      <p:sp>
        <p:nvSpPr>
          <p:cNvPr id="310274" name="Rectangle 2"/>
          <p:cNvSpPr>
            <a:spLocks noGrp="1" noChangeArrowheads="1"/>
          </p:cNvSpPr>
          <p:nvPr>
            <p:ph type="title"/>
          </p:nvPr>
        </p:nvSpPr>
        <p:spPr/>
        <p:txBody>
          <a:bodyPr/>
          <a:lstStyle/>
          <a:p>
            <a:pPr eaLnBrk="1" hangingPunct="1"/>
            <a:r>
              <a:rPr lang="en-US">
                <a:latin typeface="Garamond" charset="0"/>
              </a:rPr>
              <a:t>Staged Execution Model (IV)</a:t>
            </a:r>
          </a:p>
        </p:txBody>
      </p:sp>
      <p:sp>
        <p:nvSpPr>
          <p:cNvPr id="59396" name="AutoShape 4"/>
          <p:cNvSpPr>
            <a:spLocks noChangeArrowheads="1"/>
          </p:cNvSpPr>
          <p:nvPr/>
        </p:nvSpPr>
        <p:spPr bwMode="auto">
          <a:xfrm>
            <a:off x="22860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Core 0</a:t>
            </a:r>
          </a:p>
        </p:txBody>
      </p:sp>
      <p:sp>
        <p:nvSpPr>
          <p:cNvPr id="59397" name="AutoShape 5"/>
          <p:cNvSpPr>
            <a:spLocks noChangeArrowheads="1"/>
          </p:cNvSpPr>
          <p:nvPr/>
        </p:nvSpPr>
        <p:spPr bwMode="auto">
          <a:xfrm>
            <a:off x="41148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Core 1</a:t>
            </a:r>
          </a:p>
        </p:txBody>
      </p:sp>
      <p:sp>
        <p:nvSpPr>
          <p:cNvPr id="59398" name="AutoShape 6"/>
          <p:cNvSpPr>
            <a:spLocks noChangeArrowheads="1"/>
          </p:cNvSpPr>
          <p:nvPr/>
        </p:nvSpPr>
        <p:spPr bwMode="auto">
          <a:xfrm>
            <a:off x="59436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Core 2</a:t>
            </a:r>
          </a:p>
        </p:txBody>
      </p:sp>
      <p:sp>
        <p:nvSpPr>
          <p:cNvPr id="59399" name="Rectangle 8"/>
          <p:cNvSpPr>
            <a:spLocks noChangeArrowheads="1"/>
          </p:cNvSpPr>
          <p:nvPr/>
        </p:nvSpPr>
        <p:spPr bwMode="auto">
          <a:xfrm>
            <a:off x="2438400" y="3429000"/>
            <a:ext cx="609600" cy="762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00" name="Rectangle 9"/>
          <p:cNvSpPr>
            <a:spLocks noChangeArrowheads="1"/>
          </p:cNvSpPr>
          <p:nvPr/>
        </p:nvSpPr>
        <p:spPr bwMode="auto">
          <a:xfrm>
            <a:off x="2438400" y="3505200"/>
            <a:ext cx="609600" cy="762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01" name="Rectangle 10"/>
          <p:cNvSpPr>
            <a:spLocks noChangeArrowheads="1"/>
          </p:cNvSpPr>
          <p:nvPr/>
        </p:nvSpPr>
        <p:spPr bwMode="auto">
          <a:xfrm>
            <a:off x="2438400" y="3581400"/>
            <a:ext cx="609600" cy="762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02" name="Rectangle 11"/>
          <p:cNvSpPr>
            <a:spLocks noChangeArrowheads="1"/>
          </p:cNvSpPr>
          <p:nvPr/>
        </p:nvSpPr>
        <p:spPr bwMode="auto">
          <a:xfrm>
            <a:off x="24384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03" name="Rectangle 12"/>
          <p:cNvSpPr>
            <a:spLocks noChangeArrowheads="1"/>
          </p:cNvSpPr>
          <p:nvPr/>
        </p:nvSpPr>
        <p:spPr bwMode="auto">
          <a:xfrm>
            <a:off x="24384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04" name="Line 13"/>
          <p:cNvSpPr>
            <a:spLocks noChangeShapeType="1"/>
          </p:cNvSpPr>
          <p:nvPr/>
        </p:nvSpPr>
        <p:spPr bwMode="auto">
          <a:xfrm>
            <a:off x="24384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405" name="Line 14"/>
          <p:cNvSpPr>
            <a:spLocks noChangeShapeType="1"/>
          </p:cNvSpPr>
          <p:nvPr/>
        </p:nvSpPr>
        <p:spPr bwMode="auto">
          <a:xfrm>
            <a:off x="30480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406" name="Rectangle 15"/>
          <p:cNvSpPr>
            <a:spLocks noChangeArrowheads="1"/>
          </p:cNvSpPr>
          <p:nvPr/>
        </p:nvSpPr>
        <p:spPr bwMode="auto">
          <a:xfrm>
            <a:off x="4267200" y="3429000"/>
            <a:ext cx="609600" cy="76200"/>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07" name="Rectangle 16"/>
          <p:cNvSpPr>
            <a:spLocks noChangeArrowheads="1"/>
          </p:cNvSpPr>
          <p:nvPr/>
        </p:nvSpPr>
        <p:spPr bwMode="auto">
          <a:xfrm>
            <a:off x="4267200" y="3505200"/>
            <a:ext cx="609600" cy="76200"/>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08" name="Rectangle 17"/>
          <p:cNvSpPr>
            <a:spLocks noChangeArrowheads="1"/>
          </p:cNvSpPr>
          <p:nvPr/>
        </p:nvSpPr>
        <p:spPr bwMode="auto">
          <a:xfrm>
            <a:off x="4267200" y="35814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09" name="Rectangle 18"/>
          <p:cNvSpPr>
            <a:spLocks noChangeArrowheads="1"/>
          </p:cNvSpPr>
          <p:nvPr/>
        </p:nvSpPr>
        <p:spPr bwMode="auto">
          <a:xfrm>
            <a:off x="42672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10" name="Rectangle 19"/>
          <p:cNvSpPr>
            <a:spLocks noChangeArrowheads="1"/>
          </p:cNvSpPr>
          <p:nvPr/>
        </p:nvSpPr>
        <p:spPr bwMode="auto">
          <a:xfrm>
            <a:off x="42672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11" name="Line 20"/>
          <p:cNvSpPr>
            <a:spLocks noChangeShapeType="1"/>
          </p:cNvSpPr>
          <p:nvPr/>
        </p:nvSpPr>
        <p:spPr bwMode="auto">
          <a:xfrm>
            <a:off x="42672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412" name="Line 21"/>
          <p:cNvSpPr>
            <a:spLocks noChangeShapeType="1"/>
          </p:cNvSpPr>
          <p:nvPr/>
        </p:nvSpPr>
        <p:spPr bwMode="auto">
          <a:xfrm>
            <a:off x="48768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413" name="Rectangle 22"/>
          <p:cNvSpPr>
            <a:spLocks noChangeArrowheads="1"/>
          </p:cNvSpPr>
          <p:nvPr/>
        </p:nvSpPr>
        <p:spPr bwMode="auto">
          <a:xfrm>
            <a:off x="6096000" y="3429000"/>
            <a:ext cx="609600" cy="76200"/>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14" name="Rectangle 23"/>
          <p:cNvSpPr>
            <a:spLocks noChangeArrowheads="1"/>
          </p:cNvSpPr>
          <p:nvPr/>
        </p:nvSpPr>
        <p:spPr bwMode="auto">
          <a:xfrm>
            <a:off x="6096000" y="3505200"/>
            <a:ext cx="609600" cy="76200"/>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15" name="Rectangle 24"/>
          <p:cNvSpPr>
            <a:spLocks noChangeArrowheads="1"/>
          </p:cNvSpPr>
          <p:nvPr/>
        </p:nvSpPr>
        <p:spPr bwMode="auto">
          <a:xfrm>
            <a:off x="6096000" y="3581400"/>
            <a:ext cx="609600" cy="76200"/>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16" name="Rectangle 25"/>
          <p:cNvSpPr>
            <a:spLocks noChangeArrowheads="1"/>
          </p:cNvSpPr>
          <p:nvPr/>
        </p:nvSpPr>
        <p:spPr bwMode="auto">
          <a:xfrm>
            <a:off x="60960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17" name="Rectangle 26"/>
          <p:cNvSpPr>
            <a:spLocks noChangeArrowheads="1"/>
          </p:cNvSpPr>
          <p:nvPr/>
        </p:nvSpPr>
        <p:spPr bwMode="auto">
          <a:xfrm>
            <a:off x="60960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59418" name="Line 27"/>
          <p:cNvSpPr>
            <a:spLocks noChangeShapeType="1"/>
          </p:cNvSpPr>
          <p:nvPr/>
        </p:nvSpPr>
        <p:spPr bwMode="auto">
          <a:xfrm>
            <a:off x="60960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419" name="Line 28"/>
          <p:cNvSpPr>
            <a:spLocks noChangeShapeType="1"/>
          </p:cNvSpPr>
          <p:nvPr/>
        </p:nvSpPr>
        <p:spPr bwMode="auto">
          <a:xfrm>
            <a:off x="67056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420" name="Line 36"/>
          <p:cNvSpPr>
            <a:spLocks noChangeShapeType="1"/>
          </p:cNvSpPr>
          <p:nvPr/>
        </p:nvSpPr>
        <p:spPr bwMode="auto">
          <a:xfrm flipV="1">
            <a:off x="27432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10300" name="Text Box 37"/>
          <p:cNvSpPr txBox="1">
            <a:spLocks noChangeArrowheads="1"/>
          </p:cNvSpPr>
          <p:nvPr/>
        </p:nvSpPr>
        <p:spPr bwMode="auto">
          <a:xfrm>
            <a:off x="609600" y="3519488"/>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Work-queues</a:t>
            </a:r>
          </a:p>
        </p:txBody>
      </p:sp>
      <p:sp>
        <p:nvSpPr>
          <p:cNvPr id="59422" name="Line 39"/>
          <p:cNvSpPr>
            <a:spLocks noChangeShapeType="1"/>
          </p:cNvSpPr>
          <p:nvPr/>
        </p:nvSpPr>
        <p:spPr bwMode="auto">
          <a:xfrm flipV="1">
            <a:off x="45720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423" name="Line 40"/>
          <p:cNvSpPr>
            <a:spLocks noChangeShapeType="1"/>
          </p:cNvSpPr>
          <p:nvPr/>
        </p:nvSpPr>
        <p:spPr bwMode="auto">
          <a:xfrm flipV="1">
            <a:off x="64008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424" name="Line 43"/>
          <p:cNvSpPr>
            <a:spLocks noChangeShapeType="1"/>
          </p:cNvSpPr>
          <p:nvPr/>
        </p:nvSpPr>
        <p:spPr bwMode="auto">
          <a:xfrm flipV="1">
            <a:off x="64008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425" name="Line 44"/>
          <p:cNvSpPr>
            <a:spLocks noChangeShapeType="1"/>
          </p:cNvSpPr>
          <p:nvPr/>
        </p:nvSpPr>
        <p:spPr bwMode="auto">
          <a:xfrm flipV="1">
            <a:off x="45720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59426" name="Line 45"/>
          <p:cNvSpPr>
            <a:spLocks noChangeShapeType="1"/>
          </p:cNvSpPr>
          <p:nvPr/>
        </p:nvSpPr>
        <p:spPr bwMode="auto">
          <a:xfrm flipV="1">
            <a:off x="27432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10306" name="Text Box 46"/>
          <p:cNvSpPr txBox="1">
            <a:spLocks noChangeArrowheads="1"/>
          </p:cNvSpPr>
          <p:nvPr/>
        </p:nvSpPr>
        <p:spPr bwMode="auto">
          <a:xfrm>
            <a:off x="21336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Instances</a:t>
            </a:r>
            <a:br>
              <a:rPr lang="en-US" sz="1800">
                <a:solidFill>
                  <a:srgbClr val="000000"/>
                </a:solidFill>
              </a:rPr>
            </a:br>
            <a:r>
              <a:rPr lang="en-US" sz="1800">
                <a:solidFill>
                  <a:srgbClr val="000000"/>
                </a:solidFill>
              </a:rPr>
              <a:t> of S0</a:t>
            </a:r>
          </a:p>
        </p:txBody>
      </p:sp>
      <p:sp>
        <p:nvSpPr>
          <p:cNvPr id="310307" name="Text Box 47"/>
          <p:cNvSpPr txBox="1">
            <a:spLocks noChangeArrowheads="1"/>
          </p:cNvSpPr>
          <p:nvPr/>
        </p:nvSpPr>
        <p:spPr bwMode="auto">
          <a:xfrm>
            <a:off x="39624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Instances</a:t>
            </a:r>
            <a:br>
              <a:rPr lang="en-US" sz="1800">
                <a:solidFill>
                  <a:srgbClr val="000000"/>
                </a:solidFill>
              </a:rPr>
            </a:br>
            <a:r>
              <a:rPr lang="en-US" sz="1800">
                <a:solidFill>
                  <a:srgbClr val="000000"/>
                </a:solidFill>
              </a:rPr>
              <a:t> of S1</a:t>
            </a:r>
          </a:p>
        </p:txBody>
      </p:sp>
      <p:sp>
        <p:nvSpPr>
          <p:cNvPr id="310308" name="Text Box 48"/>
          <p:cNvSpPr txBox="1">
            <a:spLocks noChangeArrowheads="1"/>
          </p:cNvSpPr>
          <p:nvPr/>
        </p:nvSpPr>
        <p:spPr bwMode="auto">
          <a:xfrm>
            <a:off x="57912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Instances</a:t>
            </a:r>
            <a:br>
              <a:rPr lang="en-US" sz="1800">
                <a:solidFill>
                  <a:srgbClr val="000000"/>
                </a:solidFill>
              </a:rPr>
            </a:br>
            <a:r>
              <a:rPr lang="en-US" sz="1800">
                <a:solidFill>
                  <a:srgbClr val="000000"/>
                </a:solidFill>
              </a:rPr>
              <a:t> of S2</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638704-3E5D-234D-A530-BC7BFFD11BBF}" type="slidenum">
              <a:rPr lang="en-US" sz="1600">
                <a:solidFill>
                  <a:srgbClr val="000000"/>
                </a:solidFill>
                <a:latin typeface="Garamond" charset="0"/>
              </a:rPr>
              <a:pPr eaLnBrk="1" hangingPunct="1"/>
              <a:t>86</a:t>
            </a:fld>
            <a:endParaRPr lang="en-US" sz="1600">
              <a:solidFill>
                <a:srgbClr val="000000"/>
              </a:solidFill>
              <a:latin typeface="Garamond" charset="0"/>
            </a:endParaRPr>
          </a:p>
        </p:txBody>
      </p:sp>
      <p:sp>
        <p:nvSpPr>
          <p:cNvPr id="61443"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X</a:t>
            </a:r>
          </a:p>
          <a:p>
            <a:pPr algn="ctr" fontAlgn="auto">
              <a:spcBef>
                <a:spcPts val="0"/>
              </a:spcBef>
              <a:spcAft>
                <a:spcPts val="0"/>
              </a:spcAft>
              <a:defRPr/>
            </a:pPr>
            <a:r>
              <a:rPr lang="en-US">
                <a:solidFill>
                  <a:srgbClr val="000000"/>
                </a:solidFill>
                <a:latin typeface="Tahoma"/>
                <a:ea typeface="+mn-ea"/>
                <a:cs typeface="+mn-cs"/>
              </a:rPr>
              <a:t>STORE Y</a:t>
            </a:r>
          </a:p>
          <a:p>
            <a:pPr algn="ctr" fontAlgn="auto">
              <a:spcBef>
                <a:spcPts val="0"/>
              </a:spcBef>
              <a:spcAft>
                <a:spcPts val="0"/>
              </a:spcAft>
              <a:defRPr/>
            </a:pPr>
            <a:r>
              <a:rPr lang="en-US">
                <a:solidFill>
                  <a:srgbClr val="000000"/>
                </a:solidFill>
                <a:latin typeface="Tahoma"/>
                <a:ea typeface="+mn-ea"/>
                <a:cs typeface="+mn-cs"/>
              </a:rPr>
              <a:t>STORE Y</a:t>
            </a:r>
          </a:p>
        </p:txBody>
      </p:sp>
      <p:sp>
        <p:nvSpPr>
          <p:cNvPr id="3174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Y</a:t>
            </a:r>
          </a:p>
          <a:p>
            <a:pPr algn="ctr" fontAlgn="auto">
              <a:spcBef>
                <a:spcPts val="0"/>
              </a:spcBef>
              <a:spcAft>
                <a:spcPts val="0"/>
              </a:spcAft>
              <a:defRPr/>
            </a:pPr>
            <a:r>
              <a:rPr lang="en-US">
                <a:solidFill>
                  <a:srgbClr val="000000"/>
                </a:solidFill>
                <a:latin typeface="Tahoma"/>
                <a:ea typeface="+mn-ea"/>
                <a:cs typeface="+mn-cs"/>
              </a:rPr>
              <a:t>….</a:t>
            </a:r>
          </a:p>
          <a:p>
            <a:pPr algn="ctr" fontAlgn="auto">
              <a:spcBef>
                <a:spcPts val="0"/>
              </a:spcBef>
              <a:spcAft>
                <a:spcPts val="0"/>
              </a:spcAft>
              <a:defRPr/>
            </a:pPr>
            <a:r>
              <a:rPr lang="en-US">
                <a:solidFill>
                  <a:srgbClr val="000000"/>
                </a:solidFill>
                <a:latin typeface="Tahoma"/>
                <a:ea typeface="+mn-ea"/>
                <a:cs typeface="+mn-cs"/>
              </a:rPr>
              <a:t>STORE Z</a:t>
            </a:r>
          </a:p>
        </p:txBody>
      </p:sp>
      <p:sp>
        <p:nvSpPr>
          <p:cNvPr id="3174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Z</a:t>
            </a:r>
          </a:p>
          <a:p>
            <a:pPr algn="ctr" fontAlgn="auto">
              <a:spcBef>
                <a:spcPts val="0"/>
              </a:spcBef>
              <a:spcAft>
                <a:spcPts val="0"/>
              </a:spcAft>
              <a:defRPr/>
            </a:pPr>
            <a:r>
              <a:rPr lang="en-US">
                <a:solidFill>
                  <a:srgbClr val="000000"/>
                </a:solidFill>
                <a:latin typeface="Tahoma"/>
                <a:ea typeface="+mn-ea"/>
                <a:cs typeface="+mn-cs"/>
              </a:rPr>
              <a:t>….</a:t>
            </a:r>
          </a:p>
        </p:txBody>
      </p:sp>
      <p:sp>
        <p:nvSpPr>
          <p:cNvPr id="312325"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0</a:t>
            </a:r>
          </a:p>
        </p:txBody>
      </p:sp>
      <p:sp>
        <p:nvSpPr>
          <p:cNvPr id="312326"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1</a:t>
            </a:r>
          </a:p>
        </p:txBody>
      </p:sp>
      <p:sp>
        <p:nvSpPr>
          <p:cNvPr id="312327"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2</a:t>
            </a:r>
          </a:p>
        </p:txBody>
      </p:sp>
      <p:sp>
        <p:nvSpPr>
          <p:cNvPr id="3175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175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12330"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S0</a:t>
            </a:r>
          </a:p>
        </p:txBody>
      </p:sp>
      <p:sp>
        <p:nvSpPr>
          <p:cNvPr id="3175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S1</a:t>
            </a:r>
          </a:p>
        </p:txBody>
      </p:sp>
      <p:sp>
        <p:nvSpPr>
          <p:cNvPr id="3175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S2</a:t>
            </a:r>
          </a:p>
        </p:txBody>
      </p:sp>
      <p:sp>
        <p:nvSpPr>
          <p:cNvPr id="312333" name="Rectangle 2"/>
          <p:cNvSpPr txBox="1">
            <a:spLocks noChangeArrowheads="1"/>
          </p:cNvSpPr>
          <p:nvPr/>
        </p:nvSpPr>
        <p:spPr bwMode="auto">
          <a:xfrm>
            <a:off x="228600" y="1524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800">
                <a:solidFill>
                  <a:srgbClr val="006633"/>
                </a:solidFill>
                <a:latin typeface="Garamond" charset="0"/>
              </a:rPr>
              <a:t>Staged Execution Model: Segment Spawning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8" grpId="0"/>
      <p:bldP spid="3175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p:nvPr>
        </p:nvSpPr>
        <p:spPr/>
        <p:txBody>
          <a:bodyPr/>
          <a:lstStyle/>
          <a:p>
            <a:pPr eaLnBrk="1" hangingPunct="1"/>
            <a:r>
              <a:rPr lang="en-US">
                <a:latin typeface="Garamond" charset="0"/>
              </a:rPr>
              <a:t>Staged Execution Model: Two Examples</a:t>
            </a:r>
          </a:p>
        </p:txBody>
      </p:sp>
      <p:sp>
        <p:nvSpPr>
          <p:cNvPr id="3" name="Content Placeholder 2"/>
          <p:cNvSpPr>
            <a:spLocks noGrp="1"/>
          </p:cNvSpPr>
          <p:nvPr>
            <p:ph idx="1"/>
          </p:nvPr>
        </p:nvSpPr>
        <p:spPr>
          <a:xfrm>
            <a:off x="0" y="1143000"/>
            <a:ext cx="9144000" cy="5105400"/>
          </a:xfrm>
        </p:spPr>
        <p:txBody>
          <a:bodyPr/>
          <a:lstStyle/>
          <a:p>
            <a:pPr eaLnBrk="1" hangingPunct="1"/>
            <a:r>
              <a:rPr lang="en-US">
                <a:solidFill>
                  <a:srgbClr val="FF0000"/>
                </a:solidFill>
                <a:latin typeface="Tahoma" charset="0"/>
              </a:rPr>
              <a:t>Accelerated Critical Sections </a:t>
            </a:r>
            <a:r>
              <a:rPr lang="en-US">
                <a:latin typeface="Tahoma" charset="0"/>
              </a:rPr>
              <a:t>[Suleman et al., ASPLOS 2009]</a:t>
            </a:r>
          </a:p>
          <a:p>
            <a:pPr lvl="1" eaLnBrk="1" hangingPunct="1"/>
            <a:r>
              <a:rPr lang="en-US">
                <a:latin typeface="Tahoma" charset="0"/>
              </a:rPr>
              <a:t>Idea: </a:t>
            </a:r>
            <a:r>
              <a:rPr lang="en-US">
                <a:solidFill>
                  <a:srgbClr val="0000FF"/>
                </a:solidFill>
                <a:latin typeface="Tahoma" charset="0"/>
              </a:rPr>
              <a:t>Ship critical sections to a large core in an asymmetric CMP</a:t>
            </a:r>
          </a:p>
          <a:p>
            <a:pPr lvl="2" eaLnBrk="1" hangingPunct="1"/>
            <a:r>
              <a:rPr lang="en-US">
                <a:solidFill>
                  <a:srgbClr val="000000"/>
                </a:solidFill>
                <a:latin typeface="Tahoma" charset="0"/>
              </a:rPr>
              <a:t>Segment 0: Non-critical section</a:t>
            </a:r>
          </a:p>
          <a:p>
            <a:pPr lvl="2" eaLnBrk="1" hangingPunct="1"/>
            <a:r>
              <a:rPr lang="en-US">
                <a:solidFill>
                  <a:srgbClr val="000000"/>
                </a:solidFill>
                <a:latin typeface="Tahoma" charset="0"/>
              </a:rPr>
              <a:t>Segment 1: Critical section</a:t>
            </a:r>
          </a:p>
          <a:p>
            <a:pPr lvl="1" eaLnBrk="1" hangingPunct="1"/>
            <a:r>
              <a:rPr lang="en-US">
                <a:solidFill>
                  <a:srgbClr val="000000"/>
                </a:solidFill>
                <a:latin typeface="Tahoma" charset="0"/>
              </a:rPr>
              <a:t>Be</a:t>
            </a:r>
            <a:r>
              <a:rPr lang="en-US">
                <a:latin typeface="Tahoma" charset="0"/>
              </a:rPr>
              <a:t>nefit: Faster execution of critical section, reduced serialization, improved lock and shared data locality</a:t>
            </a:r>
          </a:p>
          <a:p>
            <a:pPr lvl="1" eaLnBrk="1" hangingPunct="1"/>
            <a:endParaRPr lang="en-US">
              <a:solidFill>
                <a:srgbClr val="0000FF"/>
              </a:solidFill>
              <a:latin typeface="Tahoma" charset="0"/>
            </a:endParaRPr>
          </a:p>
          <a:p>
            <a:pPr eaLnBrk="1" hangingPunct="1"/>
            <a:r>
              <a:rPr lang="en-US">
                <a:solidFill>
                  <a:srgbClr val="FF0000"/>
                </a:solidFill>
                <a:latin typeface="Tahoma" charset="0"/>
              </a:rPr>
              <a:t>Producer-Consumer Pipeline Parallelism</a:t>
            </a:r>
          </a:p>
          <a:p>
            <a:pPr lvl="1" eaLnBrk="1" hangingPunct="1"/>
            <a:r>
              <a:rPr lang="en-US">
                <a:solidFill>
                  <a:srgbClr val="000000"/>
                </a:solidFill>
                <a:latin typeface="Tahoma" charset="0"/>
              </a:rPr>
              <a:t>Idea: </a:t>
            </a:r>
            <a:r>
              <a:rPr lang="en-US">
                <a:solidFill>
                  <a:srgbClr val="0000FF"/>
                </a:solidFill>
                <a:latin typeface="Tahoma" charset="0"/>
              </a:rPr>
              <a:t>Split a loop iteration into multiple </a:t>
            </a:r>
            <a:r>
              <a:rPr lang="ja-JP" altLang="en-US">
                <a:solidFill>
                  <a:srgbClr val="0000FF"/>
                </a:solidFill>
                <a:latin typeface="Tahoma" charset="0"/>
              </a:rPr>
              <a:t>“</a:t>
            </a:r>
            <a:r>
              <a:rPr lang="en-US" altLang="ja-JP">
                <a:solidFill>
                  <a:srgbClr val="0000FF"/>
                </a:solidFill>
                <a:latin typeface="Tahoma" charset="0"/>
              </a:rPr>
              <a:t>pipeline stages</a:t>
            </a:r>
            <a:r>
              <a:rPr lang="ja-JP" altLang="en-US">
                <a:solidFill>
                  <a:srgbClr val="0000FF"/>
                </a:solidFill>
                <a:latin typeface="Tahoma" charset="0"/>
              </a:rPr>
              <a:t>”</a:t>
            </a:r>
            <a:r>
              <a:rPr lang="en-US" altLang="ja-JP">
                <a:solidFill>
                  <a:srgbClr val="0000FF"/>
                </a:solidFill>
                <a:latin typeface="Tahoma" charset="0"/>
              </a:rPr>
              <a:t> where one stage consumes data produced by the next stage </a:t>
            </a:r>
            <a:r>
              <a:rPr lang="en-US" altLang="ja-JP">
                <a:solidFill>
                  <a:srgbClr val="0000FF"/>
                </a:solidFill>
                <a:latin typeface="Tahoma" charset="0"/>
                <a:sym typeface="Wingdings" charset="0"/>
              </a:rPr>
              <a:t> each stage runs on a different core</a:t>
            </a:r>
          </a:p>
          <a:p>
            <a:pPr lvl="2" eaLnBrk="1" hangingPunct="1"/>
            <a:r>
              <a:rPr lang="en-US">
                <a:latin typeface="Tahoma" charset="0"/>
                <a:sym typeface="Wingdings" charset="0"/>
              </a:rPr>
              <a:t>Segment N: Stage N</a:t>
            </a:r>
          </a:p>
          <a:p>
            <a:pPr lvl="1" eaLnBrk="1" hangingPunct="1"/>
            <a:r>
              <a:rPr lang="en-US">
                <a:latin typeface="Tahoma" charset="0"/>
                <a:sym typeface="Wingdings" charset="0"/>
              </a:rPr>
              <a:t>Benefit: Stage-level parallelism, better locality  faster execution</a:t>
            </a:r>
            <a:endParaRPr lang="en-US">
              <a:latin typeface="Tahoma" charset="0"/>
            </a:endParaRPr>
          </a:p>
        </p:txBody>
      </p:sp>
      <p:sp>
        <p:nvSpPr>
          <p:cNvPr id="3143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4CFFE4-885F-584D-B8FA-9EDDAD23A9B0}" type="slidenum">
              <a:rPr lang="en-US" sz="1600">
                <a:solidFill>
                  <a:srgbClr val="000000"/>
                </a:solidFill>
                <a:latin typeface="Garamond" charset="0"/>
              </a:rPr>
              <a:pPr eaLnBrk="1" hangingPunct="1"/>
              <a:t>87</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DF4369-81F7-3742-BFD5-262C10057E07}" type="slidenum">
              <a:rPr lang="en-US" sz="1600">
                <a:solidFill>
                  <a:srgbClr val="000000"/>
                </a:solidFill>
                <a:latin typeface="Garamond" charset="0"/>
              </a:rPr>
              <a:pPr eaLnBrk="1" hangingPunct="1"/>
              <a:t>88</a:t>
            </a:fld>
            <a:endParaRPr lang="en-US" sz="1600">
              <a:solidFill>
                <a:srgbClr val="000000"/>
              </a:solidFill>
              <a:latin typeface="Garamond" charset="0"/>
            </a:endParaRPr>
          </a:p>
        </p:txBody>
      </p:sp>
      <p:sp>
        <p:nvSpPr>
          <p:cNvPr id="316418" name="Rectangle 2"/>
          <p:cNvSpPr>
            <a:spLocks noGrp="1" noChangeArrowheads="1"/>
          </p:cNvSpPr>
          <p:nvPr>
            <p:ph type="title"/>
          </p:nvPr>
        </p:nvSpPr>
        <p:spPr>
          <a:xfrm>
            <a:off x="228600" y="152400"/>
            <a:ext cx="8686800" cy="1139825"/>
          </a:xfrm>
        </p:spPr>
        <p:txBody>
          <a:bodyPr/>
          <a:lstStyle/>
          <a:p>
            <a:pPr eaLnBrk="1" hangingPunct="1"/>
            <a:r>
              <a:rPr lang="en-US">
                <a:latin typeface="Garamond" charset="0"/>
              </a:rPr>
              <a:t>Problem: Locality of Inter-segment Data</a:t>
            </a:r>
          </a:p>
        </p:txBody>
      </p:sp>
      <p:sp>
        <p:nvSpPr>
          <p:cNvPr id="66564"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X</a:t>
            </a:r>
          </a:p>
          <a:p>
            <a:pPr algn="ctr" fontAlgn="auto">
              <a:spcBef>
                <a:spcPts val="0"/>
              </a:spcBef>
              <a:spcAft>
                <a:spcPts val="0"/>
              </a:spcAft>
              <a:defRPr/>
            </a:pPr>
            <a:r>
              <a:rPr lang="en-US">
                <a:solidFill>
                  <a:srgbClr val="000000"/>
                </a:solidFill>
                <a:latin typeface="Tahoma"/>
                <a:ea typeface="+mn-ea"/>
                <a:cs typeface="+mn-cs"/>
              </a:rPr>
              <a:t>STORE Y</a:t>
            </a:r>
          </a:p>
          <a:p>
            <a:pPr algn="ctr" fontAlgn="auto">
              <a:spcBef>
                <a:spcPts val="0"/>
              </a:spcBef>
              <a:spcAft>
                <a:spcPts val="0"/>
              </a:spcAft>
              <a:defRPr/>
            </a:pPr>
            <a:r>
              <a:rPr lang="en-US">
                <a:solidFill>
                  <a:srgbClr val="000000"/>
                </a:solidFill>
                <a:latin typeface="Tahoma"/>
                <a:ea typeface="+mn-ea"/>
                <a:cs typeface="+mn-cs"/>
              </a:rPr>
              <a:t>STORE Y</a:t>
            </a:r>
          </a:p>
        </p:txBody>
      </p:sp>
      <p:sp>
        <p:nvSpPr>
          <p:cNvPr id="14340"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Y</a:t>
            </a:r>
          </a:p>
          <a:p>
            <a:pPr algn="ctr" fontAlgn="auto">
              <a:spcBef>
                <a:spcPts val="0"/>
              </a:spcBef>
              <a:spcAft>
                <a:spcPts val="0"/>
              </a:spcAft>
              <a:defRPr/>
            </a:pPr>
            <a:r>
              <a:rPr lang="en-US">
                <a:solidFill>
                  <a:srgbClr val="000000"/>
                </a:solidFill>
                <a:latin typeface="Tahoma"/>
                <a:ea typeface="+mn-ea"/>
                <a:cs typeface="+mn-cs"/>
              </a:rPr>
              <a:t>….</a:t>
            </a:r>
          </a:p>
          <a:p>
            <a:pPr algn="ctr" fontAlgn="auto">
              <a:spcBef>
                <a:spcPts val="0"/>
              </a:spcBef>
              <a:spcAft>
                <a:spcPts val="0"/>
              </a:spcAft>
              <a:defRPr/>
            </a:pPr>
            <a:r>
              <a:rPr lang="en-US">
                <a:solidFill>
                  <a:srgbClr val="000000"/>
                </a:solidFill>
                <a:latin typeface="Tahoma"/>
                <a:ea typeface="+mn-ea"/>
                <a:cs typeface="+mn-cs"/>
              </a:rPr>
              <a:t>STORE Z</a:t>
            </a:r>
          </a:p>
        </p:txBody>
      </p:sp>
      <p:sp>
        <p:nvSpPr>
          <p:cNvPr id="66566"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Z</a:t>
            </a:r>
          </a:p>
          <a:p>
            <a:pPr algn="ctr" fontAlgn="auto">
              <a:spcBef>
                <a:spcPts val="0"/>
              </a:spcBef>
              <a:spcAft>
                <a:spcPts val="0"/>
              </a:spcAft>
              <a:defRPr/>
            </a:pPr>
            <a:r>
              <a:rPr lang="en-US">
                <a:solidFill>
                  <a:srgbClr val="000000"/>
                </a:solidFill>
                <a:latin typeface="Tahoma"/>
                <a:ea typeface="+mn-ea"/>
                <a:cs typeface="+mn-cs"/>
              </a:rPr>
              <a:t>….</a:t>
            </a:r>
          </a:p>
        </p:txBody>
      </p:sp>
      <p:sp>
        <p:nvSpPr>
          <p:cNvPr id="14345"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4346"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4347"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Y</a:t>
            </a:r>
          </a:p>
        </p:txBody>
      </p:sp>
      <p:sp>
        <p:nvSpPr>
          <p:cNvPr id="14348"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Z</a:t>
            </a:r>
          </a:p>
        </p:txBody>
      </p:sp>
      <p:sp>
        <p:nvSpPr>
          <p:cNvPr id="316426"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S0</a:t>
            </a:r>
          </a:p>
        </p:txBody>
      </p:sp>
      <p:sp>
        <p:nvSpPr>
          <p:cNvPr id="14350" name="Text Box 14"/>
          <p:cNvSpPr txBox="1">
            <a:spLocks noChangeArrowheads="1"/>
          </p:cNvSpPr>
          <p:nvPr/>
        </p:nvSpPr>
        <p:spPr bwMode="auto">
          <a:xfrm>
            <a:off x="28956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S1</a:t>
            </a:r>
          </a:p>
        </p:txBody>
      </p:sp>
      <p:sp>
        <p:nvSpPr>
          <p:cNvPr id="316428"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S2</a:t>
            </a:r>
          </a:p>
        </p:txBody>
      </p:sp>
      <p:sp>
        <p:nvSpPr>
          <p:cNvPr id="316429"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0</a:t>
            </a:r>
          </a:p>
        </p:txBody>
      </p:sp>
      <p:sp>
        <p:nvSpPr>
          <p:cNvPr id="316430"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1</a:t>
            </a:r>
          </a:p>
        </p:txBody>
      </p:sp>
      <p:sp>
        <p:nvSpPr>
          <p:cNvPr id="316431"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2</a:t>
            </a:r>
          </a:p>
        </p:txBody>
      </p:sp>
      <p:sp>
        <p:nvSpPr>
          <p:cNvPr id="20" name="Oval 24"/>
          <p:cNvSpPr>
            <a:spLocks noChangeArrowheads="1"/>
          </p:cNvSpPr>
          <p:nvPr/>
        </p:nvSpPr>
        <p:spPr bwMode="auto">
          <a:xfrm>
            <a:off x="3733800" y="34544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1" name="Text Box 11"/>
          <p:cNvSpPr txBox="1">
            <a:spLocks noChangeArrowheads="1"/>
          </p:cNvSpPr>
          <p:nvPr/>
        </p:nvSpPr>
        <p:spPr bwMode="auto">
          <a:xfrm>
            <a:off x="4724400" y="3048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2" name="Text Box 11"/>
          <p:cNvSpPr txBox="1">
            <a:spLocks noChangeArrowheads="1"/>
          </p:cNvSpPr>
          <p:nvPr/>
        </p:nvSpPr>
        <p:spPr bwMode="auto">
          <a:xfrm>
            <a:off x="7543800" y="4572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3" name="Oval 24"/>
          <p:cNvSpPr>
            <a:spLocks noChangeArrowheads="1"/>
          </p:cNvSpPr>
          <p:nvPr/>
        </p:nvSpPr>
        <p:spPr bwMode="auto">
          <a:xfrm>
            <a:off x="6705600" y="51054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 name="Oval 24"/>
          <p:cNvSpPr>
            <a:spLocks noChangeArrowheads="1"/>
          </p:cNvSpPr>
          <p:nvPr/>
        </p:nvSpPr>
        <p:spPr bwMode="auto">
          <a:xfrm>
            <a:off x="914400" y="2514600"/>
            <a:ext cx="1524000" cy="45720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6" name="Oval 24"/>
          <p:cNvSpPr>
            <a:spLocks noChangeArrowheads="1"/>
          </p:cNvSpPr>
          <p:nvPr/>
        </p:nvSpPr>
        <p:spPr bwMode="auto">
          <a:xfrm>
            <a:off x="3746500" y="3987800"/>
            <a:ext cx="1524000" cy="45720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7" grpId="0"/>
      <p:bldP spid="14348" grpId="0"/>
      <p:bldP spid="14350" grpId="0"/>
      <p:bldP spid="20" grpId="0" animBg="1"/>
      <p:bldP spid="21" grpId="0"/>
      <p:bldP spid="22" grpId="0"/>
      <p:bldP spid="23" grpId="0" animBg="1"/>
      <p:bldP spid="24" grpId="0" animBg="1"/>
      <p:bldP spid="2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itle 1"/>
          <p:cNvSpPr>
            <a:spLocks noGrp="1"/>
          </p:cNvSpPr>
          <p:nvPr>
            <p:ph type="title"/>
          </p:nvPr>
        </p:nvSpPr>
        <p:spPr/>
        <p:txBody>
          <a:bodyPr/>
          <a:lstStyle/>
          <a:p>
            <a:pPr eaLnBrk="1" hangingPunct="1"/>
            <a:r>
              <a:rPr lang="en-US">
                <a:latin typeface="Garamond" charset="0"/>
              </a:rPr>
              <a:t>Problem: Locality of Inter-segment Data</a:t>
            </a:r>
          </a:p>
        </p:txBody>
      </p:sp>
      <p:sp>
        <p:nvSpPr>
          <p:cNvPr id="3" name="Content Placeholder 2"/>
          <p:cNvSpPr>
            <a:spLocks noGrp="1"/>
          </p:cNvSpPr>
          <p:nvPr>
            <p:ph idx="1"/>
          </p:nvPr>
        </p:nvSpPr>
        <p:spPr>
          <a:xfrm>
            <a:off x="0" y="990600"/>
            <a:ext cx="9144000" cy="5257800"/>
          </a:xfrm>
        </p:spPr>
        <p:txBody>
          <a:bodyPr/>
          <a:lstStyle/>
          <a:p>
            <a:pPr eaLnBrk="1" hangingPunct="1"/>
            <a:r>
              <a:rPr lang="en-US">
                <a:solidFill>
                  <a:srgbClr val="000000"/>
                </a:solidFill>
                <a:latin typeface="Tahoma" charset="0"/>
              </a:rPr>
              <a:t>Accelerated Critical Sections [Suleman et al., ASPLOS 2010]</a:t>
            </a:r>
          </a:p>
          <a:p>
            <a:pPr lvl="1" eaLnBrk="1" hangingPunct="1"/>
            <a:r>
              <a:rPr lang="en-US">
                <a:solidFill>
                  <a:srgbClr val="7F7F7F"/>
                </a:solidFill>
                <a:latin typeface="Tahoma" charset="0"/>
              </a:rPr>
              <a:t>Idea: Ship critical sections to a large core in an ACMP</a:t>
            </a:r>
          </a:p>
          <a:p>
            <a:pPr lvl="1" eaLnBrk="1" hangingPunct="1"/>
            <a:r>
              <a:rPr lang="en-US">
                <a:solidFill>
                  <a:srgbClr val="000000"/>
                </a:solidFill>
                <a:latin typeface="Tahoma" charset="0"/>
              </a:rPr>
              <a:t>Problem: </a:t>
            </a:r>
            <a:r>
              <a:rPr lang="en-US">
                <a:solidFill>
                  <a:srgbClr val="FF0000"/>
                </a:solidFill>
                <a:latin typeface="Tahoma" charset="0"/>
              </a:rPr>
              <a:t>Critical section incurs a cache miss when it touches data produced in the non-critical section (i.e., thread private data)</a:t>
            </a:r>
          </a:p>
          <a:p>
            <a:pPr lvl="1" eaLnBrk="1" hangingPunct="1"/>
            <a:endParaRPr lang="en-US" sz="1600">
              <a:solidFill>
                <a:srgbClr val="0000FF"/>
              </a:solidFill>
              <a:latin typeface="Tahoma" charset="0"/>
            </a:endParaRPr>
          </a:p>
          <a:p>
            <a:pPr eaLnBrk="1" hangingPunct="1"/>
            <a:r>
              <a:rPr lang="en-US">
                <a:solidFill>
                  <a:srgbClr val="000000"/>
                </a:solidFill>
                <a:latin typeface="Tahoma" charset="0"/>
              </a:rPr>
              <a:t>Producer-Consumer Pipeline Parallelism</a:t>
            </a:r>
          </a:p>
          <a:p>
            <a:pPr lvl="1" eaLnBrk="1" hangingPunct="1"/>
            <a:r>
              <a:rPr lang="en-US">
                <a:solidFill>
                  <a:srgbClr val="7F7F7F"/>
                </a:solidFill>
                <a:latin typeface="Tahoma" charset="0"/>
              </a:rPr>
              <a:t>Idea: Split a loop iteration into multiple </a:t>
            </a:r>
            <a:r>
              <a:rPr lang="ja-JP" altLang="en-US">
                <a:solidFill>
                  <a:srgbClr val="7F7F7F"/>
                </a:solidFill>
                <a:latin typeface="Tahoma" charset="0"/>
              </a:rPr>
              <a:t>“</a:t>
            </a:r>
            <a:r>
              <a:rPr lang="en-US" altLang="ja-JP">
                <a:solidFill>
                  <a:srgbClr val="7F7F7F"/>
                </a:solidFill>
                <a:latin typeface="Tahoma" charset="0"/>
              </a:rPr>
              <a:t>pipeline stages</a:t>
            </a:r>
            <a:r>
              <a:rPr lang="ja-JP" altLang="en-US">
                <a:solidFill>
                  <a:srgbClr val="7F7F7F"/>
                </a:solidFill>
                <a:latin typeface="Tahoma" charset="0"/>
              </a:rPr>
              <a:t>”</a:t>
            </a:r>
            <a:r>
              <a:rPr lang="en-US" altLang="ja-JP">
                <a:solidFill>
                  <a:srgbClr val="7F7F7F"/>
                </a:solidFill>
                <a:latin typeface="Tahoma" charset="0"/>
              </a:rPr>
              <a:t> </a:t>
            </a:r>
            <a:r>
              <a:rPr lang="en-US" altLang="ja-JP">
                <a:solidFill>
                  <a:srgbClr val="7F7F7F"/>
                </a:solidFill>
                <a:latin typeface="Tahoma" charset="0"/>
                <a:sym typeface="Wingdings" charset="0"/>
              </a:rPr>
              <a:t> each stage runs on a different core</a:t>
            </a:r>
          </a:p>
          <a:p>
            <a:pPr lvl="1" eaLnBrk="1" hangingPunct="1"/>
            <a:r>
              <a:rPr lang="en-US">
                <a:latin typeface="Tahoma" charset="0"/>
                <a:sym typeface="Wingdings" charset="0"/>
              </a:rPr>
              <a:t>Problem: </a:t>
            </a:r>
            <a:r>
              <a:rPr lang="en-US">
                <a:solidFill>
                  <a:srgbClr val="FF0000"/>
                </a:solidFill>
                <a:latin typeface="Tahoma" charset="0"/>
                <a:sym typeface="Wingdings" charset="0"/>
              </a:rPr>
              <a:t>A stage incurs a cache miss when it touches data produced by the previous stage</a:t>
            </a:r>
          </a:p>
          <a:p>
            <a:pPr lvl="1" eaLnBrk="1" hangingPunct="1"/>
            <a:endParaRPr lang="en-US" sz="1600">
              <a:solidFill>
                <a:srgbClr val="FF0000"/>
              </a:solidFill>
              <a:latin typeface="Tahoma" charset="0"/>
              <a:sym typeface="Wingdings" charset="0"/>
            </a:endParaRPr>
          </a:p>
          <a:p>
            <a:pPr eaLnBrk="1" hangingPunct="1"/>
            <a:r>
              <a:rPr lang="en-US">
                <a:solidFill>
                  <a:srgbClr val="0000FF"/>
                </a:solidFill>
                <a:latin typeface="Tahoma" charset="0"/>
                <a:sym typeface="Wingdings" charset="0"/>
              </a:rPr>
              <a:t>Performance of Staged Execution limited by inter-segment cache misses</a:t>
            </a:r>
            <a:endParaRPr lang="en-US">
              <a:solidFill>
                <a:srgbClr val="0000FF"/>
              </a:solidFill>
              <a:latin typeface="Tahoma" charset="0"/>
            </a:endParaRPr>
          </a:p>
        </p:txBody>
      </p:sp>
      <p:sp>
        <p:nvSpPr>
          <p:cNvPr id="318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686E7D-0530-4343-99DA-F924BE8C3763}" type="slidenum">
              <a:rPr lang="en-US" sz="1600">
                <a:solidFill>
                  <a:srgbClr val="000000"/>
                </a:solidFill>
                <a:latin typeface="Garamond" charset="0"/>
              </a:rPr>
              <a:pPr eaLnBrk="1" hangingPunct="1"/>
              <a:t>89</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r>
              <a:rPr lang="en-US">
                <a:latin typeface="Garamond" charset="0"/>
              </a:rPr>
              <a:t>Today</a:t>
            </a:r>
          </a:p>
        </p:txBody>
      </p:sp>
      <p:sp>
        <p:nvSpPr>
          <p:cNvPr id="193538" name="Content Placeholder 2"/>
          <p:cNvSpPr>
            <a:spLocks noGrp="1"/>
          </p:cNvSpPr>
          <p:nvPr>
            <p:ph idx="1"/>
          </p:nvPr>
        </p:nvSpPr>
        <p:spPr>
          <a:xfrm>
            <a:off x="228600" y="996950"/>
            <a:ext cx="8610600" cy="5194300"/>
          </a:xfrm>
        </p:spPr>
        <p:txBody>
          <a:bodyPr/>
          <a:lstStyle/>
          <a:p>
            <a:r>
              <a:rPr lang="en-US">
                <a:latin typeface="Tahoma" charset="0"/>
              </a:rPr>
              <a:t>Evolution of multi-core systems</a:t>
            </a:r>
          </a:p>
          <a:p>
            <a:endParaRPr lang="en-US">
              <a:latin typeface="Tahoma" charset="0"/>
            </a:endParaRPr>
          </a:p>
          <a:p>
            <a:r>
              <a:rPr lang="en-US">
                <a:latin typeface="Tahoma" charset="0"/>
              </a:rPr>
              <a:t>Handling serial and parallel bottlenecks better</a:t>
            </a:r>
          </a:p>
          <a:p>
            <a:endParaRPr lang="en-US">
              <a:latin typeface="Tahoma" charset="0"/>
            </a:endParaRPr>
          </a:p>
          <a:p>
            <a:r>
              <a:rPr lang="en-US">
                <a:latin typeface="Tahoma" charset="0"/>
              </a:rPr>
              <a:t>Heterogeneous multi-core systems</a:t>
            </a:r>
          </a:p>
        </p:txBody>
      </p:sp>
      <p:sp>
        <p:nvSpPr>
          <p:cNvPr id="193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3ACE90-3EAA-DD4E-BB4D-964138FE31B3}" type="slidenum">
              <a:rPr lang="en-US" sz="1600">
                <a:solidFill>
                  <a:srgbClr val="000000"/>
                </a:solidFill>
                <a:latin typeface="Garamond" charset="0"/>
                <a:cs typeface="Arial" charset="0"/>
              </a:rPr>
              <a:pPr eaLnBrk="1" hangingPunct="1"/>
              <a:t>9</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C71ED9-1E64-0140-A0C3-ABFEF73DE8D1}" type="slidenum">
              <a:rPr lang="en-US" sz="1600">
                <a:solidFill>
                  <a:srgbClr val="000000"/>
                </a:solidFill>
                <a:latin typeface="Garamond" charset="0"/>
              </a:rPr>
              <a:pPr eaLnBrk="1" hangingPunct="1"/>
              <a:t>90</a:t>
            </a:fld>
            <a:endParaRPr lang="en-US" sz="1600">
              <a:solidFill>
                <a:srgbClr val="000000"/>
              </a:solidFill>
              <a:latin typeface="Garamond" charset="0"/>
            </a:endParaRPr>
          </a:p>
        </p:txBody>
      </p:sp>
      <p:sp>
        <p:nvSpPr>
          <p:cNvPr id="320514" name="Rectangle 2"/>
          <p:cNvSpPr>
            <a:spLocks noGrp="1" noChangeArrowheads="1"/>
          </p:cNvSpPr>
          <p:nvPr>
            <p:ph type="title"/>
          </p:nvPr>
        </p:nvSpPr>
        <p:spPr/>
        <p:txBody>
          <a:bodyPr/>
          <a:lstStyle/>
          <a:p>
            <a:pPr eaLnBrk="1" hangingPunct="1"/>
            <a:r>
              <a:rPr lang="en-US" sz="3400">
                <a:latin typeface="Garamond" charset="0"/>
              </a:rPr>
              <a:t>What if We Eliminated All Inter-segment Misses?</a:t>
            </a:r>
          </a:p>
        </p:txBody>
      </p:sp>
      <p:graphicFrame>
        <p:nvGraphicFramePr>
          <p:cNvPr id="320515" name="Object 2"/>
          <p:cNvGraphicFramePr>
            <a:graphicFrameLocks noGrp="1" noChangeAspect="1"/>
          </p:cNvGraphicFramePr>
          <p:nvPr>
            <p:ph idx="1"/>
          </p:nvPr>
        </p:nvGraphicFramePr>
        <p:xfrm>
          <a:off x="865188" y="1600200"/>
          <a:ext cx="7337425" cy="4006850"/>
        </p:xfrm>
        <a:graphic>
          <a:graphicData uri="http://schemas.openxmlformats.org/presentationml/2006/ole">
            <mc:AlternateContent xmlns:mc="http://schemas.openxmlformats.org/markup-compatibility/2006">
              <mc:Choice xmlns:v="urn:schemas-microsoft-com:vml" Requires="v">
                <p:oleObj spid="_x0000_s320520" name="Worksheet" r:id="rId4" imgW="29485714" imgH="16101587" progId="Excel.Sheet.8">
                  <p:embed/>
                </p:oleObj>
              </mc:Choice>
              <mc:Fallback>
                <p:oleObj name="Worksheet" r:id="rId4" imgW="29485714" imgH="16101587"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8" y="1600200"/>
                        <a:ext cx="7337425"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5541" name="Line 7"/>
          <p:cNvSpPr>
            <a:spLocks noChangeShapeType="1"/>
          </p:cNvSpPr>
          <p:nvPr/>
        </p:nvSpPr>
        <p:spPr bwMode="auto">
          <a:xfrm>
            <a:off x="1597025" y="3714750"/>
            <a:ext cx="6550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le 1"/>
          <p:cNvSpPr>
            <a:spLocks noGrp="1"/>
          </p:cNvSpPr>
          <p:nvPr>
            <p:ph type="title"/>
          </p:nvPr>
        </p:nvSpPr>
        <p:spPr/>
        <p:txBody>
          <a:bodyPr/>
          <a:lstStyle/>
          <a:p>
            <a:r>
              <a:rPr lang="en-US">
                <a:latin typeface="Garamond" charset="0"/>
              </a:rPr>
              <a:t>Talk Outline</a:t>
            </a:r>
          </a:p>
        </p:txBody>
      </p:sp>
      <p:sp>
        <p:nvSpPr>
          <p:cNvPr id="322562" name="Content Placeholder 2"/>
          <p:cNvSpPr>
            <a:spLocks noGrp="1"/>
          </p:cNvSpPr>
          <p:nvPr>
            <p:ph idx="1"/>
          </p:nvPr>
        </p:nvSpPr>
        <p:spPr/>
        <p:txBody>
          <a:bodyPr/>
          <a:lstStyle/>
          <a:p>
            <a:r>
              <a:rPr lang="en-US">
                <a:latin typeface="Tahoma" charset="0"/>
              </a:rPr>
              <a:t>Problem and Motivation</a:t>
            </a:r>
          </a:p>
          <a:p>
            <a:r>
              <a:rPr lang="en-US">
                <a:solidFill>
                  <a:srgbClr val="000000"/>
                </a:solidFill>
                <a:latin typeface="Tahoma" charset="0"/>
              </a:rPr>
              <a:t>How Do We Get There: Examples</a:t>
            </a:r>
          </a:p>
          <a:p>
            <a:r>
              <a:rPr lang="en-US">
                <a:latin typeface="Tahoma" charset="0"/>
              </a:rPr>
              <a:t>Accelerated Critical Sections (ACS)</a:t>
            </a:r>
          </a:p>
          <a:p>
            <a:r>
              <a:rPr lang="en-US">
                <a:latin typeface="Tahoma" charset="0"/>
              </a:rPr>
              <a:t>Bottleneck Identification and Scheduling (BIS)</a:t>
            </a:r>
          </a:p>
          <a:p>
            <a:r>
              <a:rPr lang="en-US">
                <a:latin typeface="Tahoma" charset="0"/>
              </a:rPr>
              <a:t>Staged Execution and </a:t>
            </a:r>
            <a:r>
              <a:rPr lang="en-US">
                <a:solidFill>
                  <a:srgbClr val="0000FF"/>
                </a:solidFill>
                <a:latin typeface="Tahoma" charset="0"/>
              </a:rPr>
              <a:t>Data Marshaling</a:t>
            </a:r>
          </a:p>
          <a:p>
            <a:r>
              <a:rPr lang="en-US">
                <a:latin typeface="Tahoma" charset="0"/>
              </a:rPr>
              <a:t>Thread Cluster Memory Scheduling (if time permits)</a:t>
            </a:r>
          </a:p>
          <a:p>
            <a:r>
              <a:rPr lang="en-US">
                <a:latin typeface="Tahoma" charset="0"/>
              </a:rPr>
              <a:t>Ongoing/Future Work</a:t>
            </a:r>
          </a:p>
          <a:p>
            <a:r>
              <a:rPr lang="en-US">
                <a:latin typeface="Tahoma" charset="0"/>
              </a:rPr>
              <a:t>Conclusions</a:t>
            </a:r>
          </a:p>
          <a:p>
            <a:pPr lvl="1"/>
            <a:endParaRPr lang="en-US">
              <a:latin typeface="Tahoma" charset="0"/>
            </a:endParaRPr>
          </a:p>
          <a:p>
            <a:pPr lvl="1"/>
            <a:endParaRPr lang="en-US">
              <a:latin typeface="Tahoma" charset="0"/>
            </a:endParaRPr>
          </a:p>
        </p:txBody>
      </p:sp>
      <p:sp>
        <p:nvSpPr>
          <p:cNvPr id="3225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3308F4-A856-9841-A8D1-CF668F1A8798}" type="slidenum">
              <a:rPr lang="en-US" sz="1600">
                <a:solidFill>
                  <a:srgbClr val="000000"/>
                </a:solidFill>
                <a:latin typeface="Garamond" charset="0"/>
              </a:rPr>
              <a:pPr eaLnBrk="1" hangingPunct="1"/>
              <a:t>91</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7933FA-5FBF-654F-8CAE-F5688A4AF641}" type="slidenum">
              <a:rPr lang="en-US" sz="1600">
                <a:solidFill>
                  <a:srgbClr val="000000"/>
                </a:solidFill>
                <a:latin typeface="Garamond" charset="0"/>
              </a:rPr>
              <a:pPr eaLnBrk="1" hangingPunct="1"/>
              <a:t>92</a:t>
            </a:fld>
            <a:endParaRPr lang="en-US" sz="1600">
              <a:solidFill>
                <a:srgbClr val="000000"/>
              </a:solidFill>
              <a:latin typeface="Garamond" charset="0"/>
            </a:endParaRPr>
          </a:p>
        </p:txBody>
      </p:sp>
      <p:sp>
        <p:nvSpPr>
          <p:cNvPr id="323586" name="Rectangle 2"/>
          <p:cNvSpPr>
            <a:spLocks noGrp="1" noChangeArrowheads="1"/>
          </p:cNvSpPr>
          <p:nvPr>
            <p:ph type="title"/>
          </p:nvPr>
        </p:nvSpPr>
        <p:spPr/>
        <p:txBody>
          <a:bodyPr/>
          <a:lstStyle/>
          <a:p>
            <a:pPr eaLnBrk="1" hangingPunct="1"/>
            <a:r>
              <a:rPr lang="en-US">
                <a:latin typeface="Garamond" charset="0"/>
              </a:rPr>
              <a:t>Terminology</a:t>
            </a:r>
          </a:p>
        </p:txBody>
      </p:sp>
      <p:sp>
        <p:nvSpPr>
          <p:cNvPr id="16387"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X</a:t>
            </a:r>
          </a:p>
          <a:p>
            <a:pPr algn="ctr" fontAlgn="auto">
              <a:spcBef>
                <a:spcPts val="0"/>
              </a:spcBef>
              <a:spcAft>
                <a:spcPts val="0"/>
              </a:spcAft>
              <a:defRPr/>
            </a:pPr>
            <a:r>
              <a:rPr lang="en-US">
                <a:solidFill>
                  <a:srgbClr val="000000"/>
                </a:solidFill>
                <a:latin typeface="Tahoma"/>
                <a:ea typeface="+mn-ea"/>
                <a:cs typeface="+mn-cs"/>
              </a:rPr>
              <a:t>STORE Y</a:t>
            </a:r>
          </a:p>
          <a:p>
            <a:pPr algn="ctr" fontAlgn="auto">
              <a:spcBef>
                <a:spcPts val="0"/>
              </a:spcBef>
              <a:spcAft>
                <a:spcPts val="0"/>
              </a:spcAft>
              <a:defRPr/>
            </a:pPr>
            <a:r>
              <a:rPr lang="en-US">
                <a:solidFill>
                  <a:srgbClr val="000000"/>
                </a:solidFill>
                <a:latin typeface="Tahoma"/>
                <a:ea typeface="+mn-ea"/>
                <a:cs typeface="+mn-cs"/>
              </a:rPr>
              <a:t>STORE Y</a:t>
            </a:r>
          </a:p>
        </p:txBody>
      </p:sp>
      <p:sp>
        <p:nvSpPr>
          <p:cNvPr id="1638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Y</a:t>
            </a:r>
          </a:p>
          <a:p>
            <a:pPr algn="ctr" fontAlgn="auto">
              <a:spcBef>
                <a:spcPts val="0"/>
              </a:spcBef>
              <a:spcAft>
                <a:spcPts val="0"/>
              </a:spcAft>
              <a:defRPr/>
            </a:pPr>
            <a:r>
              <a:rPr lang="en-US">
                <a:solidFill>
                  <a:srgbClr val="000000"/>
                </a:solidFill>
                <a:latin typeface="Tahoma"/>
                <a:ea typeface="+mn-ea"/>
                <a:cs typeface="+mn-cs"/>
              </a:rPr>
              <a:t>….</a:t>
            </a:r>
          </a:p>
          <a:p>
            <a:pPr algn="ctr" fontAlgn="auto">
              <a:spcBef>
                <a:spcPts val="0"/>
              </a:spcBef>
              <a:spcAft>
                <a:spcPts val="0"/>
              </a:spcAft>
              <a:defRPr/>
            </a:pPr>
            <a:r>
              <a:rPr lang="en-US">
                <a:solidFill>
                  <a:srgbClr val="000000"/>
                </a:solidFill>
                <a:latin typeface="Tahoma"/>
                <a:ea typeface="+mn-ea"/>
                <a:cs typeface="+mn-cs"/>
              </a:rPr>
              <a:t>STORE Z</a:t>
            </a:r>
          </a:p>
        </p:txBody>
      </p:sp>
      <p:sp>
        <p:nvSpPr>
          <p:cNvPr id="1638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Z</a:t>
            </a:r>
          </a:p>
          <a:p>
            <a:pPr algn="ctr" fontAlgn="auto">
              <a:spcBef>
                <a:spcPts val="0"/>
              </a:spcBef>
              <a:spcAft>
                <a:spcPts val="0"/>
              </a:spcAft>
              <a:defRPr/>
            </a:pPr>
            <a:r>
              <a:rPr lang="en-US">
                <a:solidFill>
                  <a:srgbClr val="000000"/>
                </a:solidFill>
                <a:latin typeface="Tahoma"/>
                <a:ea typeface="+mn-ea"/>
                <a:cs typeface="+mn-cs"/>
              </a:rPr>
              <a:t>….</a:t>
            </a:r>
          </a:p>
        </p:txBody>
      </p:sp>
      <p:sp>
        <p:nvSpPr>
          <p:cNvPr id="1639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639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6395"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Transfer Y</a:t>
            </a:r>
          </a:p>
        </p:txBody>
      </p:sp>
      <p:sp>
        <p:nvSpPr>
          <p:cNvPr id="16396"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Transfer Z</a:t>
            </a:r>
          </a:p>
        </p:txBody>
      </p:sp>
      <p:sp>
        <p:nvSpPr>
          <p:cNvPr id="16397"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S0</a:t>
            </a:r>
          </a:p>
        </p:txBody>
      </p:sp>
      <p:sp>
        <p:nvSpPr>
          <p:cNvPr id="1639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S1</a:t>
            </a:r>
          </a:p>
        </p:txBody>
      </p:sp>
      <p:sp>
        <p:nvSpPr>
          <p:cNvPr id="1639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S2</a:t>
            </a:r>
          </a:p>
        </p:txBody>
      </p:sp>
      <p:sp>
        <p:nvSpPr>
          <p:cNvPr id="16400" name="Text Box 16"/>
          <p:cNvSpPr txBox="1">
            <a:spLocks noChangeArrowheads="1"/>
          </p:cNvSpPr>
          <p:nvPr/>
        </p:nvSpPr>
        <p:spPr bwMode="auto">
          <a:xfrm>
            <a:off x="5761038" y="2149475"/>
            <a:ext cx="31702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Inter-segment data:</a:t>
            </a:r>
            <a:r>
              <a:rPr lang="en-US" sz="1800" i="1">
                <a:solidFill>
                  <a:srgbClr val="FF0000"/>
                </a:solidFill>
              </a:rPr>
              <a:t> Cache block written by one segment and consumed by the next segment</a:t>
            </a:r>
          </a:p>
        </p:txBody>
      </p:sp>
      <p:sp>
        <p:nvSpPr>
          <p:cNvPr id="16403" name="Text Box 19"/>
          <p:cNvSpPr txBox="1">
            <a:spLocks noChangeArrowheads="1"/>
          </p:cNvSpPr>
          <p:nvPr/>
        </p:nvSpPr>
        <p:spPr bwMode="auto">
          <a:xfrm>
            <a:off x="212725" y="5165725"/>
            <a:ext cx="4892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solidFill>
                  <a:srgbClr val="FF0000"/>
                </a:solidFill>
              </a:rPr>
              <a:t>Generator instruction:</a:t>
            </a:r>
            <a:br>
              <a:rPr lang="en-US" sz="2000" b="1" i="1">
                <a:solidFill>
                  <a:srgbClr val="FF0000"/>
                </a:solidFill>
              </a:rPr>
            </a:br>
            <a:r>
              <a:rPr lang="en-US" sz="2000" i="1">
                <a:solidFill>
                  <a:srgbClr val="FF0000"/>
                </a:solidFill>
              </a:rPr>
              <a:t>The last instruction to write to an       inter-segment cache block in a segment</a:t>
            </a:r>
          </a:p>
        </p:txBody>
      </p:sp>
      <p:sp>
        <p:nvSpPr>
          <p:cNvPr id="16406" name="Oval 22"/>
          <p:cNvSpPr>
            <a:spLocks noChangeArrowheads="1"/>
          </p:cNvSpPr>
          <p:nvPr/>
        </p:nvSpPr>
        <p:spPr bwMode="auto">
          <a:xfrm>
            <a:off x="4191000" y="2667000"/>
            <a:ext cx="4572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407" name="Oval 23"/>
          <p:cNvSpPr>
            <a:spLocks noChangeArrowheads="1"/>
          </p:cNvSpPr>
          <p:nvPr/>
        </p:nvSpPr>
        <p:spPr bwMode="auto">
          <a:xfrm>
            <a:off x="6781800" y="4191000"/>
            <a:ext cx="4572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408" name="Oval 24"/>
          <p:cNvSpPr>
            <a:spLocks noChangeArrowheads="1"/>
          </p:cNvSpPr>
          <p:nvPr/>
        </p:nvSpPr>
        <p:spPr bwMode="auto">
          <a:xfrm>
            <a:off x="914400" y="25146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16409" name="Oval 25"/>
          <p:cNvSpPr>
            <a:spLocks noChangeArrowheads="1"/>
          </p:cNvSpPr>
          <p:nvPr/>
        </p:nvSpPr>
        <p:spPr bwMode="auto">
          <a:xfrm>
            <a:off x="3810000" y="40386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323603"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0</a:t>
            </a:r>
          </a:p>
        </p:txBody>
      </p:sp>
      <p:sp>
        <p:nvSpPr>
          <p:cNvPr id="323604"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1</a:t>
            </a:r>
          </a:p>
        </p:txBody>
      </p:sp>
      <p:sp>
        <p:nvSpPr>
          <p:cNvPr id="323605"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4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40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40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40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4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5" grpId="0"/>
      <p:bldP spid="16396" grpId="0"/>
      <p:bldP spid="16397" grpId="0"/>
      <p:bldP spid="16398" grpId="0"/>
      <p:bldP spid="16399" grpId="0"/>
      <p:bldP spid="16400" grpId="0"/>
      <p:bldP spid="16400" grpId="1"/>
      <p:bldP spid="16403" grpId="0"/>
      <p:bldP spid="16406" grpId="0" animBg="1"/>
      <p:bldP spid="16406" grpId="1" animBg="1"/>
      <p:bldP spid="16407" grpId="0" animBg="1"/>
      <p:bldP spid="16407" grpId="1" animBg="1"/>
      <p:bldP spid="16408" grpId="0" animBg="1"/>
      <p:bldP spid="1640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itle 1"/>
          <p:cNvSpPr>
            <a:spLocks noGrp="1"/>
          </p:cNvSpPr>
          <p:nvPr>
            <p:ph type="title"/>
          </p:nvPr>
        </p:nvSpPr>
        <p:spPr/>
        <p:txBody>
          <a:bodyPr/>
          <a:lstStyle/>
          <a:p>
            <a:pPr eaLnBrk="1" hangingPunct="1"/>
            <a:r>
              <a:rPr lang="en-US">
                <a:latin typeface="Garamond" charset="0"/>
              </a:rPr>
              <a:t>Key Observation and Idea</a:t>
            </a:r>
          </a:p>
        </p:txBody>
      </p:sp>
      <p:sp>
        <p:nvSpPr>
          <p:cNvPr id="3" name="Content Placeholder 2"/>
          <p:cNvSpPr>
            <a:spLocks noGrp="1"/>
          </p:cNvSpPr>
          <p:nvPr>
            <p:ph idx="1"/>
          </p:nvPr>
        </p:nvSpPr>
        <p:spPr/>
        <p:txBody>
          <a:bodyPr/>
          <a:lstStyle/>
          <a:p>
            <a:pPr eaLnBrk="1" hangingPunct="1"/>
            <a:r>
              <a:rPr lang="en-US">
                <a:latin typeface="Tahoma" charset="0"/>
              </a:rPr>
              <a:t>Observation: </a:t>
            </a:r>
            <a:r>
              <a:rPr lang="en-US">
                <a:solidFill>
                  <a:srgbClr val="0000FF"/>
                </a:solidFill>
                <a:latin typeface="Tahoma" charset="0"/>
              </a:rPr>
              <a:t>Set of generator instructions is stable over execution time and across input sets</a:t>
            </a:r>
          </a:p>
          <a:p>
            <a:pPr eaLnBrk="1" hangingPunct="1"/>
            <a:endParaRPr lang="en-US">
              <a:latin typeface="Tahoma" charset="0"/>
            </a:endParaRPr>
          </a:p>
          <a:p>
            <a:pPr eaLnBrk="1" hangingPunct="1"/>
            <a:r>
              <a:rPr lang="en-US">
                <a:latin typeface="Tahoma" charset="0"/>
              </a:rPr>
              <a:t>Idea: </a:t>
            </a:r>
          </a:p>
          <a:p>
            <a:pPr lvl="1" eaLnBrk="1" hangingPunct="1"/>
            <a:r>
              <a:rPr lang="en-US">
                <a:latin typeface="Tahoma" charset="0"/>
              </a:rPr>
              <a:t>Identify the generator instructions </a:t>
            </a:r>
          </a:p>
          <a:p>
            <a:pPr lvl="1" eaLnBrk="1" hangingPunct="1"/>
            <a:r>
              <a:rPr lang="en-US">
                <a:latin typeface="Tahoma" charset="0"/>
              </a:rPr>
              <a:t>Record cache blocks produced by generator instructions</a:t>
            </a:r>
          </a:p>
          <a:p>
            <a:pPr lvl="1" eaLnBrk="1" hangingPunct="1"/>
            <a:r>
              <a:rPr lang="en-US">
                <a:latin typeface="Tahoma" charset="0"/>
              </a:rPr>
              <a:t>Proactively send such cache blocks to the next segment</a:t>
            </a:r>
            <a:r>
              <a:rPr lang="ja-JP" altLang="en-US">
                <a:latin typeface="Tahoma" charset="0"/>
              </a:rPr>
              <a:t>’</a:t>
            </a:r>
            <a:r>
              <a:rPr lang="en-US" altLang="ja-JP">
                <a:latin typeface="Tahoma" charset="0"/>
              </a:rPr>
              <a:t>s core before initiating the next segment</a:t>
            </a:r>
          </a:p>
          <a:p>
            <a:pPr lvl="1" eaLnBrk="1" hangingPunct="1"/>
            <a:endParaRPr lang="en-US">
              <a:latin typeface="Tahoma" charset="0"/>
            </a:endParaRPr>
          </a:p>
          <a:p>
            <a:pPr lvl="1" eaLnBrk="1" hangingPunct="1"/>
            <a:endParaRPr lang="en-US">
              <a:latin typeface="Tahoma" charset="0"/>
            </a:endParaRPr>
          </a:p>
          <a:p>
            <a:pPr eaLnBrk="1" hangingPunct="1">
              <a:buClr>
                <a:srgbClr val="CC9900"/>
              </a:buClr>
            </a:pPr>
            <a:r>
              <a:rPr lang="en-US">
                <a:solidFill>
                  <a:srgbClr val="000000"/>
                </a:solidFill>
                <a:latin typeface="Tahoma" charset="0"/>
              </a:rPr>
              <a:t>Suleman et al., </a:t>
            </a:r>
            <a:r>
              <a:rPr lang="ja-JP" altLang="en-US">
                <a:solidFill>
                  <a:srgbClr val="000000"/>
                </a:solidFill>
                <a:latin typeface="Tahoma" charset="0"/>
              </a:rPr>
              <a:t>“</a:t>
            </a:r>
            <a:r>
              <a:rPr lang="en-US" altLang="ja-JP">
                <a:solidFill>
                  <a:srgbClr val="0000FF"/>
                </a:solidFill>
                <a:latin typeface="Tahoma" charset="0"/>
              </a:rPr>
              <a:t>Data Marshaling for Multi-Core Architectures</a:t>
            </a:r>
            <a:r>
              <a:rPr lang="en-US" altLang="ja-JP">
                <a:solidFill>
                  <a:srgbClr val="000000"/>
                </a:solidFill>
                <a:latin typeface="Tahoma" charset="0"/>
              </a:rPr>
              <a:t>,</a:t>
            </a:r>
            <a:r>
              <a:rPr lang="ja-JP" altLang="en-US">
                <a:solidFill>
                  <a:srgbClr val="000000"/>
                </a:solidFill>
                <a:latin typeface="Tahoma" charset="0"/>
              </a:rPr>
              <a:t>”</a:t>
            </a:r>
            <a:r>
              <a:rPr lang="en-US" altLang="ja-JP">
                <a:solidFill>
                  <a:srgbClr val="000000"/>
                </a:solidFill>
                <a:latin typeface="Tahoma" charset="0"/>
              </a:rPr>
              <a:t> ISCA 2010, IEEE Micro Top Picks 2011.</a:t>
            </a:r>
          </a:p>
          <a:p>
            <a:pPr lvl="1" eaLnBrk="1" hangingPunct="1"/>
            <a:endParaRPr lang="en-US">
              <a:latin typeface="Tahoma" charset="0"/>
            </a:endParaRPr>
          </a:p>
        </p:txBody>
      </p:sp>
      <p:sp>
        <p:nvSpPr>
          <p:cNvPr id="325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894FF4-2C82-B242-B7DA-5F17F5EDF8E3}" type="slidenum">
              <a:rPr lang="en-US" sz="1600">
                <a:solidFill>
                  <a:srgbClr val="000000"/>
                </a:solidFill>
                <a:latin typeface="Garamond" charset="0"/>
              </a:rPr>
              <a:pPr eaLnBrk="1" hangingPunct="1"/>
              <a:t>93</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itle 1"/>
          <p:cNvSpPr>
            <a:spLocks noGrp="1"/>
          </p:cNvSpPr>
          <p:nvPr>
            <p:ph type="title"/>
          </p:nvPr>
        </p:nvSpPr>
        <p:spPr/>
        <p:txBody>
          <a:bodyPr/>
          <a:lstStyle/>
          <a:p>
            <a:r>
              <a:rPr lang="en-US">
                <a:latin typeface="Garamond" charset="0"/>
              </a:rPr>
              <a:t>Data Marshaling</a:t>
            </a:r>
          </a:p>
        </p:txBody>
      </p:sp>
      <p:sp>
        <p:nvSpPr>
          <p:cNvPr id="69636"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69637"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fontAlgn="auto">
              <a:spcBef>
                <a:spcPts val="0"/>
              </a:spcBef>
              <a:spcAft>
                <a:spcPts val="0"/>
              </a:spcAft>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fontAlgn="auto">
              <a:spcBef>
                <a:spcPts val="0"/>
              </a:spcBef>
              <a:spcAft>
                <a:spcPts val="0"/>
              </a:spcAft>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fontAlgn="auto">
              <a:spcBef>
                <a:spcPts val="0"/>
              </a:spcBef>
              <a:spcAft>
                <a:spcPts val="0"/>
              </a:spcAft>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7829"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27685"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327686"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
        <p:nvSpPr>
          <p:cNvPr id="327687"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3276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80A861-C5CD-5948-A2F4-20FADCF2C1AA}" type="slidenum">
              <a:rPr lang="en-US" sz="1600">
                <a:solidFill>
                  <a:srgbClr val="000000"/>
                </a:solidFill>
                <a:latin typeface="Garamond" charset="0"/>
              </a:rPr>
              <a:pPr eaLnBrk="1" hangingPunct="1"/>
              <a:t>94</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1"/>
          <p:cNvSpPr>
            <a:spLocks noGrp="1"/>
          </p:cNvSpPr>
          <p:nvPr>
            <p:ph type="title"/>
          </p:nvPr>
        </p:nvSpPr>
        <p:spPr/>
        <p:txBody>
          <a:bodyPr/>
          <a:lstStyle/>
          <a:p>
            <a:r>
              <a:rPr lang="en-US">
                <a:latin typeface="Garamond" charset="0"/>
              </a:rPr>
              <a:t>Data Marshaling</a:t>
            </a:r>
          </a:p>
        </p:txBody>
      </p:sp>
      <p:sp>
        <p:nvSpPr>
          <p:cNvPr id="70660"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70661"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fontAlgn="auto">
              <a:spcBef>
                <a:spcPts val="0"/>
              </a:spcBef>
              <a:spcAft>
                <a:spcPts val="0"/>
              </a:spcAft>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fontAlgn="auto">
              <a:spcBef>
                <a:spcPts val="0"/>
              </a:spcBef>
              <a:spcAft>
                <a:spcPts val="0"/>
              </a:spcAft>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fontAlgn="auto">
              <a:spcBef>
                <a:spcPts val="0"/>
              </a:spcBef>
              <a:spcAft>
                <a:spcPts val="0"/>
              </a:spcAft>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9877"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29733"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329734"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9880" name="Rectangle 9"/>
          <p:cNvSpPr>
            <a:spLocks noChangeArrowheads="1"/>
          </p:cNvSpPr>
          <p:nvPr/>
        </p:nvSpPr>
        <p:spPr bwMode="auto">
          <a:xfrm>
            <a:off x="227013" y="2438400"/>
            <a:ext cx="2971800" cy="2057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3297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845CA7-2AEB-5C4D-A480-57994F0D1749}" type="slidenum">
              <a:rPr lang="en-US" sz="1600">
                <a:solidFill>
                  <a:srgbClr val="000000"/>
                </a:solidFill>
                <a:latin typeface="Garamond" charset="0"/>
              </a:rPr>
              <a:pPr eaLnBrk="1" hangingPunct="1"/>
              <a:t>95</a:t>
            </a:fld>
            <a:endParaRPr lang="en-US" sz="1600">
              <a:solidFill>
                <a:srgbClr val="000000"/>
              </a:solidFill>
              <a:latin typeface="Garamond" charset="0"/>
            </a:endParaRPr>
          </a:p>
        </p:txBody>
      </p:sp>
      <p:sp>
        <p:nvSpPr>
          <p:cNvPr id="329737"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77B9D9-A194-3E4B-A72C-82E50F6C8852}" type="slidenum">
              <a:rPr lang="en-US" sz="1600">
                <a:solidFill>
                  <a:srgbClr val="000000"/>
                </a:solidFill>
                <a:latin typeface="Garamond" charset="0"/>
              </a:rPr>
              <a:pPr eaLnBrk="1" hangingPunct="1"/>
              <a:t>96</a:t>
            </a:fld>
            <a:endParaRPr lang="en-US" sz="1600">
              <a:solidFill>
                <a:srgbClr val="000000"/>
              </a:solidFill>
              <a:latin typeface="Garamond" charset="0"/>
            </a:endParaRPr>
          </a:p>
        </p:txBody>
      </p:sp>
      <p:sp>
        <p:nvSpPr>
          <p:cNvPr id="331778" name="Rectangle 2"/>
          <p:cNvSpPr>
            <a:spLocks noGrp="1" noChangeArrowheads="1"/>
          </p:cNvSpPr>
          <p:nvPr>
            <p:ph type="title"/>
          </p:nvPr>
        </p:nvSpPr>
        <p:spPr/>
        <p:txBody>
          <a:bodyPr/>
          <a:lstStyle/>
          <a:p>
            <a:pPr eaLnBrk="1" hangingPunct="1"/>
            <a:r>
              <a:rPr lang="en-US">
                <a:latin typeface="Garamond" charset="0"/>
              </a:rPr>
              <a:t>Profiling Algorithm</a:t>
            </a:r>
          </a:p>
        </p:txBody>
      </p:sp>
      <p:sp>
        <p:nvSpPr>
          <p:cNvPr id="81924" name="AutoShape 3"/>
          <p:cNvSpPr>
            <a:spLocks noChangeArrowheads="1"/>
          </p:cNvSpPr>
          <p:nvPr/>
        </p:nvSpPr>
        <p:spPr bwMode="auto">
          <a:xfrm>
            <a:off x="3505200" y="1539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X</a:t>
            </a:r>
          </a:p>
          <a:p>
            <a:pPr algn="ctr" fontAlgn="auto">
              <a:spcBef>
                <a:spcPts val="0"/>
              </a:spcBef>
              <a:spcAft>
                <a:spcPts val="0"/>
              </a:spcAft>
              <a:defRPr/>
            </a:pPr>
            <a:r>
              <a:rPr lang="en-US">
                <a:solidFill>
                  <a:srgbClr val="000000"/>
                </a:solidFill>
                <a:latin typeface="Tahoma"/>
                <a:ea typeface="+mn-ea"/>
                <a:cs typeface="+mn-cs"/>
              </a:rPr>
              <a:t>STORE Y</a:t>
            </a:r>
          </a:p>
          <a:p>
            <a:pPr algn="ctr" fontAlgn="auto">
              <a:spcBef>
                <a:spcPts val="0"/>
              </a:spcBef>
              <a:spcAft>
                <a:spcPts val="0"/>
              </a:spcAft>
              <a:defRPr/>
            </a:pPr>
            <a:r>
              <a:rPr lang="en-US">
                <a:solidFill>
                  <a:srgbClr val="000000"/>
                </a:solidFill>
                <a:latin typeface="Tahoma"/>
                <a:ea typeface="+mn-ea"/>
                <a:cs typeface="+mn-cs"/>
              </a:rPr>
              <a:t>STORE Y</a:t>
            </a:r>
          </a:p>
        </p:txBody>
      </p:sp>
      <p:sp>
        <p:nvSpPr>
          <p:cNvPr id="81925" name="AutoShape 4"/>
          <p:cNvSpPr>
            <a:spLocks noChangeArrowheads="1"/>
          </p:cNvSpPr>
          <p:nvPr/>
        </p:nvSpPr>
        <p:spPr bwMode="auto">
          <a:xfrm>
            <a:off x="3505200" y="3063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Y</a:t>
            </a:r>
          </a:p>
          <a:p>
            <a:pPr algn="ctr" fontAlgn="auto">
              <a:spcBef>
                <a:spcPts val="0"/>
              </a:spcBef>
              <a:spcAft>
                <a:spcPts val="0"/>
              </a:spcAft>
              <a:defRPr/>
            </a:pPr>
            <a:r>
              <a:rPr lang="en-US">
                <a:solidFill>
                  <a:srgbClr val="000000"/>
                </a:solidFill>
                <a:latin typeface="Tahoma"/>
                <a:ea typeface="+mn-ea"/>
                <a:cs typeface="+mn-cs"/>
              </a:rPr>
              <a:t>             ….</a:t>
            </a:r>
          </a:p>
          <a:p>
            <a:pPr algn="ctr" fontAlgn="auto">
              <a:spcBef>
                <a:spcPts val="0"/>
              </a:spcBef>
              <a:spcAft>
                <a:spcPts val="0"/>
              </a:spcAft>
              <a:defRPr/>
            </a:pPr>
            <a:r>
              <a:rPr lang="en-US">
                <a:solidFill>
                  <a:srgbClr val="000000"/>
                </a:solidFill>
                <a:latin typeface="Tahoma"/>
                <a:ea typeface="+mn-ea"/>
                <a:cs typeface="+mn-cs"/>
              </a:rPr>
              <a:t>STORE Z</a:t>
            </a:r>
          </a:p>
        </p:txBody>
      </p:sp>
      <p:sp>
        <p:nvSpPr>
          <p:cNvPr id="81926" name="AutoShape 5"/>
          <p:cNvSpPr>
            <a:spLocks noChangeArrowheads="1"/>
          </p:cNvSpPr>
          <p:nvPr/>
        </p:nvSpPr>
        <p:spPr bwMode="auto">
          <a:xfrm>
            <a:off x="3505200" y="4587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ea typeface="+mn-ea"/>
                <a:cs typeface="+mn-cs"/>
              </a:rPr>
              <a:t>LOAD Z</a:t>
            </a:r>
          </a:p>
          <a:p>
            <a:pPr algn="ctr" fontAlgn="auto">
              <a:spcBef>
                <a:spcPts val="0"/>
              </a:spcBef>
              <a:spcAft>
                <a:spcPts val="0"/>
              </a:spcAft>
              <a:defRPr/>
            </a:pPr>
            <a:r>
              <a:rPr lang="en-US">
                <a:solidFill>
                  <a:srgbClr val="000000"/>
                </a:solidFill>
                <a:latin typeface="Tahoma"/>
                <a:ea typeface="+mn-ea"/>
                <a:cs typeface="+mn-cs"/>
              </a:rPr>
              <a:t>            ….</a:t>
            </a:r>
          </a:p>
        </p:txBody>
      </p:sp>
      <p:sp>
        <p:nvSpPr>
          <p:cNvPr id="81927" name="Line 6"/>
          <p:cNvSpPr>
            <a:spLocks noChangeShapeType="1"/>
          </p:cNvSpPr>
          <p:nvPr/>
        </p:nvSpPr>
        <p:spPr bwMode="auto">
          <a:xfrm>
            <a:off x="4572000" y="2606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81928" name="Line 7"/>
          <p:cNvSpPr>
            <a:spLocks noChangeShapeType="1"/>
          </p:cNvSpPr>
          <p:nvPr/>
        </p:nvSpPr>
        <p:spPr bwMode="auto">
          <a:xfrm>
            <a:off x="4572000" y="4130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584" name="Line 8"/>
          <p:cNvSpPr>
            <a:spLocks noChangeShapeType="1"/>
          </p:cNvSpPr>
          <p:nvPr/>
        </p:nvSpPr>
        <p:spPr bwMode="auto">
          <a:xfrm flipH="1">
            <a:off x="5287963" y="1814513"/>
            <a:ext cx="1004887"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585" name="Line 9"/>
          <p:cNvSpPr>
            <a:spLocks noChangeShapeType="1"/>
          </p:cNvSpPr>
          <p:nvPr/>
        </p:nvSpPr>
        <p:spPr bwMode="auto">
          <a:xfrm flipH="1">
            <a:off x="5286375" y="2087563"/>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586" name="Line 10"/>
          <p:cNvSpPr>
            <a:spLocks noChangeShapeType="1"/>
          </p:cNvSpPr>
          <p:nvPr/>
        </p:nvSpPr>
        <p:spPr bwMode="auto">
          <a:xfrm flipH="1">
            <a:off x="5286375" y="2362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587" name="Line 11"/>
          <p:cNvSpPr>
            <a:spLocks noChangeShapeType="1"/>
          </p:cNvSpPr>
          <p:nvPr/>
        </p:nvSpPr>
        <p:spPr bwMode="auto">
          <a:xfrm flipH="1">
            <a:off x="5286375" y="3278188"/>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24609" name="Oval 33"/>
          <p:cNvSpPr>
            <a:spLocks noChangeArrowheads="1"/>
          </p:cNvSpPr>
          <p:nvPr/>
        </p:nvSpPr>
        <p:spPr bwMode="auto">
          <a:xfrm>
            <a:off x="3733800" y="2209800"/>
            <a:ext cx="17526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610" name="Text Box 34"/>
          <p:cNvSpPr txBox="1">
            <a:spLocks noChangeArrowheads="1"/>
          </p:cNvSpPr>
          <p:nvPr/>
        </p:nvSpPr>
        <p:spPr bwMode="auto">
          <a:xfrm>
            <a:off x="1066800" y="20574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i="1">
                <a:solidFill>
                  <a:srgbClr val="000000"/>
                </a:solidFill>
              </a:rPr>
              <a:t>Mark as Generator Instruction</a:t>
            </a:r>
          </a:p>
        </p:txBody>
      </p:sp>
      <p:sp>
        <p:nvSpPr>
          <p:cNvPr id="24611" name="Oval 35"/>
          <p:cNvSpPr>
            <a:spLocks noChangeArrowheads="1"/>
          </p:cNvSpPr>
          <p:nvPr/>
        </p:nvSpPr>
        <p:spPr bwMode="auto">
          <a:xfrm>
            <a:off x="4724400" y="21336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612" name="Oval 36"/>
          <p:cNvSpPr>
            <a:spLocks noChangeArrowheads="1"/>
          </p:cNvSpPr>
          <p:nvPr/>
        </p:nvSpPr>
        <p:spPr bwMode="auto">
          <a:xfrm>
            <a:off x="4648200" y="31242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a typeface="+mn-ea"/>
              <a:cs typeface="+mn-cs"/>
            </a:endParaRPr>
          </a:p>
        </p:txBody>
      </p:sp>
      <p:sp>
        <p:nvSpPr>
          <p:cNvPr id="24613" name="Text Box 37"/>
          <p:cNvSpPr txBox="1">
            <a:spLocks noChangeArrowheads="1"/>
          </p:cNvSpPr>
          <p:nvPr/>
        </p:nvSpPr>
        <p:spPr bwMode="auto">
          <a:xfrm>
            <a:off x="1066800" y="1295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Inter-segment data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5.55112E-17 -9.89824E-7 L 5.55112E-17 0.03978 " pathEditMode="relative" rAng="0" ptsTypes="AA">
                                      <p:cBhvr>
                                        <p:cTn id="10" dur="500" fill="hold"/>
                                        <p:tgtEl>
                                          <p:spTgt spid="24584"/>
                                        </p:tgtEl>
                                        <p:attrNameLst>
                                          <p:attrName>ppt_x</p:attrName>
                                          <p:attrName>ppt_y</p:attrName>
                                        </p:attrNameLst>
                                      </p:cBhvr>
                                      <p:rCtr x="0" y="1989"/>
                                    </p:animMotion>
                                  </p:childTnLst>
                                </p:cTn>
                              </p:par>
                            </p:childTnLst>
                          </p:cTn>
                        </p:par>
                        <p:par>
                          <p:cTn id="11" fill="hold" nodeType="afterGroup">
                            <p:stCondLst>
                              <p:cond delay="500"/>
                            </p:stCondLst>
                            <p:childTnLst>
                              <p:par>
                                <p:cTn id="12" presetID="1" presetClass="exit" presetSubtype="0" fill="hold" nodeType="afterEffect">
                                  <p:stCondLst>
                                    <p:cond delay="0"/>
                                  </p:stCondLst>
                                  <p:childTnLst>
                                    <p:set>
                                      <p:cBhvr>
                                        <p:cTn id="13" dur="1" fill="hold">
                                          <p:stCondLst>
                                            <p:cond delay="0"/>
                                          </p:stCondLst>
                                        </p:cTn>
                                        <p:tgtEl>
                                          <p:spTgt spid="24584"/>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458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nodeType="clickEffect">
                                  <p:stCondLst>
                                    <p:cond delay="0"/>
                                  </p:stCondLst>
                                  <p:childTnLst>
                                    <p:animMotion origin="layout" path="M 5.55112E-17 -9.89824E-7 L 5.55112E-17 0.03978 " pathEditMode="relative" rAng="0" ptsTypes="AA">
                                      <p:cBhvr>
                                        <p:cTn id="19" dur="500" fill="hold"/>
                                        <p:tgtEl>
                                          <p:spTgt spid="24585"/>
                                        </p:tgtEl>
                                        <p:attrNameLst>
                                          <p:attrName>ppt_x</p:attrName>
                                          <p:attrName>ppt_y</p:attrName>
                                        </p:attrNameLst>
                                      </p:cBhvr>
                                      <p:rCtr x="0" y="1989"/>
                                    </p:animMotion>
                                  </p:childTnLst>
                                </p:cTn>
                              </p:par>
                            </p:childTnLst>
                          </p:cTn>
                        </p:par>
                        <p:par>
                          <p:cTn id="20" fill="hold" nodeType="afterGroup">
                            <p:stCondLst>
                              <p:cond delay="500"/>
                            </p:stCondLst>
                            <p:childTnLst>
                              <p:par>
                                <p:cTn id="21" presetID="1" presetClass="exit" presetSubtype="0" fill="hold" nodeType="afterEffect">
                                  <p:stCondLst>
                                    <p:cond delay="0"/>
                                  </p:stCondLst>
                                  <p:childTnLst>
                                    <p:set>
                                      <p:cBhvr>
                                        <p:cTn id="22" dur="1" fill="hold">
                                          <p:stCondLst>
                                            <p:cond delay="0"/>
                                          </p:stCondLst>
                                        </p:cTn>
                                        <p:tgtEl>
                                          <p:spTgt spid="2458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45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nodeType="clickEffect">
                                  <p:stCondLst>
                                    <p:cond delay="0"/>
                                  </p:stCondLst>
                                  <p:childTnLst>
                                    <p:animMotion origin="layout" path="M -3.61111E-6 3.79278E-6 L -0.00017 0.13321 " pathEditMode="relative" rAng="0" ptsTypes="AA">
                                      <p:cBhvr>
                                        <p:cTn id="28" dur="2000" fill="hold"/>
                                        <p:tgtEl>
                                          <p:spTgt spid="24586"/>
                                        </p:tgtEl>
                                        <p:attrNameLst>
                                          <p:attrName>ppt_x</p:attrName>
                                          <p:attrName>ppt_y</p:attrName>
                                        </p:attrNameLst>
                                      </p:cBhvr>
                                      <p:rCtr x="-17" y="666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6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6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61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45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9" grpId="0" animBg="1"/>
      <p:bldP spid="24610" grpId="0"/>
      <p:bldP spid="24611" grpId="0" animBg="1"/>
      <p:bldP spid="24611" grpId="1" animBg="1"/>
      <p:bldP spid="24612" grpId="0" animBg="1"/>
      <p:bldP spid="24612" grpId="1" animBg="1"/>
      <p:bldP spid="24613" grpId="0"/>
      <p:bldP spid="24613"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8A7300-4029-D04B-B94E-EC8181C67D3D}" type="slidenum">
              <a:rPr lang="en-US" sz="1600">
                <a:solidFill>
                  <a:srgbClr val="000000"/>
                </a:solidFill>
                <a:latin typeface="Garamond" charset="0"/>
              </a:rPr>
              <a:pPr eaLnBrk="1" hangingPunct="1"/>
              <a:t>97</a:t>
            </a:fld>
            <a:endParaRPr lang="en-US" sz="1600">
              <a:solidFill>
                <a:srgbClr val="000000"/>
              </a:solidFill>
              <a:latin typeface="Garamond" charset="0"/>
            </a:endParaRPr>
          </a:p>
        </p:txBody>
      </p:sp>
      <p:sp>
        <p:nvSpPr>
          <p:cNvPr id="333826" name="Rectangle 2"/>
          <p:cNvSpPr>
            <a:spLocks noGrp="1" noChangeArrowheads="1"/>
          </p:cNvSpPr>
          <p:nvPr>
            <p:ph type="title"/>
          </p:nvPr>
        </p:nvSpPr>
        <p:spPr/>
        <p:txBody>
          <a:bodyPr/>
          <a:lstStyle/>
          <a:p>
            <a:pPr eaLnBrk="1" hangingPunct="1"/>
            <a:r>
              <a:rPr lang="en-US">
                <a:latin typeface="Garamond" charset="0"/>
              </a:rPr>
              <a:t>Marshal Instructions</a:t>
            </a:r>
          </a:p>
        </p:txBody>
      </p:sp>
      <p:sp>
        <p:nvSpPr>
          <p:cNvPr id="83972" name="AutoShape 8"/>
          <p:cNvSpPr>
            <a:spLocks noChangeArrowheads="1"/>
          </p:cNvSpPr>
          <p:nvPr/>
        </p:nvSpPr>
        <p:spPr bwMode="auto">
          <a:xfrm>
            <a:off x="3505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ea typeface="+mn-ea"/>
                <a:cs typeface="+mn-cs"/>
              </a:rPr>
              <a:t>     LOAD X</a:t>
            </a:r>
          </a:p>
          <a:p>
            <a:pPr fontAlgn="auto">
              <a:spcBef>
                <a:spcPts val="0"/>
              </a:spcBef>
              <a:spcAft>
                <a:spcPts val="0"/>
              </a:spcAft>
              <a:defRPr/>
            </a:pPr>
            <a:r>
              <a:rPr lang="en-US">
                <a:solidFill>
                  <a:srgbClr val="000000"/>
                </a:solidFill>
                <a:latin typeface="Tahoma"/>
                <a:ea typeface="+mn-ea"/>
                <a:cs typeface="+mn-cs"/>
              </a:rPr>
              <a:t>     STORE Y</a:t>
            </a:r>
          </a:p>
          <a:p>
            <a:pPr fontAlgn="auto">
              <a:spcBef>
                <a:spcPts val="0"/>
              </a:spcBef>
              <a:spcAft>
                <a:spcPts val="0"/>
              </a:spcAft>
              <a:defRPr/>
            </a:pPr>
            <a:r>
              <a:rPr lang="en-US" b="1">
                <a:solidFill>
                  <a:srgbClr val="000000"/>
                </a:solidFill>
                <a:latin typeface="Tahoma"/>
                <a:ea typeface="+mn-ea"/>
                <a:cs typeface="+mn-cs"/>
              </a:rPr>
              <a:t>G</a:t>
            </a:r>
            <a:r>
              <a:rPr lang="en-US">
                <a:solidFill>
                  <a:srgbClr val="000000"/>
                </a:solidFill>
                <a:latin typeface="Tahoma"/>
                <a:ea typeface="+mn-ea"/>
                <a:cs typeface="+mn-cs"/>
              </a:rPr>
              <a:t>: STORE Y</a:t>
            </a:r>
          </a:p>
          <a:p>
            <a:pPr fontAlgn="auto">
              <a:spcBef>
                <a:spcPts val="0"/>
              </a:spcBef>
              <a:spcAft>
                <a:spcPts val="0"/>
              </a:spcAft>
              <a:defRPr/>
            </a:pPr>
            <a:r>
              <a:rPr lang="en-US">
                <a:solidFill>
                  <a:srgbClr val="FF0000"/>
                </a:solidFill>
                <a:latin typeface="Tahoma"/>
                <a:ea typeface="+mn-ea"/>
                <a:cs typeface="+mn-cs"/>
              </a:rPr>
              <a:t>     </a:t>
            </a:r>
            <a:r>
              <a:rPr lang="en-US" b="1">
                <a:solidFill>
                  <a:srgbClr val="FF0000"/>
                </a:solidFill>
                <a:latin typeface="Tahoma"/>
                <a:ea typeface="+mn-ea"/>
                <a:cs typeface="+mn-cs"/>
              </a:rPr>
              <a:t>MARSHAL C1</a:t>
            </a:r>
          </a:p>
        </p:txBody>
      </p:sp>
      <p:sp>
        <p:nvSpPr>
          <p:cNvPr id="83973" name="AutoShape 9"/>
          <p:cNvSpPr>
            <a:spLocks noChangeArrowheads="1"/>
          </p:cNvSpPr>
          <p:nvPr/>
        </p:nvSpPr>
        <p:spPr bwMode="auto">
          <a:xfrm>
            <a:off x="3505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ea typeface="+mn-ea"/>
                <a:cs typeface="+mn-cs"/>
              </a:rPr>
              <a:t>    LOAD Y</a:t>
            </a:r>
          </a:p>
          <a:p>
            <a:pPr fontAlgn="auto">
              <a:spcBef>
                <a:spcPts val="0"/>
              </a:spcBef>
              <a:spcAft>
                <a:spcPts val="0"/>
              </a:spcAft>
              <a:defRPr/>
            </a:pPr>
            <a:r>
              <a:rPr lang="en-US">
                <a:solidFill>
                  <a:srgbClr val="000000"/>
                </a:solidFill>
                <a:latin typeface="Tahoma"/>
                <a:ea typeface="+mn-ea"/>
                <a:cs typeface="+mn-cs"/>
              </a:rPr>
              <a:t>         ….</a:t>
            </a:r>
          </a:p>
          <a:p>
            <a:pPr fontAlgn="auto">
              <a:spcBef>
                <a:spcPts val="0"/>
              </a:spcBef>
              <a:spcAft>
                <a:spcPts val="0"/>
              </a:spcAft>
              <a:defRPr/>
            </a:pPr>
            <a:r>
              <a:rPr lang="en-US" b="1">
                <a:solidFill>
                  <a:srgbClr val="000000"/>
                </a:solidFill>
                <a:latin typeface="Tahoma"/>
                <a:ea typeface="+mn-ea"/>
                <a:cs typeface="+mn-cs"/>
              </a:rPr>
              <a:t>G</a:t>
            </a:r>
            <a:r>
              <a:rPr lang="en-US">
                <a:solidFill>
                  <a:srgbClr val="000000"/>
                </a:solidFill>
                <a:latin typeface="Tahoma"/>
                <a:ea typeface="+mn-ea"/>
                <a:cs typeface="+mn-cs"/>
              </a:rPr>
              <a:t>:STORE Z</a:t>
            </a:r>
          </a:p>
          <a:p>
            <a:pPr fontAlgn="auto">
              <a:spcBef>
                <a:spcPts val="0"/>
              </a:spcBef>
              <a:spcAft>
                <a:spcPts val="0"/>
              </a:spcAft>
              <a:defRPr/>
            </a:pPr>
            <a:r>
              <a:rPr lang="en-US">
                <a:solidFill>
                  <a:srgbClr val="000000"/>
                </a:solidFill>
                <a:latin typeface="Tahoma"/>
                <a:ea typeface="+mn-ea"/>
                <a:cs typeface="+mn-cs"/>
              </a:rPr>
              <a:t>    </a:t>
            </a:r>
            <a:r>
              <a:rPr lang="en-US" b="1">
                <a:solidFill>
                  <a:srgbClr val="FF0000"/>
                </a:solidFill>
                <a:latin typeface="Tahoma"/>
                <a:ea typeface="+mn-ea"/>
                <a:cs typeface="+mn-cs"/>
              </a:rPr>
              <a:t>MARSHAL C2</a:t>
            </a:r>
          </a:p>
        </p:txBody>
      </p:sp>
      <p:sp>
        <p:nvSpPr>
          <p:cNvPr id="83974" name="AutoShape 10"/>
          <p:cNvSpPr>
            <a:spLocks noChangeArrowheads="1"/>
          </p:cNvSpPr>
          <p:nvPr/>
        </p:nvSpPr>
        <p:spPr bwMode="auto">
          <a:xfrm>
            <a:off x="3505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ea typeface="+mn-ea"/>
                <a:cs typeface="+mn-cs"/>
              </a:rPr>
              <a:t>0x5: LOAD Z</a:t>
            </a:r>
          </a:p>
          <a:p>
            <a:pPr fontAlgn="auto">
              <a:spcBef>
                <a:spcPts val="0"/>
              </a:spcBef>
              <a:spcAft>
                <a:spcPts val="0"/>
              </a:spcAft>
              <a:defRPr/>
            </a:pPr>
            <a:r>
              <a:rPr lang="en-US">
                <a:solidFill>
                  <a:srgbClr val="000000"/>
                </a:solidFill>
                <a:latin typeface="Tahoma"/>
                <a:ea typeface="+mn-ea"/>
                <a:cs typeface="+mn-cs"/>
              </a:rPr>
              <a:t>            ….</a:t>
            </a:r>
          </a:p>
        </p:txBody>
      </p:sp>
      <p:sp>
        <p:nvSpPr>
          <p:cNvPr id="83975" name="Line 11"/>
          <p:cNvSpPr>
            <a:spLocks noChangeShapeType="1"/>
          </p:cNvSpPr>
          <p:nvPr/>
        </p:nvSpPr>
        <p:spPr bwMode="auto">
          <a:xfrm>
            <a:off x="4572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83976" name="Line 12"/>
          <p:cNvSpPr>
            <a:spLocks noChangeShapeType="1"/>
          </p:cNvSpPr>
          <p:nvPr/>
        </p:nvSpPr>
        <p:spPr bwMode="auto">
          <a:xfrm>
            <a:off x="4572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333832" name="Text Box 37"/>
          <p:cNvSpPr txBox="1">
            <a:spLocks noChangeArrowheads="1"/>
          </p:cNvSpPr>
          <p:nvPr/>
        </p:nvSpPr>
        <p:spPr bwMode="auto">
          <a:xfrm>
            <a:off x="5949950" y="2211388"/>
            <a:ext cx="29797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When to send (Marshal)</a:t>
            </a:r>
          </a:p>
          <a:p>
            <a:pPr eaLnBrk="1" hangingPunct="1">
              <a:spcBef>
                <a:spcPct val="50000"/>
              </a:spcBef>
            </a:pPr>
            <a:r>
              <a:rPr lang="en-US" sz="1800" b="1" i="1">
                <a:solidFill>
                  <a:srgbClr val="000000"/>
                </a:solidFill>
              </a:rPr>
              <a:t>Where to send (C1)</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1"/>
          <p:cNvSpPr>
            <a:spLocks noGrp="1"/>
          </p:cNvSpPr>
          <p:nvPr>
            <p:ph type="title"/>
          </p:nvPr>
        </p:nvSpPr>
        <p:spPr/>
        <p:txBody>
          <a:bodyPr/>
          <a:lstStyle/>
          <a:p>
            <a:pPr eaLnBrk="1" hangingPunct="1"/>
            <a:r>
              <a:rPr lang="en-US">
                <a:latin typeface="Garamond" charset="0"/>
              </a:rPr>
              <a:t>DM Support/Cost</a:t>
            </a:r>
          </a:p>
        </p:txBody>
      </p:sp>
      <p:sp>
        <p:nvSpPr>
          <p:cNvPr id="335874" name="Content Placeholder 2"/>
          <p:cNvSpPr>
            <a:spLocks noGrp="1"/>
          </p:cNvSpPr>
          <p:nvPr>
            <p:ph idx="1"/>
          </p:nvPr>
        </p:nvSpPr>
        <p:spPr/>
        <p:txBody>
          <a:bodyPr/>
          <a:lstStyle/>
          <a:p>
            <a:pPr eaLnBrk="1" hangingPunct="1"/>
            <a:r>
              <a:rPr lang="en-US">
                <a:latin typeface="Tahoma" charset="0"/>
              </a:rPr>
              <a:t>Profiler/Compiler: Generators, marshal instructions</a:t>
            </a:r>
          </a:p>
          <a:p>
            <a:pPr eaLnBrk="1" hangingPunct="1"/>
            <a:r>
              <a:rPr lang="en-US">
                <a:latin typeface="Tahoma" charset="0"/>
              </a:rPr>
              <a:t>ISA: Generator prefix, marshal instructions</a:t>
            </a:r>
          </a:p>
          <a:p>
            <a:pPr eaLnBrk="1" hangingPunct="1"/>
            <a:r>
              <a:rPr lang="en-US">
                <a:latin typeface="Tahoma" charset="0"/>
              </a:rPr>
              <a:t>Library/Hardware: Bind next segment ID to a physical core</a:t>
            </a:r>
          </a:p>
          <a:p>
            <a:pPr eaLnBrk="1" hangingPunct="1"/>
            <a:endParaRPr lang="en-US">
              <a:latin typeface="Tahoma" charset="0"/>
            </a:endParaRPr>
          </a:p>
          <a:p>
            <a:pPr eaLnBrk="1" hangingPunct="1"/>
            <a:r>
              <a:rPr lang="en-US">
                <a:latin typeface="Tahoma" charset="0"/>
              </a:rPr>
              <a:t>Hardware</a:t>
            </a:r>
          </a:p>
          <a:p>
            <a:pPr lvl="1" eaLnBrk="1" hangingPunct="1"/>
            <a:r>
              <a:rPr lang="en-US">
                <a:solidFill>
                  <a:srgbClr val="0000FF"/>
                </a:solidFill>
                <a:latin typeface="Tahoma" charset="0"/>
              </a:rPr>
              <a:t>Marshal Buffer</a:t>
            </a:r>
          </a:p>
          <a:p>
            <a:pPr lvl="2" eaLnBrk="1" hangingPunct="1"/>
            <a:r>
              <a:rPr lang="en-US">
                <a:latin typeface="Tahoma" charset="0"/>
              </a:rPr>
              <a:t>Stores physical addresses of cache blocks to be marshaled</a:t>
            </a:r>
          </a:p>
          <a:p>
            <a:pPr lvl="2" eaLnBrk="1" hangingPunct="1"/>
            <a:r>
              <a:rPr lang="en-US">
                <a:solidFill>
                  <a:srgbClr val="0000FF"/>
                </a:solidFill>
                <a:latin typeface="Tahoma" charset="0"/>
              </a:rPr>
              <a:t>16 entries enough for almost all workloads </a:t>
            </a:r>
            <a:r>
              <a:rPr lang="en-US">
                <a:solidFill>
                  <a:srgbClr val="0000FF"/>
                </a:solidFill>
                <a:latin typeface="Tahoma" charset="0"/>
                <a:sym typeface="Wingdings" charset="0"/>
              </a:rPr>
              <a:t> 96 bytes per core</a:t>
            </a:r>
          </a:p>
          <a:p>
            <a:pPr lvl="1" eaLnBrk="1" hangingPunct="1"/>
            <a:r>
              <a:rPr lang="en-US">
                <a:latin typeface="Tahoma" charset="0"/>
                <a:sym typeface="Wingdings" charset="0"/>
              </a:rPr>
              <a:t>Ability to execute generator prefixes and marshal instructions</a:t>
            </a:r>
            <a:endParaRPr lang="en-US">
              <a:latin typeface="Tahoma" charset="0"/>
            </a:endParaRPr>
          </a:p>
          <a:p>
            <a:pPr lvl="1" eaLnBrk="1" hangingPunct="1"/>
            <a:r>
              <a:rPr lang="en-US">
                <a:latin typeface="Tahoma" charset="0"/>
              </a:rPr>
              <a:t>Ability to push data to another cache</a:t>
            </a:r>
          </a:p>
        </p:txBody>
      </p:sp>
      <p:sp>
        <p:nvSpPr>
          <p:cNvPr id="335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E085B0-3FC8-EE4E-ACFA-9C6F364651AD}" type="slidenum">
              <a:rPr lang="en-US" sz="1600">
                <a:solidFill>
                  <a:srgbClr val="000000"/>
                </a:solidFill>
                <a:latin typeface="Garamond" charset="0"/>
              </a:rPr>
              <a:pPr eaLnBrk="1" hangingPunct="1"/>
              <a:t>98</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p:txBody>
          <a:bodyPr/>
          <a:lstStyle/>
          <a:p>
            <a:pPr eaLnBrk="1" hangingPunct="1"/>
            <a:r>
              <a:rPr lang="en-US">
                <a:latin typeface="Garamond" charset="0"/>
              </a:rPr>
              <a:t>DM: Advantages, Disadvantages</a:t>
            </a:r>
          </a:p>
        </p:txBody>
      </p:sp>
      <p:sp>
        <p:nvSpPr>
          <p:cNvPr id="79875" name="Content Placeholder 2"/>
          <p:cNvSpPr>
            <a:spLocks noGrp="1"/>
          </p:cNvSpPr>
          <p:nvPr>
            <p:ph idx="1"/>
          </p:nvPr>
        </p:nvSpPr>
        <p:spPr/>
        <p:txBody>
          <a:bodyPr/>
          <a:lstStyle/>
          <a:p>
            <a:pPr eaLnBrk="1" hangingPunct="1"/>
            <a:r>
              <a:rPr lang="en-US">
                <a:latin typeface="Tahoma" charset="0"/>
              </a:rPr>
              <a:t>Advantages</a:t>
            </a:r>
          </a:p>
          <a:p>
            <a:pPr lvl="1" eaLnBrk="1" hangingPunct="1"/>
            <a:r>
              <a:rPr lang="en-US">
                <a:solidFill>
                  <a:srgbClr val="0000FF"/>
                </a:solidFill>
                <a:latin typeface="Tahoma" charset="0"/>
              </a:rPr>
              <a:t>Timely data transfer</a:t>
            </a:r>
            <a:r>
              <a:rPr lang="en-US">
                <a:latin typeface="Tahoma" charset="0"/>
              </a:rPr>
              <a:t>: Push data to core before needed</a:t>
            </a:r>
          </a:p>
          <a:p>
            <a:pPr lvl="1" eaLnBrk="1" hangingPunct="1"/>
            <a:r>
              <a:rPr lang="en-US">
                <a:solidFill>
                  <a:srgbClr val="0000FF"/>
                </a:solidFill>
                <a:latin typeface="Tahoma" charset="0"/>
              </a:rPr>
              <a:t>Can marshal any arbitrary sequence of lines</a:t>
            </a:r>
            <a:r>
              <a:rPr lang="en-US">
                <a:latin typeface="Tahoma" charset="0"/>
              </a:rPr>
              <a:t>: Identifies generators, not patterns</a:t>
            </a:r>
          </a:p>
          <a:p>
            <a:pPr lvl="1" eaLnBrk="1" hangingPunct="1"/>
            <a:r>
              <a:rPr lang="en-US">
                <a:solidFill>
                  <a:srgbClr val="0000FF"/>
                </a:solidFill>
                <a:latin typeface="Tahoma" charset="0"/>
              </a:rPr>
              <a:t>Low hardware cost</a:t>
            </a:r>
            <a:r>
              <a:rPr lang="en-US">
                <a:latin typeface="Tahoma" charset="0"/>
              </a:rPr>
              <a:t>: Profiler marks generators, no need for hardware to find them</a:t>
            </a:r>
          </a:p>
          <a:p>
            <a:pPr eaLnBrk="1" hangingPunct="1"/>
            <a:endParaRPr lang="en-US">
              <a:latin typeface="Tahoma" charset="0"/>
            </a:endParaRPr>
          </a:p>
          <a:p>
            <a:pPr eaLnBrk="1" hangingPunct="1"/>
            <a:r>
              <a:rPr lang="en-US">
                <a:latin typeface="Tahoma" charset="0"/>
              </a:rPr>
              <a:t>Disadvantages</a:t>
            </a:r>
          </a:p>
          <a:p>
            <a:pPr lvl="1" eaLnBrk="1" hangingPunct="1"/>
            <a:r>
              <a:rPr lang="en-US">
                <a:solidFill>
                  <a:srgbClr val="0000FF"/>
                </a:solidFill>
                <a:latin typeface="Tahoma" charset="0"/>
              </a:rPr>
              <a:t>Requires profiler and ISA support</a:t>
            </a:r>
            <a:endParaRPr lang="en-US">
              <a:latin typeface="Tahoma" charset="0"/>
            </a:endParaRPr>
          </a:p>
          <a:p>
            <a:pPr lvl="1" eaLnBrk="1" hangingPunct="1"/>
            <a:r>
              <a:rPr lang="en-US">
                <a:solidFill>
                  <a:srgbClr val="0000FF"/>
                </a:solidFill>
                <a:latin typeface="Tahoma" charset="0"/>
              </a:rPr>
              <a:t>Not always accurate (generator set is conservative)</a:t>
            </a:r>
            <a:r>
              <a:rPr lang="en-US">
                <a:latin typeface="Tahoma" charset="0"/>
              </a:rPr>
              <a:t>: Pollution at remote core, wasted bandwidth on interconnect</a:t>
            </a:r>
          </a:p>
          <a:p>
            <a:pPr lvl="2" eaLnBrk="1" hangingPunct="1"/>
            <a:r>
              <a:rPr lang="en-US">
                <a:latin typeface="Tahoma" charset="0"/>
              </a:rPr>
              <a:t>Not a large problem as number of inter-segment blocks is small </a:t>
            </a:r>
          </a:p>
          <a:p>
            <a:pPr lvl="1" eaLnBrk="1" hangingPunct="1"/>
            <a:endParaRPr lang="en-US">
              <a:latin typeface="Tahoma" charset="0"/>
            </a:endParaRPr>
          </a:p>
        </p:txBody>
      </p:sp>
      <p:sp>
        <p:nvSpPr>
          <p:cNvPr id="336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62BC49-15F6-EE4C-9BFB-5E2FC8376B7D}" type="slidenum">
              <a:rPr lang="en-US" sz="1600">
                <a:solidFill>
                  <a:srgbClr val="000000"/>
                </a:solidFill>
                <a:latin typeface="Garamond" charset="0"/>
              </a:rPr>
              <a:pPr eaLnBrk="1" hangingPunct="1"/>
              <a:t>99</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1.2|9.8|4.3"/>
</p:tagLst>
</file>

<file path=ppt/tags/tag2.xml><?xml version="1.0" encoding="utf-8"?>
<p:tagLst xmlns:a="http://schemas.openxmlformats.org/drawingml/2006/main" xmlns:r="http://schemas.openxmlformats.org/officeDocument/2006/relationships" xmlns:p="http://schemas.openxmlformats.org/presentationml/2006/main">
  <p:tag name="TIMING" val="|32.6|23.1|12.6"/>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25535</TotalTime>
  <Words>9355</Words>
  <Application>Microsoft Macintosh PowerPoint</Application>
  <PresentationFormat>On-screen Show (4:3)</PresentationFormat>
  <Paragraphs>1890</Paragraphs>
  <Slides>123</Slides>
  <Notes>58</Notes>
  <HiddenSlides>0</HiddenSlides>
  <MMClips>0</MMClips>
  <ScaleCrop>false</ScaleCrop>
  <HeadingPairs>
    <vt:vector size="8" baseType="variant">
      <vt:variant>
        <vt:lpstr>Fonts Used</vt:lpstr>
      </vt:variant>
      <vt:variant>
        <vt:i4>7</vt:i4>
      </vt:variant>
      <vt:variant>
        <vt:lpstr>Theme</vt:lpstr>
      </vt:variant>
      <vt:variant>
        <vt:i4>16</vt:i4>
      </vt:variant>
      <vt:variant>
        <vt:lpstr>Embedded OLE Servers</vt:lpstr>
      </vt:variant>
      <vt:variant>
        <vt:i4>1</vt:i4>
      </vt:variant>
      <vt:variant>
        <vt:lpstr>Slide Titles</vt:lpstr>
      </vt:variant>
      <vt:variant>
        <vt:i4>123</vt:i4>
      </vt:variant>
    </vt:vector>
  </HeadingPairs>
  <TitlesOfParts>
    <vt:vector size="147" baseType="lpstr">
      <vt:lpstr>Arial</vt:lpstr>
      <vt:lpstr>ＭＳ Ｐゴシック</vt:lpstr>
      <vt:lpstr>Garamond</vt:lpstr>
      <vt:lpstr>Tahoma</vt:lpstr>
      <vt:lpstr>Wingdings</vt:lpstr>
      <vt:lpstr>Calibri</vt:lpstr>
      <vt:lpstr>Times New Roman</vt:lpstr>
      <vt:lpstr>Edge</vt:lpstr>
      <vt:lpstr>1_Edge</vt:lpstr>
      <vt:lpstr>3_Edge</vt:lpstr>
      <vt:lpstr>2_Edge</vt:lpstr>
      <vt:lpstr>4_Edge</vt:lpstr>
      <vt:lpstr>1_Default Design</vt:lpstr>
      <vt:lpstr>5_Edge</vt:lpstr>
      <vt:lpstr>6_Edge</vt:lpstr>
      <vt:lpstr>7_Edge</vt:lpstr>
      <vt:lpstr>8_Edge</vt:lpstr>
      <vt:lpstr>9_Edge</vt:lpstr>
      <vt:lpstr>10_Edge</vt:lpstr>
      <vt:lpstr>11_Edge</vt:lpstr>
      <vt:lpstr>12_Edge</vt:lpstr>
      <vt:lpstr>13_Edge</vt:lpstr>
      <vt:lpstr>14_Edge</vt:lpstr>
      <vt:lpstr>Microsoft Excel 97 - 2004 Worksheet</vt:lpstr>
      <vt:lpstr>18-447  Computer Architecture Lecture 31: Asymmetric Multi-Core</vt:lpstr>
      <vt:lpstr>Lab 7: Multi-Core Cache Coherence</vt:lpstr>
      <vt:lpstr>A Note on Testing Your Own Code</vt:lpstr>
      <vt:lpstr>Lab 7 Grading</vt:lpstr>
      <vt:lpstr>Final Exam: May 6</vt:lpstr>
      <vt:lpstr>A Note on 742, Research, Jobs</vt:lpstr>
      <vt:lpstr>Course Evaluations (due May 12)</vt:lpstr>
      <vt:lpstr>Last Lecture </vt:lpstr>
      <vt:lpstr>Today</vt:lpstr>
      <vt:lpstr>Multi-Core Design</vt:lpstr>
      <vt:lpstr>Many Cores on Chip</vt:lpstr>
      <vt:lpstr>With Many Cores on Chip</vt:lpstr>
      <vt:lpstr>Caveats of Parallelism</vt:lpstr>
      <vt:lpstr>The Problem: Serialized Code Sections</vt:lpstr>
      <vt:lpstr>Example from MySQL</vt:lpstr>
      <vt:lpstr>Demands in Different Code Sections</vt:lpstr>
      <vt:lpstr>“Large” vs. “Small” Cores</vt:lpstr>
      <vt:lpstr>Large vs. Small Cores</vt:lpstr>
      <vt:lpstr>Meet Large: IBM POWER4</vt:lpstr>
      <vt:lpstr>IBM POWER4</vt:lpstr>
      <vt:lpstr>IBM POWER5</vt:lpstr>
      <vt:lpstr>Meet Small: Sun Niagara (UltraSPARC T1)</vt:lpstr>
      <vt:lpstr>Niagara Core</vt:lpstr>
      <vt:lpstr>Remember the Demands</vt:lpstr>
      <vt:lpstr>Performance vs. Parallelism</vt:lpstr>
      <vt:lpstr>Tile-Large Approach</vt:lpstr>
      <vt:lpstr>Tile-Small Approach</vt:lpstr>
      <vt:lpstr>Can we get the best of both worlds?</vt:lpstr>
      <vt:lpstr>Asymmetric Multi-Core</vt:lpstr>
      <vt:lpstr>Asymmetric Chip Multiprocessor (ACMP)</vt:lpstr>
      <vt:lpstr>Accelerating Serial Bottlenecks</vt:lpstr>
      <vt:lpstr>Performance vs. Parallelism</vt:lpstr>
      <vt:lpstr>ACMP Performance vs. Parallelism</vt:lpstr>
      <vt:lpstr>Caveats of Parallelism, Revisited</vt:lpstr>
      <vt:lpstr>Accelerating Parallel Bottlenecks</vt:lpstr>
      <vt:lpstr>Accelerated Critical Sections</vt:lpstr>
      <vt:lpstr>Contention for Critical Sections</vt:lpstr>
      <vt:lpstr>Contention for Critical Sections</vt:lpstr>
      <vt:lpstr>Impact of Critical Sections on Scalability</vt:lpstr>
      <vt:lpstr>A Case for Asymmetry</vt:lpstr>
      <vt:lpstr>An Example: Accelerated Critical Sections</vt:lpstr>
      <vt:lpstr>Accelerated Critical Sections</vt:lpstr>
      <vt:lpstr>Accelerated Critical Sections (ACS)</vt:lpstr>
      <vt:lpstr>False Serialization</vt:lpstr>
      <vt:lpstr>ACS Performance Tradeoffs</vt:lpstr>
      <vt:lpstr>ACS Performance Tradeoffs</vt:lpstr>
      <vt:lpstr>Cache Misses for Private Data</vt:lpstr>
      <vt:lpstr>ACS Performance Tradeoffs</vt:lpstr>
      <vt:lpstr>ACS Comparison Points</vt:lpstr>
      <vt:lpstr>Accelerated Critical Sections: Methodology</vt:lpstr>
      <vt:lpstr>ACS Performance</vt:lpstr>
      <vt:lpstr>Equal-Area Comparisons</vt:lpstr>
      <vt:lpstr>ACS Summary</vt:lpstr>
      <vt:lpstr>Bottleneck Identification and Scheduling</vt:lpstr>
      <vt:lpstr>BIS Summary</vt:lpstr>
      <vt:lpstr>Bottlenecks in Multithreaded Applications</vt:lpstr>
      <vt:lpstr>Observation: Limiting Bottlenecks Change Over Time</vt:lpstr>
      <vt:lpstr>Limiting Bottlenecks Do Change on Real Applications</vt:lpstr>
      <vt:lpstr>Previous Work on Bottleneck Acceleration</vt:lpstr>
      <vt:lpstr>Bottleneck Identification and Scheduling (BIS)</vt:lpstr>
      <vt:lpstr>Bottleneck Identification and Scheduling (BIS)</vt:lpstr>
      <vt:lpstr>Critical Sections: Code Modifications</vt:lpstr>
      <vt:lpstr>Barriers: Code Modifications</vt:lpstr>
      <vt:lpstr>Pipeline Stages: Code Modifications</vt:lpstr>
      <vt:lpstr>Bottleneck Identification and Scheduling (BIS)</vt:lpstr>
      <vt:lpstr>BIS: Hardware Overview</vt:lpstr>
      <vt:lpstr>Bottleneck Identification and Scheduling (BIS)</vt:lpstr>
      <vt:lpstr>Determining Thread Waiting Cycles for Each Bottleneck</vt:lpstr>
      <vt:lpstr>Bottleneck Identification and Scheduling (BIS)</vt:lpstr>
      <vt:lpstr>Bottleneck Acceleration</vt:lpstr>
      <vt:lpstr>BIS Mechanisms</vt:lpstr>
      <vt:lpstr>Hardware Cost</vt:lpstr>
      <vt:lpstr>BIS Performance Trade-offs</vt:lpstr>
      <vt:lpstr>Evaluation Methodology</vt:lpstr>
      <vt:lpstr>BIS Comparison Points (Area-Equivalent)</vt:lpstr>
      <vt:lpstr>BIS Performance Improvement</vt:lpstr>
      <vt:lpstr>Why Does BIS Work?</vt:lpstr>
      <vt:lpstr>BIS Scaling Results</vt:lpstr>
      <vt:lpstr>BIS Summary</vt:lpstr>
      <vt:lpstr>We did not cover the remaining slides. These are for your benefit.</vt:lpstr>
      <vt:lpstr>Handling Private Data Locality: Data Marshaling</vt:lpstr>
      <vt:lpstr>Staged Execution Model (I)</vt:lpstr>
      <vt:lpstr>Staged Execution Model (II)</vt:lpstr>
      <vt:lpstr>Staged Execution Model (III)</vt:lpstr>
      <vt:lpstr>Staged Execution Model (IV)</vt:lpstr>
      <vt:lpstr>PowerPoint Presentation</vt:lpstr>
      <vt:lpstr>Staged Execution Model: Two Examples</vt:lpstr>
      <vt:lpstr>Problem: Locality of Inter-segment Data</vt:lpstr>
      <vt:lpstr>Problem: Locality of Inter-segment Data</vt:lpstr>
      <vt:lpstr>What if We Eliminated All Inter-segment Misses?</vt:lpstr>
      <vt:lpstr>Talk Outline</vt:lpstr>
      <vt:lpstr>Terminology</vt:lpstr>
      <vt:lpstr>Key Observation and Idea</vt:lpstr>
      <vt:lpstr>Data Marshaling</vt:lpstr>
      <vt:lpstr>Data Marshaling</vt:lpstr>
      <vt:lpstr>Profiling Algorithm</vt:lpstr>
      <vt:lpstr>Marshal Instructions</vt:lpstr>
      <vt:lpstr>DM Support/Cost</vt:lpstr>
      <vt:lpstr>DM: Advantages, Disadvantages</vt:lpstr>
      <vt:lpstr>Accelerated Critical Sections with DM</vt:lpstr>
      <vt:lpstr>Accelerated Critical Sections: Methodology</vt:lpstr>
      <vt:lpstr>DM on Accelerated Critical Sections: Results</vt:lpstr>
      <vt:lpstr>Pipeline Parallelism</vt:lpstr>
      <vt:lpstr>Pipeline Parallelism: Methodology</vt:lpstr>
      <vt:lpstr>DM on Pipeline Parallelism: Results</vt:lpstr>
      <vt:lpstr>DM Coverage, Accuracy, Timeliness</vt:lpstr>
      <vt:lpstr>Scaling Results</vt:lpstr>
      <vt:lpstr>Other Applications of Data Marshaling</vt:lpstr>
      <vt:lpstr>Data Marshaling Summary</vt:lpstr>
      <vt:lpstr>A Case for   Asymmetry Everywhere</vt:lpstr>
      <vt:lpstr>The Setting</vt:lpstr>
      <vt:lpstr>Shield the Programmer from Shared Resources</vt:lpstr>
      <vt:lpstr>Shared Resource Management: Goals</vt:lpstr>
      <vt:lpstr>Asymmetry Enables Customization</vt:lpstr>
      <vt:lpstr>Thought Experiment: Asymmetry Everywhere</vt:lpstr>
      <vt:lpstr>Thought Experiment: Asymmetry Everywhere</vt:lpstr>
      <vt:lpstr>Thought Experiment: Asymmetry Everywhere</vt:lpstr>
      <vt:lpstr>Many Research and Design Questions</vt:lpstr>
      <vt:lpstr>Exploiting Asymmetry: Simple Examples</vt:lpstr>
      <vt:lpstr>Exploiting Asymmetry: Simple Examples</vt:lpstr>
      <vt:lpstr>Exploiting Asymmetry: Simple Examples</vt:lpstr>
      <vt:lpstr>Exploiting Asymmetry: Simple Examples</vt:lpstr>
      <vt:lpstr>Exploiting Asymmetry: Simple Examples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942</cp:revision>
  <cp:lastPrinted>2012-02-06T05:16:11Z</cp:lastPrinted>
  <dcterms:created xsi:type="dcterms:W3CDTF">2010-09-08T00:51:32Z</dcterms:created>
  <dcterms:modified xsi:type="dcterms:W3CDTF">2014-04-30T20:05:16Z</dcterms:modified>
</cp:coreProperties>
</file>