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ownloads:midterm2_grad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ownloads:midterm2_grad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Midterm 2 Scores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</c:spPr>
          <c:invertIfNegative val="0"/>
          <c:cat>
            <c:numRef>
              <c:f>Sheet2!$E$1:$E$17</c:f>
              <c:numCache>
                <c:formatCode>General</c:formatCode>
                <c:ptCount val="17"/>
                <c:pt idx="0">
                  <c:v>0.0</c:v>
                </c:pt>
                <c:pt idx="1">
                  <c:v>20.0</c:v>
                </c:pt>
                <c:pt idx="2">
                  <c:v>40.0</c:v>
                </c:pt>
                <c:pt idx="3">
                  <c:v>60.0</c:v>
                </c:pt>
                <c:pt idx="4">
                  <c:v>80.0</c:v>
                </c:pt>
                <c:pt idx="5">
                  <c:v>100.0</c:v>
                </c:pt>
                <c:pt idx="6">
                  <c:v>120.0</c:v>
                </c:pt>
                <c:pt idx="7">
                  <c:v>140.0</c:v>
                </c:pt>
                <c:pt idx="8">
                  <c:v>160.0</c:v>
                </c:pt>
                <c:pt idx="9">
                  <c:v>180.0</c:v>
                </c:pt>
                <c:pt idx="10">
                  <c:v>200.0</c:v>
                </c:pt>
                <c:pt idx="11">
                  <c:v>220.0</c:v>
                </c:pt>
                <c:pt idx="12">
                  <c:v>240.0</c:v>
                </c:pt>
                <c:pt idx="13">
                  <c:v>260.0</c:v>
                </c:pt>
                <c:pt idx="14">
                  <c:v>280.0</c:v>
                </c:pt>
                <c:pt idx="15">
                  <c:v>300.0</c:v>
                </c:pt>
                <c:pt idx="16">
                  <c:v>320.0</c:v>
                </c:pt>
              </c:numCache>
            </c:numRef>
          </c:cat>
          <c:val>
            <c:numRef>
              <c:f>Sheet2!$F$1:$F$17</c:f>
              <c:numCache>
                <c:formatCode>General</c:formatCode>
                <c:ptCount val="1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  <c:pt idx="5">
                  <c:v>0.0</c:v>
                </c:pt>
                <c:pt idx="6">
                  <c:v>5.0</c:v>
                </c:pt>
                <c:pt idx="7">
                  <c:v>5.0</c:v>
                </c:pt>
                <c:pt idx="8">
                  <c:v>6.0</c:v>
                </c:pt>
                <c:pt idx="9">
                  <c:v>5.0</c:v>
                </c:pt>
                <c:pt idx="10">
                  <c:v>5.0</c:v>
                </c:pt>
                <c:pt idx="11">
                  <c:v>0.0</c:v>
                </c:pt>
                <c:pt idx="12">
                  <c:v>1.0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0543176"/>
        <c:axId val="-2105195912"/>
      </c:barChart>
      <c:catAx>
        <c:axId val="-2090543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Bins</a:t>
                </a:r>
                <a:r>
                  <a:rPr lang="en-US" baseline="0"/>
                  <a:t> (points)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5195912"/>
        <c:crosses val="autoZero"/>
        <c:auto val="1"/>
        <c:lblAlgn val="ctr"/>
        <c:lblOffset val="100"/>
        <c:noMultiLvlLbl val="0"/>
      </c:catAx>
      <c:valAx>
        <c:axId val="-2105195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</a:t>
                </a:r>
                <a:r>
                  <a:rPr lang="en-US" baseline="0"/>
                  <a:t> of Students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00644122383252818"/>
              <c:y val="0.2591915073115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0905431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Midterm 2 Scores (%)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</c:spPr>
          <c:invertIfNegative val="0"/>
          <c:cat>
            <c:numRef>
              <c:f>Sheet2!$H$1:$H$11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cat>
          <c:val>
            <c:numRef>
              <c:f>Sheet2!$I$1:$I$11</c:f>
              <c:numCache>
                <c:formatCode>General</c:formatCode>
                <c:ptCount val="11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1.0</c:v>
                </c:pt>
                <c:pt idx="4">
                  <c:v>8.0</c:v>
                </c:pt>
                <c:pt idx="5">
                  <c:v>9.0</c:v>
                </c:pt>
                <c:pt idx="6">
                  <c:v>8.0</c:v>
                </c:pt>
                <c:pt idx="7">
                  <c:v>0.0</c:v>
                </c:pt>
                <c:pt idx="8">
                  <c:v>1.0</c:v>
                </c:pt>
                <c:pt idx="9">
                  <c:v>0.0</c:v>
                </c:pt>
                <c:pt idx="10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504744"/>
        <c:axId val="-2125543992"/>
      </c:barChart>
      <c:catAx>
        <c:axId val="-2125504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Bins</a:t>
                </a:r>
                <a:r>
                  <a:rPr lang="en-US" baseline="0"/>
                  <a:t> (%)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5543992"/>
        <c:crosses val="autoZero"/>
        <c:auto val="1"/>
        <c:lblAlgn val="ctr"/>
        <c:lblOffset val="100"/>
        <c:noMultiLvlLbl val="0"/>
      </c:catAx>
      <c:valAx>
        <c:axId val="-2125543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</a:t>
                </a:r>
                <a:r>
                  <a:rPr lang="en-US" baseline="0"/>
                  <a:t> of Students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00644122383252818"/>
              <c:y val="0.2591915073115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25504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8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4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8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6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0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3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7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6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EFA7-D10F-0C4E-9DF0-AA85F603F4B9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4B5F8-F53A-974D-A25F-C7B39960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7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446197"/>
              </p:ext>
            </p:extLst>
          </p:nvPr>
        </p:nvGraphicFramePr>
        <p:xfrm>
          <a:off x="457200" y="1417638"/>
          <a:ext cx="8058150" cy="5028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21880" y="1940215"/>
            <a:ext cx="1676511" cy="147732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AVG</a:t>
            </a:r>
            <a:r>
              <a:rPr lang="en-US" dirty="0"/>
              <a:t> </a:t>
            </a:r>
            <a:r>
              <a:rPr lang="en-US" dirty="0" smtClean="0"/>
              <a:t>= 151.94</a:t>
            </a:r>
          </a:p>
          <a:p>
            <a:r>
              <a:rPr lang="en-US" dirty="0" smtClean="0"/>
              <a:t>Median = 154 </a:t>
            </a:r>
          </a:p>
          <a:p>
            <a:r>
              <a:rPr lang="en-US" dirty="0" smtClean="0"/>
              <a:t>STDDEV = 36.82</a:t>
            </a:r>
          </a:p>
          <a:p>
            <a:r>
              <a:rPr lang="en-US" dirty="0" smtClean="0"/>
              <a:t>Max = 240 </a:t>
            </a:r>
          </a:p>
          <a:p>
            <a:r>
              <a:rPr lang="en-US" dirty="0" smtClean="0"/>
              <a:t>Min = 61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4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436109"/>
              </p:ext>
            </p:extLst>
          </p:nvPr>
        </p:nvGraphicFramePr>
        <p:xfrm>
          <a:off x="457200" y="1295400"/>
          <a:ext cx="806500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21880" y="1940215"/>
            <a:ext cx="1676511" cy="147732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AVG</a:t>
            </a:r>
            <a:r>
              <a:rPr lang="en-US" dirty="0"/>
              <a:t> </a:t>
            </a:r>
            <a:r>
              <a:rPr lang="en-US" dirty="0" smtClean="0"/>
              <a:t>= 44.69</a:t>
            </a:r>
          </a:p>
          <a:p>
            <a:r>
              <a:rPr lang="en-US" dirty="0" smtClean="0"/>
              <a:t>Median = 45.29</a:t>
            </a:r>
          </a:p>
          <a:p>
            <a:r>
              <a:rPr lang="en-US" dirty="0" smtClean="0"/>
              <a:t>STDDEV = 39.73</a:t>
            </a:r>
          </a:p>
          <a:p>
            <a:r>
              <a:rPr lang="en-US" dirty="0" smtClean="0"/>
              <a:t>Max = 70.58</a:t>
            </a:r>
          </a:p>
          <a:p>
            <a:r>
              <a:rPr lang="en-US" dirty="0" smtClean="0"/>
              <a:t>Min = 17.94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4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2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497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3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48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4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646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5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8750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6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798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7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025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(1)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9" b="5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5493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Macintosh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Kevin</cp:lastModifiedBy>
  <cp:revision>1</cp:revision>
  <dcterms:created xsi:type="dcterms:W3CDTF">2015-04-27T17:32:59Z</dcterms:created>
  <dcterms:modified xsi:type="dcterms:W3CDTF">2015-04-27T17:35:03Z</dcterms:modified>
</cp:coreProperties>
</file>