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7.xml" ContentType="application/vnd.openxmlformats-officedocument.theme+xml"/>
  <Override PartName="/ppt/slideLayouts/slideLayout5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4364" r:id="rId2"/>
    <p:sldMasterId id="2147484696" r:id="rId3"/>
    <p:sldMasterId id="2147485322" r:id="rId4"/>
    <p:sldMasterId id="2147485325" r:id="rId5"/>
    <p:sldMasterId id="2147485327" r:id="rId6"/>
    <p:sldMasterId id="2147485458" r:id="rId7"/>
    <p:sldMasterId id="2147485471" r:id="rId8"/>
  </p:sldMasterIdLst>
  <p:notesMasterIdLst>
    <p:notesMasterId r:id="rId92"/>
  </p:notesMasterIdLst>
  <p:sldIdLst>
    <p:sldId id="284" r:id="rId9"/>
    <p:sldId id="1621" r:id="rId10"/>
    <p:sldId id="1622" r:id="rId11"/>
    <p:sldId id="1543" r:id="rId12"/>
    <p:sldId id="1623" r:id="rId13"/>
    <p:sldId id="1544" r:id="rId14"/>
    <p:sldId id="1545" r:id="rId15"/>
    <p:sldId id="1546" r:id="rId16"/>
    <p:sldId id="1547" r:id="rId17"/>
    <p:sldId id="1548" r:id="rId18"/>
    <p:sldId id="1549" r:id="rId19"/>
    <p:sldId id="1628" r:id="rId20"/>
    <p:sldId id="1550" r:id="rId21"/>
    <p:sldId id="1551" r:id="rId22"/>
    <p:sldId id="1552" r:id="rId23"/>
    <p:sldId id="1553" r:id="rId24"/>
    <p:sldId id="1554" r:id="rId25"/>
    <p:sldId id="1555" r:id="rId26"/>
    <p:sldId id="1556" r:id="rId27"/>
    <p:sldId id="1557" r:id="rId28"/>
    <p:sldId id="1558" r:id="rId29"/>
    <p:sldId id="1559" r:id="rId30"/>
    <p:sldId id="1560" r:id="rId31"/>
    <p:sldId id="1561" r:id="rId32"/>
    <p:sldId id="1562" r:id="rId33"/>
    <p:sldId id="1563" r:id="rId34"/>
    <p:sldId id="1564" r:id="rId35"/>
    <p:sldId id="1565" r:id="rId36"/>
    <p:sldId id="1624" r:id="rId37"/>
    <p:sldId id="1629" r:id="rId38"/>
    <p:sldId id="1567" r:id="rId39"/>
    <p:sldId id="1625" r:id="rId40"/>
    <p:sldId id="1568" r:id="rId41"/>
    <p:sldId id="1569" r:id="rId42"/>
    <p:sldId id="1570" r:id="rId43"/>
    <p:sldId id="1571" r:id="rId44"/>
    <p:sldId id="1572" r:id="rId45"/>
    <p:sldId id="1573" r:id="rId46"/>
    <p:sldId id="1574" r:id="rId47"/>
    <p:sldId id="1575" r:id="rId48"/>
    <p:sldId id="1576" r:id="rId49"/>
    <p:sldId id="1577" r:id="rId50"/>
    <p:sldId id="1578" r:id="rId51"/>
    <p:sldId id="1579" r:id="rId52"/>
    <p:sldId id="1580" r:id="rId53"/>
    <p:sldId id="1581" r:id="rId54"/>
    <p:sldId id="1582" r:id="rId55"/>
    <p:sldId id="1583" r:id="rId56"/>
    <p:sldId id="1584" r:id="rId57"/>
    <p:sldId id="1585" r:id="rId58"/>
    <p:sldId id="1586" r:id="rId59"/>
    <p:sldId id="1587" r:id="rId60"/>
    <p:sldId id="1588" r:id="rId61"/>
    <p:sldId id="1589" r:id="rId62"/>
    <p:sldId id="1590" r:id="rId63"/>
    <p:sldId id="1591" r:id="rId64"/>
    <p:sldId id="1592" r:id="rId65"/>
    <p:sldId id="1593" r:id="rId66"/>
    <p:sldId id="1594" r:id="rId67"/>
    <p:sldId id="1595" r:id="rId68"/>
    <p:sldId id="1596" r:id="rId69"/>
    <p:sldId id="1597" r:id="rId70"/>
    <p:sldId id="1598" r:id="rId71"/>
    <p:sldId id="1599" r:id="rId72"/>
    <p:sldId id="1600" r:id="rId73"/>
    <p:sldId id="1601" r:id="rId74"/>
    <p:sldId id="1602" r:id="rId75"/>
    <p:sldId id="1603" r:id="rId76"/>
    <p:sldId id="1604" r:id="rId77"/>
    <p:sldId id="1630" r:id="rId78"/>
    <p:sldId id="1626" r:id="rId79"/>
    <p:sldId id="1632" r:id="rId80"/>
    <p:sldId id="1607" r:id="rId81"/>
    <p:sldId id="1608" r:id="rId82"/>
    <p:sldId id="1609" r:id="rId83"/>
    <p:sldId id="1610" r:id="rId84"/>
    <p:sldId id="1612" r:id="rId85"/>
    <p:sldId id="1613" r:id="rId86"/>
    <p:sldId id="1614" r:id="rId87"/>
    <p:sldId id="1615" r:id="rId88"/>
    <p:sldId id="1616" r:id="rId89"/>
    <p:sldId id="1627" r:id="rId90"/>
    <p:sldId id="1631" r:id="rId9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5F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42" autoAdjust="0"/>
    <p:restoredTop sz="94660"/>
  </p:normalViewPr>
  <p:slideViewPr>
    <p:cSldViewPr>
      <p:cViewPr varScale="1">
        <p:scale>
          <a:sx n="95" d="100"/>
          <a:sy n="95" d="100"/>
        </p:scale>
        <p:origin x="-13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33" Type="http://schemas.openxmlformats.org/officeDocument/2006/relationships/slide" Target="slides/slide25.xml"/><Relationship Id="rId34" Type="http://schemas.openxmlformats.org/officeDocument/2006/relationships/slide" Target="slides/slide26.xml"/><Relationship Id="rId35" Type="http://schemas.openxmlformats.org/officeDocument/2006/relationships/slide" Target="slides/slide27.xml"/><Relationship Id="rId36" Type="http://schemas.openxmlformats.org/officeDocument/2006/relationships/slide" Target="slides/slide28.xml"/><Relationship Id="rId37" Type="http://schemas.openxmlformats.org/officeDocument/2006/relationships/slide" Target="slides/slide29.xml"/><Relationship Id="rId38" Type="http://schemas.openxmlformats.org/officeDocument/2006/relationships/slide" Target="slides/slide30.xml"/><Relationship Id="rId39" Type="http://schemas.openxmlformats.org/officeDocument/2006/relationships/slide" Target="slides/slide31.xml"/><Relationship Id="rId50" Type="http://schemas.openxmlformats.org/officeDocument/2006/relationships/slide" Target="slides/slide42.xml"/><Relationship Id="rId51" Type="http://schemas.openxmlformats.org/officeDocument/2006/relationships/slide" Target="slides/slide43.xml"/><Relationship Id="rId52" Type="http://schemas.openxmlformats.org/officeDocument/2006/relationships/slide" Target="slides/slide44.xml"/><Relationship Id="rId53" Type="http://schemas.openxmlformats.org/officeDocument/2006/relationships/slide" Target="slides/slide45.xml"/><Relationship Id="rId54" Type="http://schemas.openxmlformats.org/officeDocument/2006/relationships/slide" Target="slides/slide46.xml"/><Relationship Id="rId55" Type="http://schemas.openxmlformats.org/officeDocument/2006/relationships/slide" Target="slides/slide47.xml"/><Relationship Id="rId56" Type="http://schemas.openxmlformats.org/officeDocument/2006/relationships/slide" Target="slides/slide48.xml"/><Relationship Id="rId57" Type="http://schemas.openxmlformats.org/officeDocument/2006/relationships/slide" Target="slides/slide49.xml"/><Relationship Id="rId58" Type="http://schemas.openxmlformats.org/officeDocument/2006/relationships/slide" Target="slides/slide50.xml"/><Relationship Id="rId59" Type="http://schemas.openxmlformats.org/officeDocument/2006/relationships/slide" Target="slides/slide51.xml"/><Relationship Id="rId70" Type="http://schemas.openxmlformats.org/officeDocument/2006/relationships/slide" Target="slides/slide62.xml"/><Relationship Id="rId71" Type="http://schemas.openxmlformats.org/officeDocument/2006/relationships/slide" Target="slides/slide63.xml"/><Relationship Id="rId72" Type="http://schemas.openxmlformats.org/officeDocument/2006/relationships/slide" Target="slides/slide64.xml"/><Relationship Id="rId73" Type="http://schemas.openxmlformats.org/officeDocument/2006/relationships/slide" Target="slides/slide65.xml"/><Relationship Id="rId74" Type="http://schemas.openxmlformats.org/officeDocument/2006/relationships/slide" Target="slides/slide66.xml"/><Relationship Id="rId75" Type="http://schemas.openxmlformats.org/officeDocument/2006/relationships/slide" Target="slides/slide67.xml"/><Relationship Id="rId76" Type="http://schemas.openxmlformats.org/officeDocument/2006/relationships/slide" Target="slides/slide68.xml"/><Relationship Id="rId77" Type="http://schemas.openxmlformats.org/officeDocument/2006/relationships/slide" Target="slides/slide69.xml"/><Relationship Id="rId78" Type="http://schemas.openxmlformats.org/officeDocument/2006/relationships/slide" Target="slides/slide70.xml"/><Relationship Id="rId79" Type="http://schemas.openxmlformats.org/officeDocument/2006/relationships/slide" Target="slides/slide71.xml"/><Relationship Id="rId90" Type="http://schemas.openxmlformats.org/officeDocument/2006/relationships/slide" Target="slides/slide82.xml"/><Relationship Id="rId91" Type="http://schemas.openxmlformats.org/officeDocument/2006/relationships/slide" Target="slides/slide83.xml"/><Relationship Id="rId92" Type="http://schemas.openxmlformats.org/officeDocument/2006/relationships/notesMaster" Target="notesMasters/notesMaster1.xml"/><Relationship Id="rId93" Type="http://schemas.openxmlformats.org/officeDocument/2006/relationships/printerSettings" Target="printerSettings/printerSettings1.bin"/><Relationship Id="rId94" Type="http://schemas.openxmlformats.org/officeDocument/2006/relationships/presProps" Target="presProps.xml"/><Relationship Id="rId95" Type="http://schemas.openxmlformats.org/officeDocument/2006/relationships/viewProps" Target="viewProps.xml"/><Relationship Id="rId96" Type="http://schemas.openxmlformats.org/officeDocument/2006/relationships/theme" Target="theme/theme1.xml"/><Relationship Id="rId97" Type="http://schemas.openxmlformats.org/officeDocument/2006/relationships/tableStyles" Target="tableStyles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40" Type="http://schemas.openxmlformats.org/officeDocument/2006/relationships/slide" Target="slides/slide32.xml"/><Relationship Id="rId41" Type="http://schemas.openxmlformats.org/officeDocument/2006/relationships/slide" Target="slides/slide33.xml"/><Relationship Id="rId42" Type="http://schemas.openxmlformats.org/officeDocument/2006/relationships/slide" Target="slides/slide34.xml"/><Relationship Id="rId43" Type="http://schemas.openxmlformats.org/officeDocument/2006/relationships/slide" Target="slides/slide35.xml"/><Relationship Id="rId44" Type="http://schemas.openxmlformats.org/officeDocument/2006/relationships/slide" Target="slides/slide36.xml"/><Relationship Id="rId45" Type="http://schemas.openxmlformats.org/officeDocument/2006/relationships/slide" Target="slides/slide37.xml"/><Relationship Id="rId46" Type="http://schemas.openxmlformats.org/officeDocument/2006/relationships/slide" Target="slides/slide38.xml"/><Relationship Id="rId47" Type="http://schemas.openxmlformats.org/officeDocument/2006/relationships/slide" Target="slides/slide39.xml"/><Relationship Id="rId48" Type="http://schemas.openxmlformats.org/officeDocument/2006/relationships/slide" Target="slides/slide40.xml"/><Relationship Id="rId49" Type="http://schemas.openxmlformats.org/officeDocument/2006/relationships/slide" Target="slides/slide41.xml"/><Relationship Id="rId60" Type="http://schemas.openxmlformats.org/officeDocument/2006/relationships/slide" Target="slides/slide52.xml"/><Relationship Id="rId61" Type="http://schemas.openxmlformats.org/officeDocument/2006/relationships/slide" Target="slides/slide53.xml"/><Relationship Id="rId62" Type="http://schemas.openxmlformats.org/officeDocument/2006/relationships/slide" Target="slides/slide54.xml"/><Relationship Id="rId63" Type="http://schemas.openxmlformats.org/officeDocument/2006/relationships/slide" Target="slides/slide55.xml"/><Relationship Id="rId64" Type="http://schemas.openxmlformats.org/officeDocument/2006/relationships/slide" Target="slides/slide56.xml"/><Relationship Id="rId65" Type="http://schemas.openxmlformats.org/officeDocument/2006/relationships/slide" Target="slides/slide57.xml"/><Relationship Id="rId66" Type="http://schemas.openxmlformats.org/officeDocument/2006/relationships/slide" Target="slides/slide58.xml"/><Relationship Id="rId67" Type="http://schemas.openxmlformats.org/officeDocument/2006/relationships/slide" Target="slides/slide59.xml"/><Relationship Id="rId68" Type="http://schemas.openxmlformats.org/officeDocument/2006/relationships/slide" Target="slides/slide60.xml"/><Relationship Id="rId69" Type="http://schemas.openxmlformats.org/officeDocument/2006/relationships/slide" Target="slides/slide61.xml"/><Relationship Id="rId80" Type="http://schemas.openxmlformats.org/officeDocument/2006/relationships/slide" Target="slides/slide72.xml"/><Relationship Id="rId81" Type="http://schemas.openxmlformats.org/officeDocument/2006/relationships/slide" Target="slides/slide73.xml"/><Relationship Id="rId82" Type="http://schemas.openxmlformats.org/officeDocument/2006/relationships/slide" Target="slides/slide74.xml"/><Relationship Id="rId83" Type="http://schemas.openxmlformats.org/officeDocument/2006/relationships/slide" Target="slides/slide75.xml"/><Relationship Id="rId84" Type="http://schemas.openxmlformats.org/officeDocument/2006/relationships/slide" Target="slides/slide76.xml"/><Relationship Id="rId85" Type="http://schemas.openxmlformats.org/officeDocument/2006/relationships/slide" Target="slides/slide77.xml"/><Relationship Id="rId86" Type="http://schemas.openxmlformats.org/officeDocument/2006/relationships/slide" Target="slides/slide78.xml"/><Relationship Id="rId87" Type="http://schemas.openxmlformats.org/officeDocument/2006/relationships/slide" Target="slides/slide79.xml"/><Relationship Id="rId88" Type="http://schemas.openxmlformats.org/officeDocument/2006/relationships/slide" Target="slides/slide80.xml"/><Relationship Id="rId89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5972A31F-1121-534F-AF24-4B557FF983EC}" type="datetime1">
              <a:rPr lang="en-US"/>
              <a:pPr>
                <a:defRPr/>
              </a:pPr>
              <a:t>4/15/14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987D5C36-3EBC-7B48-92B4-65303C926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446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3AAAA1C-2467-A041-97A4-7FCA03BF353C}" type="slidenum">
              <a:rPr lang="en-US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8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228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1F3DF66-8B28-C546-A812-A009E4A6210A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33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7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47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D23497B-26A9-DC44-B3E5-8D3EDC074905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56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51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C23042E-027A-3D42-8350-8E91C84A3F99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59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5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55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1BD8B7E-4B2D-C94E-9A28-106AA56325CA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62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0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60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5C6D6EE-EE90-6B44-8105-5B7D45D69790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66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Make reference to SGI Origin paper</a:t>
            </a:r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6DE1B05-6DE3-7149-A483-DE3974A6D8FA}" type="slidenum">
              <a:rPr lang="en-US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71</a:t>
            </a:fld>
            <a:endParaRPr lang="en-US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2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72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611D3F2-23FF-7844-851F-8B416B005ECF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76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71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Why speculative reply? Allows silent eviction of E (clean exclusive) block. Otherwise, have to make another roundtrip to home node to get data for requestor.</a:t>
            </a:r>
          </a:p>
        </p:txBody>
      </p:sp>
      <p:sp>
        <p:nvSpPr>
          <p:cNvPr id="177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E0DA38A-944E-F84C-AC58-585A21539D17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79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399E6A63-ED7A-8046-ACFC-5BA7C4E464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50721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86095-A1D0-7941-9AD3-D285555D9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90332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49" y="152400"/>
            <a:ext cx="2152651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6" y="152400"/>
            <a:ext cx="6305551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3341E-09EE-7646-A14A-2E5DC7B41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48065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3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3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8663E-92D1-3C4A-A2C2-4238D67315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20641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58A8288-430E-804B-B812-D23F07D5BE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3452783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271AB66-1F64-704F-A7F3-62BFB87AC7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70365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616CFEF-CA66-0348-8F7F-A74BC9635E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5324199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5CE972E-57C7-6746-835C-3298E4096E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7305948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5250E26-A769-BF42-8B4A-3C46B8BD2F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3411716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AD4CE44-8EEB-D24F-AEA5-5A94118D8E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724632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E0ED40E-8007-D344-A087-EAFA894118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8333363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9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0A1DD-FB57-D641-8BC5-5D754F0F3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23066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760F705-81C7-0C46-A20C-6B384C53AA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5173794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FDF4A49-F66E-9D4F-A7CE-96F8B85655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4919202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DB22726-3C84-8748-82A1-5B08E6A555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8458668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558576F-99AB-D94B-B84B-13C0E0B683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0959949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2BDD410-3FAE-134A-9CAE-F7E88B1BB0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6836435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A21E7BC-65F1-3F4B-8209-DDB13126F1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107171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1424EED-F535-FF46-8E3C-047370D3C7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6665941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717AD4D-B01E-4B4F-B88D-B68A00440C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3609013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F045DEE-1D03-B84F-A5A8-5622E43C7B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2528092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EE4F1C7-DFE2-3842-AAD9-92AD385D04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5734184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6BC1D-E54A-BD4E-9C8E-8A79D200F9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3275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032BA01-F41B-8C4A-9B86-50F647396A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4825346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D0C4E36-66A8-3343-8699-E94AD7686B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3511024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D2354E6-42D8-FA41-A1ED-FED88DEDEF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019509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EE5EDC2-7F50-9C43-9110-BF58301987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4299355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F0BC2D4-A4D3-9443-B5B6-D3848B1179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0111005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F015D-ECE2-B947-A90E-6F396CCA3B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515156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C165C0FE-A520-E74F-9DDF-074F060F0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65205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A3829-5AE7-A949-A0A2-C9DDE5D1C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297644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10815-13A9-9340-BC62-A1A79EDB4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51541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51EC2C50-90AA-E14F-A52E-58D92404B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16338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3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3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C41FD-5AB8-8742-B8F3-DCDD3E13A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85621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27C8A8D3-6064-2A4C-9750-91E6D29403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56139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9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9D69A8-02C5-F943-AC6E-054F990D3F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65905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847984-962F-BC48-AA4D-FD24D3B57A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794946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3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3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76E343-119D-464C-96CD-54DB88C071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858739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06305A-13E9-E14B-9DD4-DE36C5042D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87116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081224-0422-E749-9056-307865F8D6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67627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61A5B7-6318-4E4E-B802-380D65FF29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14280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9A64F8-9226-A542-8A50-E9112EFCF6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0819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E63D9-6C3E-8749-9F91-1A612381C0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736959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39A875-6BE7-F843-951A-E389DE99CD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25516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1A794-1468-A64C-A4FF-B950B0DD9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2699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49" y="152400"/>
            <a:ext cx="2152651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6" y="152400"/>
            <a:ext cx="6305551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3328E5-3B9E-3248-8296-49C941860D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49173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3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3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486C96-B8BC-1E41-8A6C-CCFFA6C74D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01913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787394-DFE5-3F45-8C44-3662F4AE06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0172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6853D-89BC-DA4F-8BC6-C1B2A4D81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27928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E3F72-41B0-9A41-A924-D04B40F495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6502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FA9A5-D789-1140-BCF2-79582427D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40168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A738A-A41D-534D-B1AF-E893954F7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21441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Relationship Id="rId3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1.xml"/><Relationship Id="rId13" Type="http://schemas.openxmlformats.org/officeDocument/2006/relationships/theme" Target="../theme/theme7.xml"/><Relationship Id="rId1" Type="http://schemas.openxmlformats.org/officeDocument/2006/relationships/slideLayout" Target="../slideLayouts/slideLayout40.xml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7.xml"/><Relationship Id="rId9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9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>
              <a:defRPr/>
            </a:pPr>
            <a:fld id="{4C428971-D678-3642-B8EC-6663B00B9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33" r:id="rId1"/>
    <p:sldLayoutId id="2147485419" r:id="rId2"/>
    <p:sldLayoutId id="2147485420" r:id="rId3"/>
    <p:sldLayoutId id="2147485421" r:id="rId4"/>
    <p:sldLayoutId id="2147485422" r:id="rId5"/>
    <p:sldLayoutId id="2147485423" r:id="rId6"/>
    <p:sldLayoutId id="2147485424" r:id="rId7"/>
    <p:sldLayoutId id="2147485425" r:id="rId8"/>
    <p:sldLayoutId id="2147485426" r:id="rId9"/>
    <p:sldLayoutId id="2147485427" r:id="rId10"/>
    <p:sldLayoutId id="2147485428" r:id="rId11"/>
    <p:sldLayoutId id="2147485429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050"/>
            <a:ext cx="861060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483D53C-0B56-BD4C-84FC-0E1F1749E7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342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34" r:id="rId1"/>
    <p:sldLayoutId id="2147485435" r:id="rId2"/>
    <p:sldLayoutId id="2147485436" r:id="rId3"/>
    <p:sldLayoutId id="2147485437" r:id="rId4"/>
    <p:sldLayoutId id="2147485438" r:id="rId5"/>
    <p:sldLayoutId id="2147485439" r:id="rId6"/>
    <p:sldLayoutId id="2147485440" r:id="rId7"/>
    <p:sldLayoutId id="2147485441" r:id="rId8"/>
    <p:sldLayoutId id="2147485442" r:id="rId9"/>
    <p:sldLayoutId id="2147485443" r:id="rId10"/>
    <p:sldLayoutId id="2147485444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643ADEB-83C9-354F-BF9C-39A5E07B5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6630" name="Line 1032"/>
          <p:cNvSpPr>
            <a:spLocks noChangeShapeType="1"/>
          </p:cNvSpPr>
          <p:nvPr/>
        </p:nvSpPr>
        <p:spPr bwMode="auto">
          <a:xfrm>
            <a:off x="228600" y="638175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6632" name="Picture 7" descr="safari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453188"/>
            <a:ext cx="107950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45" r:id="rId1"/>
    <p:sldLayoutId id="2147485446" r:id="rId2"/>
    <p:sldLayoutId id="2147485447" r:id="rId3"/>
    <p:sldLayoutId id="2147485448" r:id="rId4"/>
    <p:sldLayoutId id="2147485449" r:id="rId5"/>
    <p:sldLayoutId id="2147485450" r:id="rId6"/>
    <p:sldLayoutId id="2147485451" r:id="rId7"/>
    <p:sldLayoutId id="2147485452" r:id="rId8"/>
    <p:sldLayoutId id="2147485453" r:id="rId9"/>
    <p:sldLayoutId id="2147485454" r:id="rId10"/>
    <p:sldLayoutId id="214748545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891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>
              <a:defRPr/>
            </a:pPr>
            <a:fld id="{E7878149-0D06-5244-845E-21748DF68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8918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9" name="Line 1033"/>
          <p:cNvSpPr>
            <a:spLocks noChangeShapeType="1"/>
          </p:cNvSpPr>
          <p:nvPr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30" r:id="rId1"/>
    <p:sldLayoutId id="2147485456" r:id="rId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7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7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7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7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7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7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7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7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98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>
              <a:defRPr/>
            </a:pPr>
            <a:fld id="{5A0C3629-F999-A443-97A3-301D8E6AD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99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1" name="Line 1033"/>
          <p:cNvSpPr>
            <a:spLocks noChangeShapeType="1"/>
          </p:cNvSpPr>
          <p:nvPr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31" r:id="rId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7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7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7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7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7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7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7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7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403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>
              <a:defRPr/>
            </a:pPr>
            <a:fld id="{73CCC278-E477-6B44-8582-CFB14586D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4038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9" name="Line 1033"/>
          <p:cNvSpPr>
            <a:spLocks noChangeShapeType="1"/>
          </p:cNvSpPr>
          <p:nvPr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32" r:id="rId1"/>
    <p:sldLayoutId id="2147485457" r:id="rId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7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7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7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7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7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7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7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7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fld id="{20B71901-4865-264E-A443-E490420B505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7989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59" r:id="rId1"/>
    <p:sldLayoutId id="2147485460" r:id="rId2"/>
    <p:sldLayoutId id="2147485461" r:id="rId3"/>
    <p:sldLayoutId id="2147485462" r:id="rId4"/>
    <p:sldLayoutId id="2147485463" r:id="rId5"/>
    <p:sldLayoutId id="2147485464" r:id="rId6"/>
    <p:sldLayoutId id="2147485465" r:id="rId7"/>
    <p:sldLayoutId id="2147485466" r:id="rId8"/>
    <p:sldLayoutId id="2147485467" r:id="rId9"/>
    <p:sldLayoutId id="2147485468" r:id="rId10"/>
    <p:sldLayoutId id="2147485469" r:id="rId11"/>
    <p:sldLayoutId id="2147485470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fld id="{CD3D1F75-CB4A-724A-86D4-8C097C6F69B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99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1991" name="Line 1033"/>
          <p:cNvSpPr>
            <a:spLocks noChangeShapeType="1"/>
          </p:cNvSpPr>
          <p:nvPr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3691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72" r:id="rId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7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7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7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7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7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7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7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7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utexas.edu/users/EWD/transcriptions/EWD01xx/EWD123.htm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hyperlink" Target="http://www.ece.cmu.edu/~ece447/s13/lib/exe/fetch.php?media=final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ce.cmu.edu/~ece447/s14/doku.php?id=exams" TargetMode="External"/><Relationship Id="rId3" Type="http://schemas.openxmlformats.org/officeDocument/2006/relationships/hyperlink" Target="http://www.ece.cmu.edu/~ece447/s13/doku.php?id=exams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0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1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12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3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4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image" Target="../media/image8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295400"/>
            <a:ext cx="8428037" cy="1720850"/>
          </a:xfrm>
        </p:spPr>
        <p:txBody>
          <a:bodyPr/>
          <a:lstStyle/>
          <a:p>
            <a:pPr algn="ctr" eaLnBrk="1" hangingPunct="1"/>
            <a:r>
              <a:rPr lang="en-US" sz="4000" dirty="0">
                <a:latin typeface="Garamond" charset="0"/>
              </a:rPr>
              <a:t>18-447</a:t>
            </a:r>
            <a:br>
              <a:rPr lang="en-US" sz="4000" dirty="0">
                <a:latin typeface="Garamond" charset="0"/>
              </a:rPr>
            </a:br>
            <a:r>
              <a:rPr lang="en-US" sz="4000" dirty="0">
                <a:latin typeface="Garamond" charset="0"/>
              </a:rPr>
              <a:t>Computer Architecture</a:t>
            </a:r>
            <a:br>
              <a:rPr lang="en-US" sz="4000" dirty="0">
                <a:latin typeface="Garamond" charset="0"/>
              </a:rPr>
            </a:br>
            <a:r>
              <a:rPr lang="en-US" sz="4000" dirty="0">
                <a:latin typeface="Garamond" charset="0"/>
              </a:rPr>
              <a:t>Lecture </a:t>
            </a:r>
            <a:r>
              <a:rPr lang="en-US" sz="4000" dirty="0" smtClean="0">
                <a:latin typeface="Garamond" charset="0"/>
              </a:rPr>
              <a:t>29: Consistency &amp; Coherence </a:t>
            </a:r>
            <a:r>
              <a:rPr lang="en-US" sz="4000" dirty="0">
                <a:latin typeface="Garamond" charset="0"/>
              </a:rPr>
              <a:t/>
            </a:r>
            <a:br>
              <a:rPr lang="en-US" sz="4000" dirty="0">
                <a:latin typeface="Garamond" charset="0"/>
              </a:rPr>
            </a:br>
            <a:endParaRPr lang="en-US" sz="4000" dirty="0">
              <a:latin typeface="Garamond" charset="0"/>
            </a:endParaRPr>
          </a:p>
        </p:txBody>
      </p:sp>
      <p:sp>
        <p:nvSpPr>
          <p:cNvPr id="48130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 dirty="0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dirty="0">
                <a:solidFill>
                  <a:srgbClr val="003399"/>
                </a:solidFill>
                <a:latin typeface="Tahoma" charset="0"/>
              </a:rPr>
              <a:t>Prof. Onur Mutlu</a:t>
            </a: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Tahoma" charset="0"/>
              </a:rPr>
              <a:t>Carnegie Mellon University</a:t>
            </a: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Tahoma" charset="0"/>
              </a:rPr>
              <a:t>Spring 2014, 4/</a:t>
            </a:r>
            <a:r>
              <a:rPr lang="en-US" dirty="0" smtClean="0">
                <a:latin typeface="Tahoma" charset="0"/>
              </a:rPr>
              <a:t>16/2014</a:t>
            </a:r>
            <a:endParaRPr lang="en-US" dirty="0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Memory Ordering in a MIMD Processor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Each processor’s memory operations are in sequential order with respect to the “thread” running on that processor (assume each processor obeys the von Neumann model)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Multiple processors execute memory operations concurrently</a:t>
            </a:r>
          </a:p>
          <a:p>
            <a:pPr>
              <a:buFont typeface="Wingdings" charset="0"/>
              <a:buNone/>
            </a:pPr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How does the memory see the order of operations from all processors? 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In other words, what is the ordering of operations across different processors?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E98B5EA-C58E-9C4D-A1C1-56624AB2AC9E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10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Why Does This Even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Ease of debugging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It is nice to have the same execution done at different times </a:t>
            </a:r>
            <a:r>
              <a:rPr lang="en-US" dirty="0" smtClean="0">
                <a:latin typeface="Tahoma" charset="0"/>
                <a:ea typeface="ＭＳ Ｐゴシック" charset="0"/>
              </a:rPr>
              <a:t>to have </a:t>
            </a:r>
            <a:r>
              <a:rPr lang="en-US" dirty="0">
                <a:latin typeface="Tahoma" charset="0"/>
                <a:ea typeface="ＭＳ Ｐゴシック" charset="0"/>
              </a:rPr>
              <a:t>the same order of </a:t>
            </a:r>
            <a:r>
              <a:rPr lang="en-US" dirty="0" smtClean="0">
                <a:latin typeface="Tahoma" charset="0"/>
                <a:ea typeface="ＭＳ Ｐゴシック" charset="0"/>
              </a:rPr>
              <a:t>execution </a:t>
            </a:r>
            <a:r>
              <a:rPr lang="en-US" dirty="0" smtClean="0">
                <a:latin typeface="Tahoma" charset="0"/>
                <a:ea typeface="ＭＳ Ｐゴシック" charset="0"/>
                <a:sym typeface="Wingdings"/>
              </a:rPr>
              <a:t> Repeatability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>
                <a:latin typeface="Tahoma" charset="0"/>
              </a:rPr>
              <a:t>Correctness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Can we have incorrect execution if the order of memory operations is different from the point of view of different processors?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>
                <a:latin typeface="Tahoma" charset="0"/>
              </a:rPr>
              <a:t>Performance and overhead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Enforcing a strict “sequential ordering” can make life harder for the hardware designer in implementing performance enhancement techniques (e.g., </a:t>
            </a:r>
            <a:r>
              <a:rPr lang="en-US" dirty="0" err="1">
                <a:latin typeface="Tahoma" charset="0"/>
                <a:ea typeface="ＭＳ Ｐゴシック" charset="0"/>
              </a:rPr>
              <a:t>OoO</a:t>
            </a:r>
            <a:r>
              <a:rPr lang="en-US" dirty="0">
                <a:latin typeface="Tahoma" charset="0"/>
                <a:ea typeface="ＭＳ Ｐゴシック" charset="0"/>
              </a:rPr>
              <a:t> execution, caches)</a:t>
            </a:r>
          </a:p>
        </p:txBody>
      </p:sp>
      <p:sp>
        <p:nvSpPr>
          <p:cNvPr id="10240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702AB99-B410-5B4B-8450-1327F57A8B7C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11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2641600"/>
            <a:ext cx="2247900" cy="3698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Could Order Affect Correctness?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protecting shared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A0A1DD-FB57-D641-8BC5-5D754F0F3B4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692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Protecting Shared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Threads are not allowed to update shared data concurrently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For correctness purposes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</a:rPr>
              <a:t>Accesses to shared data are encapsulated inside </a:t>
            </a:r>
            <a:br>
              <a:rPr lang="en-US">
                <a:latin typeface="Tahoma" charset="0"/>
              </a:rPr>
            </a:br>
            <a:r>
              <a:rPr lang="en-US" i="1">
                <a:solidFill>
                  <a:srgbClr val="0000FF"/>
                </a:solidFill>
                <a:latin typeface="Tahoma" charset="0"/>
              </a:rPr>
              <a:t>critical sections </a:t>
            </a:r>
            <a:r>
              <a:rPr lang="en-US" i="1">
                <a:latin typeface="Tahoma" charset="0"/>
              </a:rPr>
              <a:t>or protected via </a:t>
            </a:r>
            <a:r>
              <a:rPr lang="en-US" i="1">
                <a:solidFill>
                  <a:srgbClr val="0000FF"/>
                </a:solidFill>
                <a:latin typeface="Tahoma" charset="0"/>
              </a:rPr>
              <a:t>synchronization constructs (locks, semaphores, condition variables)</a:t>
            </a:r>
          </a:p>
          <a:p>
            <a:pPr lvl="1"/>
            <a:endParaRPr lang="en-US" sz="2000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</a:rPr>
              <a:t>Only one</a:t>
            </a:r>
            <a:r>
              <a:rPr lang="en-US" b="1">
                <a:latin typeface="Tahoma" charset="0"/>
              </a:rPr>
              <a:t> </a:t>
            </a:r>
            <a:r>
              <a:rPr lang="en-US">
                <a:latin typeface="Tahoma" charset="0"/>
              </a:rPr>
              <a:t>thread can execute a critical section at </a:t>
            </a:r>
            <a:br>
              <a:rPr lang="en-US">
                <a:latin typeface="Tahoma" charset="0"/>
              </a:rPr>
            </a:br>
            <a:r>
              <a:rPr lang="en-US">
                <a:latin typeface="Tahoma" charset="0"/>
              </a:rPr>
              <a:t>a given time</a:t>
            </a:r>
          </a:p>
          <a:p>
            <a:pPr lvl="1"/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</a:rPr>
              <a:t>Mutual exclusion principle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solidFill>
                  <a:srgbClr val="FF0000"/>
                </a:solidFill>
                <a:latin typeface="Tahoma" charset="0"/>
              </a:rPr>
              <a:t>A multiprocessor should provide the </a:t>
            </a:r>
            <a:r>
              <a:rPr lang="en-US" i="1">
                <a:solidFill>
                  <a:srgbClr val="0000FF"/>
                </a:solidFill>
                <a:latin typeface="Tahoma" charset="0"/>
              </a:rPr>
              <a:t>correct</a:t>
            </a:r>
            <a:r>
              <a:rPr lang="en-US">
                <a:solidFill>
                  <a:srgbClr val="0000FF"/>
                </a:solidFill>
                <a:latin typeface="Tahoma" charset="0"/>
              </a:rPr>
              <a:t> execution of synchronization primitives</a:t>
            </a:r>
            <a:r>
              <a:rPr lang="en-US">
                <a:solidFill>
                  <a:srgbClr val="FF0000"/>
                </a:solidFill>
                <a:latin typeface="Tahoma" charset="0"/>
              </a:rPr>
              <a:t> to enable the programmer to protect shared data</a:t>
            </a:r>
          </a:p>
        </p:txBody>
      </p:sp>
      <p:sp>
        <p:nvSpPr>
          <p:cNvPr id="10342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729501D-01FB-0C45-8409-72427AD99136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13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Supporting Mutual Exclusion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62013"/>
            <a:ext cx="8915400" cy="5192712"/>
          </a:xfrm>
        </p:spPr>
        <p:txBody>
          <a:bodyPr/>
          <a:lstStyle/>
          <a:p>
            <a:r>
              <a:rPr lang="en-US" sz="2300">
                <a:latin typeface="Tahoma" charset="0"/>
              </a:rPr>
              <a:t>Programmer needs to make sure mutual exclusion (synchronization) is correctly implemented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We will assume this 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But, correct parallel programming is an important topic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Reading: Dijkstra, “</a:t>
            </a:r>
            <a:r>
              <a:rPr lang="en-US" altLang="ja-JP" sz="2000">
                <a:solidFill>
                  <a:srgbClr val="0000FF"/>
                </a:solidFill>
                <a:latin typeface="Tahoma" charset="0"/>
                <a:ea typeface="ＭＳ Ｐゴシック" charset="0"/>
              </a:rPr>
              <a:t>Cooperating Sequential Processes</a:t>
            </a:r>
            <a:r>
              <a:rPr lang="en-US" altLang="ja-JP" sz="2000">
                <a:latin typeface="Tahoma" charset="0"/>
                <a:ea typeface="ＭＳ Ｐゴシック" charset="0"/>
              </a:rPr>
              <a:t>,</a:t>
            </a:r>
            <a:r>
              <a:rPr lang="en-US" sz="2000">
                <a:latin typeface="Tahoma" charset="0"/>
                <a:ea typeface="ＭＳ Ｐゴシック" charset="0"/>
              </a:rPr>
              <a:t>”</a:t>
            </a:r>
            <a:r>
              <a:rPr lang="en-US" altLang="ja-JP" sz="2000">
                <a:latin typeface="Tahoma" charset="0"/>
                <a:ea typeface="ＭＳ Ｐゴシック" charset="0"/>
              </a:rPr>
              <a:t> 1965.</a:t>
            </a:r>
          </a:p>
          <a:p>
            <a:pPr lvl="2"/>
            <a:r>
              <a:rPr lang="en-US">
                <a:latin typeface="Tahoma" charset="0"/>
                <a:ea typeface="ＭＳ Ｐゴシック" charset="0"/>
                <a:hlinkClick r:id="rId2"/>
              </a:rPr>
              <a:t>http://www.cs.utexas.edu/users/EWD/transcriptions/EWD01xx/EWD123.html</a:t>
            </a:r>
            <a:r>
              <a:rPr lang="en-US">
                <a:latin typeface="Tahoma" charset="0"/>
                <a:ea typeface="ＭＳ Ｐゴシック" charset="0"/>
              </a:rPr>
              <a:t> </a:t>
            </a:r>
          </a:p>
          <a:p>
            <a:pPr lvl="2"/>
            <a:r>
              <a:rPr lang="en-US">
                <a:latin typeface="Tahoma" charset="0"/>
                <a:ea typeface="ＭＳ Ｐゴシック" charset="0"/>
              </a:rPr>
              <a:t>See Dekker’s algorithm for mutual exclusion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 sz="2300">
                <a:latin typeface="Tahoma" charset="0"/>
              </a:rPr>
              <a:t>Programmer relies on hardware primitives to support correct synchronization</a:t>
            </a:r>
          </a:p>
          <a:p>
            <a:r>
              <a:rPr lang="en-US" sz="2300">
                <a:latin typeface="Tahoma" charset="0"/>
              </a:rPr>
              <a:t>If hardware primitives are not correct (or unpredictable), programmer’s life is tough</a:t>
            </a:r>
          </a:p>
          <a:p>
            <a:r>
              <a:rPr lang="en-US" sz="2300">
                <a:latin typeface="Tahoma" charset="0"/>
              </a:rPr>
              <a:t>If hardware primitives are correct but not easy to reason about or use, programmer’s life is still tough</a:t>
            </a:r>
          </a:p>
          <a:p>
            <a:endParaRPr lang="en-US">
              <a:latin typeface="Tahoma" charset="0"/>
            </a:endParaRPr>
          </a:p>
        </p:txBody>
      </p:sp>
      <p:sp>
        <p:nvSpPr>
          <p:cNvPr id="10445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21F48B4-154B-D448-82FA-83CBC5AC603F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14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1A278B9-33C0-0440-AB5E-051C6ACEA768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15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0547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799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5" name="Title 1"/>
          <p:cNvSpPr>
            <a:spLocks noGrp="1"/>
          </p:cNvSpPr>
          <p:nvPr>
            <p:ph type="title"/>
          </p:nvPr>
        </p:nvSpPr>
        <p:spPr>
          <a:xfrm>
            <a:off x="4419600" y="76200"/>
            <a:ext cx="8610600" cy="1066800"/>
          </a:xfrm>
        </p:spPr>
        <p:txBody>
          <a:bodyPr/>
          <a:lstStyle/>
          <a:p>
            <a:r>
              <a:rPr lang="en-US">
                <a:latin typeface="Garamond" charset="0"/>
              </a:rPr>
              <a:t>Protecting Shared Data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04800" y="5562600"/>
            <a:ext cx="55610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Assume P1 is in critical section.</a:t>
            </a:r>
          </a:p>
          <a:p>
            <a:pPr eaLnBrk="1" hangingPunct="1"/>
            <a:r>
              <a:rPr lang="en-US" sz="1800">
                <a:solidFill>
                  <a:srgbClr val="000000"/>
                </a:solidFill>
              </a:rPr>
              <a:t>Intuitively, it must have executed A, </a:t>
            </a:r>
          </a:p>
          <a:p>
            <a:pPr eaLnBrk="1" hangingPunct="1"/>
            <a:r>
              <a:rPr lang="en-US" sz="1800">
                <a:solidFill>
                  <a:srgbClr val="000000"/>
                </a:solidFill>
              </a:rPr>
              <a:t>which means F1 must be 1 (as A happens before B), </a:t>
            </a:r>
          </a:p>
          <a:p>
            <a:pPr eaLnBrk="1" hangingPunct="1"/>
            <a:r>
              <a:rPr lang="en-US" sz="1800">
                <a:solidFill>
                  <a:srgbClr val="000000"/>
                </a:solidFill>
              </a:rPr>
              <a:t>which means P2 should not enter the critical section.</a:t>
            </a:r>
          </a:p>
        </p:txBody>
      </p:sp>
      <p:pic>
        <p:nvPicPr>
          <p:cNvPr id="10547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743200"/>
            <a:ext cx="4191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75125"/>
            <a:ext cx="4191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13" y="4167188"/>
            <a:ext cx="4191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A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Can the two processors be in the critical section at the same time given that they both obey the von Neumann model?</a:t>
            </a:r>
          </a:p>
          <a:p>
            <a:r>
              <a:rPr lang="en-US">
                <a:latin typeface="Tahoma" charset="0"/>
              </a:rPr>
              <a:t>Answer: yes</a:t>
            </a:r>
          </a:p>
        </p:txBody>
      </p:sp>
      <p:sp>
        <p:nvSpPr>
          <p:cNvPr id="10649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A224FB1-A1F0-F941-B094-FAFCB69189F8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16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0650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057400"/>
            <a:ext cx="4202113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Garamond" charset="0"/>
            </a:endParaRPr>
          </a:p>
        </p:txBody>
      </p:sp>
      <p:sp>
        <p:nvSpPr>
          <p:cNvPr id="10752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2AFF8D8-0034-874F-8296-5244F8E663AF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17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0752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200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Both Processors in Critical Section</a:t>
            </a:r>
          </a:p>
        </p:txBody>
      </p:sp>
      <p:pic>
        <p:nvPicPr>
          <p:cNvPr id="108546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" b="954"/>
          <a:stretch>
            <a:fillRect/>
          </a:stretch>
        </p:blipFill>
        <p:spPr>
          <a:xfrm>
            <a:off x="228600" y="996950"/>
            <a:ext cx="8610600" cy="5194300"/>
          </a:xfrm>
        </p:spPr>
      </p:pic>
      <p:sp>
        <p:nvSpPr>
          <p:cNvPr id="10854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5F3CBCC-4BB6-6D44-A65F-515DCAB6AEB9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18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Garamond" charset="0"/>
            </a:endParaRPr>
          </a:p>
        </p:txBody>
      </p:sp>
      <p:sp>
        <p:nvSpPr>
          <p:cNvPr id="10957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9F85C67-9B47-9740-B7A8-A3C78AF2029F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19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0957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0"/>
            <a:ext cx="8728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3409467"/>
            <a:ext cx="33528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 appeared to happen before X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3402264"/>
            <a:ext cx="33528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X appeared to happen before </a:t>
            </a:r>
            <a:r>
              <a:rPr lang="en-US" sz="2400" dirty="0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II Next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9"/>
            <a:ext cx="8839200" cy="5193723"/>
          </a:xfrm>
        </p:spPr>
        <p:txBody>
          <a:bodyPr/>
          <a:lstStyle/>
          <a:p>
            <a:r>
              <a:rPr lang="en-US" dirty="0" smtClean="0"/>
              <a:t>April 23, in class, 12:30-2:30pm</a:t>
            </a:r>
          </a:p>
          <a:p>
            <a:r>
              <a:rPr lang="en-US" dirty="0" smtClean="0"/>
              <a:t>Closed book, closed notes (same as Midterm I)</a:t>
            </a:r>
          </a:p>
          <a:p>
            <a:r>
              <a:rPr lang="en-US" dirty="0" smtClean="0"/>
              <a:t>Two cheat sheets allowed (2X the same sheet as Midterm I)</a:t>
            </a:r>
          </a:p>
          <a:p>
            <a:r>
              <a:rPr lang="en-US" dirty="0" smtClean="0"/>
              <a:t>Scope: Any topic we have covered so far in the course:</a:t>
            </a:r>
          </a:p>
          <a:p>
            <a:pPr lvl="1"/>
            <a:r>
              <a:rPr lang="en-US" dirty="0" smtClean="0"/>
              <a:t>Lectures, labs, HWs, readings, review sessions, recitations, …</a:t>
            </a:r>
          </a:p>
          <a:p>
            <a:pPr lvl="1"/>
            <a:r>
              <a:rPr lang="en-US" dirty="0" smtClean="0"/>
              <a:t>Material after Midterm I will have higher weight on the exam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A0A1DD-FB57-D641-8BC5-5D754F0F3B4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564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How Can We Solve The Problem?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Idea: </a:t>
            </a:r>
            <a:r>
              <a:rPr lang="en-US">
                <a:solidFill>
                  <a:srgbClr val="0000FF"/>
                </a:solidFill>
                <a:latin typeface="Tahoma" charset="0"/>
              </a:rPr>
              <a:t>Sequential consistency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</a:rPr>
              <a:t>All processors see the same order of operations to memory</a:t>
            </a:r>
          </a:p>
          <a:p>
            <a:r>
              <a:rPr lang="en-US">
                <a:latin typeface="Tahoma" charset="0"/>
              </a:rPr>
              <a:t>i.e., all memory operations happen in an order (called the global total order) that is consistent across all processors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Assumption: within this global order, each processor’s operations appear in sequential order with respect to its own operations.</a:t>
            </a:r>
          </a:p>
        </p:txBody>
      </p:sp>
      <p:sp>
        <p:nvSpPr>
          <p:cNvPr id="11059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8596706-27BF-5340-B379-63679AA6473D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20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Sequential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pPr marL="342900" lvl="1" indent="-342900"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>
                <a:latin typeface="Tahoma" charset="0"/>
                <a:ea typeface="ＭＳ Ｐゴシック" charset="0"/>
              </a:rPr>
              <a:t>Lamport, “</a:t>
            </a:r>
            <a:r>
              <a:rPr lang="en-US" altLang="ja-JP">
                <a:solidFill>
                  <a:srgbClr val="0000FF"/>
                </a:solidFill>
                <a:latin typeface="Tahoma" charset="0"/>
                <a:ea typeface="ＭＳ Ｐゴシック" charset="0"/>
              </a:rPr>
              <a:t>How to Make a Multiprocessor Computer That Correctly Executes Multiprocess Programs</a:t>
            </a:r>
            <a:r>
              <a:rPr lang="en-US" altLang="ja-JP">
                <a:latin typeface="Tahoma" charset="0"/>
                <a:ea typeface="ＭＳ Ｐゴシック" charset="0"/>
              </a:rPr>
              <a:t>,</a:t>
            </a:r>
            <a:r>
              <a:rPr lang="en-US">
                <a:latin typeface="Tahoma" charset="0"/>
                <a:ea typeface="ＭＳ Ｐゴシック" charset="0"/>
              </a:rPr>
              <a:t>”</a:t>
            </a:r>
            <a:r>
              <a:rPr lang="en-US" altLang="ja-JP">
                <a:latin typeface="Tahoma" charset="0"/>
                <a:ea typeface="ＭＳ Ｐゴシック" charset="0"/>
              </a:rPr>
              <a:t> IEEE Transactions on Computers, 1979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A multiprocessor system is sequentially consistent if:</a:t>
            </a:r>
          </a:p>
          <a:p>
            <a:pPr marL="342900" lvl="1" indent="-342900"/>
            <a:r>
              <a:rPr lang="en-US">
                <a:latin typeface="Tahoma" charset="0"/>
                <a:ea typeface="ＭＳ Ｐゴシック" charset="0"/>
              </a:rPr>
              <a:t>the result of any execution is the same as if the operations of all the processors were executed in some sequential order</a:t>
            </a:r>
          </a:p>
          <a:p>
            <a:pPr marL="342900" lvl="1" indent="-342900"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</a:rPr>
              <a:t>AND</a:t>
            </a:r>
          </a:p>
          <a:p>
            <a:pPr marL="342900" lvl="1" indent="-342900"/>
            <a:r>
              <a:rPr lang="en-US">
                <a:latin typeface="Tahoma" charset="0"/>
                <a:ea typeface="ＭＳ Ｐゴシック" charset="0"/>
              </a:rPr>
              <a:t>the operations of each individual processor appear in this sequence in the order specified by its program</a:t>
            </a:r>
          </a:p>
          <a:p>
            <a:pPr marL="342900" lvl="1" indent="-342900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</a:rPr>
              <a:t>This is a memory ordering model, or memory model</a:t>
            </a:r>
          </a:p>
          <a:p>
            <a:pPr marL="342900" lvl="1" indent="-342900"/>
            <a:r>
              <a:rPr lang="en-US">
                <a:latin typeface="Tahoma" charset="0"/>
                <a:ea typeface="ＭＳ Ｐゴシック" charset="0"/>
              </a:rPr>
              <a:t>Specified by the ISA</a:t>
            </a:r>
          </a:p>
        </p:txBody>
      </p:sp>
      <p:sp>
        <p:nvSpPr>
          <p:cNvPr id="11161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74106AA-D67B-3C44-B47A-F027FA252FF4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21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Programmer’s Abstraction</a:t>
            </a:r>
          </a:p>
        </p:txBody>
      </p:sp>
      <p:sp>
        <p:nvSpPr>
          <p:cNvPr id="11264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  <a:latin typeface="Tahoma" charset="0"/>
              </a:rPr>
              <a:t>Memory is a switch that services one load or store at a time </a:t>
            </a:r>
            <a:r>
              <a:rPr lang="en-US" dirty="0" smtClean="0">
                <a:solidFill>
                  <a:srgbClr val="0000FF"/>
                </a:solidFill>
                <a:latin typeface="Tahoma" charset="0"/>
              </a:rPr>
              <a:t>from </a:t>
            </a:r>
            <a:r>
              <a:rPr lang="en-US" dirty="0">
                <a:solidFill>
                  <a:srgbClr val="0000FF"/>
                </a:solidFill>
                <a:latin typeface="Tahoma" charset="0"/>
              </a:rPr>
              <a:t>any processor</a:t>
            </a:r>
          </a:p>
          <a:p>
            <a:r>
              <a:rPr lang="en-US" dirty="0">
                <a:latin typeface="Tahoma" charset="0"/>
              </a:rPr>
              <a:t>All processors see the currently serviced load or store at the same time</a:t>
            </a:r>
          </a:p>
          <a:p>
            <a:r>
              <a:rPr lang="en-US" dirty="0">
                <a:latin typeface="Tahoma" charset="0"/>
              </a:rPr>
              <a:t>Each processor’s operations are serviced in program order</a:t>
            </a:r>
          </a:p>
          <a:p>
            <a:endParaRPr lang="en-US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</p:txBody>
      </p:sp>
      <p:sp>
        <p:nvSpPr>
          <p:cNvPr id="11264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E7B692E-8180-C347-9A16-604A70A71E26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22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057400" y="3429000"/>
            <a:ext cx="4495800" cy="2667000"/>
            <a:chOff x="720" y="912"/>
            <a:chExt cx="4560" cy="2688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2164" y="2986"/>
              <a:ext cx="1578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en-US"/>
                <a:t>MEMORY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256" y="2880"/>
              <a:ext cx="1344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864" y="912"/>
              <a:ext cx="672" cy="624"/>
            </a:xfrm>
            <a:prstGeom prst="flowChartConnector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2016" y="912"/>
              <a:ext cx="672" cy="624"/>
            </a:xfrm>
            <a:prstGeom prst="flowChartConnector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3168" y="912"/>
              <a:ext cx="672" cy="624"/>
            </a:xfrm>
            <a:prstGeom prst="flowChartConnector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>
              <a:off x="4320" y="912"/>
              <a:ext cx="672" cy="624"/>
            </a:xfrm>
            <a:prstGeom prst="flowChartConnector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720" y="2112"/>
              <a:ext cx="4560" cy="480"/>
            </a:xfrm>
            <a:custGeom>
              <a:avLst/>
              <a:gdLst>
                <a:gd name="T0" fmla="*/ 0 w 4560"/>
                <a:gd name="T1" fmla="*/ 480 h 480"/>
                <a:gd name="T2" fmla="*/ 2208 w 4560"/>
                <a:gd name="T3" fmla="*/ 0 h 480"/>
                <a:gd name="T4" fmla="*/ 4560 w 4560"/>
                <a:gd name="T5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60" h="480">
                  <a:moveTo>
                    <a:pt x="0" y="480"/>
                  </a:moveTo>
                  <a:cubicBezTo>
                    <a:pt x="724" y="240"/>
                    <a:pt x="1448" y="0"/>
                    <a:pt x="2208" y="0"/>
                  </a:cubicBezTo>
                  <a:cubicBezTo>
                    <a:pt x="2968" y="0"/>
                    <a:pt x="3764" y="240"/>
                    <a:pt x="4560" y="48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cxnSp>
          <p:nvCxnSpPr>
            <p:cNvPr id="13" name="AutoShape 12"/>
            <p:cNvCxnSpPr>
              <a:cxnSpLocks noChangeShapeType="1"/>
              <a:stCxn id="8" idx="4"/>
            </p:cNvCxnSpPr>
            <p:nvPr/>
          </p:nvCxnSpPr>
          <p:spPr bwMode="auto">
            <a:xfrm>
              <a:off x="1200" y="1536"/>
              <a:ext cx="0" cy="4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4" name="AutoShape 13"/>
            <p:cNvCxnSpPr>
              <a:cxnSpLocks noChangeShapeType="1"/>
              <a:stCxn id="11" idx="4"/>
            </p:cNvCxnSpPr>
            <p:nvPr/>
          </p:nvCxnSpPr>
          <p:spPr bwMode="auto">
            <a:xfrm>
              <a:off x="4656" y="1536"/>
              <a:ext cx="1" cy="4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1200" y="1968"/>
              <a:ext cx="33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 flipH="1">
              <a:off x="4416" y="1968"/>
              <a:ext cx="24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2352" y="1536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3504" y="1536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 flipH="1" flipV="1">
              <a:off x="2352" y="2160"/>
              <a:ext cx="57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2928" y="264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900" y="970"/>
              <a:ext cx="566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/>
                <a:t>P1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3204" y="970"/>
              <a:ext cx="566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/>
                <a:t>P3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2053" y="970"/>
              <a:ext cx="565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/>
                <a:t>P2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4357" y="970"/>
              <a:ext cx="566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/>
                <a:t>Pn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3936" y="1200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4224" y="1200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4080" y="1200"/>
              <a:ext cx="4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 rot="5331729">
              <a:off x="2752" y="2192"/>
              <a:ext cx="112" cy="240"/>
            </a:xfrm>
            <a:custGeom>
              <a:avLst/>
              <a:gdLst>
                <a:gd name="T0" fmla="*/ 112 w 112"/>
                <a:gd name="T1" fmla="*/ 0 h 240"/>
                <a:gd name="T2" fmla="*/ 16 w 112"/>
                <a:gd name="T3" fmla="*/ 96 h 240"/>
                <a:gd name="T4" fmla="*/ 16 w 112"/>
                <a:gd name="T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2" h="240">
                  <a:moveTo>
                    <a:pt x="112" y="0"/>
                  </a:moveTo>
                  <a:cubicBezTo>
                    <a:pt x="72" y="28"/>
                    <a:pt x="32" y="56"/>
                    <a:pt x="16" y="96"/>
                  </a:cubicBezTo>
                  <a:cubicBezTo>
                    <a:pt x="0" y="136"/>
                    <a:pt x="8" y="188"/>
                    <a:pt x="16" y="24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 rot="13491826" flipH="1">
              <a:off x="2368" y="2384"/>
              <a:ext cx="112" cy="240"/>
            </a:xfrm>
            <a:custGeom>
              <a:avLst/>
              <a:gdLst>
                <a:gd name="T0" fmla="*/ 112 w 112"/>
                <a:gd name="T1" fmla="*/ 0 h 240"/>
                <a:gd name="T2" fmla="*/ 16 w 112"/>
                <a:gd name="T3" fmla="*/ 96 h 240"/>
                <a:gd name="T4" fmla="*/ 16 w 112"/>
                <a:gd name="T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2" h="240">
                  <a:moveTo>
                    <a:pt x="112" y="0"/>
                  </a:moveTo>
                  <a:cubicBezTo>
                    <a:pt x="72" y="28"/>
                    <a:pt x="32" y="56"/>
                    <a:pt x="16" y="96"/>
                  </a:cubicBezTo>
                  <a:cubicBezTo>
                    <a:pt x="0" y="136"/>
                    <a:pt x="8" y="188"/>
                    <a:pt x="16" y="24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Sequentially Consistent Operation 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Potential correct global orders (all are correct):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A B X Y</a:t>
            </a:r>
          </a:p>
          <a:p>
            <a:r>
              <a:rPr lang="en-US">
                <a:latin typeface="Tahoma" charset="0"/>
              </a:rPr>
              <a:t>A X B Y</a:t>
            </a:r>
          </a:p>
          <a:p>
            <a:r>
              <a:rPr lang="en-US">
                <a:latin typeface="Tahoma" charset="0"/>
              </a:rPr>
              <a:t>A X Y B</a:t>
            </a:r>
          </a:p>
          <a:p>
            <a:r>
              <a:rPr lang="en-US">
                <a:latin typeface="Tahoma" charset="0"/>
              </a:rPr>
              <a:t>X A B Y</a:t>
            </a:r>
          </a:p>
          <a:p>
            <a:r>
              <a:rPr lang="en-US">
                <a:latin typeface="Tahoma" charset="0"/>
              </a:rPr>
              <a:t>X A Y B</a:t>
            </a:r>
          </a:p>
          <a:p>
            <a:r>
              <a:rPr lang="en-US">
                <a:latin typeface="Tahoma" charset="0"/>
              </a:rPr>
              <a:t>X Y A B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Which order (interleaving) is observed depends on implementation and dynamic latencies</a:t>
            </a:r>
          </a:p>
        </p:txBody>
      </p:sp>
      <p:sp>
        <p:nvSpPr>
          <p:cNvPr id="11366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C25AC30-D4A0-564F-9FE4-3E8E523B16E5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23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Consequences of Sequential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763000" cy="5194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Corollaries</a:t>
            </a:r>
          </a:p>
          <a:p>
            <a:pPr>
              <a:defRPr/>
            </a:pPr>
            <a:endParaRPr lang="en-US" dirty="0"/>
          </a:p>
          <a:p>
            <a:pPr marL="0" indent="0">
              <a:buFont typeface="Wingdings" charset="0"/>
              <a:buNone/>
              <a:defRPr/>
            </a:pPr>
            <a:r>
              <a:rPr lang="en-US" dirty="0" smtClean="0"/>
              <a:t>1. Within the same execution, all processors see the same global order of operations to memory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FF"/>
                </a:solidFill>
                <a:sym typeface="Wingdings"/>
              </a:rPr>
              <a:t>     </a:t>
            </a:r>
            <a:r>
              <a:rPr lang="en-US" dirty="0" smtClean="0">
                <a:solidFill>
                  <a:srgbClr val="0000FF"/>
                </a:solidFill>
              </a:rPr>
              <a:t> No correctness issue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FF"/>
                </a:solidFill>
              </a:rPr>
              <a:t>   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  Satisfies the “happened before” intuition</a:t>
            </a: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Font typeface="Wingdings" charset="0"/>
              <a:buNone/>
              <a:defRPr/>
            </a:pPr>
            <a:endParaRPr lang="en-US" dirty="0" smtClean="0"/>
          </a:p>
          <a:p>
            <a:pPr marL="0" indent="0">
              <a:buFont typeface="Wingdings" charset="0"/>
              <a:buNone/>
              <a:defRPr/>
            </a:pPr>
            <a:endParaRPr lang="en-US" dirty="0"/>
          </a:p>
          <a:p>
            <a:pPr marL="0" indent="0">
              <a:buFont typeface="Wingdings" charset="0"/>
              <a:buNone/>
              <a:defRPr/>
            </a:pPr>
            <a:r>
              <a:rPr lang="en-US" dirty="0" smtClean="0"/>
              <a:t>2. Across different executions, different global orders can be observed (each of which is sequentially consistent)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  Debugging is still difficult (as order changes across runs)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Font typeface="Wingdings" charset="0"/>
              <a:buNone/>
              <a:defRPr/>
            </a:pPr>
            <a:endParaRPr lang="en-US" dirty="0"/>
          </a:p>
        </p:txBody>
      </p:sp>
      <p:sp>
        <p:nvSpPr>
          <p:cNvPr id="11469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F900F80-83CD-1D4F-BF90-22011379A63B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24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>
                <a:latin typeface="Garamond" charset="0"/>
              </a:rPr>
              <a:t>Issues with Sequential Consistency?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Nice abstraction for programming, but two issues: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Too conservative ordering requirements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Limits the aggressiveness of performance enhancement techniques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</a:rPr>
              <a:t>Is the total global order requirement too strong?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Do we need a global order across all operations and all processors?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How about a global order only across all stores?</a:t>
            </a:r>
          </a:p>
          <a:p>
            <a:pPr lvl="2"/>
            <a:r>
              <a:rPr lang="en-US">
                <a:latin typeface="Tahoma" charset="0"/>
                <a:ea typeface="ＭＳ Ｐゴシック" charset="0"/>
              </a:rPr>
              <a:t>Total store order memory model; unique store order model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How about a enforcing a global order only at the boundaries of synchronization?</a:t>
            </a:r>
          </a:p>
          <a:p>
            <a:pPr lvl="2"/>
            <a:r>
              <a:rPr lang="en-US">
                <a:latin typeface="Tahoma" charset="0"/>
                <a:ea typeface="ＭＳ Ｐゴシック" charset="0"/>
              </a:rPr>
              <a:t>Relaxed memory models</a:t>
            </a:r>
          </a:p>
          <a:p>
            <a:pPr lvl="2"/>
            <a:r>
              <a:rPr lang="en-US">
                <a:latin typeface="Tahoma" charset="0"/>
                <a:ea typeface="ＭＳ Ｐゴシック" charset="0"/>
              </a:rPr>
              <a:t>Acquire-release consistency model</a:t>
            </a:r>
          </a:p>
          <a:p>
            <a:endParaRPr lang="en-US">
              <a:latin typeface="Tahoma" charset="0"/>
            </a:endParaRPr>
          </a:p>
        </p:txBody>
      </p:sp>
      <p:sp>
        <p:nvSpPr>
          <p:cNvPr id="11571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2EEEBC9-0BD9-8E4A-9684-D1BCF910E4A5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25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Issues with Sequential Consistency?</a:t>
            </a:r>
          </a:p>
        </p:txBody>
      </p:sp>
      <p:sp>
        <p:nvSpPr>
          <p:cNvPr id="145410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Performance enhancement techniques that could make SC implementation difficult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>
                <a:latin typeface="Tahoma" charset="0"/>
              </a:rPr>
              <a:t>Out-of-order execution 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Loads happen out-of-order with respect to each other and with respect to independent </a:t>
            </a:r>
            <a:r>
              <a:rPr lang="en-US" dirty="0" smtClean="0">
                <a:latin typeface="Tahoma" charset="0"/>
                <a:ea typeface="ＭＳ Ｐゴシック" charset="0"/>
              </a:rPr>
              <a:t>stores </a:t>
            </a:r>
            <a:r>
              <a:rPr lang="en-US" dirty="0" smtClean="0">
                <a:latin typeface="Tahoma" charset="0"/>
                <a:ea typeface="ＭＳ Ｐゴシック" charset="0"/>
                <a:sym typeface="Wingdings"/>
              </a:rPr>
              <a:t> </a:t>
            </a:r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  <a:sym typeface="Wingdings"/>
              </a:rPr>
              <a:t>makes it difficult for all processors to see the same global order of all memory operations</a:t>
            </a:r>
            <a:endParaRPr lang="en-US" dirty="0">
              <a:latin typeface="Tahoma" charset="0"/>
              <a:ea typeface="ＭＳ Ｐゴシック" charset="0"/>
            </a:endParaRPr>
          </a:p>
          <a:p>
            <a:endParaRPr lang="en-US" dirty="0">
              <a:latin typeface="Tahoma" charset="0"/>
            </a:endParaRPr>
          </a:p>
          <a:p>
            <a:r>
              <a:rPr lang="en-US" dirty="0">
                <a:latin typeface="Tahoma" charset="0"/>
              </a:rPr>
              <a:t>Caching 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A memory location is now present in multiple places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Prevents the effect of a store to be seen by other </a:t>
            </a:r>
            <a:r>
              <a:rPr lang="en-US" dirty="0" smtClean="0">
                <a:latin typeface="Tahoma" charset="0"/>
                <a:ea typeface="ＭＳ Ｐゴシック" charset="0"/>
              </a:rPr>
              <a:t>processors </a:t>
            </a:r>
            <a:r>
              <a:rPr lang="en-US" dirty="0" smtClean="0">
                <a:latin typeface="Tahoma" charset="0"/>
                <a:ea typeface="ＭＳ Ｐゴシック" charset="0"/>
                <a:sym typeface="Wingdings"/>
              </a:rPr>
              <a:t> </a:t>
            </a:r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  <a:sym typeface="Wingdings"/>
              </a:rPr>
              <a:t>makes it difficult for all processors to see the same global order of all memory operations</a:t>
            </a:r>
            <a:endParaRPr lang="en-US" dirty="0" smtClean="0">
              <a:solidFill>
                <a:srgbClr val="FF0000"/>
              </a:solidFill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255CB6-3EA3-8C40-B560-628F5CA9F0C2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26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Weaker Memory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The ordering of operations is important when the order affects operations on shared data </a:t>
            </a:r>
            <a:r>
              <a:rPr lang="en-US">
                <a:latin typeface="Tahoma" charset="0"/>
                <a:sym typeface="Wingdings" charset="0"/>
              </a:rPr>
              <a:t> i.e., when processors need to synchronize to execute a “program region”</a:t>
            </a:r>
            <a:endParaRPr lang="en-US" altLang="ja-JP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Weak consistency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Idea: </a:t>
            </a:r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</a:rPr>
              <a:t>Programmer specifies regions in which memory operations do not need to be ordered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“Memory fence” instructions delineate those regions</a:t>
            </a:r>
          </a:p>
          <a:p>
            <a:pPr lvl="2"/>
            <a:r>
              <a:rPr lang="en-US">
                <a:latin typeface="Tahoma" charset="0"/>
                <a:ea typeface="ＭＳ Ｐゴシック" charset="0"/>
              </a:rPr>
              <a:t>All memory operations before a fence must complete before fence is executed</a:t>
            </a:r>
          </a:p>
          <a:p>
            <a:pPr lvl="2"/>
            <a:r>
              <a:rPr lang="en-US">
                <a:latin typeface="Tahoma" charset="0"/>
                <a:ea typeface="ＭＳ Ｐゴシック" charset="0"/>
              </a:rPr>
              <a:t>All memory operations after the fence must wait for the fence to complete</a:t>
            </a:r>
          </a:p>
          <a:p>
            <a:pPr lvl="2"/>
            <a:r>
              <a:rPr lang="en-US">
                <a:latin typeface="Tahoma" charset="0"/>
                <a:ea typeface="ＭＳ Ｐゴシック" charset="0"/>
              </a:rPr>
              <a:t>Fences complete in program order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All synchronization operations act like a fence</a:t>
            </a:r>
          </a:p>
        </p:txBody>
      </p:sp>
      <p:sp>
        <p:nvSpPr>
          <p:cNvPr id="11776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F30784-E0E2-1248-9FEC-E7B4D2448A66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27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Tradeoffs: Weaker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Advantage</a:t>
            </a:r>
          </a:p>
          <a:p>
            <a:pPr lvl="1">
              <a:defRPr/>
            </a:pPr>
            <a:r>
              <a:rPr lang="en-US" dirty="0" smtClean="0"/>
              <a:t>No need to guarantee a very strict order of memory operations</a:t>
            </a:r>
          </a:p>
          <a:p>
            <a:pPr marL="344487" lvl="1" indent="0">
              <a:buFont typeface="Wingdings" charset="0"/>
              <a:buNone/>
              <a:defRPr/>
            </a:pPr>
            <a:r>
              <a:rPr lang="en-US" dirty="0" smtClean="0"/>
              <a:t>   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Enables the hardware implementation of performance     		  enhancement techniques to be </a:t>
            </a:r>
            <a:r>
              <a:rPr lang="en-US" dirty="0" smtClean="0">
                <a:solidFill>
                  <a:srgbClr val="0000FF"/>
                </a:solidFill>
              </a:rPr>
              <a:t>simpler </a:t>
            </a:r>
          </a:p>
          <a:p>
            <a:pPr marL="344487" lvl="1" indent="0">
              <a:buFont typeface="Wingdings" charset="0"/>
              <a:buNone/>
              <a:defRPr/>
            </a:pPr>
            <a:r>
              <a:rPr lang="en-US" dirty="0" smtClean="0">
                <a:sym typeface="Wingdings"/>
              </a:rPr>
              <a:t>     </a:t>
            </a:r>
            <a:r>
              <a:rPr lang="en-US" dirty="0" smtClean="0"/>
              <a:t>Can be </a:t>
            </a:r>
            <a:r>
              <a:rPr lang="en-US" dirty="0" smtClean="0">
                <a:solidFill>
                  <a:srgbClr val="0000FF"/>
                </a:solidFill>
              </a:rPr>
              <a:t>higher performance </a:t>
            </a:r>
            <a:r>
              <a:rPr lang="en-US" dirty="0" smtClean="0"/>
              <a:t>than stricter ordering</a:t>
            </a:r>
          </a:p>
          <a:p>
            <a:pPr marL="344487" lvl="1" indent="0">
              <a:buFont typeface="Wingdings" charset="0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Disadvantage</a:t>
            </a:r>
          </a:p>
          <a:p>
            <a:pPr lvl="1">
              <a:defRPr/>
            </a:pPr>
            <a:r>
              <a:rPr lang="en-US" dirty="0" smtClean="0"/>
              <a:t>More </a:t>
            </a:r>
            <a:r>
              <a:rPr lang="en-US" dirty="0" smtClean="0">
                <a:solidFill>
                  <a:srgbClr val="0000FF"/>
                </a:solidFill>
              </a:rPr>
              <a:t>burden on the programmer </a:t>
            </a:r>
            <a:r>
              <a:rPr lang="en-US" dirty="0" smtClean="0"/>
              <a:t>or software (need to get the “fences” correct)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Another example of the programmer-</a:t>
            </a:r>
            <a:r>
              <a:rPr lang="en-US" dirty="0" err="1" smtClean="0"/>
              <a:t>microarchitect</a:t>
            </a:r>
            <a:r>
              <a:rPr lang="en-US" dirty="0" smtClean="0"/>
              <a:t> tradeoff</a:t>
            </a:r>
            <a:endParaRPr lang="en-US" dirty="0"/>
          </a:p>
        </p:txBody>
      </p:sp>
      <p:sp>
        <p:nvSpPr>
          <p:cNvPr id="11878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CFED1EC-1BBA-2048-A1EB-C7B6C1BBEC52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28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Related Questions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Question 4 in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  <a:hlinkClick r:id="rId2"/>
              </a:rPr>
              <a:t>http://www.ece.cmu.edu/~ece447/s13/lib/exe/fetch.php?media=final.pdf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186276C-5C10-6F4A-BBE9-33DF62CD8743}" type="slidenum">
              <a:rPr lang="en-US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29</a:t>
            </a:fld>
            <a:endParaRPr lang="en-US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3302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</a:rPr>
              <a:t>Suggestions for Midterm II</a:t>
            </a:r>
            <a:endParaRPr lang="en-US" dirty="0">
              <a:latin typeface="Garamond" charset="0"/>
            </a:endParaRPr>
          </a:p>
        </p:txBody>
      </p:sp>
      <p:sp>
        <p:nvSpPr>
          <p:cNvPr id="13312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Solve past midterms (and finals) on your own…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And, check your solutions vs. the online solutions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Questions will be similar in spirit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 smtClean="0">
                <a:latin typeface="Tahoma" charset="0"/>
                <a:hlinkClick r:id="rId2"/>
              </a:rPr>
              <a:t>http://www.ece.cmu.edu/~ece447/s14/doku.php?id=exams</a:t>
            </a:r>
            <a:r>
              <a:rPr lang="en-US" dirty="0" smtClean="0">
                <a:latin typeface="Tahoma" charset="0"/>
              </a:rPr>
              <a:t> </a:t>
            </a:r>
          </a:p>
          <a:p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 smtClean="0">
                <a:latin typeface="Tahoma" charset="0"/>
                <a:hlinkClick r:id="rId3"/>
              </a:rPr>
              <a:t>http://www.ece.cmu.edu/~ece447/s13/doku.php?id=exams</a:t>
            </a:r>
            <a:r>
              <a:rPr lang="en-US" dirty="0" smtClean="0">
                <a:latin typeface="Tahoma" charset="0"/>
              </a:rPr>
              <a:t> </a:t>
            </a:r>
          </a:p>
          <a:p>
            <a:endParaRPr lang="en-US" dirty="0">
              <a:latin typeface="Tahoma" charset="0"/>
            </a:endParaRPr>
          </a:p>
          <a:p>
            <a:r>
              <a:rPr lang="en-US" dirty="0" smtClean="0">
                <a:latin typeface="Tahoma" charset="0"/>
              </a:rPr>
              <a:t>Do Homework 7</a:t>
            </a:r>
          </a:p>
          <a:p>
            <a:endParaRPr lang="en-US" dirty="0">
              <a:latin typeface="Tahoma" charset="0"/>
            </a:endParaRPr>
          </a:p>
          <a:p>
            <a:r>
              <a:rPr lang="en-US" dirty="0" smtClean="0">
                <a:latin typeface="Tahoma" charset="0"/>
              </a:rPr>
              <a:t>Study and internalize the lecture material well. </a:t>
            </a:r>
            <a:r>
              <a:rPr lang="en-US" dirty="0" smtClean="0">
                <a:latin typeface="Tahoma" charset="0"/>
              </a:rPr>
              <a:t>Study hard.</a:t>
            </a:r>
            <a:endParaRPr lang="en-US" dirty="0" smtClean="0">
              <a:latin typeface="Tahoma" charset="0"/>
            </a:endParaRPr>
          </a:p>
          <a:p>
            <a:r>
              <a:rPr lang="en-US" dirty="0" smtClean="0">
                <a:latin typeface="Tahoma" charset="0"/>
              </a:rPr>
              <a:t>Do the readings that are required.</a:t>
            </a:r>
            <a:endParaRPr lang="en-US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</p:txBody>
      </p:sp>
      <p:sp>
        <p:nvSpPr>
          <p:cNvPr id="13312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3CC4944-8749-4E42-BCAA-9942A7E8B051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6255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</a:rPr>
              <a:t>Caching in Multiprocessors</a:t>
            </a:r>
            <a:endParaRPr lang="en-US" dirty="0">
              <a:latin typeface="Garamond" charset="0"/>
            </a:endParaRPr>
          </a:p>
        </p:txBody>
      </p:sp>
      <p:sp>
        <p:nvSpPr>
          <p:cNvPr id="119810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 smtClean="0">
                <a:latin typeface="Tahoma" charset="0"/>
              </a:rPr>
              <a:t>Caching not only complicates ordering of </a:t>
            </a:r>
            <a:r>
              <a:rPr lang="en-US" dirty="0" smtClean="0">
                <a:solidFill>
                  <a:srgbClr val="0000FF"/>
                </a:solidFill>
                <a:latin typeface="Tahoma" charset="0"/>
              </a:rPr>
              <a:t>all operations</a:t>
            </a:r>
            <a:r>
              <a:rPr lang="en-US" dirty="0" smtClean="0">
                <a:latin typeface="Tahoma" charset="0"/>
              </a:rPr>
              <a:t>…</a:t>
            </a:r>
            <a:endParaRPr lang="en-US" dirty="0">
              <a:latin typeface="Tahoma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A memory location </a:t>
            </a:r>
            <a:r>
              <a:rPr lang="en-US" dirty="0" smtClean="0">
                <a:latin typeface="Tahoma" charset="0"/>
                <a:ea typeface="ＭＳ Ｐゴシック" charset="0"/>
              </a:rPr>
              <a:t>can be present </a:t>
            </a:r>
            <a:r>
              <a:rPr lang="en-US" dirty="0">
                <a:latin typeface="Tahoma" charset="0"/>
                <a:ea typeface="ＭＳ Ｐゴシック" charset="0"/>
              </a:rPr>
              <a:t>in multiple </a:t>
            </a:r>
            <a:r>
              <a:rPr lang="en-US" dirty="0" smtClean="0">
                <a:latin typeface="Tahoma" charset="0"/>
                <a:ea typeface="ＭＳ Ｐゴシック" charset="0"/>
              </a:rPr>
              <a:t>caches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Prevents the effect of a </a:t>
            </a:r>
            <a:r>
              <a:rPr lang="en-US" dirty="0" smtClean="0">
                <a:latin typeface="Tahoma" charset="0"/>
                <a:ea typeface="ＭＳ Ｐゴシック" charset="0"/>
              </a:rPr>
              <a:t>store or load </a:t>
            </a:r>
            <a:r>
              <a:rPr lang="en-US" dirty="0">
                <a:latin typeface="Tahoma" charset="0"/>
                <a:ea typeface="ＭＳ Ｐゴシック" charset="0"/>
              </a:rPr>
              <a:t>to be seen by other </a:t>
            </a:r>
            <a:r>
              <a:rPr lang="en-US" dirty="0" smtClean="0">
                <a:latin typeface="Tahoma" charset="0"/>
                <a:ea typeface="ＭＳ Ｐゴシック" charset="0"/>
              </a:rPr>
              <a:t>processors </a:t>
            </a:r>
            <a:r>
              <a:rPr lang="en-US" dirty="0" smtClean="0">
                <a:latin typeface="Tahoma" charset="0"/>
                <a:ea typeface="ＭＳ Ｐゴシック" charset="0"/>
                <a:sym typeface="Wingdings"/>
              </a:rPr>
              <a:t> </a:t>
            </a:r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  <a:sym typeface="Wingdings"/>
              </a:rPr>
              <a:t>makes it difficult for all processors to see the same global order of </a:t>
            </a:r>
            <a:r>
              <a:rPr lang="en-US" i="1" dirty="0" smtClean="0">
                <a:solidFill>
                  <a:srgbClr val="FF0000"/>
                </a:solidFill>
                <a:latin typeface="Tahoma" charset="0"/>
                <a:ea typeface="ＭＳ Ｐゴシック" charset="0"/>
                <a:sym typeface="Wingdings"/>
              </a:rPr>
              <a:t>all</a:t>
            </a:r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  <a:sym typeface="Wingdings"/>
              </a:rPr>
              <a:t> </a:t>
            </a:r>
            <a:r>
              <a:rPr lang="en-US" i="1" dirty="0" smtClean="0">
                <a:solidFill>
                  <a:srgbClr val="FF0000"/>
                </a:solidFill>
                <a:latin typeface="Tahoma" charset="0"/>
                <a:ea typeface="ＭＳ Ｐゴシック" charset="0"/>
                <a:sym typeface="Wingdings"/>
              </a:rPr>
              <a:t>memory operations</a:t>
            </a:r>
            <a:endParaRPr lang="en-US" i="1" dirty="0" smtClean="0">
              <a:solidFill>
                <a:srgbClr val="FF0000"/>
              </a:solidFill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 smtClean="0">
                <a:latin typeface="Tahoma" charset="0"/>
              </a:rPr>
              <a:t>… but it also complicates ordering of </a:t>
            </a:r>
            <a:r>
              <a:rPr lang="en-US" dirty="0" smtClean="0">
                <a:solidFill>
                  <a:srgbClr val="0000FF"/>
                </a:solidFill>
                <a:latin typeface="Tahoma" charset="0"/>
              </a:rPr>
              <a:t>operations on a single memory location</a:t>
            </a: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</a:rPr>
              <a:t>A memory location can be present in multiple caches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Makes it difficult for processors that have cached the same location to have the correct value of that location (in the presence of updates to that location)</a:t>
            </a:r>
            <a:endParaRPr lang="en-US" dirty="0">
              <a:solidFill>
                <a:srgbClr val="FF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1981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CD2D326-D9A4-664E-B49C-13D948AEC847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30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049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Cache Coherence</a:t>
            </a:r>
          </a:p>
        </p:txBody>
      </p:sp>
      <p:sp>
        <p:nvSpPr>
          <p:cNvPr id="120834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  <p:sp>
        <p:nvSpPr>
          <p:cNvPr id="1208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F94A1FE-09BF-3C49-B7A5-B092E1DCA7D8}" type="slidenum">
              <a:rPr lang="en-US" sz="12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31</a:t>
            </a:fld>
            <a:endParaRPr lang="en-US" sz="12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Readings: Cache Coherence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0" y="996950"/>
            <a:ext cx="9144000" cy="5194300"/>
          </a:xfrm>
        </p:spPr>
        <p:txBody>
          <a:bodyPr/>
          <a:lstStyle/>
          <a:p>
            <a:r>
              <a:rPr lang="en-US" sz="2000" dirty="0">
                <a:solidFill>
                  <a:srgbClr val="FF0000"/>
                </a:solidFill>
                <a:latin typeface="Tahoma" charset="0"/>
              </a:rPr>
              <a:t>Required</a:t>
            </a:r>
          </a:p>
          <a:p>
            <a:pPr lvl="1"/>
            <a:r>
              <a:rPr lang="en-US" sz="1700" dirty="0">
                <a:latin typeface="Tahoma" charset="0"/>
                <a:ea typeface="ＭＳ Ｐゴシック" charset="0"/>
              </a:rPr>
              <a:t>Culler and Singh, </a:t>
            </a:r>
            <a:r>
              <a:rPr lang="en-US" sz="1700" i="1" dirty="0">
                <a:latin typeface="Tahoma" charset="0"/>
                <a:ea typeface="ＭＳ Ｐゴシック" charset="0"/>
              </a:rPr>
              <a:t>Parallel Computer Architecture</a:t>
            </a:r>
            <a:endParaRPr lang="en-US" sz="1700" dirty="0">
              <a:latin typeface="Tahoma" charset="0"/>
              <a:ea typeface="ＭＳ Ｐゴシック" charset="0"/>
            </a:endParaRPr>
          </a:p>
          <a:p>
            <a:pPr lvl="2"/>
            <a:r>
              <a:rPr lang="en-US" sz="1700" dirty="0">
                <a:latin typeface="Tahoma" charset="0"/>
                <a:ea typeface="ＭＳ Ｐゴシック" charset="0"/>
              </a:rPr>
              <a:t>Chapter 5.1 (</a:t>
            </a:r>
            <a:r>
              <a:rPr lang="en-US" sz="1700" dirty="0" err="1">
                <a:latin typeface="Tahoma" charset="0"/>
                <a:ea typeface="ＭＳ Ｐゴシック" charset="0"/>
              </a:rPr>
              <a:t>pp</a:t>
            </a:r>
            <a:r>
              <a:rPr lang="en-US" sz="1700" dirty="0">
                <a:latin typeface="Tahoma" charset="0"/>
                <a:ea typeface="ＭＳ Ｐゴシック" charset="0"/>
              </a:rPr>
              <a:t> 269 – 283), Chapter 5.3 (</a:t>
            </a:r>
            <a:r>
              <a:rPr lang="en-US" sz="1700" dirty="0" err="1">
                <a:latin typeface="Tahoma" charset="0"/>
                <a:ea typeface="ＭＳ Ｐゴシック" charset="0"/>
              </a:rPr>
              <a:t>pp</a:t>
            </a:r>
            <a:r>
              <a:rPr lang="en-US" sz="1700" dirty="0">
                <a:latin typeface="Tahoma" charset="0"/>
                <a:ea typeface="ＭＳ Ｐゴシック" charset="0"/>
              </a:rPr>
              <a:t> 291 – 305)</a:t>
            </a:r>
          </a:p>
          <a:p>
            <a:pPr lvl="1"/>
            <a:r>
              <a:rPr lang="en-US" sz="1700" dirty="0">
                <a:latin typeface="Tahoma" charset="0"/>
                <a:ea typeface="ＭＳ Ｐゴシック" charset="0"/>
              </a:rPr>
              <a:t>P&amp;H, </a:t>
            </a:r>
            <a:r>
              <a:rPr lang="en-US" sz="1700" i="1" dirty="0">
                <a:latin typeface="Tahoma" charset="0"/>
                <a:ea typeface="ＭＳ Ｐゴシック" charset="0"/>
              </a:rPr>
              <a:t>Computer Organization and Design</a:t>
            </a:r>
          </a:p>
          <a:p>
            <a:pPr lvl="2"/>
            <a:r>
              <a:rPr lang="en-US" sz="1700" dirty="0">
                <a:latin typeface="Tahoma" charset="0"/>
                <a:ea typeface="ＭＳ Ｐゴシック" charset="0"/>
              </a:rPr>
              <a:t>Chapter 5.8 (</a:t>
            </a:r>
            <a:r>
              <a:rPr lang="en-US" sz="1700" dirty="0" err="1">
                <a:latin typeface="Tahoma" charset="0"/>
                <a:ea typeface="ＭＳ Ｐゴシック" charset="0"/>
              </a:rPr>
              <a:t>pp</a:t>
            </a:r>
            <a:r>
              <a:rPr lang="en-US" sz="1700" dirty="0">
                <a:latin typeface="Tahoma" charset="0"/>
                <a:ea typeface="ＭＳ Ｐゴシック" charset="0"/>
              </a:rPr>
              <a:t> 534 – 538 in 4</a:t>
            </a:r>
            <a:r>
              <a:rPr lang="en-US" sz="1700" baseline="30000" dirty="0">
                <a:latin typeface="Tahoma" charset="0"/>
                <a:ea typeface="ＭＳ Ｐゴシック" charset="0"/>
              </a:rPr>
              <a:t>th</a:t>
            </a:r>
            <a:r>
              <a:rPr lang="en-US" sz="1700" dirty="0">
                <a:latin typeface="Tahoma" charset="0"/>
                <a:ea typeface="ＭＳ Ｐゴシック" charset="0"/>
              </a:rPr>
              <a:t> and 4</a:t>
            </a:r>
            <a:r>
              <a:rPr lang="en-US" sz="1700" baseline="30000" dirty="0">
                <a:latin typeface="Tahoma" charset="0"/>
                <a:ea typeface="ＭＳ Ｐゴシック" charset="0"/>
              </a:rPr>
              <a:t>th</a:t>
            </a:r>
            <a:r>
              <a:rPr lang="en-US" sz="1700" dirty="0">
                <a:latin typeface="Tahoma" charset="0"/>
                <a:ea typeface="ＭＳ Ｐゴシック" charset="0"/>
              </a:rPr>
              <a:t> revised eds.)</a:t>
            </a:r>
          </a:p>
          <a:p>
            <a:pPr lvl="1"/>
            <a:r>
              <a:rPr lang="en-US" sz="1700" dirty="0" err="1">
                <a:latin typeface="Tahoma" charset="0"/>
                <a:ea typeface="ＭＳ Ｐゴシック" charset="0"/>
              </a:rPr>
              <a:t>Papamarcos</a:t>
            </a:r>
            <a:r>
              <a:rPr lang="en-US" sz="1700" dirty="0">
                <a:latin typeface="Tahoma" charset="0"/>
                <a:ea typeface="ＭＳ Ｐゴシック" charset="0"/>
              </a:rPr>
              <a:t> and Patel, “</a:t>
            </a:r>
            <a:r>
              <a:rPr lang="en-US" altLang="ja-JP" sz="1700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A low-overhead coherence solution for multiprocessors with private cache memories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,</a:t>
            </a:r>
            <a:r>
              <a:rPr lang="en-US" sz="1700" dirty="0">
                <a:latin typeface="Tahoma" charset="0"/>
                <a:ea typeface="ＭＳ Ｐゴシック" charset="0"/>
              </a:rPr>
              <a:t>”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 ISCA 1984.</a:t>
            </a:r>
          </a:p>
          <a:p>
            <a:endParaRPr lang="en-US" sz="1800" dirty="0">
              <a:latin typeface="Tahoma" charset="0"/>
            </a:endParaRPr>
          </a:p>
          <a:p>
            <a:r>
              <a:rPr lang="en-US" sz="2000" dirty="0">
                <a:solidFill>
                  <a:srgbClr val="FF0000"/>
                </a:solidFill>
                <a:latin typeface="Tahoma" charset="0"/>
              </a:rPr>
              <a:t>Recommended</a:t>
            </a:r>
          </a:p>
          <a:p>
            <a:pPr lvl="1"/>
            <a:r>
              <a:rPr lang="en-US" sz="1600" dirty="0" err="1">
                <a:latin typeface="Tahoma" charset="0"/>
                <a:ea typeface="ＭＳ Ｐゴシック" charset="0"/>
              </a:rPr>
              <a:t>Censier</a:t>
            </a:r>
            <a:r>
              <a:rPr lang="en-US" sz="1600" dirty="0">
                <a:latin typeface="Tahoma" charset="0"/>
                <a:ea typeface="ＭＳ Ｐゴシック" charset="0"/>
              </a:rPr>
              <a:t> and </a:t>
            </a:r>
            <a:r>
              <a:rPr lang="en-US" sz="1700" dirty="0" err="1">
                <a:latin typeface="Tahoma" charset="0"/>
                <a:ea typeface="ＭＳ Ｐゴシック" charset="0"/>
              </a:rPr>
              <a:t>Feautrier</a:t>
            </a:r>
            <a:r>
              <a:rPr lang="en-US" sz="1700" dirty="0">
                <a:latin typeface="Tahoma" charset="0"/>
                <a:ea typeface="ＭＳ Ｐゴシック" charset="0"/>
              </a:rPr>
              <a:t>, </a:t>
            </a:r>
            <a:r>
              <a:rPr lang="ja-JP" altLang="en-US" sz="1700" dirty="0">
                <a:latin typeface="Tahoma" charset="0"/>
                <a:ea typeface="ＭＳ Ｐゴシック" charset="0"/>
              </a:rPr>
              <a:t>“</a:t>
            </a:r>
            <a:r>
              <a:rPr lang="en-US" altLang="ja-JP" sz="1700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A new solution to coherence problems in </a:t>
            </a:r>
            <a:r>
              <a:rPr lang="en-US" altLang="ja-JP" sz="1700" dirty="0" err="1">
                <a:solidFill>
                  <a:srgbClr val="0000FF"/>
                </a:solidFill>
                <a:latin typeface="Tahoma" charset="0"/>
                <a:ea typeface="ＭＳ Ｐゴシック" charset="0"/>
              </a:rPr>
              <a:t>multicache</a:t>
            </a:r>
            <a:r>
              <a:rPr lang="en-US" altLang="ja-JP" sz="1700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 systems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,</a:t>
            </a:r>
            <a:r>
              <a:rPr lang="ja-JP" altLang="en-US" sz="1700" dirty="0">
                <a:latin typeface="Tahoma" charset="0"/>
                <a:ea typeface="ＭＳ Ｐゴシック" charset="0"/>
              </a:rPr>
              <a:t>”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 IEEE Trans. </a:t>
            </a:r>
            <a:r>
              <a:rPr lang="en-US" altLang="ja-JP" sz="1700" dirty="0" smtClean="0">
                <a:latin typeface="Tahoma" charset="0"/>
                <a:ea typeface="ＭＳ Ｐゴシック" charset="0"/>
              </a:rPr>
              <a:t>Computers, 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1978.</a:t>
            </a:r>
          </a:p>
          <a:p>
            <a:pPr lvl="1"/>
            <a:r>
              <a:rPr lang="en-US" sz="1700" dirty="0">
                <a:latin typeface="Tahoma" charset="0"/>
                <a:ea typeface="ＭＳ Ｐゴシック" charset="0"/>
              </a:rPr>
              <a:t>Goodman, </a:t>
            </a:r>
            <a:r>
              <a:rPr lang="ja-JP" altLang="en-US" sz="1700" dirty="0">
                <a:latin typeface="Tahoma" charset="0"/>
                <a:ea typeface="ＭＳ Ｐゴシック" charset="0"/>
              </a:rPr>
              <a:t>“</a:t>
            </a:r>
            <a:r>
              <a:rPr lang="en-US" altLang="ja-JP" sz="1700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Using cache memory to reduce processor-memory traffic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,</a:t>
            </a:r>
            <a:r>
              <a:rPr lang="ja-JP" altLang="en-US" sz="1700" dirty="0">
                <a:latin typeface="Tahoma" charset="0"/>
                <a:ea typeface="ＭＳ Ｐゴシック" charset="0"/>
              </a:rPr>
              <a:t>”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 ISCA 1983.</a:t>
            </a:r>
          </a:p>
          <a:p>
            <a:pPr lvl="1"/>
            <a:r>
              <a:rPr lang="en-US" sz="1700" dirty="0" err="1" smtClean="0">
                <a:latin typeface="Tahoma" charset="0"/>
                <a:ea typeface="ＭＳ Ｐゴシック" charset="0"/>
              </a:rPr>
              <a:t>Laudon</a:t>
            </a:r>
            <a:r>
              <a:rPr lang="en-US" sz="1700" dirty="0" smtClean="0">
                <a:latin typeface="Tahoma" charset="0"/>
                <a:ea typeface="ＭＳ Ｐゴシック" charset="0"/>
              </a:rPr>
              <a:t> and </a:t>
            </a:r>
            <a:r>
              <a:rPr lang="en-US" sz="1700" dirty="0" err="1" smtClean="0">
                <a:latin typeface="Tahoma" charset="0"/>
                <a:ea typeface="ＭＳ Ｐゴシック" charset="0"/>
              </a:rPr>
              <a:t>Lenoski</a:t>
            </a:r>
            <a:r>
              <a:rPr lang="en-US" sz="1700" dirty="0" smtClean="0">
                <a:latin typeface="Tahoma" charset="0"/>
                <a:ea typeface="ＭＳ Ｐゴシック" charset="0"/>
              </a:rPr>
              <a:t>, </a:t>
            </a:r>
            <a:r>
              <a:rPr lang="ja-JP" altLang="en-US" sz="1700" dirty="0" smtClean="0">
                <a:latin typeface="Tahoma" charset="0"/>
                <a:ea typeface="ＭＳ Ｐゴシック" charset="0"/>
              </a:rPr>
              <a:t>“</a:t>
            </a:r>
            <a:r>
              <a:rPr lang="en-US" altLang="ja-JP" sz="1700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The SGI Origin: a </a:t>
            </a:r>
            <a:r>
              <a:rPr lang="en-US" altLang="ja-JP" sz="1700" dirty="0" err="1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ccNUMA</a:t>
            </a:r>
            <a:r>
              <a:rPr lang="en-US" altLang="ja-JP" sz="1700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 highly scalable server</a:t>
            </a:r>
            <a:r>
              <a:rPr lang="en-US" altLang="ja-JP" sz="1700" dirty="0" smtClean="0">
                <a:latin typeface="Tahoma" charset="0"/>
                <a:ea typeface="ＭＳ Ｐゴシック" charset="0"/>
              </a:rPr>
              <a:t>,</a:t>
            </a:r>
            <a:r>
              <a:rPr lang="ja-JP" altLang="en-US" sz="1700" dirty="0" smtClean="0">
                <a:latin typeface="Tahoma" charset="0"/>
                <a:ea typeface="ＭＳ Ｐゴシック" charset="0"/>
              </a:rPr>
              <a:t>”</a:t>
            </a:r>
            <a:r>
              <a:rPr lang="en-US" altLang="ja-JP" sz="1700" dirty="0" smtClean="0">
                <a:latin typeface="Tahoma" charset="0"/>
                <a:ea typeface="ＭＳ Ｐゴシック" charset="0"/>
              </a:rPr>
              <a:t> ISCA 1997.</a:t>
            </a:r>
          </a:p>
          <a:p>
            <a:pPr lvl="1"/>
            <a:r>
              <a:rPr lang="en-US" sz="1700" dirty="0" smtClean="0">
                <a:latin typeface="Tahoma" charset="0"/>
                <a:ea typeface="ＭＳ Ｐゴシック" charset="0"/>
              </a:rPr>
              <a:t>Martin </a:t>
            </a:r>
            <a:r>
              <a:rPr lang="en-US" sz="1700" dirty="0">
                <a:latin typeface="Tahoma" charset="0"/>
                <a:ea typeface="ＭＳ Ｐゴシック" charset="0"/>
              </a:rPr>
              <a:t>et al, </a:t>
            </a:r>
            <a:r>
              <a:rPr lang="ja-JP" altLang="en-US" sz="1700" dirty="0">
                <a:latin typeface="Tahoma" charset="0"/>
                <a:ea typeface="ＭＳ Ｐゴシック" charset="0"/>
              </a:rPr>
              <a:t>“</a:t>
            </a:r>
            <a:r>
              <a:rPr lang="en-US" altLang="ja-JP" sz="1700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Token coherence: decoupling performance and correctness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,</a:t>
            </a:r>
            <a:r>
              <a:rPr lang="ja-JP" altLang="en-US" sz="1700" dirty="0">
                <a:latin typeface="Tahoma" charset="0"/>
                <a:ea typeface="ＭＳ Ｐゴシック" charset="0"/>
              </a:rPr>
              <a:t>”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 ISCA 2003.</a:t>
            </a:r>
          </a:p>
          <a:p>
            <a:pPr lvl="1"/>
            <a:r>
              <a:rPr lang="en-US" sz="1700" dirty="0">
                <a:latin typeface="Tahoma" charset="0"/>
                <a:ea typeface="ＭＳ Ｐゴシック" charset="0"/>
              </a:rPr>
              <a:t>Baer and Wang, </a:t>
            </a:r>
            <a:r>
              <a:rPr lang="ja-JP" altLang="en-US" sz="1700" dirty="0">
                <a:latin typeface="Tahoma" charset="0"/>
                <a:ea typeface="ＭＳ Ｐゴシック" charset="0"/>
              </a:rPr>
              <a:t>“</a:t>
            </a:r>
            <a:r>
              <a:rPr lang="en-US" altLang="ja-JP" sz="1700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On the inclusion properties for multi-level cache hierarchies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,</a:t>
            </a:r>
            <a:r>
              <a:rPr lang="ja-JP" altLang="en-US" sz="1700" dirty="0">
                <a:latin typeface="Tahoma" charset="0"/>
                <a:ea typeface="ＭＳ Ｐゴシック" charset="0"/>
              </a:rPr>
              <a:t>”</a:t>
            </a:r>
            <a:r>
              <a:rPr lang="en-US" altLang="ja-JP" sz="1700" dirty="0">
                <a:latin typeface="Tahoma" charset="0"/>
                <a:ea typeface="ＭＳ Ｐゴシック" charset="0"/>
              </a:rPr>
              <a:t> ISCA 1988.</a:t>
            </a:r>
          </a:p>
          <a:p>
            <a:endParaRPr lang="en-US" altLang="ja-JP" dirty="0">
              <a:latin typeface="Tahoma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C251620-F93F-7E42-A8AA-BDD6DCE0FD9F}" type="slidenum">
              <a:rPr lang="en-US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32</a:t>
            </a:fld>
            <a:endParaRPr lang="en-US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6173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Shared Memory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sz="2000">
                <a:latin typeface="Tahoma" charset="0"/>
              </a:rPr>
              <a:t>Many parallel programs communicate through </a:t>
            </a:r>
            <a:r>
              <a:rPr lang="en-US" sz="2000" i="1">
                <a:latin typeface="Tahoma" charset="0"/>
              </a:rPr>
              <a:t>shared memory</a:t>
            </a:r>
            <a:endParaRPr lang="en-US" sz="2000">
              <a:latin typeface="Tahoma" charset="0"/>
            </a:endParaRPr>
          </a:p>
          <a:p>
            <a:r>
              <a:rPr lang="en-US" sz="2000">
                <a:latin typeface="Tahoma" charset="0"/>
              </a:rPr>
              <a:t>Proc 0 writes to an address, followed by Proc 1 reading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This implies communication between the two</a:t>
            </a:r>
          </a:p>
          <a:p>
            <a:pPr lvl="1"/>
            <a:endParaRPr lang="en-US" sz="2000">
              <a:latin typeface="Tahoma" charset="0"/>
              <a:ea typeface="ＭＳ Ｐゴシック" charset="0"/>
            </a:endParaRPr>
          </a:p>
          <a:p>
            <a:pPr lvl="1"/>
            <a:endParaRPr lang="en-US" sz="2000">
              <a:latin typeface="Tahoma" charset="0"/>
              <a:ea typeface="ＭＳ Ｐゴシック" charset="0"/>
            </a:endParaRPr>
          </a:p>
          <a:p>
            <a:pPr lvl="1"/>
            <a:endParaRPr lang="en-US" sz="2000">
              <a:latin typeface="Tahoma" charset="0"/>
              <a:ea typeface="ＭＳ Ｐゴシック" charset="0"/>
            </a:endParaRPr>
          </a:p>
          <a:p>
            <a:pPr lvl="1"/>
            <a:endParaRPr lang="en-US" sz="2000">
              <a:latin typeface="Tahoma" charset="0"/>
              <a:ea typeface="ＭＳ Ｐゴシック" charset="0"/>
            </a:endParaRPr>
          </a:p>
          <a:p>
            <a:pPr lvl="1"/>
            <a:endParaRPr lang="en-US" sz="2000">
              <a:latin typeface="Tahoma" charset="0"/>
              <a:ea typeface="ＭＳ Ｐゴシック" charset="0"/>
            </a:endParaRPr>
          </a:p>
          <a:p>
            <a:pPr lvl="1"/>
            <a:endParaRPr lang="en-US" sz="2000">
              <a:latin typeface="Tahoma" charset="0"/>
              <a:ea typeface="ＭＳ Ｐゴシック" charset="0"/>
            </a:endParaRPr>
          </a:p>
          <a:p>
            <a:pPr lvl="1"/>
            <a:endParaRPr lang="en-US" sz="2000">
              <a:latin typeface="Tahoma" charset="0"/>
              <a:ea typeface="ＭＳ Ｐゴシック" charset="0"/>
            </a:endParaRPr>
          </a:p>
          <a:p>
            <a:r>
              <a:rPr lang="en-US" sz="2000">
                <a:latin typeface="Tahoma" charset="0"/>
              </a:rPr>
              <a:t>Each read should receive the value last written by anyone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This requires synchronization (what does last written mean?)</a:t>
            </a:r>
          </a:p>
          <a:p>
            <a:r>
              <a:rPr lang="en-US" sz="2000">
                <a:latin typeface="Tahoma" charset="0"/>
              </a:rPr>
              <a:t>What if Mem[A] is cached (at either end)?</a:t>
            </a:r>
          </a:p>
        </p:txBody>
      </p:sp>
      <p:sp>
        <p:nvSpPr>
          <p:cNvPr id="12185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A95A3AC-4B0D-0F41-B6BA-0F8746A3B13C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33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09663" y="2919413"/>
            <a:ext cx="13700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u="sng">
                <a:solidFill>
                  <a:srgbClr val="000000"/>
                </a:solidFill>
                <a:latin typeface="Tahoma" charset="0"/>
              </a:rPr>
              <a:t>Proc 0</a:t>
            </a:r>
          </a:p>
          <a:p>
            <a:pPr eaLnBrk="1" hangingPunct="1"/>
            <a:r>
              <a:rPr lang="en-US" sz="1800">
                <a:solidFill>
                  <a:srgbClr val="000000"/>
                </a:solidFill>
                <a:latin typeface="Courier" charset="0"/>
              </a:rPr>
              <a:t>Mem[A] = 1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05325" y="2919413"/>
            <a:ext cx="15192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u="sng">
                <a:solidFill>
                  <a:srgbClr val="000000"/>
                </a:solidFill>
                <a:latin typeface="Tahoma" charset="0"/>
              </a:rPr>
              <a:t>Proc 1</a:t>
            </a:r>
          </a:p>
          <a:p>
            <a:pPr eaLnBrk="1" hangingPunct="1"/>
            <a:r>
              <a:rPr lang="en-US" sz="1800">
                <a:solidFill>
                  <a:srgbClr val="000000"/>
                </a:solidFill>
                <a:latin typeface="Courier" charset="0"/>
              </a:rPr>
              <a:t>…</a:t>
            </a:r>
          </a:p>
          <a:p>
            <a:pPr eaLnBrk="1" hangingPunct="1"/>
            <a:endParaRPr lang="en-US" sz="1800" i="1" u="sng">
              <a:solidFill>
                <a:srgbClr val="000000"/>
              </a:solidFill>
              <a:latin typeface="Courier" charset="0"/>
            </a:endParaRPr>
          </a:p>
          <a:p>
            <a:pPr eaLnBrk="1" hangingPunct="1"/>
            <a:r>
              <a:rPr lang="en-US" sz="1800">
                <a:solidFill>
                  <a:srgbClr val="000000"/>
                </a:solidFill>
                <a:latin typeface="Courier" charset="0"/>
              </a:rPr>
              <a:t>Print Mem[A]</a:t>
            </a:r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1208088" y="3768725"/>
            <a:ext cx="5041900" cy="158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2692400" y="3370263"/>
            <a:ext cx="1812925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Cache Coherence </a:t>
            </a:r>
          </a:p>
        </p:txBody>
      </p:sp>
      <p:sp>
        <p:nvSpPr>
          <p:cNvPr id="123906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Basic question: </a:t>
            </a:r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If multiple processors cache the same block, how do they ensure they all see a consistent state?</a:t>
            </a:r>
          </a:p>
        </p:txBody>
      </p:sp>
      <p:sp>
        <p:nvSpPr>
          <p:cNvPr id="12390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48AA4F1-F45A-3842-A07F-3335AF374354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34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123908" name="Oval 3"/>
          <p:cNvSpPr>
            <a:spLocks noChangeArrowheads="1"/>
          </p:cNvSpPr>
          <p:nvPr/>
        </p:nvSpPr>
        <p:spPr bwMode="auto">
          <a:xfrm>
            <a:off x="5645150" y="1947863"/>
            <a:ext cx="749300" cy="749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3909" name="Rectangle 4"/>
          <p:cNvSpPr>
            <a:spLocks noChangeArrowheads="1"/>
          </p:cNvSpPr>
          <p:nvPr/>
        </p:nvSpPr>
        <p:spPr bwMode="auto">
          <a:xfrm>
            <a:off x="5568950" y="2938463"/>
            <a:ext cx="901700" cy="749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3910" name="Line 5"/>
          <p:cNvSpPr>
            <a:spLocks noChangeShapeType="1"/>
          </p:cNvSpPr>
          <p:nvPr/>
        </p:nvSpPr>
        <p:spPr bwMode="auto">
          <a:xfrm>
            <a:off x="6019800" y="2709863"/>
            <a:ext cx="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11" name="Line 6"/>
          <p:cNvSpPr>
            <a:spLocks noChangeShapeType="1"/>
          </p:cNvSpPr>
          <p:nvPr/>
        </p:nvSpPr>
        <p:spPr bwMode="auto">
          <a:xfrm>
            <a:off x="6019800" y="3700463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12" name="Oval 7"/>
          <p:cNvSpPr>
            <a:spLocks noChangeArrowheads="1"/>
          </p:cNvSpPr>
          <p:nvPr/>
        </p:nvSpPr>
        <p:spPr bwMode="auto">
          <a:xfrm>
            <a:off x="2978150" y="1947863"/>
            <a:ext cx="749300" cy="749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3913" name="Rectangle 8"/>
          <p:cNvSpPr>
            <a:spLocks noChangeArrowheads="1"/>
          </p:cNvSpPr>
          <p:nvPr/>
        </p:nvSpPr>
        <p:spPr bwMode="auto">
          <a:xfrm>
            <a:off x="2901950" y="2938463"/>
            <a:ext cx="901700" cy="749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3914" name="Line 9"/>
          <p:cNvSpPr>
            <a:spLocks noChangeShapeType="1"/>
          </p:cNvSpPr>
          <p:nvPr/>
        </p:nvSpPr>
        <p:spPr bwMode="auto">
          <a:xfrm>
            <a:off x="3352800" y="2709863"/>
            <a:ext cx="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15" name="Line 10"/>
          <p:cNvSpPr>
            <a:spLocks noChangeShapeType="1"/>
          </p:cNvSpPr>
          <p:nvPr/>
        </p:nvSpPr>
        <p:spPr bwMode="auto">
          <a:xfrm>
            <a:off x="3352800" y="3700463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16" name="Rectangle 11"/>
          <p:cNvSpPr>
            <a:spLocks noChangeArrowheads="1"/>
          </p:cNvSpPr>
          <p:nvPr/>
        </p:nvSpPr>
        <p:spPr bwMode="auto">
          <a:xfrm>
            <a:off x="3060700" y="5078413"/>
            <a:ext cx="3556000" cy="1193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3917" name="Rectangle 12"/>
          <p:cNvSpPr>
            <a:spLocks noChangeArrowheads="1"/>
          </p:cNvSpPr>
          <p:nvPr/>
        </p:nvSpPr>
        <p:spPr bwMode="auto">
          <a:xfrm>
            <a:off x="3663950" y="5581650"/>
            <a:ext cx="901700" cy="635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3918" name="Rectangle 13"/>
          <p:cNvSpPr>
            <a:spLocks noChangeArrowheads="1"/>
          </p:cNvSpPr>
          <p:nvPr/>
        </p:nvSpPr>
        <p:spPr bwMode="auto">
          <a:xfrm>
            <a:off x="3109913" y="2149475"/>
            <a:ext cx="4603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Arial" charset="0"/>
              </a:rPr>
              <a:t>P1</a:t>
            </a:r>
          </a:p>
        </p:txBody>
      </p:sp>
      <p:sp>
        <p:nvSpPr>
          <p:cNvPr id="123919" name="Rectangle 14"/>
          <p:cNvSpPr>
            <a:spLocks noChangeArrowheads="1"/>
          </p:cNvSpPr>
          <p:nvPr/>
        </p:nvSpPr>
        <p:spPr bwMode="auto">
          <a:xfrm>
            <a:off x="5776913" y="2147888"/>
            <a:ext cx="4603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Arial" charset="0"/>
              </a:rPr>
              <a:t>P2</a:t>
            </a:r>
          </a:p>
        </p:txBody>
      </p:sp>
      <p:sp>
        <p:nvSpPr>
          <p:cNvPr id="123920" name="Rectangle 15"/>
          <p:cNvSpPr>
            <a:spLocks noChangeArrowheads="1"/>
          </p:cNvSpPr>
          <p:nvPr/>
        </p:nvSpPr>
        <p:spPr bwMode="auto">
          <a:xfrm>
            <a:off x="3414713" y="5426075"/>
            <a:ext cx="2952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Arial" charset="0"/>
              </a:rPr>
              <a:t>x</a:t>
            </a:r>
          </a:p>
        </p:txBody>
      </p:sp>
      <p:sp>
        <p:nvSpPr>
          <p:cNvPr id="123921" name="AutoShape 16"/>
          <p:cNvSpPr>
            <a:spLocks noChangeArrowheads="1"/>
          </p:cNvSpPr>
          <p:nvPr/>
        </p:nvSpPr>
        <p:spPr bwMode="auto">
          <a:xfrm>
            <a:off x="2749550" y="4081463"/>
            <a:ext cx="4025900" cy="5969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3922" name="Rectangle 17"/>
          <p:cNvSpPr>
            <a:spLocks noChangeArrowheads="1"/>
          </p:cNvSpPr>
          <p:nvPr/>
        </p:nvSpPr>
        <p:spPr bwMode="auto">
          <a:xfrm>
            <a:off x="3338513" y="4205288"/>
            <a:ext cx="26447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Arial" charset="0"/>
              </a:rPr>
              <a:t>Interconnection Network</a:t>
            </a:r>
          </a:p>
        </p:txBody>
      </p:sp>
      <p:sp>
        <p:nvSpPr>
          <p:cNvPr id="123923" name="Line 18"/>
          <p:cNvSpPr>
            <a:spLocks noChangeShapeType="1"/>
          </p:cNvSpPr>
          <p:nvPr/>
        </p:nvSpPr>
        <p:spPr bwMode="auto">
          <a:xfrm>
            <a:off x="4648200" y="4691063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24" name="Rectangle 19"/>
          <p:cNvSpPr>
            <a:spLocks noChangeArrowheads="1"/>
          </p:cNvSpPr>
          <p:nvPr/>
        </p:nvSpPr>
        <p:spPr bwMode="auto">
          <a:xfrm>
            <a:off x="3948113" y="5881688"/>
            <a:ext cx="15652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Arial" charset="0"/>
              </a:rPr>
              <a:t>Main Memory</a:t>
            </a:r>
          </a:p>
        </p:txBody>
      </p:sp>
      <p:sp>
        <p:nvSpPr>
          <p:cNvPr id="123925" name="TextBox 21"/>
          <p:cNvSpPr txBox="1">
            <a:spLocks noChangeArrowheads="1"/>
          </p:cNvSpPr>
          <p:nvPr/>
        </p:nvSpPr>
        <p:spPr bwMode="auto">
          <a:xfrm>
            <a:off x="3738563" y="5276850"/>
            <a:ext cx="698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cs typeface="Arial" charset="0"/>
              </a:rPr>
              <a:t>1000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The Cache Coherence Problem</a:t>
            </a:r>
          </a:p>
        </p:txBody>
      </p:sp>
      <p:sp>
        <p:nvSpPr>
          <p:cNvPr id="124930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D4E64F2-8F5A-3049-928D-5C0F63687E8E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35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124932" name="Oval 3"/>
          <p:cNvSpPr>
            <a:spLocks noChangeArrowheads="1"/>
          </p:cNvSpPr>
          <p:nvPr/>
        </p:nvSpPr>
        <p:spPr bwMode="auto">
          <a:xfrm>
            <a:off x="5645150" y="1606550"/>
            <a:ext cx="749300" cy="749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4933" name="Rectangle 4"/>
          <p:cNvSpPr>
            <a:spLocks noChangeArrowheads="1"/>
          </p:cNvSpPr>
          <p:nvPr/>
        </p:nvSpPr>
        <p:spPr bwMode="auto">
          <a:xfrm>
            <a:off x="5568950" y="2597150"/>
            <a:ext cx="901700" cy="749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4934" name="Line 5"/>
          <p:cNvSpPr>
            <a:spLocks noChangeShapeType="1"/>
          </p:cNvSpPr>
          <p:nvPr/>
        </p:nvSpPr>
        <p:spPr bwMode="auto">
          <a:xfrm>
            <a:off x="6019800" y="2368550"/>
            <a:ext cx="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5" name="Line 6"/>
          <p:cNvSpPr>
            <a:spLocks noChangeShapeType="1"/>
          </p:cNvSpPr>
          <p:nvPr/>
        </p:nvSpPr>
        <p:spPr bwMode="auto">
          <a:xfrm>
            <a:off x="6019800" y="3359150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6" name="Oval 7"/>
          <p:cNvSpPr>
            <a:spLocks noChangeArrowheads="1"/>
          </p:cNvSpPr>
          <p:nvPr/>
        </p:nvSpPr>
        <p:spPr bwMode="auto">
          <a:xfrm>
            <a:off x="2978150" y="1606550"/>
            <a:ext cx="749300" cy="749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4937" name="Rectangle 8"/>
          <p:cNvSpPr>
            <a:spLocks noChangeArrowheads="1"/>
          </p:cNvSpPr>
          <p:nvPr/>
        </p:nvSpPr>
        <p:spPr bwMode="auto">
          <a:xfrm>
            <a:off x="2901950" y="2597150"/>
            <a:ext cx="901700" cy="749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4938" name="Line 9"/>
          <p:cNvSpPr>
            <a:spLocks noChangeShapeType="1"/>
          </p:cNvSpPr>
          <p:nvPr/>
        </p:nvSpPr>
        <p:spPr bwMode="auto">
          <a:xfrm>
            <a:off x="3352800" y="2368550"/>
            <a:ext cx="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9" name="Line 10"/>
          <p:cNvSpPr>
            <a:spLocks noChangeShapeType="1"/>
          </p:cNvSpPr>
          <p:nvPr/>
        </p:nvSpPr>
        <p:spPr bwMode="auto">
          <a:xfrm>
            <a:off x="3352800" y="3359150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40" name="Rectangle 11"/>
          <p:cNvSpPr>
            <a:spLocks noChangeArrowheads="1"/>
          </p:cNvSpPr>
          <p:nvPr/>
        </p:nvSpPr>
        <p:spPr bwMode="auto">
          <a:xfrm>
            <a:off x="3060700" y="4737100"/>
            <a:ext cx="3556000" cy="1193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4941" name="Rectangle 12"/>
          <p:cNvSpPr>
            <a:spLocks noChangeArrowheads="1"/>
          </p:cNvSpPr>
          <p:nvPr/>
        </p:nvSpPr>
        <p:spPr bwMode="auto">
          <a:xfrm>
            <a:off x="3663950" y="5240338"/>
            <a:ext cx="901700" cy="635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4942" name="Rectangle 13"/>
          <p:cNvSpPr>
            <a:spLocks noChangeArrowheads="1"/>
          </p:cNvSpPr>
          <p:nvPr/>
        </p:nvSpPr>
        <p:spPr bwMode="auto">
          <a:xfrm>
            <a:off x="3109913" y="1808163"/>
            <a:ext cx="4603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Arial" charset="0"/>
              </a:rPr>
              <a:t>P1</a:t>
            </a:r>
          </a:p>
        </p:txBody>
      </p:sp>
      <p:sp>
        <p:nvSpPr>
          <p:cNvPr id="124943" name="Rectangle 14"/>
          <p:cNvSpPr>
            <a:spLocks noChangeArrowheads="1"/>
          </p:cNvSpPr>
          <p:nvPr/>
        </p:nvSpPr>
        <p:spPr bwMode="auto">
          <a:xfrm>
            <a:off x="5776913" y="1806575"/>
            <a:ext cx="4603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Arial" charset="0"/>
              </a:rPr>
              <a:t>P2</a:t>
            </a:r>
          </a:p>
        </p:txBody>
      </p:sp>
      <p:sp>
        <p:nvSpPr>
          <p:cNvPr id="124944" name="Rectangle 15"/>
          <p:cNvSpPr>
            <a:spLocks noChangeArrowheads="1"/>
          </p:cNvSpPr>
          <p:nvPr/>
        </p:nvSpPr>
        <p:spPr bwMode="auto">
          <a:xfrm>
            <a:off x="3414713" y="5084763"/>
            <a:ext cx="2952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Arial" charset="0"/>
              </a:rPr>
              <a:t>x</a:t>
            </a:r>
          </a:p>
        </p:txBody>
      </p:sp>
      <p:sp>
        <p:nvSpPr>
          <p:cNvPr id="124945" name="AutoShape 16"/>
          <p:cNvSpPr>
            <a:spLocks noChangeArrowheads="1"/>
          </p:cNvSpPr>
          <p:nvPr/>
        </p:nvSpPr>
        <p:spPr bwMode="auto">
          <a:xfrm>
            <a:off x="2749550" y="3740150"/>
            <a:ext cx="4025900" cy="5969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4946" name="Rectangle 17"/>
          <p:cNvSpPr>
            <a:spLocks noChangeArrowheads="1"/>
          </p:cNvSpPr>
          <p:nvPr/>
        </p:nvSpPr>
        <p:spPr bwMode="auto">
          <a:xfrm>
            <a:off x="3338513" y="3863975"/>
            <a:ext cx="26447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Arial" charset="0"/>
              </a:rPr>
              <a:t>Interconnection Network</a:t>
            </a:r>
          </a:p>
        </p:txBody>
      </p:sp>
      <p:sp>
        <p:nvSpPr>
          <p:cNvPr id="124947" name="Line 18"/>
          <p:cNvSpPr>
            <a:spLocks noChangeShapeType="1"/>
          </p:cNvSpPr>
          <p:nvPr/>
        </p:nvSpPr>
        <p:spPr bwMode="auto">
          <a:xfrm>
            <a:off x="4648200" y="4349750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48" name="Rectangle 19"/>
          <p:cNvSpPr>
            <a:spLocks noChangeArrowheads="1"/>
          </p:cNvSpPr>
          <p:nvPr/>
        </p:nvSpPr>
        <p:spPr bwMode="auto">
          <a:xfrm>
            <a:off x="3948113" y="5540375"/>
            <a:ext cx="15652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Arial" charset="0"/>
              </a:rPr>
              <a:t>Main Memory</a:t>
            </a:r>
          </a:p>
        </p:txBody>
      </p:sp>
      <p:sp>
        <p:nvSpPr>
          <p:cNvPr id="124949" name="Rectangle 22"/>
          <p:cNvSpPr>
            <a:spLocks noChangeArrowheads="1"/>
          </p:cNvSpPr>
          <p:nvPr/>
        </p:nvSpPr>
        <p:spPr bwMode="auto">
          <a:xfrm>
            <a:off x="6851650" y="1851025"/>
            <a:ext cx="8667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3B812F"/>
                </a:solidFill>
                <a:cs typeface="Arial" charset="0"/>
              </a:rPr>
              <a:t>ld r2, x</a:t>
            </a:r>
          </a:p>
        </p:txBody>
      </p:sp>
      <p:sp>
        <p:nvSpPr>
          <p:cNvPr id="124950" name="Rectangle 23"/>
          <p:cNvSpPr>
            <a:spLocks noChangeArrowheads="1"/>
          </p:cNvSpPr>
          <p:nvPr/>
        </p:nvSpPr>
        <p:spPr bwMode="auto">
          <a:xfrm>
            <a:off x="5584825" y="2908300"/>
            <a:ext cx="866775" cy="571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4951" name="TextBox 23"/>
          <p:cNvSpPr txBox="1">
            <a:spLocks noChangeArrowheads="1"/>
          </p:cNvSpPr>
          <p:nvPr/>
        </p:nvSpPr>
        <p:spPr bwMode="auto">
          <a:xfrm>
            <a:off x="3738563" y="4933950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cs typeface="Arial" charset="0"/>
              </a:rPr>
              <a:t>1000</a:t>
            </a:r>
          </a:p>
        </p:txBody>
      </p:sp>
      <p:sp>
        <p:nvSpPr>
          <p:cNvPr id="124952" name="TextBox 24"/>
          <p:cNvSpPr txBox="1">
            <a:spLocks noChangeArrowheads="1"/>
          </p:cNvSpPr>
          <p:nvPr/>
        </p:nvSpPr>
        <p:spPr bwMode="auto">
          <a:xfrm>
            <a:off x="5641975" y="2597150"/>
            <a:ext cx="696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cs typeface="Arial" charset="0"/>
              </a:rPr>
              <a:t>1000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The Cache Coherence Problem</a:t>
            </a:r>
          </a:p>
        </p:txBody>
      </p:sp>
      <p:sp>
        <p:nvSpPr>
          <p:cNvPr id="125954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595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D56571E-B531-F740-8FB9-DEDD8E9D5A62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36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125956" name="Oval 3"/>
          <p:cNvSpPr>
            <a:spLocks noChangeArrowheads="1"/>
          </p:cNvSpPr>
          <p:nvPr/>
        </p:nvSpPr>
        <p:spPr bwMode="auto">
          <a:xfrm>
            <a:off x="5645150" y="1606550"/>
            <a:ext cx="749300" cy="749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5957" name="Rectangle 4"/>
          <p:cNvSpPr>
            <a:spLocks noChangeArrowheads="1"/>
          </p:cNvSpPr>
          <p:nvPr/>
        </p:nvSpPr>
        <p:spPr bwMode="auto">
          <a:xfrm>
            <a:off x="5568950" y="2597150"/>
            <a:ext cx="901700" cy="749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5958" name="Line 5"/>
          <p:cNvSpPr>
            <a:spLocks noChangeShapeType="1"/>
          </p:cNvSpPr>
          <p:nvPr/>
        </p:nvSpPr>
        <p:spPr bwMode="auto">
          <a:xfrm>
            <a:off x="6019800" y="2368550"/>
            <a:ext cx="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59" name="Line 6"/>
          <p:cNvSpPr>
            <a:spLocks noChangeShapeType="1"/>
          </p:cNvSpPr>
          <p:nvPr/>
        </p:nvSpPr>
        <p:spPr bwMode="auto">
          <a:xfrm>
            <a:off x="6019800" y="3359150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60" name="Oval 7"/>
          <p:cNvSpPr>
            <a:spLocks noChangeArrowheads="1"/>
          </p:cNvSpPr>
          <p:nvPr/>
        </p:nvSpPr>
        <p:spPr bwMode="auto">
          <a:xfrm>
            <a:off x="2978150" y="1606550"/>
            <a:ext cx="749300" cy="749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5961" name="Rectangle 8"/>
          <p:cNvSpPr>
            <a:spLocks noChangeArrowheads="1"/>
          </p:cNvSpPr>
          <p:nvPr/>
        </p:nvSpPr>
        <p:spPr bwMode="auto">
          <a:xfrm>
            <a:off x="2901950" y="2597150"/>
            <a:ext cx="901700" cy="749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5962" name="Line 9"/>
          <p:cNvSpPr>
            <a:spLocks noChangeShapeType="1"/>
          </p:cNvSpPr>
          <p:nvPr/>
        </p:nvSpPr>
        <p:spPr bwMode="auto">
          <a:xfrm>
            <a:off x="3352800" y="2368550"/>
            <a:ext cx="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63" name="Line 10"/>
          <p:cNvSpPr>
            <a:spLocks noChangeShapeType="1"/>
          </p:cNvSpPr>
          <p:nvPr/>
        </p:nvSpPr>
        <p:spPr bwMode="auto">
          <a:xfrm>
            <a:off x="3352800" y="3359150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64" name="Rectangle 11"/>
          <p:cNvSpPr>
            <a:spLocks noChangeArrowheads="1"/>
          </p:cNvSpPr>
          <p:nvPr/>
        </p:nvSpPr>
        <p:spPr bwMode="auto">
          <a:xfrm>
            <a:off x="3060700" y="4737100"/>
            <a:ext cx="3556000" cy="1193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5965" name="Rectangle 12"/>
          <p:cNvSpPr>
            <a:spLocks noChangeArrowheads="1"/>
          </p:cNvSpPr>
          <p:nvPr/>
        </p:nvSpPr>
        <p:spPr bwMode="auto">
          <a:xfrm>
            <a:off x="3663950" y="5240338"/>
            <a:ext cx="901700" cy="635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5966" name="Rectangle 13"/>
          <p:cNvSpPr>
            <a:spLocks noChangeArrowheads="1"/>
          </p:cNvSpPr>
          <p:nvPr/>
        </p:nvSpPr>
        <p:spPr bwMode="auto">
          <a:xfrm>
            <a:off x="3109913" y="1808163"/>
            <a:ext cx="4603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Arial" charset="0"/>
              </a:rPr>
              <a:t>P1</a:t>
            </a:r>
          </a:p>
        </p:txBody>
      </p:sp>
      <p:sp>
        <p:nvSpPr>
          <p:cNvPr id="125967" name="Rectangle 14"/>
          <p:cNvSpPr>
            <a:spLocks noChangeArrowheads="1"/>
          </p:cNvSpPr>
          <p:nvPr/>
        </p:nvSpPr>
        <p:spPr bwMode="auto">
          <a:xfrm>
            <a:off x="5776913" y="1806575"/>
            <a:ext cx="4603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Arial" charset="0"/>
              </a:rPr>
              <a:t>P2</a:t>
            </a:r>
          </a:p>
        </p:txBody>
      </p:sp>
      <p:sp>
        <p:nvSpPr>
          <p:cNvPr id="125968" name="Rectangle 15"/>
          <p:cNvSpPr>
            <a:spLocks noChangeArrowheads="1"/>
          </p:cNvSpPr>
          <p:nvPr/>
        </p:nvSpPr>
        <p:spPr bwMode="auto">
          <a:xfrm>
            <a:off x="3414713" y="5084763"/>
            <a:ext cx="2952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Arial" charset="0"/>
              </a:rPr>
              <a:t>x</a:t>
            </a:r>
          </a:p>
        </p:txBody>
      </p:sp>
      <p:sp>
        <p:nvSpPr>
          <p:cNvPr id="125969" name="AutoShape 16"/>
          <p:cNvSpPr>
            <a:spLocks noChangeArrowheads="1"/>
          </p:cNvSpPr>
          <p:nvPr/>
        </p:nvSpPr>
        <p:spPr bwMode="auto">
          <a:xfrm>
            <a:off x="2749550" y="3740150"/>
            <a:ext cx="4025900" cy="5969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5970" name="Rectangle 17"/>
          <p:cNvSpPr>
            <a:spLocks noChangeArrowheads="1"/>
          </p:cNvSpPr>
          <p:nvPr/>
        </p:nvSpPr>
        <p:spPr bwMode="auto">
          <a:xfrm>
            <a:off x="3338513" y="3863975"/>
            <a:ext cx="26447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Arial" charset="0"/>
              </a:rPr>
              <a:t>Interconnection Network</a:t>
            </a:r>
          </a:p>
        </p:txBody>
      </p:sp>
      <p:sp>
        <p:nvSpPr>
          <p:cNvPr id="125971" name="Line 18"/>
          <p:cNvSpPr>
            <a:spLocks noChangeShapeType="1"/>
          </p:cNvSpPr>
          <p:nvPr/>
        </p:nvSpPr>
        <p:spPr bwMode="auto">
          <a:xfrm>
            <a:off x="4648200" y="4349750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72" name="Rectangle 19"/>
          <p:cNvSpPr>
            <a:spLocks noChangeArrowheads="1"/>
          </p:cNvSpPr>
          <p:nvPr/>
        </p:nvSpPr>
        <p:spPr bwMode="auto">
          <a:xfrm>
            <a:off x="3948113" y="5540375"/>
            <a:ext cx="15652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Arial" charset="0"/>
              </a:rPr>
              <a:t>Main Memory</a:t>
            </a:r>
          </a:p>
        </p:txBody>
      </p:sp>
      <p:sp>
        <p:nvSpPr>
          <p:cNvPr id="125973" name="Rectangle 20"/>
          <p:cNvSpPr>
            <a:spLocks noChangeArrowheads="1"/>
          </p:cNvSpPr>
          <p:nvPr/>
        </p:nvSpPr>
        <p:spPr bwMode="auto">
          <a:xfrm>
            <a:off x="949325" y="2613025"/>
            <a:ext cx="8667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3B812F"/>
                </a:solidFill>
                <a:cs typeface="Arial" charset="0"/>
              </a:rPr>
              <a:t>ld r2, x</a:t>
            </a:r>
          </a:p>
        </p:txBody>
      </p:sp>
      <p:sp>
        <p:nvSpPr>
          <p:cNvPr id="125974" name="Rectangle 23"/>
          <p:cNvSpPr>
            <a:spLocks noChangeArrowheads="1"/>
          </p:cNvSpPr>
          <p:nvPr/>
        </p:nvSpPr>
        <p:spPr bwMode="auto">
          <a:xfrm>
            <a:off x="6851650" y="1851025"/>
            <a:ext cx="8667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3B812F"/>
                </a:solidFill>
                <a:cs typeface="Arial" charset="0"/>
              </a:rPr>
              <a:t>ld r2, x</a:t>
            </a:r>
          </a:p>
        </p:txBody>
      </p:sp>
      <p:sp>
        <p:nvSpPr>
          <p:cNvPr id="125975" name="Rectangle 24"/>
          <p:cNvSpPr>
            <a:spLocks noChangeArrowheads="1"/>
          </p:cNvSpPr>
          <p:nvPr/>
        </p:nvSpPr>
        <p:spPr bwMode="auto">
          <a:xfrm>
            <a:off x="5584825" y="2908300"/>
            <a:ext cx="866775" cy="571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5976" name="Rectangle 25"/>
          <p:cNvSpPr>
            <a:spLocks noChangeArrowheads="1"/>
          </p:cNvSpPr>
          <p:nvPr/>
        </p:nvSpPr>
        <p:spPr bwMode="auto">
          <a:xfrm>
            <a:off x="2924175" y="2935288"/>
            <a:ext cx="866775" cy="571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5977" name="TextBox 25"/>
          <p:cNvSpPr txBox="1">
            <a:spLocks noChangeArrowheads="1"/>
          </p:cNvSpPr>
          <p:nvPr/>
        </p:nvSpPr>
        <p:spPr bwMode="auto">
          <a:xfrm>
            <a:off x="3711575" y="4953000"/>
            <a:ext cx="696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cs typeface="Arial" charset="0"/>
              </a:rPr>
              <a:t>1000</a:t>
            </a:r>
          </a:p>
        </p:txBody>
      </p:sp>
      <p:sp>
        <p:nvSpPr>
          <p:cNvPr id="125978" name="TextBox 26"/>
          <p:cNvSpPr txBox="1">
            <a:spLocks noChangeArrowheads="1"/>
          </p:cNvSpPr>
          <p:nvPr/>
        </p:nvSpPr>
        <p:spPr bwMode="auto">
          <a:xfrm>
            <a:off x="3013075" y="2622550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cs typeface="Arial" charset="0"/>
              </a:rPr>
              <a:t>1000</a:t>
            </a:r>
          </a:p>
        </p:txBody>
      </p:sp>
      <p:sp>
        <p:nvSpPr>
          <p:cNvPr id="125979" name="TextBox 27"/>
          <p:cNvSpPr txBox="1">
            <a:spLocks noChangeArrowheads="1"/>
          </p:cNvSpPr>
          <p:nvPr/>
        </p:nvSpPr>
        <p:spPr bwMode="auto">
          <a:xfrm>
            <a:off x="5659438" y="2605088"/>
            <a:ext cx="698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cs typeface="Arial" charset="0"/>
              </a:rPr>
              <a:t>1000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The Cache Coherence Problem</a:t>
            </a:r>
          </a:p>
        </p:txBody>
      </p:sp>
      <p:sp>
        <p:nvSpPr>
          <p:cNvPr id="126978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697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E184F7F-211A-1248-AE51-A3A96DA23D1C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37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126980" name="Oval 3"/>
          <p:cNvSpPr>
            <a:spLocks noChangeArrowheads="1"/>
          </p:cNvSpPr>
          <p:nvPr/>
        </p:nvSpPr>
        <p:spPr bwMode="auto">
          <a:xfrm>
            <a:off x="5645150" y="1606550"/>
            <a:ext cx="749300" cy="749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6981" name="Rectangle 4"/>
          <p:cNvSpPr>
            <a:spLocks noChangeArrowheads="1"/>
          </p:cNvSpPr>
          <p:nvPr/>
        </p:nvSpPr>
        <p:spPr bwMode="auto">
          <a:xfrm>
            <a:off x="5568950" y="2597150"/>
            <a:ext cx="901700" cy="749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6982" name="Line 5"/>
          <p:cNvSpPr>
            <a:spLocks noChangeShapeType="1"/>
          </p:cNvSpPr>
          <p:nvPr/>
        </p:nvSpPr>
        <p:spPr bwMode="auto">
          <a:xfrm>
            <a:off x="6019800" y="2368550"/>
            <a:ext cx="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3" name="Line 6"/>
          <p:cNvSpPr>
            <a:spLocks noChangeShapeType="1"/>
          </p:cNvSpPr>
          <p:nvPr/>
        </p:nvSpPr>
        <p:spPr bwMode="auto">
          <a:xfrm>
            <a:off x="6019800" y="3359150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4" name="Oval 7"/>
          <p:cNvSpPr>
            <a:spLocks noChangeArrowheads="1"/>
          </p:cNvSpPr>
          <p:nvPr/>
        </p:nvSpPr>
        <p:spPr bwMode="auto">
          <a:xfrm>
            <a:off x="2978150" y="1606550"/>
            <a:ext cx="749300" cy="749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6985" name="Rectangle 8"/>
          <p:cNvSpPr>
            <a:spLocks noChangeArrowheads="1"/>
          </p:cNvSpPr>
          <p:nvPr/>
        </p:nvSpPr>
        <p:spPr bwMode="auto">
          <a:xfrm>
            <a:off x="2901950" y="2597150"/>
            <a:ext cx="901700" cy="749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6986" name="Line 9"/>
          <p:cNvSpPr>
            <a:spLocks noChangeShapeType="1"/>
          </p:cNvSpPr>
          <p:nvPr/>
        </p:nvSpPr>
        <p:spPr bwMode="auto">
          <a:xfrm>
            <a:off x="3352800" y="2368550"/>
            <a:ext cx="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7" name="Line 10"/>
          <p:cNvSpPr>
            <a:spLocks noChangeShapeType="1"/>
          </p:cNvSpPr>
          <p:nvPr/>
        </p:nvSpPr>
        <p:spPr bwMode="auto">
          <a:xfrm>
            <a:off x="3352800" y="3359150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8" name="Rectangle 11"/>
          <p:cNvSpPr>
            <a:spLocks noChangeArrowheads="1"/>
          </p:cNvSpPr>
          <p:nvPr/>
        </p:nvSpPr>
        <p:spPr bwMode="auto">
          <a:xfrm>
            <a:off x="3060700" y="4737100"/>
            <a:ext cx="3556000" cy="1193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6989" name="Rectangle 12"/>
          <p:cNvSpPr>
            <a:spLocks noChangeArrowheads="1"/>
          </p:cNvSpPr>
          <p:nvPr/>
        </p:nvSpPr>
        <p:spPr bwMode="auto">
          <a:xfrm>
            <a:off x="3663950" y="5240338"/>
            <a:ext cx="901700" cy="635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6990" name="Rectangle 13"/>
          <p:cNvSpPr>
            <a:spLocks noChangeArrowheads="1"/>
          </p:cNvSpPr>
          <p:nvPr/>
        </p:nvSpPr>
        <p:spPr bwMode="auto">
          <a:xfrm>
            <a:off x="3109913" y="1808163"/>
            <a:ext cx="4603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Arial" charset="0"/>
              </a:rPr>
              <a:t>P1</a:t>
            </a:r>
          </a:p>
        </p:txBody>
      </p:sp>
      <p:sp>
        <p:nvSpPr>
          <p:cNvPr id="126991" name="Rectangle 14"/>
          <p:cNvSpPr>
            <a:spLocks noChangeArrowheads="1"/>
          </p:cNvSpPr>
          <p:nvPr/>
        </p:nvSpPr>
        <p:spPr bwMode="auto">
          <a:xfrm>
            <a:off x="5776913" y="1806575"/>
            <a:ext cx="4603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Arial" charset="0"/>
              </a:rPr>
              <a:t>P2</a:t>
            </a:r>
          </a:p>
        </p:txBody>
      </p:sp>
      <p:sp>
        <p:nvSpPr>
          <p:cNvPr id="126992" name="Rectangle 15"/>
          <p:cNvSpPr>
            <a:spLocks noChangeArrowheads="1"/>
          </p:cNvSpPr>
          <p:nvPr/>
        </p:nvSpPr>
        <p:spPr bwMode="auto">
          <a:xfrm>
            <a:off x="3414713" y="5084763"/>
            <a:ext cx="2952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Arial" charset="0"/>
              </a:rPr>
              <a:t>x</a:t>
            </a:r>
          </a:p>
        </p:txBody>
      </p:sp>
      <p:sp>
        <p:nvSpPr>
          <p:cNvPr id="126993" name="AutoShape 16"/>
          <p:cNvSpPr>
            <a:spLocks noChangeArrowheads="1"/>
          </p:cNvSpPr>
          <p:nvPr/>
        </p:nvSpPr>
        <p:spPr bwMode="auto">
          <a:xfrm>
            <a:off x="2749550" y="3740150"/>
            <a:ext cx="4025900" cy="5969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6994" name="Rectangle 17"/>
          <p:cNvSpPr>
            <a:spLocks noChangeArrowheads="1"/>
          </p:cNvSpPr>
          <p:nvPr/>
        </p:nvSpPr>
        <p:spPr bwMode="auto">
          <a:xfrm>
            <a:off x="3338513" y="3863975"/>
            <a:ext cx="26447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Arial" charset="0"/>
              </a:rPr>
              <a:t>Interconnection Network</a:t>
            </a:r>
          </a:p>
        </p:txBody>
      </p:sp>
      <p:sp>
        <p:nvSpPr>
          <p:cNvPr id="126995" name="Line 18"/>
          <p:cNvSpPr>
            <a:spLocks noChangeShapeType="1"/>
          </p:cNvSpPr>
          <p:nvPr/>
        </p:nvSpPr>
        <p:spPr bwMode="auto">
          <a:xfrm>
            <a:off x="4648200" y="4349750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96" name="Rectangle 19"/>
          <p:cNvSpPr>
            <a:spLocks noChangeArrowheads="1"/>
          </p:cNvSpPr>
          <p:nvPr/>
        </p:nvSpPr>
        <p:spPr bwMode="auto">
          <a:xfrm>
            <a:off x="3948113" y="5540375"/>
            <a:ext cx="15652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Arial" charset="0"/>
              </a:rPr>
              <a:t>Main Memory</a:t>
            </a:r>
          </a:p>
        </p:txBody>
      </p:sp>
      <p:sp>
        <p:nvSpPr>
          <p:cNvPr id="126997" name="Rectangle 20"/>
          <p:cNvSpPr>
            <a:spLocks noChangeArrowheads="1"/>
          </p:cNvSpPr>
          <p:nvPr/>
        </p:nvSpPr>
        <p:spPr bwMode="auto">
          <a:xfrm>
            <a:off x="949325" y="2613025"/>
            <a:ext cx="148907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3B812F"/>
                </a:solidFill>
                <a:cs typeface="Arial" charset="0"/>
              </a:rPr>
              <a:t>ld r2, x</a:t>
            </a:r>
            <a:endParaRPr lang="en-US">
              <a:solidFill>
                <a:srgbClr val="000000"/>
              </a:solidFill>
              <a:cs typeface="Arial" charset="0"/>
            </a:endParaRPr>
          </a:p>
          <a:p>
            <a:r>
              <a:rPr lang="en-US">
                <a:solidFill>
                  <a:srgbClr val="000000"/>
                </a:solidFill>
                <a:cs typeface="Arial" charset="0"/>
              </a:rPr>
              <a:t>add r1, r2, r4</a:t>
            </a:r>
          </a:p>
          <a:p>
            <a:r>
              <a:rPr lang="en-US">
                <a:solidFill>
                  <a:srgbClr val="CC9900"/>
                </a:solidFill>
                <a:cs typeface="Arial" charset="0"/>
              </a:rPr>
              <a:t>st x, r1</a:t>
            </a:r>
          </a:p>
        </p:txBody>
      </p:sp>
      <p:sp>
        <p:nvSpPr>
          <p:cNvPr id="126998" name="Rectangle 23"/>
          <p:cNvSpPr>
            <a:spLocks noChangeArrowheads="1"/>
          </p:cNvSpPr>
          <p:nvPr/>
        </p:nvSpPr>
        <p:spPr bwMode="auto">
          <a:xfrm>
            <a:off x="6851650" y="1851025"/>
            <a:ext cx="8667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3B812F"/>
                </a:solidFill>
                <a:cs typeface="Arial" charset="0"/>
              </a:rPr>
              <a:t>ld r2, x</a:t>
            </a:r>
          </a:p>
        </p:txBody>
      </p:sp>
      <p:sp>
        <p:nvSpPr>
          <p:cNvPr id="126999" name="Rectangle 24"/>
          <p:cNvSpPr>
            <a:spLocks noChangeArrowheads="1"/>
          </p:cNvSpPr>
          <p:nvPr/>
        </p:nvSpPr>
        <p:spPr bwMode="auto">
          <a:xfrm>
            <a:off x="5584825" y="2908300"/>
            <a:ext cx="866775" cy="571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7000" name="Rectangle 25"/>
          <p:cNvSpPr>
            <a:spLocks noChangeArrowheads="1"/>
          </p:cNvSpPr>
          <p:nvPr/>
        </p:nvSpPr>
        <p:spPr bwMode="auto">
          <a:xfrm>
            <a:off x="2924175" y="2935288"/>
            <a:ext cx="866775" cy="5715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7001" name="TextBox 25"/>
          <p:cNvSpPr txBox="1">
            <a:spLocks noChangeArrowheads="1"/>
          </p:cNvSpPr>
          <p:nvPr/>
        </p:nvSpPr>
        <p:spPr bwMode="auto">
          <a:xfrm>
            <a:off x="3738563" y="4943475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cs typeface="Arial" charset="0"/>
              </a:rPr>
              <a:t>1000</a:t>
            </a:r>
          </a:p>
        </p:txBody>
      </p:sp>
      <p:sp>
        <p:nvSpPr>
          <p:cNvPr id="127002" name="TextBox 26"/>
          <p:cNvSpPr txBox="1">
            <a:spLocks noChangeArrowheads="1"/>
          </p:cNvSpPr>
          <p:nvPr/>
        </p:nvSpPr>
        <p:spPr bwMode="auto">
          <a:xfrm>
            <a:off x="5668963" y="2605088"/>
            <a:ext cx="698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cs typeface="Arial" charset="0"/>
              </a:rPr>
              <a:t>1000</a:t>
            </a:r>
          </a:p>
        </p:txBody>
      </p:sp>
      <p:sp>
        <p:nvSpPr>
          <p:cNvPr id="127003" name="TextBox 27"/>
          <p:cNvSpPr txBox="1">
            <a:spLocks noChangeArrowheads="1"/>
          </p:cNvSpPr>
          <p:nvPr/>
        </p:nvSpPr>
        <p:spPr bwMode="auto">
          <a:xfrm>
            <a:off x="3003550" y="2622550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cs typeface="Arial" charset="0"/>
              </a:rPr>
              <a:t>2000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The Cache Coherence Problem</a:t>
            </a:r>
          </a:p>
        </p:txBody>
      </p:sp>
      <p:sp>
        <p:nvSpPr>
          <p:cNvPr id="12800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800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AC453A-664B-274C-B90D-4B681AC58E7E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38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128004" name="Oval 3"/>
          <p:cNvSpPr>
            <a:spLocks noChangeArrowheads="1"/>
          </p:cNvSpPr>
          <p:nvPr/>
        </p:nvSpPr>
        <p:spPr bwMode="auto">
          <a:xfrm>
            <a:off x="5645150" y="1606550"/>
            <a:ext cx="749300" cy="749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8005" name="Rectangle 4"/>
          <p:cNvSpPr>
            <a:spLocks noChangeArrowheads="1"/>
          </p:cNvSpPr>
          <p:nvPr/>
        </p:nvSpPr>
        <p:spPr bwMode="auto">
          <a:xfrm>
            <a:off x="5568950" y="2597150"/>
            <a:ext cx="901700" cy="749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8006" name="Line 5"/>
          <p:cNvSpPr>
            <a:spLocks noChangeShapeType="1"/>
          </p:cNvSpPr>
          <p:nvPr/>
        </p:nvSpPr>
        <p:spPr bwMode="auto">
          <a:xfrm>
            <a:off x="6019800" y="2368550"/>
            <a:ext cx="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07" name="Line 6"/>
          <p:cNvSpPr>
            <a:spLocks noChangeShapeType="1"/>
          </p:cNvSpPr>
          <p:nvPr/>
        </p:nvSpPr>
        <p:spPr bwMode="auto">
          <a:xfrm>
            <a:off x="6019800" y="3359150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08" name="Oval 7"/>
          <p:cNvSpPr>
            <a:spLocks noChangeArrowheads="1"/>
          </p:cNvSpPr>
          <p:nvPr/>
        </p:nvSpPr>
        <p:spPr bwMode="auto">
          <a:xfrm>
            <a:off x="2978150" y="1606550"/>
            <a:ext cx="749300" cy="749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8009" name="Rectangle 8"/>
          <p:cNvSpPr>
            <a:spLocks noChangeArrowheads="1"/>
          </p:cNvSpPr>
          <p:nvPr/>
        </p:nvSpPr>
        <p:spPr bwMode="auto">
          <a:xfrm>
            <a:off x="2901950" y="2597150"/>
            <a:ext cx="901700" cy="749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8010" name="Line 9"/>
          <p:cNvSpPr>
            <a:spLocks noChangeShapeType="1"/>
          </p:cNvSpPr>
          <p:nvPr/>
        </p:nvSpPr>
        <p:spPr bwMode="auto">
          <a:xfrm>
            <a:off x="3352800" y="2368550"/>
            <a:ext cx="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1" name="Line 10"/>
          <p:cNvSpPr>
            <a:spLocks noChangeShapeType="1"/>
          </p:cNvSpPr>
          <p:nvPr/>
        </p:nvSpPr>
        <p:spPr bwMode="auto">
          <a:xfrm>
            <a:off x="3352800" y="3359150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2" name="Rectangle 11"/>
          <p:cNvSpPr>
            <a:spLocks noChangeArrowheads="1"/>
          </p:cNvSpPr>
          <p:nvPr/>
        </p:nvSpPr>
        <p:spPr bwMode="auto">
          <a:xfrm>
            <a:off x="3060700" y="4737100"/>
            <a:ext cx="3556000" cy="1193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8013" name="Rectangle 12"/>
          <p:cNvSpPr>
            <a:spLocks noChangeArrowheads="1"/>
          </p:cNvSpPr>
          <p:nvPr/>
        </p:nvSpPr>
        <p:spPr bwMode="auto">
          <a:xfrm>
            <a:off x="3663950" y="5240338"/>
            <a:ext cx="901700" cy="635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8014" name="Rectangle 13"/>
          <p:cNvSpPr>
            <a:spLocks noChangeArrowheads="1"/>
          </p:cNvSpPr>
          <p:nvPr/>
        </p:nvSpPr>
        <p:spPr bwMode="auto">
          <a:xfrm>
            <a:off x="3109913" y="1808163"/>
            <a:ext cx="4603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Arial" charset="0"/>
              </a:rPr>
              <a:t>P1</a:t>
            </a:r>
          </a:p>
        </p:txBody>
      </p:sp>
      <p:sp>
        <p:nvSpPr>
          <p:cNvPr id="128015" name="Rectangle 14"/>
          <p:cNvSpPr>
            <a:spLocks noChangeArrowheads="1"/>
          </p:cNvSpPr>
          <p:nvPr/>
        </p:nvSpPr>
        <p:spPr bwMode="auto">
          <a:xfrm>
            <a:off x="5776913" y="1806575"/>
            <a:ext cx="4603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Arial" charset="0"/>
              </a:rPr>
              <a:t>P2</a:t>
            </a:r>
          </a:p>
        </p:txBody>
      </p:sp>
      <p:sp>
        <p:nvSpPr>
          <p:cNvPr id="128016" name="Rectangle 15"/>
          <p:cNvSpPr>
            <a:spLocks noChangeArrowheads="1"/>
          </p:cNvSpPr>
          <p:nvPr/>
        </p:nvSpPr>
        <p:spPr bwMode="auto">
          <a:xfrm>
            <a:off x="3414713" y="5084763"/>
            <a:ext cx="2952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Arial" charset="0"/>
              </a:rPr>
              <a:t>x</a:t>
            </a:r>
          </a:p>
        </p:txBody>
      </p:sp>
      <p:sp>
        <p:nvSpPr>
          <p:cNvPr id="128017" name="AutoShape 16"/>
          <p:cNvSpPr>
            <a:spLocks noChangeArrowheads="1"/>
          </p:cNvSpPr>
          <p:nvPr/>
        </p:nvSpPr>
        <p:spPr bwMode="auto">
          <a:xfrm>
            <a:off x="2749550" y="3740150"/>
            <a:ext cx="4025900" cy="5969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8018" name="Rectangle 17"/>
          <p:cNvSpPr>
            <a:spLocks noChangeArrowheads="1"/>
          </p:cNvSpPr>
          <p:nvPr/>
        </p:nvSpPr>
        <p:spPr bwMode="auto">
          <a:xfrm>
            <a:off x="3338513" y="3863975"/>
            <a:ext cx="26447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Arial" charset="0"/>
              </a:rPr>
              <a:t>Interconnection Network</a:t>
            </a:r>
          </a:p>
        </p:txBody>
      </p:sp>
      <p:sp>
        <p:nvSpPr>
          <p:cNvPr id="128019" name="Line 18"/>
          <p:cNvSpPr>
            <a:spLocks noChangeShapeType="1"/>
          </p:cNvSpPr>
          <p:nvPr/>
        </p:nvSpPr>
        <p:spPr bwMode="auto">
          <a:xfrm>
            <a:off x="4648200" y="4349750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20" name="Rectangle 19"/>
          <p:cNvSpPr>
            <a:spLocks noChangeArrowheads="1"/>
          </p:cNvSpPr>
          <p:nvPr/>
        </p:nvSpPr>
        <p:spPr bwMode="auto">
          <a:xfrm>
            <a:off x="3948113" y="5540375"/>
            <a:ext cx="15652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Arial" charset="0"/>
              </a:rPr>
              <a:t>Main Memory</a:t>
            </a:r>
          </a:p>
        </p:txBody>
      </p:sp>
      <p:sp>
        <p:nvSpPr>
          <p:cNvPr id="128021" name="Rectangle 20"/>
          <p:cNvSpPr>
            <a:spLocks noChangeArrowheads="1"/>
          </p:cNvSpPr>
          <p:nvPr/>
        </p:nvSpPr>
        <p:spPr bwMode="auto">
          <a:xfrm>
            <a:off x="949325" y="2613025"/>
            <a:ext cx="148907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3B812F"/>
                </a:solidFill>
                <a:cs typeface="Arial" charset="0"/>
              </a:rPr>
              <a:t>ld r2, x</a:t>
            </a:r>
            <a:endParaRPr lang="en-US">
              <a:solidFill>
                <a:srgbClr val="000000"/>
              </a:solidFill>
              <a:cs typeface="Arial" charset="0"/>
            </a:endParaRPr>
          </a:p>
          <a:p>
            <a:r>
              <a:rPr lang="en-US">
                <a:solidFill>
                  <a:srgbClr val="000000"/>
                </a:solidFill>
                <a:cs typeface="Arial" charset="0"/>
              </a:rPr>
              <a:t>add r1, r2, r4</a:t>
            </a:r>
          </a:p>
          <a:p>
            <a:r>
              <a:rPr lang="en-US">
                <a:solidFill>
                  <a:srgbClr val="CC9900"/>
                </a:solidFill>
                <a:cs typeface="Arial" charset="0"/>
              </a:rPr>
              <a:t>st x, r1</a:t>
            </a:r>
          </a:p>
        </p:txBody>
      </p:sp>
      <p:sp>
        <p:nvSpPr>
          <p:cNvPr id="128022" name="Rectangle 23"/>
          <p:cNvSpPr>
            <a:spLocks noChangeArrowheads="1"/>
          </p:cNvSpPr>
          <p:nvPr/>
        </p:nvSpPr>
        <p:spPr bwMode="auto">
          <a:xfrm>
            <a:off x="6851650" y="1851025"/>
            <a:ext cx="8667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3B812F"/>
                </a:solidFill>
                <a:cs typeface="Arial" charset="0"/>
              </a:rPr>
              <a:t>ld r2, x</a:t>
            </a:r>
          </a:p>
        </p:txBody>
      </p:sp>
      <p:sp>
        <p:nvSpPr>
          <p:cNvPr id="128023" name="Rectangle 24"/>
          <p:cNvSpPr>
            <a:spLocks noChangeArrowheads="1"/>
          </p:cNvSpPr>
          <p:nvPr/>
        </p:nvSpPr>
        <p:spPr bwMode="auto">
          <a:xfrm>
            <a:off x="5584825" y="2908300"/>
            <a:ext cx="866775" cy="571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8024" name="Rectangle 25"/>
          <p:cNvSpPr>
            <a:spLocks noChangeArrowheads="1"/>
          </p:cNvSpPr>
          <p:nvPr/>
        </p:nvSpPr>
        <p:spPr bwMode="auto">
          <a:xfrm>
            <a:off x="2924175" y="2935288"/>
            <a:ext cx="866775" cy="5715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8025" name="TextBox 25"/>
          <p:cNvSpPr txBox="1">
            <a:spLocks noChangeArrowheads="1"/>
          </p:cNvSpPr>
          <p:nvPr/>
        </p:nvSpPr>
        <p:spPr bwMode="auto">
          <a:xfrm>
            <a:off x="3738563" y="4943475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cs typeface="Arial" charset="0"/>
              </a:rPr>
              <a:t>1000</a:t>
            </a:r>
          </a:p>
        </p:txBody>
      </p:sp>
      <p:sp>
        <p:nvSpPr>
          <p:cNvPr id="128026" name="TextBox 26"/>
          <p:cNvSpPr txBox="1">
            <a:spLocks noChangeArrowheads="1"/>
          </p:cNvSpPr>
          <p:nvPr/>
        </p:nvSpPr>
        <p:spPr bwMode="auto">
          <a:xfrm>
            <a:off x="5668963" y="2605088"/>
            <a:ext cx="698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cs typeface="Arial" charset="0"/>
              </a:rPr>
              <a:t>1000</a:t>
            </a:r>
          </a:p>
        </p:txBody>
      </p:sp>
      <p:sp>
        <p:nvSpPr>
          <p:cNvPr id="128027" name="TextBox 27"/>
          <p:cNvSpPr txBox="1">
            <a:spLocks noChangeArrowheads="1"/>
          </p:cNvSpPr>
          <p:nvPr/>
        </p:nvSpPr>
        <p:spPr bwMode="auto">
          <a:xfrm>
            <a:off x="3003550" y="2622550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cs typeface="Arial" charset="0"/>
              </a:rPr>
              <a:t>2000</a:t>
            </a:r>
          </a:p>
        </p:txBody>
      </p:sp>
      <p:sp>
        <p:nvSpPr>
          <p:cNvPr id="128028" name="TextBox 28"/>
          <p:cNvSpPr txBox="1">
            <a:spLocks noChangeArrowheads="1"/>
          </p:cNvSpPr>
          <p:nvPr/>
        </p:nvSpPr>
        <p:spPr bwMode="auto">
          <a:xfrm>
            <a:off x="6851650" y="3240088"/>
            <a:ext cx="877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28571F"/>
                </a:solidFill>
                <a:cs typeface="Arial" charset="0"/>
              </a:rPr>
              <a:t>ld r5, x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288213" y="2605088"/>
            <a:ext cx="1622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  <a:cs typeface="Arial" charset="0"/>
              </a:rPr>
              <a:t>Should NOT load 1000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Cache Coherence: Whose Responsibility?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Software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Can the programmer ensure coherence if caches are invisible to software?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What if the ISA provided a cache flush instruction?</a:t>
            </a:r>
          </a:p>
          <a:p>
            <a:pPr lvl="2"/>
            <a:r>
              <a:rPr lang="en-US">
                <a:latin typeface="Tahoma" charset="0"/>
                <a:ea typeface="ＭＳ Ｐゴシック" charset="0"/>
              </a:rPr>
              <a:t>FLUSH-LOCAL A: Flushes/invalidates the cache block containing address A from a processor</a:t>
            </a:r>
            <a:r>
              <a:rPr lang="ja-JP" altLang="en-US">
                <a:latin typeface="Tahoma" charset="0"/>
                <a:ea typeface="ＭＳ Ｐゴシック" charset="0"/>
              </a:rPr>
              <a:t>’</a:t>
            </a:r>
            <a:r>
              <a:rPr lang="en-US" altLang="ja-JP">
                <a:latin typeface="Tahoma" charset="0"/>
                <a:ea typeface="ＭＳ Ｐゴシック" charset="0"/>
              </a:rPr>
              <a:t>s local cache. </a:t>
            </a:r>
          </a:p>
          <a:p>
            <a:pPr lvl="2"/>
            <a:r>
              <a:rPr lang="en-US">
                <a:latin typeface="Tahoma" charset="0"/>
                <a:ea typeface="ＭＳ Ｐゴシック" charset="0"/>
              </a:rPr>
              <a:t>FLUSH-GLOBAL A: Flushes/invalidates the cache block containing address A from all other processors</a:t>
            </a:r>
            <a:r>
              <a:rPr lang="ja-JP" altLang="en-US">
                <a:latin typeface="Tahoma" charset="0"/>
                <a:ea typeface="ＭＳ Ｐゴシック" charset="0"/>
              </a:rPr>
              <a:t>’</a:t>
            </a:r>
            <a:r>
              <a:rPr lang="en-US" altLang="ja-JP">
                <a:latin typeface="Tahoma" charset="0"/>
                <a:ea typeface="ＭＳ Ｐゴシック" charset="0"/>
              </a:rPr>
              <a:t> caches. </a:t>
            </a:r>
          </a:p>
          <a:p>
            <a:pPr lvl="2"/>
            <a:r>
              <a:rPr lang="en-US">
                <a:latin typeface="Tahoma" charset="0"/>
                <a:ea typeface="ＭＳ Ｐゴシック" charset="0"/>
              </a:rPr>
              <a:t>FLUSH-CACHE X: Flushes/invalidates all blocks in cache X.</a:t>
            </a:r>
          </a:p>
          <a:p>
            <a:pPr lvl="2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Hardware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Simplifies software</a:t>
            </a:r>
            <a:r>
              <a:rPr lang="ja-JP" altLang="en-US" sz="2000">
                <a:latin typeface="Tahoma" charset="0"/>
                <a:ea typeface="ＭＳ Ｐゴシック" charset="0"/>
              </a:rPr>
              <a:t>’</a:t>
            </a:r>
            <a:r>
              <a:rPr lang="en-US" altLang="ja-JP" sz="2000">
                <a:latin typeface="Tahoma" charset="0"/>
                <a:ea typeface="ＭＳ Ｐゴシック" charset="0"/>
              </a:rPr>
              <a:t>s job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One idea: Invalidate all other copies of block A when a processor writes to it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902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511F72F-5F73-4D42-9971-D6FCA142F7FE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39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</a:rPr>
              <a:t>Difficulties </a:t>
            </a:r>
            <a:r>
              <a:rPr lang="en-US" dirty="0" smtClean="0">
                <a:latin typeface="Garamond" charset="0"/>
              </a:rPr>
              <a:t>of Multiprocessing</a:t>
            </a:r>
            <a:endParaRPr lang="en-US" dirty="0">
              <a:latin typeface="Garamond" charset="0"/>
            </a:endParaRPr>
          </a:p>
        </p:txBody>
      </p:sp>
      <p:sp>
        <p:nvSpPr>
          <p:cNvPr id="96258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09905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ahoma" charset="0"/>
              </a:rPr>
              <a:t>Much </a:t>
            </a:r>
            <a:r>
              <a:rPr lang="en-US" dirty="0">
                <a:solidFill>
                  <a:srgbClr val="FF0000"/>
                </a:solidFill>
                <a:latin typeface="Tahoma" charset="0"/>
              </a:rPr>
              <a:t>of </a:t>
            </a:r>
            <a:r>
              <a:rPr lang="en-US" b="1" dirty="0">
                <a:solidFill>
                  <a:srgbClr val="FF0000"/>
                </a:solidFill>
                <a:latin typeface="Tahoma" charset="0"/>
              </a:rPr>
              <a:t>parallel computer architecture </a:t>
            </a:r>
            <a:r>
              <a:rPr lang="en-US" dirty="0">
                <a:solidFill>
                  <a:srgbClr val="FF0000"/>
                </a:solidFill>
                <a:latin typeface="Tahoma" charset="0"/>
              </a:rPr>
              <a:t>is about</a:t>
            </a:r>
          </a:p>
          <a:p>
            <a:pPr lvl="1"/>
            <a:endParaRPr lang="en-US" dirty="0" smtClean="0">
              <a:latin typeface="Tahoma" charset="0"/>
              <a:ea typeface="ＭＳ Ｐゴシック" charset="0"/>
            </a:endParaRP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</a:rPr>
              <a:t>Designing </a:t>
            </a:r>
            <a:r>
              <a:rPr lang="en-US" dirty="0">
                <a:latin typeface="Tahoma" charset="0"/>
                <a:ea typeface="ＭＳ Ｐゴシック" charset="0"/>
              </a:rPr>
              <a:t>machines that overcome the sequential and parallel bottlenecks to achieve higher performance and efficiency</a:t>
            </a:r>
          </a:p>
          <a:p>
            <a:pPr lvl="1"/>
            <a:endParaRPr lang="en-US" dirty="0" smtClean="0">
              <a:latin typeface="Tahoma" charset="0"/>
              <a:ea typeface="ＭＳ Ｐゴシック" charset="0"/>
            </a:endParaRP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</a:rPr>
              <a:t>Making </a:t>
            </a:r>
            <a:r>
              <a:rPr lang="en-US" dirty="0">
                <a:latin typeface="Tahoma" charset="0"/>
                <a:ea typeface="ＭＳ Ｐゴシック" charset="0"/>
              </a:rPr>
              <a:t>programmer’</a:t>
            </a:r>
            <a:r>
              <a:rPr lang="en-US" altLang="ja-JP" dirty="0">
                <a:latin typeface="Tahoma" charset="0"/>
                <a:ea typeface="ＭＳ Ｐゴシック" charset="0"/>
              </a:rPr>
              <a:t>s job easier in writing correct and high-performance parallel programs</a:t>
            </a:r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C380144-E9B9-A449-8EE5-9443F762C105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A Very Simple Coherence </a:t>
            </a:r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Scheme (VI)</a:t>
            </a:r>
            <a:endParaRPr lang="en-US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Caches </a:t>
            </a:r>
            <a:r>
              <a:rPr lang="ja-JP" altLang="en-US" dirty="0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latin typeface="Tahoma" charset="0"/>
                <a:ea typeface="ＭＳ Ｐゴシック" charset="0"/>
                <a:cs typeface="ＭＳ Ｐゴシック" charset="0"/>
              </a:rPr>
              <a:t>snoop</a:t>
            </a:r>
            <a:r>
              <a:rPr lang="ja-JP" altLang="en-US" dirty="0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>
                <a:latin typeface="Tahoma" charset="0"/>
                <a:ea typeface="ＭＳ Ｐゴシック" charset="0"/>
                <a:cs typeface="ＭＳ Ｐゴシック" charset="0"/>
              </a:rPr>
              <a:t> (observe) each other</a:t>
            </a:r>
            <a:r>
              <a:rPr lang="ja-JP" altLang="en-US" dirty="0">
                <a:latin typeface="Tahom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Tahoma" charset="0"/>
                <a:ea typeface="ＭＳ Ｐゴシック" charset="0"/>
                <a:cs typeface="ＭＳ Ｐゴシック" charset="0"/>
              </a:rPr>
              <a:t>s write/read operations. If a processor writes to a block, all others invalidate </a:t>
            </a:r>
            <a:r>
              <a:rPr lang="en-US" altLang="ja-JP" dirty="0" smtClean="0">
                <a:latin typeface="Tahoma" charset="0"/>
                <a:ea typeface="ＭＳ Ｐゴシック" charset="0"/>
                <a:cs typeface="ＭＳ Ｐゴシック" charset="0"/>
              </a:rPr>
              <a:t>the block.</a:t>
            </a:r>
            <a:endParaRPr lang="en-US" altLang="ja-JP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A simple protocol: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005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B1C31DA-3A10-F048-9560-CE7BC678D981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40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6032500" y="2749550"/>
            <a:ext cx="2659063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eaLnBrk="0" hangingPunct="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kern="0" dirty="0">
                <a:solidFill>
                  <a:srgbClr val="000000"/>
                </a:solidFill>
                <a:latin typeface="Tahoma"/>
                <a:cs typeface="Arial" charset="0"/>
              </a:rPr>
              <a:t>Write-through, no-write-allocate cache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Tahoma"/>
                <a:cs typeface="Arial" charset="0"/>
              </a:rPr>
              <a:t>Actions of the local processor on the cache block: </a:t>
            </a:r>
            <a:r>
              <a:rPr lang="en-US" sz="2000" kern="0" dirty="0" err="1">
                <a:solidFill>
                  <a:srgbClr val="000000"/>
                </a:solidFill>
                <a:latin typeface="Tahoma"/>
                <a:cs typeface="Arial" charset="0"/>
              </a:rPr>
              <a:t>PrRd</a:t>
            </a:r>
            <a:r>
              <a:rPr lang="en-US" sz="2000" kern="0" dirty="0">
                <a:solidFill>
                  <a:srgbClr val="000000"/>
                </a:solidFill>
                <a:latin typeface="Tahoma"/>
                <a:cs typeface="Arial" charset="0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Tahoma"/>
                <a:cs typeface="Arial" charset="0"/>
              </a:rPr>
              <a:t>PrWr</a:t>
            </a:r>
            <a:r>
              <a:rPr lang="en-US" sz="2000" kern="0" dirty="0">
                <a:solidFill>
                  <a:srgbClr val="000000"/>
                </a:solidFill>
                <a:latin typeface="Tahoma"/>
                <a:cs typeface="Arial" charset="0"/>
              </a:rPr>
              <a:t>, </a:t>
            </a:r>
            <a:endParaRPr lang="en-US" sz="2000" kern="0" dirty="0" smtClean="0">
              <a:solidFill>
                <a:srgbClr val="000000"/>
              </a:solidFill>
              <a:latin typeface="Tahoma"/>
              <a:cs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Tahoma"/>
                <a:cs typeface="Arial" charset="0"/>
              </a:rPr>
              <a:t>Actions that are broadcast on the bus for the block: </a:t>
            </a:r>
            <a:r>
              <a:rPr lang="en-US" sz="2000" kern="0" dirty="0" err="1" smtClean="0">
                <a:solidFill>
                  <a:srgbClr val="000000"/>
                </a:solidFill>
                <a:latin typeface="Tahoma"/>
                <a:cs typeface="Arial" charset="0"/>
              </a:rPr>
              <a:t>BusRd</a:t>
            </a:r>
            <a:r>
              <a:rPr lang="en-US" sz="2000" kern="0" dirty="0">
                <a:solidFill>
                  <a:srgbClr val="000000"/>
                </a:solidFill>
                <a:latin typeface="Tahoma"/>
                <a:cs typeface="Arial" charset="0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Tahoma"/>
                <a:cs typeface="Arial" charset="0"/>
              </a:rPr>
              <a:t>BusWr</a:t>
            </a:r>
            <a:endParaRPr lang="en-US" sz="2000" kern="0" dirty="0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3500" y="2824163"/>
            <a:ext cx="4448175" cy="3500437"/>
            <a:chOff x="-1" y="785"/>
            <a:chExt cx="3528" cy="2787"/>
          </a:xfrm>
        </p:grpSpPr>
        <p:sp>
          <p:nvSpPr>
            <p:cNvPr id="130054" name="Rectangle 6"/>
            <p:cNvSpPr>
              <a:spLocks noChangeArrowheads="1"/>
            </p:cNvSpPr>
            <p:nvPr/>
          </p:nvSpPr>
          <p:spPr bwMode="auto">
            <a:xfrm>
              <a:off x="1564" y="3284"/>
              <a:ext cx="18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0055" name="Oval 7"/>
            <p:cNvSpPr>
              <a:spLocks noChangeArrowheads="1"/>
            </p:cNvSpPr>
            <p:nvPr/>
          </p:nvSpPr>
          <p:spPr bwMode="auto">
            <a:xfrm>
              <a:off x="1712" y="1320"/>
              <a:ext cx="520" cy="52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0056" name="Oval 8"/>
            <p:cNvSpPr>
              <a:spLocks noChangeArrowheads="1"/>
            </p:cNvSpPr>
            <p:nvPr/>
          </p:nvSpPr>
          <p:spPr bwMode="auto">
            <a:xfrm>
              <a:off x="1760" y="2376"/>
              <a:ext cx="520" cy="52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0057" name="Arc 9"/>
            <p:cNvSpPr>
              <a:spLocks/>
            </p:cNvSpPr>
            <p:nvPr/>
          </p:nvSpPr>
          <p:spPr bwMode="auto">
            <a:xfrm rot="4920000">
              <a:off x="1888" y="831"/>
              <a:ext cx="606" cy="543"/>
            </a:xfrm>
            <a:custGeom>
              <a:avLst/>
              <a:gdLst>
                <a:gd name="T0" fmla="*/ 0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35975" y="37722"/>
                  </a:moveTo>
                  <a:cubicBezTo>
                    <a:pt x="32017" y="41250"/>
                    <a:pt x="26901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099"/>
                    <a:pt x="43043" y="24594"/>
                    <a:pt x="42734" y="26062"/>
                  </a:cubicBezTo>
                </a:path>
                <a:path w="43200" h="43200" stroke="0" extrusionOk="0">
                  <a:moveTo>
                    <a:pt x="35975" y="37722"/>
                  </a:moveTo>
                  <a:cubicBezTo>
                    <a:pt x="32017" y="41250"/>
                    <a:pt x="26901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099"/>
                    <a:pt x="43043" y="24594"/>
                    <a:pt x="42734" y="26062"/>
                  </a:cubicBezTo>
                  <a:lnTo>
                    <a:pt x="21600" y="21600"/>
                  </a:lnTo>
                  <a:lnTo>
                    <a:pt x="35975" y="37722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58" name="Arc 10"/>
            <p:cNvSpPr>
              <a:spLocks/>
            </p:cNvSpPr>
            <p:nvPr/>
          </p:nvSpPr>
          <p:spPr bwMode="auto">
            <a:xfrm rot="4920000">
              <a:off x="2102" y="1783"/>
              <a:ext cx="903" cy="561"/>
            </a:xfrm>
            <a:custGeom>
              <a:avLst/>
              <a:gdLst>
                <a:gd name="T0" fmla="*/ 0 w 43200"/>
                <a:gd name="T1" fmla="*/ 0 h 26189"/>
                <a:gd name="T2" fmla="*/ 0 w 43200"/>
                <a:gd name="T3" fmla="*/ 0 h 26189"/>
                <a:gd name="T4" fmla="*/ 0 w 43200"/>
                <a:gd name="T5" fmla="*/ 0 h 26189"/>
                <a:gd name="T6" fmla="*/ 0 60000 65536"/>
                <a:gd name="T7" fmla="*/ 0 60000 65536"/>
                <a:gd name="T8" fmla="*/ 0 60000 65536"/>
                <a:gd name="T9" fmla="*/ 0 w 43200"/>
                <a:gd name="T10" fmla="*/ 0 h 26189"/>
                <a:gd name="T11" fmla="*/ 43200 w 43200"/>
                <a:gd name="T12" fmla="*/ 26189 h 261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6189" fill="none" extrusionOk="0">
                  <a:moveTo>
                    <a:pt x="120" y="23883"/>
                  </a:moveTo>
                  <a:cubicBezTo>
                    <a:pt x="40" y="23124"/>
                    <a:pt x="0" y="2236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142"/>
                    <a:pt x="43034" y="24681"/>
                    <a:pt x="42706" y="26188"/>
                  </a:cubicBezTo>
                </a:path>
                <a:path w="43200" h="26189" stroke="0" extrusionOk="0">
                  <a:moveTo>
                    <a:pt x="120" y="23883"/>
                  </a:moveTo>
                  <a:cubicBezTo>
                    <a:pt x="40" y="23124"/>
                    <a:pt x="0" y="2236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142"/>
                    <a:pt x="43034" y="24681"/>
                    <a:pt x="42706" y="26188"/>
                  </a:cubicBezTo>
                  <a:lnTo>
                    <a:pt x="21600" y="21600"/>
                  </a:lnTo>
                  <a:lnTo>
                    <a:pt x="120" y="23883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59" name="Arc 11"/>
            <p:cNvSpPr>
              <a:spLocks/>
            </p:cNvSpPr>
            <p:nvPr/>
          </p:nvSpPr>
          <p:spPr bwMode="auto">
            <a:xfrm rot="4920000">
              <a:off x="1860" y="2825"/>
              <a:ext cx="652" cy="628"/>
            </a:xfrm>
            <a:custGeom>
              <a:avLst/>
              <a:gdLst>
                <a:gd name="T0" fmla="*/ 0 w 41915"/>
                <a:gd name="T1" fmla="*/ 0 h 43200"/>
                <a:gd name="T2" fmla="*/ 0 w 41915"/>
                <a:gd name="T3" fmla="*/ 0 h 43200"/>
                <a:gd name="T4" fmla="*/ 0 w 41915"/>
                <a:gd name="T5" fmla="*/ 0 h 43200"/>
                <a:gd name="T6" fmla="*/ 0 60000 65536"/>
                <a:gd name="T7" fmla="*/ 0 60000 65536"/>
                <a:gd name="T8" fmla="*/ 0 60000 65536"/>
                <a:gd name="T9" fmla="*/ 0 w 41915"/>
                <a:gd name="T10" fmla="*/ 0 h 43200"/>
                <a:gd name="T11" fmla="*/ 41915 w 41915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915" h="43200" fill="none" extrusionOk="0">
                  <a:moveTo>
                    <a:pt x="-1" y="14261"/>
                  </a:moveTo>
                  <a:cubicBezTo>
                    <a:pt x="3091" y="5703"/>
                    <a:pt x="11215" y="-1"/>
                    <a:pt x="20315" y="0"/>
                  </a:cubicBezTo>
                  <a:cubicBezTo>
                    <a:pt x="32244" y="0"/>
                    <a:pt x="41915" y="9670"/>
                    <a:pt x="41915" y="21600"/>
                  </a:cubicBezTo>
                  <a:cubicBezTo>
                    <a:pt x="41915" y="33529"/>
                    <a:pt x="32244" y="43200"/>
                    <a:pt x="20315" y="43200"/>
                  </a:cubicBezTo>
                  <a:cubicBezTo>
                    <a:pt x="14154" y="43200"/>
                    <a:pt x="8286" y="40569"/>
                    <a:pt x="4187" y="35969"/>
                  </a:cubicBezTo>
                </a:path>
                <a:path w="41915" h="43200" stroke="0" extrusionOk="0">
                  <a:moveTo>
                    <a:pt x="-1" y="14261"/>
                  </a:moveTo>
                  <a:cubicBezTo>
                    <a:pt x="3091" y="5703"/>
                    <a:pt x="11215" y="-1"/>
                    <a:pt x="20315" y="0"/>
                  </a:cubicBezTo>
                  <a:cubicBezTo>
                    <a:pt x="32244" y="0"/>
                    <a:pt x="41915" y="9670"/>
                    <a:pt x="41915" y="21600"/>
                  </a:cubicBezTo>
                  <a:cubicBezTo>
                    <a:pt x="41915" y="33529"/>
                    <a:pt x="32244" y="43200"/>
                    <a:pt x="20315" y="43200"/>
                  </a:cubicBezTo>
                  <a:cubicBezTo>
                    <a:pt x="14154" y="43200"/>
                    <a:pt x="8286" y="40569"/>
                    <a:pt x="4187" y="35969"/>
                  </a:cubicBezTo>
                  <a:lnTo>
                    <a:pt x="20315" y="21600"/>
                  </a:lnTo>
                  <a:lnTo>
                    <a:pt x="-1" y="14261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60" name="Rectangle 12"/>
            <p:cNvSpPr>
              <a:spLocks noChangeArrowheads="1"/>
            </p:cNvSpPr>
            <p:nvPr/>
          </p:nvSpPr>
          <p:spPr bwMode="auto">
            <a:xfrm>
              <a:off x="2494" y="833"/>
              <a:ext cx="9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cs typeface="Arial" charset="0"/>
                </a:rPr>
                <a:t>PrWr / BusWr</a:t>
              </a:r>
            </a:p>
          </p:txBody>
        </p:sp>
        <p:sp>
          <p:nvSpPr>
            <p:cNvPr id="130061" name="Rectangle 13"/>
            <p:cNvSpPr>
              <a:spLocks noChangeArrowheads="1"/>
            </p:cNvSpPr>
            <p:nvPr/>
          </p:nvSpPr>
          <p:spPr bwMode="auto">
            <a:xfrm>
              <a:off x="1753" y="1456"/>
              <a:ext cx="43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cs typeface="Arial" charset="0"/>
                </a:rPr>
                <a:t>Valid</a:t>
              </a:r>
            </a:p>
          </p:txBody>
        </p:sp>
        <p:sp>
          <p:nvSpPr>
            <p:cNvPr id="130062" name="Rectangle 14"/>
            <p:cNvSpPr>
              <a:spLocks noChangeArrowheads="1"/>
            </p:cNvSpPr>
            <p:nvPr/>
          </p:nvSpPr>
          <p:spPr bwMode="auto">
            <a:xfrm>
              <a:off x="2865" y="1788"/>
              <a:ext cx="546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cs typeface="Arial" charset="0"/>
                </a:rPr>
                <a:t>BusWr</a:t>
              </a:r>
            </a:p>
          </p:txBody>
        </p:sp>
        <p:sp>
          <p:nvSpPr>
            <p:cNvPr id="130063" name="Rectangle 15"/>
            <p:cNvSpPr>
              <a:spLocks noChangeArrowheads="1"/>
            </p:cNvSpPr>
            <p:nvPr/>
          </p:nvSpPr>
          <p:spPr bwMode="auto">
            <a:xfrm>
              <a:off x="1760" y="2530"/>
              <a:ext cx="530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cs typeface="Arial" charset="0"/>
                </a:rPr>
                <a:t>Invalid</a:t>
              </a:r>
            </a:p>
          </p:txBody>
        </p:sp>
        <p:sp>
          <p:nvSpPr>
            <p:cNvPr id="130064" name="Rectangle 16"/>
            <p:cNvSpPr>
              <a:spLocks noChangeArrowheads="1"/>
            </p:cNvSpPr>
            <p:nvPr/>
          </p:nvSpPr>
          <p:spPr bwMode="auto">
            <a:xfrm>
              <a:off x="2533" y="2996"/>
              <a:ext cx="9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cs typeface="Arial" charset="0"/>
                </a:rPr>
                <a:t>PrWr / BusWr</a:t>
              </a:r>
            </a:p>
          </p:txBody>
        </p:sp>
        <p:sp>
          <p:nvSpPr>
            <p:cNvPr id="130065" name="Rectangle 17"/>
            <p:cNvSpPr>
              <a:spLocks noChangeArrowheads="1"/>
            </p:cNvSpPr>
            <p:nvPr/>
          </p:nvSpPr>
          <p:spPr bwMode="auto">
            <a:xfrm>
              <a:off x="-1" y="1955"/>
              <a:ext cx="9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cs typeface="Arial" charset="0"/>
                </a:rPr>
                <a:t>PrRd / BusRd</a:t>
              </a:r>
            </a:p>
          </p:txBody>
        </p:sp>
        <p:sp>
          <p:nvSpPr>
            <p:cNvPr id="130066" name="Arc 18"/>
            <p:cNvSpPr>
              <a:spLocks/>
            </p:cNvSpPr>
            <p:nvPr/>
          </p:nvSpPr>
          <p:spPr bwMode="auto">
            <a:xfrm rot="-5880000">
              <a:off x="1046" y="1781"/>
              <a:ext cx="903" cy="561"/>
            </a:xfrm>
            <a:custGeom>
              <a:avLst/>
              <a:gdLst>
                <a:gd name="T0" fmla="*/ 0 w 43200"/>
                <a:gd name="T1" fmla="*/ 0 h 26189"/>
                <a:gd name="T2" fmla="*/ 0 w 43200"/>
                <a:gd name="T3" fmla="*/ 0 h 26189"/>
                <a:gd name="T4" fmla="*/ 0 w 43200"/>
                <a:gd name="T5" fmla="*/ 0 h 26189"/>
                <a:gd name="T6" fmla="*/ 0 60000 65536"/>
                <a:gd name="T7" fmla="*/ 0 60000 65536"/>
                <a:gd name="T8" fmla="*/ 0 60000 65536"/>
                <a:gd name="T9" fmla="*/ 0 w 43200"/>
                <a:gd name="T10" fmla="*/ 0 h 26189"/>
                <a:gd name="T11" fmla="*/ 43200 w 43200"/>
                <a:gd name="T12" fmla="*/ 26189 h 261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6189" fill="none" extrusionOk="0">
                  <a:moveTo>
                    <a:pt x="120" y="23883"/>
                  </a:moveTo>
                  <a:cubicBezTo>
                    <a:pt x="40" y="23124"/>
                    <a:pt x="0" y="2236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142"/>
                    <a:pt x="43034" y="24681"/>
                    <a:pt x="42706" y="26188"/>
                  </a:cubicBezTo>
                </a:path>
                <a:path w="43200" h="26189" stroke="0" extrusionOk="0">
                  <a:moveTo>
                    <a:pt x="120" y="23883"/>
                  </a:moveTo>
                  <a:cubicBezTo>
                    <a:pt x="40" y="23124"/>
                    <a:pt x="0" y="2236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142"/>
                    <a:pt x="43034" y="24681"/>
                    <a:pt x="42706" y="26188"/>
                  </a:cubicBezTo>
                  <a:lnTo>
                    <a:pt x="21600" y="21600"/>
                  </a:lnTo>
                  <a:lnTo>
                    <a:pt x="120" y="23883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67" name="Rectangle 19"/>
            <p:cNvSpPr>
              <a:spLocks noChangeArrowheads="1"/>
            </p:cNvSpPr>
            <p:nvPr/>
          </p:nvSpPr>
          <p:spPr bwMode="auto">
            <a:xfrm>
              <a:off x="1079" y="785"/>
              <a:ext cx="735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cs typeface="Arial" charset="0"/>
                </a:rPr>
                <a:t>PrRd/--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(Non-)Solutions to Cache Coherence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No hardware based coherence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Keeping caches coherent is software’s responsibility</a:t>
            </a:r>
          </a:p>
          <a:p>
            <a:pPr lvl="1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</a:rPr>
              <a:t>+ Makes </a:t>
            </a:r>
            <a:r>
              <a:rPr lang="en-US" dirty="0" err="1">
                <a:latin typeface="Tahoma" charset="0"/>
                <a:ea typeface="ＭＳ Ｐゴシック" charset="0"/>
              </a:rPr>
              <a:t>microarchitect’s</a:t>
            </a:r>
            <a:r>
              <a:rPr lang="en-US" dirty="0">
                <a:latin typeface="Tahoma" charset="0"/>
                <a:ea typeface="ＭＳ Ｐゴシック" charset="0"/>
              </a:rPr>
              <a:t> life easier</a:t>
            </a:r>
          </a:p>
          <a:p>
            <a:pPr lvl="1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</a:rPr>
              <a:t>-- Makes average programmer’s life much harder </a:t>
            </a:r>
          </a:p>
          <a:p>
            <a:pPr lvl="2"/>
            <a:r>
              <a:rPr lang="en-US" dirty="0">
                <a:latin typeface="Tahoma" charset="0"/>
                <a:ea typeface="ＭＳ Ｐゴシック" charset="0"/>
              </a:rPr>
              <a:t>need to worry about hardware caches to maintain program correctness?</a:t>
            </a:r>
          </a:p>
          <a:p>
            <a:pPr lvl="1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</a:rPr>
              <a:t>-- Overhead in ensuring coherence in </a:t>
            </a:r>
            <a:r>
              <a:rPr lang="en-US" dirty="0" smtClean="0">
                <a:latin typeface="Tahoma" charset="0"/>
                <a:ea typeface="ＭＳ Ｐゴシック" charset="0"/>
              </a:rPr>
              <a:t>software (e.g., page protection and page-based software coherence)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2"/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All caches are shared between all processors</a:t>
            </a:r>
          </a:p>
          <a:p>
            <a:pPr lvl="1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</a:rPr>
              <a:t>+ No need for coherence</a:t>
            </a:r>
          </a:p>
          <a:p>
            <a:pPr lvl="1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</a:rPr>
              <a:t>-- Shared cache becomes the bandwidth bottleneck</a:t>
            </a:r>
          </a:p>
          <a:p>
            <a:pPr lvl="1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</a:rPr>
              <a:t>-- Very hard to design a scalable system with low-latency cache access this way</a:t>
            </a:r>
          </a:p>
          <a:p>
            <a:pPr lvl="1"/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</a:endParaRPr>
          </a:p>
          <a:p>
            <a:pPr lvl="2"/>
            <a:endParaRPr lang="en-US" dirty="0">
              <a:latin typeface="Tahoma" charset="0"/>
              <a:ea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107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1452C21-079E-C647-9A57-AAAD8E3FC186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41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Maintaining Coherence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Need to guarantee that all processors see a consistent value (i.e., consistent updates) for the same memory location</a:t>
            </a:r>
          </a:p>
          <a:p>
            <a:endParaRPr lang="en-US" sz="220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Writes to location A by P0 should be seen by P1 (eventually), and all writes to A should appear in some order</a:t>
            </a:r>
          </a:p>
          <a:p>
            <a:endParaRPr lang="en-US" sz="200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Coherence needs to provide:</a:t>
            </a:r>
          </a:p>
          <a:p>
            <a:pPr lvl="1"/>
            <a:r>
              <a:rPr lang="en-US" b="1">
                <a:latin typeface="Tahoma" charset="0"/>
                <a:ea typeface="ＭＳ Ｐゴシック" charset="0"/>
              </a:rPr>
              <a:t>Write propagation</a:t>
            </a:r>
            <a:r>
              <a:rPr lang="en-US">
                <a:latin typeface="Tahoma" charset="0"/>
                <a:ea typeface="ＭＳ Ｐゴシック" charset="0"/>
              </a:rPr>
              <a:t>: guarantee that updates will propagate</a:t>
            </a:r>
          </a:p>
          <a:p>
            <a:pPr lvl="1"/>
            <a:r>
              <a:rPr lang="en-US" b="1">
                <a:latin typeface="Tahoma" charset="0"/>
                <a:ea typeface="ＭＳ Ｐゴシック" charset="0"/>
              </a:rPr>
              <a:t>Write serialization</a:t>
            </a:r>
            <a:r>
              <a:rPr lang="en-US">
                <a:latin typeface="Tahoma" charset="0"/>
                <a:ea typeface="ＭＳ Ｐゴシック" charset="0"/>
              </a:rPr>
              <a:t>: provide a consistent global order seen by all processors</a:t>
            </a:r>
          </a:p>
          <a:p>
            <a:pPr lvl="1"/>
            <a:endParaRPr lang="en-US" sz="2000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Need a global point of serialization for this store ordering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209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BD51D1F-099D-BD44-9705-D1C8442B550B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42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Hardware Cache Coherence</a:t>
            </a:r>
          </a:p>
        </p:txBody>
      </p:sp>
      <p:sp>
        <p:nvSpPr>
          <p:cNvPr id="13312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Basic idea: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A processor/cache broadcasts its write/update to a memory location to all other processors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Another cache that has the location either updates or invalidates its local copy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3312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022FB03-9307-AE44-9061-AB93A251AB17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43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Coherence: Update vs. Invalidate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How can we </a:t>
            </a:r>
            <a:r>
              <a:rPr lang="en-US" i="1" dirty="0">
                <a:latin typeface="Tahoma" charset="0"/>
                <a:ea typeface="ＭＳ Ｐゴシック" charset="0"/>
                <a:cs typeface="ＭＳ Ｐゴシック" charset="0"/>
              </a:rPr>
              <a:t>safely update replicated data?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Option 1 (Update protocol): push an update to all copies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Option 2 (Invalidate protocol): ensure there is only one copy (local), update it</a:t>
            </a:r>
          </a:p>
          <a:p>
            <a:pPr lvl="1"/>
            <a:endParaRPr lang="en-US" sz="2400" dirty="0">
              <a:latin typeface="Tahoma" charset="0"/>
              <a:ea typeface="ＭＳ Ｐゴシック" charset="0"/>
            </a:endParaRPr>
          </a:p>
          <a:p>
            <a:r>
              <a:rPr lang="en-US" b="1" dirty="0">
                <a:latin typeface="Tahoma" charset="0"/>
                <a:ea typeface="ＭＳ Ｐゴシック" charset="0"/>
                <a:cs typeface="ＭＳ Ｐゴシック" charset="0"/>
              </a:rPr>
              <a:t>On a Read: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If local copy 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is Invalid</a:t>
            </a:r>
            <a:r>
              <a:rPr lang="en-US" sz="2400" dirty="0">
                <a:latin typeface="Tahoma" charset="0"/>
                <a:ea typeface="ＭＳ Ｐゴシック" charset="0"/>
              </a:rPr>
              <a:t>, put out request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(If another node has a copy, it returns it, otherwise memory does)</a:t>
            </a:r>
          </a:p>
        </p:txBody>
      </p:sp>
      <p:sp>
        <p:nvSpPr>
          <p:cNvPr id="13414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1328BF1-072D-F840-A2E4-57F79B1B273A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44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Coherence: Update vs. Invalidate (II)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b="1" dirty="0">
                <a:latin typeface="Tahoma" charset="0"/>
                <a:ea typeface="ＭＳ Ｐゴシック" charset="0"/>
                <a:cs typeface="ＭＳ Ｐゴシック" charset="0"/>
              </a:rPr>
              <a:t>On a Write: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Read block into cache as before</a:t>
            </a:r>
          </a:p>
          <a:p>
            <a:pPr>
              <a:buFont typeface="Wingdings" charset="0"/>
              <a:buNone/>
            </a:pPr>
            <a:r>
              <a:rPr lang="en-US" sz="2000" b="1" dirty="0">
                <a:latin typeface="Tahoma" charset="0"/>
                <a:ea typeface="ＭＳ Ｐゴシック" charset="0"/>
                <a:cs typeface="ＭＳ Ｐゴシック" charset="0"/>
              </a:rPr>
              <a:t>Update Protocol: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Write to block, and simultaneously broadcast written 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data and address </a:t>
            </a:r>
            <a:r>
              <a:rPr lang="en-US" sz="2400" dirty="0">
                <a:latin typeface="Tahoma" charset="0"/>
                <a:ea typeface="ＭＳ Ｐゴシック" charset="0"/>
              </a:rPr>
              <a:t>to sharers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(Other nodes update 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the data in their </a:t>
            </a:r>
            <a:r>
              <a:rPr lang="en-US" sz="2400" dirty="0">
                <a:latin typeface="Tahoma" charset="0"/>
                <a:ea typeface="ＭＳ Ｐゴシック" charset="0"/>
              </a:rPr>
              <a:t>caches if 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block is </a:t>
            </a:r>
            <a:r>
              <a:rPr lang="en-US" sz="2400" dirty="0">
                <a:latin typeface="Tahoma" charset="0"/>
                <a:ea typeface="ＭＳ Ｐゴシック" charset="0"/>
              </a:rPr>
              <a:t>present)</a:t>
            </a:r>
          </a:p>
          <a:p>
            <a:pPr>
              <a:buFont typeface="Wingdings" charset="0"/>
              <a:buNone/>
            </a:pPr>
            <a:r>
              <a:rPr lang="en-US" sz="2000" b="1" dirty="0">
                <a:latin typeface="Tahoma" charset="0"/>
                <a:ea typeface="ＭＳ Ｐゴシック" charset="0"/>
                <a:cs typeface="ＭＳ Ｐゴシック" charset="0"/>
              </a:rPr>
              <a:t>Invalidate Protocol: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Write to block, and simultaneously broadcast invalidation of address to sharers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(Other nodes 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invalidate block in their caches if block </a:t>
            </a:r>
            <a:r>
              <a:rPr lang="en-US" sz="2400" dirty="0">
                <a:latin typeface="Tahoma" charset="0"/>
                <a:ea typeface="ＭＳ Ｐゴシック" charset="0"/>
              </a:rPr>
              <a:t>i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s present)</a:t>
            </a:r>
            <a:endParaRPr lang="en-US" sz="2400" dirty="0">
              <a:latin typeface="Tahoma" charset="0"/>
              <a:ea typeface="ＭＳ Ｐゴシック" charset="0"/>
            </a:endParaRPr>
          </a:p>
        </p:txBody>
      </p:sp>
      <p:sp>
        <p:nvSpPr>
          <p:cNvPr id="13517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46E726-DCFB-2745-94A3-1F762CCA2215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45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Update vs. Invalidate Tradeoffs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Which do we want?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Write frequency and sharing behavior are critical</a:t>
            </a:r>
          </a:p>
          <a:p>
            <a:r>
              <a:rPr lang="en-US" b="1">
                <a:latin typeface="Tahoma" charset="0"/>
                <a:ea typeface="ＭＳ Ｐゴシック" charset="0"/>
                <a:cs typeface="ＭＳ Ｐゴシック" charset="0"/>
              </a:rPr>
              <a:t>Update</a:t>
            </a:r>
          </a:p>
          <a:p>
            <a:pPr lvl="1">
              <a:buFont typeface="Wingdings" charset="0"/>
              <a:buNone/>
            </a:pPr>
            <a:r>
              <a:rPr lang="en-US" b="1">
                <a:latin typeface="Courier New" charset="0"/>
                <a:ea typeface="ＭＳ Ｐゴシック" charset="0"/>
                <a:cs typeface="Courier New" charset="0"/>
              </a:rPr>
              <a:t>+ </a:t>
            </a:r>
            <a:r>
              <a:rPr lang="en-US">
                <a:latin typeface="Tahoma" charset="0"/>
                <a:ea typeface="ＭＳ Ｐゴシック" charset="0"/>
              </a:rPr>
              <a:t>If sharer set is constant and updates are infrequent, avoids the cost of invalidate-reacquire (broadcast update pattern)</a:t>
            </a:r>
          </a:p>
          <a:p>
            <a:pPr lvl="1">
              <a:buFont typeface="Wingdings" charset="0"/>
              <a:buNone/>
            </a:pPr>
            <a:r>
              <a:rPr lang="en-US" b="1">
                <a:latin typeface="Courier New" charset="0"/>
                <a:ea typeface="ＭＳ Ｐゴシック" charset="0"/>
                <a:cs typeface="Courier New" charset="0"/>
              </a:rPr>
              <a:t>- </a:t>
            </a:r>
            <a:r>
              <a:rPr lang="en-US">
                <a:latin typeface="Tahoma" charset="0"/>
                <a:ea typeface="ＭＳ Ｐゴシック" charset="0"/>
              </a:rPr>
              <a:t>If data is rewritten without intervening reads by other cores, updates were useless</a:t>
            </a:r>
          </a:p>
          <a:p>
            <a:pPr lvl="1">
              <a:buFont typeface="Wingdings" charset="0"/>
              <a:buNone/>
            </a:pPr>
            <a:r>
              <a:rPr lang="en-US" b="1">
                <a:latin typeface="Courier New" charset="0"/>
                <a:ea typeface="ＭＳ Ｐゴシック" charset="0"/>
                <a:cs typeface="Courier New" charset="0"/>
              </a:rPr>
              <a:t>- </a:t>
            </a:r>
            <a:r>
              <a:rPr lang="en-US">
                <a:latin typeface="Tahoma" charset="0"/>
                <a:ea typeface="ＭＳ Ｐゴシック" charset="0"/>
              </a:rPr>
              <a:t>Write-through cache policy </a:t>
            </a:r>
            <a:r>
              <a:rPr lang="en-US">
                <a:latin typeface="Tahoma" charset="0"/>
                <a:ea typeface="ＭＳ Ｐゴシック" charset="0"/>
                <a:sym typeface="Wingdings" charset="0"/>
              </a:rPr>
              <a:t></a:t>
            </a:r>
            <a:r>
              <a:rPr lang="en-US">
                <a:latin typeface="Tahoma" charset="0"/>
                <a:ea typeface="ＭＳ Ｐゴシック" charset="0"/>
              </a:rPr>
              <a:t> bus becomes bottleneck</a:t>
            </a:r>
          </a:p>
          <a:p>
            <a:r>
              <a:rPr lang="en-US" b="1">
                <a:latin typeface="Tahoma" charset="0"/>
                <a:ea typeface="ＭＳ Ｐゴシック" charset="0"/>
                <a:cs typeface="ＭＳ Ｐゴシック" charset="0"/>
              </a:rPr>
              <a:t>Invalidate</a:t>
            </a:r>
          </a:p>
          <a:p>
            <a:pPr lvl="1">
              <a:buFont typeface="Wingdings" charset="0"/>
              <a:buNone/>
            </a:pPr>
            <a:r>
              <a:rPr lang="en-US" b="1">
                <a:latin typeface="Courier New" charset="0"/>
                <a:ea typeface="ＭＳ Ｐゴシック" charset="0"/>
                <a:cs typeface="Courier New" charset="0"/>
              </a:rPr>
              <a:t>+ </a:t>
            </a:r>
            <a:r>
              <a:rPr lang="en-US">
                <a:latin typeface="Tahoma" charset="0"/>
                <a:ea typeface="ＭＳ Ｐゴシック" charset="0"/>
              </a:rPr>
              <a:t>After invalidation broadcast, core has exclusive access rights</a:t>
            </a:r>
          </a:p>
          <a:p>
            <a:pPr lvl="1">
              <a:buFont typeface="Wingdings" charset="0"/>
              <a:buNone/>
            </a:pPr>
            <a:r>
              <a:rPr lang="en-US" b="1">
                <a:latin typeface="Courier New" charset="0"/>
                <a:ea typeface="ＭＳ Ｐゴシック" charset="0"/>
                <a:cs typeface="Courier New" charset="0"/>
              </a:rPr>
              <a:t>+ </a:t>
            </a:r>
            <a:r>
              <a:rPr lang="en-US">
                <a:latin typeface="Tahoma" charset="0"/>
                <a:ea typeface="ＭＳ Ｐゴシック" charset="0"/>
              </a:rPr>
              <a:t>Only cores that keep reading after each write retain a copy</a:t>
            </a:r>
          </a:p>
          <a:p>
            <a:pPr lvl="1">
              <a:buFont typeface="Wingdings" charset="0"/>
              <a:buNone/>
            </a:pPr>
            <a:r>
              <a:rPr lang="en-US" b="1">
                <a:latin typeface="Courier New" charset="0"/>
                <a:ea typeface="ＭＳ Ｐゴシック" charset="0"/>
                <a:cs typeface="Courier New" charset="0"/>
              </a:rPr>
              <a:t>- </a:t>
            </a:r>
            <a:r>
              <a:rPr lang="en-US">
                <a:latin typeface="Tahoma" charset="0"/>
                <a:ea typeface="ＭＳ Ｐゴシック" charset="0"/>
              </a:rPr>
              <a:t>If write contention is high, leads to ping-ponging (rapid mutual invalidation-reacquire)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3619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65582B8-9622-8C4A-BEA9-22DFB4122833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46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Two Cache Coherence Methods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pPr lvl="1"/>
            <a:r>
              <a:rPr lang="en-US" dirty="0">
                <a:latin typeface="Tahoma" charset="0"/>
                <a:ea typeface="ＭＳ Ｐゴシック" charset="0"/>
              </a:rPr>
              <a:t>How do we ensure that the proper caches are updated?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r>
              <a:rPr lang="en-US" b="1" dirty="0">
                <a:latin typeface="Tahoma" charset="0"/>
                <a:ea typeface="ＭＳ Ｐゴシック" charset="0"/>
              </a:rPr>
              <a:t>Snoopy Bus </a:t>
            </a:r>
            <a:r>
              <a:rPr lang="en-US" dirty="0">
                <a:latin typeface="Tahoma" charset="0"/>
                <a:ea typeface="ＭＳ Ｐゴシック" charset="0"/>
              </a:rPr>
              <a:t>[Goodman ISCA 1983, </a:t>
            </a:r>
            <a:r>
              <a:rPr lang="en-US" dirty="0" err="1">
                <a:latin typeface="Tahoma" charset="0"/>
                <a:ea typeface="ＭＳ Ｐゴシック" charset="0"/>
              </a:rPr>
              <a:t>Papamarcos</a:t>
            </a:r>
            <a:r>
              <a:rPr lang="en-US" dirty="0">
                <a:latin typeface="Tahoma" charset="0"/>
                <a:ea typeface="ＭＳ Ｐゴシック" charset="0"/>
              </a:rPr>
              <a:t>+ ISCA 1984]</a:t>
            </a:r>
          </a:p>
          <a:p>
            <a:pPr lvl="2"/>
            <a:r>
              <a:rPr lang="en-US" dirty="0">
                <a:latin typeface="Tahoma" charset="0"/>
                <a:ea typeface="ＭＳ Ｐゴシック" charset="0"/>
              </a:rPr>
              <a:t>Bus-based,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single point of serialization </a:t>
            </a:r>
            <a:r>
              <a:rPr lang="en-US" i="1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for all </a:t>
            </a:r>
            <a:r>
              <a:rPr lang="en-US" i="1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memory requests</a:t>
            </a:r>
            <a:endParaRPr lang="en-US" i="1" dirty="0">
              <a:solidFill>
                <a:srgbClr val="0000FF"/>
              </a:solidFill>
              <a:latin typeface="Tahoma" charset="0"/>
              <a:ea typeface="ＭＳ Ｐゴシック" charset="0"/>
            </a:endParaRPr>
          </a:p>
          <a:p>
            <a:pPr lvl="2"/>
            <a:r>
              <a:rPr lang="en-US" dirty="0">
                <a:latin typeface="Tahoma" charset="0"/>
                <a:ea typeface="ＭＳ Ｐゴシック" charset="0"/>
              </a:rPr>
              <a:t>Processors observe other processors</a:t>
            </a:r>
            <a:r>
              <a:rPr lang="ja-JP" altLang="en-US" dirty="0">
                <a:latin typeface="Tahoma" charset="0"/>
                <a:ea typeface="ＭＳ Ｐゴシック" charset="0"/>
              </a:rPr>
              <a:t>’</a:t>
            </a:r>
            <a:r>
              <a:rPr lang="en-US" altLang="ja-JP" dirty="0">
                <a:latin typeface="Tahoma" charset="0"/>
                <a:ea typeface="ＭＳ Ｐゴシック" charset="0"/>
              </a:rPr>
              <a:t> actions</a:t>
            </a:r>
          </a:p>
          <a:p>
            <a:pPr lvl="3"/>
            <a:r>
              <a:rPr lang="en-US" dirty="0">
                <a:latin typeface="Tahoma" charset="0"/>
                <a:ea typeface="ＭＳ Ｐゴシック" charset="0"/>
              </a:rPr>
              <a:t>E.g.: P1 makes </a:t>
            </a:r>
            <a:r>
              <a:rPr lang="ja-JP" altLang="en-US" dirty="0">
                <a:latin typeface="Tahoma" charset="0"/>
                <a:ea typeface="ＭＳ Ｐゴシック" charset="0"/>
              </a:rPr>
              <a:t>“</a:t>
            </a:r>
            <a:r>
              <a:rPr lang="en-US" altLang="ja-JP" dirty="0">
                <a:latin typeface="Tahoma" charset="0"/>
                <a:ea typeface="ＭＳ Ｐゴシック" charset="0"/>
              </a:rPr>
              <a:t>read-exclusive</a:t>
            </a:r>
            <a:r>
              <a:rPr lang="ja-JP" altLang="en-US" dirty="0">
                <a:latin typeface="Tahoma" charset="0"/>
                <a:ea typeface="ＭＳ Ｐゴシック" charset="0"/>
              </a:rPr>
              <a:t>”</a:t>
            </a:r>
            <a:r>
              <a:rPr lang="en-US" altLang="ja-JP" dirty="0">
                <a:latin typeface="Tahoma" charset="0"/>
                <a:ea typeface="ＭＳ Ｐゴシック" charset="0"/>
              </a:rPr>
              <a:t> request for A on bus, P0 sees this and invalidates its own copy of A</a:t>
            </a:r>
          </a:p>
          <a:p>
            <a:pPr lvl="3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r>
              <a:rPr lang="en-US" b="1" dirty="0">
                <a:latin typeface="Tahoma" charset="0"/>
                <a:ea typeface="ＭＳ Ｐゴシック" charset="0"/>
              </a:rPr>
              <a:t>Directory </a:t>
            </a:r>
            <a:r>
              <a:rPr lang="en-US" dirty="0">
                <a:latin typeface="Tahoma" charset="0"/>
                <a:ea typeface="ＭＳ Ｐゴシック" charset="0"/>
              </a:rPr>
              <a:t>[</a:t>
            </a:r>
            <a:r>
              <a:rPr lang="en-US" dirty="0" err="1">
                <a:latin typeface="Tahoma" charset="0"/>
                <a:ea typeface="ＭＳ Ｐゴシック" charset="0"/>
              </a:rPr>
              <a:t>Censier</a:t>
            </a:r>
            <a:r>
              <a:rPr lang="en-US" dirty="0">
                <a:latin typeface="Tahoma" charset="0"/>
                <a:ea typeface="ＭＳ Ｐゴシック" charset="0"/>
              </a:rPr>
              <a:t> and </a:t>
            </a:r>
            <a:r>
              <a:rPr lang="en-US" dirty="0" err="1">
                <a:latin typeface="Tahoma" charset="0"/>
                <a:ea typeface="ＭＳ Ｐゴシック" charset="0"/>
              </a:rPr>
              <a:t>Feautrier</a:t>
            </a:r>
            <a:r>
              <a:rPr lang="en-US" dirty="0">
                <a:latin typeface="Tahoma" charset="0"/>
                <a:ea typeface="ＭＳ Ｐゴシック" charset="0"/>
              </a:rPr>
              <a:t>, IEEE </a:t>
            </a:r>
            <a:r>
              <a:rPr lang="en-US" dirty="0" err="1">
                <a:latin typeface="Tahoma" charset="0"/>
                <a:ea typeface="ＭＳ Ｐゴシック" charset="0"/>
              </a:rPr>
              <a:t>ToC</a:t>
            </a:r>
            <a:r>
              <a:rPr lang="en-US" dirty="0">
                <a:latin typeface="Tahoma" charset="0"/>
                <a:ea typeface="ＭＳ Ｐゴシック" charset="0"/>
              </a:rPr>
              <a:t> 1978]</a:t>
            </a:r>
          </a:p>
          <a:p>
            <a:pPr lvl="2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Single point of serialization </a:t>
            </a:r>
            <a:r>
              <a:rPr lang="en-US" i="1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per block</a:t>
            </a:r>
            <a:r>
              <a:rPr lang="en-US" dirty="0">
                <a:latin typeface="Tahoma" charset="0"/>
                <a:ea typeface="ＭＳ Ｐゴシック" charset="0"/>
              </a:rPr>
              <a:t>, distributed among nodes</a:t>
            </a:r>
          </a:p>
          <a:p>
            <a:pPr lvl="2"/>
            <a:r>
              <a:rPr lang="en-US" dirty="0">
                <a:latin typeface="Tahoma" charset="0"/>
                <a:ea typeface="ＭＳ Ｐゴシック" charset="0"/>
              </a:rPr>
              <a:t>Processors make explicit requests for blocks</a:t>
            </a:r>
          </a:p>
          <a:p>
            <a:pPr lvl="2"/>
            <a:r>
              <a:rPr lang="en-US" dirty="0">
                <a:latin typeface="Tahoma" charset="0"/>
                <a:ea typeface="ＭＳ Ｐゴシック" charset="0"/>
              </a:rPr>
              <a:t>Directory tracks </a:t>
            </a:r>
            <a:r>
              <a:rPr lang="en-US" dirty="0" smtClean="0">
                <a:latin typeface="Tahoma" charset="0"/>
                <a:ea typeface="ＭＳ Ｐゴシック" charset="0"/>
              </a:rPr>
              <a:t>which caches have each </a:t>
            </a:r>
            <a:r>
              <a:rPr lang="en-US" dirty="0">
                <a:latin typeface="Tahoma" charset="0"/>
                <a:ea typeface="ＭＳ Ｐゴシック" charset="0"/>
              </a:rPr>
              <a:t>block</a:t>
            </a:r>
          </a:p>
          <a:p>
            <a:pPr lvl="2"/>
            <a:r>
              <a:rPr lang="en-US" dirty="0">
                <a:latin typeface="Tahoma" charset="0"/>
                <a:ea typeface="ＭＳ Ｐゴシック" charset="0"/>
              </a:rPr>
              <a:t>Directory coordinates invalidation </a:t>
            </a:r>
            <a:r>
              <a:rPr lang="en-US" dirty="0" smtClean="0">
                <a:latin typeface="Tahoma" charset="0"/>
                <a:ea typeface="ＭＳ Ｐゴシック" charset="0"/>
              </a:rPr>
              <a:t>and updates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3"/>
            <a:r>
              <a:rPr lang="en-US" dirty="0">
                <a:latin typeface="Tahoma" charset="0"/>
                <a:ea typeface="ＭＳ Ｐゴシック" charset="0"/>
              </a:rPr>
              <a:t>E.g.: P1 asks directory for exclusive copy, directory asks P0 to invalidate, waits for ACK, then responds to P1</a:t>
            </a:r>
          </a:p>
        </p:txBody>
      </p:sp>
      <p:sp>
        <p:nvSpPr>
          <p:cNvPr id="13721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A09C5AE-BBCC-CC42-9278-650CEE4B09F6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47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Directory Based </a:t>
            </a:r>
            <a:br>
              <a:rPr lang="en-US">
                <a:latin typeface="Garamond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Cache Coherence</a:t>
            </a:r>
          </a:p>
        </p:txBody>
      </p:sp>
      <p:sp>
        <p:nvSpPr>
          <p:cNvPr id="138242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82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208B3E0-6FAE-E844-8D63-376B58BAB71E}" type="slidenum">
              <a:rPr lang="en-US" sz="12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48</a:t>
            </a:fld>
            <a:endParaRPr lang="en-US" sz="12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Directory Based Coherence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Idea: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 logically-central directory keeps track of where the copies of each cache block reside. Caches consult this directory to ensure coherence.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An example mechanism: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For each cache block in memory, store P+1 bits in directory</a:t>
            </a:r>
          </a:p>
          <a:p>
            <a:pPr lvl="2"/>
            <a:r>
              <a:rPr lang="en-US" dirty="0">
                <a:latin typeface="Tahoma" charset="0"/>
                <a:ea typeface="ＭＳ Ｐゴシック" charset="0"/>
              </a:rPr>
              <a:t>One bit for each cache, indicating whether the block is in cache</a:t>
            </a:r>
          </a:p>
          <a:p>
            <a:pPr lvl="2"/>
            <a:r>
              <a:rPr lang="en-US" dirty="0">
                <a:latin typeface="Tahoma" charset="0"/>
                <a:ea typeface="ＭＳ Ｐゴシック" charset="0"/>
              </a:rPr>
              <a:t>Exclusive bit: indicates that a cache has the only copy of the block and can update it without notifying others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On a read: set the cache’s bit and arrange the supply of data 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On a write: invalidate all caches that have the block and reset their bits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Have an “exclusive bit” associated with each block in each </a:t>
            </a:r>
            <a:r>
              <a:rPr lang="en-US" dirty="0" smtClean="0">
                <a:latin typeface="Tahoma" charset="0"/>
                <a:ea typeface="ＭＳ Ｐゴシック" charset="0"/>
              </a:rPr>
              <a:t>cache (so that the cache can update the exclusive block silently)</a:t>
            </a:r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13926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410A873-8068-EF46-B6CB-ED45A55ED905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49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Readings: Memory Consistency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228600" y="901700"/>
            <a:ext cx="8610600" cy="51943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ahoma" charset="0"/>
              </a:rPr>
              <a:t>Required</a:t>
            </a:r>
          </a:p>
          <a:p>
            <a:pPr lvl="1"/>
            <a:r>
              <a:rPr lang="en-US" dirty="0" err="1">
                <a:latin typeface="Tahoma" charset="0"/>
                <a:ea typeface="ＭＳ Ｐゴシック" charset="0"/>
              </a:rPr>
              <a:t>Lamport</a:t>
            </a:r>
            <a:r>
              <a:rPr lang="en-US" dirty="0">
                <a:latin typeface="Tahoma" charset="0"/>
                <a:ea typeface="ＭＳ Ｐゴシック" charset="0"/>
              </a:rPr>
              <a:t>, “</a:t>
            </a:r>
            <a:r>
              <a:rPr lang="en-US" altLang="ja-JP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How to Make a Multiprocessor Computer That Correctly Executes </a:t>
            </a:r>
            <a:r>
              <a:rPr lang="en-US" altLang="ja-JP" dirty="0" err="1">
                <a:solidFill>
                  <a:srgbClr val="0000FF"/>
                </a:solidFill>
                <a:latin typeface="Tahoma" charset="0"/>
                <a:ea typeface="ＭＳ Ｐゴシック" charset="0"/>
              </a:rPr>
              <a:t>Multiprocess</a:t>
            </a:r>
            <a:r>
              <a:rPr lang="en-US" altLang="ja-JP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 Programs</a:t>
            </a:r>
            <a:r>
              <a:rPr lang="en-US" altLang="ja-JP" dirty="0">
                <a:latin typeface="Tahoma" charset="0"/>
                <a:ea typeface="ＭＳ Ｐゴシック" charset="0"/>
              </a:rPr>
              <a:t>,</a:t>
            </a:r>
            <a:r>
              <a:rPr lang="en-US" dirty="0">
                <a:latin typeface="Tahoma" charset="0"/>
                <a:ea typeface="ＭＳ Ｐゴシック" charset="0"/>
              </a:rPr>
              <a:t>”</a:t>
            </a:r>
            <a:r>
              <a:rPr lang="en-US" altLang="ja-JP" dirty="0">
                <a:latin typeface="Tahoma" charset="0"/>
                <a:ea typeface="ＭＳ Ｐゴシック" charset="0"/>
              </a:rPr>
              <a:t> IEEE Transactions on Computers, 1979</a:t>
            </a:r>
          </a:p>
          <a:p>
            <a:pPr>
              <a:buFont typeface="Wingdings" charset="0"/>
              <a:buNone/>
            </a:pPr>
            <a:endParaRPr lang="en-US" sz="2200" dirty="0">
              <a:latin typeface="Tahoma" charset="0"/>
            </a:endParaRPr>
          </a:p>
          <a:p>
            <a:r>
              <a:rPr lang="en-US" dirty="0">
                <a:latin typeface="Tahoma" charset="0"/>
              </a:rPr>
              <a:t>Recommended</a:t>
            </a:r>
          </a:p>
          <a:p>
            <a:pPr lvl="1"/>
            <a:r>
              <a:rPr lang="en-US" altLang="ja-JP" dirty="0" err="1">
                <a:latin typeface="Tahoma" charset="0"/>
                <a:ea typeface="ＭＳ Ｐゴシック" charset="0"/>
              </a:rPr>
              <a:t>Gharachorloo</a:t>
            </a:r>
            <a:r>
              <a:rPr lang="en-US" altLang="ja-JP" dirty="0">
                <a:latin typeface="Tahoma" charset="0"/>
                <a:ea typeface="ＭＳ Ｐゴシック" charset="0"/>
              </a:rPr>
              <a:t> et al., “</a:t>
            </a:r>
            <a:r>
              <a:rPr lang="en-US" altLang="ja-JP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Memory Consistency and Event Ordering in Scalable Shared-Memory Multiprocessors</a:t>
            </a:r>
            <a:r>
              <a:rPr lang="en-US" altLang="ja-JP" dirty="0">
                <a:latin typeface="Tahoma" charset="0"/>
                <a:ea typeface="ＭＳ Ｐゴシック" charset="0"/>
              </a:rPr>
              <a:t>,</a:t>
            </a:r>
            <a:r>
              <a:rPr lang="en-US" dirty="0">
                <a:latin typeface="Tahoma" charset="0"/>
                <a:ea typeface="ＭＳ Ｐゴシック" charset="0"/>
              </a:rPr>
              <a:t>”</a:t>
            </a:r>
            <a:r>
              <a:rPr lang="en-US" altLang="ja-JP" dirty="0">
                <a:latin typeface="Tahoma" charset="0"/>
                <a:ea typeface="ＭＳ Ｐゴシック" charset="0"/>
              </a:rPr>
              <a:t> ISCA 1990.</a:t>
            </a:r>
          </a:p>
          <a:p>
            <a:pPr lvl="1"/>
            <a:r>
              <a:rPr lang="en-US" altLang="ja-JP" dirty="0" err="1">
                <a:solidFill>
                  <a:srgbClr val="000000"/>
                </a:solidFill>
                <a:latin typeface="Tahoma" charset="0"/>
                <a:ea typeface="ＭＳ Ｐゴシック" charset="0"/>
              </a:rPr>
              <a:t>Charachorloo</a:t>
            </a:r>
            <a:r>
              <a:rPr lang="en-US" altLang="ja-JP" dirty="0">
                <a:solidFill>
                  <a:srgbClr val="000000"/>
                </a:solidFill>
                <a:latin typeface="Tahoma" charset="0"/>
                <a:ea typeface="ＭＳ Ｐゴシック" charset="0"/>
              </a:rPr>
              <a:t> et al., “</a:t>
            </a:r>
            <a:r>
              <a:rPr lang="en-US" altLang="ja-JP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Two Techniques to Enhance the Performance of Memory Consistency Models</a:t>
            </a:r>
            <a:r>
              <a:rPr lang="en-US" altLang="ja-JP" dirty="0">
                <a:latin typeface="Tahoma" charset="0"/>
                <a:ea typeface="ＭＳ Ｐゴシック" charset="0"/>
              </a:rPr>
              <a:t>,</a:t>
            </a:r>
            <a:r>
              <a:rPr lang="en-US" dirty="0">
                <a:latin typeface="Tahoma" charset="0"/>
                <a:ea typeface="ＭＳ Ｐゴシック" charset="0"/>
              </a:rPr>
              <a:t>”</a:t>
            </a:r>
            <a:r>
              <a:rPr lang="en-US" altLang="ja-JP" dirty="0">
                <a:latin typeface="Tahoma" charset="0"/>
                <a:ea typeface="ＭＳ Ｐゴシック" charset="0"/>
              </a:rPr>
              <a:t> ICPP 1991.</a:t>
            </a:r>
            <a:endParaRPr lang="en-US" altLang="ja-JP" dirty="0">
              <a:solidFill>
                <a:srgbClr val="000000"/>
              </a:solidFill>
              <a:latin typeface="Tahoma" charset="0"/>
              <a:ea typeface="ＭＳ Ｐゴシック" charset="0"/>
            </a:endParaRPr>
          </a:p>
          <a:p>
            <a:pPr lvl="1"/>
            <a:r>
              <a:rPr lang="en-US" dirty="0" err="1">
                <a:latin typeface="Tahoma" charset="0"/>
                <a:ea typeface="ＭＳ Ｐゴシック" charset="0"/>
              </a:rPr>
              <a:t>Ceze</a:t>
            </a:r>
            <a:r>
              <a:rPr lang="en-US" dirty="0">
                <a:latin typeface="Tahoma" charset="0"/>
                <a:ea typeface="ＭＳ Ｐゴシック" charset="0"/>
              </a:rPr>
              <a:t> et al., “</a:t>
            </a:r>
            <a:r>
              <a:rPr lang="en-US" altLang="ja-JP" dirty="0" err="1">
                <a:solidFill>
                  <a:srgbClr val="0000FF"/>
                </a:solidFill>
                <a:latin typeface="Tahoma" charset="0"/>
                <a:ea typeface="ＭＳ Ｐゴシック" charset="0"/>
              </a:rPr>
              <a:t>BulkSC</a:t>
            </a:r>
            <a:r>
              <a:rPr lang="en-US" altLang="ja-JP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: bulk enforcement of sequential consistency</a:t>
            </a:r>
            <a:r>
              <a:rPr lang="en-US" altLang="ja-JP" dirty="0">
                <a:latin typeface="Tahoma" charset="0"/>
                <a:ea typeface="ＭＳ Ｐゴシック" charset="0"/>
              </a:rPr>
              <a:t>,</a:t>
            </a:r>
            <a:r>
              <a:rPr lang="en-US" dirty="0">
                <a:latin typeface="Tahoma" charset="0"/>
                <a:ea typeface="ＭＳ Ｐゴシック" charset="0"/>
              </a:rPr>
              <a:t>”</a:t>
            </a:r>
            <a:r>
              <a:rPr lang="en-US" altLang="ja-JP" dirty="0">
                <a:latin typeface="Tahoma" charset="0"/>
                <a:ea typeface="ＭＳ Ｐゴシック" charset="0"/>
              </a:rPr>
              <a:t> ISCA 2007.</a:t>
            </a:r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421D44C-496D-EA43-8C67-3AD97208159A}" type="slidenum">
              <a:rPr lang="en-US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</a:t>
            </a:fld>
            <a:endParaRPr lang="en-US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2978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Directory Based Coherence Example (I)</a:t>
            </a:r>
          </a:p>
        </p:txBody>
      </p:sp>
      <p:sp>
        <p:nvSpPr>
          <p:cNvPr id="14029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4E4C619-F8D8-2448-B48A-051813D02614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50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4029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3300"/>
            <a:ext cx="914400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Directory Based Coherence Example (I)</a:t>
            </a:r>
          </a:p>
        </p:txBody>
      </p:sp>
      <p:sp>
        <p:nvSpPr>
          <p:cNvPr id="14131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53333AE-ABA0-424D-9B3B-39BBFD5AE0E5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51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4131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00"/>
            <a:ext cx="9144000" cy="673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Snoopy Cache Coherence</a:t>
            </a:r>
          </a:p>
        </p:txBody>
      </p:sp>
      <p:sp>
        <p:nvSpPr>
          <p:cNvPr id="142338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23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01B11CE-EFB5-434A-A568-F8C707D92BAF}" type="slidenum">
              <a:rPr lang="en-US" sz="12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52</a:t>
            </a:fld>
            <a:endParaRPr lang="en-US" sz="12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Snoopy Cache Coherence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Idea: 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All caches “snoop” all other caches’ read/write requests and keep the cache block coherent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Each cache block has “coherence metadata” associated with it in </a:t>
            </a:r>
            <a:r>
              <a:rPr lang="en-US" dirty="0" smtClean="0">
                <a:latin typeface="Tahoma" charset="0"/>
                <a:ea typeface="ＭＳ Ｐゴシック" charset="0"/>
              </a:rPr>
              <a:t>the </a:t>
            </a:r>
            <a:r>
              <a:rPr lang="en-US" dirty="0">
                <a:latin typeface="Tahoma" charset="0"/>
                <a:ea typeface="ＭＳ Ｐゴシック" charset="0"/>
              </a:rPr>
              <a:t>tag store of each cache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Easy to implement if all caches share a common bus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Each cache broadcasts its read/write operations on the bus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Good for small-scale multiprocessors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What if you would like to have a 1000-node multiprocessor?</a:t>
            </a:r>
          </a:p>
        </p:txBody>
      </p:sp>
      <p:sp>
        <p:nvSpPr>
          <p:cNvPr id="14336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8A5E70-47CB-0A48-BEB6-6CEDD7F3D61E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53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068A420-9A1D-5345-BA90-1364A06C5E06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54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4438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0"/>
            <a:ext cx="7718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>
                <a:latin typeface="Garamond" charset="0"/>
                <a:ea typeface="ＭＳ Ｐゴシック" charset="0"/>
                <a:cs typeface="ＭＳ Ｐゴシック" charset="0"/>
              </a:rPr>
              <a:t>A Simple Snoopy Cache Coherence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Caches </a:t>
            </a:r>
            <a:r>
              <a:rPr lang="ja-JP" altLang="en-US" dirty="0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latin typeface="Tahoma" charset="0"/>
                <a:ea typeface="ＭＳ Ｐゴシック" charset="0"/>
                <a:cs typeface="ＭＳ Ｐゴシック" charset="0"/>
              </a:rPr>
              <a:t>snoop</a:t>
            </a:r>
            <a:r>
              <a:rPr lang="ja-JP" altLang="en-US" dirty="0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>
                <a:latin typeface="Tahoma" charset="0"/>
                <a:ea typeface="ＭＳ Ｐゴシック" charset="0"/>
                <a:cs typeface="ＭＳ Ｐゴシック" charset="0"/>
              </a:rPr>
              <a:t> (observe) each other</a:t>
            </a:r>
            <a:r>
              <a:rPr lang="ja-JP" altLang="en-US" dirty="0">
                <a:latin typeface="Tahom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Tahoma" charset="0"/>
                <a:ea typeface="ＭＳ Ｐゴシック" charset="0"/>
                <a:cs typeface="ＭＳ Ｐゴシック" charset="0"/>
              </a:rPr>
              <a:t>s write/read operations</a:t>
            </a: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A simple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protocol (VI protocol):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541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7798E67-CE04-0E45-8B52-71D569E0B426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55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6032500" y="2749550"/>
            <a:ext cx="2659063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kern="0" dirty="0">
                <a:solidFill>
                  <a:srgbClr val="000000"/>
                </a:solidFill>
                <a:latin typeface="Tahoma"/>
              </a:rPr>
              <a:t>Write-through, no-write-allocate cache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kern="0" dirty="0">
                <a:solidFill>
                  <a:srgbClr val="000000"/>
                </a:solidFill>
                <a:latin typeface="Tahoma"/>
                <a:cs typeface="Arial" charset="0"/>
              </a:rPr>
              <a:t>Actions of the local processor on the cache block: </a:t>
            </a:r>
            <a:r>
              <a:rPr lang="en-US" sz="2000" kern="0" dirty="0" err="1">
                <a:solidFill>
                  <a:srgbClr val="000000"/>
                </a:solidFill>
                <a:latin typeface="Tahoma"/>
                <a:cs typeface="Arial" charset="0"/>
              </a:rPr>
              <a:t>PrRd</a:t>
            </a:r>
            <a:r>
              <a:rPr lang="en-US" sz="2000" kern="0" dirty="0">
                <a:solidFill>
                  <a:srgbClr val="000000"/>
                </a:solidFill>
                <a:latin typeface="Tahoma"/>
                <a:cs typeface="Arial" charset="0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Tahoma"/>
                <a:cs typeface="Arial" charset="0"/>
              </a:rPr>
              <a:t>PrWr</a:t>
            </a:r>
            <a:r>
              <a:rPr lang="en-US" sz="2000" kern="0" dirty="0">
                <a:solidFill>
                  <a:srgbClr val="000000"/>
                </a:solidFill>
                <a:latin typeface="Tahoma"/>
                <a:cs typeface="Arial" charset="0"/>
              </a:rPr>
              <a:t>, 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kern="0" dirty="0">
                <a:solidFill>
                  <a:srgbClr val="000000"/>
                </a:solidFill>
                <a:latin typeface="Tahoma"/>
                <a:cs typeface="Arial" charset="0"/>
              </a:rPr>
              <a:t>Actions that are broadcast on the bus for the block: </a:t>
            </a:r>
            <a:r>
              <a:rPr lang="en-US" sz="2000" kern="0" dirty="0" err="1">
                <a:solidFill>
                  <a:srgbClr val="000000"/>
                </a:solidFill>
                <a:latin typeface="Tahoma"/>
                <a:cs typeface="Arial" charset="0"/>
              </a:rPr>
              <a:t>BusRd</a:t>
            </a:r>
            <a:r>
              <a:rPr lang="en-US" sz="2000" kern="0" dirty="0">
                <a:solidFill>
                  <a:srgbClr val="000000"/>
                </a:solidFill>
                <a:latin typeface="Tahoma"/>
                <a:cs typeface="Arial" charset="0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Tahoma"/>
                <a:cs typeface="Arial" charset="0"/>
              </a:rPr>
              <a:t>BusWr</a:t>
            </a:r>
            <a:endParaRPr lang="en-US" sz="2000" kern="0" dirty="0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3500" y="2824163"/>
            <a:ext cx="4448175" cy="3500437"/>
            <a:chOff x="-1" y="785"/>
            <a:chExt cx="3528" cy="2787"/>
          </a:xfrm>
        </p:grpSpPr>
        <p:sp>
          <p:nvSpPr>
            <p:cNvPr id="145414" name="Rectangle 6"/>
            <p:cNvSpPr>
              <a:spLocks noChangeArrowheads="1"/>
            </p:cNvSpPr>
            <p:nvPr/>
          </p:nvSpPr>
          <p:spPr bwMode="auto">
            <a:xfrm>
              <a:off x="1564" y="3284"/>
              <a:ext cx="18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145415" name="Oval 7"/>
            <p:cNvSpPr>
              <a:spLocks noChangeArrowheads="1"/>
            </p:cNvSpPr>
            <p:nvPr/>
          </p:nvSpPr>
          <p:spPr bwMode="auto">
            <a:xfrm>
              <a:off x="1712" y="1320"/>
              <a:ext cx="520" cy="52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145416" name="Oval 8"/>
            <p:cNvSpPr>
              <a:spLocks noChangeArrowheads="1"/>
            </p:cNvSpPr>
            <p:nvPr/>
          </p:nvSpPr>
          <p:spPr bwMode="auto">
            <a:xfrm>
              <a:off x="1760" y="2376"/>
              <a:ext cx="520" cy="52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145417" name="Arc 9"/>
            <p:cNvSpPr>
              <a:spLocks/>
            </p:cNvSpPr>
            <p:nvPr/>
          </p:nvSpPr>
          <p:spPr bwMode="auto">
            <a:xfrm rot="4920000">
              <a:off x="1888" y="831"/>
              <a:ext cx="606" cy="543"/>
            </a:xfrm>
            <a:custGeom>
              <a:avLst/>
              <a:gdLst>
                <a:gd name="T0" fmla="*/ 0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35975" y="37722"/>
                  </a:moveTo>
                  <a:cubicBezTo>
                    <a:pt x="32017" y="41250"/>
                    <a:pt x="26901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099"/>
                    <a:pt x="43043" y="24594"/>
                    <a:pt x="42734" y="26062"/>
                  </a:cubicBezTo>
                </a:path>
                <a:path w="43200" h="43200" stroke="0" extrusionOk="0">
                  <a:moveTo>
                    <a:pt x="35975" y="37722"/>
                  </a:moveTo>
                  <a:cubicBezTo>
                    <a:pt x="32017" y="41250"/>
                    <a:pt x="26901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099"/>
                    <a:pt x="43043" y="24594"/>
                    <a:pt x="42734" y="26062"/>
                  </a:cubicBezTo>
                  <a:lnTo>
                    <a:pt x="21600" y="21600"/>
                  </a:lnTo>
                  <a:lnTo>
                    <a:pt x="35975" y="37722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8" name="Arc 10"/>
            <p:cNvSpPr>
              <a:spLocks/>
            </p:cNvSpPr>
            <p:nvPr/>
          </p:nvSpPr>
          <p:spPr bwMode="auto">
            <a:xfrm rot="4920000">
              <a:off x="2102" y="1783"/>
              <a:ext cx="903" cy="561"/>
            </a:xfrm>
            <a:custGeom>
              <a:avLst/>
              <a:gdLst>
                <a:gd name="T0" fmla="*/ 0 w 43200"/>
                <a:gd name="T1" fmla="*/ 0 h 26189"/>
                <a:gd name="T2" fmla="*/ 0 w 43200"/>
                <a:gd name="T3" fmla="*/ 0 h 26189"/>
                <a:gd name="T4" fmla="*/ 0 w 43200"/>
                <a:gd name="T5" fmla="*/ 0 h 26189"/>
                <a:gd name="T6" fmla="*/ 0 60000 65536"/>
                <a:gd name="T7" fmla="*/ 0 60000 65536"/>
                <a:gd name="T8" fmla="*/ 0 60000 65536"/>
                <a:gd name="T9" fmla="*/ 0 w 43200"/>
                <a:gd name="T10" fmla="*/ 0 h 26189"/>
                <a:gd name="T11" fmla="*/ 43200 w 43200"/>
                <a:gd name="T12" fmla="*/ 26189 h 261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6189" fill="none" extrusionOk="0">
                  <a:moveTo>
                    <a:pt x="120" y="23883"/>
                  </a:moveTo>
                  <a:cubicBezTo>
                    <a:pt x="40" y="23124"/>
                    <a:pt x="0" y="2236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142"/>
                    <a:pt x="43034" y="24681"/>
                    <a:pt x="42706" y="26188"/>
                  </a:cubicBezTo>
                </a:path>
                <a:path w="43200" h="26189" stroke="0" extrusionOk="0">
                  <a:moveTo>
                    <a:pt x="120" y="23883"/>
                  </a:moveTo>
                  <a:cubicBezTo>
                    <a:pt x="40" y="23124"/>
                    <a:pt x="0" y="2236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142"/>
                    <a:pt x="43034" y="24681"/>
                    <a:pt x="42706" y="26188"/>
                  </a:cubicBezTo>
                  <a:lnTo>
                    <a:pt x="21600" y="21600"/>
                  </a:lnTo>
                  <a:lnTo>
                    <a:pt x="120" y="23883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9" name="Arc 11"/>
            <p:cNvSpPr>
              <a:spLocks/>
            </p:cNvSpPr>
            <p:nvPr/>
          </p:nvSpPr>
          <p:spPr bwMode="auto">
            <a:xfrm rot="4920000">
              <a:off x="1860" y="2825"/>
              <a:ext cx="652" cy="628"/>
            </a:xfrm>
            <a:custGeom>
              <a:avLst/>
              <a:gdLst>
                <a:gd name="T0" fmla="*/ 0 w 41915"/>
                <a:gd name="T1" fmla="*/ 0 h 43200"/>
                <a:gd name="T2" fmla="*/ 0 w 41915"/>
                <a:gd name="T3" fmla="*/ 0 h 43200"/>
                <a:gd name="T4" fmla="*/ 0 w 41915"/>
                <a:gd name="T5" fmla="*/ 0 h 43200"/>
                <a:gd name="T6" fmla="*/ 0 60000 65536"/>
                <a:gd name="T7" fmla="*/ 0 60000 65536"/>
                <a:gd name="T8" fmla="*/ 0 60000 65536"/>
                <a:gd name="T9" fmla="*/ 0 w 41915"/>
                <a:gd name="T10" fmla="*/ 0 h 43200"/>
                <a:gd name="T11" fmla="*/ 41915 w 41915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915" h="43200" fill="none" extrusionOk="0">
                  <a:moveTo>
                    <a:pt x="-1" y="14261"/>
                  </a:moveTo>
                  <a:cubicBezTo>
                    <a:pt x="3091" y="5703"/>
                    <a:pt x="11215" y="-1"/>
                    <a:pt x="20315" y="0"/>
                  </a:cubicBezTo>
                  <a:cubicBezTo>
                    <a:pt x="32244" y="0"/>
                    <a:pt x="41915" y="9670"/>
                    <a:pt x="41915" y="21600"/>
                  </a:cubicBezTo>
                  <a:cubicBezTo>
                    <a:pt x="41915" y="33529"/>
                    <a:pt x="32244" y="43200"/>
                    <a:pt x="20315" y="43200"/>
                  </a:cubicBezTo>
                  <a:cubicBezTo>
                    <a:pt x="14154" y="43200"/>
                    <a:pt x="8286" y="40569"/>
                    <a:pt x="4187" y="35969"/>
                  </a:cubicBezTo>
                </a:path>
                <a:path w="41915" h="43200" stroke="0" extrusionOk="0">
                  <a:moveTo>
                    <a:pt x="-1" y="14261"/>
                  </a:moveTo>
                  <a:cubicBezTo>
                    <a:pt x="3091" y="5703"/>
                    <a:pt x="11215" y="-1"/>
                    <a:pt x="20315" y="0"/>
                  </a:cubicBezTo>
                  <a:cubicBezTo>
                    <a:pt x="32244" y="0"/>
                    <a:pt x="41915" y="9670"/>
                    <a:pt x="41915" y="21600"/>
                  </a:cubicBezTo>
                  <a:cubicBezTo>
                    <a:pt x="41915" y="33529"/>
                    <a:pt x="32244" y="43200"/>
                    <a:pt x="20315" y="43200"/>
                  </a:cubicBezTo>
                  <a:cubicBezTo>
                    <a:pt x="14154" y="43200"/>
                    <a:pt x="8286" y="40569"/>
                    <a:pt x="4187" y="35969"/>
                  </a:cubicBezTo>
                  <a:lnTo>
                    <a:pt x="20315" y="21600"/>
                  </a:lnTo>
                  <a:lnTo>
                    <a:pt x="-1" y="14261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0" name="Rectangle 12"/>
            <p:cNvSpPr>
              <a:spLocks noChangeArrowheads="1"/>
            </p:cNvSpPr>
            <p:nvPr/>
          </p:nvSpPr>
          <p:spPr bwMode="auto">
            <a:xfrm>
              <a:off x="2494" y="833"/>
              <a:ext cx="9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Tahoma" charset="0"/>
                </a:rPr>
                <a:t>PrWr / BusWr</a:t>
              </a:r>
            </a:p>
          </p:txBody>
        </p:sp>
        <p:sp>
          <p:nvSpPr>
            <p:cNvPr id="145421" name="Rectangle 13"/>
            <p:cNvSpPr>
              <a:spLocks noChangeArrowheads="1"/>
            </p:cNvSpPr>
            <p:nvPr/>
          </p:nvSpPr>
          <p:spPr bwMode="auto">
            <a:xfrm>
              <a:off x="1753" y="1456"/>
              <a:ext cx="43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Tahoma" charset="0"/>
                </a:rPr>
                <a:t>Valid</a:t>
              </a:r>
            </a:p>
          </p:txBody>
        </p:sp>
        <p:sp>
          <p:nvSpPr>
            <p:cNvPr id="145422" name="Rectangle 14"/>
            <p:cNvSpPr>
              <a:spLocks noChangeArrowheads="1"/>
            </p:cNvSpPr>
            <p:nvPr/>
          </p:nvSpPr>
          <p:spPr bwMode="auto">
            <a:xfrm>
              <a:off x="2865" y="1788"/>
              <a:ext cx="546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Tahoma" charset="0"/>
                </a:rPr>
                <a:t>BusWr</a:t>
              </a:r>
            </a:p>
          </p:txBody>
        </p:sp>
        <p:sp>
          <p:nvSpPr>
            <p:cNvPr id="145423" name="Rectangle 15"/>
            <p:cNvSpPr>
              <a:spLocks noChangeArrowheads="1"/>
            </p:cNvSpPr>
            <p:nvPr/>
          </p:nvSpPr>
          <p:spPr bwMode="auto">
            <a:xfrm>
              <a:off x="1760" y="2530"/>
              <a:ext cx="530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Tahoma" charset="0"/>
                </a:rPr>
                <a:t>Invalid</a:t>
              </a:r>
            </a:p>
          </p:txBody>
        </p:sp>
        <p:sp>
          <p:nvSpPr>
            <p:cNvPr id="145424" name="Rectangle 16"/>
            <p:cNvSpPr>
              <a:spLocks noChangeArrowheads="1"/>
            </p:cNvSpPr>
            <p:nvPr/>
          </p:nvSpPr>
          <p:spPr bwMode="auto">
            <a:xfrm>
              <a:off x="2533" y="2996"/>
              <a:ext cx="9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Tahoma" charset="0"/>
                </a:rPr>
                <a:t>PrWr / BusWr</a:t>
              </a:r>
            </a:p>
          </p:txBody>
        </p:sp>
        <p:sp>
          <p:nvSpPr>
            <p:cNvPr id="145425" name="Rectangle 17"/>
            <p:cNvSpPr>
              <a:spLocks noChangeArrowheads="1"/>
            </p:cNvSpPr>
            <p:nvPr/>
          </p:nvSpPr>
          <p:spPr bwMode="auto">
            <a:xfrm>
              <a:off x="-1" y="1955"/>
              <a:ext cx="9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Tahoma" charset="0"/>
                </a:rPr>
                <a:t>PrRd / BusRd</a:t>
              </a:r>
            </a:p>
          </p:txBody>
        </p:sp>
        <p:sp>
          <p:nvSpPr>
            <p:cNvPr id="145426" name="Arc 18"/>
            <p:cNvSpPr>
              <a:spLocks/>
            </p:cNvSpPr>
            <p:nvPr/>
          </p:nvSpPr>
          <p:spPr bwMode="auto">
            <a:xfrm rot="-5880000">
              <a:off x="1046" y="1781"/>
              <a:ext cx="903" cy="561"/>
            </a:xfrm>
            <a:custGeom>
              <a:avLst/>
              <a:gdLst>
                <a:gd name="T0" fmla="*/ 0 w 43200"/>
                <a:gd name="T1" fmla="*/ 0 h 26189"/>
                <a:gd name="T2" fmla="*/ 0 w 43200"/>
                <a:gd name="T3" fmla="*/ 0 h 26189"/>
                <a:gd name="T4" fmla="*/ 0 w 43200"/>
                <a:gd name="T5" fmla="*/ 0 h 26189"/>
                <a:gd name="T6" fmla="*/ 0 60000 65536"/>
                <a:gd name="T7" fmla="*/ 0 60000 65536"/>
                <a:gd name="T8" fmla="*/ 0 60000 65536"/>
                <a:gd name="T9" fmla="*/ 0 w 43200"/>
                <a:gd name="T10" fmla="*/ 0 h 26189"/>
                <a:gd name="T11" fmla="*/ 43200 w 43200"/>
                <a:gd name="T12" fmla="*/ 26189 h 261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6189" fill="none" extrusionOk="0">
                  <a:moveTo>
                    <a:pt x="120" y="23883"/>
                  </a:moveTo>
                  <a:cubicBezTo>
                    <a:pt x="40" y="23124"/>
                    <a:pt x="0" y="2236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142"/>
                    <a:pt x="43034" y="24681"/>
                    <a:pt x="42706" y="26188"/>
                  </a:cubicBezTo>
                </a:path>
                <a:path w="43200" h="26189" stroke="0" extrusionOk="0">
                  <a:moveTo>
                    <a:pt x="120" y="23883"/>
                  </a:moveTo>
                  <a:cubicBezTo>
                    <a:pt x="40" y="23124"/>
                    <a:pt x="0" y="2236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142"/>
                    <a:pt x="43034" y="24681"/>
                    <a:pt x="42706" y="26188"/>
                  </a:cubicBezTo>
                  <a:lnTo>
                    <a:pt x="21600" y="21600"/>
                  </a:lnTo>
                  <a:lnTo>
                    <a:pt x="120" y="23883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7" name="Rectangle 19"/>
            <p:cNvSpPr>
              <a:spLocks noChangeArrowheads="1"/>
            </p:cNvSpPr>
            <p:nvPr/>
          </p:nvSpPr>
          <p:spPr bwMode="auto">
            <a:xfrm>
              <a:off x="1079" y="785"/>
              <a:ext cx="735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Tahoma" charset="0"/>
                </a:rPr>
                <a:t>PrRd/--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A More Sophisticated Protocol: MSI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11238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Extend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metadata per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block to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encode three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states:</a:t>
            </a:r>
          </a:p>
          <a:p>
            <a:pPr lvl="1"/>
            <a:r>
              <a:rPr lang="en-US" b="1" dirty="0">
                <a:latin typeface="Tahoma" charset="0"/>
                <a:ea typeface="ＭＳ Ｐゴシック" charset="0"/>
              </a:rPr>
              <a:t>M</a:t>
            </a:r>
            <a:r>
              <a:rPr lang="en-US" dirty="0">
                <a:latin typeface="Tahoma" charset="0"/>
                <a:ea typeface="ＭＳ Ｐゴシック" charset="0"/>
              </a:rPr>
              <a:t>(</a:t>
            </a:r>
            <a:r>
              <a:rPr lang="en-US" dirty="0" err="1">
                <a:latin typeface="Tahoma" charset="0"/>
                <a:ea typeface="ＭＳ Ｐゴシック" charset="0"/>
              </a:rPr>
              <a:t>odified</a:t>
            </a:r>
            <a:r>
              <a:rPr lang="en-US" dirty="0">
                <a:latin typeface="Tahoma" charset="0"/>
                <a:ea typeface="ＭＳ Ｐゴシック" charset="0"/>
              </a:rPr>
              <a:t>): cache line is </a:t>
            </a:r>
            <a:r>
              <a:rPr lang="en-US" dirty="0" smtClean="0">
                <a:latin typeface="Tahoma" charset="0"/>
                <a:ea typeface="ＭＳ Ｐゴシック" charset="0"/>
              </a:rPr>
              <a:t>the only cached copy </a:t>
            </a:r>
            <a:r>
              <a:rPr lang="en-US" dirty="0">
                <a:latin typeface="Tahoma" charset="0"/>
                <a:ea typeface="ＭＳ Ｐゴシック" charset="0"/>
              </a:rPr>
              <a:t>and is dirty</a:t>
            </a:r>
            <a:endParaRPr lang="en-US" b="1" dirty="0">
              <a:latin typeface="Tahoma" charset="0"/>
              <a:ea typeface="ＭＳ Ｐゴシック" charset="0"/>
            </a:endParaRPr>
          </a:p>
          <a:p>
            <a:pPr lvl="1"/>
            <a:r>
              <a:rPr lang="en-US" b="1" dirty="0">
                <a:latin typeface="Tahoma" charset="0"/>
                <a:ea typeface="ＭＳ Ｐゴシック" charset="0"/>
              </a:rPr>
              <a:t>S</a:t>
            </a:r>
            <a:r>
              <a:rPr lang="en-US" dirty="0">
                <a:latin typeface="Tahoma" charset="0"/>
                <a:ea typeface="ＭＳ Ｐゴシック" charset="0"/>
              </a:rPr>
              <a:t>(hared): cache line is </a:t>
            </a:r>
            <a:r>
              <a:rPr lang="en-US" dirty="0" smtClean="0">
                <a:latin typeface="Tahoma" charset="0"/>
                <a:ea typeface="ＭＳ Ｐゴシック" charset="0"/>
              </a:rPr>
              <a:t>potentially one </a:t>
            </a:r>
            <a:r>
              <a:rPr lang="en-US" dirty="0">
                <a:latin typeface="Tahoma" charset="0"/>
                <a:ea typeface="ＭＳ Ｐゴシック" charset="0"/>
              </a:rPr>
              <a:t>of several </a:t>
            </a:r>
            <a:r>
              <a:rPr lang="en-US" dirty="0" smtClean="0">
                <a:latin typeface="Tahoma" charset="0"/>
                <a:ea typeface="ＭＳ Ｐゴシック" charset="0"/>
              </a:rPr>
              <a:t>cached copies</a:t>
            </a:r>
            <a:endParaRPr lang="en-US" b="1" dirty="0">
              <a:latin typeface="Tahoma" charset="0"/>
              <a:ea typeface="ＭＳ Ｐゴシック" charset="0"/>
            </a:endParaRPr>
          </a:p>
          <a:p>
            <a:pPr lvl="1"/>
            <a:r>
              <a:rPr lang="en-US" b="1" dirty="0">
                <a:latin typeface="Tahoma" charset="0"/>
                <a:ea typeface="ＭＳ Ｐゴシック" charset="0"/>
              </a:rPr>
              <a:t>I</a:t>
            </a:r>
            <a:r>
              <a:rPr lang="en-US" dirty="0">
                <a:latin typeface="Tahoma" charset="0"/>
                <a:ea typeface="ＭＳ Ｐゴシック" charset="0"/>
              </a:rPr>
              <a:t>(</a:t>
            </a:r>
            <a:r>
              <a:rPr lang="en-US" dirty="0" err="1">
                <a:latin typeface="Tahoma" charset="0"/>
                <a:ea typeface="ＭＳ Ｐゴシック" charset="0"/>
              </a:rPr>
              <a:t>nvalid</a:t>
            </a:r>
            <a:r>
              <a:rPr lang="en-US" dirty="0">
                <a:latin typeface="Tahoma" charset="0"/>
                <a:ea typeface="ＭＳ Ｐゴシック" charset="0"/>
              </a:rPr>
              <a:t>): </a:t>
            </a:r>
            <a:r>
              <a:rPr lang="en-US" dirty="0" smtClean="0">
                <a:latin typeface="Tahoma" charset="0"/>
                <a:ea typeface="ＭＳ Ｐゴシック" charset="0"/>
              </a:rPr>
              <a:t>cache line is not present in this cache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Read miss makes a </a:t>
            </a:r>
            <a:r>
              <a:rPr lang="en-US" i="1" dirty="0">
                <a:latin typeface="Tahoma" charset="0"/>
                <a:ea typeface="ＭＳ Ｐゴシック" charset="0"/>
                <a:cs typeface="ＭＳ Ｐゴシック" charset="0"/>
              </a:rPr>
              <a:t>Read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request on bus, transitions to </a:t>
            </a:r>
            <a:r>
              <a:rPr lang="en-US" b="1" dirty="0">
                <a:latin typeface="Tahoma" charset="0"/>
                <a:ea typeface="ＭＳ Ｐゴシック" charset="0"/>
                <a:cs typeface="ＭＳ Ｐゴシック" charset="0"/>
              </a:rPr>
              <a:t>S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Write miss makes a </a:t>
            </a:r>
            <a:r>
              <a:rPr lang="en-US" i="1" dirty="0" err="1">
                <a:latin typeface="Tahoma" charset="0"/>
                <a:ea typeface="ＭＳ Ｐゴシック" charset="0"/>
                <a:cs typeface="ＭＳ Ｐゴシック" charset="0"/>
              </a:rPr>
              <a:t>ReadEx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request, transitions to </a:t>
            </a:r>
            <a:r>
              <a:rPr lang="en-US" b="1" dirty="0">
                <a:latin typeface="Tahoma" charset="0"/>
                <a:ea typeface="ＭＳ Ｐゴシック" charset="0"/>
                <a:cs typeface="ＭＳ Ｐゴシック" charset="0"/>
              </a:rPr>
              <a:t>M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state</a:t>
            </a: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When a processor snoops </a:t>
            </a:r>
            <a:r>
              <a:rPr lang="en-US" i="1" dirty="0" err="1">
                <a:latin typeface="Tahoma" charset="0"/>
                <a:ea typeface="ＭＳ Ｐゴシック" charset="0"/>
                <a:cs typeface="ＭＳ Ｐゴシック" charset="0"/>
              </a:rPr>
              <a:t>ReadEx</a:t>
            </a:r>
            <a:r>
              <a:rPr lang="en-US" i="1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from another writer, it must invalidate its own copy (if any)</a:t>
            </a: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S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M </a:t>
            </a:r>
            <a:r>
              <a:rPr lang="en-US" i="1" dirty="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upgrade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 can be made without re-reading data from memory (via </a:t>
            </a:r>
            <a:r>
              <a:rPr lang="en-US" i="1" dirty="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Invalidations)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643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830D26-859E-0449-9702-BE5AB1F9BB3F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56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MSI State Machine</a:t>
            </a:r>
          </a:p>
        </p:txBody>
      </p:sp>
      <p:sp>
        <p:nvSpPr>
          <p:cNvPr id="14848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111172E-FC68-BE4F-A4A7-5EC925002CA0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57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148483" name="Oval 4"/>
          <p:cNvSpPr>
            <a:spLocks noChangeArrowheads="1"/>
          </p:cNvSpPr>
          <p:nvPr/>
        </p:nvSpPr>
        <p:spPr bwMode="auto">
          <a:xfrm>
            <a:off x="3875088" y="1468438"/>
            <a:ext cx="1055687" cy="105568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8484" name="TextBox 5"/>
          <p:cNvSpPr txBox="1">
            <a:spLocks noChangeArrowheads="1"/>
          </p:cNvSpPr>
          <p:nvPr/>
        </p:nvSpPr>
        <p:spPr bwMode="auto">
          <a:xfrm>
            <a:off x="4192588" y="1760538"/>
            <a:ext cx="4206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  <a:latin typeface="Tahoma" charset="0"/>
              </a:rPr>
              <a:t>M</a:t>
            </a:r>
          </a:p>
        </p:txBody>
      </p:sp>
      <p:sp>
        <p:nvSpPr>
          <p:cNvPr id="148485" name="Oval 6"/>
          <p:cNvSpPr>
            <a:spLocks noChangeArrowheads="1"/>
          </p:cNvSpPr>
          <p:nvPr/>
        </p:nvSpPr>
        <p:spPr bwMode="auto">
          <a:xfrm>
            <a:off x="1638300" y="3473450"/>
            <a:ext cx="1055688" cy="1055688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8486" name="TextBox 7"/>
          <p:cNvSpPr txBox="1">
            <a:spLocks noChangeArrowheads="1"/>
          </p:cNvSpPr>
          <p:nvPr/>
        </p:nvSpPr>
        <p:spPr bwMode="auto">
          <a:xfrm>
            <a:off x="2001838" y="3763963"/>
            <a:ext cx="357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  <a:latin typeface="Tahoma" charset="0"/>
              </a:rPr>
              <a:t>S</a:t>
            </a:r>
          </a:p>
        </p:txBody>
      </p:sp>
      <p:sp>
        <p:nvSpPr>
          <p:cNvPr id="148487" name="Oval 8"/>
          <p:cNvSpPr>
            <a:spLocks noChangeArrowheads="1"/>
          </p:cNvSpPr>
          <p:nvPr/>
        </p:nvSpPr>
        <p:spPr bwMode="auto">
          <a:xfrm>
            <a:off x="6248400" y="3473450"/>
            <a:ext cx="1057275" cy="1055688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8488" name="TextBox 9"/>
          <p:cNvSpPr txBox="1">
            <a:spLocks noChangeArrowheads="1"/>
          </p:cNvSpPr>
          <p:nvPr/>
        </p:nvSpPr>
        <p:spPr bwMode="auto">
          <a:xfrm>
            <a:off x="6619875" y="3763963"/>
            <a:ext cx="300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  <a:latin typeface="Tahoma" charset="0"/>
              </a:rPr>
              <a:t>I</a:t>
            </a:r>
          </a:p>
        </p:txBody>
      </p:sp>
      <p:cxnSp>
        <p:nvCxnSpPr>
          <p:cNvPr id="148489" name="Curved Connector 15"/>
          <p:cNvCxnSpPr>
            <a:cxnSpLocks noChangeShapeType="1"/>
            <a:stCxn id="148485" idx="5"/>
            <a:endCxn id="148487" idx="3"/>
          </p:cNvCxnSpPr>
          <p:nvPr/>
        </p:nvCxnSpPr>
        <p:spPr bwMode="auto">
          <a:xfrm rot="16200000" flipH="1">
            <a:off x="4471194" y="2442369"/>
            <a:ext cx="1587" cy="3863975"/>
          </a:xfrm>
          <a:prstGeom prst="curvedConnector3">
            <a:avLst>
              <a:gd name="adj1" fmla="val 3100069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8490" name="TextBox 19"/>
          <p:cNvSpPr txBox="1">
            <a:spLocks noChangeArrowheads="1"/>
          </p:cNvSpPr>
          <p:nvPr/>
        </p:nvSpPr>
        <p:spPr bwMode="auto">
          <a:xfrm>
            <a:off x="4121150" y="4927600"/>
            <a:ext cx="8715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  <a:latin typeface="Tahoma" charset="0"/>
              </a:rPr>
              <a:t>BusRdX/--</a:t>
            </a:r>
          </a:p>
        </p:txBody>
      </p:sp>
      <p:sp>
        <p:nvSpPr>
          <p:cNvPr id="148491" name="TextBox 20"/>
          <p:cNvSpPr txBox="1">
            <a:spLocks noChangeArrowheads="1"/>
          </p:cNvSpPr>
          <p:nvPr/>
        </p:nvSpPr>
        <p:spPr bwMode="auto">
          <a:xfrm>
            <a:off x="7400925" y="6116638"/>
            <a:ext cx="147796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0000"/>
                </a:solidFill>
                <a:latin typeface="Tahoma" charset="0"/>
              </a:rPr>
              <a:t>[Culler/Singh96]</a:t>
            </a:r>
          </a:p>
        </p:txBody>
      </p:sp>
      <p:cxnSp>
        <p:nvCxnSpPr>
          <p:cNvPr id="148492" name="Curved Connector 22"/>
          <p:cNvCxnSpPr>
            <a:cxnSpLocks noChangeShapeType="1"/>
            <a:stCxn id="148485" idx="2"/>
          </p:cNvCxnSpPr>
          <p:nvPr/>
        </p:nvCxnSpPr>
        <p:spPr bwMode="auto">
          <a:xfrm rot="10800000" flipH="1" flipV="1">
            <a:off x="1638300" y="4000500"/>
            <a:ext cx="130175" cy="374650"/>
          </a:xfrm>
          <a:prstGeom prst="curvedConnector4">
            <a:avLst>
              <a:gd name="adj1" fmla="val -176051"/>
              <a:gd name="adj2" fmla="val 124755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8493" name="TextBox 29"/>
          <p:cNvSpPr txBox="1">
            <a:spLocks noChangeArrowheads="1"/>
          </p:cNvSpPr>
          <p:nvPr/>
        </p:nvSpPr>
        <p:spPr bwMode="auto">
          <a:xfrm>
            <a:off x="855663" y="4335463"/>
            <a:ext cx="782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  <a:latin typeface="Tahoma" charset="0"/>
              </a:rPr>
              <a:t>PrRd/--</a:t>
            </a:r>
          </a:p>
          <a:p>
            <a:pPr eaLnBrk="1" hangingPunct="1"/>
            <a:r>
              <a:rPr lang="en-US" sz="1200">
                <a:solidFill>
                  <a:srgbClr val="000000"/>
                </a:solidFill>
                <a:latin typeface="Tahoma" charset="0"/>
              </a:rPr>
              <a:t>BusRd/--</a:t>
            </a:r>
          </a:p>
        </p:txBody>
      </p:sp>
      <p:cxnSp>
        <p:nvCxnSpPr>
          <p:cNvPr id="148494" name="Curved Connector 33"/>
          <p:cNvCxnSpPr>
            <a:cxnSpLocks noChangeShapeType="1"/>
            <a:stCxn id="148487" idx="1"/>
            <a:endCxn id="148485" idx="7"/>
          </p:cNvCxnSpPr>
          <p:nvPr/>
        </p:nvCxnSpPr>
        <p:spPr bwMode="auto">
          <a:xfrm rot="16200000" flipV="1">
            <a:off x="4471194" y="1696244"/>
            <a:ext cx="1587" cy="3863975"/>
          </a:xfrm>
          <a:prstGeom prst="curvedConnector3">
            <a:avLst>
              <a:gd name="adj1" fmla="val 24132250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8495" name="TextBox 34"/>
          <p:cNvSpPr txBox="1">
            <a:spLocks noChangeArrowheads="1"/>
          </p:cNvSpPr>
          <p:nvPr/>
        </p:nvSpPr>
        <p:spPr bwMode="auto">
          <a:xfrm>
            <a:off x="3962400" y="3262313"/>
            <a:ext cx="990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  <a:latin typeface="Tahoma" charset="0"/>
              </a:rPr>
              <a:t>PrRd/BusRd</a:t>
            </a:r>
          </a:p>
        </p:txBody>
      </p:sp>
      <p:cxnSp>
        <p:nvCxnSpPr>
          <p:cNvPr id="148496" name="Shape 38"/>
          <p:cNvCxnSpPr>
            <a:cxnSpLocks noChangeShapeType="1"/>
            <a:stCxn id="148487" idx="0"/>
            <a:endCxn id="148483" idx="6"/>
          </p:cNvCxnSpPr>
          <p:nvPr/>
        </p:nvCxnSpPr>
        <p:spPr bwMode="auto">
          <a:xfrm rot="16200000" flipV="1">
            <a:off x="5115719" y="1812131"/>
            <a:ext cx="1476375" cy="1846263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8497" name="Shape 40"/>
          <p:cNvCxnSpPr>
            <a:cxnSpLocks noChangeShapeType="1"/>
            <a:stCxn id="148485" idx="0"/>
            <a:endCxn id="148483" idx="2"/>
          </p:cNvCxnSpPr>
          <p:nvPr/>
        </p:nvCxnSpPr>
        <p:spPr bwMode="auto">
          <a:xfrm rot="5400000" flipH="1" flipV="1">
            <a:off x="2282825" y="1881188"/>
            <a:ext cx="1476375" cy="170815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8498" name="TextBox 41"/>
          <p:cNvSpPr txBox="1">
            <a:spLocks noChangeArrowheads="1"/>
          </p:cNvSpPr>
          <p:nvPr/>
        </p:nvSpPr>
        <p:spPr bwMode="auto">
          <a:xfrm>
            <a:off x="2576513" y="2478088"/>
            <a:ext cx="1139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  <a:latin typeface="Tahoma (Body)" charset="0"/>
              </a:rPr>
              <a:t>PrWr/BusRdX</a:t>
            </a:r>
          </a:p>
        </p:txBody>
      </p:sp>
      <p:sp>
        <p:nvSpPr>
          <p:cNvPr id="148499" name="TextBox 42"/>
          <p:cNvSpPr txBox="1">
            <a:spLocks noChangeArrowheads="1"/>
          </p:cNvSpPr>
          <p:nvPr/>
        </p:nvSpPr>
        <p:spPr bwMode="auto">
          <a:xfrm>
            <a:off x="5938838" y="2068513"/>
            <a:ext cx="1139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  <a:latin typeface="Tahoma (Body)" charset="0"/>
              </a:rPr>
              <a:t>PrWr/BusRdX</a:t>
            </a:r>
          </a:p>
        </p:txBody>
      </p:sp>
      <p:cxnSp>
        <p:nvCxnSpPr>
          <p:cNvPr id="148500" name="Shape 46"/>
          <p:cNvCxnSpPr>
            <a:cxnSpLocks noChangeShapeType="1"/>
            <a:stCxn id="148483" idx="7"/>
            <a:endCxn id="148487" idx="6"/>
          </p:cNvCxnSpPr>
          <p:nvPr/>
        </p:nvCxnSpPr>
        <p:spPr bwMode="auto">
          <a:xfrm rot="16200000" flipH="1">
            <a:off x="4852988" y="1547813"/>
            <a:ext cx="2376487" cy="2528887"/>
          </a:xfrm>
          <a:prstGeom prst="curvedConnector4">
            <a:avLst>
              <a:gd name="adj1" fmla="val -16116"/>
              <a:gd name="adj2" fmla="val 110546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8501" name="TextBox 47"/>
          <p:cNvSpPr txBox="1">
            <a:spLocks noChangeArrowheads="1"/>
          </p:cNvSpPr>
          <p:nvPr/>
        </p:nvSpPr>
        <p:spPr bwMode="auto">
          <a:xfrm>
            <a:off x="7499350" y="2757488"/>
            <a:ext cx="1114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  <a:latin typeface="Tahoma" charset="0"/>
              </a:rPr>
              <a:t>BusRdX/Flush</a:t>
            </a:r>
          </a:p>
        </p:txBody>
      </p:sp>
      <p:sp>
        <p:nvSpPr>
          <p:cNvPr id="148502" name="TextBox 52"/>
          <p:cNvSpPr txBox="1">
            <a:spLocks noChangeArrowheads="1"/>
          </p:cNvSpPr>
          <p:nvPr/>
        </p:nvSpPr>
        <p:spPr bwMode="auto">
          <a:xfrm>
            <a:off x="4738688" y="2486025"/>
            <a:ext cx="687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  <a:latin typeface="Tahoma" charset="0"/>
              </a:rPr>
              <a:t>PrRd/--</a:t>
            </a:r>
          </a:p>
          <a:p>
            <a:pPr eaLnBrk="1" hangingPunct="1"/>
            <a:r>
              <a:rPr lang="en-US" sz="1200">
                <a:solidFill>
                  <a:srgbClr val="000000"/>
                </a:solidFill>
                <a:latin typeface="Tahoma" charset="0"/>
              </a:rPr>
              <a:t>PrWr/--</a:t>
            </a:r>
          </a:p>
        </p:txBody>
      </p:sp>
      <p:cxnSp>
        <p:nvCxnSpPr>
          <p:cNvPr id="148503" name="Curved Connector 54"/>
          <p:cNvCxnSpPr>
            <a:cxnSpLocks noChangeShapeType="1"/>
            <a:stCxn id="148483" idx="4"/>
            <a:endCxn id="148483" idx="5"/>
          </p:cNvCxnSpPr>
          <p:nvPr/>
        </p:nvCxnSpPr>
        <p:spPr bwMode="auto">
          <a:xfrm rot="5400000" flipH="1" flipV="1">
            <a:off x="4513263" y="2260600"/>
            <a:ext cx="153987" cy="373063"/>
          </a:xfrm>
          <a:prstGeom prst="curvedConnector3">
            <a:avLst>
              <a:gd name="adj1" fmla="val -147847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8504" name="Curved Connector 58"/>
          <p:cNvCxnSpPr>
            <a:cxnSpLocks noChangeShapeType="1"/>
            <a:stCxn id="148483" idx="1"/>
            <a:endCxn id="148485" idx="1"/>
          </p:cNvCxnSpPr>
          <p:nvPr/>
        </p:nvCxnSpPr>
        <p:spPr bwMode="auto">
          <a:xfrm rot="-5400000" flipH="1" flipV="1">
            <a:off x="1909762" y="1508126"/>
            <a:ext cx="2003425" cy="2235200"/>
          </a:xfrm>
          <a:prstGeom prst="curvedConnector3">
            <a:avLst>
              <a:gd name="adj1" fmla="val -4778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8505" name="TextBox 60"/>
          <p:cNvSpPr txBox="1">
            <a:spLocks noChangeArrowheads="1"/>
          </p:cNvSpPr>
          <p:nvPr/>
        </p:nvSpPr>
        <p:spPr bwMode="auto">
          <a:xfrm>
            <a:off x="1173163" y="1944688"/>
            <a:ext cx="1025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  <a:latin typeface="Tahoma" charset="0"/>
              </a:rPr>
              <a:t>BusRd/Flush</a:t>
            </a:r>
          </a:p>
        </p:txBody>
      </p:sp>
      <p:sp>
        <p:nvSpPr>
          <p:cNvPr id="148506" name="TextBox 26"/>
          <p:cNvSpPr txBox="1">
            <a:spLocks noChangeArrowheads="1"/>
          </p:cNvSpPr>
          <p:nvPr/>
        </p:nvSpPr>
        <p:spPr bwMode="auto">
          <a:xfrm>
            <a:off x="3646488" y="6069013"/>
            <a:ext cx="1933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0000"/>
                </a:solidFill>
                <a:latin typeface="Tahoma" charset="0"/>
              </a:rPr>
              <a:t>ObservedEvent/Action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The Problem with MSI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A block is in no cache to begin with</a:t>
            </a: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Problem: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On a read, the block immediately goes to “Shared” state although it may be the only copy to be cached (i.e., no other processor will cache it)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Why is this a problem?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Suppose the cache that read the block wants to write to it at some point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It needs to broadcast “invalidate” even though it has the only cached copy!</a:t>
            </a:r>
          </a:p>
          <a:p>
            <a:pPr lvl="1"/>
            <a:r>
              <a:rPr lang="en-US" i="1" dirty="0">
                <a:latin typeface="Tahoma" charset="0"/>
                <a:ea typeface="ＭＳ Ｐゴシック" charset="0"/>
              </a:rPr>
              <a:t>If the cache knew it had the only cached copy in the system</a:t>
            </a:r>
            <a:r>
              <a:rPr lang="en-US" dirty="0">
                <a:latin typeface="Tahoma" charset="0"/>
                <a:ea typeface="ＭＳ Ｐゴシック" charset="0"/>
              </a:rPr>
              <a:t>, it could have written to the block without notifying any other cache </a:t>
            </a:r>
            <a:r>
              <a:rPr lang="en-US" dirty="0">
                <a:latin typeface="Tahoma" charset="0"/>
                <a:ea typeface="ＭＳ Ｐゴシック" charset="0"/>
                <a:sym typeface="Wingdings" charset="0"/>
              </a:rPr>
              <a:t> saves unnecessary broadcasts of invalidations</a:t>
            </a:r>
            <a:endParaRPr lang="en-US" dirty="0">
              <a:latin typeface="Tahoma" charset="0"/>
              <a:ea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950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B5637EB-4295-6244-901D-56B2155A9770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58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The Solution: MESI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Idea: Add another state indicating that this is the only cached copy and it is clean.</a:t>
            </a:r>
          </a:p>
          <a:p>
            <a:pPr lvl="1"/>
            <a:r>
              <a:rPr lang="en-US" i="1" dirty="0">
                <a:solidFill>
                  <a:srgbClr val="0000FF"/>
                </a:solidFill>
                <a:latin typeface="Tahoma" charset="0"/>
                <a:ea typeface="ＭＳ Ｐゴシック" charset="0"/>
                <a:sym typeface="Wingdings" charset="0"/>
              </a:rPr>
              <a:t>Exclusive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sym typeface="Wingdings" charset="0"/>
              </a:rPr>
              <a:t> state</a:t>
            </a:r>
            <a:b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sym typeface="Wingdings" charset="0"/>
              </a:rPr>
            </a:br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sym typeface="Wingdings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Block is placed into the </a:t>
            </a:r>
            <a:r>
              <a:rPr lang="en-US" i="1" dirty="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exclusive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 state if, during </a:t>
            </a:r>
            <a:r>
              <a:rPr lang="en-US" i="1" dirty="0" err="1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BusRd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, no other cache had it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  <a:sym typeface="Wingdings" charset="0"/>
              </a:rPr>
              <a:t>Wired-OR </a:t>
            </a:r>
            <a:r>
              <a:rPr lang="ja-JP" altLang="en-US" dirty="0">
                <a:latin typeface="Tahoma" charset="0"/>
                <a:ea typeface="ＭＳ Ｐゴシック" charset="0"/>
                <a:sym typeface="Wingdings" charset="0"/>
              </a:rPr>
              <a:t>“</a:t>
            </a:r>
            <a:r>
              <a:rPr lang="en-US" altLang="ja-JP" dirty="0">
                <a:latin typeface="Tahoma" charset="0"/>
                <a:ea typeface="ＭＳ Ｐゴシック" charset="0"/>
                <a:sym typeface="Wingdings" charset="0"/>
              </a:rPr>
              <a:t>shared</a:t>
            </a:r>
            <a:r>
              <a:rPr lang="ja-JP" altLang="en-US" dirty="0">
                <a:latin typeface="Tahoma" charset="0"/>
                <a:ea typeface="ＭＳ Ｐゴシック" charset="0"/>
                <a:sym typeface="Wingdings" charset="0"/>
              </a:rPr>
              <a:t>”</a:t>
            </a:r>
            <a:r>
              <a:rPr lang="en-US" altLang="ja-JP" dirty="0">
                <a:latin typeface="Tahoma" charset="0"/>
                <a:ea typeface="ＭＳ Ｐゴシック" charset="0"/>
                <a:sym typeface="Wingdings" charset="0"/>
              </a:rPr>
              <a:t> signal on bus can determine this: snooping caches assert the signal if they also have a copy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Silent transition </a:t>
            </a:r>
            <a:r>
              <a:rPr lang="en-US" i="1" dirty="0" err="1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ExclusiveModified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 is possible on write!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r>
              <a:rPr lang="en-US" dirty="0" smtClean="0">
                <a:latin typeface="Tahoma" charset="0"/>
                <a:ea typeface="ＭＳ Ｐゴシック" charset="0"/>
                <a:sym typeface="Wingdings" charset="0"/>
              </a:rPr>
              <a:t>MESI is also called the </a:t>
            </a:r>
            <a:r>
              <a:rPr lang="en-US" i="1" dirty="0" smtClean="0">
                <a:latin typeface="Tahoma" charset="0"/>
                <a:ea typeface="ＭＳ Ｐゴシック" charset="0"/>
                <a:sym typeface="Wingdings" charset="0"/>
              </a:rPr>
              <a:t>Illinois protocol </a:t>
            </a:r>
          </a:p>
          <a:p>
            <a:pPr marL="695325" lvl="2" indent="-342900"/>
            <a:r>
              <a:rPr lang="en-US" sz="1800" dirty="0" err="1" smtClean="0">
                <a:latin typeface="Tahoma" charset="0"/>
                <a:ea typeface="ＭＳ Ｐゴシック" charset="0"/>
              </a:rPr>
              <a:t>Papamarcos</a:t>
            </a:r>
            <a:r>
              <a:rPr lang="en-US" sz="1800" dirty="0" smtClean="0">
                <a:latin typeface="Tahoma" charset="0"/>
                <a:ea typeface="ＭＳ Ｐゴシック" charset="0"/>
              </a:rPr>
              <a:t> and Patel, “</a:t>
            </a:r>
            <a:r>
              <a:rPr lang="en-US" altLang="ja-JP" sz="1800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A low-overhead coherence solution for multiprocessors with private cache memories</a:t>
            </a:r>
            <a:r>
              <a:rPr lang="en-US" altLang="ja-JP" sz="1800" dirty="0" smtClean="0">
                <a:latin typeface="Tahoma" charset="0"/>
                <a:ea typeface="ＭＳ Ｐゴシック" charset="0"/>
              </a:rPr>
              <a:t>,</a:t>
            </a:r>
            <a:r>
              <a:rPr lang="en-US" sz="1800" dirty="0" smtClean="0">
                <a:latin typeface="Tahoma" charset="0"/>
                <a:ea typeface="ＭＳ Ｐゴシック" charset="0"/>
              </a:rPr>
              <a:t>”</a:t>
            </a:r>
            <a:r>
              <a:rPr lang="en-US" altLang="ja-JP" sz="1800" dirty="0" smtClean="0">
                <a:latin typeface="Tahoma" charset="0"/>
                <a:ea typeface="ＭＳ Ｐゴシック" charset="0"/>
              </a:rPr>
              <a:t> ISCA 1984.</a:t>
            </a:r>
            <a:endParaRPr lang="en-US" altLang="ja-JP" sz="1800" dirty="0">
              <a:latin typeface="Tahoma" charset="0"/>
              <a:ea typeface="ＭＳ Ｐゴシック" charset="0"/>
            </a:endParaRPr>
          </a:p>
        </p:txBody>
      </p:sp>
      <p:sp>
        <p:nvSpPr>
          <p:cNvPr id="15053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726EAA0-515F-1441-A0C8-B2E2658333E8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59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56" end="3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99" end="5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4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924800" cy="1752600"/>
          </a:xfrm>
        </p:spPr>
        <p:txBody>
          <a:bodyPr/>
          <a:lstStyle/>
          <a:p>
            <a:r>
              <a:rPr lang="en-US">
                <a:latin typeface="Garamond" charset="0"/>
              </a:rPr>
              <a:t>Memory Ordering in Multiprocessors</a:t>
            </a:r>
          </a:p>
        </p:txBody>
      </p:sp>
      <p:sp>
        <p:nvSpPr>
          <p:cNvPr id="97282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  <p:sp>
        <p:nvSpPr>
          <p:cNvPr id="972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440DE31-0021-4B4A-B147-B241690C428A}" type="slidenum">
              <a:rPr lang="en-US" sz="12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6</a:t>
            </a:fld>
            <a:endParaRPr lang="en-US" sz="12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242DC95-FBE5-A74F-9907-09AA1C9E047A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60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5257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0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02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F4C5985-035A-E44C-9D29-C4B7E0D80203}" type="slidenum">
              <a:rPr lang="en-US" sz="12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61</a:t>
            </a:fld>
            <a:endParaRPr lang="en-US" sz="12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5360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8538"/>
            <a:ext cx="9144000" cy="540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5" name="Title 1"/>
          <p:cNvSpPr txBox="1">
            <a:spLocks/>
          </p:cNvSpPr>
          <p:nvPr/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800">
                <a:solidFill>
                  <a:srgbClr val="006633"/>
                </a:solidFill>
                <a:latin typeface="Garamond" charset="0"/>
              </a:rPr>
              <a:t>MESI State Machine</a:t>
            </a:r>
          </a:p>
        </p:txBody>
      </p:sp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4572000" y="3276600"/>
            <a:ext cx="1524000" cy="609600"/>
          </a:xfrm>
          <a:prstGeom prst="ellipse">
            <a:avLst/>
          </a:prstGeom>
          <a:noFill/>
          <a:ln w="476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200400" y="1676400"/>
            <a:ext cx="2133600" cy="914400"/>
          </a:xfrm>
          <a:prstGeom prst="ellipse">
            <a:avLst/>
          </a:prstGeom>
          <a:noFill/>
          <a:ln w="476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TextBox 60"/>
          <p:cNvSpPr txBox="1">
            <a:spLocks noChangeArrowheads="1"/>
          </p:cNvSpPr>
          <p:nvPr/>
        </p:nvSpPr>
        <p:spPr bwMode="auto">
          <a:xfrm>
            <a:off x="7305675" y="3186113"/>
            <a:ext cx="10207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solidFill>
                  <a:srgbClr val="000000"/>
                </a:solidFill>
                <a:latin typeface="Tahoma" charset="0"/>
              </a:rPr>
              <a:t>PrWr/BusRdX</a:t>
            </a:r>
          </a:p>
        </p:txBody>
      </p:sp>
      <p:sp>
        <p:nvSpPr>
          <p:cNvPr id="154626" name="TextBox 61"/>
          <p:cNvSpPr txBox="1">
            <a:spLocks noChangeArrowheads="1"/>
          </p:cNvSpPr>
          <p:nvPr/>
        </p:nvSpPr>
        <p:spPr bwMode="auto">
          <a:xfrm>
            <a:off x="5759450" y="3711575"/>
            <a:ext cx="1189038" cy="261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solidFill>
                  <a:srgbClr val="000000"/>
                </a:solidFill>
                <a:latin typeface="Tahoma" charset="0"/>
              </a:rPr>
              <a:t>PrRd (S</a:t>
            </a:r>
            <a:r>
              <a:rPr lang="ja-JP" altLang="en-US" sz="1100">
                <a:solidFill>
                  <a:srgbClr val="000000"/>
                </a:solidFill>
                <a:latin typeface="Tahoma" charset="0"/>
              </a:rPr>
              <a:t>’</a:t>
            </a:r>
            <a:r>
              <a:rPr lang="en-US" altLang="ja-JP" sz="1100">
                <a:solidFill>
                  <a:srgbClr val="000000"/>
                </a:solidFill>
                <a:latin typeface="Tahoma" charset="0"/>
              </a:rPr>
              <a:t>)/BusRd</a:t>
            </a:r>
            <a:endParaRPr lang="en-US" sz="11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54627" name="TextBox 62"/>
          <p:cNvSpPr txBox="1">
            <a:spLocks noChangeArrowheads="1"/>
          </p:cNvSpPr>
          <p:nvPr/>
        </p:nvSpPr>
        <p:spPr bwMode="auto">
          <a:xfrm>
            <a:off x="4259263" y="4251325"/>
            <a:ext cx="1158875" cy="260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solidFill>
                  <a:srgbClr val="000000"/>
                </a:solidFill>
                <a:latin typeface="Tahoma" charset="0"/>
              </a:rPr>
              <a:t>PrRd (S)/BusRd</a:t>
            </a:r>
          </a:p>
        </p:txBody>
      </p:sp>
      <p:sp>
        <p:nvSpPr>
          <p:cNvPr id="154628" name="TextBox 70"/>
          <p:cNvSpPr txBox="1">
            <a:spLocks noChangeArrowheads="1"/>
          </p:cNvSpPr>
          <p:nvPr/>
        </p:nvSpPr>
        <p:spPr bwMode="auto">
          <a:xfrm>
            <a:off x="4886325" y="2198688"/>
            <a:ext cx="1020763" cy="2619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solidFill>
                  <a:srgbClr val="000000"/>
                </a:solidFill>
                <a:latin typeface="Tahoma" charset="0"/>
              </a:rPr>
              <a:t>PrWr/BusRdX</a:t>
            </a:r>
          </a:p>
        </p:txBody>
      </p:sp>
      <p:sp>
        <p:nvSpPr>
          <p:cNvPr id="154629" name="TextBox 71"/>
          <p:cNvSpPr txBox="1">
            <a:spLocks noChangeArrowheads="1"/>
          </p:cNvSpPr>
          <p:nvPr/>
        </p:nvSpPr>
        <p:spPr bwMode="auto">
          <a:xfrm>
            <a:off x="3767138" y="1974850"/>
            <a:ext cx="650875" cy="260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solidFill>
                  <a:srgbClr val="FF0000"/>
                </a:solidFill>
                <a:latin typeface="Tahoma" charset="0"/>
              </a:rPr>
              <a:t>PrWr/--</a:t>
            </a:r>
          </a:p>
        </p:txBody>
      </p:sp>
      <p:sp>
        <p:nvSpPr>
          <p:cNvPr id="154630" name="TextBox 79"/>
          <p:cNvSpPr txBox="1">
            <a:spLocks noChangeArrowheads="1"/>
          </p:cNvSpPr>
          <p:nvPr/>
        </p:nvSpPr>
        <p:spPr bwMode="auto">
          <a:xfrm>
            <a:off x="3235325" y="3186113"/>
            <a:ext cx="1314450" cy="260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solidFill>
                  <a:srgbClr val="000000"/>
                </a:solidFill>
                <a:latin typeface="Tahoma" charset="0"/>
              </a:rPr>
              <a:t>BusRd/ $ Transfer</a:t>
            </a:r>
          </a:p>
        </p:txBody>
      </p:sp>
      <p:sp>
        <p:nvSpPr>
          <p:cNvPr id="154631" name="TextBox 83"/>
          <p:cNvSpPr txBox="1">
            <a:spLocks noChangeArrowheads="1"/>
          </p:cNvSpPr>
          <p:nvPr/>
        </p:nvSpPr>
        <p:spPr bwMode="auto">
          <a:xfrm>
            <a:off x="2106613" y="2219325"/>
            <a:ext cx="955675" cy="261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solidFill>
                  <a:srgbClr val="000000"/>
                </a:solidFill>
                <a:latin typeface="Tahoma" charset="0"/>
              </a:rPr>
              <a:t>BusRd/Flush</a:t>
            </a:r>
          </a:p>
        </p:txBody>
      </p:sp>
      <p:sp>
        <p:nvSpPr>
          <p:cNvPr id="154632" name="TextBox 94"/>
          <p:cNvSpPr txBox="1">
            <a:spLocks noChangeArrowheads="1"/>
          </p:cNvSpPr>
          <p:nvPr/>
        </p:nvSpPr>
        <p:spPr bwMode="auto">
          <a:xfrm>
            <a:off x="1703388" y="5173663"/>
            <a:ext cx="1935162" cy="2619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solidFill>
                  <a:srgbClr val="000000"/>
                </a:solidFill>
                <a:latin typeface="Tahoma" charset="0"/>
              </a:rPr>
              <a:t>BusRdX/Flush (all incoming)</a:t>
            </a:r>
          </a:p>
        </p:txBody>
      </p:sp>
      <p:sp>
        <p:nvSpPr>
          <p:cNvPr id="154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MESI State Machine</a:t>
            </a:r>
          </a:p>
        </p:txBody>
      </p:sp>
      <p:sp>
        <p:nvSpPr>
          <p:cNvPr id="15463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B41065D-9749-E449-8D9E-03E08158326E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62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154635" name="Oval 39"/>
          <p:cNvSpPr>
            <a:spLocks noChangeArrowheads="1"/>
          </p:cNvSpPr>
          <p:nvPr/>
        </p:nvSpPr>
        <p:spPr bwMode="auto">
          <a:xfrm>
            <a:off x="3521075" y="1219200"/>
            <a:ext cx="584200" cy="584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4636" name="Oval 40"/>
          <p:cNvSpPr>
            <a:spLocks noChangeArrowheads="1"/>
          </p:cNvSpPr>
          <p:nvPr/>
        </p:nvSpPr>
        <p:spPr bwMode="auto">
          <a:xfrm>
            <a:off x="3521075" y="2352675"/>
            <a:ext cx="584200" cy="584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4637" name="Oval 41"/>
          <p:cNvSpPr>
            <a:spLocks noChangeArrowheads="1"/>
          </p:cNvSpPr>
          <p:nvPr/>
        </p:nvSpPr>
        <p:spPr bwMode="auto">
          <a:xfrm>
            <a:off x="3521075" y="3565525"/>
            <a:ext cx="584200" cy="584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4638" name="Oval 42"/>
          <p:cNvSpPr>
            <a:spLocks noChangeArrowheads="1"/>
          </p:cNvSpPr>
          <p:nvPr/>
        </p:nvSpPr>
        <p:spPr bwMode="auto">
          <a:xfrm>
            <a:off x="3521075" y="4881563"/>
            <a:ext cx="584200" cy="584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4639" name="TextBox 43"/>
          <p:cNvSpPr txBox="1">
            <a:spLocks noChangeArrowheads="1"/>
          </p:cNvSpPr>
          <p:nvPr/>
        </p:nvSpPr>
        <p:spPr bwMode="auto">
          <a:xfrm>
            <a:off x="3638550" y="1316038"/>
            <a:ext cx="361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Tahoma" charset="0"/>
              </a:rPr>
              <a:t>M</a:t>
            </a:r>
          </a:p>
        </p:txBody>
      </p:sp>
      <p:sp>
        <p:nvSpPr>
          <p:cNvPr id="154640" name="TextBox 45"/>
          <p:cNvSpPr txBox="1">
            <a:spLocks noChangeArrowheads="1"/>
          </p:cNvSpPr>
          <p:nvPr/>
        </p:nvSpPr>
        <p:spPr bwMode="auto">
          <a:xfrm>
            <a:off x="3638550" y="2466975"/>
            <a:ext cx="314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Tahoma" charset="0"/>
              </a:rPr>
              <a:t>E</a:t>
            </a:r>
          </a:p>
        </p:txBody>
      </p:sp>
      <p:sp>
        <p:nvSpPr>
          <p:cNvPr id="154641" name="TextBox 46"/>
          <p:cNvSpPr txBox="1">
            <a:spLocks noChangeArrowheads="1"/>
          </p:cNvSpPr>
          <p:nvPr/>
        </p:nvSpPr>
        <p:spPr bwMode="auto">
          <a:xfrm>
            <a:off x="3638550" y="36703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Tahoma" charset="0"/>
              </a:rPr>
              <a:t>S</a:t>
            </a:r>
          </a:p>
        </p:txBody>
      </p:sp>
      <p:sp>
        <p:nvSpPr>
          <p:cNvPr id="154642" name="TextBox 47"/>
          <p:cNvSpPr txBox="1">
            <a:spLocks noChangeArrowheads="1"/>
          </p:cNvSpPr>
          <p:nvPr/>
        </p:nvSpPr>
        <p:spPr bwMode="auto">
          <a:xfrm>
            <a:off x="3638550" y="4983163"/>
            <a:ext cx="271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Tahoma" charset="0"/>
              </a:rPr>
              <a:t>I</a:t>
            </a:r>
          </a:p>
        </p:txBody>
      </p:sp>
      <p:cxnSp>
        <p:nvCxnSpPr>
          <p:cNvPr id="154643" name="Curved Connector 51"/>
          <p:cNvCxnSpPr>
            <a:cxnSpLocks noChangeShapeType="1"/>
            <a:stCxn id="154638" idx="6"/>
            <a:endCxn id="154637" idx="6"/>
          </p:cNvCxnSpPr>
          <p:nvPr/>
        </p:nvCxnSpPr>
        <p:spPr bwMode="auto">
          <a:xfrm flipV="1">
            <a:off x="4105275" y="3857625"/>
            <a:ext cx="1588" cy="1316038"/>
          </a:xfrm>
          <a:prstGeom prst="curvedConnector3">
            <a:avLst>
              <a:gd name="adj1" fmla="val 14395468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644" name="Curved Connector 55"/>
          <p:cNvCxnSpPr>
            <a:cxnSpLocks noChangeShapeType="1"/>
            <a:stCxn id="154638" idx="6"/>
            <a:endCxn id="154636" idx="6"/>
          </p:cNvCxnSpPr>
          <p:nvPr/>
        </p:nvCxnSpPr>
        <p:spPr bwMode="auto">
          <a:xfrm flipV="1">
            <a:off x="4105275" y="2644775"/>
            <a:ext cx="1588" cy="2528888"/>
          </a:xfrm>
          <a:prstGeom prst="curvedConnector3">
            <a:avLst>
              <a:gd name="adj1" fmla="val 107033310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645" name="Curved Connector 58"/>
          <p:cNvCxnSpPr>
            <a:cxnSpLocks noChangeShapeType="1"/>
            <a:stCxn id="154638" idx="6"/>
            <a:endCxn id="154635" idx="6"/>
          </p:cNvCxnSpPr>
          <p:nvPr/>
        </p:nvCxnSpPr>
        <p:spPr bwMode="auto">
          <a:xfrm flipV="1">
            <a:off x="4105275" y="1511300"/>
            <a:ext cx="1588" cy="3662363"/>
          </a:xfrm>
          <a:prstGeom prst="curvedConnector3">
            <a:avLst>
              <a:gd name="adj1" fmla="val 206103231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646" name="Curved Connector 73"/>
          <p:cNvCxnSpPr>
            <a:cxnSpLocks noChangeShapeType="1"/>
            <a:stCxn id="154637" idx="6"/>
            <a:endCxn id="154635" idx="6"/>
          </p:cNvCxnSpPr>
          <p:nvPr/>
        </p:nvCxnSpPr>
        <p:spPr bwMode="auto">
          <a:xfrm flipV="1">
            <a:off x="4105275" y="1511300"/>
            <a:ext cx="1588" cy="2346325"/>
          </a:xfrm>
          <a:prstGeom prst="curvedConnector3">
            <a:avLst>
              <a:gd name="adj1" fmla="val 55177296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647" name="Curved Connector 76"/>
          <p:cNvCxnSpPr>
            <a:cxnSpLocks noChangeShapeType="1"/>
            <a:stCxn id="154636" idx="6"/>
            <a:endCxn id="154635" idx="6"/>
          </p:cNvCxnSpPr>
          <p:nvPr/>
        </p:nvCxnSpPr>
        <p:spPr bwMode="auto">
          <a:xfrm flipV="1">
            <a:off x="4105275" y="1511300"/>
            <a:ext cx="1588" cy="1133475"/>
          </a:xfrm>
          <a:prstGeom prst="curvedConnector3">
            <a:avLst>
              <a:gd name="adj1" fmla="val 14395468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648" name="Curved Connector 78"/>
          <p:cNvCxnSpPr>
            <a:cxnSpLocks noChangeShapeType="1"/>
            <a:stCxn id="154636" idx="2"/>
            <a:endCxn id="154637" idx="2"/>
          </p:cNvCxnSpPr>
          <p:nvPr/>
        </p:nvCxnSpPr>
        <p:spPr bwMode="auto">
          <a:xfrm rot="10800000" flipV="1">
            <a:off x="3521075" y="2644775"/>
            <a:ext cx="1588" cy="1212850"/>
          </a:xfrm>
          <a:prstGeom prst="curvedConnector3">
            <a:avLst>
              <a:gd name="adj1" fmla="val 14395468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649" name="Curved Connector 81"/>
          <p:cNvCxnSpPr>
            <a:cxnSpLocks noChangeShapeType="1"/>
            <a:stCxn id="154635" idx="2"/>
            <a:endCxn id="154637" idx="2"/>
          </p:cNvCxnSpPr>
          <p:nvPr/>
        </p:nvCxnSpPr>
        <p:spPr bwMode="auto">
          <a:xfrm rot="10800000" flipV="1">
            <a:off x="3521075" y="1511300"/>
            <a:ext cx="1588" cy="2346325"/>
          </a:xfrm>
          <a:prstGeom prst="curvedConnector3">
            <a:avLst>
              <a:gd name="adj1" fmla="val 35983310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650" name="Curved Connector 85"/>
          <p:cNvCxnSpPr>
            <a:cxnSpLocks noChangeShapeType="1"/>
            <a:stCxn id="154635" idx="2"/>
            <a:endCxn id="154638" idx="2"/>
          </p:cNvCxnSpPr>
          <p:nvPr/>
        </p:nvCxnSpPr>
        <p:spPr bwMode="auto">
          <a:xfrm rot="10800000" flipV="1">
            <a:off x="3521075" y="1511300"/>
            <a:ext cx="1588" cy="3662363"/>
          </a:xfrm>
          <a:prstGeom prst="curvedConnector3">
            <a:avLst>
              <a:gd name="adj1" fmla="val 166394431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651" name="Curved Connector 88"/>
          <p:cNvCxnSpPr>
            <a:cxnSpLocks noChangeShapeType="1"/>
            <a:stCxn id="154636" idx="2"/>
            <a:endCxn id="154638" idx="2"/>
          </p:cNvCxnSpPr>
          <p:nvPr/>
        </p:nvCxnSpPr>
        <p:spPr bwMode="auto">
          <a:xfrm rot="10800000" flipV="1">
            <a:off x="3521075" y="2644775"/>
            <a:ext cx="1588" cy="2528888"/>
          </a:xfrm>
          <a:prstGeom prst="curvedConnector3">
            <a:avLst>
              <a:gd name="adj1" fmla="val 94859167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652" name="Curved Connector 93"/>
          <p:cNvCxnSpPr>
            <a:cxnSpLocks noChangeShapeType="1"/>
            <a:stCxn id="154637" idx="2"/>
            <a:endCxn id="154638" idx="2"/>
          </p:cNvCxnSpPr>
          <p:nvPr/>
        </p:nvCxnSpPr>
        <p:spPr bwMode="auto">
          <a:xfrm rot="10800000" flipV="1">
            <a:off x="3521075" y="3857625"/>
            <a:ext cx="1588" cy="1316038"/>
          </a:xfrm>
          <a:prstGeom prst="curvedConnector3">
            <a:avLst>
              <a:gd name="adj1" fmla="val 35988690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4653" name="TextBox 95"/>
          <p:cNvSpPr txBox="1">
            <a:spLocks noChangeArrowheads="1"/>
          </p:cNvSpPr>
          <p:nvPr/>
        </p:nvSpPr>
        <p:spPr bwMode="auto">
          <a:xfrm>
            <a:off x="7400925" y="6116638"/>
            <a:ext cx="147796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0000"/>
                </a:solidFill>
                <a:latin typeface="Tahoma" charset="0"/>
              </a:rPr>
              <a:t>[Culler/Singh96]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MESI State Machine from Lab 7</a:t>
            </a:r>
          </a:p>
        </p:txBody>
      </p:sp>
      <p:sp>
        <p:nvSpPr>
          <p:cNvPr id="15667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1D03098-14CB-2448-8EE6-A10AE4BB9BDC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63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5667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6200" y="4535488"/>
            <a:ext cx="8991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A transition from a single-owner state (Exclusive or Modified) to Shared is called a </a:t>
            </a:r>
            <a:r>
              <a:rPr lang="en-US">
                <a:solidFill>
                  <a:srgbClr val="0000FF"/>
                </a:solidFill>
              </a:rPr>
              <a:t>downgrade</a:t>
            </a:r>
            <a:r>
              <a:rPr lang="en-US">
                <a:solidFill>
                  <a:srgbClr val="000000"/>
                </a:solidFill>
              </a:rPr>
              <a:t>, because the transition takes away the owner's right to modify the data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6200" y="5410200"/>
            <a:ext cx="9296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A transition from Shared to a single-owner state (Exclusive or Modified) is called an </a:t>
            </a:r>
            <a:r>
              <a:rPr lang="en-US">
                <a:solidFill>
                  <a:srgbClr val="0000FF"/>
                </a:solidFill>
              </a:rPr>
              <a:t>upgrade</a:t>
            </a:r>
            <a:r>
              <a:rPr lang="en-US">
                <a:solidFill>
                  <a:srgbClr val="000000"/>
                </a:solidFill>
              </a:rPr>
              <a:t>, because the transition grants the ability to the owner (the cache which contains the respective block) to write to the block.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MESI State Machine from Lab 7</a:t>
            </a:r>
          </a:p>
        </p:txBody>
      </p:sp>
      <p:sp>
        <p:nvSpPr>
          <p:cNvPr id="15769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8A5149B-F58C-4540-B997-9769AB47A483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64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5769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534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Intel Pentium Pro</a:t>
            </a:r>
          </a:p>
        </p:txBody>
      </p:sp>
      <p:sp>
        <p:nvSpPr>
          <p:cNvPr id="15872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DFEC88E-8DF8-D64E-AE62-85AF14944B23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65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5872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77900"/>
            <a:ext cx="6096000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2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352800"/>
            <a:ext cx="30480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5" name="TextBox 1"/>
          <p:cNvSpPr txBox="1">
            <a:spLocks noChangeArrowheads="1"/>
          </p:cNvSpPr>
          <p:nvPr/>
        </p:nvSpPr>
        <p:spPr bwMode="auto">
          <a:xfrm>
            <a:off x="6019800" y="6477000"/>
            <a:ext cx="2370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Slide credit: Yale Patt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Snoopy Invalidation Tradeoffs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Should a downgrade from M go to S or I?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ahoma" charset="0"/>
                <a:ea typeface="ＭＳ Ｐゴシック" charset="0"/>
              </a:rPr>
              <a:t>S: if data is likely to be reused (before it is written to by another processor)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ahoma" charset="0"/>
                <a:ea typeface="ＭＳ Ｐゴシック" charset="0"/>
              </a:rPr>
              <a:t>I: if data is likely to be not reused (before it is written to by another)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Cache-to-cache transfer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ahoma" charset="0"/>
                <a:ea typeface="ＭＳ Ｐゴシック" charset="0"/>
              </a:rPr>
              <a:t>On a </a:t>
            </a:r>
            <a:r>
              <a:rPr lang="en-US" sz="2000" dirty="0" err="1">
                <a:latin typeface="Tahoma" charset="0"/>
                <a:ea typeface="ＭＳ Ｐゴシック" charset="0"/>
              </a:rPr>
              <a:t>BusRd</a:t>
            </a:r>
            <a:r>
              <a:rPr lang="en-US" sz="2000" dirty="0">
                <a:latin typeface="Tahoma" charset="0"/>
                <a:ea typeface="ＭＳ Ｐゴシック" charset="0"/>
              </a:rPr>
              <a:t>, should data come from another cache or memory?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ahoma" charset="0"/>
                <a:ea typeface="ＭＳ Ｐゴシック" charset="0"/>
              </a:rPr>
              <a:t>Another cache</a:t>
            </a:r>
          </a:p>
          <a:p>
            <a:pPr lvl="2">
              <a:lnSpc>
                <a:spcPct val="90000"/>
              </a:lnSpc>
            </a:pPr>
            <a:r>
              <a:rPr lang="en-US" sz="1900" dirty="0" smtClean="0">
                <a:latin typeface="Tahoma" charset="0"/>
                <a:ea typeface="ＭＳ Ｐゴシック" charset="0"/>
              </a:rPr>
              <a:t>May </a:t>
            </a:r>
            <a:r>
              <a:rPr lang="en-US" sz="1900" dirty="0">
                <a:latin typeface="Tahoma" charset="0"/>
                <a:ea typeface="ＭＳ Ｐゴシック" charset="0"/>
              </a:rPr>
              <a:t>be faster, if memory is slow or highly contended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ahoma" charset="0"/>
                <a:ea typeface="ＭＳ Ｐゴシック" charset="0"/>
              </a:rPr>
              <a:t>Memory</a:t>
            </a:r>
          </a:p>
          <a:p>
            <a:pPr lvl="2">
              <a:lnSpc>
                <a:spcPct val="90000"/>
              </a:lnSpc>
            </a:pPr>
            <a:r>
              <a:rPr lang="en-US" sz="1900" dirty="0">
                <a:latin typeface="Tahoma" charset="0"/>
                <a:ea typeface="ＭＳ Ｐゴシック" charset="0"/>
              </a:rPr>
              <a:t>Simpler: no need to </a:t>
            </a:r>
            <a:r>
              <a:rPr lang="en-US" altLang="ja-JP" sz="1900" dirty="0">
                <a:latin typeface="Tahoma" charset="0"/>
                <a:ea typeface="ＭＳ Ｐゴシック" charset="0"/>
              </a:rPr>
              <a:t>wait to see if </a:t>
            </a:r>
            <a:r>
              <a:rPr lang="en-US" altLang="ja-JP" sz="1900" dirty="0" smtClean="0">
                <a:latin typeface="Tahoma" charset="0"/>
                <a:ea typeface="ＭＳ Ｐゴシック" charset="0"/>
              </a:rPr>
              <a:t>another cache </a:t>
            </a:r>
            <a:r>
              <a:rPr lang="en-US" altLang="ja-JP" sz="1900" dirty="0">
                <a:latin typeface="Tahoma" charset="0"/>
                <a:ea typeface="ＭＳ Ｐゴシック" charset="0"/>
              </a:rPr>
              <a:t>has </a:t>
            </a:r>
            <a:r>
              <a:rPr lang="en-US" altLang="ja-JP" sz="1900" dirty="0" smtClean="0">
                <a:latin typeface="Tahoma" charset="0"/>
                <a:ea typeface="ＭＳ Ｐゴシック" charset="0"/>
              </a:rPr>
              <a:t>the data first</a:t>
            </a:r>
            <a:endParaRPr lang="en-US" altLang="ja-JP" sz="1900" dirty="0">
              <a:latin typeface="Tahoma" charset="0"/>
              <a:ea typeface="ＭＳ Ｐゴシック" charset="0"/>
            </a:endParaRPr>
          </a:p>
          <a:p>
            <a:pPr lvl="2">
              <a:lnSpc>
                <a:spcPct val="90000"/>
              </a:lnSpc>
            </a:pPr>
            <a:r>
              <a:rPr lang="en-US" sz="1900" dirty="0">
                <a:latin typeface="Tahoma" charset="0"/>
                <a:ea typeface="ＭＳ Ｐゴシック" charset="0"/>
              </a:rPr>
              <a:t>Less contention at the other caches</a:t>
            </a:r>
          </a:p>
          <a:p>
            <a:pPr lvl="2">
              <a:lnSpc>
                <a:spcPct val="90000"/>
              </a:lnSpc>
            </a:pPr>
            <a:r>
              <a:rPr lang="en-US" sz="1900" dirty="0">
                <a:latin typeface="Tahoma" charset="0"/>
                <a:ea typeface="ＭＳ Ｐゴシック" charset="0"/>
              </a:rPr>
              <a:t>Requires </a:t>
            </a:r>
            <a:r>
              <a:rPr lang="en-US" sz="1900" dirty="0" err="1">
                <a:latin typeface="Tahoma" charset="0"/>
                <a:ea typeface="ＭＳ Ｐゴシック" charset="0"/>
              </a:rPr>
              <a:t>writeback</a:t>
            </a:r>
            <a:r>
              <a:rPr lang="en-US" sz="1900" dirty="0">
                <a:latin typeface="Tahoma" charset="0"/>
                <a:ea typeface="ＭＳ Ｐゴシック" charset="0"/>
              </a:rPr>
              <a:t> on M downgrade</a:t>
            </a:r>
          </a:p>
          <a:p>
            <a:pPr>
              <a:lnSpc>
                <a:spcPct val="90000"/>
              </a:lnSpc>
            </a:pPr>
            <a:r>
              <a:rPr lang="en-US" sz="2200" dirty="0" err="1">
                <a:latin typeface="Tahoma" charset="0"/>
                <a:ea typeface="ＭＳ Ｐゴシック" charset="0"/>
                <a:cs typeface="ＭＳ Ｐゴシック" charset="0"/>
              </a:rPr>
              <a:t>Writeback</a:t>
            </a:r>
            <a:r>
              <a:rPr lang="en-US" sz="2200" dirty="0">
                <a:latin typeface="Tahoma" charset="0"/>
                <a:ea typeface="ＭＳ Ｐゴシック" charset="0"/>
                <a:cs typeface="ＭＳ Ｐゴシック" charset="0"/>
              </a:rPr>
              <a:t> on Modified-&gt;Shared: necessary?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ahoma" charset="0"/>
                <a:ea typeface="ＭＳ Ｐゴシック" charset="0"/>
              </a:rPr>
              <a:t>One possibility: </a:t>
            </a:r>
            <a:r>
              <a:rPr lang="en-US" sz="2000" b="1" i="1" dirty="0">
                <a:latin typeface="Tahoma" charset="0"/>
                <a:ea typeface="ＭＳ Ｐゴシック" charset="0"/>
              </a:rPr>
              <a:t>Owner</a:t>
            </a:r>
            <a:r>
              <a:rPr lang="en-US" sz="2000" dirty="0">
                <a:latin typeface="Tahoma" charset="0"/>
                <a:ea typeface="ＭＳ Ｐゴシック" charset="0"/>
              </a:rPr>
              <a:t> (O) state (MOESI protocol)</a:t>
            </a:r>
          </a:p>
          <a:p>
            <a:pPr lvl="2">
              <a:lnSpc>
                <a:spcPct val="90000"/>
              </a:lnSpc>
            </a:pPr>
            <a:r>
              <a:rPr lang="en-US" sz="1900" dirty="0">
                <a:latin typeface="Tahoma" charset="0"/>
                <a:ea typeface="ＭＳ Ｐゴシック" charset="0"/>
              </a:rPr>
              <a:t>One cache owns the latest data (memory is not updated)</a:t>
            </a:r>
          </a:p>
          <a:p>
            <a:pPr lvl="2">
              <a:lnSpc>
                <a:spcPct val="90000"/>
              </a:lnSpc>
            </a:pPr>
            <a:r>
              <a:rPr lang="en-US" sz="1900" dirty="0">
                <a:latin typeface="Tahoma" charset="0"/>
                <a:ea typeface="ＭＳ Ｐゴシック" charset="0"/>
              </a:rPr>
              <a:t>Memory </a:t>
            </a:r>
            <a:r>
              <a:rPr lang="en-US" sz="1900" dirty="0" err="1">
                <a:latin typeface="Tahoma" charset="0"/>
                <a:ea typeface="ＭＳ Ｐゴシック" charset="0"/>
              </a:rPr>
              <a:t>writeback</a:t>
            </a:r>
            <a:r>
              <a:rPr lang="en-US" sz="1900" dirty="0">
                <a:latin typeface="Tahoma" charset="0"/>
                <a:ea typeface="ＭＳ Ｐゴシック" charset="0"/>
              </a:rPr>
              <a:t> happens when all caches evict copies</a:t>
            </a:r>
          </a:p>
        </p:txBody>
      </p:sp>
      <p:sp>
        <p:nvSpPr>
          <p:cNvPr id="15974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451E01B-CC25-8B47-B0A0-41F4B4283D63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66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The Problem with MESI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Observation: Shared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state requires the data to be clean 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i.e., all caches that have the block have the up-to-date copy and so does the memory</a:t>
            </a: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Problem: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Need to write the block to memory when </a:t>
            </a:r>
            <a:r>
              <a:rPr lang="en-US" dirty="0" err="1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BusRd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 happens when the block is in Modified state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Why is this a problem?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Memory can be updated unnecessarily </a:t>
            </a:r>
            <a:r>
              <a:rPr lang="en-US" dirty="0">
                <a:latin typeface="Tahoma" charset="0"/>
                <a:ea typeface="ＭＳ Ｐゴシック" charset="0"/>
                <a:sym typeface="Wingdings" charset="0"/>
              </a:rPr>
              <a:t> some other processor may </a:t>
            </a:r>
            <a:r>
              <a:rPr lang="en-US" dirty="0" smtClean="0">
                <a:latin typeface="Tahoma" charset="0"/>
                <a:ea typeface="ＭＳ Ｐゴシック" charset="0"/>
                <a:sym typeface="Wingdings" charset="0"/>
              </a:rPr>
              <a:t>want to write </a:t>
            </a:r>
            <a:r>
              <a:rPr lang="en-US" dirty="0">
                <a:latin typeface="Tahoma" charset="0"/>
                <a:ea typeface="ＭＳ Ｐゴシック" charset="0"/>
                <a:sym typeface="Wingdings" charset="0"/>
              </a:rPr>
              <a:t>to the block </a:t>
            </a:r>
            <a:r>
              <a:rPr lang="en-US" dirty="0" smtClean="0">
                <a:latin typeface="Tahoma" charset="0"/>
                <a:ea typeface="ＭＳ Ｐゴシック" charset="0"/>
                <a:sym typeface="Wingdings" charset="0"/>
              </a:rPr>
              <a:t>again</a:t>
            </a:r>
            <a:endParaRPr lang="en-US" dirty="0">
              <a:latin typeface="Tahoma" charset="0"/>
              <a:ea typeface="ＭＳ Ｐゴシック" charset="0"/>
              <a:sym typeface="Wingdings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FE1E18B-AFEA-BE46-8E92-BCD22EC81E13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67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Improving on MESI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Idea 1: Do not transition from M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S on a BusRd. Invalidate the copy and supply the modified block to the requesting processor directly without updating memory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Idea 2: Transition from M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S, but designate one cache as the owner (O), who will write the block back when it is evicted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  <a:sym typeface="Wingdings" charset="0"/>
              </a:rPr>
              <a:t>Now “Shared” means “Shared and potentially dirty”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  <a:sym typeface="Wingdings" charset="0"/>
              </a:rPr>
              <a:t>This is a version of the MOESI protocol</a:t>
            </a:r>
            <a:endParaRPr lang="en-US">
              <a:latin typeface="Tahoma" charset="0"/>
              <a:ea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281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5ACFD1F-8F8B-9846-9ACF-DB6A68A8EE94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68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Title 4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sz="3200">
                <a:latin typeface="Garamond" charset="0"/>
                <a:ea typeface="ＭＳ Ｐゴシック" charset="0"/>
                <a:cs typeface="ＭＳ Ｐゴシック" charset="0"/>
              </a:rPr>
              <a:t>Tradeoffs in Sophisticated Cache Coherence Protocols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protocol can be optimized with more states and prediction mechanisms to</a:t>
            </a:r>
          </a:p>
          <a:p>
            <a:pPr marL="344487" lvl="1" indent="0">
              <a:buFont typeface="Wingdings" charset="0"/>
              <a:buNone/>
              <a:defRPr/>
            </a:pPr>
            <a:r>
              <a:rPr lang="en-US" dirty="0" smtClean="0"/>
              <a:t>+ Reduce unnecessary invalidates and transfers of blocks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However, more states and optimizations </a:t>
            </a:r>
          </a:p>
          <a:p>
            <a:pPr marL="344487" lvl="1" indent="0">
              <a:buFont typeface="Wingdings" charset="0"/>
              <a:buNone/>
              <a:defRPr/>
            </a:pPr>
            <a:r>
              <a:rPr lang="en-US" dirty="0" smtClean="0"/>
              <a:t>-- Are more difficult to design and verify (lead to more cases to take care of, race conditions)</a:t>
            </a:r>
          </a:p>
          <a:p>
            <a:pPr marL="344487" lvl="1" indent="0">
              <a:buFont typeface="Wingdings" charset="0"/>
              <a:buNone/>
              <a:defRPr/>
            </a:pPr>
            <a:r>
              <a:rPr lang="en-US" dirty="0" smtClean="0"/>
              <a:t>-- Provide diminishing returns</a:t>
            </a:r>
          </a:p>
          <a:p>
            <a:pPr marL="0" indent="0">
              <a:buFont typeface="Wingdings" charset="0"/>
              <a:buNone/>
              <a:defRPr/>
            </a:pPr>
            <a:endParaRPr lang="en-US" dirty="0"/>
          </a:p>
        </p:txBody>
      </p:sp>
      <p:sp>
        <p:nvSpPr>
          <p:cNvPr id="16384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22EB8F5-939C-3F42-8E62-F381809E429F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69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Ordering of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Operations: A, B, C, D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In what order should the hardware execute (and report the results of) these operations?</a:t>
            </a:r>
          </a:p>
          <a:p>
            <a:endParaRPr lang="en-US" sz="1600" dirty="0">
              <a:latin typeface="Tahoma" charset="0"/>
            </a:endParaRPr>
          </a:p>
          <a:p>
            <a:r>
              <a:rPr lang="en-US" dirty="0">
                <a:latin typeface="Tahoma" charset="0"/>
              </a:rPr>
              <a:t>A contract between programmer and </a:t>
            </a:r>
            <a:r>
              <a:rPr lang="en-US" dirty="0" err="1">
                <a:latin typeface="Tahoma" charset="0"/>
              </a:rPr>
              <a:t>microarchitect</a:t>
            </a:r>
            <a:endParaRPr lang="en-US" dirty="0">
              <a:latin typeface="Tahoma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Specified by the ISA</a:t>
            </a:r>
          </a:p>
          <a:p>
            <a:endParaRPr lang="en-US" sz="1600" dirty="0">
              <a:latin typeface="Tahoma" charset="0"/>
            </a:endParaRPr>
          </a:p>
          <a:p>
            <a:r>
              <a:rPr lang="en-US" dirty="0">
                <a:latin typeface="Tahoma" charset="0"/>
              </a:rPr>
              <a:t>Preserving an “expected” (more accurately, “agreed upon”) order simplifies programmer’s life</a:t>
            </a:r>
          </a:p>
          <a:p>
            <a:pPr lvl="1"/>
            <a:r>
              <a:rPr lang="en-US" sz="1800" dirty="0">
                <a:latin typeface="Tahoma" charset="0"/>
                <a:ea typeface="ＭＳ Ｐゴシック" charset="0"/>
              </a:rPr>
              <a:t>Ease of debugging; ease of state recovery, exception handling</a:t>
            </a:r>
          </a:p>
          <a:p>
            <a:endParaRPr lang="en-US" sz="1600" dirty="0">
              <a:latin typeface="Tahoma" charset="0"/>
            </a:endParaRPr>
          </a:p>
          <a:p>
            <a:r>
              <a:rPr lang="en-US" dirty="0">
                <a:latin typeface="Tahoma" charset="0"/>
              </a:rPr>
              <a:t>Preserving an “expected” order usually makes the hardware designer’s life difficult</a:t>
            </a:r>
          </a:p>
          <a:p>
            <a:pPr lvl="1"/>
            <a:r>
              <a:rPr lang="en-US" sz="1800" dirty="0">
                <a:latin typeface="Tahoma" charset="0"/>
                <a:ea typeface="ＭＳ Ｐゴシック" charset="0"/>
              </a:rPr>
              <a:t>Especially if the goal is to design a high performance processor: </a:t>
            </a:r>
            <a:r>
              <a:rPr lang="en-US" sz="1800" dirty="0" smtClean="0">
                <a:latin typeface="Tahoma" charset="0"/>
                <a:ea typeface="ＭＳ Ｐゴシック" charset="0"/>
              </a:rPr>
              <a:t>Recall load</a:t>
            </a:r>
            <a:r>
              <a:rPr lang="en-US" sz="1800" dirty="0">
                <a:latin typeface="Tahoma" charset="0"/>
                <a:ea typeface="ＭＳ Ｐゴシック" charset="0"/>
              </a:rPr>
              <a:t>-store queues in out of order </a:t>
            </a:r>
            <a:r>
              <a:rPr lang="en-US" sz="1800" dirty="0" smtClean="0">
                <a:latin typeface="Tahoma" charset="0"/>
                <a:ea typeface="ＭＳ Ｐゴシック" charset="0"/>
              </a:rPr>
              <a:t>execution and their complexity</a:t>
            </a:r>
            <a:endParaRPr lang="en-US" sz="1800" dirty="0">
              <a:latin typeface="Tahoma" charset="0"/>
              <a:ea typeface="ＭＳ Ｐゴシック" charset="0"/>
            </a:endParaRPr>
          </a:p>
          <a:p>
            <a:endParaRPr lang="en-US" dirty="0">
              <a:latin typeface="Tahoma" charset="0"/>
            </a:endParaRPr>
          </a:p>
        </p:txBody>
      </p:sp>
      <p:sp>
        <p:nvSpPr>
          <p:cNvPr id="9830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FA2DB31-030F-C747-A7CB-19AE39365BCE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7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Revisiting Two Cache Coherence Methods </a:t>
            </a:r>
            <a:endParaRPr lang="en-US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pPr lvl="1"/>
            <a:r>
              <a:rPr lang="en-US" dirty="0">
                <a:latin typeface="Tahoma" charset="0"/>
                <a:ea typeface="ＭＳ Ｐゴシック" charset="0"/>
              </a:rPr>
              <a:t>How do we ensure that the proper caches are updated?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r>
              <a:rPr lang="en-US" b="1" dirty="0">
                <a:latin typeface="Tahoma" charset="0"/>
                <a:ea typeface="ＭＳ Ｐゴシック" charset="0"/>
              </a:rPr>
              <a:t>Snoopy Bus </a:t>
            </a:r>
            <a:r>
              <a:rPr lang="en-US" dirty="0">
                <a:latin typeface="Tahoma" charset="0"/>
                <a:ea typeface="ＭＳ Ｐゴシック" charset="0"/>
              </a:rPr>
              <a:t>[Goodman ISCA 1983, </a:t>
            </a:r>
            <a:r>
              <a:rPr lang="en-US" dirty="0" err="1">
                <a:latin typeface="Tahoma" charset="0"/>
                <a:ea typeface="ＭＳ Ｐゴシック" charset="0"/>
              </a:rPr>
              <a:t>Papamarcos</a:t>
            </a:r>
            <a:r>
              <a:rPr lang="en-US" dirty="0">
                <a:latin typeface="Tahoma" charset="0"/>
                <a:ea typeface="ＭＳ Ｐゴシック" charset="0"/>
              </a:rPr>
              <a:t>+ ISCA 1984]</a:t>
            </a:r>
          </a:p>
          <a:p>
            <a:pPr lvl="2"/>
            <a:r>
              <a:rPr lang="en-US" dirty="0">
                <a:latin typeface="Tahoma" charset="0"/>
                <a:ea typeface="ＭＳ Ｐゴシック" charset="0"/>
              </a:rPr>
              <a:t>Bus-based,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single point of serialization </a:t>
            </a:r>
            <a:r>
              <a:rPr lang="en-US" i="1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for all </a:t>
            </a:r>
            <a:r>
              <a:rPr lang="en-US" i="1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memory requests</a:t>
            </a:r>
            <a:endParaRPr lang="en-US" i="1" dirty="0">
              <a:solidFill>
                <a:srgbClr val="0000FF"/>
              </a:solidFill>
              <a:latin typeface="Tahoma" charset="0"/>
              <a:ea typeface="ＭＳ Ｐゴシック" charset="0"/>
            </a:endParaRPr>
          </a:p>
          <a:p>
            <a:pPr lvl="2"/>
            <a:r>
              <a:rPr lang="en-US" dirty="0">
                <a:latin typeface="Tahoma" charset="0"/>
                <a:ea typeface="ＭＳ Ｐゴシック" charset="0"/>
              </a:rPr>
              <a:t>Processors observe other processors</a:t>
            </a:r>
            <a:r>
              <a:rPr lang="ja-JP" altLang="en-US" dirty="0">
                <a:latin typeface="Tahoma" charset="0"/>
                <a:ea typeface="ＭＳ Ｐゴシック" charset="0"/>
              </a:rPr>
              <a:t>’</a:t>
            </a:r>
            <a:r>
              <a:rPr lang="en-US" altLang="ja-JP" dirty="0">
                <a:latin typeface="Tahoma" charset="0"/>
                <a:ea typeface="ＭＳ Ｐゴシック" charset="0"/>
              </a:rPr>
              <a:t> actions</a:t>
            </a:r>
          </a:p>
          <a:p>
            <a:pPr lvl="3"/>
            <a:r>
              <a:rPr lang="en-US" dirty="0">
                <a:latin typeface="Tahoma" charset="0"/>
                <a:ea typeface="ＭＳ Ｐゴシック" charset="0"/>
              </a:rPr>
              <a:t>E.g.: P1 makes </a:t>
            </a:r>
            <a:r>
              <a:rPr lang="ja-JP" altLang="en-US" dirty="0">
                <a:latin typeface="Tahoma" charset="0"/>
                <a:ea typeface="ＭＳ Ｐゴシック" charset="0"/>
              </a:rPr>
              <a:t>“</a:t>
            </a:r>
            <a:r>
              <a:rPr lang="en-US" altLang="ja-JP" dirty="0">
                <a:latin typeface="Tahoma" charset="0"/>
                <a:ea typeface="ＭＳ Ｐゴシック" charset="0"/>
              </a:rPr>
              <a:t>read-exclusive</a:t>
            </a:r>
            <a:r>
              <a:rPr lang="ja-JP" altLang="en-US" dirty="0">
                <a:latin typeface="Tahoma" charset="0"/>
                <a:ea typeface="ＭＳ Ｐゴシック" charset="0"/>
              </a:rPr>
              <a:t>”</a:t>
            </a:r>
            <a:r>
              <a:rPr lang="en-US" altLang="ja-JP" dirty="0">
                <a:latin typeface="Tahoma" charset="0"/>
                <a:ea typeface="ＭＳ Ｐゴシック" charset="0"/>
              </a:rPr>
              <a:t> request for A on bus, P0 sees this and invalidates its own copy of A</a:t>
            </a:r>
          </a:p>
          <a:p>
            <a:pPr lvl="3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r>
              <a:rPr lang="en-US" b="1" dirty="0">
                <a:latin typeface="Tahoma" charset="0"/>
                <a:ea typeface="ＭＳ Ｐゴシック" charset="0"/>
              </a:rPr>
              <a:t>Directory </a:t>
            </a:r>
            <a:r>
              <a:rPr lang="en-US" dirty="0">
                <a:latin typeface="Tahoma" charset="0"/>
                <a:ea typeface="ＭＳ Ｐゴシック" charset="0"/>
              </a:rPr>
              <a:t>[</a:t>
            </a:r>
            <a:r>
              <a:rPr lang="en-US" dirty="0" err="1">
                <a:latin typeface="Tahoma" charset="0"/>
                <a:ea typeface="ＭＳ Ｐゴシック" charset="0"/>
              </a:rPr>
              <a:t>Censier</a:t>
            </a:r>
            <a:r>
              <a:rPr lang="en-US" dirty="0">
                <a:latin typeface="Tahoma" charset="0"/>
                <a:ea typeface="ＭＳ Ｐゴシック" charset="0"/>
              </a:rPr>
              <a:t> and </a:t>
            </a:r>
            <a:r>
              <a:rPr lang="en-US" dirty="0" err="1">
                <a:latin typeface="Tahoma" charset="0"/>
                <a:ea typeface="ＭＳ Ｐゴシック" charset="0"/>
              </a:rPr>
              <a:t>Feautrier</a:t>
            </a:r>
            <a:r>
              <a:rPr lang="en-US" dirty="0">
                <a:latin typeface="Tahoma" charset="0"/>
                <a:ea typeface="ＭＳ Ｐゴシック" charset="0"/>
              </a:rPr>
              <a:t>, IEEE </a:t>
            </a:r>
            <a:r>
              <a:rPr lang="en-US" dirty="0" err="1">
                <a:latin typeface="Tahoma" charset="0"/>
                <a:ea typeface="ＭＳ Ｐゴシック" charset="0"/>
              </a:rPr>
              <a:t>ToC</a:t>
            </a:r>
            <a:r>
              <a:rPr lang="en-US" dirty="0">
                <a:latin typeface="Tahoma" charset="0"/>
                <a:ea typeface="ＭＳ Ｐゴシック" charset="0"/>
              </a:rPr>
              <a:t> 1978]</a:t>
            </a:r>
          </a:p>
          <a:p>
            <a:pPr lvl="2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Single point of serialization </a:t>
            </a:r>
            <a:r>
              <a:rPr lang="en-US" i="1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per block</a:t>
            </a:r>
            <a:r>
              <a:rPr lang="en-US" dirty="0">
                <a:latin typeface="Tahoma" charset="0"/>
                <a:ea typeface="ＭＳ Ｐゴシック" charset="0"/>
              </a:rPr>
              <a:t>, distributed among nodes</a:t>
            </a:r>
          </a:p>
          <a:p>
            <a:pPr lvl="2"/>
            <a:r>
              <a:rPr lang="en-US" dirty="0">
                <a:latin typeface="Tahoma" charset="0"/>
                <a:ea typeface="ＭＳ Ｐゴシック" charset="0"/>
              </a:rPr>
              <a:t>Processors make explicit requests for blocks</a:t>
            </a:r>
          </a:p>
          <a:p>
            <a:pPr lvl="2"/>
            <a:r>
              <a:rPr lang="en-US" dirty="0">
                <a:latin typeface="Tahoma" charset="0"/>
                <a:ea typeface="ＭＳ Ｐゴシック" charset="0"/>
              </a:rPr>
              <a:t>Directory tracks </a:t>
            </a:r>
            <a:r>
              <a:rPr lang="en-US" dirty="0" smtClean="0">
                <a:latin typeface="Tahoma" charset="0"/>
                <a:ea typeface="ＭＳ Ｐゴシック" charset="0"/>
              </a:rPr>
              <a:t>which caches have each </a:t>
            </a:r>
            <a:r>
              <a:rPr lang="en-US" dirty="0">
                <a:latin typeface="Tahoma" charset="0"/>
                <a:ea typeface="ＭＳ Ｐゴシック" charset="0"/>
              </a:rPr>
              <a:t>block</a:t>
            </a:r>
          </a:p>
          <a:p>
            <a:pPr lvl="2"/>
            <a:r>
              <a:rPr lang="en-US" dirty="0">
                <a:latin typeface="Tahoma" charset="0"/>
                <a:ea typeface="ＭＳ Ｐゴシック" charset="0"/>
              </a:rPr>
              <a:t>Directory coordinates invalidation </a:t>
            </a:r>
            <a:r>
              <a:rPr lang="en-US" dirty="0" smtClean="0">
                <a:latin typeface="Tahoma" charset="0"/>
                <a:ea typeface="ＭＳ Ｐゴシック" charset="0"/>
              </a:rPr>
              <a:t>and updates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3"/>
            <a:r>
              <a:rPr lang="en-US" dirty="0">
                <a:latin typeface="Tahoma" charset="0"/>
                <a:ea typeface="ＭＳ Ｐゴシック" charset="0"/>
              </a:rPr>
              <a:t>E.g.: P1 asks directory for exclusive copy, directory asks P0 to invalidate, waits for ACK, then responds to P1</a:t>
            </a:r>
          </a:p>
        </p:txBody>
      </p:sp>
      <p:sp>
        <p:nvSpPr>
          <p:cNvPr id="13721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A09C5AE-BBCC-CC42-9278-650CEE4B09F6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70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7823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Snoopy Cache vs. Directory Coherence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1700"/>
            <a:ext cx="9067800" cy="5194300"/>
          </a:xfrm>
        </p:spPr>
        <p:txBody>
          <a:bodyPr/>
          <a:lstStyle/>
          <a:p>
            <a:pPr>
              <a:defRPr/>
            </a:pPr>
            <a:r>
              <a:rPr lang="en-US" sz="2000" b="1" dirty="0" smtClean="0">
                <a:ea typeface="ＭＳ Ｐゴシック" charset="0"/>
                <a:cs typeface="ＭＳ Ｐゴシック" charset="0"/>
              </a:rPr>
              <a:t>Snoopy Cache</a:t>
            </a:r>
            <a:endParaRPr lang="en-US" sz="2000" b="1" dirty="0">
              <a:ea typeface="ＭＳ Ｐゴシック" charset="0"/>
              <a:cs typeface="ＭＳ Ｐゴシック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sz="2000" b="1" dirty="0">
                <a:latin typeface="Courier New" charset="0"/>
                <a:ea typeface="ＭＳ Ｐゴシック" charset="0"/>
                <a:cs typeface="Courier New" charset="0"/>
              </a:rPr>
              <a:t>+ </a:t>
            </a:r>
            <a:r>
              <a:rPr lang="en-US" sz="2000" dirty="0" smtClean="0">
                <a:ea typeface="ＭＳ Ｐゴシック" charset="0"/>
                <a:cs typeface="Courier New" charset="0"/>
              </a:rPr>
              <a:t>Miss latency (critical path) </a:t>
            </a:r>
            <a:r>
              <a:rPr lang="en-US" sz="2000" dirty="0" smtClean="0">
                <a:ea typeface="ＭＳ Ｐゴシック" charset="0"/>
              </a:rPr>
              <a:t>is </a:t>
            </a:r>
            <a:r>
              <a:rPr lang="en-US" sz="2000" dirty="0">
                <a:ea typeface="ＭＳ Ｐゴシック" charset="0"/>
              </a:rPr>
              <a:t>short: </a:t>
            </a:r>
            <a:r>
              <a:rPr lang="en-US" sz="2000" dirty="0" smtClean="0">
                <a:ea typeface="ＭＳ Ｐゴシック" charset="0"/>
              </a:rPr>
              <a:t>request </a:t>
            </a:r>
            <a:r>
              <a:rPr lang="en-US" sz="2000" dirty="0" smtClean="0">
                <a:ea typeface="ＭＳ Ｐゴシック" charset="0"/>
                <a:sym typeface="Wingdings" charset="0"/>
              </a:rPr>
              <a:t> </a:t>
            </a:r>
            <a:r>
              <a:rPr lang="en-US" sz="2000" dirty="0">
                <a:ea typeface="ＭＳ Ｐゴシック" charset="0"/>
                <a:sym typeface="Wingdings" charset="0"/>
              </a:rPr>
              <a:t>bus transaction to </a:t>
            </a:r>
            <a:r>
              <a:rPr lang="en-US" sz="2000" dirty="0" err="1" smtClean="0">
                <a:ea typeface="ＭＳ Ｐゴシック" charset="0"/>
                <a:sym typeface="Wingdings" charset="0"/>
              </a:rPr>
              <a:t>mem</a:t>
            </a:r>
            <a:r>
              <a:rPr lang="en-US" sz="2000" dirty="0" smtClean="0">
                <a:ea typeface="ＭＳ Ｐゴシック" charset="0"/>
                <a:sym typeface="Wingdings" charset="0"/>
              </a:rPr>
              <a:t>.</a:t>
            </a:r>
            <a:endParaRPr lang="en-US" sz="2000" dirty="0">
              <a:ea typeface="ＭＳ Ｐゴシック" charset="0"/>
              <a:sym typeface="Wingdings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sz="2000" b="1" dirty="0">
                <a:latin typeface="Courier New" charset="0"/>
                <a:ea typeface="ＭＳ Ｐゴシック" charset="0"/>
                <a:cs typeface="Courier New" charset="0"/>
              </a:rPr>
              <a:t>+ </a:t>
            </a:r>
            <a:r>
              <a:rPr lang="en-US" sz="2000" dirty="0">
                <a:ea typeface="ＭＳ Ｐゴシック" charset="0"/>
                <a:sym typeface="Wingdings" charset="0"/>
              </a:rPr>
              <a:t>Global serialization is easy: bus provides this already (arbitration)</a:t>
            </a:r>
          </a:p>
          <a:p>
            <a:pPr lvl="1">
              <a:buFont typeface="Wingdings" charset="0"/>
              <a:buNone/>
              <a:defRPr/>
            </a:pPr>
            <a:r>
              <a:rPr lang="en-US" sz="2000" b="1" dirty="0">
                <a:latin typeface="Courier New" charset="0"/>
                <a:ea typeface="ＭＳ Ｐゴシック" charset="0"/>
                <a:cs typeface="Courier New" charset="0"/>
              </a:rPr>
              <a:t>+ </a:t>
            </a:r>
            <a:r>
              <a:rPr lang="en-US" sz="2000" dirty="0">
                <a:ea typeface="ＭＳ Ｐゴシック" charset="0"/>
                <a:sym typeface="Wingdings" charset="0"/>
              </a:rPr>
              <a:t>Simple: </a:t>
            </a:r>
            <a:r>
              <a:rPr lang="en-US" sz="2000" dirty="0" smtClean="0">
                <a:ea typeface="ＭＳ Ｐゴシック" charset="0"/>
                <a:sym typeface="Wingdings" charset="0"/>
              </a:rPr>
              <a:t>can adapt </a:t>
            </a:r>
            <a:r>
              <a:rPr lang="en-US" sz="2000" dirty="0">
                <a:ea typeface="ＭＳ Ｐゴシック" charset="0"/>
                <a:sym typeface="Wingdings" charset="0"/>
              </a:rPr>
              <a:t>bus-based uniprocessors easily</a:t>
            </a:r>
          </a:p>
          <a:p>
            <a:pPr marL="344487" lvl="1" indent="0">
              <a:buFont typeface="Wingdings" charset="0"/>
              <a:buNone/>
              <a:defRPr/>
            </a:pPr>
            <a:r>
              <a:rPr lang="en-US" sz="2000" b="1" dirty="0" smtClean="0">
                <a:latin typeface="Courier New" charset="0"/>
                <a:ea typeface="ＭＳ Ｐゴシック" charset="0"/>
                <a:cs typeface="Courier New" charset="0"/>
              </a:rPr>
              <a:t>- </a:t>
            </a:r>
            <a:r>
              <a:rPr lang="en-US" sz="2000" dirty="0" smtClean="0">
                <a:ea typeface="ＭＳ Ｐゴシック" charset="0"/>
              </a:rPr>
              <a:t>Relies on broadcast messages to be seen by all caches (in same order): </a:t>
            </a:r>
          </a:p>
          <a:p>
            <a:pPr marL="344487" lvl="1" indent="0">
              <a:buFont typeface="Wingdings" charset="0"/>
              <a:buNone/>
              <a:defRPr/>
            </a:pPr>
            <a:r>
              <a:rPr lang="en-US" sz="2000" dirty="0" smtClean="0">
                <a:ea typeface="ＭＳ Ｐゴシック" charset="0"/>
              </a:rPr>
              <a:t>	</a:t>
            </a:r>
            <a:r>
              <a:rPr lang="en-US" sz="2000" dirty="0" smtClean="0">
                <a:ea typeface="ＭＳ Ｐゴシック" charset="0"/>
                <a:sym typeface="Wingdings"/>
              </a:rPr>
              <a:t> </a:t>
            </a:r>
            <a:r>
              <a:rPr lang="en-US" sz="2000" dirty="0" smtClean="0">
                <a:ea typeface="ＭＳ Ｐゴシック" charset="0"/>
              </a:rPr>
              <a:t>single </a:t>
            </a:r>
            <a:r>
              <a:rPr lang="en-US" sz="2000" dirty="0">
                <a:ea typeface="ＭＳ Ｐゴシック" charset="0"/>
              </a:rPr>
              <a:t>point of serialization (bus): </a:t>
            </a:r>
            <a:r>
              <a:rPr lang="en-US" sz="2000" i="1" dirty="0">
                <a:ea typeface="ＭＳ Ｐゴシック" charset="0"/>
              </a:rPr>
              <a:t>not </a:t>
            </a:r>
            <a:r>
              <a:rPr lang="en-US" sz="2000" i="1" dirty="0" smtClean="0">
                <a:ea typeface="ＭＳ Ｐゴシック" charset="0"/>
              </a:rPr>
              <a:t>scalable</a:t>
            </a:r>
          </a:p>
          <a:p>
            <a:pPr marL="344487" lvl="1" indent="0">
              <a:buFont typeface="Wingdings" charset="0"/>
              <a:buNone/>
              <a:defRPr/>
            </a:pPr>
            <a:r>
              <a:rPr lang="en-US" sz="2000" i="1" dirty="0">
                <a:ea typeface="ＭＳ Ｐゴシック" charset="0"/>
              </a:rPr>
              <a:t>	</a:t>
            </a:r>
            <a:r>
              <a:rPr lang="en-US" sz="2000" i="1" dirty="0" smtClean="0">
                <a:ea typeface="ＭＳ Ｐゴシック" charset="0"/>
                <a:sym typeface="Wingdings"/>
              </a:rPr>
              <a:t> need a virtual bus (or a totally-ordered interconnect)</a:t>
            </a:r>
            <a:endParaRPr lang="en-US" sz="2000" i="1" dirty="0">
              <a:ea typeface="ＭＳ Ｐゴシック" charset="0"/>
            </a:endParaRPr>
          </a:p>
          <a:p>
            <a:pPr lvl="2">
              <a:buFontTx/>
              <a:buChar char="-"/>
              <a:defRPr/>
            </a:pPr>
            <a:endParaRPr lang="en-US" sz="1200" dirty="0">
              <a:ea typeface="ＭＳ Ｐゴシック" charset="0"/>
            </a:endParaRPr>
          </a:p>
          <a:p>
            <a:pPr>
              <a:defRPr/>
            </a:pPr>
            <a:r>
              <a:rPr lang="en-US" sz="2000" b="1" dirty="0">
                <a:ea typeface="ＭＳ Ｐゴシック" charset="0"/>
                <a:cs typeface="ＭＳ Ｐゴシック" charset="0"/>
              </a:rPr>
              <a:t>Directory</a:t>
            </a:r>
          </a:p>
          <a:p>
            <a:pPr lvl="1">
              <a:buFont typeface="Wingdings" charset="0"/>
              <a:buNone/>
              <a:defRPr/>
            </a:pPr>
            <a:r>
              <a:rPr lang="en-US" sz="2000" b="1" dirty="0">
                <a:latin typeface="Courier New" charset="0"/>
                <a:ea typeface="ＭＳ Ｐゴシック" charset="0"/>
                <a:cs typeface="Courier New" charset="0"/>
              </a:rPr>
              <a:t>- </a:t>
            </a:r>
            <a:r>
              <a:rPr lang="en-US" sz="2000" dirty="0" smtClean="0">
                <a:ea typeface="ＭＳ Ｐゴシック" charset="0"/>
              </a:rPr>
              <a:t>Adds indirection to miss latency (critical path): </a:t>
            </a:r>
            <a:r>
              <a:rPr lang="en-US" sz="2000" dirty="0" smtClean="0">
                <a:ea typeface="ＭＳ Ｐゴシック" charset="0"/>
              </a:rPr>
              <a:t>request </a:t>
            </a:r>
            <a:r>
              <a:rPr lang="en-US" sz="2000" dirty="0" smtClean="0">
                <a:ea typeface="ＭＳ Ｐゴシック" charset="0"/>
                <a:sym typeface="Wingdings" charset="0"/>
              </a:rPr>
              <a:t> </a:t>
            </a:r>
            <a:r>
              <a:rPr lang="en-US" sz="2000" dirty="0" smtClean="0">
                <a:ea typeface="ＭＳ Ｐゴシック" charset="0"/>
                <a:sym typeface="Wingdings" charset="0"/>
              </a:rPr>
              <a:t>dir. </a:t>
            </a:r>
            <a:r>
              <a:rPr lang="en-US" sz="2000" dirty="0" smtClean="0">
                <a:ea typeface="ＭＳ Ｐゴシック" charset="0"/>
                <a:sym typeface="Wingdings" charset="0"/>
              </a:rPr>
              <a:t> </a:t>
            </a:r>
            <a:r>
              <a:rPr lang="en-US" sz="2000" dirty="0" err="1" smtClean="0">
                <a:ea typeface="ＭＳ Ｐゴシック" charset="0"/>
                <a:sym typeface="Wingdings" charset="0"/>
              </a:rPr>
              <a:t>mem</a:t>
            </a:r>
            <a:r>
              <a:rPr lang="en-US" sz="2000" dirty="0" smtClean="0">
                <a:ea typeface="ＭＳ Ｐゴシック" charset="0"/>
                <a:sym typeface="Wingdings" charset="0"/>
              </a:rPr>
              <a:t>.</a:t>
            </a:r>
          </a:p>
          <a:p>
            <a:pPr lvl="1">
              <a:buFont typeface="Wingdings" charset="0"/>
              <a:buNone/>
              <a:defRPr/>
            </a:pPr>
            <a:r>
              <a:rPr lang="en-US" sz="2000" b="1" dirty="0" smtClean="0">
                <a:latin typeface="Courier New" charset="0"/>
                <a:ea typeface="ＭＳ Ｐゴシック" charset="0"/>
                <a:cs typeface="Courier New" charset="0"/>
              </a:rPr>
              <a:t>- </a:t>
            </a:r>
            <a:r>
              <a:rPr lang="en-US" sz="2000" dirty="0" smtClean="0">
                <a:ea typeface="ＭＳ Ｐゴシック" charset="0"/>
              </a:rPr>
              <a:t>Requires </a:t>
            </a:r>
            <a:r>
              <a:rPr lang="en-US" sz="2000" dirty="0">
                <a:ea typeface="ＭＳ Ｐゴシック" charset="0"/>
              </a:rPr>
              <a:t>extra storage space to track sharer sets</a:t>
            </a:r>
          </a:p>
          <a:p>
            <a:pPr lvl="2">
              <a:defRPr/>
            </a:pPr>
            <a:r>
              <a:rPr lang="en-US" sz="1800" dirty="0">
                <a:ea typeface="ＭＳ Ｐゴシック" charset="0"/>
              </a:rPr>
              <a:t>Can be approximate (false positives are OK)</a:t>
            </a:r>
          </a:p>
          <a:p>
            <a:pPr lvl="1">
              <a:buFont typeface="Wingdings" charset="0"/>
              <a:buNone/>
              <a:defRPr/>
            </a:pPr>
            <a:r>
              <a:rPr lang="en-US" sz="2000" b="1" dirty="0" smtClean="0">
                <a:latin typeface="Courier New" charset="0"/>
                <a:ea typeface="ＭＳ Ｐゴシック" charset="0"/>
                <a:cs typeface="Courier New" charset="0"/>
              </a:rPr>
              <a:t>- </a:t>
            </a:r>
            <a:r>
              <a:rPr lang="en-US" sz="2000" dirty="0" smtClean="0">
                <a:ea typeface="ＭＳ Ｐゴシック" charset="0"/>
                <a:sym typeface="Wingdings" charset="0"/>
              </a:rPr>
              <a:t>Protocols </a:t>
            </a:r>
            <a:r>
              <a:rPr lang="en-US" sz="2000" dirty="0">
                <a:ea typeface="ＭＳ Ｐゴシック" charset="0"/>
                <a:sym typeface="Wingdings" charset="0"/>
              </a:rPr>
              <a:t>and race conditions are more </a:t>
            </a:r>
            <a:r>
              <a:rPr lang="en-US" sz="2000" dirty="0" smtClean="0">
                <a:ea typeface="ＭＳ Ｐゴシック" charset="0"/>
                <a:sym typeface="Wingdings" charset="0"/>
              </a:rPr>
              <a:t>complex (for high-performance)</a:t>
            </a:r>
          </a:p>
          <a:p>
            <a:pPr lvl="1">
              <a:buFont typeface="Wingdings" charset="0"/>
              <a:buNone/>
              <a:defRPr/>
            </a:pPr>
            <a:r>
              <a:rPr lang="en-US" sz="2000" dirty="0" smtClean="0">
                <a:ea typeface="ＭＳ Ｐゴシック" charset="0"/>
                <a:sym typeface="Wingdings" charset="0"/>
              </a:rPr>
              <a:t>+ Does not require broadcast to all caches</a:t>
            </a:r>
            <a:endParaRPr lang="en-US" sz="2000" dirty="0">
              <a:ea typeface="ＭＳ Ｐゴシック" charset="0"/>
              <a:sym typeface="Wingdings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sz="2000" b="1" dirty="0">
                <a:latin typeface="Courier New" charset="0"/>
                <a:ea typeface="ＭＳ Ｐゴシック" charset="0"/>
                <a:cs typeface="Courier New" charset="0"/>
              </a:rPr>
              <a:t>+ </a:t>
            </a:r>
            <a:r>
              <a:rPr lang="en-US" sz="2000" dirty="0">
                <a:ea typeface="ＭＳ Ｐゴシック" charset="0"/>
                <a:sym typeface="Wingdings" charset="0"/>
              </a:rPr>
              <a:t>Exactly as scalable as interconnect and directory storage</a:t>
            </a:r>
            <a:br>
              <a:rPr lang="en-US" sz="2000" dirty="0">
                <a:ea typeface="ＭＳ Ｐゴシック" charset="0"/>
                <a:sym typeface="Wingdings" charset="0"/>
              </a:rPr>
            </a:br>
            <a:r>
              <a:rPr lang="en-US" sz="2000" i="1" dirty="0">
                <a:ea typeface="ＭＳ Ｐゴシック" charset="0"/>
                <a:sym typeface="Wingdings" charset="0"/>
              </a:rPr>
              <a:t>(much more scalable than bus)</a:t>
            </a: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DF45935-7923-B14D-BCE9-1F0988FA1B9C}" type="slidenum">
              <a:rPr lang="en-US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71</a:t>
            </a:fld>
            <a:endParaRPr lang="en-US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3789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Title 4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924800" cy="1752600"/>
          </a:xfrm>
        </p:spPr>
        <p:txBody>
          <a:bodyPr/>
          <a:lstStyle/>
          <a:p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We did not cover the following slides. They are for your benefit.</a:t>
            </a:r>
            <a:endParaRPr lang="en-US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7938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79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82B3B9C-B6A6-F54C-8A3D-CCE9FE5F42F9}" type="slidenum">
              <a:rPr lang="en-US" sz="12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72</a:t>
            </a:fld>
            <a:endParaRPr lang="en-US" sz="12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8046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Revisiting Directory-Based Cache Coherence</a:t>
            </a:r>
          </a:p>
        </p:txBody>
      </p:sp>
      <p:sp>
        <p:nvSpPr>
          <p:cNvPr id="167938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79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82B3B9C-B6A6-F54C-8A3D-CCE9FE5F42F9}" type="slidenum">
              <a:rPr lang="en-US" sz="12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73</a:t>
            </a:fld>
            <a:endParaRPr lang="en-US" sz="12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Remember: Directory Based Coherence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Idea: </a:t>
            </a:r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 logically-central directory keeps track of where the copies of each cache block reside. Caches consult this directory to ensure coherence.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An example mechanism: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For each cache block in memory, store P+1 bits in directory</a:t>
            </a:r>
          </a:p>
          <a:p>
            <a:pPr lvl="2"/>
            <a:r>
              <a:rPr lang="en-US">
                <a:latin typeface="Tahoma" charset="0"/>
                <a:ea typeface="ＭＳ Ｐゴシック" charset="0"/>
              </a:rPr>
              <a:t>One bit for each cache, indicating whether the block is in cache</a:t>
            </a:r>
          </a:p>
          <a:p>
            <a:pPr lvl="2"/>
            <a:r>
              <a:rPr lang="en-US">
                <a:latin typeface="Tahoma" charset="0"/>
                <a:ea typeface="ＭＳ Ｐゴシック" charset="0"/>
              </a:rPr>
              <a:t>Exclusive bit: indicates that the cache that has the only copy of the block and can update it without notifying others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On a read: set the cache’s bit and arrange the supply of data 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On a write: invalidate all caches that have the block and reset their bits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Have an “exclusive bit” associated with each block in each cache</a:t>
            </a:r>
          </a:p>
        </p:txBody>
      </p:sp>
      <p:sp>
        <p:nvSpPr>
          <p:cNvPr id="16896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743DD5B-C39A-1447-9D68-0DCDAB2648E9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74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Remember: Directory Based Coherence Example</a:t>
            </a:r>
          </a:p>
        </p:txBody>
      </p:sp>
      <p:sp>
        <p:nvSpPr>
          <p:cNvPr id="16998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FC91C7E-206D-4145-9F41-0A704B1D3379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75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6998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Directory-Based 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Required when scaling past the capacity of a single bus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Distributed, </a:t>
            </a:r>
            <a:r>
              <a:rPr lang="en-US" i="1">
                <a:latin typeface="Tahoma" charset="0"/>
                <a:ea typeface="ＭＳ Ｐゴシック" charset="0"/>
                <a:cs typeface="ＭＳ Ｐゴシック" charset="0"/>
              </a:rPr>
              <a:t>but:</a:t>
            </a:r>
          </a:p>
          <a:p>
            <a:pPr lvl="1"/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</a:rPr>
              <a:t>Coherence still requires single point of serialization </a:t>
            </a:r>
            <a:r>
              <a:rPr lang="en-US">
                <a:latin typeface="Tahoma" charset="0"/>
                <a:ea typeface="ＭＳ Ｐゴシック" charset="0"/>
              </a:rPr>
              <a:t>(for write serialization)</a:t>
            </a:r>
          </a:p>
          <a:p>
            <a:pPr lvl="1"/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</a:rPr>
              <a:t>Serialization location can be different for every block </a:t>
            </a:r>
            <a:r>
              <a:rPr lang="en-US">
                <a:latin typeface="Tahoma" charset="0"/>
                <a:ea typeface="ＭＳ Ｐゴシック" charset="0"/>
              </a:rPr>
              <a:t>(striped across nodes)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We can reason about the protocol for a single block: one </a:t>
            </a:r>
            <a:r>
              <a:rPr lang="en-US" i="1">
                <a:latin typeface="Tahoma" charset="0"/>
                <a:ea typeface="ＭＳ Ｐゴシック" charset="0"/>
                <a:cs typeface="ＭＳ Ｐゴシック" charset="0"/>
              </a:rPr>
              <a:t>server 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(directory node), many </a:t>
            </a:r>
            <a:r>
              <a:rPr lang="en-US" i="1">
                <a:latin typeface="Tahoma" charset="0"/>
                <a:ea typeface="ＭＳ Ｐゴシック" charset="0"/>
                <a:cs typeface="ＭＳ Ｐゴシック" charset="0"/>
              </a:rPr>
              <a:t>clients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 (private caches)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Directory receives </a:t>
            </a:r>
            <a:r>
              <a:rPr lang="en-US" i="1">
                <a:latin typeface="Tahoma" charset="0"/>
                <a:ea typeface="ＭＳ Ｐゴシック" charset="0"/>
                <a:cs typeface="ＭＳ Ｐゴシック" charset="0"/>
              </a:rPr>
              <a:t>Read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i="1">
                <a:latin typeface="Tahoma" charset="0"/>
                <a:ea typeface="ＭＳ Ｐゴシック" charset="0"/>
                <a:cs typeface="ＭＳ Ｐゴシック" charset="0"/>
              </a:rPr>
              <a:t>ReadEx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 requests, and sends </a:t>
            </a:r>
            <a:r>
              <a:rPr lang="en-US" i="1">
                <a:latin typeface="Tahoma" charset="0"/>
                <a:ea typeface="ＭＳ Ｐゴシック" charset="0"/>
                <a:cs typeface="ＭＳ Ｐゴシック" charset="0"/>
              </a:rPr>
              <a:t>Invl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 requests: invalidation is explicit (as opposed to snoopy buses)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101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22DF1AB-31C9-EA42-A51D-7F9461201D43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76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Directory: Basic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Follow </a:t>
            </a:r>
            <a:r>
              <a:rPr lang="en-US" i="1">
                <a:latin typeface="Tahoma" charset="0"/>
                <a:ea typeface="ＭＳ Ｐゴシック" charset="0"/>
                <a:cs typeface="ＭＳ Ｐゴシック" charset="0"/>
              </a:rPr>
              <a:t>semantics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 of snoop-based system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but with explicit request, reply messages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Directory: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Receives </a:t>
            </a:r>
            <a:r>
              <a:rPr lang="en-US" i="1">
                <a:latin typeface="Tahoma" charset="0"/>
                <a:ea typeface="ＭＳ Ｐゴシック" charset="0"/>
              </a:rPr>
              <a:t>Read, ReadEx, Upgrade</a:t>
            </a:r>
            <a:r>
              <a:rPr lang="en-US">
                <a:latin typeface="Tahoma" charset="0"/>
                <a:ea typeface="ＭＳ Ｐゴシック" charset="0"/>
              </a:rPr>
              <a:t> requests from nodes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Sends </a:t>
            </a:r>
            <a:r>
              <a:rPr lang="en-US" i="1">
                <a:latin typeface="Tahoma" charset="0"/>
                <a:ea typeface="ＭＳ Ｐゴシック" charset="0"/>
              </a:rPr>
              <a:t>Inval/Downgrade</a:t>
            </a:r>
            <a:r>
              <a:rPr lang="en-US">
                <a:latin typeface="Tahoma" charset="0"/>
                <a:ea typeface="ＭＳ Ｐゴシック" charset="0"/>
              </a:rPr>
              <a:t> messages to sharers if needed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Forwards request to memory if needed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Replies to requestor and updates sharing state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Protocol design is flexible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Exact forwarding paths depend on implementation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For example, do cache-to-cache transfer?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408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0CA050B-F033-3943-9F48-E053D618CE87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77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MESI Directory Transaction: Read</a:t>
            </a:r>
          </a:p>
        </p:txBody>
      </p:sp>
      <p:sp>
        <p:nvSpPr>
          <p:cNvPr id="17510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673FB2F-CDD0-A94E-A029-C36510969D8C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78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175107" name="Oval 4"/>
          <p:cNvSpPr>
            <a:spLocks noChangeArrowheads="1"/>
          </p:cNvSpPr>
          <p:nvPr/>
        </p:nvSpPr>
        <p:spPr bwMode="auto">
          <a:xfrm>
            <a:off x="4041775" y="3048000"/>
            <a:ext cx="836613" cy="836613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5108" name="TextBox 5"/>
          <p:cNvSpPr txBox="1">
            <a:spLocks noChangeArrowheads="1"/>
          </p:cNvSpPr>
          <p:nvPr/>
        </p:nvSpPr>
        <p:spPr bwMode="auto">
          <a:xfrm>
            <a:off x="4259263" y="3278188"/>
            <a:ext cx="438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Tahoma" charset="0"/>
              </a:rPr>
              <a:t>P0</a:t>
            </a:r>
          </a:p>
        </p:txBody>
      </p:sp>
      <p:sp>
        <p:nvSpPr>
          <p:cNvPr id="175109" name="Oval 6"/>
          <p:cNvSpPr>
            <a:spLocks noChangeArrowheads="1"/>
          </p:cNvSpPr>
          <p:nvPr/>
        </p:nvSpPr>
        <p:spPr bwMode="auto">
          <a:xfrm>
            <a:off x="7138988" y="3048000"/>
            <a:ext cx="836612" cy="836613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5110" name="TextBox 7"/>
          <p:cNvSpPr txBox="1">
            <a:spLocks noChangeArrowheads="1"/>
          </p:cNvSpPr>
          <p:nvPr/>
        </p:nvSpPr>
        <p:spPr bwMode="auto">
          <a:xfrm>
            <a:off x="7194550" y="3278188"/>
            <a:ext cx="781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Tahoma" charset="0"/>
              </a:rPr>
              <a:t>Home</a:t>
            </a:r>
          </a:p>
        </p:txBody>
      </p:sp>
      <p:cxnSp>
        <p:nvCxnSpPr>
          <p:cNvPr id="175111" name="Curved Connector 15"/>
          <p:cNvCxnSpPr>
            <a:cxnSpLocks noChangeShapeType="1"/>
            <a:stCxn id="175107" idx="0"/>
            <a:endCxn id="175109" idx="0"/>
          </p:cNvCxnSpPr>
          <p:nvPr/>
        </p:nvCxnSpPr>
        <p:spPr bwMode="auto">
          <a:xfrm rot="5400000" flipH="1" flipV="1">
            <a:off x="6008688" y="1498600"/>
            <a:ext cx="1587" cy="3097213"/>
          </a:xfrm>
          <a:prstGeom prst="curvedConnector3">
            <a:avLst>
              <a:gd name="adj1" fmla="val 14395468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Curved Connector 17"/>
          <p:cNvCxnSpPr>
            <a:cxnSpLocks noChangeShapeType="1"/>
            <a:stCxn id="175109" idx="4"/>
            <a:endCxn id="175107" idx="4"/>
          </p:cNvCxnSpPr>
          <p:nvPr/>
        </p:nvCxnSpPr>
        <p:spPr bwMode="auto">
          <a:xfrm rot="5400000">
            <a:off x="6008688" y="2336800"/>
            <a:ext cx="1587" cy="3097213"/>
          </a:xfrm>
          <a:prstGeom prst="curvedConnector3">
            <a:avLst>
              <a:gd name="adj1" fmla="val 14395468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5113" name="TextBox 18"/>
          <p:cNvSpPr txBox="1">
            <a:spLocks noChangeArrowheads="1"/>
          </p:cNvSpPr>
          <p:nvPr/>
        </p:nvSpPr>
        <p:spPr bwMode="auto">
          <a:xfrm>
            <a:off x="5241925" y="2447925"/>
            <a:ext cx="962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Tahoma" charset="0"/>
              </a:rPr>
              <a:t>1. Read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087938" y="4205288"/>
            <a:ext cx="19954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Tahoma" charset="0"/>
              </a:rPr>
              <a:t>2. DatEx (DatShr)</a:t>
            </a:r>
          </a:p>
        </p:txBody>
      </p:sp>
      <p:sp>
        <p:nvSpPr>
          <p:cNvPr id="175115" name="TextBox 20"/>
          <p:cNvSpPr txBox="1">
            <a:spLocks noChangeArrowheads="1"/>
          </p:cNvSpPr>
          <p:nvPr/>
        </p:nvSpPr>
        <p:spPr bwMode="auto">
          <a:xfrm>
            <a:off x="7451725" y="6276975"/>
            <a:ext cx="14049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  <a:latin typeface="Tahoma" charset="0"/>
              </a:rPr>
              <a:t>Culler/Singh Fig. 8.16</a:t>
            </a:r>
          </a:p>
        </p:txBody>
      </p:sp>
      <p:sp>
        <p:nvSpPr>
          <p:cNvPr id="175116" name="TextBox 21"/>
          <p:cNvSpPr txBox="1">
            <a:spLocks noChangeArrowheads="1"/>
          </p:cNvSpPr>
          <p:nvPr/>
        </p:nvSpPr>
        <p:spPr bwMode="auto">
          <a:xfrm>
            <a:off x="630238" y="2108200"/>
            <a:ext cx="34115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00"/>
                </a:solidFill>
                <a:latin typeface="Tahoma" charset="0"/>
              </a:rPr>
              <a:t>P0 acquires an address for reading:</a:t>
            </a: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5784850" y="5078413"/>
            <a:ext cx="838200" cy="836612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26" name="Shape 25"/>
          <p:cNvCxnSpPr>
            <a:cxnSpLocks noChangeShapeType="1"/>
            <a:stCxn id="175109" idx="4"/>
            <a:endCxn id="24" idx="6"/>
          </p:cNvCxnSpPr>
          <p:nvPr/>
        </p:nvCxnSpPr>
        <p:spPr bwMode="auto">
          <a:xfrm rot="5400000">
            <a:off x="6284119" y="4223544"/>
            <a:ext cx="1612900" cy="9350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hape 27"/>
          <p:cNvCxnSpPr>
            <a:cxnSpLocks noChangeShapeType="1"/>
            <a:stCxn id="24" idx="2"/>
            <a:endCxn id="175107" idx="4"/>
          </p:cNvCxnSpPr>
          <p:nvPr/>
        </p:nvCxnSpPr>
        <p:spPr bwMode="auto">
          <a:xfrm rot="10800000">
            <a:off x="4460875" y="3884613"/>
            <a:ext cx="1323975" cy="16129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984875" y="5311775"/>
            <a:ext cx="438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Tahoma" charset="0"/>
              </a:rPr>
              <a:t>P1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 animBg="1"/>
      <p:bldP spid="29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RdEx with Former Owner</a:t>
            </a:r>
          </a:p>
        </p:txBody>
      </p:sp>
      <p:sp>
        <p:nvSpPr>
          <p:cNvPr id="17613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D872C98-204E-9A40-85EE-9E625EA4AA41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79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176131" name="Oval 4"/>
          <p:cNvSpPr>
            <a:spLocks noChangeArrowheads="1"/>
          </p:cNvSpPr>
          <p:nvPr/>
        </p:nvSpPr>
        <p:spPr bwMode="auto">
          <a:xfrm>
            <a:off x="2611438" y="2543175"/>
            <a:ext cx="836612" cy="838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6132" name="TextBox 5"/>
          <p:cNvSpPr txBox="1">
            <a:spLocks noChangeArrowheads="1"/>
          </p:cNvSpPr>
          <p:nvPr/>
        </p:nvSpPr>
        <p:spPr bwMode="auto">
          <a:xfrm>
            <a:off x="2828925" y="2774950"/>
            <a:ext cx="438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Tahoma" charset="0"/>
              </a:rPr>
              <a:t>P0</a:t>
            </a:r>
          </a:p>
        </p:txBody>
      </p:sp>
      <p:sp>
        <p:nvSpPr>
          <p:cNvPr id="176133" name="Oval 6"/>
          <p:cNvSpPr>
            <a:spLocks noChangeArrowheads="1"/>
          </p:cNvSpPr>
          <p:nvPr/>
        </p:nvSpPr>
        <p:spPr bwMode="auto">
          <a:xfrm>
            <a:off x="5708650" y="2543175"/>
            <a:ext cx="836613" cy="838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6134" name="TextBox 7"/>
          <p:cNvSpPr txBox="1">
            <a:spLocks noChangeArrowheads="1"/>
          </p:cNvSpPr>
          <p:nvPr/>
        </p:nvSpPr>
        <p:spPr bwMode="auto">
          <a:xfrm>
            <a:off x="5764213" y="2774950"/>
            <a:ext cx="781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Tahoma" charset="0"/>
              </a:rPr>
              <a:t>Home</a:t>
            </a:r>
          </a:p>
        </p:txBody>
      </p:sp>
      <p:cxnSp>
        <p:nvCxnSpPr>
          <p:cNvPr id="9" name="Curved Connector 8"/>
          <p:cNvCxnSpPr>
            <a:cxnSpLocks noChangeShapeType="1"/>
            <a:stCxn id="176131" idx="0"/>
            <a:endCxn id="176133" idx="0"/>
          </p:cNvCxnSpPr>
          <p:nvPr/>
        </p:nvCxnSpPr>
        <p:spPr bwMode="auto">
          <a:xfrm rot="5400000" flipH="1" flipV="1">
            <a:off x="4578350" y="995363"/>
            <a:ext cx="1588" cy="3097212"/>
          </a:xfrm>
          <a:prstGeom prst="curvedConnector3">
            <a:avLst>
              <a:gd name="adj1" fmla="val 14395468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811588" y="1943100"/>
            <a:ext cx="966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Tahoma" charset="0"/>
              </a:rPr>
              <a:t>1. RdEx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132263" y="4884738"/>
            <a:ext cx="1177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Tahoma" charset="0"/>
              </a:rPr>
              <a:t>3b. DatEx</a:t>
            </a:r>
          </a:p>
        </p:txBody>
      </p:sp>
      <p:sp>
        <p:nvSpPr>
          <p:cNvPr id="176138" name="Oval 13"/>
          <p:cNvSpPr>
            <a:spLocks noChangeArrowheads="1"/>
          </p:cNvSpPr>
          <p:nvPr/>
        </p:nvSpPr>
        <p:spPr bwMode="auto">
          <a:xfrm>
            <a:off x="7138988" y="3702050"/>
            <a:ext cx="838200" cy="836613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6139" name="TextBox 14"/>
          <p:cNvSpPr txBox="1">
            <a:spLocks noChangeArrowheads="1"/>
          </p:cNvSpPr>
          <p:nvPr/>
        </p:nvSpPr>
        <p:spPr bwMode="auto">
          <a:xfrm>
            <a:off x="7162800" y="3932238"/>
            <a:ext cx="852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Tahoma" charset="0"/>
              </a:rPr>
              <a:t>Owner</a:t>
            </a:r>
          </a:p>
        </p:txBody>
      </p:sp>
      <p:cxnSp>
        <p:nvCxnSpPr>
          <p:cNvPr id="17" name="Shape 16"/>
          <p:cNvCxnSpPr>
            <a:cxnSpLocks noChangeShapeType="1"/>
            <a:endCxn id="176138" idx="0"/>
          </p:cNvCxnSpPr>
          <p:nvPr/>
        </p:nvCxnSpPr>
        <p:spPr bwMode="auto">
          <a:xfrm>
            <a:off x="6545263" y="2774950"/>
            <a:ext cx="1012825" cy="927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073900" y="2544763"/>
            <a:ext cx="835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Tahoma" charset="0"/>
              </a:rPr>
              <a:t>2. Invl</a:t>
            </a:r>
          </a:p>
        </p:txBody>
      </p:sp>
      <p:cxnSp>
        <p:nvCxnSpPr>
          <p:cNvPr id="28" name="Shape 27"/>
          <p:cNvCxnSpPr>
            <a:cxnSpLocks noChangeShapeType="1"/>
            <a:endCxn id="176133" idx="5"/>
          </p:cNvCxnSpPr>
          <p:nvPr/>
        </p:nvCxnSpPr>
        <p:spPr bwMode="auto">
          <a:xfrm rot="10800000">
            <a:off x="6423025" y="3257550"/>
            <a:ext cx="739775" cy="67468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532563" y="3294063"/>
            <a:ext cx="949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Tahoma" charset="0"/>
              </a:rPr>
              <a:t>3a. Rev</a:t>
            </a:r>
          </a:p>
        </p:txBody>
      </p:sp>
      <p:cxnSp>
        <p:nvCxnSpPr>
          <p:cNvPr id="31" name="Shape 30"/>
          <p:cNvCxnSpPr>
            <a:cxnSpLocks noChangeShapeType="1"/>
            <a:stCxn id="176138" idx="3"/>
            <a:endCxn id="176131" idx="4"/>
          </p:cNvCxnSpPr>
          <p:nvPr/>
        </p:nvCxnSpPr>
        <p:spPr bwMode="auto">
          <a:xfrm rot="5400000" flipH="1">
            <a:off x="4629151" y="1782762"/>
            <a:ext cx="1035050" cy="4232275"/>
          </a:xfrm>
          <a:prstGeom prst="curvedConnector3">
            <a:avLst>
              <a:gd name="adj1" fmla="val -33907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Memory Ordering in a Single Processor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Specified by the von Neumann model</a:t>
            </a:r>
            <a:endParaRPr lang="en-US" sz="1600" dirty="0">
              <a:latin typeface="Tahoma" charset="0"/>
            </a:endParaRPr>
          </a:p>
          <a:p>
            <a:r>
              <a:rPr lang="en-US" dirty="0">
                <a:latin typeface="Tahoma" charset="0"/>
              </a:rPr>
              <a:t>Sequential order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Hardware </a:t>
            </a:r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executes</a:t>
            </a:r>
            <a:r>
              <a:rPr lang="en-US" dirty="0">
                <a:latin typeface="Tahoma" charset="0"/>
                <a:ea typeface="ＭＳ Ｐゴシック" charset="0"/>
              </a:rPr>
              <a:t> the load and store operations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in the order specified by the sequential program</a:t>
            </a:r>
          </a:p>
          <a:p>
            <a:pPr lvl="1"/>
            <a:endParaRPr lang="en-US" sz="1200" dirty="0">
              <a:latin typeface="Tahoma" charset="0"/>
              <a:ea typeface="ＭＳ Ｐゴシック" charset="0"/>
            </a:endParaRPr>
          </a:p>
          <a:p>
            <a:r>
              <a:rPr lang="en-US" dirty="0">
                <a:latin typeface="Tahoma" charset="0"/>
              </a:rPr>
              <a:t>Out-of-order execution does not change the semantics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Hardware </a:t>
            </a:r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retires (reports to software the results of)</a:t>
            </a:r>
            <a:r>
              <a:rPr lang="en-US" dirty="0">
                <a:latin typeface="Tahoma" charset="0"/>
                <a:ea typeface="ＭＳ Ｐゴシック" charset="0"/>
              </a:rPr>
              <a:t> the load and store operations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in the order specified by the sequential program</a:t>
            </a:r>
          </a:p>
          <a:p>
            <a:pPr lvl="1"/>
            <a:endParaRPr lang="en-US" sz="1600" dirty="0">
              <a:solidFill>
                <a:srgbClr val="0000FF"/>
              </a:solidFill>
              <a:latin typeface="Tahoma" charset="0"/>
              <a:ea typeface="ＭＳ Ｐゴシック" charset="0"/>
            </a:endParaRPr>
          </a:p>
          <a:p>
            <a:r>
              <a:rPr lang="en-US" dirty="0">
                <a:latin typeface="Tahoma" charset="0"/>
              </a:rPr>
              <a:t>Advantages: </a:t>
            </a:r>
            <a:r>
              <a:rPr lang="en-US" sz="2000" dirty="0">
                <a:latin typeface="Tahoma" charset="0"/>
              </a:rPr>
              <a:t>1) Architectural state is precise within an execution. 2) Architectural state is consistent across different runs of the program </a:t>
            </a:r>
            <a:r>
              <a:rPr lang="en-US" sz="2000" dirty="0">
                <a:latin typeface="Tahoma" charset="0"/>
                <a:sym typeface="Wingdings" charset="0"/>
              </a:rPr>
              <a:t> Easier to debug programs</a:t>
            </a:r>
            <a:endParaRPr lang="en-US" sz="2000" dirty="0">
              <a:latin typeface="Tahoma" charset="0"/>
            </a:endParaRPr>
          </a:p>
          <a:p>
            <a:r>
              <a:rPr lang="en-US" dirty="0">
                <a:latin typeface="Tahoma" charset="0"/>
              </a:rPr>
              <a:t>Disadvantage: </a:t>
            </a:r>
            <a:r>
              <a:rPr lang="en-US" sz="2200" dirty="0">
                <a:latin typeface="Tahoma" charset="0"/>
              </a:rPr>
              <a:t>Preserving order adds overhead, reduces </a:t>
            </a:r>
            <a:r>
              <a:rPr lang="en-US" sz="2200" dirty="0" smtClean="0">
                <a:latin typeface="Tahoma" charset="0"/>
              </a:rPr>
              <a:t>performance, increases complexity, reduces scalability</a:t>
            </a:r>
            <a:endParaRPr lang="en-US" sz="2200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457EB4B-3046-EA46-8369-90E643935797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8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Contention Resolution (for Write)</a:t>
            </a:r>
          </a:p>
        </p:txBody>
      </p:sp>
      <p:sp>
        <p:nvSpPr>
          <p:cNvPr id="17817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58D5E6E-EA3E-7F4D-8ED6-96833CB5E8EA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80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178179" name="Oval 4"/>
          <p:cNvSpPr>
            <a:spLocks noChangeArrowheads="1"/>
          </p:cNvSpPr>
          <p:nvPr/>
        </p:nvSpPr>
        <p:spPr bwMode="auto">
          <a:xfrm>
            <a:off x="1041400" y="2211388"/>
            <a:ext cx="838200" cy="836612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8180" name="TextBox 5"/>
          <p:cNvSpPr txBox="1">
            <a:spLocks noChangeArrowheads="1"/>
          </p:cNvSpPr>
          <p:nvPr/>
        </p:nvSpPr>
        <p:spPr bwMode="auto">
          <a:xfrm>
            <a:off x="1260475" y="2441575"/>
            <a:ext cx="436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Tahoma" charset="0"/>
              </a:rPr>
              <a:t>P0</a:t>
            </a:r>
          </a:p>
        </p:txBody>
      </p:sp>
      <p:sp>
        <p:nvSpPr>
          <p:cNvPr id="178181" name="Oval 6"/>
          <p:cNvSpPr>
            <a:spLocks noChangeArrowheads="1"/>
          </p:cNvSpPr>
          <p:nvPr/>
        </p:nvSpPr>
        <p:spPr bwMode="auto">
          <a:xfrm>
            <a:off x="4138613" y="2211388"/>
            <a:ext cx="836612" cy="836612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8182" name="TextBox 7"/>
          <p:cNvSpPr txBox="1">
            <a:spLocks noChangeArrowheads="1"/>
          </p:cNvSpPr>
          <p:nvPr/>
        </p:nvSpPr>
        <p:spPr bwMode="auto">
          <a:xfrm>
            <a:off x="4194175" y="2441575"/>
            <a:ext cx="781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Tahoma" charset="0"/>
              </a:rPr>
              <a:t>Home</a:t>
            </a:r>
          </a:p>
        </p:txBody>
      </p:sp>
      <p:cxnSp>
        <p:nvCxnSpPr>
          <p:cNvPr id="9" name="Curved Connector 8"/>
          <p:cNvCxnSpPr>
            <a:cxnSpLocks noChangeShapeType="1"/>
            <a:stCxn id="178179" idx="0"/>
            <a:endCxn id="178181" idx="0"/>
          </p:cNvCxnSpPr>
          <p:nvPr/>
        </p:nvCxnSpPr>
        <p:spPr bwMode="auto">
          <a:xfrm rot="5400000" flipH="1" flipV="1">
            <a:off x="3008313" y="661987"/>
            <a:ext cx="1588" cy="3097213"/>
          </a:xfrm>
          <a:prstGeom prst="curvedConnector3">
            <a:avLst>
              <a:gd name="adj1" fmla="val 14395468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Curved Connector 9"/>
          <p:cNvCxnSpPr>
            <a:cxnSpLocks noChangeShapeType="1"/>
          </p:cNvCxnSpPr>
          <p:nvPr/>
        </p:nvCxnSpPr>
        <p:spPr bwMode="auto">
          <a:xfrm rot="5400000">
            <a:off x="3008313" y="1485900"/>
            <a:ext cx="1587" cy="3097213"/>
          </a:xfrm>
          <a:prstGeom prst="curvedConnector3">
            <a:avLst>
              <a:gd name="adj1" fmla="val 14395468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508250" y="1611313"/>
            <a:ext cx="1087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Tahoma" charset="0"/>
              </a:rPr>
              <a:t>1a. RdEx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089150" y="3313113"/>
            <a:ext cx="1171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Tahoma" charset="0"/>
              </a:rPr>
              <a:t>2a. DatEx</a:t>
            </a:r>
          </a:p>
        </p:txBody>
      </p:sp>
      <p:sp>
        <p:nvSpPr>
          <p:cNvPr id="178187" name="Oval 12"/>
          <p:cNvSpPr>
            <a:spLocks noChangeArrowheads="1"/>
          </p:cNvSpPr>
          <p:nvPr/>
        </p:nvSpPr>
        <p:spPr bwMode="auto">
          <a:xfrm>
            <a:off x="7770813" y="2211388"/>
            <a:ext cx="838200" cy="838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8188" name="TextBox 13"/>
          <p:cNvSpPr txBox="1">
            <a:spLocks noChangeArrowheads="1"/>
          </p:cNvSpPr>
          <p:nvPr/>
        </p:nvSpPr>
        <p:spPr bwMode="auto">
          <a:xfrm>
            <a:off x="7988300" y="2443163"/>
            <a:ext cx="438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Tahoma" charset="0"/>
              </a:rPr>
              <a:t>P1</a:t>
            </a:r>
          </a:p>
        </p:txBody>
      </p:sp>
      <p:cxnSp>
        <p:nvCxnSpPr>
          <p:cNvPr id="16" name="Curved Connector 15"/>
          <p:cNvCxnSpPr>
            <a:cxnSpLocks noChangeShapeType="1"/>
            <a:stCxn id="178187" idx="0"/>
            <a:endCxn id="178181" idx="0"/>
          </p:cNvCxnSpPr>
          <p:nvPr/>
        </p:nvCxnSpPr>
        <p:spPr bwMode="auto">
          <a:xfrm rot="16200000" flipV="1">
            <a:off x="6373813" y="395288"/>
            <a:ext cx="0" cy="3632200"/>
          </a:xfrm>
          <a:prstGeom prst="curvedConnector3">
            <a:avLst>
              <a:gd name="adj1" fmla="val 28854713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042025" y="1611313"/>
            <a:ext cx="1092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Tahoma" charset="0"/>
              </a:rPr>
              <a:t>1b. RdEx</a:t>
            </a:r>
          </a:p>
        </p:txBody>
      </p:sp>
      <p:cxnSp>
        <p:nvCxnSpPr>
          <p:cNvPr id="21" name="Curved Connector 20"/>
          <p:cNvCxnSpPr>
            <a:cxnSpLocks noChangeShapeType="1"/>
            <a:stCxn id="178181" idx="4"/>
            <a:endCxn id="178187" idx="4"/>
          </p:cNvCxnSpPr>
          <p:nvPr/>
        </p:nvCxnSpPr>
        <p:spPr bwMode="auto">
          <a:xfrm rot="16200000" flipH="1">
            <a:off x="6373019" y="1232694"/>
            <a:ext cx="1588" cy="3632200"/>
          </a:xfrm>
          <a:prstGeom prst="curvedConnector3">
            <a:avLst>
              <a:gd name="adj1" fmla="val 28854713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961063" y="3336925"/>
            <a:ext cx="1147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Tahoma" charset="0"/>
              </a:rPr>
              <a:t>2b. NACK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34988" y="2330450"/>
            <a:ext cx="5318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0000"/>
                </a:solidFill>
                <a:latin typeface="Tahoma" charset="0"/>
                <a:sym typeface="Wingdings" charset="0"/>
              </a:rPr>
              <a:t></a:t>
            </a:r>
            <a:endParaRPr lang="en-US" sz="3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8629650" y="2308225"/>
            <a:ext cx="5302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0000"/>
                </a:solidFill>
                <a:latin typeface="Tahoma" charset="0"/>
                <a:sym typeface="Wingdings" charset="0"/>
              </a:rPr>
              <a:t></a:t>
            </a:r>
            <a:endParaRPr lang="en-US" sz="3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042025" y="2027238"/>
            <a:ext cx="966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Tahoma" charset="0"/>
              </a:rPr>
              <a:t>3. RdEx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628900" y="2027238"/>
            <a:ext cx="830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Tahoma" charset="0"/>
              </a:rPr>
              <a:t>4. Invl</a:t>
            </a:r>
          </a:p>
        </p:txBody>
      </p:sp>
      <p:cxnSp>
        <p:nvCxnSpPr>
          <p:cNvPr id="30" name="Curved Connector 29"/>
          <p:cNvCxnSpPr>
            <a:cxnSpLocks noChangeShapeType="1"/>
          </p:cNvCxnSpPr>
          <p:nvPr/>
        </p:nvCxnSpPr>
        <p:spPr bwMode="auto">
          <a:xfrm>
            <a:off x="1879600" y="2628900"/>
            <a:ext cx="2259013" cy="158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Curved Connector 32"/>
          <p:cNvCxnSpPr>
            <a:cxnSpLocks noChangeShapeType="1"/>
          </p:cNvCxnSpPr>
          <p:nvPr/>
        </p:nvCxnSpPr>
        <p:spPr bwMode="auto">
          <a:xfrm rot="16200000" flipH="1">
            <a:off x="4824413" y="-315913"/>
            <a:ext cx="1588" cy="6729413"/>
          </a:xfrm>
          <a:prstGeom prst="curvedConnector3">
            <a:avLst>
              <a:gd name="adj1" fmla="val 185100222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628900" y="2700338"/>
            <a:ext cx="949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Tahoma" charset="0"/>
              </a:rPr>
              <a:t>5a. Rev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194175" y="4557713"/>
            <a:ext cx="1177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Tahoma" charset="0"/>
              </a:rPr>
              <a:t>5b. DatEx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8077200" y="3683000"/>
            <a:ext cx="531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0000"/>
                </a:solidFill>
                <a:latin typeface="Tahoma" charset="0"/>
                <a:sym typeface="Wingdings" charset="0"/>
              </a:rPr>
              <a:t></a:t>
            </a:r>
            <a:endParaRPr lang="en-US" sz="3200">
              <a:solidFill>
                <a:srgbClr val="000000"/>
              </a:solidFill>
              <a:latin typeface="Tahoma" charset="0"/>
            </a:endParaRPr>
          </a:p>
        </p:txBody>
      </p:sp>
      <p:cxnSp>
        <p:nvCxnSpPr>
          <p:cNvPr id="39" name="Curved Connector 38"/>
          <p:cNvCxnSpPr>
            <a:cxnSpLocks noChangeShapeType="1"/>
            <a:stCxn id="178181" idx="1"/>
            <a:endCxn id="178179" idx="7"/>
          </p:cNvCxnSpPr>
          <p:nvPr/>
        </p:nvCxnSpPr>
        <p:spPr bwMode="auto">
          <a:xfrm rot="16200000" flipV="1">
            <a:off x="3009107" y="1081881"/>
            <a:ext cx="1588" cy="2505075"/>
          </a:xfrm>
          <a:prstGeom prst="curvedConnector3">
            <a:avLst>
              <a:gd name="adj1" fmla="val 22117130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7" grpId="0"/>
      <p:bldP spid="17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6" grpId="0"/>
      <p:bldP spid="35" grpId="0"/>
      <p:bldP spid="36" grpId="0"/>
      <p:bldP spid="37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Issues with Contention Resolution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Need to escape race conditions by: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NACKing requests to busy (pending invalidate) entries</a:t>
            </a:r>
          </a:p>
          <a:p>
            <a:pPr lvl="2"/>
            <a:r>
              <a:rPr lang="en-US">
                <a:latin typeface="Tahoma" charset="0"/>
                <a:ea typeface="ＭＳ Ｐゴシック" charset="0"/>
              </a:rPr>
              <a:t>Original requestor retries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OR, queuing requests and granting in sequence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(Or some combination thereof)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Fairness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Which requestor should be preferred in a conflict?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Interconnect delivery order, and distance, both matter</a:t>
            </a:r>
          </a:p>
          <a:p>
            <a:endParaRPr lang="en-US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Ping-ponging is a higher-level issue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With solutions like combining trees (for locks/barriers) and better shared-data-structure design</a:t>
            </a:r>
          </a:p>
        </p:txBody>
      </p:sp>
      <p:sp>
        <p:nvSpPr>
          <p:cNvPr id="17920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9BB9B71-0EAC-E944-8213-502879345D27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81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Scaling the Directory: Some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How large is the directory?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How can we reduce the access latency to the directory?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How can we scale the system to thousands of nodes?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Can we get the best of snooping and directory protocols?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Heterogeneity 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E.g., token coherence [Martin+, ISCA 2003]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41C6F22-C1DA-3949-9933-9047782F09A6}" type="slidenum">
              <a:rPr lang="en-US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82</a:t>
            </a:fld>
            <a:endParaRPr lang="en-US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98309" name="TextBox 1"/>
          <p:cNvSpPr txBox="1">
            <a:spLocks noChangeArrowheads="1"/>
          </p:cNvSpPr>
          <p:nvPr/>
        </p:nvSpPr>
        <p:spPr bwMode="auto">
          <a:xfrm>
            <a:off x="-1270000" y="33655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8931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4"/>
          <p:cNvSpPr>
            <a:spLocks noChangeArrowheads="1"/>
          </p:cNvSpPr>
          <p:nvPr/>
        </p:nvSpPr>
        <p:spPr bwMode="auto">
          <a:xfrm>
            <a:off x="1701800" y="1219200"/>
            <a:ext cx="3235325" cy="146208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3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Directory: Data Structures</a:t>
            </a:r>
          </a:p>
        </p:txBody>
      </p:sp>
      <p:sp>
        <p:nvSpPr>
          <p:cNvPr id="131075" name="Content Placeholder 2"/>
          <p:cNvSpPr>
            <a:spLocks noGrp="1"/>
          </p:cNvSpPr>
          <p:nvPr>
            <p:ph idx="1"/>
          </p:nvPr>
        </p:nvSpPr>
        <p:spPr>
          <a:xfrm>
            <a:off x="228600" y="2681288"/>
            <a:ext cx="8915400" cy="3636962"/>
          </a:xfrm>
        </p:spPr>
        <p:txBody>
          <a:bodyPr/>
          <a:lstStyle/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Required to support invalidation and cache block requests</a:t>
            </a:r>
          </a:p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Key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operation to support is </a:t>
            </a:r>
            <a:r>
              <a:rPr lang="en-US" i="1" dirty="0">
                <a:latin typeface="Tahoma" charset="0"/>
                <a:ea typeface="ＭＳ Ｐゴシック" charset="0"/>
                <a:cs typeface="ＭＳ Ｐゴシック" charset="0"/>
              </a:rPr>
              <a:t>set inclusion test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False positives are OK: want to know which caches </a:t>
            </a:r>
            <a:r>
              <a:rPr lang="en-US" i="1" dirty="0">
                <a:latin typeface="Tahoma" charset="0"/>
                <a:ea typeface="ＭＳ Ｐゴシック" charset="0"/>
              </a:rPr>
              <a:t>may</a:t>
            </a:r>
            <a:r>
              <a:rPr lang="en-US" dirty="0">
                <a:latin typeface="Tahoma" charset="0"/>
                <a:ea typeface="ＭＳ Ｐゴシック" charset="0"/>
              </a:rPr>
              <a:t> contain a copy of a block, and spurious invalidations are ignored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False positive rate determines </a:t>
            </a:r>
            <a:r>
              <a:rPr lang="en-US" i="1" dirty="0">
                <a:latin typeface="Tahoma" charset="0"/>
                <a:ea typeface="ＭＳ Ｐゴシック" charset="0"/>
              </a:rPr>
              <a:t>performance</a:t>
            </a:r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Most accurate (and expensive): full bit-vector</a:t>
            </a: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Compressed representation, linked list, Bloom filters are all possible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3741C0A-CE55-C34B-B7B8-FBBE4A2534C5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83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cxnSp>
        <p:nvCxnSpPr>
          <p:cNvPr id="173061" name="Straight Connector 6"/>
          <p:cNvCxnSpPr>
            <a:cxnSpLocks noChangeShapeType="1"/>
          </p:cNvCxnSpPr>
          <p:nvPr/>
        </p:nvCxnSpPr>
        <p:spPr bwMode="auto">
          <a:xfrm rot="5400000">
            <a:off x="1893094" y="1950244"/>
            <a:ext cx="14605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3062" name="TextBox 7"/>
          <p:cNvSpPr txBox="1">
            <a:spLocks noChangeArrowheads="1"/>
          </p:cNvSpPr>
          <p:nvPr/>
        </p:nvSpPr>
        <p:spPr bwMode="auto">
          <a:xfrm>
            <a:off x="1701800" y="1220788"/>
            <a:ext cx="69056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Tahoma" charset="0"/>
              </a:rPr>
              <a:t>0x00</a:t>
            </a:r>
          </a:p>
          <a:p>
            <a:pPr eaLnBrk="1" hangingPunct="1"/>
            <a:r>
              <a:rPr lang="en-US" sz="1800">
                <a:solidFill>
                  <a:srgbClr val="000000"/>
                </a:solidFill>
                <a:latin typeface="Tahoma" charset="0"/>
              </a:rPr>
              <a:t>0x04</a:t>
            </a:r>
          </a:p>
          <a:p>
            <a:pPr eaLnBrk="1" hangingPunct="1"/>
            <a:r>
              <a:rPr lang="en-US" sz="1800">
                <a:solidFill>
                  <a:srgbClr val="000000"/>
                </a:solidFill>
                <a:latin typeface="Tahoma" charset="0"/>
              </a:rPr>
              <a:t>0x08</a:t>
            </a:r>
          </a:p>
          <a:p>
            <a:pPr eaLnBrk="1" hangingPunct="1"/>
            <a:r>
              <a:rPr lang="en-US" sz="1800">
                <a:solidFill>
                  <a:srgbClr val="000000"/>
                </a:solidFill>
                <a:latin typeface="Tahoma" charset="0"/>
              </a:rPr>
              <a:t>0x0C</a:t>
            </a:r>
          </a:p>
          <a:p>
            <a:pPr eaLnBrk="1" hangingPunct="1"/>
            <a:r>
              <a:rPr lang="en-US" sz="1800">
                <a:solidFill>
                  <a:srgbClr val="000000"/>
                </a:solidFill>
                <a:latin typeface="Tahoma" charset="0"/>
              </a:rPr>
              <a:t>…</a:t>
            </a:r>
          </a:p>
        </p:txBody>
      </p:sp>
      <p:sp>
        <p:nvSpPr>
          <p:cNvPr id="173063" name="TextBox 9"/>
          <p:cNvSpPr txBox="1">
            <a:spLocks noChangeArrowheads="1"/>
          </p:cNvSpPr>
          <p:nvPr/>
        </p:nvSpPr>
        <p:spPr bwMode="auto">
          <a:xfrm>
            <a:off x="2622550" y="1220788"/>
            <a:ext cx="23145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Tahoma" charset="0"/>
              </a:rPr>
              <a:t>Shared: {P0, P1, P2}</a:t>
            </a:r>
          </a:p>
          <a:p>
            <a:pPr eaLnBrk="1" hangingPunct="1"/>
            <a:r>
              <a:rPr lang="en-US" sz="1800">
                <a:solidFill>
                  <a:srgbClr val="000000"/>
                </a:solidFill>
                <a:latin typeface="Tahoma" charset="0"/>
              </a:rPr>
              <a:t>---</a:t>
            </a:r>
          </a:p>
          <a:p>
            <a:pPr eaLnBrk="1" hangingPunct="1"/>
            <a:r>
              <a:rPr lang="en-US" sz="1800">
                <a:solidFill>
                  <a:srgbClr val="000000"/>
                </a:solidFill>
                <a:latin typeface="Tahoma" charset="0"/>
              </a:rPr>
              <a:t>Exclusive: P2</a:t>
            </a:r>
          </a:p>
          <a:p>
            <a:pPr eaLnBrk="1" hangingPunct="1"/>
            <a:r>
              <a:rPr lang="en-US" sz="1800">
                <a:solidFill>
                  <a:srgbClr val="000000"/>
                </a:solidFill>
                <a:latin typeface="Tahoma" charset="0"/>
              </a:rPr>
              <a:t>---</a:t>
            </a:r>
          </a:p>
          <a:p>
            <a:pPr eaLnBrk="1" hangingPunct="1"/>
            <a:r>
              <a:rPr lang="en-US" sz="1800">
                <a:solidFill>
                  <a:srgbClr val="000000"/>
                </a:solidFill>
                <a:latin typeface="Tahoma" charset="0"/>
              </a:rPr>
              <a:t>---</a:t>
            </a:r>
          </a:p>
          <a:p>
            <a:pPr eaLnBrk="1" hangingPunct="1"/>
            <a:endParaRPr lang="en-US" sz="1800">
              <a:solidFill>
                <a:srgbClr val="000000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6169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>
                <a:latin typeface="Garamond" charset="0"/>
              </a:rPr>
              <a:t>Memory Ordering in a Dataflow Processor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A memory operation executes when its operands are ready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Ordering specified only by data dependencies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Two operations can be executed and retired in any order if they have no dependency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Advantage: Lots of parallelism </a:t>
            </a:r>
            <a:r>
              <a:rPr lang="en-US">
                <a:latin typeface="Tahoma" charset="0"/>
                <a:sym typeface="Wingdings" charset="0"/>
              </a:rPr>
              <a:t> high performance</a:t>
            </a:r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Disadvantage: Order can change across runs of the same program </a:t>
            </a:r>
            <a:r>
              <a:rPr lang="en-US">
                <a:latin typeface="Tahoma" charset="0"/>
                <a:sym typeface="Wingdings" charset="0"/>
              </a:rPr>
              <a:t> Very hard to debug</a:t>
            </a:r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</p:txBody>
      </p:sp>
      <p:sp>
        <p:nvSpPr>
          <p:cNvPr id="10035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9EB5C6A-65A1-A949-9D7A-FD6F4B81899B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9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28694</TotalTime>
  <Words>5027</Words>
  <Application>Microsoft Macintosh PowerPoint</Application>
  <PresentationFormat>On-screen Show (4:3)</PresentationFormat>
  <Paragraphs>787</Paragraphs>
  <Slides>83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83</vt:i4>
      </vt:variant>
    </vt:vector>
  </HeadingPairs>
  <TitlesOfParts>
    <vt:vector size="100" baseType="lpstr">
      <vt:lpstr>Arial</vt:lpstr>
      <vt:lpstr>ＭＳ Ｐゴシック</vt:lpstr>
      <vt:lpstr>Garamond</vt:lpstr>
      <vt:lpstr>Tahoma</vt:lpstr>
      <vt:lpstr>Wingdings</vt:lpstr>
      <vt:lpstr>Calibri</vt:lpstr>
      <vt:lpstr>Courier</vt:lpstr>
      <vt:lpstr>Courier New</vt:lpstr>
      <vt:lpstr>Tahoma (Body)</vt:lpstr>
      <vt:lpstr>Edge</vt:lpstr>
      <vt:lpstr>1_Edge</vt:lpstr>
      <vt:lpstr>3_Edge</vt:lpstr>
      <vt:lpstr>2_Edge</vt:lpstr>
      <vt:lpstr>4_Edge</vt:lpstr>
      <vt:lpstr>5_Edge</vt:lpstr>
      <vt:lpstr>6_Edge</vt:lpstr>
      <vt:lpstr>7_Edge</vt:lpstr>
      <vt:lpstr>18-447 Computer Architecture Lecture 29: Consistency &amp; Coherence  </vt:lpstr>
      <vt:lpstr>Midterm II Next Week</vt:lpstr>
      <vt:lpstr>Suggestions for Midterm II</vt:lpstr>
      <vt:lpstr>Difficulties of Multiprocessing</vt:lpstr>
      <vt:lpstr>Readings: Memory Consistency</vt:lpstr>
      <vt:lpstr>Memory Ordering in Multiprocessors</vt:lpstr>
      <vt:lpstr>Ordering of Operations</vt:lpstr>
      <vt:lpstr>Memory Ordering in a Single Processor</vt:lpstr>
      <vt:lpstr>Memory Ordering in a Dataflow Processor</vt:lpstr>
      <vt:lpstr>Memory Ordering in a MIMD Processor</vt:lpstr>
      <vt:lpstr>Why Does This Even Matter?</vt:lpstr>
      <vt:lpstr>When Could Order Affect Correctness?</vt:lpstr>
      <vt:lpstr>Protecting Shared Data</vt:lpstr>
      <vt:lpstr>Supporting Mutual Exclusion</vt:lpstr>
      <vt:lpstr>Protecting Shared Data</vt:lpstr>
      <vt:lpstr>A Question</vt:lpstr>
      <vt:lpstr>PowerPoint Presentation</vt:lpstr>
      <vt:lpstr>Both Processors in Critical Section</vt:lpstr>
      <vt:lpstr>PowerPoint Presentation</vt:lpstr>
      <vt:lpstr>How Can We Solve The Problem?</vt:lpstr>
      <vt:lpstr>Sequential Consistency</vt:lpstr>
      <vt:lpstr>Programmer’s Abstraction</vt:lpstr>
      <vt:lpstr>Sequentially Consistent Operation Orders</vt:lpstr>
      <vt:lpstr>Consequences of Sequential Consistency</vt:lpstr>
      <vt:lpstr>Issues with Sequential Consistency?</vt:lpstr>
      <vt:lpstr>Issues with Sequential Consistency?</vt:lpstr>
      <vt:lpstr>Weaker Memory Consistency</vt:lpstr>
      <vt:lpstr>Tradeoffs: Weaker Consistency</vt:lpstr>
      <vt:lpstr>Related Questions</vt:lpstr>
      <vt:lpstr>Caching in Multiprocessors</vt:lpstr>
      <vt:lpstr>Cache Coherence</vt:lpstr>
      <vt:lpstr>Readings: Cache Coherence</vt:lpstr>
      <vt:lpstr>Shared Memory Model</vt:lpstr>
      <vt:lpstr>Cache Coherence </vt:lpstr>
      <vt:lpstr>The Cache Coherence Problem</vt:lpstr>
      <vt:lpstr>The Cache Coherence Problem</vt:lpstr>
      <vt:lpstr>The Cache Coherence Problem</vt:lpstr>
      <vt:lpstr>The Cache Coherence Problem</vt:lpstr>
      <vt:lpstr>Cache Coherence: Whose Responsibility?</vt:lpstr>
      <vt:lpstr>A Very Simple Coherence Scheme (VI)</vt:lpstr>
      <vt:lpstr>(Non-)Solutions to Cache Coherence</vt:lpstr>
      <vt:lpstr>Maintaining Coherence</vt:lpstr>
      <vt:lpstr>Hardware Cache Coherence</vt:lpstr>
      <vt:lpstr>Coherence: Update vs. Invalidate</vt:lpstr>
      <vt:lpstr>Coherence: Update vs. Invalidate (II)_x0018__x0013_</vt:lpstr>
      <vt:lpstr>Update vs. Invalidate Tradeoffs</vt:lpstr>
      <vt:lpstr>Two Cache Coherence Methods </vt:lpstr>
      <vt:lpstr>Directory Based  Cache Coherence</vt:lpstr>
      <vt:lpstr>Directory Based Coherence</vt:lpstr>
      <vt:lpstr>Directory Based Coherence Example (I)</vt:lpstr>
      <vt:lpstr>Directory Based Coherence Example (I)</vt:lpstr>
      <vt:lpstr>Snoopy Cache Coherence</vt:lpstr>
      <vt:lpstr>Snoopy Cache Coherence</vt:lpstr>
      <vt:lpstr>PowerPoint Presentation</vt:lpstr>
      <vt:lpstr>A Simple Snoopy Cache Coherence Protocol</vt:lpstr>
      <vt:lpstr>A More Sophisticated Protocol: MSI</vt:lpstr>
      <vt:lpstr>MSI State Machine</vt:lpstr>
      <vt:lpstr>The Problem with MSI</vt:lpstr>
      <vt:lpstr>The Solution: MESI</vt:lpstr>
      <vt:lpstr>PowerPoint Presentation</vt:lpstr>
      <vt:lpstr>PowerPoint Presentation</vt:lpstr>
      <vt:lpstr>MESI State Machine</vt:lpstr>
      <vt:lpstr>MESI State Machine from Lab 7</vt:lpstr>
      <vt:lpstr>MESI State Machine from Lab 7</vt:lpstr>
      <vt:lpstr>Intel Pentium Pro</vt:lpstr>
      <vt:lpstr>Snoopy Invalidation Tradeoffs</vt:lpstr>
      <vt:lpstr>The Problem with MESI</vt:lpstr>
      <vt:lpstr>Improving on MESI</vt:lpstr>
      <vt:lpstr>Tradeoffs in Sophisticated Cache Coherence Protocols</vt:lpstr>
      <vt:lpstr>Revisiting Two Cache Coherence Methods </vt:lpstr>
      <vt:lpstr>Snoopy Cache vs. Directory Coherence</vt:lpstr>
      <vt:lpstr>We did not cover the following slides. They are for your benefit.</vt:lpstr>
      <vt:lpstr>Revisiting Directory-Based Cache Coherence</vt:lpstr>
      <vt:lpstr>Remember: Directory Based Coherence</vt:lpstr>
      <vt:lpstr>Remember: Directory Based Coherence Example</vt:lpstr>
      <vt:lpstr>Directory-Based Protocols</vt:lpstr>
      <vt:lpstr>Directory: Basic Operations</vt:lpstr>
      <vt:lpstr>MESI Directory Transaction: Read</vt:lpstr>
      <vt:lpstr>RdEx with Former Owner</vt:lpstr>
      <vt:lpstr>Contention Resolution (for Write)</vt:lpstr>
      <vt:lpstr>Issues with Contention Resolution</vt:lpstr>
      <vt:lpstr>Scaling the Directory: Some Questions</vt:lpstr>
      <vt:lpstr>Directory: Data Structures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18-741  Advanced Computer Architecture Lecture 1: Intro and Basics</dc:title>
  <dc:creator>Onur Mutlu</dc:creator>
  <cp:lastModifiedBy>Onur Mutlu</cp:lastModifiedBy>
  <cp:revision>871</cp:revision>
  <cp:lastPrinted>2012-02-06T05:16:11Z</cp:lastPrinted>
  <dcterms:created xsi:type="dcterms:W3CDTF">2010-09-08T00:51:32Z</dcterms:created>
  <dcterms:modified xsi:type="dcterms:W3CDTF">2014-04-16T20:35:04Z</dcterms:modified>
</cp:coreProperties>
</file>