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9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0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1.xml" ContentType="application/vnd.openxmlformats-officedocument.theme+xml"/>
  <Override PartName="/ppt/slideLayouts/slideLayout97.xml" ContentType="application/vnd.openxmlformats-officedocument.presentationml.slideLayout+xml"/>
  <Override PartName="/ppt/theme/theme12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3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4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5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364" r:id="rId2"/>
    <p:sldMasterId id="2147484696" r:id="rId3"/>
    <p:sldMasterId id="2147485240" r:id="rId4"/>
    <p:sldMasterId id="2147485243" r:id="rId5"/>
    <p:sldMasterId id="2147485395" r:id="rId6"/>
    <p:sldMasterId id="2147485408" r:id="rId7"/>
    <p:sldMasterId id="2147485420" r:id="rId8"/>
    <p:sldMasterId id="2147485432" r:id="rId9"/>
    <p:sldMasterId id="2147485584" r:id="rId10"/>
    <p:sldMasterId id="2147485597" r:id="rId11"/>
    <p:sldMasterId id="2147485600" r:id="rId12"/>
    <p:sldMasterId id="2147485602" r:id="rId13"/>
    <p:sldMasterId id="2147485615" r:id="rId14"/>
    <p:sldMasterId id="2147485618" r:id="rId15"/>
    <p:sldMasterId id="2147485635" r:id="rId16"/>
  </p:sldMasterIdLst>
  <p:notesMasterIdLst>
    <p:notesMasterId r:id="rId92"/>
  </p:notesMasterIdLst>
  <p:sldIdLst>
    <p:sldId id="284" r:id="rId17"/>
    <p:sldId id="1619" r:id="rId18"/>
    <p:sldId id="1674" r:id="rId19"/>
    <p:sldId id="1673" r:id="rId20"/>
    <p:sldId id="1644" r:id="rId21"/>
    <p:sldId id="1675" r:id="rId22"/>
    <p:sldId id="1620" r:id="rId23"/>
    <p:sldId id="1643" r:id="rId24"/>
    <p:sldId id="1510" r:id="rId25"/>
    <p:sldId id="1659" r:id="rId26"/>
    <p:sldId id="1660" r:id="rId27"/>
    <p:sldId id="1535" r:id="rId28"/>
    <p:sldId id="1566" r:id="rId29"/>
    <p:sldId id="1567" r:id="rId30"/>
    <p:sldId id="1661" r:id="rId31"/>
    <p:sldId id="1662" r:id="rId32"/>
    <p:sldId id="1663" r:id="rId33"/>
    <p:sldId id="1664" r:id="rId34"/>
    <p:sldId id="1665" r:id="rId35"/>
    <p:sldId id="1666" r:id="rId36"/>
    <p:sldId id="1667" r:id="rId37"/>
    <p:sldId id="1668" r:id="rId38"/>
    <p:sldId id="1669" r:id="rId39"/>
    <p:sldId id="1670" r:id="rId40"/>
    <p:sldId id="1671" r:id="rId41"/>
    <p:sldId id="1672" r:id="rId42"/>
    <p:sldId id="1587" r:id="rId43"/>
    <p:sldId id="1588" r:id="rId44"/>
    <p:sldId id="1589" r:id="rId45"/>
    <p:sldId id="1590" r:id="rId46"/>
    <p:sldId id="1591" r:id="rId47"/>
    <p:sldId id="1592" r:id="rId48"/>
    <p:sldId id="1593" r:id="rId49"/>
    <p:sldId id="1594" r:id="rId50"/>
    <p:sldId id="1595" r:id="rId51"/>
    <p:sldId id="1596" r:id="rId52"/>
    <p:sldId id="1597" r:id="rId53"/>
    <p:sldId id="1598" r:id="rId54"/>
    <p:sldId id="1599" r:id="rId55"/>
    <p:sldId id="1600" r:id="rId56"/>
    <p:sldId id="1601" r:id="rId57"/>
    <p:sldId id="1602" r:id="rId58"/>
    <p:sldId id="1603" r:id="rId59"/>
    <p:sldId id="1604" r:id="rId60"/>
    <p:sldId id="1605" r:id="rId61"/>
    <p:sldId id="1606" r:id="rId62"/>
    <p:sldId id="1607" r:id="rId63"/>
    <p:sldId id="1608" r:id="rId64"/>
    <p:sldId id="1676" r:id="rId65"/>
    <p:sldId id="1677" r:id="rId66"/>
    <p:sldId id="1678" r:id="rId67"/>
    <p:sldId id="1609" r:id="rId68"/>
    <p:sldId id="1610" r:id="rId69"/>
    <p:sldId id="1611" r:id="rId70"/>
    <p:sldId id="1612" r:id="rId71"/>
    <p:sldId id="1613" r:id="rId72"/>
    <p:sldId id="1614" r:id="rId73"/>
    <p:sldId id="1615" r:id="rId74"/>
    <p:sldId id="1616" r:id="rId75"/>
    <p:sldId id="1656" r:id="rId76"/>
    <p:sldId id="1657" r:id="rId77"/>
    <p:sldId id="1645" r:id="rId78"/>
    <p:sldId id="1646" r:id="rId79"/>
    <p:sldId id="1647" r:id="rId80"/>
    <p:sldId id="1648" r:id="rId81"/>
    <p:sldId id="1649" r:id="rId82"/>
    <p:sldId id="1650" r:id="rId83"/>
    <p:sldId id="1651" r:id="rId84"/>
    <p:sldId id="1654" r:id="rId85"/>
    <p:sldId id="1679" r:id="rId86"/>
    <p:sldId id="1680" r:id="rId87"/>
    <p:sldId id="1681" r:id="rId88"/>
    <p:sldId id="1658" r:id="rId89"/>
    <p:sldId id="1682" r:id="rId90"/>
    <p:sldId id="1683" r:id="rId9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5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37" Type="http://schemas.openxmlformats.org/officeDocument/2006/relationships/slide" Target="slides/slide21.xml"/><Relationship Id="rId38" Type="http://schemas.openxmlformats.org/officeDocument/2006/relationships/slide" Target="slides/slide22.xml"/><Relationship Id="rId39" Type="http://schemas.openxmlformats.org/officeDocument/2006/relationships/slide" Target="slides/slide23.xml"/><Relationship Id="rId50" Type="http://schemas.openxmlformats.org/officeDocument/2006/relationships/slide" Target="slides/slide34.xml"/><Relationship Id="rId51" Type="http://schemas.openxmlformats.org/officeDocument/2006/relationships/slide" Target="slides/slide35.xml"/><Relationship Id="rId52" Type="http://schemas.openxmlformats.org/officeDocument/2006/relationships/slide" Target="slides/slide36.xml"/><Relationship Id="rId53" Type="http://schemas.openxmlformats.org/officeDocument/2006/relationships/slide" Target="slides/slide37.xml"/><Relationship Id="rId54" Type="http://schemas.openxmlformats.org/officeDocument/2006/relationships/slide" Target="slides/slide38.xml"/><Relationship Id="rId55" Type="http://schemas.openxmlformats.org/officeDocument/2006/relationships/slide" Target="slides/slide39.xml"/><Relationship Id="rId56" Type="http://schemas.openxmlformats.org/officeDocument/2006/relationships/slide" Target="slides/slide40.xml"/><Relationship Id="rId57" Type="http://schemas.openxmlformats.org/officeDocument/2006/relationships/slide" Target="slides/slide41.xml"/><Relationship Id="rId58" Type="http://schemas.openxmlformats.org/officeDocument/2006/relationships/slide" Target="slides/slide42.xml"/><Relationship Id="rId59" Type="http://schemas.openxmlformats.org/officeDocument/2006/relationships/slide" Target="slides/slide43.xml"/><Relationship Id="rId70" Type="http://schemas.openxmlformats.org/officeDocument/2006/relationships/slide" Target="slides/slide54.xml"/><Relationship Id="rId71" Type="http://schemas.openxmlformats.org/officeDocument/2006/relationships/slide" Target="slides/slide55.xml"/><Relationship Id="rId72" Type="http://schemas.openxmlformats.org/officeDocument/2006/relationships/slide" Target="slides/slide56.xml"/><Relationship Id="rId73" Type="http://schemas.openxmlformats.org/officeDocument/2006/relationships/slide" Target="slides/slide57.xml"/><Relationship Id="rId74" Type="http://schemas.openxmlformats.org/officeDocument/2006/relationships/slide" Target="slides/slide58.xml"/><Relationship Id="rId75" Type="http://schemas.openxmlformats.org/officeDocument/2006/relationships/slide" Target="slides/slide59.xml"/><Relationship Id="rId76" Type="http://schemas.openxmlformats.org/officeDocument/2006/relationships/slide" Target="slides/slide60.xml"/><Relationship Id="rId77" Type="http://schemas.openxmlformats.org/officeDocument/2006/relationships/slide" Target="slides/slide61.xml"/><Relationship Id="rId78" Type="http://schemas.openxmlformats.org/officeDocument/2006/relationships/slide" Target="slides/slide62.xml"/><Relationship Id="rId79" Type="http://schemas.openxmlformats.org/officeDocument/2006/relationships/slide" Target="slides/slide63.xml"/><Relationship Id="rId90" Type="http://schemas.openxmlformats.org/officeDocument/2006/relationships/slide" Target="slides/slide74.xml"/><Relationship Id="rId91" Type="http://schemas.openxmlformats.org/officeDocument/2006/relationships/slide" Target="slides/slide75.xml"/><Relationship Id="rId92" Type="http://schemas.openxmlformats.org/officeDocument/2006/relationships/notesMaster" Target="notesMasters/notesMaster1.xml"/><Relationship Id="rId93" Type="http://schemas.openxmlformats.org/officeDocument/2006/relationships/printerSettings" Target="printerSettings/printerSettings1.bin"/><Relationship Id="rId94" Type="http://schemas.openxmlformats.org/officeDocument/2006/relationships/presProps" Target="presProps.xml"/><Relationship Id="rId95" Type="http://schemas.openxmlformats.org/officeDocument/2006/relationships/viewProps" Target="viewProps.xml"/><Relationship Id="rId96" Type="http://schemas.openxmlformats.org/officeDocument/2006/relationships/theme" Target="theme/theme1.xml"/><Relationship Id="rId97" Type="http://schemas.openxmlformats.org/officeDocument/2006/relationships/tableStyles" Target="tableStyles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40" Type="http://schemas.openxmlformats.org/officeDocument/2006/relationships/slide" Target="slides/slide24.xml"/><Relationship Id="rId41" Type="http://schemas.openxmlformats.org/officeDocument/2006/relationships/slide" Target="slides/slide25.xml"/><Relationship Id="rId42" Type="http://schemas.openxmlformats.org/officeDocument/2006/relationships/slide" Target="slides/slide26.xml"/><Relationship Id="rId43" Type="http://schemas.openxmlformats.org/officeDocument/2006/relationships/slide" Target="slides/slide27.xml"/><Relationship Id="rId44" Type="http://schemas.openxmlformats.org/officeDocument/2006/relationships/slide" Target="slides/slide28.xml"/><Relationship Id="rId45" Type="http://schemas.openxmlformats.org/officeDocument/2006/relationships/slide" Target="slides/slide29.xml"/><Relationship Id="rId46" Type="http://schemas.openxmlformats.org/officeDocument/2006/relationships/slide" Target="slides/slide30.xml"/><Relationship Id="rId47" Type="http://schemas.openxmlformats.org/officeDocument/2006/relationships/slide" Target="slides/slide31.xml"/><Relationship Id="rId48" Type="http://schemas.openxmlformats.org/officeDocument/2006/relationships/slide" Target="slides/slide32.xml"/><Relationship Id="rId49" Type="http://schemas.openxmlformats.org/officeDocument/2006/relationships/slide" Target="slides/slide33.xml"/><Relationship Id="rId60" Type="http://schemas.openxmlformats.org/officeDocument/2006/relationships/slide" Target="slides/slide44.xml"/><Relationship Id="rId61" Type="http://schemas.openxmlformats.org/officeDocument/2006/relationships/slide" Target="slides/slide45.xml"/><Relationship Id="rId62" Type="http://schemas.openxmlformats.org/officeDocument/2006/relationships/slide" Target="slides/slide46.xml"/><Relationship Id="rId63" Type="http://schemas.openxmlformats.org/officeDocument/2006/relationships/slide" Target="slides/slide47.xml"/><Relationship Id="rId64" Type="http://schemas.openxmlformats.org/officeDocument/2006/relationships/slide" Target="slides/slide48.xml"/><Relationship Id="rId65" Type="http://schemas.openxmlformats.org/officeDocument/2006/relationships/slide" Target="slides/slide49.xml"/><Relationship Id="rId66" Type="http://schemas.openxmlformats.org/officeDocument/2006/relationships/slide" Target="slides/slide50.xml"/><Relationship Id="rId67" Type="http://schemas.openxmlformats.org/officeDocument/2006/relationships/slide" Target="slides/slide51.xml"/><Relationship Id="rId68" Type="http://schemas.openxmlformats.org/officeDocument/2006/relationships/slide" Target="slides/slide52.xml"/><Relationship Id="rId69" Type="http://schemas.openxmlformats.org/officeDocument/2006/relationships/slide" Target="slides/slide53.xml"/><Relationship Id="rId80" Type="http://schemas.openxmlformats.org/officeDocument/2006/relationships/slide" Target="slides/slide64.xml"/><Relationship Id="rId81" Type="http://schemas.openxmlformats.org/officeDocument/2006/relationships/slide" Target="slides/slide65.xml"/><Relationship Id="rId82" Type="http://schemas.openxmlformats.org/officeDocument/2006/relationships/slide" Target="slides/slide66.xml"/><Relationship Id="rId83" Type="http://schemas.openxmlformats.org/officeDocument/2006/relationships/slide" Target="slides/slide67.xml"/><Relationship Id="rId84" Type="http://schemas.openxmlformats.org/officeDocument/2006/relationships/slide" Target="slides/slide68.xml"/><Relationship Id="rId85" Type="http://schemas.openxmlformats.org/officeDocument/2006/relationships/slide" Target="slides/slide69.xml"/><Relationship Id="rId86" Type="http://schemas.openxmlformats.org/officeDocument/2006/relationships/slide" Target="slides/slide70.xml"/><Relationship Id="rId87" Type="http://schemas.openxmlformats.org/officeDocument/2006/relationships/slide" Target="slides/slide71.xml"/><Relationship Id="rId88" Type="http://schemas.openxmlformats.org/officeDocument/2006/relationships/slide" Target="slides/slide72.xml"/><Relationship Id="rId89" Type="http://schemas.openxmlformats.org/officeDocument/2006/relationships/slide" Target="slides/slide7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mILe%20Dropbox\Dropbox\18447-Shared%20(1)\midterm2_grad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Midterm 2 Grade Distribution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cat>
            <c:numRef>
              <c:f>Sheet1!$A$56:$A$66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60.0</c:v>
                </c:pt>
                <c:pt idx="7">
                  <c:v>70.0</c:v>
                </c:pt>
                <c:pt idx="8">
                  <c:v>80.0</c:v>
                </c:pt>
                <c:pt idx="9">
                  <c:v>90.0</c:v>
                </c:pt>
                <c:pt idx="10">
                  <c:v>100.0</c:v>
                </c:pt>
              </c:numCache>
            </c:numRef>
          </c:cat>
          <c:val>
            <c:numRef>
              <c:f>Sheet1!$K$56:$K$66</c:f>
              <c:numCache>
                <c:formatCode>General</c:formatCode>
                <c:ptCount val="11"/>
                <c:pt idx="0">
                  <c:v>0.0</c:v>
                </c:pt>
                <c:pt idx="1">
                  <c:v>0.0</c:v>
                </c:pt>
                <c:pt idx="2">
                  <c:v>3.0</c:v>
                </c:pt>
                <c:pt idx="3">
                  <c:v>9.0</c:v>
                </c:pt>
                <c:pt idx="4">
                  <c:v>10.0</c:v>
                </c:pt>
                <c:pt idx="5">
                  <c:v>8.0</c:v>
                </c:pt>
                <c:pt idx="6">
                  <c:v>1.0</c:v>
                </c:pt>
                <c:pt idx="7">
                  <c:v>2.0</c:v>
                </c:pt>
                <c:pt idx="8">
                  <c:v>2.0</c:v>
                </c:pt>
                <c:pt idx="9">
                  <c:v>1.0</c:v>
                </c:pt>
                <c:pt idx="1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1950840"/>
        <c:axId val="1771941960"/>
      </c:barChart>
      <c:catAx>
        <c:axId val="1771950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771941960"/>
        <c:crosses val="autoZero"/>
        <c:auto val="1"/>
        <c:lblAlgn val="ctr"/>
        <c:lblOffset val="100"/>
        <c:noMultiLvlLbl val="0"/>
      </c:catAx>
      <c:valAx>
        <c:axId val="1771941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Number of Students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771950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4A6F19DA-1E96-5641-88CF-0889E7C546E4}" type="datetime1">
              <a:rPr lang="en-US"/>
              <a:pPr>
                <a:defRPr/>
              </a:pPr>
              <a:t>4/27/14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D7C0DD15-5FAF-8E41-99D9-E2889A99F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85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DC5483-CB01-4E46-9C59-A6A75000E3B6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0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00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531142-4913-8343-AEC8-8F454B56A4BD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61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1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latin typeface="Calibri" charset="0"/>
              </a:rPr>
              <a:t>One commonly proposed solution is on-chip network (NoC), which allows cores to communicate with a packet switched substrate.</a:t>
            </a:r>
            <a:r>
              <a:rPr lang="en-US">
                <a:latin typeface="Calibri" charset="0"/>
              </a:rPr>
              <a:t> 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Here is a figure showing an on-chip network that uses a 2d-mesh topology which </a:t>
            </a:r>
          </a:p>
          <a:p>
            <a:r>
              <a:rPr lang="en-US">
                <a:latin typeface="Calibri" charset="0"/>
              </a:rPr>
              <a:t>is commonly used due to its low layout complexity.</a:t>
            </a:r>
          </a:p>
          <a:p>
            <a:r>
              <a:rPr lang="en-US" b="1">
                <a:latin typeface="Calibri" charset="0"/>
              </a:rPr>
              <a:t>This is also the topology we used for our evaluations, but our mechanism is also applicable to other topologies.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In most multi-core systems, NoC primarily serves cache misses and memory requests.</a:t>
            </a:r>
          </a:p>
        </p:txBody>
      </p:sp>
      <p:sp>
        <p:nvSpPr>
          <p:cNvPr id="201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920ECB-8FDB-C246-8998-6D24C409F064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69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2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02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2ACFED-5DE9-F743-96E5-7D91066060D8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73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Make reference to SGI Origin paper</a:t>
            </a: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DE1B05-6DE3-7149-A483-DE3974A6D8FA}" type="slidenum">
              <a:rPr lang="en-US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15</a:t>
            </a:fld>
            <a:endParaRPr lang="en-US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2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11D3F2-23FF-7844-851F-8B416B005ECF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19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Why speculative reply? Allows silent eviction of E (clean exclusive) block. Otherwise, have to make another roundtrip to home node to get data for requestor.</a:t>
            </a:r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0DA38A-944E-F84C-AC58-585A21539D17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22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049FFB-EA42-C14E-87C6-C6B8BA2626FF}" type="slidenum">
              <a:rPr lang="en-US" sz="1200">
                <a:latin typeface="Calibri" charset="0"/>
                <a:cs typeface="Arial" charset="0"/>
              </a:rPr>
              <a:pPr eaLnBrk="1" hangingPunct="1"/>
              <a:t>40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KSR machine, Hector</a:t>
            </a: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8577B8-AFA0-8647-BF77-8ADCBD6CC36D}" type="slidenum">
              <a:rPr lang="en-US" sz="1200">
                <a:latin typeface="Calibri" charset="0"/>
                <a:cs typeface="Arial" charset="0"/>
              </a:rPr>
              <a:pPr eaLnBrk="1" hangingPunct="1"/>
              <a:t>47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e.g. Tile64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E1D160-B5E0-8A44-8DFD-380B923A3B05}" type="slidenum">
              <a:rPr lang="en-US" sz="1200">
                <a:latin typeface="Calibri" charset="0"/>
                <a:cs typeface="Arial" charset="0"/>
              </a:rPr>
              <a:pPr eaLnBrk="1" hangingPunct="1"/>
              <a:t>52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Popular in early message-passing computers (e.g., intel iPSC, NCUBE)</a:t>
            </a: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87A3FD-3D60-7845-B251-5035368E2300}" type="slidenum">
              <a:rPr lang="en-US" sz="1200">
                <a:latin typeface="Calibri" charset="0"/>
                <a:cs typeface="Arial" charset="0"/>
              </a:rPr>
              <a:pPr eaLnBrk="1" hangingPunct="1"/>
              <a:t>57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6688" indent="-166688"/>
            <a:endParaRPr lang="en-US">
              <a:latin typeface="Calibri" charset="0"/>
            </a:endParaRPr>
          </a:p>
        </p:txBody>
      </p:sp>
      <p:sp>
        <p:nvSpPr>
          <p:cNvPr id="199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4AAEF5-2C50-E64C-B8D4-B9FB66BE5DEF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60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19C81E8-6994-B647-9961-C6866151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0500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D1141-E06E-6B43-9E61-9FAEDDBF3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76610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91481-0DA8-40C9-907F-7C98CF8E7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80107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1FBFF-856D-49AD-89E0-021541B52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40882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C5CE0-C25A-4162-8542-7C303780E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10428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71D7-47E6-4D3D-B178-BB49202EF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04396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630C-6387-447F-B8A7-78DFE8CDA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43403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53E31-754B-4B8E-B03F-351CA258A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562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EEC3E-BC37-47E6-80D5-0BE51DF73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17427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EDFA0-8D52-4DD3-8420-C61338B44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03095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B47C1-6469-4679-90B8-D4BDF74F2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62434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5C97A-6C95-4ABF-8154-C7C463DA2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74900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10256-A618-6049-8431-C33786CD4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75469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E0BEE-6161-F045-8A7A-67AC76032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5791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9D6B90F-421D-D84E-A35C-F08F8B6AC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33339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A027E981-17DA-CD40-B16E-AF67AC8FB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23223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9E4C-07F4-D043-9E14-1C68A7233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74357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96C88-ABBC-7F40-A8DF-BEB182653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63168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4B6BC-FFB5-C944-BA45-D27F608BF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4987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8881-FBA1-E941-94E3-B9CCE4430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69206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2A5D9-C117-BA43-B555-23E098272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84381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DCCFA-1A82-1E45-B4A7-89FB1B9A0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89693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4898C-36B1-D14D-96C5-E96B73BDD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6920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C9C3F-65C5-AC4F-8D5F-F6364EA3E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50111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2034-E6B5-D64C-AE94-7EED310B5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07204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F865-1B24-6544-BF0C-A636F95D3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94472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EFA79-52FF-F448-BD3D-37E685684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17321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8C159-A8BB-DB41-8428-06FD88CE0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53851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323232"/>
                </a:solidFill>
                <a:cs typeface="Arial" charset="0"/>
              </a:defRPr>
            </a:lvl1pPr>
          </a:lstStyle>
          <a:p>
            <a:pPr>
              <a:defRPr/>
            </a:pPr>
            <a:fld id="{9DB3A9CC-D132-7E47-AD5B-48FA8F1C66F3}" type="datetime1">
              <a:rPr lang="en-US"/>
              <a:pPr>
                <a:defRPr/>
              </a:pPr>
              <a:t>4/28/14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pPr>
              <a:defRPr/>
            </a:pPr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6005608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323232"/>
                </a:solidFill>
                <a:cs typeface="Arial" charset="0"/>
              </a:defRPr>
            </a:lvl1pPr>
          </a:lstStyle>
          <a:p>
            <a:pPr>
              <a:defRPr/>
            </a:pPr>
            <a:fld id="{B6575B63-6B3A-B44B-8552-1F7114D6745E}" type="datetime1">
              <a:rPr lang="en-US"/>
              <a:pPr>
                <a:defRPr/>
              </a:pPr>
              <a:t>4/28/14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pPr>
              <a:defRPr/>
            </a:pPr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5083093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323232"/>
                </a:solidFill>
                <a:cs typeface="Arial" charset="0"/>
              </a:defRPr>
            </a:lvl1pPr>
          </a:lstStyle>
          <a:p>
            <a:pPr>
              <a:defRPr/>
            </a:pPr>
            <a:fld id="{5128BA57-1390-FF46-A01D-554FB2E759FE}" type="datetime1">
              <a:rPr lang="en-US"/>
              <a:pPr>
                <a:defRPr/>
              </a:pPr>
              <a:t>4/28/14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pPr>
              <a:defRPr/>
            </a:pPr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006556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323232"/>
                </a:solidFill>
                <a:cs typeface="Arial" charset="0"/>
              </a:defRPr>
            </a:lvl1pPr>
          </a:lstStyle>
          <a:p>
            <a:pPr>
              <a:defRPr/>
            </a:pPr>
            <a:fld id="{64D01426-14A7-B04B-B6B3-56EBBB2B6D1C}" type="datetime1">
              <a:rPr lang="en-US"/>
              <a:pPr>
                <a:defRPr/>
              </a:pPr>
              <a:t>4/28/14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pPr>
              <a:defRPr/>
            </a:pPr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609506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B10F547-7D85-A84F-90CF-BA796E36C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36282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0095-1EE2-6947-BF75-8AA5829C4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0898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2BCBCD-2D2A-0D4B-9E63-75880C7D8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446890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68DCF-B475-0649-BE6A-833D6D13C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88161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0BB08-05AA-B94F-95C9-0EDD282C5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13560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A33F8-5B99-E344-B17F-E10F4F2DE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85109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AC700-D2B0-C548-B04D-C03D98587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00961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D194F-431B-7F46-A6AF-63BEF8530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3492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B1B46-FF03-B74E-AD52-FA4D53A1D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52390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89884-BBAA-1649-B7F7-F3E713877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65171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02ECF-2BCF-DC42-9168-850D55893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51209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506EB-E490-5E45-93C4-07A63E9EB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12980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8F517-39A8-2F41-9BE8-1C87731D4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6215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5AAB0A9-E9BA-D24F-97F9-781962BA6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79300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77AE6BF-BBA2-7E45-A1F1-5D17B1FBE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53876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C7D381-3CC9-0541-B1DC-2F95D42C37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7423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677B33-CCF6-B243-AB2F-4981E594C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525043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4CE51FE-790F-A64E-8257-236B6B958E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094351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EA5573-E2EA-224D-82A7-1390A043FB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622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8826A-97BC-3A46-9C21-DD4A70174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69660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90F7C76-0CCB-A943-AAA6-69BAB05A7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02044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55A553-2D65-B848-BF05-B74A2C9143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00683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8AF0F6-FDCC-AA4C-AAAB-A2E3DC6038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868339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16F5C9A-DDAC-BA44-A302-6DA7567EE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840368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7A3379E-8B5D-9F4C-89AE-169F682AD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998457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644DE3-BA87-654B-8685-67AAF87CD2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910532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461DE01-EFF5-AA42-BC4D-502ABD6B5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940546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50944D3-2A83-E442-B9D6-65628643B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28346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E38B1C-18B2-6440-9885-FED05062CD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947749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5252C1-B992-154D-B414-01B2B149C7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44680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B39F8-E2B8-6145-A582-0F0325F71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36671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B81FF62-3E20-8C4F-8240-C1A6210E29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665289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ECFB23E-3FC2-DA42-8798-8606F381D5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706658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975A9FC-B91C-4949-A229-0ED6BE7B85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109180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7EC1820-7FDC-FD4D-B43E-F3979FCAA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401402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4FC43E-1DE4-F64A-9246-98EB967D4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263243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5D1CB-E350-5144-87F8-11C4C5C61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42558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A635E-7FF7-B94A-8EE7-78D216ED7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11674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005C1BD-CB44-9643-B02C-9A0DA39DD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2097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68DF7BF-0292-774E-9204-B1385E1A0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59430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FF18E-47F1-B645-A1AC-F5FA63FCB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6512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9CE91-41E5-8642-9F8C-1682F78D7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24207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304AA-C987-F642-B495-52DEFE757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84155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2F89E-E529-1747-A7AF-27D68505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72043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EDE19-36D7-BF45-9940-9A0E219CF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1423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5D474-EF13-4246-90E5-29350541E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3440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C5355-2B3D-FE41-AD95-90AE7949D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53347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3B074-79E8-6547-B1C6-B23B6F60A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72780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F83CC-A262-9141-BEE6-4323E6C63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67860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8DB36-F466-6643-B574-2A687494E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87097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5622E-AF46-6D47-BA14-E70092E30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77920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E1385-173E-2F43-B028-B47A93E95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3835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F9902-D400-FE4F-AAD6-0474803CE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0946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000" smtClean="0"/>
            </a:lvl1pPr>
          </a:lstStyle>
          <a:p>
            <a:pPr>
              <a:defRPr/>
            </a:pPr>
            <a:fld id="{022E8DB4-91F4-CB42-9D6F-C94B74A26F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5480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41A1232-F1DE-874C-B3EC-3A547BE8E2E0}" type="datetimeFigureOut">
              <a:rPr lang="en-US"/>
              <a:pPr>
                <a:defRPr/>
              </a:pPr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000" smtClean="0"/>
            </a:lvl1pPr>
          </a:lstStyle>
          <a:p>
            <a:pPr>
              <a:defRPr/>
            </a:pPr>
            <a:fld id="{F84EAA83-20DB-E747-BA75-0041C1B6180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53991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AF94096-18F1-C14E-B36E-ADFC2AB9BE34}" type="datetimeFigureOut">
              <a:rPr lang="en-US"/>
              <a:pPr>
                <a:defRPr/>
              </a:pPr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D30675A-9715-7A44-B2DC-096D36269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376696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44CE4B3-C3CC-AC42-9B37-B7BF3CC6BB01}" type="datetimeFigureOut">
              <a:rPr lang="en-US"/>
              <a:pPr>
                <a:defRPr/>
              </a:pPr>
              <a:t>4/27/14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DCA88E-B5DE-FB4D-99B3-47AD2C9E4C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117278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F231A28-777A-6B41-A888-8A4D6583389B}" type="datetimeFigureOut">
              <a:rPr lang="en-US"/>
              <a:pPr>
                <a:defRPr/>
              </a:pPr>
              <a:t>4/27/14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775864F-F9A2-E844-AE09-C0F4164D2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575728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7663791-AA37-794D-B642-079FFCAE7937}" type="datetimeFigureOut">
              <a:rPr lang="en-US"/>
              <a:pPr>
                <a:defRPr/>
              </a:pPr>
              <a:t>4/27/14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3C800E-02CE-DA40-8C62-69FD34E8C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708903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4B2DD5C-C735-A343-BA71-CF3D956A5E7A}" type="datetimeFigureOut">
              <a:rPr lang="en-US"/>
              <a:pPr>
                <a:defRPr/>
              </a:pPr>
              <a:t>4/27/14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6F95619-7521-AA44-9F12-9019FA295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832969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47495B6-477B-CC4A-A10D-64D47A3F501F}" type="datetimeFigureOut">
              <a:rPr lang="en-US"/>
              <a:pPr>
                <a:defRPr/>
              </a:pPr>
              <a:t>4/27/14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8F9D7D3-B1F7-944C-8315-FDC82E566A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7752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4E8AF04-B4EB-2248-9570-20756691EF02}" type="datetimeFigureOut">
              <a:rPr lang="en-US"/>
              <a:pPr>
                <a:defRPr/>
              </a:pPr>
              <a:t>4/27/14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636600C-C7F7-8942-BA63-8CB6AFD95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246445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6A62C02-F1F0-6443-B6B6-FF63AFAE7FA4}" type="datetimeFigureOut">
              <a:rPr lang="en-US"/>
              <a:pPr>
                <a:defRPr/>
              </a:pPr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DB05E0-BBAD-4243-B035-CEBCA9B4BE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74322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6CCC8-2E0B-2F40-85CB-3224C6D75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73507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3064F36-D5C9-C944-BD3D-C888784B4970}" type="datetimeFigureOut">
              <a:rPr lang="en-US"/>
              <a:pPr>
                <a:defRPr/>
              </a:pPr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0B97CFC-0319-F246-B47F-473A6FCBD6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385168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72574C7-B75B-7A44-806C-F61984A10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333142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E940992-BFCE-4446-B3D2-3C722F9CE1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90065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975979-8182-0742-B56E-BDD7C5BC32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691076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CEE9290-381B-2A40-BA1F-915E7F98B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08963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32596D-B85C-B04E-BED5-F085E5781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755855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4743AD7-8253-BB44-BF51-57F3BBA934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83948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E219CD9-BC96-4943-A7D3-3FBF1F9C4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357087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9F8638D-95F8-2947-A06C-530F6F63D4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164793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036AB12-8354-1343-A9DA-92B791D23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81394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0E6A3-78EB-A246-A140-A58311A51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80473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79CC551-FC0D-724B-ABD6-A27659EF6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294747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A435373-EA4D-0F4E-8CDF-6F7A4A9F24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83511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5E89830-F3B1-6A4C-863F-DE2EA4E7B0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68900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E32C176-4B0D-E348-BED3-BC87077BC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159964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643BCCE-87AF-3E4E-B7AC-6A79F2FCCB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464089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ACE89A8-76E4-FD4D-A858-4D4546874A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907334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6580EAA-1FD8-EC4B-A572-EF783400A0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193899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31A56D6-8C8C-124B-A719-358D82D93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947852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4FF7F5-66F4-E34D-B7A9-F8FBB0EE0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124938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C86D43C-8074-BB46-A3E4-4C0CCA0E4D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85249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14502-5233-1845-AF25-9F262DB27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20345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931C89C-4C94-D64E-96C3-D1E61174F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437755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1A8995B-071D-BD47-AFCC-E0606D682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340397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2DF7BE2-E9D0-DA4E-AA59-9640691969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452320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99E6A63-ED7A-8046-ACFC-5BA7C4E46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77592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0A1DD-FB57-D641-8BC5-5D754F0F3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77113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6BC1D-E54A-BD4E-9C8E-8A79D200F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88784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C41FD-5AB8-8742-B8F3-DCDD3E13A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97249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1A794-1468-A64C-A4FF-B950B0DD9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80079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6853D-89BC-DA4F-8BC6-C1B2A4D81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55648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E3F72-41B0-9A41-A924-D04B40F49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0105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77956-FF32-8044-A597-30AFD5B65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53728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FA9A5-D789-1140-BCF2-79582427D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16348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A738A-A41D-534D-B1AF-E893954F7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08617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86095-A1D0-7941-9AD3-D285555D9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89482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341E-09EE-7646-A14A-2E5DC7B4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32936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8663E-92D1-3C4A-A2C2-4238D6731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97226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10815-13A9-9340-BC62-A1A79EDB4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63530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1EC2C50-90AA-E14F-A52E-58D92404B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72313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87394-DFE5-3F45-8C44-3662F4AE06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19574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141DD022-2CAD-42A2-A586-8719DD2F2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708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E6AD9-8F4A-48FD-AFC7-7F9933BE4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9291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6.xml"/><Relationship Id="rId3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09.xml"/><Relationship Id="rId13" Type="http://schemas.openxmlformats.org/officeDocument/2006/relationships/theme" Target="../theme/theme13.xml"/><Relationship Id="rId1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7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11.xml"/><Relationship Id="rId3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27.xml"/><Relationship Id="rId17" Type="http://schemas.openxmlformats.org/officeDocument/2006/relationships/theme" Target="../theme/theme15.xml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39.xml"/><Relationship Id="rId13" Type="http://schemas.openxmlformats.org/officeDocument/2006/relationships/theme" Target="../theme/theme16.xml"/><Relationship Id="rId1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1877045C-2516-9340-A0E6-26C9FA588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02" r:id="rId2"/>
    <p:sldLayoutId id="2147485503" r:id="rId3"/>
    <p:sldLayoutId id="2147485504" r:id="rId4"/>
    <p:sldLayoutId id="2147485505" r:id="rId5"/>
    <p:sldLayoutId id="2147485506" r:id="rId6"/>
    <p:sldLayoutId id="2147485507" r:id="rId7"/>
    <p:sldLayoutId id="2147485508" r:id="rId8"/>
    <p:sldLayoutId id="2147485509" r:id="rId9"/>
    <p:sldLayoutId id="2147485510" r:id="rId10"/>
    <p:sldLayoutId id="2147485511" r:id="rId11"/>
    <p:sldLayoutId id="214748551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4C428971-D678-3642-B8EC-6663B00B9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4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5" r:id="rId1"/>
    <p:sldLayoutId id="2147485586" r:id="rId2"/>
    <p:sldLayoutId id="2147485587" r:id="rId3"/>
    <p:sldLayoutId id="2147485588" r:id="rId4"/>
    <p:sldLayoutId id="2147485589" r:id="rId5"/>
    <p:sldLayoutId id="2147485590" r:id="rId6"/>
    <p:sldLayoutId id="2147485591" r:id="rId7"/>
    <p:sldLayoutId id="2147485592" r:id="rId8"/>
    <p:sldLayoutId id="2147485593" r:id="rId9"/>
    <p:sldLayoutId id="2147485594" r:id="rId10"/>
    <p:sldLayoutId id="2147485595" r:id="rId11"/>
    <p:sldLayoutId id="2147485596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73CCC278-E477-6B44-8582-CFB14586D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4038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039" name="Line 1033"/>
          <p:cNvSpPr>
            <a:spLocks noChangeShapeType="1"/>
          </p:cNvSpPr>
          <p:nvPr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2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8" r:id="rId1"/>
    <p:sldLayoutId id="2147485599" r:id="rId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7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7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7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fld id="{CD3D1F75-CB4A-724A-86D4-8C097C6F69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99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91" name="Line 1033"/>
          <p:cNvSpPr>
            <a:spLocks noChangeShapeType="1"/>
          </p:cNvSpPr>
          <p:nvPr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003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1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7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7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7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46961CED-0D61-4BF7-A684-A29058B2778E}" type="slidenum">
              <a:rPr lang="en-US"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65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3" r:id="rId1"/>
    <p:sldLayoutId id="2147485604" r:id="rId2"/>
    <p:sldLayoutId id="2147485605" r:id="rId3"/>
    <p:sldLayoutId id="2147485606" r:id="rId4"/>
    <p:sldLayoutId id="2147485607" r:id="rId5"/>
    <p:sldLayoutId id="2147485608" r:id="rId6"/>
    <p:sldLayoutId id="2147485609" r:id="rId7"/>
    <p:sldLayoutId id="2147485610" r:id="rId8"/>
    <p:sldLayoutId id="2147485611" r:id="rId9"/>
    <p:sldLayoutId id="2147485612" r:id="rId10"/>
    <p:sldLayoutId id="2147485613" r:id="rId11"/>
    <p:sldLayoutId id="2147485614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47D13CE0-4A58-014F-938F-F8C9ADB37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0966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7" name="Line 1033"/>
          <p:cNvSpPr>
            <a:spLocks noChangeShapeType="1"/>
          </p:cNvSpPr>
          <p:nvPr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8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6" r:id="rId1"/>
    <p:sldLayoutId id="2147485617" r:id="rId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7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7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7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C00D44F2-0F77-7C43-9720-A3EC23179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1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9" r:id="rId1"/>
    <p:sldLayoutId id="2147485620" r:id="rId2"/>
    <p:sldLayoutId id="2147485621" r:id="rId3"/>
    <p:sldLayoutId id="2147485622" r:id="rId4"/>
    <p:sldLayoutId id="2147485623" r:id="rId5"/>
    <p:sldLayoutId id="2147485624" r:id="rId6"/>
    <p:sldLayoutId id="2147485625" r:id="rId7"/>
    <p:sldLayoutId id="2147485626" r:id="rId8"/>
    <p:sldLayoutId id="2147485627" r:id="rId9"/>
    <p:sldLayoutId id="2147485628" r:id="rId10"/>
    <p:sldLayoutId id="2147485629" r:id="rId11"/>
    <p:sldLayoutId id="2147485630" r:id="rId12"/>
    <p:sldLayoutId id="2147485631" r:id="rId13"/>
    <p:sldLayoutId id="2147485632" r:id="rId14"/>
    <p:sldLayoutId id="2147485633" r:id="rId15"/>
    <p:sldLayoutId id="2147485634" r:id="rId16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D0318FB5-AD2A-8345-B97D-C93518BB3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6" r:id="rId1"/>
    <p:sldLayoutId id="2147485637" r:id="rId2"/>
    <p:sldLayoutId id="2147485638" r:id="rId3"/>
    <p:sldLayoutId id="2147485639" r:id="rId4"/>
    <p:sldLayoutId id="2147485640" r:id="rId5"/>
    <p:sldLayoutId id="2147485641" r:id="rId6"/>
    <p:sldLayoutId id="2147485642" r:id="rId7"/>
    <p:sldLayoutId id="2147485643" r:id="rId8"/>
    <p:sldLayoutId id="2147485644" r:id="rId9"/>
    <p:sldLayoutId id="2147485645" r:id="rId10"/>
    <p:sldLayoutId id="2147485646" r:id="rId11"/>
    <p:sldLayoutId id="2147485647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BC1664D-4BC5-C543-9AD2-C80576B70E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342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7" r:id="rId1"/>
    <p:sldLayoutId id="2147485528" r:id="rId2"/>
    <p:sldLayoutId id="2147485529" r:id="rId3"/>
    <p:sldLayoutId id="2147485530" r:id="rId4"/>
    <p:sldLayoutId id="2147485531" r:id="rId5"/>
    <p:sldLayoutId id="2147485532" r:id="rId6"/>
    <p:sldLayoutId id="2147485533" r:id="rId7"/>
    <p:sldLayoutId id="2147485534" r:id="rId8"/>
    <p:sldLayoutId id="2147485535" r:id="rId9"/>
    <p:sldLayoutId id="2147485536" r:id="rId10"/>
    <p:sldLayoutId id="214748553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FCCECD3-09DD-3A46-A9B1-1E4429143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63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32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38" r:id="rId1"/>
    <p:sldLayoutId id="2147485539" r:id="rId2"/>
    <p:sldLayoutId id="2147485540" r:id="rId3"/>
    <p:sldLayoutId id="2147485541" r:id="rId4"/>
    <p:sldLayoutId id="2147485542" r:id="rId5"/>
    <p:sldLayoutId id="2147485543" r:id="rId6"/>
    <p:sldLayoutId id="2147485544" r:id="rId7"/>
    <p:sldLayoutId id="2147485545" r:id="rId8"/>
    <p:sldLayoutId id="2147485546" r:id="rId9"/>
    <p:sldLayoutId id="2147485547" r:id="rId10"/>
    <p:sldLayoutId id="214748554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81EC1083-AB66-B941-91A7-595783571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8918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Line 1033"/>
          <p:cNvSpPr>
            <a:spLocks noChangeShapeType="1"/>
          </p:cNvSpPr>
          <p:nvPr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3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7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7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7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D8E1B0C4-01FB-5640-9696-6B7942C10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0966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Line 1033"/>
          <p:cNvSpPr>
            <a:spLocks noChangeShapeType="1"/>
          </p:cNvSpPr>
          <p:nvPr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4" r:id="rId1"/>
    <p:sldLayoutId id="2147485549" r:id="rId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7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7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7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32E8F6A7-C814-D14D-A10B-5CB51F6B7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4038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0" r:id="rId1"/>
    <p:sldLayoutId id="2147485515" r:id="rId2"/>
    <p:sldLayoutId id="2147485516" r:id="rId3"/>
    <p:sldLayoutId id="2147485517" r:id="rId4"/>
    <p:sldLayoutId id="2147485518" r:id="rId5"/>
    <p:sldLayoutId id="2147485519" r:id="rId6"/>
    <p:sldLayoutId id="2147485520" r:id="rId7"/>
    <p:sldLayoutId id="2147485521" r:id="rId8"/>
    <p:sldLayoutId id="2147485522" r:id="rId9"/>
    <p:sldLayoutId id="2147485523" r:id="rId10"/>
    <p:sldLayoutId id="2147485524" r:id="rId11"/>
    <p:sldLayoutId id="214748552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7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DEDE25D-5469-784D-8CAF-5A810000D111}" type="datetimeFigureOut">
              <a:rPr lang="en-US"/>
              <a:pPr>
                <a:defRPr/>
              </a:pPr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5B16B65-753E-8141-ABEE-18F120012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1" r:id="rId1"/>
    <p:sldLayoutId id="2147485552" r:id="rId2"/>
    <p:sldLayoutId id="2147485553" r:id="rId3"/>
    <p:sldLayoutId id="2147485554" r:id="rId4"/>
    <p:sldLayoutId id="2147485555" r:id="rId5"/>
    <p:sldLayoutId id="2147485556" r:id="rId6"/>
    <p:sldLayoutId id="2147485557" r:id="rId7"/>
    <p:sldLayoutId id="2147485558" r:id="rId8"/>
    <p:sldLayoutId id="2147485559" r:id="rId9"/>
    <p:sldLayoutId id="2147485560" r:id="rId10"/>
    <p:sldLayoutId id="214748556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AE1F618-3605-084B-B1A7-646F1746DE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8726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27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2" r:id="rId1"/>
    <p:sldLayoutId id="2147485563" r:id="rId2"/>
    <p:sldLayoutId id="2147485564" r:id="rId3"/>
    <p:sldLayoutId id="2147485565" r:id="rId4"/>
    <p:sldLayoutId id="2147485566" r:id="rId5"/>
    <p:sldLayoutId id="2147485567" r:id="rId6"/>
    <p:sldLayoutId id="2147485568" r:id="rId7"/>
    <p:sldLayoutId id="2147485569" r:id="rId8"/>
    <p:sldLayoutId id="2147485570" r:id="rId9"/>
    <p:sldLayoutId id="2147485571" r:id="rId10"/>
    <p:sldLayoutId id="214748557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974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B45E9FD-E0AE-BB4D-8CBD-3071927F4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975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3" r:id="rId1"/>
    <p:sldLayoutId id="2147485574" r:id="rId2"/>
    <p:sldLayoutId id="2147485575" r:id="rId3"/>
    <p:sldLayoutId id="2147485576" r:id="rId4"/>
    <p:sldLayoutId id="2147485577" r:id="rId5"/>
    <p:sldLayoutId id="2147485578" r:id="rId6"/>
    <p:sldLayoutId id="2147485579" r:id="rId7"/>
    <p:sldLayoutId id="2147485580" r:id="rId8"/>
    <p:sldLayoutId id="2147485581" r:id="rId9"/>
    <p:sldLayoutId id="2147485582" r:id="rId10"/>
    <p:sldLayoutId id="214748558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8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hyperlink" Target="https://www.ece.cmu.edu/~safari/tr/tr-2012-004.pdf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6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7.png"/><Relationship Id="rId3" Type="http://schemas.openxmlformats.org/officeDocument/2006/relationships/image" Target="../media/image18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2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25095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</a:rPr>
              <a:t>18-</a:t>
            </a:r>
            <a:r>
              <a:rPr lang="en-US" sz="4000" dirty="0" smtClean="0">
                <a:latin typeface="Garamond" charset="0"/>
              </a:rPr>
              <a:t>447</a:t>
            </a:r>
            <a:r>
              <a:rPr lang="en-US" sz="4000" dirty="0">
                <a:latin typeface="Garamond" charset="0"/>
              </a:rPr>
              <a:t/>
            </a:r>
            <a:br>
              <a:rPr lang="en-US" sz="4000" dirty="0">
                <a:latin typeface="Garamond" charset="0"/>
              </a:rPr>
            </a:br>
            <a:r>
              <a:rPr lang="en-US" sz="4000" dirty="0" smtClean="0">
                <a:latin typeface="Garamond" charset="0"/>
              </a:rPr>
              <a:t>Computer </a:t>
            </a:r>
            <a:r>
              <a:rPr lang="en-US" sz="4000" dirty="0">
                <a:latin typeface="Garamond" charset="0"/>
              </a:rPr>
              <a:t>Architecture</a:t>
            </a:r>
            <a:br>
              <a:rPr lang="en-US" sz="4000" dirty="0">
                <a:latin typeface="Garamond" charset="0"/>
              </a:rPr>
            </a:br>
            <a:r>
              <a:rPr lang="en-US" sz="4000" dirty="0">
                <a:latin typeface="Garamond" charset="0"/>
              </a:rPr>
              <a:t>Lecture </a:t>
            </a:r>
            <a:r>
              <a:rPr lang="en-US" sz="4000" dirty="0" smtClean="0">
                <a:latin typeface="Garamond" charset="0"/>
              </a:rPr>
              <a:t>30: Interconnection Networks</a:t>
            </a:r>
            <a:endParaRPr lang="en-US" sz="4000" dirty="0">
              <a:latin typeface="Garamond" charset="0"/>
            </a:endParaRPr>
          </a:p>
        </p:txBody>
      </p:sp>
      <p:sp>
        <p:nvSpPr>
          <p:cNvPr id="5837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</a:rPr>
              <a:t>Carnegie Mellon University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</a:rPr>
              <a:t>Spring </a:t>
            </a:r>
            <a:r>
              <a:rPr lang="en-US" dirty="0" smtClean="0">
                <a:latin typeface="Tahoma" charset="0"/>
              </a:rPr>
              <a:t>2014, </a:t>
            </a:r>
            <a:r>
              <a:rPr lang="en-US" dirty="0">
                <a:latin typeface="Tahoma" charset="0"/>
              </a:rPr>
              <a:t>4/</a:t>
            </a:r>
            <a:r>
              <a:rPr lang="en-US" dirty="0" smtClean="0">
                <a:latin typeface="Tahoma" charset="0"/>
              </a:rPr>
              <a:t>28/2014</a:t>
            </a: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Readings: Memory Consistency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90170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ahoma" charset="0"/>
              </a:rPr>
              <a:t>Required</a:t>
            </a:r>
          </a:p>
          <a:p>
            <a:pPr lvl="1"/>
            <a:r>
              <a:rPr lang="en-US" dirty="0" err="1">
                <a:latin typeface="Tahoma" charset="0"/>
                <a:ea typeface="ＭＳ Ｐゴシック" charset="0"/>
              </a:rPr>
              <a:t>Lamport</a:t>
            </a:r>
            <a:r>
              <a:rPr lang="en-US" dirty="0">
                <a:latin typeface="Tahoma" charset="0"/>
                <a:ea typeface="ＭＳ Ｐゴシック" charset="0"/>
              </a:rPr>
              <a:t>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How to Make a Multiprocessor Computer That Correctly Executes </a:t>
            </a:r>
            <a:r>
              <a:rPr lang="en-US" altLang="ja-JP" dirty="0" err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Multiprocess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 Programs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IEEE Transactions on Computers, 1979</a:t>
            </a:r>
          </a:p>
          <a:p>
            <a:pPr>
              <a:buFont typeface="Wingdings" charset="0"/>
              <a:buNone/>
            </a:pPr>
            <a:endParaRPr lang="en-US" sz="2200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Recommended</a:t>
            </a:r>
          </a:p>
          <a:p>
            <a:pPr lvl="1"/>
            <a:r>
              <a:rPr lang="en-US" altLang="ja-JP" dirty="0" err="1">
                <a:latin typeface="Tahoma" charset="0"/>
                <a:ea typeface="ＭＳ Ｐゴシック" charset="0"/>
              </a:rPr>
              <a:t>Gharachorloo</a:t>
            </a:r>
            <a:r>
              <a:rPr lang="en-US" altLang="ja-JP" dirty="0">
                <a:latin typeface="Tahoma" charset="0"/>
                <a:ea typeface="ＭＳ Ｐゴシック" charset="0"/>
              </a:rPr>
              <a:t>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Memory Consistency and Event Ordering in Scalable Shared-Memory Multiprocessors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ISCA 1990.</a:t>
            </a:r>
          </a:p>
          <a:p>
            <a:pPr lvl="1"/>
            <a:r>
              <a:rPr lang="en-US" altLang="ja-JP" dirty="0" err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Charachorloo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Two Techniques to Enhance the Performance of Memory Consistency Models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ICPP 1991.</a:t>
            </a:r>
            <a:endParaRPr lang="en-US" altLang="ja-JP" dirty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  <a:p>
            <a:pPr lvl="1"/>
            <a:r>
              <a:rPr lang="en-US" dirty="0" err="1">
                <a:latin typeface="Tahoma" charset="0"/>
                <a:ea typeface="ＭＳ Ｐゴシック" charset="0"/>
              </a:rPr>
              <a:t>Ceze</a:t>
            </a:r>
            <a:r>
              <a:rPr lang="en-US" dirty="0">
                <a:latin typeface="Tahoma" charset="0"/>
                <a:ea typeface="ＭＳ Ｐゴシック" charset="0"/>
              </a:rPr>
              <a:t> et al., “</a:t>
            </a:r>
            <a:r>
              <a:rPr lang="en-US" altLang="ja-JP" dirty="0" err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BulkSC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: bulk enforcement of sequential consistency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ISCA 2007.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21D44C-496D-EA43-8C67-3AD97208159A}" type="slidenum">
              <a:rPr lang="en-US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10</a:t>
            </a:fld>
            <a:endParaRPr lang="en-US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85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Readings: Cache Coherence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0" y="996950"/>
            <a:ext cx="9144000" cy="5194300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  <a:latin typeface="Tahoma" charset="0"/>
              </a:rPr>
              <a:t>Required</a:t>
            </a:r>
          </a:p>
          <a:p>
            <a:pPr lvl="1"/>
            <a:r>
              <a:rPr lang="en-US" sz="1700" dirty="0">
                <a:latin typeface="Tahoma" charset="0"/>
                <a:ea typeface="ＭＳ Ｐゴシック" charset="0"/>
              </a:rPr>
              <a:t>Culler and Singh, </a:t>
            </a:r>
            <a:r>
              <a:rPr lang="en-US" sz="1700" i="1" dirty="0">
                <a:latin typeface="Tahoma" charset="0"/>
                <a:ea typeface="ＭＳ Ｐゴシック" charset="0"/>
              </a:rPr>
              <a:t>Parallel Computer Architecture</a:t>
            </a:r>
            <a:endParaRPr lang="en-US" sz="1700" dirty="0">
              <a:latin typeface="Tahoma" charset="0"/>
              <a:ea typeface="ＭＳ Ｐゴシック" charset="0"/>
            </a:endParaRPr>
          </a:p>
          <a:p>
            <a:pPr lvl="2"/>
            <a:r>
              <a:rPr lang="en-US" sz="1700" dirty="0">
                <a:latin typeface="Tahoma" charset="0"/>
                <a:ea typeface="ＭＳ Ｐゴシック" charset="0"/>
              </a:rPr>
              <a:t>Chapter 5.1 (</a:t>
            </a:r>
            <a:r>
              <a:rPr lang="en-US" sz="1700" dirty="0" err="1">
                <a:latin typeface="Tahoma" charset="0"/>
                <a:ea typeface="ＭＳ Ｐゴシック" charset="0"/>
              </a:rPr>
              <a:t>pp</a:t>
            </a:r>
            <a:r>
              <a:rPr lang="en-US" sz="1700" dirty="0">
                <a:latin typeface="Tahoma" charset="0"/>
                <a:ea typeface="ＭＳ Ｐゴシック" charset="0"/>
              </a:rPr>
              <a:t> 269 – 283), Chapter 5.3 (</a:t>
            </a:r>
            <a:r>
              <a:rPr lang="en-US" sz="1700" dirty="0" err="1">
                <a:latin typeface="Tahoma" charset="0"/>
                <a:ea typeface="ＭＳ Ｐゴシック" charset="0"/>
              </a:rPr>
              <a:t>pp</a:t>
            </a:r>
            <a:r>
              <a:rPr lang="en-US" sz="1700" dirty="0">
                <a:latin typeface="Tahoma" charset="0"/>
                <a:ea typeface="ＭＳ Ｐゴシック" charset="0"/>
              </a:rPr>
              <a:t> 291 – 305)</a:t>
            </a:r>
          </a:p>
          <a:p>
            <a:pPr lvl="1"/>
            <a:r>
              <a:rPr lang="en-US" sz="1700" dirty="0">
                <a:latin typeface="Tahoma" charset="0"/>
                <a:ea typeface="ＭＳ Ｐゴシック" charset="0"/>
              </a:rPr>
              <a:t>P&amp;H, </a:t>
            </a:r>
            <a:r>
              <a:rPr lang="en-US" sz="1700" i="1" dirty="0">
                <a:latin typeface="Tahoma" charset="0"/>
                <a:ea typeface="ＭＳ Ｐゴシック" charset="0"/>
              </a:rPr>
              <a:t>Computer Organization and Design</a:t>
            </a:r>
          </a:p>
          <a:p>
            <a:pPr lvl="2"/>
            <a:r>
              <a:rPr lang="en-US" sz="1700" dirty="0">
                <a:latin typeface="Tahoma" charset="0"/>
                <a:ea typeface="ＭＳ Ｐゴシック" charset="0"/>
              </a:rPr>
              <a:t>Chapter 5.8 (</a:t>
            </a:r>
            <a:r>
              <a:rPr lang="en-US" sz="1700" dirty="0" err="1">
                <a:latin typeface="Tahoma" charset="0"/>
                <a:ea typeface="ＭＳ Ｐゴシック" charset="0"/>
              </a:rPr>
              <a:t>pp</a:t>
            </a:r>
            <a:r>
              <a:rPr lang="en-US" sz="1700" dirty="0">
                <a:latin typeface="Tahoma" charset="0"/>
                <a:ea typeface="ＭＳ Ｐゴシック" charset="0"/>
              </a:rPr>
              <a:t> 534 – 538 in 4</a:t>
            </a:r>
            <a:r>
              <a:rPr lang="en-US" sz="1700" baseline="30000" dirty="0">
                <a:latin typeface="Tahoma" charset="0"/>
                <a:ea typeface="ＭＳ Ｐゴシック" charset="0"/>
              </a:rPr>
              <a:t>th</a:t>
            </a:r>
            <a:r>
              <a:rPr lang="en-US" sz="1700" dirty="0">
                <a:latin typeface="Tahoma" charset="0"/>
                <a:ea typeface="ＭＳ Ｐゴシック" charset="0"/>
              </a:rPr>
              <a:t> and 4</a:t>
            </a:r>
            <a:r>
              <a:rPr lang="en-US" sz="1700" baseline="30000" dirty="0">
                <a:latin typeface="Tahoma" charset="0"/>
                <a:ea typeface="ＭＳ Ｐゴシック" charset="0"/>
              </a:rPr>
              <a:t>th</a:t>
            </a:r>
            <a:r>
              <a:rPr lang="en-US" sz="1700" dirty="0">
                <a:latin typeface="Tahoma" charset="0"/>
                <a:ea typeface="ＭＳ Ｐゴシック" charset="0"/>
              </a:rPr>
              <a:t> revised eds.)</a:t>
            </a:r>
          </a:p>
          <a:p>
            <a:pPr lvl="1"/>
            <a:r>
              <a:rPr lang="en-US" sz="1700" dirty="0" err="1">
                <a:latin typeface="Tahoma" charset="0"/>
                <a:ea typeface="ＭＳ Ｐゴシック" charset="0"/>
              </a:rPr>
              <a:t>Papamarcos</a:t>
            </a:r>
            <a:r>
              <a:rPr lang="en-US" sz="1700" dirty="0">
                <a:latin typeface="Tahoma" charset="0"/>
                <a:ea typeface="ＭＳ Ｐゴシック" charset="0"/>
              </a:rPr>
              <a:t> and Patel, “</a:t>
            </a:r>
            <a:r>
              <a:rPr lang="en-US" altLang="ja-JP" sz="17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 low-overhead coherence solution for multiprocessors with private cache memories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,</a:t>
            </a:r>
            <a:r>
              <a:rPr lang="en-US" sz="1700" dirty="0">
                <a:latin typeface="Tahoma" charset="0"/>
                <a:ea typeface="ＭＳ Ｐゴシック" charset="0"/>
              </a:rPr>
              <a:t>”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ISCA 1984.</a:t>
            </a:r>
          </a:p>
          <a:p>
            <a:endParaRPr lang="en-US" sz="1800" dirty="0">
              <a:latin typeface="Tahoma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ahoma" charset="0"/>
              </a:rPr>
              <a:t>Recommended</a:t>
            </a:r>
          </a:p>
          <a:p>
            <a:pPr lvl="1"/>
            <a:r>
              <a:rPr lang="en-US" sz="1600" dirty="0" err="1">
                <a:latin typeface="Tahoma" charset="0"/>
                <a:ea typeface="ＭＳ Ｐゴシック" charset="0"/>
              </a:rPr>
              <a:t>Censier</a:t>
            </a:r>
            <a:r>
              <a:rPr lang="en-US" sz="1600" dirty="0">
                <a:latin typeface="Tahoma" charset="0"/>
                <a:ea typeface="ＭＳ Ｐゴシック" charset="0"/>
              </a:rPr>
              <a:t> and </a:t>
            </a:r>
            <a:r>
              <a:rPr lang="en-US" sz="1700" dirty="0" err="1">
                <a:latin typeface="Tahoma" charset="0"/>
                <a:ea typeface="ＭＳ Ｐゴシック" charset="0"/>
              </a:rPr>
              <a:t>Feautrier</a:t>
            </a:r>
            <a:r>
              <a:rPr lang="en-US" sz="1700" dirty="0">
                <a:latin typeface="Tahoma" charset="0"/>
                <a:ea typeface="ＭＳ Ｐゴシック" charset="0"/>
              </a:rPr>
              <a:t>, </a:t>
            </a:r>
            <a:r>
              <a:rPr lang="ja-JP" altLang="en-US" sz="1700" dirty="0">
                <a:latin typeface="Tahoma" charset="0"/>
                <a:ea typeface="ＭＳ Ｐゴシック" charset="0"/>
              </a:rPr>
              <a:t>“</a:t>
            </a:r>
            <a:r>
              <a:rPr lang="en-US" altLang="ja-JP" sz="17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 new solution to coherence problems in </a:t>
            </a:r>
            <a:r>
              <a:rPr lang="en-US" altLang="ja-JP" sz="1700" dirty="0" err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multicache</a:t>
            </a:r>
            <a:r>
              <a:rPr lang="en-US" altLang="ja-JP" sz="17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 systems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,</a:t>
            </a:r>
            <a:r>
              <a:rPr lang="ja-JP" altLang="en-US" sz="1700" dirty="0">
                <a:latin typeface="Tahoma" charset="0"/>
                <a:ea typeface="ＭＳ Ｐゴシック" charset="0"/>
              </a:rPr>
              <a:t>”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IEEE Trans. </a:t>
            </a:r>
            <a:r>
              <a:rPr lang="en-US" altLang="ja-JP" sz="1700" dirty="0" smtClean="0">
                <a:latin typeface="Tahoma" charset="0"/>
                <a:ea typeface="ＭＳ Ｐゴシック" charset="0"/>
              </a:rPr>
              <a:t>Computers, 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1978.</a:t>
            </a:r>
          </a:p>
          <a:p>
            <a:pPr lvl="1"/>
            <a:r>
              <a:rPr lang="en-US" sz="1700" dirty="0">
                <a:latin typeface="Tahoma" charset="0"/>
                <a:ea typeface="ＭＳ Ｐゴシック" charset="0"/>
              </a:rPr>
              <a:t>Goodman, </a:t>
            </a:r>
            <a:r>
              <a:rPr lang="ja-JP" altLang="en-US" sz="1700" dirty="0">
                <a:latin typeface="Tahoma" charset="0"/>
                <a:ea typeface="ＭＳ Ｐゴシック" charset="0"/>
              </a:rPr>
              <a:t>“</a:t>
            </a:r>
            <a:r>
              <a:rPr lang="en-US" altLang="ja-JP" sz="17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Using cache memory to reduce processor-memory traffic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,</a:t>
            </a:r>
            <a:r>
              <a:rPr lang="ja-JP" altLang="en-US" sz="1700" dirty="0">
                <a:latin typeface="Tahoma" charset="0"/>
                <a:ea typeface="ＭＳ Ｐゴシック" charset="0"/>
              </a:rPr>
              <a:t>”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ISCA 1983.</a:t>
            </a:r>
          </a:p>
          <a:p>
            <a:pPr lvl="1"/>
            <a:r>
              <a:rPr lang="en-US" sz="1700" dirty="0" err="1" smtClean="0">
                <a:latin typeface="Tahoma" charset="0"/>
                <a:ea typeface="ＭＳ Ｐゴシック" charset="0"/>
              </a:rPr>
              <a:t>Laudon</a:t>
            </a:r>
            <a:r>
              <a:rPr lang="en-US" sz="1700" dirty="0" smtClean="0">
                <a:latin typeface="Tahoma" charset="0"/>
                <a:ea typeface="ＭＳ Ｐゴシック" charset="0"/>
              </a:rPr>
              <a:t> and </a:t>
            </a:r>
            <a:r>
              <a:rPr lang="en-US" sz="1700" dirty="0" err="1" smtClean="0">
                <a:latin typeface="Tahoma" charset="0"/>
                <a:ea typeface="ＭＳ Ｐゴシック" charset="0"/>
              </a:rPr>
              <a:t>Lenoski</a:t>
            </a:r>
            <a:r>
              <a:rPr lang="en-US" sz="1700" dirty="0" smtClean="0">
                <a:latin typeface="Tahoma" charset="0"/>
                <a:ea typeface="ＭＳ Ｐゴシック" charset="0"/>
              </a:rPr>
              <a:t>, </a:t>
            </a:r>
            <a:r>
              <a:rPr lang="ja-JP" altLang="en-US" sz="1700" dirty="0" smtClean="0">
                <a:latin typeface="Tahoma" charset="0"/>
                <a:ea typeface="ＭＳ Ｐゴシック" charset="0"/>
              </a:rPr>
              <a:t>“</a:t>
            </a:r>
            <a:r>
              <a:rPr lang="en-US" altLang="ja-JP" sz="1700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The SGI Origin: a </a:t>
            </a:r>
            <a:r>
              <a:rPr lang="en-US" altLang="ja-JP" sz="1700" dirty="0" err="1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ccNUMA</a:t>
            </a:r>
            <a:r>
              <a:rPr lang="en-US" altLang="ja-JP" sz="1700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 highly scalable server</a:t>
            </a:r>
            <a:r>
              <a:rPr lang="en-US" altLang="ja-JP" sz="1700" dirty="0" smtClean="0">
                <a:latin typeface="Tahoma" charset="0"/>
                <a:ea typeface="ＭＳ Ｐゴシック" charset="0"/>
              </a:rPr>
              <a:t>,</a:t>
            </a:r>
            <a:r>
              <a:rPr lang="ja-JP" altLang="en-US" sz="1700" dirty="0" smtClean="0">
                <a:latin typeface="Tahoma" charset="0"/>
                <a:ea typeface="ＭＳ Ｐゴシック" charset="0"/>
              </a:rPr>
              <a:t>”</a:t>
            </a:r>
            <a:r>
              <a:rPr lang="en-US" altLang="ja-JP" sz="1700" dirty="0" smtClean="0">
                <a:latin typeface="Tahoma" charset="0"/>
                <a:ea typeface="ＭＳ Ｐゴシック" charset="0"/>
              </a:rPr>
              <a:t> ISCA 1997.</a:t>
            </a:r>
          </a:p>
          <a:p>
            <a:pPr lvl="1"/>
            <a:r>
              <a:rPr lang="en-US" sz="1700" dirty="0" smtClean="0">
                <a:latin typeface="Tahoma" charset="0"/>
                <a:ea typeface="ＭＳ Ｐゴシック" charset="0"/>
              </a:rPr>
              <a:t>Martin </a:t>
            </a:r>
            <a:r>
              <a:rPr lang="en-US" sz="1700" dirty="0">
                <a:latin typeface="Tahoma" charset="0"/>
                <a:ea typeface="ＭＳ Ｐゴシック" charset="0"/>
              </a:rPr>
              <a:t>et al, </a:t>
            </a:r>
            <a:r>
              <a:rPr lang="ja-JP" altLang="en-US" sz="1700" dirty="0">
                <a:latin typeface="Tahoma" charset="0"/>
                <a:ea typeface="ＭＳ Ｐゴシック" charset="0"/>
              </a:rPr>
              <a:t>“</a:t>
            </a:r>
            <a:r>
              <a:rPr lang="en-US" altLang="ja-JP" sz="17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Token coherence: decoupling performance and correctness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,</a:t>
            </a:r>
            <a:r>
              <a:rPr lang="ja-JP" altLang="en-US" sz="1700" dirty="0">
                <a:latin typeface="Tahoma" charset="0"/>
                <a:ea typeface="ＭＳ Ｐゴシック" charset="0"/>
              </a:rPr>
              <a:t>”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ISCA 2003.</a:t>
            </a:r>
          </a:p>
          <a:p>
            <a:pPr lvl="1"/>
            <a:r>
              <a:rPr lang="en-US" sz="1700" dirty="0">
                <a:latin typeface="Tahoma" charset="0"/>
                <a:ea typeface="ＭＳ Ｐゴシック" charset="0"/>
              </a:rPr>
              <a:t>Baer and Wang, </a:t>
            </a:r>
            <a:r>
              <a:rPr lang="ja-JP" altLang="en-US" sz="1700" dirty="0">
                <a:latin typeface="Tahoma" charset="0"/>
                <a:ea typeface="ＭＳ Ｐゴシック" charset="0"/>
              </a:rPr>
              <a:t>“</a:t>
            </a:r>
            <a:r>
              <a:rPr lang="en-US" altLang="ja-JP" sz="17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On the inclusion properties for multi-level cache hierarchies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,</a:t>
            </a:r>
            <a:r>
              <a:rPr lang="ja-JP" altLang="en-US" sz="1700" dirty="0">
                <a:latin typeface="Tahoma" charset="0"/>
                <a:ea typeface="ＭＳ Ｐゴシック" charset="0"/>
              </a:rPr>
              <a:t>”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ISCA 1988.</a:t>
            </a:r>
          </a:p>
          <a:p>
            <a:endParaRPr lang="en-US" altLang="ja-JP" dirty="0">
              <a:latin typeface="Tahoma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251620-F93F-7E42-A8AA-BDD6DCE0FD9F}" type="slidenum">
              <a:rPr lang="en-US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11</a:t>
            </a:fld>
            <a:endParaRPr lang="en-US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529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Cache Coherence</a:t>
            </a:r>
          </a:p>
        </p:txBody>
      </p:sp>
      <p:sp>
        <p:nvSpPr>
          <p:cNvPr id="6758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2FB237-6D64-054D-B000-F7A330D8BEF3}" type="slidenum">
              <a:rPr lang="en-US" sz="12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Review: MESI State Machine from Lab 7</a:t>
            </a:r>
          </a:p>
        </p:txBody>
      </p:sp>
      <p:sp>
        <p:nvSpPr>
          <p:cNvPr id="6861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200121-995B-9341-9210-469B69788DF0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686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Review: Intel Pentium Pro</a:t>
            </a:r>
          </a:p>
        </p:txBody>
      </p:sp>
      <p:sp>
        <p:nvSpPr>
          <p:cNvPr id="696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60762E-653B-CE40-BBD7-EB48266C21A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696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7900"/>
            <a:ext cx="60960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3048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Box 1"/>
          <p:cNvSpPr txBox="1">
            <a:spLocks noChangeArrowheads="1"/>
          </p:cNvSpPr>
          <p:nvPr/>
        </p:nvSpPr>
        <p:spPr bwMode="auto">
          <a:xfrm>
            <a:off x="6019800" y="6477000"/>
            <a:ext cx="2370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Slide credit: Yale Patt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Snoopy Cache vs. Directory Coherence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1700"/>
            <a:ext cx="9067800" cy="51943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Snoopy Cache</a:t>
            </a:r>
            <a:endParaRPr lang="en-US" sz="2000" b="1" dirty="0"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sz="2000" b="1" dirty="0">
                <a:latin typeface="Courier New" charset="0"/>
                <a:ea typeface="ＭＳ Ｐゴシック" charset="0"/>
                <a:cs typeface="Courier New" charset="0"/>
              </a:rPr>
              <a:t>+ </a:t>
            </a:r>
            <a:r>
              <a:rPr lang="en-US" sz="2000" dirty="0" smtClean="0">
                <a:ea typeface="ＭＳ Ｐゴシック" charset="0"/>
                <a:cs typeface="Courier New" charset="0"/>
              </a:rPr>
              <a:t>Miss latency (critical path) </a:t>
            </a:r>
            <a:r>
              <a:rPr lang="en-US" sz="2000" dirty="0" smtClean="0">
                <a:ea typeface="ＭＳ Ｐゴシック" charset="0"/>
              </a:rPr>
              <a:t>is </a:t>
            </a:r>
            <a:r>
              <a:rPr lang="en-US" sz="2000" dirty="0">
                <a:ea typeface="ＭＳ Ｐゴシック" charset="0"/>
              </a:rPr>
              <a:t>short: </a:t>
            </a:r>
            <a:r>
              <a:rPr lang="en-US" sz="2000" dirty="0" smtClean="0">
                <a:ea typeface="ＭＳ Ｐゴシック" charset="0"/>
              </a:rPr>
              <a:t>request </a:t>
            </a:r>
            <a:r>
              <a:rPr lang="en-US" sz="2000" dirty="0" smtClean="0">
                <a:ea typeface="ＭＳ Ｐゴシック" charset="0"/>
                <a:sym typeface="Wingdings" charset="0"/>
              </a:rPr>
              <a:t> </a:t>
            </a:r>
            <a:r>
              <a:rPr lang="en-US" sz="2000" dirty="0">
                <a:ea typeface="ＭＳ Ｐゴシック" charset="0"/>
                <a:sym typeface="Wingdings" charset="0"/>
              </a:rPr>
              <a:t>bus transaction to </a:t>
            </a:r>
            <a:r>
              <a:rPr lang="en-US" sz="2000" dirty="0" err="1" smtClean="0">
                <a:ea typeface="ＭＳ Ｐゴシック" charset="0"/>
                <a:sym typeface="Wingdings" charset="0"/>
              </a:rPr>
              <a:t>mem</a:t>
            </a:r>
            <a:r>
              <a:rPr lang="en-US" sz="2000" dirty="0" smtClean="0">
                <a:ea typeface="ＭＳ Ｐゴシック" charset="0"/>
                <a:sym typeface="Wingdings" charset="0"/>
              </a:rPr>
              <a:t>.</a:t>
            </a:r>
            <a:endParaRPr lang="en-US" sz="2000" dirty="0">
              <a:ea typeface="ＭＳ Ｐゴシック" charset="0"/>
              <a:sym typeface="Wingdings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sz="2000" b="1" dirty="0">
                <a:latin typeface="Courier New" charset="0"/>
                <a:ea typeface="ＭＳ Ｐゴシック" charset="0"/>
                <a:cs typeface="Courier New" charset="0"/>
              </a:rPr>
              <a:t>+ </a:t>
            </a:r>
            <a:r>
              <a:rPr lang="en-US" sz="2000" dirty="0">
                <a:ea typeface="ＭＳ Ｐゴシック" charset="0"/>
                <a:sym typeface="Wingdings" charset="0"/>
              </a:rPr>
              <a:t>Global serialization is easy: bus provides this already (arbitration)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b="1" dirty="0">
                <a:latin typeface="Courier New" charset="0"/>
                <a:ea typeface="ＭＳ Ｐゴシック" charset="0"/>
                <a:cs typeface="Courier New" charset="0"/>
              </a:rPr>
              <a:t>+ </a:t>
            </a:r>
            <a:r>
              <a:rPr lang="en-US" sz="2000" dirty="0">
                <a:ea typeface="ＭＳ Ｐゴシック" charset="0"/>
                <a:sym typeface="Wingdings" charset="0"/>
              </a:rPr>
              <a:t>Simple: </a:t>
            </a:r>
            <a:r>
              <a:rPr lang="en-US" sz="2000" dirty="0" smtClean="0">
                <a:ea typeface="ＭＳ Ｐゴシック" charset="0"/>
                <a:sym typeface="Wingdings" charset="0"/>
              </a:rPr>
              <a:t>can adapt </a:t>
            </a:r>
            <a:r>
              <a:rPr lang="en-US" sz="2000" dirty="0">
                <a:ea typeface="ＭＳ Ｐゴシック" charset="0"/>
                <a:sym typeface="Wingdings" charset="0"/>
              </a:rPr>
              <a:t>bus-based uniprocessors easily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sz="2000" b="1" dirty="0" smtClean="0">
                <a:latin typeface="Courier New" charset="0"/>
                <a:ea typeface="ＭＳ Ｐゴシック" charset="0"/>
                <a:cs typeface="Courier New" charset="0"/>
              </a:rPr>
              <a:t>- </a:t>
            </a:r>
            <a:r>
              <a:rPr lang="en-US" sz="2000" dirty="0" smtClean="0">
                <a:ea typeface="ＭＳ Ｐゴシック" charset="0"/>
              </a:rPr>
              <a:t>Relies on broadcast messages to be seen by all caches (in same order): 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sz="2000" dirty="0" smtClean="0">
                <a:ea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sym typeface="Wingdings"/>
              </a:rPr>
              <a:t> </a:t>
            </a:r>
            <a:r>
              <a:rPr lang="en-US" sz="2000" dirty="0" smtClean="0">
                <a:ea typeface="ＭＳ Ｐゴシック" charset="0"/>
              </a:rPr>
              <a:t>single </a:t>
            </a:r>
            <a:r>
              <a:rPr lang="en-US" sz="2000" dirty="0">
                <a:ea typeface="ＭＳ Ｐゴシック" charset="0"/>
              </a:rPr>
              <a:t>point of serialization (bus): </a:t>
            </a:r>
            <a:r>
              <a:rPr lang="en-US" sz="2000" i="1" dirty="0">
                <a:ea typeface="ＭＳ Ｐゴシック" charset="0"/>
              </a:rPr>
              <a:t>not </a:t>
            </a:r>
            <a:r>
              <a:rPr lang="en-US" sz="2000" i="1" dirty="0" smtClean="0">
                <a:ea typeface="ＭＳ Ｐゴシック" charset="0"/>
              </a:rPr>
              <a:t>scalable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sz="2000" i="1" dirty="0">
                <a:ea typeface="ＭＳ Ｐゴシック" charset="0"/>
              </a:rPr>
              <a:t>	</a:t>
            </a:r>
            <a:r>
              <a:rPr lang="en-US" sz="2000" i="1" dirty="0" smtClean="0">
                <a:ea typeface="ＭＳ Ｐゴシック" charset="0"/>
                <a:sym typeface="Wingdings"/>
              </a:rPr>
              <a:t> need a virtual bus (or a totally-ordered interconnect)</a:t>
            </a:r>
            <a:endParaRPr lang="en-US" sz="2000" i="1" dirty="0">
              <a:ea typeface="ＭＳ Ｐゴシック" charset="0"/>
            </a:endParaRPr>
          </a:p>
          <a:p>
            <a:pPr lvl="2">
              <a:buFontTx/>
              <a:buChar char="-"/>
              <a:defRPr/>
            </a:pPr>
            <a:endParaRPr lang="en-US" sz="1200" dirty="0">
              <a:ea typeface="ＭＳ Ｐゴシック" charset="0"/>
            </a:endParaRPr>
          </a:p>
          <a:p>
            <a:pPr>
              <a:defRPr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Directory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b="1" dirty="0">
                <a:latin typeface="Courier New" charset="0"/>
                <a:ea typeface="ＭＳ Ｐゴシック" charset="0"/>
                <a:cs typeface="Courier New" charset="0"/>
              </a:rPr>
              <a:t>- </a:t>
            </a:r>
            <a:r>
              <a:rPr lang="en-US" sz="2000" dirty="0" smtClean="0">
                <a:ea typeface="ＭＳ Ｐゴシック" charset="0"/>
              </a:rPr>
              <a:t>Adds indirection to miss latency (critical path): request </a:t>
            </a:r>
            <a:r>
              <a:rPr lang="en-US" sz="2000" dirty="0" smtClean="0">
                <a:ea typeface="ＭＳ Ｐゴシック" charset="0"/>
                <a:sym typeface="Wingdings" charset="0"/>
              </a:rPr>
              <a:t> dir.  </a:t>
            </a:r>
            <a:r>
              <a:rPr lang="en-US" sz="2000" dirty="0" err="1" smtClean="0">
                <a:ea typeface="ＭＳ Ｐゴシック" charset="0"/>
                <a:sym typeface="Wingdings" charset="0"/>
              </a:rPr>
              <a:t>mem</a:t>
            </a:r>
            <a:r>
              <a:rPr lang="en-US" sz="2000" dirty="0" smtClean="0">
                <a:ea typeface="ＭＳ Ｐゴシック" charset="0"/>
                <a:sym typeface="Wingdings" charset="0"/>
              </a:rPr>
              <a:t>.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b="1" dirty="0" smtClean="0">
                <a:latin typeface="Courier New" charset="0"/>
                <a:ea typeface="ＭＳ Ｐゴシック" charset="0"/>
                <a:cs typeface="Courier New" charset="0"/>
              </a:rPr>
              <a:t>- </a:t>
            </a:r>
            <a:r>
              <a:rPr lang="en-US" sz="2000" dirty="0" smtClean="0">
                <a:ea typeface="ＭＳ Ｐゴシック" charset="0"/>
              </a:rPr>
              <a:t>Requires </a:t>
            </a:r>
            <a:r>
              <a:rPr lang="en-US" sz="2000" dirty="0">
                <a:ea typeface="ＭＳ Ｐゴシック" charset="0"/>
              </a:rPr>
              <a:t>extra storage space to track sharer sets</a:t>
            </a:r>
          </a:p>
          <a:p>
            <a:pPr lvl="2">
              <a:defRPr/>
            </a:pPr>
            <a:r>
              <a:rPr lang="en-US" sz="1800" dirty="0">
                <a:ea typeface="ＭＳ Ｐゴシック" charset="0"/>
              </a:rPr>
              <a:t>Can be approximate (false positives are OK)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b="1" dirty="0" smtClean="0">
                <a:latin typeface="Courier New" charset="0"/>
                <a:ea typeface="ＭＳ Ｐゴシック" charset="0"/>
                <a:cs typeface="Courier New" charset="0"/>
              </a:rPr>
              <a:t>- </a:t>
            </a:r>
            <a:r>
              <a:rPr lang="en-US" sz="2000" dirty="0" smtClean="0">
                <a:ea typeface="ＭＳ Ｐゴシック" charset="0"/>
                <a:sym typeface="Wingdings" charset="0"/>
              </a:rPr>
              <a:t>Protocols </a:t>
            </a:r>
            <a:r>
              <a:rPr lang="en-US" sz="2000" dirty="0">
                <a:ea typeface="ＭＳ Ｐゴシック" charset="0"/>
                <a:sym typeface="Wingdings" charset="0"/>
              </a:rPr>
              <a:t>and race conditions are more </a:t>
            </a:r>
            <a:r>
              <a:rPr lang="en-US" sz="2000" dirty="0" smtClean="0">
                <a:ea typeface="ＭＳ Ｐゴシック" charset="0"/>
                <a:sym typeface="Wingdings" charset="0"/>
              </a:rPr>
              <a:t>complex (for high-performance)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 smtClean="0">
                <a:ea typeface="ＭＳ Ｐゴシック" charset="0"/>
                <a:sym typeface="Wingdings" charset="0"/>
              </a:rPr>
              <a:t>+ Does not require broadcast to all caches</a:t>
            </a:r>
            <a:endParaRPr lang="en-US" sz="2000" dirty="0">
              <a:ea typeface="ＭＳ Ｐゴシック" charset="0"/>
              <a:sym typeface="Wingdings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sz="2000" b="1" dirty="0">
                <a:latin typeface="Courier New" charset="0"/>
                <a:ea typeface="ＭＳ Ｐゴシック" charset="0"/>
                <a:cs typeface="Courier New" charset="0"/>
              </a:rPr>
              <a:t>+ </a:t>
            </a:r>
            <a:r>
              <a:rPr lang="en-US" sz="2000" dirty="0">
                <a:ea typeface="ＭＳ Ｐゴシック" charset="0"/>
                <a:sym typeface="Wingdings" charset="0"/>
              </a:rPr>
              <a:t>Exactly as scalable as interconnect and directory storage</a:t>
            </a:r>
            <a:br>
              <a:rPr lang="en-US" sz="2000" dirty="0">
                <a:ea typeface="ＭＳ Ｐゴシック" charset="0"/>
                <a:sym typeface="Wingdings" charset="0"/>
              </a:rPr>
            </a:br>
            <a:r>
              <a:rPr lang="en-US" sz="2000" i="1" dirty="0">
                <a:ea typeface="ＭＳ Ｐゴシック" charset="0"/>
                <a:sym typeface="Wingdings" charset="0"/>
              </a:rPr>
              <a:t>(much more scalable than bus)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F45935-7923-B14D-BCE9-1F0988FA1B9C}" type="slidenum">
              <a:rPr lang="en-US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15</a:t>
            </a:fld>
            <a:endParaRPr lang="en-US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668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Revisiting Directory-Based Cache Coherence</a:t>
            </a:r>
          </a:p>
        </p:txBody>
      </p:sp>
      <p:sp>
        <p:nvSpPr>
          <p:cNvPr id="167938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7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2B3B9C-B6A6-F54C-8A3D-CCE9FE5F42F9}" type="slidenum">
              <a:rPr lang="en-US" sz="12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49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Remember: Directory Based Coherence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Idea: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 logically-central directory keeps track of where the copies of each cache block reside. Caches consult this directory to ensure coherence.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An example mechanism: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For each cache block in memory, store P+1 bits in directory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One bit for each cache, indicating whether the block is in cache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Exclusive bit: indicates that the cache that has the only copy of the block and can update it without notifying others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On a read: set the cache’s bit and arrange the supply of data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On a write: invalidate all caches that have the block and reset their bits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Have an “exclusive bit” associated with each block in each cache</a:t>
            </a:r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43DD5B-C39A-1447-9D68-0DCDAB2648E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394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Remember: Directory Based Coherence Example</a:t>
            </a:r>
          </a:p>
        </p:txBody>
      </p:sp>
      <p:sp>
        <p:nvSpPr>
          <p:cNvPr id="16998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C91C7E-206D-4145-9F41-0A704B1D337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6998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311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Directory-Based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Required when scaling past the capacity of a single bus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Distributed, </a:t>
            </a:r>
            <a:r>
              <a:rPr lang="en-US" i="1">
                <a:latin typeface="Tahoma" charset="0"/>
                <a:ea typeface="ＭＳ Ｐゴシック" charset="0"/>
                <a:cs typeface="ＭＳ Ｐゴシック" charset="0"/>
              </a:rPr>
              <a:t>but: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Coherence still requires single point of serialization </a:t>
            </a:r>
            <a:r>
              <a:rPr lang="en-US">
                <a:latin typeface="Tahoma" charset="0"/>
                <a:ea typeface="ＭＳ Ｐゴシック" charset="0"/>
              </a:rPr>
              <a:t>(for write serialization)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Serialization location can be different for every block </a:t>
            </a:r>
            <a:r>
              <a:rPr lang="en-US">
                <a:latin typeface="Tahoma" charset="0"/>
                <a:ea typeface="ＭＳ Ｐゴシック" charset="0"/>
              </a:rPr>
              <a:t>(striped across nodes)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We can reason about the protocol for a single block: one </a:t>
            </a:r>
            <a:r>
              <a:rPr lang="en-US" i="1">
                <a:latin typeface="Tahoma" charset="0"/>
                <a:ea typeface="ＭＳ Ｐゴシック" charset="0"/>
                <a:cs typeface="ＭＳ Ｐゴシック" charset="0"/>
              </a:rPr>
              <a:t>server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(directory node), many </a:t>
            </a:r>
            <a:r>
              <a:rPr lang="en-US" i="1">
                <a:latin typeface="Tahoma" charset="0"/>
                <a:ea typeface="ＭＳ Ｐゴシック" charset="0"/>
                <a:cs typeface="ＭＳ Ｐゴシック" charset="0"/>
              </a:rPr>
              <a:t>clients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(private caches)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Directory receives </a:t>
            </a:r>
            <a:r>
              <a:rPr lang="en-US" i="1">
                <a:latin typeface="Tahoma" charset="0"/>
                <a:ea typeface="ＭＳ Ｐゴシック" charset="0"/>
                <a:cs typeface="ＭＳ Ｐゴシック" charset="0"/>
              </a:rPr>
              <a:t>Read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i="1">
                <a:latin typeface="Tahoma" charset="0"/>
                <a:ea typeface="ＭＳ Ｐゴシック" charset="0"/>
                <a:cs typeface="ＭＳ Ｐゴシック" charset="0"/>
              </a:rPr>
              <a:t>ReadEx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requests, and sends </a:t>
            </a:r>
            <a:r>
              <a:rPr lang="en-US" i="1">
                <a:latin typeface="Tahoma" charset="0"/>
                <a:ea typeface="ＭＳ Ｐゴシック" charset="0"/>
                <a:cs typeface="ＭＳ Ｐゴシック" charset="0"/>
              </a:rPr>
              <a:t>Invl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requests: invalidation is explicit (as opposed to snoopy buses)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2DF1AB-31C9-EA42-A51D-7F9461201D4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60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Lab 7: Multi-Core Cache Coherence</a:t>
            </a:r>
          </a:p>
        </p:txBody>
      </p:sp>
      <p:sp>
        <p:nvSpPr>
          <p:cNvPr id="26726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Last submission accepted on May 9, 11:59:59 pm</a:t>
            </a:r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Cycle-level modeling of the MESI cache coherence protocol</a:t>
            </a:r>
          </a:p>
          <a:p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Since this is the last lab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An automatic extension of 7 days granted for everyone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No other late days accepted</a:t>
            </a:r>
          </a:p>
          <a:p>
            <a:endParaRPr lang="en-US" dirty="0">
              <a:latin typeface="Tahoma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7CE6CC-24F9-8B4A-8D8D-1C774803334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27" b="-5827"/>
          <a:stretch>
            <a:fillRect/>
          </a:stretch>
        </p:blipFill>
        <p:spPr bwMode="auto">
          <a:xfrm>
            <a:off x="228600" y="1695450"/>
            <a:ext cx="83058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Directory: Basic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Follow </a:t>
            </a:r>
            <a:r>
              <a:rPr lang="en-US" i="1">
                <a:latin typeface="Tahoma" charset="0"/>
                <a:ea typeface="ＭＳ Ｐゴシック" charset="0"/>
                <a:cs typeface="ＭＳ Ｐゴシック" charset="0"/>
              </a:rPr>
              <a:t>semantics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of snoop-based system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but with explicit request, reply messages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Directory: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Receives </a:t>
            </a:r>
            <a:r>
              <a:rPr lang="en-US" i="1">
                <a:latin typeface="Tahoma" charset="0"/>
                <a:ea typeface="ＭＳ Ｐゴシック" charset="0"/>
              </a:rPr>
              <a:t>Read, ReadEx, Upgrade</a:t>
            </a:r>
            <a:r>
              <a:rPr lang="en-US">
                <a:latin typeface="Tahoma" charset="0"/>
                <a:ea typeface="ＭＳ Ｐゴシック" charset="0"/>
              </a:rPr>
              <a:t> requests from nodes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Sends </a:t>
            </a:r>
            <a:r>
              <a:rPr lang="en-US" i="1">
                <a:latin typeface="Tahoma" charset="0"/>
                <a:ea typeface="ＭＳ Ｐゴシック" charset="0"/>
              </a:rPr>
              <a:t>Inval/Downgrade</a:t>
            </a:r>
            <a:r>
              <a:rPr lang="en-US">
                <a:latin typeface="Tahoma" charset="0"/>
                <a:ea typeface="ＭＳ Ｐゴシック" charset="0"/>
              </a:rPr>
              <a:t> messages to sharers if needed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Forwards request to memory if needed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Replies to requestor and updates sharing state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Protocol design is flexible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Exact forwarding paths depend on implementation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For example, do cache-to-cache transfer?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0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CA050B-F033-3943-9F48-E053D618CE8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64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MESI Directory Transaction: Read</a:t>
            </a:r>
          </a:p>
        </p:txBody>
      </p:sp>
      <p:sp>
        <p:nvSpPr>
          <p:cNvPr id="1751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73FB2F-CDD0-A94E-A029-C36510969D8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75107" name="Oval 4"/>
          <p:cNvSpPr>
            <a:spLocks noChangeArrowheads="1"/>
          </p:cNvSpPr>
          <p:nvPr/>
        </p:nvSpPr>
        <p:spPr bwMode="auto">
          <a:xfrm>
            <a:off x="4041775" y="3048000"/>
            <a:ext cx="836613" cy="83661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5108" name="TextBox 5"/>
          <p:cNvSpPr txBox="1">
            <a:spLocks noChangeArrowheads="1"/>
          </p:cNvSpPr>
          <p:nvPr/>
        </p:nvSpPr>
        <p:spPr bwMode="auto">
          <a:xfrm>
            <a:off x="4259263" y="3278188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P0</a:t>
            </a:r>
          </a:p>
        </p:txBody>
      </p:sp>
      <p:sp>
        <p:nvSpPr>
          <p:cNvPr id="175109" name="Oval 6"/>
          <p:cNvSpPr>
            <a:spLocks noChangeArrowheads="1"/>
          </p:cNvSpPr>
          <p:nvPr/>
        </p:nvSpPr>
        <p:spPr bwMode="auto">
          <a:xfrm>
            <a:off x="7138988" y="3048000"/>
            <a:ext cx="836612" cy="83661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5110" name="TextBox 7"/>
          <p:cNvSpPr txBox="1">
            <a:spLocks noChangeArrowheads="1"/>
          </p:cNvSpPr>
          <p:nvPr/>
        </p:nvSpPr>
        <p:spPr bwMode="auto">
          <a:xfrm>
            <a:off x="7194550" y="3278188"/>
            <a:ext cx="78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Home</a:t>
            </a:r>
          </a:p>
        </p:txBody>
      </p:sp>
      <p:cxnSp>
        <p:nvCxnSpPr>
          <p:cNvPr id="175111" name="Curved Connector 15"/>
          <p:cNvCxnSpPr>
            <a:cxnSpLocks noChangeShapeType="1"/>
            <a:stCxn id="175107" idx="0"/>
            <a:endCxn id="175109" idx="0"/>
          </p:cNvCxnSpPr>
          <p:nvPr/>
        </p:nvCxnSpPr>
        <p:spPr bwMode="auto">
          <a:xfrm rot="5400000" flipH="1" flipV="1">
            <a:off x="6008688" y="1498600"/>
            <a:ext cx="1587" cy="3097213"/>
          </a:xfrm>
          <a:prstGeom prst="curved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urved Connector 17"/>
          <p:cNvCxnSpPr>
            <a:cxnSpLocks noChangeShapeType="1"/>
            <a:stCxn id="175109" idx="4"/>
            <a:endCxn id="175107" idx="4"/>
          </p:cNvCxnSpPr>
          <p:nvPr/>
        </p:nvCxnSpPr>
        <p:spPr bwMode="auto">
          <a:xfrm rot="5400000">
            <a:off x="6008688" y="2336800"/>
            <a:ext cx="1587" cy="3097213"/>
          </a:xfrm>
          <a:prstGeom prst="curved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113" name="TextBox 18"/>
          <p:cNvSpPr txBox="1">
            <a:spLocks noChangeArrowheads="1"/>
          </p:cNvSpPr>
          <p:nvPr/>
        </p:nvSpPr>
        <p:spPr bwMode="auto">
          <a:xfrm>
            <a:off x="5241925" y="2447925"/>
            <a:ext cx="96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1. Read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087938" y="4205288"/>
            <a:ext cx="1995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2. DatEx (DatShr)</a:t>
            </a:r>
          </a:p>
        </p:txBody>
      </p:sp>
      <p:sp>
        <p:nvSpPr>
          <p:cNvPr id="175115" name="TextBox 20"/>
          <p:cNvSpPr txBox="1">
            <a:spLocks noChangeArrowheads="1"/>
          </p:cNvSpPr>
          <p:nvPr/>
        </p:nvSpPr>
        <p:spPr bwMode="auto">
          <a:xfrm>
            <a:off x="7451725" y="6276975"/>
            <a:ext cx="1404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  <a:latin typeface="Tahoma" charset="0"/>
              </a:rPr>
              <a:t>Culler/Singh Fig. 8.16</a:t>
            </a:r>
          </a:p>
        </p:txBody>
      </p:sp>
      <p:sp>
        <p:nvSpPr>
          <p:cNvPr id="175116" name="TextBox 21"/>
          <p:cNvSpPr txBox="1">
            <a:spLocks noChangeArrowheads="1"/>
          </p:cNvSpPr>
          <p:nvPr/>
        </p:nvSpPr>
        <p:spPr bwMode="auto">
          <a:xfrm>
            <a:off x="630238" y="2108200"/>
            <a:ext cx="34115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  <a:latin typeface="Tahoma" charset="0"/>
              </a:rPr>
              <a:t>P0 acquires an address for reading: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784850" y="5078413"/>
            <a:ext cx="838200" cy="836612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6" name="Shape 25"/>
          <p:cNvCxnSpPr>
            <a:cxnSpLocks noChangeShapeType="1"/>
            <a:stCxn id="175109" idx="4"/>
            <a:endCxn id="24" idx="6"/>
          </p:cNvCxnSpPr>
          <p:nvPr/>
        </p:nvCxnSpPr>
        <p:spPr bwMode="auto">
          <a:xfrm rot="5400000">
            <a:off x="6284119" y="4223544"/>
            <a:ext cx="1612900" cy="9350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hape 27"/>
          <p:cNvCxnSpPr>
            <a:cxnSpLocks noChangeShapeType="1"/>
            <a:stCxn id="24" idx="2"/>
            <a:endCxn id="175107" idx="4"/>
          </p:cNvCxnSpPr>
          <p:nvPr/>
        </p:nvCxnSpPr>
        <p:spPr bwMode="auto">
          <a:xfrm rot="10800000">
            <a:off x="4460875" y="3884613"/>
            <a:ext cx="1323975" cy="16129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984875" y="5311775"/>
            <a:ext cx="43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P1</a:t>
            </a:r>
          </a:p>
        </p:txBody>
      </p:sp>
    </p:spTree>
    <p:extLst>
      <p:ext uri="{BB962C8B-B14F-4D97-AF65-F5344CB8AC3E}">
        <p14:creationId xmlns:p14="http://schemas.microsoft.com/office/powerpoint/2010/main" val="34983390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RdEx with Former Owner</a:t>
            </a:r>
          </a:p>
        </p:txBody>
      </p:sp>
      <p:sp>
        <p:nvSpPr>
          <p:cNvPr id="17613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872C98-204E-9A40-85EE-9E625EA4AA4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76131" name="Oval 4"/>
          <p:cNvSpPr>
            <a:spLocks noChangeArrowheads="1"/>
          </p:cNvSpPr>
          <p:nvPr/>
        </p:nvSpPr>
        <p:spPr bwMode="auto">
          <a:xfrm>
            <a:off x="2611438" y="2543175"/>
            <a:ext cx="836612" cy="838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2" name="TextBox 5"/>
          <p:cNvSpPr txBox="1">
            <a:spLocks noChangeArrowheads="1"/>
          </p:cNvSpPr>
          <p:nvPr/>
        </p:nvSpPr>
        <p:spPr bwMode="auto">
          <a:xfrm>
            <a:off x="2828925" y="2774950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P0</a:t>
            </a:r>
          </a:p>
        </p:txBody>
      </p:sp>
      <p:sp>
        <p:nvSpPr>
          <p:cNvPr id="176133" name="Oval 6"/>
          <p:cNvSpPr>
            <a:spLocks noChangeArrowheads="1"/>
          </p:cNvSpPr>
          <p:nvPr/>
        </p:nvSpPr>
        <p:spPr bwMode="auto">
          <a:xfrm>
            <a:off x="5708650" y="2543175"/>
            <a:ext cx="836613" cy="838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4" name="TextBox 7"/>
          <p:cNvSpPr txBox="1">
            <a:spLocks noChangeArrowheads="1"/>
          </p:cNvSpPr>
          <p:nvPr/>
        </p:nvSpPr>
        <p:spPr bwMode="auto">
          <a:xfrm>
            <a:off x="5764213" y="2774950"/>
            <a:ext cx="78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Home</a:t>
            </a:r>
          </a:p>
        </p:txBody>
      </p:sp>
      <p:cxnSp>
        <p:nvCxnSpPr>
          <p:cNvPr id="9" name="Curved Connector 8"/>
          <p:cNvCxnSpPr>
            <a:cxnSpLocks noChangeShapeType="1"/>
            <a:stCxn id="176131" idx="0"/>
            <a:endCxn id="176133" idx="0"/>
          </p:cNvCxnSpPr>
          <p:nvPr/>
        </p:nvCxnSpPr>
        <p:spPr bwMode="auto">
          <a:xfrm rot="5400000" flipH="1" flipV="1">
            <a:off x="4578350" y="995363"/>
            <a:ext cx="1588" cy="3097212"/>
          </a:xfrm>
          <a:prstGeom prst="curved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1588" y="1943100"/>
            <a:ext cx="966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1. RdEx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32263" y="4884738"/>
            <a:ext cx="117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3b. DatEx</a:t>
            </a:r>
          </a:p>
        </p:txBody>
      </p:sp>
      <p:sp>
        <p:nvSpPr>
          <p:cNvPr id="176138" name="Oval 13"/>
          <p:cNvSpPr>
            <a:spLocks noChangeArrowheads="1"/>
          </p:cNvSpPr>
          <p:nvPr/>
        </p:nvSpPr>
        <p:spPr bwMode="auto">
          <a:xfrm>
            <a:off x="7138988" y="3702050"/>
            <a:ext cx="838200" cy="83661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9" name="TextBox 14"/>
          <p:cNvSpPr txBox="1">
            <a:spLocks noChangeArrowheads="1"/>
          </p:cNvSpPr>
          <p:nvPr/>
        </p:nvSpPr>
        <p:spPr bwMode="auto">
          <a:xfrm>
            <a:off x="7162800" y="3932238"/>
            <a:ext cx="852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Owner</a:t>
            </a:r>
          </a:p>
        </p:txBody>
      </p:sp>
      <p:cxnSp>
        <p:nvCxnSpPr>
          <p:cNvPr id="17" name="Shape 16"/>
          <p:cNvCxnSpPr>
            <a:cxnSpLocks noChangeShapeType="1"/>
            <a:endCxn id="176138" idx="0"/>
          </p:cNvCxnSpPr>
          <p:nvPr/>
        </p:nvCxnSpPr>
        <p:spPr bwMode="auto">
          <a:xfrm>
            <a:off x="6545263" y="2774950"/>
            <a:ext cx="1012825" cy="927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73900" y="2544763"/>
            <a:ext cx="835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2. Invl</a:t>
            </a:r>
          </a:p>
        </p:txBody>
      </p:sp>
      <p:cxnSp>
        <p:nvCxnSpPr>
          <p:cNvPr id="28" name="Shape 27"/>
          <p:cNvCxnSpPr>
            <a:cxnSpLocks noChangeShapeType="1"/>
            <a:endCxn id="176133" idx="5"/>
          </p:cNvCxnSpPr>
          <p:nvPr/>
        </p:nvCxnSpPr>
        <p:spPr bwMode="auto">
          <a:xfrm rot="10800000">
            <a:off x="6423025" y="3257550"/>
            <a:ext cx="739775" cy="6746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532563" y="3294063"/>
            <a:ext cx="949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3a. Rev</a:t>
            </a:r>
          </a:p>
        </p:txBody>
      </p:sp>
      <p:cxnSp>
        <p:nvCxnSpPr>
          <p:cNvPr id="31" name="Shape 30"/>
          <p:cNvCxnSpPr>
            <a:cxnSpLocks noChangeShapeType="1"/>
            <a:stCxn id="176138" idx="3"/>
            <a:endCxn id="176131" idx="4"/>
          </p:cNvCxnSpPr>
          <p:nvPr/>
        </p:nvCxnSpPr>
        <p:spPr bwMode="auto">
          <a:xfrm rot="5400000" flipH="1">
            <a:off x="4629151" y="1782762"/>
            <a:ext cx="1035050" cy="4232275"/>
          </a:xfrm>
          <a:prstGeom prst="curvedConnector3">
            <a:avLst>
              <a:gd name="adj1" fmla="val -33907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130833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Contention Resolution (for Write)</a:t>
            </a:r>
          </a:p>
        </p:txBody>
      </p:sp>
      <p:sp>
        <p:nvSpPr>
          <p:cNvPr id="17817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8D5E6E-EA3E-7F4D-8ED6-96833CB5E8E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78179" name="Oval 4"/>
          <p:cNvSpPr>
            <a:spLocks noChangeArrowheads="1"/>
          </p:cNvSpPr>
          <p:nvPr/>
        </p:nvSpPr>
        <p:spPr bwMode="auto">
          <a:xfrm>
            <a:off x="1041400" y="2211388"/>
            <a:ext cx="838200" cy="836612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8180" name="TextBox 5"/>
          <p:cNvSpPr txBox="1">
            <a:spLocks noChangeArrowheads="1"/>
          </p:cNvSpPr>
          <p:nvPr/>
        </p:nvSpPr>
        <p:spPr bwMode="auto">
          <a:xfrm>
            <a:off x="1260475" y="2441575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P0</a:t>
            </a:r>
          </a:p>
        </p:txBody>
      </p:sp>
      <p:sp>
        <p:nvSpPr>
          <p:cNvPr id="178181" name="Oval 6"/>
          <p:cNvSpPr>
            <a:spLocks noChangeArrowheads="1"/>
          </p:cNvSpPr>
          <p:nvPr/>
        </p:nvSpPr>
        <p:spPr bwMode="auto">
          <a:xfrm>
            <a:off x="4138613" y="2211388"/>
            <a:ext cx="836612" cy="836612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8182" name="TextBox 7"/>
          <p:cNvSpPr txBox="1">
            <a:spLocks noChangeArrowheads="1"/>
          </p:cNvSpPr>
          <p:nvPr/>
        </p:nvSpPr>
        <p:spPr bwMode="auto">
          <a:xfrm>
            <a:off x="4194175" y="2441575"/>
            <a:ext cx="781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Home</a:t>
            </a:r>
          </a:p>
        </p:txBody>
      </p:sp>
      <p:cxnSp>
        <p:nvCxnSpPr>
          <p:cNvPr id="9" name="Curved Connector 8"/>
          <p:cNvCxnSpPr>
            <a:cxnSpLocks noChangeShapeType="1"/>
            <a:stCxn id="178179" idx="0"/>
            <a:endCxn id="178181" idx="0"/>
          </p:cNvCxnSpPr>
          <p:nvPr/>
        </p:nvCxnSpPr>
        <p:spPr bwMode="auto">
          <a:xfrm rot="5400000" flipH="1" flipV="1">
            <a:off x="3008313" y="661987"/>
            <a:ext cx="1588" cy="3097213"/>
          </a:xfrm>
          <a:prstGeom prst="curved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urved Connector 9"/>
          <p:cNvCxnSpPr>
            <a:cxnSpLocks noChangeShapeType="1"/>
          </p:cNvCxnSpPr>
          <p:nvPr/>
        </p:nvCxnSpPr>
        <p:spPr bwMode="auto">
          <a:xfrm rot="5400000">
            <a:off x="3008313" y="1485900"/>
            <a:ext cx="1587" cy="3097213"/>
          </a:xfrm>
          <a:prstGeom prst="curved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8250" y="1611313"/>
            <a:ext cx="1087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1a. RdEx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89150" y="3313113"/>
            <a:ext cx="1171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2a. DatEx</a:t>
            </a:r>
          </a:p>
        </p:txBody>
      </p:sp>
      <p:sp>
        <p:nvSpPr>
          <p:cNvPr id="178187" name="Oval 12"/>
          <p:cNvSpPr>
            <a:spLocks noChangeArrowheads="1"/>
          </p:cNvSpPr>
          <p:nvPr/>
        </p:nvSpPr>
        <p:spPr bwMode="auto">
          <a:xfrm>
            <a:off x="7770813" y="2211388"/>
            <a:ext cx="838200" cy="838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8188" name="TextBox 13"/>
          <p:cNvSpPr txBox="1">
            <a:spLocks noChangeArrowheads="1"/>
          </p:cNvSpPr>
          <p:nvPr/>
        </p:nvSpPr>
        <p:spPr bwMode="auto">
          <a:xfrm>
            <a:off x="7988300" y="2443163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P1</a:t>
            </a:r>
          </a:p>
        </p:txBody>
      </p:sp>
      <p:cxnSp>
        <p:nvCxnSpPr>
          <p:cNvPr id="16" name="Curved Connector 15"/>
          <p:cNvCxnSpPr>
            <a:cxnSpLocks noChangeShapeType="1"/>
            <a:stCxn id="178187" idx="0"/>
            <a:endCxn id="178181" idx="0"/>
          </p:cNvCxnSpPr>
          <p:nvPr/>
        </p:nvCxnSpPr>
        <p:spPr bwMode="auto">
          <a:xfrm rot="16200000" flipV="1">
            <a:off x="6373813" y="395288"/>
            <a:ext cx="0" cy="3632200"/>
          </a:xfrm>
          <a:prstGeom prst="curvedConnector3">
            <a:avLst>
              <a:gd name="adj1" fmla="val 28854713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42025" y="1611313"/>
            <a:ext cx="1092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1b. RdEx</a:t>
            </a:r>
          </a:p>
        </p:txBody>
      </p:sp>
      <p:cxnSp>
        <p:nvCxnSpPr>
          <p:cNvPr id="21" name="Curved Connector 20"/>
          <p:cNvCxnSpPr>
            <a:cxnSpLocks noChangeShapeType="1"/>
            <a:stCxn id="178181" idx="4"/>
            <a:endCxn id="178187" idx="4"/>
          </p:cNvCxnSpPr>
          <p:nvPr/>
        </p:nvCxnSpPr>
        <p:spPr bwMode="auto">
          <a:xfrm rot="16200000" flipH="1">
            <a:off x="6373019" y="1232694"/>
            <a:ext cx="1588" cy="3632200"/>
          </a:xfrm>
          <a:prstGeom prst="curvedConnector3">
            <a:avLst>
              <a:gd name="adj1" fmla="val 28854713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961063" y="3336925"/>
            <a:ext cx="1147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2b. NACK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4988" y="2330450"/>
            <a:ext cx="5318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00"/>
                </a:solidFill>
                <a:latin typeface="Tahoma" charset="0"/>
                <a:sym typeface="Wingdings" charset="0"/>
              </a:rPr>
              <a:t></a:t>
            </a:r>
            <a:endParaRPr lang="en-US" sz="3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629650" y="2308225"/>
            <a:ext cx="5302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00"/>
                </a:solidFill>
                <a:latin typeface="Tahoma" charset="0"/>
                <a:sym typeface="Wingdings" charset="0"/>
              </a:rPr>
              <a:t></a:t>
            </a:r>
            <a:endParaRPr lang="en-US" sz="3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42025" y="2027238"/>
            <a:ext cx="96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3. RdEx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628900" y="2027238"/>
            <a:ext cx="830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4. Invl</a:t>
            </a:r>
          </a:p>
        </p:txBody>
      </p:sp>
      <p:cxnSp>
        <p:nvCxnSpPr>
          <p:cNvPr id="30" name="Curved Connector 29"/>
          <p:cNvCxnSpPr>
            <a:cxnSpLocks noChangeShapeType="1"/>
          </p:cNvCxnSpPr>
          <p:nvPr/>
        </p:nvCxnSpPr>
        <p:spPr bwMode="auto">
          <a:xfrm>
            <a:off x="1879600" y="2628900"/>
            <a:ext cx="2259013" cy="15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urved Connector 32"/>
          <p:cNvCxnSpPr>
            <a:cxnSpLocks noChangeShapeType="1"/>
          </p:cNvCxnSpPr>
          <p:nvPr/>
        </p:nvCxnSpPr>
        <p:spPr bwMode="auto">
          <a:xfrm rot="16200000" flipH="1">
            <a:off x="4824413" y="-315913"/>
            <a:ext cx="1588" cy="6729413"/>
          </a:xfrm>
          <a:prstGeom prst="curvedConnector3">
            <a:avLst>
              <a:gd name="adj1" fmla="val 185100222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628900" y="2700338"/>
            <a:ext cx="949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5a. Rev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194175" y="4557713"/>
            <a:ext cx="1177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5b. DatEx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077200" y="3683000"/>
            <a:ext cx="531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00"/>
                </a:solidFill>
                <a:latin typeface="Tahoma" charset="0"/>
                <a:sym typeface="Wingdings" charset="0"/>
              </a:rPr>
              <a:t></a:t>
            </a:r>
            <a:endParaRPr lang="en-US" sz="3200">
              <a:solidFill>
                <a:srgbClr val="000000"/>
              </a:solidFill>
              <a:latin typeface="Tahoma" charset="0"/>
            </a:endParaRPr>
          </a:p>
        </p:txBody>
      </p:sp>
      <p:cxnSp>
        <p:nvCxnSpPr>
          <p:cNvPr id="39" name="Curved Connector 38"/>
          <p:cNvCxnSpPr>
            <a:cxnSpLocks noChangeShapeType="1"/>
            <a:stCxn id="178181" idx="1"/>
            <a:endCxn id="178179" idx="7"/>
          </p:cNvCxnSpPr>
          <p:nvPr/>
        </p:nvCxnSpPr>
        <p:spPr bwMode="auto">
          <a:xfrm rot="16200000" flipV="1">
            <a:off x="3009107" y="1081881"/>
            <a:ext cx="1588" cy="2505075"/>
          </a:xfrm>
          <a:prstGeom prst="curvedConnector3">
            <a:avLst>
              <a:gd name="adj1" fmla="val 2211713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436617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7" grpId="0"/>
      <p:bldP spid="17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/>
      <p:bldP spid="35" grpId="0"/>
      <p:bldP spid="36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Issues with Contention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Need to escape race conditions by:</a:t>
            </a:r>
          </a:p>
          <a:p>
            <a:pPr lvl="1"/>
            <a:r>
              <a:rPr lang="en-US" dirty="0" err="1">
                <a:latin typeface="Tahoma" charset="0"/>
                <a:ea typeface="ＭＳ Ｐゴシック" charset="0"/>
              </a:rPr>
              <a:t>NACKing</a:t>
            </a:r>
            <a:r>
              <a:rPr lang="en-US" dirty="0">
                <a:latin typeface="Tahoma" charset="0"/>
                <a:ea typeface="ＭＳ Ｐゴシック" charset="0"/>
              </a:rPr>
              <a:t> requests to busy (pending invalidate) entries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Original requestor retries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OR, queuing requests and granting in sequence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Or </a:t>
            </a:r>
            <a:r>
              <a:rPr lang="en-US" dirty="0">
                <a:latin typeface="Tahoma" charset="0"/>
                <a:ea typeface="ＭＳ Ｐゴシック" charset="0"/>
              </a:rPr>
              <a:t>some combination </a:t>
            </a:r>
            <a:r>
              <a:rPr lang="en-US" dirty="0" smtClean="0">
                <a:latin typeface="Tahoma" charset="0"/>
                <a:ea typeface="ＭＳ Ｐゴシック" charset="0"/>
              </a:rPr>
              <a:t>thereof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Fairness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Which requestor should be preferred in a conflict?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Both interconnect </a:t>
            </a:r>
            <a:r>
              <a:rPr lang="en-US" dirty="0">
                <a:latin typeface="Tahoma" charset="0"/>
                <a:ea typeface="ＭＳ Ｐゴシック" charset="0"/>
              </a:rPr>
              <a:t>delivery </a:t>
            </a:r>
            <a:r>
              <a:rPr lang="en-US" dirty="0" smtClean="0">
                <a:latin typeface="Tahoma" charset="0"/>
                <a:ea typeface="ＭＳ Ｐゴシック" charset="0"/>
              </a:rPr>
              <a:t>order</a:t>
            </a:r>
            <a:r>
              <a:rPr lang="en-US" dirty="0">
                <a:latin typeface="Tahoma" charset="0"/>
                <a:ea typeface="ＭＳ Ｐゴシック" charset="0"/>
              </a:rPr>
              <a:t> </a:t>
            </a:r>
            <a:r>
              <a:rPr lang="en-US" dirty="0" smtClean="0">
                <a:latin typeface="Tahoma" charset="0"/>
                <a:ea typeface="ＭＳ Ｐゴシック" charset="0"/>
              </a:rPr>
              <a:t>and distance matter</a:t>
            </a:r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Preventing ping-ponging is important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Can be achieved with better synchronization mechanisms or better prediction mechanisms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792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BB9B71-0EAC-E944-8213-502879345D2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84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Scaling the Directory: Some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large is the directory?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can we reduce the access latency to the directory?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can we scale the system to thousands of nodes?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Can we get the best of snooping and directory protocols?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Think h</a:t>
            </a:r>
            <a:r>
              <a:rPr lang="en-US" dirty="0" smtClean="0">
                <a:latin typeface="Tahoma" charset="0"/>
                <a:ea typeface="ＭＳ Ｐゴシック" charset="0"/>
              </a:rPr>
              <a:t>eterogeneity </a:t>
            </a:r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1C6F22-C1DA-3949-9933-9047782F09A6}" type="slidenum">
              <a:rPr lang="en-US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25</a:t>
            </a:fld>
            <a:endParaRPr lang="en-US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98309" name="TextBox 1"/>
          <p:cNvSpPr txBox="1">
            <a:spLocks noChangeArrowheads="1"/>
          </p:cNvSpPr>
          <p:nvPr/>
        </p:nvSpPr>
        <p:spPr bwMode="auto">
          <a:xfrm>
            <a:off x="-1270000" y="33655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48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4"/>
          <p:cNvSpPr>
            <a:spLocks noChangeArrowheads="1"/>
          </p:cNvSpPr>
          <p:nvPr/>
        </p:nvSpPr>
        <p:spPr bwMode="auto">
          <a:xfrm>
            <a:off x="1701800" y="1219200"/>
            <a:ext cx="3235325" cy="14620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3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Directory: Data Structures</a:t>
            </a:r>
          </a:p>
        </p:txBody>
      </p:sp>
      <p:sp>
        <p:nvSpPr>
          <p:cNvPr id="131075" name="Content Placeholder 2"/>
          <p:cNvSpPr>
            <a:spLocks noGrp="1"/>
          </p:cNvSpPr>
          <p:nvPr>
            <p:ph idx="1"/>
          </p:nvPr>
        </p:nvSpPr>
        <p:spPr>
          <a:xfrm>
            <a:off x="228600" y="2681288"/>
            <a:ext cx="8915400" cy="3636962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Required to support invalidation and cache block requests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Key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operation to support is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set inclusion test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False positives are OK: want to know which caches </a:t>
            </a:r>
            <a:r>
              <a:rPr lang="en-US" i="1" dirty="0">
                <a:latin typeface="Tahoma" charset="0"/>
                <a:ea typeface="ＭＳ Ｐゴシック" charset="0"/>
              </a:rPr>
              <a:t>may</a:t>
            </a:r>
            <a:r>
              <a:rPr lang="en-US" dirty="0">
                <a:latin typeface="Tahoma" charset="0"/>
                <a:ea typeface="ＭＳ Ｐゴシック" charset="0"/>
              </a:rPr>
              <a:t> contain a copy of a block, and spurious invalidations are ignored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False positive rate determines </a:t>
            </a:r>
            <a:r>
              <a:rPr lang="en-US" i="1" dirty="0">
                <a:latin typeface="Tahoma" charset="0"/>
                <a:ea typeface="ＭＳ Ｐゴシック" charset="0"/>
              </a:rPr>
              <a:t>performance</a:t>
            </a:r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Most accurate (and expensive): full bit-vector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Compressed representation, linked list, Bloom filters are all possible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3741C0A-CE55-C34B-B7B8-FBBE4A2534C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cxnSp>
        <p:nvCxnSpPr>
          <p:cNvPr id="173061" name="Straight Connector 6"/>
          <p:cNvCxnSpPr>
            <a:cxnSpLocks noChangeShapeType="1"/>
          </p:cNvCxnSpPr>
          <p:nvPr/>
        </p:nvCxnSpPr>
        <p:spPr bwMode="auto">
          <a:xfrm rot="5400000">
            <a:off x="1893094" y="1950244"/>
            <a:ext cx="146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3062" name="TextBox 7"/>
          <p:cNvSpPr txBox="1">
            <a:spLocks noChangeArrowheads="1"/>
          </p:cNvSpPr>
          <p:nvPr/>
        </p:nvSpPr>
        <p:spPr bwMode="auto">
          <a:xfrm>
            <a:off x="1701800" y="1220788"/>
            <a:ext cx="6905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0x00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0x04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0x08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0x0C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…</a:t>
            </a:r>
          </a:p>
        </p:txBody>
      </p:sp>
      <p:sp>
        <p:nvSpPr>
          <p:cNvPr id="173063" name="TextBox 9"/>
          <p:cNvSpPr txBox="1">
            <a:spLocks noChangeArrowheads="1"/>
          </p:cNvSpPr>
          <p:nvPr/>
        </p:nvSpPr>
        <p:spPr bwMode="auto">
          <a:xfrm>
            <a:off x="2622550" y="1220788"/>
            <a:ext cx="2314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Shared: {P0, P1, P2}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---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Exclusive: P2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---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---</a:t>
            </a:r>
          </a:p>
          <a:p>
            <a:pPr eaLnBrk="1" hangingPunct="1"/>
            <a:endParaRPr lang="en-US" sz="180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867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Interconnection Network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Basics</a:t>
            </a:r>
          </a:p>
        </p:txBody>
      </p:sp>
      <p:sp>
        <p:nvSpPr>
          <p:cNvPr id="90114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1F59EA-F7AC-CF4D-8CCB-61F1542EF447}" type="slidenum">
              <a:rPr lang="en-US" sz="12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27</a:t>
            </a:fld>
            <a:endParaRPr lang="en-US" sz="12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Where Is Interconnect Used?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To connect components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Many examples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Processors and processors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Processors and memories (banks)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Processors and caches (banks)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Caches and caches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I/O devices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7DDBD4-5097-7C41-AA7E-105BF018BC4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911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60960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Box 5"/>
          <p:cNvSpPr txBox="1">
            <a:spLocks noChangeArrowheads="1"/>
          </p:cNvSpPr>
          <p:nvPr/>
        </p:nvSpPr>
        <p:spPr bwMode="auto">
          <a:xfrm>
            <a:off x="4038600" y="5421313"/>
            <a:ext cx="2971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Interconnection network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Why Is It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Affects the scalability of the system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How large of a system can you build?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How easily can you add more processors?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Affects performance and energy efficiency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How fast can processors, caches, and memory communicate?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How long are the latencies to memory?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How much energy is spent on communication?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BE39C6-13D9-3B40-9607-2CD19A1C10A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Midterm 2 Grade Distribution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250A6D-66F0-4F10-9832-998AF6A15B83}" type="slidenum">
              <a:rPr lang="en-US">
                <a:cs typeface="Arial" charset="0"/>
              </a:rPr>
              <a:pPr/>
              <a:t>3</a:t>
            </a:fld>
            <a:endParaRPr lang="en-US">
              <a:cs typeface="Arial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0" y="914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13465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Interconnection Network Basics</a:t>
            </a:r>
          </a:p>
        </p:txBody>
      </p:sp>
      <p:sp>
        <p:nvSpPr>
          <p:cNvPr id="14336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Topology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Specifies the way switches are wired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Affects routing, reliability, throughput, latency, building ease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Routing (algorithm)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How does a message get from source to destination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Static or </a:t>
            </a:r>
            <a:r>
              <a:rPr lang="en-US" dirty="0" smtClean="0">
                <a:latin typeface="Tahoma" charset="0"/>
                <a:ea typeface="ＭＳ Ｐゴシック" charset="0"/>
              </a:rPr>
              <a:t>adaptive </a:t>
            </a:r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Buffering and Flow Control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What do we store within the network?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Entire packets, parts of packets, </a:t>
            </a:r>
            <a:r>
              <a:rPr lang="en-US" dirty="0" err="1">
                <a:latin typeface="Tahoma" charset="0"/>
                <a:ea typeface="ＭＳ Ｐゴシック" charset="0"/>
              </a:rPr>
              <a:t>etc</a:t>
            </a:r>
            <a:r>
              <a:rPr lang="en-US" dirty="0">
                <a:latin typeface="Tahoma" charset="0"/>
                <a:ea typeface="ＭＳ Ｐゴシック" charset="0"/>
              </a:rPr>
              <a:t>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How do we throttle during oversubscription?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Tightly coupled with routing strategy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30FF82-57C3-DD4A-8BB4-AABD3B28D57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Topology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Bus (simplest)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Point-to-point connections (ideal and most costly)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Crossbar (less costly)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Ring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Tree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Omega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Hypercube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Mesh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Torus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Butterfly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725F0A-E6BA-EE43-965B-88F0A9C198E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Metrics to Evaluate Interconnect Topology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Cost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Latency (in hops, in nanoseconds)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Contention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Many others exist you should think about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Energy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Bandwidth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Overall system performance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5A8B57-0EAE-6C4E-8E56-3AF55E343B0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Bus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Simple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Cost effective for a small number of nodes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Easy to implement coherence (snooping and serialization)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Not scalable to large number of nodes (limited bandwidth, electrical loading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 reduced frequency)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High contention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 fast saturation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5FD5CF-9F76-E14F-9CE8-15A70DDBA0F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96260" name="Picture 4" descr="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99025"/>
            <a:ext cx="4300538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6261" name="Straight Connector 26"/>
          <p:cNvCxnSpPr>
            <a:cxnSpLocks noChangeShapeType="1"/>
          </p:cNvCxnSpPr>
          <p:nvPr/>
        </p:nvCxnSpPr>
        <p:spPr bwMode="auto">
          <a:xfrm rot="5400000">
            <a:off x="11874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2" name="Straight Connector 27"/>
          <p:cNvCxnSpPr>
            <a:cxnSpLocks noChangeShapeType="1"/>
          </p:cNvCxnSpPr>
          <p:nvPr/>
        </p:nvCxnSpPr>
        <p:spPr bwMode="auto">
          <a:xfrm rot="5400000">
            <a:off x="21018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3" name="Straight Connector 28"/>
          <p:cNvCxnSpPr>
            <a:cxnSpLocks noChangeShapeType="1"/>
          </p:cNvCxnSpPr>
          <p:nvPr/>
        </p:nvCxnSpPr>
        <p:spPr bwMode="auto">
          <a:xfrm rot="5400000">
            <a:off x="30162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4" name="Straight Connector 29"/>
          <p:cNvCxnSpPr>
            <a:cxnSpLocks noChangeShapeType="1"/>
          </p:cNvCxnSpPr>
          <p:nvPr/>
        </p:nvCxnSpPr>
        <p:spPr bwMode="auto">
          <a:xfrm rot="5400000">
            <a:off x="39306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5" name="Straight Connector 30"/>
          <p:cNvCxnSpPr>
            <a:cxnSpLocks noChangeShapeType="1"/>
          </p:cNvCxnSpPr>
          <p:nvPr/>
        </p:nvCxnSpPr>
        <p:spPr bwMode="auto">
          <a:xfrm rot="5400000">
            <a:off x="48450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6" name="Straight Connector 31"/>
          <p:cNvCxnSpPr>
            <a:cxnSpLocks noChangeShapeType="1"/>
          </p:cNvCxnSpPr>
          <p:nvPr/>
        </p:nvCxnSpPr>
        <p:spPr bwMode="auto">
          <a:xfrm rot="5400000">
            <a:off x="57594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7" name="Straight Connector 32"/>
          <p:cNvCxnSpPr>
            <a:cxnSpLocks noChangeShapeType="1"/>
          </p:cNvCxnSpPr>
          <p:nvPr/>
        </p:nvCxnSpPr>
        <p:spPr bwMode="auto">
          <a:xfrm rot="5400000">
            <a:off x="66738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8" name="Straight Connector 33"/>
          <p:cNvCxnSpPr>
            <a:cxnSpLocks noChangeShapeType="1"/>
          </p:cNvCxnSpPr>
          <p:nvPr/>
        </p:nvCxnSpPr>
        <p:spPr bwMode="auto">
          <a:xfrm rot="5400000">
            <a:off x="75882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9" name="Straight Connector 35"/>
          <p:cNvCxnSpPr>
            <a:cxnSpLocks noChangeShapeType="1"/>
          </p:cNvCxnSpPr>
          <p:nvPr/>
        </p:nvCxnSpPr>
        <p:spPr bwMode="auto">
          <a:xfrm>
            <a:off x="1066800" y="4648200"/>
            <a:ext cx="70866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11430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0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20574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9718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38862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8006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4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57150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5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66294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6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5438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7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Point-to-Point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Every node connected to every other</a:t>
            </a:r>
          </a:p>
          <a:p>
            <a:pPr marL="0" indent="0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Lowest contention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Potentially lowest latency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Ideal, if cost is not an issue</a:t>
            </a:r>
          </a:p>
          <a:p>
            <a:pPr marL="0" indent="0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-- Highest cost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 O(N) connections/ports 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 per node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O(N</a:t>
            </a:r>
            <a:r>
              <a:rPr lang="en-US" baseline="3000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2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) links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-- Not scalable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-- How to lay out on chip?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 </a:t>
            </a: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0ABBFB-62A5-AD4C-8CFB-970886396A8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096000" y="9906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0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7772400" y="16764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1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8382000" y="31242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2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7772400" y="47244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3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6096000" y="53340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4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4495800" y="47244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5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3886200" y="31242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6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4495800" y="16764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7</a:t>
            </a:r>
          </a:p>
        </p:txBody>
      </p:sp>
      <p:cxnSp>
        <p:nvCxnSpPr>
          <p:cNvPr id="56" name="Straight Connector 55"/>
          <p:cNvCxnSpPr>
            <a:cxnSpLocks noChangeShapeType="1"/>
            <a:stCxn id="53" idx="7"/>
            <a:endCxn id="54" idx="6"/>
          </p:cNvCxnSpPr>
          <p:nvPr/>
        </p:nvCxnSpPr>
        <p:spPr bwMode="auto">
          <a:xfrm rot="16200000" flipV="1">
            <a:off x="3979863" y="3830637"/>
            <a:ext cx="1411288" cy="531813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Connector 56"/>
          <p:cNvCxnSpPr>
            <a:cxnSpLocks noChangeShapeType="1"/>
            <a:stCxn id="53" idx="7"/>
            <a:endCxn id="55" idx="5"/>
          </p:cNvCxnSpPr>
          <p:nvPr/>
        </p:nvCxnSpPr>
        <p:spPr bwMode="auto">
          <a:xfrm rot="5400000" flipH="1" flipV="1">
            <a:off x="3616325" y="3467101"/>
            <a:ext cx="2670175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Connector 57"/>
          <p:cNvCxnSpPr>
            <a:cxnSpLocks noChangeShapeType="1"/>
            <a:stCxn id="54" idx="6"/>
            <a:endCxn id="55" idx="5"/>
          </p:cNvCxnSpPr>
          <p:nvPr/>
        </p:nvCxnSpPr>
        <p:spPr bwMode="auto">
          <a:xfrm flipV="1">
            <a:off x="4419600" y="2132013"/>
            <a:ext cx="531813" cy="1258887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4343400" y="2132013"/>
            <a:ext cx="3430588" cy="3201987"/>
            <a:chOff x="2582978" y="2512357"/>
            <a:chExt cx="3431242" cy="3202644"/>
          </a:xfrm>
        </p:grpSpPr>
        <p:cxnSp>
          <p:nvCxnSpPr>
            <p:cNvPr id="97321" name="Straight Connector 41"/>
            <p:cNvCxnSpPr>
              <a:cxnSpLocks noChangeShapeType="1"/>
              <a:stCxn id="53" idx="7"/>
              <a:endCxn id="51" idx="1"/>
            </p:cNvCxnSpPr>
            <p:nvPr/>
          </p:nvCxnSpPr>
          <p:spPr bwMode="auto">
            <a:xfrm>
              <a:off x="3114513" y="5183461"/>
              <a:ext cx="2899707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2" name="Straight Connector 56"/>
            <p:cNvCxnSpPr>
              <a:cxnSpLocks noChangeShapeType="1"/>
              <a:stCxn id="54" idx="6"/>
              <a:endCxn id="51" idx="1"/>
            </p:cNvCxnSpPr>
            <p:nvPr/>
          </p:nvCxnSpPr>
          <p:spPr bwMode="auto">
            <a:xfrm>
              <a:off x="2582978" y="3771701"/>
              <a:ext cx="3431242" cy="141176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3" name="Straight Connector 62"/>
            <p:cNvCxnSpPr>
              <a:cxnSpLocks noChangeShapeType="1"/>
              <a:stCxn id="55" idx="5"/>
              <a:endCxn id="51" idx="1"/>
            </p:cNvCxnSpPr>
            <p:nvPr/>
          </p:nvCxnSpPr>
          <p:spPr bwMode="auto">
            <a:xfrm>
              <a:off x="3114514" y="2512357"/>
              <a:ext cx="2899706" cy="2671104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4" name="Straight Connector 70"/>
            <p:cNvCxnSpPr>
              <a:cxnSpLocks noChangeShapeType="1"/>
              <a:stCxn id="52" idx="0"/>
              <a:endCxn id="51" idx="1"/>
            </p:cNvCxnSpPr>
            <p:nvPr/>
          </p:nvCxnSpPr>
          <p:spPr bwMode="auto">
            <a:xfrm flipV="1">
              <a:off x="4526263" y="5183461"/>
              <a:ext cx="1487957" cy="53154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7296" name="Group 76"/>
          <p:cNvGrpSpPr>
            <a:grpSpLocks/>
          </p:cNvGrpSpPr>
          <p:nvPr/>
        </p:nvGrpSpPr>
        <p:grpSpPr bwMode="auto">
          <a:xfrm>
            <a:off x="4343400" y="1524000"/>
            <a:ext cx="3962400" cy="3810000"/>
            <a:chOff x="2582985" y="1904999"/>
            <a:chExt cx="3962400" cy="3810001"/>
          </a:xfrm>
        </p:grpSpPr>
        <p:cxnSp>
          <p:nvCxnSpPr>
            <p:cNvPr id="97314" name="Straight Connector 25"/>
            <p:cNvCxnSpPr>
              <a:cxnSpLocks noChangeShapeType="1"/>
              <a:stCxn id="53" idx="7"/>
              <a:endCxn id="48" idx="4"/>
            </p:cNvCxnSpPr>
            <p:nvPr/>
          </p:nvCxnSpPr>
          <p:spPr bwMode="auto">
            <a:xfrm flipV="1">
              <a:off x="3114470" y="1904999"/>
              <a:ext cx="1411615" cy="3278516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5" name="Straight Connector 47"/>
            <p:cNvCxnSpPr>
              <a:cxnSpLocks noChangeShapeType="1"/>
              <a:stCxn id="49" idx="3"/>
              <a:endCxn id="48" idx="4"/>
            </p:cNvCxnSpPr>
            <p:nvPr/>
          </p:nvCxnSpPr>
          <p:spPr bwMode="auto">
            <a:xfrm flipH="1" flipV="1">
              <a:off x="4526085" y="1904999"/>
              <a:ext cx="1487815" cy="607685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6" name="Straight Connector 50"/>
            <p:cNvCxnSpPr>
              <a:cxnSpLocks noChangeShapeType="1"/>
              <a:stCxn id="54" idx="6"/>
              <a:endCxn id="48" idx="4"/>
            </p:cNvCxnSpPr>
            <p:nvPr/>
          </p:nvCxnSpPr>
          <p:spPr bwMode="auto">
            <a:xfrm flipV="1">
              <a:off x="2582985" y="1904999"/>
              <a:ext cx="1943100" cy="1866900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7" name="Straight Connector 60"/>
            <p:cNvCxnSpPr>
              <a:cxnSpLocks noChangeShapeType="1"/>
              <a:stCxn id="55" idx="5"/>
              <a:endCxn id="48" idx="4"/>
            </p:cNvCxnSpPr>
            <p:nvPr/>
          </p:nvCxnSpPr>
          <p:spPr bwMode="auto">
            <a:xfrm flipV="1">
              <a:off x="3114470" y="1904999"/>
              <a:ext cx="1411615" cy="607685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8" name="Straight Connector 64"/>
            <p:cNvCxnSpPr>
              <a:cxnSpLocks noChangeShapeType="1"/>
              <a:stCxn id="48" idx="4"/>
              <a:endCxn id="52" idx="0"/>
            </p:cNvCxnSpPr>
            <p:nvPr/>
          </p:nvCxnSpPr>
          <p:spPr bwMode="auto">
            <a:xfrm>
              <a:off x="4526085" y="1904999"/>
              <a:ext cx="0" cy="3810001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9" name="Straight Connector 66"/>
            <p:cNvCxnSpPr>
              <a:cxnSpLocks noChangeShapeType="1"/>
              <a:stCxn id="48" idx="4"/>
              <a:endCxn id="51" idx="1"/>
            </p:cNvCxnSpPr>
            <p:nvPr/>
          </p:nvCxnSpPr>
          <p:spPr bwMode="auto">
            <a:xfrm>
              <a:off x="4526085" y="1904999"/>
              <a:ext cx="1487815" cy="3278516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0" name="Straight Connector 74"/>
            <p:cNvCxnSpPr>
              <a:cxnSpLocks noChangeShapeType="1"/>
              <a:stCxn id="50" idx="2"/>
              <a:endCxn id="48" idx="4"/>
            </p:cNvCxnSpPr>
            <p:nvPr/>
          </p:nvCxnSpPr>
          <p:spPr bwMode="auto">
            <a:xfrm flipH="1" flipV="1">
              <a:off x="4526085" y="1904999"/>
              <a:ext cx="2019300" cy="1866900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4343400" y="2132013"/>
            <a:ext cx="3962400" cy="3201987"/>
            <a:chOff x="2582985" y="2512356"/>
            <a:chExt cx="3962400" cy="3202645"/>
          </a:xfrm>
        </p:grpSpPr>
        <p:cxnSp>
          <p:nvCxnSpPr>
            <p:cNvPr id="97308" name="Straight Connector 21"/>
            <p:cNvCxnSpPr>
              <a:cxnSpLocks noChangeShapeType="1"/>
              <a:stCxn id="53" idx="7"/>
              <a:endCxn id="49" idx="3"/>
            </p:cNvCxnSpPr>
            <p:nvPr/>
          </p:nvCxnSpPr>
          <p:spPr bwMode="auto">
            <a:xfrm flipV="1">
              <a:off x="3114470" y="2512356"/>
              <a:ext cx="2899430" cy="267110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09" name="Straight Connector 52"/>
            <p:cNvCxnSpPr>
              <a:cxnSpLocks noChangeShapeType="1"/>
              <a:stCxn id="54" idx="6"/>
              <a:endCxn id="49" idx="3"/>
            </p:cNvCxnSpPr>
            <p:nvPr/>
          </p:nvCxnSpPr>
          <p:spPr bwMode="auto">
            <a:xfrm flipV="1">
              <a:off x="2582985" y="2512356"/>
              <a:ext cx="3430915" cy="125934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0" name="Straight Connector 58"/>
            <p:cNvCxnSpPr>
              <a:cxnSpLocks noChangeShapeType="1"/>
              <a:stCxn id="52" idx="0"/>
              <a:endCxn id="49" idx="3"/>
            </p:cNvCxnSpPr>
            <p:nvPr/>
          </p:nvCxnSpPr>
          <p:spPr bwMode="auto">
            <a:xfrm flipV="1">
              <a:off x="4526085" y="2512356"/>
              <a:ext cx="1487815" cy="320264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1" name="Straight Connector 68"/>
            <p:cNvCxnSpPr>
              <a:cxnSpLocks noChangeShapeType="1"/>
              <a:stCxn id="49" idx="3"/>
              <a:endCxn id="50" idx="2"/>
            </p:cNvCxnSpPr>
            <p:nvPr/>
          </p:nvCxnSpPr>
          <p:spPr bwMode="auto">
            <a:xfrm>
              <a:off x="6013900" y="2512356"/>
              <a:ext cx="531485" cy="125934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2" name="Straight Connector 78"/>
            <p:cNvCxnSpPr>
              <a:cxnSpLocks noChangeShapeType="1"/>
              <a:stCxn id="55" idx="5"/>
              <a:endCxn id="49" idx="3"/>
            </p:cNvCxnSpPr>
            <p:nvPr/>
          </p:nvCxnSpPr>
          <p:spPr bwMode="auto">
            <a:xfrm>
              <a:off x="3114470" y="2512356"/>
              <a:ext cx="2899430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3" name="Straight Connector 80"/>
            <p:cNvCxnSpPr>
              <a:cxnSpLocks noChangeShapeType="1"/>
              <a:stCxn id="51" idx="1"/>
              <a:endCxn id="49" idx="3"/>
            </p:cNvCxnSpPr>
            <p:nvPr/>
          </p:nvCxnSpPr>
          <p:spPr bwMode="auto">
            <a:xfrm flipV="1">
              <a:off x="6013900" y="2512356"/>
              <a:ext cx="0" cy="267110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4343400" y="2132013"/>
            <a:ext cx="3962400" cy="3201987"/>
            <a:chOff x="2582985" y="2512358"/>
            <a:chExt cx="3962401" cy="3202642"/>
          </a:xfrm>
        </p:grpSpPr>
        <p:cxnSp>
          <p:nvCxnSpPr>
            <p:cNvPr id="97303" name="Straight Connector 39"/>
            <p:cNvCxnSpPr>
              <a:cxnSpLocks noChangeShapeType="1"/>
              <a:stCxn id="53" idx="7"/>
              <a:endCxn id="50" idx="2"/>
            </p:cNvCxnSpPr>
            <p:nvPr/>
          </p:nvCxnSpPr>
          <p:spPr bwMode="auto">
            <a:xfrm flipV="1">
              <a:off x="3114470" y="3771702"/>
              <a:ext cx="3430916" cy="1411759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04" name="Straight Connector 54"/>
            <p:cNvCxnSpPr>
              <a:cxnSpLocks noChangeShapeType="1"/>
              <a:stCxn id="54" idx="6"/>
              <a:endCxn id="50" idx="2"/>
            </p:cNvCxnSpPr>
            <p:nvPr/>
          </p:nvCxnSpPr>
          <p:spPr bwMode="auto">
            <a:xfrm>
              <a:off x="2582985" y="3771702"/>
              <a:ext cx="3962401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05" name="Straight Connector 72"/>
            <p:cNvCxnSpPr>
              <a:cxnSpLocks noChangeShapeType="1"/>
              <a:stCxn id="51" idx="1"/>
              <a:endCxn id="50" idx="2"/>
            </p:cNvCxnSpPr>
            <p:nvPr/>
          </p:nvCxnSpPr>
          <p:spPr bwMode="auto">
            <a:xfrm flipV="1">
              <a:off x="6013901" y="3771702"/>
              <a:ext cx="531485" cy="1411759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06" name="Straight Connector 83"/>
            <p:cNvCxnSpPr>
              <a:cxnSpLocks noChangeShapeType="1"/>
              <a:stCxn id="50" idx="2"/>
              <a:endCxn id="55" idx="5"/>
            </p:cNvCxnSpPr>
            <p:nvPr/>
          </p:nvCxnSpPr>
          <p:spPr bwMode="auto">
            <a:xfrm flipH="1" flipV="1">
              <a:off x="3114470" y="2512358"/>
              <a:ext cx="3430916" cy="1259344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07" name="Straight Connector 85"/>
            <p:cNvCxnSpPr>
              <a:cxnSpLocks noChangeShapeType="1"/>
              <a:stCxn id="50" idx="2"/>
              <a:endCxn id="52" idx="0"/>
            </p:cNvCxnSpPr>
            <p:nvPr/>
          </p:nvCxnSpPr>
          <p:spPr bwMode="auto">
            <a:xfrm flipH="1">
              <a:off x="4526085" y="3771702"/>
              <a:ext cx="2019301" cy="1943298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92"/>
          <p:cNvGrpSpPr>
            <a:grpSpLocks/>
          </p:cNvGrpSpPr>
          <p:nvPr/>
        </p:nvGrpSpPr>
        <p:grpSpPr bwMode="auto">
          <a:xfrm>
            <a:off x="4343400" y="2132013"/>
            <a:ext cx="1943100" cy="3201987"/>
            <a:chOff x="2582985" y="2512356"/>
            <a:chExt cx="1943100" cy="3202644"/>
          </a:xfrm>
        </p:grpSpPr>
        <p:cxnSp>
          <p:nvCxnSpPr>
            <p:cNvPr id="97300" name="Straight Connector 43"/>
            <p:cNvCxnSpPr>
              <a:cxnSpLocks noChangeShapeType="1"/>
              <a:stCxn id="53" idx="7"/>
              <a:endCxn id="52" idx="0"/>
            </p:cNvCxnSpPr>
            <p:nvPr/>
          </p:nvCxnSpPr>
          <p:spPr bwMode="auto">
            <a:xfrm>
              <a:off x="3114470" y="5183460"/>
              <a:ext cx="1411615" cy="53154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01" name="Straight Connector 87"/>
            <p:cNvCxnSpPr>
              <a:cxnSpLocks noChangeShapeType="1"/>
              <a:stCxn id="52" idx="0"/>
              <a:endCxn id="54" idx="6"/>
            </p:cNvCxnSpPr>
            <p:nvPr/>
          </p:nvCxnSpPr>
          <p:spPr bwMode="auto">
            <a:xfrm flipH="1" flipV="1">
              <a:off x="2582985" y="3771700"/>
              <a:ext cx="1943100" cy="194330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02" name="Straight Connector 89"/>
            <p:cNvCxnSpPr>
              <a:cxnSpLocks noChangeShapeType="1"/>
              <a:stCxn id="55" idx="5"/>
              <a:endCxn id="52" idx="0"/>
            </p:cNvCxnSpPr>
            <p:nvPr/>
          </p:nvCxnSpPr>
          <p:spPr bwMode="auto">
            <a:xfrm>
              <a:off x="3114470" y="2512356"/>
              <a:ext cx="1411615" cy="3202644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Crossbar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Every node connected to every other (non-blocking) except one can be using the connection at any given time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Enables concurrent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transfers to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non-conflicting destinations 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Could be cost-effective for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small number of nodes</a:t>
            </a:r>
          </a:p>
          <a:p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+ Low latency and high throughput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- Expensive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- Not scalable 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 O(N</a:t>
            </a:r>
            <a:r>
              <a:rPr lang="en-US" sz="2200" baseline="30000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2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) cost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- Difficult to arbitrate as N increases</a:t>
            </a:r>
          </a:p>
          <a:p>
            <a:pPr>
              <a:buFont typeface="Wingdings" charset="0"/>
              <a:buNone/>
            </a:pP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Used in core-to-cache-bank</a:t>
            </a:r>
          </a:p>
          <a:p>
            <a:pPr>
              <a:buFont typeface="Wingdings" charset="0"/>
              <a:buNone/>
            </a:pP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networks in</a:t>
            </a:r>
          </a:p>
          <a:p>
            <a:pPr>
              <a:buFont typeface="Wingdings" charset="0"/>
              <a:buNone/>
            </a:pP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- IBM POWER5</a:t>
            </a:r>
          </a:p>
          <a:p>
            <a:pPr>
              <a:buFont typeface="Wingdings" charset="0"/>
              <a:buNone/>
            </a:pP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- Sun Niagara I/II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3D7E5E-56EC-9C4D-A550-5165DD53D7E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98308" name="Group 4"/>
          <p:cNvGrpSpPr>
            <a:grpSpLocks/>
          </p:cNvGrpSpPr>
          <p:nvPr/>
        </p:nvGrpSpPr>
        <p:grpSpPr bwMode="auto">
          <a:xfrm>
            <a:off x="5257800" y="2743200"/>
            <a:ext cx="3492500" cy="3521075"/>
            <a:chOff x="1828" y="1588"/>
            <a:chExt cx="2200" cy="2218"/>
          </a:xfrm>
        </p:grpSpPr>
        <p:sp>
          <p:nvSpPr>
            <p:cNvPr id="98309" name="Line 5"/>
            <p:cNvSpPr>
              <a:spLocks noChangeShapeType="1"/>
            </p:cNvSpPr>
            <p:nvPr/>
          </p:nvSpPr>
          <p:spPr bwMode="auto">
            <a:xfrm>
              <a:off x="2016" y="168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0" name="Line 6"/>
            <p:cNvSpPr>
              <a:spLocks noChangeShapeType="1"/>
            </p:cNvSpPr>
            <p:nvPr/>
          </p:nvSpPr>
          <p:spPr bwMode="auto">
            <a:xfrm>
              <a:off x="2016" y="192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1" name="Line 7"/>
            <p:cNvSpPr>
              <a:spLocks noChangeShapeType="1"/>
            </p:cNvSpPr>
            <p:nvPr/>
          </p:nvSpPr>
          <p:spPr bwMode="auto">
            <a:xfrm>
              <a:off x="2016" y="216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2" name="Line 8"/>
            <p:cNvSpPr>
              <a:spLocks noChangeShapeType="1"/>
            </p:cNvSpPr>
            <p:nvPr/>
          </p:nvSpPr>
          <p:spPr bwMode="auto">
            <a:xfrm>
              <a:off x="2016" y="240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3" name="Line 9"/>
            <p:cNvSpPr>
              <a:spLocks noChangeShapeType="1"/>
            </p:cNvSpPr>
            <p:nvPr/>
          </p:nvSpPr>
          <p:spPr bwMode="auto">
            <a:xfrm>
              <a:off x="2016" y="264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4" name="Line 10"/>
            <p:cNvSpPr>
              <a:spLocks noChangeShapeType="1"/>
            </p:cNvSpPr>
            <p:nvPr/>
          </p:nvSpPr>
          <p:spPr bwMode="auto">
            <a:xfrm>
              <a:off x="2016" y="288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5" name="Line 11"/>
            <p:cNvSpPr>
              <a:spLocks noChangeShapeType="1"/>
            </p:cNvSpPr>
            <p:nvPr/>
          </p:nvSpPr>
          <p:spPr bwMode="auto">
            <a:xfrm>
              <a:off x="2016" y="312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6" name="Line 12"/>
            <p:cNvSpPr>
              <a:spLocks noChangeShapeType="1"/>
            </p:cNvSpPr>
            <p:nvPr/>
          </p:nvSpPr>
          <p:spPr bwMode="auto">
            <a:xfrm>
              <a:off x="2016" y="336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7" name="Line 13"/>
            <p:cNvSpPr>
              <a:spLocks noChangeShapeType="1"/>
            </p:cNvSpPr>
            <p:nvPr/>
          </p:nvSpPr>
          <p:spPr bwMode="auto">
            <a:xfrm>
              <a:off x="393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8" name="Line 14"/>
            <p:cNvSpPr>
              <a:spLocks noChangeShapeType="1"/>
            </p:cNvSpPr>
            <p:nvPr/>
          </p:nvSpPr>
          <p:spPr bwMode="auto">
            <a:xfrm>
              <a:off x="369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9" name="Line 15"/>
            <p:cNvSpPr>
              <a:spLocks noChangeShapeType="1"/>
            </p:cNvSpPr>
            <p:nvPr/>
          </p:nvSpPr>
          <p:spPr bwMode="auto">
            <a:xfrm>
              <a:off x="345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0" name="Line 16"/>
            <p:cNvSpPr>
              <a:spLocks noChangeShapeType="1"/>
            </p:cNvSpPr>
            <p:nvPr/>
          </p:nvSpPr>
          <p:spPr bwMode="auto">
            <a:xfrm>
              <a:off x="321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1" name="Line 17"/>
            <p:cNvSpPr>
              <a:spLocks noChangeShapeType="1"/>
            </p:cNvSpPr>
            <p:nvPr/>
          </p:nvSpPr>
          <p:spPr bwMode="auto">
            <a:xfrm>
              <a:off x="297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2" name="Line 18"/>
            <p:cNvSpPr>
              <a:spLocks noChangeShapeType="1"/>
            </p:cNvSpPr>
            <p:nvPr/>
          </p:nvSpPr>
          <p:spPr bwMode="auto">
            <a:xfrm>
              <a:off x="273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3" name="Line 19"/>
            <p:cNvSpPr>
              <a:spLocks noChangeShapeType="1"/>
            </p:cNvSpPr>
            <p:nvPr/>
          </p:nvSpPr>
          <p:spPr bwMode="auto">
            <a:xfrm>
              <a:off x="249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4" name="Line 20"/>
            <p:cNvSpPr>
              <a:spLocks noChangeShapeType="1"/>
            </p:cNvSpPr>
            <p:nvPr/>
          </p:nvSpPr>
          <p:spPr bwMode="auto">
            <a:xfrm>
              <a:off x="225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5" name="Rectangle 21"/>
            <p:cNvSpPr>
              <a:spLocks noChangeArrowheads="1"/>
            </p:cNvSpPr>
            <p:nvPr/>
          </p:nvSpPr>
          <p:spPr bwMode="auto">
            <a:xfrm>
              <a:off x="1828" y="158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26" name="Rectangle 22"/>
            <p:cNvSpPr>
              <a:spLocks noChangeArrowheads="1"/>
            </p:cNvSpPr>
            <p:nvPr/>
          </p:nvSpPr>
          <p:spPr bwMode="auto">
            <a:xfrm>
              <a:off x="1828" y="182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27" name="Rectangle 23"/>
            <p:cNvSpPr>
              <a:spLocks noChangeArrowheads="1"/>
            </p:cNvSpPr>
            <p:nvPr/>
          </p:nvSpPr>
          <p:spPr bwMode="auto">
            <a:xfrm>
              <a:off x="1828" y="206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28" name="Rectangle 24"/>
            <p:cNvSpPr>
              <a:spLocks noChangeArrowheads="1"/>
            </p:cNvSpPr>
            <p:nvPr/>
          </p:nvSpPr>
          <p:spPr bwMode="auto">
            <a:xfrm>
              <a:off x="1828" y="230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29" name="Rectangle 25"/>
            <p:cNvSpPr>
              <a:spLocks noChangeArrowheads="1"/>
            </p:cNvSpPr>
            <p:nvPr/>
          </p:nvSpPr>
          <p:spPr bwMode="auto">
            <a:xfrm>
              <a:off x="1828" y="254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0" name="Rectangle 26"/>
            <p:cNvSpPr>
              <a:spLocks noChangeArrowheads="1"/>
            </p:cNvSpPr>
            <p:nvPr/>
          </p:nvSpPr>
          <p:spPr bwMode="auto">
            <a:xfrm>
              <a:off x="1828" y="278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1" name="Rectangle 27"/>
            <p:cNvSpPr>
              <a:spLocks noChangeArrowheads="1"/>
            </p:cNvSpPr>
            <p:nvPr/>
          </p:nvSpPr>
          <p:spPr bwMode="auto">
            <a:xfrm>
              <a:off x="1828" y="302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2" name="Rectangle 28"/>
            <p:cNvSpPr>
              <a:spLocks noChangeArrowheads="1"/>
            </p:cNvSpPr>
            <p:nvPr/>
          </p:nvSpPr>
          <p:spPr bwMode="auto">
            <a:xfrm>
              <a:off x="216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3" name="Rectangle 29"/>
            <p:cNvSpPr>
              <a:spLocks noChangeArrowheads="1"/>
            </p:cNvSpPr>
            <p:nvPr/>
          </p:nvSpPr>
          <p:spPr bwMode="auto">
            <a:xfrm>
              <a:off x="1828" y="326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4" name="Rectangle 30"/>
            <p:cNvSpPr>
              <a:spLocks noChangeArrowheads="1"/>
            </p:cNvSpPr>
            <p:nvPr/>
          </p:nvSpPr>
          <p:spPr bwMode="auto">
            <a:xfrm>
              <a:off x="240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5" name="Rectangle 31"/>
            <p:cNvSpPr>
              <a:spLocks noChangeArrowheads="1"/>
            </p:cNvSpPr>
            <p:nvPr/>
          </p:nvSpPr>
          <p:spPr bwMode="auto">
            <a:xfrm>
              <a:off x="264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6" name="Rectangle 32"/>
            <p:cNvSpPr>
              <a:spLocks noChangeArrowheads="1"/>
            </p:cNvSpPr>
            <p:nvPr/>
          </p:nvSpPr>
          <p:spPr bwMode="auto">
            <a:xfrm>
              <a:off x="288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7" name="Rectangle 33"/>
            <p:cNvSpPr>
              <a:spLocks noChangeArrowheads="1"/>
            </p:cNvSpPr>
            <p:nvPr/>
          </p:nvSpPr>
          <p:spPr bwMode="auto">
            <a:xfrm>
              <a:off x="312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8" name="Rectangle 34"/>
            <p:cNvSpPr>
              <a:spLocks noChangeArrowheads="1"/>
            </p:cNvSpPr>
            <p:nvPr/>
          </p:nvSpPr>
          <p:spPr bwMode="auto">
            <a:xfrm>
              <a:off x="336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9" name="Rectangle 35"/>
            <p:cNvSpPr>
              <a:spLocks noChangeArrowheads="1"/>
            </p:cNvSpPr>
            <p:nvPr/>
          </p:nvSpPr>
          <p:spPr bwMode="auto">
            <a:xfrm>
              <a:off x="360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40" name="Rectangle 36"/>
            <p:cNvSpPr>
              <a:spLocks noChangeArrowheads="1"/>
            </p:cNvSpPr>
            <p:nvPr/>
          </p:nvSpPr>
          <p:spPr bwMode="auto">
            <a:xfrm>
              <a:off x="384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41" name="Rectangle 37"/>
            <p:cNvSpPr>
              <a:spLocks noChangeArrowheads="1"/>
            </p:cNvSpPr>
            <p:nvPr/>
          </p:nvSpPr>
          <p:spPr bwMode="auto">
            <a:xfrm>
              <a:off x="216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</a:t>
              </a:r>
            </a:p>
          </p:txBody>
        </p:sp>
        <p:sp>
          <p:nvSpPr>
            <p:cNvPr id="98342" name="Rectangle 38"/>
            <p:cNvSpPr>
              <a:spLocks noChangeArrowheads="1"/>
            </p:cNvSpPr>
            <p:nvPr/>
          </p:nvSpPr>
          <p:spPr bwMode="auto">
            <a:xfrm>
              <a:off x="240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1</a:t>
              </a:r>
            </a:p>
          </p:txBody>
        </p:sp>
        <p:sp>
          <p:nvSpPr>
            <p:cNvPr id="98343" name="Rectangle 39"/>
            <p:cNvSpPr>
              <a:spLocks noChangeArrowheads="1"/>
            </p:cNvSpPr>
            <p:nvPr/>
          </p:nvSpPr>
          <p:spPr bwMode="auto">
            <a:xfrm>
              <a:off x="264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2</a:t>
              </a:r>
            </a:p>
          </p:txBody>
        </p:sp>
        <p:sp>
          <p:nvSpPr>
            <p:cNvPr id="98344" name="Rectangle 40"/>
            <p:cNvSpPr>
              <a:spLocks noChangeArrowheads="1"/>
            </p:cNvSpPr>
            <p:nvPr/>
          </p:nvSpPr>
          <p:spPr bwMode="auto">
            <a:xfrm>
              <a:off x="288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3</a:t>
              </a:r>
            </a:p>
          </p:txBody>
        </p:sp>
        <p:sp>
          <p:nvSpPr>
            <p:cNvPr id="98345" name="Rectangle 41"/>
            <p:cNvSpPr>
              <a:spLocks noChangeArrowheads="1"/>
            </p:cNvSpPr>
            <p:nvPr/>
          </p:nvSpPr>
          <p:spPr bwMode="auto">
            <a:xfrm>
              <a:off x="312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4</a:t>
              </a:r>
            </a:p>
          </p:txBody>
        </p:sp>
        <p:sp>
          <p:nvSpPr>
            <p:cNvPr id="98346" name="Rectangle 42"/>
            <p:cNvSpPr>
              <a:spLocks noChangeArrowheads="1"/>
            </p:cNvSpPr>
            <p:nvPr/>
          </p:nvSpPr>
          <p:spPr bwMode="auto">
            <a:xfrm>
              <a:off x="336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5</a:t>
              </a:r>
            </a:p>
          </p:txBody>
        </p:sp>
        <p:sp>
          <p:nvSpPr>
            <p:cNvPr id="98347" name="Rectangle 43"/>
            <p:cNvSpPr>
              <a:spLocks noChangeArrowheads="1"/>
            </p:cNvSpPr>
            <p:nvPr/>
          </p:nvSpPr>
          <p:spPr bwMode="auto">
            <a:xfrm>
              <a:off x="360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6</a:t>
              </a:r>
            </a:p>
          </p:txBody>
        </p:sp>
        <p:sp>
          <p:nvSpPr>
            <p:cNvPr id="98348" name="Rectangle 44"/>
            <p:cNvSpPr>
              <a:spLocks noChangeArrowheads="1"/>
            </p:cNvSpPr>
            <p:nvPr/>
          </p:nvSpPr>
          <p:spPr bwMode="auto">
            <a:xfrm>
              <a:off x="384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7</a:t>
              </a:r>
            </a:p>
          </p:txBody>
        </p:sp>
        <p:sp>
          <p:nvSpPr>
            <p:cNvPr id="98349" name="Rectangle 45"/>
            <p:cNvSpPr>
              <a:spLocks noChangeArrowheads="1"/>
            </p:cNvSpPr>
            <p:nvPr/>
          </p:nvSpPr>
          <p:spPr bwMode="auto">
            <a:xfrm>
              <a:off x="1831" y="327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</a:t>
              </a:r>
            </a:p>
          </p:txBody>
        </p:sp>
        <p:sp>
          <p:nvSpPr>
            <p:cNvPr id="98350" name="Rectangle 46"/>
            <p:cNvSpPr>
              <a:spLocks noChangeArrowheads="1"/>
            </p:cNvSpPr>
            <p:nvPr/>
          </p:nvSpPr>
          <p:spPr bwMode="auto">
            <a:xfrm>
              <a:off x="1831" y="303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1</a:t>
              </a:r>
            </a:p>
          </p:txBody>
        </p:sp>
        <p:sp>
          <p:nvSpPr>
            <p:cNvPr id="98351" name="Rectangle 47"/>
            <p:cNvSpPr>
              <a:spLocks noChangeArrowheads="1"/>
            </p:cNvSpPr>
            <p:nvPr/>
          </p:nvSpPr>
          <p:spPr bwMode="auto">
            <a:xfrm>
              <a:off x="1831" y="279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2</a:t>
              </a:r>
            </a:p>
          </p:txBody>
        </p:sp>
        <p:sp>
          <p:nvSpPr>
            <p:cNvPr id="98352" name="Rectangle 48"/>
            <p:cNvSpPr>
              <a:spLocks noChangeArrowheads="1"/>
            </p:cNvSpPr>
            <p:nvPr/>
          </p:nvSpPr>
          <p:spPr bwMode="auto">
            <a:xfrm>
              <a:off x="1831" y="255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3</a:t>
              </a:r>
            </a:p>
          </p:txBody>
        </p:sp>
        <p:sp>
          <p:nvSpPr>
            <p:cNvPr id="98353" name="Rectangle 49"/>
            <p:cNvSpPr>
              <a:spLocks noChangeArrowheads="1"/>
            </p:cNvSpPr>
            <p:nvPr/>
          </p:nvSpPr>
          <p:spPr bwMode="auto">
            <a:xfrm>
              <a:off x="1831" y="231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4</a:t>
              </a:r>
            </a:p>
          </p:txBody>
        </p:sp>
        <p:sp>
          <p:nvSpPr>
            <p:cNvPr id="98354" name="Rectangle 50"/>
            <p:cNvSpPr>
              <a:spLocks noChangeArrowheads="1"/>
            </p:cNvSpPr>
            <p:nvPr/>
          </p:nvSpPr>
          <p:spPr bwMode="auto">
            <a:xfrm>
              <a:off x="1831" y="207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5</a:t>
              </a:r>
            </a:p>
          </p:txBody>
        </p:sp>
        <p:sp>
          <p:nvSpPr>
            <p:cNvPr id="98355" name="Rectangle 51"/>
            <p:cNvSpPr>
              <a:spLocks noChangeArrowheads="1"/>
            </p:cNvSpPr>
            <p:nvPr/>
          </p:nvSpPr>
          <p:spPr bwMode="auto">
            <a:xfrm>
              <a:off x="1831" y="183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6</a:t>
              </a:r>
            </a:p>
          </p:txBody>
        </p:sp>
        <p:sp>
          <p:nvSpPr>
            <p:cNvPr id="98356" name="Rectangle 52"/>
            <p:cNvSpPr>
              <a:spLocks noChangeArrowheads="1"/>
            </p:cNvSpPr>
            <p:nvPr/>
          </p:nvSpPr>
          <p:spPr bwMode="auto">
            <a:xfrm>
              <a:off x="1831" y="159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7</a:t>
              </a:r>
            </a:p>
          </p:txBody>
        </p:sp>
        <p:sp>
          <p:nvSpPr>
            <p:cNvPr id="98357" name="AutoShape 53"/>
            <p:cNvSpPr>
              <a:spLocks noChangeArrowheads="1"/>
            </p:cNvSpPr>
            <p:nvPr/>
          </p:nvSpPr>
          <p:spPr bwMode="auto">
            <a:xfrm rot="10800000" flipH="1" flipV="1">
              <a:off x="216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58" name="AutoShape 54"/>
            <p:cNvSpPr>
              <a:spLocks noChangeArrowheads="1"/>
            </p:cNvSpPr>
            <p:nvPr/>
          </p:nvSpPr>
          <p:spPr bwMode="auto">
            <a:xfrm rot="10800000" flipH="1" flipV="1">
              <a:off x="240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59" name="AutoShape 55"/>
            <p:cNvSpPr>
              <a:spLocks noChangeArrowheads="1"/>
            </p:cNvSpPr>
            <p:nvPr/>
          </p:nvSpPr>
          <p:spPr bwMode="auto">
            <a:xfrm rot="10800000" flipH="1" flipV="1">
              <a:off x="264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0" name="AutoShape 56"/>
            <p:cNvSpPr>
              <a:spLocks noChangeArrowheads="1"/>
            </p:cNvSpPr>
            <p:nvPr/>
          </p:nvSpPr>
          <p:spPr bwMode="auto">
            <a:xfrm rot="10800000" flipH="1" flipV="1">
              <a:off x="288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1" name="AutoShape 57"/>
            <p:cNvSpPr>
              <a:spLocks noChangeArrowheads="1"/>
            </p:cNvSpPr>
            <p:nvPr/>
          </p:nvSpPr>
          <p:spPr bwMode="auto">
            <a:xfrm rot="10800000" flipH="1" flipV="1">
              <a:off x="312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2" name="AutoShape 58"/>
            <p:cNvSpPr>
              <a:spLocks noChangeArrowheads="1"/>
            </p:cNvSpPr>
            <p:nvPr/>
          </p:nvSpPr>
          <p:spPr bwMode="auto">
            <a:xfrm rot="10800000" flipH="1" flipV="1">
              <a:off x="336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3" name="AutoShape 59"/>
            <p:cNvSpPr>
              <a:spLocks noChangeArrowheads="1"/>
            </p:cNvSpPr>
            <p:nvPr/>
          </p:nvSpPr>
          <p:spPr bwMode="auto">
            <a:xfrm rot="10800000" flipH="1" flipV="1">
              <a:off x="360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4" name="AutoShape 60"/>
            <p:cNvSpPr>
              <a:spLocks noChangeArrowheads="1"/>
            </p:cNvSpPr>
            <p:nvPr/>
          </p:nvSpPr>
          <p:spPr bwMode="auto">
            <a:xfrm rot="10800000" flipH="1" flipV="1">
              <a:off x="384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5" name="Oval 61"/>
            <p:cNvSpPr>
              <a:spLocks noChangeArrowheads="1"/>
            </p:cNvSpPr>
            <p:nvPr/>
          </p:nvSpPr>
          <p:spPr bwMode="auto">
            <a:xfrm>
              <a:off x="221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66" name="Oval 62"/>
            <p:cNvSpPr>
              <a:spLocks noChangeArrowheads="1"/>
            </p:cNvSpPr>
            <p:nvPr/>
          </p:nvSpPr>
          <p:spPr bwMode="auto">
            <a:xfrm>
              <a:off x="245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67" name="Oval 63"/>
            <p:cNvSpPr>
              <a:spLocks noChangeArrowheads="1"/>
            </p:cNvSpPr>
            <p:nvPr/>
          </p:nvSpPr>
          <p:spPr bwMode="auto">
            <a:xfrm>
              <a:off x="269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68" name="Oval 64"/>
            <p:cNvSpPr>
              <a:spLocks noChangeArrowheads="1"/>
            </p:cNvSpPr>
            <p:nvPr/>
          </p:nvSpPr>
          <p:spPr bwMode="auto">
            <a:xfrm>
              <a:off x="293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69" name="Oval 65"/>
            <p:cNvSpPr>
              <a:spLocks noChangeArrowheads="1"/>
            </p:cNvSpPr>
            <p:nvPr/>
          </p:nvSpPr>
          <p:spPr bwMode="auto">
            <a:xfrm>
              <a:off x="317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0" name="Oval 66"/>
            <p:cNvSpPr>
              <a:spLocks noChangeArrowheads="1"/>
            </p:cNvSpPr>
            <p:nvPr/>
          </p:nvSpPr>
          <p:spPr bwMode="auto">
            <a:xfrm>
              <a:off x="341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1" name="Oval 67"/>
            <p:cNvSpPr>
              <a:spLocks noChangeArrowheads="1"/>
            </p:cNvSpPr>
            <p:nvPr/>
          </p:nvSpPr>
          <p:spPr bwMode="auto">
            <a:xfrm>
              <a:off x="365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2" name="Oval 68"/>
            <p:cNvSpPr>
              <a:spLocks noChangeArrowheads="1"/>
            </p:cNvSpPr>
            <p:nvPr/>
          </p:nvSpPr>
          <p:spPr bwMode="auto">
            <a:xfrm>
              <a:off x="389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3" name="Oval 69"/>
            <p:cNvSpPr>
              <a:spLocks noChangeArrowheads="1"/>
            </p:cNvSpPr>
            <p:nvPr/>
          </p:nvSpPr>
          <p:spPr bwMode="auto">
            <a:xfrm>
              <a:off x="221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4" name="Oval 70"/>
            <p:cNvSpPr>
              <a:spLocks noChangeArrowheads="1"/>
            </p:cNvSpPr>
            <p:nvPr/>
          </p:nvSpPr>
          <p:spPr bwMode="auto">
            <a:xfrm>
              <a:off x="245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5" name="Oval 71"/>
            <p:cNvSpPr>
              <a:spLocks noChangeArrowheads="1"/>
            </p:cNvSpPr>
            <p:nvPr/>
          </p:nvSpPr>
          <p:spPr bwMode="auto">
            <a:xfrm>
              <a:off x="269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6" name="Oval 72"/>
            <p:cNvSpPr>
              <a:spLocks noChangeArrowheads="1"/>
            </p:cNvSpPr>
            <p:nvPr/>
          </p:nvSpPr>
          <p:spPr bwMode="auto">
            <a:xfrm>
              <a:off x="293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7" name="Oval 73"/>
            <p:cNvSpPr>
              <a:spLocks noChangeArrowheads="1"/>
            </p:cNvSpPr>
            <p:nvPr/>
          </p:nvSpPr>
          <p:spPr bwMode="auto">
            <a:xfrm>
              <a:off x="317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8" name="Oval 74"/>
            <p:cNvSpPr>
              <a:spLocks noChangeArrowheads="1"/>
            </p:cNvSpPr>
            <p:nvPr/>
          </p:nvSpPr>
          <p:spPr bwMode="auto">
            <a:xfrm>
              <a:off x="341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9" name="Oval 75"/>
            <p:cNvSpPr>
              <a:spLocks noChangeArrowheads="1"/>
            </p:cNvSpPr>
            <p:nvPr/>
          </p:nvSpPr>
          <p:spPr bwMode="auto">
            <a:xfrm>
              <a:off x="365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0" name="Oval 76"/>
            <p:cNvSpPr>
              <a:spLocks noChangeArrowheads="1"/>
            </p:cNvSpPr>
            <p:nvPr/>
          </p:nvSpPr>
          <p:spPr bwMode="auto">
            <a:xfrm>
              <a:off x="389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1" name="Oval 77"/>
            <p:cNvSpPr>
              <a:spLocks noChangeArrowheads="1"/>
            </p:cNvSpPr>
            <p:nvPr/>
          </p:nvSpPr>
          <p:spPr bwMode="auto">
            <a:xfrm>
              <a:off x="221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2" name="Oval 78"/>
            <p:cNvSpPr>
              <a:spLocks noChangeArrowheads="1"/>
            </p:cNvSpPr>
            <p:nvPr/>
          </p:nvSpPr>
          <p:spPr bwMode="auto">
            <a:xfrm>
              <a:off x="245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3" name="Oval 79"/>
            <p:cNvSpPr>
              <a:spLocks noChangeArrowheads="1"/>
            </p:cNvSpPr>
            <p:nvPr/>
          </p:nvSpPr>
          <p:spPr bwMode="auto">
            <a:xfrm>
              <a:off x="269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4" name="Oval 80"/>
            <p:cNvSpPr>
              <a:spLocks noChangeArrowheads="1"/>
            </p:cNvSpPr>
            <p:nvPr/>
          </p:nvSpPr>
          <p:spPr bwMode="auto">
            <a:xfrm>
              <a:off x="293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5" name="Oval 81"/>
            <p:cNvSpPr>
              <a:spLocks noChangeArrowheads="1"/>
            </p:cNvSpPr>
            <p:nvPr/>
          </p:nvSpPr>
          <p:spPr bwMode="auto">
            <a:xfrm>
              <a:off x="317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6" name="Oval 82"/>
            <p:cNvSpPr>
              <a:spLocks noChangeArrowheads="1"/>
            </p:cNvSpPr>
            <p:nvPr/>
          </p:nvSpPr>
          <p:spPr bwMode="auto">
            <a:xfrm>
              <a:off x="341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7" name="Oval 83"/>
            <p:cNvSpPr>
              <a:spLocks noChangeArrowheads="1"/>
            </p:cNvSpPr>
            <p:nvPr/>
          </p:nvSpPr>
          <p:spPr bwMode="auto">
            <a:xfrm>
              <a:off x="365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8" name="Oval 84"/>
            <p:cNvSpPr>
              <a:spLocks noChangeArrowheads="1"/>
            </p:cNvSpPr>
            <p:nvPr/>
          </p:nvSpPr>
          <p:spPr bwMode="auto">
            <a:xfrm>
              <a:off x="389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9" name="Oval 85"/>
            <p:cNvSpPr>
              <a:spLocks noChangeArrowheads="1"/>
            </p:cNvSpPr>
            <p:nvPr/>
          </p:nvSpPr>
          <p:spPr bwMode="auto">
            <a:xfrm>
              <a:off x="221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0" name="Oval 86"/>
            <p:cNvSpPr>
              <a:spLocks noChangeArrowheads="1"/>
            </p:cNvSpPr>
            <p:nvPr/>
          </p:nvSpPr>
          <p:spPr bwMode="auto">
            <a:xfrm>
              <a:off x="245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1" name="Oval 87"/>
            <p:cNvSpPr>
              <a:spLocks noChangeArrowheads="1"/>
            </p:cNvSpPr>
            <p:nvPr/>
          </p:nvSpPr>
          <p:spPr bwMode="auto">
            <a:xfrm>
              <a:off x="269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2" name="Oval 88"/>
            <p:cNvSpPr>
              <a:spLocks noChangeArrowheads="1"/>
            </p:cNvSpPr>
            <p:nvPr/>
          </p:nvSpPr>
          <p:spPr bwMode="auto">
            <a:xfrm>
              <a:off x="293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3" name="Oval 89"/>
            <p:cNvSpPr>
              <a:spLocks noChangeArrowheads="1"/>
            </p:cNvSpPr>
            <p:nvPr/>
          </p:nvSpPr>
          <p:spPr bwMode="auto">
            <a:xfrm>
              <a:off x="317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4" name="Oval 90"/>
            <p:cNvSpPr>
              <a:spLocks noChangeArrowheads="1"/>
            </p:cNvSpPr>
            <p:nvPr/>
          </p:nvSpPr>
          <p:spPr bwMode="auto">
            <a:xfrm>
              <a:off x="341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5" name="Oval 91"/>
            <p:cNvSpPr>
              <a:spLocks noChangeArrowheads="1"/>
            </p:cNvSpPr>
            <p:nvPr/>
          </p:nvSpPr>
          <p:spPr bwMode="auto">
            <a:xfrm>
              <a:off x="365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6" name="Oval 92"/>
            <p:cNvSpPr>
              <a:spLocks noChangeArrowheads="1"/>
            </p:cNvSpPr>
            <p:nvPr/>
          </p:nvSpPr>
          <p:spPr bwMode="auto">
            <a:xfrm>
              <a:off x="389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7" name="Oval 93"/>
            <p:cNvSpPr>
              <a:spLocks noChangeArrowheads="1"/>
            </p:cNvSpPr>
            <p:nvPr/>
          </p:nvSpPr>
          <p:spPr bwMode="auto">
            <a:xfrm>
              <a:off x="221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8" name="Oval 94"/>
            <p:cNvSpPr>
              <a:spLocks noChangeArrowheads="1"/>
            </p:cNvSpPr>
            <p:nvPr/>
          </p:nvSpPr>
          <p:spPr bwMode="auto">
            <a:xfrm>
              <a:off x="245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9" name="Oval 95"/>
            <p:cNvSpPr>
              <a:spLocks noChangeArrowheads="1"/>
            </p:cNvSpPr>
            <p:nvPr/>
          </p:nvSpPr>
          <p:spPr bwMode="auto">
            <a:xfrm>
              <a:off x="269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0" name="Oval 96"/>
            <p:cNvSpPr>
              <a:spLocks noChangeArrowheads="1"/>
            </p:cNvSpPr>
            <p:nvPr/>
          </p:nvSpPr>
          <p:spPr bwMode="auto">
            <a:xfrm>
              <a:off x="293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1" name="Oval 97"/>
            <p:cNvSpPr>
              <a:spLocks noChangeArrowheads="1"/>
            </p:cNvSpPr>
            <p:nvPr/>
          </p:nvSpPr>
          <p:spPr bwMode="auto">
            <a:xfrm>
              <a:off x="317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2" name="Oval 98"/>
            <p:cNvSpPr>
              <a:spLocks noChangeArrowheads="1"/>
            </p:cNvSpPr>
            <p:nvPr/>
          </p:nvSpPr>
          <p:spPr bwMode="auto">
            <a:xfrm>
              <a:off x="341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3" name="Oval 99"/>
            <p:cNvSpPr>
              <a:spLocks noChangeArrowheads="1"/>
            </p:cNvSpPr>
            <p:nvPr/>
          </p:nvSpPr>
          <p:spPr bwMode="auto">
            <a:xfrm>
              <a:off x="365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4" name="Oval 100"/>
            <p:cNvSpPr>
              <a:spLocks noChangeArrowheads="1"/>
            </p:cNvSpPr>
            <p:nvPr/>
          </p:nvSpPr>
          <p:spPr bwMode="auto">
            <a:xfrm>
              <a:off x="389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5" name="Oval 101"/>
            <p:cNvSpPr>
              <a:spLocks noChangeArrowheads="1"/>
            </p:cNvSpPr>
            <p:nvPr/>
          </p:nvSpPr>
          <p:spPr bwMode="auto">
            <a:xfrm>
              <a:off x="221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6" name="Oval 102"/>
            <p:cNvSpPr>
              <a:spLocks noChangeArrowheads="1"/>
            </p:cNvSpPr>
            <p:nvPr/>
          </p:nvSpPr>
          <p:spPr bwMode="auto">
            <a:xfrm>
              <a:off x="245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7" name="Oval 103"/>
            <p:cNvSpPr>
              <a:spLocks noChangeArrowheads="1"/>
            </p:cNvSpPr>
            <p:nvPr/>
          </p:nvSpPr>
          <p:spPr bwMode="auto">
            <a:xfrm>
              <a:off x="269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8" name="Oval 104"/>
            <p:cNvSpPr>
              <a:spLocks noChangeArrowheads="1"/>
            </p:cNvSpPr>
            <p:nvPr/>
          </p:nvSpPr>
          <p:spPr bwMode="auto">
            <a:xfrm>
              <a:off x="293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9" name="Oval 105"/>
            <p:cNvSpPr>
              <a:spLocks noChangeArrowheads="1"/>
            </p:cNvSpPr>
            <p:nvPr/>
          </p:nvSpPr>
          <p:spPr bwMode="auto">
            <a:xfrm>
              <a:off x="317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0" name="Oval 106"/>
            <p:cNvSpPr>
              <a:spLocks noChangeArrowheads="1"/>
            </p:cNvSpPr>
            <p:nvPr/>
          </p:nvSpPr>
          <p:spPr bwMode="auto">
            <a:xfrm>
              <a:off x="341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1" name="Oval 107"/>
            <p:cNvSpPr>
              <a:spLocks noChangeArrowheads="1"/>
            </p:cNvSpPr>
            <p:nvPr/>
          </p:nvSpPr>
          <p:spPr bwMode="auto">
            <a:xfrm>
              <a:off x="365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2" name="Oval 108"/>
            <p:cNvSpPr>
              <a:spLocks noChangeArrowheads="1"/>
            </p:cNvSpPr>
            <p:nvPr/>
          </p:nvSpPr>
          <p:spPr bwMode="auto">
            <a:xfrm>
              <a:off x="389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3" name="Oval 109"/>
            <p:cNvSpPr>
              <a:spLocks noChangeArrowheads="1"/>
            </p:cNvSpPr>
            <p:nvPr/>
          </p:nvSpPr>
          <p:spPr bwMode="auto">
            <a:xfrm>
              <a:off x="221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4" name="Oval 110"/>
            <p:cNvSpPr>
              <a:spLocks noChangeArrowheads="1"/>
            </p:cNvSpPr>
            <p:nvPr/>
          </p:nvSpPr>
          <p:spPr bwMode="auto">
            <a:xfrm>
              <a:off x="245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5" name="Oval 111"/>
            <p:cNvSpPr>
              <a:spLocks noChangeArrowheads="1"/>
            </p:cNvSpPr>
            <p:nvPr/>
          </p:nvSpPr>
          <p:spPr bwMode="auto">
            <a:xfrm>
              <a:off x="269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6" name="Oval 112"/>
            <p:cNvSpPr>
              <a:spLocks noChangeArrowheads="1"/>
            </p:cNvSpPr>
            <p:nvPr/>
          </p:nvSpPr>
          <p:spPr bwMode="auto">
            <a:xfrm>
              <a:off x="293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7" name="Oval 113"/>
            <p:cNvSpPr>
              <a:spLocks noChangeArrowheads="1"/>
            </p:cNvSpPr>
            <p:nvPr/>
          </p:nvSpPr>
          <p:spPr bwMode="auto">
            <a:xfrm>
              <a:off x="317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8" name="Oval 114"/>
            <p:cNvSpPr>
              <a:spLocks noChangeArrowheads="1"/>
            </p:cNvSpPr>
            <p:nvPr/>
          </p:nvSpPr>
          <p:spPr bwMode="auto">
            <a:xfrm>
              <a:off x="341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9" name="Oval 115"/>
            <p:cNvSpPr>
              <a:spLocks noChangeArrowheads="1"/>
            </p:cNvSpPr>
            <p:nvPr/>
          </p:nvSpPr>
          <p:spPr bwMode="auto">
            <a:xfrm>
              <a:off x="365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0" name="Oval 116"/>
            <p:cNvSpPr>
              <a:spLocks noChangeArrowheads="1"/>
            </p:cNvSpPr>
            <p:nvPr/>
          </p:nvSpPr>
          <p:spPr bwMode="auto">
            <a:xfrm>
              <a:off x="389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1" name="Oval 117"/>
            <p:cNvSpPr>
              <a:spLocks noChangeArrowheads="1"/>
            </p:cNvSpPr>
            <p:nvPr/>
          </p:nvSpPr>
          <p:spPr bwMode="auto">
            <a:xfrm>
              <a:off x="221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2" name="Oval 118"/>
            <p:cNvSpPr>
              <a:spLocks noChangeArrowheads="1"/>
            </p:cNvSpPr>
            <p:nvPr/>
          </p:nvSpPr>
          <p:spPr bwMode="auto">
            <a:xfrm>
              <a:off x="245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3" name="Oval 119"/>
            <p:cNvSpPr>
              <a:spLocks noChangeArrowheads="1"/>
            </p:cNvSpPr>
            <p:nvPr/>
          </p:nvSpPr>
          <p:spPr bwMode="auto">
            <a:xfrm>
              <a:off x="269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4" name="Oval 120"/>
            <p:cNvSpPr>
              <a:spLocks noChangeArrowheads="1"/>
            </p:cNvSpPr>
            <p:nvPr/>
          </p:nvSpPr>
          <p:spPr bwMode="auto">
            <a:xfrm>
              <a:off x="293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5" name="Oval 121"/>
            <p:cNvSpPr>
              <a:spLocks noChangeArrowheads="1"/>
            </p:cNvSpPr>
            <p:nvPr/>
          </p:nvSpPr>
          <p:spPr bwMode="auto">
            <a:xfrm>
              <a:off x="317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6" name="Oval 122"/>
            <p:cNvSpPr>
              <a:spLocks noChangeArrowheads="1"/>
            </p:cNvSpPr>
            <p:nvPr/>
          </p:nvSpPr>
          <p:spPr bwMode="auto">
            <a:xfrm>
              <a:off x="341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7" name="Oval 123"/>
            <p:cNvSpPr>
              <a:spLocks noChangeArrowheads="1"/>
            </p:cNvSpPr>
            <p:nvPr/>
          </p:nvSpPr>
          <p:spPr bwMode="auto">
            <a:xfrm>
              <a:off x="365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8" name="Oval 124"/>
            <p:cNvSpPr>
              <a:spLocks noChangeArrowheads="1"/>
            </p:cNvSpPr>
            <p:nvPr/>
          </p:nvSpPr>
          <p:spPr bwMode="auto">
            <a:xfrm>
              <a:off x="389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Another Crossbar Design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DB74D-E561-7C42-95B0-1E86B2CD406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99332" name="Group 236"/>
          <p:cNvGrpSpPr>
            <a:grpSpLocks/>
          </p:cNvGrpSpPr>
          <p:nvPr/>
        </p:nvGrpSpPr>
        <p:grpSpPr bwMode="auto">
          <a:xfrm>
            <a:off x="1600200" y="1363663"/>
            <a:ext cx="6019800" cy="4579937"/>
            <a:chOff x="990600" y="1295400"/>
            <a:chExt cx="7010400" cy="5334000"/>
          </a:xfrm>
        </p:grpSpPr>
        <p:grpSp>
          <p:nvGrpSpPr>
            <p:cNvPr id="99333" name="Group 39"/>
            <p:cNvGrpSpPr>
              <a:grpSpLocks/>
            </p:cNvGrpSpPr>
            <p:nvPr/>
          </p:nvGrpSpPr>
          <p:grpSpPr bwMode="auto">
            <a:xfrm>
              <a:off x="2178050" y="1447800"/>
              <a:ext cx="5562600" cy="4648200"/>
              <a:chOff x="1949940" y="2286000"/>
              <a:chExt cx="5562600" cy="3733800"/>
            </a:xfrm>
          </p:grpSpPr>
          <p:cxnSp>
            <p:nvCxnSpPr>
              <p:cNvPr id="99559" name="Straight Connector 26"/>
              <p:cNvCxnSpPr>
                <a:cxnSpLocks noChangeShapeType="1"/>
              </p:cNvCxnSpPr>
              <p:nvPr/>
            </p:nvCxnSpPr>
            <p:spPr bwMode="auto">
              <a:xfrm rot="5400000">
                <a:off x="83040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60" name="Straight Connector 27"/>
              <p:cNvCxnSpPr>
                <a:cxnSpLocks noChangeShapeType="1"/>
              </p:cNvCxnSpPr>
              <p:nvPr/>
            </p:nvCxnSpPr>
            <p:spPr bwMode="auto">
              <a:xfrm rot="5400000">
                <a:off x="877697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61" name="Straight Connector 28"/>
              <p:cNvCxnSpPr>
                <a:cxnSpLocks noChangeShapeType="1"/>
              </p:cNvCxnSpPr>
              <p:nvPr/>
            </p:nvCxnSpPr>
            <p:spPr bwMode="auto">
              <a:xfrm rot="5400000">
                <a:off x="1672354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62" name="Straight Connector 29"/>
              <p:cNvCxnSpPr>
                <a:cxnSpLocks noChangeShapeType="1"/>
              </p:cNvCxnSpPr>
              <p:nvPr/>
            </p:nvCxnSpPr>
            <p:spPr bwMode="auto">
              <a:xfrm rot="5400000">
                <a:off x="2467011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63" name="Straight Connector 30"/>
              <p:cNvCxnSpPr>
                <a:cxnSpLocks noChangeShapeType="1"/>
              </p:cNvCxnSpPr>
              <p:nvPr/>
            </p:nvCxnSpPr>
            <p:spPr bwMode="auto">
              <a:xfrm rot="5400000">
                <a:off x="3261668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64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4056325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65" name="Straight Connector 32"/>
              <p:cNvCxnSpPr>
                <a:cxnSpLocks noChangeShapeType="1"/>
              </p:cNvCxnSpPr>
              <p:nvPr/>
            </p:nvCxnSpPr>
            <p:spPr bwMode="auto">
              <a:xfrm rot="5400000">
                <a:off x="4850982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66" name="Straight Connector 33"/>
              <p:cNvCxnSpPr>
                <a:cxnSpLocks noChangeShapeType="1"/>
              </p:cNvCxnSpPr>
              <p:nvPr/>
            </p:nvCxnSpPr>
            <p:spPr bwMode="auto">
              <a:xfrm rot="5400000">
                <a:off x="5645640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2" name="Oval 241"/>
            <p:cNvSpPr/>
            <p:nvPr/>
          </p:nvSpPr>
          <p:spPr bwMode="auto">
            <a:xfrm>
              <a:off x="1905724" y="6096924"/>
              <a:ext cx="53243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0</a:t>
              </a: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2700680" y="6096924"/>
              <a:ext cx="53243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1</a:t>
              </a: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3493786" y="6096924"/>
              <a:ext cx="53428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2</a:t>
              </a: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4288742" y="6096924"/>
              <a:ext cx="53428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3</a:t>
              </a: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5083697" y="6096924"/>
              <a:ext cx="53243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4</a:t>
              </a: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5878653" y="6096924"/>
              <a:ext cx="53243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5</a:t>
              </a: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6671761" y="6096924"/>
              <a:ext cx="534284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6</a:t>
              </a: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7466716" y="6096924"/>
              <a:ext cx="534284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7</a:t>
              </a: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990600" y="1295400"/>
              <a:ext cx="534285" cy="534324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0</a:t>
              </a: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990600" y="1877795"/>
              <a:ext cx="534285" cy="53432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1</a:t>
              </a:r>
            </a:p>
          </p:txBody>
        </p:sp>
        <p:sp>
          <p:nvSpPr>
            <p:cNvPr id="252" name="Oval 251"/>
            <p:cNvSpPr/>
            <p:nvPr/>
          </p:nvSpPr>
          <p:spPr bwMode="auto">
            <a:xfrm>
              <a:off x="990600" y="2462039"/>
              <a:ext cx="534285" cy="53432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2</a:t>
              </a:r>
            </a:p>
          </p:txBody>
        </p:sp>
        <p:sp>
          <p:nvSpPr>
            <p:cNvPr id="253" name="Oval 252"/>
            <p:cNvSpPr/>
            <p:nvPr/>
          </p:nvSpPr>
          <p:spPr bwMode="auto">
            <a:xfrm>
              <a:off x="990600" y="3044435"/>
              <a:ext cx="534285" cy="534324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3</a:t>
              </a:r>
            </a:p>
          </p:txBody>
        </p:sp>
        <p:sp>
          <p:nvSpPr>
            <p:cNvPr id="254" name="Oval 253"/>
            <p:cNvSpPr/>
            <p:nvPr/>
          </p:nvSpPr>
          <p:spPr bwMode="auto">
            <a:xfrm>
              <a:off x="990600" y="3626829"/>
              <a:ext cx="534285" cy="53432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4</a:t>
              </a:r>
            </a:p>
          </p:txBody>
        </p:sp>
        <p:sp>
          <p:nvSpPr>
            <p:cNvPr id="255" name="Oval 254"/>
            <p:cNvSpPr/>
            <p:nvPr/>
          </p:nvSpPr>
          <p:spPr bwMode="auto">
            <a:xfrm>
              <a:off x="990600" y="4211073"/>
              <a:ext cx="534285" cy="53432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5</a:t>
              </a:r>
            </a:p>
          </p:txBody>
        </p:sp>
        <p:sp>
          <p:nvSpPr>
            <p:cNvPr id="256" name="Oval 255"/>
            <p:cNvSpPr/>
            <p:nvPr/>
          </p:nvSpPr>
          <p:spPr bwMode="auto">
            <a:xfrm>
              <a:off x="990600" y="4793469"/>
              <a:ext cx="534285" cy="534324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6</a:t>
              </a:r>
            </a:p>
          </p:txBody>
        </p:sp>
        <p:sp>
          <p:nvSpPr>
            <p:cNvPr id="257" name="Oval 256"/>
            <p:cNvSpPr/>
            <p:nvPr/>
          </p:nvSpPr>
          <p:spPr bwMode="auto">
            <a:xfrm>
              <a:off x="990600" y="5377713"/>
              <a:ext cx="53428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7</a:t>
              </a:r>
            </a:p>
          </p:txBody>
        </p:sp>
        <p:grpSp>
          <p:nvGrpSpPr>
            <p:cNvPr id="99350" name="Group 55"/>
            <p:cNvGrpSpPr>
              <a:grpSpLocks/>
            </p:cNvGrpSpPr>
            <p:nvPr/>
          </p:nvGrpSpPr>
          <p:grpSpPr bwMode="auto">
            <a:xfrm>
              <a:off x="1531938" y="1558925"/>
              <a:ext cx="6400800" cy="4081463"/>
              <a:chOff x="1303874" y="1482875"/>
              <a:chExt cx="6400800" cy="4080932"/>
            </a:xfrm>
          </p:grpSpPr>
          <p:cxnSp>
            <p:nvCxnSpPr>
              <p:cNvPr id="99551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1303874" y="148287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52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1303874" y="5563807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53" name="Straight Connector 46"/>
              <p:cNvCxnSpPr>
                <a:cxnSpLocks noChangeShapeType="1"/>
              </p:cNvCxnSpPr>
              <p:nvPr/>
            </p:nvCxnSpPr>
            <p:spPr bwMode="auto">
              <a:xfrm>
                <a:off x="1303874" y="206586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54" name="Straight Connector 47"/>
              <p:cNvCxnSpPr>
                <a:cxnSpLocks noChangeShapeType="1"/>
              </p:cNvCxnSpPr>
              <p:nvPr/>
            </p:nvCxnSpPr>
            <p:spPr bwMode="auto">
              <a:xfrm>
                <a:off x="1303874" y="264885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55" name="Straight Connector 48"/>
              <p:cNvCxnSpPr>
                <a:cxnSpLocks noChangeShapeType="1"/>
              </p:cNvCxnSpPr>
              <p:nvPr/>
            </p:nvCxnSpPr>
            <p:spPr bwMode="auto">
              <a:xfrm>
                <a:off x="1303874" y="323184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56" name="Straight Connector 49"/>
              <p:cNvCxnSpPr>
                <a:cxnSpLocks noChangeShapeType="1"/>
              </p:cNvCxnSpPr>
              <p:nvPr/>
            </p:nvCxnSpPr>
            <p:spPr bwMode="auto">
              <a:xfrm>
                <a:off x="1303874" y="381483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57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1303874" y="439782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58" name="Straight Connector 51"/>
              <p:cNvCxnSpPr>
                <a:cxnSpLocks noChangeShapeType="1"/>
              </p:cNvCxnSpPr>
              <p:nvPr/>
            </p:nvCxnSpPr>
            <p:spPr bwMode="auto">
              <a:xfrm>
                <a:off x="1303874" y="498081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9351" name="Group 245"/>
            <p:cNvGrpSpPr>
              <a:grpSpLocks/>
            </p:cNvGrpSpPr>
            <p:nvPr/>
          </p:nvGrpSpPr>
          <p:grpSpPr bwMode="auto">
            <a:xfrm>
              <a:off x="1778000" y="1549400"/>
              <a:ext cx="5969000" cy="360363"/>
              <a:chOff x="1549401" y="1473201"/>
              <a:chExt cx="5968989" cy="359834"/>
            </a:xfrm>
          </p:grpSpPr>
          <p:grpSp>
            <p:nvGrpSpPr>
              <p:cNvPr id="99527" name="Group 54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57" name="Freeform 456"/>
                <p:cNvSpPr/>
                <p:nvPr/>
              </p:nvSpPr>
              <p:spPr bwMode="auto">
                <a:xfrm>
                  <a:off x="2480894" y="685096"/>
                  <a:ext cx="397477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58" name="Isosceles Triangle 457"/>
                <p:cNvSpPr/>
                <p:nvPr/>
              </p:nvSpPr>
              <p:spPr bwMode="auto">
                <a:xfrm rot="5400000">
                  <a:off x="2591053" y="853913"/>
                  <a:ext cx="228924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28" name="Group 56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55" name="Freeform 454"/>
                <p:cNvSpPr/>
                <p:nvPr/>
              </p:nvSpPr>
              <p:spPr bwMode="auto">
                <a:xfrm>
                  <a:off x="2502168" y="685096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56" name="Isosceles Triangle 455"/>
                <p:cNvSpPr/>
                <p:nvPr/>
              </p:nvSpPr>
              <p:spPr bwMode="auto">
                <a:xfrm rot="5400000">
                  <a:off x="2593840" y="855762"/>
                  <a:ext cx="228924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29" name="Group 59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53" name="Freeform 452"/>
                <p:cNvSpPr/>
                <p:nvPr/>
              </p:nvSpPr>
              <p:spPr bwMode="auto">
                <a:xfrm>
                  <a:off x="2480922" y="685096"/>
                  <a:ext cx="397476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54" name="Isosceles Triangle 453"/>
                <p:cNvSpPr/>
                <p:nvPr/>
              </p:nvSpPr>
              <p:spPr bwMode="auto">
                <a:xfrm rot="5400000">
                  <a:off x="2590157" y="854838"/>
                  <a:ext cx="228924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30" name="Group 62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51" name="Freeform 450"/>
                <p:cNvSpPr/>
                <p:nvPr/>
              </p:nvSpPr>
              <p:spPr bwMode="auto">
                <a:xfrm>
                  <a:off x="2502196" y="685096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52" name="Isosceles Triangle 451"/>
                <p:cNvSpPr/>
                <p:nvPr/>
              </p:nvSpPr>
              <p:spPr bwMode="auto">
                <a:xfrm rot="5400000">
                  <a:off x="2602187" y="864082"/>
                  <a:ext cx="228924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31" name="Group 65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49" name="Freeform 448"/>
                <p:cNvSpPr/>
                <p:nvPr/>
              </p:nvSpPr>
              <p:spPr bwMode="auto">
                <a:xfrm>
                  <a:off x="2480948" y="685096"/>
                  <a:ext cx="397477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50" name="Isosceles Triangle 449"/>
                <p:cNvSpPr/>
                <p:nvPr/>
              </p:nvSpPr>
              <p:spPr bwMode="auto">
                <a:xfrm rot="5400000">
                  <a:off x="2590184" y="852989"/>
                  <a:ext cx="228924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32" name="Group 68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47" name="Freeform 446"/>
                <p:cNvSpPr/>
                <p:nvPr/>
              </p:nvSpPr>
              <p:spPr bwMode="auto">
                <a:xfrm>
                  <a:off x="2502223" y="685096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48" name="Isosceles Triangle 447"/>
                <p:cNvSpPr/>
                <p:nvPr/>
              </p:nvSpPr>
              <p:spPr bwMode="auto">
                <a:xfrm rot="5400000">
                  <a:off x="2601290" y="865005"/>
                  <a:ext cx="228924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33" name="Group 71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45" name="Freeform 444"/>
                <p:cNvSpPr/>
                <p:nvPr/>
              </p:nvSpPr>
              <p:spPr bwMode="auto">
                <a:xfrm>
                  <a:off x="2480976" y="685096"/>
                  <a:ext cx="397476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46" name="Isosceles Triangle 445"/>
                <p:cNvSpPr/>
                <p:nvPr/>
              </p:nvSpPr>
              <p:spPr bwMode="auto">
                <a:xfrm rot="5400000">
                  <a:off x="2591135" y="853914"/>
                  <a:ext cx="228924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34" name="Group 74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43" name="Freeform 442"/>
                <p:cNvSpPr/>
                <p:nvPr/>
              </p:nvSpPr>
              <p:spPr bwMode="auto">
                <a:xfrm>
                  <a:off x="2502250" y="685096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44" name="Isosceles Triangle 443"/>
                <p:cNvSpPr/>
                <p:nvPr/>
              </p:nvSpPr>
              <p:spPr bwMode="auto">
                <a:xfrm rot="5400000">
                  <a:off x="2601317" y="863157"/>
                  <a:ext cx="228924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</p:grpSp>
        <p:grpSp>
          <p:nvGrpSpPr>
            <p:cNvPr id="99352" name="Group 246"/>
            <p:cNvGrpSpPr>
              <a:grpSpLocks/>
            </p:cNvGrpSpPr>
            <p:nvPr/>
          </p:nvGrpSpPr>
          <p:grpSpPr bwMode="auto">
            <a:xfrm>
              <a:off x="1778000" y="2146300"/>
              <a:ext cx="5969000" cy="360363"/>
              <a:chOff x="1549401" y="1473201"/>
              <a:chExt cx="5968989" cy="359834"/>
            </a:xfrm>
          </p:grpSpPr>
          <p:grpSp>
            <p:nvGrpSpPr>
              <p:cNvPr id="99503" name="Group 247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33" name="Freeform 432"/>
                <p:cNvSpPr/>
                <p:nvPr/>
              </p:nvSpPr>
              <p:spPr bwMode="auto">
                <a:xfrm>
                  <a:off x="2480894" y="685383"/>
                  <a:ext cx="397477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34" name="Isosceles Triangle 433"/>
                <p:cNvSpPr/>
                <p:nvPr/>
              </p:nvSpPr>
              <p:spPr bwMode="auto">
                <a:xfrm rot="5400000">
                  <a:off x="2591053" y="854198"/>
                  <a:ext cx="228924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04" name="Group 248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31" name="Freeform 430"/>
                <p:cNvSpPr/>
                <p:nvPr/>
              </p:nvSpPr>
              <p:spPr bwMode="auto">
                <a:xfrm>
                  <a:off x="2502168" y="685383"/>
                  <a:ext cx="377141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32" name="Isosceles Triangle 431"/>
                <p:cNvSpPr/>
                <p:nvPr/>
              </p:nvSpPr>
              <p:spPr bwMode="auto">
                <a:xfrm rot="5400000">
                  <a:off x="2593840" y="856047"/>
                  <a:ext cx="228924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05" name="Group 249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29" name="Freeform 428"/>
                <p:cNvSpPr/>
                <p:nvPr/>
              </p:nvSpPr>
              <p:spPr bwMode="auto">
                <a:xfrm>
                  <a:off x="2480922" y="685383"/>
                  <a:ext cx="397476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30" name="Isosceles Triangle 429"/>
                <p:cNvSpPr/>
                <p:nvPr/>
              </p:nvSpPr>
              <p:spPr bwMode="auto">
                <a:xfrm rot="5400000">
                  <a:off x="2590157" y="855122"/>
                  <a:ext cx="228924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06" name="Group 250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27" name="Freeform 426"/>
                <p:cNvSpPr/>
                <p:nvPr/>
              </p:nvSpPr>
              <p:spPr bwMode="auto">
                <a:xfrm>
                  <a:off x="2502196" y="685383"/>
                  <a:ext cx="377141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28" name="Isosceles Triangle 427"/>
                <p:cNvSpPr/>
                <p:nvPr/>
              </p:nvSpPr>
              <p:spPr bwMode="auto">
                <a:xfrm rot="5400000">
                  <a:off x="2602187" y="864367"/>
                  <a:ext cx="228924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07" name="Group 251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25" name="Freeform 424"/>
                <p:cNvSpPr/>
                <p:nvPr/>
              </p:nvSpPr>
              <p:spPr bwMode="auto">
                <a:xfrm>
                  <a:off x="2480948" y="685383"/>
                  <a:ext cx="397477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26" name="Isosceles Triangle 425"/>
                <p:cNvSpPr/>
                <p:nvPr/>
              </p:nvSpPr>
              <p:spPr bwMode="auto">
                <a:xfrm rot="5400000">
                  <a:off x="2590184" y="853274"/>
                  <a:ext cx="228924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08" name="Group 252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23" name="Freeform 422"/>
                <p:cNvSpPr/>
                <p:nvPr/>
              </p:nvSpPr>
              <p:spPr bwMode="auto">
                <a:xfrm>
                  <a:off x="2502223" y="685383"/>
                  <a:ext cx="377141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24" name="Isosceles Triangle 423"/>
                <p:cNvSpPr/>
                <p:nvPr/>
              </p:nvSpPr>
              <p:spPr bwMode="auto">
                <a:xfrm rot="5400000">
                  <a:off x="2601290" y="865290"/>
                  <a:ext cx="228924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09" name="Group 253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21" name="Freeform 420"/>
                <p:cNvSpPr/>
                <p:nvPr/>
              </p:nvSpPr>
              <p:spPr bwMode="auto">
                <a:xfrm>
                  <a:off x="2480976" y="685383"/>
                  <a:ext cx="397476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22" name="Isosceles Triangle 421"/>
                <p:cNvSpPr/>
                <p:nvPr/>
              </p:nvSpPr>
              <p:spPr bwMode="auto">
                <a:xfrm rot="5400000">
                  <a:off x="2591135" y="854199"/>
                  <a:ext cx="228924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10" name="Group 254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19" name="Freeform 418"/>
                <p:cNvSpPr/>
                <p:nvPr/>
              </p:nvSpPr>
              <p:spPr bwMode="auto">
                <a:xfrm>
                  <a:off x="2502250" y="685383"/>
                  <a:ext cx="377141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20" name="Isosceles Triangle 419"/>
                <p:cNvSpPr/>
                <p:nvPr/>
              </p:nvSpPr>
              <p:spPr bwMode="auto">
                <a:xfrm rot="5400000">
                  <a:off x="2601317" y="863442"/>
                  <a:ext cx="228924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</p:grpSp>
        <p:grpSp>
          <p:nvGrpSpPr>
            <p:cNvPr id="99353" name="Group 271"/>
            <p:cNvGrpSpPr>
              <a:grpSpLocks/>
            </p:cNvGrpSpPr>
            <p:nvPr/>
          </p:nvGrpSpPr>
          <p:grpSpPr bwMode="auto">
            <a:xfrm>
              <a:off x="1778000" y="2725738"/>
              <a:ext cx="5969000" cy="360362"/>
              <a:chOff x="1549401" y="1473201"/>
              <a:chExt cx="5968989" cy="359834"/>
            </a:xfrm>
          </p:grpSpPr>
          <p:grpSp>
            <p:nvGrpSpPr>
              <p:cNvPr id="99479" name="Group 272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09" name="Freeform 408"/>
                <p:cNvSpPr/>
                <p:nvPr/>
              </p:nvSpPr>
              <p:spPr bwMode="auto">
                <a:xfrm>
                  <a:off x="2480894" y="686490"/>
                  <a:ext cx="397477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10" name="Isosceles Triangle 409"/>
                <p:cNvSpPr/>
                <p:nvPr/>
              </p:nvSpPr>
              <p:spPr bwMode="auto">
                <a:xfrm rot="5400000">
                  <a:off x="2591053" y="855306"/>
                  <a:ext cx="228924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80" name="Group 273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07" name="Freeform 406"/>
                <p:cNvSpPr/>
                <p:nvPr/>
              </p:nvSpPr>
              <p:spPr bwMode="auto">
                <a:xfrm>
                  <a:off x="2502168" y="686490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08" name="Isosceles Triangle 407"/>
                <p:cNvSpPr/>
                <p:nvPr/>
              </p:nvSpPr>
              <p:spPr bwMode="auto">
                <a:xfrm rot="5400000">
                  <a:off x="2593840" y="857155"/>
                  <a:ext cx="228924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81" name="Group 274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05" name="Freeform 404"/>
                <p:cNvSpPr/>
                <p:nvPr/>
              </p:nvSpPr>
              <p:spPr bwMode="auto">
                <a:xfrm>
                  <a:off x="2480922" y="686490"/>
                  <a:ext cx="397476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06" name="Isosceles Triangle 405"/>
                <p:cNvSpPr/>
                <p:nvPr/>
              </p:nvSpPr>
              <p:spPr bwMode="auto">
                <a:xfrm rot="5400000">
                  <a:off x="2590156" y="856230"/>
                  <a:ext cx="228924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82" name="Group 275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03" name="Freeform 402"/>
                <p:cNvSpPr/>
                <p:nvPr/>
              </p:nvSpPr>
              <p:spPr bwMode="auto">
                <a:xfrm>
                  <a:off x="2502196" y="686490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04" name="Isosceles Triangle 403"/>
                <p:cNvSpPr/>
                <p:nvPr/>
              </p:nvSpPr>
              <p:spPr bwMode="auto">
                <a:xfrm rot="5400000">
                  <a:off x="2602186" y="865475"/>
                  <a:ext cx="228924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83" name="Group 276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01" name="Freeform 400"/>
                <p:cNvSpPr/>
                <p:nvPr/>
              </p:nvSpPr>
              <p:spPr bwMode="auto">
                <a:xfrm>
                  <a:off x="2480948" y="686490"/>
                  <a:ext cx="397477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02" name="Isosceles Triangle 401"/>
                <p:cNvSpPr/>
                <p:nvPr/>
              </p:nvSpPr>
              <p:spPr bwMode="auto">
                <a:xfrm rot="5400000">
                  <a:off x="2590183" y="854382"/>
                  <a:ext cx="228924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84" name="Group 277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99" name="Freeform 398"/>
                <p:cNvSpPr/>
                <p:nvPr/>
              </p:nvSpPr>
              <p:spPr bwMode="auto">
                <a:xfrm>
                  <a:off x="2502223" y="686490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00" name="Isosceles Triangle 399"/>
                <p:cNvSpPr/>
                <p:nvPr/>
              </p:nvSpPr>
              <p:spPr bwMode="auto">
                <a:xfrm rot="5400000">
                  <a:off x="2601289" y="866398"/>
                  <a:ext cx="228924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85" name="Group 278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97" name="Freeform 396"/>
                <p:cNvSpPr/>
                <p:nvPr/>
              </p:nvSpPr>
              <p:spPr bwMode="auto">
                <a:xfrm>
                  <a:off x="2480976" y="686490"/>
                  <a:ext cx="397476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98" name="Isosceles Triangle 397"/>
                <p:cNvSpPr/>
                <p:nvPr/>
              </p:nvSpPr>
              <p:spPr bwMode="auto">
                <a:xfrm rot="5400000">
                  <a:off x="2591135" y="855307"/>
                  <a:ext cx="228924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86" name="Group 279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95" name="Freeform 394"/>
                <p:cNvSpPr/>
                <p:nvPr/>
              </p:nvSpPr>
              <p:spPr bwMode="auto">
                <a:xfrm>
                  <a:off x="2502250" y="686490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96" name="Isosceles Triangle 395"/>
                <p:cNvSpPr/>
                <p:nvPr/>
              </p:nvSpPr>
              <p:spPr bwMode="auto">
                <a:xfrm rot="5400000">
                  <a:off x="2601316" y="864550"/>
                  <a:ext cx="228924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</p:grpSp>
        <p:grpSp>
          <p:nvGrpSpPr>
            <p:cNvPr id="99354" name="Group 296"/>
            <p:cNvGrpSpPr>
              <a:grpSpLocks/>
            </p:cNvGrpSpPr>
            <p:nvPr/>
          </p:nvGrpSpPr>
          <p:grpSpPr bwMode="auto">
            <a:xfrm>
              <a:off x="1778000" y="3306763"/>
              <a:ext cx="5969000" cy="358775"/>
              <a:chOff x="1549401" y="1473201"/>
              <a:chExt cx="5968989" cy="359834"/>
            </a:xfrm>
          </p:grpSpPr>
          <p:grpSp>
            <p:nvGrpSpPr>
              <p:cNvPr id="99455" name="Group 297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85" name="Freeform 384"/>
                <p:cNvSpPr/>
                <p:nvPr/>
              </p:nvSpPr>
              <p:spPr bwMode="auto">
                <a:xfrm>
                  <a:off x="2480894" y="686013"/>
                  <a:ext cx="397477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86" name="Isosceles Triangle 385"/>
                <p:cNvSpPr/>
                <p:nvPr/>
              </p:nvSpPr>
              <p:spPr bwMode="auto">
                <a:xfrm rot="5400000">
                  <a:off x="2590547" y="854061"/>
                  <a:ext cx="229937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56" name="Group 298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83" name="Freeform 382"/>
                <p:cNvSpPr/>
                <p:nvPr/>
              </p:nvSpPr>
              <p:spPr bwMode="auto">
                <a:xfrm>
                  <a:off x="2502168" y="686013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84" name="Isosceles Triangle 383"/>
                <p:cNvSpPr/>
                <p:nvPr/>
              </p:nvSpPr>
              <p:spPr bwMode="auto">
                <a:xfrm rot="5400000">
                  <a:off x="2593333" y="855911"/>
                  <a:ext cx="229937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57" name="Group 299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81" name="Freeform 380"/>
                <p:cNvSpPr/>
                <p:nvPr/>
              </p:nvSpPr>
              <p:spPr bwMode="auto">
                <a:xfrm>
                  <a:off x="2480922" y="686013"/>
                  <a:ext cx="397476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82" name="Isosceles Triangle 381"/>
                <p:cNvSpPr/>
                <p:nvPr/>
              </p:nvSpPr>
              <p:spPr bwMode="auto">
                <a:xfrm rot="5400000">
                  <a:off x="2589650" y="854986"/>
                  <a:ext cx="229937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58" name="Group 300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79" name="Freeform 378"/>
                <p:cNvSpPr/>
                <p:nvPr/>
              </p:nvSpPr>
              <p:spPr bwMode="auto">
                <a:xfrm>
                  <a:off x="2502196" y="686013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80" name="Isosceles Triangle 379"/>
                <p:cNvSpPr/>
                <p:nvPr/>
              </p:nvSpPr>
              <p:spPr bwMode="auto">
                <a:xfrm rot="5400000">
                  <a:off x="2601680" y="864230"/>
                  <a:ext cx="229937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59" name="Group 301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77" name="Freeform 376"/>
                <p:cNvSpPr/>
                <p:nvPr/>
              </p:nvSpPr>
              <p:spPr bwMode="auto">
                <a:xfrm>
                  <a:off x="2480948" y="686013"/>
                  <a:ext cx="397477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78" name="Isosceles Triangle 377"/>
                <p:cNvSpPr/>
                <p:nvPr/>
              </p:nvSpPr>
              <p:spPr bwMode="auto">
                <a:xfrm rot="5400000">
                  <a:off x="2589677" y="853138"/>
                  <a:ext cx="229937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60" name="Group 302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75" name="Freeform 374"/>
                <p:cNvSpPr/>
                <p:nvPr/>
              </p:nvSpPr>
              <p:spPr bwMode="auto">
                <a:xfrm>
                  <a:off x="2502223" y="686013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76" name="Isosceles Triangle 375"/>
                <p:cNvSpPr/>
                <p:nvPr/>
              </p:nvSpPr>
              <p:spPr bwMode="auto">
                <a:xfrm rot="5400000">
                  <a:off x="2600783" y="865154"/>
                  <a:ext cx="229937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61" name="Group 303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73" name="Freeform 372"/>
                <p:cNvSpPr/>
                <p:nvPr/>
              </p:nvSpPr>
              <p:spPr bwMode="auto">
                <a:xfrm>
                  <a:off x="2480976" y="686013"/>
                  <a:ext cx="397476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74" name="Isosceles Triangle 373"/>
                <p:cNvSpPr/>
                <p:nvPr/>
              </p:nvSpPr>
              <p:spPr bwMode="auto">
                <a:xfrm rot="5400000">
                  <a:off x="2590628" y="854063"/>
                  <a:ext cx="229937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62" name="Group 304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71" name="Freeform 370"/>
                <p:cNvSpPr/>
                <p:nvPr/>
              </p:nvSpPr>
              <p:spPr bwMode="auto">
                <a:xfrm>
                  <a:off x="2502250" y="686013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72" name="Isosceles Triangle 371"/>
                <p:cNvSpPr/>
                <p:nvPr/>
              </p:nvSpPr>
              <p:spPr bwMode="auto">
                <a:xfrm rot="5400000">
                  <a:off x="2600810" y="863306"/>
                  <a:ext cx="229937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</p:grpSp>
        <p:grpSp>
          <p:nvGrpSpPr>
            <p:cNvPr id="99355" name="Group 321"/>
            <p:cNvGrpSpPr>
              <a:grpSpLocks/>
            </p:cNvGrpSpPr>
            <p:nvPr/>
          </p:nvGrpSpPr>
          <p:grpSpPr bwMode="auto">
            <a:xfrm>
              <a:off x="1778000" y="3886200"/>
              <a:ext cx="5969000" cy="360363"/>
              <a:chOff x="1549401" y="1473201"/>
              <a:chExt cx="5968989" cy="359834"/>
            </a:xfrm>
          </p:grpSpPr>
          <p:grpSp>
            <p:nvGrpSpPr>
              <p:cNvPr id="99431" name="Group 322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61" name="Freeform 360"/>
                <p:cNvSpPr/>
                <p:nvPr/>
              </p:nvSpPr>
              <p:spPr bwMode="auto">
                <a:xfrm>
                  <a:off x="2480894" y="685272"/>
                  <a:ext cx="397477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62" name="Isosceles Triangle 361"/>
                <p:cNvSpPr/>
                <p:nvPr/>
              </p:nvSpPr>
              <p:spPr bwMode="auto">
                <a:xfrm rot="5400000">
                  <a:off x="2591053" y="854089"/>
                  <a:ext cx="228924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32" name="Group 323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59" name="Freeform 358"/>
                <p:cNvSpPr/>
                <p:nvPr/>
              </p:nvSpPr>
              <p:spPr bwMode="auto">
                <a:xfrm>
                  <a:off x="2502168" y="685272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60" name="Isosceles Triangle 359"/>
                <p:cNvSpPr/>
                <p:nvPr/>
              </p:nvSpPr>
              <p:spPr bwMode="auto">
                <a:xfrm rot="5400000">
                  <a:off x="2593840" y="855938"/>
                  <a:ext cx="228924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33" name="Group 324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57" name="Freeform 356"/>
                <p:cNvSpPr/>
                <p:nvPr/>
              </p:nvSpPr>
              <p:spPr bwMode="auto">
                <a:xfrm>
                  <a:off x="2480922" y="685272"/>
                  <a:ext cx="397476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58" name="Isosceles Triangle 357"/>
                <p:cNvSpPr/>
                <p:nvPr/>
              </p:nvSpPr>
              <p:spPr bwMode="auto">
                <a:xfrm rot="5400000">
                  <a:off x="2590157" y="855013"/>
                  <a:ext cx="228924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34" name="Group 325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55" name="Freeform 354"/>
                <p:cNvSpPr/>
                <p:nvPr/>
              </p:nvSpPr>
              <p:spPr bwMode="auto">
                <a:xfrm>
                  <a:off x="2502196" y="685272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56" name="Isosceles Triangle 355"/>
                <p:cNvSpPr/>
                <p:nvPr/>
              </p:nvSpPr>
              <p:spPr bwMode="auto">
                <a:xfrm rot="5400000">
                  <a:off x="2602187" y="864257"/>
                  <a:ext cx="228924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35" name="Group 326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53" name="Freeform 352"/>
                <p:cNvSpPr/>
                <p:nvPr/>
              </p:nvSpPr>
              <p:spPr bwMode="auto">
                <a:xfrm>
                  <a:off x="2480948" y="685272"/>
                  <a:ext cx="397477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54" name="Isosceles Triangle 353"/>
                <p:cNvSpPr/>
                <p:nvPr/>
              </p:nvSpPr>
              <p:spPr bwMode="auto">
                <a:xfrm rot="5400000">
                  <a:off x="2590184" y="853165"/>
                  <a:ext cx="228924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36" name="Group 327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51" name="Freeform 350"/>
                <p:cNvSpPr/>
                <p:nvPr/>
              </p:nvSpPr>
              <p:spPr bwMode="auto">
                <a:xfrm>
                  <a:off x="2502223" y="685272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52" name="Isosceles Triangle 351"/>
                <p:cNvSpPr/>
                <p:nvPr/>
              </p:nvSpPr>
              <p:spPr bwMode="auto">
                <a:xfrm rot="5400000">
                  <a:off x="2601290" y="865181"/>
                  <a:ext cx="228924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37" name="Group 328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49" name="Freeform 348"/>
                <p:cNvSpPr/>
                <p:nvPr/>
              </p:nvSpPr>
              <p:spPr bwMode="auto">
                <a:xfrm>
                  <a:off x="2480976" y="685272"/>
                  <a:ext cx="397476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50" name="Isosceles Triangle 349"/>
                <p:cNvSpPr/>
                <p:nvPr/>
              </p:nvSpPr>
              <p:spPr bwMode="auto">
                <a:xfrm rot="5400000">
                  <a:off x="2591135" y="854090"/>
                  <a:ext cx="228924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38" name="Group 329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47" name="Freeform 346"/>
                <p:cNvSpPr/>
                <p:nvPr/>
              </p:nvSpPr>
              <p:spPr bwMode="auto">
                <a:xfrm>
                  <a:off x="2502250" y="685272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48" name="Isosceles Triangle 347"/>
                <p:cNvSpPr/>
                <p:nvPr/>
              </p:nvSpPr>
              <p:spPr bwMode="auto">
                <a:xfrm rot="5400000">
                  <a:off x="2601317" y="863333"/>
                  <a:ext cx="228924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</p:grpSp>
        <p:grpSp>
          <p:nvGrpSpPr>
            <p:cNvPr id="99356" name="Group 346"/>
            <p:cNvGrpSpPr>
              <a:grpSpLocks/>
            </p:cNvGrpSpPr>
            <p:nvPr/>
          </p:nvGrpSpPr>
          <p:grpSpPr bwMode="auto">
            <a:xfrm>
              <a:off x="1778000" y="4465638"/>
              <a:ext cx="5969000" cy="360362"/>
              <a:chOff x="1549401" y="1473201"/>
              <a:chExt cx="5968989" cy="359834"/>
            </a:xfrm>
          </p:grpSpPr>
          <p:grpSp>
            <p:nvGrpSpPr>
              <p:cNvPr id="99407" name="Group 347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37" name="Freeform 336"/>
                <p:cNvSpPr/>
                <p:nvPr/>
              </p:nvSpPr>
              <p:spPr bwMode="auto">
                <a:xfrm>
                  <a:off x="2480894" y="686379"/>
                  <a:ext cx="397477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38" name="Isosceles Triangle 337"/>
                <p:cNvSpPr/>
                <p:nvPr/>
              </p:nvSpPr>
              <p:spPr bwMode="auto">
                <a:xfrm rot="5400000">
                  <a:off x="2591053" y="855196"/>
                  <a:ext cx="228924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08" name="Group 348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35" name="Freeform 334"/>
                <p:cNvSpPr/>
                <p:nvPr/>
              </p:nvSpPr>
              <p:spPr bwMode="auto">
                <a:xfrm>
                  <a:off x="2502168" y="686379"/>
                  <a:ext cx="377141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36" name="Isosceles Triangle 335"/>
                <p:cNvSpPr/>
                <p:nvPr/>
              </p:nvSpPr>
              <p:spPr bwMode="auto">
                <a:xfrm rot="5400000">
                  <a:off x="2593840" y="857046"/>
                  <a:ext cx="228924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09" name="Group 349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33" name="Freeform 332"/>
                <p:cNvSpPr/>
                <p:nvPr/>
              </p:nvSpPr>
              <p:spPr bwMode="auto">
                <a:xfrm>
                  <a:off x="2480922" y="686379"/>
                  <a:ext cx="397476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34" name="Isosceles Triangle 333"/>
                <p:cNvSpPr/>
                <p:nvPr/>
              </p:nvSpPr>
              <p:spPr bwMode="auto">
                <a:xfrm rot="5400000">
                  <a:off x="2590156" y="856121"/>
                  <a:ext cx="228924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10" name="Group 350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31" name="Freeform 330"/>
                <p:cNvSpPr/>
                <p:nvPr/>
              </p:nvSpPr>
              <p:spPr bwMode="auto">
                <a:xfrm>
                  <a:off x="2502196" y="686379"/>
                  <a:ext cx="377141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32" name="Isosceles Triangle 331"/>
                <p:cNvSpPr/>
                <p:nvPr/>
              </p:nvSpPr>
              <p:spPr bwMode="auto">
                <a:xfrm rot="5400000">
                  <a:off x="2602186" y="865365"/>
                  <a:ext cx="228924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11" name="Group 351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29" name="Freeform 328"/>
                <p:cNvSpPr/>
                <p:nvPr/>
              </p:nvSpPr>
              <p:spPr bwMode="auto">
                <a:xfrm>
                  <a:off x="2480948" y="686379"/>
                  <a:ext cx="397477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30" name="Isosceles Triangle 329"/>
                <p:cNvSpPr/>
                <p:nvPr/>
              </p:nvSpPr>
              <p:spPr bwMode="auto">
                <a:xfrm rot="5400000">
                  <a:off x="2590183" y="854273"/>
                  <a:ext cx="228924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12" name="Group 352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27" name="Freeform 326"/>
                <p:cNvSpPr/>
                <p:nvPr/>
              </p:nvSpPr>
              <p:spPr bwMode="auto">
                <a:xfrm>
                  <a:off x="2502223" y="686379"/>
                  <a:ext cx="377141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28" name="Isosceles Triangle 327"/>
                <p:cNvSpPr/>
                <p:nvPr/>
              </p:nvSpPr>
              <p:spPr bwMode="auto">
                <a:xfrm rot="5400000">
                  <a:off x="2601289" y="866289"/>
                  <a:ext cx="228924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13" name="Group 353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25" name="Freeform 324"/>
                <p:cNvSpPr/>
                <p:nvPr/>
              </p:nvSpPr>
              <p:spPr bwMode="auto">
                <a:xfrm>
                  <a:off x="2480976" y="686379"/>
                  <a:ext cx="397476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26" name="Isosceles Triangle 325"/>
                <p:cNvSpPr/>
                <p:nvPr/>
              </p:nvSpPr>
              <p:spPr bwMode="auto">
                <a:xfrm rot="5400000">
                  <a:off x="2591135" y="855198"/>
                  <a:ext cx="228924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14" name="Group 354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23" name="Freeform 322"/>
                <p:cNvSpPr/>
                <p:nvPr/>
              </p:nvSpPr>
              <p:spPr bwMode="auto">
                <a:xfrm>
                  <a:off x="2502250" y="686379"/>
                  <a:ext cx="377141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24" name="Isosceles Triangle 323"/>
                <p:cNvSpPr/>
                <p:nvPr/>
              </p:nvSpPr>
              <p:spPr bwMode="auto">
                <a:xfrm rot="5400000">
                  <a:off x="2601316" y="864441"/>
                  <a:ext cx="228924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</p:grpSp>
        <p:grpSp>
          <p:nvGrpSpPr>
            <p:cNvPr id="99357" name="Group 371"/>
            <p:cNvGrpSpPr>
              <a:grpSpLocks/>
            </p:cNvGrpSpPr>
            <p:nvPr/>
          </p:nvGrpSpPr>
          <p:grpSpPr bwMode="auto">
            <a:xfrm>
              <a:off x="1778000" y="5046663"/>
              <a:ext cx="5969000" cy="358775"/>
              <a:chOff x="1549401" y="1473201"/>
              <a:chExt cx="5968989" cy="359834"/>
            </a:xfrm>
          </p:grpSpPr>
          <p:grpSp>
            <p:nvGrpSpPr>
              <p:cNvPr id="99383" name="Group 372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13" name="Freeform 312"/>
                <p:cNvSpPr/>
                <p:nvPr/>
              </p:nvSpPr>
              <p:spPr bwMode="auto">
                <a:xfrm>
                  <a:off x="2480894" y="685902"/>
                  <a:ext cx="397477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14" name="Isosceles Triangle 313"/>
                <p:cNvSpPr/>
                <p:nvPr/>
              </p:nvSpPr>
              <p:spPr bwMode="auto">
                <a:xfrm rot="5400000">
                  <a:off x="2590547" y="853950"/>
                  <a:ext cx="229937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84" name="Group 373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11" name="Freeform 310"/>
                <p:cNvSpPr/>
                <p:nvPr/>
              </p:nvSpPr>
              <p:spPr bwMode="auto">
                <a:xfrm>
                  <a:off x="2502168" y="685902"/>
                  <a:ext cx="377141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12" name="Isosceles Triangle 311"/>
                <p:cNvSpPr/>
                <p:nvPr/>
              </p:nvSpPr>
              <p:spPr bwMode="auto">
                <a:xfrm rot="5400000">
                  <a:off x="2593333" y="855800"/>
                  <a:ext cx="229937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85" name="Group 374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09" name="Freeform 308"/>
                <p:cNvSpPr/>
                <p:nvPr/>
              </p:nvSpPr>
              <p:spPr bwMode="auto">
                <a:xfrm>
                  <a:off x="2480922" y="685902"/>
                  <a:ext cx="397476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10" name="Isosceles Triangle 309"/>
                <p:cNvSpPr/>
                <p:nvPr/>
              </p:nvSpPr>
              <p:spPr bwMode="auto">
                <a:xfrm rot="5400000">
                  <a:off x="2589650" y="854875"/>
                  <a:ext cx="229937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86" name="Group 375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07" name="Freeform 306"/>
                <p:cNvSpPr/>
                <p:nvPr/>
              </p:nvSpPr>
              <p:spPr bwMode="auto">
                <a:xfrm>
                  <a:off x="2502196" y="685902"/>
                  <a:ext cx="377141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08" name="Isosceles Triangle 307"/>
                <p:cNvSpPr/>
                <p:nvPr/>
              </p:nvSpPr>
              <p:spPr bwMode="auto">
                <a:xfrm rot="5400000">
                  <a:off x="2601680" y="864119"/>
                  <a:ext cx="229937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87" name="Group 376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05" name="Freeform 304"/>
                <p:cNvSpPr/>
                <p:nvPr/>
              </p:nvSpPr>
              <p:spPr bwMode="auto">
                <a:xfrm>
                  <a:off x="2480948" y="685902"/>
                  <a:ext cx="397477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06" name="Isosceles Triangle 305"/>
                <p:cNvSpPr/>
                <p:nvPr/>
              </p:nvSpPr>
              <p:spPr bwMode="auto">
                <a:xfrm rot="5400000">
                  <a:off x="2589677" y="853027"/>
                  <a:ext cx="229937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88" name="Group 377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03" name="Freeform 302"/>
                <p:cNvSpPr/>
                <p:nvPr/>
              </p:nvSpPr>
              <p:spPr bwMode="auto">
                <a:xfrm>
                  <a:off x="2502223" y="685902"/>
                  <a:ext cx="377141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04" name="Isosceles Triangle 303"/>
                <p:cNvSpPr/>
                <p:nvPr/>
              </p:nvSpPr>
              <p:spPr bwMode="auto">
                <a:xfrm rot="5400000">
                  <a:off x="2600783" y="865043"/>
                  <a:ext cx="229937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89" name="Group 378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01" name="Freeform 300"/>
                <p:cNvSpPr/>
                <p:nvPr/>
              </p:nvSpPr>
              <p:spPr bwMode="auto">
                <a:xfrm>
                  <a:off x="2480976" y="685902"/>
                  <a:ext cx="397476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02" name="Isosceles Triangle 301"/>
                <p:cNvSpPr/>
                <p:nvPr/>
              </p:nvSpPr>
              <p:spPr bwMode="auto">
                <a:xfrm rot="5400000">
                  <a:off x="2590628" y="853952"/>
                  <a:ext cx="229937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90" name="Group 379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99" name="Freeform 298"/>
                <p:cNvSpPr/>
                <p:nvPr/>
              </p:nvSpPr>
              <p:spPr bwMode="auto">
                <a:xfrm>
                  <a:off x="2502250" y="685902"/>
                  <a:ext cx="377141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00" name="Isosceles Triangle 299"/>
                <p:cNvSpPr/>
                <p:nvPr/>
              </p:nvSpPr>
              <p:spPr bwMode="auto">
                <a:xfrm rot="5400000">
                  <a:off x="2600810" y="863195"/>
                  <a:ext cx="229937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</p:grpSp>
        <p:grpSp>
          <p:nvGrpSpPr>
            <p:cNvPr id="99358" name="Group 396"/>
            <p:cNvGrpSpPr>
              <a:grpSpLocks/>
            </p:cNvGrpSpPr>
            <p:nvPr/>
          </p:nvGrpSpPr>
          <p:grpSpPr bwMode="auto">
            <a:xfrm>
              <a:off x="1778000" y="5643563"/>
              <a:ext cx="5969000" cy="358775"/>
              <a:chOff x="1549401" y="1473201"/>
              <a:chExt cx="5968989" cy="359834"/>
            </a:xfrm>
          </p:grpSpPr>
          <p:grpSp>
            <p:nvGrpSpPr>
              <p:cNvPr id="99359" name="Group 397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89" name="Freeform 288"/>
                <p:cNvSpPr/>
                <p:nvPr/>
              </p:nvSpPr>
              <p:spPr bwMode="auto">
                <a:xfrm>
                  <a:off x="2480894" y="686189"/>
                  <a:ext cx="397477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290" name="Isosceles Triangle 289"/>
                <p:cNvSpPr/>
                <p:nvPr/>
              </p:nvSpPr>
              <p:spPr bwMode="auto">
                <a:xfrm rot="5400000">
                  <a:off x="2590547" y="854238"/>
                  <a:ext cx="229937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60" name="Group 398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87" name="Freeform 286"/>
                <p:cNvSpPr/>
                <p:nvPr/>
              </p:nvSpPr>
              <p:spPr bwMode="auto">
                <a:xfrm>
                  <a:off x="2502168" y="686189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288" name="Isosceles Triangle 287"/>
                <p:cNvSpPr/>
                <p:nvPr/>
              </p:nvSpPr>
              <p:spPr bwMode="auto">
                <a:xfrm rot="5400000">
                  <a:off x="2593333" y="856087"/>
                  <a:ext cx="229937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61" name="Group 399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85" name="Freeform 284"/>
                <p:cNvSpPr/>
                <p:nvPr/>
              </p:nvSpPr>
              <p:spPr bwMode="auto">
                <a:xfrm>
                  <a:off x="2480922" y="686189"/>
                  <a:ext cx="397476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286" name="Isosceles Triangle 285"/>
                <p:cNvSpPr/>
                <p:nvPr/>
              </p:nvSpPr>
              <p:spPr bwMode="auto">
                <a:xfrm rot="5400000">
                  <a:off x="2589650" y="855162"/>
                  <a:ext cx="229937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62" name="Group 400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83" name="Freeform 282"/>
                <p:cNvSpPr/>
                <p:nvPr/>
              </p:nvSpPr>
              <p:spPr bwMode="auto">
                <a:xfrm>
                  <a:off x="2502196" y="686189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284" name="Isosceles Triangle 283"/>
                <p:cNvSpPr/>
                <p:nvPr/>
              </p:nvSpPr>
              <p:spPr bwMode="auto">
                <a:xfrm rot="5400000">
                  <a:off x="2601680" y="864407"/>
                  <a:ext cx="229937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63" name="Group 401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81" name="Freeform 280"/>
                <p:cNvSpPr/>
                <p:nvPr/>
              </p:nvSpPr>
              <p:spPr bwMode="auto">
                <a:xfrm>
                  <a:off x="2480948" y="686189"/>
                  <a:ext cx="397477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282" name="Isosceles Triangle 281"/>
                <p:cNvSpPr/>
                <p:nvPr/>
              </p:nvSpPr>
              <p:spPr bwMode="auto">
                <a:xfrm rot="5400000">
                  <a:off x="2589677" y="853314"/>
                  <a:ext cx="229937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64" name="Group 402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79" name="Freeform 278"/>
                <p:cNvSpPr/>
                <p:nvPr/>
              </p:nvSpPr>
              <p:spPr bwMode="auto">
                <a:xfrm>
                  <a:off x="2502223" y="686189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280" name="Isosceles Triangle 279"/>
                <p:cNvSpPr/>
                <p:nvPr/>
              </p:nvSpPr>
              <p:spPr bwMode="auto">
                <a:xfrm rot="5400000">
                  <a:off x="2600783" y="865330"/>
                  <a:ext cx="229937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65" name="Group 403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77" name="Freeform 276"/>
                <p:cNvSpPr/>
                <p:nvPr/>
              </p:nvSpPr>
              <p:spPr bwMode="auto">
                <a:xfrm>
                  <a:off x="2480976" y="686189"/>
                  <a:ext cx="397476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278" name="Isosceles Triangle 277"/>
                <p:cNvSpPr/>
                <p:nvPr/>
              </p:nvSpPr>
              <p:spPr bwMode="auto">
                <a:xfrm rot="5400000">
                  <a:off x="2590628" y="854239"/>
                  <a:ext cx="229937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66" name="Group 404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75" name="Freeform 274"/>
                <p:cNvSpPr/>
                <p:nvPr/>
              </p:nvSpPr>
              <p:spPr bwMode="auto">
                <a:xfrm>
                  <a:off x="2502250" y="686189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276" name="Isosceles Triangle 275"/>
                <p:cNvSpPr/>
                <p:nvPr/>
              </p:nvSpPr>
              <p:spPr bwMode="auto">
                <a:xfrm rot="5400000">
                  <a:off x="2600810" y="863482"/>
                  <a:ext cx="229937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Sun UltraSPARC T2 Core-to-Cache Crossbar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5562600" y="996950"/>
            <a:ext cx="3276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High bandwidth interface between 8 cores and 8 L2 banks &amp; NCU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4-stage pipeline: req, arbitration, selection, transmission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2-deep queue for each src/dest pair to hold data transfer request</a:t>
            </a: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638A09-871F-6E4C-808B-4EEE5E0E613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03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48640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Bufferless and Buffered Crossbars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2592BF-FB3D-204F-927E-EEB38933FA8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2" name="Group 153"/>
          <p:cNvGrpSpPr>
            <a:grpSpLocks/>
          </p:cNvGrpSpPr>
          <p:nvPr/>
        </p:nvGrpSpPr>
        <p:grpSpPr bwMode="auto">
          <a:xfrm>
            <a:off x="609600" y="1371600"/>
            <a:ext cx="5867400" cy="4725988"/>
            <a:chOff x="1752600" y="1371600"/>
            <a:chExt cx="5867400" cy="4725194"/>
          </a:xfrm>
        </p:grpSpPr>
        <p:sp>
          <p:nvSpPr>
            <p:cNvPr id="434" name="Rectangle 433"/>
            <p:cNvSpPr/>
            <p:nvPr/>
          </p:nvSpPr>
          <p:spPr bwMode="auto">
            <a:xfrm>
              <a:off x="2514600" y="1371600"/>
              <a:ext cx="5105400" cy="914246"/>
            </a:xfrm>
            <a:prstGeom prst="rect">
              <a:avLst/>
            </a:prstGeom>
            <a:solidFill>
              <a:srgbClr val="CAE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35" name="Rectangle 434"/>
            <p:cNvSpPr/>
            <p:nvPr/>
          </p:nvSpPr>
          <p:spPr bwMode="auto">
            <a:xfrm>
              <a:off x="2514600" y="2285846"/>
              <a:ext cx="5105400" cy="914246"/>
            </a:xfrm>
            <a:prstGeom prst="rect">
              <a:avLst/>
            </a:prstGeom>
            <a:solidFill>
              <a:srgbClr val="CAE2FF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36" name="Rectangle 435"/>
            <p:cNvSpPr/>
            <p:nvPr/>
          </p:nvSpPr>
          <p:spPr bwMode="auto">
            <a:xfrm>
              <a:off x="2514600" y="3200093"/>
              <a:ext cx="5105400" cy="914246"/>
            </a:xfrm>
            <a:prstGeom prst="rect">
              <a:avLst/>
            </a:prstGeom>
            <a:solidFill>
              <a:srgbClr val="CAE2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37" name="Rectangle 436"/>
            <p:cNvSpPr/>
            <p:nvPr/>
          </p:nvSpPr>
          <p:spPr bwMode="auto">
            <a:xfrm>
              <a:off x="2514600" y="4114339"/>
              <a:ext cx="5105400" cy="914246"/>
            </a:xfrm>
            <a:prstGeom prst="rect">
              <a:avLst/>
            </a:prstGeom>
            <a:solidFill>
              <a:srgbClr val="CAE2FF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51" name="Straight Connector 397"/>
            <p:cNvCxnSpPr>
              <a:cxnSpLocks noChangeShapeType="1"/>
            </p:cNvCxnSpPr>
            <p:nvPr/>
          </p:nvCxnSpPr>
          <p:spPr bwMode="auto">
            <a:xfrm rot="5400000">
              <a:off x="5105003" y="3276997"/>
              <a:ext cx="3810794" cy="1588"/>
            </a:xfrm>
            <a:prstGeom prst="line">
              <a:avLst/>
            </a:prstGeom>
            <a:noFill/>
            <a:ln w="1270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52" name="Straight Connector 396"/>
            <p:cNvCxnSpPr>
              <a:cxnSpLocks noChangeShapeType="1"/>
            </p:cNvCxnSpPr>
            <p:nvPr/>
          </p:nvCxnSpPr>
          <p:spPr bwMode="auto">
            <a:xfrm rot="5400000">
              <a:off x="4190603" y="3276997"/>
              <a:ext cx="3810794" cy="1588"/>
            </a:xfrm>
            <a:prstGeom prst="line">
              <a:avLst/>
            </a:prstGeom>
            <a:noFill/>
            <a:ln w="1270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53" name="Straight Connector 395"/>
            <p:cNvCxnSpPr>
              <a:cxnSpLocks noChangeShapeType="1"/>
            </p:cNvCxnSpPr>
            <p:nvPr/>
          </p:nvCxnSpPr>
          <p:spPr bwMode="auto">
            <a:xfrm rot="5400000">
              <a:off x="3276203" y="3276997"/>
              <a:ext cx="3810794" cy="1588"/>
            </a:xfrm>
            <a:prstGeom prst="line">
              <a:avLst/>
            </a:prstGeom>
            <a:noFill/>
            <a:ln w="1270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54" name="Straight Connector 393"/>
            <p:cNvCxnSpPr>
              <a:cxnSpLocks noChangeShapeType="1"/>
            </p:cNvCxnSpPr>
            <p:nvPr/>
          </p:nvCxnSpPr>
          <p:spPr bwMode="auto">
            <a:xfrm rot="5400000">
              <a:off x="2361803" y="3276997"/>
              <a:ext cx="3810794" cy="1588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55" name="Straight Arrow Connector 352"/>
            <p:cNvCxnSpPr>
              <a:cxnSpLocks noChangeShapeType="1"/>
            </p:cNvCxnSpPr>
            <p:nvPr/>
          </p:nvCxnSpPr>
          <p:spPr bwMode="auto">
            <a:xfrm>
              <a:off x="2133600" y="3352800"/>
              <a:ext cx="3810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56" name="Straight Arrow Connector 365"/>
            <p:cNvCxnSpPr>
              <a:cxnSpLocks noChangeShapeType="1"/>
            </p:cNvCxnSpPr>
            <p:nvPr/>
          </p:nvCxnSpPr>
          <p:spPr bwMode="auto">
            <a:xfrm>
              <a:off x="2133600" y="2438400"/>
              <a:ext cx="381000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57" name="Straight Arrow Connector 367"/>
            <p:cNvCxnSpPr>
              <a:cxnSpLocks noChangeShapeType="1"/>
            </p:cNvCxnSpPr>
            <p:nvPr/>
          </p:nvCxnSpPr>
          <p:spPr bwMode="auto">
            <a:xfrm>
              <a:off x="2133600" y="4267200"/>
              <a:ext cx="3810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5" name="Rectangle 16"/>
            <p:cNvSpPr>
              <a:spLocks noChangeArrowheads="1"/>
            </p:cNvSpPr>
            <p:nvPr/>
          </p:nvSpPr>
          <p:spPr bwMode="auto">
            <a:xfrm>
              <a:off x="2514600" y="1371600"/>
              <a:ext cx="5105400" cy="449504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rgbClr val="FFFFFF">
                    <a:lumMod val="65000"/>
                  </a:srgbClr>
                </a:solidFill>
                <a:ea typeface="+mn-ea"/>
              </a:endParaRPr>
            </a:p>
          </p:txBody>
        </p:sp>
        <p:sp>
          <p:nvSpPr>
            <p:cNvPr id="446" name="Rectangle 99"/>
            <p:cNvSpPr>
              <a:spLocks noChangeArrowheads="1"/>
            </p:cNvSpPr>
            <p:nvPr/>
          </p:nvSpPr>
          <p:spPr bwMode="auto">
            <a:xfrm flipH="1" flipV="1">
              <a:off x="3962400" y="1979511"/>
              <a:ext cx="152400" cy="4602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60" name="Straight Connector 63"/>
            <p:cNvCxnSpPr>
              <a:cxnSpLocks noChangeShapeType="1"/>
            </p:cNvCxnSpPr>
            <p:nvPr/>
          </p:nvCxnSpPr>
          <p:spPr bwMode="auto">
            <a:xfrm rot="5400000">
              <a:off x="3771896" y="19034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61" name="Straight Connector 66"/>
            <p:cNvCxnSpPr>
              <a:cxnSpLocks noChangeShapeType="1"/>
            </p:cNvCxnSpPr>
            <p:nvPr/>
          </p:nvCxnSpPr>
          <p:spPr bwMode="auto">
            <a:xfrm rot="5400000">
              <a:off x="3999702" y="19034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62" name="Straight Connector 68"/>
            <p:cNvCxnSpPr>
              <a:cxnSpLocks noChangeShapeType="1"/>
            </p:cNvCxnSpPr>
            <p:nvPr/>
          </p:nvCxnSpPr>
          <p:spPr bwMode="auto">
            <a:xfrm>
              <a:off x="3924296" y="20558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" name="Rectangle 72"/>
            <p:cNvSpPr>
              <a:spLocks noChangeArrowheads="1"/>
            </p:cNvSpPr>
            <p:nvPr/>
          </p:nvSpPr>
          <p:spPr bwMode="auto">
            <a:xfrm flipH="1" flipV="1">
              <a:off x="3962400" y="1903324"/>
              <a:ext cx="152400" cy="4602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64" name="Straight Connector 79"/>
            <p:cNvCxnSpPr>
              <a:cxnSpLocks noChangeShapeType="1"/>
            </p:cNvCxnSpPr>
            <p:nvPr/>
          </p:nvCxnSpPr>
          <p:spPr bwMode="auto">
            <a:xfrm>
              <a:off x="2133600" y="15240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65" name="Straight Connector 136"/>
            <p:cNvCxnSpPr>
              <a:cxnSpLocks noChangeShapeType="1"/>
            </p:cNvCxnSpPr>
            <p:nvPr/>
          </p:nvCxnSpPr>
          <p:spPr bwMode="auto">
            <a:xfrm rot="5400000">
              <a:off x="2361406" y="3276600"/>
              <a:ext cx="3810794" cy="79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66" name="Straight Connector 137"/>
            <p:cNvCxnSpPr>
              <a:cxnSpLocks noChangeShapeType="1"/>
            </p:cNvCxnSpPr>
            <p:nvPr/>
          </p:nvCxnSpPr>
          <p:spPr bwMode="auto">
            <a:xfrm>
              <a:off x="2133600" y="24384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67" name="Straight Connector 138"/>
            <p:cNvCxnSpPr>
              <a:cxnSpLocks noChangeShapeType="1"/>
            </p:cNvCxnSpPr>
            <p:nvPr/>
          </p:nvCxnSpPr>
          <p:spPr bwMode="auto">
            <a:xfrm>
              <a:off x="2133600" y="33528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68" name="Straight Connector 140"/>
            <p:cNvCxnSpPr>
              <a:cxnSpLocks noChangeShapeType="1"/>
            </p:cNvCxnSpPr>
            <p:nvPr/>
          </p:nvCxnSpPr>
          <p:spPr bwMode="auto">
            <a:xfrm rot="5400000">
              <a:off x="3275806" y="3276600"/>
              <a:ext cx="3810794" cy="79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69" name="Straight Connector 141"/>
            <p:cNvCxnSpPr>
              <a:cxnSpLocks noChangeShapeType="1"/>
            </p:cNvCxnSpPr>
            <p:nvPr/>
          </p:nvCxnSpPr>
          <p:spPr bwMode="auto">
            <a:xfrm>
              <a:off x="2133600" y="42672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0" name="Straight Connector 144"/>
            <p:cNvCxnSpPr>
              <a:cxnSpLocks noChangeShapeType="1"/>
            </p:cNvCxnSpPr>
            <p:nvPr/>
          </p:nvCxnSpPr>
          <p:spPr bwMode="auto">
            <a:xfrm rot="5400000">
              <a:off x="4190206" y="3276600"/>
              <a:ext cx="3810794" cy="79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1" name="Straight Connector 152"/>
            <p:cNvCxnSpPr>
              <a:cxnSpLocks noChangeShapeType="1"/>
            </p:cNvCxnSpPr>
            <p:nvPr/>
          </p:nvCxnSpPr>
          <p:spPr bwMode="auto">
            <a:xfrm rot="5400000">
              <a:off x="5104606" y="3276600"/>
              <a:ext cx="3810794" cy="79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2" name="Straight Arrow Connector 155"/>
            <p:cNvCxnSpPr>
              <a:cxnSpLocks noChangeShapeType="1"/>
            </p:cNvCxnSpPr>
            <p:nvPr/>
          </p:nvCxnSpPr>
          <p:spPr bwMode="auto">
            <a:xfrm rot="5400000">
              <a:off x="3925094" y="16383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3" name="Elbow Connector 162"/>
            <p:cNvCxnSpPr>
              <a:cxnSpLocks noChangeShapeType="1"/>
            </p:cNvCxnSpPr>
            <p:nvPr/>
          </p:nvCxnSpPr>
          <p:spPr bwMode="auto">
            <a:xfrm>
              <a:off x="4038600" y="20574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4" name="Straight Connector 169"/>
            <p:cNvCxnSpPr>
              <a:cxnSpLocks noChangeShapeType="1"/>
            </p:cNvCxnSpPr>
            <p:nvPr/>
          </p:nvCxnSpPr>
          <p:spPr bwMode="auto">
            <a:xfrm rot="5400000">
              <a:off x="4686296" y="19034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5" name="Straight Connector 170"/>
            <p:cNvCxnSpPr>
              <a:cxnSpLocks noChangeShapeType="1"/>
            </p:cNvCxnSpPr>
            <p:nvPr/>
          </p:nvCxnSpPr>
          <p:spPr bwMode="auto">
            <a:xfrm rot="5400000">
              <a:off x="4914102" y="19034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6" name="Straight Connector 171"/>
            <p:cNvCxnSpPr>
              <a:cxnSpLocks noChangeShapeType="1"/>
            </p:cNvCxnSpPr>
            <p:nvPr/>
          </p:nvCxnSpPr>
          <p:spPr bwMode="auto">
            <a:xfrm>
              <a:off x="4838696" y="20558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7" name="Straight Arrow Connector 174"/>
            <p:cNvCxnSpPr>
              <a:cxnSpLocks noChangeShapeType="1"/>
            </p:cNvCxnSpPr>
            <p:nvPr/>
          </p:nvCxnSpPr>
          <p:spPr bwMode="auto">
            <a:xfrm rot="5400000">
              <a:off x="4839494" y="16383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8" name="Elbow Connector 175"/>
            <p:cNvCxnSpPr>
              <a:cxnSpLocks noChangeShapeType="1"/>
            </p:cNvCxnSpPr>
            <p:nvPr/>
          </p:nvCxnSpPr>
          <p:spPr bwMode="auto">
            <a:xfrm>
              <a:off x="4953000" y="20574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6" name="Rectangle 176"/>
            <p:cNvSpPr>
              <a:spLocks noChangeArrowheads="1"/>
            </p:cNvSpPr>
            <p:nvPr/>
          </p:nvSpPr>
          <p:spPr bwMode="auto">
            <a:xfrm flipH="1" flipV="1">
              <a:off x="5791200" y="1979511"/>
              <a:ext cx="152400" cy="4602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80" name="Straight Connector 177"/>
            <p:cNvCxnSpPr>
              <a:cxnSpLocks noChangeShapeType="1"/>
            </p:cNvCxnSpPr>
            <p:nvPr/>
          </p:nvCxnSpPr>
          <p:spPr bwMode="auto">
            <a:xfrm rot="5400000">
              <a:off x="5600696" y="19034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81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5828502" y="19034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82" name="Straight Connector 179"/>
            <p:cNvCxnSpPr>
              <a:cxnSpLocks noChangeShapeType="1"/>
            </p:cNvCxnSpPr>
            <p:nvPr/>
          </p:nvCxnSpPr>
          <p:spPr bwMode="auto">
            <a:xfrm>
              <a:off x="5753096" y="20558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0" name="Rectangle 180"/>
            <p:cNvSpPr>
              <a:spLocks noChangeArrowheads="1"/>
            </p:cNvSpPr>
            <p:nvPr/>
          </p:nvSpPr>
          <p:spPr bwMode="auto">
            <a:xfrm flipH="1" flipV="1">
              <a:off x="5791200" y="1903324"/>
              <a:ext cx="152400" cy="4602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84" name="Straight Arrow Connector 182"/>
            <p:cNvCxnSpPr>
              <a:cxnSpLocks noChangeShapeType="1"/>
            </p:cNvCxnSpPr>
            <p:nvPr/>
          </p:nvCxnSpPr>
          <p:spPr bwMode="auto">
            <a:xfrm rot="5400000">
              <a:off x="5753894" y="16383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85" name="Elbow Connector 183"/>
            <p:cNvCxnSpPr>
              <a:cxnSpLocks noChangeShapeType="1"/>
            </p:cNvCxnSpPr>
            <p:nvPr/>
          </p:nvCxnSpPr>
          <p:spPr bwMode="auto">
            <a:xfrm>
              <a:off x="5867400" y="20574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3" name="Rectangle 184"/>
            <p:cNvSpPr>
              <a:spLocks noChangeArrowheads="1"/>
            </p:cNvSpPr>
            <p:nvPr/>
          </p:nvSpPr>
          <p:spPr bwMode="auto">
            <a:xfrm flipH="1" flipV="1">
              <a:off x="6705600" y="1979511"/>
              <a:ext cx="152400" cy="4602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87" name="Straight Connector 185"/>
            <p:cNvCxnSpPr>
              <a:cxnSpLocks noChangeShapeType="1"/>
            </p:cNvCxnSpPr>
            <p:nvPr/>
          </p:nvCxnSpPr>
          <p:spPr bwMode="auto">
            <a:xfrm rot="5400000">
              <a:off x="6515096" y="19034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88" name="Straight Connector 186"/>
            <p:cNvCxnSpPr>
              <a:cxnSpLocks noChangeShapeType="1"/>
            </p:cNvCxnSpPr>
            <p:nvPr/>
          </p:nvCxnSpPr>
          <p:spPr bwMode="auto">
            <a:xfrm rot="5400000">
              <a:off x="6742902" y="19034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89" name="Straight Connector 187"/>
            <p:cNvCxnSpPr>
              <a:cxnSpLocks noChangeShapeType="1"/>
            </p:cNvCxnSpPr>
            <p:nvPr/>
          </p:nvCxnSpPr>
          <p:spPr bwMode="auto">
            <a:xfrm>
              <a:off x="6667496" y="20558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90" name="Straight Arrow Connector 190"/>
            <p:cNvCxnSpPr>
              <a:cxnSpLocks noChangeShapeType="1"/>
            </p:cNvCxnSpPr>
            <p:nvPr/>
          </p:nvCxnSpPr>
          <p:spPr bwMode="auto">
            <a:xfrm rot="5400000">
              <a:off x="6668294" y="16383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91" name="Elbow Connector 191"/>
            <p:cNvCxnSpPr>
              <a:cxnSpLocks noChangeShapeType="1"/>
            </p:cNvCxnSpPr>
            <p:nvPr/>
          </p:nvCxnSpPr>
          <p:spPr bwMode="auto">
            <a:xfrm>
              <a:off x="6781800" y="20574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9" name="Rectangle 200"/>
            <p:cNvSpPr>
              <a:spLocks noChangeArrowheads="1"/>
            </p:cNvSpPr>
            <p:nvPr/>
          </p:nvSpPr>
          <p:spPr bwMode="auto">
            <a:xfrm flipH="1" flipV="1">
              <a:off x="3962400" y="2893757"/>
              <a:ext cx="152400" cy="4602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93" name="Straight Connector 201"/>
            <p:cNvCxnSpPr>
              <a:cxnSpLocks noChangeShapeType="1"/>
            </p:cNvCxnSpPr>
            <p:nvPr/>
          </p:nvCxnSpPr>
          <p:spPr bwMode="auto">
            <a:xfrm rot="5400000">
              <a:off x="3771896" y="28178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94" name="Straight Connector 202"/>
            <p:cNvCxnSpPr>
              <a:cxnSpLocks noChangeShapeType="1"/>
            </p:cNvCxnSpPr>
            <p:nvPr/>
          </p:nvCxnSpPr>
          <p:spPr bwMode="auto">
            <a:xfrm rot="5400000">
              <a:off x="3999702" y="28178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95" name="Straight Connector 203"/>
            <p:cNvCxnSpPr>
              <a:cxnSpLocks noChangeShapeType="1"/>
            </p:cNvCxnSpPr>
            <p:nvPr/>
          </p:nvCxnSpPr>
          <p:spPr bwMode="auto">
            <a:xfrm>
              <a:off x="3924296" y="29702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3" name="Rectangle 204"/>
            <p:cNvSpPr>
              <a:spLocks noChangeArrowheads="1"/>
            </p:cNvSpPr>
            <p:nvPr/>
          </p:nvSpPr>
          <p:spPr bwMode="auto">
            <a:xfrm flipH="1" flipV="1">
              <a:off x="3962400" y="2817570"/>
              <a:ext cx="152400" cy="4602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97" name="Straight Arrow Connector 206"/>
            <p:cNvCxnSpPr>
              <a:cxnSpLocks noChangeShapeType="1"/>
            </p:cNvCxnSpPr>
            <p:nvPr/>
          </p:nvCxnSpPr>
          <p:spPr bwMode="auto">
            <a:xfrm rot="5400000">
              <a:off x="3925094" y="25527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98" name="Elbow Connector 207"/>
            <p:cNvCxnSpPr>
              <a:cxnSpLocks noChangeShapeType="1"/>
            </p:cNvCxnSpPr>
            <p:nvPr/>
          </p:nvCxnSpPr>
          <p:spPr bwMode="auto">
            <a:xfrm>
              <a:off x="4038600" y="29718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6" name="Rectangle 208"/>
            <p:cNvSpPr>
              <a:spLocks noChangeArrowheads="1"/>
            </p:cNvSpPr>
            <p:nvPr/>
          </p:nvSpPr>
          <p:spPr bwMode="auto">
            <a:xfrm flipH="1" flipV="1">
              <a:off x="4876800" y="2893757"/>
              <a:ext cx="152400" cy="4602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00" name="Straight Connector 209"/>
            <p:cNvCxnSpPr>
              <a:cxnSpLocks noChangeShapeType="1"/>
            </p:cNvCxnSpPr>
            <p:nvPr/>
          </p:nvCxnSpPr>
          <p:spPr bwMode="auto">
            <a:xfrm rot="5400000">
              <a:off x="4686296" y="28178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01" name="Straight Connector 210"/>
            <p:cNvCxnSpPr>
              <a:cxnSpLocks noChangeShapeType="1"/>
            </p:cNvCxnSpPr>
            <p:nvPr/>
          </p:nvCxnSpPr>
          <p:spPr bwMode="auto">
            <a:xfrm rot="5400000">
              <a:off x="4914102" y="28178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02" name="Straight Connector 211"/>
            <p:cNvCxnSpPr>
              <a:cxnSpLocks noChangeShapeType="1"/>
            </p:cNvCxnSpPr>
            <p:nvPr/>
          </p:nvCxnSpPr>
          <p:spPr bwMode="auto">
            <a:xfrm>
              <a:off x="4838696" y="29702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0" name="Rectangle 212"/>
            <p:cNvSpPr>
              <a:spLocks noChangeArrowheads="1"/>
            </p:cNvSpPr>
            <p:nvPr/>
          </p:nvSpPr>
          <p:spPr bwMode="auto">
            <a:xfrm flipH="1" flipV="1">
              <a:off x="4876800" y="2817570"/>
              <a:ext cx="152400" cy="4602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91" name="Rectangle 213"/>
            <p:cNvSpPr>
              <a:spLocks noChangeArrowheads="1"/>
            </p:cNvSpPr>
            <p:nvPr/>
          </p:nvSpPr>
          <p:spPr bwMode="auto">
            <a:xfrm flipH="1" flipV="1">
              <a:off x="4876800" y="2741383"/>
              <a:ext cx="152400" cy="4602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05" name="Straight Arrow Connector 214"/>
            <p:cNvCxnSpPr>
              <a:cxnSpLocks noChangeShapeType="1"/>
            </p:cNvCxnSpPr>
            <p:nvPr/>
          </p:nvCxnSpPr>
          <p:spPr bwMode="auto">
            <a:xfrm rot="5400000">
              <a:off x="4839494" y="25527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06" name="Elbow Connector 215"/>
            <p:cNvCxnSpPr>
              <a:cxnSpLocks noChangeShapeType="1"/>
            </p:cNvCxnSpPr>
            <p:nvPr/>
          </p:nvCxnSpPr>
          <p:spPr bwMode="auto">
            <a:xfrm>
              <a:off x="4953000" y="29718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4" name="Rectangle 216"/>
            <p:cNvSpPr>
              <a:spLocks noChangeArrowheads="1"/>
            </p:cNvSpPr>
            <p:nvPr/>
          </p:nvSpPr>
          <p:spPr bwMode="auto">
            <a:xfrm flipH="1" flipV="1">
              <a:off x="5791200" y="2893757"/>
              <a:ext cx="152400" cy="4602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08" name="Straight Connector 217"/>
            <p:cNvCxnSpPr>
              <a:cxnSpLocks noChangeShapeType="1"/>
            </p:cNvCxnSpPr>
            <p:nvPr/>
          </p:nvCxnSpPr>
          <p:spPr bwMode="auto">
            <a:xfrm rot="5400000">
              <a:off x="5600696" y="28178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09" name="Straight Connector 218"/>
            <p:cNvCxnSpPr>
              <a:cxnSpLocks noChangeShapeType="1"/>
            </p:cNvCxnSpPr>
            <p:nvPr/>
          </p:nvCxnSpPr>
          <p:spPr bwMode="auto">
            <a:xfrm rot="5400000">
              <a:off x="5828502" y="28178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10" name="Straight Connector 219"/>
            <p:cNvCxnSpPr>
              <a:cxnSpLocks noChangeShapeType="1"/>
            </p:cNvCxnSpPr>
            <p:nvPr/>
          </p:nvCxnSpPr>
          <p:spPr bwMode="auto">
            <a:xfrm>
              <a:off x="5753096" y="29702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8" name="Rectangle 220"/>
            <p:cNvSpPr>
              <a:spLocks noChangeArrowheads="1"/>
            </p:cNvSpPr>
            <p:nvPr/>
          </p:nvSpPr>
          <p:spPr bwMode="auto">
            <a:xfrm flipH="1" flipV="1">
              <a:off x="5791200" y="2817570"/>
              <a:ext cx="152400" cy="4602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12" name="Straight Arrow Connector 222"/>
            <p:cNvCxnSpPr>
              <a:cxnSpLocks noChangeShapeType="1"/>
            </p:cNvCxnSpPr>
            <p:nvPr/>
          </p:nvCxnSpPr>
          <p:spPr bwMode="auto">
            <a:xfrm rot="5400000">
              <a:off x="5753894" y="25527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13" name="Elbow Connector 223"/>
            <p:cNvCxnSpPr>
              <a:cxnSpLocks noChangeShapeType="1"/>
            </p:cNvCxnSpPr>
            <p:nvPr/>
          </p:nvCxnSpPr>
          <p:spPr bwMode="auto">
            <a:xfrm>
              <a:off x="5867400" y="29718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1" name="Rectangle 225"/>
            <p:cNvSpPr>
              <a:spLocks noChangeArrowheads="1"/>
            </p:cNvSpPr>
            <p:nvPr/>
          </p:nvSpPr>
          <p:spPr bwMode="auto">
            <a:xfrm flipH="1" flipV="1">
              <a:off x="6705600" y="2893757"/>
              <a:ext cx="152400" cy="4602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15" name="Straight Connector 227"/>
            <p:cNvCxnSpPr>
              <a:cxnSpLocks noChangeShapeType="1"/>
            </p:cNvCxnSpPr>
            <p:nvPr/>
          </p:nvCxnSpPr>
          <p:spPr bwMode="auto">
            <a:xfrm rot="5400000">
              <a:off x="6515096" y="28178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16" name="Straight Connector 228"/>
            <p:cNvCxnSpPr>
              <a:cxnSpLocks noChangeShapeType="1"/>
            </p:cNvCxnSpPr>
            <p:nvPr/>
          </p:nvCxnSpPr>
          <p:spPr bwMode="auto">
            <a:xfrm rot="5400000">
              <a:off x="6742902" y="28178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17" name="Straight Connector 229"/>
            <p:cNvCxnSpPr>
              <a:cxnSpLocks noChangeShapeType="1"/>
            </p:cNvCxnSpPr>
            <p:nvPr/>
          </p:nvCxnSpPr>
          <p:spPr bwMode="auto">
            <a:xfrm>
              <a:off x="6667496" y="29702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5" name="Rectangle 230"/>
            <p:cNvSpPr>
              <a:spLocks noChangeArrowheads="1"/>
            </p:cNvSpPr>
            <p:nvPr/>
          </p:nvSpPr>
          <p:spPr bwMode="auto">
            <a:xfrm flipH="1" flipV="1">
              <a:off x="6705600" y="2817570"/>
              <a:ext cx="152400" cy="4602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06" name="Rectangle 231"/>
            <p:cNvSpPr>
              <a:spLocks noChangeArrowheads="1"/>
            </p:cNvSpPr>
            <p:nvPr/>
          </p:nvSpPr>
          <p:spPr bwMode="auto">
            <a:xfrm flipH="1" flipV="1">
              <a:off x="6705600" y="2741383"/>
              <a:ext cx="152400" cy="4602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20" name="Straight Arrow Connector 232"/>
            <p:cNvCxnSpPr>
              <a:cxnSpLocks noChangeShapeType="1"/>
            </p:cNvCxnSpPr>
            <p:nvPr/>
          </p:nvCxnSpPr>
          <p:spPr bwMode="auto">
            <a:xfrm rot="5400000">
              <a:off x="6668294" y="25527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1" name="Elbow Connector 233"/>
            <p:cNvCxnSpPr>
              <a:cxnSpLocks noChangeShapeType="1"/>
            </p:cNvCxnSpPr>
            <p:nvPr/>
          </p:nvCxnSpPr>
          <p:spPr bwMode="auto">
            <a:xfrm>
              <a:off x="6781800" y="29718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2" name="Straight Connector 235"/>
            <p:cNvCxnSpPr>
              <a:cxnSpLocks noChangeShapeType="1"/>
            </p:cNvCxnSpPr>
            <p:nvPr/>
          </p:nvCxnSpPr>
          <p:spPr bwMode="auto">
            <a:xfrm rot="5400000">
              <a:off x="3771896" y="37322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3" name="Straight Connector 236"/>
            <p:cNvCxnSpPr>
              <a:cxnSpLocks noChangeShapeType="1"/>
            </p:cNvCxnSpPr>
            <p:nvPr/>
          </p:nvCxnSpPr>
          <p:spPr bwMode="auto">
            <a:xfrm rot="5400000">
              <a:off x="3999702" y="37322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4" name="Straight Connector 238"/>
            <p:cNvCxnSpPr>
              <a:cxnSpLocks noChangeShapeType="1"/>
            </p:cNvCxnSpPr>
            <p:nvPr/>
          </p:nvCxnSpPr>
          <p:spPr bwMode="auto">
            <a:xfrm>
              <a:off x="3924296" y="38846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5" name="Straight Arrow Connector 241"/>
            <p:cNvCxnSpPr>
              <a:cxnSpLocks noChangeShapeType="1"/>
            </p:cNvCxnSpPr>
            <p:nvPr/>
          </p:nvCxnSpPr>
          <p:spPr bwMode="auto">
            <a:xfrm rot="5400000">
              <a:off x="3925094" y="34671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6" name="Elbow Connector 242"/>
            <p:cNvCxnSpPr>
              <a:cxnSpLocks noChangeShapeType="1"/>
            </p:cNvCxnSpPr>
            <p:nvPr/>
          </p:nvCxnSpPr>
          <p:spPr bwMode="auto">
            <a:xfrm>
              <a:off x="4038600" y="38862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7" name="Straight Connector 244"/>
            <p:cNvCxnSpPr>
              <a:cxnSpLocks noChangeShapeType="1"/>
            </p:cNvCxnSpPr>
            <p:nvPr/>
          </p:nvCxnSpPr>
          <p:spPr bwMode="auto">
            <a:xfrm rot="5400000">
              <a:off x="4686296" y="37322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8" name="Straight Connector 245"/>
            <p:cNvCxnSpPr>
              <a:cxnSpLocks noChangeShapeType="1"/>
            </p:cNvCxnSpPr>
            <p:nvPr/>
          </p:nvCxnSpPr>
          <p:spPr bwMode="auto">
            <a:xfrm rot="5400000">
              <a:off x="4914102" y="37322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9" name="Straight Connector 246"/>
            <p:cNvCxnSpPr>
              <a:cxnSpLocks noChangeShapeType="1"/>
            </p:cNvCxnSpPr>
            <p:nvPr/>
          </p:nvCxnSpPr>
          <p:spPr bwMode="auto">
            <a:xfrm>
              <a:off x="4838696" y="38846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30" name="Straight Arrow Connector 249"/>
            <p:cNvCxnSpPr>
              <a:cxnSpLocks noChangeShapeType="1"/>
            </p:cNvCxnSpPr>
            <p:nvPr/>
          </p:nvCxnSpPr>
          <p:spPr bwMode="auto">
            <a:xfrm rot="5400000">
              <a:off x="4839494" y="34671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31" name="Elbow Connector 250"/>
            <p:cNvCxnSpPr>
              <a:cxnSpLocks noChangeShapeType="1"/>
            </p:cNvCxnSpPr>
            <p:nvPr/>
          </p:nvCxnSpPr>
          <p:spPr bwMode="auto">
            <a:xfrm>
              <a:off x="4953000" y="38862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9" name="Rectangle 251"/>
            <p:cNvSpPr>
              <a:spLocks noChangeArrowheads="1"/>
            </p:cNvSpPr>
            <p:nvPr/>
          </p:nvSpPr>
          <p:spPr bwMode="auto">
            <a:xfrm flipH="1" flipV="1">
              <a:off x="5791200" y="3808004"/>
              <a:ext cx="152400" cy="4602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33" name="Straight Connector 252"/>
            <p:cNvCxnSpPr>
              <a:cxnSpLocks noChangeShapeType="1"/>
            </p:cNvCxnSpPr>
            <p:nvPr/>
          </p:nvCxnSpPr>
          <p:spPr bwMode="auto">
            <a:xfrm rot="5400000">
              <a:off x="5600696" y="37322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34" name="Straight Connector 253"/>
            <p:cNvCxnSpPr>
              <a:cxnSpLocks noChangeShapeType="1"/>
            </p:cNvCxnSpPr>
            <p:nvPr/>
          </p:nvCxnSpPr>
          <p:spPr bwMode="auto">
            <a:xfrm rot="5400000">
              <a:off x="5828502" y="37322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35" name="Straight Connector 254"/>
            <p:cNvCxnSpPr>
              <a:cxnSpLocks noChangeShapeType="1"/>
            </p:cNvCxnSpPr>
            <p:nvPr/>
          </p:nvCxnSpPr>
          <p:spPr bwMode="auto">
            <a:xfrm>
              <a:off x="5753096" y="38846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3" name="Rectangle 255"/>
            <p:cNvSpPr>
              <a:spLocks noChangeArrowheads="1"/>
            </p:cNvSpPr>
            <p:nvPr/>
          </p:nvSpPr>
          <p:spPr bwMode="auto">
            <a:xfrm flipH="1" flipV="1">
              <a:off x="5791200" y="3731816"/>
              <a:ext cx="152400" cy="4602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37" name="Straight Arrow Connector 257"/>
            <p:cNvCxnSpPr>
              <a:cxnSpLocks noChangeShapeType="1"/>
            </p:cNvCxnSpPr>
            <p:nvPr/>
          </p:nvCxnSpPr>
          <p:spPr bwMode="auto">
            <a:xfrm rot="5400000">
              <a:off x="5753894" y="34671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38" name="Elbow Connector 258"/>
            <p:cNvCxnSpPr>
              <a:cxnSpLocks noChangeShapeType="1"/>
            </p:cNvCxnSpPr>
            <p:nvPr/>
          </p:nvCxnSpPr>
          <p:spPr bwMode="auto">
            <a:xfrm>
              <a:off x="5867400" y="38862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6" name="Rectangle 259"/>
            <p:cNvSpPr>
              <a:spLocks noChangeArrowheads="1"/>
            </p:cNvSpPr>
            <p:nvPr/>
          </p:nvSpPr>
          <p:spPr bwMode="auto">
            <a:xfrm flipH="1" flipV="1">
              <a:off x="6705600" y="3808004"/>
              <a:ext cx="152400" cy="4602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40" name="Straight Connector 260"/>
            <p:cNvCxnSpPr>
              <a:cxnSpLocks noChangeShapeType="1"/>
            </p:cNvCxnSpPr>
            <p:nvPr/>
          </p:nvCxnSpPr>
          <p:spPr bwMode="auto">
            <a:xfrm rot="5400000">
              <a:off x="6515096" y="37322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41" name="Straight Connector 261"/>
            <p:cNvCxnSpPr>
              <a:cxnSpLocks noChangeShapeType="1"/>
            </p:cNvCxnSpPr>
            <p:nvPr/>
          </p:nvCxnSpPr>
          <p:spPr bwMode="auto">
            <a:xfrm rot="5400000">
              <a:off x="6742902" y="37322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42" name="Straight Connector 262"/>
            <p:cNvCxnSpPr>
              <a:cxnSpLocks noChangeShapeType="1"/>
            </p:cNvCxnSpPr>
            <p:nvPr/>
          </p:nvCxnSpPr>
          <p:spPr bwMode="auto">
            <a:xfrm>
              <a:off x="6667496" y="38846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43" name="Straight Arrow Connector 265"/>
            <p:cNvCxnSpPr>
              <a:cxnSpLocks noChangeShapeType="1"/>
            </p:cNvCxnSpPr>
            <p:nvPr/>
          </p:nvCxnSpPr>
          <p:spPr bwMode="auto">
            <a:xfrm rot="5400000">
              <a:off x="6668294" y="34671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44" name="Elbow Connector 266"/>
            <p:cNvCxnSpPr>
              <a:cxnSpLocks noChangeShapeType="1"/>
            </p:cNvCxnSpPr>
            <p:nvPr/>
          </p:nvCxnSpPr>
          <p:spPr bwMode="auto">
            <a:xfrm>
              <a:off x="6781800" y="38862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" name="Rectangle 267"/>
            <p:cNvSpPr>
              <a:spLocks noChangeArrowheads="1"/>
            </p:cNvSpPr>
            <p:nvPr/>
          </p:nvSpPr>
          <p:spPr bwMode="auto">
            <a:xfrm flipH="1" flipV="1">
              <a:off x="3962400" y="4722250"/>
              <a:ext cx="152400" cy="4602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46" name="Straight Connector 268"/>
            <p:cNvCxnSpPr>
              <a:cxnSpLocks noChangeShapeType="1"/>
            </p:cNvCxnSpPr>
            <p:nvPr/>
          </p:nvCxnSpPr>
          <p:spPr bwMode="auto">
            <a:xfrm rot="5400000">
              <a:off x="3771896" y="46466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47" name="Straight Connector 269"/>
            <p:cNvCxnSpPr>
              <a:cxnSpLocks noChangeShapeType="1"/>
            </p:cNvCxnSpPr>
            <p:nvPr/>
          </p:nvCxnSpPr>
          <p:spPr bwMode="auto">
            <a:xfrm rot="5400000">
              <a:off x="3999702" y="46466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48" name="Straight Connector 270"/>
            <p:cNvCxnSpPr>
              <a:cxnSpLocks noChangeShapeType="1"/>
            </p:cNvCxnSpPr>
            <p:nvPr/>
          </p:nvCxnSpPr>
          <p:spPr bwMode="auto">
            <a:xfrm>
              <a:off x="3924296" y="47990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6" name="Rectangle 271"/>
            <p:cNvSpPr>
              <a:spLocks noChangeArrowheads="1"/>
            </p:cNvSpPr>
            <p:nvPr/>
          </p:nvSpPr>
          <p:spPr bwMode="auto">
            <a:xfrm flipH="1" flipV="1">
              <a:off x="3962400" y="4646063"/>
              <a:ext cx="152400" cy="4602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50" name="Straight Arrow Connector 273"/>
            <p:cNvCxnSpPr>
              <a:cxnSpLocks noChangeShapeType="1"/>
            </p:cNvCxnSpPr>
            <p:nvPr/>
          </p:nvCxnSpPr>
          <p:spPr bwMode="auto">
            <a:xfrm rot="5400000">
              <a:off x="3925094" y="43815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51" name="Elbow Connector 274"/>
            <p:cNvCxnSpPr>
              <a:cxnSpLocks noChangeShapeType="1"/>
            </p:cNvCxnSpPr>
            <p:nvPr/>
          </p:nvCxnSpPr>
          <p:spPr bwMode="auto">
            <a:xfrm>
              <a:off x="4038600" y="48006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9" name="Rectangle 275"/>
            <p:cNvSpPr>
              <a:spLocks noChangeArrowheads="1"/>
            </p:cNvSpPr>
            <p:nvPr/>
          </p:nvSpPr>
          <p:spPr bwMode="auto">
            <a:xfrm flipH="1" flipV="1">
              <a:off x="4876800" y="4722250"/>
              <a:ext cx="152400" cy="4602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53" name="Straight Connector 276"/>
            <p:cNvCxnSpPr>
              <a:cxnSpLocks noChangeShapeType="1"/>
            </p:cNvCxnSpPr>
            <p:nvPr/>
          </p:nvCxnSpPr>
          <p:spPr bwMode="auto">
            <a:xfrm rot="5400000">
              <a:off x="4686296" y="46466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54" name="Straight Connector 277"/>
            <p:cNvCxnSpPr>
              <a:cxnSpLocks noChangeShapeType="1"/>
            </p:cNvCxnSpPr>
            <p:nvPr/>
          </p:nvCxnSpPr>
          <p:spPr bwMode="auto">
            <a:xfrm rot="5400000">
              <a:off x="4914102" y="46466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55" name="Straight Connector 278"/>
            <p:cNvCxnSpPr>
              <a:cxnSpLocks noChangeShapeType="1"/>
            </p:cNvCxnSpPr>
            <p:nvPr/>
          </p:nvCxnSpPr>
          <p:spPr bwMode="auto">
            <a:xfrm>
              <a:off x="4838696" y="47990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" name="Rectangle 279"/>
            <p:cNvSpPr>
              <a:spLocks noChangeArrowheads="1"/>
            </p:cNvSpPr>
            <p:nvPr/>
          </p:nvSpPr>
          <p:spPr bwMode="auto">
            <a:xfrm flipH="1" flipV="1">
              <a:off x="4876800" y="4646063"/>
              <a:ext cx="152400" cy="4602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44" name="Rectangle 280"/>
            <p:cNvSpPr>
              <a:spLocks noChangeArrowheads="1"/>
            </p:cNvSpPr>
            <p:nvPr/>
          </p:nvSpPr>
          <p:spPr bwMode="auto">
            <a:xfrm flipH="1" flipV="1">
              <a:off x="4876800" y="4569876"/>
              <a:ext cx="152400" cy="4602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58" name="Straight Arrow Connector 281"/>
            <p:cNvCxnSpPr>
              <a:cxnSpLocks noChangeShapeType="1"/>
            </p:cNvCxnSpPr>
            <p:nvPr/>
          </p:nvCxnSpPr>
          <p:spPr bwMode="auto">
            <a:xfrm rot="5400000">
              <a:off x="4839494" y="43815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59" name="Elbow Connector 282"/>
            <p:cNvCxnSpPr>
              <a:cxnSpLocks noChangeShapeType="1"/>
            </p:cNvCxnSpPr>
            <p:nvPr/>
          </p:nvCxnSpPr>
          <p:spPr bwMode="auto">
            <a:xfrm>
              <a:off x="4953000" y="48006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60" name="Straight Connector 284"/>
            <p:cNvCxnSpPr>
              <a:cxnSpLocks noChangeShapeType="1"/>
            </p:cNvCxnSpPr>
            <p:nvPr/>
          </p:nvCxnSpPr>
          <p:spPr bwMode="auto">
            <a:xfrm rot="5400000">
              <a:off x="5600696" y="46466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61" name="Straight Connector 285"/>
            <p:cNvCxnSpPr>
              <a:cxnSpLocks noChangeShapeType="1"/>
            </p:cNvCxnSpPr>
            <p:nvPr/>
          </p:nvCxnSpPr>
          <p:spPr bwMode="auto">
            <a:xfrm rot="5400000">
              <a:off x="5828502" y="46466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62" name="Straight Connector 286"/>
            <p:cNvCxnSpPr>
              <a:cxnSpLocks noChangeShapeType="1"/>
            </p:cNvCxnSpPr>
            <p:nvPr/>
          </p:nvCxnSpPr>
          <p:spPr bwMode="auto">
            <a:xfrm>
              <a:off x="5753096" y="47990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63" name="Straight Arrow Connector 289"/>
            <p:cNvCxnSpPr>
              <a:cxnSpLocks noChangeShapeType="1"/>
            </p:cNvCxnSpPr>
            <p:nvPr/>
          </p:nvCxnSpPr>
          <p:spPr bwMode="auto">
            <a:xfrm rot="5400000">
              <a:off x="5753894" y="43815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64" name="Elbow Connector 290"/>
            <p:cNvCxnSpPr>
              <a:cxnSpLocks noChangeShapeType="1"/>
            </p:cNvCxnSpPr>
            <p:nvPr/>
          </p:nvCxnSpPr>
          <p:spPr bwMode="auto">
            <a:xfrm>
              <a:off x="5867400" y="48006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2" name="Rectangle 291"/>
            <p:cNvSpPr>
              <a:spLocks noChangeArrowheads="1"/>
            </p:cNvSpPr>
            <p:nvPr/>
          </p:nvSpPr>
          <p:spPr bwMode="auto">
            <a:xfrm flipH="1" flipV="1">
              <a:off x="6705600" y="4722250"/>
              <a:ext cx="152400" cy="4602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66" name="Straight Connector 292"/>
            <p:cNvCxnSpPr>
              <a:cxnSpLocks noChangeShapeType="1"/>
            </p:cNvCxnSpPr>
            <p:nvPr/>
          </p:nvCxnSpPr>
          <p:spPr bwMode="auto">
            <a:xfrm rot="5400000">
              <a:off x="6515096" y="46466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67" name="Straight Connector 293"/>
            <p:cNvCxnSpPr>
              <a:cxnSpLocks noChangeShapeType="1"/>
            </p:cNvCxnSpPr>
            <p:nvPr/>
          </p:nvCxnSpPr>
          <p:spPr bwMode="auto">
            <a:xfrm rot="5400000">
              <a:off x="6742902" y="46466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68" name="Straight Connector 294"/>
            <p:cNvCxnSpPr>
              <a:cxnSpLocks noChangeShapeType="1"/>
            </p:cNvCxnSpPr>
            <p:nvPr/>
          </p:nvCxnSpPr>
          <p:spPr bwMode="auto">
            <a:xfrm>
              <a:off x="6667496" y="47990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69" name="Straight Arrow Connector 297"/>
            <p:cNvCxnSpPr>
              <a:cxnSpLocks noChangeShapeType="1"/>
            </p:cNvCxnSpPr>
            <p:nvPr/>
          </p:nvCxnSpPr>
          <p:spPr bwMode="auto">
            <a:xfrm rot="5400000">
              <a:off x="6668294" y="43815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70" name="Elbow Connector 298"/>
            <p:cNvCxnSpPr>
              <a:cxnSpLocks noChangeShapeType="1"/>
            </p:cNvCxnSpPr>
            <p:nvPr/>
          </p:nvCxnSpPr>
          <p:spPr bwMode="auto">
            <a:xfrm>
              <a:off x="6781800" y="48006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8" name="Oval 332"/>
            <p:cNvSpPr>
              <a:spLocks noChangeArrowheads="1"/>
            </p:cNvSpPr>
            <p:nvPr/>
          </p:nvSpPr>
          <p:spPr bwMode="auto">
            <a:xfrm>
              <a:off x="3886200" y="5180960"/>
              <a:ext cx="762000" cy="457123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Output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Arbiter</a:t>
              </a:r>
            </a:p>
          </p:txBody>
        </p:sp>
        <p:sp>
          <p:nvSpPr>
            <p:cNvPr id="559" name="Oval 333"/>
            <p:cNvSpPr>
              <a:spLocks noChangeArrowheads="1"/>
            </p:cNvSpPr>
            <p:nvPr/>
          </p:nvSpPr>
          <p:spPr bwMode="auto">
            <a:xfrm>
              <a:off x="4800600" y="5180960"/>
              <a:ext cx="762000" cy="457123"/>
            </a:xfrm>
            <a:prstGeom prst="ellipse">
              <a:avLst/>
            </a:prstGeom>
            <a:solidFill>
              <a:srgbClr val="FFC000">
                <a:alpha val="50195"/>
              </a:srgbClr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Output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Arbiter</a:t>
              </a:r>
            </a:p>
          </p:txBody>
        </p:sp>
        <p:sp>
          <p:nvSpPr>
            <p:cNvPr id="560" name="Oval 334"/>
            <p:cNvSpPr>
              <a:spLocks noChangeArrowheads="1"/>
            </p:cNvSpPr>
            <p:nvPr/>
          </p:nvSpPr>
          <p:spPr bwMode="auto">
            <a:xfrm>
              <a:off x="5715000" y="5180960"/>
              <a:ext cx="762000" cy="457123"/>
            </a:xfrm>
            <a:prstGeom prst="ellipse">
              <a:avLst/>
            </a:prstGeom>
            <a:solidFill>
              <a:srgbClr val="00B050">
                <a:alpha val="50195"/>
              </a:srgbClr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Output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Arbiter</a:t>
              </a:r>
            </a:p>
          </p:txBody>
        </p:sp>
        <p:sp>
          <p:nvSpPr>
            <p:cNvPr id="561" name="Oval 335"/>
            <p:cNvSpPr>
              <a:spLocks noChangeArrowheads="1"/>
            </p:cNvSpPr>
            <p:nvPr/>
          </p:nvSpPr>
          <p:spPr bwMode="auto">
            <a:xfrm>
              <a:off x="6629400" y="5180960"/>
              <a:ext cx="762000" cy="457123"/>
            </a:xfrm>
            <a:prstGeom prst="ellipse">
              <a:avLst/>
            </a:prstGeom>
            <a:solidFill>
              <a:srgbClr val="00B0F0">
                <a:alpha val="50195"/>
              </a:srgbClr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Output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Arbiter</a:t>
              </a:r>
            </a:p>
          </p:txBody>
        </p:sp>
        <p:sp>
          <p:nvSpPr>
            <p:cNvPr id="562" name="Oval 340"/>
            <p:cNvSpPr>
              <a:spLocks noChangeArrowheads="1"/>
            </p:cNvSpPr>
            <p:nvPr/>
          </p:nvSpPr>
          <p:spPr bwMode="auto">
            <a:xfrm>
              <a:off x="2895600" y="1600162"/>
              <a:ext cx="762000" cy="457123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Flow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Control</a:t>
              </a:r>
            </a:p>
          </p:txBody>
        </p:sp>
        <p:sp>
          <p:nvSpPr>
            <p:cNvPr id="563" name="Oval 341"/>
            <p:cNvSpPr>
              <a:spLocks noChangeArrowheads="1"/>
            </p:cNvSpPr>
            <p:nvPr/>
          </p:nvSpPr>
          <p:spPr bwMode="auto">
            <a:xfrm>
              <a:off x="2895600" y="2514408"/>
              <a:ext cx="762000" cy="457123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Flow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Control</a:t>
              </a:r>
            </a:p>
          </p:txBody>
        </p:sp>
        <p:sp>
          <p:nvSpPr>
            <p:cNvPr id="564" name="Oval 346"/>
            <p:cNvSpPr>
              <a:spLocks noChangeArrowheads="1"/>
            </p:cNvSpPr>
            <p:nvPr/>
          </p:nvSpPr>
          <p:spPr bwMode="auto">
            <a:xfrm>
              <a:off x="2895600" y="3428654"/>
              <a:ext cx="762000" cy="457123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Flow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Control</a:t>
              </a:r>
            </a:p>
          </p:txBody>
        </p:sp>
        <p:sp>
          <p:nvSpPr>
            <p:cNvPr id="565" name="Oval 347"/>
            <p:cNvSpPr>
              <a:spLocks noChangeArrowheads="1"/>
            </p:cNvSpPr>
            <p:nvPr/>
          </p:nvSpPr>
          <p:spPr bwMode="auto">
            <a:xfrm>
              <a:off x="2895600" y="4342901"/>
              <a:ext cx="762000" cy="457123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Flow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Control</a:t>
              </a:r>
            </a:p>
          </p:txBody>
        </p:sp>
        <p:cxnSp>
          <p:nvCxnSpPr>
            <p:cNvPr id="101579" name="Straight Arrow Connector 386"/>
            <p:cNvCxnSpPr>
              <a:cxnSpLocks noChangeShapeType="1"/>
              <a:stCxn id="558" idx="4"/>
            </p:cNvCxnSpPr>
            <p:nvPr/>
          </p:nvCxnSpPr>
          <p:spPr bwMode="auto">
            <a:xfrm rot="5400000">
              <a:off x="4038600" y="5867400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80" name="Straight Arrow Connector 389"/>
            <p:cNvCxnSpPr>
              <a:cxnSpLocks noChangeShapeType="1"/>
            </p:cNvCxnSpPr>
            <p:nvPr/>
          </p:nvCxnSpPr>
          <p:spPr bwMode="auto">
            <a:xfrm rot="5400000">
              <a:off x="4953794" y="5866606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81" name="Straight Arrow Connector 391"/>
            <p:cNvCxnSpPr>
              <a:cxnSpLocks noChangeShapeType="1"/>
            </p:cNvCxnSpPr>
            <p:nvPr/>
          </p:nvCxnSpPr>
          <p:spPr bwMode="auto">
            <a:xfrm rot="5400000">
              <a:off x="5868194" y="5866606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82" name="Straight Arrow Connector 392"/>
            <p:cNvCxnSpPr>
              <a:cxnSpLocks noChangeShapeType="1"/>
            </p:cNvCxnSpPr>
            <p:nvPr/>
          </p:nvCxnSpPr>
          <p:spPr bwMode="auto">
            <a:xfrm rot="5400000">
              <a:off x="6782594" y="5866606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83" name="Straight Arrow Connector 366"/>
            <p:cNvCxnSpPr>
              <a:cxnSpLocks noChangeShapeType="1"/>
            </p:cNvCxnSpPr>
            <p:nvPr/>
          </p:nvCxnSpPr>
          <p:spPr bwMode="auto">
            <a:xfrm>
              <a:off x="2133600" y="1524000"/>
              <a:ext cx="3810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1" name="Rectangle 75"/>
            <p:cNvSpPr>
              <a:spLocks noChangeArrowheads="1"/>
            </p:cNvSpPr>
            <p:nvPr/>
          </p:nvSpPr>
          <p:spPr bwMode="auto">
            <a:xfrm>
              <a:off x="1752600" y="2285846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NI</a:t>
              </a:r>
            </a:p>
          </p:txBody>
        </p:sp>
        <p:sp>
          <p:nvSpPr>
            <p:cNvPr id="572" name="Rectangle 75"/>
            <p:cNvSpPr>
              <a:spLocks noChangeArrowheads="1"/>
            </p:cNvSpPr>
            <p:nvPr/>
          </p:nvSpPr>
          <p:spPr bwMode="auto">
            <a:xfrm>
              <a:off x="1752600" y="3200093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NI</a:t>
              </a:r>
            </a:p>
          </p:txBody>
        </p:sp>
        <p:sp>
          <p:nvSpPr>
            <p:cNvPr id="573" name="Rectangle 75"/>
            <p:cNvSpPr>
              <a:spLocks noChangeArrowheads="1"/>
            </p:cNvSpPr>
            <p:nvPr/>
          </p:nvSpPr>
          <p:spPr bwMode="auto">
            <a:xfrm>
              <a:off x="1752600" y="4114339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NI</a:t>
              </a:r>
            </a:p>
          </p:txBody>
        </p:sp>
        <p:sp>
          <p:nvSpPr>
            <p:cNvPr id="574" name="Rectangle 75"/>
            <p:cNvSpPr>
              <a:spLocks noChangeArrowheads="1"/>
            </p:cNvSpPr>
            <p:nvPr/>
          </p:nvSpPr>
          <p:spPr bwMode="auto">
            <a:xfrm>
              <a:off x="1752600" y="1371600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NI</a:t>
              </a:r>
            </a:p>
          </p:txBody>
        </p:sp>
        <p:cxnSp>
          <p:nvCxnSpPr>
            <p:cNvPr id="101588" name="Straight Arrow Connector 344"/>
            <p:cNvCxnSpPr>
              <a:cxnSpLocks noChangeShapeType="1"/>
              <a:stCxn id="562" idx="2"/>
            </p:cNvCxnSpPr>
            <p:nvPr/>
          </p:nvCxnSpPr>
          <p:spPr bwMode="auto">
            <a:xfrm rot="10800000">
              <a:off x="2133600" y="1828800"/>
              <a:ext cx="762000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89" name="Straight Arrow Connector 345"/>
            <p:cNvCxnSpPr>
              <a:cxnSpLocks noChangeShapeType="1"/>
            </p:cNvCxnSpPr>
            <p:nvPr/>
          </p:nvCxnSpPr>
          <p:spPr bwMode="auto">
            <a:xfrm rot="10800000">
              <a:off x="2133600" y="2743200"/>
              <a:ext cx="762000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90" name="Straight Arrow Connector 348"/>
            <p:cNvCxnSpPr>
              <a:cxnSpLocks noChangeShapeType="1"/>
              <a:stCxn id="564" idx="2"/>
            </p:cNvCxnSpPr>
            <p:nvPr/>
          </p:nvCxnSpPr>
          <p:spPr bwMode="auto">
            <a:xfrm rot="10800000">
              <a:off x="2133600" y="3657600"/>
              <a:ext cx="762000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91" name="Straight Arrow Connector 349"/>
            <p:cNvCxnSpPr>
              <a:cxnSpLocks noChangeShapeType="1"/>
            </p:cNvCxnSpPr>
            <p:nvPr/>
          </p:nvCxnSpPr>
          <p:spPr bwMode="auto">
            <a:xfrm rot="10800000">
              <a:off x="2133600" y="4572000"/>
              <a:ext cx="762000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9" name="Rectangle 410"/>
            <p:cNvSpPr>
              <a:spLocks noChangeArrowheads="1"/>
            </p:cNvSpPr>
            <p:nvPr/>
          </p:nvSpPr>
          <p:spPr bwMode="auto">
            <a:xfrm flipH="1" flipV="1">
              <a:off x="4876800" y="3809590"/>
              <a:ext cx="152400" cy="4603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80" name="TextBox 579"/>
            <p:cNvSpPr txBox="1"/>
            <p:nvPr/>
          </p:nvSpPr>
          <p:spPr bwMode="auto">
            <a:xfrm>
              <a:off x="2514600" y="5271433"/>
              <a:ext cx="1295400" cy="647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latin typeface="Arial"/>
                  <a:ea typeface="+mj-ea"/>
                  <a:cs typeface="Arial"/>
                </a:rPr>
                <a:t>Buffered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latin typeface="Arial"/>
                  <a:ea typeface="+mj-ea"/>
                  <a:cs typeface="Arial"/>
                </a:rPr>
                <a:t>Crossbar</a:t>
              </a:r>
            </a:p>
          </p:txBody>
        </p:sp>
      </p:grpSp>
      <p:grpSp>
        <p:nvGrpSpPr>
          <p:cNvPr id="3" name="Group 384"/>
          <p:cNvGrpSpPr>
            <a:grpSpLocks/>
          </p:cNvGrpSpPr>
          <p:nvPr/>
        </p:nvGrpSpPr>
        <p:grpSpPr bwMode="auto">
          <a:xfrm>
            <a:off x="152400" y="1371600"/>
            <a:ext cx="469900" cy="3352800"/>
            <a:chOff x="609600" y="1371600"/>
            <a:chExt cx="469686" cy="3352800"/>
          </a:xfrm>
        </p:grpSpPr>
        <p:sp>
          <p:nvSpPr>
            <p:cNvPr id="582" name="Rectangle 75"/>
            <p:cNvSpPr>
              <a:spLocks noChangeArrowheads="1"/>
            </p:cNvSpPr>
            <p:nvPr/>
          </p:nvSpPr>
          <p:spPr bwMode="auto">
            <a:xfrm>
              <a:off x="609600" y="1371600"/>
              <a:ext cx="469686" cy="6096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0</a:t>
              </a:r>
            </a:p>
          </p:txBody>
        </p:sp>
        <p:sp>
          <p:nvSpPr>
            <p:cNvPr id="583" name="Rectangle 75"/>
            <p:cNvSpPr>
              <a:spLocks noChangeArrowheads="1"/>
            </p:cNvSpPr>
            <p:nvPr/>
          </p:nvSpPr>
          <p:spPr bwMode="auto">
            <a:xfrm>
              <a:off x="609600" y="2286000"/>
              <a:ext cx="469686" cy="6096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1</a:t>
              </a:r>
            </a:p>
          </p:txBody>
        </p:sp>
        <p:sp>
          <p:nvSpPr>
            <p:cNvPr id="584" name="Rectangle 75"/>
            <p:cNvSpPr>
              <a:spLocks noChangeArrowheads="1"/>
            </p:cNvSpPr>
            <p:nvPr/>
          </p:nvSpPr>
          <p:spPr bwMode="auto">
            <a:xfrm>
              <a:off x="609600" y="3200400"/>
              <a:ext cx="469686" cy="6096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2</a:t>
              </a:r>
            </a:p>
          </p:txBody>
        </p:sp>
        <p:sp>
          <p:nvSpPr>
            <p:cNvPr id="585" name="Rectangle 75"/>
            <p:cNvSpPr>
              <a:spLocks noChangeArrowheads="1"/>
            </p:cNvSpPr>
            <p:nvPr/>
          </p:nvSpPr>
          <p:spPr bwMode="auto">
            <a:xfrm>
              <a:off x="609600" y="4114800"/>
              <a:ext cx="469686" cy="6096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3</a:t>
              </a:r>
            </a:p>
          </p:txBody>
        </p:sp>
      </p:grpSp>
      <p:grpSp>
        <p:nvGrpSpPr>
          <p:cNvPr id="4" name="Group 384"/>
          <p:cNvGrpSpPr>
            <a:grpSpLocks/>
          </p:cNvGrpSpPr>
          <p:nvPr/>
        </p:nvGrpSpPr>
        <p:grpSpPr bwMode="auto">
          <a:xfrm>
            <a:off x="152400" y="1371600"/>
            <a:ext cx="6324600" cy="4725988"/>
            <a:chOff x="1295400" y="1371600"/>
            <a:chExt cx="6324600" cy="4725194"/>
          </a:xfrm>
        </p:grpSpPr>
        <p:sp>
          <p:nvSpPr>
            <p:cNvPr id="587" name="Rectangle 586"/>
            <p:cNvSpPr/>
            <p:nvPr/>
          </p:nvSpPr>
          <p:spPr bwMode="auto">
            <a:xfrm>
              <a:off x="2514600" y="1371600"/>
              <a:ext cx="5105400" cy="914246"/>
            </a:xfrm>
            <a:prstGeom prst="rect">
              <a:avLst/>
            </a:prstGeom>
            <a:solidFill>
              <a:srgbClr val="CAE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88" name="Rectangle 587"/>
            <p:cNvSpPr/>
            <p:nvPr/>
          </p:nvSpPr>
          <p:spPr bwMode="auto">
            <a:xfrm>
              <a:off x="2514600" y="2285846"/>
              <a:ext cx="5105400" cy="914246"/>
            </a:xfrm>
            <a:prstGeom prst="rect">
              <a:avLst/>
            </a:prstGeom>
            <a:solidFill>
              <a:srgbClr val="CAE2FF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2514600" y="3200093"/>
              <a:ext cx="5105400" cy="914246"/>
            </a:xfrm>
            <a:prstGeom prst="rect">
              <a:avLst/>
            </a:prstGeom>
            <a:solidFill>
              <a:srgbClr val="CAE2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391" name="Straight Connector 394"/>
            <p:cNvCxnSpPr>
              <a:cxnSpLocks noChangeShapeType="1"/>
            </p:cNvCxnSpPr>
            <p:nvPr/>
          </p:nvCxnSpPr>
          <p:spPr bwMode="auto">
            <a:xfrm rot="5400000">
              <a:off x="4877594" y="3505200"/>
              <a:ext cx="4266406" cy="794"/>
            </a:xfrm>
            <a:prstGeom prst="line">
              <a:avLst/>
            </a:prstGeom>
            <a:noFill/>
            <a:ln w="1270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2" name="Straight Connector 402"/>
            <p:cNvCxnSpPr>
              <a:cxnSpLocks noChangeShapeType="1"/>
            </p:cNvCxnSpPr>
            <p:nvPr/>
          </p:nvCxnSpPr>
          <p:spPr bwMode="auto">
            <a:xfrm rot="5400000">
              <a:off x="3963194" y="3505200"/>
              <a:ext cx="4266406" cy="794"/>
            </a:xfrm>
            <a:prstGeom prst="line">
              <a:avLst/>
            </a:prstGeom>
            <a:noFill/>
            <a:ln w="1270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3" name="Straight Connector 403"/>
            <p:cNvCxnSpPr>
              <a:cxnSpLocks noChangeShapeType="1"/>
            </p:cNvCxnSpPr>
            <p:nvPr/>
          </p:nvCxnSpPr>
          <p:spPr bwMode="auto">
            <a:xfrm rot="5400000">
              <a:off x="3048794" y="3505200"/>
              <a:ext cx="4266406" cy="794"/>
            </a:xfrm>
            <a:prstGeom prst="line">
              <a:avLst/>
            </a:prstGeom>
            <a:noFill/>
            <a:ln w="1270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4" name="Straight Connector 404"/>
            <p:cNvCxnSpPr>
              <a:cxnSpLocks noChangeShapeType="1"/>
            </p:cNvCxnSpPr>
            <p:nvPr/>
          </p:nvCxnSpPr>
          <p:spPr bwMode="auto">
            <a:xfrm rot="5400000">
              <a:off x="2134394" y="3505200"/>
              <a:ext cx="4266406" cy="794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5" name="Straight Arrow Connector 405"/>
            <p:cNvCxnSpPr>
              <a:cxnSpLocks noChangeShapeType="1"/>
            </p:cNvCxnSpPr>
            <p:nvPr/>
          </p:nvCxnSpPr>
          <p:spPr bwMode="auto">
            <a:xfrm>
              <a:off x="2133600" y="3352800"/>
              <a:ext cx="3810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6" name="Straight Arrow Connector 406"/>
            <p:cNvCxnSpPr>
              <a:cxnSpLocks noChangeShapeType="1"/>
            </p:cNvCxnSpPr>
            <p:nvPr/>
          </p:nvCxnSpPr>
          <p:spPr bwMode="auto">
            <a:xfrm>
              <a:off x="2133600" y="2438400"/>
              <a:ext cx="381000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7" name="Straight Arrow Connector 407"/>
            <p:cNvCxnSpPr>
              <a:cxnSpLocks noChangeShapeType="1"/>
            </p:cNvCxnSpPr>
            <p:nvPr/>
          </p:nvCxnSpPr>
          <p:spPr bwMode="auto">
            <a:xfrm>
              <a:off x="2133600" y="4267200"/>
              <a:ext cx="3810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7" name="Rectangle 16"/>
            <p:cNvSpPr>
              <a:spLocks noChangeArrowheads="1"/>
            </p:cNvSpPr>
            <p:nvPr/>
          </p:nvSpPr>
          <p:spPr bwMode="auto">
            <a:xfrm>
              <a:off x="2514600" y="1371600"/>
              <a:ext cx="5105400" cy="449504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rgbClr val="FFFFFF">
                    <a:lumMod val="65000"/>
                  </a:srgbClr>
                </a:solidFill>
                <a:ea typeface="+mn-ea"/>
              </a:endParaRPr>
            </a:p>
          </p:txBody>
        </p:sp>
        <p:cxnSp>
          <p:nvCxnSpPr>
            <p:cNvPr id="101399" name="Straight Connector 409"/>
            <p:cNvCxnSpPr>
              <a:cxnSpLocks noChangeShapeType="1"/>
            </p:cNvCxnSpPr>
            <p:nvPr/>
          </p:nvCxnSpPr>
          <p:spPr bwMode="auto">
            <a:xfrm>
              <a:off x="2133600" y="15240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0" name="Straight Connector 412"/>
            <p:cNvCxnSpPr>
              <a:cxnSpLocks noChangeShapeType="1"/>
            </p:cNvCxnSpPr>
            <p:nvPr/>
          </p:nvCxnSpPr>
          <p:spPr bwMode="auto">
            <a:xfrm rot="5400000">
              <a:off x="2133600" y="3505200"/>
              <a:ext cx="4267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1" name="Straight Connector 413"/>
            <p:cNvCxnSpPr>
              <a:cxnSpLocks noChangeShapeType="1"/>
            </p:cNvCxnSpPr>
            <p:nvPr/>
          </p:nvCxnSpPr>
          <p:spPr bwMode="auto">
            <a:xfrm>
              <a:off x="2133600" y="24384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2" name="Straight Connector 414"/>
            <p:cNvCxnSpPr>
              <a:cxnSpLocks noChangeShapeType="1"/>
            </p:cNvCxnSpPr>
            <p:nvPr/>
          </p:nvCxnSpPr>
          <p:spPr bwMode="auto">
            <a:xfrm>
              <a:off x="2133600" y="33528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3" name="Straight Connector 415"/>
            <p:cNvCxnSpPr>
              <a:cxnSpLocks noChangeShapeType="1"/>
            </p:cNvCxnSpPr>
            <p:nvPr/>
          </p:nvCxnSpPr>
          <p:spPr bwMode="auto">
            <a:xfrm rot="5400000">
              <a:off x="3048000" y="3505200"/>
              <a:ext cx="4267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4" name="Straight Connector 416"/>
            <p:cNvCxnSpPr>
              <a:cxnSpLocks noChangeShapeType="1"/>
            </p:cNvCxnSpPr>
            <p:nvPr/>
          </p:nvCxnSpPr>
          <p:spPr bwMode="auto">
            <a:xfrm>
              <a:off x="2133600" y="42672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5" name="Straight Connector 417"/>
            <p:cNvCxnSpPr>
              <a:cxnSpLocks noChangeShapeType="1"/>
            </p:cNvCxnSpPr>
            <p:nvPr/>
          </p:nvCxnSpPr>
          <p:spPr bwMode="auto">
            <a:xfrm rot="5400000">
              <a:off x="3962400" y="3505200"/>
              <a:ext cx="4267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6" name="Straight Connector 418"/>
            <p:cNvCxnSpPr>
              <a:cxnSpLocks noChangeShapeType="1"/>
            </p:cNvCxnSpPr>
            <p:nvPr/>
          </p:nvCxnSpPr>
          <p:spPr bwMode="auto">
            <a:xfrm rot="5400000">
              <a:off x="4876800" y="3505200"/>
              <a:ext cx="4267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7" name="Elbow Connector 419"/>
            <p:cNvCxnSpPr>
              <a:cxnSpLocks noChangeShapeType="1"/>
            </p:cNvCxnSpPr>
            <p:nvPr/>
          </p:nvCxnSpPr>
          <p:spPr bwMode="auto">
            <a:xfrm rot="16200000" flipH="1">
              <a:off x="4038600" y="15240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8" name="Straight Arrow Connector 420"/>
            <p:cNvCxnSpPr>
              <a:cxnSpLocks noChangeShapeType="1"/>
            </p:cNvCxnSpPr>
            <p:nvPr/>
          </p:nvCxnSpPr>
          <p:spPr bwMode="auto">
            <a:xfrm rot="5400000">
              <a:off x="4038600" y="5867400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9" name="Straight Arrow Connector 421"/>
            <p:cNvCxnSpPr>
              <a:cxnSpLocks noChangeShapeType="1"/>
            </p:cNvCxnSpPr>
            <p:nvPr/>
          </p:nvCxnSpPr>
          <p:spPr bwMode="auto">
            <a:xfrm rot="5400000">
              <a:off x="4953794" y="5866606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10" name="Straight Arrow Connector 422"/>
            <p:cNvCxnSpPr>
              <a:cxnSpLocks noChangeShapeType="1"/>
            </p:cNvCxnSpPr>
            <p:nvPr/>
          </p:nvCxnSpPr>
          <p:spPr bwMode="auto">
            <a:xfrm rot="5400000">
              <a:off x="5868194" y="5866606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11" name="Straight Arrow Connector 423"/>
            <p:cNvCxnSpPr>
              <a:cxnSpLocks noChangeShapeType="1"/>
            </p:cNvCxnSpPr>
            <p:nvPr/>
          </p:nvCxnSpPr>
          <p:spPr bwMode="auto">
            <a:xfrm rot="5400000">
              <a:off x="6782594" y="5866606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12" name="Straight Arrow Connector 424"/>
            <p:cNvCxnSpPr>
              <a:cxnSpLocks noChangeShapeType="1"/>
            </p:cNvCxnSpPr>
            <p:nvPr/>
          </p:nvCxnSpPr>
          <p:spPr bwMode="auto">
            <a:xfrm>
              <a:off x="2133600" y="1524000"/>
              <a:ext cx="3810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2" name="Rectangle 75"/>
            <p:cNvSpPr>
              <a:spLocks noChangeArrowheads="1"/>
            </p:cNvSpPr>
            <p:nvPr/>
          </p:nvSpPr>
          <p:spPr bwMode="auto">
            <a:xfrm>
              <a:off x="1752600" y="2285846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NI</a:t>
              </a:r>
            </a:p>
          </p:txBody>
        </p:sp>
        <p:sp>
          <p:nvSpPr>
            <p:cNvPr id="613" name="Rectangle 75"/>
            <p:cNvSpPr>
              <a:spLocks noChangeArrowheads="1"/>
            </p:cNvSpPr>
            <p:nvPr/>
          </p:nvSpPr>
          <p:spPr bwMode="auto">
            <a:xfrm>
              <a:off x="1752600" y="3200093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NI</a:t>
              </a:r>
            </a:p>
          </p:txBody>
        </p:sp>
        <p:sp>
          <p:nvSpPr>
            <p:cNvPr id="614" name="Rectangle 75"/>
            <p:cNvSpPr>
              <a:spLocks noChangeArrowheads="1"/>
            </p:cNvSpPr>
            <p:nvPr/>
          </p:nvSpPr>
          <p:spPr bwMode="auto">
            <a:xfrm>
              <a:off x="1752600" y="4114339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NI</a:t>
              </a:r>
            </a:p>
          </p:txBody>
        </p:sp>
        <p:sp>
          <p:nvSpPr>
            <p:cNvPr id="615" name="Rectangle 75"/>
            <p:cNvSpPr>
              <a:spLocks noChangeArrowheads="1"/>
            </p:cNvSpPr>
            <p:nvPr/>
          </p:nvSpPr>
          <p:spPr bwMode="auto">
            <a:xfrm>
              <a:off x="1752600" y="1371600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NI</a:t>
              </a:r>
            </a:p>
          </p:txBody>
        </p:sp>
        <p:sp>
          <p:nvSpPr>
            <p:cNvPr id="616" name="TextBox 615"/>
            <p:cNvSpPr txBox="1"/>
            <p:nvPr/>
          </p:nvSpPr>
          <p:spPr bwMode="auto">
            <a:xfrm>
              <a:off x="2514600" y="5271433"/>
              <a:ext cx="1371600" cy="647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err="1">
                  <a:solidFill>
                    <a:sysClr val="windowText" lastClr="000000"/>
                  </a:solidFill>
                  <a:latin typeface="Arial"/>
                  <a:ea typeface="+mj-ea"/>
                  <a:cs typeface="Arial"/>
                </a:rPr>
                <a:t>Bufferless</a:t>
              </a:r>
              <a:endParaRPr lang="en-US" b="1" kern="0" dirty="0">
                <a:solidFill>
                  <a:sysClr val="windowText" lastClr="000000"/>
                </a:solidFill>
                <a:latin typeface="Arial"/>
                <a:ea typeface="+mj-ea"/>
                <a:cs typeface="Arial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latin typeface="Arial"/>
                  <a:ea typeface="+mj-ea"/>
                  <a:cs typeface="Arial"/>
                </a:rPr>
                <a:t>Crossbar</a:t>
              </a:r>
            </a:p>
          </p:txBody>
        </p:sp>
        <p:grpSp>
          <p:nvGrpSpPr>
            <p:cNvPr id="101418" name="Group 384"/>
            <p:cNvGrpSpPr>
              <a:grpSpLocks/>
            </p:cNvGrpSpPr>
            <p:nvPr/>
          </p:nvGrpSpPr>
          <p:grpSpPr bwMode="auto">
            <a:xfrm>
              <a:off x="1295400" y="1371600"/>
              <a:ext cx="469900" cy="3352237"/>
              <a:chOff x="1295400" y="1371600"/>
              <a:chExt cx="469900" cy="3352237"/>
            </a:xfrm>
          </p:grpSpPr>
          <p:sp>
            <p:nvSpPr>
              <p:cNvPr id="638" name="Rectangle 75"/>
              <p:cNvSpPr>
                <a:spLocks noChangeArrowheads="1"/>
              </p:cNvSpPr>
              <p:nvPr/>
            </p:nvSpPr>
            <p:spPr bwMode="auto">
              <a:xfrm>
                <a:off x="1295400" y="1371600"/>
                <a:ext cx="469900" cy="6094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kern="0" dirty="0">
                    <a:solidFill>
                      <a:srgbClr val="FFFFFF">
                        <a:lumMod val="65000"/>
                      </a:srgbClr>
                    </a:solidFill>
                    <a:ea typeface="+mn-ea"/>
                  </a:rPr>
                  <a:t>0</a:t>
                </a:r>
              </a:p>
            </p:txBody>
          </p:sp>
          <p:sp>
            <p:nvSpPr>
              <p:cNvPr id="639" name="Rectangle 75"/>
              <p:cNvSpPr>
                <a:spLocks noChangeArrowheads="1"/>
              </p:cNvSpPr>
              <p:nvPr/>
            </p:nvSpPr>
            <p:spPr bwMode="auto">
              <a:xfrm>
                <a:off x="1295400" y="2285846"/>
                <a:ext cx="469900" cy="6094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kern="0" dirty="0">
                    <a:solidFill>
                      <a:srgbClr val="FFFFFF">
                        <a:lumMod val="65000"/>
                      </a:srgbClr>
                    </a:solidFill>
                    <a:ea typeface="+mn-ea"/>
                  </a:rPr>
                  <a:t>1</a:t>
                </a:r>
              </a:p>
            </p:txBody>
          </p:sp>
          <p:sp>
            <p:nvSpPr>
              <p:cNvPr id="640" name="Rectangle 75"/>
              <p:cNvSpPr>
                <a:spLocks noChangeArrowheads="1"/>
              </p:cNvSpPr>
              <p:nvPr/>
            </p:nvSpPr>
            <p:spPr bwMode="auto">
              <a:xfrm>
                <a:off x="1295400" y="3200093"/>
                <a:ext cx="469900" cy="6094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kern="0" dirty="0">
                    <a:solidFill>
                      <a:srgbClr val="FFFFFF">
                        <a:lumMod val="65000"/>
                      </a:srgbClr>
                    </a:solidFill>
                    <a:ea typeface="+mn-ea"/>
                  </a:rPr>
                  <a:t>2</a:t>
                </a:r>
              </a:p>
            </p:txBody>
          </p:sp>
          <p:sp>
            <p:nvSpPr>
              <p:cNvPr id="641" name="Rectangle 75"/>
              <p:cNvSpPr>
                <a:spLocks noChangeArrowheads="1"/>
              </p:cNvSpPr>
              <p:nvPr/>
            </p:nvSpPr>
            <p:spPr bwMode="auto">
              <a:xfrm>
                <a:off x="1295400" y="4114339"/>
                <a:ext cx="469900" cy="6094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kern="0" dirty="0">
                    <a:solidFill>
                      <a:srgbClr val="FFFFFF">
                        <a:lumMod val="65000"/>
                      </a:srgbClr>
                    </a:solidFill>
                    <a:ea typeface="+mn-ea"/>
                  </a:rPr>
                  <a:t>3</a:t>
                </a:r>
              </a:p>
            </p:txBody>
          </p:sp>
        </p:grpSp>
        <p:cxnSp>
          <p:nvCxnSpPr>
            <p:cNvPr id="101419" name="Elbow Connector 431"/>
            <p:cNvCxnSpPr>
              <a:cxnSpLocks noChangeShapeType="1"/>
            </p:cNvCxnSpPr>
            <p:nvPr/>
          </p:nvCxnSpPr>
          <p:spPr bwMode="auto">
            <a:xfrm rot="16200000" flipH="1">
              <a:off x="4038600" y="24384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20" name="Elbow Connector 432"/>
            <p:cNvCxnSpPr>
              <a:cxnSpLocks noChangeShapeType="1"/>
            </p:cNvCxnSpPr>
            <p:nvPr/>
          </p:nvCxnSpPr>
          <p:spPr bwMode="auto">
            <a:xfrm rot="16200000" flipH="1">
              <a:off x="4038600" y="33528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21" name="Elbow Connector 433"/>
            <p:cNvCxnSpPr>
              <a:cxnSpLocks noChangeShapeType="1"/>
            </p:cNvCxnSpPr>
            <p:nvPr/>
          </p:nvCxnSpPr>
          <p:spPr bwMode="auto">
            <a:xfrm rot="16200000" flipH="1">
              <a:off x="4038600" y="42672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1" name="Rectangle 434"/>
            <p:cNvSpPr>
              <a:spLocks noChangeArrowheads="1"/>
            </p:cNvSpPr>
            <p:nvPr/>
          </p:nvSpPr>
          <p:spPr bwMode="auto">
            <a:xfrm>
              <a:off x="2057400" y="2316004"/>
              <a:ext cx="46038" cy="15237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22" name="Rectangle 435"/>
            <p:cNvSpPr>
              <a:spLocks noChangeArrowheads="1"/>
            </p:cNvSpPr>
            <p:nvPr/>
          </p:nvSpPr>
          <p:spPr bwMode="auto">
            <a:xfrm>
              <a:off x="2057400" y="4152433"/>
              <a:ext cx="46038" cy="15237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23" name="Rectangle 436"/>
            <p:cNvSpPr>
              <a:spLocks noChangeArrowheads="1"/>
            </p:cNvSpPr>
            <p:nvPr/>
          </p:nvSpPr>
          <p:spPr bwMode="auto">
            <a:xfrm>
              <a:off x="2057400" y="2492187"/>
              <a:ext cx="46038" cy="152374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25" name="Elbow Connector 437"/>
            <p:cNvCxnSpPr>
              <a:cxnSpLocks noChangeShapeType="1"/>
            </p:cNvCxnSpPr>
            <p:nvPr/>
          </p:nvCxnSpPr>
          <p:spPr bwMode="auto">
            <a:xfrm rot="16200000" flipH="1">
              <a:off x="4953000" y="15240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26" name="Elbow Connector 438"/>
            <p:cNvCxnSpPr>
              <a:cxnSpLocks noChangeShapeType="1"/>
            </p:cNvCxnSpPr>
            <p:nvPr/>
          </p:nvCxnSpPr>
          <p:spPr bwMode="auto">
            <a:xfrm rot="16200000" flipH="1">
              <a:off x="4953000" y="24384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27" name="Elbow Connector 439"/>
            <p:cNvCxnSpPr>
              <a:cxnSpLocks noChangeShapeType="1"/>
            </p:cNvCxnSpPr>
            <p:nvPr/>
          </p:nvCxnSpPr>
          <p:spPr bwMode="auto">
            <a:xfrm rot="16200000" flipH="1">
              <a:off x="4953000" y="33528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28" name="Elbow Connector 440"/>
            <p:cNvCxnSpPr>
              <a:cxnSpLocks noChangeShapeType="1"/>
            </p:cNvCxnSpPr>
            <p:nvPr/>
          </p:nvCxnSpPr>
          <p:spPr bwMode="auto">
            <a:xfrm rot="16200000" flipH="1">
              <a:off x="4953000" y="42672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29" name="Elbow Connector 441"/>
            <p:cNvCxnSpPr>
              <a:cxnSpLocks noChangeShapeType="1"/>
            </p:cNvCxnSpPr>
            <p:nvPr/>
          </p:nvCxnSpPr>
          <p:spPr bwMode="auto">
            <a:xfrm rot="16200000" flipH="1">
              <a:off x="5867400" y="15240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30" name="Elbow Connector 442"/>
            <p:cNvCxnSpPr>
              <a:cxnSpLocks noChangeShapeType="1"/>
            </p:cNvCxnSpPr>
            <p:nvPr/>
          </p:nvCxnSpPr>
          <p:spPr bwMode="auto">
            <a:xfrm rot="16200000" flipH="1">
              <a:off x="5867400" y="24384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31" name="Elbow Connector 443"/>
            <p:cNvCxnSpPr>
              <a:cxnSpLocks noChangeShapeType="1"/>
            </p:cNvCxnSpPr>
            <p:nvPr/>
          </p:nvCxnSpPr>
          <p:spPr bwMode="auto">
            <a:xfrm rot="16200000" flipH="1">
              <a:off x="5867400" y="33528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32" name="Elbow Connector 444"/>
            <p:cNvCxnSpPr>
              <a:cxnSpLocks noChangeShapeType="1"/>
            </p:cNvCxnSpPr>
            <p:nvPr/>
          </p:nvCxnSpPr>
          <p:spPr bwMode="auto">
            <a:xfrm rot="16200000" flipH="1">
              <a:off x="5867400" y="42672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33" name="Elbow Connector 445"/>
            <p:cNvCxnSpPr>
              <a:cxnSpLocks noChangeShapeType="1"/>
            </p:cNvCxnSpPr>
            <p:nvPr/>
          </p:nvCxnSpPr>
          <p:spPr bwMode="auto">
            <a:xfrm rot="16200000" flipH="1">
              <a:off x="6781800" y="15240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34" name="Elbow Connector 446"/>
            <p:cNvCxnSpPr>
              <a:cxnSpLocks noChangeShapeType="1"/>
            </p:cNvCxnSpPr>
            <p:nvPr/>
          </p:nvCxnSpPr>
          <p:spPr bwMode="auto">
            <a:xfrm rot="16200000" flipH="1">
              <a:off x="6781800" y="24384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35" name="Elbow Connector 447"/>
            <p:cNvCxnSpPr>
              <a:cxnSpLocks noChangeShapeType="1"/>
            </p:cNvCxnSpPr>
            <p:nvPr/>
          </p:nvCxnSpPr>
          <p:spPr bwMode="auto">
            <a:xfrm rot="16200000" flipH="1">
              <a:off x="6781800" y="33528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36" name="Elbow Connector 448"/>
            <p:cNvCxnSpPr>
              <a:cxnSpLocks noChangeShapeType="1"/>
            </p:cNvCxnSpPr>
            <p:nvPr/>
          </p:nvCxnSpPr>
          <p:spPr bwMode="auto">
            <a:xfrm rot="16200000" flipH="1">
              <a:off x="6781800" y="42672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6" name="Rectangle 449"/>
            <p:cNvSpPr>
              <a:spLocks noChangeArrowheads="1"/>
            </p:cNvSpPr>
            <p:nvPr/>
          </p:nvSpPr>
          <p:spPr bwMode="auto">
            <a:xfrm>
              <a:off x="2057400" y="1409694"/>
              <a:ext cx="46038" cy="15237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37" name="Rectangle 636"/>
            <p:cNvSpPr/>
            <p:nvPr/>
          </p:nvSpPr>
          <p:spPr bwMode="auto">
            <a:xfrm>
              <a:off x="2514600" y="4114339"/>
              <a:ext cx="5105400" cy="914246"/>
            </a:xfrm>
            <a:prstGeom prst="rect">
              <a:avLst/>
            </a:prstGeom>
            <a:solidFill>
              <a:srgbClr val="CAE2FF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grpSp>
        <p:nvGrpSpPr>
          <p:cNvPr id="101382" name="Group 456"/>
          <p:cNvGrpSpPr>
            <a:grpSpLocks/>
          </p:cNvGrpSpPr>
          <p:nvPr/>
        </p:nvGrpSpPr>
        <p:grpSpPr bwMode="auto">
          <a:xfrm>
            <a:off x="914400" y="1409700"/>
            <a:ext cx="46038" cy="2895600"/>
            <a:chOff x="2057400" y="1760220"/>
            <a:chExt cx="45719" cy="2895600"/>
          </a:xfrm>
        </p:grpSpPr>
        <p:sp>
          <p:nvSpPr>
            <p:cNvPr id="643" name="Rectangle 384"/>
            <p:cNvSpPr>
              <a:spLocks noChangeArrowheads="1"/>
            </p:cNvSpPr>
            <p:nvPr/>
          </p:nvSpPr>
          <p:spPr bwMode="auto">
            <a:xfrm>
              <a:off x="2057400" y="2666683"/>
              <a:ext cx="45719" cy="152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44" name="Rectangle 430"/>
            <p:cNvSpPr>
              <a:spLocks noChangeArrowheads="1"/>
            </p:cNvSpPr>
            <p:nvPr/>
          </p:nvSpPr>
          <p:spPr bwMode="auto">
            <a:xfrm>
              <a:off x="2057400" y="4503420"/>
              <a:ext cx="45719" cy="152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45" name="Rectangle 454"/>
            <p:cNvSpPr>
              <a:spLocks noChangeArrowheads="1"/>
            </p:cNvSpPr>
            <p:nvPr/>
          </p:nvSpPr>
          <p:spPr bwMode="auto">
            <a:xfrm>
              <a:off x="2057400" y="2842895"/>
              <a:ext cx="45719" cy="152400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46" name="Rectangle 455"/>
            <p:cNvSpPr>
              <a:spLocks noChangeArrowheads="1"/>
            </p:cNvSpPr>
            <p:nvPr/>
          </p:nvSpPr>
          <p:spPr bwMode="auto">
            <a:xfrm>
              <a:off x="2057400" y="1760220"/>
              <a:ext cx="45719" cy="152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sp>
        <p:nvSpPr>
          <p:cNvPr id="648" name="Content Placeholder 2"/>
          <p:cNvSpPr>
            <a:spLocks noGrp="1"/>
          </p:cNvSpPr>
          <p:nvPr>
            <p:ph idx="1"/>
          </p:nvPr>
        </p:nvSpPr>
        <p:spPr>
          <a:xfrm>
            <a:off x="6705600" y="1358900"/>
            <a:ext cx="2438400" cy="51943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Simpler arbitration/</a:t>
            </a:r>
            <a:br>
              <a:rPr lang="en-US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scheduling</a:t>
            </a:r>
          </a:p>
          <a:p>
            <a:pPr>
              <a:buFont typeface="Wingdings" charset="0"/>
              <a:buNone/>
            </a:pPr>
            <a:endParaRPr lang="en-US" sz="180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Efficient support for variable-size packets</a:t>
            </a:r>
          </a:p>
          <a:p>
            <a:endParaRPr lang="en-US" sz="180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 Requires </a:t>
            </a:r>
            <a:br>
              <a:rPr lang="en-US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N</a:t>
            </a:r>
            <a:r>
              <a:rPr lang="en-US" baseline="3000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2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buffers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Can We Get Lower Cost than A Crossbar?</a:t>
            </a:r>
          </a:p>
        </p:txBody>
      </p:sp>
      <p:sp>
        <p:nvSpPr>
          <p:cNvPr id="102402" name="Content Placeholder 5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Yet still have low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contention compared to a bus?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Idea: Multistage networks</a:t>
            </a: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5C23F-AC2D-0C4F-A151-E0378641A06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Midterm 2 Statistics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MAX 	90.71</a:t>
            </a:r>
          </a:p>
          <a:p>
            <a:r>
              <a:rPr lang="en-US" dirty="0" smtClean="0">
                <a:ea typeface="ＭＳ Ｐゴシック" pitchFamily="34" charset="-128"/>
              </a:rPr>
              <a:t>MIN 	22.86</a:t>
            </a:r>
          </a:p>
          <a:p>
            <a:r>
              <a:rPr lang="en-US" dirty="0" smtClean="0">
                <a:ea typeface="ＭＳ Ｐゴシック" pitchFamily="34" charset="-128"/>
              </a:rPr>
              <a:t>MEDIAN 	48.01</a:t>
            </a:r>
          </a:p>
          <a:p>
            <a:r>
              <a:rPr lang="en-US" dirty="0" smtClean="0">
                <a:ea typeface="ＭＳ Ｐゴシック" pitchFamily="34" charset="-128"/>
              </a:rPr>
              <a:t>MEAN 	42.5</a:t>
            </a:r>
          </a:p>
          <a:p>
            <a:r>
              <a:rPr lang="en-US" dirty="0" smtClean="0">
                <a:ea typeface="ＭＳ Ｐゴシック" pitchFamily="34" charset="-128"/>
              </a:rPr>
              <a:t>STD 	16.24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6072955-7EFD-412B-876C-372447C08BCE}" type="slidenum">
              <a:rPr lang="en-US">
                <a:cs typeface="Arial" charset="0"/>
              </a:rPr>
              <a:pPr/>
              <a:t>4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10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Multistage </a:t>
            </a:r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Logarithmic</a:t>
            </a:r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 Networks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Idea: Indirect networks with multiple layers of switches between terminals/nodes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Cost: O(NlogN), Latency: O(logN)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Many variations (Omega, Butterfly, Benes, Banyan, …)</a:t>
            </a: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Omega Network: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651C1B-3AE4-2A41-A953-80DCF1DF0E0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342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55324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143000" y="6019800"/>
            <a:ext cx="4648200" cy="0"/>
          </a:xfrm>
          <a:prstGeom prst="line">
            <a:avLst/>
          </a:prstGeom>
          <a:noFill/>
          <a:ln w="127000" cap="rnd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ounded Rectangle 44"/>
          <p:cNvSpPr>
            <a:spLocks noChangeArrowheads="1"/>
          </p:cNvSpPr>
          <p:nvPr/>
        </p:nvSpPr>
        <p:spPr bwMode="auto">
          <a:xfrm>
            <a:off x="5791200" y="5886450"/>
            <a:ext cx="533400" cy="279400"/>
          </a:xfrm>
          <a:prstGeom prst="roundRect">
            <a:avLst>
              <a:gd name="adj" fmla="val 16667"/>
            </a:avLst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609600" y="5867400"/>
            <a:ext cx="533400" cy="279400"/>
          </a:xfrm>
          <a:prstGeom prst="roundRect">
            <a:avLst>
              <a:gd name="adj" fmla="val 16667"/>
            </a:avLst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Rounded Rectangle 50"/>
          <p:cNvSpPr>
            <a:spLocks noChangeArrowheads="1"/>
          </p:cNvSpPr>
          <p:nvPr/>
        </p:nvSpPr>
        <p:spPr bwMode="auto">
          <a:xfrm>
            <a:off x="5791200" y="5610225"/>
            <a:ext cx="533400" cy="279400"/>
          </a:xfrm>
          <a:prstGeom prst="roundRect">
            <a:avLst>
              <a:gd name="adj" fmla="val 16667"/>
            </a:avLst>
          </a:prstGeom>
          <a:solidFill>
            <a:srgbClr val="00B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Rounded Rectangle 51"/>
          <p:cNvSpPr>
            <a:spLocks noChangeArrowheads="1"/>
          </p:cNvSpPr>
          <p:nvPr/>
        </p:nvSpPr>
        <p:spPr bwMode="auto">
          <a:xfrm>
            <a:off x="609600" y="3609975"/>
            <a:ext cx="533400" cy="279400"/>
          </a:xfrm>
          <a:prstGeom prst="roundRect">
            <a:avLst>
              <a:gd name="adj" fmla="val 16667"/>
            </a:avLst>
          </a:prstGeom>
          <a:solidFill>
            <a:srgbClr val="00B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154113" y="3733800"/>
            <a:ext cx="4637087" cy="2286000"/>
            <a:chOff x="1154514" y="3810000"/>
            <a:chExt cx="4636686" cy="2286000"/>
          </a:xfrm>
        </p:grpSpPr>
        <p:cxnSp>
          <p:nvCxnSpPr>
            <p:cNvPr id="103438" name="Straight Connector 36"/>
            <p:cNvCxnSpPr>
              <a:cxnSpLocks noChangeShapeType="1"/>
            </p:cNvCxnSpPr>
            <p:nvPr/>
          </p:nvCxnSpPr>
          <p:spPr bwMode="auto">
            <a:xfrm>
              <a:off x="2373714" y="4343400"/>
              <a:ext cx="381000" cy="22860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39" name="Straight Connector 9"/>
            <p:cNvCxnSpPr>
              <a:cxnSpLocks noChangeShapeType="1"/>
            </p:cNvCxnSpPr>
            <p:nvPr/>
          </p:nvCxnSpPr>
          <p:spPr bwMode="auto">
            <a:xfrm>
              <a:off x="1154514" y="3810000"/>
              <a:ext cx="1219200" cy="53340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40" name="Straight Connector 11"/>
            <p:cNvCxnSpPr>
              <a:cxnSpLocks noChangeShapeType="1"/>
            </p:cNvCxnSpPr>
            <p:nvPr/>
          </p:nvCxnSpPr>
          <p:spPr bwMode="auto">
            <a:xfrm rot="16200000" flipH="1">
              <a:off x="2640414" y="4686300"/>
              <a:ext cx="1295400" cy="106680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41" name="Straight Connector 41"/>
            <p:cNvCxnSpPr>
              <a:cxnSpLocks noChangeShapeType="1"/>
            </p:cNvCxnSpPr>
            <p:nvPr/>
          </p:nvCxnSpPr>
          <p:spPr bwMode="auto">
            <a:xfrm>
              <a:off x="3810000" y="5867400"/>
              <a:ext cx="381000" cy="22860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42" name="Straight Connector 54"/>
            <p:cNvCxnSpPr>
              <a:cxnSpLocks noChangeShapeType="1"/>
            </p:cNvCxnSpPr>
            <p:nvPr/>
          </p:nvCxnSpPr>
          <p:spPr bwMode="auto">
            <a:xfrm rot="5400000" flipH="1" flipV="1">
              <a:off x="5410200" y="5867400"/>
              <a:ext cx="228600" cy="22860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43" name="Straight Connector 56"/>
            <p:cNvCxnSpPr>
              <a:cxnSpLocks noChangeShapeType="1"/>
            </p:cNvCxnSpPr>
            <p:nvPr/>
          </p:nvCxnSpPr>
          <p:spPr bwMode="auto">
            <a:xfrm>
              <a:off x="4191000" y="6096000"/>
              <a:ext cx="1219200" cy="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44" name="Straight Connector 59"/>
            <p:cNvCxnSpPr>
              <a:cxnSpLocks noChangeShapeType="1"/>
            </p:cNvCxnSpPr>
            <p:nvPr/>
          </p:nvCxnSpPr>
          <p:spPr bwMode="auto">
            <a:xfrm>
              <a:off x="5638800" y="5867400"/>
              <a:ext cx="152400" cy="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3962400" y="5715000"/>
            <a:ext cx="1676400" cy="1143000"/>
            <a:chOff x="3962400" y="5715000"/>
            <a:chExt cx="1676400" cy="1143000"/>
          </a:xfrm>
        </p:grpSpPr>
        <p:sp>
          <p:nvSpPr>
            <p:cNvPr id="64" name="Multiply 63"/>
            <p:cNvSpPr/>
            <p:nvPr/>
          </p:nvSpPr>
          <p:spPr bwMode="auto">
            <a:xfrm>
              <a:off x="4495800" y="5715000"/>
              <a:ext cx="609600" cy="609600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</a:endParaRPr>
            </a:p>
          </p:txBody>
        </p:sp>
        <p:sp>
          <p:nvSpPr>
            <p:cNvPr id="103437" name="TextBox 64"/>
            <p:cNvSpPr txBox="1">
              <a:spLocks noChangeArrowheads="1"/>
            </p:cNvSpPr>
            <p:nvPr/>
          </p:nvSpPr>
          <p:spPr bwMode="auto">
            <a:xfrm>
              <a:off x="3962400" y="6150114"/>
              <a:ext cx="1676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cs typeface="Arial" charset="0"/>
                </a:rPr>
                <a:t>conflict  </a:t>
              </a:r>
              <a:br>
                <a:rPr lang="en-US" sz="2000">
                  <a:cs typeface="Arial" charset="0"/>
                </a:rPr>
              </a:br>
              <a:endParaRPr lang="en-US" sz="2000">
                <a:cs typeface="Arial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51" grpId="0" animBg="1"/>
      <p:bldP spid="5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Multistage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Networks (Circuit Switched)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82700"/>
            <a:ext cx="8610600" cy="51943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2000" dirty="0" smtClean="0"/>
              <a:t>Multistage has more </a:t>
            </a:r>
            <a:r>
              <a:rPr lang="en-US" sz="2000" dirty="0" smtClean="0"/>
              <a:t>restrictions on feasible concurrent </a:t>
            </a:r>
            <a:r>
              <a:rPr lang="en-US" sz="2000" dirty="0" err="1" smtClean="0"/>
              <a:t>Tx</a:t>
            </a:r>
            <a:r>
              <a:rPr lang="en-US" sz="2000" dirty="0" smtClean="0"/>
              <a:t>-Rx pairs</a:t>
            </a:r>
          </a:p>
          <a:p>
            <a:pPr>
              <a:defRPr/>
            </a:pPr>
            <a:r>
              <a:rPr lang="en-US" sz="2000" dirty="0" smtClean="0"/>
              <a:t>But more scalable than crossbar in cost, e.g., O(N </a:t>
            </a:r>
            <a:r>
              <a:rPr lang="en-US" sz="2000" dirty="0" err="1" smtClean="0"/>
              <a:t>logN</a:t>
            </a:r>
            <a:r>
              <a:rPr lang="en-US" sz="2000" dirty="0" smtClean="0"/>
              <a:t>) for Butterfly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9625D7-52E4-2249-98BF-70F1C3C222E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1981200" y="1203325"/>
            <a:ext cx="995363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1981200" y="2217738"/>
            <a:ext cx="995363" cy="931862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1981200" y="3238500"/>
            <a:ext cx="995363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1981200" y="4264025"/>
            <a:ext cx="995363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914400" y="1181100"/>
            <a:ext cx="496888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0</a:t>
            </a:r>
          </a:p>
        </p:txBody>
      </p:sp>
      <p:sp>
        <p:nvSpPr>
          <p:cNvPr id="158" name="Oval 157"/>
          <p:cNvSpPr/>
          <p:nvPr/>
        </p:nvSpPr>
        <p:spPr bwMode="auto">
          <a:xfrm>
            <a:off x="914400" y="1690688"/>
            <a:ext cx="496888" cy="465137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1</a:t>
            </a:r>
          </a:p>
        </p:txBody>
      </p:sp>
      <p:sp>
        <p:nvSpPr>
          <p:cNvPr id="159" name="Oval 158"/>
          <p:cNvSpPr/>
          <p:nvPr/>
        </p:nvSpPr>
        <p:spPr bwMode="auto">
          <a:xfrm>
            <a:off x="914400" y="2200275"/>
            <a:ext cx="496888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2</a:t>
            </a:r>
          </a:p>
        </p:txBody>
      </p:sp>
      <p:sp>
        <p:nvSpPr>
          <p:cNvPr id="160" name="Oval 159"/>
          <p:cNvSpPr/>
          <p:nvPr/>
        </p:nvSpPr>
        <p:spPr bwMode="auto">
          <a:xfrm>
            <a:off x="914400" y="2709863"/>
            <a:ext cx="496888" cy="465137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3</a:t>
            </a:r>
          </a:p>
        </p:txBody>
      </p:sp>
      <p:sp>
        <p:nvSpPr>
          <p:cNvPr id="161" name="Oval 160"/>
          <p:cNvSpPr/>
          <p:nvPr/>
        </p:nvSpPr>
        <p:spPr bwMode="auto">
          <a:xfrm>
            <a:off x="914400" y="3217863"/>
            <a:ext cx="496888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4</a:t>
            </a:r>
          </a:p>
        </p:txBody>
      </p:sp>
      <p:sp>
        <p:nvSpPr>
          <p:cNvPr id="162" name="Oval 161"/>
          <p:cNvSpPr/>
          <p:nvPr/>
        </p:nvSpPr>
        <p:spPr bwMode="auto">
          <a:xfrm>
            <a:off x="914400" y="3729038"/>
            <a:ext cx="496888" cy="465137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5</a:t>
            </a:r>
          </a:p>
        </p:txBody>
      </p:sp>
      <p:sp>
        <p:nvSpPr>
          <p:cNvPr id="163" name="Oval 162"/>
          <p:cNvSpPr/>
          <p:nvPr/>
        </p:nvSpPr>
        <p:spPr bwMode="auto">
          <a:xfrm>
            <a:off x="914400" y="4237038"/>
            <a:ext cx="496888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6</a:t>
            </a:r>
          </a:p>
        </p:txBody>
      </p:sp>
      <p:sp>
        <p:nvSpPr>
          <p:cNvPr id="164" name="Oval 163"/>
          <p:cNvSpPr/>
          <p:nvPr/>
        </p:nvSpPr>
        <p:spPr bwMode="auto">
          <a:xfrm>
            <a:off x="914400" y="4746625"/>
            <a:ext cx="496888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7</a:t>
            </a:r>
          </a:p>
        </p:txBody>
      </p:sp>
      <p:cxnSp>
        <p:nvCxnSpPr>
          <p:cNvPr id="105488" name="Straight Connector 238"/>
          <p:cNvCxnSpPr>
            <a:cxnSpLocks noChangeShapeType="1"/>
            <a:stCxn id="157" idx="6"/>
            <a:endCxn id="105503" idx="1"/>
          </p:cNvCxnSpPr>
          <p:nvPr/>
        </p:nvCxnSpPr>
        <p:spPr bwMode="auto">
          <a:xfrm>
            <a:off x="1411288" y="1414463"/>
            <a:ext cx="569912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89" name="Straight Connector 240"/>
          <p:cNvCxnSpPr>
            <a:cxnSpLocks noChangeShapeType="1"/>
            <a:stCxn id="158" idx="6"/>
            <a:endCxn id="105504" idx="1"/>
          </p:cNvCxnSpPr>
          <p:nvPr/>
        </p:nvCxnSpPr>
        <p:spPr bwMode="auto">
          <a:xfrm flipV="1">
            <a:off x="1411288" y="1920875"/>
            <a:ext cx="569912" cy="158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0" name="Straight Connector 244"/>
          <p:cNvCxnSpPr>
            <a:cxnSpLocks noChangeShapeType="1"/>
            <a:stCxn id="159" idx="6"/>
            <a:endCxn id="105505" idx="1"/>
          </p:cNvCxnSpPr>
          <p:nvPr/>
        </p:nvCxnSpPr>
        <p:spPr bwMode="auto">
          <a:xfrm flipV="1">
            <a:off x="1411288" y="2430463"/>
            <a:ext cx="569912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1" name="Straight Connector 245"/>
          <p:cNvCxnSpPr>
            <a:cxnSpLocks noChangeShapeType="1"/>
            <a:stCxn id="160" idx="6"/>
            <a:endCxn id="105506" idx="1"/>
          </p:cNvCxnSpPr>
          <p:nvPr/>
        </p:nvCxnSpPr>
        <p:spPr bwMode="auto">
          <a:xfrm flipV="1">
            <a:off x="1411288" y="2933700"/>
            <a:ext cx="569912" cy="952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2" name="Straight Connector 247"/>
          <p:cNvCxnSpPr>
            <a:cxnSpLocks noChangeShapeType="1"/>
            <a:stCxn id="161" idx="6"/>
            <a:endCxn id="105507" idx="1"/>
          </p:cNvCxnSpPr>
          <p:nvPr/>
        </p:nvCxnSpPr>
        <p:spPr bwMode="auto">
          <a:xfrm flipV="1">
            <a:off x="1411288" y="3451225"/>
            <a:ext cx="569912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3" name="Straight Connector 248"/>
          <p:cNvCxnSpPr>
            <a:cxnSpLocks noChangeShapeType="1"/>
            <a:stCxn id="162" idx="6"/>
            <a:endCxn id="105508" idx="1"/>
          </p:cNvCxnSpPr>
          <p:nvPr/>
        </p:nvCxnSpPr>
        <p:spPr bwMode="auto">
          <a:xfrm flipV="1">
            <a:off x="1411288" y="3954463"/>
            <a:ext cx="569912" cy="7937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4" name="Straight Connector 250"/>
          <p:cNvCxnSpPr>
            <a:cxnSpLocks noChangeShapeType="1"/>
            <a:stCxn id="163" idx="6"/>
            <a:endCxn id="105509" idx="1"/>
          </p:cNvCxnSpPr>
          <p:nvPr/>
        </p:nvCxnSpPr>
        <p:spPr bwMode="auto">
          <a:xfrm>
            <a:off x="1411288" y="4470400"/>
            <a:ext cx="569912" cy="793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5" name="Straight Connector 251"/>
          <p:cNvCxnSpPr>
            <a:cxnSpLocks noChangeShapeType="1"/>
            <a:stCxn id="164" idx="6"/>
            <a:endCxn id="105510" idx="1"/>
          </p:cNvCxnSpPr>
          <p:nvPr/>
        </p:nvCxnSpPr>
        <p:spPr bwMode="auto">
          <a:xfrm>
            <a:off x="1411288" y="4979988"/>
            <a:ext cx="569912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6" name="Straight Connector 350"/>
          <p:cNvCxnSpPr>
            <a:cxnSpLocks noChangeShapeType="1"/>
            <a:stCxn id="105503" idx="3"/>
            <a:endCxn id="105515" idx="1"/>
          </p:cNvCxnSpPr>
          <p:nvPr/>
        </p:nvCxnSpPr>
        <p:spPr bwMode="auto">
          <a:xfrm>
            <a:off x="2976563" y="1417638"/>
            <a:ext cx="781050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7" name="Straight Connector 352"/>
          <p:cNvCxnSpPr>
            <a:cxnSpLocks noChangeShapeType="1"/>
            <a:stCxn id="105507" idx="3"/>
            <a:endCxn id="105516" idx="1"/>
          </p:cNvCxnSpPr>
          <p:nvPr/>
        </p:nvCxnSpPr>
        <p:spPr bwMode="auto">
          <a:xfrm flipV="1">
            <a:off x="2976563" y="1920875"/>
            <a:ext cx="781050" cy="153035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8" name="Straight Connector 354"/>
          <p:cNvCxnSpPr>
            <a:cxnSpLocks noChangeShapeType="1"/>
            <a:stCxn id="105505" idx="3"/>
            <a:endCxn id="105517" idx="1"/>
          </p:cNvCxnSpPr>
          <p:nvPr/>
        </p:nvCxnSpPr>
        <p:spPr bwMode="auto">
          <a:xfrm>
            <a:off x="2976563" y="2430463"/>
            <a:ext cx="781050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9" name="Straight Connector 372"/>
          <p:cNvCxnSpPr>
            <a:cxnSpLocks noChangeShapeType="1"/>
            <a:stCxn id="105504" idx="3"/>
            <a:endCxn id="105519" idx="1"/>
          </p:cNvCxnSpPr>
          <p:nvPr/>
        </p:nvCxnSpPr>
        <p:spPr bwMode="auto">
          <a:xfrm>
            <a:off x="2976563" y="1920875"/>
            <a:ext cx="781050" cy="153035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00" name="Straight Connector 375"/>
          <p:cNvCxnSpPr>
            <a:cxnSpLocks noChangeShapeType="1"/>
            <a:stCxn id="105508" idx="3"/>
            <a:endCxn id="105520" idx="1"/>
          </p:cNvCxnSpPr>
          <p:nvPr/>
        </p:nvCxnSpPr>
        <p:spPr bwMode="auto">
          <a:xfrm>
            <a:off x="2976563" y="3954463"/>
            <a:ext cx="781050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01" name="Straight Connector 377"/>
          <p:cNvCxnSpPr>
            <a:cxnSpLocks noChangeShapeType="1"/>
            <a:stCxn id="105510" idx="3"/>
            <a:endCxn id="105522" idx="1"/>
          </p:cNvCxnSpPr>
          <p:nvPr/>
        </p:nvCxnSpPr>
        <p:spPr bwMode="auto">
          <a:xfrm>
            <a:off x="2976563" y="4983163"/>
            <a:ext cx="781050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02" name="Straight Connector 379"/>
          <p:cNvCxnSpPr>
            <a:cxnSpLocks noChangeShapeType="1"/>
            <a:stCxn id="105509" idx="3"/>
            <a:endCxn id="105518" idx="1"/>
          </p:cNvCxnSpPr>
          <p:nvPr/>
        </p:nvCxnSpPr>
        <p:spPr bwMode="auto">
          <a:xfrm flipV="1">
            <a:off x="2976563" y="2933700"/>
            <a:ext cx="781050" cy="154463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503" name="Rectangle 236"/>
          <p:cNvSpPr>
            <a:spLocks noChangeArrowheads="1"/>
          </p:cNvSpPr>
          <p:nvPr/>
        </p:nvSpPr>
        <p:spPr bwMode="auto">
          <a:xfrm>
            <a:off x="1981200" y="1219200"/>
            <a:ext cx="9953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04" name="Rectangle 399"/>
          <p:cNvSpPr>
            <a:spLocks noChangeArrowheads="1"/>
          </p:cNvSpPr>
          <p:nvPr/>
        </p:nvSpPr>
        <p:spPr bwMode="auto">
          <a:xfrm>
            <a:off x="1981200" y="1720850"/>
            <a:ext cx="9953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05" name="Rectangle 422"/>
          <p:cNvSpPr>
            <a:spLocks noChangeArrowheads="1"/>
          </p:cNvSpPr>
          <p:nvPr/>
        </p:nvSpPr>
        <p:spPr bwMode="auto">
          <a:xfrm>
            <a:off x="1981200" y="2230438"/>
            <a:ext cx="995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06" name="Rectangle 423"/>
          <p:cNvSpPr>
            <a:spLocks noChangeArrowheads="1"/>
          </p:cNvSpPr>
          <p:nvPr/>
        </p:nvSpPr>
        <p:spPr bwMode="auto">
          <a:xfrm>
            <a:off x="1981200" y="2733675"/>
            <a:ext cx="995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07" name="Rectangle 426"/>
          <p:cNvSpPr>
            <a:spLocks noChangeArrowheads="1"/>
          </p:cNvSpPr>
          <p:nvPr/>
        </p:nvSpPr>
        <p:spPr bwMode="auto">
          <a:xfrm>
            <a:off x="1981200" y="3251200"/>
            <a:ext cx="995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08" name="Rectangle 427"/>
          <p:cNvSpPr>
            <a:spLocks noChangeArrowheads="1"/>
          </p:cNvSpPr>
          <p:nvPr/>
        </p:nvSpPr>
        <p:spPr bwMode="auto">
          <a:xfrm>
            <a:off x="1981200" y="3754438"/>
            <a:ext cx="995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09" name="Rectangle 430"/>
          <p:cNvSpPr>
            <a:spLocks noChangeArrowheads="1"/>
          </p:cNvSpPr>
          <p:nvPr/>
        </p:nvSpPr>
        <p:spPr bwMode="auto">
          <a:xfrm>
            <a:off x="1981200" y="4279900"/>
            <a:ext cx="9953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10" name="Rectangle 431"/>
          <p:cNvSpPr>
            <a:spLocks noChangeArrowheads="1"/>
          </p:cNvSpPr>
          <p:nvPr/>
        </p:nvSpPr>
        <p:spPr bwMode="auto">
          <a:xfrm>
            <a:off x="1981200" y="4783138"/>
            <a:ext cx="995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3757613" y="1203325"/>
            <a:ext cx="995362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3757613" y="2217738"/>
            <a:ext cx="995362" cy="931862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90" name="Rectangle 189"/>
          <p:cNvSpPr/>
          <p:nvPr/>
        </p:nvSpPr>
        <p:spPr bwMode="auto">
          <a:xfrm>
            <a:off x="3757613" y="3238500"/>
            <a:ext cx="995362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3757613" y="4264025"/>
            <a:ext cx="995362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5515" name="Rectangle 452"/>
          <p:cNvSpPr>
            <a:spLocks noChangeArrowheads="1"/>
          </p:cNvSpPr>
          <p:nvPr/>
        </p:nvSpPr>
        <p:spPr bwMode="auto">
          <a:xfrm>
            <a:off x="3757613" y="1219200"/>
            <a:ext cx="995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16" name="Rectangle 453"/>
          <p:cNvSpPr>
            <a:spLocks noChangeArrowheads="1"/>
          </p:cNvSpPr>
          <p:nvPr/>
        </p:nvSpPr>
        <p:spPr bwMode="auto">
          <a:xfrm>
            <a:off x="3757613" y="1720850"/>
            <a:ext cx="995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17" name="Rectangle 454"/>
          <p:cNvSpPr>
            <a:spLocks noChangeArrowheads="1"/>
          </p:cNvSpPr>
          <p:nvPr/>
        </p:nvSpPr>
        <p:spPr bwMode="auto">
          <a:xfrm>
            <a:off x="3757613" y="2230438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18" name="Rectangle 455"/>
          <p:cNvSpPr>
            <a:spLocks noChangeArrowheads="1"/>
          </p:cNvSpPr>
          <p:nvPr/>
        </p:nvSpPr>
        <p:spPr bwMode="auto">
          <a:xfrm>
            <a:off x="3757613" y="2733675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19" name="Rectangle 456"/>
          <p:cNvSpPr>
            <a:spLocks noChangeArrowheads="1"/>
          </p:cNvSpPr>
          <p:nvPr/>
        </p:nvSpPr>
        <p:spPr bwMode="auto">
          <a:xfrm>
            <a:off x="3757613" y="3251200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20" name="Rectangle 457"/>
          <p:cNvSpPr>
            <a:spLocks noChangeArrowheads="1"/>
          </p:cNvSpPr>
          <p:nvPr/>
        </p:nvSpPr>
        <p:spPr bwMode="auto">
          <a:xfrm>
            <a:off x="3757613" y="3754438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21" name="Rectangle 458"/>
          <p:cNvSpPr>
            <a:spLocks noChangeArrowheads="1"/>
          </p:cNvSpPr>
          <p:nvPr/>
        </p:nvSpPr>
        <p:spPr bwMode="auto">
          <a:xfrm>
            <a:off x="3757613" y="4279900"/>
            <a:ext cx="995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22" name="Rectangle 459"/>
          <p:cNvSpPr>
            <a:spLocks noChangeArrowheads="1"/>
          </p:cNvSpPr>
          <p:nvPr/>
        </p:nvSpPr>
        <p:spPr bwMode="auto">
          <a:xfrm>
            <a:off x="3757613" y="4783138"/>
            <a:ext cx="9953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grpSp>
        <p:nvGrpSpPr>
          <p:cNvPr id="105523" name="Group 501"/>
          <p:cNvGrpSpPr>
            <a:grpSpLocks/>
          </p:cNvGrpSpPr>
          <p:nvPr/>
        </p:nvGrpSpPr>
        <p:grpSpPr bwMode="auto">
          <a:xfrm>
            <a:off x="2076450" y="1417638"/>
            <a:ext cx="852488" cy="503237"/>
            <a:chOff x="2082798" y="1566331"/>
            <a:chExt cx="1066800" cy="575737"/>
          </a:xfrm>
        </p:grpSpPr>
        <p:cxnSp>
          <p:nvCxnSpPr>
            <p:cNvPr id="105618" name="Straight Connector 476"/>
            <p:cNvCxnSpPr>
              <a:cxnSpLocks noChangeShapeType="1"/>
              <a:stCxn id="105503" idx="1"/>
              <a:endCxn id="105503" idx="3"/>
            </p:cNvCxnSpPr>
            <p:nvPr/>
          </p:nvCxnSpPr>
          <p:spPr bwMode="auto">
            <a:xfrm rot="10800000" flipH="1">
              <a:off x="2082798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19" name="Straight Connector 478"/>
            <p:cNvCxnSpPr>
              <a:cxnSpLocks noChangeShapeType="1"/>
              <a:stCxn id="105504" idx="1"/>
              <a:endCxn id="105504" idx="3"/>
            </p:cNvCxnSpPr>
            <p:nvPr/>
          </p:nvCxnSpPr>
          <p:spPr bwMode="auto">
            <a:xfrm rot="10800000" flipH="1">
              <a:off x="2082798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20" name="Straight Connector 486"/>
            <p:cNvCxnSpPr>
              <a:cxnSpLocks noChangeShapeType="1"/>
              <a:stCxn id="105504" idx="1"/>
              <a:endCxn id="105503" idx="3"/>
            </p:cNvCxnSpPr>
            <p:nvPr/>
          </p:nvCxnSpPr>
          <p:spPr bwMode="auto">
            <a:xfrm rot="10800000" flipH="1">
              <a:off x="2082798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21" name="Straight Connector 487"/>
            <p:cNvCxnSpPr>
              <a:cxnSpLocks noChangeShapeType="1"/>
              <a:stCxn id="105503" idx="1"/>
              <a:endCxn id="105504" idx="3"/>
            </p:cNvCxnSpPr>
            <p:nvPr/>
          </p:nvCxnSpPr>
          <p:spPr bwMode="auto">
            <a:xfrm rot="10800000" flipH="1" flipV="1">
              <a:off x="2082798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24" name="Group 502"/>
          <p:cNvGrpSpPr>
            <a:grpSpLocks/>
          </p:cNvGrpSpPr>
          <p:nvPr/>
        </p:nvGrpSpPr>
        <p:grpSpPr bwMode="auto">
          <a:xfrm>
            <a:off x="2087563" y="2430463"/>
            <a:ext cx="850900" cy="503237"/>
            <a:chOff x="2133600" y="1566331"/>
            <a:chExt cx="1066800" cy="575737"/>
          </a:xfrm>
        </p:grpSpPr>
        <p:cxnSp>
          <p:nvCxnSpPr>
            <p:cNvPr id="105614" name="Straight Connector 503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15" name="Straight Connector 504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16" name="Straight Connector 505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17" name="Straight Connector 506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25" name="Group 507"/>
          <p:cNvGrpSpPr>
            <a:grpSpLocks/>
          </p:cNvGrpSpPr>
          <p:nvPr/>
        </p:nvGrpSpPr>
        <p:grpSpPr bwMode="auto">
          <a:xfrm>
            <a:off x="2087563" y="3451225"/>
            <a:ext cx="850900" cy="503238"/>
            <a:chOff x="2133600" y="1566331"/>
            <a:chExt cx="1066800" cy="575737"/>
          </a:xfrm>
        </p:grpSpPr>
        <p:cxnSp>
          <p:nvCxnSpPr>
            <p:cNvPr id="105610" name="Straight Connector 508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11" name="Straight Connector 509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12" name="Straight Connector 510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13" name="Straight Connector 511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26" name="Group 512"/>
          <p:cNvGrpSpPr>
            <a:grpSpLocks/>
          </p:cNvGrpSpPr>
          <p:nvPr/>
        </p:nvGrpSpPr>
        <p:grpSpPr bwMode="auto">
          <a:xfrm>
            <a:off x="2087563" y="4486275"/>
            <a:ext cx="850900" cy="503238"/>
            <a:chOff x="2133600" y="1566331"/>
            <a:chExt cx="1066800" cy="575737"/>
          </a:xfrm>
        </p:grpSpPr>
        <p:cxnSp>
          <p:nvCxnSpPr>
            <p:cNvPr id="105606" name="Straight Connector 513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07" name="Straight Connector 514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08" name="Straight Connector 515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09" name="Straight Connector 516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05527" name="Straight Connector 538"/>
          <p:cNvCxnSpPr>
            <a:cxnSpLocks noChangeShapeType="1"/>
            <a:stCxn id="105506" idx="3"/>
            <a:endCxn id="105521" idx="1"/>
          </p:cNvCxnSpPr>
          <p:nvPr/>
        </p:nvCxnSpPr>
        <p:spPr bwMode="auto">
          <a:xfrm>
            <a:off x="2976563" y="2933700"/>
            <a:ext cx="781050" cy="154463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1" name="Rectangle 220"/>
          <p:cNvSpPr/>
          <p:nvPr/>
        </p:nvSpPr>
        <p:spPr bwMode="auto">
          <a:xfrm>
            <a:off x="5541963" y="1203325"/>
            <a:ext cx="995362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2" name="Rectangle 221"/>
          <p:cNvSpPr/>
          <p:nvPr/>
        </p:nvSpPr>
        <p:spPr bwMode="auto">
          <a:xfrm>
            <a:off x="5541963" y="2217738"/>
            <a:ext cx="995362" cy="931862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3" name="Rectangle 222"/>
          <p:cNvSpPr/>
          <p:nvPr/>
        </p:nvSpPr>
        <p:spPr bwMode="auto">
          <a:xfrm>
            <a:off x="5541963" y="3238500"/>
            <a:ext cx="995362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4" name="Rectangle 223"/>
          <p:cNvSpPr/>
          <p:nvPr/>
        </p:nvSpPr>
        <p:spPr bwMode="auto">
          <a:xfrm>
            <a:off x="5541963" y="4264025"/>
            <a:ext cx="995362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5532" name="Rectangle 543"/>
          <p:cNvSpPr>
            <a:spLocks noChangeArrowheads="1"/>
          </p:cNvSpPr>
          <p:nvPr/>
        </p:nvSpPr>
        <p:spPr bwMode="auto">
          <a:xfrm>
            <a:off x="5541963" y="1219200"/>
            <a:ext cx="995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33" name="Rectangle 544"/>
          <p:cNvSpPr>
            <a:spLocks noChangeArrowheads="1"/>
          </p:cNvSpPr>
          <p:nvPr/>
        </p:nvSpPr>
        <p:spPr bwMode="auto">
          <a:xfrm>
            <a:off x="5541963" y="1720850"/>
            <a:ext cx="995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34" name="Rectangle 545"/>
          <p:cNvSpPr>
            <a:spLocks noChangeArrowheads="1"/>
          </p:cNvSpPr>
          <p:nvPr/>
        </p:nvSpPr>
        <p:spPr bwMode="auto">
          <a:xfrm>
            <a:off x="5541963" y="2230438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35" name="Rectangle 546"/>
          <p:cNvSpPr>
            <a:spLocks noChangeArrowheads="1"/>
          </p:cNvSpPr>
          <p:nvPr/>
        </p:nvSpPr>
        <p:spPr bwMode="auto">
          <a:xfrm>
            <a:off x="5541963" y="2733675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36" name="Rectangle 547"/>
          <p:cNvSpPr>
            <a:spLocks noChangeArrowheads="1"/>
          </p:cNvSpPr>
          <p:nvPr/>
        </p:nvSpPr>
        <p:spPr bwMode="auto">
          <a:xfrm>
            <a:off x="5541963" y="3251200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37" name="Rectangle 548"/>
          <p:cNvSpPr>
            <a:spLocks noChangeArrowheads="1"/>
          </p:cNvSpPr>
          <p:nvPr/>
        </p:nvSpPr>
        <p:spPr bwMode="auto">
          <a:xfrm>
            <a:off x="5541963" y="3754438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38" name="Rectangle 549"/>
          <p:cNvSpPr>
            <a:spLocks noChangeArrowheads="1"/>
          </p:cNvSpPr>
          <p:nvPr/>
        </p:nvSpPr>
        <p:spPr bwMode="auto">
          <a:xfrm>
            <a:off x="5541963" y="4279900"/>
            <a:ext cx="995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39" name="Rectangle 550"/>
          <p:cNvSpPr>
            <a:spLocks noChangeArrowheads="1"/>
          </p:cNvSpPr>
          <p:nvPr/>
        </p:nvSpPr>
        <p:spPr bwMode="auto">
          <a:xfrm>
            <a:off x="5541963" y="4783138"/>
            <a:ext cx="9953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cxnSp>
        <p:nvCxnSpPr>
          <p:cNvPr id="105540" name="Straight Connector 572"/>
          <p:cNvCxnSpPr>
            <a:cxnSpLocks noChangeShapeType="1"/>
            <a:stCxn id="105515" idx="3"/>
            <a:endCxn id="105532" idx="1"/>
          </p:cNvCxnSpPr>
          <p:nvPr/>
        </p:nvCxnSpPr>
        <p:spPr bwMode="auto">
          <a:xfrm>
            <a:off x="4752975" y="1417638"/>
            <a:ext cx="788988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1" name="Straight Connector 574"/>
          <p:cNvCxnSpPr>
            <a:cxnSpLocks noChangeShapeType="1"/>
            <a:stCxn id="105516" idx="3"/>
            <a:endCxn id="105534" idx="1"/>
          </p:cNvCxnSpPr>
          <p:nvPr/>
        </p:nvCxnSpPr>
        <p:spPr bwMode="auto">
          <a:xfrm>
            <a:off x="4752975" y="1920875"/>
            <a:ext cx="788988" cy="50958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2" name="Straight Connector 576"/>
          <p:cNvCxnSpPr>
            <a:cxnSpLocks noChangeShapeType="1"/>
            <a:stCxn id="105518" idx="3"/>
            <a:endCxn id="105535" idx="1"/>
          </p:cNvCxnSpPr>
          <p:nvPr/>
        </p:nvCxnSpPr>
        <p:spPr bwMode="auto">
          <a:xfrm>
            <a:off x="4752975" y="2933700"/>
            <a:ext cx="788988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3" name="Straight Connector 579"/>
          <p:cNvCxnSpPr>
            <a:cxnSpLocks noChangeShapeType="1"/>
            <a:stCxn id="105520" idx="3"/>
            <a:endCxn id="105538" idx="1"/>
          </p:cNvCxnSpPr>
          <p:nvPr/>
        </p:nvCxnSpPr>
        <p:spPr bwMode="auto">
          <a:xfrm>
            <a:off x="4752975" y="3954463"/>
            <a:ext cx="788988" cy="5238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4" name="Straight Connector 581"/>
          <p:cNvCxnSpPr>
            <a:cxnSpLocks noChangeShapeType="1"/>
            <a:stCxn id="105521" idx="3"/>
            <a:endCxn id="105537" idx="1"/>
          </p:cNvCxnSpPr>
          <p:nvPr/>
        </p:nvCxnSpPr>
        <p:spPr bwMode="auto">
          <a:xfrm flipV="1">
            <a:off x="4752975" y="3954463"/>
            <a:ext cx="788988" cy="5238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5" name="Straight Connector 583"/>
          <p:cNvCxnSpPr>
            <a:cxnSpLocks noChangeShapeType="1"/>
            <a:stCxn id="105522" idx="3"/>
            <a:endCxn id="105539" idx="1"/>
          </p:cNvCxnSpPr>
          <p:nvPr/>
        </p:nvCxnSpPr>
        <p:spPr bwMode="auto">
          <a:xfrm>
            <a:off x="4752975" y="4983163"/>
            <a:ext cx="788988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6" name="Straight Connector 586"/>
          <p:cNvCxnSpPr>
            <a:cxnSpLocks noChangeShapeType="1"/>
            <a:stCxn id="105517" idx="3"/>
            <a:endCxn id="105533" idx="1"/>
          </p:cNvCxnSpPr>
          <p:nvPr/>
        </p:nvCxnSpPr>
        <p:spPr bwMode="auto">
          <a:xfrm flipV="1">
            <a:off x="4752975" y="1920875"/>
            <a:ext cx="788988" cy="50958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7" name="Straight Connector 589"/>
          <p:cNvCxnSpPr>
            <a:cxnSpLocks noChangeShapeType="1"/>
            <a:stCxn id="105519" idx="3"/>
            <a:endCxn id="105536" idx="1"/>
          </p:cNvCxnSpPr>
          <p:nvPr/>
        </p:nvCxnSpPr>
        <p:spPr bwMode="auto">
          <a:xfrm>
            <a:off x="4752975" y="3451225"/>
            <a:ext cx="788988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8" name="Straight Connector 590"/>
          <p:cNvCxnSpPr>
            <a:cxnSpLocks noChangeShapeType="1"/>
          </p:cNvCxnSpPr>
          <p:nvPr/>
        </p:nvCxnSpPr>
        <p:spPr bwMode="auto">
          <a:xfrm>
            <a:off x="6537325" y="1417638"/>
            <a:ext cx="568325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9" name="Straight Connector 591"/>
          <p:cNvCxnSpPr>
            <a:cxnSpLocks noChangeShapeType="1"/>
          </p:cNvCxnSpPr>
          <p:nvPr/>
        </p:nvCxnSpPr>
        <p:spPr bwMode="auto">
          <a:xfrm flipV="1">
            <a:off x="6537325" y="1922463"/>
            <a:ext cx="568325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50" name="Straight Connector 592"/>
          <p:cNvCxnSpPr>
            <a:cxnSpLocks noChangeShapeType="1"/>
            <a:endCxn id="251" idx="2"/>
          </p:cNvCxnSpPr>
          <p:nvPr/>
        </p:nvCxnSpPr>
        <p:spPr bwMode="auto">
          <a:xfrm flipV="1">
            <a:off x="6537325" y="2433638"/>
            <a:ext cx="585788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51" name="Straight Connector 593"/>
          <p:cNvCxnSpPr>
            <a:cxnSpLocks noChangeShapeType="1"/>
            <a:endCxn id="252" idx="2"/>
          </p:cNvCxnSpPr>
          <p:nvPr/>
        </p:nvCxnSpPr>
        <p:spPr bwMode="auto">
          <a:xfrm flipV="1">
            <a:off x="6537325" y="2943225"/>
            <a:ext cx="585788" cy="158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52" name="Straight Connector 594"/>
          <p:cNvCxnSpPr>
            <a:cxnSpLocks noChangeShapeType="1"/>
            <a:endCxn id="253" idx="2"/>
          </p:cNvCxnSpPr>
          <p:nvPr/>
        </p:nvCxnSpPr>
        <p:spPr bwMode="auto">
          <a:xfrm flipV="1">
            <a:off x="6537325" y="3451225"/>
            <a:ext cx="585788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53" name="Straight Connector 595"/>
          <p:cNvCxnSpPr>
            <a:cxnSpLocks noChangeShapeType="1"/>
            <a:endCxn id="254" idx="2"/>
          </p:cNvCxnSpPr>
          <p:nvPr/>
        </p:nvCxnSpPr>
        <p:spPr bwMode="auto">
          <a:xfrm flipV="1">
            <a:off x="6537325" y="3962400"/>
            <a:ext cx="585788" cy="158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54" name="Straight Connector 596"/>
          <p:cNvCxnSpPr>
            <a:cxnSpLocks noChangeShapeType="1"/>
            <a:stCxn id="105538" idx="3"/>
            <a:endCxn id="255" idx="2"/>
          </p:cNvCxnSpPr>
          <p:nvPr/>
        </p:nvCxnSpPr>
        <p:spPr bwMode="auto">
          <a:xfrm flipV="1">
            <a:off x="6537325" y="4478338"/>
            <a:ext cx="585788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55" name="Straight Connector 597"/>
          <p:cNvCxnSpPr>
            <a:cxnSpLocks noChangeShapeType="1"/>
          </p:cNvCxnSpPr>
          <p:nvPr/>
        </p:nvCxnSpPr>
        <p:spPr bwMode="auto">
          <a:xfrm>
            <a:off x="6537325" y="5000625"/>
            <a:ext cx="585788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9" name="Oval 248"/>
          <p:cNvSpPr/>
          <p:nvPr/>
        </p:nvSpPr>
        <p:spPr bwMode="auto">
          <a:xfrm>
            <a:off x="7123113" y="1181100"/>
            <a:ext cx="496887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0</a:t>
            </a:r>
          </a:p>
        </p:txBody>
      </p:sp>
      <p:sp>
        <p:nvSpPr>
          <p:cNvPr id="250" name="Oval 249"/>
          <p:cNvSpPr/>
          <p:nvPr/>
        </p:nvSpPr>
        <p:spPr bwMode="auto">
          <a:xfrm>
            <a:off x="7123113" y="1690688"/>
            <a:ext cx="496887" cy="465137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1</a:t>
            </a:r>
          </a:p>
        </p:txBody>
      </p:sp>
      <p:sp>
        <p:nvSpPr>
          <p:cNvPr id="251" name="Oval 250"/>
          <p:cNvSpPr/>
          <p:nvPr/>
        </p:nvSpPr>
        <p:spPr bwMode="auto">
          <a:xfrm>
            <a:off x="7123113" y="2200275"/>
            <a:ext cx="496887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2</a:t>
            </a:r>
          </a:p>
        </p:txBody>
      </p:sp>
      <p:sp>
        <p:nvSpPr>
          <p:cNvPr id="252" name="Oval 251"/>
          <p:cNvSpPr/>
          <p:nvPr/>
        </p:nvSpPr>
        <p:spPr bwMode="auto">
          <a:xfrm>
            <a:off x="7123113" y="2709863"/>
            <a:ext cx="496887" cy="465137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3</a:t>
            </a:r>
          </a:p>
        </p:txBody>
      </p:sp>
      <p:sp>
        <p:nvSpPr>
          <p:cNvPr id="253" name="Oval 252"/>
          <p:cNvSpPr/>
          <p:nvPr/>
        </p:nvSpPr>
        <p:spPr bwMode="auto">
          <a:xfrm>
            <a:off x="7123113" y="3217863"/>
            <a:ext cx="496887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4</a:t>
            </a:r>
          </a:p>
        </p:txBody>
      </p:sp>
      <p:sp>
        <p:nvSpPr>
          <p:cNvPr id="254" name="Oval 253"/>
          <p:cNvSpPr/>
          <p:nvPr/>
        </p:nvSpPr>
        <p:spPr bwMode="auto">
          <a:xfrm>
            <a:off x="7123113" y="3729038"/>
            <a:ext cx="496887" cy="465137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5</a:t>
            </a:r>
          </a:p>
        </p:txBody>
      </p:sp>
      <p:sp>
        <p:nvSpPr>
          <p:cNvPr id="255" name="Oval 254"/>
          <p:cNvSpPr/>
          <p:nvPr/>
        </p:nvSpPr>
        <p:spPr bwMode="auto">
          <a:xfrm>
            <a:off x="7123113" y="4244975"/>
            <a:ext cx="496887" cy="465138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6</a:t>
            </a:r>
          </a:p>
        </p:txBody>
      </p:sp>
      <p:sp>
        <p:nvSpPr>
          <p:cNvPr id="256" name="Oval 255"/>
          <p:cNvSpPr/>
          <p:nvPr/>
        </p:nvSpPr>
        <p:spPr bwMode="auto">
          <a:xfrm>
            <a:off x="7123113" y="4876800"/>
            <a:ext cx="496887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7</a:t>
            </a:r>
          </a:p>
        </p:txBody>
      </p:sp>
      <p:grpSp>
        <p:nvGrpSpPr>
          <p:cNvPr id="105564" name="Group 501"/>
          <p:cNvGrpSpPr>
            <a:grpSpLocks/>
          </p:cNvGrpSpPr>
          <p:nvPr/>
        </p:nvGrpSpPr>
        <p:grpSpPr bwMode="auto">
          <a:xfrm>
            <a:off x="3854450" y="1417638"/>
            <a:ext cx="850900" cy="503237"/>
            <a:chOff x="2082798" y="1566331"/>
            <a:chExt cx="1066800" cy="575737"/>
          </a:xfrm>
        </p:grpSpPr>
        <p:cxnSp>
          <p:nvCxnSpPr>
            <p:cNvPr id="105602" name="Straight Connector 214"/>
            <p:cNvCxnSpPr>
              <a:cxnSpLocks noChangeShapeType="1"/>
            </p:cNvCxnSpPr>
            <p:nvPr/>
          </p:nvCxnSpPr>
          <p:spPr bwMode="auto">
            <a:xfrm rot="10800000" flipH="1">
              <a:off x="2082798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03" name="Straight Connector 215"/>
            <p:cNvCxnSpPr>
              <a:cxnSpLocks noChangeShapeType="1"/>
            </p:cNvCxnSpPr>
            <p:nvPr/>
          </p:nvCxnSpPr>
          <p:spPr bwMode="auto">
            <a:xfrm rot="10800000" flipH="1">
              <a:off x="2082798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04" name="Straight Connector 216"/>
            <p:cNvCxnSpPr>
              <a:cxnSpLocks noChangeShapeType="1"/>
            </p:cNvCxnSpPr>
            <p:nvPr/>
          </p:nvCxnSpPr>
          <p:spPr bwMode="auto">
            <a:xfrm rot="10800000" flipH="1">
              <a:off x="2082798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05" name="Straight Connector 217"/>
            <p:cNvCxnSpPr>
              <a:cxnSpLocks noChangeShapeType="1"/>
            </p:cNvCxnSpPr>
            <p:nvPr/>
          </p:nvCxnSpPr>
          <p:spPr bwMode="auto">
            <a:xfrm rot="10800000" flipH="1" flipV="1">
              <a:off x="2082798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65" name="Group 502"/>
          <p:cNvGrpSpPr>
            <a:grpSpLocks/>
          </p:cNvGrpSpPr>
          <p:nvPr/>
        </p:nvGrpSpPr>
        <p:grpSpPr bwMode="auto">
          <a:xfrm>
            <a:off x="3863975" y="2430463"/>
            <a:ext cx="852488" cy="503237"/>
            <a:chOff x="2133600" y="1566331"/>
            <a:chExt cx="1066800" cy="575737"/>
          </a:xfrm>
        </p:grpSpPr>
        <p:cxnSp>
          <p:nvCxnSpPr>
            <p:cNvPr id="105598" name="Straight Connector 219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99" name="Straight Connector 220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00" name="Straight Connector 221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01" name="Straight Connector 222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66" name="Group 507"/>
          <p:cNvGrpSpPr>
            <a:grpSpLocks/>
          </p:cNvGrpSpPr>
          <p:nvPr/>
        </p:nvGrpSpPr>
        <p:grpSpPr bwMode="auto">
          <a:xfrm>
            <a:off x="3863975" y="3451225"/>
            <a:ext cx="852488" cy="503238"/>
            <a:chOff x="2133600" y="1566331"/>
            <a:chExt cx="1066800" cy="575737"/>
          </a:xfrm>
        </p:grpSpPr>
        <p:cxnSp>
          <p:nvCxnSpPr>
            <p:cNvPr id="105594" name="Straight Connector 224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95" name="Straight Connector 225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96" name="Straight Connector 226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97" name="Straight Connector 227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67" name="Group 512"/>
          <p:cNvGrpSpPr>
            <a:grpSpLocks/>
          </p:cNvGrpSpPr>
          <p:nvPr/>
        </p:nvGrpSpPr>
        <p:grpSpPr bwMode="auto">
          <a:xfrm>
            <a:off x="3863975" y="4486275"/>
            <a:ext cx="852488" cy="503238"/>
            <a:chOff x="2133600" y="1566331"/>
            <a:chExt cx="1066800" cy="575737"/>
          </a:xfrm>
        </p:grpSpPr>
        <p:cxnSp>
          <p:nvCxnSpPr>
            <p:cNvPr id="105590" name="Straight Connector 229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91" name="Straight Connector 230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92" name="Straight Connector 231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93" name="Straight Connector 232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68" name="Group 501"/>
          <p:cNvGrpSpPr>
            <a:grpSpLocks/>
          </p:cNvGrpSpPr>
          <p:nvPr/>
        </p:nvGrpSpPr>
        <p:grpSpPr bwMode="auto">
          <a:xfrm>
            <a:off x="5638800" y="1417638"/>
            <a:ext cx="850900" cy="503237"/>
            <a:chOff x="2082798" y="1566331"/>
            <a:chExt cx="1066800" cy="575737"/>
          </a:xfrm>
        </p:grpSpPr>
        <p:cxnSp>
          <p:nvCxnSpPr>
            <p:cNvPr id="105586" name="Straight Connector 287"/>
            <p:cNvCxnSpPr>
              <a:cxnSpLocks noChangeShapeType="1"/>
            </p:cNvCxnSpPr>
            <p:nvPr/>
          </p:nvCxnSpPr>
          <p:spPr bwMode="auto">
            <a:xfrm rot="10800000" flipH="1">
              <a:off x="2082798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87" name="Straight Connector 288"/>
            <p:cNvCxnSpPr>
              <a:cxnSpLocks noChangeShapeType="1"/>
            </p:cNvCxnSpPr>
            <p:nvPr/>
          </p:nvCxnSpPr>
          <p:spPr bwMode="auto">
            <a:xfrm rot="10800000" flipH="1">
              <a:off x="2082798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88" name="Straight Connector 289"/>
            <p:cNvCxnSpPr>
              <a:cxnSpLocks noChangeShapeType="1"/>
            </p:cNvCxnSpPr>
            <p:nvPr/>
          </p:nvCxnSpPr>
          <p:spPr bwMode="auto">
            <a:xfrm rot="10800000" flipH="1">
              <a:off x="2082798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89" name="Straight Connector 290"/>
            <p:cNvCxnSpPr>
              <a:cxnSpLocks noChangeShapeType="1"/>
            </p:cNvCxnSpPr>
            <p:nvPr/>
          </p:nvCxnSpPr>
          <p:spPr bwMode="auto">
            <a:xfrm rot="10800000" flipH="1" flipV="1">
              <a:off x="2082798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69" name="Group 502"/>
          <p:cNvGrpSpPr>
            <a:grpSpLocks/>
          </p:cNvGrpSpPr>
          <p:nvPr/>
        </p:nvGrpSpPr>
        <p:grpSpPr bwMode="auto">
          <a:xfrm>
            <a:off x="5649913" y="2430463"/>
            <a:ext cx="850900" cy="503237"/>
            <a:chOff x="2133600" y="1566331"/>
            <a:chExt cx="1066800" cy="575737"/>
          </a:xfrm>
        </p:grpSpPr>
        <p:cxnSp>
          <p:nvCxnSpPr>
            <p:cNvPr id="105582" name="Straight Connector 292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83" name="Straight Connector 293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84" name="Straight Connector 294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85" name="Straight Connector 295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70" name="Group 507"/>
          <p:cNvGrpSpPr>
            <a:grpSpLocks/>
          </p:cNvGrpSpPr>
          <p:nvPr/>
        </p:nvGrpSpPr>
        <p:grpSpPr bwMode="auto">
          <a:xfrm>
            <a:off x="5649913" y="3451225"/>
            <a:ext cx="850900" cy="503238"/>
            <a:chOff x="2133600" y="1566331"/>
            <a:chExt cx="1066800" cy="575737"/>
          </a:xfrm>
        </p:grpSpPr>
        <p:cxnSp>
          <p:nvCxnSpPr>
            <p:cNvPr id="105578" name="Straight Connector 297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79" name="Straight Connector 298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80" name="Straight Connector 299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81" name="Straight Connector 300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71" name="Group 512"/>
          <p:cNvGrpSpPr>
            <a:grpSpLocks/>
          </p:cNvGrpSpPr>
          <p:nvPr/>
        </p:nvGrpSpPr>
        <p:grpSpPr bwMode="auto">
          <a:xfrm>
            <a:off x="5649913" y="4486275"/>
            <a:ext cx="850900" cy="503238"/>
            <a:chOff x="2133600" y="1566331"/>
            <a:chExt cx="1066800" cy="575737"/>
          </a:xfrm>
        </p:grpSpPr>
        <p:cxnSp>
          <p:nvCxnSpPr>
            <p:cNvPr id="105574" name="Straight Connector 302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75" name="Straight Connector 303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76" name="Straight Connector 304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77" name="Straight Connector 305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7" name="TextBox 278"/>
          <p:cNvSpPr txBox="1">
            <a:spLocks noChangeArrowheads="1"/>
          </p:cNvSpPr>
          <p:nvPr/>
        </p:nvSpPr>
        <p:spPr bwMode="auto">
          <a:xfrm>
            <a:off x="7097713" y="5308600"/>
            <a:ext cx="2105025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kern="0" smtClean="0">
                <a:solidFill>
                  <a:srgbClr val="000000"/>
                </a:solidFill>
                <a:latin typeface="Calibri" charset="0"/>
                <a:cs typeface="Calibri" charset="0"/>
              </a:rPr>
              <a:t>2-by-2 crossbar</a:t>
            </a:r>
          </a:p>
        </p:txBody>
      </p:sp>
      <p:sp>
        <p:nvSpPr>
          <p:cNvPr id="298" name="Freeform 279"/>
          <p:cNvSpPr>
            <a:spLocks/>
          </p:cNvSpPr>
          <p:nvPr/>
        </p:nvSpPr>
        <p:spPr bwMode="auto">
          <a:xfrm>
            <a:off x="6400800" y="5084763"/>
            <a:ext cx="812800" cy="436562"/>
          </a:xfrm>
          <a:custGeom>
            <a:avLst/>
            <a:gdLst>
              <a:gd name="T0" fmla="*/ 0 w 1018573"/>
              <a:gd name="T1" fmla="*/ 0 h 694481"/>
              <a:gd name="T2" fmla="*/ 170414 w 1018573"/>
              <a:gd name="T3" fmla="*/ 38601 h 694481"/>
              <a:gd name="T4" fmla="*/ 179383 w 1018573"/>
              <a:gd name="T5" fmla="*/ 25019 h 694481"/>
              <a:gd name="T6" fmla="*/ 263095 w 1018573"/>
              <a:gd name="T7" fmla="*/ 42890 h 694481"/>
              <a:gd name="T8" fmla="*/ 0 60000 65536"/>
              <a:gd name="T9" fmla="*/ 0 60000 65536"/>
              <a:gd name="T10" fmla="*/ 0 60000 65536"/>
              <a:gd name="T11" fmla="*/ 0 60000 65536"/>
              <a:gd name="T12" fmla="*/ 0 w 1018573"/>
              <a:gd name="T13" fmla="*/ 0 h 694481"/>
              <a:gd name="T14" fmla="*/ 1018573 w 1018573"/>
              <a:gd name="T15" fmla="*/ 694481 h 6944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8573" h="694481">
                <a:moveTo>
                  <a:pt x="0" y="0"/>
                </a:moveTo>
                <a:cubicBezTo>
                  <a:pt x="272005" y="278757"/>
                  <a:pt x="544010" y="557514"/>
                  <a:pt x="659757" y="625033"/>
                </a:cubicBezTo>
                <a:cubicBezTo>
                  <a:pt x="775504" y="692552"/>
                  <a:pt x="634678" y="393539"/>
                  <a:pt x="694481" y="405114"/>
                </a:cubicBezTo>
                <a:cubicBezTo>
                  <a:pt x="754284" y="416689"/>
                  <a:pt x="886428" y="555585"/>
                  <a:pt x="1018573" y="694481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Multistage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Networks (Packet Switched)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>
          <a:xfrm>
            <a:off x="228600" y="128270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Packets “hop” from router to router, pending availability of the next-required switch and buffer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C2C127-9911-4B41-8445-538EA7F6DB3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106500" name="Group 280"/>
          <p:cNvGrpSpPr>
            <a:grpSpLocks/>
          </p:cNvGrpSpPr>
          <p:nvPr/>
        </p:nvGrpSpPr>
        <p:grpSpPr bwMode="auto">
          <a:xfrm>
            <a:off x="914400" y="1181100"/>
            <a:ext cx="6705600" cy="4038600"/>
            <a:chOff x="914407" y="1676401"/>
            <a:chExt cx="7188237" cy="4622801"/>
          </a:xfrm>
        </p:grpSpPr>
        <p:sp>
          <p:nvSpPr>
            <p:cNvPr id="285" name="Rectangle 284"/>
            <p:cNvSpPr/>
            <p:nvPr/>
          </p:nvSpPr>
          <p:spPr bwMode="auto">
            <a:xfrm>
              <a:off x="2057990" y="1701841"/>
              <a:ext cx="1067004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2057990" y="2862993"/>
              <a:ext cx="1067004" cy="106666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2057990" y="4031413"/>
              <a:ext cx="1067004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2057990" y="5205284"/>
              <a:ext cx="1067004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289" name="Oval 288"/>
            <p:cNvSpPr/>
            <p:nvPr/>
          </p:nvSpPr>
          <p:spPr bwMode="auto">
            <a:xfrm>
              <a:off x="914407" y="1676401"/>
              <a:ext cx="532652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0</a:t>
              </a:r>
            </a:p>
          </p:txBody>
        </p:sp>
        <p:sp>
          <p:nvSpPr>
            <p:cNvPr id="290" name="Oval 289"/>
            <p:cNvSpPr/>
            <p:nvPr/>
          </p:nvSpPr>
          <p:spPr bwMode="auto">
            <a:xfrm>
              <a:off x="914407" y="2259703"/>
              <a:ext cx="532652" cy="53242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1</a:t>
              </a:r>
            </a:p>
          </p:txBody>
        </p:sp>
        <p:sp>
          <p:nvSpPr>
            <p:cNvPr id="291" name="Oval 290"/>
            <p:cNvSpPr/>
            <p:nvPr/>
          </p:nvSpPr>
          <p:spPr bwMode="auto">
            <a:xfrm>
              <a:off x="914407" y="2843004"/>
              <a:ext cx="532652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2</a:t>
              </a:r>
            </a:p>
          </p:txBody>
        </p:sp>
        <p:sp>
          <p:nvSpPr>
            <p:cNvPr id="292" name="Oval 291"/>
            <p:cNvSpPr/>
            <p:nvPr/>
          </p:nvSpPr>
          <p:spPr bwMode="auto">
            <a:xfrm>
              <a:off x="914407" y="3426306"/>
              <a:ext cx="532652" cy="53242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3</a:t>
              </a:r>
            </a:p>
          </p:txBody>
        </p:sp>
        <p:sp>
          <p:nvSpPr>
            <p:cNvPr id="293" name="Oval 292"/>
            <p:cNvSpPr/>
            <p:nvPr/>
          </p:nvSpPr>
          <p:spPr bwMode="auto">
            <a:xfrm>
              <a:off x="914407" y="4007791"/>
              <a:ext cx="532652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4</a:t>
              </a:r>
            </a:p>
          </p:txBody>
        </p:sp>
        <p:sp>
          <p:nvSpPr>
            <p:cNvPr id="294" name="Oval 293"/>
            <p:cNvSpPr/>
            <p:nvPr/>
          </p:nvSpPr>
          <p:spPr bwMode="auto">
            <a:xfrm>
              <a:off x="914407" y="4592909"/>
              <a:ext cx="532652" cy="53242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5</a:t>
              </a:r>
            </a:p>
          </p:txBody>
        </p:sp>
        <p:sp>
          <p:nvSpPr>
            <p:cNvPr id="295" name="Oval 294"/>
            <p:cNvSpPr/>
            <p:nvPr/>
          </p:nvSpPr>
          <p:spPr bwMode="auto">
            <a:xfrm>
              <a:off x="914407" y="5174394"/>
              <a:ext cx="532652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6</a:t>
              </a:r>
            </a:p>
          </p:txBody>
        </p:sp>
        <p:sp>
          <p:nvSpPr>
            <p:cNvPr id="296" name="Oval 295"/>
            <p:cNvSpPr/>
            <p:nvPr/>
          </p:nvSpPr>
          <p:spPr bwMode="auto">
            <a:xfrm>
              <a:off x="914407" y="5757695"/>
              <a:ext cx="532652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7</a:t>
              </a:r>
            </a:p>
          </p:txBody>
        </p:sp>
        <p:cxnSp>
          <p:nvCxnSpPr>
            <p:cNvPr id="106515" name="Straight Connector 238"/>
            <p:cNvCxnSpPr>
              <a:cxnSpLocks noChangeShapeType="1"/>
              <a:stCxn id="289" idx="6"/>
              <a:endCxn id="312" idx="1"/>
            </p:cNvCxnSpPr>
            <p:nvPr/>
          </p:nvCxnSpPr>
          <p:spPr bwMode="auto">
            <a:xfrm>
              <a:off x="1447810" y="1943101"/>
              <a:ext cx="609603" cy="4763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16" name="Straight Connector 240"/>
            <p:cNvCxnSpPr>
              <a:cxnSpLocks noChangeShapeType="1"/>
              <a:stCxn id="290" idx="6"/>
              <a:endCxn id="313" idx="1"/>
            </p:cNvCxnSpPr>
            <p:nvPr/>
          </p:nvCxnSpPr>
          <p:spPr bwMode="auto">
            <a:xfrm flipV="1">
              <a:off x="1447810" y="2522539"/>
              <a:ext cx="609603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17" name="Straight Connector 244"/>
            <p:cNvCxnSpPr>
              <a:cxnSpLocks noChangeShapeType="1"/>
              <a:stCxn id="291" idx="6"/>
              <a:endCxn id="314" idx="1"/>
            </p:cNvCxnSpPr>
            <p:nvPr/>
          </p:nvCxnSpPr>
          <p:spPr bwMode="auto">
            <a:xfrm flipV="1">
              <a:off x="1447810" y="3106739"/>
              <a:ext cx="609603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18" name="Straight Connector 245"/>
            <p:cNvCxnSpPr>
              <a:cxnSpLocks noChangeShapeType="1"/>
              <a:stCxn id="292" idx="6"/>
              <a:endCxn id="315" idx="1"/>
            </p:cNvCxnSpPr>
            <p:nvPr/>
          </p:nvCxnSpPr>
          <p:spPr bwMode="auto">
            <a:xfrm flipV="1">
              <a:off x="1447810" y="3683002"/>
              <a:ext cx="609603" cy="952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19" name="Straight Connector 247"/>
            <p:cNvCxnSpPr>
              <a:cxnSpLocks noChangeShapeType="1"/>
              <a:stCxn id="293" idx="6"/>
              <a:endCxn id="316" idx="1"/>
            </p:cNvCxnSpPr>
            <p:nvPr/>
          </p:nvCxnSpPr>
          <p:spPr bwMode="auto">
            <a:xfrm flipV="1">
              <a:off x="1447810" y="4275139"/>
              <a:ext cx="609603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0" name="Straight Connector 248"/>
            <p:cNvCxnSpPr>
              <a:cxnSpLocks noChangeShapeType="1"/>
              <a:stCxn id="294" idx="6"/>
              <a:endCxn id="317" idx="1"/>
            </p:cNvCxnSpPr>
            <p:nvPr/>
          </p:nvCxnSpPr>
          <p:spPr bwMode="auto">
            <a:xfrm flipV="1">
              <a:off x="1447810" y="4851402"/>
              <a:ext cx="609603" cy="7938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1" name="Straight Connector 250"/>
            <p:cNvCxnSpPr>
              <a:cxnSpLocks noChangeShapeType="1"/>
              <a:stCxn id="295" idx="6"/>
              <a:endCxn id="318" idx="1"/>
            </p:cNvCxnSpPr>
            <p:nvPr/>
          </p:nvCxnSpPr>
          <p:spPr bwMode="auto">
            <a:xfrm>
              <a:off x="1447810" y="5441952"/>
              <a:ext cx="609603" cy="952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2" name="Straight Connector 251"/>
            <p:cNvCxnSpPr>
              <a:cxnSpLocks noChangeShapeType="1"/>
              <a:stCxn id="296" idx="6"/>
              <a:endCxn id="319" idx="1"/>
            </p:cNvCxnSpPr>
            <p:nvPr/>
          </p:nvCxnSpPr>
          <p:spPr bwMode="auto">
            <a:xfrm>
              <a:off x="1447810" y="6024565"/>
              <a:ext cx="609603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3" name="Straight Connector 350"/>
            <p:cNvCxnSpPr>
              <a:cxnSpLocks noChangeShapeType="1"/>
              <a:stCxn id="312" idx="3"/>
              <a:endCxn id="324" idx="1"/>
            </p:cNvCxnSpPr>
            <p:nvPr/>
          </p:nvCxnSpPr>
          <p:spPr bwMode="auto">
            <a:xfrm>
              <a:off x="3124218" y="1947864"/>
              <a:ext cx="838204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4" name="Straight Connector 352"/>
            <p:cNvCxnSpPr>
              <a:cxnSpLocks noChangeShapeType="1"/>
              <a:stCxn id="316" idx="3"/>
              <a:endCxn id="325" idx="1"/>
            </p:cNvCxnSpPr>
            <p:nvPr/>
          </p:nvCxnSpPr>
          <p:spPr bwMode="auto">
            <a:xfrm flipV="1">
              <a:off x="3124218" y="2522539"/>
              <a:ext cx="838204" cy="1752601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5" name="Straight Connector 354"/>
            <p:cNvCxnSpPr>
              <a:cxnSpLocks noChangeShapeType="1"/>
              <a:stCxn id="314" idx="3"/>
              <a:endCxn id="326" idx="1"/>
            </p:cNvCxnSpPr>
            <p:nvPr/>
          </p:nvCxnSpPr>
          <p:spPr bwMode="auto">
            <a:xfrm>
              <a:off x="3124218" y="3106739"/>
              <a:ext cx="838204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6" name="Straight Connector 372"/>
            <p:cNvCxnSpPr>
              <a:cxnSpLocks noChangeShapeType="1"/>
              <a:stCxn id="313" idx="3"/>
              <a:endCxn id="328" idx="1"/>
            </p:cNvCxnSpPr>
            <p:nvPr/>
          </p:nvCxnSpPr>
          <p:spPr bwMode="auto">
            <a:xfrm>
              <a:off x="3124218" y="2522539"/>
              <a:ext cx="838204" cy="1752601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7" name="Straight Connector 375"/>
            <p:cNvCxnSpPr>
              <a:cxnSpLocks noChangeShapeType="1"/>
              <a:stCxn id="317" idx="3"/>
              <a:endCxn id="329" idx="1"/>
            </p:cNvCxnSpPr>
            <p:nvPr/>
          </p:nvCxnSpPr>
          <p:spPr bwMode="auto">
            <a:xfrm>
              <a:off x="3124218" y="4851402"/>
              <a:ext cx="838204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8" name="Straight Connector 377"/>
            <p:cNvCxnSpPr>
              <a:cxnSpLocks noChangeShapeType="1"/>
              <a:stCxn id="319" idx="3"/>
              <a:endCxn id="331" idx="1"/>
            </p:cNvCxnSpPr>
            <p:nvPr/>
          </p:nvCxnSpPr>
          <p:spPr bwMode="auto">
            <a:xfrm>
              <a:off x="3124218" y="6027740"/>
              <a:ext cx="838204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9" name="Straight Connector 379"/>
            <p:cNvCxnSpPr>
              <a:cxnSpLocks noChangeShapeType="1"/>
              <a:stCxn id="318" idx="3"/>
              <a:endCxn id="327" idx="1"/>
            </p:cNvCxnSpPr>
            <p:nvPr/>
          </p:nvCxnSpPr>
          <p:spPr bwMode="auto">
            <a:xfrm flipV="1">
              <a:off x="3124218" y="3683002"/>
              <a:ext cx="838204" cy="17684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2" name="Rectangle 236"/>
            <p:cNvSpPr>
              <a:spLocks noChangeArrowheads="1"/>
            </p:cNvSpPr>
            <p:nvPr/>
          </p:nvSpPr>
          <p:spPr bwMode="auto">
            <a:xfrm>
              <a:off x="2057990" y="1720012"/>
              <a:ext cx="1067004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3" name="Rectangle 399"/>
            <p:cNvSpPr>
              <a:spLocks noChangeArrowheads="1"/>
            </p:cNvSpPr>
            <p:nvPr/>
          </p:nvSpPr>
          <p:spPr bwMode="auto">
            <a:xfrm>
              <a:off x="2057990" y="2294228"/>
              <a:ext cx="1067004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4" name="Rectangle 422"/>
            <p:cNvSpPr>
              <a:spLocks noChangeArrowheads="1"/>
            </p:cNvSpPr>
            <p:nvPr/>
          </p:nvSpPr>
          <p:spPr bwMode="auto">
            <a:xfrm>
              <a:off x="2057990" y="2877530"/>
              <a:ext cx="1067004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5" name="Rectangle 423"/>
            <p:cNvSpPr>
              <a:spLocks noChangeArrowheads="1"/>
            </p:cNvSpPr>
            <p:nvPr/>
          </p:nvSpPr>
          <p:spPr bwMode="auto">
            <a:xfrm>
              <a:off x="2057990" y="3453563"/>
              <a:ext cx="1067004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6" name="Rectangle 426"/>
            <p:cNvSpPr>
              <a:spLocks noChangeArrowheads="1"/>
            </p:cNvSpPr>
            <p:nvPr/>
          </p:nvSpPr>
          <p:spPr bwMode="auto">
            <a:xfrm>
              <a:off x="2057990" y="4045950"/>
              <a:ext cx="1067004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7" name="Rectangle 427"/>
            <p:cNvSpPr>
              <a:spLocks noChangeArrowheads="1"/>
            </p:cNvSpPr>
            <p:nvPr/>
          </p:nvSpPr>
          <p:spPr bwMode="auto">
            <a:xfrm>
              <a:off x="2057990" y="4621983"/>
              <a:ext cx="1067004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8" name="Rectangle 430"/>
            <p:cNvSpPr>
              <a:spLocks noChangeArrowheads="1"/>
            </p:cNvSpPr>
            <p:nvPr/>
          </p:nvSpPr>
          <p:spPr bwMode="auto">
            <a:xfrm>
              <a:off x="2057990" y="5223456"/>
              <a:ext cx="1067004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9" name="Rectangle 431"/>
            <p:cNvSpPr>
              <a:spLocks noChangeArrowheads="1"/>
            </p:cNvSpPr>
            <p:nvPr/>
          </p:nvSpPr>
          <p:spPr bwMode="auto">
            <a:xfrm>
              <a:off x="2057990" y="5799489"/>
              <a:ext cx="1067004" cy="4561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3962261" y="1701841"/>
              <a:ext cx="1067003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3962261" y="2862993"/>
              <a:ext cx="1067003" cy="106666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3962261" y="4031413"/>
              <a:ext cx="1067003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3962261" y="5205284"/>
              <a:ext cx="1067003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24" name="Rectangle 452"/>
            <p:cNvSpPr>
              <a:spLocks noChangeArrowheads="1"/>
            </p:cNvSpPr>
            <p:nvPr/>
          </p:nvSpPr>
          <p:spPr bwMode="auto">
            <a:xfrm>
              <a:off x="3962261" y="1720012"/>
              <a:ext cx="1067003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25" name="Rectangle 453"/>
            <p:cNvSpPr>
              <a:spLocks noChangeArrowheads="1"/>
            </p:cNvSpPr>
            <p:nvPr/>
          </p:nvSpPr>
          <p:spPr bwMode="auto">
            <a:xfrm>
              <a:off x="3962261" y="2294228"/>
              <a:ext cx="1067003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26" name="Rectangle 454"/>
            <p:cNvSpPr>
              <a:spLocks noChangeArrowheads="1"/>
            </p:cNvSpPr>
            <p:nvPr/>
          </p:nvSpPr>
          <p:spPr bwMode="auto">
            <a:xfrm>
              <a:off x="3962261" y="2877530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27" name="Rectangle 455"/>
            <p:cNvSpPr>
              <a:spLocks noChangeArrowheads="1"/>
            </p:cNvSpPr>
            <p:nvPr/>
          </p:nvSpPr>
          <p:spPr bwMode="auto">
            <a:xfrm>
              <a:off x="3962261" y="3453563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28" name="Rectangle 456"/>
            <p:cNvSpPr>
              <a:spLocks noChangeArrowheads="1"/>
            </p:cNvSpPr>
            <p:nvPr/>
          </p:nvSpPr>
          <p:spPr bwMode="auto">
            <a:xfrm>
              <a:off x="3962261" y="4045950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29" name="Rectangle 457"/>
            <p:cNvSpPr>
              <a:spLocks noChangeArrowheads="1"/>
            </p:cNvSpPr>
            <p:nvPr/>
          </p:nvSpPr>
          <p:spPr bwMode="auto">
            <a:xfrm>
              <a:off x="3962261" y="4621983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30" name="Rectangle 458"/>
            <p:cNvSpPr>
              <a:spLocks noChangeArrowheads="1"/>
            </p:cNvSpPr>
            <p:nvPr/>
          </p:nvSpPr>
          <p:spPr bwMode="auto">
            <a:xfrm>
              <a:off x="3962261" y="5223456"/>
              <a:ext cx="1067003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31" name="Rectangle 459"/>
            <p:cNvSpPr>
              <a:spLocks noChangeArrowheads="1"/>
            </p:cNvSpPr>
            <p:nvPr/>
          </p:nvSpPr>
          <p:spPr bwMode="auto">
            <a:xfrm>
              <a:off x="3962261" y="5799489"/>
              <a:ext cx="1067003" cy="4561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grpSp>
          <p:nvGrpSpPr>
            <p:cNvPr id="106550" name="Group 501"/>
            <p:cNvGrpSpPr>
              <a:grpSpLocks/>
            </p:cNvGrpSpPr>
            <p:nvPr/>
          </p:nvGrpSpPr>
          <p:grpSpPr bwMode="auto">
            <a:xfrm>
              <a:off x="2387615" y="1947864"/>
              <a:ext cx="685804" cy="574675"/>
              <a:chOff x="2082798" y="1566331"/>
              <a:chExt cx="1066800" cy="575737"/>
            </a:xfrm>
          </p:grpSpPr>
          <p:cxnSp>
            <p:nvCxnSpPr>
              <p:cNvPr id="106775" name="Straight Connector 476"/>
              <p:cNvCxnSpPr>
                <a:cxnSpLocks noChangeShapeType="1"/>
                <a:stCxn id="312" idx="1"/>
                <a:endCxn id="312" idx="3"/>
              </p:cNvCxnSpPr>
              <p:nvPr/>
            </p:nvCxnSpPr>
            <p:spPr bwMode="auto">
              <a:xfrm rot="10800000" flipH="1">
                <a:off x="2082798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76" name="Straight Connector 478"/>
              <p:cNvCxnSpPr>
                <a:cxnSpLocks noChangeShapeType="1"/>
                <a:stCxn id="313" idx="1"/>
                <a:endCxn id="313" idx="3"/>
              </p:cNvCxnSpPr>
              <p:nvPr/>
            </p:nvCxnSpPr>
            <p:spPr bwMode="auto">
              <a:xfrm rot="10800000" flipH="1">
                <a:off x="2082798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77" name="Straight Connector 486"/>
              <p:cNvCxnSpPr>
                <a:cxnSpLocks noChangeShapeType="1"/>
                <a:stCxn id="313" idx="1"/>
                <a:endCxn id="312" idx="3"/>
              </p:cNvCxnSpPr>
              <p:nvPr/>
            </p:nvCxnSpPr>
            <p:spPr bwMode="auto">
              <a:xfrm rot="10800000" flipH="1">
                <a:off x="2082798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78" name="Straight Connector 487"/>
              <p:cNvCxnSpPr>
                <a:cxnSpLocks noChangeShapeType="1"/>
                <a:stCxn id="312" idx="1"/>
                <a:endCxn id="313" idx="3"/>
              </p:cNvCxnSpPr>
              <p:nvPr/>
            </p:nvCxnSpPr>
            <p:spPr bwMode="auto">
              <a:xfrm rot="10800000" flipH="1" flipV="1">
                <a:off x="2082798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551" name="Group 502"/>
            <p:cNvGrpSpPr>
              <a:grpSpLocks/>
            </p:cNvGrpSpPr>
            <p:nvPr/>
          </p:nvGrpSpPr>
          <p:grpSpPr bwMode="auto">
            <a:xfrm>
              <a:off x="2398727" y="3106739"/>
              <a:ext cx="685804" cy="576262"/>
              <a:chOff x="2133600" y="1566331"/>
              <a:chExt cx="1066800" cy="575737"/>
            </a:xfrm>
          </p:grpSpPr>
          <p:cxnSp>
            <p:nvCxnSpPr>
              <p:cNvPr id="106771" name="Straight Connector 503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72" name="Straight Connector 504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73" name="Straight Connector 505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74" name="Straight Connector 506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552" name="Group 507"/>
            <p:cNvGrpSpPr>
              <a:grpSpLocks/>
            </p:cNvGrpSpPr>
            <p:nvPr/>
          </p:nvGrpSpPr>
          <p:grpSpPr bwMode="auto">
            <a:xfrm>
              <a:off x="2398727" y="4275139"/>
              <a:ext cx="685804" cy="576262"/>
              <a:chOff x="2133600" y="1566331"/>
              <a:chExt cx="1066800" cy="575737"/>
            </a:xfrm>
          </p:grpSpPr>
          <p:cxnSp>
            <p:nvCxnSpPr>
              <p:cNvPr id="106767" name="Straight Connector 508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68" name="Straight Connector 509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69" name="Straight Connector 510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70" name="Straight Connector 511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553" name="Group 512"/>
            <p:cNvGrpSpPr>
              <a:grpSpLocks/>
            </p:cNvGrpSpPr>
            <p:nvPr/>
          </p:nvGrpSpPr>
          <p:grpSpPr bwMode="auto">
            <a:xfrm>
              <a:off x="2398727" y="5459415"/>
              <a:ext cx="685804" cy="576262"/>
              <a:chOff x="2133600" y="1566331"/>
              <a:chExt cx="1066800" cy="575737"/>
            </a:xfrm>
          </p:grpSpPr>
          <p:cxnSp>
            <p:nvCxnSpPr>
              <p:cNvPr id="106763" name="Straight Connector 513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64" name="Straight Connector 514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65" name="Straight Connector 515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66" name="Straight Connector 516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06554" name="Straight Connector 538"/>
            <p:cNvCxnSpPr>
              <a:cxnSpLocks noChangeShapeType="1"/>
              <a:stCxn id="315" idx="3"/>
              <a:endCxn id="330" idx="1"/>
            </p:cNvCxnSpPr>
            <p:nvPr/>
          </p:nvCxnSpPr>
          <p:spPr bwMode="auto">
            <a:xfrm>
              <a:off x="3124218" y="3683002"/>
              <a:ext cx="838204" cy="17684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7" name="Rectangle 336"/>
            <p:cNvSpPr/>
            <p:nvPr/>
          </p:nvSpPr>
          <p:spPr bwMode="auto">
            <a:xfrm>
              <a:off x="5875040" y="1701841"/>
              <a:ext cx="1067003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5875040" y="2862993"/>
              <a:ext cx="1067003" cy="106666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5875040" y="4031413"/>
              <a:ext cx="1067003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5875040" y="5205284"/>
              <a:ext cx="1067003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" name="Rectangle 543"/>
            <p:cNvSpPr>
              <a:spLocks noChangeArrowheads="1"/>
            </p:cNvSpPr>
            <p:nvPr/>
          </p:nvSpPr>
          <p:spPr bwMode="auto">
            <a:xfrm>
              <a:off x="5875040" y="1720012"/>
              <a:ext cx="1067003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2" name="Rectangle 544"/>
            <p:cNvSpPr>
              <a:spLocks noChangeArrowheads="1"/>
            </p:cNvSpPr>
            <p:nvPr/>
          </p:nvSpPr>
          <p:spPr bwMode="auto">
            <a:xfrm>
              <a:off x="5875040" y="2294228"/>
              <a:ext cx="1067003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3" name="Rectangle 545"/>
            <p:cNvSpPr>
              <a:spLocks noChangeArrowheads="1"/>
            </p:cNvSpPr>
            <p:nvPr/>
          </p:nvSpPr>
          <p:spPr bwMode="auto">
            <a:xfrm>
              <a:off x="5875040" y="2877530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4" name="Rectangle 546"/>
            <p:cNvSpPr>
              <a:spLocks noChangeArrowheads="1"/>
            </p:cNvSpPr>
            <p:nvPr/>
          </p:nvSpPr>
          <p:spPr bwMode="auto">
            <a:xfrm>
              <a:off x="5875040" y="3453563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5" name="Rectangle 547"/>
            <p:cNvSpPr>
              <a:spLocks noChangeArrowheads="1"/>
            </p:cNvSpPr>
            <p:nvPr/>
          </p:nvSpPr>
          <p:spPr bwMode="auto">
            <a:xfrm>
              <a:off x="5875040" y="4045950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6" name="Rectangle 548"/>
            <p:cNvSpPr>
              <a:spLocks noChangeArrowheads="1"/>
            </p:cNvSpPr>
            <p:nvPr/>
          </p:nvSpPr>
          <p:spPr bwMode="auto">
            <a:xfrm>
              <a:off x="5875040" y="4621983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7" name="Rectangle 549"/>
            <p:cNvSpPr>
              <a:spLocks noChangeArrowheads="1"/>
            </p:cNvSpPr>
            <p:nvPr/>
          </p:nvSpPr>
          <p:spPr bwMode="auto">
            <a:xfrm>
              <a:off x="5875040" y="5223456"/>
              <a:ext cx="1067003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8" name="Rectangle 550"/>
            <p:cNvSpPr>
              <a:spLocks noChangeArrowheads="1"/>
            </p:cNvSpPr>
            <p:nvPr/>
          </p:nvSpPr>
          <p:spPr bwMode="auto">
            <a:xfrm>
              <a:off x="5875040" y="5799489"/>
              <a:ext cx="1067003" cy="4561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cxnSp>
          <p:nvCxnSpPr>
            <p:cNvPr id="106567" name="Straight Connector 572"/>
            <p:cNvCxnSpPr>
              <a:cxnSpLocks noChangeShapeType="1"/>
              <a:stCxn id="324" idx="3"/>
              <a:endCxn id="341" idx="1"/>
            </p:cNvCxnSpPr>
            <p:nvPr/>
          </p:nvCxnSpPr>
          <p:spPr bwMode="auto">
            <a:xfrm>
              <a:off x="5029227" y="1947864"/>
              <a:ext cx="846142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68" name="Straight Connector 574"/>
            <p:cNvCxnSpPr>
              <a:cxnSpLocks noChangeShapeType="1"/>
              <a:stCxn id="325" idx="3"/>
              <a:endCxn id="343" idx="1"/>
            </p:cNvCxnSpPr>
            <p:nvPr/>
          </p:nvCxnSpPr>
          <p:spPr bwMode="auto">
            <a:xfrm>
              <a:off x="5029227" y="2522539"/>
              <a:ext cx="846142" cy="584201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69" name="Straight Connector 576"/>
            <p:cNvCxnSpPr>
              <a:cxnSpLocks noChangeShapeType="1"/>
              <a:stCxn id="327" idx="3"/>
              <a:endCxn id="344" idx="1"/>
            </p:cNvCxnSpPr>
            <p:nvPr/>
          </p:nvCxnSpPr>
          <p:spPr bwMode="auto">
            <a:xfrm>
              <a:off x="5029227" y="3683002"/>
              <a:ext cx="846142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0" name="Straight Connector 579"/>
            <p:cNvCxnSpPr>
              <a:cxnSpLocks noChangeShapeType="1"/>
              <a:stCxn id="329" idx="3"/>
              <a:endCxn id="347" idx="1"/>
            </p:cNvCxnSpPr>
            <p:nvPr/>
          </p:nvCxnSpPr>
          <p:spPr bwMode="auto">
            <a:xfrm>
              <a:off x="5029227" y="4851402"/>
              <a:ext cx="846142" cy="6000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1" name="Straight Connector 581"/>
            <p:cNvCxnSpPr>
              <a:cxnSpLocks noChangeShapeType="1"/>
              <a:stCxn id="330" idx="3"/>
              <a:endCxn id="346" idx="1"/>
            </p:cNvCxnSpPr>
            <p:nvPr/>
          </p:nvCxnSpPr>
          <p:spPr bwMode="auto">
            <a:xfrm flipV="1">
              <a:off x="5029227" y="4851402"/>
              <a:ext cx="846142" cy="6000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2" name="Straight Connector 583"/>
            <p:cNvCxnSpPr>
              <a:cxnSpLocks noChangeShapeType="1"/>
              <a:stCxn id="331" idx="3"/>
              <a:endCxn id="348" idx="1"/>
            </p:cNvCxnSpPr>
            <p:nvPr/>
          </p:nvCxnSpPr>
          <p:spPr bwMode="auto">
            <a:xfrm>
              <a:off x="5029227" y="6027740"/>
              <a:ext cx="846142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3" name="Straight Connector 586"/>
            <p:cNvCxnSpPr>
              <a:cxnSpLocks noChangeShapeType="1"/>
              <a:stCxn id="326" idx="3"/>
              <a:endCxn id="342" idx="1"/>
            </p:cNvCxnSpPr>
            <p:nvPr/>
          </p:nvCxnSpPr>
          <p:spPr bwMode="auto">
            <a:xfrm flipV="1">
              <a:off x="5029227" y="2522539"/>
              <a:ext cx="846142" cy="584201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4" name="Straight Connector 589"/>
            <p:cNvCxnSpPr>
              <a:cxnSpLocks noChangeShapeType="1"/>
              <a:stCxn id="328" idx="3"/>
              <a:endCxn id="345" idx="1"/>
            </p:cNvCxnSpPr>
            <p:nvPr/>
          </p:nvCxnSpPr>
          <p:spPr bwMode="auto">
            <a:xfrm>
              <a:off x="5029227" y="4275139"/>
              <a:ext cx="846142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5" name="Straight Connector 590"/>
            <p:cNvCxnSpPr>
              <a:cxnSpLocks noChangeShapeType="1"/>
            </p:cNvCxnSpPr>
            <p:nvPr/>
          </p:nvCxnSpPr>
          <p:spPr bwMode="auto">
            <a:xfrm>
              <a:off x="6942175" y="1946276"/>
              <a:ext cx="609603" cy="4763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6" name="Straight Connector 591"/>
            <p:cNvCxnSpPr>
              <a:cxnSpLocks noChangeShapeType="1"/>
            </p:cNvCxnSpPr>
            <p:nvPr/>
          </p:nvCxnSpPr>
          <p:spPr bwMode="auto">
            <a:xfrm flipV="1">
              <a:off x="6942175" y="2525714"/>
              <a:ext cx="609603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7" name="Straight Connector 592"/>
            <p:cNvCxnSpPr>
              <a:cxnSpLocks noChangeShapeType="1"/>
              <a:endCxn id="367" idx="2"/>
            </p:cNvCxnSpPr>
            <p:nvPr/>
          </p:nvCxnSpPr>
          <p:spPr bwMode="auto">
            <a:xfrm flipV="1">
              <a:off x="6942175" y="3109915"/>
              <a:ext cx="627065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8" name="Straight Connector 593"/>
            <p:cNvCxnSpPr>
              <a:cxnSpLocks noChangeShapeType="1"/>
              <a:endCxn id="368" idx="2"/>
            </p:cNvCxnSpPr>
            <p:nvPr/>
          </p:nvCxnSpPr>
          <p:spPr bwMode="auto">
            <a:xfrm flipV="1">
              <a:off x="6942175" y="3692526"/>
              <a:ext cx="627065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9" name="Straight Connector 594"/>
            <p:cNvCxnSpPr>
              <a:cxnSpLocks noChangeShapeType="1"/>
              <a:endCxn id="369" idx="2"/>
            </p:cNvCxnSpPr>
            <p:nvPr/>
          </p:nvCxnSpPr>
          <p:spPr bwMode="auto">
            <a:xfrm flipV="1">
              <a:off x="6942175" y="4275139"/>
              <a:ext cx="627065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80" name="Straight Connector 595"/>
            <p:cNvCxnSpPr>
              <a:cxnSpLocks noChangeShapeType="1"/>
              <a:endCxn id="370" idx="2"/>
            </p:cNvCxnSpPr>
            <p:nvPr/>
          </p:nvCxnSpPr>
          <p:spPr bwMode="auto">
            <a:xfrm flipV="1">
              <a:off x="6942175" y="4859340"/>
              <a:ext cx="627065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81" name="Straight Connector 596"/>
            <p:cNvCxnSpPr>
              <a:cxnSpLocks noChangeShapeType="1"/>
              <a:stCxn id="347" idx="3"/>
              <a:endCxn id="371" idx="2"/>
            </p:cNvCxnSpPr>
            <p:nvPr/>
          </p:nvCxnSpPr>
          <p:spPr bwMode="auto">
            <a:xfrm flipV="1">
              <a:off x="6942175" y="5449890"/>
              <a:ext cx="627065" cy="1586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82" name="Straight Connector 597"/>
            <p:cNvCxnSpPr>
              <a:cxnSpLocks noChangeShapeType="1"/>
              <a:stCxn id="348" idx="3"/>
              <a:endCxn id="372" idx="2"/>
            </p:cNvCxnSpPr>
            <p:nvPr/>
          </p:nvCxnSpPr>
          <p:spPr bwMode="auto">
            <a:xfrm>
              <a:off x="6942175" y="6027740"/>
              <a:ext cx="627065" cy="4762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5" name="Oval 364"/>
            <p:cNvSpPr/>
            <p:nvPr/>
          </p:nvSpPr>
          <p:spPr bwMode="auto">
            <a:xfrm>
              <a:off x="7569993" y="1676401"/>
              <a:ext cx="532651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0</a:t>
              </a:r>
            </a:p>
          </p:txBody>
        </p:sp>
        <p:sp>
          <p:nvSpPr>
            <p:cNvPr id="366" name="Oval 365"/>
            <p:cNvSpPr/>
            <p:nvPr/>
          </p:nvSpPr>
          <p:spPr bwMode="auto">
            <a:xfrm>
              <a:off x="7569993" y="2259703"/>
              <a:ext cx="532651" cy="53242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1</a:t>
              </a:r>
            </a:p>
          </p:txBody>
        </p:sp>
        <p:sp>
          <p:nvSpPr>
            <p:cNvPr id="367" name="Oval 366"/>
            <p:cNvSpPr/>
            <p:nvPr/>
          </p:nvSpPr>
          <p:spPr bwMode="auto">
            <a:xfrm>
              <a:off x="7569993" y="2843004"/>
              <a:ext cx="532651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2</a:t>
              </a:r>
            </a:p>
          </p:txBody>
        </p:sp>
        <p:sp>
          <p:nvSpPr>
            <p:cNvPr id="368" name="Oval 367"/>
            <p:cNvSpPr/>
            <p:nvPr/>
          </p:nvSpPr>
          <p:spPr bwMode="auto">
            <a:xfrm>
              <a:off x="7569993" y="3426306"/>
              <a:ext cx="532651" cy="53242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3</a:t>
              </a:r>
            </a:p>
          </p:txBody>
        </p:sp>
        <p:sp>
          <p:nvSpPr>
            <p:cNvPr id="369" name="Oval 368"/>
            <p:cNvSpPr/>
            <p:nvPr/>
          </p:nvSpPr>
          <p:spPr bwMode="auto">
            <a:xfrm>
              <a:off x="7569993" y="4007791"/>
              <a:ext cx="532651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4</a:t>
              </a:r>
            </a:p>
          </p:txBody>
        </p:sp>
        <p:sp>
          <p:nvSpPr>
            <p:cNvPr id="370" name="Oval 369"/>
            <p:cNvSpPr/>
            <p:nvPr/>
          </p:nvSpPr>
          <p:spPr bwMode="auto">
            <a:xfrm>
              <a:off x="7569993" y="4592909"/>
              <a:ext cx="532651" cy="53242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5</a:t>
              </a:r>
            </a:p>
          </p:txBody>
        </p:sp>
        <p:sp>
          <p:nvSpPr>
            <p:cNvPr id="371" name="Oval 370"/>
            <p:cNvSpPr/>
            <p:nvPr/>
          </p:nvSpPr>
          <p:spPr bwMode="auto">
            <a:xfrm>
              <a:off x="7569993" y="5183479"/>
              <a:ext cx="532651" cy="532422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6</a:t>
              </a:r>
            </a:p>
          </p:txBody>
        </p:sp>
        <p:sp>
          <p:nvSpPr>
            <p:cNvPr id="372" name="Oval 371"/>
            <p:cNvSpPr/>
            <p:nvPr/>
          </p:nvSpPr>
          <p:spPr bwMode="auto">
            <a:xfrm>
              <a:off x="7569993" y="5764963"/>
              <a:ext cx="532651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7</a:t>
              </a:r>
            </a:p>
          </p:txBody>
        </p:sp>
        <p:grpSp>
          <p:nvGrpSpPr>
            <p:cNvPr id="106591" name="Group 170"/>
            <p:cNvGrpSpPr>
              <a:grpSpLocks/>
            </p:cNvGrpSpPr>
            <p:nvPr/>
          </p:nvGrpSpPr>
          <p:grpSpPr bwMode="auto">
            <a:xfrm>
              <a:off x="2081226" y="1828801"/>
              <a:ext cx="304801" cy="806450"/>
              <a:chOff x="2080845" y="1828800"/>
              <a:chExt cx="304800" cy="806940"/>
            </a:xfrm>
          </p:grpSpPr>
          <p:grpSp>
            <p:nvGrpSpPr>
              <p:cNvPr id="106753" name="Group 160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59" name="Straight Connector 161"/>
                <p:cNvCxnSpPr>
                  <a:cxnSpLocks noChangeShapeType="1"/>
                  <a:endCxn id="54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42" name="Rectangle 162"/>
                <p:cNvSpPr>
                  <a:spLocks noChangeArrowheads="1"/>
                </p:cNvSpPr>
                <p:nvPr/>
              </p:nvSpPr>
              <p:spPr bwMode="auto">
                <a:xfrm>
                  <a:off x="2057989" y="1067039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61" name="Straight Connector 16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62" name="Straight Connector 16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754" name="Group 165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55" name="Straight Connector 166"/>
                <p:cNvCxnSpPr>
                  <a:cxnSpLocks noChangeShapeType="1"/>
                  <a:endCxn id="538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38" name="Rectangle 167"/>
                <p:cNvSpPr>
                  <a:spLocks noChangeArrowheads="1"/>
                </p:cNvSpPr>
                <p:nvPr/>
              </p:nvSpPr>
              <p:spPr bwMode="auto">
                <a:xfrm>
                  <a:off x="2057989" y="1066901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57" name="Straight Connector 16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58" name="Straight Connector 16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592" name="Group 171"/>
            <p:cNvGrpSpPr>
              <a:grpSpLocks/>
            </p:cNvGrpSpPr>
            <p:nvPr/>
          </p:nvGrpSpPr>
          <p:grpSpPr bwMode="auto">
            <a:xfrm>
              <a:off x="2081226" y="3003551"/>
              <a:ext cx="304801" cy="806450"/>
              <a:chOff x="2080845" y="1828800"/>
              <a:chExt cx="304800" cy="806940"/>
            </a:xfrm>
          </p:grpSpPr>
          <p:grpSp>
            <p:nvGrpSpPr>
              <p:cNvPr id="106743" name="Group 172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49" name="Straight Connector 178"/>
                <p:cNvCxnSpPr>
                  <a:cxnSpLocks noChangeShapeType="1"/>
                  <a:endCxn id="53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32" name="Rectangle 179"/>
                <p:cNvSpPr>
                  <a:spLocks noChangeArrowheads="1"/>
                </p:cNvSpPr>
                <p:nvPr/>
              </p:nvSpPr>
              <p:spPr bwMode="auto">
                <a:xfrm>
                  <a:off x="2057989" y="1066161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51" name="Straight Connector 18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52" name="Straight Connector 18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744" name="Group 173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45" name="Straight Connector 174"/>
                <p:cNvCxnSpPr>
                  <a:cxnSpLocks noChangeShapeType="1"/>
                  <a:endCxn id="528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28" name="Rectangle 175"/>
                <p:cNvSpPr>
                  <a:spLocks noChangeArrowheads="1"/>
                </p:cNvSpPr>
                <p:nvPr/>
              </p:nvSpPr>
              <p:spPr bwMode="auto">
                <a:xfrm>
                  <a:off x="2057989" y="1066022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47" name="Straight Connector 17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48" name="Straight Connector 17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593" name="Group 182"/>
            <p:cNvGrpSpPr>
              <a:grpSpLocks/>
            </p:cNvGrpSpPr>
            <p:nvPr/>
          </p:nvGrpSpPr>
          <p:grpSpPr bwMode="auto">
            <a:xfrm>
              <a:off x="2081226" y="4176714"/>
              <a:ext cx="304801" cy="808037"/>
              <a:chOff x="2080845" y="1828800"/>
              <a:chExt cx="304800" cy="806940"/>
            </a:xfrm>
          </p:grpSpPr>
          <p:grpSp>
            <p:nvGrpSpPr>
              <p:cNvPr id="106733" name="Group 183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39" name="Straight Connector 189"/>
                <p:cNvCxnSpPr>
                  <a:cxnSpLocks noChangeShapeType="1"/>
                  <a:endCxn id="52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2057989" y="1066870"/>
                  <a:ext cx="304615" cy="22864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41" name="Straight Connector 19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42" name="Straight Connector 19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734" name="Group 184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35" name="Straight Connector 185"/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2057989" y="1067410"/>
                  <a:ext cx="304615" cy="22864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37" name="Straight Connector 18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38" name="Straight Connector 18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594" name="Group 193"/>
            <p:cNvGrpSpPr>
              <a:grpSpLocks/>
            </p:cNvGrpSpPr>
            <p:nvPr/>
          </p:nvGrpSpPr>
          <p:grpSpPr bwMode="auto">
            <a:xfrm>
              <a:off x="2081226" y="5367340"/>
              <a:ext cx="304801" cy="806450"/>
              <a:chOff x="2080845" y="1828800"/>
              <a:chExt cx="304800" cy="806940"/>
            </a:xfrm>
          </p:grpSpPr>
          <p:grpSp>
            <p:nvGrpSpPr>
              <p:cNvPr id="106723" name="Group 194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29" name="Straight Connector 200"/>
                <p:cNvCxnSpPr>
                  <a:cxnSpLocks noChangeShapeType="1"/>
                  <a:endCxn id="51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12" name="Rectangle 201"/>
                <p:cNvSpPr>
                  <a:spLocks noChangeArrowheads="1"/>
                </p:cNvSpPr>
                <p:nvPr/>
              </p:nvSpPr>
              <p:spPr bwMode="auto">
                <a:xfrm>
                  <a:off x="2057989" y="1066470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31" name="Straight Connector 20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32" name="Straight Connector 20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724" name="Group 195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25" name="Straight Connector 196"/>
                <p:cNvCxnSpPr>
                  <a:cxnSpLocks noChangeShapeType="1"/>
                  <a:endCxn id="508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08" name="Rectangle 197"/>
                <p:cNvSpPr>
                  <a:spLocks noChangeArrowheads="1"/>
                </p:cNvSpPr>
                <p:nvPr/>
              </p:nvSpPr>
              <p:spPr bwMode="auto">
                <a:xfrm>
                  <a:off x="2057989" y="1066332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27" name="Straight Connector 19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28" name="Straight Connector 19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595" name="Group 501"/>
            <p:cNvGrpSpPr>
              <a:grpSpLocks/>
            </p:cNvGrpSpPr>
            <p:nvPr/>
          </p:nvGrpSpPr>
          <p:grpSpPr bwMode="auto">
            <a:xfrm>
              <a:off x="4292624" y="1947864"/>
              <a:ext cx="685804" cy="574675"/>
              <a:chOff x="2082798" y="1566331"/>
              <a:chExt cx="1066800" cy="575737"/>
            </a:xfrm>
          </p:grpSpPr>
          <p:cxnSp>
            <p:nvCxnSpPr>
              <p:cNvPr id="106719" name="Straight Connector 214"/>
              <p:cNvCxnSpPr>
                <a:cxnSpLocks noChangeShapeType="1"/>
              </p:cNvCxnSpPr>
              <p:nvPr/>
            </p:nvCxnSpPr>
            <p:spPr bwMode="auto">
              <a:xfrm rot="10800000" flipH="1">
                <a:off x="2082798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20" name="Straight Connector 215"/>
              <p:cNvCxnSpPr>
                <a:cxnSpLocks noChangeShapeType="1"/>
              </p:cNvCxnSpPr>
              <p:nvPr/>
            </p:nvCxnSpPr>
            <p:spPr bwMode="auto">
              <a:xfrm rot="10800000" flipH="1">
                <a:off x="2082798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21" name="Straight Connector 216"/>
              <p:cNvCxnSpPr>
                <a:cxnSpLocks noChangeShapeType="1"/>
              </p:cNvCxnSpPr>
              <p:nvPr/>
            </p:nvCxnSpPr>
            <p:spPr bwMode="auto">
              <a:xfrm rot="10800000" flipH="1">
                <a:off x="2082798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22" name="Straight Connector 217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082798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596" name="Group 502"/>
            <p:cNvGrpSpPr>
              <a:grpSpLocks/>
            </p:cNvGrpSpPr>
            <p:nvPr/>
          </p:nvGrpSpPr>
          <p:grpSpPr bwMode="auto">
            <a:xfrm>
              <a:off x="4303737" y="3106739"/>
              <a:ext cx="685804" cy="576262"/>
              <a:chOff x="2133600" y="1566331"/>
              <a:chExt cx="1066800" cy="575737"/>
            </a:xfrm>
          </p:grpSpPr>
          <p:cxnSp>
            <p:nvCxnSpPr>
              <p:cNvPr id="106715" name="Straight Connector 219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16" name="Straight Connector 220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17" name="Straight Connector 221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18" name="Straight Connector 222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597" name="Group 507"/>
            <p:cNvGrpSpPr>
              <a:grpSpLocks/>
            </p:cNvGrpSpPr>
            <p:nvPr/>
          </p:nvGrpSpPr>
          <p:grpSpPr bwMode="auto">
            <a:xfrm>
              <a:off x="4303737" y="4275139"/>
              <a:ext cx="685804" cy="576262"/>
              <a:chOff x="2133600" y="1566331"/>
              <a:chExt cx="1066800" cy="575737"/>
            </a:xfrm>
          </p:grpSpPr>
          <p:cxnSp>
            <p:nvCxnSpPr>
              <p:cNvPr id="106711" name="Straight Connector 224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12" name="Straight Connector 225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13" name="Straight Connector 226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14" name="Straight Connector 227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598" name="Group 512"/>
            <p:cNvGrpSpPr>
              <a:grpSpLocks/>
            </p:cNvGrpSpPr>
            <p:nvPr/>
          </p:nvGrpSpPr>
          <p:grpSpPr bwMode="auto">
            <a:xfrm>
              <a:off x="4303737" y="5459415"/>
              <a:ext cx="685804" cy="576262"/>
              <a:chOff x="2133600" y="1566331"/>
              <a:chExt cx="1066800" cy="575737"/>
            </a:xfrm>
          </p:grpSpPr>
          <p:cxnSp>
            <p:nvCxnSpPr>
              <p:cNvPr id="106707" name="Straight Connector 229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08" name="Straight Connector 230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09" name="Straight Connector 231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10" name="Straight Connector 232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599" name="Group 233"/>
            <p:cNvGrpSpPr>
              <a:grpSpLocks/>
            </p:cNvGrpSpPr>
            <p:nvPr/>
          </p:nvGrpSpPr>
          <p:grpSpPr bwMode="auto">
            <a:xfrm>
              <a:off x="3986235" y="1828801"/>
              <a:ext cx="304801" cy="806450"/>
              <a:chOff x="2080845" y="1828800"/>
              <a:chExt cx="304800" cy="806940"/>
            </a:xfrm>
          </p:grpSpPr>
          <p:grpSp>
            <p:nvGrpSpPr>
              <p:cNvPr id="106697" name="Group 234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03" name="Straight Connector 243"/>
                <p:cNvCxnSpPr>
                  <a:cxnSpLocks noChangeShapeType="1"/>
                  <a:endCxn id="48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86" name="Rectangle 246"/>
                <p:cNvSpPr>
                  <a:spLocks noChangeArrowheads="1"/>
                </p:cNvSpPr>
                <p:nvPr/>
              </p:nvSpPr>
              <p:spPr bwMode="auto">
                <a:xfrm>
                  <a:off x="2057251" y="1067039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05" name="Straight Connector 24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06" name="Straight Connector 25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698" name="Group 235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99" name="Straight Connector 237"/>
                <p:cNvCxnSpPr>
                  <a:cxnSpLocks noChangeShapeType="1"/>
                  <a:endCxn id="48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82" name="Rectangle 239"/>
                <p:cNvSpPr>
                  <a:spLocks noChangeArrowheads="1"/>
                </p:cNvSpPr>
                <p:nvPr/>
              </p:nvSpPr>
              <p:spPr bwMode="auto">
                <a:xfrm>
                  <a:off x="2057251" y="1066901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01" name="Straight Connector 24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02" name="Straight Connector 24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00" name="Group 253"/>
            <p:cNvGrpSpPr>
              <a:grpSpLocks/>
            </p:cNvGrpSpPr>
            <p:nvPr/>
          </p:nvGrpSpPr>
          <p:grpSpPr bwMode="auto">
            <a:xfrm>
              <a:off x="3986235" y="3003551"/>
              <a:ext cx="304801" cy="806450"/>
              <a:chOff x="2080845" y="1828800"/>
              <a:chExt cx="304800" cy="806940"/>
            </a:xfrm>
          </p:grpSpPr>
          <p:grpSp>
            <p:nvGrpSpPr>
              <p:cNvPr id="106687" name="Group 254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93" name="Straight Connector 260"/>
                <p:cNvCxnSpPr>
                  <a:cxnSpLocks noChangeShapeType="1"/>
                  <a:endCxn id="47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76" name="Rectangle 261"/>
                <p:cNvSpPr>
                  <a:spLocks noChangeArrowheads="1"/>
                </p:cNvSpPr>
                <p:nvPr/>
              </p:nvSpPr>
              <p:spPr bwMode="auto">
                <a:xfrm>
                  <a:off x="2057251" y="1066161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95" name="Straight Connector 26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96" name="Straight Connector 26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688" name="Group 255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89" name="Straight Connector 256"/>
                <p:cNvCxnSpPr>
                  <a:cxnSpLocks noChangeShapeType="1"/>
                  <a:endCxn id="47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72" name="Rectangle 257"/>
                <p:cNvSpPr>
                  <a:spLocks noChangeArrowheads="1"/>
                </p:cNvSpPr>
                <p:nvPr/>
              </p:nvSpPr>
              <p:spPr bwMode="auto">
                <a:xfrm>
                  <a:off x="2057251" y="1066022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91" name="Straight Connector 25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92" name="Straight Connector 2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01" name="Group 264"/>
            <p:cNvGrpSpPr>
              <a:grpSpLocks/>
            </p:cNvGrpSpPr>
            <p:nvPr/>
          </p:nvGrpSpPr>
          <p:grpSpPr bwMode="auto">
            <a:xfrm>
              <a:off x="3986235" y="4176714"/>
              <a:ext cx="304801" cy="808037"/>
              <a:chOff x="2080845" y="1828800"/>
              <a:chExt cx="304800" cy="806940"/>
            </a:xfrm>
          </p:grpSpPr>
          <p:grpSp>
            <p:nvGrpSpPr>
              <p:cNvPr id="106677" name="Group 265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83" name="Straight Connector 271"/>
                <p:cNvCxnSpPr>
                  <a:cxnSpLocks noChangeShapeType="1"/>
                  <a:endCxn id="46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66" name="Rectangle 272"/>
                <p:cNvSpPr>
                  <a:spLocks noChangeArrowheads="1"/>
                </p:cNvSpPr>
                <p:nvPr/>
              </p:nvSpPr>
              <p:spPr bwMode="auto">
                <a:xfrm>
                  <a:off x="2057251" y="1066870"/>
                  <a:ext cx="304613" cy="22864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85" name="Straight Connector 27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86" name="Straight Connector 27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678" name="Group 266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79" name="Straight Connector 267"/>
                <p:cNvCxnSpPr>
                  <a:cxnSpLocks noChangeShapeType="1"/>
                  <a:endCxn id="46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62" name="Rectangle 268"/>
                <p:cNvSpPr>
                  <a:spLocks noChangeArrowheads="1"/>
                </p:cNvSpPr>
                <p:nvPr/>
              </p:nvSpPr>
              <p:spPr bwMode="auto">
                <a:xfrm>
                  <a:off x="2057251" y="1067410"/>
                  <a:ext cx="304613" cy="22864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81" name="Straight Connector 26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82" name="Straight Connector 27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02" name="Group 275"/>
            <p:cNvGrpSpPr>
              <a:grpSpLocks/>
            </p:cNvGrpSpPr>
            <p:nvPr/>
          </p:nvGrpSpPr>
          <p:grpSpPr bwMode="auto">
            <a:xfrm>
              <a:off x="3986236" y="5367340"/>
              <a:ext cx="304801" cy="806450"/>
              <a:chOff x="2080845" y="1828800"/>
              <a:chExt cx="304800" cy="806940"/>
            </a:xfrm>
          </p:grpSpPr>
          <p:grpSp>
            <p:nvGrpSpPr>
              <p:cNvPr id="106667" name="Group 276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73" name="Straight Connector 282"/>
                <p:cNvCxnSpPr>
                  <a:cxnSpLocks noChangeShapeType="1"/>
                  <a:endCxn id="45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56" name="Rectangle 283"/>
                <p:cNvSpPr>
                  <a:spLocks noChangeArrowheads="1"/>
                </p:cNvSpPr>
                <p:nvPr/>
              </p:nvSpPr>
              <p:spPr bwMode="auto">
                <a:xfrm>
                  <a:off x="2057250" y="1066470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75" name="Straight Connector 28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76" name="Straight Connector 28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668" name="Group 277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69" name="Straight Connector 278"/>
                <p:cNvCxnSpPr>
                  <a:cxnSpLocks noChangeShapeType="1"/>
                  <a:endCxn id="45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52" name="Rectangle 279"/>
                <p:cNvSpPr>
                  <a:spLocks noChangeArrowheads="1"/>
                </p:cNvSpPr>
                <p:nvPr/>
              </p:nvSpPr>
              <p:spPr bwMode="auto">
                <a:xfrm>
                  <a:off x="2057250" y="1066332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71" name="Straight Connector 28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72" name="Straight Connector 28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03" name="Group 501"/>
            <p:cNvGrpSpPr>
              <a:grpSpLocks/>
            </p:cNvGrpSpPr>
            <p:nvPr/>
          </p:nvGrpSpPr>
          <p:grpSpPr bwMode="auto">
            <a:xfrm>
              <a:off x="6205573" y="1947864"/>
              <a:ext cx="685804" cy="574675"/>
              <a:chOff x="2082798" y="1566331"/>
              <a:chExt cx="1066800" cy="575737"/>
            </a:xfrm>
          </p:grpSpPr>
          <p:cxnSp>
            <p:nvCxnSpPr>
              <p:cNvPr id="106663" name="Straight Connector 287"/>
              <p:cNvCxnSpPr>
                <a:cxnSpLocks noChangeShapeType="1"/>
              </p:cNvCxnSpPr>
              <p:nvPr/>
            </p:nvCxnSpPr>
            <p:spPr bwMode="auto">
              <a:xfrm rot="10800000" flipH="1">
                <a:off x="2082798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64" name="Straight Connector 288"/>
              <p:cNvCxnSpPr>
                <a:cxnSpLocks noChangeShapeType="1"/>
              </p:cNvCxnSpPr>
              <p:nvPr/>
            </p:nvCxnSpPr>
            <p:spPr bwMode="auto">
              <a:xfrm rot="10800000" flipH="1">
                <a:off x="2082798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65" name="Straight Connector 289"/>
              <p:cNvCxnSpPr>
                <a:cxnSpLocks noChangeShapeType="1"/>
              </p:cNvCxnSpPr>
              <p:nvPr/>
            </p:nvCxnSpPr>
            <p:spPr bwMode="auto">
              <a:xfrm rot="10800000" flipH="1">
                <a:off x="2082798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66" name="Straight Connector 290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082798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604" name="Group 502"/>
            <p:cNvGrpSpPr>
              <a:grpSpLocks/>
            </p:cNvGrpSpPr>
            <p:nvPr/>
          </p:nvGrpSpPr>
          <p:grpSpPr bwMode="auto">
            <a:xfrm>
              <a:off x="6216685" y="3106739"/>
              <a:ext cx="685804" cy="576263"/>
              <a:chOff x="2133600" y="1566331"/>
              <a:chExt cx="1066800" cy="575737"/>
            </a:xfrm>
          </p:grpSpPr>
          <p:cxnSp>
            <p:nvCxnSpPr>
              <p:cNvPr id="106659" name="Straight Connector 292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60" name="Straight Connector 293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61" name="Straight Connector 294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62" name="Straight Connector 295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605" name="Group 507"/>
            <p:cNvGrpSpPr>
              <a:grpSpLocks/>
            </p:cNvGrpSpPr>
            <p:nvPr/>
          </p:nvGrpSpPr>
          <p:grpSpPr bwMode="auto">
            <a:xfrm>
              <a:off x="6216685" y="4275139"/>
              <a:ext cx="685804" cy="576263"/>
              <a:chOff x="2133600" y="1566331"/>
              <a:chExt cx="1066800" cy="575737"/>
            </a:xfrm>
          </p:grpSpPr>
          <p:cxnSp>
            <p:nvCxnSpPr>
              <p:cNvPr id="106655" name="Straight Connector 297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56" name="Straight Connector 298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57" name="Straight Connector 299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58" name="Straight Connector 300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606" name="Group 512"/>
            <p:cNvGrpSpPr>
              <a:grpSpLocks/>
            </p:cNvGrpSpPr>
            <p:nvPr/>
          </p:nvGrpSpPr>
          <p:grpSpPr bwMode="auto">
            <a:xfrm>
              <a:off x="6216684" y="5459415"/>
              <a:ext cx="685804" cy="576263"/>
              <a:chOff x="2133600" y="1566331"/>
              <a:chExt cx="1066800" cy="575737"/>
            </a:xfrm>
          </p:grpSpPr>
          <p:cxnSp>
            <p:nvCxnSpPr>
              <p:cNvPr id="106651" name="Straight Connector 302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52" name="Straight Connector 303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53" name="Straight Connector 304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54" name="Straight Connector 305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607" name="Group 306"/>
            <p:cNvGrpSpPr>
              <a:grpSpLocks/>
            </p:cNvGrpSpPr>
            <p:nvPr/>
          </p:nvGrpSpPr>
          <p:grpSpPr bwMode="auto">
            <a:xfrm>
              <a:off x="5899177" y="1828800"/>
              <a:ext cx="304801" cy="806450"/>
              <a:chOff x="2080845" y="1828800"/>
              <a:chExt cx="304800" cy="806940"/>
            </a:xfrm>
          </p:grpSpPr>
          <p:grpSp>
            <p:nvGrpSpPr>
              <p:cNvPr id="106641" name="Group 307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47" name="Straight Connector 313"/>
                <p:cNvCxnSpPr>
                  <a:cxnSpLocks noChangeShapeType="1"/>
                  <a:endCxn id="430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30" name="Rectangle 314"/>
                <p:cNvSpPr>
                  <a:spLocks noChangeArrowheads="1"/>
                </p:cNvSpPr>
                <p:nvPr/>
              </p:nvSpPr>
              <p:spPr bwMode="auto">
                <a:xfrm>
                  <a:off x="2057087" y="1067041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49" name="Straight Connector 31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50" name="Straight Connector 31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642" name="Group 308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43" name="Straight Connector 309"/>
                <p:cNvCxnSpPr>
                  <a:cxnSpLocks noChangeShapeType="1"/>
                  <a:endCxn id="42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26" name="Rectangle 310"/>
                <p:cNvSpPr>
                  <a:spLocks noChangeArrowheads="1"/>
                </p:cNvSpPr>
                <p:nvPr/>
              </p:nvSpPr>
              <p:spPr bwMode="auto">
                <a:xfrm>
                  <a:off x="2057087" y="1066902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45" name="Straight Connector 31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46" name="Straight Connector 31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08" name="Group 317"/>
            <p:cNvGrpSpPr>
              <a:grpSpLocks/>
            </p:cNvGrpSpPr>
            <p:nvPr/>
          </p:nvGrpSpPr>
          <p:grpSpPr bwMode="auto">
            <a:xfrm>
              <a:off x="5899167" y="3003550"/>
              <a:ext cx="304800" cy="806450"/>
              <a:chOff x="2080845" y="1828800"/>
              <a:chExt cx="304800" cy="806940"/>
            </a:xfrm>
          </p:grpSpPr>
          <p:grpSp>
            <p:nvGrpSpPr>
              <p:cNvPr id="106631" name="Group 318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37" name="Straight Connector 324"/>
                <p:cNvCxnSpPr>
                  <a:cxnSpLocks noChangeShapeType="1"/>
                  <a:endCxn id="420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20" name="Rectangle 325"/>
                <p:cNvSpPr>
                  <a:spLocks noChangeArrowheads="1"/>
                </p:cNvSpPr>
                <p:nvPr/>
              </p:nvSpPr>
              <p:spPr bwMode="auto">
                <a:xfrm>
                  <a:off x="2057098" y="1066162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39" name="Straight Connector 32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40" name="Straight Connector 32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632" name="Group 319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33" name="Straight Connector 320"/>
                <p:cNvCxnSpPr>
                  <a:cxnSpLocks noChangeShapeType="1"/>
                  <a:endCxn id="41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6" name="Rectangle 321"/>
                <p:cNvSpPr>
                  <a:spLocks noChangeArrowheads="1"/>
                </p:cNvSpPr>
                <p:nvPr/>
              </p:nvSpPr>
              <p:spPr bwMode="auto">
                <a:xfrm>
                  <a:off x="2057098" y="1066023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35" name="Straight Connector 32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36" name="Straight Connector 32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09" name="Group 328"/>
            <p:cNvGrpSpPr>
              <a:grpSpLocks/>
            </p:cNvGrpSpPr>
            <p:nvPr/>
          </p:nvGrpSpPr>
          <p:grpSpPr bwMode="auto">
            <a:xfrm>
              <a:off x="5899159" y="4176712"/>
              <a:ext cx="304800" cy="808036"/>
              <a:chOff x="2080845" y="1828800"/>
              <a:chExt cx="304800" cy="806940"/>
            </a:xfrm>
          </p:grpSpPr>
          <p:grpSp>
            <p:nvGrpSpPr>
              <p:cNvPr id="106621" name="Group 329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27" name="Straight Connector 335"/>
                <p:cNvCxnSpPr>
                  <a:cxnSpLocks noChangeShapeType="1"/>
                  <a:endCxn id="410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0" name="Rectangle 336"/>
                <p:cNvSpPr>
                  <a:spLocks noChangeArrowheads="1"/>
                </p:cNvSpPr>
                <p:nvPr/>
              </p:nvSpPr>
              <p:spPr bwMode="auto">
                <a:xfrm>
                  <a:off x="2057105" y="1066872"/>
                  <a:ext cx="304615" cy="22864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29" name="Straight Connector 33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30" name="Straight Connector 33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622" name="Group 330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23" name="Straight Connector 331"/>
                <p:cNvCxnSpPr>
                  <a:cxnSpLocks noChangeShapeType="1"/>
                  <a:endCxn id="40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06" name="Rectangle 332"/>
                <p:cNvSpPr>
                  <a:spLocks noChangeArrowheads="1"/>
                </p:cNvSpPr>
                <p:nvPr/>
              </p:nvSpPr>
              <p:spPr bwMode="auto">
                <a:xfrm>
                  <a:off x="2057105" y="1067414"/>
                  <a:ext cx="304615" cy="22864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25" name="Straight Connector 33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26" name="Straight Connector 33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10" name="Group 339"/>
            <p:cNvGrpSpPr>
              <a:grpSpLocks/>
            </p:cNvGrpSpPr>
            <p:nvPr/>
          </p:nvGrpSpPr>
          <p:grpSpPr bwMode="auto">
            <a:xfrm>
              <a:off x="5899150" y="5367338"/>
              <a:ext cx="304800" cy="806450"/>
              <a:chOff x="2080845" y="1828800"/>
              <a:chExt cx="304800" cy="806940"/>
            </a:xfrm>
          </p:grpSpPr>
          <p:grpSp>
            <p:nvGrpSpPr>
              <p:cNvPr id="106611" name="Group 340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17" name="Straight Connector 346"/>
                <p:cNvCxnSpPr>
                  <a:cxnSpLocks noChangeShapeType="1"/>
                  <a:endCxn id="400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00" name="Rectangle 347"/>
                <p:cNvSpPr>
                  <a:spLocks noChangeArrowheads="1"/>
                </p:cNvSpPr>
                <p:nvPr/>
              </p:nvSpPr>
              <p:spPr bwMode="auto">
                <a:xfrm>
                  <a:off x="2057115" y="1066472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19" name="Straight Connector 34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20" name="Straight Connector 34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612" name="Group 341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13" name="Straight Connector 342"/>
                <p:cNvCxnSpPr>
                  <a:cxnSpLocks noChangeShapeType="1"/>
                  <a:endCxn id="39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96" name="Rectangle 343"/>
                <p:cNvSpPr>
                  <a:spLocks noChangeArrowheads="1"/>
                </p:cNvSpPr>
                <p:nvPr/>
              </p:nvSpPr>
              <p:spPr bwMode="auto">
                <a:xfrm>
                  <a:off x="2057115" y="1066334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15" name="Straight Connector 34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16" name="Straight Connector 34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561" name="TextBox 278"/>
          <p:cNvSpPr txBox="1">
            <a:spLocks noChangeArrowheads="1"/>
          </p:cNvSpPr>
          <p:nvPr/>
        </p:nvSpPr>
        <p:spPr bwMode="auto">
          <a:xfrm>
            <a:off x="7227888" y="5329238"/>
            <a:ext cx="1839912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kern="0" smtClean="0">
                <a:solidFill>
                  <a:srgbClr val="000000"/>
                </a:solidFill>
                <a:latin typeface="Calibri" charset="0"/>
                <a:cs typeface="Calibri" charset="0"/>
              </a:rPr>
              <a:t>2-by-2 router</a:t>
            </a:r>
          </a:p>
        </p:txBody>
      </p:sp>
      <p:sp>
        <p:nvSpPr>
          <p:cNvPr id="562" name="Freeform 279"/>
          <p:cNvSpPr>
            <a:spLocks/>
          </p:cNvSpPr>
          <p:nvPr/>
        </p:nvSpPr>
        <p:spPr bwMode="auto">
          <a:xfrm>
            <a:off x="6477000" y="5105400"/>
            <a:ext cx="812800" cy="436563"/>
          </a:xfrm>
          <a:custGeom>
            <a:avLst/>
            <a:gdLst>
              <a:gd name="T0" fmla="*/ 0 w 1018573"/>
              <a:gd name="T1" fmla="*/ 0 h 694481"/>
              <a:gd name="T2" fmla="*/ 170414 w 1018573"/>
              <a:gd name="T3" fmla="*/ 38602 h 694481"/>
              <a:gd name="T4" fmla="*/ 179383 w 1018573"/>
              <a:gd name="T5" fmla="*/ 25019 h 694481"/>
              <a:gd name="T6" fmla="*/ 263095 w 1018573"/>
              <a:gd name="T7" fmla="*/ 42891 h 694481"/>
              <a:gd name="T8" fmla="*/ 0 60000 65536"/>
              <a:gd name="T9" fmla="*/ 0 60000 65536"/>
              <a:gd name="T10" fmla="*/ 0 60000 65536"/>
              <a:gd name="T11" fmla="*/ 0 60000 65536"/>
              <a:gd name="T12" fmla="*/ 0 w 1018573"/>
              <a:gd name="T13" fmla="*/ 0 h 694481"/>
              <a:gd name="T14" fmla="*/ 1018573 w 1018573"/>
              <a:gd name="T15" fmla="*/ 694481 h 6944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8573" h="694481">
                <a:moveTo>
                  <a:pt x="0" y="0"/>
                </a:moveTo>
                <a:cubicBezTo>
                  <a:pt x="272005" y="278757"/>
                  <a:pt x="544010" y="557514"/>
                  <a:pt x="659757" y="625033"/>
                </a:cubicBezTo>
                <a:cubicBezTo>
                  <a:pt x="775504" y="692552"/>
                  <a:pt x="634678" y="393539"/>
                  <a:pt x="694481" y="405114"/>
                </a:cubicBezTo>
                <a:cubicBezTo>
                  <a:pt x="754284" y="416689"/>
                  <a:pt x="886428" y="555585"/>
                  <a:pt x="1018573" y="694481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Aside: Circuit vs. Packet Switching</a:t>
            </a:r>
          </a:p>
        </p:txBody>
      </p:sp>
      <p:sp>
        <p:nvSpPr>
          <p:cNvPr id="15769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Circuit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switching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sets up full path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Establish route then send data</a:t>
            </a:r>
          </a:p>
          <a:p>
            <a:pPr lvl="1">
              <a:defRPr/>
            </a:pPr>
            <a:r>
              <a:rPr lang="en-US" dirty="0" err="1" smtClean="0">
                <a:latin typeface="Tahoma" charset="0"/>
                <a:ea typeface="ＭＳ Ｐゴシック" charset="0"/>
              </a:rPr>
              <a:t>Noone</a:t>
            </a:r>
            <a:r>
              <a:rPr lang="en-US" dirty="0" smtClean="0">
                <a:latin typeface="Tahoma" charset="0"/>
                <a:ea typeface="ＭＳ Ｐゴシック" charset="0"/>
              </a:rPr>
              <a:t> </a:t>
            </a:r>
            <a:r>
              <a:rPr lang="en-US" dirty="0">
                <a:latin typeface="Tahoma" charset="0"/>
                <a:ea typeface="ＭＳ Ｐゴシック" charset="0"/>
              </a:rPr>
              <a:t>else can use those </a:t>
            </a:r>
            <a:r>
              <a:rPr lang="en-US" dirty="0" smtClean="0">
                <a:latin typeface="Tahoma" charset="0"/>
                <a:ea typeface="ＭＳ Ｐゴシック" charset="0"/>
              </a:rPr>
              <a:t>links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+ faster arbitration</a:t>
            </a:r>
            <a:endParaRPr lang="en-US" dirty="0">
              <a:latin typeface="Tahoma" charset="0"/>
              <a:ea typeface="ＭＳ Ｐゴシック" charset="0"/>
            </a:endParaRP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-- setting </a:t>
            </a:r>
            <a:r>
              <a:rPr lang="en-US" dirty="0">
                <a:latin typeface="Tahoma" charset="0"/>
                <a:ea typeface="ＭＳ Ｐゴシック" charset="0"/>
              </a:rPr>
              <a:t>up and bringing down links </a:t>
            </a:r>
            <a:r>
              <a:rPr lang="en-US" dirty="0" smtClean="0">
                <a:latin typeface="Tahoma" charset="0"/>
                <a:ea typeface="ＭＳ Ｐゴシック" charset="0"/>
              </a:rPr>
              <a:t>takes time</a:t>
            </a:r>
            <a:endParaRPr lang="en-US" dirty="0">
              <a:latin typeface="Tahoma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Packet switching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routes per packet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Route each packet individually (possibly via different paths)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If </a:t>
            </a:r>
            <a:r>
              <a:rPr lang="en-US" dirty="0">
                <a:latin typeface="Tahoma" charset="0"/>
                <a:ea typeface="ＭＳ Ｐゴシック" charset="0"/>
              </a:rPr>
              <a:t>link is </a:t>
            </a:r>
            <a:r>
              <a:rPr lang="en-US" dirty="0" smtClean="0">
                <a:latin typeface="Tahoma" charset="0"/>
                <a:ea typeface="ＭＳ Ｐゴシック" charset="0"/>
              </a:rPr>
              <a:t>free, any packet </a:t>
            </a:r>
            <a:r>
              <a:rPr lang="en-US" dirty="0">
                <a:latin typeface="Tahoma" charset="0"/>
                <a:ea typeface="ＭＳ Ｐゴシック" charset="0"/>
              </a:rPr>
              <a:t>can </a:t>
            </a:r>
            <a:r>
              <a:rPr lang="en-US" dirty="0" smtClean="0">
                <a:latin typeface="Tahoma" charset="0"/>
                <a:ea typeface="ＭＳ Ｐゴシック" charset="0"/>
              </a:rPr>
              <a:t>use it</a:t>
            </a:r>
            <a:endParaRPr lang="en-US" dirty="0">
              <a:latin typeface="Tahoma" charset="0"/>
              <a:ea typeface="ＭＳ Ｐゴシック" charset="0"/>
            </a:endParaRP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-- potentially </a:t>
            </a:r>
            <a:r>
              <a:rPr lang="en-US" dirty="0">
                <a:latin typeface="Tahoma" charset="0"/>
                <a:ea typeface="ＭＳ Ｐゴシック" charset="0"/>
              </a:rPr>
              <a:t>slower --- must dynamically switch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+ no </a:t>
            </a:r>
            <a:r>
              <a:rPr lang="en-US" dirty="0">
                <a:latin typeface="Tahoma" charset="0"/>
                <a:ea typeface="ＭＳ Ｐゴシック" charset="0"/>
              </a:rPr>
              <a:t>setup, bring down </a:t>
            </a:r>
            <a:r>
              <a:rPr lang="en-US" dirty="0" smtClean="0">
                <a:latin typeface="Tahoma" charset="0"/>
                <a:ea typeface="ＭＳ Ｐゴシック" charset="0"/>
              </a:rPr>
              <a:t>time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+ </a:t>
            </a:r>
            <a:r>
              <a:rPr lang="en-US" dirty="0">
                <a:latin typeface="Tahoma" charset="0"/>
                <a:ea typeface="ＭＳ Ｐゴシック" charset="0"/>
              </a:rPr>
              <a:t>m</a:t>
            </a:r>
            <a:r>
              <a:rPr lang="en-US" dirty="0" smtClean="0">
                <a:latin typeface="Tahoma" charset="0"/>
                <a:ea typeface="ＭＳ Ｐゴシック" charset="0"/>
              </a:rPr>
              <a:t>ore flexible, does not underutilize links</a:t>
            </a:r>
            <a:endParaRPr lang="en-US" dirty="0">
              <a:latin typeface="Tahoma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0F88A2-5F56-7047-AD0A-D4354B2E0D6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Switching vs. Topology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Circuit/packet switching choice independent of topology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It is a higher-level protocol on how a message gets sent to a destination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However, some topologies are more amenable to circuit vs. packet switching</a:t>
            </a: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894D06-C882-E740-8F82-588859AB239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Another Example: Delta Network</a:t>
            </a:r>
          </a:p>
        </p:txBody>
      </p:sp>
      <p:sp>
        <p:nvSpPr>
          <p:cNvPr id="10957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480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Single path from source to destination</a:t>
            </a:r>
          </a:p>
          <a:p>
            <a:endParaRPr lang="en-US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Each stage has different routers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Proposed to replace costly crossbars as processor-memory interconnect</a:t>
            </a:r>
          </a:p>
          <a:p>
            <a:endParaRPr lang="en-US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Janak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H. Patel ,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Processor-Memory Interconnections for Multiprocessors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 ISCA 1979.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A48F50-F9BE-3F4A-BAB2-B55396A6B2B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95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657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TextBox 6"/>
          <p:cNvSpPr txBox="1">
            <a:spLocks noChangeArrowheads="1"/>
          </p:cNvSpPr>
          <p:nvPr/>
        </p:nvSpPr>
        <p:spPr bwMode="auto">
          <a:xfrm>
            <a:off x="5867400" y="548640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cs typeface="Arial" charset="0"/>
              </a:rPr>
              <a:t>8x8 Delta network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Another Example: Omega Network</a:t>
            </a:r>
          </a:p>
        </p:txBody>
      </p:sp>
      <p:sp>
        <p:nvSpPr>
          <p:cNvPr id="110594" name="Content Placeholder 2"/>
          <p:cNvSpPr>
            <a:spLocks noGrp="1"/>
          </p:cNvSpPr>
          <p:nvPr>
            <p:ph idx="1"/>
          </p:nvPr>
        </p:nvSpPr>
        <p:spPr>
          <a:xfrm>
            <a:off x="76200" y="996950"/>
            <a:ext cx="41148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Single path from source to destination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All stages are the same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Used in NYU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Ultracomputer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Gottlieb et al. 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NYU </a:t>
            </a:r>
            <a:r>
              <a:rPr lang="en-US" altLang="ja-JP" dirty="0" err="1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Ultracomputer</a:t>
            </a:r>
            <a:r>
              <a:rPr lang="en-US" altLang="ja-JP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 - Designing an MIMD Shared 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</a:t>
            </a:r>
            <a:r>
              <a:rPr lang="en-US" altLang="ja-JP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emory Parallel Computer</a:t>
            </a:r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IEEE Trans. On Comp., 1983.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DD0772-C03F-4C42-9A9A-6209F910439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05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47879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Ring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Cheap: O(N) cost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High latency: O(N)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Not easy to scale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 - Bisection bandwidth remains constant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Used in Intel Haswell, Intel Larrabee, IBM Cell, many commercial systems today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893F11-3D88-B343-82AA-7547C7266E8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1620" name="Picture 4" descr="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40767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Unidirectional Ring</a:t>
            </a:r>
          </a:p>
        </p:txBody>
      </p:sp>
      <p:sp>
        <p:nvSpPr>
          <p:cNvPr id="113666" name="Content Placeholder 5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Simple topology and implementation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Reasonable performance if N and performance needs (bandwidth &amp; latency) still moderately low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O(N) cost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N/2 average hops; latency depends on utilization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25F80B-E9FE-B34C-AC48-63CC9E62B65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33488" y="1844675"/>
            <a:ext cx="3048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R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066800" y="2522538"/>
            <a:ext cx="623888" cy="6175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0</a:t>
            </a:r>
          </a:p>
        </p:txBody>
      </p:sp>
      <p:cxnSp>
        <p:nvCxnSpPr>
          <p:cNvPr id="113670" name="Straight Arrow Connector 36"/>
          <p:cNvCxnSpPr>
            <a:cxnSpLocks noChangeShapeType="1"/>
            <a:stCxn id="8" idx="0"/>
            <a:endCxn id="7" idx="2"/>
          </p:cNvCxnSpPr>
          <p:nvPr/>
        </p:nvCxnSpPr>
        <p:spPr bwMode="auto">
          <a:xfrm rot="5400000" flipH="1" flipV="1">
            <a:off x="1196181" y="2332832"/>
            <a:ext cx="373063" cy="635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2300288" y="1844675"/>
            <a:ext cx="3048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R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133600" y="2522538"/>
            <a:ext cx="623888" cy="6175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1</a:t>
            </a:r>
          </a:p>
        </p:txBody>
      </p:sp>
      <p:cxnSp>
        <p:nvCxnSpPr>
          <p:cNvPr id="113673" name="Straight Arrow Connector 42"/>
          <p:cNvCxnSpPr>
            <a:cxnSpLocks noChangeShapeType="1"/>
            <a:stCxn id="11" idx="0"/>
            <a:endCxn id="10" idx="2"/>
          </p:cNvCxnSpPr>
          <p:nvPr/>
        </p:nvCxnSpPr>
        <p:spPr bwMode="auto">
          <a:xfrm rot="5400000" flipH="1" flipV="1">
            <a:off x="2262981" y="2332832"/>
            <a:ext cx="373063" cy="635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/>
          <p:nvPr/>
        </p:nvSpPr>
        <p:spPr bwMode="auto">
          <a:xfrm>
            <a:off x="6567488" y="1844675"/>
            <a:ext cx="3048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R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6400800" y="2522538"/>
            <a:ext cx="623888" cy="6175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N-2</a:t>
            </a:r>
          </a:p>
        </p:txBody>
      </p:sp>
      <p:cxnSp>
        <p:nvCxnSpPr>
          <p:cNvPr id="113676" name="Straight Arrow Connector 54"/>
          <p:cNvCxnSpPr>
            <a:cxnSpLocks noChangeShapeType="1"/>
            <a:stCxn id="14" idx="0"/>
            <a:endCxn id="13" idx="2"/>
          </p:cNvCxnSpPr>
          <p:nvPr/>
        </p:nvCxnSpPr>
        <p:spPr bwMode="auto">
          <a:xfrm rot="5400000" flipH="1" flipV="1">
            <a:off x="6530181" y="2332832"/>
            <a:ext cx="373063" cy="635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7634288" y="1844675"/>
            <a:ext cx="3048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R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7467600" y="2522538"/>
            <a:ext cx="623888" cy="6175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N-1</a:t>
            </a:r>
          </a:p>
        </p:txBody>
      </p:sp>
      <p:cxnSp>
        <p:nvCxnSpPr>
          <p:cNvPr id="113679" name="Straight Arrow Connector 57"/>
          <p:cNvCxnSpPr>
            <a:cxnSpLocks noChangeShapeType="1"/>
            <a:stCxn id="17" idx="0"/>
            <a:endCxn id="16" idx="2"/>
          </p:cNvCxnSpPr>
          <p:nvPr/>
        </p:nvCxnSpPr>
        <p:spPr bwMode="auto">
          <a:xfrm rot="5400000" flipH="1" flipV="1">
            <a:off x="7596981" y="2332832"/>
            <a:ext cx="373063" cy="635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80" name="Shape 59"/>
          <p:cNvCxnSpPr>
            <a:cxnSpLocks noChangeShapeType="1"/>
            <a:stCxn id="16" idx="3"/>
            <a:endCxn id="7" idx="1"/>
          </p:cNvCxnSpPr>
          <p:nvPr/>
        </p:nvCxnSpPr>
        <p:spPr bwMode="auto">
          <a:xfrm flipH="1">
            <a:off x="1233488" y="1997075"/>
            <a:ext cx="6705600" cy="1588"/>
          </a:xfrm>
          <a:prstGeom prst="curvedConnector5">
            <a:avLst>
              <a:gd name="adj1" fmla="val -3407"/>
              <a:gd name="adj2" fmla="val -34081616"/>
              <a:gd name="adj3" fmla="val 103407"/>
            </a:avLst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81" name="Straight Arrow Connector 62"/>
          <p:cNvCxnSpPr>
            <a:cxnSpLocks noChangeShapeType="1"/>
            <a:stCxn id="7" idx="3"/>
            <a:endCxn id="10" idx="1"/>
          </p:cNvCxnSpPr>
          <p:nvPr/>
        </p:nvCxnSpPr>
        <p:spPr bwMode="auto">
          <a:xfrm>
            <a:off x="1538288" y="1997075"/>
            <a:ext cx="762000" cy="158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82" name="Straight Arrow Connector 63"/>
          <p:cNvCxnSpPr>
            <a:cxnSpLocks noChangeShapeType="1"/>
          </p:cNvCxnSpPr>
          <p:nvPr/>
        </p:nvCxnSpPr>
        <p:spPr bwMode="auto">
          <a:xfrm>
            <a:off x="2605088" y="1997075"/>
            <a:ext cx="762000" cy="158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83" name="Straight Arrow Connector 65"/>
          <p:cNvCxnSpPr>
            <a:cxnSpLocks noChangeShapeType="1"/>
          </p:cNvCxnSpPr>
          <p:nvPr/>
        </p:nvCxnSpPr>
        <p:spPr bwMode="auto">
          <a:xfrm>
            <a:off x="4343400" y="1997075"/>
            <a:ext cx="519113" cy="158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84" name="Straight Arrow Connector 66"/>
          <p:cNvCxnSpPr>
            <a:cxnSpLocks noChangeShapeType="1"/>
          </p:cNvCxnSpPr>
          <p:nvPr/>
        </p:nvCxnSpPr>
        <p:spPr bwMode="auto">
          <a:xfrm>
            <a:off x="6096000" y="1997075"/>
            <a:ext cx="471488" cy="158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85" name="Straight Arrow Connector 67"/>
          <p:cNvCxnSpPr>
            <a:cxnSpLocks noChangeShapeType="1"/>
          </p:cNvCxnSpPr>
          <p:nvPr/>
        </p:nvCxnSpPr>
        <p:spPr bwMode="auto">
          <a:xfrm>
            <a:off x="6872288" y="1997075"/>
            <a:ext cx="762000" cy="158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686" name="Oval 71"/>
          <p:cNvSpPr>
            <a:spLocks noChangeArrowheads="1"/>
          </p:cNvSpPr>
          <p:nvPr/>
        </p:nvSpPr>
        <p:spPr bwMode="auto">
          <a:xfrm>
            <a:off x="4953000" y="196215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87" name="Oval 72"/>
          <p:cNvSpPr>
            <a:spLocks noChangeArrowheads="1"/>
          </p:cNvSpPr>
          <p:nvPr/>
        </p:nvSpPr>
        <p:spPr bwMode="auto">
          <a:xfrm>
            <a:off x="5200650" y="196215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88" name="Oval 73"/>
          <p:cNvSpPr>
            <a:spLocks noChangeArrowheads="1"/>
          </p:cNvSpPr>
          <p:nvPr/>
        </p:nvSpPr>
        <p:spPr bwMode="auto">
          <a:xfrm>
            <a:off x="5448300" y="196215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89" name="Oval 74"/>
          <p:cNvSpPr>
            <a:spLocks noChangeArrowheads="1"/>
          </p:cNvSpPr>
          <p:nvPr/>
        </p:nvSpPr>
        <p:spPr bwMode="auto">
          <a:xfrm>
            <a:off x="5695950" y="196215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90" name="Oval 75"/>
          <p:cNvSpPr>
            <a:spLocks noChangeArrowheads="1"/>
          </p:cNvSpPr>
          <p:nvPr/>
        </p:nvSpPr>
        <p:spPr bwMode="auto">
          <a:xfrm>
            <a:off x="5943600" y="196215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 bwMode="auto">
          <a:xfrm>
            <a:off x="3352800" y="1752600"/>
            <a:ext cx="995363" cy="93186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13692" name="Rectangle 430"/>
          <p:cNvSpPr>
            <a:spLocks noChangeArrowheads="1"/>
          </p:cNvSpPr>
          <p:nvPr/>
        </p:nvSpPr>
        <p:spPr bwMode="auto">
          <a:xfrm>
            <a:off x="3352800" y="1768475"/>
            <a:ext cx="9953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13693" name="Rectangle 431"/>
          <p:cNvSpPr>
            <a:spLocks noChangeArrowheads="1"/>
          </p:cNvSpPr>
          <p:nvPr/>
        </p:nvSpPr>
        <p:spPr bwMode="auto">
          <a:xfrm>
            <a:off x="3352800" y="2271713"/>
            <a:ext cx="995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grpSp>
        <p:nvGrpSpPr>
          <p:cNvPr id="113694" name="Group 512"/>
          <p:cNvGrpSpPr>
            <a:grpSpLocks/>
          </p:cNvGrpSpPr>
          <p:nvPr/>
        </p:nvGrpSpPr>
        <p:grpSpPr bwMode="auto">
          <a:xfrm>
            <a:off x="3671888" y="1974850"/>
            <a:ext cx="639762" cy="503238"/>
            <a:chOff x="2133600" y="1566331"/>
            <a:chExt cx="1066800" cy="575737"/>
          </a:xfrm>
        </p:grpSpPr>
        <p:cxnSp>
          <p:nvCxnSpPr>
            <p:cNvPr id="113711" name="Straight Connector 513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712" name="Straight Connector 514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713" name="Straight Connector 515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714" name="Straight Connector 516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3695" name="Group 193"/>
          <p:cNvGrpSpPr>
            <a:grpSpLocks/>
          </p:cNvGrpSpPr>
          <p:nvPr/>
        </p:nvGrpSpPr>
        <p:grpSpPr bwMode="auto">
          <a:xfrm>
            <a:off x="3375025" y="1893888"/>
            <a:ext cx="284163" cy="704850"/>
            <a:chOff x="2080845" y="1828800"/>
            <a:chExt cx="304800" cy="806940"/>
          </a:xfrm>
        </p:grpSpPr>
        <p:grpSp>
          <p:nvGrpSpPr>
            <p:cNvPr id="113701" name="Group 194"/>
            <p:cNvGrpSpPr>
              <a:grpSpLocks/>
            </p:cNvGrpSpPr>
            <p:nvPr/>
          </p:nvGrpSpPr>
          <p:grpSpPr bwMode="auto">
            <a:xfrm>
              <a:off x="2080845" y="1828800"/>
              <a:ext cx="304800" cy="228600"/>
              <a:chOff x="2057400" y="1066800"/>
              <a:chExt cx="304800" cy="228600"/>
            </a:xfrm>
          </p:grpSpPr>
          <p:cxnSp>
            <p:nvCxnSpPr>
              <p:cNvPr id="113707" name="Straight Connector 200"/>
              <p:cNvCxnSpPr>
                <a:cxnSpLocks noChangeShapeType="1"/>
                <a:endCxn id="113708" idx="2"/>
              </p:cNvCxnSpPr>
              <p:nvPr/>
            </p:nvCxnSpPr>
            <p:spPr bwMode="auto">
              <a:xfrm rot="5400000">
                <a:off x="2097777" y="1178823"/>
                <a:ext cx="228600" cy="45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3708" name="Rectangle 201"/>
              <p:cNvSpPr>
                <a:spLocks noChangeArrowheads="1"/>
              </p:cNvSpPr>
              <p:nvPr/>
            </p:nvSpPr>
            <p:spPr bwMode="auto">
              <a:xfrm>
                <a:off x="2057400" y="1066800"/>
                <a:ext cx="304800" cy="2286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3709" name="Straight Connector 202"/>
              <p:cNvCxnSpPr>
                <a:cxnSpLocks noChangeShapeType="1"/>
              </p:cNvCxnSpPr>
              <p:nvPr/>
            </p:nvCxnSpPr>
            <p:spPr bwMode="auto">
              <a:xfrm rot="5400000">
                <a:off x="2166162" y="1178823"/>
                <a:ext cx="228600" cy="45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710" name="Straight Connector 203"/>
              <p:cNvCxnSpPr>
                <a:cxnSpLocks noChangeShapeType="1"/>
              </p:cNvCxnSpPr>
              <p:nvPr/>
            </p:nvCxnSpPr>
            <p:spPr bwMode="auto">
              <a:xfrm rot="5400000">
                <a:off x="2024837" y="1178823"/>
                <a:ext cx="228600" cy="45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3702" name="Group 195"/>
            <p:cNvGrpSpPr>
              <a:grpSpLocks/>
            </p:cNvGrpSpPr>
            <p:nvPr/>
          </p:nvGrpSpPr>
          <p:grpSpPr bwMode="auto">
            <a:xfrm>
              <a:off x="2080845" y="2407140"/>
              <a:ext cx="304800" cy="228600"/>
              <a:chOff x="2057400" y="1066800"/>
              <a:chExt cx="304800" cy="228600"/>
            </a:xfrm>
          </p:grpSpPr>
          <p:cxnSp>
            <p:nvCxnSpPr>
              <p:cNvPr id="113703" name="Straight Connector 196"/>
              <p:cNvCxnSpPr>
                <a:cxnSpLocks noChangeShapeType="1"/>
                <a:endCxn id="113704" idx="2"/>
              </p:cNvCxnSpPr>
              <p:nvPr/>
            </p:nvCxnSpPr>
            <p:spPr bwMode="auto">
              <a:xfrm rot="5400000">
                <a:off x="2097777" y="1178823"/>
                <a:ext cx="228600" cy="45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3704" name="Rectangle 197"/>
              <p:cNvSpPr>
                <a:spLocks noChangeArrowheads="1"/>
              </p:cNvSpPr>
              <p:nvPr/>
            </p:nvSpPr>
            <p:spPr bwMode="auto">
              <a:xfrm>
                <a:off x="2057400" y="1066800"/>
                <a:ext cx="304800" cy="2286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3705" name="Straight Connector 198"/>
              <p:cNvCxnSpPr>
                <a:cxnSpLocks noChangeShapeType="1"/>
              </p:cNvCxnSpPr>
              <p:nvPr/>
            </p:nvCxnSpPr>
            <p:spPr bwMode="auto">
              <a:xfrm rot="5400000">
                <a:off x="2166162" y="1178823"/>
                <a:ext cx="228600" cy="45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706" name="Straight Connector 199"/>
              <p:cNvCxnSpPr>
                <a:cxnSpLocks noChangeShapeType="1"/>
              </p:cNvCxnSpPr>
              <p:nvPr/>
            </p:nvCxnSpPr>
            <p:spPr bwMode="auto">
              <a:xfrm rot="5400000">
                <a:off x="2024837" y="1178823"/>
                <a:ext cx="228600" cy="45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9" name="Oval 48"/>
          <p:cNvSpPr/>
          <p:nvPr/>
        </p:nvSpPr>
        <p:spPr bwMode="auto">
          <a:xfrm>
            <a:off x="3551238" y="2903538"/>
            <a:ext cx="623887" cy="6175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2</a:t>
            </a:r>
          </a:p>
        </p:txBody>
      </p:sp>
      <p:cxnSp>
        <p:nvCxnSpPr>
          <p:cNvPr id="113697" name="Curved Connector 97"/>
          <p:cNvCxnSpPr>
            <a:cxnSpLocks noChangeShapeType="1"/>
            <a:stCxn id="113693" idx="3"/>
            <a:endCxn id="49" idx="6"/>
          </p:cNvCxnSpPr>
          <p:nvPr/>
        </p:nvCxnSpPr>
        <p:spPr bwMode="auto">
          <a:xfrm flipH="1">
            <a:off x="4175125" y="2471738"/>
            <a:ext cx="173038" cy="739775"/>
          </a:xfrm>
          <a:prstGeom prst="curvedConnector3">
            <a:avLst>
              <a:gd name="adj1" fmla="val -132440"/>
            </a:avLst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98" name="Curved Connector 99"/>
          <p:cNvCxnSpPr>
            <a:cxnSpLocks noChangeShapeType="1"/>
            <a:stCxn id="49" idx="2"/>
            <a:endCxn id="113693" idx="1"/>
          </p:cNvCxnSpPr>
          <p:nvPr/>
        </p:nvCxnSpPr>
        <p:spPr bwMode="auto">
          <a:xfrm rot="10800000">
            <a:off x="3352800" y="2471738"/>
            <a:ext cx="198438" cy="739775"/>
          </a:xfrm>
          <a:prstGeom prst="curvedConnector3">
            <a:avLst>
              <a:gd name="adj1" fmla="val 215060"/>
            </a:avLst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699" name="TextBox 278"/>
          <p:cNvSpPr txBox="1">
            <a:spLocks noChangeArrowheads="1"/>
          </p:cNvSpPr>
          <p:nvPr/>
        </p:nvSpPr>
        <p:spPr bwMode="auto">
          <a:xfrm>
            <a:off x="4427538" y="2173288"/>
            <a:ext cx="1839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2x2 router</a:t>
            </a:r>
          </a:p>
        </p:txBody>
      </p:sp>
      <p:sp>
        <p:nvSpPr>
          <p:cNvPr id="113700" name="Freeform 279"/>
          <p:cNvSpPr>
            <a:spLocks/>
          </p:cNvSpPr>
          <p:nvPr/>
        </p:nvSpPr>
        <p:spPr bwMode="auto">
          <a:xfrm>
            <a:off x="4267200" y="2214563"/>
            <a:ext cx="457200" cy="207962"/>
          </a:xfrm>
          <a:custGeom>
            <a:avLst/>
            <a:gdLst>
              <a:gd name="T0" fmla="*/ 0 w 1018573"/>
              <a:gd name="T1" fmla="*/ 0 h 694481"/>
              <a:gd name="T2" fmla="*/ 140 w 1018573"/>
              <a:gd name="T3" fmla="*/ 1 h 694481"/>
              <a:gd name="T4" fmla="*/ 147 w 1018573"/>
              <a:gd name="T5" fmla="*/ 1 h 694481"/>
              <a:gd name="T6" fmla="*/ 215 w 1018573"/>
              <a:gd name="T7" fmla="*/ 1 h 694481"/>
              <a:gd name="T8" fmla="*/ 0 60000 65536"/>
              <a:gd name="T9" fmla="*/ 0 60000 65536"/>
              <a:gd name="T10" fmla="*/ 0 60000 65536"/>
              <a:gd name="T11" fmla="*/ 0 60000 65536"/>
              <a:gd name="T12" fmla="*/ 0 w 1018573"/>
              <a:gd name="T13" fmla="*/ 0 h 694481"/>
              <a:gd name="T14" fmla="*/ 1018573 w 1018573"/>
              <a:gd name="T15" fmla="*/ 694481 h 6944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8573" h="694481">
                <a:moveTo>
                  <a:pt x="0" y="0"/>
                </a:moveTo>
                <a:cubicBezTo>
                  <a:pt x="272005" y="278757"/>
                  <a:pt x="544010" y="557514"/>
                  <a:pt x="659757" y="625033"/>
                </a:cubicBezTo>
                <a:cubicBezTo>
                  <a:pt x="775504" y="692552"/>
                  <a:pt x="634678" y="393539"/>
                  <a:pt x="694481" y="405114"/>
                </a:cubicBezTo>
                <a:cubicBezTo>
                  <a:pt x="754284" y="416689"/>
                  <a:pt x="886428" y="555585"/>
                  <a:pt x="1018573" y="694481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Bidirectional Rings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+ Reduces latency</a:t>
            </a:r>
          </a:p>
          <a:p>
            <a:pPr marL="0" indent="0">
              <a:buNone/>
            </a:pPr>
            <a:r>
              <a:rPr lang="en-US" dirty="0" smtClean="0"/>
              <a:t>+ Improves scalability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- Slightly more complex injection policy (need to select which ring to inject a packet into)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6B90F-421D-D84E-A35C-F08F8B6ACEC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849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Final Exam: May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ahoma" charset="0"/>
              </a:rPr>
              <a:t>May 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6, 8:30-11:30am, </a:t>
            </a:r>
            <a:r>
              <a:rPr lang="en-US" dirty="0" err="1" smtClean="0">
                <a:solidFill>
                  <a:srgbClr val="FF0000"/>
                </a:solidFill>
                <a:latin typeface="Tahoma" charset="0"/>
              </a:rPr>
              <a:t>Hamerschlag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 Hall B103</a:t>
            </a:r>
            <a:endParaRPr lang="en-US" dirty="0">
              <a:solidFill>
                <a:srgbClr val="FF0000"/>
              </a:solidFill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Comprehensive (over </a:t>
            </a:r>
            <a:r>
              <a:rPr lang="en-US" b="1" dirty="0">
                <a:latin typeface="Tahoma" charset="0"/>
              </a:rPr>
              <a:t>all</a:t>
            </a:r>
            <a:r>
              <a:rPr lang="en-US" dirty="0">
                <a:latin typeface="Tahoma" charset="0"/>
              </a:rPr>
              <a:t> </a:t>
            </a:r>
            <a:r>
              <a:rPr lang="en-US" b="1" dirty="0">
                <a:latin typeface="Tahoma" charset="0"/>
              </a:rPr>
              <a:t>topics</a:t>
            </a:r>
            <a:r>
              <a:rPr lang="en-US" dirty="0">
                <a:latin typeface="Tahoma" charset="0"/>
              </a:rPr>
              <a:t> in course)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Three cheat sheets allowed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We </a:t>
            </a:r>
            <a:r>
              <a:rPr lang="en-US" dirty="0" smtClean="0">
                <a:latin typeface="Tahoma" charset="0"/>
              </a:rPr>
              <a:t>might </a:t>
            </a:r>
            <a:r>
              <a:rPr lang="en-US" dirty="0">
                <a:latin typeface="Tahoma" charset="0"/>
              </a:rPr>
              <a:t>have a review session 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Remember this is </a:t>
            </a:r>
            <a:r>
              <a:rPr lang="en-US" dirty="0" smtClean="0">
                <a:latin typeface="Tahoma" charset="0"/>
              </a:rPr>
              <a:t>25% </a:t>
            </a:r>
            <a:r>
              <a:rPr lang="en-US" dirty="0">
                <a:latin typeface="Tahoma" charset="0"/>
              </a:rPr>
              <a:t>of your grade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 will take into account your improvement over the course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Know </a:t>
            </a:r>
            <a:r>
              <a:rPr lang="en-US" dirty="0" smtClean="0">
                <a:latin typeface="Tahoma" charset="0"/>
                <a:ea typeface="ＭＳ Ｐゴシック" charset="0"/>
              </a:rPr>
              <a:t>all concepts, especially the </a:t>
            </a:r>
            <a:r>
              <a:rPr lang="en-US" dirty="0">
                <a:latin typeface="Tahoma" charset="0"/>
                <a:ea typeface="ＭＳ Ｐゴシック" charset="0"/>
              </a:rPr>
              <a:t>previous midterm </a:t>
            </a:r>
            <a:r>
              <a:rPr lang="en-US" dirty="0" smtClean="0">
                <a:latin typeface="Tahoma" charset="0"/>
                <a:ea typeface="ＭＳ Ｐゴシック" charset="0"/>
              </a:rPr>
              <a:t>concepts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Same advice as before for Midterms I and II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3B3841-FFD6-C040-94EB-863448D2C09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+ More scalable</a:t>
            </a:r>
          </a:p>
          <a:p>
            <a:pPr marL="0" indent="0">
              <a:buNone/>
            </a:pPr>
            <a:r>
              <a:rPr lang="en-US" dirty="0" smtClean="0"/>
              <a:t>+ Lower latency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 More complex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9E0BEE-6161-F045-8A7A-67AC7603275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3920"/>
            <a:ext cx="9144000" cy="2697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3505200"/>
            <a:ext cx="3937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126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Hierarchical Rings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HiRD: A Low-Complexity, Energy-Efficient Hierarchical Ring Interconnect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SAFARI Technical Report No. 2012-004. December 13, 2012.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Discusses the design and implementation of a mostly-bufferless hierarchical 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6B90F-421D-D84E-A35C-F08F8B6ACEC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366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Mesh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O(N) cost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Average latency: O(sqrt(N))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Easy to layout on-chip: regular and equal-length links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Path diversity: many ways to get from one node to another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Used in Tilera 100-core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And many on-chip network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 prototypes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44E222-DA92-6248-B8D7-724C854873E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114692" name="Group 4"/>
          <p:cNvGrpSpPr>
            <a:grpSpLocks/>
          </p:cNvGrpSpPr>
          <p:nvPr/>
        </p:nvGrpSpPr>
        <p:grpSpPr bwMode="auto">
          <a:xfrm>
            <a:off x="4724400" y="3124200"/>
            <a:ext cx="2895600" cy="2965450"/>
            <a:chOff x="3696" y="2208"/>
            <a:chExt cx="1824" cy="1868"/>
          </a:xfrm>
        </p:grpSpPr>
        <p:grpSp>
          <p:nvGrpSpPr>
            <p:cNvPr id="114693" name="Group 5"/>
            <p:cNvGrpSpPr>
              <a:grpSpLocks/>
            </p:cNvGrpSpPr>
            <p:nvPr/>
          </p:nvGrpSpPr>
          <p:grpSpPr bwMode="auto">
            <a:xfrm>
              <a:off x="3696" y="2304"/>
              <a:ext cx="1768" cy="1772"/>
              <a:chOff x="1780" y="1924"/>
              <a:chExt cx="1768" cy="1772"/>
            </a:xfrm>
          </p:grpSpPr>
          <p:grpSp>
            <p:nvGrpSpPr>
              <p:cNvPr id="114758" name="Group 6"/>
              <p:cNvGrpSpPr>
                <a:grpSpLocks/>
              </p:cNvGrpSpPr>
              <p:nvPr/>
            </p:nvGrpSpPr>
            <p:grpSpPr bwMode="auto">
              <a:xfrm>
                <a:off x="1824" y="1968"/>
                <a:ext cx="1680" cy="1680"/>
                <a:chOff x="1824" y="1968"/>
                <a:chExt cx="1680" cy="1680"/>
              </a:xfrm>
            </p:grpSpPr>
            <p:sp>
              <p:nvSpPr>
                <p:cNvPr id="114832" name="Line 7"/>
                <p:cNvSpPr>
                  <a:spLocks noChangeShapeType="1"/>
                </p:cNvSpPr>
                <p:nvPr/>
              </p:nvSpPr>
              <p:spPr bwMode="auto">
                <a:xfrm>
                  <a:off x="1824" y="196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3" name="Line 8"/>
                <p:cNvSpPr>
                  <a:spLocks noChangeShapeType="1"/>
                </p:cNvSpPr>
                <p:nvPr/>
              </p:nvSpPr>
              <p:spPr bwMode="auto">
                <a:xfrm>
                  <a:off x="1824" y="220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4" name="Line 9"/>
                <p:cNvSpPr>
                  <a:spLocks noChangeShapeType="1"/>
                </p:cNvSpPr>
                <p:nvPr/>
              </p:nvSpPr>
              <p:spPr bwMode="auto">
                <a:xfrm>
                  <a:off x="1824" y="244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5" name="Line 10"/>
                <p:cNvSpPr>
                  <a:spLocks noChangeShapeType="1"/>
                </p:cNvSpPr>
                <p:nvPr/>
              </p:nvSpPr>
              <p:spPr bwMode="auto">
                <a:xfrm>
                  <a:off x="1824" y="268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6" name="Line 11"/>
                <p:cNvSpPr>
                  <a:spLocks noChangeShapeType="1"/>
                </p:cNvSpPr>
                <p:nvPr/>
              </p:nvSpPr>
              <p:spPr bwMode="auto">
                <a:xfrm>
                  <a:off x="1824" y="292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7" name="Line 12"/>
                <p:cNvSpPr>
                  <a:spLocks noChangeShapeType="1"/>
                </p:cNvSpPr>
                <p:nvPr/>
              </p:nvSpPr>
              <p:spPr bwMode="auto">
                <a:xfrm>
                  <a:off x="1824" y="316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8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340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9" name="Line 14"/>
                <p:cNvSpPr>
                  <a:spLocks noChangeShapeType="1"/>
                </p:cNvSpPr>
                <p:nvPr/>
              </p:nvSpPr>
              <p:spPr bwMode="auto">
                <a:xfrm>
                  <a:off x="1824" y="364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759" name="Group 15"/>
              <p:cNvGrpSpPr>
                <a:grpSpLocks/>
              </p:cNvGrpSpPr>
              <p:nvPr/>
            </p:nvGrpSpPr>
            <p:grpSpPr bwMode="auto">
              <a:xfrm>
                <a:off x="1824" y="1968"/>
                <a:ext cx="1680" cy="1728"/>
                <a:chOff x="1824" y="1968"/>
                <a:chExt cx="1680" cy="1728"/>
              </a:xfrm>
            </p:grpSpPr>
            <p:sp>
              <p:nvSpPr>
                <p:cNvPr id="114824" name="Line 16"/>
                <p:cNvSpPr>
                  <a:spLocks noChangeShapeType="1"/>
                </p:cNvSpPr>
                <p:nvPr/>
              </p:nvSpPr>
              <p:spPr bwMode="auto">
                <a:xfrm>
                  <a:off x="350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25" name="Line 17"/>
                <p:cNvSpPr>
                  <a:spLocks noChangeShapeType="1"/>
                </p:cNvSpPr>
                <p:nvPr/>
              </p:nvSpPr>
              <p:spPr bwMode="auto">
                <a:xfrm>
                  <a:off x="326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26" name="Line 18"/>
                <p:cNvSpPr>
                  <a:spLocks noChangeShapeType="1"/>
                </p:cNvSpPr>
                <p:nvPr/>
              </p:nvSpPr>
              <p:spPr bwMode="auto">
                <a:xfrm>
                  <a:off x="302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27" name="Line 19"/>
                <p:cNvSpPr>
                  <a:spLocks noChangeShapeType="1"/>
                </p:cNvSpPr>
                <p:nvPr/>
              </p:nvSpPr>
              <p:spPr bwMode="auto">
                <a:xfrm>
                  <a:off x="278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28" name="Line 20"/>
                <p:cNvSpPr>
                  <a:spLocks noChangeShapeType="1"/>
                </p:cNvSpPr>
                <p:nvPr/>
              </p:nvSpPr>
              <p:spPr bwMode="auto">
                <a:xfrm>
                  <a:off x="254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29" name="Line 21"/>
                <p:cNvSpPr>
                  <a:spLocks noChangeShapeType="1"/>
                </p:cNvSpPr>
                <p:nvPr/>
              </p:nvSpPr>
              <p:spPr bwMode="auto">
                <a:xfrm>
                  <a:off x="230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0" name="Line 22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1" name="Line 23"/>
                <p:cNvSpPr>
                  <a:spLocks noChangeShapeType="1"/>
                </p:cNvSpPr>
                <p:nvPr/>
              </p:nvSpPr>
              <p:spPr bwMode="auto">
                <a:xfrm>
                  <a:off x="182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4760" name="Rectangle 24"/>
              <p:cNvSpPr>
                <a:spLocks noChangeArrowheads="1"/>
              </p:cNvSpPr>
              <p:nvPr/>
            </p:nvSpPr>
            <p:spPr bwMode="auto">
              <a:xfrm>
                <a:off x="178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1" name="Rectangle 25"/>
              <p:cNvSpPr>
                <a:spLocks noChangeArrowheads="1"/>
              </p:cNvSpPr>
              <p:nvPr/>
            </p:nvSpPr>
            <p:spPr bwMode="auto">
              <a:xfrm>
                <a:off x="202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2" name="Rectangle 26"/>
              <p:cNvSpPr>
                <a:spLocks noChangeArrowheads="1"/>
              </p:cNvSpPr>
              <p:nvPr/>
            </p:nvSpPr>
            <p:spPr bwMode="auto">
              <a:xfrm>
                <a:off x="226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3" name="Rectangle 27"/>
              <p:cNvSpPr>
                <a:spLocks noChangeArrowheads="1"/>
              </p:cNvSpPr>
              <p:nvPr/>
            </p:nvSpPr>
            <p:spPr bwMode="auto">
              <a:xfrm>
                <a:off x="250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4" name="Rectangle 28"/>
              <p:cNvSpPr>
                <a:spLocks noChangeArrowheads="1"/>
              </p:cNvSpPr>
              <p:nvPr/>
            </p:nvSpPr>
            <p:spPr bwMode="auto">
              <a:xfrm>
                <a:off x="274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5" name="Rectangle 29"/>
              <p:cNvSpPr>
                <a:spLocks noChangeArrowheads="1"/>
              </p:cNvSpPr>
              <p:nvPr/>
            </p:nvSpPr>
            <p:spPr bwMode="auto">
              <a:xfrm>
                <a:off x="298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6" name="Rectangle 30"/>
              <p:cNvSpPr>
                <a:spLocks noChangeArrowheads="1"/>
              </p:cNvSpPr>
              <p:nvPr/>
            </p:nvSpPr>
            <p:spPr bwMode="auto">
              <a:xfrm>
                <a:off x="322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7" name="Rectangle 31"/>
              <p:cNvSpPr>
                <a:spLocks noChangeArrowheads="1"/>
              </p:cNvSpPr>
              <p:nvPr/>
            </p:nvSpPr>
            <p:spPr bwMode="auto">
              <a:xfrm>
                <a:off x="346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8" name="Rectangle 32"/>
              <p:cNvSpPr>
                <a:spLocks noChangeArrowheads="1"/>
              </p:cNvSpPr>
              <p:nvPr/>
            </p:nvSpPr>
            <p:spPr bwMode="auto">
              <a:xfrm>
                <a:off x="178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9" name="Rectangle 33"/>
              <p:cNvSpPr>
                <a:spLocks noChangeArrowheads="1"/>
              </p:cNvSpPr>
              <p:nvPr/>
            </p:nvSpPr>
            <p:spPr bwMode="auto">
              <a:xfrm>
                <a:off x="202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0" name="Rectangle 34"/>
              <p:cNvSpPr>
                <a:spLocks noChangeArrowheads="1"/>
              </p:cNvSpPr>
              <p:nvPr/>
            </p:nvSpPr>
            <p:spPr bwMode="auto">
              <a:xfrm>
                <a:off x="226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1" name="Rectangle 35"/>
              <p:cNvSpPr>
                <a:spLocks noChangeArrowheads="1"/>
              </p:cNvSpPr>
              <p:nvPr/>
            </p:nvSpPr>
            <p:spPr bwMode="auto">
              <a:xfrm>
                <a:off x="250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2" name="Rectangle 36"/>
              <p:cNvSpPr>
                <a:spLocks noChangeArrowheads="1"/>
              </p:cNvSpPr>
              <p:nvPr/>
            </p:nvSpPr>
            <p:spPr bwMode="auto">
              <a:xfrm>
                <a:off x="274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3" name="Rectangle 37"/>
              <p:cNvSpPr>
                <a:spLocks noChangeArrowheads="1"/>
              </p:cNvSpPr>
              <p:nvPr/>
            </p:nvSpPr>
            <p:spPr bwMode="auto">
              <a:xfrm>
                <a:off x="298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4" name="Rectangle 38"/>
              <p:cNvSpPr>
                <a:spLocks noChangeArrowheads="1"/>
              </p:cNvSpPr>
              <p:nvPr/>
            </p:nvSpPr>
            <p:spPr bwMode="auto">
              <a:xfrm>
                <a:off x="322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5" name="Rectangle 39"/>
              <p:cNvSpPr>
                <a:spLocks noChangeArrowheads="1"/>
              </p:cNvSpPr>
              <p:nvPr/>
            </p:nvSpPr>
            <p:spPr bwMode="auto">
              <a:xfrm>
                <a:off x="346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6" name="Rectangle 40"/>
              <p:cNvSpPr>
                <a:spLocks noChangeArrowheads="1"/>
              </p:cNvSpPr>
              <p:nvPr/>
            </p:nvSpPr>
            <p:spPr bwMode="auto">
              <a:xfrm>
                <a:off x="178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7" name="Rectangle 41"/>
              <p:cNvSpPr>
                <a:spLocks noChangeArrowheads="1"/>
              </p:cNvSpPr>
              <p:nvPr/>
            </p:nvSpPr>
            <p:spPr bwMode="auto">
              <a:xfrm>
                <a:off x="202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8" name="Rectangle 42"/>
              <p:cNvSpPr>
                <a:spLocks noChangeArrowheads="1"/>
              </p:cNvSpPr>
              <p:nvPr/>
            </p:nvSpPr>
            <p:spPr bwMode="auto">
              <a:xfrm>
                <a:off x="226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9" name="Rectangle 43"/>
              <p:cNvSpPr>
                <a:spLocks noChangeArrowheads="1"/>
              </p:cNvSpPr>
              <p:nvPr/>
            </p:nvSpPr>
            <p:spPr bwMode="auto">
              <a:xfrm>
                <a:off x="250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0" name="Rectangle 44"/>
              <p:cNvSpPr>
                <a:spLocks noChangeArrowheads="1"/>
              </p:cNvSpPr>
              <p:nvPr/>
            </p:nvSpPr>
            <p:spPr bwMode="auto">
              <a:xfrm>
                <a:off x="274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1" name="Rectangle 45"/>
              <p:cNvSpPr>
                <a:spLocks noChangeArrowheads="1"/>
              </p:cNvSpPr>
              <p:nvPr/>
            </p:nvSpPr>
            <p:spPr bwMode="auto">
              <a:xfrm>
                <a:off x="298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2" name="Rectangle 46"/>
              <p:cNvSpPr>
                <a:spLocks noChangeArrowheads="1"/>
              </p:cNvSpPr>
              <p:nvPr/>
            </p:nvSpPr>
            <p:spPr bwMode="auto">
              <a:xfrm>
                <a:off x="322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3" name="Rectangle 47"/>
              <p:cNvSpPr>
                <a:spLocks noChangeArrowheads="1"/>
              </p:cNvSpPr>
              <p:nvPr/>
            </p:nvSpPr>
            <p:spPr bwMode="auto">
              <a:xfrm>
                <a:off x="346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4" name="Rectangle 48"/>
              <p:cNvSpPr>
                <a:spLocks noChangeArrowheads="1"/>
              </p:cNvSpPr>
              <p:nvPr/>
            </p:nvSpPr>
            <p:spPr bwMode="auto">
              <a:xfrm>
                <a:off x="178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5" name="Rectangle 49"/>
              <p:cNvSpPr>
                <a:spLocks noChangeArrowheads="1"/>
              </p:cNvSpPr>
              <p:nvPr/>
            </p:nvSpPr>
            <p:spPr bwMode="auto">
              <a:xfrm>
                <a:off x="202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6" name="Rectangle 50"/>
              <p:cNvSpPr>
                <a:spLocks noChangeArrowheads="1"/>
              </p:cNvSpPr>
              <p:nvPr/>
            </p:nvSpPr>
            <p:spPr bwMode="auto">
              <a:xfrm>
                <a:off x="226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7" name="Rectangle 51"/>
              <p:cNvSpPr>
                <a:spLocks noChangeArrowheads="1"/>
              </p:cNvSpPr>
              <p:nvPr/>
            </p:nvSpPr>
            <p:spPr bwMode="auto">
              <a:xfrm>
                <a:off x="250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8" name="Rectangle 52"/>
              <p:cNvSpPr>
                <a:spLocks noChangeArrowheads="1"/>
              </p:cNvSpPr>
              <p:nvPr/>
            </p:nvSpPr>
            <p:spPr bwMode="auto">
              <a:xfrm>
                <a:off x="274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9" name="Rectangle 53"/>
              <p:cNvSpPr>
                <a:spLocks noChangeArrowheads="1"/>
              </p:cNvSpPr>
              <p:nvPr/>
            </p:nvSpPr>
            <p:spPr bwMode="auto">
              <a:xfrm>
                <a:off x="298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0" name="Rectangle 54"/>
              <p:cNvSpPr>
                <a:spLocks noChangeArrowheads="1"/>
              </p:cNvSpPr>
              <p:nvPr/>
            </p:nvSpPr>
            <p:spPr bwMode="auto">
              <a:xfrm>
                <a:off x="322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1" name="Rectangle 55"/>
              <p:cNvSpPr>
                <a:spLocks noChangeArrowheads="1"/>
              </p:cNvSpPr>
              <p:nvPr/>
            </p:nvSpPr>
            <p:spPr bwMode="auto">
              <a:xfrm>
                <a:off x="346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2" name="Rectangle 56"/>
              <p:cNvSpPr>
                <a:spLocks noChangeArrowheads="1"/>
              </p:cNvSpPr>
              <p:nvPr/>
            </p:nvSpPr>
            <p:spPr bwMode="auto">
              <a:xfrm>
                <a:off x="178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3" name="Rectangle 57"/>
              <p:cNvSpPr>
                <a:spLocks noChangeArrowheads="1"/>
              </p:cNvSpPr>
              <p:nvPr/>
            </p:nvSpPr>
            <p:spPr bwMode="auto">
              <a:xfrm>
                <a:off x="202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4" name="Rectangle 58"/>
              <p:cNvSpPr>
                <a:spLocks noChangeArrowheads="1"/>
              </p:cNvSpPr>
              <p:nvPr/>
            </p:nvSpPr>
            <p:spPr bwMode="auto">
              <a:xfrm>
                <a:off x="226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5" name="Rectangle 59"/>
              <p:cNvSpPr>
                <a:spLocks noChangeArrowheads="1"/>
              </p:cNvSpPr>
              <p:nvPr/>
            </p:nvSpPr>
            <p:spPr bwMode="auto">
              <a:xfrm>
                <a:off x="250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6" name="Rectangle 60"/>
              <p:cNvSpPr>
                <a:spLocks noChangeArrowheads="1"/>
              </p:cNvSpPr>
              <p:nvPr/>
            </p:nvSpPr>
            <p:spPr bwMode="auto">
              <a:xfrm>
                <a:off x="274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7" name="Rectangle 61"/>
              <p:cNvSpPr>
                <a:spLocks noChangeArrowheads="1"/>
              </p:cNvSpPr>
              <p:nvPr/>
            </p:nvSpPr>
            <p:spPr bwMode="auto">
              <a:xfrm>
                <a:off x="298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8" name="Rectangle 62"/>
              <p:cNvSpPr>
                <a:spLocks noChangeArrowheads="1"/>
              </p:cNvSpPr>
              <p:nvPr/>
            </p:nvSpPr>
            <p:spPr bwMode="auto">
              <a:xfrm>
                <a:off x="322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9" name="Rectangle 63"/>
              <p:cNvSpPr>
                <a:spLocks noChangeArrowheads="1"/>
              </p:cNvSpPr>
              <p:nvPr/>
            </p:nvSpPr>
            <p:spPr bwMode="auto">
              <a:xfrm>
                <a:off x="346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0" name="Rectangle 64"/>
              <p:cNvSpPr>
                <a:spLocks noChangeArrowheads="1"/>
              </p:cNvSpPr>
              <p:nvPr/>
            </p:nvSpPr>
            <p:spPr bwMode="auto">
              <a:xfrm>
                <a:off x="178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1" name="Rectangle 65"/>
              <p:cNvSpPr>
                <a:spLocks noChangeArrowheads="1"/>
              </p:cNvSpPr>
              <p:nvPr/>
            </p:nvSpPr>
            <p:spPr bwMode="auto">
              <a:xfrm>
                <a:off x="202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2" name="Rectangle 66"/>
              <p:cNvSpPr>
                <a:spLocks noChangeArrowheads="1"/>
              </p:cNvSpPr>
              <p:nvPr/>
            </p:nvSpPr>
            <p:spPr bwMode="auto">
              <a:xfrm>
                <a:off x="226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3" name="Rectangle 67"/>
              <p:cNvSpPr>
                <a:spLocks noChangeArrowheads="1"/>
              </p:cNvSpPr>
              <p:nvPr/>
            </p:nvSpPr>
            <p:spPr bwMode="auto">
              <a:xfrm>
                <a:off x="250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4" name="Rectangle 68"/>
              <p:cNvSpPr>
                <a:spLocks noChangeArrowheads="1"/>
              </p:cNvSpPr>
              <p:nvPr/>
            </p:nvSpPr>
            <p:spPr bwMode="auto">
              <a:xfrm>
                <a:off x="274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5" name="Rectangle 69"/>
              <p:cNvSpPr>
                <a:spLocks noChangeArrowheads="1"/>
              </p:cNvSpPr>
              <p:nvPr/>
            </p:nvSpPr>
            <p:spPr bwMode="auto">
              <a:xfrm>
                <a:off x="298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6" name="Rectangle 70"/>
              <p:cNvSpPr>
                <a:spLocks noChangeArrowheads="1"/>
              </p:cNvSpPr>
              <p:nvPr/>
            </p:nvSpPr>
            <p:spPr bwMode="auto">
              <a:xfrm>
                <a:off x="322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7" name="Rectangle 71"/>
              <p:cNvSpPr>
                <a:spLocks noChangeArrowheads="1"/>
              </p:cNvSpPr>
              <p:nvPr/>
            </p:nvSpPr>
            <p:spPr bwMode="auto">
              <a:xfrm>
                <a:off x="346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8" name="Rectangle 72"/>
              <p:cNvSpPr>
                <a:spLocks noChangeArrowheads="1"/>
              </p:cNvSpPr>
              <p:nvPr/>
            </p:nvSpPr>
            <p:spPr bwMode="auto">
              <a:xfrm>
                <a:off x="178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9" name="Rectangle 73"/>
              <p:cNvSpPr>
                <a:spLocks noChangeArrowheads="1"/>
              </p:cNvSpPr>
              <p:nvPr/>
            </p:nvSpPr>
            <p:spPr bwMode="auto">
              <a:xfrm>
                <a:off x="202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0" name="Rectangle 74"/>
              <p:cNvSpPr>
                <a:spLocks noChangeArrowheads="1"/>
              </p:cNvSpPr>
              <p:nvPr/>
            </p:nvSpPr>
            <p:spPr bwMode="auto">
              <a:xfrm>
                <a:off x="226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1" name="Rectangle 75"/>
              <p:cNvSpPr>
                <a:spLocks noChangeArrowheads="1"/>
              </p:cNvSpPr>
              <p:nvPr/>
            </p:nvSpPr>
            <p:spPr bwMode="auto">
              <a:xfrm>
                <a:off x="250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2" name="Rectangle 76"/>
              <p:cNvSpPr>
                <a:spLocks noChangeArrowheads="1"/>
              </p:cNvSpPr>
              <p:nvPr/>
            </p:nvSpPr>
            <p:spPr bwMode="auto">
              <a:xfrm>
                <a:off x="274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3" name="Rectangle 77"/>
              <p:cNvSpPr>
                <a:spLocks noChangeArrowheads="1"/>
              </p:cNvSpPr>
              <p:nvPr/>
            </p:nvSpPr>
            <p:spPr bwMode="auto">
              <a:xfrm>
                <a:off x="298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4" name="Rectangle 78"/>
              <p:cNvSpPr>
                <a:spLocks noChangeArrowheads="1"/>
              </p:cNvSpPr>
              <p:nvPr/>
            </p:nvSpPr>
            <p:spPr bwMode="auto">
              <a:xfrm>
                <a:off x="322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5" name="Rectangle 79"/>
              <p:cNvSpPr>
                <a:spLocks noChangeArrowheads="1"/>
              </p:cNvSpPr>
              <p:nvPr/>
            </p:nvSpPr>
            <p:spPr bwMode="auto">
              <a:xfrm>
                <a:off x="346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6" name="Rectangle 80"/>
              <p:cNvSpPr>
                <a:spLocks noChangeArrowheads="1"/>
              </p:cNvSpPr>
              <p:nvPr/>
            </p:nvSpPr>
            <p:spPr bwMode="auto">
              <a:xfrm>
                <a:off x="178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7" name="Rectangle 81"/>
              <p:cNvSpPr>
                <a:spLocks noChangeArrowheads="1"/>
              </p:cNvSpPr>
              <p:nvPr/>
            </p:nvSpPr>
            <p:spPr bwMode="auto">
              <a:xfrm>
                <a:off x="202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8" name="Rectangle 82"/>
              <p:cNvSpPr>
                <a:spLocks noChangeArrowheads="1"/>
              </p:cNvSpPr>
              <p:nvPr/>
            </p:nvSpPr>
            <p:spPr bwMode="auto">
              <a:xfrm>
                <a:off x="226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9" name="Rectangle 83"/>
              <p:cNvSpPr>
                <a:spLocks noChangeArrowheads="1"/>
              </p:cNvSpPr>
              <p:nvPr/>
            </p:nvSpPr>
            <p:spPr bwMode="auto">
              <a:xfrm>
                <a:off x="250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20" name="Rectangle 84"/>
              <p:cNvSpPr>
                <a:spLocks noChangeArrowheads="1"/>
              </p:cNvSpPr>
              <p:nvPr/>
            </p:nvSpPr>
            <p:spPr bwMode="auto">
              <a:xfrm>
                <a:off x="274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21" name="Rectangle 85"/>
              <p:cNvSpPr>
                <a:spLocks noChangeArrowheads="1"/>
              </p:cNvSpPr>
              <p:nvPr/>
            </p:nvSpPr>
            <p:spPr bwMode="auto">
              <a:xfrm>
                <a:off x="298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22" name="Rectangle 86"/>
              <p:cNvSpPr>
                <a:spLocks noChangeArrowheads="1"/>
              </p:cNvSpPr>
              <p:nvPr/>
            </p:nvSpPr>
            <p:spPr bwMode="auto">
              <a:xfrm>
                <a:off x="322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23" name="Rectangle 87"/>
              <p:cNvSpPr>
                <a:spLocks noChangeArrowheads="1"/>
              </p:cNvSpPr>
              <p:nvPr/>
            </p:nvSpPr>
            <p:spPr bwMode="auto">
              <a:xfrm>
                <a:off x="346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14694" name="Oval 88"/>
            <p:cNvSpPr>
              <a:spLocks noChangeArrowheads="1"/>
            </p:cNvSpPr>
            <p:nvPr/>
          </p:nvSpPr>
          <p:spPr bwMode="auto">
            <a:xfrm>
              <a:off x="374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695" name="Oval 89"/>
            <p:cNvSpPr>
              <a:spLocks noChangeArrowheads="1"/>
            </p:cNvSpPr>
            <p:nvPr/>
          </p:nvSpPr>
          <p:spPr bwMode="auto">
            <a:xfrm>
              <a:off x="398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696" name="Oval 90"/>
            <p:cNvSpPr>
              <a:spLocks noChangeArrowheads="1"/>
            </p:cNvSpPr>
            <p:nvPr/>
          </p:nvSpPr>
          <p:spPr bwMode="auto">
            <a:xfrm>
              <a:off x="422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697" name="Oval 91"/>
            <p:cNvSpPr>
              <a:spLocks noChangeArrowheads="1"/>
            </p:cNvSpPr>
            <p:nvPr/>
          </p:nvSpPr>
          <p:spPr bwMode="auto">
            <a:xfrm>
              <a:off x="446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698" name="Oval 92"/>
            <p:cNvSpPr>
              <a:spLocks noChangeArrowheads="1"/>
            </p:cNvSpPr>
            <p:nvPr/>
          </p:nvSpPr>
          <p:spPr bwMode="auto">
            <a:xfrm>
              <a:off x="470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699" name="Oval 93"/>
            <p:cNvSpPr>
              <a:spLocks noChangeArrowheads="1"/>
            </p:cNvSpPr>
            <p:nvPr/>
          </p:nvSpPr>
          <p:spPr bwMode="auto">
            <a:xfrm>
              <a:off x="494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0" name="Oval 94"/>
            <p:cNvSpPr>
              <a:spLocks noChangeArrowheads="1"/>
            </p:cNvSpPr>
            <p:nvPr/>
          </p:nvSpPr>
          <p:spPr bwMode="auto">
            <a:xfrm>
              <a:off x="518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1" name="Oval 95"/>
            <p:cNvSpPr>
              <a:spLocks noChangeArrowheads="1"/>
            </p:cNvSpPr>
            <p:nvPr/>
          </p:nvSpPr>
          <p:spPr bwMode="auto">
            <a:xfrm>
              <a:off x="542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2" name="Oval 96"/>
            <p:cNvSpPr>
              <a:spLocks noChangeArrowheads="1"/>
            </p:cNvSpPr>
            <p:nvPr/>
          </p:nvSpPr>
          <p:spPr bwMode="auto">
            <a:xfrm>
              <a:off x="374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3" name="Oval 97"/>
            <p:cNvSpPr>
              <a:spLocks noChangeArrowheads="1"/>
            </p:cNvSpPr>
            <p:nvPr/>
          </p:nvSpPr>
          <p:spPr bwMode="auto">
            <a:xfrm>
              <a:off x="398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4" name="Oval 98"/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5" name="Oval 99"/>
            <p:cNvSpPr>
              <a:spLocks noChangeArrowheads="1"/>
            </p:cNvSpPr>
            <p:nvPr/>
          </p:nvSpPr>
          <p:spPr bwMode="auto">
            <a:xfrm>
              <a:off x="446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6" name="Oval 100"/>
            <p:cNvSpPr>
              <a:spLocks noChangeArrowheads="1"/>
            </p:cNvSpPr>
            <p:nvPr/>
          </p:nvSpPr>
          <p:spPr bwMode="auto">
            <a:xfrm>
              <a:off x="470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7" name="Oval 101"/>
            <p:cNvSpPr>
              <a:spLocks noChangeArrowheads="1"/>
            </p:cNvSpPr>
            <p:nvPr/>
          </p:nvSpPr>
          <p:spPr bwMode="auto">
            <a:xfrm>
              <a:off x="494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8" name="Oval 102"/>
            <p:cNvSpPr>
              <a:spLocks noChangeArrowheads="1"/>
            </p:cNvSpPr>
            <p:nvPr/>
          </p:nvSpPr>
          <p:spPr bwMode="auto">
            <a:xfrm>
              <a:off x="518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9" name="Oval 103"/>
            <p:cNvSpPr>
              <a:spLocks noChangeArrowheads="1"/>
            </p:cNvSpPr>
            <p:nvPr/>
          </p:nvSpPr>
          <p:spPr bwMode="auto">
            <a:xfrm>
              <a:off x="542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0" name="Oval 104"/>
            <p:cNvSpPr>
              <a:spLocks noChangeArrowheads="1"/>
            </p:cNvSpPr>
            <p:nvPr/>
          </p:nvSpPr>
          <p:spPr bwMode="auto">
            <a:xfrm>
              <a:off x="374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1" name="Oval 105"/>
            <p:cNvSpPr>
              <a:spLocks noChangeArrowheads="1"/>
            </p:cNvSpPr>
            <p:nvPr/>
          </p:nvSpPr>
          <p:spPr bwMode="auto">
            <a:xfrm>
              <a:off x="398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2" name="Oval 106"/>
            <p:cNvSpPr>
              <a:spLocks noChangeArrowheads="1"/>
            </p:cNvSpPr>
            <p:nvPr/>
          </p:nvSpPr>
          <p:spPr bwMode="auto">
            <a:xfrm>
              <a:off x="422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3" name="Oval 107"/>
            <p:cNvSpPr>
              <a:spLocks noChangeArrowheads="1"/>
            </p:cNvSpPr>
            <p:nvPr/>
          </p:nvSpPr>
          <p:spPr bwMode="auto">
            <a:xfrm>
              <a:off x="446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4" name="Oval 108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5" name="Oval 109"/>
            <p:cNvSpPr>
              <a:spLocks noChangeArrowheads="1"/>
            </p:cNvSpPr>
            <p:nvPr/>
          </p:nvSpPr>
          <p:spPr bwMode="auto">
            <a:xfrm>
              <a:off x="494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6" name="Oval 110"/>
            <p:cNvSpPr>
              <a:spLocks noChangeArrowheads="1"/>
            </p:cNvSpPr>
            <p:nvPr/>
          </p:nvSpPr>
          <p:spPr bwMode="auto">
            <a:xfrm>
              <a:off x="518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7" name="Oval 111"/>
            <p:cNvSpPr>
              <a:spLocks noChangeArrowheads="1"/>
            </p:cNvSpPr>
            <p:nvPr/>
          </p:nvSpPr>
          <p:spPr bwMode="auto">
            <a:xfrm>
              <a:off x="542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8" name="Oval 112"/>
            <p:cNvSpPr>
              <a:spLocks noChangeArrowheads="1"/>
            </p:cNvSpPr>
            <p:nvPr/>
          </p:nvSpPr>
          <p:spPr bwMode="auto">
            <a:xfrm>
              <a:off x="374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9" name="Oval 113"/>
            <p:cNvSpPr>
              <a:spLocks noChangeArrowheads="1"/>
            </p:cNvSpPr>
            <p:nvPr/>
          </p:nvSpPr>
          <p:spPr bwMode="auto">
            <a:xfrm>
              <a:off x="398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0" name="Oval 114"/>
            <p:cNvSpPr>
              <a:spLocks noChangeArrowheads="1"/>
            </p:cNvSpPr>
            <p:nvPr/>
          </p:nvSpPr>
          <p:spPr bwMode="auto">
            <a:xfrm>
              <a:off x="422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1" name="Oval 115"/>
            <p:cNvSpPr>
              <a:spLocks noChangeArrowheads="1"/>
            </p:cNvSpPr>
            <p:nvPr/>
          </p:nvSpPr>
          <p:spPr bwMode="auto">
            <a:xfrm>
              <a:off x="446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2" name="Oval 116"/>
            <p:cNvSpPr>
              <a:spLocks noChangeArrowheads="1"/>
            </p:cNvSpPr>
            <p:nvPr/>
          </p:nvSpPr>
          <p:spPr bwMode="auto">
            <a:xfrm>
              <a:off x="470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3" name="Oval 117"/>
            <p:cNvSpPr>
              <a:spLocks noChangeArrowheads="1"/>
            </p:cNvSpPr>
            <p:nvPr/>
          </p:nvSpPr>
          <p:spPr bwMode="auto">
            <a:xfrm>
              <a:off x="494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4" name="Oval 118"/>
            <p:cNvSpPr>
              <a:spLocks noChangeArrowheads="1"/>
            </p:cNvSpPr>
            <p:nvPr/>
          </p:nvSpPr>
          <p:spPr bwMode="auto">
            <a:xfrm>
              <a:off x="518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5" name="Oval 119"/>
            <p:cNvSpPr>
              <a:spLocks noChangeArrowheads="1"/>
            </p:cNvSpPr>
            <p:nvPr/>
          </p:nvSpPr>
          <p:spPr bwMode="auto">
            <a:xfrm>
              <a:off x="542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6" name="Oval 120"/>
            <p:cNvSpPr>
              <a:spLocks noChangeArrowheads="1"/>
            </p:cNvSpPr>
            <p:nvPr/>
          </p:nvSpPr>
          <p:spPr bwMode="auto">
            <a:xfrm>
              <a:off x="374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7" name="Oval 121"/>
            <p:cNvSpPr>
              <a:spLocks noChangeArrowheads="1"/>
            </p:cNvSpPr>
            <p:nvPr/>
          </p:nvSpPr>
          <p:spPr bwMode="auto">
            <a:xfrm>
              <a:off x="398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8" name="Oval 122"/>
            <p:cNvSpPr>
              <a:spLocks noChangeArrowheads="1"/>
            </p:cNvSpPr>
            <p:nvPr/>
          </p:nvSpPr>
          <p:spPr bwMode="auto">
            <a:xfrm>
              <a:off x="422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9" name="Oval 123"/>
            <p:cNvSpPr>
              <a:spLocks noChangeArrowheads="1"/>
            </p:cNvSpPr>
            <p:nvPr/>
          </p:nvSpPr>
          <p:spPr bwMode="auto">
            <a:xfrm>
              <a:off x="446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0" name="Oval 124"/>
            <p:cNvSpPr>
              <a:spLocks noChangeArrowheads="1"/>
            </p:cNvSpPr>
            <p:nvPr/>
          </p:nvSpPr>
          <p:spPr bwMode="auto">
            <a:xfrm>
              <a:off x="470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1" name="Oval 125"/>
            <p:cNvSpPr>
              <a:spLocks noChangeArrowheads="1"/>
            </p:cNvSpPr>
            <p:nvPr/>
          </p:nvSpPr>
          <p:spPr bwMode="auto">
            <a:xfrm>
              <a:off x="494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2" name="Oval 126"/>
            <p:cNvSpPr>
              <a:spLocks noChangeArrowheads="1"/>
            </p:cNvSpPr>
            <p:nvPr/>
          </p:nvSpPr>
          <p:spPr bwMode="auto">
            <a:xfrm>
              <a:off x="518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3" name="Oval 127"/>
            <p:cNvSpPr>
              <a:spLocks noChangeArrowheads="1"/>
            </p:cNvSpPr>
            <p:nvPr/>
          </p:nvSpPr>
          <p:spPr bwMode="auto">
            <a:xfrm>
              <a:off x="542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4" name="Oval 128"/>
            <p:cNvSpPr>
              <a:spLocks noChangeArrowheads="1"/>
            </p:cNvSpPr>
            <p:nvPr/>
          </p:nvSpPr>
          <p:spPr bwMode="auto">
            <a:xfrm>
              <a:off x="374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5" name="Oval 129"/>
            <p:cNvSpPr>
              <a:spLocks noChangeArrowheads="1"/>
            </p:cNvSpPr>
            <p:nvPr/>
          </p:nvSpPr>
          <p:spPr bwMode="auto">
            <a:xfrm>
              <a:off x="398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6" name="Oval 130"/>
            <p:cNvSpPr>
              <a:spLocks noChangeArrowheads="1"/>
            </p:cNvSpPr>
            <p:nvPr/>
          </p:nvSpPr>
          <p:spPr bwMode="auto">
            <a:xfrm>
              <a:off x="422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7" name="Oval 131"/>
            <p:cNvSpPr>
              <a:spLocks noChangeArrowheads="1"/>
            </p:cNvSpPr>
            <p:nvPr/>
          </p:nvSpPr>
          <p:spPr bwMode="auto">
            <a:xfrm>
              <a:off x="446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8" name="Oval 132"/>
            <p:cNvSpPr>
              <a:spLocks noChangeArrowheads="1"/>
            </p:cNvSpPr>
            <p:nvPr/>
          </p:nvSpPr>
          <p:spPr bwMode="auto">
            <a:xfrm>
              <a:off x="470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9" name="Oval 133"/>
            <p:cNvSpPr>
              <a:spLocks noChangeArrowheads="1"/>
            </p:cNvSpPr>
            <p:nvPr/>
          </p:nvSpPr>
          <p:spPr bwMode="auto">
            <a:xfrm>
              <a:off x="494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0" name="Oval 134"/>
            <p:cNvSpPr>
              <a:spLocks noChangeArrowheads="1"/>
            </p:cNvSpPr>
            <p:nvPr/>
          </p:nvSpPr>
          <p:spPr bwMode="auto">
            <a:xfrm>
              <a:off x="518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1" name="Oval 135"/>
            <p:cNvSpPr>
              <a:spLocks noChangeArrowheads="1"/>
            </p:cNvSpPr>
            <p:nvPr/>
          </p:nvSpPr>
          <p:spPr bwMode="auto">
            <a:xfrm>
              <a:off x="542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2" name="Oval 136"/>
            <p:cNvSpPr>
              <a:spLocks noChangeArrowheads="1"/>
            </p:cNvSpPr>
            <p:nvPr/>
          </p:nvSpPr>
          <p:spPr bwMode="auto">
            <a:xfrm>
              <a:off x="374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3" name="Oval 137"/>
            <p:cNvSpPr>
              <a:spLocks noChangeArrowheads="1"/>
            </p:cNvSpPr>
            <p:nvPr/>
          </p:nvSpPr>
          <p:spPr bwMode="auto">
            <a:xfrm>
              <a:off x="398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4" name="Oval 138"/>
            <p:cNvSpPr>
              <a:spLocks noChangeArrowheads="1"/>
            </p:cNvSpPr>
            <p:nvPr/>
          </p:nvSpPr>
          <p:spPr bwMode="auto">
            <a:xfrm>
              <a:off x="422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5" name="Oval 139"/>
            <p:cNvSpPr>
              <a:spLocks noChangeArrowheads="1"/>
            </p:cNvSpPr>
            <p:nvPr/>
          </p:nvSpPr>
          <p:spPr bwMode="auto">
            <a:xfrm>
              <a:off x="446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6" name="Oval 140"/>
            <p:cNvSpPr>
              <a:spLocks noChangeArrowheads="1"/>
            </p:cNvSpPr>
            <p:nvPr/>
          </p:nvSpPr>
          <p:spPr bwMode="auto">
            <a:xfrm>
              <a:off x="470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7" name="Oval 141"/>
            <p:cNvSpPr>
              <a:spLocks noChangeArrowheads="1"/>
            </p:cNvSpPr>
            <p:nvPr/>
          </p:nvSpPr>
          <p:spPr bwMode="auto">
            <a:xfrm>
              <a:off x="494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8" name="Oval 142"/>
            <p:cNvSpPr>
              <a:spLocks noChangeArrowheads="1"/>
            </p:cNvSpPr>
            <p:nvPr/>
          </p:nvSpPr>
          <p:spPr bwMode="auto">
            <a:xfrm>
              <a:off x="518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9" name="Oval 143"/>
            <p:cNvSpPr>
              <a:spLocks noChangeArrowheads="1"/>
            </p:cNvSpPr>
            <p:nvPr/>
          </p:nvSpPr>
          <p:spPr bwMode="auto">
            <a:xfrm>
              <a:off x="542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50" name="Oval 144"/>
            <p:cNvSpPr>
              <a:spLocks noChangeArrowheads="1"/>
            </p:cNvSpPr>
            <p:nvPr/>
          </p:nvSpPr>
          <p:spPr bwMode="auto">
            <a:xfrm>
              <a:off x="374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51" name="Oval 145"/>
            <p:cNvSpPr>
              <a:spLocks noChangeArrowheads="1"/>
            </p:cNvSpPr>
            <p:nvPr/>
          </p:nvSpPr>
          <p:spPr bwMode="auto">
            <a:xfrm>
              <a:off x="398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52" name="Oval 146"/>
            <p:cNvSpPr>
              <a:spLocks noChangeArrowheads="1"/>
            </p:cNvSpPr>
            <p:nvPr/>
          </p:nvSpPr>
          <p:spPr bwMode="auto">
            <a:xfrm>
              <a:off x="422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53" name="Oval 147"/>
            <p:cNvSpPr>
              <a:spLocks noChangeArrowheads="1"/>
            </p:cNvSpPr>
            <p:nvPr/>
          </p:nvSpPr>
          <p:spPr bwMode="auto">
            <a:xfrm>
              <a:off x="446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54" name="Oval 148"/>
            <p:cNvSpPr>
              <a:spLocks noChangeArrowheads="1"/>
            </p:cNvSpPr>
            <p:nvPr/>
          </p:nvSpPr>
          <p:spPr bwMode="auto">
            <a:xfrm>
              <a:off x="470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55" name="Oval 149"/>
            <p:cNvSpPr>
              <a:spLocks noChangeArrowheads="1"/>
            </p:cNvSpPr>
            <p:nvPr/>
          </p:nvSpPr>
          <p:spPr bwMode="auto">
            <a:xfrm>
              <a:off x="494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56" name="Oval 150"/>
            <p:cNvSpPr>
              <a:spLocks noChangeArrowheads="1"/>
            </p:cNvSpPr>
            <p:nvPr/>
          </p:nvSpPr>
          <p:spPr bwMode="auto">
            <a:xfrm>
              <a:off x="518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57" name="Oval 151"/>
            <p:cNvSpPr>
              <a:spLocks noChangeArrowheads="1"/>
            </p:cNvSpPr>
            <p:nvPr/>
          </p:nvSpPr>
          <p:spPr bwMode="auto">
            <a:xfrm>
              <a:off x="542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Torus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Mesh is not symmetric on edges: performance very sensitive to placement of task on edge vs. middle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Torus avoids this problem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Higher path diversity (and bisection bandwidth) than mesh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Higher cost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Harder to lay out on-chip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- Unequal link lengths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E38170-7C7E-8C4D-B5A2-37B79A973E7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116740" name="Group 4"/>
          <p:cNvGrpSpPr>
            <a:grpSpLocks/>
          </p:cNvGrpSpPr>
          <p:nvPr/>
        </p:nvGrpSpPr>
        <p:grpSpPr bwMode="auto">
          <a:xfrm>
            <a:off x="5181600" y="2984500"/>
            <a:ext cx="3327400" cy="3289300"/>
            <a:chOff x="3264" y="1880"/>
            <a:chExt cx="2096" cy="2072"/>
          </a:xfrm>
        </p:grpSpPr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>
              <a:off x="3648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42" name="Rectangle 6"/>
            <p:cNvSpPr>
              <a:spLocks noChangeArrowheads="1"/>
            </p:cNvSpPr>
            <p:nvPr/>
          </p:nvSpPr>
          <p:spPr bwMode="auto">
            <a:xfrm>
              <a:off x="4032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43" name="Rectangle 7"/>
            <p:cNvSpPr>
              <a:spLocks noChangeArrowheads="1"/>
            </p:cNvSpPr>
            <p:nvPr/>
          </p:nvSpPr>
          <p:spPr bwMode="auto">
            <a:xfrm>
              <a:off x="4416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44" name="Rectangle 8"/>
            <p:cNvSpPr>
              <a:spLocks noChangeArrowheads="1"/>
            </p:cNvSpPr>
            <p:nvPr/>
          </p:nvSpPr>
          <p:spPr bwMode="auto">
            <a:xfrm>
              <a:off x="4800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45" name="Line 9"/>
            <p:cNvSpPr>
              <a:spLocks noChangeShapeType="1"/>
            </p:cNvSpPr>
            <p:nvPr/>
          </p:nvSpPr>
          <p:spPr bwMode="auto">
            <a:xfrm>
              <a:off x="3840" y="21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46" name="Line 10"/>
            <p:cNvSpPr>
              <a:spLocks noChangeShapeType="1"/>
            </p:cNvSpPr>
            <p:nvPr/>
          </p:nvSpPr>
          <p:spPr bwMode="auto">
            <a:xfrm>
              <a:off x="4224" y="21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47" name="Line 11"/>
            <p:cNvSpPr>
              <a:spLocks noChangeShapeType="1"/>
            </p:cNvSpPr>
            <p:nvPr/>
          </p:nvSpPr>
          <p:spPr bwMode="auto">
            <a:xfrm>
              <a:off x="4608" y="21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48" name="Freeform 12"/>
            <p:cNvSpPr>
              <a:spLocks/>
            </p:cNvSpPr>
            <p:nvPr/>
          </p:nvSpPr>
          <p:spPr bwMode="auto">
            <a:xfrm>
              <a:off x="3264" y="1880"/>
              <a:ext cx="2096" cy="280"/>
            </a:xfrm>
            <a:custGeom>
              <a:avLst/>
              <a:gdLst>
                <a:gd name="T0" fmla="*/ 1728 w 2096"/>
                <a:gd name="T1" fmla="*/ 280 h 280"/>
                <a:gd name="T2" fmla="*/ 1872 w 2096"/>
                <a:gd name="T3" fmla="*/ 232 h 280"/>
                <a:gd name="T4" fmla="*/ 1824 w 2096"/>
                <a:gd name="T5" fmla="*/ 40 h 280"/>
                <a:gd name="T6" fmla="*/ 240 w 2096"/>
                <a:gd name="T7" fmla="*/ 40 h 280"/>
                <a:gd name="T8" fmla="*/ 384 w 2096"/>
                <a:gd name="T9" fmla="*/ 28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6"/>
                <a:gd name="T16" fmla="*/ 0 h 280"/>
                <a:gd name="T17" fmla="*/ 2096 w 2096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6" h="280">
                  <a:moveTo>
                    <a:pt x="1728" y="280"/>
                  </a:moveTo>
                  <a:cubicBezTo>
                    <a:pt x="1792" y="276"/>
                    <a:pt x="1856" y="272"/>
                    <a:pt x="1872" y="232"/>
                  </a:cubicBezTo>
                  <a:cubicBezTo>
                    <a:pt x="1888" y="192"/>
                    <a:pt x="2096" y="72"/>
                    <a:pt x="1824" y="40"/>
                  </a:cubicBezTo>
                  <a:cubicBezTo>
                    <a:pt x="1552" y="8"/>
                    <a:pt x="480" y="0"/>
                    <a:pt x="240" y="40"/>
                  </a:cubicBezTo>
                  <a:cubicBezTo>
                    <a:pt x="0" y="80"/>
                    <a:pt x="360" y="240"/>
                    <a:pt x="384" y="2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49" name="Rectangle 13"/>
            <p:cNvSpPr>
              <a:spLocks noChangeArrowheads="1"/>
            </p:cNvSpPr>
            <p:nvPr/>
          </p:nvSpPr>
          <p:spPr bwMode="auto">
            <a:xfrm>
              <a:off x="3648" y="25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50" name="Rectangle 14"/>
            <p:cNvSpPr>
              <a:spLocks noChangeArrowheads="1"/>
            </p:cNvSpPr>
            <p:nvPr/>
          </p:nvSpPr>
          <p:spPr bwMode="auto">
            <a:xfrm>
              <a:off x="4032" y="25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51" name="Rectangle 15"/>
            <p:cNvSpPr>
              <a:spLocks noChangeArrowheads="1"/>
            </p:cNvSpPr>
            <p:nvPr/>
          </p:nvSpPr>
          <p:spPr bwMode="auto">
            <a:xfrm>
              <a:off x="4416" y="25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52" name="Rectangle 16"/>
            <p:cNvSpPr>
              <a:spLocks noChangeArrowheads="1"/>
            </p:cNvSpPr>
            <p:nvPr/>
          </p:nvSpPr>
          <p:spPr bwMode="auto">
            <a:xfrm>
              <a:off x="4800" y="25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53" name="Line 17"/>
            <p:cNvSpPr>
              <a:spLocks noChangeShapeType="1"/>
            </p:cNvSpPr>
            <p:nvPr/>
          </p:nvSpPr>
          <p:spPr bwMode="auto">
            <a:xfrm>
              <a:off x="3840" y="26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54" name="Line 18"/>
            <p:cNvSpPr>
              <a:spLocks noChangeShapeType="1"/>
            </p:cNvSpPr>
            <p:nvPr/>
          </p:nvSpPr>
          <p:spPr bwMode="auto">
            <a:xfrm>
              <a:off x="4224" y="26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55" name="Line 19"/>
            <p:cNvSpPr>
              <a:spLocks noChangeShapeType="1"/>
            </p:cNvSpPr>
            <p:nvPr/>
          </p:nvSpPr>
          <p:spPr bwMode="auto">
            <a:xfrm>
              <a:off x="4608" y="26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56" name="Freeform 20"/>
            <p:cNvSpPr>
              <a:spLocks/>
            </p:cNvSpPr>
            <p:nvPr/>
          </p:nvSpPr>
          <p:spPr bwMode="auto">
            <a:xfrm>
              <a:off x="3264" y="2360"/>
              <a:ext cx="2096" cy="280"/>
            </a:xfrm>
            <a:custGeom>
              <a:avLst/>
              <a:gdLst>
                <a:gd name="T0" fmla="*/ 1728 w 2096"/>
                <a:gd name="T1" fmla="*/ 280 h 280"/>
                <a:gd name="T2" fmla="*/ 1872 w 2096"/>
                <a:gd name="T3" fmla="*/ 232 h 280"/>
                <a:gd name="T4" fmla="*/ 1824 w 2096"/>
                <a:gd name="T5" fmla="*/ 40 h 280"/>
                <a:gd name="T6" fmla="*/ 240 w 2096"/>
                <a:gd name="T7" fmla="*/ 40 h 280"/>
                <a:gd name="T8" fmla="*/ 384 w 2096"/>
                <a:gd name="T9" fmla="*/ 28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6"/>
                <a:gd name="T16" fmla="*/ 0 h 280"/>
                <a:gd name="T17" fmla="*/ 2096 w 2096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6" h="280">
                  <a:moveTo>
                    <a:pt x="1728" y="280"/>
                  </a:moveTo>
                  <a:cubicBezTo>
                    <a:pt x="1792" y="276"/>
                    <a:pt x="1856" y="272"/>
                    <a:pt x="1872" y="232"/>
                  </a:cubicBezTo>
                  <a:cubicBezTo>
                    <a:pt x="1888" y="192"/>
                    <a:pt x="2096" y="72"/>
                    <a:pt x="1824" y="40"/>
                  </a:cubicBezTo>
                  <a:cubicBezTo>
                    <a:pt x="1552" y="8"/>
                    <a:pt x="480" y="0"/>
                    <a:pt x="240" y="40"/>
                  </a:cubicBezTo>
                  <a:cubicBezTo>
                    <a:pt x="0" y="80"/>
                    <a:pt x="360" y="240"/>
                    <a:pt x="384" y="2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57" name="Rectangle 21"/>
            <p:cNvSpPr>
              <a:spLocks noChangeArrowheads="1"/>
            </p:cNvSpPr>
            <p:nvPr/>
          </p:nvSpPr>
          <p:spPr bwMode="auto">
            <a:xfrm>
              <a:off x="3648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58" name="Rectangle 22"/>
            <p:cNvSpPr>
              <a:spLocks noChangeArrowheads="1"/>
            </p:cNvSpPr>
            <p:nvPr/>
          </p:nvSpPr>
          <p:spPr bwMode="auto">
            <a:xfrm>
              <a:off x="4032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59" name="Rectangle 23"/>
            <p:cNvSpPr>
              <a:spLocks noChangeArrowheads="1"/>
            </p:cNvSpPr>
            <p:nvPr/>
          </p:nvSpPr>
          <p:spPr bwMode="auto">
            <a:xfrm>
              <a:off x="4416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60" name="Rectangle 24"/>
            <p:cNvSpPr>
              <a:spLocks noChangeArrowheads="1"/>
            </p:cNvSpPr>
            <p:nvPr/>
          </p:nvSpPr>
          <p:spPr bwMode="auto">
            <a:xfrm>
              <a:off x="4800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61" name="Line 25"/>
            <p:cNvSpPr>
              <a:spLocks noChangeShapeType="1"/>
            </p:cNvSpPr>
            <p:nvPr/>
          </p:nvSpPr>
          <p:spPr bwMode="auto">
            <a:xfrm>
              <a:off x="3840" y="3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62" name="Line 26"/>
            <p:cNvSpPr>
              <a:spLocks noChangeShapeType="1"/>
            </p:cNvSpPr>
            <p:nvPr/>
          </p:nvSpPr>
          <p:spPr bwMode="auto">
            <a:xfrm>
              <a:off x="4224" y="3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63" name="Line 27"/>
            <p:cNvSpPr>
              <a:spLocks noChangeShapeType="1"/>
            </p:cNvSpPr>
            <p:nvPr/>
          </p:nvSpPr>
          <p:spPr bwMode="auto">
            <a:xfrm>
              <a:off x="4608" y="3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64" name="Freeform 28"/>
            <p:cNvSpPr>
              <a:spLocks/>
            </p:cNvSpPr>
            <p:nvPr/>
          </p:nvSpPr>
          <p:spPr bwMode="auto">
            <a:xfrm>
              <a:off x="3264" y="2840"/>
              <a:ext cx="2096" cy="280"/>
            </a:xfrm>
            <a:custGeom>
              <a:avLst/>
              <a:gdLst>
                <a:gd name="T0" fmla="*/ 1728 w 2096"/>
                <a:gd name="T1" fmla="*/ 280 h 280"/>
                <a:gd name="T2" fmla="*/ 1872 w 2096"/>
                <a:gd name="T3" fmla="*/ 232 h 280"/>
                <a:gd name="T4" fmla="*/ 1824 w 2096"/>
                <a:gd name="T5" fmla="*/ 40 h 280"/>
                <a:gd name="T6" fmla="*/ 240 w 2096"/>
                <a:gd name="T7" fmla="*/ 40 h 280"/>
                <a:gd name="T8" fmla="*/ 384 w 2096"/>
                <a:gd name="T9" fmla="*/ 28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6"/>
                <a:gd name="T16" fmla="*/ 0 h 280"/>
                <a:gd name="T17" fmla="*/ 2096 w 2096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6" h="280">
                  <a:moveTo>
                    <a:pt x="1728" y="280"/>
                  </a:moveTo>
                  <a:cubicBezTo>
                    <a:pt x="1792" y="276"/>
                    <a:pt x="1856" y="272"/>
                    <a:pt x="1872" y="232"/>
                  </a:cubicBezTo>
                  <a:cubicBezTo>
                    <a:pt x="1888" y="192"/>
                    <a:pt x="2096" y="72"/>
                    <a:pt x="1824" y="40"/>
                  </a:cubicBezTo>
                  <a:cubicBezTo>
                    <a:pt x="1552" y="8"/>
                    <a:pt x="480" y="0"/>
                    <a:pt x="240" y="40"/>
                  </a:cubicBezTo>
                  <a:cubicBezTo>
                    <a:pt x="0" y="80"/>
                    <a:pt x="360" y="240"/>
                    <a:pt x="384" y="2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65" name="Rectangle 29"/>
            <p:cNvSpPr>
              <a:spLocks noChangeArrowheads="1"/>
            </p:cNvSpPr>
            <p:nvPr/>
          </p:nvSpPr>
          <p:spPr bwMode="auto">
            <a:xfrm>
              <a:off x="3648" y="35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66" name="Rectangle 30"/>
            <p:cNvSpPr>
              <a:spLocks noChangeArrowheads="1"/>
            </p:cNvSpPr>
            <p:nvPr/>
          </p:nvSpPr>
          <p:spPr bwMode="auto">
            <a:xfrm>
              <a:off x="4032" y="35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67" name="Rectangle 31"/>
            <p:cNvSpPr>
              <a:spLocks noChangeArrowheads="1"/>
            </p:cNvSpPr>
            <p:nvPr/>
          </p:nvSpPr>
          <p:spPr bwMode="auto">
            <a:xfrm>
              <a:off x="4416" y="35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68" name="Rectangle 32"/>
            <p:cNvSpPr>
              <a:spLocks noChangeArrowheads="1"/>
            </p:cNvSpPr>
            <p:nvPr/>
          </p:nvSpPr>
          <p:spPr bwMode="auto">
            <a:xfrm>
              <a:off x="4800" y="35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69" name="Line 33"/>
            <p:cNvSpPr>
              <a:spLocks noChangeShapeType="1"/>
            </p:cNvSpPr>
            <p:nvPr/>
          </p:nvSpPr>
          <p:spPr bwMode="auto">
            <a:xfrm>
              <a:off x="3840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0" name="Line 34"/>
            <p:cNvSpPr>
              <a:spLocks noChangeShapeType="1"/>
            </p:cNvSpPr>
            <p:nvPr/>
          </p:nvSpPr>
          <p:spPr bwMode="auto">
            <a:xfrm>
              <a:off x="4224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1" name="Line 35"/>
            <p:cNvSpPr>
              <a:spLocks noChangeShapeType="1"/>
            </p:cNvSpPr>
            <p:nvPr/>
          </p:nvSpPr>
          <p:spPr bwMode="auto">
            <a:xfrm>
              <a:off x="4608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2" name="Freeform 36"/>
            <p:cNvSpPr>
              <a:spLocks/>
            </p:cNvSpPr>
            <p:nvPr/>
          </p:nvSpPr>
          <p:spPr bwMode="auto">
            <a:xfrm>
              <a:off x="3264" y="3320"/>
              <a:ext cx="2096" cy="280"/>
            </a:xfrm>
            <a:custGeom>
              <a:avLst/>
              <a:gdLst>
                <a:gd name="T0" fmla="*/ 1728 w 2096"/>
                <a:gd name="T1" fmla="*/ 280 h 280"/>
                <a:gd name="T2" fmla="*/ 1872 w 2096"/>
                <a:gd name="T3" fmla="*/ 232 h 280"/>
                <a:gd name="T4" fmla="*/ 1824 w 2096"/>
                <a:gd name="T5" fmla="*/ 40 h 280"/>
                <a:gd name="T6" fmla="*/ 240 w 2096"/>
                <a:gd name="T7" fmla="*/ 40 h 280"/>
                <a:gd name="T8" fmla="*/ 384 w 2096"/>
                <a:gd name="T9" fmla="*/ 28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6"/>
                <a:gd name="T16" fmla="*/ 0 h 280"/>
                <a:gd name="T17" fmla="*/ 2096 w 2096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6" h="280">
                  <a:moveTo>
                    <a:pt x="1728" y="280"/>
                  </a:moveTo>
                  <a:cubicBezTo>
                    <a:pt x="1792" y="276"/>
                    <a:pt x="1856" y="272"/>
                    <a:pt x="1872" y="232"/>
                  </a:cubicBezTo>
                  <a:cubicBezTo>
                    <a:pt x="1888" y="192"/>
                    <a:pt x="2096" y="72"/>
                    <a:pt x="1824" y="40"/>
                  </a:cubicBezTo>
                  <a:cubicBezTo>
                    <a:pt x="1552" y="8"/>
                    <a:pt x="480" y="0"/>
                    <a:pt x="240" y="40"/>
                  </a:cubicBezTo>
                  <a:cubicBezTo>
                    <a:pt x="0" y="80"/>
                    <a:pt x="360" y="240"/>
                    <a:pt x="384" y="2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3" name="Line 37"/>
            <p:cNvSpPr>
              <a:spLocks noChangeShapeType="1"/>
            </p:cNvSpPr>
            <p:nvPr/>
          </p:nvSpPr>
          <p:spPr bwMode="auto">
            <a:xfrm>
              <a:off x="3744" y="22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4" name="Line 38"/>
            <p:cNvSpPr>
              <a:spLocks noChangeShapeType="1"/>
            </p:cNvSpPr>
            <p:nvPr/>
          </p:nvSpPr>
          <p:spPr bwMode="auto">
            <a:xfrm>
              <a:off x="4128" y="22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5" name="Line 39"/>
            <p:cNvSpPr>
              <a:spLocks noChangeShapeType="1"/>
            </p:cNvSpPr>
            <p:nvPr/>
          </p:nvSpPr>
          <p:spPr bwMode="auto">
            <a:xfrm>
              <a:off x="4512" y="22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6" name="Line 40"/>
            <p:cNvSpPr>
              <a:spLocks noChangeShapeType="1"/>
            </p:cNvSpPr>
            <p:nvPr/>
          </p:nvSpPr>
          <p:spPr bwMode="auto">
            <a:xfrm>
              <a:off x="4896" y="22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7" name="Line 41"/>
            <p:cNvSpPr>
              <a:spLocks noChangeShapeType="1"/>
            </p:cNvSpPr>
            <p:nvPr/>
          </p:nvSpPr>
          <p:spPr bwMode="auto">
            <a:xfrm>
              <a:off x="3744" y="27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8" name="Line 42"/>
            <p:cNvSpPr>
              <a:spLocks noChangeShapeType="1"/>
            </p:cNvSpPr>
            <p:nvPr/>
          </p:nvSpPr>
          <p:spPr bwMode="auto">
            <a:xfrm>
              <a:off x="4128" y="27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9" name="Line 43"/>
            <p:cNvSpPr>
              <a:spLocks noChangeShapeType="1"/>
            </p:cNvSpPr>
            <p:nvPr/>
          </p:nvSpPr>
          <p:spPr bwMode="auto">
            <a:xfrm>
              <a:off x="4512" y="27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0" name="Line 44"/>
            <p:cNvSpPr>
              <a:spLocks noChangeShapeType="1"/>
            </p:cNvSpPr>
            <p:nvPr/>
          </p:nvSpPr>
          <p:spPr bwMode="auto">
            <a:xfrm>
              <a:off x="4896" y="27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1" name="Line 45"/>
            <p:cNvSpPr>
              <a:spLocks noChangeShapeType="1"/>
            </p:cNvSpPr>
            <p:nvPr/>
          </p:nvSpPr>
          <p:spPr bwMode="auto">
            <a:xfrm>
              <a:off x="3744" y="32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2" name="Line 46"/>
            <p:cNvSpPr>
              <a:spLocks noChangeShapeType="1"/>
            </p:cNvSpPr>
            <p:nvPr/>
          </p:nvSpPr>
          <p:spPr bwMode="auto">
            <a:xfrm>
              <a:off x="4128" y="32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3" name="Line 47"/>
            <p:cNvSpPr>
              <a:spLocks noChangeShapeType="1"/>
            </p:cNvSpPr>
            <p:nvPr/>
          </p:nvSpPr>
          <p:spPr bwMode="auto">
            <a:xfrm>
              <a:off x="4512" y="32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4" name="Line 48"/>
            <p:cNvSpPr>
              <a:spLocks noChangeShapeType="1"/>
            </p:cNvSpPr>
            <p:nvPr/>
          </p:nvSpPr>
          <p:spPr bwMode="auto">
            <a:xfrm>
              <a:off x="4896" y="32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5" name="Freeform 49"/>
            <p:cNvSpPr>
              <a:spLocks/>
            </p:cNvSpPr>
            <p:nvPr/>
          </p:nvSpPr>
          <p:spPr bwMode="auto">
            <a:xfrm>
              <a:off x="3744" y="1992"/>
              <a:ext cx="168" cy="1960"/>
            </a:xfrm>
            <a:custGeom>
              <a:avLst/>
              <a:gdLst>
                <a:gd name="T0" fmla="*/ 0 w 168"/>
                <a:gd name="T1" fmla="*/ 72 h 1960"/>
                <a:gd name="T2" fmla="*/ 96 w 168"/>
                <a:gd name="T3" fmla="*/ 24 h 1960"/>
                <a:gd name="T4" fmla="*/ 144 w 168"/>
                <a:gd name="T5" fmla="*/ 72 h 1960"/>
                <a:gd name="T6" fmla="*/ 144 w 168"/>
                <a:gd name="T7" fmla="*/ 456 h 1960"/>
                <a:gd name="T8" fmla="*/ 144 w 168"/>
                <a:gd name="T9" fmla="*/ 1752 h 1960"/>
                <a:gd name="T10" fmla="*/ 0 w 168"/>
                <a:gd name="T11" fmla="*/ 1704 h 19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1960"/>
                <a:gd name="T20" fmla="*/ 168 w 168"/>
                <a:gd name="T21" fmla="*/ 1960 h 19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1960">
                  <a:moveTo>
                    <a:pt x="0" y="72"/>
                  </a:moveTo>
                  <a:cubicBezTo>
                    <a:pt x="36" y="48"/>
                    <a:pt x="72" y="24"/>
                    <a:pt x="96" y="24"/>
                  </a:cubicBezTo>
                  <a:cubicBezTo>
                    <a:pt x="120" y="24"/>
                    <a:pt x="136" y="0"/>
                    <a:pt x="144" y="72"/>
                  </a:cubicBezTo>
                  <a:cubicBezTo>
                    <a:pt x="152" y="144"/>
                    <a:pt x="144" y="176"/>
                    <a:pt x="144" y="456"/>
                  </a:cubicBezTo>
                  <a:cubicBezTo>
                    <a:pt x="144" y="736"/>
                    <a:pt x="168" y="1544"/>
                    <a:pt x="144" y="1752"/>
                  </a:cubicBezTo>
                  <a:cubicBezTo>
                    <a:pt x="120" y="1960"/>
                    <a:pt x="60" y="1832"/>
                    <a:pt x="0" y="17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6" name="Freeform 50"/>
            <p:cNvSpPr>
              <a:spLocks/>
            </p:cNvSpPr>
            <p:nvPr/>
          </p:nvSpPr>
          <p:spPr bwMode="auto">
            <a:xfrm>
              <a:off x="4128" y="1976"/>
              <a:ext cx="168" cy="1960"/>
            </a:xfrm>
            <a:custGeom>
              <a:avLst/>
              <a:gdLst>
                <a:gd name="T0" fmla="*/ 0 w 168"/>
                <a:gd name="T1" fmla="*/ 72 h 1960"/>
                <a:gd name="T2" fmla="*/ 96 w 168"/>
                <a:gd name="T3" fmla="*/ 24 h 1960"/>
                <a:gd name="T4" fmla="*/ 144 w 168"/>
                <a:gd name="T5" fmla="*/ 72 h 1960"/>
                <a:gd name="T6" fmla="*/ 144 w 168"/>
                <a:gd name="T7" fmla="*/ 456 h 1960"/>
                <a:gd name="T8" fmla="*/ 144 w 168"/>
                <a:gd name="T9" fmla="*/ 1752 h 1960"/>
                <a:gd name="T10" fmla="*/ 0 w 168"/>
                <a:gd name="T11" fmla="*/ 1704 h 19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1960"/>
                <a:gd name="T20" fmla="*/ 168 w 168"/>
                <a:gd name="T21" fmla="*/ 1960 h 19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1960">
                  <a:moveTo>
                    <a:pt x="0" y="72"/>
                  </a:moveTo>
                  <a:cubicBezTo>
                    <a:pt x="36" y="48"/>
                    <a:pt x="72" y="24"/>
                    <a:pt x="96" y="24"/>
                  </a:cubicBezTo>
                  <a:cubicBezTo>
                    <a:pt x="120" y="24"/>
                    <a:pt x="136" y="0"/>
                    <a:pt x="144" y="72"/>
                  </a:cubicBezTo>
                  <a:cubicBezTo>
                    <a:pt x="152" y="144"/>
                    <a:pt x="144" y="176"/>
                    <a:pt x="144" y="456"/>
                  </a:cubicBezTo>
                  <a:cubicBezTo>
                    <a:pt x="144" y="736"/>
                    <a:pt x="168" y="1544"/>
                    <a:pt x="144" y="1752"/>
                  </a:cubicBezTo>
                  <a:cubicBezTo>
                    <a:pt x="120" y="1960"/>
                    <a:pt x="60" y="1832"/>
                    <a:pt x="0" y="17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7" name="Freeform 51"/>
            <p:cNvSpPr>
              <a:spLocks/>
            </p:cNvSpPr>
            <p:nvPr/>
          </p:nvSpPr>
          <p:spPr bwMode="auto">
            <a:xfrm>
              <a:off x="4512" y="1976"/>
              <a:ext cx="168" cy="1960"/>
            </a:xfrm>
            <a:custGeom>
              <a:avLst/>
              <a:gdLst>
                <a:gd name="T0" fmla="*/ 0 w 168"/>
                <a:gd name="T1" fmla="*/ 72 h 1960"/>
                <a:gd name="T2" fmla="*/ 96 w 168"/>
                <a:gd name="T3" fmla="*/ 24 h 1960"/>
                <a:gd name="T4" fmla="*/ 144 w 168"/>
                <a:gd name="T5" fmla="*/ 72 h 1960"/>
                <a:gd name="T6" fmla="*/ 144 w 168"/>
                <a:gd name="T7" fmla="*/ 456 h 1960"/>
                <a:gd name="T8" fmla="*/ 144 w 168"/>
                <a:gd name="T9" fmla="*/ 1752 h 1960"/>
                <a:gd name="T10" fmla="*/ 0 w 168"/>
                <a:gd name="T11" fmla="*/ 1704 h 19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1960"/>
                <a:gd name="T20" fmla="*/ 168 w 168"/>
                <a:gd name="T21" fmla="*/ 1960 h 19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1960">
                  <a:moveTo>
                    <a:pt x="0" y="72"/>
                  </a:moveTo>
                  <a:cubicBezTo>
                    <a:pt x="36" y="48"/>
                    <a:pt x="72" y="24"/>
                    <a:pt x="96" y="24"/>
                  </a:cubicBezTo>
                  <a:cubicBezTo>
                    <a:pt x="120" y="24"/>
                    <a:pt x="136" y="0"/>
                    <a:pt x="144" y="72"/>
                  </a:cubicBezTo>
                  <a:cubicBezTo>
                    <a:pt x="152" y="144"/>
                    <a:pt x="144" y="176"/>
                    <a:pt x="144" y="456"/>
                  </a:cubicBezTo>
                  <a:cubicBezTo>
                    <a:pt x="144" y="736"/>
                    <a:pt x="168" y="1544"/>
                    <a:pt x="144" y="1752"/>
                  </a:cubicBezTo>
                  <a:cubicBezTo>
                    <a:pt x="120" y="1960"/>
                    <a:pt x="60" y="1832"/>
                    <a:pt x="0" y="17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8" name="Freeform 52"/>
            <p:cNvSpPr>
              <a:spLocks/>
            </p:cNvSpPr>
            <p:nvPr/>
          </p:nvSpPr>
          <p:spPr bwMode="auto">
            <a:xfrm>
              <a:off x="4896" y="1976"/>
              <a:ext cx="168" cy="1960"/>
            </a:xfrm>
            <a:custGeom>
              <a:avLst/>
              <a:gdLst>
                <a:gd name="T0" fmla="*/ 0 w 168"/>
                <a:gd name="T1" fmla="*/ 72 h 1960"/>
                <a:gd name="T2" fmla="*/ 96 w 168"/>
                <a:gd name="T3" fmla="*/ 24 h 1960"/>
                <a:gd name="T4" fmla="*/ 144 w 168"/>
                <a:gd name="T5" fmla="*/ 72 h 1960"/>
                <a:gd name="T6" fmla="*/ 144 w 168"/>
                <a:gd name="T7" fmla="*/ 456 h 1960"/>
                <a:gd name="T8" fmla="*/ 144 w 168"/>
                <a:gd name="T9" fmla="*/ 1752 h 1960"/>
                <a:gd name="T10" fmla="*/ 0 w 168"/>
                <a:gd name="T11" fmla="*/ 1704 h 19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1960"/>
                <a:gd name="T20" fmla="*/ 168 w 168"/>
                <a:gd name="T21" fmla="*/ 1960 h 19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1960">
                  <a:moveTo>
                    <a:pt x="0" y="72"/>
                  </a:moveTo>
                  <a:cubicBezTo>
                    <a:pt x="36" y="48"/>
                    <a:pt x="72" y="24"/>
                    <a:pt x="96" y="24"/>
                  </a:cubicBezTo>
                  <a:cubicBezTo>
                    <a:pt x="120" y="24"/>
                    <a:pt x="136" y="0"/>
                    <a:pt x="144" y="72"/>
                  </a:cubicBezTo>
                  <a:cubicBezTo>
                    <a:pt x="152" y="144"/>
                    <a:pt x="144" y="176"/>
                    <a:pt x="144" y="456"/>
                  </a:cubicBezTo>
                  <a:cubicBezTo>
                    <a:pt x="144" y="736"/>
                    <a:pt x="168" y="1544"/>
                    <a:pt x="144" y="1752"/>
                  </a:cubicBezTo>
                  <a:cubicBezTo>
                    <a:pt x="120" y="1960"/>
                    <a:pt x="60" y="1832"/>
                    <a:pt x="0" y="17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Torus, continued</a:t>
            </a:r>
          </a:p>
        </p:txBody>
      </p:sp>
      <p:sp>
        <p:nvSpPr>
          <p:cNvPr id="11776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Weave nodes to make inter-node latencies ~constant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96FE93-5711-F648-8B73-47FD9F7E3AF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7764" name="Picture 4" descr="We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5439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4800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Planar, hierarchical topology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Latency: O(logN)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Good for local traffic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Cheap: O(N) cost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Easy to Layout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Root can become a bottleneck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Fat trees avoid this problem (CM-5)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878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9"/>
          <a:stretch>
            <a:fillRect/>
          </a:stretch>
        </p:blipFill>
        <p:spPr bwMode="auto">
          <a:xfrm>
            <a:off x="1295400" y="4110038"/>
            <a:ext cx="670560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Trees</a:t>
            </a: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45DC2D-2013-5549-B481-4FB0BCFCA2C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8789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24114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TextBox 7"/>
          <p:cNvSpPr txBox="1">
            <a:spLocks noChangeArrowheads="1"/>
          </p:cNvSpPr>
          <p:nvPr/>
        </p:nvSpPr>
        <p:spPr bwMode="auto">
          <a:xfrm>
            <a:off x="3886200" y="4202113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Fat Tree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CM-5 Fat Tree</a:t>
            </a:r>
          </a:p>
        </p:txBody>
      </p:sp>
      <p:sp>
        <p:nvSpPr>
          <p:cNvPr id="11981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Fat tree based on 4x2 switches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Randomized routing on the way up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Combining, multicast, reduction operators supported in hardware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Thinking Machines Corp., </a:t>
            </a:r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</a:rPr>
              <a:t>The Connection Machine CM-5 Technical Summary</a:t>
            </a:r>
            <a:r>
              <a:rPr lang="en-US" altLang="ja-JP">
                <a:latin typeface="Tahoma" charset="0"/>
                <a:ea typeface="ＭＳ Ｐゴシック" charset="0"/>
              </a:rPr>
              <a:t>,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Jan. 1992.</a:t>
            </a: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54CC65-DC07-A545-A44B-94E642F2AC0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98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7600"/>
            <a:ext cx="63500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Hypercube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Latency: O(logN)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Radix: O(logN)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#links: O(NlogN)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Low latency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Hard to lay out in 2D/3D</a:t>
            </a: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9BC546-75E0-0D42-839A-9875ED9FD61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08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56197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7" name="Group 4"/>
          <p:cNvGrpSpPr>
            <a:grpSpLocks/>
          </p:cNvGrpSpPr>
          <p:nvPr/>
        </p:nvGrpSpPr>
        <p:grpSpPr bwMode="auto">
          <a:xfrm>
            <a:off x="4267200" y="3429000"/>
            <a:ext cx="4557713" cy="3019425"/>
            <a:chOff x="922" y="1502"/>
            <a:chExt cx="3725" cy="2610"/>
          </a:xfrm>
        </p:grpSpPr>
        <p:sp>
          <p:nvSpPr>
            <p:cNvPr id="120838" name="Rectangle 5"/>
            <p:cNvSpPr>
              <a:spLocks noChangeArrowheads="1"/>
            </p:cNvSpPr>
            <p:nvPr/>
          </p:nvSpPr>
          <p:spPr bwMode="auto">
            <a:xfrm>
              <a:off x="1256" y="2696"/>
              <a:ext cx="992" cy="9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0839" name="Rectangle 6"/>
            <p:cNvSpPr>
              <a:spLocks noChangeArrowheads="1"/>
            </p:cNvSpPr>
            <p:nvPr/>
          </p:nvSpPr>
          <p:spPr bwMode="auto">
            <a:xfrm>
              <a:off x="1688" y="2312"/>
              <a:ext cx="992" cy="9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0840" name="Line 7"/>
            <p:cNvSpPr>
              <a:spLocks noChangeShapeType="1"/>
            </p:cNvSpPr>
            <p:nvPr/>
          </p:nvSpPr>
          <p:spPr bwMode="auto">
            <a:xfrm flipH="1">
              <a:off x="1248" y="2304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41" name="Line 8"/>
            <p:cNvSpPr>
              <a:spLocks noChangeShapeType="1"/>
            </p:cNvSpPr>
            <p:nvPr/>
          </p:nvSpPr>
          <p:spPr bwMode="auto">
            <a:xfrm flipH="1">
              <a:off x="1248" y="3264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42" name="Line 9"/>
            <p:cNvSpPr>
              <a:spLocks noChangeShapeType="1"/>
            </p:cNvSpPr>
            <p:nvPr/>
          </p:nvSpPr>
          <p:spPr bwMode="auto">
            <a:xfrm flipH="1">
              <a:off x="2256" y="2304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43" name="Line 10"/>
            <p:cNvSpPr>
              <a:spLocks noChangeShapeType="1"/>
            </p:cNvSpPr>
            <p:nvPr/>
          </p:nvSpPr>
          <p:spPr bwMode="auto">
            <a:xfrm flipH="1">
              <a:off x="2256" y="3264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44" name="Rectangle 11"/>
            <p:cNvSpPr>
              <a:spLocks noChangeArrowheads="1"/>
            </p:cNvSpPr>
            <p:nvPr/>
          </p:nvSpPr>
          <p:spPr bwMode="auto">
            <a:xfrm>
              <a:off x="970" y="3662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0000</a:t>
              </a:r>
            </a:p>
          </p:txBody>
        </p:sp>
        <p:sp>
          <p:nvSpPr>
            <p:cNvPr id="120845" name="Rectangle 12"/>
            <p:cNvSpPr>
              <a:spLocks noChangeArrowheads="1"/>
            </p:cNvSpPr>
            <p:nvPr/>
          </p:nvSpPr>
          <p:spPr bwMode="auto">
            <a:xfrm>
              <a:off x="1402" y="2174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0101</a:t>
              </a:r>
            </a:p>
          </p:txBody>
        </p:sp>
        <p:sp>
          <p:nvSpPr>
            <p:cNvPr id="120846" name="Rectangle 13"/>
            <p:cNvSpPr>
              <a:spLocks noChangeArrowheads="1"/>
            </p:cNvSpPr>
            <p:nvPr/>
          </p:nvSpPr>
          <p:spPr bwMode="auto">
            <a:xfrm>
              <a:off x="922" y="2606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0100</a:t>
              </a:r>
            </a:p>
          </p:txBody>
        </p:sp>
        <p:sp>
          <p:nvSpPr>
            <p:cNvPr id="120847" name="Rectangle 14"/>
            <p:cNvSpPr>
              <a:spLocks noChangeArrowheads="1"/>
            </p:cNvSpPr>
            <p:nvPr/>
          </p:nvSpPr>
          <p:spPr bwMode="auto">
            <a:xfrm>
              <a:off x="1594" y="3278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0001</a:t>
              </a:r>
            </a:p>
          </p:txBody>
        </p:sp>
        <p:sp>
          <p:nvSpPr>
            <p:cNvPr id="120848" name="Rectangle 15"/>
            <p:cNvSpPr>
              <a:spLocks noChangeArrowheads="1"/>
            </p:cNvSpPr>
            <p:nvPr/>
          </p:nvSpPr>
          <p:spPr bwMode="auto">
            <a:xfrm>
              <a:off x="2602" y="3278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0011</a:t>
              </a:r>
            </a:p>
          </p:txBody>
        </p:sp>
        <p:sp>
          <p:nvSpPr>
            <p:cNvPr id="120849" name="Rectangle 16"/>
            <p:cNvSpPr>
              <a:spLocks noChangeArrowheads="1"/>
            </p:cNvSpPr>
            <p:nvPr/>
          </p:nvSpPr>
          <p:spPr bwMode="auto">
            <a:xfrm>
              <a:off x="2074" y="3662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0010</a:t>
              </a:r>
            </a:p>
          </p:txBody>
        </p:sp>
        <p:sp>
          <p:nvSpPr>
            <p:cNvPr id="120850" name="Rectangle 17"/>
            <p:cNvSpPr>
              <a:spLocks noChangeArrowheads="1"/>
            </p:cNvSpPr>
            <p:nvPr/>
          </p:nvSpPr>
          <p:spPr bwMode="auto">
            <a:xfrm>
              <a:off x="1882" y="2750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0110</a:t>
              </a:r>
            </a:p>
          </p:txBody>
        </p:sp>
        <p:sp>
          <p:nvSpPr>
            <p:cNvPr id="120851" name="Rectangle 18"/>
            <p:cNvSpPr>
              <a:spLocks noChangeArrowheads="1"/>
            </p:cNvSpPr>
            <p:nvPr/>
          </p:nvSpPr>
          <p:spPr bwMode="auto">
            <a:xfrm>
              <a:off x="2410" y="2174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0111</a:t>
              </a:r>
            </a:p>
          </p:txBody>
        </p:sp>
        <p:sp>
          <p:nvSpPr>
            <p:cNvPr id="120852" name="Rectangle 19"/>
            <p:cNvSpPr>
              <a:spLocks noChangeArrowheads="1"/>
            </p:cNvSpPr>
            <p:nvPr/>
          </p:nvSpPr>
          <p:spPr bwMode="auto">
            <a:xfrm>
              <a:off x="2936" y="2072"/>
              <a:ext cx="992" cy="9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0853" name="Rectangle 20"/>
            <p:cNvSpPr>
              <a:spLocks noChangeArrowheads="1"/>
            </p:cNvSpPr>
            <p:nvPr/>
          </p:nvSpPr>
          <p:spPr bwMode="auto">
            <a:xfrm>
              <a:off x="3368" y="1688"/>
              <a:ext cx="992" cy="9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0854" name="Line 21"/>
            <p:cNvSpPr>
              <a:spLocks noChangeShapeType="1"/>
            </p:cNvSpPr>
            <p:nvPr/>
          </p:nvSpPr>
          <p:spPr bwMode="auto">
            <a:xfrm flipH="1">
              <a:off x="2928" y="1680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5" name="Line 22"/>
            <p:cNvSpPr>
              <a:spLocks noChangeShapeType="1"/>
            </p:cNvSpPr>
            <p:nvPr/>
          </p:nvSpPr>
          <p:spPr bwMode="auto">
            <a:xfrm flipH="1">
              <a:off x="2928" y="2640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6" name="Line 23"/>
            <p:cNvSpPr>
              <a:spLocks noChangeShapeType="1"/>
            </p:cNvSpPr>
            <p:nvPr/>
          </p:nvSpPr>
          <p:spPr bwMode="auto">
            <a:xfrm flipH="1">
              <a:off x="3936" y="1680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7" name="Line 24"/>
            <p:cNvSpPr>
              <a:spLocks noChangeShapeType="1"/>
            </p:cNvSpPr>
            <p:nvPr/>
          </p:nvSpPr>
          <p:spPr bwMode="auto">
            <a:xfrm flipH="1">
              <a:off x="3936" y="2640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8" name="Line 25"/>
            <p:cNvSpPr>
              <a:spLocks noChangeShapeType="1"/>
            </p:cNvSpPr>
            <p:nvPr/>
          </p:nvSpPr>
          <p:spPr bwMode="auto">
            <a:xfrm flipH="1">
              <a:off x="1248" y="3024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9" name="Line 26"/>
            <p:cNvSpPr>
              <a:spLocks noChangeShapeType="1"/>
            </p:cNvSpPr>
            <p:nvPr/>
          </p:nvSpPr>
          <p:spPr bwMode="auto">
            <a:xfrm flipH="1">
              <a:off x="2256" y="3024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0" name="Line 27"/>
            <p:cNvSpPr>
              <a:spLocks noChangeShapeType="1"/>
            </p:cNvSpPr>
            <p:nvPr/>
          </p:nvSpPr>
          <p:spPr bwMode="auto">
            <a:xfrm flipH="1">
              <a:off x="1680" y="2640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1" name="Line 28"/>
            <p:cNvSpPr>
              <a:spLocks noChangeShapeType="1"/>
            </p:cNvSpPr>
            <p:nvPr/>
          </p:nvSpPr>
          <p:spPr bwMode="auto">
            <a:xfrm flipH="1">
              <a:off x="2688" y="2640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2" name="Line 29"/>
            <p:cNvSpPr>
              <a:spLocks noChangeShapeType="1"/>
            </p:cNvSpPr>
            <p:nvPr/>
          </p:nvSpPr>
          <p:spPr bwMode="auto">
            <a:xfrm flipH="1">
              <a:off x="1248" y="2064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3" name="Line 30"/>
            <p:cNvSpPr>
              <a:spLocks noChangeShapeType="1"/>
            </p:cNvSpPr>
            <p:nvPr/>
          </p:nvSpPr>
          <p:spPr bwMode="auto">
            <a:xfrm flipH="1">
              <a:off x="2256" y="2064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4" name="Line 31"/>
            <p:cNvSpPr>
              <a:spLocks noChangeShapeType="1"/>
            </p:cNvSpPr>
            <p:nvPr/>
          </p:nvSpPr>
          <p:spPr bwMode="auto">
            <a:xfrm flipH="1">
              <a:off x="2688" y="1680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5" name="Line 32"/>
            <p:cNvSpPr>
              <a:spLocks noChangeShapeType="1"/>
            </p:cNvSpPr>
            <p:nvPr/>
          </p:nvSpPr>
          <p:spPr bwMode="auto">
            <a:xfrm flipH="1">
              <a:off x="1680" y="1680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866" name="Group 33"/>
            <p:cNvGrpSpPr>
              <a:grpSpLocks/>
            </p:cNvGrpSpPr>
            <p:nvPr/>
          </p:nvGrpSpPr>
          <p:grpSpPr bwMode="auto">
            <a:xfrm>
              <a:off x="2602" y="1502"/>
              <a:ext cx="2045" cy="1938"/>
              <a:chOff x="2602" y="1502"/>
              <a:chExt cx="2045" cy="1938"/>
            </a:xfrm>
          </p:grpSpPr>
          <p:sp>
            <p:nvSpPr>
              <p:cNvPr id="120867" name="Rectangle 34"/>
              <p:cNvSpPr>
                <a:spLocks noChangeArrowheads="1"/>
              </p:cNvSpPr>
              <p:nvPr/>
            </p:nvSpPr>
            <p:spPr bwMode="auto">
              <a:xfrm>
                <a:off x="2650" y="2990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/>
                  <a:t>1000</a:t>
                </a:r>
              </a:p>
            </p:txBody>
          </p:sp>
          <p:sp>
            <p:nvSpPr>
              <p:cNvPr id="120868" name="Rectangle 35"/>
              <p:cNvSpPr>
                <a:spLocks noChangeArrowheads="1"/>
              </p:cNvSpPr>
              <p:nvPr/>
            </p:nvSpPr>
            <p:spPr bwMode="auto">
              <a:xfrm>
                <a:off x="3082" y="1502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/>
                  <a:t>1101</a:t>
                </a:r>
              </a:p>
            </p:txBody>
          </p:sp>
          <p:sp>
            <p:nvSpPr>
              <p:cNvPr id="120869" name="Rectangle 36"/>
              <p:cNvSpPr>
                <a:spLocks noChangeArrowheads="1"/>
              </p:cNvSpPr>
              <p:nvPr/>
            </p:nvSpPr>
            <p:spPr bwMode="auto">
              <a:xfrm>
                <a:off x="2602" y="1934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/>
                  <a:t>1100</a:t>
                </a:r>
              </a:p>
            </p:txBody>
          </p:sp>
          <p:sp>
            <p:nvSpPr>
              <p:cNvPr id="120870" name="Rectangle 37"/>
              <p:cNvSpPr>
                <a:spLocks noChangeArrowheads="1"/>
              </p:cNvSpPr>
              <p:nvPr/>
            </p:nvSpPr>
            <p:spPr bwMode="auto">
              <a:xfrm>
                <a:off x="3274" y="2606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/>
                  <a:t>1001</a:t>
                </a:r>
              </a:p>
            </p:txBody>
          </p:sp>
          <p:sp>
            <p:nvSpPr>
              <p:cNvPr id="120871" name="Rectangle 38"/>
              <p:cNvSpPr>
                <a:spLocks noChangeArrowheads="1"/>
              </p:cNvSpPr>
              <p:nvPr/>
            </p:nvSpPr>
            <p:spPr bwMode="auto">
              <a:xfrm>
                <a:off x="4282" y="2606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/>
                  <a:t>1011</a:t>
                </a:r>
              </a:p>
            </p:txBody>
          </p:sp>
          <p:sp>
            <p:nvSpPr>
              <p:cNvPr id="120872" name="Rectangle 39"/>
              <p:cNvSpPr>
                <a:spLocks noChangeArrowheads="1"/>
              </p:cNvSpPr>
              <p:nvPr/>
            </p:nvSpPr>
            <p:spPr bwMode="auto">
              <a:xfrm>
                <a:off x="3754" y="2990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/>
                  <a:t>1010</a:t>
                </a:r>
              </a:p>
            </p:txBody>
          </p:sp>
          <p:sp>
            <p:nvSpPr>
              <p:cNvPr id="120873" name="Rectangle 40"/>
              <p:cNvSpPr>
                <a:spLocks noChangeArrowheads="1"/>
              </p:cNvSpPr>
              <p:nvPr/>
            </p:nvSpPr>
            <p:spPr bwMode="auto">
              <a:xfrm>
                <a:off x="3562" y="2078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/>
                  <a:t>1110</a:t>
                </a:r>
              </a:p>
            </p:txBody>
          </p:sp>
          <p:sp>
            <p:nvSpPr>
              <p:cNvPr id="120874" name="Rectangle 41"/>
              <p:cNvSpPr>
                <a:spLocks noChangeArrowheads="1"/>
              </p:cNvSpPr>
              <p:nvPr/>
            </p:nvSpPr>
            <p:spPr bwMode="auto">
              <a:xfrm>
                <a:off x="4090" y="1502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/>
                  <a:t>1111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Caltech Cosmic Cube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46482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64-node message passing machine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Seitz, 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Cosmic Cube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 CACM 1985.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DEDFB7-4EA6-1345-BC7D-269C9B2ED77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288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8862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42672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Handling Contention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Two packets trying to use the same link at the same time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What do you do?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Buffer one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Drop one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Misroute one (deflection)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Tradeoffs?</a:t>
            </a: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0517A0-10AF-CB42-83E4-22B9B81DF4A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390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3797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A Note on </a:t>
            </a:r>
            <a:r>
              <a:rPr lang="en-US" dirty="0" smtClean="0">
                <a:latin typeface="Garamond" charset="0"/>
              </a:rPr>
              <a:t>742, </a:t>
            </a:r>
            <a:r>
              <a:rPr lang="en-US" dirty="0">
                <a:latin typeface="Garamond" charset="0"/>
              </a:rPr>
              <a:t>Research, Jobs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28600" y="87630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</a:rPr>
              <a:t>I am teaching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Parallel Computer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Architecture </a:t>
            </a:r>
            <a:r>
              <a:rPr lang="en-US" dirty="0" smtClean="0">
                <a:latin typeface="Tahoma" charset="0"/>
              </a:rPr>
              <a:t>next semester (Fall </a:t>
            </a:r>
            <a:r>
              <a:rPr lang="en-US" dirty="0" smtClean="0">
                <a:latin typeface="Tahoma" charset="0"/>
              </a:rPr>
              <a:t>2014)</a:t>
            </a:r>
            <a:endParaRPr lang="en-US" dirty="0" smtClean="0">
              <a:latin typeface="Tahoma" charset="0"/>
            </a:endParaRPr>
          </a:p>
          <a:p>
            <a:pPr lvl="1">
              <a:defRPr/>
            </a:pPr>
            <a:r>
              <a:rPr lang="en-US" dirty="0" smtClean="0">
                <a:latin typeface="Tahoma" charset="0"/>
              </a:rPr>
              <a:t>Deep dive into many topics we covered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</a:rPr>
              <a:t>And, many topics we did not cover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</a:rPr>
              <a:t>Research oriented with an open-ended research project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</a:rPr>
              <a:t>Cutting edge research and topics in HW/SW interface</a:t>
            </a:r>
          </a:p>
          <a:p>
            <a:pPr marL="0" indent="0">
              <a:buFont typeface="Wingdings" charset="0"/>
              <a:buNone/>
              <a:defRPr/>
            </a:pPr>
            <a:endParaRPr lang="en-US" sz="1200" dirty="0">
              <a:latin typeface="Tahoma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</a:rPr>
              <a:t>If you are enjoying </a:t>
            </a:r>
            <a:r>
              <a:rPr lang="en-US" dirty="0" smtClean="0">
                <a:latin typeface="Tahoma" charset="0"/>
              </a:rPr>
              <a:t>447 and are doing well, </a:t>
            </a:r>
            <a:r>
              <a:rPr lang="en-US" dirty="0" smtClean="0">
                <a:latin typeface="Tahoma" charset="0"/>
              </a:rPr>
              <a:t>you can take </a:t>
            </a:r>
            <a:r>
              <a:rPr lang="en-US" dirty="0" smtClean="0">
                <a:latin typeface="Tahoma" charset="0"/>
              </a:rPr>
              <a:t>it</a:t>
            </a:r>
          </a:p>
          <a:p>
            <a:pPr marL="0" indent="0">
              <a:buNone/>
              <a:defRPr/>
            </a:pPr>
            <a:r>
              <a:rPr lang="en-US" dirty="0">
                <a:latin typeface="Tahoma" charset="0"/>
              </a:rPr>
              <a:t> </a:t>
            </a:r>
            <a:r>
              <a:rPr lang="en-US" dirty="0" smtClean="0">
                <a:latin typeface="Tahoma" charset="0"/>
              </a:rPr>
              <a:t>  </a:t>
            </a:r>
            <a:r>
              <a:rPr lang="en-US" dirty="0" smtClean="0">
                <a:latin typeface="Tahoma" charset="0"/>
                <a:sym typeface="Wingdings"/>
              </a:rPr>
              <a:t> no need to have taken 640/740</a:t>
            </a:r>
            <a:r>
              <a:rPr lang="en-US" dirty="0" smtClean="0">
                <a:latin typeface="Tahoma" charset="0"/>
              </a:rPr>
              <a:t> </a:t>
            </a:r>
            <a:endParaRPr lang="en-US" dirty="0" smtClean="0">
              <a:latin typeface="Tahoma" charset="0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dirty="0">
                <a:latin typeface="Tahoma" charset="0"/>
                <a:sym typeface="Wingdings"/>
              </a:rPr>
              <a:t> </a:t>
            </a:r>
            <a:r>
              <a:rPr lang="en-US" dirty="0" smtClean="0">
                <a:latin typeface="Tahoma" charset="0"/>
                <a:sym typeface="Wingdings"/>
              </a:rPr>
              <a:t>   talk with me</a:t>
            </a:r>
          </a:p>
          <a:p>
            <a:pPr>
              <a:defRPr/>
            </a:pPr>
            <a:endParaRPr lang="en-US" sz="1200" dirty="0">
              <a:latin typeface="Tahoma" charset="0"/>
              <a:sym typeface="Wingdings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sym typeface="Wingdings"/>
              </a:rPr>
              <a:t>If you are excited about Computer Architecture research or looking for a job/internship in this area 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sym typeface="Wingdings"/>
              </a:rPr>
              <a:t>    talk with me</a:t>
            </a:r>
            <a:endParaRPr lang="en-US" dirty="0" smtClean="0">
              <a:latin typeface="Tahoma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BB4059-D5CB-224D-AA20-67655F3905E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23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3621088" y="5791200"/>
            <a:ext cx="1330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Destination</a:t>
            </a:r>
            <a:endParaRPr lang="en-US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078895" y="3621695"/>
            <a:ext cx="340705" cy="340705"/>
          </a:xfrm>
          <a:prstGeom prst="rect">
            <a:avLst/>
          </a:prstGeom>
          <a:solidFill>
            <a:srgbClr val="000000">
              <a:alpha val="3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955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Bufferless Deflection Routing</a:t>
            </a:r>
          </a:p>
        </p:txBody>
      </p:sp>
      <p:sp>
        <p:nvSpPr>
          <p:cNvPr id="195590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763000" cy="920750"/>
          </a:xfrm>
        </p:spPr>
        <p:txBody>
          <a:bodyPr/>
          <a:lstStyle/>
          <a:p>
            <a:r>
              <a:rPr lang="en-US" b="1">
                <a:latin typeface="Tahoma" charset="0"/>
                <a:sym typeface="Wingdings" charset="0"/>
              </a:rPr>
              <a:t>Key idea</a:t>
            </a:r>
            <a:r>
              <a:rPr lang="en-US">
                <a:latin typeface="Tahoma" charset="0"/>
                <a:sym typeface="Wingdings" charset="0"/>
              </a:rPr>
              <a:t>: Packets are never buffered in the network. When two packets contend for the same link, one is </a:t>
            </a:r>
            <a:r>
              <a:rPr lang="en-US">
                <a:solidFill>
                  <a:srgbClr val="FF0000"/>
                </a:solidFill>
                <a:latin typeface="Tahoma" charset="0"/>
                <a:sym typeface="Wingdings" charset="0"/>
              </a:rPr>
              <a:t>deflected.</a:t>
            </a:r>
            <a:r>
              <a:rPr lang="en-US" baseline="30000">
                <a:solidFill>
                  <a:srgbClr val="FF0000"/>
                </a:solidFill>
                <a:latin typeface="Tahoma" charset="0"/>
                <a:sym typeface="Wingdings" charset="0"/>
              </a:rPr>
              <a:t>1</a:t>
            </a:r>
            <a:endParaRPr lang="en-US" b="1" baseline="30000">
              <a:solidFill>
                <a:srgbClr val="FF0000"/>
              </a:solidFill>
              <a:latin typeface="Tahoma" charset="0"/>
              <a:sym typeface="Wingdings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1955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608071-36C7-5144-B008-00D3688E0554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828800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8895" y="1828800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1495" y="1828800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621695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8895" y="3621695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31495" y="3621695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5410200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78895" y="5410200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31495" y="5410200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cxnSp>
        <p:nvCxnSpPr>
          <p:cNvPr id="14" name="Straight Connector 13"/>
          <p:cNvCxnSpPr>
            <a:stCxn id="0" idx="2"/>
            <a:endCxn id="0" idx="0"/>
          </p:cNvCxnSpPr>
          <p:nvPr/>
        </p:nvCxnSpPr>
        <p:spPr>
          <a:xfrm rot="5400000">
            <a:off x="1732757" y="4687094"/>
            <a:ext cx="14478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0" idx="2"/>
            <a:endCxn id="0" idx="0"/>
          </p:cNvCxnSpPr>
          <p:nvPr/>
        </p:nvCxnSpPr>
        <p:spPr>
          <a:xfrm rot="5400000">
            <a:off x="3525044" y="4687094"/>
            <a:ext cx="14478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0" idx="2"/>
            <a:endCxn id="0" idx="0"/>
          </p:cNvCxnSpPr>
          <p:nvPr/>
        </p:nvCxnSpPr>
        <p:spPr>
          <a:xfrm rot="5400000">
            <a:off x="5277644" y="4687094"/>
            <a:ext cx="14478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0" idx="2"/>
            <a:endCxn id="0" idx="0"/>
          </p:cNvCxnSpPr>
          <p:nvPr/>
        </p:nvCxnSpPr>
        <p:spPr>
          <a:xfrm rot="5400000">
            <a:off x="5275263" y="2895600"/>
            <a:ext cx="1452562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0" idx="2"/>
            <a:endCxn id="0" idx="0"/>
          </p:cNvCxnSpPr>
          <p:nvPr/>
        </p:nvCxnSpPr>
        <p:spPr>
          <a:xfrm rot="5400000">
            <a:off x="3522663" y="2895600"/>
            <a:ext cx="1452562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0" idx="2"/>
            <a:endCxn id="0" idx="0"/>
          </p:cNvCxnSpPr>
          <p:nvPr/>
        </p:nvCxnSpPr>
        <p:spPr>
          <a:xfrm rot="5400000">
            <a:off x="1730376" y="2895600"/>
            <a:ext cx="1452562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0" idx="1"/>
            <a:endCxn id="0" idx="3"/>
          </p:cNvCxnSpPr>
          <p:nvPr/>
        </p:nvCxnSpPr>
        <p:spPr>
          <a:xfrm rot="10800000">
            <a:off x="2627313" y="1998663"/>
            <a:ext cx="1450975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0" idx="1"/>
            <a:endCxn id="0" idx="3"/>
          </p:cNvCxnSpPr>
          <p:nvPr/>
        </p:nvCxnSpPr>
        <p:spPr>
          <a:xfrm rot="10800000">
            <a:off x="4419600" y="1998663"/>
            <a:ext cx="1411288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0" idx="1"/>
            <a:endCxn id="0" idx="3"/>
          </p:cNvCxnSpPr>
          <p:nvPr/>
        </p:nvCxnSpPr>
        <p:spPr>
          <a:xfrm rot="10800000">
            <a:off x="2627313" y="3792538"/>
            <a:ext cx="1450975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0" idx="1"/>
            <a:endCxn id="0" idx="3"/>
          </p:cNvCxnSpPr>
          <p:nvPr/>
        </p:nvCxnSpPr>
        <p:spPr>
          <a:xfrm rot="10800000">
            <a:off x="4419600" y="3792538"/>
            <a:ext cx="1411288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0" idx="1"/>
            <a:endCxn id="0" idx="3"/>
          </p:cNvCxnSpPr>
          <p:nvPr/>
        </p:nvCxnSpPr>
        <p:spPr>
          <a:xfrm rot="10800000">
            <a:off x="2627313" y="5580063"/>
            <a:ext cx="1450975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0" idx="1"/>
            <a:endCxn id="0" idx="3"/>
          </p:cNvCxnSpPr>
          <p:nvPr/>
        </p:nvCxnSpPr>
        <p:spPr>
          <a:xfrm rot="10800000">
            <a:off x="4419600" y="5580063"/>
            <a:ext cx="1411288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2743200" y="3562350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5" name="Rounded Rectangle 54"/>
          <p:cNvSpPr/>
          <p:nvPr/>
        </p:nvSpPr>
        <p:spPr>
          <a:xfrm rot="16200000">
            <a:off x="4181475" y="2095500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6" name="Rounded Rectangle 55"/>
          <p:cNvSpPr/>
          <p:nvPr/>
        </p:nvSpPr>
        <p:spPr>
          <a:xfrm rot="16200000">
            <a:off x="4181475" y="3248025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810000" y="3562350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8" name="Rounded Rectangle 57"/>
          <p:cNvSpPr/>
          <p:nvPr/>
        </p:nvSpPr>
        <p:spPr>
          <a:xfrm rot="16200000">
            <a:off x="4181475" y="3924300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495800" y="3562350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62600" y="3581400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1" name="Rounded Rectangle 60"/>
          <p:cNvSpPr/>
          <p:nvPr/>
        </p:nvSpPr>
        <p:spPr>
          <a:xfrm rot="5400000">
            <a:off x="5934075" y="3924300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2" name="Rounded Rectangle 61"/>
          <p:cNvSpPr/>
          <p:nvPr/>
        </p:nvSpPr>
        <p:spPr>
          <a:xfrm rot="5400000">
            <a:off x="5934075" y="5067300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724400" y="5372100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610225" y="5381625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7" name="Rounded Rectangle 66"/>
          <p:cNvSpPr/>
          <p:nvPr/>
        </p:nvSpPr>
        <p:spPr>
          <a:xfrm rot="16200000">
            <a:off x="4181475" y="4762500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0" name="Arc 69"/>
          <p:cNvSpPr/>
          <p:nvPr/>
        </p:nvSpPr>
        <p:spPr>
          <a:xfrm flipH="1" flipV="1">
            <a:off x="4191000" y="3305175"/>
            <a:ext cx="533400" cy="533400"/>
          </a:xfrm>
          <a:prstGeom prst="arc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9" name="Arc 68"/>
          <p:cNvSpPr/>
          <p:nvPr/>
        </p:nvSpPr>
        <p:spPr>
          <a:xfrm>
            <a:off x="3733800" y="3762375"/>
            <a:ext cx="533400" cy="533400"/>
          </a:xfrm>
          <a:prstGeom prst="arc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925888" y="5257800"/>
            <a:ext cx="609600" cy="6096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95646" name="TextBox 15"/>
          <p:cNvSpPr txBox="1">
            <a:spLocks noChangeArrowheads="1"/>
          </p:cNvSpPr>
          <p:nvPr/>
        </p:nvSpPr>
        <p:spPr bwMode="auto">
          <a:xfrm>
            <a:off x="76200" y="6324600"/>
            <a:ext cx="8464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aseline="30000">
                <a:solidFill>
                  <a:srgbClr val="000000"/>
                </a:solidFill>
                <a:latin typeface="Tahoma" charset="0"/>
              </a:rPr>
              <a:t>1</a:t>
            </a:r>
            <a:r>
              <a:rPr lang="en-US" sz="1400">
                <a:solidFill>
                  <a:srgbClr val="000000"/>
                </a:solidFill>
                <a:latin typeface="Tahoma" charset="0"/>
              </a:rPr>
              <a:t>Baran, “On Distributed Communication Networks.” RAND Tech. Report., 1962 / IEEE Trans.Comm., 1964.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2400" y="2286000"/>
            <a:ext cx="3681413" cy="11080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/>
              <a:t>New traffic can be </a:t>
            </a:r>
            <a:r>
              <a:rPr lang="en-US" sz="2200" b="1" dirty="0"/>
              <a:t>injected</a:t>
            </a:r>
            <a:endParaRPr lang="en-US" sz="2200" dirty="0"/>
          </a:p>
          <a:p>
            <a:pPr>
              <a:defRPr/>
            </a:pPr>
            <a:r>
              <a:rPr lang="en-US" sz="2200" dirty="0"/>
              <a:t>whenever there is a free</a:t>
            </a:r>
          </a:p>
          <a:p>
            <a:pPr>
              <a:defRPr/>
            </a:pPr>
            <a:r>
              <a:rPr lang="en-US" sz="2200" dirty="0"/>
              <a:t>output link.</a:t>
            </a:r>
            <a:endParaRPr lang="en-US" sz="2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73" grpId="0" animBg="1"/>
      <p:bldP spid="73" grpId="1" animBg="1"/>
      <p:bldP spid="48" grpId="0" animBg="1"/>
      <p:bldP spid="48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Bufferless Deflection Routing</a:t>
            </a:r>
          </a:p>
        </p:txBody>
      </p:sp>
      <p:sp>
        <p:nvSpPr>
          <p:cNvPr id="196610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10600" cy="1306513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Input buffers are eliminated: </a:t>
            </a:r>
            <a:r>
              <a:rPr lang="en-US" dirty="0" smtClean="0">
                <a:latin typeface="Tahoma" charset="0"/>
              </a:rPr>
              <a:t>packets are </a:t>
            </a:r>
            <a:r>
              <a:rPr lang="en-US" dirty="0">
                <a:latin typeface="Tahoma" charset="0"/>
              </a:rPr>
              <a:t>buffered in</a:t>
            </a:r>
            <a:br>
              <a:rPr lang="en-US" dirty="0">
                <a:latin typeface="Tahoma" charset="0"/>
              </a:rPr>
            </a:br>
            <a:r>
              <a:rPr lang="en-US" b="1" dirty="0">
                <a:latin typeface="Tahoma" charset="0"/>
              </a:rPr>
              <a:t>pipeline latches</a:t>
            </a:r>
            <a:r>
              <a:rPr lang="en-US" dirty="0">
                <a:latin typeface="Tahoma" charset="0"/>
              </a:rPr>
              <a:t> and on </a:t>
            </a:r>
            <a:r>
              <a:rPr lang="en-US" b="1" dirty="0">
                <a:latin typeface="Tahoma" charset="0"/>
              </a:rPr>
              <a:t>network links</a:t>
            </a:r>
          </a:p>
        </p:txBody>
      </p:sp>
      <p:sp>
        <p:nvSpPr>
          <p:cNvPr id="1966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87FA86-5300-A946-AA1D-99ED95C1B17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3240" y="2643182"/>
            <a:ext cx="3094879" cy="3571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grpSp>
        <p:nvGrpSpPr>
          <p:cNvPr id="196615" name="Group 5"/>
          <p:cNvGrpSpPr>
            <a:grpSpLocks/>
          </p:cNvGrpSpPr>
          <p:nvPr/>
        </p:nvGrpSpPr>
        <p:grpSpPr bwMode="auto">
          <a:xfrm>
            <a:off x="2371725" y="3097213"/>
            <a:ext cx="849313" cy="2428875"/>
            <a:chOff x="1714480" y="2428868"/>
            <a:chExt cx="1000132" cy="285910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714480" y="2428868"/>
              <a:ext cx="1000132" cy="18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714480" y="3142711"/>
              <a:ext cx="1000132" cy="18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714480" y="3858421"/>
              <a:ext cx="100013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714480" y="4572264"/>
              <a:ext cx="1000132" cy="18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714480" y="5286107"/>
              <a:ext cx="1000132" cy="18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616" name="Group 11"/>
          <p:cNvGrpSpPr>
            <a:grpSpLocks/>
          </p:cNvGrpSpPr>
          <p:nvPr/>
        </p:nvGrpSpPr>
        <p:grpSpPr bwMode="auto">
          <a:xfrm>
            <a:off x="3924300" y="3081338"/>
            <a:ext cx="627063" cy="2428875"/>
            <a:chOff x="3571868" y="2428868"/>
            <a:chExt cx="714380" cy="285910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571868" y="2428868"/>
              <a:ext cx="714380" cy="18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571868" y="3142711"/>
              <a:ext cx="714380" cy="18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571868" y="3858421"/>
              <a:ext cx="71438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571868" y="4572264"/>
              <a:ext cx="714380" cy="18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571868" y="5286107"/>
              <a:ext cx="714380" cy="18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617" name="Group 17"/>
          <p:cNvGrpSpPr>
            <a:grpSpLocks/>
          </p:cNvGrpSpPr>
          <p:nvPr/>
        </p:nvGrpSpPr>
        <p:grpSpPr bwMode="auto">
          <a:xfrm>
            <a:off x="4556125" y="2854325"/>
            <a:ext cx="1152525" cy="2913063"/>
            <a:chOff x="4286248" y="2143116"/>
            <a:chExt cx="1357322" cy="3429024"/>
          </a:xfrm>
        </p:grpSpPr>
        <p:sp>
          <p:nvSpPr>
            <p:cNvPr id="19" name="Rectangle 18"/>
            <p:cNvSpPr/>
            <p:nvPr/>
          </p:nvSpPr>
          <p:spPr>
            <a:xfrm>
              <a:off x="4286248" y="2143116"/>
              <a:ext cx="1357322" cy="342902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grpSp>
          <p:nvGrpSpPr>
            <p:cNvPr id="196689" name="Group 72"/>
            <p:cNvGrpSpPr>
              <a:grpSpLocks/>
            </p:cNvGrpSpPr>
            <p:nvPr/>
          </p:nvGrpSpPr>
          <p:grpSpPr bwMode="auto">
            <a:xfrm>
              <a:off x="4357686" y="2357430"/>
              <a:ext cx="1143008" cy="3073422"/>
              <a:chOff x="4357686" y="2357430"/>
              <a:chExt cx="1143008" cy="307342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4357293" y="2358015"/>
                <a:ext cx="286048" cy="18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 flipH="1">
                <a:off x="3429792" y="3571564"/>
                <a:ext cx="3070237" cy="64313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286480" y="5428252"/>
                <a:ext cx="215002" cy="186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690" name="Group 73"/>
            <p:cNvGrpSpPr>
              <a:grpSpLocks/>
            </p:cNvGrpSpPr>
            <p:nvPr/>
          </p:nvGrpSpPr>
          <p:grpSpPr bwMode="auto">
            <a:xfrm flipH="1">
              <a:off x="4429124" y="2357430"/>
              <a:ext cx="1143008" cy="3073422"/>
              <a:chOff x="4357686" y="2357430"/>
              <a:chExt cx="1143008" cy="3073422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4357291" y="2358015"/>
                <a:ext cx="286047" cy="18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3429789" y="3571564"/>
                <a:ext cx="3070237" cy="64313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286477" y="5428252"/>
                <a:ext cx="215003" cy="186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6618" name="Group 27"/>
          <p:cNvGrpSpPr>
            <a:grpSpLocks/>
          </p:cNvGrpSpPr>
          <p:nvPr/>
        </p:nvGrpSpPr>
        <p:grpSpPr bwMode="auto">
          <a:xfrm>
            <a:off x="5708650" y="3097213"/>
            <a:ext cx="849313" cy="2428875"/>
            <a:chOff x="5643570" y="2428868"/>
            <a:chExt cx="1000132" cy="2859108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5643570" y="2428868"/>
              <a:ext cx="1000132" cy="18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643570" y="3142711"/>
              <a:ext cx="1000132" cy="18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643570" y="3858421"/>
              <a:ext cx="100013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643570" y="4572264"/>
              <a:ext cx="1000132" cy="18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643570" y="5286107"/>
              <a:ext cx="1000132" cy="18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619" name="Group 33"/>
          <p:cNvGrpSpPr>
            <a:grpSpLocks/>
          </p:cNvGrpSpPr>
          <p:nvPr/>
        </p:nvGrpSpPr>
        <p:grpSpPr bwMode="auto">
          <a:xfrm>
            <a:off x="571500" y="2916238"/>
            <a:ext cx="942975" cy="2795587"/>
            <a:chOff x="604930" y="2214554"/>
            <a:chExt cx="1109550" cy="3292303"/>
          </a:xfrm>
        </p:grpSpPr>
        <p:sp>
          <p:nvSpPr>
            <p:cNvPr id="35" name="TextBox 34"/>
            <p:cNvSpPr txBox="1"/>
            <p:nvPr/>
          </p:nvSpPr>
          <p:spPr>
            <a:xfrm>
              <a:off x="604930" y="2214554"/>
              <a:ext cx="1038569" cy="435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  <a:ea typeface="+mn-ea"/>
                  <a:cs typeface="+mn-cs"/>
                </a:rPr>
                <a:t>North</a:t>
              </a:r>
              <a:endPara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4930" y="2928728"/>
              <a:ext cx="1038569" cy="435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  <a:ea typeface="+mn-ea"/>
                  <a:cs typeface="+mn-cs"/>
                </a:rPr>
                <a:t>South</a:t>
              </a:r>
              <a:endPara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8987" y="3642901"/>
              <a:ext cx="1025493" cy="435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  <a:ea typeface="+mn-ea"/>
                  <a:cs typeface="+mn-cs"/>
                </a:rPr>
                <a:t>East</a:t>
              </a:r>
              <a:endPara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8987" y="4357075"/>
              <a:ext cx="1025493" cy="435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  <a:ea typeface="+mn-ea"/>
                  <a:cs typeface="+mn-cs"/>
                </a:rPr>
                <a:t>West</a:t>
              </a:r>
              <a:endPara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2175" y="5071249"/>
              <a:ext cx="941436" cy="435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  <a:ea typeface="+mn-ea"/>
                  <a:cs typeface="+mn-cs"/>
                </a:rPr>
                <a:t>Local</a:t>
              </a:r>
              <a:endPara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467600" y="2909888"/>
            <a:ext cx="8826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North</a:t>
            </a:r>
            <a:endParaRPr lang="en-US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67600" y="3516313"/>
            <a:ext cx="8826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South</a:t>
            </a:r>
            <a:endParaRPr lang="en-US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539038" y="4124325"/>
            <a:ext cx="8715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East</a:t>
            </a:r>
            <a:endParaRPr lang="en-US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39038" y="4730750"/>
            <a:ext cx="8715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West</a:t>
            </a:r>
            <a:endParaRPr lang="en-US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24750" y="5337175"/>
            <a:ext cx="8001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Local</a:t>
            </a:r>
            <a:endParaRPr lang="en-US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grpSp>
        <p:nvGrpSpPr>
          <p:cNvPr id="40" name="Group 73"/>
          <p:cNvGrpSpPr>
            <a:grpSpLocks/>
          </p:cNvGrpSpPr>
          <p:nvPr/>
        </p:nvGrpSpPr>
        <p:grpSpPr bwMode="auto">
          <a:xfrm>
            <a:off x="3248025" y="3427413"/>
            <a:ext cx="719138" cy="534987"/>
            <a:chOff x="3238486" y="2740892"/>
            <a:chExt cx="719141" cy="535708"/>
          </a:xfrm>
        </p:grpSpPr>
        <p:grpSp>
          <p:nvGrpSpPr>
            <p:cNvPr id="196670" name="Group 80"/>
            <p:cNvGrpSpPr>
              <a:grpSpLocks/>
            </p:cNvGrpSpPr>
            <p:nvPr/>
          </p:nvGrpSpPr>
          <p:grpSpPr bwMode="auto">
            <a:xfrm>
              <a:off x="3419466" y="2743195"/>
              <a:ext cx="353352" cy="235823"/>
              <a:chOff x="3267057" y="2759799"/>
              <a:chExt cx="353352" cy="485471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267053" y="2758329"/>
                <a:ext cx="354014" cy="48759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rot="5400000">
                <a:off x="3195498" y="3001334"/>
                <a:ext cx="487598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671" name="Group 81"/>
            <p:cNvGrpSpPr>
              <a:grpSpLocks/>
            </p:cNvGrpSpPr>
            <p:nvPr/>
          </p:nvGrpSpPr>
          <p:grpSpPr bwMode="auto">
            <a:xfrm>
              <a:off x="3424228" y="3017120"/>
              <a:ext cx="347208" cy="235823"/>
              <a:chOff x="3273201" y="2759799"/>
              <a:chExt cx="347208" cy="485471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3273198" y="2760560"/>
                <a:ext cx="347663" cy="48432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 rot="5400000">
                <a:off x="3196930" y="3001928"/>
                <a:ext cx="484325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rapezoid 76"/>
            <p:cNvSpPr/>
            <p:nvPr/>
          </p:nvSpPr>
          <p:spPr>
            <a:xfrm rot="5400000">
              <a:off x="3623899" y="2931745"/>
              <a:ext cx="524581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78" name="Trapezoid 77"/>
            <p:cNvSpPr/>
            <p:nvPr/>
          </p:nvSpPr>
          <p:spPr>
            <a:xfrm rot="16200000" flipH="1">
              <a:off x="3047633" y="2942872"/>
              <a:ext cx="524581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</p:grpSp>
      <p:grpSp>
        <p:nvGrpSpPr>
          <p:cNvPr id="43" name="Group 87"/>
          <p:cNvGrpSpPr>
            <a:grpSpLocks/>
          </p:cNvGrpSpPr>
          <p:nvPr/>
        </p:nvGrpSpPr>
        <p:grpSpPr bwMode="auto">
          <a:xfrm>
            <a:off x="3248025" y="2803525"/>
            <a:ext cx="719138" cy="536575"/>
            <a:chOff x="3238486" y="2740892"/>
            <a:chExt cx="719141" cy="535708"/>
          </a:xfrm>
        </p:grpSpPr>
        <p:grpSp>
          <p:nvGrpSpPr>
            <p:cNvPr id="196662" name="Group 80"/>
            <p:cNvGrpSpPr>
              <a:grpSpLocks/>
            </p:cNvGrpSpPr>
            <p:nvPr/>
          </p:nvGrpSpPr>
          <p:grpSpPr bwMode="auto">
            <a:xfrm>
              <a:off x="3419466" y="2743195"/>
              <a:ext cx="353352" cy="235823"/>
              <a:chOff x="3267057" y="2759799"/>
              <a:chExt cx="353352" cy="485471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3267053" y="2758321"/>
                <a:ext cx="354014" cy="48615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 rot="5400000">
                <a:off x="3196220" y="3000605"/>
                <a:ext cx="48615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663" name="Group 81"/>
            <p:cNvGrpSpPr>
              <a:grpSpLocks/>
            </p:cNvGrpSpPr>
            <p:nvPr/>
          </p:nvGrpSpPr>
          <p:grpSpPr bwMode="auto">
            <a:xfrm>
              <a:off x="3424228" y="3017120"/>
              <a:ext cx="347208" cy="235823"/>
              <a:chOff x="3273201" y="2759799"/>
              <a:chExt cx="347208" cy="485471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3273198" y="2758874"/>
                <a:ext cx="347663" cy="48615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 rot="5400000">
                <a:off x="3196015" y="3001157"/>
                <a:ext cx="486155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rapezoid 90"/>
            <p:cNvSpPr/>
            <p:nvPr/>
          </p:nvSpPr>
          <p:spPr>
            <a:xfrm rot="5400000">
              <a:off x="3623882" y="2931761"/>
              <a:ext cx="524614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92" name="Trapezoid 91"/>
            <p:cNvSpPr/>
            <p:nvPr/>
          </p:nvSpPr>
          <p:spPr>
            <a:xfrm rot="16200000" flipH="1">
              <a:off x="3047618" y="2942855"/>
              <a:ext cx="524613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</p:grpSp>
      <p:grpSp>
        <p:nvGrpSpPr>
          <p:cNvPr id="46" name="Group 99"/>
          <p:cNvGrpSpPr>
            <a:grpSpLocks/>
          </p:cNvGrpSpPr>
          <p:nvPr/>
        </p:nvGrpSpPr>
        <p:grpSpPr bwMode="auto">
          <a:xfrm>
            <a:off x="3244850" y="4032250"/>
            <a:ext cx="719138" cy="534988"/>
            <a:chOff x="3238486" y="2740892"/>
            <a:chExt cx="719141" cy="535708"/>
          </a:xfrm>
        </p:grpSpPr>
        <p:grpSp>
          <p:nvGrpSpPr>
            <p:cNvPr id="196654" name="Group 80"/>
            <p:cNvGrpSpPr>
              <a:grpSpLocks/>
            </p:cNvGrpSpPr>
            <p:nvPr/>
          </p:nvGrpSpPr>
          <p:grpSpPr bwMode="auto">
            <a:xfrm>
              <a:off x="3419466" y="2743195"/>
              <a:ext cx="353352" cy="235823"/>
              <a:chOff x="3267057" y="2759799"/>
              <a:chExt cx="353352" cy="485471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3267053" y="2758331"/>
                <a:ext cx="354014" cy="48759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rot="5400000">
                <a:off x="3195499" y="3001336"/>
                <a:ext cx="48759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655" name="Group 81"/>
            <p:cNvGrpSpPr>
              <a:grpSpLocks/>
            </p:cNvGrpSpPr>
            <p:nvPr/>
          </p:nvGrpSpPr>
          <p:grpSpPr bwMode="auto">
            <a:xfrm>
              <a:off x="3424228" y="3017120"/>
              <a:ext cx="347208" cy="235823"/>
              <a:chOff x="3273201" y="2759799"/>
              <a:chExt cx="347208" cy="485471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3273198" y="2760558"/>
                <a:ext cx="347663" cy="48432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 rot="5400000">
                <a:off x="3196930" y="3001925"/>
                <a:ext cx="484325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Trapezoid 102"/>
            <p:cNvSpPr/>
            <p:nvPr/>
          </p:nvSpPr>
          <p:spPr>
            <a:xfrm rot="5400000">
              <a:off x="3623899" y="2931744"/>
              <a:ext cx="524580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04" name="Trapezoid 103"/>
            <p:cNvSpPr/>
            <p:nvPr/>
          </p:nvSpPr>
          <p:spPr>
            <a:xfrm rot="16200000" flipH="1">
              <a:off x="3047634" y="2942872"/>
              <a:ext cx="524580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</p:grpSp>
      <p:grpSp>
        <p:nvGrpSpPr>
          <p:cNvPr id="49" name="Group 108"/>
          <p:cNvGrpSpPr>
            <a:grpSpLocks/>
          </p:cNvGrpSpPr>
          <p:nvPr/>
        </p:nvGrpSpPr>
        <p:grpSpPr bwMode="auto">
          <a:xfrm>
            <a:off x="3259138" y="4651375"/>
            <a:ext cx="719137" cy="534988"/>
            <a:chOff x="3238486" y="2740892"/>
            <a:chExt cx="719141" cy="535708"/>
          </a:xfrm>
        </p:grpSpPr>
        <p:grpSp>
          <p:nvGrpSpPr>
            <p:cNvPr id="196646" name="Group 80"/>
            <p:cNvGrpSpPr>
              <a:grpSpLocks/>
            </p:cNvGrpSpPr>
            <p:nvPr/>
          </p:nvGrpSpPr>
          <p:grpSpPr bwMode="auto">
            <a:xfrm>
              <a:off x="3419466" y="2743195"/>
              <a:ext cx="353352" cy="235823"/>
              <a:chOff x="3267057" y="2759799"/>
              <a:chExt cx="353352" cy="485471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3267053" y="2758331"/>
                <a:ext cx="354014" cy="48759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 rot="5400000">
                <a:off x="3195499" y="3001336"/>
                <a:ext cx="48759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647" name="Group 81"/>
            <p:cNvGrpSpPr>
              <a:grpSpLocks/>
            </p:cNvGrpSpPr>
            <p:nvPr/>
          </p:nvGrpSpPr>
          <p:grpSpPr bwMode="auto">
            <a:xfrm>
              <a:off x="3424228" y="3017120"/>
              <a:ext cx="347208" cy="235823"/>
              <a:chOff x="3273201" y="2759799"/>
              <a:chExt cx="347208" cy="485471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3273197" y="2760558"/>
                <a:ext cx="347665" cy="48432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 rot="5400000">
                <a:off x="3196930" y="3001926"/>
                <a:ext cx="484325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Trapezoid 111"/>
            <p:cNvSpPr/>
            <p:nvPr/>
          </p:nvSpPr>
          <p:spPr>
            <a:xfrm rot="5400000">
              <a:off x="3623899" y="2931744"/>
              <a:ext cx="524580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13" name="Trapezoid 112"/>
            <p:cNvSpPr/>
            <p:nvPr/>
          </p:nvSpPr>
          <p:spPr>
            <a:xfrm rot="16200000" flipH="1">
              <a:off x="3047634" y="2942872"/>
              <a:ext cx="524580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</p:grpSp>
      <p:grpSp>
        <p:nvGrpSpPr>
          <p:cNvPr id="52" name="Group 117"/>
          <p:cNvGrpSpPr>
            <a:grpSpLocks/>
          </p:cNvGrpSpPr>
          <p:nvPr/>
        </p:nvGrpSpPr>
        <p:grpSpPr bwMode="auto">
          <a:xfrm>
            <a:off x="3248025" y="5251450"/>
            <a:ext cx="719138" cy="534988"/>
            <a:chOff x="3238486" y="2740892"/>
            <a:chExt cx="719141" cy="535708"/>
          </a:xfrm>
        </p:grpSpPr>
        <p:grpSp>
          <p:nvGrpSpPr>
            <p:cNvPr id="196638" name="Group 80"/>
            <p:cNvGrpSpPr>
              <a:grpSpLocks/>
            </p:cNvGrpSpPr>
            <p:nvPr/>
          </p:nvGrpSpPr>
          <p:grpSpPr bwMode="auto">
            <a:xfrm>
              <a:off x="3419466" y="2743195"/>
              <a:ext cx="353352" cy="235823"/>
              <a:chOff x="3267057" y="2759799"/>
              <a:chExt cx="353352" cy="485471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3267053" y="2758331"/>
                <a:ext cx="354014" cy="48759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 rot="5400000">
                <a:off x="3195499" y="3001336"/>
                <a:ext cx="48759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639" name="Group 81"/>
            <p:cNvGrpSpPr>
              <a:grpSpLocks/>
            </p:cNvGrpSpPr>
            <p:nvPr/>
          </p:nvGrpSpPr>
          <p:grpSpPr bwMode="auto">
            <a:xfrm>
              <a:off x="3424228" y="3017120"/>
              <a:ext cx="347208" cy="235823"/>
              <a:chOff x="3273201" y="2759799"/>
              <a:chExt cx="347208" cy="485471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3273198" y="2760558"/>
                <a:ext cx="347663" cy="48432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 rot="5400000">
                <a:off x="3196930" y="3001925"/>
                <a:ext cx="484325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Trapezoid 120"/>
            <p:cNvSpPr/>
            <p:nvPr/>
          </p:nvSpPr>
          <p:spPr>
            <a:xfrm rot="5400000">
              <a:off x="3623899" y="2931744"/>
              <a:ext cx="524580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22" name="Trapezoid 121"/>
            <p:cNvSpPr/>
            <p:nvPr/>
          </p:nvSpPr>
          <p:spPr>
            <a:xfrm rot="16200000" flipH="1">
              <a:off x="3047634" y="2942872"/>
              <a:ext cx="524580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</p:grpSp>
      <p:grpSp>
        <p:nvGrpSpPr>
          <p:cNvPr id="55" name="Group 128"/>
          <p:cNvGrpSpPr>
            <a:grpSpLocks/>
          </p:cNvGrpSpPr>
          <p:nvPr/>
        </p:nvGrpSpPr>
        <p:grpSpPr bwMode="auto">
          <a:xfrm>
            <a:off x="3143250" y="3078163"/>
            <a:ext cx="841375" cy="2428875"/>
            <a:chOff x="3571868" y="2428868"/>
            <a:chExt cx="714380" cy="2859108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3571868" y="2428868"/>
              <a:ext cx="714380" cy="18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571868" y="3142711"/>
              <a:ext cx="714380" cy="18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3571868" y="3858421"/>
              <a:ext cx="71438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571868" y="4572264"/>
              <a:ext cx="714380" cy="18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571868" y="5286107"/>
              <a:ext cx="714380" cy="18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Rectangle 134"/>
          <p:cNvSpPr/>
          <p:nvPr/>
        </p:nvSpPr>
        <p:spPr>
          <a:xfrm>
            <a:off x="3286125" y="5857875"/>
            <a:ext cx="2786063" cy="2857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Deflection Routing Logic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19400" y="2133600"/>
            <a:ext cx="19669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Input Buffers</a:t>
            </a:r>
            <a:endParaRPr lang="en-US" sz="24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5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Routing Algorithm</a:t>
            </a:r>
          </a:p>
        </p:txBody>
      </p:sp>
      <p:sp>
        <p:nvSpPr>
          <p:cNvPr id="12493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Types</a:t>
            </a:r>
          </a:p>
          <a:p>
            <a:pPr lvl="1"/>
            <a:r>
              <a:rPr lang="en-US" b="1">
                <a:latin typeface="Tahoma" charset="0"/>
                <a:ea typeface="ＭＳ Ｐゴシック" charset="0"/>
              </a:rPr>
              <a:t>Deterministic</a:t>
            </a:r>
            <a:r>
              <a:rPr lang="en-US">
                <a:latin typeface="Tahoma" charset="0"/>
                <a:ea typeface="ＭＳ Ｐゴシック" charset="0"/>
              </a:rPr>
              <a:t>: always chooses the same path for a communicating source-destination pair</a:t>
            </a:r>
          </a:p>
          <a:p>
            <a:pPr lvl="1"/>
            <a:r>
              <a:rPr lang="en-US" b="1">
                <a:latin typeface="Tahoma" charset="0"/>
                <a:ea typeface="ＭＳ Ｐゴシック" charset="0"/>
              </a:rPr>
              <a:t>Oblivious</a:t>
            </a:r>
            <a:r>
              <a:rPr lang="en-US">
                <a:latin typeface="Tahoma" charset="0"/>
                <a:ea typeface="ＭＳ Ｐゴシック" charset="0"/>
              </a:rPr>
              <a:t>: chooses different paths, without considering network state</a:t>
            </a:r>
          </a:p>
          <a:p>
            <a:pPr lvl="1"/>
            <a:r>
              <a:rPr lang="en-US" b="1">
                <a:latin typeface="Tahoma" charset="0"/>
                <a:ea typeface="ＭＳ Ｐゴシック" charset="0"/>
              </a:rPr>
              <a:t>Adaptive</a:t>
            </a:r>
            <a:r>
              <a:rPr lang="en-US">
                <a:latin typeface="Tahoma" charset="0"/>
                <a:ea typeface="ＭＳ Ｐゴシック" charset="0"/>
              </a:rPr>
              <a:t>: can choose different paths, adapting to the state of the network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How to adapt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Local/global feedback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Minimal or non-minimal paths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A27C65-6A17-404D-BC94-EFFB096748E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Deterministic Routing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All packets between the same (source, dest) pair take the same path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Dimension-order routing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E.g., XY routing (used in Cray T3D, and many on-chip networks)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First traverse dimension X, then traverse dimension Y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Simple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Deadlock freedom (no cycles in resource allocation)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Could lead to high contention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Does not exploit path diversity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C37942-7200-D342-ACAB-73051E1BA72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Deadlock</a:t>
            </a:r>
          </a:p>
        </p:txBody>
      </p:sp>
      <p:sp>
        <p:nvSpPr>
          <p:cNvPr id="12697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No forward progress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Caused by circular dependencies on resources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Each packet waits for a buffer occupied by another packet downstream</a:t>
            </a: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D0A2B1-38CA-1449-9672-9B0E066DDED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6980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53276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Handling Deadlock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Avoid cycles in routing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Dimension order routing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Cannot build a circular dependency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Restrict the </a:t>
            </a:r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latin typeface="Tahoma" charset="0"/>
                <a:ea typeface="ＭＳ Ｐゴシック" charset="0"/>
              </a:rPr>
              <a:t>turns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each packet can take</a:t>
            </a: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Avoid deadlock by adding more buffering (escape paths)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Detect and break deadlock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Preemption of buffers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C65A7F-9B1D-B242-8675-1C953FFFA55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Turn Model to Avoid Deadlock</a:t>
            </a:r>
          </a:p>
        </p:txBody>
      </p:sp>
      <p:sp>
        <p:nvSpPr>
          <p:cNvPr id="12902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Idea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Analyze directions in which packets can turn in the network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Determine the cycles that such turns can form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Prohibit just enough turns to break possible cycles</a:t>
            </a:r>
            <a:endParaRPr lang="en-US" sz="24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Glass and Ni, 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Turn Model for Adaptive Routing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 ISCA 1992.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A5A751-FCE2-7F41-BB69-168A60D7959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902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544195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Oblivious Routing: Valiant’s Algorithm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An example of oblivious algorithm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Goal: Balance network load 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Idea: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Randomly choose an intermediate destination, route to it first, then route from there to destination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Between source-intermediate and intermediate-dest, can use dimension order routing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Randomizes/balances network load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Non minimal (packet latency can increase)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Optimizations: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Do this on high load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Restrict the intermediate node to be close (in the same quadrant)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F2BBC2-C948-6745-9F6E-2C7BCAC8C67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Adaptive Routing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Minimal adaptive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Router uses network state (e.g., downstream buffer occupancy) to pick which </a:t>
            </a:r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latin typeface="Tahoma" charset="0"/>
                <a:ea typeface="ＭＳ Ｐゴシック" charset="0"/>
              </a:rPr>
              <a:t>productive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output port to send a packet to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Productive output port: port that gets the packet closer to its destination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+ Aware of local congestion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- Minimality restricts achievable link utilization (load balance)</a:t>
            </a:r>
          </a:p>
          <a:p>
            <a:pPr lvl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Non-minimal (fully) adaptive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latin typeface="Tahoma" charset="0"/>
                <a:ea typeface="ＭＳ Ｐゴシック" charset="0"/>
              </a:rPr>
              <a:t>Misroute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packets to non-productive output ports based on network state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+ Can achieve better network utilization and load balance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- Need to guarantee livelock freedom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B6659D-7851-EE44-88EB-67B3D518E63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On-Chip Networks</a:t>
            </a:r>
          </a:p>
        </p:txBody>
      </p:sp>
      <p:sp>
        <p:nvSpPr>
          <p:cNvPr id="1976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C235A3-B385-214A-82F3-FB8A83710C21}" type="slidenum">
              <a:rPr lang="en-US" sz="2000">
                <a:solidFill>
                  <a:srgbClr val="898989"/>
                </a:solidFill>
                <a:latin typeface="Calibri" charset="0"/>
              </a:rPr>
              <a:pPr eaLnBrk="1" hangingPunct="1"/>
              <a:t>69</a:t>
            </a:fld>
            <a:endParaRPr lang="en-US" sz="2000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129" name="Table 128"/>
          <p:cNvGraphicFramePr>
            <a:graphicFrameLocks noGrp="1"/>
          </p:cNvGraphicFramePr>
          <p:nvPr/>
        </p:nvGraphicFramePr>
        <p:xfrm>
          <a:off x="990600" y="2482850"/>
          <a:ext cx="2019300" cy="1665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9650"/>
                <a:gridCol w="1009650"/>
              </a:tblGrid>
              <a:tr h="83264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4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97646" name="Group 150"/>
          <p:cNvGrpSpPr>
            <a:grpSpLocks/>
          </p:cNvGrpSpPr>
          <p:nvPr/>
        </p:nvGrpSpPr>
        <p:grpSpPr bwMode="auto">
          <a:xfrm>
            <a:off x="1371600" y="3549650"/>
            <a:ext cx="838200" cy="717550"/>
            <a:chOff x="5715000" y="2286000"/>
            <a:chExt cx="838200" cy="717187"/>
          </a:xfrm>
        </p:grpSpPr>
        <p:sp>
          <p:nvSpPr>
            <p:cNvPr id="197685" name="Oval 178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181" name="Straight Connector 180"/>
            <p:cNvCxnSpPr>
              <a:endCxn id="197685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47" name="Group 150"/>
          <p:cNvGrpSpPr>
            <a:grpSpLocks/>
          </p:cNvGrpSpPr>
          <p:nvPr/>
        </p:nvGrpSpPr>
        <p:grpSpPr bwMode="auto">
          <a:xfrm>
            <a:off x="2362200" y="3549650"/>
            <a:ext cx="838200" cy="717550"/>
            <a:chOff x="5715000" y="2286000"/>
            <a:chExt cx="838200" cy="717187"/>
          </a:xfrm>
        </p:grpSpPr>
        <p:sp>
          <p:nvSpPr>
            <p:cNvPr id="197682" name="Oval 272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75" name="Straight Connector 274"/>
            <p:cNvCxnSpPr>
              <a:endCxn id="197682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48" name="Group 150"/>
          <p:cNvGrpSpPr>
            <a:grpSpLocks/>
          </p:cNvGrpSpPr>
          <p:nvPr/>
        </p:nvGrpSpPr>
        <p:grpSpPr bwMode="auto">
          <a:xfrm>
            <a:off x="381000" y="3549650"/>
            <a:ext cx="838200" cy="717550"/>
            <a:chOff x="5715000" y="2286000"/>
            <a:chExt cx="838200" cy="717187"/>
          </a:xfrm>
        </p:grpSpPr>
        <p:sp>
          <p:nvSpPr>
            <p:cNvPr id="197679" name="Oval 276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79" name="Straight Connector 278"/>
            <p:cNvCxnSpPr>
              <a:endCxn id="197679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49" name="Group 150"/>
          <p:cNvGrpSpPr>
            <a:grpSpLocks/>
          </p:cNvGrpSpPr>
          <p:nvPr/>
        </p:nvGrpSpPr>
        <p:grpSpPr bwMode="auto">
          <a:xfrm>
            <a:off x="1371600" y="2711450"/>
            <a:ext cx="838200" cy="717550"/>
            <a:chOff x="5715000" y="2286000"/>
            <a:chExt cx="838200" cy="717187"/>
          </a:xfrm>
        </p:grpSpPr>
        <p:sp>
          <p:nvSpPr>
            <p:cNvPr id="197676" name="Oval 280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83" name="Straight Connector 282"/>
            <p:cNvCxnSpPr>
              <a:endCxn id="197676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50" name="Group 150"/>
          <p:cNvGrpSpPr>
            <a:grpSpLocks/>
          </p:cNvGrpSpPr>
          <p:nvPr/>
        </p:nvGrpSpPr>
        <p:grpSpPr bwMode="auto">
          <a:xfrm>
            <a:off x="2362200" y="2711450"/>
            <a:ext cx="838200" cy="717550"/>
            <a:chOff x="5715000" y="2286000"/>
            <a:chExt cx="838200" cy="717187"/>
          </a:xfrm>
        </p:grpSpPr>
        <p:sp>
          <p:nvSpPr>
            <p:cNvPr id="197673" name="Oval 284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87" name="Straight Connector 286"/>
            <p:cNvCxnSpPr>
              <a:endCxn id="197673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51" name="Group 150"/>
          <p:cNvGrpSpPr>
            <a:grpSpLocks/>
          </p:cNvGrpSpPr>
          <p:nvPr/>
        </p:nvGrpSpPr>
        <p:grpSpPr bwMode="auto">
          <a:xfrm>
            <a:off x="381000" y="2711450"/>
            <a:ext cx="838200" cy="717550"/>
            <a:chOff x="5715000" y="2286000"/>
            <a:chExt cx="838200" cy="717187"/>
          </a:xfrm>
        </p:grpSpPr>
        <p:sp>
          <p:nvSpPr>
            <p:cNvPr id="197670" name="Oval 288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91" name="Straight Connector 290"/>
            <p:cNvCxnSpPr>
              <a:endCxn id="197670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52" name="Group 150"/>
          <p:cNvGrpSpPr>
            <a:grpSpLocks/>
          </p:cNvGrpSpPr>
          <p:nvPr/>
        </p:nvGrpSpPr>
        <p:grpSpPr bwMode="auto">
          <a:xfrm>
            <a:off x="1371600" y="1873250"/>
            <a:ext cx="838200" cy="717550"/>
            <a:chOff x="5715000" y="2286000"/>
            <a:chExt cx="838200" cy="717187"/>
          </a:xfrm>
        </p:grpSpPr>
        <p:sp>
          <p:nvSpPr>
            <p:cNvPr id="197667" name="Oval 292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95" name="Straight Connector 294"/>
            <p:cNvCxnSpPr>
              <a:endCxn id="197667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53" name="Group 150"/>
          <p:cNvGrpSpPr>
            <a:grpSpLocks/>
          </p:cNvGrpSpPr>
          <p:nvPr/>
        </p:nvGrpSpPr>
        <p:grpSpPr bwMode="auto">
          <a:xfrm>
            <a:off x="2362200" y="1873250"/>
            <a:ext cx="838200" cy="717550"/>
            <a:chOff x="5715000" y="2286000"/>
            <a:chExt cx="838200" cy="717187"/>
          </a:xfrm>
        </p:grpSpPr>
        <p:sp>
          <p:nvSpPr>
            <p:cNvPr id="197664" name="Oval 296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99" name="Straight Connector 298"/>
            <p:cNvCxnSpPr>
              <a:endCxn id="197664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54" name="Group 150"/>
          <p:cNvGrpSpPr>
            <a:grpSpLocks/>
          </p:cNvGrpSpPr>
          <p:nvPr/>
        </p:nvGrpSpPr>
        <p:grpSpPr bwMode="auto">
          <a:xfrm>
            <a:off x="381000" y="1873250"/>
            <a:ext cx="838200" cy="717550"/>
            <a:chOff x="5715000" y="2286000"/>
            <a:chExt cx="838200" cy="717187"/>
          </a:xfrm>
        </p:grpSpPr>
        <p:sp>
          <p:nvSpPr>
            <p:cNvPr id="197661" name="Oval 300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303" name="Straight Connector 302"/>
            <p:cNvCxnSpPr>
              <a:endCxn id="197661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55" name="Group 45"/>
          <p:cNvGrpSpPr>
            <a:grpSpLocks/>
          </p:cNvGrpSpPr>
          <p:nvPr/>
        </p:nvGrpSpPr>
        <p:grpSpPr bwMode="auto">
          <a:xfrm>
            <a:off x="381000" y="5029200"/>
            <a:ext cx="4259263" cy="1103313"/>
            <a:chOff x="228600" y="4800600"/>
            <a:chExt cx="4258599" cy="1103531"/>
          </a:xfrm>
        </p:grpSpPr>
        <p:sp>
          <p:nvSpPr>
            <p:cNvPr id="243" name="Oval 242"/>
            <p:cNvSpPr/>
            <p:nvPr/>
          </p:nvSpPr>
          <p:spPr>
            <a:xfrm>
              <a:off x="228600" y="4876815"/>
              <a:ext cx="385703" cy="3366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</a:rPr>
                <a:t>R</a:t>
              </a:r>
            </a:p>
          </p:txBody>
        </p:sp>
        <p:sp>
          <p:nvSpPr>
            <p:cNvPr id="197658" name="TextBox 269"/>
            <p:cNvSpPr txBox="1">
              <a:spLocks noChangeArrowheads="1"/>
            </p:cNvSpPr>
            <p:nvPr/>
          </p:nvSpPr>
          <p:spPr bwMode="auto">
            <a:xfrm>
              <a:off x="762000" y="4800600"/>
              <a:ext cx="8899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0000"/>
                  </a:solidFill>
                  <a:latin typeface="Calibri" charset="0"/>
                </a:rPr>
                <a:t>Router</a:t>
              </a:r>
            </a:p>
          </p:txBody>
        </p:sp>
        <p:sp>
          <p:nvSpPr>
            <p:cNvPr id="197659" name="TextBox 270"/>
            <p:cNvSpPr txBox="1">
              <a:spLocks noChangeArrowheads="1"/>
            </p:cNvSpPr>
            <p:nvPr/>
          </p:nvSpPr>
          <p:spPr bwMode="auto">
            <a:xfrm>
              <a:off x="762000" y="5257800"/>
              <a:ext cx="37251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0000"/>
                  </a:solidFill>
                  <a:latin typeface="Calibri" charset="0"/>
                </a:rPr>
                <a:t>Processing Element</a:t>
              </a:r>
            </a:p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(Cores, L2 Banks, Memory Controllers, etc)</a:t>
              </a: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228600" y="5410320"/>
              <a:ext cx="457129" cy="381075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</p:grpSp>
      <p:sp>
        <p:nvSpPr>
          <p:cNvPr id="308" name="Content Placeholder 2"/>
          <p:cNvSpPr>
            <a:spLocks noGrp="1"/>
          </p:cNvSpPr>
          <p:nvPr>
            <p:ph idx="1"/>
          </p:nvPr>
        </p:nvSpPr>
        <p:spPr>
          <a:xfrm>
            <a:off x="3276600" y="1371600"/>
            <a:ext cx="5715000" cy="4038600"/>
          </a:xfrm>
        </p:spPr>
        <p:txBody>
          <a:bodyPr/>
          <a:lstStyle/>
          <a:p>
            <a:r>
              <a:rPr lang="en-US" sz="2800">
                <a:latin typeface="Calibri" charset="0"/>
              </a:rPr>
              <a:t>Connect </a:t>
            </a:r>
            <a:r>
              <a:rPr lang="en-US" sz="2800" b="1">
                <a:latin typeface="Calibri" charset="0"/>
              </a:rPr>
              <a:t>cores, caches, memory controllers, etc</a:t>
            </a:r>
          </a:p>
          <a:p>
            <a:pPr lvl="1"/>
            <a:r>
              <a:rPr lang="en-US" sz="2400">
                <a:solidFill>
                  <a:srgbClr val="FF0000"/>
                </a:solidFill>
                <a:latin typeface="Calibri" charset="0"/>
              </a:rPr>
              <a:t>Buses and crossbars are not scalable</a:t>
            </a:r>
            <a:endParaRPr lang="en-US" sz="2400" b="1">
              <a:latin typeface="Calibri" charset="0"/>
            </a:endParaRPr>
          </a:p>
          <a:p>
            <a:r>
              <a:rPr lang="en-US" sz="2800" b="1">
                <a:latin typeface="Calibri" charset="0"/>
              </a:rPr>
              <a:t>Packet switched</a:t>
            </a:r>
          </a:p>
          <a:p>
            <a:r>
              <a:rPr lang="en-US" sz="2800" b="1">
                <a:latin typeface="Calibri" charset="0"/>
              </a:rPr>
              <a:t>2D mesh: </a:t>
            </a:r>
            <a:r>
              <a:rPr lang="en-US" sz="2800">
                <a:latin typeface="Calibri" charset="0"/>
              </a:rPr>
              <a:t>Most commonly used topology</a:t>
            </a:r>
          </a:p>
          <a:p>
            <a:r>
              <a:rPr lang="en-US" sz="2800">
                <a:latin typeface="Calibri" charset="0"/>
              </a:rPr>
              <a:t>Primarily serve </a:t>
            </a:r>
            <a:r>
              <a:rPr lang="en-US" sz="2800" b="1">
                <a:latin typeface="Calibri" charset="0"/>
              </a:rPr>
              <a:t>cache misses </a:t>
            </a:r>
            <a:r>
              <a:rPr lang="en-US" sz="2800">
                <a:latin typeface="Calibri" charset="0"/>
              </a:rPr>
              <a:t>and</a:t>
            </a:r>
            <a:r>
              <a:rPr lang="en-US" sz="2800" b="1">
                <a:latin typeface="Calibri" charset="0"/>
              </a:rPr>
              <a:t> memory requests</a:t>
            </a:r>
          </a:p>
          <a:p>
            <a:endParaRPr lang="en-US" sz="28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Last </a:t>
            </a:r>
            <a:r>
              <a:rPr lang="en-US" dirty="0" smtClean="0">
                <a:latin typeface="Garamond" charset="0"/>
              </a:rPr>
              <a:t>Two Lectures</a:t>
            </a:r>
            <a:endParaRPr lang="en-US" dirty="0">
              <a:latin typeface="Garamond" charset="0"/>
            </a:endParaRP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</a:rPr>
              <a:t>Multiprocessors 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Bottlenecks </a:t>
            </a:r>
            <a:r>
              <a:rPr lang="en-US" dirty="0">
                <a:latin typeface="Tahoma" charset="0"/>
              </a:rPr>
              <a:t>in parallel processing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Multiprocessor correctness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Sequential consistency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Weaker consistency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Cache coherence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Software vs. hardware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Update vs. invalidate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Snoopy cache vs. directory based 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VI 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 MSI  MESI  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MOESI </a:t>
            </a:r>
            <a:r>
              <a:rPr lang="en-US" dirty="0" smtClean="0">
                <a:latin typeface="Tahoma" charset="0"/>
                <a:ea typeface="ＭＳ Ｐゴシック" charset="0"/>
                <a:sym typeface="Wingdings"/>
              </a:rPr>
              <a:t> …</a:t>
            </a:r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251458-00CA-8249-AA1A-E2E97800939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On-chip Networks</a:t>
            </a:r>
          </a:p>
        </p:txBody>
      </p:sp>
      <p:sp>
        <p:nvSpPr>
          <p:cNvPr id="15155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34E309-3420-EB45-8A6C-455386510F9F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270" name="Rectangle 220"/>
          <p:cNvSpPr>
            <a:spLocks noChangeArrowheads="1"/>
          </p:cNvSpPr>
          <p:nvPr/>
        </p:nvSpPr>
        <p:spPr bwMode="auto">
          <a:xfrm>
            <a:off x="7010400" y="3962400"/>
            <a:ext cx="1143000" cy="1676400"/>
          </a:xfrm>
          <a:prstGeom prst="rect">
            <a:avLst/>
          </a:prstGeom>
          <a:noFill/>
          <a:ln w="2540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grpSp>
        <p:nvGrpSpPr>
          <p:cNvPr id="2" name="Group 270"/>
          <p:cNvGrpSpPr>
            <a:grpSpLocks/>
          </p:cNvGrpSpPr>
          <p:nvPr/>
        </p:nvGrpSpPr>
        <p:grpSpPr bwMode="auto">
          <a:xfrm>
            <a:off x="4724400" y="2466975"/>
            <a:ext cx="2052638" cy="3781425"/>
            <a:chOff x="4724400" y="2466788"/>
            <a:chExt cx="2052161" cy="3781612"/>
          </a:xfrm>
        </p:grpSpPr>
        <p:sp>
          <p:nvSpPr>
            <p:cNvPr id="151716" name="Rectangle 58"/>
            <p:cNvSpPr>
              <a:spLocks noChangeArrowheads="1"/>
            </p:cNvSpPr>
            <p:nvPr/>
          </p:nvSpPr>
          <p:spPr bwMode="auto">
            <a:xfrm>
              <a:off x="4819628" y="2812880"/>
              <a:ext cx="636440" cy="18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>
                  <a:solidFill>
                    <a:srgbClr val="000000"/>
                  </a:solidFill>
                  <a:ea typeface="굴림" charset="0"/>
                  <a:cs typeface="굴림" charset="0"/>
                </a:rPr>
                <a:t>From East</a:t>
              </a:r>
              <a:endParaRPr lang="en-US" altLang="ko-KR" sz="140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51717" name="Rectangle 93"/>
            <p:cNvSpPr>
              <a:spLocks noChangeArrowheads="1"/>
            </p:cNvSpPr>
            <p:nvPr/>
          </p:nvSpPr>
          <p:spPr bwMode="auto">
            <a:xfrm>
              <a:off x="4778362" y="3528879"/>
              <a:ext cx="666595" cy="18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>
                  <a:solidFill>
                    <a:srgbClr val="000000"/>
                  </a:solidFill>
                  <a:ea typeface="굴림" charset="0"/>
                  <a:cs typeface="굴림" charset="0"/>
                </a:rPr>
                <a:t>From West</a:t>
              </a:r>
              <a:endParaRPr lang="en-US" altLang="ko-KR" sz="140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51718" name="Rectangle 120"/>
            <p:cNvSpPr>
              <a:spLocks noChangeArrowheads="1"/>
            </p:cNvSpPr>
            <p:nvPr/>
          </p:nvSpPr>
          <p:spPr bwMode="auto">
            <a:xfrm>
              <a:off x="4745033" y="4251226"/>
              <a:ext cx="771346" cy="185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>
                  <a:solidFill>
                    <a:srgbClr val="000000"/>
                  </a:solidFill>
                  <a:ea typeface="굴림" charset="0"/>
                  <a:cs typeface="굴림" charset="0"/>
                </a:rPr>
                <a:t>From North</a:t>
              </a:r>
              <a:endParaRPr lang="en-US" altLang="ko-KR" sz="140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51719" name="Rectangle 149"/>
            <p:cNvSpPr>
              <a:spLocks noChangeArrowheads="1"/>
            </p:cNvSpPr>
            <p:nvPr/>
          </p:nvSpPr>
          <p:spPr bwMode="auto">
            <a:xfrm>
              <a:off x="4724400" y="4975162"/>
              <a:ext cx="758649" cy="18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>
                  <a:solidFill>
                    <a:srgbClr val="000000"/>
                  </a:solidFill>
                  <a:ea typeface="굴림" charset="0"/>
                  <a:cs typeface="굴림" charset="0"/>
                </a:rPr>
                <a:t>From South</a:t>
              </a:r>
              <a:endParaRPr lang="en-US" altLang="ko-KR" sz="140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51720" name="Rectangle 176"/>
            <p:cNvSpPr>
              <a:spLocks noChangeArrowheads="1"/>
            </p:cNvSpPr>
            <p:nvPr/>
          </p:nvSpPr>
          <p:spPr bwMode="auto">
            <a:xfrm>
              <a:off x="4908507" y="5697511"/>
              <a:ext cx="539625" cy="18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>
                  <a:solidFill>
                    <a:srgbClr val="000000"/>
                  </a:solidFill>
                  <a:ea typeface="굴림" charset="0"/>
                  <a:cs typeface="굴림" charset="0"/>
                </a:rPr>
                <a:t>From PE</a:t>
              </a:r>
              <a:endParaRPr lang="en-US" altLang="ko-KR" sz="140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277" name="Freeform 4"/>
            <p:cNvSpPr>
              <a:spLocks/>
            </p:cNvSpPr>
            <p:nvPr/>
          </p:nvSpPr>
          <p:spPr bwMode="auto">
            <a:xfrm>
              <a:off x="5817934" y="2743027"/>
              <a:ext cx="126970" cy="576291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5"/>
                </a:cxn>
                <a:cxn ang="0">
                  <a:pos x="127" y="522"/>
                </a:cxn>
                <a:cxn ang="0">
                  <a:pos x="127" y="0"/>
                </a:cxn>
                <a:cxn ang="0">
                  <a:pos x="0" y="87"/>
                </a:cxn>
              </a:cxnLst>
              <a:rect l="0" t="0" r="r" b="b"/>
              <a:pathLst>
                <a:path w="127" h="522">
                  <a:moveTo>
                    <a:pt x="0" y="87"/>
                  </a:moveTo>
                  <a:lnTo>
                    <a:pt x="0" y="435"/>
                  </a:lnTo>
                  <a:lnTo>
                    <a:pt x="127" y="522"/>
                  </a:lnTo>
                  <a:lnTo>
                    <a:pt x="127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78" name="Freeform 5"/>
            <p:cNvSpPr>
              <a:spLocks/>
            </p:cNvSpPr>
            <p:nvPr/>
          </p:nvSpPr>
          <p:spPr bwMode="auto">
            <a:xfrm>
              <a:off x="5817934" y="2743027"/>
              <a:ext cx="126970" cy="576291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5"/>
                </a:cxn>
                <a:cxn ang="0">
                  <a:pos x="127" y="522"/>
                </a:cxn>
                <a:cxn ang="0">
                  <a:pos x="127" y="0"/>
                </a:cxn>
                <a:cxn ang="0">
                  <a:pos x="0" y="87"/>
                </a:cxn>
              </a:cxnLst>
              <a:rect l="0" t="0" r="r" b="b"/>
              <a:pathLst>
                <a:path w="127" h="522">
                  <a:moveTo>
                    <a:pt x="0" y="87"/>
                  </a:moveTo>
                  <a:lnTo>
                    <a:pt x="0" y="435"/>
                  </a:lnTo>
                  <a:lnTo>
                    <a:pt x="127" y="522"/>
                  </a:lnTo>
                  <a:lnTo>
                    <a:pt x="127" y="0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79" name="Freeform 6"/>
            <p:cNvSpPr>
              <a:spLocks/>
            </p:cNvSpPr>
            <p:nvPr/>
          </p:nvSpPr>
          <p:spPr bwMode="auto">
            <a:xfrm>
              <a:off x="6589280" y="2743027"/>
              <a:ext cx="130145" cy="576291"/>
            </a:xfrm>
            <a:custGeom>
              <a:avLst/>
              <a:gdLst/>
              <a:ahLst/>
              <a:cxnLst>
                <a:cxn ang="0">
                  <a:pos x="129" y="87"/>
                </a:cxn>
                <a:cxn ang="0">
                  <a:pos x="129" y="435"/>
                </a:cxn>
                <a:cxn ang="0">
                  <a:pos x="0" y="522"/>
                </a:cxn>
                <a:cxn ang="0">
                  <a:pos x="0" y="0"/>
                </a:cxn>
                <a:cxn ang="0">
                  <a:pos x="129" y="87"/>
                </a:cxn>
              </a:cxnLst>
              <a:rect l="0" t="0" r="r" b="b"/>
              <a:pathLst>
                <a:path w="129" h="522">
                  <a:moveTo>
                    <a:pt x="129" y="87"/>
                  </a:moveTo>
                  <a:lnTo>
                    <a:pt x="129" y="43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129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0" name="Freeform 7"/>
            <p:cNvSpPr>
              <a:spLocks/>
            </p:cNvSpPr>
            <p:nvPr/>
          </p:nvSpPr>
          <p:spPr bwMode="auto">
            <a:xfrm>
              <a:off x="6589280" y="2743027"/>
              <a:ext cx="130145" cy="576291"/>
            </a:xfrm>
            <a:custGeom>
              <a:avLst/>
              <a:gdLst/>
              <a:ahLst/>
              <a:cxnLst>
                <a:cxn ang="0">
                  <a:pos x="129" y="87"/>
                </a:cxn>
                <a:cxn ang="0">
                  <a:pos x="129" y="435"/>
                </a:cxn>
                <a:cxn ang="0">
                  <a:pos x="0" y="522"/>
                </a:cxn>
                <a:cxn ang="0">
                  <a:pos x="0" y="0"/>
                </a:cxn>
                <a:cxn ang="0">
                  <a:pos x="129" y="87"/>
                </a:cxn>
              </a:cxnLst>
              <a:rect l="0" t="0" r="r" b="b"/>
              <a:pathLst>
                <a:path w="129" h="522">
                  <a:moveTo>
                    <a:pt x="129" y="87"/>
                  </a:moveTo>
                  <a:lnTo>
                    <a:pt x="129" y="43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129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1" name="Rectangle 8"/>
            <p:cNvSpPr>
              <a:spLocks noChangeArrowheads="1"/>
            </p:cNvSpPr>
            <p:nvPr/>
          </p:nvSpPr>
          <p:spPr bwMode="auto">
            <a:xfrm>
              <a:off x="6022673" y="2743027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2" name="Rectangle 9"/>
            <p:cNvSpPr>
              <a:spLocks noChangeArrowheads="1"/>
            </p:cNvSpPr>
            <p:nvPr/>
          </p:nvSpPr>
          <p:spPr bwMode="auto">
            <a:xfrm>
              <a:off x="6022673" y="2743027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51727" name="Rectangle 10"/>
            <p:cNvSpPr>
              <a:spLocks noChangeArrowheads="1"/>
            </p:cNvSpPr>
            <p:nvPr/>
          </p:nvSpPr>
          <p:spPr bwMode="auto">
            <a:xfrm>
              <a:off x="6108378" y="2746202"/>
              <a:ext cx="269812" cy="16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100" b="1">
                  <a:solidFill>
                    <a:srgbClr val="000000"/>
                  </a:solidFill>
                  <a:ea typeface="굴림" charset="0"/>
                  <a:cs typeface="굴림" charset="0"/>
                </a:rPr>
                <a:t>VC 0</a:t>
              </a:r>
              <a:endParaRPr lang="en-US" altLang="ko-KR" sz="140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284" name="Freeform 12"/>
            <p:cNvSpPr>
              <a:spLocks noEditPoints="1"/>
            </p:cNvSpPr>
            <p:nvPr/>
          </p:nvSpPr>
          <p:spPr bwMode="auto">
            <a:xfrm>
              <a:off x="5476700" y="2466788"/>
              <a:ext cx="1299861" cy="901745"/>
            </a:xfrm>
            <a:custGeom>
              <a:avLst/>
              <a:gdLst/>
              <a:ahLst/>
              <a:cxnLst>
                <a:cxn ang="0">
                  <a:pos x="26" y="192"/>
                </a:cxn>
                <a:cxn ang="0">
                  <a:pos x="26" y="372"/>
                </a:cxn>
                <a:cxn ang="0">
                  <a:pos x="13" y="538"/>
                </a:cxn>
                <a:cxn ang="0">
                  <a:pos x="0" y="679"/>
                </a:cxn>
                <a:cxn ang="0">
                  <a:pos x="0" y="807"/>
                </a:cxn>
                <a:cxn ang="0">
                  <a:pos x="13" y="948"/>
                </a:cxn>
                <a:cxn ang="0">
                  <a:pos x="26" y="1114"/>
                </a:cxn>
                <a:cxn ang="0">
                  <a:pos x="26" y="1344"/>
                </a:cxn>
                <a:cxn ang="0">
                  <a:pos x="26" y="1524"/>
                </a:cxn>
                <a:cxn ang="0">
                  <a:pos x="13" y="1690"/>
                </a:cxn>
                <a:cxn ang="0">
                  <a:pos x="0" y="1831"/>
                </a:cxn>
                <a:cxn ang="0">
                  <a:pos x="48" y="1937"/>
                </a:cxn>
                <a:cxn ang="0">
                  <a:pos x="188" y="1924"/>
                </a:cxn>
                <a:cxn ang="0">
                  <a:pos x="355" y="1911"/>
                </a:cxn>
                <a:cxn ang="0">
                  <a:pos x="585" y="1911"/>
                </a:cxn>
                <a:cxn ang="0">
                  <a:pos x="764" y="1911"/>
                </a:cxn>
                <a:cxn ang="0">
                  <a:pos x="931" y="1924"/>
                </a:cxn>
                <a:cxn ang="0">
                  <a:pos x="1072" y="1937"/>
                </a:cxn>
                <a:cxn ang="0">
                  <a:pos x="1200" y="1937"/>
                </a:cxn>
                <a:cxn ang="0">
                  <a:pos x="1340" y="1924"/>
                </a:cxn>
                <a:cxn ang="0">
                  <a:pos x="1507" y="1911"/>
                </a:cxn>
                <a:cxn ang="0">
                  <a:pos x="1737" y="1911"/>
                </a:cxn>
                <a:cxn ang="0">
                  <a:pos x="1916" y="1911"/>
                </a:cxn>
                <a:cxn ang="0">
                  <a:pos x="2083" y="1924"/>
                </a:cxn>
                <a:cxn ang="0">
                  <a:pos x="2224" y="1937"/>
                </a:cxn>
                <a:cxn ang="0">
                  <a:pos x="2352" y="1937"/>
                </a:cxn>
                <a:cxn ang="0">
                  <a:pos x="2492" y="1924"/>
                </a:cxn>
                <a:cxn ang="0">
                  <a:pos x="2659" y="1911"/>
                </a:cxn>
                <a:cxn ang="0">
                  <a:pos x="2889" y="1911"/>
                </a:cxn>
                <a:cxn ang="0">
                  <a:pos x="3024" y="1892"/>
                </a:cxn>
                <a:cxn ang="0">
                  <a:pos x="3037" y="1726"/>
                </a:cxn>
                <a:cxn ang="0">
                  <a:pos x="3049" y="1585"/>
                </a:cxn>
                <a:cxn ang="0">
                  <a:pos x="3049" y="1457"/>
                </a:cxn>
                <a:cxn ang="0">
                  <a:pos x="3037" y="1316"/>
                </a:cxn>
                <a:cxn ang="0">
                  <a:pos x="3024" y="1150"/>
                </a:cxn>
                <a:cxn ang="0">
                  <a:pos x="3024" y="920"/>
                </a:cxn>
                <a:cxn ang="0">
                  <a:pos x="3024" y="740"/>
                </a:cxn>
                <a:cxn ang="0">
                  <a:pos x="3037" y="574"/>
                </a:cxn>
                <a:cxn ang="0">
                  <a:pos x="3049" y="433"/>
                </a:cxn>
                <a:cxn ang="0">
                  <a:pos x="3049" y="305"/>
                </a:cxn>
                <a:cxn ang="0">
                  <a:pos x="3037" y="164"/>
                </a:cxn>
                <a:cxn ang="0">
                  <a:pos x="3021" y="26"/>
                </a:cxn>
                <a:cxn ang="0">
                  <a:pos x="2791" y="26"/>
                </a:cxn>
                <a:cxn ang="0">
                  <a:pos x="2612" y="26"/>
                </a:cxn>
                <a:cxn ang="0">
                  <a:pos x="2445" y="13"/>
                </a:cxn>
                <a:cxn ang="0">
                  <a:pos x="2304" y="0"/>
                </a:cxn>
                <a:cxn ang="0">
                  <a:pos x="2176" y="0"/>
                </a:cxn>
                <a:cxn ang="0">
                  <a:pos x="2036" y="13"/>
                </a:cxn>
                <a:cxn ang="0">
                  <a:pos x="1869" y="26"/>
                </a:cxn>
                <a:cxn ang="0">
                  <a:pos x="1639" y="26"/>
                </a:cxn>
                <a:cxn ang="0">
                  <a:pos x="1460" y="26"/>
                </a:cxn>
                <a:cxn ang="0">
                  <a:pos x="1293" y="13"/>
                </a:cxn>
                <a:cxn ang="0">
                  <a:pos x="1152" y="0"/>
                </a:cxn>
                <a:cxn ang="0">
                  <a:pos x="1024" y="0"/>
                </a:cxn>
                <a:cxn ang="0">
                  <a:pos x="884" y="13"/>
                </a:cxn>
                <a:cxn ang="0">
                  <a:pos x="717" y="26"/>
                </a:cxn>
                <a:cxn ang="0">
                  <a:pos x="487" y="26"/>
                </a:cxn>
                <a:cxn ang="0">
                  <a:pos x="308" y="26"/>
                </a:cxn>
                <a:cxn ang="0">
                  <a:pos x="141" y="13"/>
                </a:cxn>
                <a:cxn ang="0">
                  <a:pos x="13" y="0"/>
                </a:cxn>
              </a:cxnLst>
              <a:rect l="0" t="0" r="r" b="b"/>
              <a:pathLst>
                <a:path w="3049" h="1937">
                  <a:moveTo>
                    <a:pt x="26" y="39"/>
                  </a:moveTo>
                  <a:lnTo>
                    <a:pt x="26" y="64"/>
                  </a:lnTo>
                  <a:cubicBezTo>
                    <a:pt x="26" y="72"/>
                    <a:pt x="20" y="77"/>
                    <a:pt x="13" y="77"/>
                  </a:cubicBezTo>
                  <a:cubicBezTo>
                    <a:pt x="6" y="77"/>
                    <a:pt x="0" y="72"/>
                    <a:pt x="0" y="64"/>
                  </a:cubicBezTo>
                  <a:lnTo>
                    <a:pt x="0" y="39"/>
                  </a:lnTo>
                  <a:cubicBezTo>
                    <a:pt x="0" y="32"/>
                    <a:pt x="6" y="26"/>
                    <a:pt x="13" y="26"/>
                  </a:cubicBezTo>
                  <a:cubicBezTo>
                    <a:pt x="20" y="26"/>
                    <a:pt x="26" y="32"/>
                    <a:pt x="26" y="39"/>
                  </a:cubicBezTo>
                  <a:close/>
                  <a:moveTo>
                    <a:pt x="26" y="116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6"/>
                  </a:lnTo>
                  <a:cubicBezTo>
                    <a:pt x="0" y="109"/>
                    <a:pt x="6" y="103"/>
                    <a:pt x="13" y="103"/>
                  </a:cubicBezTo>
                  <a:cubicBezTo>
                    <a:pt x="20" y="103"/>
                    <a:pt x="26" y="109"/>
                    <a:pt x="26" y="116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80"/>
                    <a:pt x="13" y="180"/>
                  </a:cubicBezTo>
                  <a:cubicBezTo>
                    <a:pt x="20" y="180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8"/>
                    <a:pt x="13" y="308"/>
                  </a:cubicBezTo>
                  <a:cubicBezTo>
                    <a:pt x="6" y="308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2"/>
                  </a:lnTo>
                  <a:cubicBezTo>
                    <a:pt x="26" y="379"/>
                    <a:pt x="20" y="384"/>
                    <a:pt x="13" y="384"/>
                  </a:cubicBezTo>
                  <a:cubicBezTo>
                    <a:pt x="6" y="384"/>
                    <a:pt x="0" y="379"/>
                    <a:pt x="0" y="372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6"/>
                    <a:pt x="20" y="461"/>
                    <a:pt x="13" y="461"/>
                  </a:cubicBezTo>
                  <a:cubicBezTo>
                    <a:pt x="6" y="461"/>
                    <a:pt x="0" y="456"/>
                    <a:pt x="0" y="448"/>
                  </a:cubicBezTo>
                  <a:lnTo>
                    <a:pt x="0" y="423"/>
                  </a:lnTo>
                  <a:cubicBezTo>
                    <a:pt x="0" y="416"/>
                    <a:pt x="6" y="410"/>
                    <a:pt x="13" y="410"/>
                  </a:cubicBezTo>
                  <a:cubicBezTo>
                    <a:pt x="20" y="410"/>
                    <a:pt x="26" y="416"/>
                    <a:pt x="26" y="423"/>
                  </a:cubicBezTo>
                  <a:close/>
                  <a:moveTo>
                    <a:pt x="26" y="500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500"/>
                  </a:lnTo>
                  <a:cubicBezTo>
                    <a:pt x="0" y="493"/>
                    <a:pt x="6" y="487"/>
                    <a:pt x="13" y="487"/>
                  </a:cubicBezTo>
                  <a:cubicBezTo>
                    <a:pt x="20" y="487"/>
                    <a:pt x="26" y="493"/>
                    <a:pt x="26" y="500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4"/>
                    <a:pt x="13" y="564"/>
                  </a:cubicBezTo>
                  <a:cubicBezTo>
                    <a:pt x="20" y="564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2"/>
                    <a:pt x="13" y="692"/>
                  </a:cubicBezTo>
                  <a:cubicBezTo>
                    <a:pt x="6" y="692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6"/>
                  </a:lnTo>
                  <a:cubicBezTo>
                    <a:pt x="26" y="763"/>
                    <a:pt x="20" y="768"/>
                    <a:pt x="13" y="768"/>
                  </a:cubicBezTo>
                  <a:cubicBezTo>
                    <a:pt x="6" y="768"/>
                    <a:pt x="0" y="763"/>
                    <a:pt x="0" y="756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40"/>
                    <a:pt x="20" y="845"/>
                    <a:pt x="13" y="845"/>
                  </a:cubicBezTo>
                  <a:cubicBezTo>
                    <a:pt x="6" y="845"/>
                    <a:pt x="0" y="840"/>
                    <a:pt x="0" y="832"/>
                  </a:cubicBezTo>
                  <a:lnTo>
                    <a:pt x="0" y="807"/>
                  </a:lnTo>
                  <a:cubicBezTo>
                    <a:pt x="0" y="800"/>
                    <a:pt x="6" y="794"/>
                    <a:pt x="13" y="794"/>
                  </a:cubicBezTo>
                  <a:cubicBezTo>
                    <a:pt x="20" y="794"/>
                    <a:pt x="26" y="800"/>
                    <a:pt x="26" y="807"/>
                  </a:cubicBezTo>
                  <a:close/>
                  <a:moveTo>
                    <a:pt x="26" y="884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4"/>
                  </a:lnTo>
                  <a:cubicBezTo>
                    <a:pt x="0" y="877"/>
                    <a:pt x="6" y="871"/>
                    <a:pt x="13" y="871"/>
                  </a:cubicBezTo>
                  <a:cubicBezTo>
                    <a:pt x="20" y="871"/>
                    <a:pt x="26" y="877"/>
                    <a:pt x="26" y="884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8"/>
                    <a:pt x="13" y="948"/>
                  </a:cubicBezTo>
                  <a:cubicBezTo>
                    <a:pt x="20" y="948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6"/>
                    <a:pt x="13" y="1076"/>
                  </a:cubicBezTo>
                  <a:cubicBezTo>
                    <a:pt x="6" y="1076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40"/>
                  </a:lnTo>
                  <a:cubicBezTo>
                    <a:pt x="26" y="1147"/>
                    <a:pt x="20" y="1152"/>
                    <a:pt x="13" y="1152"/>
                  </a:cubicBezTo>
                  <a:cubicBezTo>
                    <a:pt x="6" y="1152"/>
                    <a:pt x="0" y="1147"/>
                    <a:pt x="0" y="1140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4"/>
                    <a:pt x="20" y="1229"/>
                    <a:pt x="13" y="1229"/>
                  </a:cubicBezTo>
                  <a:cubicBezTo>
                    <a:pt x="6" y="1229"/>
                    <a:pt x="0" y="1224"/>
                    <a:pt x="0" y="1216"/>
                  </a:cubicBezTo>
                  <a:lnTo>
                    <a:pt x="0" y="1191"/>
                  </a:lnTo>
                  <a:cubicBezTo>
                    <a:pt x="0" y="1184"/>
                    <a:pt x="6" y="1178"/>
                    <a:pt x="13" y="1178"/>
                  </a:cubicBezTo>
                  <a:cubicBezTo>
                    <a:pt x="20" y="1178"/>
                    <a:pt x="26" y="1184"/>
                    <a:pt x="26" y="1191"/>
                  </a:cubicBezTo>
                  <a:close/>
                  <a:moveTo>
                    <a:pt x="26" y="1268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8"/>
                  </a:lnTo>
                  <a:cubicBezTo>
                    <a:pt x="0" y="1261"/>
                    <a:pt x="6" y="1255"/>
                    <a:pt x="13" y="1255"/>
                  </a:cubicBezTo>
                  <a:cubicBezTo>
                    <a:pt x="20" y="1255"/>
                    <a:pt x="26" y="1261"/>
                    <a:pt x="26" y="1268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2"/>
                    <a:pt x="13" y="1332"/>
                  </a:cubicBezTo>
                  <a:cubicBezTo>
                    <a:pt x="20" y="1332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60"/>
                    <a:pt x="13" y="1460"/>
                  </a:cubicBezTo>
                  <a:cubicBezTo>
                    <a:pt x="6" y="1460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26" y="1498"/>
                  </a:moveTo>
                  <a:lnTo>
                    <a:pt x="26" y="1524"/>
                  </a:lnTo>
                  <a:cubicBezTo>
                    <a:pt x="26" y="1531"/>
                    <a:pt x="20" y="1536"/>
                    <a:pt x="13" y="1536"/>
                  </a:cubicBezTo>
                  <a:cubicBezTo>
                    <a:pt x="6" y="1536"/>
                    <a:pt x="0" y="1531"/>
                    <a:pt x="0" y="1524"/>
                  </a:cubicBezTo>
                  <a:lnTo>
                    <a:pt x="0" y="1498"/>
                  </a:lnTo>
                  <a:cubicBezTo>
                    <a:pt x="0" y="1491"/>
                    <a:pt x="6" y="1485"/>
                    <a:pt x="13" y="1485"/>
                  </a:cubicBezTo>
                  <a:cubicBezTo>
                    <a:pt x="20" y="1485"/>
                    <a:pt x="26" y="1491"/>
                    <a:pt x="26" y="1498"/>
                  </a:cubicBezTo>
                  <a:close/>
                  <a:moveTo>
                    <a:pt x="26" y="1575"/>
                  </a:moveTo>
                  <a:lnTo>
                    <a:pt x="26" y="1600"/>
                  </a:lnTo>
                  <a:cubicBezTo>
                    <a:pt x="26" y="1608"/>
                    <a:pt x="20" y="1613"/>
                    <a:pt x="13" y="1613"/>
                  </a:cubicBezTo>
                  <a:cubicBezTo>
                    <a:pt x="6" y="1613"/>
                    <a:pt x="0" y="1608"/>
                    <a:pt x="0" y="1600"/>
                  </a:cubicBezTo>
                  <a:lnTo>
                    <a:pt x="0" y="1575"/>
                  </a:lnTo>
                  <a:cubicBezTo>
                    <a:pt x="0" y="1568"/>
                    <a:pt x="6" y="1562"/>
                    <a:pt x="13" y="1562"/>
                  </a:cubicBezTo>
                  <a:cubicBezTo>
                    <a:pt x="20" y="1562"/>
                    <a:pt x="26" y="1568"/>
                    <a:pt x="26" y="1575"/>
                  </a:cubicBezTo>
                  <a:close/>
                  <a:moveTo>
                    <a:pt x="26" y="1652"/>
                  </a:moveTo>
                  <a:lnTo>
                    <a:pt x="26" y="1677"/>
                  </a:lnTo>
                  <a:cubicBezTo>
                    <a:pt x="26" y="1684"/>
                    <a:pt x="20" y="1690"/>
                    <a:pt x="13" y="1690"/>
                  </a:cubicBezTo>
                  <a:cubicBezTo>
                    <a:pt x="6" y="1690"/>
                    <a:pt x="0" y="1684"/>
                    <a:pt x="0" y="1677"/>
                  </a:cubicBezTo>
                  <a:lnTo>
                    <a:pt x="0" y="1652"/>
                  </a:lnTo>
                  <a:cubicBezTo>
                    <a:pt x="0" y="1645"/>
                    <a:pt x="6" y="1639"/>
                    <a:pt x="13" y="1639"/>
                  </a:cubicBezTo>
                  <a:cubicBezTo>
                    <a:pt x="20" y="1639"/>
                    <a:pt x="26" y="1645"/>
                    <a:pt x="26" y="1652"/>
                  </a:cubicBezTo>
                  <a:close/>
                  <a:moveTo>
                    <a:pt x="26" y="1728"/>
                  </a:moveTo>
                  <a:lnTo>
                    <a:pt x="26" y="1754"/>
                  </a:lnTo>
                  <a:cubicBezTo>
                    <a:pt x="26" y="1761"/>
                    <a:pt x="20" y="1767"/>
                    <a:pt x="13" y="1767"/>
                  </a:cubicBezTo>
                  <a:cubicBezTo>
                    <a:pt x="6" y="1767"/>
                    <a:pt x="0" y="1761"/>
                    <a:pt x="0" y="1754"/>
                  </a:cubicBezTo>
                  <a:lnTo>
                    <a:pt x="0" y="1728"/>
                  </a:lnTo>
                  <a:cubicBezTo>
                    <a:pt x="0" y="1721"/>
                    <a:pt x="6" y="1716"/>
                    <a:pt x="13" y="1716"/>
                  </a:cubicBezTo>
                  <a:cubicBezTo>
                    <a:pt x="20" y="1716"/>
                    <a:pt x="26" y="1721"/>
                    <a:pt x="26" y="1728"/>
                  </a:cubicBezTo>
                  <a:close/>
                  <a:moveTo>
                    <a:pt x="26" y="1805"/>
                  </a:moveTo>
                  <a:lnTo>
                    <a:pt x="26" y="1831"/>
                  </a:lnTo>
                  <a:cubicBezTo>
                    <a:pt x="26" y="1838"/>
                    <a:pt x="20" y="1844"/>
                    <a:pt x="13" y="1844"/>
                  </a:cubicBezTo>
                  <a:cubicBezTo>
                    <a:pt x="6" y="1844"/>
                    <a:pt x="0" y="1838"/>
                    <a:pt x="0" y="1831"/>
                  </a:cubicBezTo>
                  <a:lnTo>
                    <a:pt x="0" y="1805"/>
                  </a:lnTo>
                  <a:cubicBezTo>
                    <a:pt x="0" y="1798"/>
                    <a:pt x="6" y="1792"/>
                    <a:pt x="13" y="1792"/>
                  </a:cubicBezTo>
                  <a:cubicBezTo>
                    <a:pt x="20" y="1792"/>
                    <a:pt x="26" y="1798"/>
                    <a:pt x="26" y="1805"/>
                  </a:cubicBezTo>
                  <a:close/>
                  <a:moveTo>
                    <a:pt x="26" y="1882"/>
                  </a:moveTo>
                  <a:lnTo>
                    <a:pt x="26" y="1908"/>
                  </a:lnTo>
                  <a:cubicBezTo>
                    <a:pt x="26" y="1915"/>
                    <a:pt x="20" y="1920"/>
                    <a:pt x="13" y="1920"/>
                  </a:cubicBezTo>
                  <a:cubicBezTo>
                    <a:pt x="6" y="1920"/>
                    <a:pt x="0" y="1915"/>
                    <a:pt x="0" y="1908"/>
                  </a:cubicBezTo>
                  <a:lnTo>
                    <a:pt x="0" y="1882"/>
                  </a:lnTo>
                  <a:cubicBezTo>
                    <a:pt x="0" y="1875"/>
                    <a:pt x="6" y="1869"/>
                    <a:pt x="13" y="1869"/>
                  </a:cubicBezTo>
                  <a:cubicBezTo>
                    <a:pt x="20" y="1869"/>
                    <a:pt x="26" y="1875"/>
                    <a:pt x="26" y="1882"/>
                  </a:cubicBezTo>
                  <a:close/>
                  <a:moveTo>
                    <a:pt x="48" y="1911"/>
                  </a:moveTo>
                  <a:lnTo>
                    <a:pt x="73" y="1911"/>
                  </a:lnTo>
                  <a:cubicBezTo>
                    <a:pt x="80" y="1911"/>
                    <a:pt x="86" y="1917"/>
                    <a:pt x="86" y="1924"/>
                  </a:cubicBezTo>
                  <a:cubicBezTo>
                    <a:pt x="86" y="1931"/>
                    <a:pt x="80" y="1937"/>
                    <a:pt x="73" y="1937"/>
                  </a:cubicBezTo>
                  <a:lnTo>
                    <a:pt x="48" y="1937"/>
                  </a:lnTo>
                  <a:cubicBezTo>
                    <a:pt x="41" y="1937"/>
                    <a:pt x="35" y="1931"/>
                    <a:pt x="35" y="1924"/>
                  </a:cubicBezTo>
                  <a:cubicBezTo>
                    <a:pt x="35" y="1917"/>
                    <a:pt x="41" y="1911"/>
                    <a:pt x="48" y="1911"/>
                  </a:cubicBezTo>
                  <a:close/>
                  <a:moveTo>
                    <a:pt x="124" y="1911"/>
                  </a:moveTo>
                  <a:lnTo>
                    <a:pt x="150" y="1911"/>
                  </a:lnTo>
                  <a:cubicBezTo>
                    <a:pt x="157" y="1911"/>
                    <a:pt x="163" y="1917"/>
                    <a:pt x="163" y="1924"/>
                  </a:cubicBezTo>
                  <a:cubicBezTo>
                    <a:pt x="163" y="1931"/>
                    <a:pt x="157" y="1937"/>
                    <a:pt x="150" y="1937"/>
                  </a:cubicBezTo>
                  <a:lnTo>
                    <a:pt x="124" y="1937"/>
                  </a:lnTo>
                  <a:cubicBezTo>
                    <a:pt x="117" y="1937"/>
                    <a:pt x="112" y="1931"/>
                    <a:pt x="112" y="1924"/>
                  </a:cubicBezTo>
                  <a:cubicBezTo>
                    <a:pt x="112" y="1917"/>
                    <a:pt x="117" y="1911"/>
                    <a:pt x="124" y="1911"/>
                  </a:cubicBezTo>
                  <a:close/>
                  <a:moveTo>
                    <a:pt x="201" y="1911"/>
                  </a:moveTo>
                  <a:lnTo>
                    <a:pt x="227" y="1911"/>
                  </a:lnTo>
                  <a:cubicBezTo>
                    <a:pt x="234" y="1911"/>
                    <a:pt x="240" y="1917"/>
                    <a:pt x="240" y="1924"/>
                  </a:cubicBezTo>
                  <a:cubicBezTo>
                    <a:pt x="240" y="1931"/>
                    <a:pt x="234" y="1937"/>
                    <a:pt x="227" y="1937"/>
                  </a:cubicBezTo>
                  <a:lnTo>
                    <a:pt x="201" y="1937"/>
                  </a:lnTo>
                  <a:cubicBezTo>
                    <a:pt x="194" y="1937"/>
                    <a:pt x="188" y="1931"/>
                    <a:pt x="188" y="1924"/>
                  </a:cubicBezTo>
                  <a:cubicBezTo>
                    <a:pt x="188" y="1917"/>
                    <a:pt x="194" y="1911"/>
                    <a:pt x="201" y="1911"/>
                  </a:cubicBezTo>
                  <a:close/>
                  <a:moveTo>
                    <a:pt x="278" y="1911"/>
                  </a:moveTo>
                  <a:lnTo>
                    <a:pt x="304" y="1911"/>
                  </a:lnTo>
                  <a:cubicBezTo>
                    <a:pt x="311" y="1911"/>
                    <a:pt x="316" y="1917"/>
                    <a:pt x="316" y="1924"/>
                  </a:cubicBezTo>
                  <a:cubicBezTo>
                    <a:pt x="316" y="1931"/>
                    <a:pt x="311" y="1937"/>
                    <a:pt x="304" y="1937"/>
                  </a:cubicBezTo>
                  <a:lnTo>
                    <a:pt x="278" y="1937"/>
                  </a:lnTo>
                  <a:cubicBezTo>
                    <a:pt x="271" y="1937"/>
                    <a:pt x="265" y="1931"/>
                    <a:pt x="265" y="1924"/>
                  </a:cubicBezTo>
                  <a:cubicBezTo>
                    <a:pt x="265" y="1917"/>
                    <a:pt x="271" y="1911"/>
                    <a:pt x="278" y="1911"/>
                  </a:cubicBezTo>
                  <a:close/>
                  <a:moveTo>
                    <a:pt x="355" y="1911"/>
                  </a:moveTo>
                  <a:lnTo>
                    <a:pt x="380" y="1911"/>
                  </a:lnTo>
                  <a:cubicBezTo>
                    <a:pt x="388" y="1911"/>
                    <a:pt x="393" y="1917"/>
                    <a:pt x="393" y="1924"/>
                  </a:cubicBezTo>
                  <a:cubicBezTo>
                    <a:pt x="393" y="1931"/>
                    <a:pt x="388" y="1937"/>
                    <a:pt x="380" y="1937"/>
                  </a:cubicBezTo>
                  <a:lnTo>
                    <a:pt x="355" y="1937"/>
                  </a:lnTo>
                  <a:cubicBezTo>
                    <a:pt x="348" y="1937"/>
                    <a:pt x="342" y="1931"/>
                    <a:pt x="342" y="1924"/>
                  </a:cubicBezTo>
                  <a:cubicBezTo>
                    <a:pt x="342" y="1917"/>
                    <a:pt x="348" y="1911"/>
                    <a:pt x="355" y="1911"/>
                  </a:cubicBezTo>
                  <a:close/>
                  <a:moveTo>
                    <a:pt x="432" y="1911"/>
                  </a:moveTo>
                  <a:lnTo>
                    <a:pt x="457" y="1911"/>
                  </a:lnTo>
                  <a:cubicBezTo>
                    <a:pt x="464" y="1911"/>
                    <a:pt x="470" y="1917"/>
                    <a:pt x="470" y="1924"/>
                  </a:cubicBezTo>
                  <a:cubicBezTo>
                    <a:pt x="470" y="1931"/>
                    <a:pt x="464" y="1937"/>
                    <a:pt x="457" y="1937"/>
                  </a:cubicBezTo>
                  <a:lnTo>
                    <a:pt x="432" y="1937"/>
                  </a:lnTo>
                  <a:cubicBezTo>
                    <a:pt x="425" y="1937"/>
                    <a:pt x="419" y="1931"/>
                    <a:pt x="419" y="1924"/>
                  </a:cubicBezTo>
                  <a:cubicBezTo>
                    <a:pt x="419" y="1917"/>
                    <a:pt x="425" y="1911"/>
                    <a:pt x="432" y="1911"/>
                  </a:cubicBezTo>
                  <a:close/>
                  <a:moveTo>
                    <a:pt x="508" y="1911"/>
                  </a:moveTo>
                  <a:lnTo>
                    <a:pt x="534" y="1911"/>
                  </a:lnTo>
                  <a:cubicBezTo>
                    <a:pt x="541" y="1911"/>
                    <a:pt x="547" y="1917"/>
                    <a:pt x="547" y="1924"/>
                  </a:cubicBezTo>
                  <a:cubicBezTo>
                    <a:pt x="547" y="1931"/>
                    <a:pt x="541" y="1937"/>
                    <a:pt x="534" y="1937"/>
                  </a:cubicBezTo>
                  <a:lnTo>
                    <a:pt x="508" y="1937"/>
                  </a:lnTo>
                  <a:cubicBezTo>
                    <a:pt x="501" y="1937"/>
                    <a:pt x="496" y="1931"/>
                    <a:pt x="496" y="1924"/>
                  </a:cubicBezTo>
                  <a:cubicBezTo>
                    <a:pt x="496" y="1917"/>
                    <a:pt x="501" y="1911"/>
                    <a:pt x="508" y="1911"/>
                  </a:cubicBezTo>
                  <a:close/>
                  <a:moveTo>
                    <a:pt x="585" y="1911"/>
                  </a:moveTo>
                  <a:lnTo>
                    <a:pt x="611" y="1911"/>
                  </a:lnTo>
                  <a:cubicBezTo>
                    <a:pt x="618" y="1911"/>
                    <a:pt x="624" y="1917"/>
                    <a:pt x="624" y="1924"/>
                  </a:cubicBezTo>
                  <a:cubicBezTo>
                    <a:pt x="624" y="1931"/>
                    <a:pt x="618" y="1937"/>
                    <a:pt x="611" y="1937"/>
                  </a:cubicBezTo>
                  <a:lnTo>
                    <a:pt x="585" y="1937"/>
                  </a:lnTo>
                  <a:cubicBezTo>
                    <a:pt x="578" y="1937"/>
                    <a:pt x="572" y="1931"/>
                    <a:pt x="572" y="1924"/>
                  </a:cubicBezTo>
                  <a:cubicBezTo>
                    <a:pt x="572" y="1917"/>
                    <a:pt x="578" y="1911"/>
                    <a:pt x="585" y="1911"/>
                  </a:cubicBezTo>
                  <a:close/>
                  <a:moveTo>
                    <a:pt x="662" y="1911"/>
                  </a:moveTo>
                  <a:lnTo>
                    <a:pt x="688" y="1911"/>
                  </a:lnTo>
                  <a:cubicBezTo>
                    <a:pt x="695" y="1911"/>
                    <a:pt x="700" y="1917"/>
                    <a:pt x="700" y="1924"/>
                  </a:cubicBezTo>
                  <a:cubicBezTo>
                    <a:pt x="700" y="1931"/>
                    <a:pt x="695" y="1937"/>
                    <a:pt x="688" y="1937"/>
                  </a:cubicBezTo>
                  <a:lnTo>
                    <a:pt x="662" y="1937"/>
                  </a:lnTo>
                  <a:cubicBezTo>
                    <a:pt x="655" y="1937"/>
                    <a:pt x="649" y="1931"/>
                    <a:pt x="649" y="1924"/>
                  </a:cubicBezTo>
                  <a:cubicBezTo>
                    <a:pt x="649" y="1917"/>
                    <a:pt x="655" y="1911"/>
                    <a:pt x="662" y="1911"/>
                  </a:cubicBezTo>
                  <a:close/>
                  <a:moveTo>
                    <a:pt x="739" y="1911"/>
                  </a:moveTo>
                  <a:lnTo>
                    <a:pt x="764" y="1911"/>
                  </a:lnTo>
                  <a:cubicBezTo>
                    <a:pt x="772" y="1911"/>
                    <a:pt x="777" y="1917"/>
                    <a:pt x="777" y="1924"/>
                  </a:cubicBezTo>
                  <a:cubicBezTo>
                    <a:pt x="777" y="1931"/>
                    <a:pt x="772" y="1937"/>
                    <a:pt x="764" y="1937"/>
                  </a:cubicBezTo>
                  <a:lnTo>
                    <a:pt x="739" y="1937"/>
                  </a:lnTo>
                  <a:cubicBezTo>
                    <a:pt x="732" y="1937"/>
                    <a:pt x="726" y="1931"/>
                    <a:pt x="726" y="1924"/>
                  </a:cubicBezTo>
                  <a:cubicBezTo>
                    <a:pt x="726" y="1917"/>
                    <a:pt x="732" y="1911"/>
                    <a:pt x="739" y="1911"/>
                  </a:cubicBezTo>
                  <a:close/>
                  <a:moveTo>
                    <a:pt x="816" y="1911"/>
                  </a:moveTo>
                  <a:lnTo>
                    <a:pt x="841" y="1911"/>
                  </a:lnTo>
                  <a:cubicBezTo>
                    <a:pt x="848" y="1911"/>
                    <a:pt x="854" y="1917"/>
                    <a:pt x="854" y="1924"/>
                  </a:cubicBezTo>
                  <a:cubicBezTo>
                    <a:pt x="854" y="1931"/>
                    <a:pt x="848" y="1937"/>
                    <a:pt x="841" y="1937"/>
                  </a:cubicBezTo>
                  <a:lnTo>
                    <a:pt x="816" y="1937"/>
                  </a:lnTo>
                  <a:cubicBezTo>
                    <a:pt x="809" y="1937"/>
                    <a:pt x="803" y="1931"/>
                    <a:pt x="803" y="1924"/>
                  </a:cubicBezTo>
                  <a:cubicBezTo>
                    <a:pt x="803" y="1917"/>
                    <a:pt x="809" y="1911"/>
                    <a:pt x="816" y="1911"/>
                  </a:cubicBezTo>
                  <a:close/>
                  <a:moveTo>
                    <a:pt x="892" y="1911"/>
                  </a:moveTo>
                  <a:lnTo>
                    <a:pt x="918" y="1911"/>
                  </a:lnTo>
                  <a:cubicBezTo>
                    <a:pt x="925" y="1911"/>
                    <a:pt x="931" y="1917"/>
                    <a:pt x="931" y="1924"/>
                  </a:cubicBezTo>
                  <a:cubicBezTo>
                    <a:pt x="931" y="1931"/>
                    <a:pt x="925" y="1937"/>
                    <a:pt x="918" y="1937"/>
                  </a:cubicBezTo>
                  <a:lnTo>
                    <a:pt x="892" y="1937"/>
                  </a:lnTo>
                  <a:cubicBezTo>
                    <a:pt x="885" y="1937"/>
                    <a:pt x="880" y="1931"/>
                    <a:pt x="880" y="1924"/>
                  </a:cubicBezTo>
                  <a:cubicBezTo>
                    <a:pt x="880" y="1917"/>
                    <a:pt x="885" y="1911"/>
                    <a:pt x="892" y="1911"/>
                  </a:cubicBezTo>
                  <a:close/>
                  <a:moveTo>
                    <a:pt x="969" y="1911"/>
                  </a:moveTo>
                  <a:lnTo>
                    <a:pt x="995" y="1911"/>
                  </a:lnTo>
                  <a:cubicBezTo>
                    <a:pt x="1002" y="1911"/>
                    <a:pt x="1008" y="1917"/>
                    <a:pt x="1008" y="1924"/>
                  </a:cubicBezTo>
                  <a:cubicBezTo>
                    <a:pt x="1008" y="1931"/>
                    <a:pt x="1002" y="1937"/>
                    <a:pt x="995" y="1937"/>
                  </a:cubicBezTo>
                  <a:lnTo>
                    <a:pt x="969" y="1937"/>
                  </a:lnTo>
                  <a:cubicBezTo>
                    <a:pt x="962" y="1937"/>
                    <a:pt x="956" y="1931"/>
                    <a:pt x="956" y="1924"/>
                  </a:cubicBezTo>
                  <a:cubicBezTo>
                    <a:pt x="956" y="1917"/>
                    <a:pt x="962" y="1911"/>
                    <a:pt x="969" y="1911"/>
                  </a:cubicBezTo>
                  <a:close/>
                  <a:moveTo>
                    <a:pt x="1046" y="1911"/>
                  </a:moveTo>
                  <a:lnTo>
                    <a:pt x="1072" y="1911"/>
                  </a:lnTo>
                  <a:cubicBezTo>
                    <a:pt x="1079" y="1911"/>
                    <a:pt x="1084" y="1917"/>
                    <a:pt x="1084" y="1924"/>
                  </a:cubicBezTo>
                  <a:cubicBezTo>
                    <a:pt x="1084" y="1931"/>
                    <a:pt x="1079" y="1937"/>
                    <a:pt x="1072" y="1937"/>
                  </a:cubicBezTo>
                  <a:lnTo>
                    <a:pt x="1046" y="1937"/>
                  </a:lnTo>
                  <a:cubicBezTo>
                    <a:pt x="1039" y="1937"/>
                    <a:pt x="1033" y="1931"/>
                    <a:pt x="1033" y="1924"/>
                  </a:cubicBezTo>
                  <a:cubicBezTo>
                    <a:pt x="1033" y="1917"/>
                    <a:pt x="1039" y="1911"/>
                    <a:pt x="1046" y="1911"/>
                  </a:cubicBezTo>
                  <a:close/>
                  <a:moveTo>
                    <a:pt x="1123" y="1911"/>
                  </a:moveTo>
                  <a:lnTo>
                    <a:pt x="1148" y="1911"/>
                  </a:lnTo>
                  <a:cubicBezTo>
                    <a:pt x="1156" y="1911"/>
                    <a:pt x="1161" y="1917"/>
                    <a:pt x="1161" y="1924"/>
                  </a:cubicBezTo>
                  <a:cubicBezTo>
                    <a:pt x="1161" y="1931"/>
                    <a:pt x="1156" y="1937"/>
                    <a:pt x="1148" y="1937"/>
                  </a:cubicBezTo>
                  <a:lnTo>
                    <a:pt x="1123" y="1937"/>
                  </a:lnTo>
                  <a:cubicBezTo>
                    <a:pt x="1116" y="1937"/>
                    <a:pt x="1110" y="1931"/>
                    <a:pt x="1110" y="1924"/>
                  </a:cubicBezTo>
                  <a:cubicBezTo>
                    <a:pt x="1110" y="1917"/>
                    <a:pt x="1116" y="1911"/>
                    <a:pt x="1123" y="1911"/>
                  </a:cubicBezTo>
                  <a:close/>
                  <a:moveTo>
                    <a:pt x="1200" y="1911"/>
                  </a:moveTo>
                  <a:lnTo>
                    <a:pt x="1225" y="1911"/>
                  </a:lnTo>
                  <a:cubicBezTo>
                    <a:pt x="1232" y="1911"/>
                    <a:pt x="1238" y="1917"/>
                    <a:pt x="1238" y="1924"/>
                  </a:cubicBezTo>
                  <a:cubicBezTo>
                    <a:pt x="1238" y="1931"/>
                    <a:pt x="1232" y="1937"/>
                    <a:pt x="1225" y="1937"/>
                  </a:cubicBezTo>
                  <a:lnTo>
                    <a:pt x="1200" y="1937"/>
                  </a:lnTo>
                  <a:cubicBezTo>
                    <a:pt x="1193" y="1937"/>
                    <a:pt x="1187" y="1931"/>
                    <a:pt x="1187" y="1924"/>
                  </a:cubicBezTo>
                  <a:cubicBezTo>
                    <a:pt x="1187" y="1917"/>
                    <a:pt x="1193" y="1911"/>
                    <a:pt x="1200" y="1911"/>
                  </a:cubicBezTo>
                  <a:close/>
                  <a:moveTo>
                    <a:pt x="1276" y="1911"/>
                  </a:moveTo>
                  <a:lnTo>
                    <a:pt x="1302" y="1911"/>
                  </a:lnTo>
                  <a:cubicBezTo>
                    <a:pt x="1309" y="1911"/>
                    <a:pt x="1315" y="1917"/>
                    <a:pt x="1315" y="1924"/>
                  </a:cubicBezTo>
                  <a:cubicBezTo>
                    <a:pt x="1315" y="1931"/>
                    <a:pt x="1309" y="1937"/>
                    <a:pt x="1302" y="1937"/>
                  </a:cubicBezTo>
                  <a:lnTo>
                    <a:pt x="1276" y="1937"/>
                  </a:lnTo>
                  <a:cubicBezTo>
                    <a:pt x="1269" y="1937"/>
                    <a:pt x="1264" y="1931"/>
                    <a:pt x="1264" y="1924"/>
                  </a:cubicBezTo>
                  <a:cubicBezTo>
                    <a:pt x="1264" y="1917"/>
                    <a:pt x="1269" y="1911"/>
                    <a:pt x="1276" y="1911"/>
                  </a:cubicBezTo>
                  <a:close/>
                  <a:moveTo>
                    <a:pt x="1353" y="1911"/>
                  </a:moveTo>
                  <a:lnTo>
                    <a:pt x="1379" y="1911"/>
                  </a:lnTo>
                  <a:cubicBezTo>
                    <a:pt x="1386" y="1911"/>
                    <a:pt x="1392" y="1917"/>
                    <a:pt x="1392" y="1924"/>
                  </a:cubicBezTo>
                  <a:cubicBezTo>
                    <a:pt x="1392" y="1931"/>
                    <a:pt x="1386" y="1937"/>
                    <a:pt x="1379" y="1937"/>
                  </a:cubicBezTo>
                  <a:lnTo>
                    <a:pt x="1353" y="1937"/>
                  </a:lnTo>
                  <a:cubicBezTo>
                    <a:pt x="1346" y="1937"/>
                    <a:pt x="1340" y="1931"/>
                    <a:pt x="1340" y="1924"/>
                  </a:cubicBezTo>
                  <a:cubicBezTo>
                    <a:pt x="1340" y="1917"/>
                    <a:pt x="1346" y="1911"/>
                    <a:pt x="1353" y="1911"/>
                  </a:cubicBezTo>
                  <a:close/>
                  <a:moveTo>
                    <a:pt x="1430" y="1911"/>
                  </a:moveTo>
                  <a:lnTo>
                    <a:pt x="1456" y="1911"/>
                  </a:lnTo>
                  <a:cubicBezTo>
                    <a:pt x="1463" y="1911"/>
                    <a:pt x="1468" y="1917"/>
                    <a:pt x="1468" y="1924"/>
                  </a:cubicBezTo>
                  <a:cubicBezTo>
                    <a:pt x="1468" y="1931"/>
                    <a:pt x="1463" y="1937"/>
                    <a:pt x="1456" y="1937"/>
                  </a:cubicBezTo>
                  <a:lnTo>
                    <a:pt x="1430" y="1937"/>
                  </a:lnTo>
                  <a:cubicBezTo>
                    <a:pt x="1423" y="1937"/>
                    <a:pt x="1417" y="1931"/>
                    <a:pt x="1417" y="1924"/>
                  </a:cubicBezTo>
                  <a:cubicBezTo>
                    <a:pt x="1417" y="1917"/>
                    <a:pt x="1423" y="1911"/>
                    <a:pt x="1430" y="1911"/>
                  </a:cubicBezTo>
                  <a:close/>
                  <a:moveTo>
                    <a:pt x="1507" y="1911"/>
                  </a:moveTo>
                  <a:lnTo>
                    <a:pt x="1532" y="1911"/>
                  </a:lnTo>
                  <a:cubicBezTo>
                    <a:pt x="1540" y="1911"/>
                    <a:pt x="1545" y="1917"/>
                    <a:pt x="1545" y="1924"/>
                  </a:cubicBezTo>
                  <a:cubicBezTo>
                    <a:pt x="1545" y="1931"/>
                    <a:pt x="1540" y="1937"/>
                    <a:pt x="1532" y="1937"/>
                  </a:cubicBezTo>
                  <a:lnTo>
                    <a:pt x="1507" y="1937"/>
                  </a:lnTo>
                  <a:cubicBezTo>
                    <a:pt x="1500" y="1937"/>
                    <a:pt x="1494" y="1931"/>
                    <a:pt x="1494" y="1924"/>
                  </a:cubicBezTo>
                  <a:cubicBezTo>
                    <a:pt x="1494" y="1917"/>
                    <a:pt x="1500" y="1911"/>
                    <a:pt x="1507" y="1911"/>
                  </a:cubicBezTo>
                  <a:close/>
                  <a:moveTo>
                    <a:pt x="1584" y="1911"/>
                  </a:moveTo>
                  <a:lnTo>
                    <a:pt x="1609" y="1911"/>
                  </a:lnTo>
                  <a:cubicBezTo>
                    <a:pt x="1616" y="1911"/>
                    <a:pt x="1622" y="1917"/>
                    <a:pt x="1622" y="1924"/>
                  </a:cubicBezTo>
                  <a:cubicBezTo>
                    <a:pt x="1622" y="1931"/>
                    <a:pt x="1616" y="1937"/>
                    <a:pt x="1609" y="1937"/>
                  </a:cubicBezTo>
                  <a:lnTo>
                    <a:pt x="1584" y="1937"/>
                  </a:lnTo>
                  <a:cubicBezTo>
                    <a:pt x="1577" y="1937"/>
                    <a:pt x="1571" y="1931"/>
                    <a:pt x="1571" y="1924"/>
                  </a:cubicBezTo>
                  <a:cubicBezTo>
                    <a:pt x="1571" y="1917"/>
                    <a:pt x="1577" y="1911"/>
                    <a:pt x="1584" y="1911"/>
                  </a:cubicBezTo>
                  <a:close/>
                  <a:moveTo>
                    <a:pt x="1660" y="1911"/>
                  </a:moveTo>
                  <a:lnTo>
                    <a:pt x="1686" y="1911"/>
                  </a:lnTo>
                  <a:cubicBezTo>
                    <a:pt x="1693" y="1911"/>
                    <a:pt x="1699" y="1917"/>
                    <a:pt x="1699" y="1924"/>
                  </a:cubicBezTo>
                  <a:cubicBezTo>
                    <a:pt x="1699" y="1931"/>
                    <a:pt x="1693" y="1937"/>
                    <a:pt x="1686" y="1937"/>
                  </a:cubicBezTo>
                  <a:lnTo>
                    <a:pt x="1660" y="1937"/>
                  </a:lnTo>
                  <a:cubicBezTo>
                    <a:pt x="1653" y="1937"/>
                    <a:pt x="1648" y="1931"/>
                    <a:pt x="1648" y="1924"/>
                  </a:cubicBezTo>
                  <a:cubicBezTo>
                    <a:pt x="1648" y="1917"/>
                    <a:pt x="1653" y="1911"/>
                    <a:pt x="1660" y="1911"/>
                  </a:cubicBezTo>
                  <a:close/>
                  <a:moveTo>
                    <a:pt x="1737" y="1911"/>
                  </a:moveTo>
                  <a:lnTo>
                    <a:pt x="1763" y="1911"/>
                  </a:lnTo>
                  <a:cubicBezTo>
                    <a:pt x="1770" y="1911"/>
                    <a:pt x="1776" y="1917"/>
                    <a:pt x="1776" y="1924"/>
                  </a:cubicBezTo>
                  <a:cubicBezTo>
                    <a:pt x="1776" y="1931"/>
                    <a:pt x="1770" y="1937"/>
                    <a:pt x="1763" y="1937"/>
                  </a:cubicBezTo>
                  <a:lnTo>
                    <a:pt x="1737" y="1937"/>
                  </a:lnTo>
                  <a:cubicBezTo>
                    <a:pt x="1730" y="1937"/>
                    <a:pt x="1724" y="1931"/>
                    <a:pt x="1724" y="1924"/>
                  </a:cubicBezTo>
                  <a:cubicBezTo>
                    <a:pt x="1724" y="1917"/>
                    <a:pt x="1730" y="1911"/>
                    <a:pt x="1737" y="1911"/>
                  </a:cubicBezTo>
                  <a:close/>
                  <a:moveTo>
                    <a:pt x="1814" y="1911"/>
                  </a:moveTo>
                  <a:lnTo>
                    <a:pt x="1840" y="1911"/>
                  </a:lnTo>
                  <a:cubicBezTo>
                    <a:pt x="1847" y="1911"/>
                    <a:pt x="1852" y="1917"/>
                    <a:pt x="1852" y="1924"/>
                  </a:cubicBezTo>
                  <a:cubicBezTo>
                    <a:pt x="1852" y="1931"/>
                    <a:pt x="1847" y="1937"/>
                    <a:pt x="1840" y="1937"/>
                  </a:cubicBezTo>
                  <a:lnTo>
                    <a:pt x="1814" y="1937"/>
                  </a:lnTo>
                  <a:cubicBezTo>
                    <a:pt x="1807" y="1937"/>
                    <a:pt x="1801" y="1931"/>
                    <a:pt x="1801" y="1924"/>
                  </a:cubicBezTo>
                  <a:cubicBezTo>
                    <a:pt x="1801" y="1917"/>
                    <a:pt x="1807" y="1911"/>
                    <a:pt x="1814" y="1911"/>
                  </a:cubicBezTo>
                  <a:close/>
                  <a:moveTo>
                    <a:pt x="1891" y="1911"/>
                  </a:moveTo>
                  <a:lnTo>
                    <a:pt x="1916" y="1911"/>
                  </a:lnTo>
                  <a:cubicBezTo>
                    <a:pt x="1924" y="1911"/>
                    <a:pt x="1929" y="1917"/>
                    <a:pt x="1929" y="1924"/>
                  </a:cubicBezTo>
                  <a:cubicBezTo>
                    <a:pt x="1929" y="1931"/>
                    <a:pt x="1924" y="1937"/>
                    <a:pt x="1916" y="1937"/>
                  </a:cubicBezTo>
                  <a:lnTo>
                    <a:pt x="1891" y="1937"/>
                  </a:lnTo>
                  <a:cubicBezTo>
                    <a:pt x="1884" y="1937"/>
                    <a:pt x="1878" y="1931"/>
                    <a:pt x="1878" y="1924"/>
                  </a:cubicBezTo>
                  <a:cubicBezTo>
                    <a:pt x="1878" y="1917"/>
                    <a:pt x="1884" y="1911"/>
                    <a:pt x="1891" y="1911"/>
                  </a:cubicBezTo>
                  <a:close/>
                  <a:moveTo>
                    <a:pt x="1968" y="1911"/>
                  </a:moveTo>
                  <a:lnTo>
                    <a:pt x="1993" y="1911"/>
                  </a:lnTo>
                  <a:cubicBezTo>
                    <a:pt x="2000" y="1911"/>
                    <a:pt x="2006" y="1917"/>
                    <a:pt x="2006" y="1924"/>
                  </a:cubicBezTo>
                  <a:cubicBezTo>
                    <a:pt x="2006" y="1931"/>
                    <a:pt x="2000" y="1937"/>
                    <a:pt x="1993" y="1937"/>
                  </a:cubicBezTo>
                  <a:lnTo>
                    <a:pt x="1968" y="1937"/>
                  </a:lnTo>
                  <a:cubicBezTo>
                    <a:pt x="1961" y="1937"/>
                    <a:pt x="1955" y="1931"/>
                    <a:pt x="1955" y="1924"/>
                  </a:cubicBezTo>
                  <a:cubicBezTo>
                    <a:pt x="1955" y="1917"/>
                    <a:pt x="1961" y="1911"/>
                    <a:pt x="1968" y="1911"/>
                  </a:cubicBezTo>
                  <a:close/>
                  <a:moveTo>
                    <a:pt x="2044" y="1911"/>
                  </a:moveTo>
                  <a:lnTo>
                    <a:pt x="2070" y="1911"/>
                  </a:lnTo>
                  <a:cubicBezTo>
                    <a:pt x="2077" y="1911"/>
                    <a:pt x="2083" y="1917"/>
                    <a:pt x="2083" y="1924"/>
                  </a:cubicBezTo>
                  <a:cubicBezTo>
                    <a:pt x="2083" y="1931"/>
                    <a:pt x="2077" y="1937"/>
                    <a:pt x="2070" y="1937"/>
                  </a:cubicBezTo>
                  <a:lnTo>
                    <a:pt x="2044" y="1937"/>
                  </a:lnTo>
                  <a:cubicBezTo>
                    <a:pt x="2037" y="1937"/>
                    <a:pt x="2032" y="1931"/>
                    <a:pt x="2032" y="1924"/>
                  </a:cubicBezTo>
                  <a:cubicBezTo>
                    <a:pt x="2032" y="1917"/>
                    <a:pt x="2037" y="1911"/>
                    <a:pt x="2044" y="1911"/>
                  </a:cubicBezTo>
                  <a:close/>
                  <a:moveTo>
                    <a:pt x="2121" y="1911"/>
                  </a:moveTo>
                  <a:lnTo>
                    <a:pt x="2147" y="1911"/>
                  </a:lnTo>
                  <a:cubicBezTo>
                    <a:pt x="2154" y="1911"/>
                    <a:pt x="2160" y="1917"/>
                    <a:pt x="2160" y="1924"/>
                  </a:cubicBezTo>
                  <a:cubicBezTo>
                    <a:pt x="2160" y="1931"/>
                    <a:pt x="2154" y="1937"/>
                    <a:pt x="2147" y="1937"/>
                  </a:cubicBezTo>
                  <a:lnTo>
                    <a:pt x="2121" y="1937"/>
                  </a:lnTo>
                  <a:cubicBezTo>
                    <a:pt x="2114" y="1937"/>
                    <a:pt x="2108" y="1931"/>
                    <a:pt x="2108" y="1924"/>
                  </a:cubicBezTo>
                  <a:cubicBezTo>
                    <a:pt x="2108" y="1917"/>
                    <a:pt x="2114" y="1911"/>
                    <a:pt x="2121" y="1911"/>
                  </a:cubicBezTo>
                  <a:close/>
                  <a:moveTo>
                    <a:pt x="2198" y="1911"/>
                  </a:moveTo>
                  <a:lnTo>
                    <a:pt x="2224" y="1911"/>
                  </a:lnTo>
                  <a:cubicBezTo>
                    <a:pt x="2231" y="1911"/>
                    <a:pt x="2236" y="1917"/>
                    <a:pt x="2236" y="1924"/>
                  </a:cubicBezTo>
                  <a:cubicBezTo>
                    <a:pt x="2236" y="1931"/>
                    <a:pt x="2231" y="1937"/>
                    <a:pt x="2224" y="1937"/>
                  </a:cubicBezTo>
                  <a:lnTo>
                    <a:pt x="2198" y="1937"/>
                  </a:lnTo>
                  <a:cubicBezTo>
                    <a:pt x="2191" y="1937"/>
                    <a:pt x="2185" y="1931"/>
                    <a:pt x="2185" y="1924"/>
                  </a:cubicBezTo>
                  <a:cubicBezTo>
                    <a:pt x="2185" y="1917"/>
                    <a:pt x="2191" y="1911"/>
                    <a:pt x="2198" y="1911"/>
                  </a:cubicBezTo>
                  <a:close/>
                  <a:moveTo>
                    <a:pt x="2275" y="1911"/>
                  </a:moveTo>
                  <a:lnTo>
                    <a:pt x="2300" y="1911"/>
                  </a:lnTo>
                  <a:cubicBezTo>
                    <a:pt x="2308" y="1911"/>
                    <a:pt x="2313" y="1917"/>
                    <a:pt x="2313" y="1924"/>
                  </a:cubicBezTo>
                  <a:cubicBezTo>
                    <a:pt x="2313" y="1931"/>
                    <a:pt x="2308" y="1937"/>
                    <a:pt x="2300" y="1937"/>
                  </a:cubicBezTo>
                  <a:lnTo>
                    <a:pt x="2275" y="1937"/>
                  </a:lnTo>
                  <a:cubicBezTo>
                    <a:pt x="2268" y="1937"/>
                    <a:pt x="2262" y="1931"/>
                    <a:pt x="2262" y="1924"/>
                  </a:cubicBezTo>
                  <a:cubicBezTo>
                    <a:pt x="2262" y="1917"/>
                    <a:pt x="2268" y="1911"/>
                    <a:pt x="2275" y="1911"/>
                  </a:cubicBezTo>
                  <a:close/>
                  <a:moveTo>
                    <a:pt x="2352" y="1911"/>
                  </a:moveTo>
                  <a:lnTo>
                    <a:pt x="2377" y="1911"/>
                  </a:lnTo>
                  <a:cubicBezTo>
                    <a:pt x="2384" y="1911"/>
                    <a:pt x="2390" y="1917"/>
                    <a:pt x="2390" y="1924"/>
                  </a:cubicBezTo>
                  <a:cubicBezTo>
                    <a:pt x="2390" y="1931"/>
                    <a:pt x="2384" y="1937"/>
                    <a:pt x="2377" y="1937"/>
                  </a:cubicBezTo>
                  <a:lnTo>
                    <a:pt x="2352" y="1937"/>
                  </a:lnTo>
                  <a:cubicBezTo>
                    <a:pt x="2345" y="1937"/>
                    <a:pt x="2339" y="1931"/>
                    <a:pt x="2339" y="1924"/>
                  </a:cubicBezTo>
                  <a:cubicBezTo>
                    <a:pt x="2339" y="1917"/>
                    <a:pt x="2345" y="1911"/>
                    <a:pt x="2352" y="1911"/>
                  </a:cubicBezTo>
                  <a:close/>
                  <a:moveTo>
                    <a:pt x="2428" y="1911"/>
                  </a:moveTo>
                  <a:lnTo>
                    <a:pt x="2454" y="1911"/>
                  </a:lnTo>
                  <a:cubicBezTo>
                    <a:pt x="2461" y="1911"/>
                    <a:pt x="2467" y="1917"/>
                    <a:pt x="2467" y="1924"/>
                  </a:cubicBezTo>
                  <a:cubicBezTo>
                    <a:pt x="2467" y="1931"/>
                    <a:pt x="2461" y="1937"/>
                    <a:pt x="2454" y="1937"/>
                  </a:cubicBezTo>
                  <a:lnTo>
                    <a:pt x="2428" y="1937"/>
                  </a:lnTo>
                  <a:cubicBezTo>
                    <a:pt x="2421" y="1937"/>
                    <a:pt x="2416" y="1931"/>
                    <a:pt x="2416" y="1924"/>
                  </a:cubicBezTo>
                  <a:cubicBezTo>
                    <a:pt x="2416" y="1917"/>
                    <a:pt x="2421" y="1911"/>
                    <a:pt x="2428" y="1911"/>
                  </a:cubicBezTo>
                  <a:close/>
                  <a:moveTo>
                    <a:pt x="2505" y="1911"/>
                  </a:moveTo>
                  <a:lnTo>
                    <a:pt x="2531" y="1911"/>
                  </a:lnTo>
                  <a:cubicBezTo>
                    <a:pt x="2538" y="1911"/>
                    <a:pt x="2544" y="1917"/>
                    <a:pt x="2544" y="1924"/>
                  </a:cubicBezTo>
                  <a:cubicBezTo>
                    <a:pt x="2544" y="1931"/>
                    <a:pt x="2538" y="1937"/>
                    <a:pt x="2531" y="1937"/>
                  </a:cubicBezTo>
                  <a:lnTo>
                    <a:pt x="2505" y="1937"/>
                  </a:lnTo>
                  <a:cubicBezTo>
                    <a:pt x="2498" y="1937"/>
                    <a:pt x="2492" y="1931"/>
                    <a:pt x="2492" y="1924"/>
                  </a:cubicBezTo>
                  <a:cubicBezTo>
                    <a:pt x="2492" y="1917"/>
                    <a:pt x="2498" y="1911"/>
                    <a:pt x="2505" y="1911"/>
                  </a:cubicBezTo>
                  <a:close/>
                  <a:moveTo>
                    <a:pt x="2582" y="1911"/>
                  </a:moveTo>
                  <a:lnTo>
                    <a:pt x="2608" y="1911"/>
                  </a:lnTo>
                  <a:cubicBezTo>
                    <a:pt x="2615" y="1911"/>
                    <a:pt x="2620" y="1917"/>
                    <a:pt x="2620" y="1924"/>
                  </a:cubicBezTo>
                  <a:cubicBezTo>
                    <a:pt x="2620" y="1931"/>
                    <a:pt x="2615" y="1937"/>
                    <a:pt x="2608" y="1937"/>
                  </a:cubicBezTo>
                  <a:lnTo>
                    <a:pt x="2582" y="1937"/>
                  </a:lnTo>
                  <a:cubicBezTo>
                    <a:pt x="2575" y="1937"/>
                    <a:pt x="2569" y="1931"/>
                    <a:pt x="2569" y="1924"/>
                  </a:cubicBezTo>
                  <a:cubicBezTo>
                    <a:pt x="2569" y="1917"/>
                    <a:pt x="2575" y="1911"/>
                    <a:pt x="2582" y="1911"/>
                  </a:cubicBezTo>
                  <a:close/>
                  <a:moveTo>
                    <a:pt x="2659" y="1911"/>
                  </a:moveTo>
                  <a:lnTo>
                    <a:pt x="2684" y="1911"/>
                  </a:lnTo>
                  <a:cubicBezTo>
                    <a:pt x="2692" y="1911"/>
                    <a:pt x="2697" y="1917"/>
                    <a:pt x="2697" y="1924"/>
                  </a:cubicBezTo>
                  <a:cubicBezTo>
                    <a:pt x="2697" y="1931"/>
                    <a:pt x="2692" y="1937"/>
                    <a:pt x="2684" y="1937"/>
                  </a:cubicBezTo>
                  <a:lnTo>
                    <a:pt x="2659" y="1937"/>
                  </a:lnTo>
                  <a:cubicBezTo>
                    <a:pt x="2652" y="1937"/>
                    <a:pt x="2646" y="1931"/>
                    <a:pt x="2646" y="1924"/>
                  </a:cubicBezTo>
                  <a:cubicBezTo>
                    <a:pt x="2646" y="1917"/>
                    <a:pt x="2652" y="1911"/>
                    <a:pt x="2659" y="1911"/>
                  </a:cubicBezTo>
                  <a:close/>
                  <a:moveTo>
                    <a:pt x="2736" y="1911"/>
                  </a:moveTo>
                  <a:lnTo>
                    <a:pt x="2761" y="1911"/>
                  </a:lnTo>
                  <a:cubicBezTo>
                    <a:pt x="2768" y="1911"/>
                    <a:pt x="2774" y="1917"/>
                    <a:pt x="2774" y="1924"/>
                  </a:cubicBezTo>
                  <a:cubicBezTo>
                    <a:pt x="2774" y="1931"/>
                    <a:pt x="2768" y="1937"/>
                    <a:pt x="2761" y="1937"/>
                  </a:cubicBezTo>
                  <a:lnTo>
                    <a:pt x="2736" y="1937"/>
                  </a:lnTo>
                  <a:cubicBezTo>
                    <a:pt x="2729" y="1937"/>
                    <a:pt x="2723" y="1931"/>
                    <a:pt x="2723" y="1924"/>
                  </a:cubicBezTo>
                  <a:cubicBezTo>
                    <a:pt x="2723" y="1917"/>
                    <a:pt x="2729" y="1911"/>
                    <a:pt x="2736" y="1911"/>
                  </a:cubicBezTo>
                  <a:close/>
                  <a:moveTo>
                    <a:pt x="2812" y="1911"/>
                  </a:moveTo>
                  <a:lnTo>
                    <a:pt x="2838" y="1911"/>
                  </a:lnTo>
                  <a:cubicBezTo>
                    <a:pt x="2845" y="1911"/>
                    <a:pt x="2851" y="1917"/>
                    <a:pt x="2851" y="1924"/>
                  </a:cubicBezTo>
                  <a:cubicBezTo>
                    <a:pt x="2851" y="1931"/>
                    <a:pt x="2845" y="1937"/>
                    <a:pt x="2838" y="1937"/>
                  </a:cubicBezTo>
                  <a:lnTo>
                    <a:pt x="2812" y="1937"/>
                  </a:lnTo>
                  <a:cubicBezTo>
                    <a:pt x="2805" y="1937"/>
                    <a:pt x="2800" y="1931"/>
                    <a:pt x="2800" y="1924"/>
                  </a:cubicBezTo>
                  <a:cubicBezTo>
                    <a:pt x="2800" y="1917"/>
                    <a:pt x="2805" y="1911"/>
                    <a:pt x="2812" y="1911"/>
                  </a:cubicBezTo>
                  <a:close/>
                  <a:moveTo>
                    <a:pt x="2889" y="1911"/>
                  </a:moveTo>
                  <a:lnTo>
                    <a:pt x="2915" y="1911"/>
                  </a:lnTo>
                  <a:cubicBezTo>
                    <a:pt x="2922" y="1911"/>
                    <a:pt x="2928" y="1917"/>
                    <a:pt x="2928" y="1924"/>
                  </a:cubicBezTo>
                  <a:cubicBezTo>
                    <a:pt x="2928" y="1931"/>
                    <a:pt x="2922" y="1937"/>
                    <a:pt x="2915" y="1937"/>
                  </a:cubicBezTo>
                  <a:lnTo>
                    <a:pt x="2889" y="1937"/>
                  </a:lnTo>
                  <a:cubicBezTo>
                    <a:pt x="2882" y="1937"/>
                    <a:pt x="2876" y="1931"/>
                    <a:pt x="2876" y="1924"/>
                  </a:cubicBezTo>
                  <a:cubicBezTo>
                    <a:pt x="2876" y="1917"/>
                    <a:pt x="2882" y="1911"/>
                    <a:pt x="2889" y="1911"/>
                  </a:cubicBezTo>
                  <a:close/>
                  <a:moveTo>
                    <a:pt x="2966" y="1911"/>
                  </a:moveTo>
                  <a:lnTo>
                    <a:pt x="2992" y="1911"/>
                  </a:lnTo>
                  <a:cubicBezTo>
                    <a:pt x="2999" y="1911"/>
                    <a:pt x="3004" y="1917"/>
                    <a:pt x="3004" y="1924"/>
                  </a:cubicBezTo>
                  <a:cubicBezTo>
                    <a:pt x="3004" y="1931"/>
                    <a:pt x="2999" y="1937"/>
                    <a:pt x="2992" y="1937"/>
                  </a:cubicBezTo>
                  <a:lnTo>
                    <a:pt x="2966" y="1937"/>
                  </a:lnTo>
                  <a:cubicBezTo>
                    <a:pt x="2959" y="1937"/>
                    <a:pt x="2953" y="1931"/>
                    <a:pt x="2953" y="1924"/>
                  </a:cubicBezTo>
                  <a:cubicBezTo>
                    <a:pt x="2953" y="1917"/>
                    <a:pt x="2959" y="1911"/>
                    <a:pt x="2966" y="1911"/>
                  </a:cubicBezTo>
                  <a:close/>
                  <a:moveTo>
                    <a:pt x="3024" y="1918"/>
                  </a:moveTo>
                  <a:lnTo>
                    <a:pt x="3024" y="1892"/>
                  </a:lnTo>
                  <a:cubicBezTo>
                    <a:pt x="3024" y="1885"/>
                    <a:pt x="3030" y="1880"/>
                    <a:pt x="3037" y="1880"/>
                  </a:cubicBezTo>
                  <a:cubicBezTo>
                    <a:pt x="3044" y="1880"/>
                    <a:pt x="3049" y="1885"/>
                    <a:pt x="3049" y="1892"/>
                  </a:cubicBezTo>
                  <a:lnTo>
                    <a:pt x="3049" y="1918"/>
                  </a:lnTo>
                  <a:cubicBezTo>
                    <a:pt x="3049" y="1925"/>
                    <a:pt x="3044" y="1931"/>
                    <a:pt x="3037" y="1931"/>
                  </a:cubicBezTo>
                  <a:cubicBezTo>
                    <a:pt x="3030" y="1931"/>
                    <a:pt x="3024" y="1925"/>
                    <a:pt x="3024" y="1918"/>
                  </a:cubicBezTo>
                  <a:close/>
                  <a:moveTo>
                    <a:pt x="3024" y="1841"/>
                  </a:moveTo>
                  <a:lnTo>
                    <a:pt x="3024" y="1816"/>
                  </a:lnTo>
                  <a:cubicBezTo>
                    <a:pt x="3024" y="1808"/>
                    <a:pt x="3030" y="1803"/>
                    <a:pt x="3037" y="1803"/>
                  </a:cubicBezTo>
                  <a:cubicBezTo>
                    <a:pt x="3044" y="1803"/>
                    <a:pt x="3049" y="1808"/>
                    <a:pt x="3049" y="1816"/>
                  </a:cubicBezTo>
                  <a:lnTo>
                    <a:pt x="3049" y="1841"/>
                  </a:lnTo>
                  <a:cubicBezTo>
                    <a:pt x="3049" y="1848"/>
                    <a:pt x="3044" y="1854"/>
                    <a:pt x="3037" y="1854"/>
                  </a:cubicBezTo>
                  <a:cubicBezTo>
                    <a:pt x="3030" y="1854"/>
                    <a:pt x="3024" y="1848"/>
                    <a:pt x="3024" y="1841"/>
                  </a:cubicBezTo>
                  <a:close/>
                  <a:moveTo>
                    <a:pt x="3024" y="1764"/>
                  </a:moveTo>
                  <a:lnTo>
                    <a:pt x="3024" y="1739"/>
                  </a:lnTo>
                  <a:cubicBezTo>
                    <a:pt x="3024" y="1732"/>
                    <a:pt x="3030" y="1726"/>
                    <a:pt x="3037" y="1726"/>
                  </a:cubicBezTo>
                  <a:cubicBezTo>
                    <a:pt x="3044" y="1726"/>
                    <a:pt x="3049" y="1732"/>
                    <a:pt x="3049" y="1739"/>
                  </a:cubicBezTo>
                  <a:lnTo>
                    <a:pt x="3049" y="1764"/>
                  </a:lnTo>
                  <a:cubicBezTo>
                    <a:pt x="3049" y="1771"/>
                    <a:pt x="3044" y="1777"/>
                    <a:pt x="3037" y="1777"/>
                  </a:cubicBezTo>
                  <a:cubicBezTo>
                    <a:pt x="3030" y="1777"/>
                    <a:pt x="3024" y="1771"/>
                    <a:pt x="3024" y="1764"/>
                  </a:cubicBezTo>
                  <a:close/>
                  <a:moveTo>
                    <a:pt x="3024" y="1688"/>
                  </a:moveTo>
                  <a:lnTo>
                    <a:pt x="3024" y="1662"/>
                  </a:lnTo>
                  <a:cubicBezTo>
                    <a:pt x="3024" y="1655"/>
                    <a:pt x="3030" y="1649"/>
                    <a:pt x="3037" y="1649"/>
                  </a:cubicBezTo>
                  <a:cubicBezTo>
                    <a:pt x="3044" y="1649"/>
                    <a:pt x="3049" y="1655"/>
                    <a:pt x="3049" y="1662"/>
                  </a:cubicBezTo>
                  <a:lnTo>
                    <a:pt x="3049" y="1688"/>
                  </a:lnTo>
                  <a:cubicBezTo>
                    <a:pt x="3049" y="1695"/>
                    <a:pt x="3044" y="1700"/>
                    <a:pt x="3037" y="1700"/>
                  </a:cubicBezTo>
                  <a:cubicBezTo>
                    <a:pt x="3030" y="1700"/>
                    <a:pt x="3024" y="1695"/>
                    <a:pt x="3024" y="1688"/>
                  </a:cubicBezTo>
                  <a:close/>
                  <a:moveTo>
                    <a:pt x="3024" y="1611"/>
                  </a:moveTo>
                  <a:lnTo>
                    <a:pt x="3024" y="1585"/>
                  </a:lnTo>
                  <a:cubicBezTo>
                    <a:pt x="3024" y="1578"/>
                    <a:pt x="3030" y="1572"/>
                    <a:pt x="3037" y="1572"/>
                  </a:cubicBezTo>
                  <a:cubicBezTo>
                    <a:pt x="3044" y="1572"/>
                    <a:pt x="3049" y="1578"/>
                    <a:pt x="3049" y="1585"/>
                  </a:cubicBezTo>
                  <a:lnTo>
                    <a:pt x="3049" y="1611"/>
                  </a:lnTo>
                  <a:cubicBezTo>
                    <a:pt x="3049" y="1618"/>
                    <a:pt x="3044" y="1624"/>
                    <a:pt x="3037" y="1624"/>
                  </a:cubicBezTo>
                  <a:cubicBezTo>
                    <a:pt x="3030" y="1624"/>
                    <a:pt x="3024" y="1618"/>
                    <a:pt x="3024" y="1611"/>
                  </a:cubicBezTo>
                  <a:close/>
                  <a:moveTo>
                    <a:pt x="3024" y="1534"/>
                  </a:moveTo>
                  <a:lnTo>
                    <a:pt x="3024" y="1508"/>
                  </a:lnTo>
                  <a:cubicBezTo>
                    <a:pt x="3024" y="1501"/>
                    <a:pt x="3030" y="1496"/>
                    <a:pt x="3037" y="1496"/>
                  </a:cubicBezTo>
                  <a:cubicBezTo>
                    <a:pt x="3044" y="1496"/>
                    <a:pt x="3049" y="1501"/>
                    <a:pt x="3049" y="1508"/>
                  </a:cubicBezTo>
                  <a:lnTo>
                    <a:pt x="3049" y="1534"/>
                  </a:lnTo>
                  <a:cubicBezTo>
                    <a:pt x="3049" y="1541"/>
                    <a:pt x="3044" y="1547"/>
                    <a:pt x="3037" y="1547"/>
                  </a:cubicBezTo>
                  <a:cubicBezTo>
                    <a:pt x="3030" y="1547"/>
                    <a:pt x="3024" y="1541"/>
                    <a:pt x="3024" y="1534"/>
                  </a:cubicBezTo>
                  <a:close/>
                  <a:moveTo>
                    <a:pt x="3024" y="1457"/>
                  </a:moveTo>
                  <a:lnTo>
                    <a:pt x="3024" y="1432"/>
                  </a:lnTo>
                  <a:cubicBezTo>
                    <a:pt x="3024" y="1424"/>
                    <a:pt x="3030" y="1419"/>
                    <a:pt x="3037" y="1419"/>
                  </a:cubicBezTo>
                  <a:cubicBezTo>
                    <a:pt x="3044" y="1419"/>
                    <a:pt x="3049" y="1424"/>
                    <a:pt x="3049" y="1432"/>
                  </a:cubicBezTo>
                  <a:lnTo>
                    <a:pt x="3049" y="1457"/>
                  </a:lnTo>
                  <a:cubicBezTo>
                    <a:pt x="3049" y="1464"/>
                    <a:pt x="3044" y="1470"/>
                    <a:pt x="3037" y="1470"/>
                  </a:cubicBezTo>
                  <a:cubicBezTo>
                    <a:pt x="3030" y="1470"/>
                    <a:pt x="3024" y="1464"/>
                    <a:pt x="3024" y="1457"/>
                  </a:cubicBezTo>
                  <a:close/>
                  <a:moveTo>
                    <a:pt x="3024" y="1380"/>
                  </a:moveTo>
                  <a:lnTo>
                    <a:pt x="3024" y="1355"/>
                  </a:lnTo>
                  <a:cubicBezTo>
                    <a:pt x="3024" y="1348"/>
                    <a:pt x="3030" y="1342"/>
                    <a:pt x="3037" y="1342"/>
                  </a:cubicBezTo>
                  <a:cubicBezTo>
                    <a:pt x="3044" y="1342"/>
                    <a:pt x="3049" y="1348"/>
                    <a:pt x="3049" y="1355"/>
                  </a:cubicBezTo>
                  <a:lnTo>
                    <a:pt x="3049" y="1380"/>
                  </a:lnTo>
                  <a:cubicBezTo>
                    <a:pt x="3049" y="1387"/>
                    <a:pt x="3044" y="1393"/>
                    <a:pt x="3037" y="1393"/>
                  </a:cubicBezTo>
                  <a:cubicBezTo>
                    <a:pt x="3030" y="1393"/>
                    <a:pt x="3024" y="1387"/>
                    <a:pt x="3024" y="1380"/>
                  </a:cubicBezTo>
                  <a:close/>
                  <a:moveTo>
                    <a:pt x="3024" y="1304"/>
                  </a:moveTo>
                  <a:lnTo>
                    <a:pt x="3024" y="1278"/>
                  </a:lnTo>
                  <a:cubicBezTo>
                    <a:pt x="3024" y="1271"/>
                    <a:pt x="3030" y="1265"/>
                    <a:pt x="3037" y="1265"/>
                  </a:cubicBezTo>
                  <a:cubicBezTo>
                    <a:pt x="3044" y="1265"/>
                    <a:pt x="3049" y="1271"/>
                    <a:pt x="3049" y="1278"/>
                  </a:cubicBezTo>
                  <a:lnTo>
                    <a:pt x="3049" y="1304"/>
                  </a:lnTo>
                  <a:cubicBezTo>
                    <a:pt x="3049" y="1311"/>
                    <a:pt x="3044" y="1316"/>
                    <a:pt x="3037" y="1316"/>
                  </a:cubicBezTo>
                  <a:cubicBezTo>
                    <a:pt x="3030" y="1316"/>
                    <a:pt x="3024" y="1311"/>
                    <a:pt x="3024" y="1304"/>
                  </a:cubicBezTo>
                  <a:close/>
                  <a:moveTo>
                    <a:pt x="3024" y="1227"/>
                  </a:moveTo>
                  <a:lnTo>
                    <a:pt x="3024" y="1201"/>
                  </a:lnTo>
                  <a:cubicBezTo>
                    <a:pt x="3024" y="1194"/>
                    <a:pt x="3030" y="1188"/>
                    <a:pt x="3037" y="1188"/>
                  </a:cubicBezTo>
                  <a:cubicBezTo>
                    <a:pt x="3044" y="1188"/>
                    <a:pt x="3049" y="1194"/>
                    <a:pt x="3049" y="1201"/>
                  </a:cubicBezTo>
                  <a:lnTo>
                    <a:pt x="3049" y="1227"/>
                  </a:lnTo>
                  <a:cubicBezTo>
                    <a:pt x="3049" y="1234"/>
                    <a:pt x="3044" y="1240"/>
                    <a:pt x="3037" y="1240"/>
                  </a:cubicBezTo>
                  <a:cubicBezTo>
                    <a:pt x="3030" y="1240"/>
                    <a:pt x="3024" y="1234"/>
                    <a:pt x="3024" y="1227"/>
                  </a:cubicBezTo>
                  <a:close/>
                  <a:moveTo>
                    <a:pt x="3024" y="1150"/>
                  </a:moveTo>
                  <a:lnTo>
                    <a:pt x="3024" y="1124"/>
                  </a:lnTo>
                  <a:cubicBezTo>
                    <a:pt x="3024" y="1117"/>
                    <a:pt x="3030" y="1112"/>
                    <a:pt x="3037" y="1112"/>
                  </a:cubicBezTo>
                  <a:cubicBezTo>
                    <a:pt x="3044" y="1112"/>
                    <a:pt x="3049" y="1117"/>
                    <a:pt x="3049" y="1124"/>
                  </a:cubicBezTo>
                  <a:lnTo>
                    <a:pt x="3049" y="1150"/>
                  </a:lnTo>
                  <a:cubicBezTo>
                    <a:pt x="3049" y="1157"/>
                    <a:pt x="3044" y="1163"/>
                    <a:pt x="3037" y="1163"/>
                  </a:cubicBezTo>
                  <a:cubicBezTo>
                    <a:pt x="3030" y="1163"/>
                    <a:pt x="3024" y="1157"/>
                    <a:pt x="3024" y="1150"/>
                  </a:cubicBezTo>
                  <a:close/>
                  <a:moveTo>
                    <a:pt x="3024" y="1073"/>
                  </a:moveTo>
                  <a:lnTo>
                    <a:pt x="3024" y="1048"/>
                  </a:lnTo>
                  <a:cubicBezTo>
                    <a:pt x="3024" y="1040"/>
                    <a:pt x="3030" y="1035"/>
                    <a:pt x="3037" y="1035"/>
                  </a:cubicBezTo>
                  <a:cubicBezTo>
                    <a:pt x="3044" y="1035"/>
                    <a:pt x="3049" y="1040"/>
                    <a:pt x="3049" y="1048"/>
                  </a:cubicBezTo>
                  <a:lnTo>
                    <a:pt x="3049" y="1073"/>
                  </a:lnTo>
                  <a:cubicBezTo>
                    <a:pt x="3049" y="1080"/>
                    <a:pt x="3044" y="1086"/>
                    <a:pt x="3037" y="1086"/>
                  </a:cubicBezTo>
                  <a:cubicBezTo>
                    <a:pt x="3030" y="1086"/>
                    <a:pt x="3024" y="1080"/>
                    <a:pt x="3024" y="1073"/>
                  </a:cubicBezTo>
                  <a:close/>
                  <a:moveTo>
                    <a:pt x="3024" y="996"/>
                  </a:moveTo>
                  <a:lnTo>
                    <a:pt x="3024" y="971"/>
                  </a:lnTo>
                  <a:cubicBezTo>
                    <a:pt x="3024" y="964"/>
                    <a:pt x="3030" y="958"/>
                    <a:pt x="3037" y="958"/>
                  </a:cubicBezTo>
                  <a:cubicBezTo>
                    <a:pt x="3044" y="958"/>
                    <a:pt x="3049" y="964"/>
                    <a:pt x="3049" y="971"/>
                  </a:cubicBezTo>
                  <a:lnTo>
                    <a:pt x="3049" y="996"/>
                  </a:lnTo>
                  <a:cubicBezTo>
                    <a:pt x="3049" y="1003"/>
                    <a:pt x="3044" y="1009"/>
                    <a:pt x="3037" y="1009"/>
                  </a:cubicBezTo>
                  <a:cubicBezTo>
                    <a:pt x="3030" y="1009"/>
                    <a:pt x="3024" y="1003"/>
                    <a:pt x="3024" y="996"/>
                  </a:cubicBezTo>
                  <a:close/>
                  <a:moveTo>
                    <a:pt x="3024" y="920"/>
                  </a:moveTo>
                  <a:lnTo>
                    <a:pt x="3024" y="894"/>
                  </a:lnTo>
                  <a:cubicBezTo>
                    <a:pt x="3024" y="887"/>
                    <a:pt x="3030" y="881"/>
                    <a:pt x="3037" y="881"/>
                  </a:cubicBezTo>
                  <a:cubicBezTo>
                    <a:pt x="3044" y="881"/>
                    <a:pt x="3049" y="887"/>
                    <a:pt x="3049" y="894"/>
                  </a:cubicBezTo>
                  <a:lnTo>
                    <a:pt x="3049" y="920"/>
                  </a:lnTo>
                  <a:cubicBezTo>
                    <a:pt x="3049" y="927"/>
                    <a:pt x="3044" y="932"/>
                    <a:pt x="3037" y="932"/>
                  </a:cubicBezTo>
                  <a:cubicBezTo>
                    <a:pt x="3030" y="932"/>
                    <a:pt x="3024" y="927"/>
                    <a:pt x="3024" y="920"/>
                  </a:cubicBezTo>
                  <a:close/>
                  <a:moveTo>
                    <a:pt x="3024" y="843"/>
                  </a:moveTo>
                  <a:lnTo>
                    <a:pt x="3024" y="817"/>
                  </a:lnTo>
                  <a:cubicBezTo>
                    <a:pt x="3024" y="810"/>
                    <a:pt x="3030" y="804"/>
                    <a:pt x="3037" y="804"/>
                  </a:cubicBezTo>
                  <a:cubicBezTo>
                    <a:pt x="3044" y="804"/>
                    <a:pt x="3049" y="810"/>
                    <a:pt x="3049" y="817"/>
                  </a:cubicBezTo>
                  <a:lnTo>
                    <a:pt x="3049" y="843"/>
                  </a:lnTo>
                  <a:cubicBezTo>
                    <a:pt x="3049" y="850"/>
                    <a:pt x="3044" y="856"/>
                    <a:pt x="3037" y="856"/>
                  </a:cubicBezTo>
                  <a:cubicBezTo>
                    <a:pt x="3030" y="856"/>
                    <a:pt x="3024" y="850"/>
                    <a:pt x="3024" y="843"/>
                  </a:cubicBezTo>
                  <a:close/>
                  <a:moveTo>
                    <a:pt x="3024" y="766"/>
                  </a:moveTo>
                  <a:lnTo>
                    <a:pt x="3024" y="740"/>
                  </a:lnTo>
                  <a:cubicBezTo>
                    <a:pt x="3024" y="733"/>
                    <a:pt x="3030" y="728"/>
                    <a:pt x="3037" y="728"/>
                  </a:cubicBezTo>
                  <a:cubicBezTo>
                    <a:pt x="3044" y="728"/>
                    <a:pt x="3049" y="733"/>
                    <a:pt x="3049" y="740"/>
                  </a:cubicBezTo>
                  <a:lnTo>
                    <a:pt x="3049" y="766"/>
                  </a:lnTo>
                  <a:cubicBezTo>
                    <a:pt x="3049" y="773"/>
                    <a:pt x="3044" y="779"/>
                    <a:pt x="3037" y="779"/>
                  </a:cubicBezTo>
                  <a:cubicBezTo>
                    <a:pt x="3030" y="779"/>
                    <a:pt x="3024" y="773"/>
                    <a:pt x="3024" y="766"/>
                  </a:cubicBezTo>
                  <a:close/>
                  <a:moveTo>
                    <a:pt x="3024" y="689"/>
                  </a:moveTo>
                  <a:lnTo>
                    <a:pt x="3024" y="664"/>
                  </a:lnTo>
                  <a:cubicBezTo>
                    <a:pt x="3024" y="656"/>
                    <a:pt x="3030" y="651"/>
                    <a:pt x="3037" y="651"/>
                  </a:cubicBezTo>
                  <a:cubicBezTo>
                    <a:pt x="3044" y="651"/>
                    <a:pt x="3049" y="656"/>
                    <a:pt x="3049" y="664"/>
                  </a:cubicBezTo>
                  <a:lnTo>
                    <a:pt x="3049" y="689"/>
                  </a:lnTo>
                  <a:cubicBezTo>
                    <a:pt x="3049" y="696"/>
                    <a:pt x="3044" y="702"/>
                    <a:pt x="3037" y="702"/>
                  </a:cubicBezTo>
                  <a:cubicBezTo>
                    <a:pt x="3030" y="702"/>
                    <a:pt x="3024" y="696"/>
                    <a:pt x="3024" y="689"/>
                  </a:cubicBezTo>
                  <a:close/>
                  <a:moveTo>
                    <a:pt x="3024" y="612"/>
                  </a:moveTo>
                  <a:lnTo>
                    <a:pt x="3024" y="587"/>
                  </a:lnTo>
                  <a:cubicBezTo>
                    <a:pt x="3024" y="580"/>
                    <a:pt x="3030" y="574"/>
                    <a:pt x="3037" y="574"/>
                  </a:cubicBezTo>
                  <a:cubicBezTo>
                    <a:pt x="3044" y="574"/>
                    <a:pt x="3049" y="580"/>
                    <a:pt x="3049" y="587"/>
                  </a:cubicBezTo>
                  <a:lnTo>
                    <a:pt x="3049" y="612"/>
                  </a:lnTo>
                  <a:cubicBezTo>
                    <a:pt x="3049" y="619"/>
                    <a:pt x="3044" y="625"/>
                    <a:pt x="3037" y="625"/>
                  </a:cubicBezTo>
                  <a:cubicBezTo>
                    <a:pt x="3030" y="625"/>
                    <a:pt x="3024" y="619"/>
                    <a:pt x="3024" y="612"/>
                  </a:cubicBezTo>
                  <a:close/>
                  <a:moveTo>
                    <a:pt x="3024" y="536"/>
                  </a:moveTo>
                  <a:lnTo>
                    <a:pt x="3024" y="510"/>
                  </a:lnTo>
                  <a:cubicBezTo>
                    <a:pt x="3024" y="503"/>
                    <a:pt x="3030" y="497"/>
                    <a:pt x="3037" y="497"/>
                  </a:cubicBezTo>
                  <a:cubicBezTo>
                    <a:pt x="3044" y="497"/>
                    <a:pt x="3049" y="503"/>
                    <a:pt x="3049" y="510"/>
                  </a:cubicBezTo>
                  <a:lnTo>
                    <a:pt x="3049" y="536"/>
                  </a:lnTo>
                  <a:cubicBezTo>
                    <a:pt x="3049" y="543"/>
                    <a:pt x="3044" y="548"/>
                    <a:pt x="3037" y="548"/>
                  </a:cubicBezTo>
                  <a:cubicBezTo>
                    <a:pt x="3030" y="548"/>
                    <a:pt x="3024" y="543"/>
                    <a:pt x="3024" y="536"/>
                  </a:cubicBezTo>
                  <a:close/>
                  <a:moveTo>
                    <a:pt x="3024" y="459"/>
                  </a:moveTo>
                  <a:lnTo>
                    <a:pt x="3024" y="433"/>
                  </a:lnTo>
                  <a:cubicBezTo>
                    <a:pt x="3024" y="426"/>
                    <a:pt x="3030" y="420"/>
                    <a:pt x="3037" y="420"/>
                  </a:cubicBezTo>
                  <a:cubicBezTo>
                    <a:pt x="3044" y="420"/>
                    <a:pt x="3049" y="426"/>
                    <a:pt x="3049" y="433"/>
                  </a:cubicBezTo>
                  <a:lnTo>
                    <a:pt x="3049" y="459"/>
                  </a:lnTo>
                  <a:cubicBezTo>
                    <a:pt x="3049" y="466"/>
                    <a:pt x="3044" y="472"/>
                    <a:pt x="3037" y="472"/>
                  </a:cubicBezTo>
                  <a:cubicBezTo>
                    <a:pt x="3030" y="472"/>
                    <a:pt x="3024" y="466"/>
                    <a:pt x="3024" y="459"/>
                  </a:cubicBezTo>
                  <a:close/>
                  <a:moveTo>
                    <a:pt x="3024" y="382"/>
                  </a:moveTo>
                  <a:lnTo>
                    <a:pt x="3024" y="356"/>
                  </a:lnTo>
                  <a:cubicBezTo>
                    <a:pt x="3024" y="349"/>
                    <a:pt x="3030" y="344"/>
                    <a:pt x="3037" y="344"/>
                  </a:cubicBezTo>
                  <a:cubicBezTo>
                    <a:pt x="3044" y="344"/>
                    <a:pt x="3049" y="349"/>
                    <a:pt x="3049" y="356"/>
                  </a:cubicBezTo>
                  <a:lnTo>
                    <a:pt x="3049" y="382"/>
                  </a:lnTo>
                  <a:cubicBezTo>
                    <a:pt x="3049" y="389"/>
                    <a:pt x="3044" y="395"/>
                    <a:pt x="3037" y="395"/>
                  </a:cubicBezTo>
                  <a:cubicBezTo>
                    <a:pt x="3030" y="395"/>
                    <a:pt x="3024" y="389"/>
                    <a:pt x="3024" y="382"/>
                  </a:cubicBezTo>
                  <a:close/>
                  <a:moveTo>
                    <a:pt x="3024" y="305"/>
                  </a:moveTo>
                  <a:lnTo>
                    <a:pt x="3024" y="280"/>
                  </a:lnTo>
                  <a:cubicBezTo>
                    <a:pt x="3024" y="272"/>
                    <a:pt x="3030" y="267"/>
                    <a:pt x="3037" y="267"/>
                  </a:cubicBezTo>
                  <a:cubicBezTo>
                    <a:pt x="3044" y="267"/>
                    <a:pt x="3049" y="272"/>
                    <a:pt x="3049" y="280"/>
                  </a:cubicBezTo>
                  <a:lnTo>
                    <a:pt x="3049" y="305"/>
                  </a:lnTo>
                  <a:cubicBezTo>
                    <a:pt x="3049" y="312"/>
                    <a:pt x="3044" y="318"/>
                    <a:pt x="3037" y="318"/>
                  </a:cubicBezTo>
                  <a:cubicBezTo>
                    <a:pt x="3030" y="318"/>
                    <a:pt x="3024" y="312"/>
                    <a:pt x="3024" y="305"/>
                  </a:cubicBezTo>
                  <a:close/>
                  <a:moveTo>
                    <a:pt x="3024" y="228"/>
                  </a:moveTo>
                  <a:lnTo>
                    <a:pt x="3024" y="203"/>
                  </a:lnTo>
                  <a:cubicBezTo>
                    <a:pt x="3024" y="196"/>
                    <a:pt x="3030" y="190"/>
                    <a:pt x="3037" y="190"/>
                  </a:cubicBezTo>
                  <a:cubicBezTo>
                    <a:pt x="3044" y="190"/>
                    <a:pt x="3049" y="196"/>
                    <a:pt x="3049" y="203"/>
                  </a:cubicBezTo>
                  <a:lnTo>
                    <a:pt x="3049" y="228"/>
                  </a:lnTo>
                  <a:cubicBezTo>
                    <a:pt x="3049" y="235"/>
                    <a:pt x="3044" y="241"/>
                    <a:pt x="3037" y="241"/>
                  </a:cubicBezTo>
                  <a:cubicBezTo>
                    <a:pt x="3030" y="241"/>
                    <a:pt x="3024" y="235"/>
                    <a:pt x="3024" y="228"/>
                  </a:cubicBezTo>
                  <a:close/>
                  <a:moveTo>
                    <a:pt x="3024" y="152"/>
                  </a:moveTo>
                  <a:lnTo>
                    <a:pt x="3024" y="126"/>
                  </a:lnTo>
                  <a:cubicBezTo>
                    <a:pt x="3024" y="119"/>
                    <a:pt x="3030" y="113"/>
                    <a:pt x="3037" y="113"/>
                  </a:cubicBezTo>
                  <a:cubicBezTo>
                    <a:pt x="3044" y="113"/>
                    <a:pt x="3049" y="119"/>
                    <a:pt x="3049" y="126"/>
                  </a:cubicBezTo>
                  <a:lnTo>
                    <a:pt x="3049" y="152"/>
                  </a:lnTo>
                  <a:cubicBezTo>
                    <a:pt x="3049" y="159"/>
                    <a:pt x="3044" y="164"/>
                    <a:pt x="3037" y="164"/>
                  </a:cubicBezTo>
                  <a:cubicBezTo>
                    <a:pt x="3030" y="164"/>
                    <a:pt x="3024" y="159"/>
                    <a:pt x="3024" y="152"/>
                  </a:cubicBezTo>
                  <a:close/>
                  <a:moveTo>
                    <a:pt x="3024" y="75"/>
                  </a:moveTo>
                  <a:lnTo>
                    <a:pt x="3024" y="49"/>
                  </a:lnTo>
                  <a:cubicBezTo>
                    <a:pt x="3024" y="42"/>
                    <a:pt x="3030" y="36"/>
                    <a:pt x="3037" y="36"/>
                  </a:cubicBezTo>
                  <a:cubicBezTo>
                    <a:pt x="3044" y="36"/>
                    <a:pt x="3049" y="42"/>
                    <a:pt x="3049" y="49"/>
                  </a:cubicBezTo>
                  <a:lnTo>
                    <a:pt x="3049" y="75"/>
                  </a:lnTo>
                  <a:cubicBezTo>
                    <a:pt x="3049" y="82"/>
                    <a:pt x="3044" y="88"/>
                    <a:pt x="3037" y="88"/>
                  </a:cubicBezTo>
                  <a:cubicBezTo>
                    <a:pt x="3030" y="88"/>
                    <a:pt x="3024" y="82"/>
                    <a:pt x="3024" y="75"/>
                  </a:cubicBezTo>
                  <a:close/>
                  <a:moveTo>
                    <a:pt x="3021" y="26"/>
                  </a:moveTo>
                  <a:lnTo>
                    <a:pt x="2996" y="26"/>
                  </a:lnTo>
                  <a:cubicBezTo>
                    <a:pt x="2989" y="26"/>
                    <a:pt x="2983" y="20"/>
                    <a:pt x="2983" y="13"/>
                  </a:cubicBezTo>
                  <a:cubicBezTo>
                    <a:pt x="2983" y="6"/>
                    <a:pt x="2989" y="0"/>
                    <a:pt x="2996" y="0"/>
                  </a:cubicBezTo>
                  <a:lnTo>
                    <a:pt x="3021" y="0"/>
                  </a:lnTo>
                  <a:cubicBezTo>
                    <a:pt x="3028" y="0"/>
                    <a:pt x="3034" y="6"/>
                    <a:pt x="3034" y="13"/>
                  </a:cubicBezTo>
                  <a:cubicBezTo>
                    <a:pt x="3034" y="20"/>
                    <a:pt x="3028" y="26"/>
                    <a:pt x="3021" y="26"/>
                  </a:cubicBezTo>
                  <a:close/>
                  <a:moveTo>
                    <a:pt x="2944" y="26"/>
                  </a:moveTo>
                  <a:lnTo>
                    <a:pt x="2919" y="26"/>
                  </a:lnTo>
                  <a:cubicBezTo>
                    <a:pt x="2912" y="26"/>
                    <a:pt x="2906" y="20"/>
                    <a:pt x="2906" y="13"/>
                  </a:cubicBezTo>
                  <a:cubicBezTo>
                    <a:pt x="2906" y="6"/>
                    <a:pt x="2912" y="0"/>
                    <a:pt x="2919" y="0"/>
                  </a:cubicBezTo>
                  <a:lnTo>
                    <a:pt x="2944" y="0"/>
                  </a:lnTo>
                  <a:cubicBezTo>
                    <a:pt x="2952" y="0"/>
                    <a:pt x="2957" y="6"/>
                    <a:pt x="2957" y="13"/>
                  </a:cubicBezTo>
                  <a:cubicBezTo>
                    <a:pt x="2957" y="20"/>
                    <a:pt x="2952" y="26"/>
                    <a:pt x="2944" y="26"/>
                  </a:cubicBezTo>
                  <a:close/>
                  <a:moveTo>
                    <a:pt x="2868" y="26"/>
                  </a:moveTo>
                  <a:lnTo>
                    <a:pt x="2842" y="26"/>
                  </a:lnTo>
                  <a:cubicBezTo>
                    <a:pt x="2835" y="26"/>
                    <a:pt x="2829" y="20"/>
                    <a:pt x="2829" y="13"/>
                  </a:cubicBezTo>
                  <a:cubicBezTo>
                    <a:pt x="2829" y="6"/>
                    <a:pt x="2835" y="0"/>
                    <a:pt x="2842" y="0"/>
                  </a:cubicBezTo>
                  <a:lnTo>
                    <a:pt x="2868" y="0"/>
                  </a:lnTo>
                  <a:cubicBezTo>
                    <a:pt x="2875" y="0"/>
                    <a:pt x="2880" y="6"/>
                    <a:pt x="2880" y="13"/>
                  </a:cubicBezTo>
                  <a:cubicBezTo>
                    <a:pt x="2880" y="20"/>
                    <a:pt x="2875" y="26"/>
                    <a:pt x="2868" y="26"/>
                  </a:cubicBezTo>
                  <a:close/>
                  <a:moveTo>
                    <a:pt x="2791" y="26"/>
                  </a:moveTo>
                  <a:lnTo>
                    <a:pt x="2765" y="26"/>
                  </a:lnTo>
                  <a:cubicBezTo>
                    <a:pt x="2758" y="26"/>
                    <a:pt x="2752" y="20"/>
                    <a:pt x="2752" y="13"/>
                  </a:cubicBezTo>
                  <a:cubicBezTo>
                    <a:pt x="2752" y="6"/>
                    <a:pt x="2758" y="0"/>
                    <a:pt x="2765" y="0"/>
                  </a:cubicBezTo>
                  <a:lnTo>
                    <a:pt x="2791" y="0"/>
                  </a:lnTo>
                  <a:cubicBezTo>
                    <a:pt x="2798" y="0"/>
                    <a:pt x="2804" y="6"/>
                    <a:pt x="2804" y="13"/>
                  </a:cubicBezTo>
                  <a:cubicBezTo>
                    <a:pt x="2804" y="20"/>
                    <a:pt x="2798" y="26"/>
                    <a:pt x="2791" y="26"/>
                  </a:cubicBezTo>
                  <a:close/>
                  <a:moveTo>
                    <a:pt x="2714" y="26"/>
                  </a:moveTo>
                  <a:lnTo>
                    <a:pt x="2688" y="26"/>
                  </a:lnTo>
                  <a:cubicBezTo>
                    <a:pt x="2681" y="26"/>
                    <a:pt x="2676" y="20"/>
                    <a:pt x="2676" y="13"/>
                  </a:cubicBezTo>
                  <a:cubicBezTo>
                    <a:pt x="2676" y="6"/>
                    <a:pt x="2681" y="0"/>
                    <a:pt x="2688" y="0"/>
                  </a:cubicBezTo>
                  <a:lnTo>
                    <a:pt x="2714" y="0"/>
                  </a:lnTo>
                  <a:cubicBezTo>
                    <a:pt x="2721" y="0"/>
                    <a:pt x="2727" y="6"/>
                    <a:pt x="2727" y="13"/>
                  </a:cubicBezTo>
                  <a:cubicBezTo>
                    <a:pt x="2727" y="20"/>
                    <a:pt x="2721" y="26"/>
                    <a:pt x="2714" y="26"/>
                  </a:cubicBezTo>
                  <a:close/>
                  <a:moveTo>
                    <a:pt x="2637" y="26"/>
                  </a:moveTo>
                  <a:lnTo>
                    <a:pt x="2612" y="26"/>
                  </a:lnTo>
                  <a:cubicBezTo>
                    <a:pt x="2605" y="26"/>
                    <a:pt x="2599" y="20"/>
                    <a:pt x="2599" y="13"/>
                  </a:cubicBezTo>
                  <a:cubicBezTo>
                    <a:pt x="2599" y="6"/>
                    <a:pt x="2605" y="0"/>
                    <a:pt x="2612" y="0"/>
                  </a:cubicBezTo>
                  <a:lnTo>
                    <a:pt x="2637" y="0"/>
                  </a:lnTo>
                  <a:cubicBezTo>
                    <a:pt x="2644" y="0"/>
                    <a:pt x="2650" y="6"/>
                    <a:pt x="2650" y="13"/>
                  </a:cubicBezTo>
                  <a:cubicBezTo>
                    <a:pt x="2650" y="20"/>
                    <a:pt x="2644" y="26"/>
                    <a:pt x="2637" y="26"/>
                  </a:cubicBezTo>
                  <a:close/>
                  <a:moveTo>
                    <a:pt x="2560" y="26"/>
                  </a:moveTo>
                  <a:lnTo>
                    <a:pt x="2535" y="26"/>
                  </a:lnTo>
                  <a:cubicBezTo>
                    <a:pt x="2528" y="26"/>
                    <a:pt x="2522" y="20"/>
                    <a:pt x="2522" y="13"/>
                  </a:cubicBezTo>
                  <a:cubicBezTo>
                    <a:pt x="2522" y="6"/>
                    <a:pt x="2528" y="0"/>
                    <a:pt x="2535" y="0"/>
                  </a:cubicBezTo>
                  <a:lnTo>
                    <a:pt x="2560" y="0"/>
                  </a:lnTo>
                  <a:cubicBezTo>
                    <a:pt x="2568" y="0"/>
                    <a:pt x="2573" y="6"/>
                    <a:pt x="2573" y="13"/>
                  </a:cubicBezTo>
                  <a:cubicBezTo>
                    <a:pt x="2573" y="20"/>
                    <a:pt x="2568" y="26"/>
                    <a:pt x="2560" y="26"/>
                  </a:cubicBezTo>
                  <a:close/>
                  <a:moveTo>
                    <a:pt x="2484" y="26"/>
                  </a:moveTo>
                  <a:lnTo>
                    <a:pt x="2458" y="26"/>
                  </a:lnTo>
                  <a:cubicBezTo>
                    <a:pt x="2451" y="26"/>
                    <a:pt x="2445" y="20"/>
                    <a:pt x="2445" y="13"/>
                  </a:cubicBezTo>
                  <a:cubicBezTo>
                    <a:pt x="2445" y="6"/>
                    <a:pt x="2451" y="0"/>
                    <a:pt x="2458" y="0"/>
                  </a:cubicBezTo>
                  <a:lnTo>
                    <a:pt x="2484" y="0"/>
                  </a:lnTo>
                  <a:cubicBezTo>
                    <a:pt x="2491" y="0"/>
                    <a:pt x="2496" y="6"/>
                    <a:pt x="2496" y="13"/>
                  </a:cubicBezTo>
                  <a:cubicBezTo>
                    <a:pt x="2496" y="20"/>
                    <a:pt x="2491" y="26"/>
                    <a:pt x="2484" y="26"/>
                  </a:cubicBezTo>
                  <a:close/>
                  <a:moveTo>
                    <a:pt x="2407" y="26"/>
                  </a:moveTo>
                  <a:lnTo>
                    <a:pt x="2381" y="26"/>
                  </a:lnTo>
                  <a:cubicBezTo>
                    <a:pt x="2374" y="26"/>
                    <a:pt x="2368" y="20"/>
                    <a:pt x="2368" y="13"/>
                  </a:cubicBezTo>
                  <a:cubicBezTo>
                    <a:pt x="2368" y="6"/>
                    <a:pt x="2374" y="0"/>
                    <a:pt x="2381" y="0"/>
                  </a:cubicBezTo>
                  <a:lnTo>
                    <a:pt x="2407" y="0"/>
                  </a:lnTo>
                  <a:cubicBezTo>
                    <a:pt x="2414" y="0"/>
                    <a:pt x="2420" y="6"/>
                    <a:pt x="2420" y="13"/>
                  </a:cubicBezTo>
                  <a:cubicBezTo>
                    <a:pt x="2420" y="20"/>
                    <a:pt x="2414" y="26"/>
                    <a:pt x="2407" y="26"/>
                  </a:cubicBezTo>
                  <a:close/>
                  <a:moveTo>
                    <a:pt x="2330" y="26"/>
                  </a:moveTo>
                  <a:lnTo>
                    <a:pt x="2304" y="26"/>
                  </a:lnTo>
                  <a:cubicBezTo>
                    <a:pt x="2297" y="26"/>
                    <a:pt x="2292" y="20"/>
                    <a:pt x="2292" y="13"/>
                  </a:cubicBezTo>
                  <a:cubicBezTo>
                    <a:pt x="2292" y="6"/>
                    <a:pt x="2297" y="0"/>
                    <a:pt x="2304" y="0"/>
                  </a:cubicBezTo>
                  <a:lnTo>
                    <a:pt x="2330" y="0"/>
                  </a:lnTo>
                  <a:cubicBezTo>
                    <a:pt x="2337" y="0"/>
                    <a:pt x="2343" y="6"/>
                    <a:pt x="2343" y="13"/>
                  </a:cubicBezTo>
                  <a:cubicBezTo>
                    <a:pt x="2343" y="20"/>
                    <a:pt x="2337" y="26"/>
                    <a:pt x="2330" y="26"/>
                  </a:cubicBezTo>
                  <a:close/>
                  <a:moveTo>
                    <a:pt x="2253" y="26"/>
                  </a:moveTo>
                  <a:lnTo>
                    <a:pt x="2228" y="26"/>
                  </a:lnTo>
                  <a:cubicBezTo>
                    <a:pt x="2221" y="26"/>
                    <a:pt x="2215" y="20"/>
                    <a:pt x="2215" y="13"/>
                  </a:cubicBezTo>
                  <a:cubicBezTo>
                    <a:pt x="2215" y="6"/>
                    <a:pt x="2221" y="0"/>
                    <a:pt x="2228" y="0"/>
                  </a:cubicBezTo>
                  <a:lnTo>
                    <a:pt x="2253" y="0"/>
                  </a:lnTo>
                  <a:cubicBezTo>
                    <a:pt x="2260" y="0"/>
                    <a:pt x="2266" y="6"/>
                    <a:pt x="2266" y="13"/>
                  </a:cubicBezTo>
                  <a:cubicBezTo>
                    <a:pt x="2266" y="20"/>
                    <a:pt x="2260" y="26"/>
                    <a:pt x="2253" y="26"/>
                  </a:cubicBezTo>
                  <a:close/>
                  <a:moveTo>
                    <a:pt x="2176" y="26"/>
                  </a:moveTo>
                  <a:lnTo>
                    <a:pt x="2151" y="26"/>
                  </a:lnTo>
                  <a:cubicBezTo>
                    <a:pt x="2144" y="26"/>
                    <a:pt x="2138" y="20"/>
                    <a:pt x="2138" y="13"/>
                  </a:cubicBezTo>
                  <a:cubicBezTo>
                    <a:pt x="2138" y="6"/>
                    <a:pt x="2144" y="0"/>
                    <a:pt x="2151" y="0"/>
                  </a:cubicBezTo>
                  <a:lnTo>
                    <a:pt x="2176" y="0"/>
                  </a:lnTo>
                  <a:cubicBezTo>
                    <a:pt x="2184" y="0"/>
                    <a:pt x="2189" y="6"/>
                    <a:pt x="2189" y="13"/>
                  </a:cubicBezTo>
                  <a:cubicBezTo>
                    <a:pt x="2189" y="20"/>
                    <a:pt x="2184" y="26"/>
                    <a:pt x="2176" y="26"/>
                  </a:cubicBezTo>
                  <a:close/>
                  <a:moveTo>
                    <a:pt x="2100" y="26"/>
                  </a:moveTo>
                  <a:lnTo>
                    <a:pt x="2074" y="26"/>
                  </a:lnTo>
                  <a:cubicBezTo>
                    <a:pt x="2067" y="26"/>
                    <a:pt x="2061" y="20"/>
                    <a:pt x="2061" y="13"/>
                  </a:cubicBezTo>
                  <a:cubicBezTo>
                    <a:pt x="2061" y="6"/>
                    <a:pt x="2067" y="0"/>
                    <a:pt x="2074" y="0"/>
                  </a:cubicBezTo>
                  <a:lnTo>
                    <a:pt x="2100" y="0"/>
                  </a:lnTo>
                  <a:cubicBezTo>
                    <a:pt x="2107" y="0"/>
                    <a:pt x="2112" y="6"/>
                    <a:pt x="2112" y="13"/>
                  </a:cubicBezTo>
                  <a:cubicBezTo>
                    <a:pt x="2112" y="20"/>
                    <a:pt x="2107" y="26"/>
                    <a:pt x="2100" y="26"/>
                  </a:cubicBezTo>
                  <a:close/>
                  <a:moveTo>
                    <a:pt x="2023" y="26"/>
                  </a:moveTo>
                  <a:lnTo>
                    <a:pt x="1997" y="26"/>
                  </a:lnTo>
                  <a:cubicBezTo>
                    <a:pt x="1990" y="26"/>
                    <a:pt x="1984" y="20"/>
                    <a:pt x="1984" y="13"/>
                  </a:cubicBezTo>
                  <a:cubicBezTo>
                    <a:pt x="1984" y="6"/>
                    <a:pt x="1990" y="0"/>
                    <a:pt x="1997" y="0"/>
                  </a:cubicBezTo>
                  <a:lnTo>
                    <a:pt x="2023" y="0"/>
                  </a:lnTo>
                  <a:cubicBezTo>
                    <a:pt x="2030" y="0"/>
                    <a:pt x="2036" y="6"/>
                    <a:pt x="2036" y="13"/>
                  </a:cubicBezTo>
                  <a:cubicBezTo>
                    <a:pt x="2036" y="20"/>
                    <a:pt x="2030" y="26"/>
                    <a:pt x="2023" y="26"/>
                  </a:cubicBezTo>
                  <a:close/>
                  <a:moveTo>
                    <a:pt x="1946" y="26"/>
                  </a:moveTo>
                  <a:lnTo>
                    <a:pt x="1920" y="26"/>
                  </a:lnTo>
                  <a:cubicBezTo>
                    <a:pt x="1913" y="26"/>
                    <a:pt x="1908" y="20"/>
                    <a:pt x="1908" y="13"/>
                  </a:cubicBezTo>
                  <a:cubicBezTo>
                    <a:pt x="1908" y="6"/>
                    <a:pt x="1913" y="0"/>
                    <a:pt x="1920" y="0"/>
                  </a:cubicBezTo>
                  <a:lnTo>
                    <a:pt x="1946" y="0"/>
                  </a:lnTo>
                  <a:cubicBezTo>
                    <a:pt x="1953" y="0"/>
                    <a:pt x="1959" y="6"/>
                    <a:pt x="1959" y="13"/>
                  </a:cubicBezTo>
                  <a:cubicBezTo>
                    <a:pt x="1959" y="20"/>
                    <a:pt x="1953" y="26"/>
                    <a:pt x="1946" y="26"/>
                  </a:cubicBezTo>
                  <a:close/>
                  <a:moveTo>
                    <a:pt x="1869" y="26"/>
                  </a:moveTo>
                  <a:lnTo>
                    <a:pt x="1844" y="26"/>
                  </a:lnTo>
                  <a:cubicBezTo>
                    <a:pt x="1837" y="26"/>
                    <a:pt x="1831" y="20"/>
                    <a:pt x="1831" y="13"/>
                  </a:cubicBezTo>
                  <a:cubicBezTo>
                    <a:pt x="1831" y="6"/>
                    <a:pt x="1837" y="0"/>
                    <a:pt x="1844" y="0"/>
                  </a:cubicBezTo>
                  <a:lnTo>
                    <a:pt x="1869" y="0"/>
                  </a:lnTo>
                  <a:cubicBezTo>
                    <a:pt x="1876" y="0"/>
                    <a:pt x="1882" y="6"/>
                    <a:pt x="1882" y="13"/>
                  </a:cubicBezTo>
                  <a:cubicBezTo>
                    <a:pt x="1882" y="20"/>
                    <a:pt x="1876" y="26"/>
                    <a:pt x="1869" y="26"/>
                  </a:cubicBezTo>
                  <a:close/>
                  <a:moveTo>
                    <a:pt x="1792" y="26"/>
                  </a:moveTo>
                  <a:lnTo>
                    <a:pt x="1767" y="26"/>
                  </a:lnTo>
                  <a:cubicBezTo>
                    <a:pt x="1760" y="26"/>
                    <a:pt x="1754" y="20"/>
                    <a:pt x="1754" y="13"/>
                  </a:cubicBezTo>
                  <a:cubicBezTo>
                    <a:pt x="1754" y="6"/>
                    <a:pt x="1760" y="0"/>
                    <a:pt x="1767" y="0"/>
                  </a:cubicBezTo>
                  <a:lnTo>
                    <a:pt x="1792" y="0"/>
                  </a:lnTo>
                  <a:cubicBezTo>
                    <a:pt x="1800" y="0"/>
                    <a:pt x="1805" y="6"/>
                    <a:pt x="1805" y="13"/>
                  </a:cubicBezTo>
                  <a:cubicBezTo>
                    <a:pt x="1805" y="20"/>
                    <a:pt x="1800" y="26"/>
                    <a:pt x="1792" y="26"/>
                  </a:cubicBezTo>
                  <a:close/>
                  <a:moveTo>
                    <a:pt x="1716" y="26"/>
                  </a:moveTo>
                  <a:lnTo>
                    <a:pt x="1690" y="26"/>
                  </a:lnTo>
                  <a:cubicBezTo>
                    <a:pt x="1683" y="26"/>
                    <a:pt x="1677" y="20"/>
                    <a:pt x="1677" y="13"/>
                  </a:cubicBezTo>
                  <a:cubicBezTo>
                    <a:pt x="1677" y="6"/>
                    <a:pt x="1683" y="0"/>
                    <a:pt x="1690" y="0"/>
                  </a:cubicBezTo>
                  <a:lnTo>
                    <a:pt x="1716" y="0"/>
                  </a:lnTo>
                  <a:cubicBezTo>
                    <a:pt x="1723" y="0"/>
                    <a:pt x="1728" y="6"/>
                    <a:pt x="1728" y="13"/>
                  </a:cubicBezTo>
                  <a:cubicBezTo>
                    <a:pt x="1728" y="20"/>
                    <a:pt x="1723" y="26"/>
                    <a:pt x="1716" y="26"/>
                  </a:cubicBezTo>
                  <a:close/>
                  <a:moveTo>
                    <a:pt x="1639" y="26"/>
                  </a:moveTo>
                  <a:lnTo>
                    <a:pt x="1613" y="26"/>
                  </a:lnTo>
                  <a:cubicBezTo>
                    <a:pt x="1606" y="26"/>
                    <a:pt x="1600" y="20"/>
                    <a:pt x="1600" y="13"/>
                  </a:cubicBezTo>
                  <a:cubicBezTo>
                    <a:pt x="1600" y="6"/>
                    <a:pt x="1606" y="0"/>
                    <a:pt x="1613" y="0"/>
                  </a:cubicBezTo>
                  <a:lnTo>
                    <a:pt x="1639" y="0"/>
                  </a:lnTo>
                  <a:cubicBezTo>
                    <a:pt x="1646" y="0"/>
                    <a:pt x="1652" y="6"/>
                    <a:pt x="1652" y="13"/>
                  </a:cubicBezTo>
                  <a:cubicBezTo>
                    <a:pt x="1652" y="20"/>
                    <a:pt x="1646" y="26"/>
                    <a:pt x="1639" y="26"/>
                  </a:cubicBezTo>
                  <a:close/>
                  <a:moveTo>
                    <a:pt x="1562" y="26"/>
                  </a:moveTo>
                  <a:lnTo>
                    <a:pt x="1536" y="26"/>
                  </a:lnTo>
                  <a:cubicBezTo>
                    <a:pt x="1529" y="26"/>
                    <a:pt x="1524" y="20"/>
                    <a:pt x="1524" y="13"/>
                  </a:cubicBezTo>
                  <a:cubicBezTo>
                    <a:pt x="1524" y="6"/>
                    <a:pt x="1529" y="0"/>
                    <a:pt x="1536" y="0"/>
                  </a:cubicBezTo>
                  <a:lnTo>
                    <a:pt x="1562" y="0"/>
                  </a:lnTo>
                  <a:cubicBezTo>
                    <a:pt x="1569" y="0"/>
                    <a:pt x="1575" y="6"/>
                    <a:pt x="1575" y="13"/>
                  </a:cubicBezTo>
                  <a:cubicBezTo>
                    <a:pt x="1575" y="20"/>
                    <a:pt x="1569" y="26"/>
                    <a:pt x="1562" y="26"/>
                  </a:cubicBezTo>
                  <a:close/>
                  <a:moveTo>
                    <a:pt x="1485" y="26"/>
                  </a:moveTo>
                  <a:lnTo>
                    <a:pt x="1460" y="26"/>
                  </a:lnTo>
                  <a:cubicBezTo>
                    <a:pt x="1453" y="26"/>
                    <a:pt x="1447" y="20"/>
                    <a:pt x="1447" y="13"/>
                  </a:cubicBezTo>
                  <a:cubicBezTo>
                    <a:pt x="1447" y="6"/>
                    <a:pt x="1453" y="0"/>
                    <a:pt x="1460" y="0"/>
                  </a:cubicBezTo>
                  <a:lnTo>
                    <a:pt x="1485" y="0"/>
                  </a:lnTo>
                  <a:cubicBezTo>
                    <a:pt x="1492" y="0"/>
                    <a:pt x="1498" y="6"/>
                    <a:pt x="1498" y="13"/>
                  </a:cubicBezTo>
                  <a:cubicBezTo>
                    <a:pt x="1498" y="20"/>
                    <a:pt x="1492" y="26"/>
                    <a:pt x="1485" y="26"/>
                  </a:cubicBezTo>
                  <a:close/>
                  <a:moveTo>
                    <a:pt x="1408" y="26"/>
                  </a:moveTo>
                  <a:lnTo>
                    <a:pt x="1383" y="26"/>
                  </a:lnTo>
                  <a:cubicBezTo>
                    <a:pt x="1376" y="26"/>
                    <a:pt x="1370" y="20"/>
                    <a:pt x="1370" y="13"/>
                  </a:cubicBezTo>
                  <a:cubicBezTo>
                    <a:pt x="1370" y="6"/>
                    <a:pt x="1376" y="0"/>
                    <a:pt x="1383" y="0"/>
                  </a:cubicBezTo>
                  <a:lnTo>
                    <a:pt x="1408" y="0"/>
                  </a:lnTo>
                  <a:cubicBezTo>
                    <a:pt x="1416" y="0"/>
                    <a:pt x="1421" y="6"/>
                    <a:pt x="1421" y="13"/>
                  </a:cubicBezTo>
                  <a:cubicBezTo>
                    <a:pt x="1421" y="20"/>
                    <a:pt x="1416" y="26"/>
                    <a:pt x="1408" y="26"/>
                  </a:cubicBezTo>
                  <a:close/>
                  <a:moveTo>
                    <a:pt x="1332" y="26"/>
                  </a:moveTo>
                  <a:lnTo>
                    <a:pt x="1306" y="26"/>
                  </a:lnTo>
                  <a:cubicBezTo>
                    <a:pt x="1299" y="26"/>
                    <a:pt x="1293" y="20"/>
                    <a:pt x="1293" y="13"/>
                  </a:cubicBezTo>
                  <a:cubicBezTo>
                    <a:pt x="1293" y="6"/>
                    <a:pt x="1299" y="0"/>
                    <a:pt x="1306" y="0"/>
                  </a:cubicBezTo>
                  <a:lnTo>
                    <a:pt x="1332" y="0"/>
                  </a:lnTo>
                  <a:cubicBezTo>
                    <a:pt x="1339" y="0"/>
                    <a:pt x="1344" y="6"/>
                    <a:pt x="1344" y="13"/>
                  </a:cubicBezTo>
                  <a:cubicBezTo>
                    <a:pt x="1344" y="20"/>
                    <a:pt x="1339" y="26"/>
                    <a:pt x="1332" y="26"/>
                  </a:cubicBezTo>
                  <a:close/>
                  <a:moveTo>
                    <a:pt x="1255" y="26"/>
                  </a:moveTo>
                  <a:lnTo>
                    <a:pt x="1229" y="26"/>
                  </a:lnTo>
                  <a:cubicBezTo>
                    <a:pt x="1222" y="26"/>
                    <a:pt x="1216" y="20"/>
                    <a:pt x="1216" y="13"/>
                  </a:cubicBezTo>
                  <a:cubicBezTo>
                    <a:pt x="1216" y="6"/>
                    <a:pt x="1222" y="0"/>
                    <a:pt x="1229" y="0"/>
                  </a:cubicBezTo>
                  <a:lnTo>
                    <a:pt x="1255" y="0"/>
                  </a:lnTo>
                  <a:cubicBezTo>
                    <a:pt x="1262" y="0"/>
                    <a:pt x="1268" y="6"/>
                    <a:pt x="1268" y="13"/>
                  </a:cubicBezTo>
                  <a:cubicBezTo>
                    <a:pt x="1268" y="20"/>
                    <a:pt x="1262" y="26"/>
                    <a:pt x="1255" y="26"/>
                  </a:cubicBezTo>
                  <a:close/>
                  <a:moveTo>
                    <a:pt x="1178" y="26"/>
                  </a:moveTo>
                  <a:lnTo>
                    <a:pt x="1152" y="26"/>
                  </a:lnTo>
                  <a:cubicBezTo>
                    <a:pt x="1145" y="26"/>
                    <a:pt x="1140" y="20"/>
                    <a:pt x="1140" y="13"/>
                  </a:cubicBezTo>
                  <a:cubicBezTo>
                    <a:pt x="1140" y="6"/>
                    <a:pt x="1145" y="0"/>
                    <a:pt x="1152" y="0"/>
                  </a:cubicBezTo>
                  <a:lnTo>
                    <a:pt x="1178" y="0"/>
                  </a:lnTo>
                  <a:cubicBezTo>
                    <a:pt x="1185" y="0"/>
                    <a:pt x="1191" y="6"/>
                    <a:pt x="1191" y="13"/>
                  </a:cubicBezTo>
                  <a:cubicBezTo>
                    <a:pt x="1191" y="20"/>
                    <a:pt x="1185" y="26"/>
                    <a:pt x="1178" y="26"/>
                  </a:cubicBezTo>
                  <a:close/>
                  <a:moveTo>
                    <a:pt x="1101" y="26"/>
                  </a:moveTo>
                  <a:lnTo>
                    <a:pt x="1076" y="26"/>
                  </a:lnTo>
                  <a:cubicBezTo>
                    <a:pt x="1069" y="26"/>
                    <a:pt x="1063" y="20"/>
                    <a:pt x="1063" y="13"/>
                  </a:cubicBezTo>
                  <a:cubicBezTo>
                    <a:pt x="1063" y="6"/>
                    <a:pt x="1069" y="0"/>
                    <a:pt x="1076" y="0"/>
                  </a:cubicBezTo>
                  <a:lnTo>
                    <a:pt x="1101" y="0"/>
                  </a:lnTo>
                  <a:cubicBezTo>
                    <a:pt x="1108" y="0"/>
                    <a:pt x="1114" y="6"/>
                    <a:pt x="1114" y="13"/>
                  </a:cubicBezTo>
                  <a:cubicBezTo>
                    <a:pt x="1114" y="20"/>
                    <a:pt x="1108" y="26"/>
                    <a:pt x="1101" y="26"/>
                  </a:cubicBezTo>
                  <a:close/>
                  <a:moveTo>
                    <a:pt x="1024" y="26"/>
                  </a:moveTo>
                  <a:lnTo>
                    <a:pt x="999" y="26"/>
                  </a:lnTo>
                  <a:cubicBezTo>
                    <a:pt x="992" y="26"/>
                    <a:pt x="986" y="20"/>
                    <a:pt x="986" y="13"/>
                  </a:cubicBezTo>
                  <a:cubicBezTo>
                    <a:pt x="986" y="6"/>
                    <a:pt x="992" y="0"/>
                    <a:pt x="999" y="0"/>
                  </a:cubicBezTo>
                  <a:lnTo>
                    <a:pt x="1024" y="0"/>
                  </a:lnTo>
                  <a:cubicBezTo>
                    <a:pt x="1032" y="0"/>
                    <a:pt x="1037" y="6"/>
                    <a:pt x="1037" y="13"/>
                  </a:cubicBezTo>
                  <a:cubicBezTo>
                    <a:pt x="1037" y="20"/>
                    <a:pt x="1032" y="26"/>
                    <a:pt x="1024" y="26"/>
                  </a:cubicBezTo>
                  <a:close/>
                  <a:moveTo>
                    <a:pt x="948" y="26"/>
                  </a:moveTo>
                  <a:lnTo>
                    <a:pt x="922" y="26"/>
                  </a:lnTo>
                  <a:cubicBezTo>
                    <a:pt x="915" y="26"/>
                    <a:pt x="909" y="20"/>
                    <a:pt x="909" y="13"/>
                  </a:cubicBezTo>
                  <a:cubicBezTo>
                    <a:pt x="909" y="6"/>
                    <a:pt x="915" y="0"/>
                    <a:pt x="922" y="0"/>
                  </a:cubicBezTo>
                  <a:lnTo>
                    <a:pt x="948" y="0"/>
                  </a:lnTo>
                  <a:cubicBezTo>
                    <a:pt x="955" y="0"/>
                    <a:pt x="960" y="6"/>
                    <a:pt x="960" y="13"/>
                  </a:cubicBezTo>
                  <a:cubicBezTo>
                    <a:pt x="960" y="20"/>
                    <a:pt x="955" y="26"/>
                    <a:pt x="948" y="26"/>
                  </a:cubicBezTo>
                  <a:close/>
                  <a:moveTo>
                    <a:pt x="871" y="26"/>
                  </a:moveTo>
                  <a:lnTo>
                    <a:pt x="845" y="26"/>
                  </a:lnTo>
                  <a:cubicBezTo>
                    <a:pt x="838" y="26"/>
                    <a:pt x="832" y="20"/>
                    <a:pt x="832" y="13"/>
                  </a:cubicBezTo>
                  <a:cubicBezTo>
                    <a:pt x="832" y="6"/>
                    <a:pt x="838" y="0"/>
                    <a:pt x="845" y="0"/>
                  </a:cubicBezTo>
                  <a:lnTo>
                    <a:pt x="871" y="0"/>
                  </a:lnTo>
                  <a:cubicBezTo>
                    <a:pt x="878" y="0"/>
                    <a:pt x="884" y="6"/>
                    <a:pt x="884" y="13"/>
                  </a:cubicBezTo>
                  <a:cubicBezTo>
                    <a:pt x="884" y="20"/>
                    <a:pt x="878" y="26"/>
                    <a:pt x="871" y="26"/>
                  </a:cubicBezTo>
                  <a:close/>
                  <a:moveTo>
                    <a:pt x="794" y="26"/>
                  </a:moveTo>
                  <a:lnTo>
                    <a:pt x="768" y="26"/>
                  </a:lnTo>
                  <a:cubicBezTo>
                    <a:pt x="761" y="26"/>
                    <a:pt x="756" y="20"/>
                    <a:pt x="756" y="13"/>
                  </a:cubicBezTo>
                  <a:cubicBezTo>
                    <a:pt x="756" y="6"/>
                    <a:pt x="761" y="0"/>
                    <a:pt x="768" y="0"/>
                  </a:cubicBezTo>
                  <a:lnTo>
                    <a:pt x="794" y="0"/>
                  </a:lnTo>
                  <a:cubicBezTo>
                    <a:pt x="801" y="0"/>
                    <a:pt x="807" y="6"/>
                    <a:pt x="807" y="13"/>
                  </a:cubicBezTo>
                  <a:cubicBezTo>
                    <a:pt x="807" y="20"/>
                    <a:pt x="801" y="26"/>
                    <a:pt x="794" y="26"/>
                  </a:cubicBezTo>
                  <a:close/>
                  <a:moveTo>
                    <a:pt x="717" y="26"/>
                  </a:moveTo>
                  <a:lnTo>
                    <a:pt x="692" y="26"/>
                  </a:lnTo>
                  <a:cubicBezTo>
                    <a:pt x="685" y="26"/>
                    <a:pt x="679" y="20"/>
                    <a:pt x="679" y="13"/>
                  </a:cubicBezTo>
                  <a:cubicBezTo>
                    <a:pt x="679" y="6"/>
                    <a:pt x="685" y="0"/>
                    <a:pt x="692" y="0"/>
                  </a:cubicBezTo>
                  <a:lnTo>
                    <a:pt x="717" y="0"/>
                  </a:lnTo>
                  <a:cubicBezTo>
                    <a:pt x="724" y="0"/>
                    <a:pt x="730" y="6"/>
                    <a:pt x="730" y="13"/>
                  </a:cubicBezTo>
                  <a:cubicBezTo>
                    <a:pt x="730" y="20"/>
                    <a:pt x="724" y="26"/>
                    <a:pt x="717" y="26"/>
                  </a:cubicBezTo>
                  <a:close/>
                  <a:moveTo>
                    <a:pt x="640" y="26"/>
                  </a:moveTo>
                  <a:lnTo>
                    <a:pt x="615" y="26"/>
                  </a:lnTo>
                  <a:cubicBezTo>
                    <a:pt x="608" y="26"/>
                    <a:pt x="602" y="20"/>
                    <a:pt x="602" y="13"/>
                  </a:cubicBezTo>
                  <a:cubicBezTo>
                    <a:pt x="602" y="6"/>
                    <a:pt x="608" y="0"/>
                    <a:pt x="615" y="0"/>
                  </a:cubicBezTo>
                  <a:lnTo>
                    <a:pt x="640" y="0"/>
                  </a:lnTo>
                  <a:cubicBezTo>
                    <a:pt x="648" y="0"/>
                    <a:pt x="653" y="6"/>
                    <a:pt x="653" y="13"/>
                  </a:cubicBezTo>
                  <a:cubicBezTo>
                    <a:pt x="653" y="20"/>
                    <a:pt x="648" y="26"/>
                    <a:pt x="640" y="26"/>
                  </a:cubicBezTo>
                  <a:close/>
                  <a:moveTo>
                    <a:pt x="564" y="26"/>
                  </a:moveTo>
                  <a:lnTo>
                    <a:pt x="538" y="26"/>
                  </a:lnTo>
                  <a:cubicBezTo>
                    <a:pt x="531" y="26"/>
                    <a:pt x="525" y="20"/>
                    <a:pt x="525" y="13"/>
                  </a:cubicBezTo>
                  <a:cubicBezTo>
                    <a:pt x="525" y="6"/>
                    <a:pt x="531" y="0"/>
                    <a:pt x="538" y="0"/>
                  </a:cubicBezTo>
                  <a:lnTo>
                    <a:pt x="564" y="0"/>
                  </a:lnTo>
                  <a:cubicBezTo>
                    <a:pt x="571" y="0"/>
                    <a:pt x="576" y="6"/>
                    <a:pt x="576" y="13"/>
                  </a:cubicBezTo>
                  <a:cubicBezTo>
                    <a:pt x="576" y="20"/>
                    <a:pt x="571" y="26"/>
                    <a:pt x="564" y="26"/>
                  </a:cubicBezTo>
                  <a:close/>
                  <a:moveTo>
                    <a:pt x="487" y="26"/>
                  </a:moveTo>
                  <a:lnTo>
                    <a:pt x="461" y="26"/>
                  </a:lnTo>
                  <a:cubicBezTo>
                    <a:pt x="454" y="26"/>
                    <a:pt x="448" y="20"/>
                    <a:pt x="448" y="13"/>
                  </a:cubicBezTo>
                  <a:cubicBezTo>
                    <a:pt x="448" y="6"/>
                    <a:pt x="454" y="0"/>
                    <a:pt x="461" y="0"/>
                  </a:cubicBezTo>
                  <a:lnTo>
                    <a:pt x="487" y="0"/>
                  </a:lnTo>
                  <a:cubicBezTo>
                    <a:pt x="494" y="0"/>
                    <a:pt x="500" y="6"/>
                    <a:pt x="500" y="13"/>
                  </a:cubicBezTo>
                  <a:cubicBezTo>
                    <a:pt x="500" y="20"/>
                    <a:pt x="494" y="26"/>
                    <a:pt x="487" y="26"/>
                  </a:cubicBezTo>
                  <a:close/>
                  <a:moveTo>
                    <a:pt x="410" y="26"/>
                  </a:moveTo>
                  <a:lnTo>
                    <a:pt x="384" y="26"/>
                  </a:lnTo>
                  <a:cubicBezTo>
                    <a:pt x="377" y="26"/>
                    <a:pt x="372" y="20"/>
                    <a:pt x="372" y="13"/>
                  </a:cubicBezTo>
                  <a:cubicBezTo>
                    <a:pt x="372" y="6"/>
                    <a:pt x="377" y="0"/>
                    <a:pt x="384" y="0"/>
                  </a:cubicBezTo>
                  <a:lnTo>
                    <a:pt x="410" y="0"/>
                  </a:lnTo>
                  <a:cubicBezTo>
                    <a:pt x="417" y="0"/>
                    <a:pt x="423" y="6"/>
                    <a:pt x="423" y="13"/>
                  </a:cubicBezTo>
                  <a:cubicBezTo>
                    <a:pt x="423" y="20"/>
                    <a:pt x="417" y="26"/>
                    <a:pt x="410" y="26"/>
                  </a:cubicBezTo>
                  <a:close/>
                  <a:moveTo>
                    <a:pt x="333" y="26"/>
                  </a:moveTo>
                  <a:lnTo>
                    <a:pt x="308" y="26"/>
                  </a:lnTo>
                  <a:cubicBezTo>
                    <a:pt x="301" y="26"/>
                    <a:pt x="295" y="20"/>
                    <a:pt x="295" y="13"/>
                  </a:cubicBezTo>
                  <a:cubicBezTo>
                    <a:pt x="295" y="6"/>
                    <a:pt x="301" y="0"/>
                    <a:pt x="308" y="0"/>
                  </a:cubicBezTo>
                  <a:lnTo>
                    <a:pt x="333" y="0"/>
                  </a:lnTo>
                  <a:cubicBezTo>
                    <a:pt x="340" y="0"/>
                    <a:pt x="346" y="6"/>
                    <a:pt x="346" y="13"/>
                  </a:cubicBezTo>
                  <a:cubicBezTo>
                    <a:pt x="346" y="20"/>
                    <a:pt x="340" y="26"/>
                    <a:pt x="333" y="26"/>
                  </a:cubicBezTo>
                  <a:close/>
                  <a:moveTo>
                    <a:pt x="256" y="26"/>
                  </a:moveTo>
                  <a:lnTo>
                    <a:pt x="231" y="26"/>
                  </a:lnTo>
                  <a:cubicBezTo>
                    <a:pt x="224" y="26"/>
                    <a:pt x="218" y="20"/>
                    <a:pt x="218" y="13"/>
                  </a:cubicBezTo>
                  <a:cubicBezTo>
                    <a:pt x="218" y="6"/>
                    <a:pt x="224" y="0"/>
                    <a:pt x="231" y="0"/>
                  </a:cubicBezTo>
                  <a:lnTo>
                    <a:pt x="256" y="0"/>
                  </a:lnTo>
                  <a:cubicBezTo>
                    <a:pt x="264" y="0"/>
                    <a:pt x="269" y="6"/>
                    <a:pt x="269" y="13"/>
                  </a:cubicBezTo>
                  <a:cubicBezTo>
                    <a:pt x="269" y="20"/>
                    <a:pt x="264" y="26"/>
                    <a:pt x="256" y="26"/>
                  </a:cubicBezTo>
                  <a:close/>
                  <a:moveTo>
                    <a:pt x="180" y="26"/>
                  </a:moveTo>
                  <a:lnTo>
                    <a:pt x="154" y="26"/>
                  </a:lnTo>
                  <a:cubicBezTo>
                    <a:pt x="147" y="26"/>
                    <a:pt x="141" y="20"/>
                    <a:pt x="141" y="13"/>
                  </a:cubicBezTo>
                  <a:cubicBezTo>
                    <a:pt x="141" y="6"/>
                    <a:pt x="147" y="0"/>
                    <a:pt x="154" y="0"/>
                  </a:cubicBezTo>
                  <a:lnTo>
                    <a:pt x="180" y="0"/>
                  </a:lnTo>
                  <a:cubicBezTo>
                    <a:pt x="187" y="0"/>
                    <a:pt x="192" y="6"/>
                    <a:pt x="192" y="13"/>
                  </a:cubicBezTo>
                  <a:cubicBezTo>
                    <a:pt x="192" y="20"/>
                    <a:pt x="187" y="26"/>
                    <a:pt x="180" y="26"/>
                  </a:cubicBezTo>
                  <a:close/>
                  <a:moveTo>
                    <a:pt x="103" y="26"/>
                  </a:moveTo>
                  <a:lnTo>
                    <a:pt x="77" y="26"/>
                  </a:lnTo>
                  <a:cubicBezTo>
                    <a:pt x="70" y="26"/>
                    <a:pt x="64" y="20"/>
                    <a:pt x="64" y="13"/>
                  </a:cubicBezTo>
                  <a:cubicBezTo>
                    <a:pt x="64" y="6"/>
                    <a:pt x="70" y="0"/>
                    <a:pt x="77" y="0"/>
                  </a:cubicBezTo>
                  <a:lnTo>
                    <a:pt x="103" y="0"/>
                  </a:lnTo>
                  <a:cubicBezTo>
                    <a:pt x="110" y="0"/>
                    <a:pt x="116" y="6"/>
                    <a:pt x="116" y="13"/>
                  </a:cubicBezTo>
                  <a:cubicBezTo>
                    <a:pt x="116" y="20"/>
                    <a:pt x="110" y="26"/>
                    <a:pt x="103" y="26"/>
                  </a:cubicBezTo>
                  <a:close/>
                  <a:moveTo>
                    <a:pt x="26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6" y="0"/>
                  </a:lnTo>
                  <a:cubicBezTo>
                    <a:pt x="33" y="0"/>
                    <a:pt x="39" y="6"/>
                    <a:pt x="39" y="13"/>
                  </a:cubicBezTo>
                  <a:cubicBezTo>
                    <a:pt x="39" y="20"/>
                    <a:pt x="33" y="26"/>
                    <a:pt x="26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5" name="Line 51"/>
            <p:cNvSpPr>
              <a:spLocks noChangeShapeType="1"/>
            </p:cNvSpPr>
            <p:nvPr/>
          </p:nvSpPr>
          <p:spPr bwMode="auto">
            <a:xfrm>
              <a:off x="5224347" y="3030379"/>
              <a:ext cx="533276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6" name="Freeform 52"/>
            <p:cNvSpPr>
              <a:spLocks/>
            </p:cNvSpPr>
            <p:nvPr/>
          </p:nvSpPr>
          <p:spPr bwMode="auto">
            <a:xfrm>
              <a:off x="5749687" y="2993864"/>
              <a:ext cx="68247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34"/>
                </a:cxn>
                <a:cxn ang="0">
                  <a:pos x="0" y="68"/>
                </a:cxn>
                <a:cxn ang="0">
                  <a:pos x="0" y="0"/>
                </a:cxn>
              </a:cxnLst>
              <a:rect l="0" t="0" r="r" b="b"/>
              <a:pathLst>
                <a:path w="68" h="68">
                  <a:moveTo>
                    <a:pt x="0" y="0"/>
                  </a:moveTo>
                  <a:lnTo>
                    <a:pt x="68" y="34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7" name="Freeform 53"/>
            <p:cNvSpPr>
              <a:spLocks/>
            </p:cNvSpPr>
            <p:nvPr/>
          </p:nvSpPr>
          <p:spPr bwMode="auto">
            <a:xfrm>
              <a:off x="5687789" y="2681112"/>
              <a:ext cx="180933" cy="344504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0" y="0"/>
                </a:cxn>
                <a:cxn ang="0">
                  <a:pos x="179" y="0"/>
                </a:cxn>
                <a:cxn ang="0">
                  <a:pos x="179" y="53"/>
                </a:cxn>
              </a:cxnLst>
              <a:rect l="0" t="0" r="r" b="b"/>
              <a:pathLst>
                <a:path w="179" h="312">
                  <a:moveTo>
                    <a:pt x="0" y="312"/>
                  </a:moveTo>
                  <a:lnTo>
                    <a:pt x="0" y="0"/>
                  </a:lnTo>
                  <a:lnTo>
                    <a:pt x="179" y="0"/>
                  </a:lnTo>
                  <a:lnTo>
                    <a:pt x="179" y="53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8" name="Freeform 54"/>
            <p:cNvSpPr>
              <a:spLocks/>
            </p:cNvSpPr>
            <p:nvPr/>
          </p:nvSpPr>
          <p:spPr bwMode="auto">
            <a:xfrm>
              <a:off x="5835392" y="2722389"/>
              <a:ext cx="66660" cy="74616"/>
            </a:xfrm>
            <a:custGeom>
              <a:avLst/>
              <a:gdLst/>
              <a:ahLst/>
              <a:cxnLst>
                <a:cxn ang="0">
                  <a:pos x="79" y="159"/>
                </a:cxn>
                <a:cxn ang="0">
                  <a:pos x="0" y="0"/>
                </a:cxn>
                <a:cxn ang="0">
                  <a:pos x="159" y="1"/>
                </a:cxn>
                <a:cxn ang="0">
                  <a:pos x="159" y="1"/>
                </a:cxn>
                <a:cxn ang="0">
                  <a:pos x="79" y="159"/>
                </a:cxn>
              </a:cxnLst>
              <a:rect l="0" t="0" r="r" b="b"/>
              <a:pathLst>
                <a:path w="159" h="159">
                  <a:moveTo>
                    <a:pt x="79" y="159"/>
                  </a:moveTo>
                  <a:lnTo>
                    <a:pt x="0" y="0"/>
                  </a:lnTo>
                  <a:cubicBezTo>
                    <a:pt x="50" y="25"/>
                    <a:pt x="109" y="26"/>
                    <a:pt x="159" y="1"/>
                  </a:cubicBezTo>
                  <a:lnTo>
                    <a:pt x="159" y="1"/>
                  </a:lnTo>
                  <a:lnTo>
                    <a:pt x="7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51733" name="Rectangle 57"/>
            <p:cNvSpPr>
              <a:spLocks noChangeArrowheads="1"/>
            </p:cNvSpPr>
            <p:nvPr/>
          </p:nvSpPr>
          <p:spPr bwMode="auto">
            <a:xfrm>
              <a:off x="5535424" y="2477902"/>
              <a:ext cx="852289" cy="18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>
                  <a:solidFill>
                    <a:srgbClr val="000000"/>
                  </a:solidFill>
                  <a:ea typeface="굴림" charset="0"/>
                  <a:cs typeface="굴림" charset="0"/>
                </a:rPr>
                <a:t>VC Identifier</a:t>
              </a:r>
              <a:endParaRPr lang="en-US" altLang="ko-KR" sz="140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290" name="Line 61"/>
            <p:cNvSpPr>
              <a:spLocks noChangeShapeType="1"/>
            </p:cNvSpPr>
            <p:nvPr/>
          </p:nvSpPr>
          <p:spPr bwMode="auto">
            <a:xfrm>
              <a:off x="5944904" y="2819230"/>
              <a:ext cx="77769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1" name="Line 62"/>
            <p:cNvSpPr>
              <a:spLocks noChangeShapeType="1"/>
            </p:cNvSpPr>
            <p:nvPr/>
          </p:nvSpPr>
          <p:spPr bwMode="auto">
            <a:xfrm>
              <a:off x="6435327" y="2819230"/>
              <a:ext cx="96815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2" name="Freeform 63"/>
            <p:cNvSpPr>
              <a:spLocks/>
            </p:cNvSpPr>
            <p:nvPr/>
          </p:nvSpPr>
          <p:spPr bwMode="auto">
            <a:xfrm>
              <a:off x="6524207" y="2782717"/>
              <a:ext cx="65073" cy="746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6" h="67">
                  <a:moveTo>
                    <a:pt x="0" y="0"/>
                  </a:moveTo>
                  <a:lnTo>
                    <a:pt x="66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3" name="Line 64"/>
            <p:cNvSpPr>
              <a:spLocks noChangeShapeType="1"/>
            </p:cNvSpPr>
            <p:nvPr/>
          </p:nvSpPr>
          <p:spPr bwMode="auto">
            <a:xfrm>
              <a:off x="5944904" y="3244701"/>
              <a:ext cx="77769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4" name="Line 65"/>
            <p:cNvSpPr>
              <a:spLocks noChangeShapeType="1"/>
            </p:cNvSpPr>
            <p:nvPr/>
          </p:nvSpPr>
          <p:spPr bwMode="auto">
            <a:xfrm>
              <a:off x="6435327" y="3244701"/>
              <a:ext cx="96815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5" name="Freeform 66"/>
            <p:cNvSpPr>
              <a:spLocks/>
            </p:cNvSpPr>
            <p:nvPr/>
          </p:nvSpPr>
          <p:spPr bwMode="auto">
            <a:xfrm>
              <a:off x="6524207" y="3208188"/>
              <a:ext cx="65073" cy="746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6" h="67">
                  <a:moveTo>
                    <a:pt x="0" y="0"/>
                  </a:moveTo>
                  <a:lnTo>
                    <a:pt x="66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6" name="Line 67"/>
            <p:cNvSpPr>
              <a:spLocks noChangeShapeType="1"/>
            </p:cNvSpPr>
            <p:nvPr/>
          </p:nvSpPr>
          <p:spPr bwMode="auto">
            <a:xfrm>
              <a:off x="5948079" y="3030379"/>
              <a:ext cx="77769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7" name="Line 68"/>
            <p:cNvSpPr>
              <a:spLocks noChangeShapeType="1"/>
            </p:cNvSpPr>
            <p:nvPr/>
          </p:nvSpPr>
          <p:spPr bwMode="auto">
            <a:xfrm>
              <a:off x="6438502" y="3030379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8" name="Freeform 69"/>
            <p:cNvSpPr>
              <a:spLocks/>
            </p:cNvSpPr>
            <p:nvPr/>
          </p:nvSpPr>
          <p:spPr bwMode="auto">
            <a:xfrm>
              <a:off x="6524207" y="2993864"/>
              <a:ext cx="68247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34"/>
                </a:cxn>
                <a:cxn ang="0">
                  <a:pos x="0" y="68"/>
                </a:cxn>
                <a:cxn ang="0">
                  <a:pos x="0" y="0"/>
                </a:cxn>
              </a:cxnLst>
              <a:rect l="0" t="0" r="r" b="b"/>
              <a:pathLst>
                <a:path w="68" h="68">
                  <a:moveTo>
                    <a:pt x="0" y="0"/>
                  </a:moveTo>
                  <a:lnTo>
                    <a:pt x="68" y="34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9" name="Rectangle 74"/>
            <p:cNvSpPr>
              <a:spLocks noChangeArrowheads="1"/>
            </p:cNvSpPr>
            <p:nvPr/>
          </p:nvSpPr>
          <p:spPr bwMode="auto">
            <a:xfrm>
              <a:off x="6022673" y="2951000"/>
              <a:ext cx="412654" cy="1539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0" name="Rectangle 75"/>
            <p:cNvSpPr>
              <a:spLocks noChangeArrowheads="1"/>
            </p:cNvSpPr>
            <p:nvPr/>
          </p:nvSpPr>
          <p:spPr bwMode="auto">
            <a:xfrm>
              <a:off x="6022673" y="2951000"/>
              <a:ext cx="412654" cy="153995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51745" name="Rectangle 76"/>
            <p:cNvSpPr>
              <a:spLocks noChangeArrowheads="1"/>
            </p:cNvSpPr>
            <p:nvPr/>
          </p:nvSpPr>
          <p:spPr bwMode="auto">
            <a:xfrm>
              <a:off x="6108378" y="2955762"/>
              <a:ext cx="301555" cy="16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100" b="1">
                  <a:solidFill>
                    <a:srgbClr val="000000"/>
                  </a:solidFill>
                  <a:ea typeface="굴림" charset="0"/>
                  <a:cs typeface="굴림" charset="0"/>
                </a:rPr>
                <a:t>VC 1 </a:t>
              </a:r>
              <a:endParaRPr lang="en-US" altLang="ko-KR" sz="140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302" name="Rectangle 78"/>
            <p:cNvSpPr>
              <a:spLocks noChangeArrowheads="1"/>
            </p:cNvSpPr>
            <p:nvPr/>
          </p:nvSpPr>
          <p:spPr bwMode="auto">
            <a:xfrm>
              <a:off x="6022673" y="3166911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3" name="Rectangle 79"/>
            <p:cNvSpPr>
              <a:spLocks noChangeArrowheads="1"/>
            </p:cNvSpPr>
            <p:nvPr/>
          </p:nvSpPr>
          <p:spPr bwMode="auto">
            <a:xfrm>
              <a:off x="6022673" y="3166911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51748" name="Rectangle 80"/>
            <p:cNvSpPr>
              <a:spLocks noChangeArrowheads="1"/>
            </p:cNvSpPr>
            <p:nvPr/>
          </p:nvSpPr>
          <p:spPr bwMode="auto">
            <a:xfrm>
              <a:off x="6108378" y="3163735"/>
              <a:ext cx="301555" cy="169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100" b="1">
                  <a:solidFill>
                    <a:srgbClr val="000000"/>
                  </a:solidFill>
                  <a:ea typeface="굴림" charset="0"/>
                  <a:cs typeface="굴림" charset="0"/>
                </a:rPr>
                <a:t>VC 2 </a:t>
              </a:r>
              <a:endParaRPr lang="en-US" altLang="ko-KR" sz="140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305" name="Freeform 82"/>
            <p:cNvSpPr>
              <a:spLocks/>
            </p:cNvSpPr>
            <p:nvPr/>
          </p:nvSpPr>
          <p:spPr bwMode="auto">
            <a:xfrm>
              <a:off x="5813172" y="3459025"/>
              <a:ext cx="130145" cy="574703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7"/>
                </a:cxn>
              </a:cxnLst>
              <a:rect l="0" t="0" r="r" b="b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6" name="Freeform 83"/>
            <p:cNvSpPr>
              <a:spLocks/>
            </p:cNvSpPr>
            <p:nvPr/>
          </p:nvSpPr>
          <p:spPr bwMode="auto">
            <a:xfrm>
              <a:off x="5813172" y="3459025"/>
              <a:ext cx="130145" cy="574703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7"/>
                </a:cxn>
              </a:cxnLst>
              <a:rect l="0" t="0" r="r" b="b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7" name="Freeform 84"/>
            <p:cNvSpPr>
              <a:spLocks/>
            </p:cNvSpPr>
            <p:nvPr/>
          </p:nvSpPr>
          <p:spPr bwMode="auto">
            <a:xfrm>
              <a:off x="6587692" y="3459025"/>
              <a:ext cx="128558" cy="574703"/>
            </a:xfrm>
            <a:custGeom>
              <a:avLst/>
              <a:gdLst/>
              <a:ahLst/>
              <a:cxnLst>
                <a:cxn ang="0">
                  <a:pos x="128" y="87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7"/>
                </a:cxn>
              </a:cxnLst>
              <a:rect l="0" t="0" r="r" b="b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8" name="Freeform 85"/>
            <p:cNvSpPr>
              <a:spLocks/>
            </p:cNvSpPr>
            <p:nvPr/>
          </p:nvSpPr>
          <p:spPr bwMode="auto">
            <a:xfrm>
              <a:off x="6587692" y="3459025"/>
              <a:ext cx="128558" cy="574703"/>
            </a:xfrm>
            <a:custGeom>
              <a:avLst/>
              <a:gdLst/>
              <a:ahLst/>
              <a:cxnLst>
                <a:cxn ang="0">
                  <a:pos x="128" y="87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7"/>
                </a:cxn>
              </a:cxnLst>
              <a:rect l="0" t="0" r="r" b="b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9" name="Rectangle 86"/>
            <p:cNvSpPr>
              <a:spLocks noChangeArrowheads="1"/>
            </p:cNvSpPr>
            <p:nvPr/>
          </p:nvSpPr>
          <p:spPr bwMode="auto">
            <a:xfrm>
              <a:off x="6019499" y="3459025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0" name="Rectangle 87"/>
            <p:cNvSpPr>
              <a:spLocks noChangeArrowheads="1"/>
            </p:cNvSpPr>
            <p:nvPr/>
          </p:nvSpPr>
          <p:spPr bwMode="auto">
            <a:xfrm>
              <a:off x="6019499" y="3459025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1" name="Freeform 90"/>
            <p:cNvSpPr>
              <a:spLocks noEditPoints="1"/>
            </p:cNvSpPr>
            <p:nvPr/>
          </p:nvSpPr>
          <p:spPr bwMode="auto">
            <a:xfrm>
              <a:off x="5471939" y="3397109"/>
              <a:ext cx="1299860" cy="687422"/>
            </a:xfrm>
            <a:custGeom>
              <a:avLst/>
              <a:gdLst/>
              <a:ahLst/>
              <a:cxnLst>
                <a:cxn ang="0">
                  <a:pos x="13" y="102"/>
                </a:cxn>
                <a:cxn ang="0">
                  <a:pos x="0" y="269"/>
                </a:cxn>
                <a:cxn ang="0">
                  <a:pos x="0" y="448"/>
                </a:cxn>
                <a:cxn ang="0">
                  <a:pos x="13" y="614"/>
                </a:cxn>
                <a:cxn ang="0">
                  <a:pos x="26" y="755"/>
                </a:cxn>
                <a:cxn ang="0">
                  <a:pos x="26" y="883"/>
                </a:cxn>
                <a:cxn ang="0">
                  <a:pos x="26" y="960"/>
                </a:cxn>
                <a:cxn ang="0">
                  <a:pos x="13" y="1101"/>
                </a:cxn>
                <a:cxn ang="0">
                  <a:pos x="0" y="1267"/>
                </a:cxn>
                <a:cxn ang="0">
                  <a:pos x="0" y="1446"/>
                </a:cxn>
                <a:cxn ang="0">
                  <a:pos x="162" y="1464"/>
                </a:cxn>
                <a:cxn ang="0">
                  <a:pos x="303" y="1451"/>
                </a:cxn>
                <a:cxn ang="0">
                  <a:pos x="431" y="1451"/>
                </a:cxn>
                <a:cxn ang="0">
                  <a:pos x="508" y="1451"/>
                </a:cxn>
                <a:cxn ang="0">
                  <a:pos x="648" y="1464"/>
                </a:cxn>
                <a:cxn ang="0">
                  <a:pos x="815" y="1477"/>
                </a:cxn>
                <a:cxn ang="0">
                  <a:pos x="994" y="1477"/>
                </a:cxn>
                <a:cxn ang="0">
                  <a:pos x="1160" y="1464"/>
                </a:cxn>
                <a:cxn ang="0">
                  <a:pos x="1301" y="1451"/>
                </a:cxn>
                <a:cxn ang="0">
                  <a:pos x="1429" y="1451"/>
                </a:cxn>
                <a:cxn ang="0">
                  <a:pos x="1506" y="1451"/>
                </a:cxn>
                <a:cxn ang="0">
                  <a:pos x="1647" y="1464"/>
                </a:cxn>
                <a:cxn ang="0">
                  <a:pos x="1813" y="1477"/>
                </a:cxn>
                <a:cxn ang="0">
                  <a:pos x="1992" y="1477"/>
                </a:cxn>
                <a:cxn ang="0">
                  <a:pos x="2159" y="1464"/>
                </a:cxn>
                <a:cxn ang="0">
                  <a:pos x="2300" y="1451"/>
                </a:cxn>
                <a:cxn ang="0">
                  <a:pos x="2428" y="1451"/>
                </a:cxn>
                <a:cxn ang="0">
                  <a:pos x="2504" y="1451"/>
                </a:cxn>
                <a:cxn ang="0">
                  <a:pos x="2645" y="1464"/>
                </a:cxn>
                <a:cxn ang="0">
                  <a:pos x="2812" y="1477"/>
                </a:cxn>
                <a:cxn ang="0">
                  <a:pos x="2991" y="1477"/>
                </a:cxn>
                <a:cxn ang="0">
                  <a:pos x="3037" y="1344"/>
                </a:cxn>
                <a:cxn ang="0">
                  <a:pos x="3024" y="1203"/>
                </a:cxn>
                <a:cxn ang="0">
                  <a:pos x="3024" y="1075"/>
                </a:cxn>
                <a:cxn ang="0">
                  <a:pos x="3024" y="998"/>
                </a:cxn>
                <a:cxn ang="0">
                  <a:pos x="3037" y="858"/>
                </a:cxn>
                <a:cxn ang="0">
                  <a:pos x="3050" y="691"/>
                </a:cxn>
                <a:cxn ang="0">
                  <a:pos x="3050" y="512"/>
                </a:cxn>
                <a:cxn ang="0">
                  <a:pos x="3037" y="346"/>
                </a:cxn>
                <a:cxn ang="0">
                  <a:pos x="3024" y="205"/>
                </a:cxn>
                <a:cxn ang="0">
                  <a:pos x="3024" y="77"/>
                </a:cxn>
                <a:cxn ang="0">
                  <a:pos x="3024" y="26"/>
                </a:cxn>
                <a:cxn ang="0">
                  <a:pos x="2883" y="13"/>
                </a:cxn>
                <a:cxn ang="0">
                  <a:pos x="2717" y="0"/>
                </a:cxn>
                <a:cxn ang="0">
                  <a:pos x="2538" y="0"/>
                </a:cxn>
                <a:cxn ang="0">
                  <a:pos x="2371" y="13"/>
                </a:cxn>
                <a:cxn ang="0">
                  <a:pos x="2230" y="26"/>
                </a:cxn>
                <a:cxn ang="0">
                  <a:pos x="2102" y="26"/>
                </a:cxn>
                <a:cxn ang="0">
                  <a:pos x="2026" y="26"/>
                </a:cxn>
                <a:cxn ang="0">
                  <a:pos x="1885" y="13"/>
                </a:cxn>
                <a:cxn ang="0">
                  <a:pos x="1718" y="0"/>
                </a:cxn>
                <a:cxn ang="0">
                  <a:pos x="1539" y="0"/>
                </a:cxn>
                <a:cxn ang="0">
                  <a:pos x="1373" y="13"/>
                </a:cxn>
                <a:cxn ang="0">
                  <a:pos x="1232" y="26"/>
                </a:cxn>
                <a:cxn ang="0">
                  <a:pos x="1104" y="26"/>
                </a:cxn>
                <a:cxn ang="0">
                  <a:pos x="1027" y="26"/>
                </a:cxn>
                <a:cxn ang="0">
                  <a:pos x="886" y="13"/>
                </a:cxn>
                <a:cxn ang="0">
                  <a:pos x="720" y="0"/>
                </a:cxn>
                <a:cxn ang="0">
                  <a:pos x="541" y="0"/>
                </a:cxn>
                <a:cxn ang="0">
                  <a:pos x="374" y="13"/>
                </a:cxn>
                <a:cxn ang="0">
                  <a:pos x="234" y="26"/>
                </a:cxn>
                <a:cxn ang="0">
                  <a:pos x="106" y="26"/>
                </a:cxn>
                <a:cxn ang="0">
                  <a:pos x="29" y="26"/>
                </a:cxn>
              </a:cxnLst>
              <a:rect l="0" t="0" r="r" b="b"/>
              <a:pathLst>
                <a:path w="3050" h="1477">
                  <a:moveTo>
                    <a:pt x="26" y="38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8"/>
                  </a:lnTo>
                  <a:cubicBezTo>
                    <a:pt x="0" y="31"/>
                    <a:pt x="6" y="26"/>
                    <a:pt x="13" y="26"/>
                  </a:cubicBezTo>
                  <a:cubicBezTo>
                    <a:pt x="20" y="26"/>
                    <a:pt x="26" y="31"/>
                    <a:pt x="26" y="38"/>
                  </a:cubicBezTo>
                  <a:close/>
                  <a:moveTo>
                    <a:pt x="26" y="115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5"/>
                  </a:lnTo>
                  <a:cubicBezTo>
                    <a:pt x="0" y="108"/>
                    <a:pt x="6" y="102"/>
                    <a:pt x="13" y="102"/>
                  </a:cubicBezTo>
                  <a:cubicBezTo>
                    <a:pt x="20" y="102"/>
                    <a:pt x="26" y="108"/>
                    <a:pt x="26" y="115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0"/>
                    <a:pt x="13" y="230"/>
                  </a:cubicBezTo>
                  <a:cubicBezTo>
                    <a:pt x="6" y="230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79"/>
                    <a:pt x="13" y="179"/>
                  </a:cubicBezTo>
                  <a:cubicBezTo>
                    <a:pt x="20" y="179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4"/>
                  </a:lnTo>
                  <a:cubicBezTo>
                    <a:pt x="26" y="302"/>
                    <a:pt x="20" y="307"/>
                    <a:pt x="13" y="307"/>
                  </a:cubicBezTo>
                  <a:cubicBezTo>
                    <a:pt x="6" y="307"/>
                    <a:pt x="0" y="302"/>
                    <a:pt x="0" y="294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1"/>
                  </a:lnTo>
                  <a:cubicBezTo>
                    <a:pt x="26" y="378"/>
                    <a:pt x="20" y="384"/>
                    <a:pt x="13" y="384"/>
                  </a:cubicBezTo>
                  <a:cubicBezTo>
                    <a:pt x="6" y="384"/>
                    <a:pt x="0" y="378"/>
                    <a:pt x="0" y="371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2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2"/>
                  </a:lnTo>
                  <a:cubicBezTo>
                    <a:pt x="0" y="415"/>
                    <a:pt x="6" y="410"/>
                    <a:pt x="13" y="410"/>
                  </a:cubicBezTo>
                  <a:cubicBezTo>
                    <a:pt x="20" y="410"/>
                    <a:pt x="26" y="415"/>
                    <a:pt x="26" y="422"/>
                  </a:cubicBezTo>
                  <a:close/>
                  <a:moveTo>
                    <a:pt x="26" y="499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499"/>
                  </a:lnTo>
                  <a:cubicBezTo>
                    <a:pt x="0" y="492"/>
                    <a:pt x="6" y="486"/>
                    <a:pt x="13" y="486"/>
                  </a:cubicBezTo>
                  <a:cubicBezTo>
                    <a:pt x="20" y="486"/>
                    <a:pt x="26" y="492"/>
                    <a:pt x="26" y="499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4"/>
                    <a:pt x="13" y="614"/>
                  </a:cubicBezTo>
                  <a:cubicBezTo>
                    <a:pt x="6" y="614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3"/>
                    <a:pt x="13" y="563"/>
                  </a:cubicBezTo>
                  <a:cubicBezTo>
                    <a:pt x="20" y="563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8"/>
                  </a:lnTo>
                  <a:cubicBezTo>
                    <a:pt x="26" y="686"/>
                    <a:pt x="20" y="691"/>
                    <a:pt x="13" y="691"/>
                  </a:cubicBezTo>
                  <a:cubicBezTo>
                    <a:pt x="6" y="691"/>
                    <a:pt x="0" y="686"/>
                    <a:pt x="0" y="678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5"/>
                  </a:lnTo>
                  <a:cubicBezTo>
                    <a:pt x="26" y="762"/>
                    <a:pt x="20" y="768"/>
                    <a:pt x="13" y="768"/>
                  </a:cubicBezTo>
                  <a:cubicBezTo>
                    <a:pt x="6" y="768"/>
                    <a:pt x="0" y="762"/>
                    <a:pt x="0" y="755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6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6"/>
                  </a:lnTo>
                  <a:cubicBezTo>
                    <a:pt x="0" y="799"/>
                    <a:pt x="6" y="794"/>
                    <a:pt x="13" y="794"/>
                  </a:cubicBezTo>
                  <a:cubicBezTo>
                    <a:pt x="20" y="794"/>
                    <a:pt x="26" y="799"/>
                    <a:pt x="26" y="806"/>
                  </a:cubicBezTo>
                  <a:close/>
                  <a:moveTo>
                    <a:pt x="26" y="883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3"/>
                  </a:lnTo>
                  <a:cubicBezTo>
                    <a:pt x="0" y="876"/>
                    <a:pt x="6" y="870"/>
                    <a:pt x="13" y="870"/>
                  </a:cubicBezTo>
                  <a:cubicBezTo>
                    <a:pt x="20" y="870"/>
                    <a:pt x="26" y="876"/>
                    <a:pt x="26" y="883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8"/>
                    <a:pt x="13" y="998"/>
                  </a:cubicBezTo>
                  <a:cubicBezTo>
                    <a:pt x="6" y="998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7"/>
                    <a:pt x="13" y="947"/>
                  </a:cubicBezTo>
                  <a:cubicBezTo>
                    <a:pt x="20" y="947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2"/>
                  </a:lnTo>
                  <a:cubicBezTo>
                    <a:pt x="26" y="1070"/>
                    <a:pt x="20" y="1075"/>
                    <a:pt x="13" y="1075"/>
                  </a:cubicBezTo>
                  <a:cubicBezTo>
                    <a:pt x="6" y="1075"/>
                    <a:pt x="0" y="1070"/>
                    <a:pt x="0" y="1062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39"/>
                  </a:lnTo>
                  <a:cubicBezTo>
                    <a:pt x="26" y="1146"/>
                    <a:pt x="20" y="1152"/>
                    <a:pt x="13" y="1152"/>
                  </a:cubicBezTo>
                  <a:cubicBezTo>
                    <a:pt x="6" y="1152"/>
                    <a:pt x="0" y="1146"/>
                    <a:pt x="0" y="1139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0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0"/>
                  </a:lnTo>
                  <a:cubicBezTo>
                    <a:pt x="0" y="1183"/>
                    <a:pt x="6" y="1178"/>
                    <a:pt x="13" y="1178"/>
                  </a:cubicBezTo>
                  <a:cubicBezTo>
                    <a:pt x="20" y="1178"/>
                    <a:pt x="26" y="1183"/>
                    <a:pt x="26" y="1190"/>
                  </a:cubicBezTo>
                  <a:close/>
                  <a:moveTo>
                    <a:pt x="26" y="1267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7"/>
                  </a:lnTo>
                  <a:cubicBezTo>
                    <a:pt x="0" y="1260"/>
                    <a:pt x="6" y="1254"/>
                    <a:pt x="13" y="1254"/>
                  </a:cubicBezTo>
                  <a:cubicBezTo>
                    <a:pt x="20" y="1254"/>
                    <a:pt x="26" y="1260"/>
                    <a:pt x="26" y="1267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2"/>
                    <a:pt x="13" y="1382"/>
                  </a:cubicBezTo>
                  <a:cubicBezTo>
                    <a:pt x="6" y="1382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1"/>
                    <a:pt x="13" y="1331"/>
                  </a:cubicBezTo>
                  <a:cubicBezTo>
                    <a:pt x="20" y="1331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6"/>
                  </a:lnTo>
                  <a:cubicBezTo>
                    <a:pt x="26" y="1454"/>
                    <a:pt x="20" y="1459"/>
                    <a:pt x="13" y="1459"/>
                  </a:cubicBezTo>
                  <a:cubicBezTo>
                    <a:pt x="6" y="1459"/>
                    <a:pt x="0" y="1454"/>
                    <a:pt x="0" y="1446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7" y="1451"/>
                  </a:moveTo>
                  <a:lnTo>
                    <a:pt x="72" y="1451"/>
                  </a:lnTo>
                  <a:cubicBezTo>
                    <a:pt x="79" y="1451"/>
                    <a:pt x="85" y="1457"/>
                    <a:pt x="85" y="1464"/>
                  </a:cubicBezTo>
                  <a:cubicBezTo>
                    <a:pt x="85" y="1471"/>
                    <a:pt x="79" y="1477"/>
                    <a:pt x="72" y="1477"/>
                  </a:cubicBezTo>
                  <a:lnTo>
                    <a:pt x="47" y="1477"/>
                  </a:lnTo>
                  <a:cubicBezTo>
                    <a:pt x="40" y="1477"/>
                    <a:pt x="34" y="1471"/>
                    <a:pt x="34" y="1464"/>
                  </a:cubicBezTo>
                  <a:cubicBezTo>
                    <a:pt x="34" y="1457"/>
                    <a:pt x="40" y="1451"/>
                    <a:pt x="47" y="1451"/>
                  </a:cubicBezTo>
                  <a:close/>
                  <a:moveTo>
                    <a:pt x="124" y="1451"/>
                  </a:moveTo>
                  <a:lnTo>
                    <a:pt x="149" y="1451"/>
                  </a:lnTo>
                  <a:cubicBezTo>
                    <a:pt x="156" y="1451"/>
                    <a:pt x="162" y="1457"/>
                    <a:pt x="162" y="1464"/>
                  </a:cubicBezTo>
                  <a:cubicBezTo>
                    <a:pt x="162" y="1471"/>
                    <a:pt x="156" y="1477"/>
                    <a:pt x="149" y="1477"/>
                  </a:cubicBezTo>
                  <a:lnTo>
                    <a:pt x="124" y="1477"/>
                  </a:lnTo>
                  <a:cubicBezTo>
                    <a:pt x="116" y="1477"/>
                    <a:pt x="111" y="1471"/>
                    <a:pt x="111" y="1464"/>
                  </a:cubicBezTo>
                  <a:cubicBezTo>
                    <a:pt x="111" y="1457"/>
                    <a:pt x="116" y="1451"/>
                    <a:pt x="124" y="1451"/>
                  </a:cubicBezTo>
                  <a:close/>
                  <a:moveTo>
                    <a:pt x="200" y="1451"/>
                  </a:moveTo>
                  <a:lnTo>
                    <a:pt x="226" y="1451"/>
                  </a:lnTo>
                  <a:cubicBezTo>
                    <a:pt x="233" y="1451"/>
                    <a:pt x="239" y="1457"/>
                    <a:pt x="239" y="1464"/>
                  </a:cubicBezTo>
                  <a:cubicBezTo>
                    <a:pt x="239" y="1471"/>
                    <a:pt x="233" y="1477"/>
                    <a:pt x="226" y="1477"/>
                  </a:cubicBezTo>
                  <a:lnTo>
                    <a:pt x="200" y="1477"/>
                  </a:lnTo>
                  <a:cubicBezTo>
                    <a:pt x="193" y="1477"/>
                    <a:pt x="188" y="1471"/>
                    <a:pt x="188" y="1464"/>
                  </a:cubicBezTo>
                  <a:cubicBezTo>
                    <a:pt x="188" y="1457"/>
                    <a:pt x="193" y="1451"/>
                    <a:pt x="200" y="1451"/>
                  </a:cubicBezTo>
                  <a:close/>
                  <a:moveTo>
                    <a:pt x="277" y="1451"/>
                  </a:moveTo>
                  <a:lnTo>
                    <a:pt x="303" y="1451"/>
                  </a:lnTo>
                  <a:cubicBezTo>
                    <a:pt x="310" y="1451"/>
                    <a:pt x="316" y="1457"/>
                    <a:pt x="316" y="1464"/>
                  </a:cubicBezTo>
                  <a:cubicBezTo>
                    <a:pt x="316" y="1471"/>
                    <a:pt x="310" y="1477"/>
                    <a:pt x="303" y="1477"/>
                  </a:cubicBezTo>
                  <a:lnTo>
                    <a:pt x="277" y="1477"/>
                  </a:lnTo>
                  <a:cubicBezTo>
                    <a:pt x="270" y="1477"/>
                    <a:pt x="264" y="1471"/>
                    <a:pt x="264" y="1464"/>
                  </a:cubicBezTo>
                  <a:cubicBezTo>
                    <a:pt x="264" y="1457"/>
                    <a:pt x="270" y="1451"/>
                    <a:pt x="277" y="1451"/>
                  </a:cubicBezTo>
                  <a:close/>
                  <a:moveTo>
                    <a:pt x="354" y="1451"/>
                  </a:moveTo>
                  <a:lnTo>
                    <a:pt x="380" y="1451"/>
                  </a:lnTo>
                  <a:cubicBezTo>
                    <a:pt x="387" y="1451"/>
                    <a:pt x="392" y="1457"/>
                    <a:pt x="392" y="1464"/>
                  </a:cubicBezTo>
                  <a:cubicBezTo>
                    <a:pt x="392" y="1471"/>
                    <a:pt x="387" y="1477"/>
                    <a:pt x="380" y="1477"/>
                  </a:cubicBezTo>
                  <a:lnTo>
                    <a:pt x="354" y="1477"/>
                  </a:lnTo>
                  <a:cubicBezTo>
                    <a:pt x="347" y="1477"/>
                    <a:pt x="341" y="1471"/>
                    <a:pt x="341" y="1464"/>
                  </a:cubicBezTo>
                  <a:cubicBezTo>
                    <a:pt x="341" y="1457"/>
                    <a:pt x="347" y="1451"/>
                    <a:pt x="354" y="1451"/>
                  </a:cubicBezTo>
                  <a:close/>
                  <a:moveTo>
                    <a:pt x="431" y="1451"/>
                  </a:moveTo>
                  <a:lnTo>
                    <a:pt x="456" y="1451"/>
                  </a:lnTo>
                  <a:cubicBezTo>
                    <a:pt x="463" y="1451"/>
                    <a:pt x="469" y="1457"/>
                    <a:pt x="469" y="1464"/>
                  </a:cubicBezTo>
                  <a:cubicBezTo>
                    <a:pt x="469" y="1471"/>
                    <a:pt x="463" y="1477"/>
                    <a:pt x="456" y="1477"/>
                  </a:cubicBezTo>
                  <a:lnTo>
                    <a:pt x="431" y="1477"/>
                  </a:lnTo>
                  <a:cubicBezTo>
                    <a:pt x="424" y="1477"/>
                    <a:pt x="418" y="1471"/>
                    <a:pt x="418" y="1464"/>
                  </a:cubicBezTo>
                  <a:cubicBezTo>
                    <a:pt x="418" y="1457"/>
                    <a:pt x="424" y="1451"/>
                    <a:pt x="431" y="1451"/>
                  </a:cubicBezTo>
                  <a:close/>
                  <a:moveTo>
                    <a:pt x="508" y="1451"/>
                  </a:moveTo>
                  <a:lnTo>
                    <a:pt x="533" y="1451"/>
                  </a:lnTo>
                  <a:cubicBezTo>
                    <a:pt x="540" y="1451"/>
                    <a:pt x="546" y="1457"/>
                    <a:pt x="546" y="1464"/>
                  </a:cubicBezTo>
                  <a:cubicBezTo>
                    <a:pt x="546" y="1471"/>
                    <a:pt x="540" y="1477"/>
                    <a:pt x="533" y="1477"/>
                  </a:cubicBezTo>
                  <a:lnTo>
                    <a:pt x="508" y="1477"/>
                  </a:lnTo>
                  <a:cubicBezTo>
                    <a:pt x="500" y="1477"/>
                    <a:pt x="495" y="1471"/>
                    <a:pt x="495" y="1464"/>
                  </a:cubicBezTo>
                  <a:cubicBezTo>
                    <a:pt x="495" y="1457"/>
                    <a:pt x="500" y="1451"/>
                    <a:pt x="508" y="1451"/>
                  </a:cubicBezTo>
                  <a:close/>
                  <a:moveTo>
                    <a:pt x="584" y="1451"/>
                  </a:moveTo>
                  <a:lnTo>
                    <a:pt x="610" y="1451"/>
                  </a:lnTo>
                  <a:cubicBezTo>
                    <a:pt x="617" y="1451"/>
                    <a:pt x="623" y="1457"/>
                    <a:pt x="623" y="1464"/>
                  </a:cubicBezTo>
                  <a:cubicBezTo>
                    <a:pt x="623" y="1471"/>
                    <a:pt x="617" y="1477"/>
                    <a:pt x="610" y="1477"/>
                  </a:cubicBezTo>
                  <a:lnTo>
                    <a:pt x="584" y="1477"/>
                  </a:lnTo>
                  <a:cubicBezTo>
                    <a:pt x="577" y="1477"/>
                    <a:pt x="572" y="1471"/>
                    <a:pt x="572" y="1464"/>
                  </a:cubicBezTo>
                  <a:cubicBezTo>
                    <a:pt x="572" y="1457"/>
                    <a:pt x="577" y="1451"/>
                    <a:pt x="584" y="1451"/>
                  </a:cubicBezTo>
                  <a:close/>
                  <a:moveTo>
                    <a:pt x="661" y="1451"/>
                  </a:moveTo>
                  <a:lnTo>
                    <a:pt x="687" y="1451"/>
                  </a:lnTo>
                  <a:cubicBezTo>
                    <a:pt x="694" y="1451"/>
                    <a:pt x="700" y="1457"/>
                    <a:pt x="700" y="1464"/>
                  </a:cubicBezTo>
                  <a:cubicBezTo>
                    <a:pt x="700" y="1471"/>
                    <a:pt x="694" y="1477"/>
                    <a:pt x="687" y="1477"/>
                  </a:cubicBezTo>
                  <a:lnTo>
                    <a:pt x="661" y="1477"/>
                  </a:lnTo>
                  <a:cubicBezTo>
                    <a:pt x="654" y="1477"/>
                    <a:pt x="648" y="1471"/>
                    <a:pt x="648" y="1464"/>
                  </a:cubicBezTo>
                  <a:cubicBezTo>
                    <a:pt x="648" y="1457"/>
                    <a:pt x="654" y="1451"/>
                    <a:pt x="661" y="1451"/>
                  </a:cubicBezTo>
                  <a:close/>
                  <a:moveTo>
                    <a:pt x="738" y="1451"/>
                  </a:moveTo>
                  <a:lnTo>
                    <a:pt x="764" y="1451"/>
                  </a:lnTo>
                  <a:cubicBezTo>
                    <a:pt x="771" y="1451"/>
                    <a:pt x="776" y="1457"/>
                    <a:pt x="776" y="1464"/>
                  </a:cubicBezTo>
                  <a:cubicBezTo>
                    <a:pt x="776" y="1471"/>
                    <a:pt x="771" y="1477"/>
                    <a:pt x="764" y="1477"/>
                  </a:cubicBezTo>
                  <a:lnTo>
                    <a:pt x="738" y="1477"/>
                  </a:lnTo>
                  <a:cubicBezTo>
                    <a:pt x="731" y="1477"/>
                    <a:pt x="725" y="1471"/>
                    <a:pt x="725" y="1464"/>
                  </a:cubicBezTo>
                  <a:cubicBezTo>
                    <a:pt x="725" y="1457"/>
                    <a:pt x="731" y="1451"/>
                    <a:pt x="738" y="1451"/>
                  </a:cubicBezTo>
                  <a:close/>
                  <a:moveTo>
                    <a:pt x="815" y="1451"/>
                  </a:moveTo>
                  <a:lnTo>
                    <a:pt x="840" y="1451"/>
                  </a:lnTo>
                  <a:cubicBezTo>
                    <a:pt x="847" y="1451"/>
                    <a:pt x="853" y="1457"/>
                    <a:pt x="853" y="1464"/>
                  </a:cubicBezTo>
                  <a:cubicBezTo>
                    <a:pt x="853" y="1471"/>
                    <a:pt x="847" y="1477"/>
                    <a:pt x="840" y="1477"/>
                  </a:cubicBezTo>
                  <a:lnTo>
                    <a:pt x="815" y="1477"/>
                  </a:lnTo>
                  <a:cubicBezTo>
                    <a:pt x="808" y="1477"/>
                    <a:pt x="802" y="1471"/>
                    <a:pt x="802" y="1464"/>
                  </a:cubicBezTo>
                  <a:cubicBezTo>
                    <a:pt x="802" y="1457"/>
                    <a:pt x="808" y="1451"/>
                    <a:pt x="815" y="1451"/>
                  </a:cubicBezTo>
                  <a:close/>
                  <a:moveTo>
                    <a:pt x="892" y="1451"/>
                  </a:moveTo>
                  <a:lnTo>
                    <a:pt x="917" y="1451"/>
                  </a:lnTo>
                  <a:cubicBezTo>
                    <a:pt x="924" y="1451"/>
                    <a:pt x="930" y="1457"/>
                    <a:pt x="930" y="1464"/>
                  </a:cubicBezTo>
                  <a:cubicBezTo>
                    <a:pt x="930" y="1471"/>
                    <a:pt x="924" y="1477"/>
                    <a:pt x="917" y="1477"/>
                  </a:cubicBezTo>
                  <a:lnTo>
                    <a:pt x="892" y="1477"/>
                  </a:lnTo>
                  <a:cubicBezTo>
                    <a:pt x="884" y="1477"/>
                    <a:pt x="879" y="1471"/>
                    <a:pt x="879" y="1464"/>
                  </a:cubicBezTo>
                  <a:cubicBezTo>
                    <a:pt x="879" y="1457"/>
                    <a:pt x="884" y="1451"/>
                    <a:pt x="892" y="1451"/>
                  </a:cubicBezTo>
                  <a:close/>
                  <a:moveTo>
                    <a:pt x="968" y="1451"/>
                  </a:moveTo>
                  <a:lnTo>
                    <a:pt x="994" y="1451"/>
                  </a:lnTo>
                  <a:cubicBezTo>
                    <a:pt x="1001" y="1451"/>
                    <a:pt x="1007" y="1457"/>
                    <a:pt x="1007" y="1464"/>
                  </a:cubicBezTo>
                  <a:cubicBezTo>
                    <a:pt x="1007" y="1471"/>
                    <a:pt x="1001" y="1477"/>
                    <a:pt x="994" y="1477"/>
                  </a:cubicBezTo>
                  <a:lnTo>
                    <a:pt x="968" y="1477"/>
                  </a:lnTo>
                  <a:cubicBezTo>
                    <a:pt x="961" y="1477"/>
                    <a:pt x="956" y="1471"/>
                    <a:pt x="956" y="1464"/>
                  </a:cubicBezTo>
                  <a:cubicBezTo>
                    <a:pt x="956" y="1457"/>
                    <a:pt x="961" y="1451"/>
                    <a:pt x="968" y="1451"/>
                  </a:cubicBezTo>
                  <a:close/>
                  <a:moveTo>
                    <a:pt x="1045" y="1451"/>
                  </a:moveTo>
                  <a:lnTo>
                    <a:pt x="1071" y="1451"/>
                  </a:lnTo>
                  <a:cubicBezTo>
                    <a:pt x="1078" y="1451"/>
                    <a:pt x="1084" y="1457"/>
                    <a:pt x="1084" y="1464"/>
                  </a:cubicBezTo>
                  <a:cubicBezTo>
                    <a:pt x="1084" y="1471"/>
                    <a:pt x="1078" y="1477"/>
                    <a:pt x="1071" y="1477"/>
                  </a:cubicBezTo>
                  <a:lnTo>
                    <a:pt x="1045" y="1477"/>
                  </a:lnTo>
                  <a:cubicBezTo>
                    <a:pt x="1038" y="1477"/>
                    <a:pt x="1032" y="1471"/>
                    <a:pt x="1032" y="1464"/>
                  </a:cubicBezTo>
                  <a:cubicBezTo>
                    <a:pt x="1032" y="1457"/>
                    <a:pt x="1038" y="1451"/>
                    <a:pt x="1045" y="1451"/>
                  </a:cubicBezTo>
                  <a:close/>
                  <a:moveTo>
                    <a:pt x="1122" y="1451"/>
                  </a:moveTo>
                  <a:lnTo>
                    <a:pt x="1148" y="1451"/>
                  </a:lnTo>
                  <a:cubicBezTo>
                    <a:pt x="1155" y="1451"/>
                    <a:pt x="1160" y="1457"/>
                    <a:pt x="1160" y="1464"/>
                  </a:cubicBezTo>
                  <a:cubicBezTo>
                    <a:pt x="1160" y="1471"/>
                    <a:pt x="1155" y="1477"/>
                    <a:pt x="1148" y="1477"/>
                  </a:cubicBezTo>
                  <a:lnTo>
                    <a:pt x="1122" y="1477"/>
                  </a:lnTo>
                  <a:cubicBezTo>
                    <a:pt x="1115" y="1477"/>
                    <a:pt x="1109" y="1471"/>
                    <a:pt x="1109" y="1464"/>
                  </a:cubicBezTo>
                  <a:cubicBezTo>
                    <a:pt x="1109" y="1457"/>
                    <a:pt x="1115" y="1451"/>
                    <a:pt x="1122" y="1451"/>
                  </a:cubicBezTo>
                  <a:close/>
                  <a:moveTo>
                    <a:pt x="1199" y="1451"/>
                  </a:moveTo>
                  <a:lnTo>
                    <a:pt x="1224" y="1451"/>
                  </a:lnTo>
                  <a:cubicBezTo>
                    <a:pt x="1231" y="1451"/>
                    <a:pt x="1237" y="1457"/>
                    <a:pt x="1237" y="1464"/>
                  </a:cubicBezTo>
                  <a:cubicBezTo>
                    <a:pt x="1237" y="1471"/>
                    <a:pt x="1231" y="1477"/>
                    <a:pt x="1224" y="1477"/>
                  </a:cubicBezTo>
                  <a:lnTo>
                    <a:pt x="1199" y="1477"/>
                  </a:lnTo>
                  <a:cubicBezTo>
                    <a:pt x="1192" y="1477"/>
                    <a:pt x="1186" y="1471"/>
                    <a:pt x="1186" y="1464"/>
                  </a:cubicBezTo>
                  <a:cubicBezTo>
                    <a:pt x="1186" y="1457"/>
                    <a:pt x="1192" y="1451"/>
                    <a:pt x="1199" y="1451"/>
                  </a:cubicBezTo>
                  <a:close/>
                  <a:moveTo>
                    <a:pt x="1276" y="1451"/>
                  </a:moveTo>
                  <a:lnTo>
                    <a:pt x="1301" y="1451"/>
                  </a:lnTo>
                  <a:cubicBezTo>
                    <a:pt x="1308" y="1451"/>
                    <a:pt x="1314" y="1457"/>
                    <a:pt x="1314" y="1464"/>
                  </a:cubicBezTo>
                  <a:cubicBezTo>
                    <a:pt x="1314" y="1471"/>
                    <a:pt x="1308" y="1477"/>
                    <a:pt x="1301" y="1477"/>
                  </a:cubicBezTo>
                  <a:lnTo>
                    <a:pt x="1276" y="1477"/>
                  </a:lnTo>
                  <a:cubicBezTo>
                    <a:pt x="1268" y="1477"/>
                    <a:pt x="1263" y="1471"/>
                    <a:pt x="1263" y="1464"/>
                  </a:cubicBezTo>
                  <a:cubicBezTo>
                    <a:pt x="1263" y="1457"/>
                    <a:pt x="1268" y="1451"/>
                    <a:pt x="1276" y="1451"/>
                  </a:cubicBezTo>
                  <a:close/>
                  <a:moveTo>
                    <a:pt x="1352" y="1451"/>
                  </a:moveTo>
                  <a:lnTo>
                    <a:pt x="1378" y="1451"/>
                  </a:lnTo>
                  <a:cubicBezTo>
                    <a:pt x="1385" y="1451"/>
                    <a:pt x="1391" y="1457"/>
                    <a:pt x="1391" y="1464"/>
                  </a:cubicBezTo>
                  <a:cubicBezTo>
                    <a:pt x="1391" y="1471"/>
                    <a:pt x="1385" y="1477"/>
                    <a:pt x="1378" y="1477"/>
                  </a:cubicBezTo>
                  <a:lnTo>
                    <a:pt x="1352" y="1477"/>
                  </a:lnTo>
                  <a:cubicBezTo>
                    <a:pt x="1345" y="1477"/>
                    <a:pt x="1340" y="1471"/>
                    <a:pt x="1340" y="1464"/>
                  </a:cubicBezTo>
                  <a:cubicBezTo>
                    <a:pt x="1340" y="1457"/>
                    <a:pt x="1345" y="1451"/>
                    <a:pt x="1352" y="1451"/>
                  </a:cubicBezTo>
                  <a:close/>
                  <a:moveTo>
                    <a:pt x="1429" y="1451"/>
                  </a:moveTo>
                  <a:lnTo>
                    <a:pt x="1455" y="1451"/>
                  </a:lnTo>
                  <a:cubicBezTo>
                    <a:pt x="1462" y="1451"/>
                    <a:pt x="1468" y="1457"/>
                    <a:pt x="1468" y="1464"/>
                  </a:cubicBezTo>
                  <a:cubicBezTo>
                    <a:pt x="1468" y="1471"/>
                    <a:pt x="1462" y="1477"/>
                    <a:pt x="1455" y="1477"/>
                  </a:cubicBezTo>
                  <a:lnTo>
                    <a:pt x="1429" y="1477"/>
                  </a:lnTo>
                  <a:cubicBezTo>
                    <a:pt x="1422" y="1477"/>
                    <a:pt x="1416" y="1471"/>
                    <a:pt x="1416" y="1464"/>
                  </a:cubicBezTo>
                  <a:cubicBezTo>
                    <a:pt x="1416" y="1457"/>
                    <a:pt x="1422" y="1451"/>
                    <a:pt x="1429" y="1451"/>
                  </a:cubicBezTo>
                  <a:close/>
                  <a:moveTo>
                    <a:pt x="1506" y="1451"/>
                  </a:moveTo>
                  <a:lnTo>
                    <a:pt x="1532" y="1451"/>
                  </a:lnTo>
                  <a:cubicBezTo>
                    <a:pt x="1539" y="1451"/>
                    <a:pt x="1544" y="1457"/>
                    <a:pt x="1544" y="1464"/>
                  </a:cubicBezTo>
                  <a:cubicBezTo>
                    <a:pt x="1544" y="1471"/>
                    <a:pt x="1539" y="1477"/>
                    <a:pt x="1532" y="1477"/>
                  </a:cubicBezTo>
                  <a:lnTo>
                    <a:pt x="1506" y="1477"/>
                  </a:lnTo>
                  <a:cubicBezTo>
                    <a:pt x="1499" y="1477"/>
                    <a:pt x="1493" y="1471"/>
                    <a:pt x="1493" y="1464"/>
                  </a:cubicBezTo>
                  <a:cubicBezTo>
                    <a:pt x="1493" y="1457"/>
                    <a:pt x="1499" y="1451"/>
                    <a:pt x="1506" y="1451"/>
                  </a:cubicBezTo>
                  <a:close/>
                  <a:moveTo>
                    <a:pt x="1583" y="1451"/>
                  </a:moveTo>
                  <a:lnTo>
                    <a:pt x="1608" y="1451"/>
                  </a:lnTo>
                  <a:cubicBezTo>
                    <a:pt x="1615" y="1451"/>
                    <a:pt x="1621" y="1457"/>
                    <a:pt x="1621" y="1464"/>
                  </a:cubicBezTo>
                  <a:cubicBezTo>
                    <a:pt x="1621" y="1471"/>
                    <a:pt x="1615" y="1477"/>
                    <a:pt x="1608" y="1477"/>
                  </a:cubicBezTo>
                  <a:lnTo>
                    <a:pt x="1583" y="1477"/>
                  </a:lnTo>
                  <a:cubicBezTo>
                    <a:pt x="1576" y="1477"/>
                    <a:pt x="1570" y="1471"/>
                    <a:pt x="1570" y="1464"/>
                  </a:cubicBezTo>
                  <a:cubicBezTo>
                    <a:pt x="1570" y="1457"/>
                    <a:pt x="1576" y="1451"/>
                    <a:pt x="1583" y="1451"/>
                  </a:cubicBezTo>
                  <a:close/>
                  <a:moveTo>
                    <a:pt x="1660" y="1451"/>
                  </a:moveTo>
                  <a:lnTo>
                    <a:pt x="1685" y="1451"/>
                  </a:lnTo>
                  <a:cubicBezTo>
                    <a:pt x="1692" y="1451"/>
                    <a:pt x="1698" y="1457"/>
                    <a:pt x="1698" y="1464"/>
                  </a:cubicBezTo>
                  <a:cubicBezTo>
                    <a:pt x="1698" y="1471"/>
                    <a:pt x="1692" y="1477"/>
                    <a:pt x="1685" y="1477"/>
                  </a:cubicBezTo>
                  <a:lnTo>
                    <a:pt x="1660" y="1477"/>
                  </a:lnTo>
                  <a:cubicBezTo>
                    <a:pt x="1652" y="1477"/>
                    <a:pt x="1647" y="1471"/>
                    <a:pt x="1647" y="1464"/>
                  </a:cubicBezTo>
                  <a:cubicBezTo>
                    <a:pt x="1647" y="1457"/>
                    <a:pt x="1652" y="1451"/>
                    <a:pt x="1660" y="1451"/>
                  </a:cubicBezTo>
                  <a:close/>
                  <a:moveTo>
                    <a:pt x="1736" y="1451"/>
                  </a:moveTo>
                  <a:lnTo>
                    <a:pt x="1762" y="1451"/>
                  </a:lnTo>
                  <a:cubicBezTo>
                    <a:pt x="1769" y="1451"/>
                    <a:pt x="1775" y="1457"/>
                    <a:pt x="1775" y="1464"/>
                  </a:cubicBezTo>
                  <a:cubicBezTo>
                    <a:pt x="1775" y="1471"/>
                    <a:pt x="1769" y="1477"/>
                    <a:pt x="1762" y="1477"/>
                  </a:cubicBezTo>
                  <a:lnTo>
                    <a:pt x="1736" y="1477"/>
                  </a:lnTo>
                  <a:cubicBezTo>
                    <a:pt x="1729" y="1477"/>
                    <a:pt x="1724" y="1471"/>
                    <a:pt x="1724" y="1464"/>
                  </a:cubicBezTo>
                  <a:cubicBezTo>
                    <a:pt x="1724" y="1457"/>
                    <a:pt x="1729" y="1451"/>
                    <a:pt x="1736" y="1451"/>
                  </a:cubicBezTo>
                  <a:close/>
                  <a:moveTo>
                    <a:pt x="1813" y="1451"/>
                  </a:moveTo>
                  <a:lnTo>
                    <a:pt x="1839" y="1451"/>
                  </a:lnTo>
                  <a:cubicBezTo>
                    <a:pt x="1846" y="1451"/>
                    <a:pt x="1852" y="1457"/>
                    <a:pt x="1852" y="1464"/>
                  </a:cubicBezTo>
                  <a:cubicBezTo>
                    <a:pt x="1852" y="1471"/>
                    <a:pt x="1846" y="1477"/>
                    <a:pt x="1839" y="1477"/>
                  </a:cubicBezTo>
                  <a:lnTo>
                    <a:pt x="1813" y="1477"/>
                  </a:lnTo>
                  <a:cubicBezTo>
                    <a:pt x="1806" y="1477"/>
                    <a:pt x="1800" y="1471"/>
                    <a:pt x="1800" y="1464"/>
                  </a:cubicBezTo>
                  <a:cubicBezTo>
                    <a:pt x="1800" y="1457"/>
                    <a:pt x="1806" y="1451"/>
                    <a:pt x="1813" y="1451"/>
                  </a:cubicBezTo>
                  <a:close/>
                  <a:moveTo>
                    <a:pt x="1890" y="1451"/>
                  </a:moveTo>
                  <a:lnTo>
                    <a:pt x="1916" y="1451"/>
                  </a:lnTo>
                  <a:cubicBezTo>
                    <a:pt x="1923" y="1451"/>
                    <a:pt x="1928" y="1457"/>
                    <a:pt x="1928" y="1464"/>
                  </a:cubicBezTo>
                  <a:cubicBezTo>
                    <a:pt x="1928" y="1471"/>
                    <a:pt x="1923" y="1477"/>
                    <a:pt x="1916" y="1477"/>
                  </a:cubicBezTo>
                  <a:lnTo>
                    <a:pt x="1890" y="1477"/>
                  </a:lnTo>
                  <a:cubicBezTo>
                    <a:pt x="1883" y="1477"/>
                    <a:pt x="1877" y="1471"/>
                    <a:pt x="1877" y="1464"/>
                  </a:cubicBezTo>
                  <a:cubicBezTo>
                    <a:pt x="1877" y="1457"/>
                    <a:pt x="1883" y="1451"/>
                    <a:pt x="1890" y="1451"/>
                  </a:cubicBezTo>
                  <a:close/>
                  <a:moveTo>
                    <a:pt x="1967" y="1451"/>
                  </a:moveTo>
                  <a:lnTo>
                    <a:pt x="1992" y="1451"/>
                  </a:lnTo>
                  <a:cubicBezTo>
                    <a:pt x="1999" y="1451"/>
                    <a:pt x="2005" y="1457"/>
                    <a:pt x="2005" y="1464"/>
                  </a:cubicBezTo>
                  <a:cubicBezTo>
                    <a:pt x="2005" y="1471"/>
                    <a:pt x="1999" y="1477"/>
                    <a:pt x="1992" y="1477"/>
                  </a:cubicBezTo>
                  <a:lnTo>
                    <a:pt x="1967" y="1477"/>
                  </a:lnTo>
                  <a:cubicBezTo>
                    <a:pt x="1960" y="1477"/>
                    <a:pt x="1954" y="1471"/>
                    <a:pt x="1954" y="1464"/>
                  </a:cubicBezTo>
                  <a:cubicBezTo>
                    <a:pt x="1954" y="1457"/>
                    <a:pt x="1960" y="1451"/>
                    <a:pt x="1967" y="1451"/>
                  </a:cubicBezTo>
                  <a:close/>
                  <a:moveTo>
                    <a:pt x="2044" y="1451"/>
                  </a:moveTo>
                  <a:lnTo>
                    <a:pt x="2069" y="1451"/>
                  </a:lnTo>
                  <a:cubicBezTo>
                    <a:pt x="2076" y="1451"/>
                    <a:pt x="2082" y="1457"/>
                    <a:pt x="2082" y="1464"/>
                  </a:cubicBezTo>
                  <a:cubicBezTo>
                    <a:pt x="2082" y="1471"/>
                    <a:pt x="2076" y="1477"/>
                    <a:pt x="2069" y="1477"/>
                  </a:cubicBezTo>
                  <a:lnTo>
                    <a:pt x="2044" y="1477"/>
                  </a:lnTo>
                  <a:cubicBezTo>
                    <a:pt x="2036" y="1477"/>
                    <a:pt x="2031" y="1471"/>
                    <a:pt x="2031" y="1464"/>
                  </a:cubicBezTo>
                  <a:cubicBezTo>
                    <a:pt x="2031" y="1457"/>
                    <a:pt x="2036" y="1451"/>
                    <a:pt x="2044" y="1451"/>
                  </a:cubicBezTo>
                  <a:close/>
                  <a:moveTo>
                    <a:pt x="2120" y="1451"/>
                  </a:moveTo>
                  <a:lnTo>
                    <a:pt x="2146" y="1451"/>
                  </a:lnTo>
                  <a:cubicBezTo>
                    <a:pt x="2153" y="1451"/>
                    <a:pt x="2159" y="1457"/>
                    <a:pt x="2159" y="1464"/>
                  </a:cubicBezTo>
                  <a:cubicBezTo>
                    <a:pt x="2159" y="1471"/>
                    <a:pt x="2153" y="1477"/>
                    <a:pt x="2146" y="1477"/>
                  </a:cubicBezTo>
                  <a:lnTo>
                    <a:pt x="2120" y="1477"/>
                  </a:lnTo>
                  <a:cubicBezTo>
                    <a:pt x="2113" y="1477"/>
                    <a:pt x="2108" y="1471"/>
                    <a:pt x="2108" y="1464"/>
                  </a:cubicBezTo>
                  <a:cubicBezTo>
                    <a:pt x="2108" y="1457"/>
                    <a:pt x="2113" y="1451"/>
                    <a:pt x="2120" y="1451"/>
                  </a:cubicBezTo>
                  <a:close/>
                  <a:moveTo>
                    <a:pt x="2197" y="1451"/>
                  </a:moveTo>
                  <a:lnTo>
                    <a:pt x="2223" y="1451"/>
                  </a:lnTo>
                  <a:cubicBezTo>
                    <a:pt x="2230" y="1451"/>
                    <a:pt x="2236" y="1457"/>
                    <a:pt x="2236" y="1464"/>
                  </a:cubicBezTo>
                  <a:cubicBezTo>
                    <a:pt x="2236" y="1471"/>
                    <a:pt x="2230" y="1477"/>
                    <a:pt x="2223" y="1477"/>
                  </a:cubicBezTo>
                  <a:lnTo>
                    <a:pt x="2197" y="1477"/>
                  </a:lnTo>
                  <a:cubicBezTo>
                    <a:pt x="2190" y="1477"/>
                    <a:pt x="2184" y="1471"/>
                    <a:pt x="2184" y="1464"/>
                  </a:cubicBezTo>
                  <a:cubicBezTo>
                    <a:pt x="2184" y="1457"/>
                    <a:pt x="2190" y="1451"/>
                    <a:pt x="2197" y="1451"/>
                  </a:cubicBezTo>
                  <a:close/>
                  <a:moveTo>
                    <a:pt x="2274" y="1451"/>
                  </a:moveTo>
                  <a:lnTo>
                    <a:pt x="2300" y="1451"/>
                  </a:lnTo>
                  <a:cubicBezTo>
                    <a:pt x="2307" y="1451"/>
                    <a:pt x="2312" y="1457"/>
                    <a:pt x="2312" y="1464"/>
                  </a:cubicBezTo>
                  <a:cubicBezTo>
                    <a:pt x="2312" y="1471"/>
                    <a:pt x="2307" y="1477"/>
                    <a:pt x="2300" y="1477"/>
                  </a:cubicBezTo>
                  <a:lnTo>
                    <a:pt x="2274" y="1477"/>
                  </a:lnTo>
                  <a:cubicBezTo>
                    <a:pt x="2267" y="1477"/>
                    <a:pt x="2261" y="1471"/>
                    <a:pt x="2261" y="1464"/>
                  </a:cubicBezTo>
                  <a:cubicBezTo>
                    <a:pt x="2261" y="1457"/>
                    <a:pt x="2267" y="1451"/>
                    <a:pt x="2274" y="1451"/>
                  </a:cubicBezTo>
                  <a:close/>
                  <a:moveTo>
                    <a:pt x="2351" y="1451"/>
                  </a:moveTo>
                  <a:lnTo>
                    <a:pt x="2376" y="1451"/>
                  </a:lnTo>
                  <a:cubicBezTo>
                    <a:pt x="2383" y="1451"/>
                    <a:pt x="2389" y="1457"/>
                    <a:pt x="2389" y="1464"/>
                  </a:cubicBezTo>
                  <a:cubicBezTo>
                    <a:pt x="2389" y="1471"/>
                    <a:pt x="2383" y="1477"/>
                    <a:pt x="2376" y="1477"/>
                  </a:cubicBezTo>
                  <a:lnTo>
                    <a:pt x="2351" y="1477"/>
                  </a:lnTo>
                  <a:cubicBezTo>
                    <a:pt x="2344" y="1477"/>
                    <a:pt x="2338" y="1471"/>
                    <a:pt x="2338" y="1464"/>
                  </a:cubicBezTo>
                  <a:cubicBezTo>
                    <a:pt x="2338" y="1457"/>
                    <a:pt x="2344" y="1451"/>
                    <a:pt x="2351" y="1451"/>
                  </a:cubicBezTo>
                  <a:close/>
                  <a:moveTo>
                    <a:pt x="2428" y="1451"/>
                  </a:moveTo>
                  <a:lnTo>
                    <a:pt x="2453" y="1451"/>
                  </a:lnTo>
                  <a:cubicBezTo>
                    <a:pt x="2460" y="1451"/>
                    <a:pt x="2466" y="1457"/>
                    <a:pt x="2466" y="1464"/>
                  </a:cubicBezTo>
                  <a:cubicBezTo>
                    <a:pt x="2466" y="1471"/>
                    <a:pt x="2460" y="1477"/>
                    <a:pt x="2453" y="1477"/>
                  </a:cubicBezTo>
                  <a:lnTo>
                    <a:pt x="2428" y="1477"/>
                  </a:lnTo>
                  <a:cubicBezTo>
                    <a:pt x="2420" y="1477"/>
                    <a:pt x="2415" y="1471"/>
                    <a:pt x="2415" y="1464"/>
                  </a:cubicBezTo>
                  <a:cubicBezTo>
                    <a:pt x="2415" y="1457"/>
                    <a:pt x="2420" y="1451"/>
                    <a:pt x="2428" y="1451"/>
                  </a:cubicBezTo>
                  <a:close/>
                  <a:moveTo>
                    <a:pt x="2504" y="1451"/>
                  </a:moveTo>
                  <a:lnTo>
                    <a:pt x="2530" y="1451"/>
                  </a:lnTo>
                  <a:cubicBezTo>
                    <a:pt x="2537" y="1451"/>
                    <a:pt x="2543" y="1457"/>
                    <a:pt x="2543" y="1464"/>
                  </a:cubicBezTo>
                  <a:cubicBezTo>
                    <a:pt x="2543" y="1471"/>
                    <a:pt x="2537" y="1477"/>
                    <a:pt x="2530" y="1477"/>
                  </a:cubicBezTo>
                  <a:lnTo>
                    <a:pt x="2504" y="1477"/>
                  </a:lnTo>
                  <a:cubicBezTo>
                    <a:pt x="2497" y="1477"/>
                    <a:pt x="2492" y="1471"/>
                    <a:pt x="2492" y="1464"/>
                  </a:cubicBezTo>
                  <a:cubicBezTo>
                    <a:pt x="2492" y="1457"/>
                    <a:pt x="2497" y="1451"/>
                    <a:pt x="2504" y="1451"/>
                  </a:cubicBezTo>
                  <a:close/>
                  <a:moveTo>
                    <a:pt x="2581" y="1451"/>
                  </a:moveTo>
                  <a:lnTo>
                    <a:pt x="2607" y="1451"/>
                  </a:lnTo>
                  <a:cubicBezTo>
                    <a:pt x="2614" y="1451"/>
                    <a:pt x="2620" y="1457"/>
                    <a:pt x="2620" y="1464"/>
                  </a:cubicBezTo>
                  <a:cubicBezTo>
                    <a:pt x="2620" y="1471"/>
                    <a:pt x="2614" y="1477"/>
                    <a:pt x="2607" y="1477"/>
                  </a:cubicBezTo>
                  <a:lnTo>
                    <a:pt x="2581" y="1477"/>
                  </a:lnTo>
                  <a:cubicBezTo>
                    <a:pt x="2574" y="1477"/>
                    <a:pt x="2568" y="1471"/>
                    <a:pt x="2568" y="1464"/>
                  </a:cubicBezTo>
                  <a:cubicBezTo>
                    <a:pt x="2568" y="1457"/>
                    <a:pt x="2574" y="1451"/>
                    <a:pt x="2581" y="1451"/>
                  </a:cubicBezTo>
                  <a:close/>
                  <a:moveTo>
                    <a:pt x="2658" y="1451"/>
                  </a:moveTo>
                  <a:lnTo>
                    <a:pt x="2684" y="1451"/>
                  </a:lnTo>
                  <a:cubicBezTo>
                    <a:pt x="2691" y="1451"/>
                    <a:pt x="2696" y="1457"/>
                    <a:pt x="2696" y="1464"/>
                  </a:cubicBezTo>
                  <a:cubicBezTo>
                    <a:pt x="2696" y="1471"/>
                    <a:pt x="2691" y="1477"/>
                    <a:pt x="2684" y="1477"/>
                  </a:cubicBezTo>
                  <a:lnTo>
                    <a:pt x="2658" y="1477"/>
                  </a:lnTo>
                  <a:cubicBezTo>
                    <a:pt x="2651" y="1477"/>
                    <a:pt x="2645" y="1471"/>
                    <a:pt x="2645" y="1464"/>
                  </a:cubicBezTo>
                  <a:cubicBezTo>
                    <a:pt x="2645" y="1457"/>
                    <a:pt x="2651" y="1451"/>
                    <a:pt x="2658" y="1451"/>
                  </a:cubicBezTo>
                  <a:close/>
                  <a:moveTo>
                    <a:pt x="2735" y="1451"/>
                  </a:moveTo>
                  <a:lnTo>
                    <a:pt x="2760" y="1451"/>
                  </a:lnTo>
                  <a:cubicBezTo>
                    <a:pt x="2767" y="1451"/>
                    <a:pt x="2773" y="1457"/>
                    <a:pt x="2773" y="1464"/>
                  </a:cubicBezTo>
                  <a:cubicBezTo>
                    <a:pt x="2773" y="1471"/>
                    <a:pt x="2767" y="1477"/>
                    <a:pt x="2760" y="1477"/>
                  </a:cubicBezTo>
                  <a:lnTo>
                    <a:pt x="2735" y="1477"/>
                  </a:lnTo>
                  <a:cubicBezTo>
                    <a:pt x="2728" y="1477"/>
                    <a:pt x="2722" y="1471"/>
                    <a:pt x="2722" y="1464"/>
                  </a:cubicBezTo>
                  <a:cubicBezTo>
                    <a:pt x="2722" y="1457"/>
                    <a:pt x="2728" y="1451"/>
                    <a:pt x="2735" y="1451"/>
                  </a:cubicBezTo>
                  <a:close/>
                  <a:moveTo>
                    <a:pt x="2812" y="1451"/>
                  </a:moveTo>
                  <a:lnTo>
                    <a:pt x="2837" y="1451"/>
                  </a:lnTo>
                  <a:cubicBezTo>
                    <a:pt x="2844" y="1451"/>
                    <a:pt x="2850" y="1457"/>
                    <a:pt x="2850" y="1464"/>
                  </a:cubicBezTo>
                  <a:cubicBezTo>
                    <a:pt x="2850" y="1471"/>
                    <a:pt x="2844" y="1477"/>
                    <a:pt x="2837" y="1477"/>
                  </a:cubicBezTo>
                  <a:lnTo>
                    <a:pt x="2812" y="1477"/>
                  </a:lnTo>
                  <a:cubicBezTo>
                    <a:pt x="2804" y="1477"/>
                    <a:pt x="2799" y="1471"/>
                    <a:pt x="2799" y="1464"/>
                  </a:cubicBezTo>
                  <a:cubicBezTo>
                    <a:pt x="2799" y="1457"/>
                    <a:pt x="2804" y="1451"/>
                    <a:pt x="2812" y="1451"/>
                  </a:cubicBezTo>
                  <a:close/>
                  <a:moveTo>
                    <a:pt x="2888" y="1451"/>
                  </a:moveTo>
                  <a:lnTo>
                    <a:pt x="2914" y="1451"/>
                  </a:lnTo>
                  <a:cubicBezTo>
                    <a:pt x="2921" y="1451"/>
                    <a:pt x="2927" y="1457"/>
                    <a:pt x="2927" y="1464"/>
                  </a:cubicBezTo>
                  <a:cubicBezTo>
                    <a:pt x="2927" y="1471"/>
                    <a:pt x="2921" y="1477"/>
                    <a:pt x="2914" y="1477"/>
                  </a:cubicBezTo>
                  <a:lnTo>
                    <a:pt x="2888" y="1477"/>
                  </a:lnTo>
                  <a:cubicBezTo>
                    <a:pt x="2881" y="1477"/>
                    <a:pt x="2876" y="1471"/>
                    <a:pt x="2876" y="1464"/>
                  </a:cubicBezTo>
                  <a:cubicBezTo>
                    <a:pt x="2876" y="1457"/>
                    <a:pt x="2881" y="1451"/>
                    <a:pt x="2888" y="1451"/>
                  </a:cubicBezTo>
                  <a:close/>
                  <a:moveTo>
                    <a:pt x="2965" y="1451"/>
                  </a:moveTo>
                  <a:lnTo>
                    <a:pt x="2991" y="1451"/>
                  </a:lnTo>
                  <a:cubicBezTo>
                    <a:pt x="2998" y="1451"/>
                    <a:pt x="3004" y="1457"/>
                    <a:pt x="3004" y="1464"/>
                  </a:cubicBezTo>
                  <a:cubicBezTo>
                    <a:pt x="3004" y="1471"/>
                    <a:pt x="2998" y="1477"/>
                    <a:pt x="2991" y="1477"/>
                  </a:cubicBezTo>
                  <a:lnTo>
                    <a:pt x="2965" y="1477"/>
                  </a:lnTo>
                  <a:cubicBezTo>
                    <a:pt x="2958" y="1477"/>
                    <a:pt x="2952" y="1471"/>
                    <a:pt x="2952" y="1464"/>
                  </a:cubicBezTo>
                  <a:cubicBezTo>
                    <a:pt x="2952" y="1457"/>
                    <a:pt x="2958" y="1451"/>
                    <a:pt x="2965" y="1451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6"/>
                    <a:pt x="3030" y="1421"/>
                    <a:pt x="3037" y="1421"/>
                  </a:cubicBezTo>
                  <a:cubicBezTo>
                    <a:pt x="3044" y="1421"/>
                    <a:pt x="3050" y="1426"/>
                    <a:pt x="3050" y="1434"/>
                  </a:cubicBezTo>
                  <a:lnTo>
                    <a:pt x="3050" y="1459"/>
                  </a:lnTo>
                  <a:cubicBezTo>
                    <a:pt x="3050" y="1466"/>
                    <a:pt x="3044" y="1472"/>
                    <a:pt x="3037" y="1472"/>
                  </a:cubicBezTo>
                  <a:cubicBezTo>
                    <a:pt x="3030" y="1472"/>
                    <a:pt x="3024" y="1466"/>
                    <a:pt x="3024" y="1459"/>
                  </a:cubicBezTo>
                  <a:close/>
                  <a:moveTo>
                    <a:pt x="3024" y="1382"/>
                  </a:moveTo>
                  <a:lnTo>
                    <a:pt x="3024" y="1357"/>
                  </a:lnTo>
                  <a:cubicBezTo>
                    <a:pt x="3024" y="1350"/>
                    <a:pt x="3030" y="1344"/>
                    <a:pt x="3037" y="1344"/>
                  </a:cubicBezTo>
                  <a:cubicBezTo>
                    <a:pt x="3044" y="1344"/>
                    <a:pt x="3050" y="1350"/>
                    <a:pt x="3050" y="1357"/>
                  </a:cubicBezTo>
                  <a:lnTo>
                    <a:pt x="3050" y="1382"/>
                  </a:lnTo>
                  <a:cubicBezTo>
                    <a:pt x="3050" y="1389"/>
                    <a:pt x="3044" y="1395"/>
                    <a:pt x="3037" y="1395"/>
                  </a:cubicBezTo>
                  <a:cubicBezTo>
                    <a:pt x="3030" y="1395"/>
                    <a:pt x="3024" y="1389"/>
                    <a:pt x="3024" y="1382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30" y="1267"/>
                    <a:pt x="3037" y="1267"/>
                  </a:cubicBezTo>
                  <a:cubicBezTo>
                    <a:pt x="3044" y="1267"/>
                    <a:pt x="3050" y="1273"/>
                    <a:pt x="3050" y="1280"/>
                  </a:cubicBezTo>
                  <a:lnTo>
                    <a:pt x="3050" y="1306"/>
                  </a:lnTo>
                  <a:cubicBezTo>
                    <a:pt x="3050" y="1313"/>
                    <a:pt x="3044" y="1318"/>
                    <a:pt x="3037" y="1318"/>
                  </a:cubicBezTo>
                  <a:cubicBezTo>
                    <a:pt x="3030" y="1318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30" y="1190"/>
                    <a:pt x="3037" y="1190"/>
                  </a:cubicBezTo>
                  <a:cubicBezTo>
                    <a:pt x="3044" y="1190"/>
                    <a:pt x="3050" y="1196"/>
                    <a:pt x="3050" y="1203"/>
                  </a:cubicBezTo>
                  <a:lnTo>
                    <a:pt x="3050" y="1229"/>
                  </a:lnTo>
                  <a:cubicBezTo>
                    <a:pt x="3050" y="1236"/>
                    <a:pt x="3044" y="1242"/>
                    <a:pt x="3037" y="1242"/>
                  </a:cubicBezTo>
                  <a:cubicBezTo>
                    <a:pt x="3030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6"/>
                  </a:lnTo>
                  <a:cubicBezTo>
                    <a:pt x="3024" y="1119"/>
                    <a:pt x="3030" y="1114"/>
                    <a:pt x="3037" y="1114"/>
                  </a:cubicBezTo>
                  <a:cubicBezTo>
                    <a:pt x="3044" y="1114"/>
                    <a:pt x="3050" y="1119"/>
                    <a:pt x="3050" y="1126"/>
                  </a:cubicBezTo>
                  <a:lnTo>
                    <a:pt x="3050" y="1152"/>
                  </a:lnTo>
                  <a:cubicBezTo>
                    <a:pt x="3050" y="1159"/>
                    <a:pt x="3044" y="1165"/>
                    <a:pt x="3037" y="1165"/>
                  </a:cubicBezTo>
                  <a:cubicBezTo>
                    <a:pt x="3030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2"/>
                    <a:pt x="3030" y="1037"/>
                    <a:pt x="3037" y="1037"/>
                  </a:cubicBezTo>
                  <a:cubicBezTo>
                    <a:pt x="3044" y="1037"/>
                    <a:pt x="3050" y="1042"/>
                    <a:pt x="3050" y="1050"/>
                  </a:cubicBezTo>
                  <a:lnTo>
                    <a:pt x="3050" y="1075"/>
                  </a:lnTo>
                  <a:cubicBezTo>
                    <a:pt x="3050" y="1082"/>
                    <a:pt x="3044" y="1088"/>
                    <a:pt x="3037" y="1088"/>
                  </a:cubicBezTo>
                  <a:cubicBezTo>
                    <a:pt x="3030" y="1088"/>
                    <a:pt x="3024" y="1082"/>
                    <a:pt x="3024" y="1075"/>
                  </a:cubicBezTo>
                  <a:close/>
                  <a:moveTo>
                    <a:pt x="3024" y="998"/>
                  </a:moveTo>
                  <a:lnTo>
                    <a:pt x="3024" y="973"/>
                  </a:lnTo>
                  <a:cubicBezTo>
                    <a:pt x="3024" y="966"/>
                    <a:pt x="3030" y="960"/>
                    <a:pt x="3037" y="960"/>
                  </a:cubicBezTo>
                  <a:cubicBezTo>
                    <a:pt x="3044" y="960"/>
                    <a:pt x="3050" y="966"/>
                    <a:pt x="3050" y="973"/>
                  </a:cubicBezTo>
                  <a:lnTo>
                    <a:pt x="3050" y="998"/>
                  </a:lnTo>
                  <a:cubicBezTo>
                    <a:pt x="3050" y="1005"/>
                    <a:pt x="3044" y="1011"/>
                    <a:pt x="3037" y="1011"/>
                  </a:cubicBezTo>
                  <a:cubicBezTo>
                    <a:pt x="3030" y="1011"/>
                    <a:pt x="3024" y="1005"/>
                    <a:pt x="3024" y="998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30" y="883"/>
                    <a:pt x="3037" y="883"/>
                  </a:cubicBezTo>
                  <a:cubicBezTo>
                    <a:pt x="3044" y="883"/>
                    <a:pt x="3050" y="889"/>
                    <a:pt x="3050" y="896"/>
                  </a:cubicBezTo>
                  <a:lnTo>
                    <a:pt x="3050" y="922"/>
                  </a:lnTo>
                  <a:cubicBezTo>
                    <a:pt x="3050" y="929"/>
                    <a:pt x="3044" y="934"/>
                    <a:pt x="3037" y="934"/>
                  </a:cubicBezTo>
                  <a:cubicBezTo>
                    <a:pt x="3030" y="934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30" y="806"/>
                    <a:pt x="3037" y="806"/>
                  </a:cubicBezTo>
                  <a:cubicBezTo>
                    <a:pt x="3044" y="806"/>
                    <a:pt x="3050" y="812"/>
                    <a:pt x="3050" y="819"/>
                  </a:cubicBezTo>
                  <a:lnTo>
                    <a:pt x="3050" y="845"/>
                  </a:lnTo>
                  <a:cubicBezTo>
                    <a:pt x="3050" y="852"/>
                    <a:pt x="3044" y="858"/>
                    <a:pt x="3037" y="858"/>
                  </a:cubicBezTo>
                  <a:cubicBezTo>
                    <a:pt x="3030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2"/>
                  </a:lnTo>
                  <a:cubicBezTo>
                    <a:pt x="3024" y="735"/>
                    <a:pt x="3030" y="730"/>
                    <a:pt x="3037" y="730"/>
                  </a:cubicBezTo>
                  <a:cubicBezTo>
                    <a:pt x="3044" y="730"/>
                    <a:pt x="3050" y="735"/>
                    <a:pt x="3050" y="742"/>
                  </a:cubicBezTo>
                  <a:lnTo>
                    <a:pt x="3050" y="768"/>
                  </a:lnTo>
                  <a:cubicBezTo>
                    <a:pt x="3050" y="775"/>
                    <a:pt x="3044" y="781"/>
                    <a:pt x="3037" y="781"/>
                  </a:cubicBezTo>
                  <a:cubicBezTo>
                    <a:pt x="3030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8"/>
                    <a:pt x="3030" y="653"/>
                    <a:pt x="3037" y="653"/>
                  </a:cubicBezTo>
                  <a:cubicBezTo>
                    <a:pt x="3044" y="653"/>
                    <a:pt x="3050" y="658"/>
                    <a:pt x="3050" y="666"/>
                  </a:cubicBezTo>
                  <a:lnTo>
                    <a:pt x="3050" y="691"/>
                  </a:lnTo>
                  <a:cubicBezTo>
                    <a:pt x="3050" y="698"/>
                    <a:pt x="3044" y="704"/>
                    <a:pt x="3037" y="704"/>
                  </a:cubicBezTo>
                  <a:cubicBezTo>
                    <a:pt x="3030" y="704"/>
                    <a:pt x="3024" y="698"/>
                    <a:pt x="3024" y="691"/>
                  </a:cubicBezTo>
                  <a:close/>
                  <a:moveTo>
                    <a:pt x="3024" y="614"/>
                  </a:moveTo>
                  <a:lnTo>
                    <a:pt x="3024" y="589"/>
                  </a:lnTo>
                  <a:cubicBezTo>
                    <a:pt x="3024" y="582"/>
                    <a:pt x="3030" y="576"/>
                    <a:pt x="3037" y="576"/>
                  </a:cubicBezTo>
                  <a:cubicBezTo>
                    <a:pt x="3044" y="576"/>
                    <a:pt x="3050" y="582"/>
                    <a:pt x="3050" y="589"/>
                  </a:cubicBezTo>
                  <a:lnTo>
                    <a:pt x="3050" y="614"/>
                  </a:lnTo>
                  <a:cubicBezTo>
                    <a:pt x="3050" y="621"/>
                    <a:pt x="3044" y="627"/>
                    <a:pt x="3037" y="627"/>
                  </a:cubicBezTo>
                  <a:cubicBezTo>
                    <a:pt x="3030" y="627"/>
                    <a:pt x="3024" y="621"/>
                    <a:pt x="3024" y="614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30" y="499"/>
                    <a:pt x="3037" y="499"/>
                  </a:cubicBezTo>
                  <a:cubicBezTo>
                    <a:pt x="3044" y="499"/>
                    <a:pt x="3050" y="505"/>
                    <a:pt x="3050" y="512"/>
                  </a:cubicBezTo>
                  <a:lnTo>
                    <a:pt x="3050" y="538"/>
                  </a:lnTo>
                  <a:cubicBezTo>
                    <a:pt x="3050" y="545"/>
                    <a:pt x="3044" y="550"/>
                    <a:pt x="3037" y="550"/>
                  </a:cubicBezTo>
                  <a:cubicBezTo>
                    <a:pt x="3030" y="550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30" y="422"/>
                    <a:pt x="3037" y="422"/>
                  </a:cubicBezTo>
                  <a:cubicBezTo>
                    <a:pt x="3044" y="422"/>
                    <a:pt x="3050" y="428"/>
                    <a:pt x="3050" y="435"/>
                  </a:cubicBezTo>
                  <a:lnTo>
                    <a:pt x="3050" y="461"/>
                  </a:lnTo>
                  <a:cubicBezTo>
                    <a:pt x="3050" y="468"/>
                    <a:pt x="3044" y="474"/>
                    <a:pt x="3037" y="474"/>
                  </a:cubicBezTo>
                  <a:cubicBezTo>
                    <a:pt x="3030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8"/>
                  </a:lnTo>
                  <a:cubicBezTo>
                    <a:pt x="3024" y="351"/>
                    <a:pt x="3030" y="346"/>
                    <a:pt x="3037" y="346"/>
                  </a:cubicBezTo>
                  <a:cubicBezTo>
                    <a:pt x="3044" y="346"/>
                    <a:pt x="3050" y="351"/>
                    <a:pt x="3050" y="358"/>
                  </a:cubicBezTo>
                  <a:lnTo>
                    <a:pt x="3050" y="384"/>
                  </a:lnTo>
                  <a:cubicBezTo>
                    <a:pt x="3050" y="391"/>
                    <a:pt x="3044" y="397"/>
                    <a:pt x="3037" y="397"/>
                  </a:cubicBezTo>
                  <a:cubicBezTo>
                    <a:pt x="3030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4"/>
                    <a:pt x="3030" y="269"/>
                    <a:pt x="3037" y="269"/>
                  </a:cubicBezTo>
                  <a:cubicBezTo>
                    <a:pt x="3044" y="269"/>
                    <a:pt x="3050" y="274"/>
                    <a:pt x="3050" y="282"/>
                  </a:cubicBezTo>
                  <a:lnTo>
                    <a:pt x="3050" y="307"/>
                  </a:lnTo>
                  <a:cubicBezTo>
                    <a:pt x="3050" y="314"/>
                    <a:pt x="3044" y="320"/>
                    <a:pt x="3037" y="320"/>
                  </a:cubicBezTo>
                  <a:cubicBezTo>
                    <a:pt x="3030" y="320"/>
                    <a:pt x="3024" y="314"/>
                    <a:pt x="3024" y="307"/>
                  </a:cubicBezTo>
                  <a:close/>
                  <a:moveTo>
                    <a:pt x="3024" y="230"/>
                  </a:moveTo>
                  <a:lnTo>
                    <a:pt x="3024" y="205"/>
                  </a:lnTo>
                  <a:cubicBezTo>
                    <a:pt x="3024" y="198"/>
                    <a:pt x="3030" y="192"/>
                    <a:pt x="3037" y="192"/>
                  </a:cubicBezTo>
                  <a:cubicBezTo>
                    <a:pt x="3044" y="192"/>
                    <a:pt x="3050" y="198"/>
                    <a:pt x="3050" y="205"/>
                  </a:cubicBezTo>
                  <a:lnTo>
                    <a:pt x="3050" y="230"/>
                  </a:lnTo>
                  <a:cubicBezTo>
                    <a:pt x="3050" y="237"/>
                    <a:pt x="3044" y="243"/>
                    <a:pt x="3037" y="243"/>
                  </a:cubicBezTo>
                  <a:cubicBezTo>
                    <a:pt x="3030" y="243"/>
                    <a:pt x="3024" y="237"/>
                    <a:pt x="3024" y="230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30" y="115"/>
                    <a:pt x="3037" y="115"/>
                  </a:cubicBezTo>
                  <a:cubicBezTo>
                    <a:pt x="3044" y="115"/>
                    <a:pt x="3050" y="121"/>
                    <a:pt x="3050" y="128"/>
                  </a:cubicBezTo>
                  <a:lnTo>
                    <a:pt x="3050" y="154"/>
                  </a:lnTo>
                  <a:cubicBezTo>
                    <a:pt x="3050" y="161"/>
                    <a:pt x="3044" y="166"/>
                    <a:pt x="3037" y="166"/>
                  </a:cubicBezTo>
                  <a:cubicBezTo>
                    <a:pt x="3030" y="166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30" y="38"/>
                    <a:pt x="3037" y="38"/>
                  </a:cubicBezTo>
                  <a:cubicBezTo>
                    <a:pt x="3044" y="38"/>
                    <a:pt x="3050" y="44"/>
                    <a:pt x="3050" y="51"/>
                  </a:cubicBezTo>
                  <a:lnTo>
                    <a:pt x="3050" y="77"/>
                  </a:lnTo>
                  <a:cubicBezTo>
                    <a:pt x="3050" y="84"/>
                    <a:pt x="3044" y="90"/>
                    <a:pt x="3037" y="90"/>
                  </a:cubicBezTo>
                  <a:cubicBezTo>
                    <a:pt x="3030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6" y="20"/>
                    <a:pt x="2986" y="13"/>
                  </a:cubicBezTo>
                  <a:cubicBezTo>
                    <a:pt x="2986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7" y="6"/>
                    <a:pt x="3037" y="13"/>
                  </a:cubicBezTo>
                  <a:cubicBezTo>
                    <a:pt x="3037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2" y="26"/>
                  </a:lnTo>
                  <a:cubicBezTo>
                    <a:pt x="2914" y="26"/>
                    <a:pt x="2909" y="20"/>
                    <a:pt x="2909" y="13"/>
                  </a:cubicBezTo>
                  <a:cubicBezTo>
                    <a:pt x="2909" y="6"/>
                    <a:pt x="2914" y="0"/>
                    <a:pt x="2922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5" y="26"/>
                  </a:lnTo>
                  <a:cubicBezTo>
                    <a:pt x="2838" y="26"/>
                    <a:pt x="2832" y="20"/>
                    <a:pt x="2832" y="13"/>
                  </a:cubicBezTo>
                  <a:cubicBezTo>
                    <a:pt x="2832" y="6"/>
                    <a:pt x="2838" y="0"/>
                    <a:pt x="2845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4" y="26"/>
                  </a:moveTo>
                  <a:lnTo>
                    <a:pt x="2768" y="26"/>
                  </a:lnTo>
                  <a:cubicBezTo>
                    <a:pt x="2761" y="26"/>
                    <a:pt x="2755" y="20"/>
                    <a:pt x="2755" y="13"/>
                  </a:cubicBezTo>
                  <a:cubicBezTo>
                    <a:pt x="2755" y="6"/>
                    <a:pt x="2761" y="0"/>
                    <a:pt x="2768" y="0"/>
                  </a:cubicBezTo>
                  <a:lnTo>
                    <a:pt x="2794" y="0"/>
                  </a:lnTo>
                  <a:cubicBezTo>
                    <a:pt x="2801" y="0"/>
                    <a:pt x="2806" y="6"/>
                    <a:pt x="2806" y="13"/>
                  </a:cubicBezTo>
                  <a:cubicBezTo>
                    <a:pt x="2806" y="20"/>
                    <a:pt x="2801" y="26"/>
                    <a:pt x="2794" y="26"/>
                  </a:cubicBezTo>
                  <a:close/>
                  <a:moveTo>
                    <a:pt x="2717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7" y="0"/>
                  </a:lnTo>
                  <a:cubicBezTo>
                    <a:pt x="2724" y="0"/>
                    <a:pt x="2730" y="6"/>
                    <a:pt x="2730" y="13"/>
                  </a:cubicBezTo>
                  <a:cubicBezTo>
                    <a:pt x="2730" y="20"/>
                    <a:pt x="2724" y="26"/>
                    <a:pt x="2717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2" y="20"/>
                    <a:pt x="2602" y="13"/>
                  </a:cubicBezTo>
                  <a:cubicBezTo>
                    <a:pt x="2602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3" y="6"/>
                    <a:pt x="2653" y="13"/>
                  </a:cubicBezTo>
                  <a:cubicBezTo>
                    <a:pt x="2653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8" y="26"/>
                  </a:lnTo>
                  <a:cubicBezTo>
                    <a:pt x="2530" y="26"/>
                    <a:pt x="2525" y="20"/>
                    <a:pt x="2525" y="13"/>
                  </a:cubicBezTo>
                  <a:cubicBezTo>
                    <a:pt x="2525" y="6"/>
                    <a:pt x="2530" y="0"/>
                    <a:pt x="2538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1" y="26"/>
                  </a:lnTo>
                  <a:cubicBezTo>
                    <a:pt x="2454" y="26"/>
                    <a:pt x="2448" y="20"/>
                    <a:pt x="2448" y="13"/>
                  </a:cubicBezTo>
                  <a:cubicBezTo>
                    <a:pt x="2448" y="6"/>
                    <a:pt x="2454" y="0"/>
                    <a:pt x="2461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10" y="26"/>
                  </a:moveTo>
                  <a:lnTo>
                    <a:pt x="2384" y="26"/>
                  </a:lnTo>
                  <a:cubicBezTo>
                    <a:pt x="2377" y="26"/>
                    <a:pt x="2371" y="20"/>
                    <a:pt x="2371" y="13"/>
                  </a:cubicBezTo>
                  <a:cubicBezTo>
                    <a:pt x="2371" y="6"/>
                    <a:pt x="2377" y="0"/>
                    <a:pt x="2384" y="0"/>
                  </a:cubicBezTo>
                  <a:lnTo>
                    <a:pt x="2410" y="0"/>
                  </a:lnTo>
                  <a:cubicBezTo>
                    <a:pt x="2417" y="0"/>
                    <a:pt x="2422" y="6"/>
                    <a:pt x="2422" y="13"/>
                  </a:cubicBezTo>
                  <a:cubicBezTo>
                    <a:pt x="2422" y="20"/>
                    <a:pt x="2417" y="26"/>
                    <a:pt x="2410" y="26"/>
                  </a:cubicBezTo>
                  <a:close/>
                  <a:moveTo>
                    <a:pt x="2333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3" y="0"/>
                  </a:lnTo>
                  <a:cubicBezTo>
                    <a:pt x="2340" y="0"/>
                    <a:pt x="2346" y="6"/>
                    <a:pt x="2346" y="13"/>
                  </a:cubicBezTo>
                  <a:cubicBezTo>
                    <a:pt x="2346" y="20"/>
                    <a:pt x="2340" y="26"/>
                    <a:pt x="2333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8" y="20"/>
                    <a:pt x="2218" y="13"/>
                  </a:cubicBezTo>
                  <a:cubicBezTo>
                    <a:pt x="2218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9" y="6"/>
                    <a:pt x="2269" y="13"/>
                  </a:cubicBezTo>
                  <a:cubicBezTo>
                    <a:pt x="2269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4" y="26"/>
                  </a:lnTo>
                  <a:cubicBezTo>
                    <a:pt x="2146" y="26"/>
                    <a:pt x="2141" y="20"/>
                    <a:pt x="2141" y="13"/>
                  </a:cubicBezTo>
                  <a:cubicBezTo>
                    <a:pt x="2141" y="6"/>
                    <a:pt x="2146" y="0"/>
                    <a:pt x="2154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7" y="26"/>
                  </a:lnTo>
                  <a:cubicBezTo>
                    <a:pt x="2070" y="26"/>
                    <a:pt x="2064" y="20"/>
                    <a:pt x="2064" y="13"/>
                  </a:cubicBezTo>
                  <a:cubicBezTo>
                    <a:pt x="2064" y="6"/>
                    <a:pt x="2070" y="0"/>
                    <a:pt x="2077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6" y="26"/>
                  </a:moveTo>
                  <a:lnTo>
                    <a:pt x="2000" y="26"/>
                  </a:lnTo>
                  <a:cubicBezTo>
                    <a:pt x="1993" y="26"/>
                    <a:pt x="1987" y="20"/>
                    <a:pt x="1987" y="13"/>
                  </a:cubicBezTo>
                  <a:cubicBezTo>
                    <a:pt x="1987" y="6"/>
                    <a:pt x="1993" y="0"/>
                    <a:pt x="2000" y="0"/>
                  </a:cubicBezTo>
                  <a:lnTo>
                    <a:pt x="2026" y="0"/>
                  </a:lnTo>
                  <a:cubicBezTo>
                    <a:pt x="2033" y="0"/>
                    <a:pt x="2038" y="6"/>
                    <a:pt x="2038" y="13"/>
                  </a:cubicBezTo>
                  <a:cubicBezTo>
                    <a:pt x="2038" y="20"/>
                    <a:pt x="2033" y="26"/>
                    <a:pt x="2026" y="26"/>
                  </a:cubicBezTo>
                  <a:close/>
                  <a:moveTo>
                    <a:pt x="1949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9" y="0"/>
                  </a:lnTo>
                  <a:cubicBezTo>
                    <a:pt x="1956" y="0"/>
                    <a:pt x="1962" y="6"/>
                    <a:pt x="1962" y="13"/>
                  </a:cubicBezTo>
                  <a:cubicBezTo>
                    <a:pt x="1962" y="20"/>
                    <a:pt x="1956" y="26"/>
                    <a:pt x="1949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4" y="20"/>
                    <a:pt x="1834" y="13"/>
                  </a:cubicBezTo>
                  <a:cubicBezTo>
                    <a:pt x="1834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5" y="6"/>
                    <a:pt x="1885" y="13"/>
                  </a:cubicBezTo>
                  <a:cubicBezTo>
                    <a:pt x="1885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70" y="26"/>
                  </a:lnTo>
                  <a:cubicBezTo>
                    <a:pt x="1762" y="26"/>
                    <a:pt x="1757" y="20"/>
                    <a:pt x="1757" y="13"/>
                  </a:cubicBezTo>
                  <a:cubicBezTo>
                    <a:pt x="1757" y="6"/>
                    <a:pt x="1762" y="0"/>
                    <a:pt x="1770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3" y="26"/>
                  </a:lnTo>
                  <a:cubicBezTo>
                    <a:pt x="1686" y="26"/>
                    <a:pt x="1680" y="20"/>
                    <a:pt x="1680" y="13"/>
                  </a:cubicBezTo>
                  <a:cubicBezTo>
                    <a:pt x="1680" y="6"/>
                    <a:pt x="1686" y="0"/>
                    <a:pt x="1693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2" y="26"/>
                  </a:moveTo>
                  <a:lnTo>
                    <a:pt x="1616" y="26"/>
                  </a:lnTo>
                  <a:cubicBezTo>
                    <a:pt x="1609" y="26"/>
                    <a:pt x="1603" y="20"/>
                    <a:pt x="1603" y="13"/>
                  </a:cubicBezTo>
                  <a:cubicBezTo>
                    <a:pt x="1603" y="6"/>
                    <a:pt x="1609" y="0"/>
                    <a:pt x="1616" y="0"/>
                  </a:cubicBezTo>
                  <a:lnTo>
                    <a:pt x="1642" y="0"/>
                  </a:lnTo>
                  <a:cubicBezTo>
                    <a:pt x="1649" y="0"/>
                    <a:pt x="1654" y="6"/>
                    <a:pt x="1654" y="13"/>
                  </a:cubicBezTo>
                  <a:cubicBezTo>
                    <a:pt x="1654" y="20"/>
                    <a:pt x="1649" y="26"/>
                    <a:pt x="1642" y="26"/>
                  </a:cubicBezTo>
                  <a:close/>
                  <a:moveTo>
                    <a:pt x="1565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5" y="0"/>
                  </a:lnTo>
                  <a:cubicBezTo>
                    <a:pt x="1572" y="0"/>
                    <a:pt x="1578" y="6"/>
                    <a:pt x="1578" y="13"/>
                  </a:cubicBezTo>
                  <a:cubicBezTo>
                    <a:pt x="1578" y="20"/>
                    <a:pt x="1572" y="26"/>
                    <a:pt x="1565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50" y="20"/>
                    <a:pt x="1450" y="13"/>
                  </a:cubicBezTo>
                  <a:cubicBezTo>
                    <a:pt x="1450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1" y="6"/>
                    <a:pt x="1501" y="13"/>
                  </a:cubicBezTo>
                  <a:cubicBezTo>
                    <a:pt x="1501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6" y="26"/>
                  </a:lnTo>
                  <a:cubicBezTo>
                    <a:pt x="1378" y="26"/>
                    <a:pt x="1373" y="20"/>
                    <a:pt x="1373" y="13"/>
                  </a:cubicBezTo>
                  <a:cubicBezTo>
                    <a:pt x="1373" y="6"/>
                    <a:pt x="1378" y="0"/>
                    <a:pt x="1386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9" y="26"/>
                  </a:lnTo>
                  <a:cubicBezTo>
                    <a:pt x="1302" y="26"/>
                    <a:pt x="1296" y="20"/>
                    <a:pt x="1296" y="13"/>
                  </a:cubicBezTo>
                  <a:cubicBezTo>
                    <a:pt x="1296" y="6"/>
                    <a:pt x="1302" y="0"/>
                    <a:pt x="1309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8" y="26"/>
                  </a:moveTo>
                  <a:lnTo>
                    <a:pt x="1232" y="26"/>
                  </a:lnTo>
                  <a:cubicBezTo>
                    <a:pt x="1225" y="26"/>
                    <a:pt x="1219" y="20"/>
                    <a:pt x="1219" y="13"/>
                  </a:cubicBezTo>
                  <a:cubicBezTo>
                    <a:pt x="1219" y="6"/>
                    <a:pt x="1225" y="0"/>
                    <a:pt x="1232" y="0"/>
                  </a:cubicBezTo>
                  <a:lnTo>
                    <a:pt x="1258" y="0"/>
                  </a:lnTo>
                  <a:cubicBezTo>
                    <a:pt x="1265" y="0"/>
                    <a:pt x="1270" y="6"/>
                    <a:pt x="1270" y="13"/>
                  </a:cubicBezTo>
                  <a:cubicBezTo>
                    <a:pt x="1270" y="20"/>
                    <a:pt x="1265" y="26"/>
                    <a:pt x="1258" y="26"/>
                  </a:cubicBezTo>
                  <a:close/>
                  <a:moveTo>
                    <a:pt x="1181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1" y="0"/>
                  </a:lnTo>
                  <a:cubicBezTo>
                    <a:pt x="1188" y="0"/>
                    <a:pt x="1194" y="6"/>
                    <a:pt x="1194" y="13"/>
                  </a:cubicBezTo>
                  <a:cubicBezTo>
                    <a:pt x="1194" y="20"/>
                    <a:pt x="1188" y="26"/>
                    <a:pt x="1181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6" y="20"/>
                    <a:pt x="1066" y="13"/>
                  </a:cubicBezTo>
                  <a:cubicBezTo>
                    <a:pt x="1066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7" y="6"/>
                    <a:pt x="1117" y="13"/>
                  </a:cubicBezTo>
                  <a:cubicBezTo>
                    <a:pt x="1117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2" y="26"/>
                  </a:lnTo>
                  <a:cubicBezTo>
                    <a:pt x="994" y="26"/>
                    <a:pt x="989" y="20"/>
                    <a:pt x="989" y="13"/>
                  </a:cubicBezTo>
                  <a:cubicBezTo>
                    <a:pt x="989" y="6"/>
                    <a:pt x="994" y="0"/>
                    <a:pt x="1002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5" y="26"/>
                  </a:lnTo>
                  <a:cubicBezTo>
                    <a:pt x="918" y="26"/>
                    <a:pt x="912" y="20"/>
                    <a:pt x="912" y="13"/>
                  </a:cubicBezTo>
                  <a:cubicBezTo>
                    <a:pt x="912" y="6"/>
                    <a:pt x="918" y="0"/>
                    <a:pt x="925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4" y="26"/>
                  </a:moveTo>
                  <a:lnTo>
                    <a:pt x="848" y="26"/>
                  </a:lnTo>
                  <a:cubicBezTo>
                    <a:pt x="841" y="26"/>
                    <a:pt x="835" y="20"/>
                    <a:pt x="835" y="13"/>
                  </a:cubicBezTo>
                  <a:cubicBezTo>
                    <a:pt x="835" y="6"/>
                    <a:pt x="841" y="0"/>
                    <a:pt x="848" y="0"/>
                  </a:cubicBezTo>
                  <a:lnTo>
                    <a:pt x="874" y="0"/>
                  </a:lnTo>
                  <a:cubicBezTo>
                    <a:pt x="881" y="0"/>
                    <a:pt x="886" y="6"/>
                    <a:pt x="886" y="13"/>
                  </a:cubicBezTo>
                  <a:cubicBezTo>
                    <a:pt x="886" y="20"/>
                    <a:pt x="881" y="26"/>
                    <a:pt x="874" y="26"/>
                  </a:cubicBezTo>
                  <a:close/>
                  <a:moveTo>
                    <a:pt x="797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7" y="0"/>
                  </a:lnTo>
                  <a:cubicBezTo>
                    <a:pt x="804" y="0"/>
                    <a:pt x="810" y="6"/>
                    <a:pt x="810" y="13"/>
                  </a:cubicBezTo>
                  <a:cubicBezTo>
                    <a:pt x="810" y="20"/>
                    <a:pt x="804" y="26"/>
                    <a:pt x="797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2" y="20"/>
                    <a:pt x="682" y="13"/>
                  </a:cubicBezTo>
                  <a:cubicBezTo>
                    <a:pt x="682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3" y="6"/>
                    <a:pt x="733" y="13"/>
                  </a:cubicBezTo>
                  <a:cubicBezTo>
                    <a:pt x="733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8" y="26"/>
                  </a:lnTo>
                  <a:cubicBezTo>
                    <a:pt x="610" y="26"/>
                    <a:pt x="605" y="20"/>
                    <a:pt x="605" y="13"/>
                  </a:cubicBezTo>
                  <a:cubicBezTo>
                    <a:pt x="605" y="6"/>
                    <a:pt x="610" y="0"/>
                    <a:pt x="618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1" y="26"/>
                  </a:lnTo>
                  <a:cubicBezTo>
                    <a:pt x="534" y="26"/>
                    <a:pt x="528" y="20"/>
                    <a:pt x="528" y="13"/>
                  </a:cubicBezTo>
                  <a:cubicBezTo>
                    <a:pt x="528" y="6"/>
                    <a:pt x="534" y="0"/>
                    <a:pt x="541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90" y="26"/>
                  </a:moveTo>
                  <a:lnTo>
                    <a:pt x="464" y="26"/>
                  </a:lnTo>
                  <a:cubicBezTo>
                    <a:pt x="457" y="26"/>
                    <a:pt x="451" y="20"/>
                    <a:pt x="451" y="13"/>
                  </a:cubicBezTo>
                  <a:cubicBezTo>
                    <a:pt x="451" y="6"/>
                    <a:pt x="457" y="0"/>
                    <a:pt x="464" y="0"/>
                  </a:cubicBezTo>
                  <a:lnTo>
                    <a:pt x="490" y="0"/>
                  </a:lnTo>
                  <a:cubicBezTo>
                    <a:pt x="497" y="0"/>
                    <a:pt x="502" y="6"/>
                    <a:pt x="502" y="13"/>
                  </a:cubicBezTo>
                  <a:cubicBezTo>
                    <a:pt x="502" y="20"/>
                    <a:pt x="497" y="26"/>
                    <a:pt x="490" y="26"/>
                  </a:cubicBezTo>
                  <a:close/>
                  <a:moveTo>
                    <a:pt x="413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3" y="0"/>
                  </a:lnTo>
                  <a:cubicBezTo>
                    <a:pt x="420" y="0"/>
                    <a:pt x="426" y="6"/>
                    <a:pt x="426" y="13"/>
                  </a:cubicBezTo>
                  <a:cubicBezTo>
                    <a:pt x="426" y="20"/>
                    <a:pt x="420" y="26"/>
                    <a:pt x="413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8" y="20"/>
                    <a:pt x="298" y="13"/>
                  </a:cubicBezTo>
                  <a:cubicBezTo>
                    <a:pt x="298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9" y="6"/>
                    <a:pt x="349" y="13"/>
                  </a:cubicBezTo>
                  <a:cubicBezTo>
                    <a:pt x="349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4" y="26"/>
                  </a:lnTo>
                  <a:cubicBezTo>
                    <a:pt x="226" y="26"/>
                    <a:pt x="221" y="20"/>
                    <a:pt x="221" y="13"/>
                  </a:cubicBezTo>
                  <a:cubicBezTo>
                    <a:pt x="221" y="6"/>
                    <a:pt x="226" y="0"/>
                    <a:pt x="234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7" y="26"/>
                  </a:lnTo>
                  <a:cubicBezTo>
                    <a:pt x="150" y="26"/>
                    <a:pt x="144" y="20"/>
                    <a:pt x="144" y="13"/>
                  </a:cubicBezTo>
                  <a:cubicBezTo>
                    <a:pt x="144" y="6"/>
                    <a:pt x="150" y="0"/>
                    <a:pt x="157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6" y="26"/>
                  </a:moveTo>
                  <a:lnTo>
                    <a:pt x="80" y="26"/>
                  </a:lnTo>
                  <a:cubicBezTo>
                    <a:pt x="73" y="26"/>
                    <a:pt x="67" y="20"/>
                    <a:pt x="67" y="13"/>
                  </a:cubicBezTo>
                  <a:cubicBezTo>
                    <a:pt x="67" y="6"/>
                    <a:pt x="73" y="0"/>
                    <a:pt x="80" y="0"/>
                  </a:cubicBezTo>
                  <a:lnTo>
                    <a:pt x="106" y="0"/>
                  </a:lnTo>
                  <a:cubicBezTo>
                    <a:pt x="113" y="0"/>
                    <a:pt x="118" y="6"/>
                    <a:pt x="118" y="13"/>
                  </a:cubicBezTo>
                  <a:cubicBezTo>
                    <a:pt x="118" y="20"/>
                    <a:pt x="113" y="26"/>
                    <a:pt x="106" y="26"/>
                  </a:cubicBezTo>
                  <a:close/>
                  <a:moveTo>
                    <a:pt x="29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9" y="0"/>
                  </a:lnTo>
                  <a:cubicBezTo>
                    <a:pt x="36" y="0"/>
                    <a:pt x="42" y="6"/>
                    <a:pt x="42" y="13"/>
                  </a:cubicBezTo>
                  <a:cubicBezTo>
                    <a:pt x="42" y="20"/>
                    <a:pt x="36" y="26"/>
                    <a:pt x="29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2" name="Line 91"/>
            <p:cNvSpPr>
              <a:spLocks noChangeShapeType="1"/>
            </p:cNvSpPr>
            <p:nvPr/>
          </p:nvSpPr>
          <p:spPr bwMode="auto">
            <a:xfrm>
              <a:off x="5221173" y="3746376"/>
              <a:ext cx="533276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3" name="Freeform 92"/>
            <p:cNvSpPr>
              <a:spLocks/>
            </p:cNvSpPr>
            <p:nvPr/>
          </p:nvSpPr>
          <p:spPr bwMode="auto">
            <a:xfrm>
              <a:off x="5746512" y="3709862"/>
              <a:ext cx="66660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4" name="Line 94"/>
            <p:cNvSpPr>
              <a:spLocks noChangeShapeType="1"/>
            </p:cNvSpPr>
            <p:nvPr/>
          </p:nvSpPr>
          <p:spPr bwMode="auto">
            <a:xfrm>
              <a:off x="5943317" y="3535229"/>
              <a:ext cx="76182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5" name="Line 95"/>
            <p:cNvSpPr>
              <a:spLocks noChangeShapeType="1"/>
            </p:cNvSpPr>
            <p:nvPr/>
          </p:nvSpPr>
          <p:spPr bwMode="auto">
            <a:xfrm>
              <a:off x="6432153" y="3535229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6" name="Freeform 96"/>
            <p:cNvSpPr>
              <a:spLocks/>
            </p:cNvSpPr>
            <p:nvPr/>
          </p:nvSpPr>
          <p:spPr bwMode="auto">
            <a:xfrm>
              <a:off x="6519446" y="3498714"/>
              <a:ext cx="68246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7" name="Line 97"/>
            <p:cNvSpPr>
              <a:spLocks noChangeShapeType="1"/>
            </p:cNvSpPr>
            <p:nvPr/>
          </p:nvSpPr>
          <p:spPr bwMode="auto">
            <a:xfrm>
              <a:off x="5943317" y="3960700"/>
              <a:ext cx="76182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8" name="Line 98"/>
            <p:cNvSpPr>
              <a:spLocks noChangeShapeType="1"/>
            </p:cNvSpPr>
            <p:nvPr/>
          </p:nvSpPr>
          <p:spPr bwMode="auto">
            <a:xfrm>
              <a:off x="6432153" y="3960700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9" name="Freeform 99"/>
            <p:cNvSpPr>
              <a:spLocks/>
            </p:cNvSpPr>
            <p:nvPr/>
          </p:nvSpPr>
          <p:spPr bwMode="auto">
            <a:xfrm>
              <a:off x="6519446" y="3924185"/>
              <a:ext cx="68246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0" name="Line 100"/>
            <p:cNvSpPr>
              <a:spLocks noChangeShapeType="1"/>
            </p:cNvSpPr>
            <p:nvPr/>
          </p:nvSpPr>
          <p:spPr bwMode="auto">
            <a:xfrm>
              <a:off x="5944904" y="3746376"/>
              <a:ext cx="76182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1" name="Line 101"/>
            <p:cNvSpPr>
              <a:spLocks noChangeShapeType="1"/>
            </p:cNvSpPr>
            <p:nvPr/>
          </p:nvSpPr>
          <p:spPr bwMode="auto">
            <a:xfrm>
              <a:off x="6433741" y="3746376"/>
              <a:ext cx="95228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2" name="Freeform 102"/>
            <p:cNvSpPr>
              <a:spLocks/>
            </p:cNvSpPr>
            <p:nvPr/>
          </p:nvSpPr>
          <p:spPr bwMode="auto">
            <a:xfrm>
              <a:off x="6521032" y="3709862"/>
              <a:ext cx="68247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3" name="Rectangle 103"/>
            <p:cNvSpPr>
              <a:spLocks noChangeArrowheads="1"/>
            </p:cNvSpPr>
            <p:nvPr/>
          </p:nvSpPr>
          <p:spPr bwMode="auto">
            <a:xfrm>
              <a:off x="6019499" y="3668585"/>
              <a:ext cx="412654" cy="1508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4" name="Rectangle 104"/>
            <p:cNvSpPr>
              <a:spLocks noChangeArrowheads="1"/>
            </p:cNvSpPr>
            <p:nvPr/>
          </p:nvSpPr>
          <p:spPr bwMode="auto">
            <a:xfrm>
              <a:off x="6019499" y="3668585"/>
              <a:ext cx="412654" cy="150819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5" name="Rectangle 107"/>
            <p:cNvSpPr>
              <a:spLocks noChangeArrowheads="1"/>
            </p:cNvSpPr>
            <p:nvPr/>
          </p:nvSpPr>
          <p:spPr bwMode="auto">
            <a:xfrm>
              <a:off x="6019499" y="3881321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6" name="Rectangle 108"/>
            <p:cNvSpPr>
              <a:spLocks noChangeArrowheads="1"/>
            </p:cNvSpPr>
            <p:nvPr/>
          </p:nvSpPr>
          <p:spPr bwMode="auto">
            <a:xfrm>
              <a:off x="6019499" y="3881321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7" name="Freeform 109"/>
            <p:cNvSpPr>
              <a:spLocks/>
            </p:cNvSpPr>
            <p:nvPr/>
          </p:nvSpPr>
          <p:spPr bwMode="auto">
            <a:xfrm>
              <a:off x="5811585" y="4181373"/>
              <a:ext cx="128557" cy="57470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6"/>
                </a:cxn>
              </a:cxnLst>
              <a:rect l="0" t="0" r="r" b="b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8" name="Freeform 110"/>
            <p:cNvSpPr>
              <a:spLocks/>
            </p:cNvSpPr>
            <p:nvPr/>
          </p:nvSpPr>
          <p:spPr bwMode="auto">
            <a:xfrm>
              <a:off x="5811585" y="4181373"/>
              <a:ext cx="128557" cy="57470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6"/>
                </a:cxn>
              </a:cxnLst>
              <a:rect l="0" t="0" r="r" b="b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9" name="Freeform 111"/>
            <p:cNvSpPr>
              <a:spLocks/>
            </p:cNvSpPr>
            <p:nvPr/>
          </p:nvSpPr>
          <p:spPr bwMode="auto">
            <a:xfrm>
              <a:off x="6584518" y="4181373"/>
              <a:ext cx="130145" cy="574703"/>
            </a:xfrm>
            <a:custGeom>
              <a:avLst/>
              <a:gdLst/>
              <a:ahLst/>
              <a:cxnLst>
                <a:cxn ang="0">
                  <a:pos x="128" y="86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6"/>
                </a:cxn>
              </a:cxnLst>
              <a:rect l="0" t="0" r="r" b="b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0" name="Freeform 112"/>
            <p:cNvSpPr>
              <a:spLocks/>
            </p:cNvSpPr>
            <p:nvPr/>
          </p:nvSpPr>
          <p:spPr bwMode="auto">
            <a:xfrm>
              <a:off x="6584518" y="4181373"/>
              <a:ext cx="130145" cy="574703"/>
            </a:xfrm>
            <a:custGeom>
              <a:avLst/>
              <a:gdLst/>
              <a:ahLst/>
              <a:cxnLst>
                <a:cxn ang="0">
                  <a:pos x="128" y="86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6"/>
                </a:cxn>
              </a:cxnLst>
              <a:rect l="0" t="0" r="r" b="b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1" name="Rectangle 113"/>
            <p:cNvSpPr>
              <a:spLocks noChangeArrowheads="1"/>
            </p:cNvSpPr>
            <p:nvPr/>
          </p:nvSpPr>
          <p:spPr bwMode="auto">
            <a:xfrm>
              <a:off x="6017912" y="4179786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2" name="Rectangle 114"/>
            <p:cNvSpPr>
              <a:spLocks noChangeArrowheads="1"/>
            </p:cNvSpPr>
            <p:nvPr/>
          </p:nvSpPr>
          <p:spPr bwMode="auto">
            <a:xfrm>
              <a:off x="6017912" y="4179786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3" name="Freeform 117"/>
            <p:cNvSpPr>
              <a:spLocks noEditPoints="1"/>
            </p:cNvSpPr>
            <p:nvPr/>
          </p:nvSpPr>
          <p:spPr bwMode="auto">
            <a:xfrm>
              <a:off x="5471939" y="4117870"/>
              <a:ext cx="1299860" cy="687422"/>
            </a:xfrm>
            <a:custGeom>
              <a:avLst/>
              <a:gdLst/>
              <a:ahLst/>
              <a:cxnLst>
                <a:cxn ang="0">
                  <a:pos x="13" y="103"/>
                </a:cxn>
                <a:cxn ang="0">
                  <a:pos x="0" y="269"/>
                </a:cxn>
                <a:cxn ang="0">
                  <a:pos x="0" y="448"/>
                </a:cxn>
                <a:cxn ang="0">
                  <a:pos x="13" y="615"/>
                </a:cxn>
                <a:cxn ang="0">
                  <a:pos x="26" y="755"/>
                </a:cxn>
                <a:cxn ang="0">
                  <a:pos x="26" y="883"/>
                </a:cxn>
                <a:cxn ang="0">
                  <a:pos x="26" y="960"/>
                </a:cxn>
                <a:cxn ang="0">
                  <a:pos x="13" y="1101"/>
                </a:cxn>
                <a:cxn ang="0">
                  <a:pos x="0" y="1267"/>
                </a:cxn>
                <a:cxn ang="0">
                  <a:pos x="0" y="1447"/>
                </a:cxn>
                <a:cxn ang="0">
                  <a:pos x="162" y="1464"/>
                </a:cxn>
                <a:cxn ang="0">
                  <a:pos x="302" y="1451"/>
                </a:cxn>
                <a:cxn ang="0">
                  <a:pos x="430" y="1451"/>
                </a:cxn>
                <a:cxn ang="0">
                  <a:pos x="507" y="1451"/>
                </a:cxn>
                <a:cxn ang="0">
                  <a:pos x="648" y="1464"/>
                </a:cxn>
                <a:cxn ang="0">
                  <a:pos x="814" y="1477"/>
                </a:cxn>
                <a:cxn ang="0">
                  <a:pos x="994" y="1477"/>
                </a:cxn>
                <a:cxn ang="0">
                  <a:pos x="1160" y="1464"/>
                </a:cxn>
                <a:cxn ang="0">
                  <a:pos x="1301" y="1451"/>
                </a:cxn>
                <a:cxn ang="0">
                  <a:pos x="1429" y="1451"/>
                </a:cxn>
                <a:cxn ang="0">
                  <a:pos x="1506" y="1451"/>
                </a:cxn>
                <a:cxn ang="0">
                  <a:pos x="1646" y="1464"/>
                </a:cxn>
                <a:cxn ang="0">
                  <a:pos x="1813" y="1477"/>
                </a:cxn>
                <a:cxn ang="0">
                  <a:pos x="1992" y="1477"/>
                </a:cxn>
                <a:cxn ang="0">
                  <a:pos x="2158" y="1464"/>
                </a:cxn>
                <a:cxn ang="0">
                  <a:pos x="2299" y="1451"/>
                </a:cxn>
                <a:cxn ang="0">
                  <a:pos x="2427" y="1451"/>
                </a:cxn>
                <a:cxn ang="0">
                  <a:pos x="2504" y="1451"/>
                </a:cxn>
                <a:cxn ang="0">
                  <a:pos x="2645" y="1464"/>
                </a:cxn>
                <a:cxn ang="0">
                  <a:pos x="2811" y="1477"/>
                </a:cxn>
                <a:cxn ang="0">
                  <a:pos x="2990" y="1477"/>
                </a:cxn>
                <a:cxn ang="0">
                  <a:pos x="3037" y="1344"/>
                </a:cxn>
                <a:cxn ang="0">
                  <a:pos x="3024" y="1203"/>
                </a:cxn>
                <a:cxn ang="0">
                  <a:pos x="3024" y="1075"/>
                </a:cxn>
                <a:cxn ang="0">
                  <a:pos x="3024" y="998"/>
                </a:cxn>
                <a:cxn ang="0">
                  <a:pos x="3037" y="858"/>
                </a:cxn>
                <a:cxn ang="0">
                  <a:pos x="3049" y="691"/>
                </a:cxn>
                <a:cxn ang="0">
                  <a:pos x="3049" y="512"/>
                </a:cxn>
                <a:cxn ang="0">
                  <a:pos x="3037" y="346"/>
                </a:cxn>
                <a:cxn ang="0">
                  <a:pos x="3024" y="205"/>
                </a:cxn>
                <a:cxn ang="0">
                  <a:pos x="3024" y="77"/>
                </a:cxn>
                <a:cxn ang="0">
                  <a:pos x="3024" y="26"/>
                </a:cxn>
                <a:cxn ang="0">
                  <a:pos x="2883" y="13"/>
                </a:cxn>
                <a:cxn ang="0">
                  <a:pos x="2716" y="0"/>
                </a:cxn>
                <a:cxn ang="0">
                  <a:pos x="2537" y="0"/>
                </a:cxn>
                <a:cxn ang="0">
                  <a:pos x="2371" y="13"/>
                </a:cxn>
                <a:cxn ang="0">
                  <a:pos x="2230" y="26"/>
                </a:cxn>
                <a:cxn ang="0">
                  <a:pos x="2102" y="26"/>
                </a:cxn>
                <a:cxn ang="0">
                  <a:pos x="2025" y="26"/>
                </a:cxn>
                <a:cxn ang="0">
                  <a:pos x="1884" y="13"/>
                </a:cxn>
                <a:cxn ang="0">
                  <a:pos x="1718" y="0"/>
                </a:cxn>
                <a:cxn ang="0">
                  <a:pos x="1539" y="0"/>
                </a:cxn>
                <a:cxn ang="0">
                  <a:pos x="1372" y="13"/>
                </a:cxn>
                <a:cxn ang="0">
                  <a:pos x="1232" y="26"/>
                </a:cxn>
                <a:cxn ang="0">
                  <a:pos x="1104" y="26"/>
                </a:cxn>
                <a:cxn ang="0">
                  <a:pos x="1027" y="26"/>
                </a:cxn>
                <a:cxn ang="0">
                  <a:pos x="886" y="13"/>
                </a:cxn>
                <a:cxn ang="0">
                  <a:pos x="720" y="0"/>
                </a:cxn>
                <a:cxn ang="0">
                  <a:pos x="540" y="0"/>
                </a:cxn>
                <a:cxn ang="0">
                  <a:pos x="374" y="13"/>
                </a:cxn>
                <a:cxn ang="0">
                  <a:pos x="233" y="26"/>
                </a:cxn>
                <a:cxn ang="0">
                  <a:pos x="105" y="26"/>
                </a:cxn>
                <a:cxn ang="0">
                  <a:pos x="28" y="26"/>
                </a:cxn>
              </a:cxnLst>
              <a:rect l="0" t="0" r="r" b="b"/>
              <a:pathLst>
                <a:path w="3049" h="1477">
                  <a:moveTo>
                    <a:pt x="26" y="39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9"/>
                  </a:lnTo>
                  <a:cubicBezTo>
                    <a:pt x="0" y="31"/>
                    <a:pt x="6" y="26"/>
                    <a:pt x="13" y="26"/>
                  </a:cubicBezTo>
                  <a:cubicBezTo>
                    <a:pt x="20" y="26"/>
                    <a:pt x="26" y="31"/>
                    <a:pt x="26" y="39"/>
                  </a:cubicBezTo>
                  <a:close/>
                  <a:moveTo>
                    <a:pt x="26" y="115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5"/>
                  </a:lnTo>
                  <a:cubicBezTo>
                    <a:pt x="0" y="108"/>
                    <a:pt x="6" y="103"/>
                    <a:pt x="13" y="103"/>
                  </a:cubicBezTo>
                  <a:cubicBezTo>
                    <a:pt x="20" y="103"/>
                    <a:pt x="26" y="108"/>
                    <a:pt x="26" y="115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79"/>
                    <a:pt x="13" y="179"/>
                  </a:cubicBezTo>
                  <a:cubicBezTo>
                    <a:pt x="20" y="179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7"/>
                    <a:pt x="13" y="307"/>
                  </a:cubicBezTo>
                  <a:cubicBezTo>
                    <a:pt x="6" y="307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1"/>
                  </a:lnTo>
                  <a:cubicBezTo>
                    <a:pt x="26" y="378"/>
                    <a:pt x="20" y="384"/>
                    <a:pt x="13" y="384"/>
                  </a:cubicBezTo>
                  <a:cubicBezTo>
                    <a:pt x="6" y="384"/>
                    <a:pt x="0" y="378"/>
                    <a:pt x="0" y="371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3"/>
                  </a:lnTo>
                  <a:cubicBezTo>
                    <a:pt x="0" y="415"/>
                    <a:pt x="6" y="410"/>
                    <a:pt x="13" y="410"/>
                  </a:cubicBezTo>
                  <a:cubicBezTo>
                    <a:pt x="20" y="410"/>
                    <a:pt x="26" y="415"/>
                    <a:pt x="26" y="423"/>
                  </a:cubicBezTo>
                  <a:close/>
                  <a:moveTo>
                    <a:pt x="26" y="499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499"/>
                  </a:lnTo>
                  <a:cubicBezTo>
                    <a:pt x="0" y="492"/>
                    <a:pt x="6" y="487"/>
                    <a:pt x="13" y="487"/>
                  </a:cubicBezTo>
                  <a:cubicBezTo>
                    <a:pt x="20" y="487"/>
                    <a:pt x="26" y="492"/>
                    <a:pt x="26" y="499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3"/>
                    <a:pt x="13" y="563"/>
                  </a:cubicBezTo>
                  <a:cubicBezTo>
                    <a:pt x="20" y="563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1"/>
                    <a:pt x="13" y="691"/>
                  </a:cubicBezTo>
                  <a:cubicBezTo>
                    <a:pt x="6" y="691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5"/>
                  </a:lnTo>
                  <a:cubicBezTo>
                    <a:pt x="26" y="762"/>
                    <a:pt x="20" y="768"/>
                    <a:pt x="13" y="768"/>
                  </a:cubicBezTo>
                  <a:cubicBezTo>
                    <a:pt x="6" y="768"/>
                    <a:pt x="0" y="762"/>
                    <a:pt x="0" y="755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7"/>
                  </a:lnTo>
                  <a:cubicBezTo>
                    <a:pt x="0" y="799"/>
                    <a:pt x="6" y="794"/>
                    <a:pt x="13" y="794"/>
                  </a:cubicBezTo>
                  <a:cubicBezTo>
                    <a:pt x="20" y="794"/>
                    <a:pt x="26" y="799"/>
                    <a:pt x="26" y="807"/>
                  </a:cubicBezTo>
                  <a:close/>
                  <a:moveTo>
                    <a:pt x="26" y="883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3"/>
                  </a:lnTo>
                  <a:cubicBezTo>
                    <a:pt x="0" y="876"/>
                    <a:pt x="6" y="871"/>
                    <a:pt x="13" y="871"/>
                  </a:cubicBezTo>
                  <a:cubicBezTo>
                    <a:pt x="20" y="871"/>
                    <a:pt x="26" y="876"/>
                    <a:pt x="26" y="883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7"/>
                    <a:pt x="13" y="947"/>
                  </a:cubicBezTo>
                  <a:cubicBezTo>
                    <a:pt x="20" y="947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5"/>
                    <a:pt x="13" y="1075"/>
                  </a:cubicBezTo>
                  <a:cubicBezTo>
                    <a:pt x="6" y="1075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39"/>
                  </a:lnTo>
                  <a:cubicBezTo>
                    <a:pt x="26" y="1146"/>
                    <a:pt x="20" y="1152"/>
                    <a:pt x="13" y="1152"/>
                  </a:cubicBezTo>
                  <a:cubicBezTo>
                    <a:pt x="6" y="1152"/>
                    <a:pt x="0" y="1146"/>
                    <a:pt x="0" y="1139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1"/>
                  </a:lnTo>
                  <a:cubicBezTo>
                    <a:pt x="0" y="1183"/>
                    <a:pt x="6" y="1178"/>
                    <a:pt x="13" y="1178"/>
                  </a:cubicBezTo>
                  <a:cubicBezTo>
                    <a:pt x="20" y="1178"/>
                    <a:pt x="26" y="1183"/>
                    <a:pt x="26" y="1191"/>
                  </a:cubicBezTo>
                  <a:close/>
                  <a:moveTo>
                    <a:pt x="26" y="1267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7"/>
                  </a:lnTo>
                  <a:cubicBezTo>
                    <a:pt x="0" y="1260"/>
                    <a:pt x="6" y="1255"/>
                    <a:pt x="13" y="1255"/>
                  </a:cubicBezTo>
                  <a:cubicBezTo>
                    <a:pt x="20" y="1255"/>
                    <a:pt x="26" y="1260"/>
                    <a:pt x="26" y="1267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1"/>
                    <a:pt x="13" y="1331"/>
                  </a:cubicBezTo>
                  <a:cubicBezTo>
                    <a:pt x="20" y="1331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59"/>
                    <a:pt x="13" y="1459"/>
                  </a:cubicBezTo>
                  <a:cubicBezTo>
                    <a:pt x="6" y="1459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6" y="1451"/>
                  </a:moveTo>
                  <a:lnTo>
                    <a:pt x="72" y="1451"/>
                  </a:lnTo>
                  <a:cubicBezTo>
                    <a:pt x="79" y="1451"/>
                    <a:pt x="85" y="1457"/>
                    <a:pt x="85" y="1464"/>
                  </a:cubicBezTo>
                  <a:cubicBezTo>
                    <a:pt x="85" y="1471"/>
                    <a:pt x="79" y="1477"/>
                    <a:pt x="72" y="1477"/>
                  </a:cubicBezTo>
                  <a:lnTo>
                    <a:pt x="46" y="1477"/>
                  </a:lnTo>
                  <a:cubicBezTo>
                    <a:pt x="39" y="1477"/>
                    <a:pt x="34" y="1471"/>
                    <a:pt x="34" y="1464"/>
                  </a:cubicBezTo>
                  <a:cubicBezTo>
                    <a:pt x="34" y="1457"/>
                    <a:pt x="39" y="1451"/>
                    <a:pt x="46" y="1451"/>
                  </a:cubicBezTo>
                  <a:close/>
                  <a:moveTo>
                    <a:pt x="123" y="1451"/>
                  </a:moveTo>
                  <a:lnTo>
                    <a:pt x="149" y="1451"/>
                  </a:lnTo>
                  <a:cubicBezTo>
                    <a:pt x="156" y="1451"/>
                    <a:pt x="162" y="1457"/>
                    <a:pt x="162" y="1464"/>
                  </a:cubicBezTo>
                  <a:cubicBezTo>
                    <a:pt x="162" y="1471"/>
                    <a:pt x="156" y="1477"/>
                    <a:pt x="149" y="1477"/>
                  </a:cubicBezTo>
                  <a:lnTo>
                    <a:pt x="123" y="1477"/>
                  </a:lnTo>
                  <a:cubicBezTo>
                    <a:pt x="116" y="1477"/>
                    <a:pt x="110" y="1471"/>
                    <a:pt x="110" y="1464"/>
                  </a:cubicBezTo>
                  <a:cubicBezTo>
                    <a:pt x="110" y="1457"/>
                    <a:pt x="116" y="1451"/>
                    <a:pt x="123" y="1451"/>
                  </a:cubicBezTo>
                  <a:close/>
                  <a:moveTo>
                    <a:pt x="200" y="1451"/>
                  </a:moveTo>
                  <a:lnTo>
                    <a:pt x="226" y="1451"/>
                  </a:lnTo>
                  <a:cubicBezTo>
                    <a:pt x="233" y="1451"/>
                    <a:pt x="238" y="1457"/>
                    <a:pt x="238" y="1464"/>
                  </a:cubicBezTo>
                  <a:cubicBezTo>
                    <a:pt x="238" y="1471"/>
                    <a:pt x="233" y="1477"/>
                    <a:pt x="226" y="1477"/>
                  </a:cubicBezTo>
                  <a:lnTo>
                    <a:pt x="200" y="1477"/>
                  </a:lnTo>
                  <a:cubicBezTo>
                    <a:pt x="193" y="1477"/>
                    <a:pt x="187" y="1471"/>
                    <a:pt x="187" y="1464"/>
                  </a:cubicBezTo>
                  <a:cubicBezTo>
                    <a:pt x="187" y="1457"/>
                    <a:pt x="193" y="1451"/>
                    <a:pt x="200" y="1451"/>
                  </a:cubicBezTo>
                  <a:close/>
                  <a:moveTo>
                    <a:pt x="277" y="1451"/>
                  </a:moveTo>
                  <a:lnTo>
                    <a:pt x="302" y="1451"/>
                  </a:lnTo>
                  <a:cubicBezTo>
                    <a:pt x="309" y="1451"/>
                    <a:pt x="315" y="1457"/>
                    <a:pt x="315" y="1464"/>
                  </a:cubicBezTo>
                  <a:cubicBezTo>
                    <a:pt x="315" y="1471"/>
                    <a:pt x="309" y="1477"/>
                    <a:pt x="302" y="1477"/>
                  </a:cubicBezTo>
                  <a:lnTo>
                    <a:pt x="277" y="1477"/>
                  </a:lnTo>
                  <a:cubicBezTo>
                    <a:pt x="270" y="1477"/>
                    <a:pt x="264" y="1471"/>
                    <a:pt x="264" y="1464"/>
                  </a:cubicBezTo>
                  <a:cubicBezTo>
                    <a:pt x="264" y="1457"/>
                    <a:pt x="270" y="1451"/>
                    <a:pt x="277" y="1451"/>
                  </a:cubicBezTo>
                  <a:close/>
                  <a:moveTo>
                    <a:pt x="354" y="1451"/>
                  </a:moveTo>
                  <a:lnTo>
                    <a:pt x="379" y="1451"/>
                  </a:lnTo>
                  <a:cubicBezTo>
                    <a:pt x="386" y="1451"/>
                    <a:pt x="392" y="1457"/>
                    <a:pt x="392" y="1464"/>
                  </a:cubicBezTo>
                  <a:cubicBezTo>
                    <a:pt x="392" y="1471"/>
                    <a:pt x="386" y="1477"/>
                    <a:pt x="379" y="1477"/>
                  </a:cubicBezTo>
                  <a:lnTo>
                    <a:pt x="354" y="1477"/>
                  </a:lnTo>
                  <a:cubicBezTo>
                    <a:pt x="346" y="1477"/>
                    <a:pt x="341" y="1471"/>
                    <a:pt x="341" y="1464"/>
                  </a:cubicBezTo>
                  <a:cubicBezTo>
                    <a:pt x="341" y="1457"/>
                    <a:pt x="346" y="1451"/>
                    <a:pt x="354" y="1451"/>
                  </a:cubicBezTo>
                  <a:close/>
                  <a:moveTo>
                    <a:pt x="430" y="1451"/>
                  </a:moveTo>
                  <a:lnTo>
                    <a:pt x="456" y="1451"/>
                  </a:lnTo>
                  <a:cubicBezTo>
                    <a:pt x="463" y="1451"/>
                    <a:pt x="469" y="1457"/>
                    <a:pt x="469" y="1464"/>
                  </a:cubicBezTo>
                  <a:cubicBezTo>
                    <a:pt x="469" y="1471"/>
                    <a:pt x="463" y="1477"/>
                    <a:pt x="456" y="1477"/>
                  </a:cubicBezTo>
                  <a:lnTo>
                    <a:pt x="430" y="1477"/>
                  </a:lnTo>
                  <a:cubicBezTo>
                    <a:pt x="423" y="1477"/>
                    <a:pt x="418" y="1471"/>
                    <a:pt x="418" y="1464"/>
                  </a:cubicBezTo>
                  <a:cubicBezTo>
                    <a:pt x="418" y="1457"/>
                    <a:pt x="423" y="1451"/>
                    <a:pt x="430" y="1451"/>
                  </a:cubicBezTo>
                  <a:close/>
                  <a:moveTo>
                    <a:pt x="507" y="1451"/>
                  </a:moveTo>
                  <a:lnTo>
                    <a:pt x="533" y="1451"/>
                  </a:lnTo>
                  <a:cubicBezTo>
                    <a:pt x="540" y="1451"/>
                    <a:pt x="546" y="1457"/>
                    <a:pt x="546" y="1464"/>
                  </a:cubicBezTo>
                  <a:cubicBezTo>
                    <a:pt x="546" y="1471"/>
                    <a:pt x="540" y="1477"/>
                    <a:pt x="533" y="1477"/>
                  </a:cubicBezTo>
                  <a:lnTo>
                    <a:pt x="507" y="1477"/>
                  </a:lnTo>
                  <a:cubicBezTo>
                    <a:pt x="500" y="1477"/>
                    <a:pt x="494" y="1471"/>
                    <a:pt x="494" y="1464"/>
                  </a:cubicBezTo>
                  <a:cubicBezTo>
                    <a:pt x="494" y="1457"/>
                    <a:pt x="500" y="1451"/>
                    <a:pt x="507" y="1451"/>
                  </a:cubicBezTo>
                  <a:close/>
                  <a:moveTo>
                    <a:pt x="584" y="1451"/>
                  </a:moveTo>
                  <a:lnTo>
                    <a:pt x="610" y="1451"/>
                  </a:lnTo>
                  <a:cubicBezTo>
                    <a:pt x="617" y="1451"/>
                    <a:pt x="622" y="1457"/>
                    <a:pt x="622" y="1464"/>
                  </a:cubicBezTo>
                  <a:cubicBezTo>
                    <a:pt x="622" y="1471"/>
                    <a:pt x="617" y="1477"/>
                    <a:pt x="610" y="1477"/>
                  </a:cubicBezTo>
                  <a:lnTo>
                    <a:pt x="584" y="1477"/>
                  </a:lnTo>
                  <a:cubicBezTo>
                    <a:pt x="577" y="1477"/>
                    <a:pt x="571" y="1471"/>
                    <a:pt x="571" y="1464"/>
                  </a:cubicBezTo>
                  <a:cubicBezTo>
                    <a:pt x="571" y="1457"/>
                    <a:pt x="577" y="1451"/>
                    <a:pt x="584" y="1451"/>
                  </a:cubicBezTo>
                  <a:close/>
                  <a:moveTo>
                    <a:pt x="661" y="1451"/>
                  </a:moveTo>
                  <a:lnTo>
                    <a:pt x="686" y="1451"/>
                  </a:lnTo>
                  <a:cubicBezTo>
                    <a:pt x="693" y="1451"/>
                    <a:pt x="699" y="1457"/>
                    <a:pt x="699" y="1464"/>
                  </a:cubicBezTo>
                  <a:cubicBezTo>
                    <a:pt x="699" y="1471"/>
                    <a:pt x="693" y="1477"/>
                    <a:pt x="686" y="1477"/>
                  </a:cubicBezTo>
                  <a:lnTo>
                    <a:pt x="661" y="1477"/>
                  </a:lnTo>
                  <a:cubicBezTo>
                    <a:pt x="654" y="1477"/>
                    <a:pt x="648" y="1471"/>
                    <a:pt x="648" y="1464"/>
                  </a:cubicBezTo>
                  <a:cubicBezTo>
                    <a:pt x="648" y="1457"/>
                    <a:pt x="654" y="1451"/>
                    <a:pt x="661" y="1451"/>
                  </a:cubicBezTo>
                  <a:close/>
                  <a:moveTo>
                    <a:pt x="738" y="1451"/>
                  </a:moveTo>
                  <a:lnTo>
                    <a:pt x="763" y="1451"/>
                  </a:lnTo>
                  <a:cubicBezTo>
                    <a:pt x="770" y="1451"/>
                    <a:pt x="776" y="1457"/>
                    <a:pt x="776" y="1464"/>
                  </a:cubicBezTo>
                  <a:cubicBezTo>
                    <a:pt x="776" y="1471"/>
                    <a:pt x="770" y="1477"/>
                    <a:pt x="763" y="1477"/>
                  </a:cubicBezTo>
                  <a:lnTo>
                    <a:pt x="738" y="1477"/>
                  </a:lnTo>
                  <a:cubicBezTo>
                    <a:pt x="730" y="1477"/>
                    <a:pt x="725" y="1471"/>
                    <a:pt x="725" y="1464"/>
                  </a:cubicBezTo>
                  <a:cubicBezTo>
                    <a:pt x="725" y="1457"/>
                    <a:pt x="730" y="1451"/>
                    <a:pt x="738" y="1451"/>
                  </a:cubicBezTo>
                  <a:close/>
                  <a:moveTo>
                    <a:pt x="814" y="1451"/>
                  </a:moveTo>
                  <a:lnTo>
                    <a:pt x="840" y="1451"/>
                  </a:lnTo>
                  <a:cubicBezTo>
                    <a:pt x="847" y="1451"/>
                    <a:pt x="853" y="1457"/>
                    <a:pt x="853" y="1464"/>
                  </a:cubicBezTo>
                  <a:cubicBezTo>
                    <a:pt x="853" y="1471"/>
                    <a:pt x="847" y="1477"/>
                    <a:pt x="840" y="1477"/>
                  </a:cubicBezTo>
                  <a:lnTo>
                    <a:pt x="814" y="1477"/>
                  </a:lnTo>
                  <a:cubicBezTo>
                    <a:pt x="807" y="1477"/>
                    <a:pt x="802" y="1471"/>
                    <a:pt x="802" y="1464"/>
                  </a:cubicBezTo>
                  <a:cubicBezTo>
                    <a:pt x="802" y="1457"/>
                    <a:pt x="807" y="1451"/>
                    <a:pt x="814" y="1451"/>
                  </a:cubicBezTo>
                  <a:close/>
                  <a:moveTo>
                    <a:pt x="891" y="1451"/>
                  </a:moveTo>
                  <a:lnTo>
                    <a:pt x="917" y="1451"/>
                  </a:lnTo>
                  <a:cubicBezTo>
                    <a:pt x="924" y="1451"/>
                    <a:pt x="930" y="1457"/>
                    <a:pt x="930" y="1464"/>
                  </a:cubicBezTo>
                  <a:cubicBezTo>
                    <a:pt x="930" y="1471"/>
                    <a:pt x="924" y="1477"/>
                    <a:pt x="917" y="1477"/>
                  </a:cubicBezTo>
                  <a:lnTo>
                    <a:pt x="891" y="1477"/>
                  </a:lnTo>
                  <a:cubicBezTo>
                    <a:pt x="884" y="1477"/>
                    <a:pt x="878" y="1471"/>
                    <a:pt x="878" y="1464"/>
                  </a:cubicBezTo>
                  <a:cubicBezTo>
                    <a:pt x="878" y="1457"/>
                    <a:pt x="884" y="1451"/>
                    <a:pt x="891" y="1451"/>
                  </a:cubicBezTo>
                  <a:close/>
                  <a:moveTo>
                    <a:pt x="968" y="1451"/>
                  </a:moveTo>
                  <a:lnTo>
                    <a:pt x="994" y="1451"/>
                  </a:lnTo>
                  <a:cubicBezTo>
                    <a:pt x="1001" y="1451"/>
                    <a:pt x="1006" y="1457"/>
                    <a:pt x="1006" y="1464"/>
                  </a:cubicBezTo>
                  <a:cubicBezTo>
                    <a:pt x="1006" y="1471"/>
                    <a:pt x="1001" y="1477"/>
                    <a:pt x="994" y="1477"/>
                  </a:cubicBezTo>
                  <a:lnTo>
                    <a:pt x="968" y="1477"/>
                  </a:lnTo>
                  <a:cubicBezTo>
                    <a:pt x="961" y="1477"/>
                    <a:pt x="955" y="1471"/>
                    <a:pt x="955" y="1464"/>
                  </a:cubicBezTo>
                  <a:cubicBezTo>
                    <a:pt x="955" y="1457"/>
                    <a:pt x="961" y="1451"/>
                    <a:pt x="968" y="1451"/>
                  </a:cubicBezTo>
                  <a:close/>
                  <a:moveTo>
                    <a:pt x="1045" y="1451"/>
                  </a:moveTo>
                  <a:lnTo>
                    <a:pt x="1070" y="1451"/>
                  </a:lnTo>
                  <a:cubicBezTo>
                    <a:pt x="1077" y="1451"/>
                    <a:pt x="1083" y="1457"/>
                    <a:pt x="1083" y="1464"/>
                  </a:cubicBezTo>
                  <a:cubicBezTo>
                    <a:pt x="1083" y="1471"/>
                    <a:pt x="1077" y="1477"/>
                    <a:pt x="1070" y="1477"/>
                  </a:cubicBezTo>
                  <a:lnTo>
                    <a:pt x="1045" y="1477"/>
                  </a:lnTo>
                  <a:cubicBezTo>
                    <a:pt x="1038" y="1477"/>
                    <a:pt x="1032" y="1471"/>
                    <a:pt x="1032" y="1464"/>
                  </a:cubicBezTo>
                  <a:cubicBezTo>
                    <a:pt x="1032" y="1457"/>
                    <a:pt x="1038" y="1451"/>
                    <a:pt x="1045" y="1451"/>
                  </a:cubicBezTo>
                  <a:close/>
                  <a:moveTo>
                    <a:pt x="1122" y="1451"/>
                  </a:moveTo>
                  <a:lnTo>
                    <a:pt x="1147" y="1451"/>
                  </a:lnTo>
                  <a:cubicBezTo>
                    <a:pt x="1154" y="1451"/>
                    <a:pt x="1160" y="1457"/>
                    <a:pt x="1160" y="1464"/>
                  </a:cubicBezTo>
                  <a:cubicBezTo>
                    <a:pt x="1160" y="1471"/>
                    <a:pt x="1154" y="1477"/>
                    <a:pt x="1147" y="1477"/>
                  </a:cubicBezTo>
                  <a:lnTo>
                    <a:pt x="1122" y="1477"/>
                  </a:lnTo>
                  <a:cubicBezTo>
                    <a:pt x="1114" y="1477"/>
                    <a:pt x="1109" y="1471"/>
                    <a:pt x="1109" y="1464"/>
                  </a:cubicBezTo>
                  <a:cubicBezTo>
                    <a:pt x="1109" y="1457"/>
                    <a:pt x="1114" y="1451"/>
                    <a:pt x="1122" y="1451"/>
                  </a:cubicBezTo>
                  <a:close/>
                  <a:moveTo>
                    <a:pt x="1198" y="1451"/>
                  </a:moveTo>
                  <a:lnTo>
                    <a:pt x="1224" y="1451"/>
                  </a:lnTo>
                  <a:cubicBezTo>
                    <a:pt x="1231" y="1451"/>
                    <a:pt x="1237" y="1457"/>
                    <a:pt x="1237" y="1464"/>
                  </a:cubicBezTo>
                  <a:cubicBezTo>
                    <a:pt x="1237" y="1471"/>
                    <a:pt x="1231" y="1477"/>
                    <a:pt x="1224" y="1477"/>
                  </a:cubicBezTo>
                  <a:lnTo>
                    <a:pt x="1198" y="1477"/>
                  </a:lnTo>
                  <a:cubicBezTo>
                    <a:pt x="1191" y="1477"/>
                    <a:pt x="1186" y="1471"/>
                    <a:pt x="1186" y="1464"/>
                  </a:cubicBezTo>
                  <a:cubicBezTo>
                    <a:pt x="1186" y="1457"/>
                    <a:pt x="1191" y="1451"/>
                    <a:pt x="1198" y="1451"/>
                  </a:cubicBezTo>
                  <a:close/>
                  <a:moveTo>
                    <a:pt x="1275" y="1451"/>
                  </a:moveTo>
                  <a:lnTo>
                    <a:pt x="1301" y="1451"/>
                  </a:lnTo>
                  <a:cubicBezTo>
                    <a:pt x="1308" y="1451"/>
                    <a:pt x="1314" y="1457"/>
                    <a:pt x="1314" y="1464"/>
                  </a:cubicBezTo>
                  <a:cubicBezTo>
                    <a:pt x="1314" y="1471"/>
                    <a:pt x="1308" y="1477"/>
                    <a:pt x="1301" y="1477"/>
                  </a:cubicBezTo>
                  <a:lnTo>
                    <a:pt x="1275" y="1477"/>
                  </a:lnTo>
                  <a:cubicBezTo>
                    <a:pt x="1268" y="1477"/>
                    <a:pt x="1262" y="1471"/>
                    <a:pt x="1262" y="1464"/>
                  </a:cubicBezTo>
                  <a:cubicBezTo>
                    <a:pt x="1262" y="1457"/>
                    <a:pt x="1268" y="1451"/>
                    <a:pt x="1275" y="1451"/>
                  </a:cubicBezTo>
                  <a:close/>
                  <a:moveTo>
                    <a:pt x="1352" y="1451"/>
                  </a:moveTo>
                  <a:lnTo>
                    <a:pt x="1378" y="1451"/>
                  </a:lnTo>
                  <a:cubicBezTo>
                    <a:pt x="1385" y="1451"/>
                    <a:pt x="1390" y="1457"/>
                    <a:pt x="1390" y="1464"/>
                  </a:cubicBezTo>
                  <a:cubicBezTo>
                    <a:pt x="1390" y="1471"/>
                    <a:pt x="1385" y="1477"/>
                    <a:pt x="1378" y="1477"/>
                  </a:cubicBezTo>
                  <a:lnTo>
                    <a:pt x="1352" y="1477"/>
                  </a:lnTo>
                  <a:cubicBezTo>
                    <a:pt x="1345" y="1477"/>
                    <a:pt x="1339" y="1471"/>
                    <a:pt x="1339" y="1464"/>
                  </a:cubicBezTo>
                  <a:cubicBezTo>
                    <a:pt x="1339" y="1457"/>
                    <a:pt x="1345" y="1451"/>
                    <a:pt x="1352" y="1451"/>
                  </a:cubicBezTo>
                  <a:close/>
                  <a:moveTo>
                    <a:pt x="1429" y="1451"/>
                  </a:moveTo>
                  <a:lnTo>
                    <a:pt x="1454" y="1451"/>
                  </a:lnTo>
                  <a:cubicBezTo>
                    <a:pt x="1461" y="1451"/>
                    <a:pt x="1467" y="1457"/>
                    <a:pt x="1467" y="1464"/>
                  </a:cubicBezTo>
                  <a:cubicBezTo>
                    <a:pt x="1467" y="1471"/>
                    <a:pt x="1461" y="1477"/>
                    <a:pt x="1454" y="1477"/>
                  </a:cubicBezTo>
                  <a:lnTo>
                    <a:pt x="1429" y="1477"/>
                  </a:lnTo>
                  <a:cubicBezTo>
                    <a:pt x="1422" y="1477"/>
                    <a:pt x="1416" y="1471"/>
                    <a:pt x="1416" y="1464"/>
                  </a:cubicBezTo>
                  <a:cubicBezTo>
                    <a:pt x="1416" y="1457"/>
                    <a:pt x="1422" y="1451"/>
                    <a:pt x="1429" y="1451"/>
                  </a:cubicBezTo>
                  <a:close/>
                  <a:moveTo>
                    <a:pt x="1506" y="1451"/>
                  </a:moveTo>
                  <a:lnTo>
                    <a:pt x="1531" y="1451"/>
                  </a:lnTo>
                  <a:cubicBezTo>
                    <a:pt x="1538" y="1451"/>
                    <a:pt x="1544" y="1457"/>
                    <a:pt x="1544" y="1464"/>
                  </a:cubicBezTo>
                  <a:cubicBezTo>
                    <a:pt x="1544" y="1471"/>
                    <a:pt x="1538" y="1477"/>
                    <a:pt x="1531" y="1477"/>
                  </a:cubicBezTo>
                  <a:lnTo>
                    <a:pt x="1506" y="1477"/>
                  </a:lnTo>
                  <a:cubicBezTo>
                    <a:pt x="1498" y="1477"/>
                    <a:pt x="1493" y="1471"/>
                    <a:pt x="1493" y="1464"/>
                  </a:cubicBezTo>
                  <a:cubicBezTo>
                    <a:pt x="1493" y="1457"/>
                    <a:pt x="1498" y="1451"/>
                    <a:pt x="1506" y="1451"/>
                  </a:cubicBezTo>
                  <a:close/>
                  <a:moveTo>
                    <a:pt x="1582" y="1451"/>
                  </a:moveTo>
                  <a:lnTo>
                    <a:pt x="1608" y="1451"/>
                  </a:lnTo>
                  <a:cubicBezTo>
                    <a:pt x="1615" y="1451"/>
                    <a:pt x="1621" y="1457"/>
                    <a:pt x="1621" y="1464"/>
                  </a:cubicBezTo>
                  <a:cubicBezTo>
                    <a:pt x="1621" y="1471"/>
                    <a:pt x="1615" y="1477"/>
                    <a:pt x="1608" y="1477"/>
                  </a:cubicBezTo>
                  <a:lnTo>
                    <a:pt x="1582" y="1477"/>
                  </a:lnTo>
                  <a:cubicBezTo>
                    <a:pt x="1575" y="1477"/>
                    <a:pt x="1570" y="1471"/>
                    <a:pt x="1570" y="1464"/>
                  </a:cubicBezTo>
                  <a:cubicBezTo>
                    <a:pt x="1570" y="1457"/>
                    <a:pt x="1575" y="1451"/>
                    <a:pt x="1582" y="1451"/>
                  </a:cubicBezTo>
                  <a:close/>
                  <a:moveTo>
                    <a:pt x="1659" y="1451"/>
                  </a:moveTo>
                  <a:lnTo>
                    <a:pt x="1685" y="1451"/>
                  </a:lnTo>
                  <a:cubicBezTo>
                    <a:pt x="1692" y="1451"/>
                    <a:pt x="1698" y="1457"/>
                    <a:pt x="1698" y="1464"/>
                  </a:cubicBezTo>
                  <a:cubicBezTo>
                    <a:pt x="1698" y="1471"/>
                    <a:pt x="1692" y="1477"/>
                    <a:pt x="1685" y="1477"/>
                  </a:cubicBezTo>
                  <a:lnTo>
                    <a:pt x="1659" y="1477"/>
                  </a:lnTo>
                  <a:cubicBezTo>
                    <a:pt x="1652" y="1477"/>
                    <a:pt x="1646" y="1471"/>
                    <a:pt x="1646" y="1464"/>
                  </a:cubicBezTo>
                  <a:cubicBezTo>
                    <a:pt x="1646" y="1457"/>
                    <a:pt x="1652" y="1451"/>
                    <a:pt x="1659" y="1451"/>
                  </a:cubicBezTo>
                  <a:close/>
                  <a:moveTo>
                    <a:pt x="1736" y="1451"/>
                  </a:moveTo>
                  <a:lnTo>
                    <a:pt x="1762" y="1451"/>
                  </a:lnTo>
                  <a:cubicBezTo>
                    <a:pt x="1769" y="1451"/>
                    <a:pt x="1774" y="1457"/>
                    <a:pt x="1774" y="1464"/>
                  </a:cubicBezTo>
                  <a:cubicBezTo>
                    <a:pt x="1774" y="1471"/>
                    <a:pt x="1769" y="1477"/>
                    <a:pt x="1762" y="1477"/>
                  </a:cubicBezTo>
                  <a:lnTo>
                    <a:pt x="1736" y="1477"/>
                  </a:lnTo>
                  <a:cubicBezTo>
                    <a:pt x="1729" y="1477"/>
                    <a:pt x="1723" y="1471"/>
                    <a:pt x="1723" y="1464"/>
                  </a:cubicBezTo>
                  <a:cubicBezTo>
                    <a:pt x="1723" y="1457"/>
                    <a:pt x="1729" y="1451"/>
                    <a:pt x="1736" y="1451"/>
                  </a:cubicBezTo>
                  <a:close/>
                  <a:moveTo>
                    <a:pt x="1813" y="1451"/>
                  </a:moveTo>
                  <a:lnTo>
                    <a:pt x="1838" y="1451"/>
                  </a:lnTo>
                  <a:cubicBezTo>
                    <a:pt x="1845" y="1451"/>
                    <a:pt x="1851" y="1457"/>
                    <a:pt x="1851" y="1464"/>
                  </a:cubicBezTo>
                  <a:cubicBezTo>
                    <a:pt x="1851" y="1471"/>
                    <a:pt x="1845" y="1477"/>
                    <a:pt x="1838" y="1477"/>
                  </a:cubicBezTo>
                  <a:lnTo>
                    <a:pt x="1813" y="1477"/>
                  </a:lnTo>
                  <a:cubicBezTo>
                    <a:pt x="1806" y="1477"/>
                    <a:pt x="1800" y="1471"/>
                    <a:pt x="1800" y="1464"/>
                  </a:cubicBezTo>
                  <a:cubicBezTo>
                    <a:pt x="1800" y="1457"/>
                    <a:pt x="1806" y="1451"/>
                    <a:pt x="1813" y="1451"/>
                  </a:cubicBezTo>
                  <a:close/>
                  <a:moveTo>
                    <a:pt x="1890" y="1451"/>
                  </a:moveTo>
                  <a:lnTo>
                    <a:pt x="1915" y="1451"/>
                  </a:lnTo>
                  <a:cubicBezTo>
                    <a:pt x="1922" y="1451"/>
                    <a:pt x="1928" y="1457"/>
                    <a:pt x="1928" y="1464"/>
                  </a:cubicBezTo>
                  <a:cubicBezTo>
                    <a:pt x="1928" y="1471"/>
                    <a:pt x="1922" y="1477"/>
                    <a:pt x="1915" y="1477"/>
                  </a:cubicBezTo>
                  <a:lnTo>
                    <a:pt x="1890" y="1477"/>
                  </a:lnTo>
                  <a:cubicBezTo>
                    <a:pt x="1882" y="1477"/>
                    <a:pt x="1877" y="1471"/>
                    <a:pt x="1877" y="1464"/>
                  </a:cubicBezTo>
                  <a:cubicBezTo>
                    <a:pt x="1877" y="1457"/>
                    <a:pt x="1882" y="1451"/>
                    <a:pt x="1890" y="1451"/>
                  </a:cubicBezTo>
                  <a:close/>
                  <a:moveTo>
                    <a:pt x="1966" y="1451"/>
                  </a:moveTo>
                  <a:lnTo>
                    <a:pt x="1992" y="1451"/>
                  </a:lnTo>
                  <a:cubicBezTo>
                    <a:pt x="1999" y="1451"/>
                    <a:pt x="2005" y="1457"/>
                    <a:pt x="2005" y="1464"/>
                  </a:cubicBezTo>
                  <a:cubicBezTo>
                    <a:pt x="2005" y="1471"/>
                    <a:pt x="1999" y="1477"/>
                    <a:pt x="1992" y="1477"/>
                  </a:cubicBezTo>
                  <a:lnTo>
                    <a:pt x="1966" y="1477"/>
                  </a:lnTo>
                  <a:cubicBezTo>
                    <a:pt x="1959" y="1477"/>
                    <a:pt x="1954" y="1471"/>
                    <a:pt x="1954" y="1464"/>
                  </a:cubicBezTo>
                  <a:cubicBezTo>
                    <a:pt x="1954" y="1457"/>
                    <a:pt x="1959" y="1451"/>
                    <a:pt x="1966" y="1451"/>
                  </a:cubicBezTo>
                  <a:close/>
                  <a:moveTo>
                    <a:pt x="2043" y="1451"/>
                  </a:moveTo>
                  <a:lnTo>
                    <a:pt x="2069" y="1451"/>
                  </a:lnTo>
                  <a:cubicBezTo>
                    <a:pt x="2076" y="1451"/>
                    <a:pt x="2082" y="1457"/>
                    <a:pt x="2082" y="1464"/>
                  </a:cubicBezTo>
                  <a:cubicBezTo>
                    <a:pt x="2082" y="1471"/>
                    <a:pt x="2076" y="1477"/>
                    <a:pt x="2069" y="1477"/>
                  </a:cubicBezTo>
                  <a:lnTo>
                    <a:pt x="2043" y="1477"/>
                  </a:lnTo>
                  <a:cubicBezTo>
                    <a:pt x="2036" y="1477"/>
                    <a:pt x="2030" y="1471"/>
                    <a:pt x="2030" y="1464"/>
                  </a:cubicBezTo>
                  <a:cubicBezTo>
                    <a:pt x="2030" y="1457"/>
                    <a:pt x="2036" y="1451"/>
                    <a:pt x="2043" y="1451"/>
                  </a:cubicBezTo>
                  <a:close/>
                  <a:moveTo>
                    <a:pt x="2120" y="1451"/>
                  </a:moveTo>
                  <a:lnTo>
                    <a:pt x="2146" y="1451"/>
                  </a:lnTo>
                  <a:cubicBezTo>
                    <a:pt x="2153" y="1451"/>
                    <a:pt x="2158" y="1457"/>
                    <a:pt x="2158" y="1464"/>
                  </a:cubicBezTo>
                  <a:cubicBezTo>
                    <a:pt x="2158" y="1471"/>
                    <a:pt x="2153" y="1477"/>
                    <a:pt x="2146" y="1477"/>
                  </a:cubicBezTo>
                  <a:lnTo>
                    <a:pt x="2120" y="1477"/>
                  </a:lnTo>
                  <a:cubicBezTo>
                    <a:pt x="2113" y="1477"/>
                    <a:pt x="2107" y="1471"/>
                    <a:pt x="2107" y="1464"/>
                  </a:cubicBezTo>
                  <a:cubicBezTo>
                    <a:pt x="2107" y="1457"/>
                    <a:pt x="2113" y="1451"/>
                    <a:pt x="2120" y="1451"/>
                  </a:cubicBezTo>
                  <a:close/>
                  <a:moveTo>
                    <a:pt x="2197" y="1451"/>
                  </a:moveTo>
                  <a:lnTo>
                    <a:pt x="2222" y="1451"/>
                  </a:lnTo>
                  <a:cubicBezTo>
                    <a:pt x="2229" y="1451"/>
                    <a:pt x="2235" y="1457"/>
                    <a:pt x="2235" y="1464"/>
                  </a:cubicBezTo>
                  <a:cubicBezTo>
                    <a:pt x="2235" y="1471"/>
                    <a:pt x="2229" y="1477"/>
                    <a:pt x="2222" y="1477"/>
                  </a:cubicBezTo>
                  <a:lnTo>
                    <a:pt x="2197" y="1477"/>
                  </a:lnTo>
                  <a:cubicBezTo>
                    <a:pt x="2190" y="1477"/>
                    <a:pt x="2184" y="1471"/>
                    <a:pt x="2184" y="1464"/>
                  </a:cubicBezTo>
                  <a:cubicBezTo>
                    <a:pt x="2184" y="1457"/>
                    <a:pt x="2190" y="1451"/>
                    <a:pt x="2197" y="1451"/>
                  </a:cubicBezTo>
                  <a:close/>
                  <a:moveTo>
                    <a:pt x="2274" y="1451"/>
                  </a:moveTo>
                  <a:lnTo>
                    <a:pt x="2299" y="1451"/>
                  </a:lnTo>
                  <a:cubicBezTo>
                    <a:pt x="2306" y="1451"/>
                    <a:pt x="2312" y="1457"/>
                    <a:pt x="2312" y="1464"/>
                  </a:cubicBezTo>
                  <a:cubicBezTo>
                    <a:pt x="2312" y="1471"/>
                    <a:pt x="2306" y="1477"/>
                    <a:pt x="2299" y="1477"/>
                  </a:cubicBezTo>
                  <a:lnTo>
                    <a:pt x="2274" y="1477"/>
                  </a:lnTo>
                  <a:cubicBezTo>
                    <a:pt x="2266" y="1477"/>
                    <a:pt x="2261" y="1471"/>
                    <a:pt x="2261" y="1464"/>
                  </a:cubicBezTo>
                  <a:cubicBezTo>
                    <a:pt x="2261" y="1457"/>
                    <a:pt x="2266" y="1451"/>
                    <a:pt x="2274" y="1451"/>
                  </a:cubicBezTo>
                  <a:close/>
                  <a:moveTo>
                    <a:pt x="2350" y="1451"/>
                  </a:moveTo>
                  <a:lnTo>
                    <a:pt x="2376" y="1451"/>
                  </a:lnTo>
                  <a:cubicBezTo>
                    <a:pt x="2383" y="1451"/>
                    <a:pt x="2389" y="1457"/>
                    <a:pt x="2389" y="1464"/>
                  </a:cubicBezTo>
                  <a:cubicBezTo>
                    <a:pt x="2389" y="1471"/>
                    <a:pt x="2383" y="1477"/>
                    <a:pt x="2376" y="1477"/>
                  </a:cubicBezTo>
                  <a:lnTo>
                    <a:pt x="2350" y="1477"/>
                  </a:lnTo>
                  <a:cubicBezTo>
                    <a:pt x="2343" y="1477"/>
                    <a:pt x="2338" y="1471"/>
                    <a:pt x="2338" y="1464"/>
                  </a:cubicBezTo>
                  <a:cubicBezTo>
                    <a:pt x="2338" y="1457"/>
                    <a:pt x="2343" y="1451"/>
                    <a:pt x="2350" y="1451"/>
                  </a:cubicBezTo>
                  <a:close/>
                  <a:moveTo>
                    <a:pt x="2427" y="1451"/>
                  </a:moveTo>
                  <a:lnTo>
                    <a:pt x="2453" y="1451"/>
                  </a:lnTo>
                  <a:cubicBezTo>
                    <a:pt x="2460" y="1451"/>
                    <a:pt x="2466" y="1457"/>
                    <a:pt x="2466" y="1464"/>
                  </a:cubicBezTo>
                  <a:cubicBezTo>
                    <a:pt x="2466" y="1471"/>
                    <a:pt x="2460" y="1477"/>
                    <a:pt x="2453" y="1477"/>
                  </a:cubicBezTo>
                  <a:lnTo>
                    <a:pt x="2427" y="1477"/>
                  </a:lnTo>
                  <a:cubicBezTo>
                    <a:pt x="2420" y="1477"/>
                    <a:pt x="2414" y="1471"/>
                    <a:pt x="2414" y="1464"/>
                  </a:cubicBezTo>
                  <a:cubicBezTo>
                    <a:pt x="2414" y="1457"/>
                    <a:pt x="2420" y="1451"/>
                    <a:pt x="2427" y="1451"/>
                  </a:cubicBezTo>
                  <a:close/>
                  <a:moveTo>
                    <a:pt x="2504" y="1451"/>
                  </a:moveTo>
                  <a:lnTo>
                    <a:pt x="2530" y="1451"/>
                  </a:lnTo>
                  <a:cubicBezTo>
                    <a:pt x="2537" y="1451"/>
                    <a:pt x="2542" y="1457"/>
                    <a:pt x="2542" y="1464"/>
                  </a:cubicBezTo>
                  <a:cubicBezTo>
                    <a:pt x="2542" y="1471"/>
                    <a:pt x="2537" y="1477"/>
                    <a:pt x="2530" y="1477"/>
                  </a:cubicBezTo>
                  <a:lnTo>
                    <a:pt x="2504" y="1477"/>
                  </a:lnTo>
                  <a:cubicBezTo>
                    <a:pt x="2497" y="1477"/>
                    <a:pt x="2491" y="1471"/>
                    <a:pt x="2491" y="1464"/>
                  </a:cubicBezTo>
                  <a:cubicBezTo>
                    <a:pt x="2491" y="1457"/>
                    <a:pt x="2497" y="1451"/>
                    <a:pt x="2504" y="1451"/>
                  </a:cubicBezTo>
                  <a:close/>
                  <a:moveTo>
                    <a:pt x="2581" y="1451"/>
                  </a:moveTo>
                  <a:lnTo>
                    <a:pt x="2606" y="1451"/>
                  </a:lnTo>
                  <a:cubicBezTo>
                    <a:pt x="2613" y="1451"/>
                    <a:pt x="2619" y="1457"/>
                    <a:pt x="2619" y="1464"/>
                  </a:cubicBezTo>
                  <a:cubicBezTo>
                    <a:pt x="2619" y="1471"/>
                    <a:pt x="2613" y="1477"/>
                    <a:pt x="2606" y="1477"/>
                  </a:cubicBezTo>
                  <a:lnTo>
                    <a:pt x="2581" y="1477"/>
                  </a:lnTo>
                  <a:cubicBezTo>
                    <a:pt x="2574" y="1477"/>
                    <a:pt x="2568" y="1471"/>
                    <a:pt x="2568" y="1464"/>
                  </a:cubicBezTo>
                  <a:cubicBezTo>
                    <a:pt x="2568" y="1457"/>
                    <a:pt x="2574" y="1451"/>
                    <a:pt x="2581" y="1451"/>
                  </a:cubicBezTo>
                  <a:close/>
                  <a:moveTo>
                    <a:pt x="2658" y="1451"/>
                  </a:moveTo>
                  <a:lnTo>
                    <a:pt x="2683" y="1451"/>
                  </a:lnTo>
                  <a:cubicBezTo>
                    <a:pt x="2690" y="1451"/>
                    <a:pt x="2696" y="1457"/>
                    <a:pt x="2696" y="1464"/>
                  </a:cubicBezTo>
                  <a:cubicBezTo>
                    <a:pt x="2696" y="1471"/>
                    <a:pt x="2690" y="1477"/>
                    <a:pt x="2683" y="1477"/>
                  </a:cubicBezTo>
                  <a:lnTo>
                    <a:pt x="2658" y="1477"/>
                  </a:lnTo>
                  <a:cubicBezTo>
                    <a:pt x="2650" y="1477"/>
                    <a:pt x="2645" y="1471"/>
                    <a:pt x="2645" y="1464"/>
                  </a:cubicBezTo>
                  <a:cubicBezTo>
                    <a:pt x="2645" y="1457"/>
                    <a:pt x="2650" y="1451"/>
                    <a:pt x="2658" y="1451"/>
                  </a:cubicBezTo>
                  <a:close/>
                  <a:moveTo>
                    <a:pt x="2734" y="1451"/>
                  </a:moveTo>
                  <a:lnTo>
                    <a:pt x="2760" y="1451"/>
                  </a:lnTo>
                  <a:cubicBezTo>
                    <a:pt x="2767" y="1451"/>
                    <a:pt x="2773" y="1457"/>
                    <a:pt x="2773" y="1464"/>
                  </a:cubicBezTo>
                  <a:cubicBezTo>
                    <a:pt x="2773" y="1471"/>
                    <a:pt x="2767" y="1477"/>
                    <a:pt x="2760" y="1477"/>
                  </a:cubicBezTo>
                  <a:lnTo>
                    <a:pt x="2734" y="1477"/>
                  </a:lnTo>
                  <a:cubicBezTo>
                    <a:pt x="2727" y="1477"/>
                    <a:pt x="2722" y="1471"/>
                    <a:pt x="2722" y="1464"/>
                  </a:cubicBezTo>
                  <a:cubicBezTo>
                    <a:pt x="2722" y="1457"/>
                    <a:pt x="2727" y="1451"/>
                    <a:pt x="2734" y="1451"/>
                  </a:cubicBezTo>
                  <a:close/>
                  <a:moveTo>
                    <a:pt x="2811" y="1451"/>
                  </a:moveTo>
                  <a:lnTo>
                    <a:pt x="2837" y="1451"/>
                  </a:lnTo>
                  <a:cubicBezTo>
                    <a:pt x="2844" y="1451"/>
                    <a:pt x="2850" y="1457"/>
                    <a:pt x="2850" y="1464"/>
                  </a:cubicBezTo>
                  <a:cubicBezTo>
                    <a:pt x="2850" y="1471"/>
                    <a:pt x="2844" y="1477"/>
                    <a:pt x="2837" y="1477"/>
                  </a:cubicBezTo>
                  <a:lnTo>
                    <a:pt x="2811" y="1477"/>
                  </a:lnTo>
                  <a:cubicBezTo>
                    <a:pt x="2804" y="1477"/>
                    <a:pt x="2798" y="1471"/>
                    <a:pt x="2798" y="1464"/>
                  </a:cubicBezTo>
                  <a:cubicBezTo>
                    <a:pt x="2798" y="1457"/>
                    <a:pt x="2804" y="1451"/>
                    <a:pt x="2811" y="1451"/>
                  </a:cubicBezTo>
                  <a:close/>
                  <a:moveTo>
                    <a:pt x="2888" y="1451"/>
                  </a:moveTo>
                  <a:lnTo>
                    <a:pt x="2914" y="1451"/>
                  </a:lnTo>
                  <a:cubicBezTo>
                    <a:pt x="2921" y="1451"/>
                    <a:pt x="2926" y="1457"/>
                    <a:pt x="2926" y="1464"/>
                  </a:cubicBezTo>
                  <a:cubicBezTo>
                    <a:pt x="2926" y="1471"/>
                    <a:pt x="2921" y="1477"/>
                    <a:pt x="2914" y="1477"/>
                  </a:cubicBezTo>
                  <a:lnTo>
                    <a:pt x="2888" y="1477"/>
                  </a:lnTo>
                  <a:cubicBezTo>
                    <a:pt x="2881" y="1477"/>
                    <a:pt x="2875" y="1471"/>
                    <a:pt x="2875" y="1464"/>
                  </a:cubicBezTo>
                  <a:cubicBezTo>
                    <a:pt x="2875" y="1457"/>
                    <a:pt x="2881" y="1451"/>
                    <a:pt x="2888" y="1451"/>
                  </a:cubicBezTo>
                  <a:close/>
                  <a:moveTo>
                    <a:pt x="2965" y="1451"/>
                  </a:moveTo>
                  <a:lnTo>
                    <a:pt x="2990" y="1451"/>
                  </a:lnTo>
                  <a:cubicBezTo>
                    <a:pt x="2997" y="1451"/>
                    <a:pt x="3003" y="1457"/>
                    <a:pt x="3003" y="1464"/>
                  </a:cubicBezTo>
                  <a:cubicBezTo>
                    <a:pt x="3003" y="1471"/>
                    <a:pt x="2997" y="1477"/>
                    <a:pt x="2990" y="1477"/>
                  </a:cubicBezTo>
                  <a:lnTo>
                    <a:pt x="2965" y="1477"/>
                  </a:lnTo>
                  <a:cubicBezTo>
                    <a:pt x="2958" y="1477"/>
                    <a:pt x="2952" y="1471"/>
                    <a:pt x="2952" y="1464"/>
                  </a:cubicBezTo>
                  <a:cubicBezTo>
                    <a:pt x="2952" y="1457"/>
                    <a:pt x="2958" y="1451"/>
                    <a:pt x="2965" y="1451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7"/>
                    <a:pt x="3029" y="1421"/>
                    <a:pt x="3037" y="1421"/>
                  </a:cubicBezTo>
                  <a:cubicBezTo>
                    <a:pt x="3044" y="1421"/>
                    <a:pt x="3049" y="1427"/>
                    <a:pt x="3049" y="1434"/>
                  </a:cubicBezTo>
                  <a:lnTo>
                    <a:pt x="3049" y="1459"/>
                  </a:lnTo>
                  <a:cubicBezTo>
                    <a:pt x="3049" y="1466"/>
                    <a:pt x="3044" y="1472"/>
                    <a:pt x="3037" y="1472"/>
                  </a:cubicBezTo>
                  <a:cubicBezTo>
                    <a:pt x="3029" y="1472"/>
                    <a:pt x="3024" y="1466"/>
                    <a:pt x="3024" y="1459"/>
                  </a:cubicBezTo>
                  <a:close/>
                  <a:moveTo>
                    <a:pt x="3024" y="1382"/>
                  </a:moveTo>
                  <a:lnTo>
                    <a:pt x="3024" y="1357"/>
                  </a:lnTo>
                  <a:cubicBezTo>
                    <a:pt x="3024" y="1350"/>
                    <a:pt x="3029" y="1344"/>
                    <a:pt x="3037" y="1344"/>
                  </a:cubicBezTo>
                  <a:cubicBezTo>
                    <a:pt x="3044" y="1344"/>
                    <a:pt x="3049" y="1350"/>
                    <a:pt x="3049" y="1357"/>
                  </a:cubicBezTo>
                  <a:lnTo>
                    <a:pt x="3049" y="1382"/>
                  </a:lnTo>
                  <a:cubicBezTo>
                    <a:pt x="3049" y="1390"/>
                    <a:pt x="3044" y="1395"/>
                    <a:pt x="3037" y="1395"/>
                  </a:cubicBezTo>
                  <a:cubicBezTo>
                    <a:pt x="3029" y="1395"/>
                    <a:pt x="3024" y="1390"/>
                    <a:pt x="3024" y="1382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29" y="1267"/>
                    <a:pt x="3037" y="1267"/>
                  </a:cubicBezTo>
                  <a:cubicBezTo>
                    <a:pt x="3044" y="1267"/>
                    <a:pt x="3049" y="1273"/>
                    <a:pt x="3049" y="1280"/>
                  </a:cubicBezTo>
                  <a:lnTo>
                    <a:pt x="3049" y="1306"/>
                  </a:lnTo>
                  <a:cubicBezTo>
                    <a:pt x="3049" y="1313"/>
                    <a:pt x="3044" y="1318"/>
                    <a:pt x="3037" y="1318"/>
                  </a:cubicBezTo>
                  <a:cubicBezTo>
                    <a:pt x="3029" y="1318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29" y="1190"/>
                    <a:pt x="3037" y="1190"/>
                  </a:cubicBezTo>
                  <a:cubicBezTo>
                    <a:pt x="3044" y="1190"/>
                    <a:pt x="3049" y="1196"/>
                    <a:pt x="3049" y="1203"/>
                  </a:cubicBezTo>
                  <a:lnTo>
                    <a:pt x="3049" y="1229"/>
                  </a:lnTo>
                  <a:cubicBezTo>
                    <a:pt x="3049" y="1236"/>
                    <a:pt x="3044" y="1242"/>
                    <a:pt x="3037" y="1242"/>
                  </a:cubicBezTo>
                  <a:cubicBezTo>
                    <a:pt x="3029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6"/>
                  </a:lnTo>
                  <a:cubicBezTo>
                    <a:pt x="3024" y="1119"/>
                    <a:pt x="3029" y="1114"/>
                    <a:pt x="3037" y="1114"/>
                  </a:cubicBezTo>
                  <a:cubicBezTo>
                    <a:pt x="3044" y="1114"/>
                    <a:pt x="3049" y="1119"/>
                    <a:pt x="3049" y="1126"/>
                  </a:cubicBezTo>
                  <a:lnTo>
                    <a:pt x="3049" y="1152"/>
                  </a:lnTo>
                  <a:cubicBezTo>
                    <a:pt x="3049" y="1159"/>
                    <a:pt x="3044" y="1165"/>
                    <a:pt x="3037" y="1165"/>
                  </a:cubicBezTo>
                  <a:cubicBezTo>
                    <a:pt x="3029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3"/>
                    <a:pt x="3029" y="1037"/>
                    <a:pt x="3037" y="1037"/>
                  </a:cubicBezTo>
                  <a:cubicBezTo>
                    <a:pt x="3044" y="1037"/>
                    <a:pt x="3049" y="1043"/>
                    <a:pt x="3049" y="1050"/>
                  </a:cubicBezTo>
                  <a:lnTo>
                    <a:pt x="3049" y="1075"/>
                  </a:lnTo>
                  <a:cubicBezTo>
                    <a:pt x="3049" y="1082"/>
                    <a:pt x="3044" y="1088"/>
                    <a:pt x="3037" y="1088"/>
                  </a:cubicBezTo>
                  <a:cubicBezTo>
                    <a:pt x="3029" y="1088"/>
                    <a:pt x="3024" y="1082"/>
                    <a:pt x="3024" y="1075"/>
                  </a:cubicBezTo>
                  <a:close/>
                  <a:moveTo>
                    <a:pt x="3024" y="998"/>
                  </a:moveTo>
                  <a:lnTo>
                    <a:pt x="3024" y="973"/>
                  </a:lnTo>
                  <a:cubicBezTo>
                    <a:pt x="3024" y="966"/>
                    <a:pt x="3029" y="960"/>
                    <a:pt x="3037" y="960"/>
                  </a:cubicBezTo>
                  <a:cubicBezTo>
                    <a:pt x="3044" y="960"/>
                    <a:pt x="3049" y="966"/>
                    <a:pt x="3049" y="973"/>
                  </a:cubicBezTo>
                  <a:lnTo>
                    <a:pt x="3049" y="998"/>
                  </a:lnTo>
                  <a:cubicBezTo>
                    <a:pt x="3049" y="1006"/>
                    <a:pt x="3044" y="1011"/>
                    <a:pt x="3037" y="1011"/>
                  </a:cubicBezTo>
                  <a:cubicBezTo>
                    <a:pt x="3029" y="1011"/>
                    <a:pt x="3024" y="1006"/>
                    <a:pt x="3024" y="998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29" y="883"/>
                    <a:pt x="3037" y="883"/>
                  </a:cubicBezTo>
                  <a:cubicBezTo>
                    <a:pt x="3044" y="883"/>
                    <a:pt x="3049" y="889"/>
                    <a:pt x="3049" y="896"/>
                  </a:cubicBezTo>
                  <a:lnTo>
                    <a:pt x="3049" y="922"/>
                  </a:lnTo>
                  <a:cubicBezTo>
                    <a:pt x="3049" y="929"/>
                    <a:pt x="3044" y="934"/>
                    <a:pt x="3037" y="934"/>
                  </a:cubicBezTo>
                  <a:cubicBezTo>
                    <a:pt x="3029" y="934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29" y="806"/>
                    <a:pt x="3037" y="806"/>
                  </a:cubicBezTo>
                  <a:cubicBezTo>
                    <a:pt x="3044" y="806"/>
                    <a:pt x="3049" y="812"/>
                    <a:pt x="3049" y="819"/>
                  </a:cubicBezTo>
                  <a:lnTo>
                    <a:pt x="3049" y="845"/>
                  </a:lnTo>
                  <a:cubicBezTo>
                    <a:pt x="3049" y="852"/>
                    <a:pt x="3044" y="858"/>
                    <a:pt x="3037" y="858"/>
                  </a:cubicBezTo>
                  <a:cubicBezTo>
                    <a:pt x="3029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2"/>
                  </a:lnTo>
                  <a:cubicBezTo>
                    <a:pt x="3024" y="735"/>
                    <a:pt x="3029" y="730"/>
                    <a:pt x="3037" y="730"/>
                  </a:cubicBezTo>
                  <a:cubicBezTo>
                    <a:pt x="3044" y="730"/>
                    <a:pt x="3049" y="735"/>
                    <a:pt x="3049" y="742"/>
                  </a:cubicBezTo>
                  <a:lnTo>
                    <a:pt x="3049" y="768"/>
                  </a:lnTo>
                  <a:cubicBezTo>
                    <a:pt x="3049" y="775"/>
                    <a:pt x="3044" y="781"/>
                    <a:pt x="3037" y="781"/>
                  </a:cubicBezTo>
                  <a:cubicBezTo>
                    <a:pt x="3029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9"/>
                    <a:pt x="3029" y="653"/>
                    <a:pt x="3037" y="653"/>
                  </a:cubicBezTo>
                  <a:cubicBezTo>
                    <a:pt x="3044" y="653"/>
                    <a:pt x="3049" y="659"/>
                    <a:pt x="3049" y="666"/>
                  </a:cubicBezTo>
                  <a:lnTo>
                    <a:pt x="3049" y="691"/>
                  </a:lnTo>
                  <a:cubicBezTo>
                    <a:pt x="3049" y="698"/>
                    <a:pt x="3044" y="704"/>
                    <a:pt x="3037" y="704"/>
                  </a:cubicBezTo>
                  <a:cubicBezTo>
                    <a:pt x="3029" y="704"/>
                    <a:pt x="3024" y="698"/>
                    <a:pt x="3024" y="691"/>
                  </a:cubicBezTo>
                  <a:close/>
                  <a:moveTo>
                    <a:pt x="3024" y="614"/>
                  </a:moveTo>
                  <a:lnTo>
                    <a:pt x="3024" y="589"/>
                  </a:lnTo>
                  <a:cubicBezTo>
                    <a:pt x="3024" y="582"/>
                    <a:pt x="3029" y="576"/>
                    <a:pt x="3037" y="576"/>
                  </a:cubicBezTo>
                  <a:cubicBezTo>
                    <a:pt x="3044" y="576"/>
                    <a:pt x="3049" y="582"/>
                    <a:pt x="3049" y="589"/>
                  </a:cubicBezTo>
                  <a:lnTo>
                    <a:pt x="3049" y="614"/>
                  </a:lnTo>
                  <a:cubicBezTo>
                    <a:pt x="3049" y="622"/>
                    <a:pt x="3044" y="627"/>
                    <a:pt x="3037" y="627"/>
                  </a:cubicBezTo>
                  <a:cubicBezTo>
                    <a:pt x="3029" y="627"/>
                    <a:pt x="3024" y="622"/>
                    <a:pt x="3024" y="614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29" y="499"/>
                    <a:pt x="3037" y="499"/>
                  </a:cubicBezTo>
                  <a:cubicBezTo>
                    <a:pt x="3044" y="499"/>
                    <a:pt x="3049" y="505"/>
                    <a:pt x="3049" y="512"/>
                  </a:cubicBezTo>
                  <a:lnTo>
                    <a:pt x="3049" y="538"/>
                  </a:lnTo>
                  <a:cubicBezTo>
                    <a:pt x="3049" y="545"/>
                    <a:pt x="3044" y="550"/>
                    <a:pt x="3037" y="550"/>
                  </a:cubicBezTo>
                  <a:cubicBezTo>
                    <a:pt x="3029" y="550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29" y="422"/>
                    <a:pt x="3037" y="422"/>
                  </a:cubicBezTo>
                  <a:cubicBezTo>
                    <a:pt x="3044" y="422"/>
                    <a:pt x="3049" y="428"/>
                    <a:pt x="3049" y="435"/>
                  </a:cubicBezTo>
                  <a:lnTo>
                    <a:pt x="3049" y="461"/>
                  </a:lnTo>
                  <a:cubicBezTo>
                    <a:pt x="3049" y="468"/>
                    <a:pt x="3044" y="474"/>
                    <a:pt x="3037" y="474"/>
                  </a:cubicBezTo>
                  <a:cubicBezTo>
                    <a:pt x="3029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8"/>
                  </a:lnTo>
                  <a:cubicBezTo>
                    <a:pt x="3024" y="351"/>
                    <a:pt x="3029" y="346"/>
                    <a:pt x="3037" y="346"/>
                  </a:cubicBezTo>
                  <a:cubicBezTo>
                    <a:pt x="3044" y="346"/>
                    <a:pt x="3049" y="351"/>
                    <a:pt x="3049" y="358"/>
                  </a:cubicBezTo>
                  <a:lnTo>
                    <a:pt x="3049" y="384"/>
                  </a:lnTo>
                  <a:cubicBezTo>
                    <a:pt x="3049" y="391"/>
                    <a:pt x="3044" y="397"/>
                    <a:pt x="3037" y="397"/>
                  </a:cubicBezTo>
                  <a:cubicBezTo>
                    <a:pt x="3029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5"/>
                    <a:pt x="3029" y="269"/>
                    <a:pt x="3037" y="269"/>
                  </a:cubicBezTo>
                  <a:cubicBezTo>
                    <a:pt x="3044" y="269"/>
                    <a:pt x="3049" y="275"/>
                    <a:pt x="3049" y="282"/>
                  </a:cubicBezTo>
                  <a:lnTo>
                    <a:pt x="3049" y="307"/>
                  </a:lnTo>
                  <a:cubicBezTo>
                    <a:pt x="3049" y="314"/>
                    <a:pt x="3044" y="320"/>
                    <a:pt x="3037" y="320"/>
                  </a:cubicBezTo>
                  <a:cubicBezTo>
                    <a:pt x="3029" y="320"/>
                    <a:pt x="3024" y="314"/>
                    <a:pt x="3024" y="307"/>
                  </a:cubicBezTo>
                  <a:close/>
                  <a:moveTo>
                    <a:pt x="3024" y="230"/>
                  </a:moveTo>
                  <a:lnTo>
                    <a:pt x="3024" y="205"/>
                  </a:lnTo>
                  <a:cubicBezTo>
                    <a:pt x="3024" y="198"/>
                    <a:pt x="3029" y="192"/>
                    <a:pt x="3037" y="192"/>
                  </a:cubicBezTo>
                  <a:cubicBezTo>
                    <a:pt x="3044" y="192"/>
                    <a:pt x="3049" y="198"/>
                    <a:pt x="3049" y="205"/>
                  </a:cubicBezTo>
                  <a:lnTo>
                    <a:pt x="3049" y="230"/>
                  </a:lnTo>
                  <a:cubicBezTo>
                    <a:pt x="3049" y="238"/>
                    <a:pt x="3044" y="243"/>
                    <a:pt x="3037" y="243"/>
                  </a:cubicBezTo>
                  <a:cubicBezTo>
                    <a:pt x="3029" y="243"/>
                    <a:pt x="3024" y="238"/>
                    <a:pt x="3024" y="230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29" y="115"/>
                    <a:pt x="3037" y="115"/>
                  </a:cubicBezTo>
                  <a:cubicBezTo>
                    <a:pt x="3044" y="115"/>
                    <a:pt x="3049" y="121"/>
                    <a:pt x="3049" y="128"/>
                  </a:cubicBezTo>
                  <a:lnTo>
                    <a:pt x="3049" y="154"/>
                  </a:lnTo>
                  <a:cubicBezTo>
                    <a:pt x="3049" y="161"/>
                    <a:pt x="3044" y="166"/>
                    <a:pt x="3037" y="166"/>
                  </a:cubicBezTo>
                  <a:cubicBezTo>
                    <a:pt x="3029" y="166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29" y="38"/>
                    <a:pt x="3037" y="38"/>
                  </a:cubicBezTo>
                  <a:cubicBezTo>
                    <a:pt x="3044" y="38"/>
                    <a:pt x="3049" y="44"/>
                    <a:pt x="3049" y="51"/>
                  </a:cubicBezTo>
                  <a:lnTo>
                    <a:pt x="3049" y="77"/>
                  </a:lnTo>
                  <a:cubicBezTo>
                    <a:pt x="3049" y="84"/>
                    <a:pt x="3044" y="90"/>
                    <a:pt x="3037" y="90"/>
                  </a:cubicBezTo>
                  <a:cubicBezTo>
                    <a:pt x="3029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5" y="20"/>
                    <a:pt x="2985" y="13"/>
                  </a:cubicBezTo>
                  <a:cubicBezTo>
                    <a:pt x="2985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6" y="6"/>
                    <a:pt x="3036" y="13"/>
                  </a:cubicBezTo>
                  <a:cubicBezTo>
                    <a:pt x="3036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1" y="26"/>
                  </a:lnTo>
                  <a:cubicBezTo>
                    <a:pt x="2914" y="26"/>
                    <a:pt x="2908" y="20"/>
                    <a:pt x="2908" y="13"/>
                  </a:cubicBezTo>
                  <a:cubicBezTo>
                    <a:pt x="2908" y="6"/>
                    <a:pt x="2914" y="0"/>
                    <a:pt x="2921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4" y="26"/>
                  </a:lnTo>
                  <a:cubicBezTo>
                    <a:pt x="2837" y="26"/>
                    <a:pt x="2832" y="20"/>
                    <a:pt x="2832" y="13"/>
                  </a:cubicBezTo>
                  <a:cubicBezTo>
                    <a:pt x="2832" y="6"/>
                    <a:pt x="2837" y="0"/>
                    <a:pt x="2844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3" y="26"/>
                  </a:moveTo>
                  <a:lnTo>
                    <a:pt x="2768" y="26"/>
                  </a:lnTo>
                  <a:cubicBezTo>
                    <a:pt x="2761" y="26"/>
                    <a:pt x="2755" y="20"/>
                    <a:pt x="2755" y="13"/>
                  </a:cubicBezTo>
                  <a:cubicBezTo>
                    <a:pt x="2755" y="6"/>
                    <a:pt x="2761" y="0"/>
                    <a:pt x="2768" y="0"/>
                  </a:cubicBezTo>
                  <a:lnTo>
                    <a:pt x="2793" y="0"/>
                  </a:lnTo>
                  <a:cubicBezTo>
                    <a:pt x="2800" y="0"/>
                    <a:pt x="2806" y="6"/>
                    <a:pt x="2806" y="13"/>
                  </a:cubicBezTo>
                  <a:cubicBezTo>
                    <a:pt x="2806" y="20"/>
                    <a:pt x="2800" y="26"/>
                    <a:pt x="2793" y="26"/>
                  </a:cubicBezTo>
                  <a:close/>
                  <a:moveTo>
                    <a:pt x="2716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6" y="0"/>
                  </a:lnTo>
                  <a:cubicBezTo>
                    <a:pt x="2723" y="0"/>
                    <a:pt x="2729" y="6"/>
                    <a:pt x="2729" y="13"/>
                  </a:cubicBezTo>
                  <a:cubicBezTo>
                    <a:pt x="2729" y="20"/>
                    <a:pt x="2723" y="26"/>
                    <a:pt x="2716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1" y="20"/>
                    <a:pt x="2601" y="13"/>
                  </a:cubicBezTo>
                  <a:cubicBezTo>
                    <a:pt x="2601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2" y="6"/>
                    <a:pt x="2652" y="13"/>
                  </a:cubicBezTo>
                  <a:cubicBezTo>
                    <a:pt x="2652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7" y="26"/>
                  </a:lnTo>
                  <a:cubicBezTo>
                    <a:pt x="2530" y="26"/>
                    <a:pt x="2524" y="20"/>
                    <a:pt x="2524" y="13"/>
                  </a:cubicBezTo>
                  <a:cubicBezTo>
                    <a:pt x="2524" y="6"/>
                    <a:pt x="2530" y="0"/>
                    <a:pt x="2537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0" y="26"/>
                  </a:lnTo>
                  <a:cubicBezTo>
                    <a:pt x="2453" y="26"/>
                    <a:pt x="2448" y="20"/>
                    <a:pt x="2448" y="13"/>
                  </a:cubicBezTo>
                  <a:cubicBezTo>
                    <a:pt x="2448" y="6"/>
                    <a:pt x="2453" y="0"/>
                    <a:pt x="2460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09" y="26"/>
                  </a:moveTo>
                  <a:lnTo>
                    <a:pt x="2384" y="26"/>
                  </a:lnTo>
                  <a:cubicBezTo>
                    <a:pt x="2377" y="26"/>
                    <a:pt x="2371" y="20"/>
                    <a:pt x="2371" y="13"/>
                  </a:cubicBezTo>
                  <a:cubicBezTo>
                    <a:pt x="2371" y="6"/>
                    <a:pt x="2377" y="0"/>
                    <a:pt x="2384" y="0"/>
                  </a:cubicBezTo>
                  <a:lnTo>
                    <a:pt x="2409" y="0"/>
                  </a:lnTo>
                  <a:cubicBezTo>
                    <a:pt x="2416" y="0"/>
                    <a:pt x="2422" y="6"/>
                    <a:pt x="2422" y="13"/>
                  </a:cubicBezTo>
                  <a:cubicBezTo>
                    <a:pt x="2422" y="20"/>
                    <a:pt x="2416" y="26"/>
                    <a:pt x="2409" y="26"/>
                  </a:cubicBezTo>
                  <a:close/>
                  <a:moveTo>
                    <a:pt x="2332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2" y="0"/>
                  </a:lnTo>
                  <a:cubicBezTo>
                    <a:pt x="2339" y="0"/>
                    <a:pt x="2345" y="6"/>
                    <a:pt x="2345" y="13"/>
                  </a:cubicBezTo>
                  <a:cubicBezTo>
                    <a:pt x="2345" y="20"/>
                    <a:pt x="2339" y="26"/>
                    <a:pt x="2332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7" y="20"/>
                    <a:pt x="2217" y="13"/>
                  </a:cubicBezTo>
                  <a:cubicBezTo>
                    <a:pt x="2217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8" y="6"/>
                    <a:pt x="2268" y="13"/>
                  </a:cubicBezTo>
                  <a:cubicBezTo>
                    <a:pt x="2268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3" y="26"/>
                  </a:lnTo>
                  <a:cubicBezTo>
                    <a:pt x="2146" y="26"/>
                    <a:pt x="2140" y="20"/>
                    <a:pt x="2140" y="13"/>
                  </a:cubicBezTo>
                  <a:cubicBezTo>
                    <a:pt x="2140" y="6"/>
                    <a:pt x="2146" y="0"/>
                    <a:pt x="2153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6" y="26"/>
                  </a:lnTo>
                  <a:cubicBezTo>
                    <a:pt x="2069" y="26"/>
                    <a:pt x="2064" y="20"/>
                    <a:pt x="2064" y="13"/>
                  </a:cubicBezTo>
                  <a:cubicBezTo>
                    <a:pt x="2064" y="6"/>
                    <a:pt x="2069" y="0"/>
                    <a:pt x="2076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5" y="26"/>
                  </a:moveTo>
                  <a:lnTo>
                    <a:pt x="2000" y="26"/>
                  </a:lnTo>
                  <a:cubicBezTo>
                    <a:pt x="1993" y="26"/>
                    <a:pt x="1987" y="20"/>
                    <a:pt x="1987" y="13"/>
                  </a:cubicBezTo>
                  <a:cubicBezTo>
                    <a:pt x="1987" y="6"/>
                    <a:pt x="1993" y="0"/>
                    <a:pt x="2000" y="0"/>
                  </a:cubicBezTo>
                  <a:lnTo>
                    <a:pt x="2025" y="0"/>
                  </a:lnTo>
                  <a:cubicBezTo>
                    <a:pt x="2032" y="0"/>
                    <a:pt x="2038" y="6"/>
                    <a:pt x="2038" y="13"/>
                  </a:cubicBezTo>
                  <a:cubicBezTo>
                    <a:pt x="2038" y="20"/>
                    <a:pt x="2032" y="26"/>
                    <a:pt x="2025" y="26"/>
                  </a:cubicBezTo>
                  <a:close/>
                  <a:moveTo>
                    <a:pt x="1948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8" y="0"/>
                  </a:lnTo>
                  <a:cubicBezTo>
                    <a:pt x="1955" y="0"/>
                    <a:pt x="1961" y="6"/>
                    <a:pt x="1961" y="13"/>
                  </a:cubicBezTo>
                  <a:cubicBezTo>
                    <a:pt x="1961" y="20"/>
                    <a:pt x="1955" y="26"/>
                    <a:pt x="1948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3" y="20"/>
                    <a:pt x="1833" y="13"/>
                  </a:cubicBezTo>
                  <a:cubicBezTo>
                    <a:pt x="1833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4" y="6"/>
                    <a:pt x="1884" y="13"/>
                  </a:cubicBezTo>
                  <a:cubicBezTo>
                    <a:pt x="1884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69" y="26"/>
                  </a:lnTo>
                  <a:cubicBezTo>
                    <a:pt x="1762" y="26"/>
                    <a:pt x="1756" y="20"/>
                    <a:pt x="1756" y="13"/>
                  </a:cubicBezTo>
                  <a:cubicBezTo>
                    <a:pt x="1756" y="6"/>
                    <a:pt x="1762" y="0"/>
                    <a:pt x="1769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2" y="26"/>
                  </a:lnTo>
                  <a:cubicBezTo>
                    <a:pt x="1685" y="26"/>
                    <a:pt x="1680" y="20"/>
                    <a:pt x="1680" y="13"/>
                  </a:cubicBezTo>
                  <a:cubicBezTo>
                    <a:pt x="1680" y="6"/>
                    <a:pt x="1685" y="0"/>
                    <a:pt x="1692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1" y="26"/>
                  </a:moveTo>
                  <a:lnTo>
                    <a:pt x="1616" y="26"/>
                  </a:lnTo>
                  <a:cubicBezTo>
                    <a:pt x="1609" y="26"/>
                    <a:pt x="1603" y="20"/>
                    <a:pt x="1603" y="13"/>
                  </a:cubicBezTo>
                  <a:cubicBezTo>
                    <a:pt x="1603" y="6"/>
                    <a:pt x="1609" y="0"/>
                    <a:pt x="1616" y="0"/>
                  </a:cubicBezTo>
                  <a:lnTo>
                    <a:pt x="1641" y="0"/>
                  </a:lnTo>
                  <a:cubicBezTo>
                    <a:pt x="1648" y="0"/>
                    <a:pt x="1654" y="6"/>
                    <a:pt x="1654" y="13"/>
                  </a:cubicBezTo>
                  <a:cubicBezTo>
                    <a:pt x="1654" y="20"/>
                    <a:pt x="1648" y="26"/>
                    <a:pt x="1641" y="26"/>
                  </a:cubicBezTo>
                  <a:close/>
                  <a:moveTo>
                    <a:pt x="1564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4" y="0"/>
                  </a:lnTo>
                  <a:cubicBezTo>
                    <a:pt x="1571" y="0"/>
                    <a:pt x="1577" y="6"/>
                    <a:pt x="1577" y="13"/>
                  </a:cubicBezTo>
                  <a:cubicBezTo>
                    <a:pt x="1577" y="20"/>
                    <a:pt x="1571" y="26"/>
                    <a:pt x="1564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49" y="20"/>
                    <a:pt x="1449" y="13"/>
                  </a:cubicBezTo>
                  <a:cubicBezTo>
                    <a:pt x="1449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0" y="6"/>
                    <a:pt x="1500" y="13"/>
                  </a:cubicBezTo>
                  <a:cubicBezTo>
                    <a:pt x="1500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5" y="26"/>
                  </a:lnTo>
                  <a:cubicBezTo>
                    <a:pt x="1378" y="26"/>
                    <a:pt x="1372" y="20"/>
                    <a:pt x="1372" y="13"/>
                  </a:cubicBezTo>
                  <a:cubicBezTo>
                    <a:pt x="1372" y="6"/>
                    <a:pt x="1378" y="0"/>
                    <a:pt x="1385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8" y="26"/>
                  </a:lnTo>
                  <a:cubicBezTo>
                    <a:pt x="1301" y="26"/>
                    <a:pt x="1296" y="20"/>
                    <a:pt x="1296" y="13"/>
                  </a:cubicBezTo>
                  <a:cubicBezTo>
                    <a:pt x="1296" y="6"/>
                    <a:pt x="1301" y="0"/>
                    <a:pt x="1308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7" y="26"/>
                  </a:moveTo>
                  <a:lnTo>
                    <a:pt x="1232" y="26"/>
                  </a:lnTo>
                  <a:cubicBezTo>
                    <a:pt x="1225" y="26"/>
                    <a:pt x="1219" y="20"/>
                    <a:pt x="1219" y="13"/>
                  </a:cubicBezTo>
                  <a:cubicBezTo>
                    <a:pt x="1219" y="6"/>
                    <a:pt x="1225" y="0"/>
                    <a:pt x="1232" y="0"/>
                  </a:cubicBezTo>
                  <a:lnTo>
                    <a:pt x="1257" y="0"/>
                  </a:lnTo>
                  <a:cubicBezTo>
                    <a:pt x="1264" y="0"/>
                    <a:pt x="1270" y="6"/>
                    <a:pt x="1270" y="13"/>
                  </a:cubicBezTo>
                  <a:cubicBezTo>
                    <a:pt x="1270" y="20"/>
                    <a:pt x="1264" y="26"/>
                    <a:pt x="1257" y="26"/>
                  </a:cubicBezTo>
                  <a:close/>
                  <a:moveTo>
                    <a:pt x="1180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0" y="0"/>
                  </a:lnTo>
                  <a:cubicBezTo>
                    <a:pt x="1187" y="0"/>
                    <a:pt x="1193" y="6"/>
                    <a:pt x="1193" y="13"/>
                  </a:cubicBezTo>
                  <a:cubicBezTo>
                    <a:pt x="1193" y="20"/>
                    <a:pt x="1187" y="26"/>
                    <a:pt x="1180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5" y="20"/>
                    <a:pt x="1065" y="13"/>
                  </a:cubicBezTo>
                  <a:cubicBezTo>
                    <a:pt x="1065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6" y="6"/>
                    <a:pt x="1116" y="13"/>
                  </a:cubicBezTo>
                  <a:cubicBezTo>
                    <a:pt x="1116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1" y="26"/>
                  </a:lnTo>
                  <a:cubicBezTo>
                    <a:pt x="994" y="26"/>
                    <a:pt x="988" y="20"/>
                    <a:pt x="988" y="13"/>
                  </a:cubicBezTo>
                  <a:cubicBezTo>
                    <a:pt x="988" y="6"/>
                    <a:pt x="994" y="0"/>
                    <a:pt x="1001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4" y="26"/>
                  </a:lnTo>
                  <a:cubicBezTo>
                    <a:pt x="917" y="26"/>
                    <a:pt x="912" y="20"/>
                    <a:pt x="912" y="13"/>
                  </a:cubicBezTo>
                  <a:cubicBezTo>
                    <a:pt x="912" y="6"/>
                    <a:pt x="917" y="0"/>
                    <a:pt x="924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3" y="26"/>
                  </a:moveTo>
                  <a:lnTo>
                    <a:pt x="848" y="26"/>
                  </a:lnTo>
                  <a:cubicBezTo>
                    <a:pt x="841" y="26"/>
                    <a:pt x="835" y="20"/>
                    <a:pt x="835" y="13"/>
                  </a:cubicBezTo>
                  <a:cubicBezTo>
                    <a:pt x="835" y="6"/>
                    <a:pt x="841" y="0"/>
                    <a:pt x="848" y="0"/>
                  </a:cubicBezTo>
                  <a:lnTo>
                    <a:pt x="873" y="0"/>
                  </a:lnTo>
                  <a:cubicBezTo>
                    <a:pt x="880" y="0"/>
                    <a:pt x="886" y="6"/>
                    <a:pt x="886" y="13"/>
                  </a:cubicBezTo>
                  <a:cubicBezTo>
                    <a:pt x="886" y="20"/>
                    <a:pt x="880" y="26"/>
                    <a:pt x="873" y="26"/>
                  </a:cubicBezTo>
                  <a:close/>
                  <a:moveTo>
                    <a:pt x="796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6" y="0"/>
                  </a:lnTo>
                  <a:cubicBezTo>
                    <a:pt x="803" y="0"/>
                    <a:pt x="809" y="6"/>
                    <a:pt x="809" y="13"/>
                  </a:cubicBezTo>
                  <a:cubicBezTo>
                    <a:pt x="809" y="20"/>
                    <a:pt x="803" y="26"/>
                    <a:pt x="796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1" y="20"/>
                    <a:pt x="681" y="13"/>
                  </a:cubicBezTo>
                  <a:cubicBezTo>
                    <a:pt x="681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2" y="6"/>
                    <a:pt x="732" y="13"/>
                  </a:cubicBezTo>
                  <a:cubicBezTo>
                    <a:pt x="732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7" y="26"/>
                  </a:lnTo>
                  <a:cubicBezTo>
                    <a:pt x="610" y="26"/>
                    <a:pt x="604" y="20"/>
                    <a:pt x="604" y="13"/>
                  </a:cubicBezTo>
                  <a:cubicBezTo>
                    <a:pt x="604" y="6"/>
                    <a:pt x="610" y="0"/>
                    <a:pt x="617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0" y="26"/>
                  </a:lnTo>
                  <a:cubicBezTo>
                    <a:pt x="533" y="26"/>
                    <a:pt x="528" y="20"/>
                    <a:pt x="528" y="13"/>
                  </a:cubicBezTo>
                  <a:cubicBezTo>
                    <a:pt x="528" y="6"/>
                    <a:pt x="533" y="0"/>
                    <a:pt x="540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89" y="26"/>
                  </a:moveTo>
                  <a:lnTo>
                    <a:pt x="464" y="26"/>
                  </a:lnTo>
                  <a:cubicBezTo>
                    <a:pt x="457" y="26"/>
                    <a:pt x="451" y="20"/>
                    <a:pt x="451" y="13"/>
                  </a:cubicBezTo>
                  <a:cubicBezTo>
                    <a:pt x="451" y="6"/>
                    <a:pt x="457" y="0"/>
                    <a:pt x="464" y="0"/>
                  </a:cubicBezTo>
                  <a:lnTo>
                    <a:pt x="489" y="0"/>
                  </a:lnTo>
                  <a:cubicBezTo>
                    <a:pt x="496" y="0"/>
                    <a:pt x="502" y="6"/>
                    <a:pt x="502" y="13"/>
                  </a:cubicBezTo>
                  <a:cubicBezTo>
                    <a:pt x="502" y="20"/>
                    <a:pt x="496" y="26"/>
                    <a:pt x="489" y="26"/>
                  </a:cubicBezTo>
                  <a:close/>
                  <a:moveTo>
                    <a:pt x="412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2" y="0"/>
                  </a:lnTo>
                  <a:cubicBezTo>
                    <a:pt x="419" y="0"/>
                    <a:pt x="425" y="6"/>
                    <a:pt x="425" y="13"/>
                  </a:cubicBezTo>
                  <a:cubicBezTo>
                    <a:pt x="425" y="20"/>
                    <a:pt x="419" y="26"/>
                    <a:pt x="412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7" y="20"/>
                    <a:pt x="297" y="13"/>
                  </a:cubicBezTo>
                  <a:cubicBezTo>
                    <a:pt x="297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8" y="6"/>
                    <a:pt x="348" y="13"/>
                  </a:cubicBezTo>
                  <a:cubicBezTo>
                    <a:pt x="348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3" y="26"/>
                  </a:lnTo>
                  <a:cubicBezTo>
                    <a:pt x="226" y="26"/>
                    <a:pt x="220" y="20"/>
                    <a:pt x="220" y="13"/>
                  </a:cubicBezTo>
                  <a:cubicBezTo>
                    <a:pt x="220" y="6"/>
                    <a:pt x="226" y="0"/>
                    <a:pt x="233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6" y="26"/>
                  </a:lnTo>
                  <a:cubicBezTo>
                    <a:pt x="149" y="26"/>
                    <a:pt x="144" y="20"/>
                    <a:pt x="144" y="13"/>
                  </a:cubicBezTo>
                  <a:cubicBezTo>
                    <a:pt x="144" y="6"/>
                    <a:pt x="149" y="0"/>
                    <a:pt x="156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5" y="26"/>
                  </a:moveTo>
                  <a:lnTo>
                    <a:pt x="80" y="26"/>
                  </a:lnTo>
                  <a:cubicBezTo>
                    <a:pt x="73" y="26"/>
                    <a:pt x="67" y="20"/>
                    <a:pt x="67" y="13"/>
                  </a:cubicBezTo>
                  <a:cubicBezTo>
                    <a:pt x="67" y="6"/>
                    <a:pt x="73" y="0"/>
                    <a:pt x="80" y="0"/>
                  </a:cubicBezTo>
                  <a:lnTo>
                    <a:pt x="105" y="0"/>
                  </a:lnTo>
                  <a:cubicBezTo>
                    <a:pt x="112" y="0"/>
                    <a:pt x="118" y="6"/>
                    <a:pt x="118" y="13"/>
                  </a:cubicBezTo>
                  <a:cubicBezTo>
                    <a:pt x="118" y="20"/>
                    <a:pt x="112" y="26"/>
                    <a:pt x="105" y="26"/>
                  </a:cubicBezTo>
                  <a:close/>
                  <a:moveTo>
                    <a:pt x="28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8" y="0"/>
                  </a:lnTo>
                  <a:cubicBezTo>
                    <a:pt x="35" y="0"/>
                    <a:pt x="41" y="6"/>
                    <a:pt x="41" y="13"/>
                  </a:cubicBezTo>
                  <a:cubicBezTo>
                    <a:pt x="41" y="20"/>
                    <a:pt x="35" y="26"/>
                    <a:pt x="28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4" name="Line 118"/>
            <p:cNvSpPr>
              <a:spLocks noChangeShapeType="1"/>
            </p:cNvSpPr>
            <p:nvPr/>
          </p:nvSpPr>
          <p:spPr bwMode="auto">
            <a:xfrm>
              <a:off x="5217998" y="4467137"/>
              <a:ext cx="534863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5" name="Freeform 119"/>
            <p:cNvSpPr>
              <a:spLocks/>
            </p:cNvSpPr>
            <p:nvPr/>
          </p:nvSpPr>
          <p:spPr bwMode="auto">
            <a:xfrm>
              <a:off x="5743338" y="4430623"/>
              <a:ext cx="68247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6" name="Line 121"/>
            <p:cNvSpPr>
              <a:spLocks noChangeShapeType="1"/>
            </p:cNvSpPr>
            <p:nvPr/>
          </p:nvSpPr>
          <p:spPr bwMode="auto">
            <a:xfrm>
              <a:off x="5940142" y="4255989"/>
              <a:ext cx="77770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7" name="Line 122"/>
            <p:cNvSpPr>
              <a:spLocks noChangeShapeType="1"/>
            </p:cNvSpPr>
            <p:nvPr/>
          </p:nvSpPr>
          <p:spPr bwMode="auto">
            <a:xfrm>
              <a:off x="6430566" y="4255989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8" name="Freeform 123"/>
            <p:cNvSpPr>
              <a:spLocks/>
            </p:cNvSpPr>
            <p:nvPr/>
          </p:nvSpPr>
          <p:spPr bwMode="auto">
            <a:xfrm>
              <a:off x="6517858" y="4219475"/>
              <a:ext cx="66660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9" name="Line 124"/>
            <p:cNvSpPr>
              <a:spLocks noChangeShapeType="1"/>
            </p:cNvSpPr>
            <p:nvPr/>
          </p:nvSpPr>
          <p:spPr bwMode="auto">
            <a:xfrm>
              <a:off x="5940142" y="4681461"/>
              <a:ext cx="77770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0" name="Line 125"/>
            <p:cNvSpPr>
              <a:spLocks noChangeShapeType="1"/>
            </p:cNvSpPr>
            <p:nvPr/>
          </p:nvSpPr>
          <p:spPr bwMode="auto">
            <a:xfrm>
              <a:off x="6430566" y="4681461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1" name="Freeform 126"/>
            <p:cNvSpPr>
              <a:spLocks/>
            </p:cNvSpPr>
            <p:nvPr/>
          </p:nvSpPr>
          <p:spPr bwMode="auto">
            <a:xfrm>
              <a:off x="6517858" y="4644946"/>
              <a:ext cx="66660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2" name="Line 127"/>
            <p:cNvSpPr>
              <a:spLocks noChangeShapeType="1"/>
            </p:cNvSpPr>
            <p:nvPr/>
          </p:nvSpPr>
          <p:spPr bwMode="auto">
            <a:xfrm>
              <a:off x="5943317" y="4467137"/>
              <a:ext cx="76182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3" name="Line 128"/>
            <p:cNvSpPr>
              <a:spLocks noChangeShapeType="1"/>
            </p:cNvSpPr>
            <p:nvPr/>
          </p:nvSpPr>
          <p:spPr bwMode="auto">
            <a:xfrm>
              <a:off x="6432153" y="4467137"/>
              <a:ext cx="96815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4" name="Freeform 129"/>
            <p:cNvSpPr>
              <a:spLocks/>
            </p:cNvSpPr>
            <p:nvPr/>
          </p:nvSpPr>
          <p:spPr bwMode="auto">
            <a:xfrm>
              <a:off x="6519446" y="4430623"/>
              <a:ext cx="68246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5" name="Rectangle 130"/>
            <p:cNvSpPr>
              <a:spLocks noChangeArrowheads="1"/>
            </p:cNvSpPr>
            <p:nvPr/>
          </p:nvSpPr>
          <p:spPr bwMode="auto">
            <a:xfrm>
              <a:off x="6017912" y="4387758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6" name="Rectangle 131"/>
            <p:cNvSpPr>
              <a:spLocks noChangeArrowheads="1"/>
            </p:cNvSpPr>
            <p:nvPr/>
          </p:nvSpPr>
          <p:spPr bwMode="auto">
            <a:xfrm>
              <a:off x="6017912" y="4387758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7" name="Rectangle 134"/>
            <p:cNvSpPr>
              <a:spLocks noChangeArrowheads="1"/>
            </p:cNvSpPr>
            <p:nvPr/>
          </p:nvSpPr>
          <p:spPr bwMode="auto">
            <a:xfrm>
              <a:off x="6017912" y="4603669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8" name="Rectangle 135"/>
            <p:cNvSpPr>
              <a:spLocks noChangeArrowheads="1"/>
            </p:cNvSpPr>
            <p:nvPr/>
          </p:nvSpPr>
          <p:spPr bwMode="auto">
            <a:xfrm>
              <a:off x="6017912" y="4603669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9" name="Freeform 138"/>
            <p:cNvSpPr>
              <a:spLocks/>
            </p:cNvSpPr>
            <p:nvPr/>
          </p:nvSpPr>
          <p:spPr bwMode="auto">
            <a:xfrm>
              <a:off x="5808411" y="4902133"/>
              <a:ext cx="128557" cy="573116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7"/>
                </a:cxn>
              </a:cxnLst>
              <a:rect l="0" t="0" r="r" b="b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0" name="Freeform 139"/>
            <p:cNvSpPr>
              <a:spLocks/>
            </p:cNvSpPr>
            <p:nvPr/>
          </p:nvSpPr>
          <p:spPr bwMode="auto">
            <a:xfrm>
              <a:off x="5808411" y="4902133"/>
              <a:ext cx="128557" cy="573116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7"/>
                </a:cxn>
              </a:cxnLst>
              <a:rect l="0" t="0" r="r" b="b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1" name="Freeform 140"/>
            <p:cNvSpPr>
              <a:spLocks/>
            </p:cNvSpPr>
            <p:nvPr/>
          </p:nvSpPr>
          <p:spPr bwMode="auto">
            <a:xfrm>
              <a:off x="6581343" y="4902133"/>
              <a:ext cx="130145" cy="573116"/>
            </a:xfrm>
            <a:custGeom>
              <a:avLst/>
              <a:gdLst/>
              <a:ahLst/>
              <a:cxnLst>
                <a:cxn ang="0">
                  <a:pos x="128" y="87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7"/>
                </a:cxn>
              </a:cxnLst>
              <a:rect l="0" t="0" r="r" b="b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2" name="Freeform 141"/>
            <p:cNvSpPr>
              <a:spLocks/>
            </p:cNvSpPr>
            <p:nvPr/>
          </p:nvSpPr>
          <p:spPr bwMode="auto">
            <a:xfrm>
              <a:off x="6581343" y="4902133"/>
              <a:ext cx="130145" cy="573116"/>
            </a:xfrm>
            <a:custGeom>
              <a:avLst/>
              <a:gdLst/>
              <a:ahLst/>
              <a:cxnLst>
                <a:cxn ang="0">
                  <a:pos x="128" y="87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7"/>
                </a:cxn>
              </a:cxnLst>
              <a:rect l="0" t="0" r="r" b="b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3" name="Rectangle 142"/>
            <p:cNvSpPr>
              <a:spLocks noChangeArrowheads="1"/>
            </p:cNvSpPr>
            <p:nvPr/>
          </p:nvSpPr>
          <p:spPr bwMode="auto">
            <a:xfrm>
              <a:off x="6014738" y="4902133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4" name="Rectangle 143"/>
            <p:cNvSpPr>
              <a:spLocks noChangeArrowheads="1"/>
            </p:cNvSpPr>
            <p:nvPr/>
          </p:nvSpPr>
          <p:spPr bwMode="auto">
            <a:xfrm>
              <a:off x="6014738" y="4902133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5" name="Freeform 146"/>
            <p:cNvSpPr>
              <a:spLocks noEditPoints="1"/>
            </p:cNvSpPr>
            <p:nvPr/>
          </p:nvSpPr>
          <p:spPr bwMode="auto">
            <a:xfrm>
              <a:off x="5467177" y="4838630"/>
              <a:ext cx="1299861" cy="687422"/>
            </a:xfrm>
            <a:custGeom>
              <a:avLst/>
              <a:gdLst/>
              <a:ahLst/>
              <a:cxnLst>
                <a:cxn ang="0">
                  <a:pos x="13" y="103"/>
                </a:cxn>
                <a:cxn ang="0">
                  <a:pos x="0" y="269"/>
                </a:cxn>
                <a:cxn ang="0">
                  <a:pos x="0" y="448"/>
                </a:cxn>
                <a:cxn ang="0">
                  <a:pos x="13" y="615"/>
                </a:cxn>
                <a:cxn ang="0">
                  <a:pos x="26" y="755"/>
                </a:cxn>
                <a:cxn ang="0">
                  <a:pos x="26" y="883"/>
                </a:cxn>
                <a:cxn ang="0">
                  <a:pos x="26" y="960"/>
                </a:cxn>
                <a:cxn ang="0">
                  <a:pos x="13" y="1101"/>
                </a:cxn>
                <a:cxn ang="0">
                  <a:pos x="0" y="1267"/>
                </a:cxn>
                <a:cxn ang="0">
                  <a:pos x="0" y="1447"/>
                </a:cxn>
                <a:cxn ang="0">
                  <a:pos x="162" y="1464"/>
                </a:cxn>
                <a:cxn ang="0">
                  <a:pos x="303" y="1452"/>
                </a:cxn>
                <a:cxn ang="0">
                  <a:pos x="431" y="1452"/>
                </a:cxn>
                <a:cxn ang="0">
                  <a:pos x="507" y="1452"/>
                </a:cxn>
                <a:cxn ang="0">
                  <a:pos x="648" y="1464"/>
                </a:cxn>
                <a:cxn ang="0">
                  <a:pos x="815" y="1477"/>
                </a:cxn>
                <a:cxn ang="0">
                  <a:pos x="994" y="1477"/>
                </a:cxn>
                <a:cxn ang="0">
                  <a:pos x="1160" y="1464"/>
                </a:cxn>
                <a:cxn ang="0">
                  <a:pos x="1301" y="1452"/>
                </a:cxn>
                <a:cxn ang="0">
                  <a:pos x="1429" y="1452"/>
                </a:cxn>
                <a:cxn ang="0">
                  <a:pos x="1506" y="1452"/>
                </a:cxn>
                <a:cxn ang="0">
                  <a:pos x="1647" y="1464"/>
                </a:cxn>
                <a:cxn ang="0">
                  <a:pos x="1813" y="1477"/>
                </a:cxn>
                <a:cxn ang="0">
                  <a:pos x="1992" y="1477"/>
                </a:cxn>
                <a:cxn ang="0">
                  <a:pos x="2159" y="1464"/>
                </a:cxn>
                <a:cxn ang="0">
                  <a:pos x="2299" y="1452"/>
                </a:cxn>
                <a:cxn ang="0">
                  <a:pos x="2427" y="1452"/>
                </a:cxn>
                <a:cxn ang="0">
                  <a:pos x="2504" y="1452"/>
                </a:cxn>
                <a:cxn ang="0">
                  <a:pos x="2645" y="1464"/>
                </a:cxn>
                <a:cxn ang="0">
                  <a:pos x="2811" y="1477"/>
                </a:cxn>
                <a:cxn ang="0">
                  <a:pos x="2991" y="1477"/>
                </a:cxn>
                <a:cxn ang="0">
                  <a:pos x="3037" y="1344"/>
                </a:cxn>
                <a:cxn ang="0">
                  <a:pos x="3024" y="1203"/>
                </a:cxn>
                <a:cxn ang="0">
                  <a:pos x="3024" y="1075"/>
                </a:cxn>
                <a:cxn ang="0">
                  <a:pos x="3024" y="999"/>
                </a:cxn>
                <a:cxn ang="0">
                  <a:pos x="3037" y="858"/>
                </a:cxn>
                <a:cxn ang="0">
                  <a:pos x="3050" y="691"/>
                </a:cxn>
                <a:cxn ang="0">
                  <a:pos x="3050" y="512"/>
                </a:cxn>
                <a:cxn ang="0">
                  <a:pos x="3037" y="346"/>
                </a:cxn>
                <a:cxn ang="0">
                  <a:pos x="3024" y="205"/>
                </a:cxn>
                <a:cxn ang="0">
                  <a:pos x="3024" y="77"/>
                </a:cxn>
                <a:cxn ang="0">
                  <a:pos x="3024" y="26"/>
                </a:cxn>
                <a:cxn ang="0">
                  <a:pos x="2883" y="13"/>
                </a:cxn>
                <a:cxn ang="0">
                  <a:pos x="2717" y="0"/>
                </a:cxn>
                <a:cxn ang="0">
                  <a:pos x="2537" y="0"/>
                </a:cxn>
                <a:cxn ang="0">
                  <a:pos x="2371" y="13"/>
                </a:cxn>
                <a:cxn ang="0">
                  <a:pos x="2230" y="26"/>
                </a:cxn>
                <a:cxn ang="0">
                  <a:pos x="2102" y="26"/>
                </a:cxn>
                <a:cxn ang="0">
                  <a:pos x="2025" y="26"/>
                </a:cxn>
                <a:cxn ang="0">
                  <a:pos x="1885" y="13"/>
                </a:cxn>
                <a:cxn ang="0">
                  <a:pos x="1718" y="0"/>
                </a:cxn>
                <a:cxn ang="0">
                  <a:pos x="1539" y="0"/>
                </a:cxn>
                <a:cxn ang="0">
                  <a:pos x="1373" y="13"/>
                </a:cxn>
                <a:cxn ang="0">
                  <a:pos x="1232" y="26"/>
                </a:cxn>
                <a:cxn ang="0">
                  <a:pos x="1104" y="26"/>
                </a:cxn>
                <a:cxn ang="0">
                  <a:pos x="1027" y="26"/>
                </a:cxn>
                <a:cxn ang="0">
                  <a:pos x="886" y="13"/>
                </a:cxn>
                <a:cxn ang="0">
                  <a:pos x="720" y="0"/>
                </a:cxn>
                <a:cxn ang="0">
                  <a:pos x="541" y="0"/>
                </a:cxn>
                <a:cxn ang="0">
                  <a:pos x="374" y="13"/>
                </a:cxn>
                <a:cxn ang="0">
                  <a:pos x="233" y="26"/>
                </a:cxn>
                <a:cxn ang="0">
                  <a:pos x="105" y="26"/>
                </a:cxn>
                <a:cxn ang="0">
                  <a:pos x="29" y="26"/>
                </a:cxn>
              </a:cxnLst>
              <a:rect l="0" t="0" r="r" b="b"/>
              <a:pathLst>
                <a:path w="3050" h="1477">
                  <a:moveTo>
                    <a:pt x="26" y="39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9"/>
                  </a:lnTo>
                  <a:cubicBezTo>
                    <a:pt x="0" y="32"/>
                    <a:pt x="6" y="26"/>
                    <a:pt x="13" y="26"/>
                  </a:cubicBezTo>
                  <a:cubicBezTo>
                    <a:pt x="20" y="26"/>
                    <a:pt x="26" y="32"/>
                    <a:pt x="26" y="39"/>
                  </a:cubicBezTo>
                  <a:close/>
                  <a:moveTo>
                    <a:pt x="26" y="115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5"/>
                  </a:lnTo>
                  <a:cubicBezTo>
                    <a:pt x="0" y="108"/>
                    <a:pt x="6" y="103"/>
                    <a:pt x="13" y="103"/>
                  </a:cubicBezTo>
                  <a:cubicBezTo>
                    <a:pt x="20" y="103"/>
                    <a:pt x="26" y="108"/>
                    <a:pt x="26" y="115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79"/>
                    <a:pt x="13" y="179"/>
                  </a:cubicBezTo>
                  <a:cubicBezTo>
                    <a:pt x="20" y="179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7"/>
                    <a:pt x="13" y="307"/>
                  </a:cubicBezTo>
                  <a:cubicBezTo>
                    <a:pt x="6" y="307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1"/>
                  </a:lnTo>
                  <a:cubicBezTo>
                    <a:pt x="26" y="379"/>
                    <a:pt x="20" y="384"/>
                    <a:pt x="13" y="384"/>
                  </a:cubicBezTo>
                  <a:cubicBezTo>
                    <a:pt x="6" y="384"/>
                    <a:pt x="0" y="379"/>
                    <a:pt x="0" y="371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3"/>
                  </a:lnTo>
                  <a:cubicBezTo>
                    <a:pt x="0" y="416"/>
                    <a:pt x="6" y="410"/>
                    <a:pt x="13" y="410"/>
                  </a:cubicBezTo>
                  <a:cubicBezTo>
                    <a:pt x="20" y="410"/>
                    <a:pt x="26" y="416"/>
                    <a:pt x="26" y="423"/>
                  </a:cubicBezTo>
                  <a:close/>
                  <a:moveTo>
                    <a:pt x="26" y="499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499"/>
                  </a:lnTo>
                  <a:cubicBezTo>
                    <a:pt x="0" y="492"/>
                    <a:pt x="6" y="487"/>
                    <a:pt x="13" y="487"/>
                  </a:cubicBezTo>
                  <a:cubicBezTo>
                    <a:pt x="20" y="487"/>
                    <a:pt x="26" y="492"/>
                    <a:pt x="26" y="499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3"/>
                    <a:pt x="13" y="563"/>
                  </a:cubicBezTo>
                  <a:cubicBezTo>
                    <a:pt x="20" y="563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1"/>
                    <a:pt x="13" y="691"/>
                  </a:cubicBezTo>
                  <a:cubicBezTo>
                    <a:pt x="6" y="691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5"/>
                  </a:lnTo>
                  <a:cubicBezTo>
                    <a:pt x="26" y="763"/>
                    <a:pt x="20" y="768"/>
                    <a:pt x="13" y="768"/>
                  </a:cubicBezTo>
                  <a:cubicBezTo>
                    <a:pt x="6" y="768"/>
                    <a:pt x="0" y="763"/>
                    <a:pt x="0" y="755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7"/>
                  </a:lnTo>
                  <a:cubicBezTo>
                    <a:pt x="0" y="800"/>
                    <a:pt x="6" y="794"/>
                    <a:pt x="13" y="794"/>
                  </a:cubicBezTo>
                  <a:cubicBezTo>
                    <a:pt x="20" y="794"/>
                    <a:pt x="26" y="800"/>
                    <a:pt x="26" y="807"/>
                  </a:cubicBezTo>
                  <a:close/>
                  <a:moveTo>
                    <a:pt x="26" y="883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3"/>
                  </a:lnTo>
                  <a:cubicBezTo>
                    <a:pt x="0" y="876"/>
                    <a:pt x="6" y="871"/>
                    <a:pt x="13" y="871"/>
                  </a:cubicBezTo>
                  <a:cubicBezTo>
                    <a:pt x="20" y="871"/>
                    <a:pt x="26" y="876"/>
                    <a:pt x="26" y="883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7"/>
                    <a:pt x="13" y="947"/>
                  </a:cubicBezTo>
                  <a:cubicBezTo>
                    <a:pt x="20" y="947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5"/>
                    <a:pt x="13" y="1075"/>
                  </a:cubicBezTo>
                  <a:cubicBezTo>
                    <a:pt x="6" y="1075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39"/>
                  </a:lnTo>
                  <a:cubicBezTo>
                    <a:pt x="26" y="1147"/>
                    <a:pt x="20" y="1152"/>
                    <a:pt x="13" y="1152"/>
                  </a:cubicBezTo>
                  <a:cubicBezTo>
                    <a:pt x="6" y="1152"/>
                    <a:pt x="0" y="1147"/>
                    <a:pt x="0" y="1139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1"/>
                  </a:lnTo>
                  <a:cubicBezTo>
                    <a:pt x="0" y="1184"/>
                    <a:pt x="6" y="1178"/>
                    <a:pt x="13" y="1178"/>
                  </a:cubicBezTo>
                  <a:cubicBezTo>
                    <a:pt x="20" y="1178"/>
                    <a:pt x="26" y="1184"/>
                    <a:pt x="26" y="1191"/>
                  </a:cubicBezTo>
                  <a:close/>
                  <a:moveTo>
                    <a:pt x="26" y="1267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7"/>
                  </a:lnTo>
                  <a:cubicBezTo>
                    <a:pt x="0" y="1260"/>
                    <a:pt x="6" y="1255"/>
                    <a:pt x="13" y="1255"/>
                  </a:cubicBezTo>
                  <a:cubicBezTo>
                    <a:pt x="20" y="1255"/>
                    <a:pt x="26" y="1260"/>
                    <a:pt x="26" y="1267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1"/>
                    <a:pt x="13" y="1331"/>
                  </a:cubicBezTo>
                  <a:cubicBezTo>
                    <a:pt x="20" y="1331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59"/>
                    <a:pt x="13" y="1459"/>
                  </a:cubicBezTo>
                  <a:cubicBezTo>
                    <a:pt x="6" y="1459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7" y="1452"/>
                  </a:moveTo>
                  <a:lnTo>
                    <a:pt x="72" y="1452"/>
                  </a:lnTo>
                  <a:cubicBezTo>
                    <a:pt x="79" y="1452"/>
                    <a:pt x="85" y="1457"/>
                    <a:pt x="85" y="1464"/>
                  </a:cubicBezTo>
                  <a:cubicBezTo>
                    <a:pt x="85" y="1471"/>
                    <a:pt x="79" y="1477"/>
                    <a:pt x="72" y="1477"/>
                  </a:cubicBezTo>
                  <a:lnTo>
                    <a:pt x="47" y="1477"/>
                  </a:lnTo>
                  <a:cubicBezTo>
                    <a:pt x="40" y="1477"/>
                    <a:pt x="34" y="1471"/>
                    <a:pt x="34" y="1464"/>
                  </a:cubicBezTo>
                  <a:cubicBezTo>
                    <a:pt x="34" y="1457"/>
                    <a:pt x="40" y="1452"/>
                    <a:pt x="47" y="1452"/>
                  </a:cubicBezTo>
                  <a:close/>
                  <a:moveTo>
                    <a:pt x="123" y="1452"/>
                  </a:moveTo>
                  <a:lnTo>
                    <a:pt x="149" y="1452"/>
                  </a:lnTo>
                  <a:cubicBezTo>
                    <a:pt x="156" y="1452"/>
                    <a:pt x="162" y="1457"/>
                    <a:pt x="162" y="1464"/>
                  </a:cubicBezTo>
                  <a:cubicBezTo>
                    <a:pt x="162" y="1471"/>
                    <a:pt x="156" y="1477"/>
                    <a:pt x="149" y="1477"/>
                  </a:cubicBezTo>
                  <a:lnTo>
                    <a:pt x="123" y="1477"/>
                  </a:lnTo>
                  <a:cubicBezTo>
                    <a:pt x="116" y="1477"/>
                    <a:pt x="111" y="1471"/>
                    <a:pt x="111" y="1464"/>
                  </a:cubicBezTo>
                  <a:cubicBezTo>
                    <a:pt x="111" y="1457"/>
                    <a:pt x="116" y="1452"/>
                    <a:pt x="123" y="1452"/>
                  </a:cubicBezTo>
                  <a:close/>
                  <a:moveTo>
                    <a:pt x="200" y="1452"/>
                  </a:moveTo>
                  <a:lnTo>
                    <a:pt x="226" y="1452"/>
                  </a:lnTo>
                  <a:cubicBezTo>
                    <a:pt x="233" y="1452"/>
                    <a:pt x="239" y="1457"/>
                    <a:pt x="239" y="1464"/>
                  </a:cubicBezTo>
                  <a:cubicBezTo>
                    <a:pt x="239" y="1471"/>
                    <a:pt x="233" y="1477"/>
                    <a:pt x="226" y="1477"/>
                  </a:cubicBezTo>
                  <a:lnTo>
                    <a:pt x="200" y="1477"/>
                  </a:lnTo>
                  <a:cubicBezTo>
                    <a:pt x="193" y="1477"/>
                    <a:pt x="187" y="1471"/>
                    <a:pt x="187" y="1464"/>
                  </a:cubicBezTo>
                  <a:cubicBezTo>
                    <a:pt x="187" y="1457"/>
                    <a:pt x="193" y="1452"/>
                    <a:pt x="200" y="1452"/>
                  </a:cubicBezTo>
                  <a:close/>
                  <a:moveTo>
                    <a:pt x="277" y="1452"/>
                  </a:moveTo>
                  <a:lnTo>
                    <a:pt x="303" y="1452"/>
                  </a:lnTo>
                  <a:cubicBezTo>
                    <a:pt x="310" y="1452"/>
                    <a:pt x="315" y="1457"/>
                    <a:pt x="315" y="1464"/>
                  </a:cubicBezTo>
                  <a:cubicBezTo>
                    <a:pt x="315" y="1471"/>
                    <a:pt x="310" y="1477"/>
                    <a:pt x="303" y="1477"/>
                  </a:cubicBezTo>
                  <a:lnTo>
                    <a:pt x="277" y="1477"/>
                  </a:lnTo>
                  <a:cubicBezTo>
                    <a:pt x="270" y="1477"/>
                    <a:pt x="264" y="1471"/>
                    <a:pt x="264" y="1464"/>
                  </a:cubicBezTo>
                  <a:cubicBezTo>
                    <a:pt x="264" y="1457"/>
                    <a:pt x="270" y="1452"/>
                    <a:pt x="277" y="1452"/>
                  </a:cubicBezTo>
                  <a:close/>
                  <a:moveTo>
                    <a:pt x="354" y="1452"/>
                  </a:moveTo>
                  <a:lnTo>
                    <a:pt x="379" y="1452"/>
                  </a:lnTo>
                  <a:cubicBezTo>
                    <a:pt x="386" y="1452"/>
                    <a:pt x="392" y="1457"/>
                    <a:pt x="392" y="1464"/>
                  </a:cubicBezTo>
                  <a:cubicBezTo>
                    <a:pt x="392" y="1471"/>
                    <a:pt x="386" y="1477"/>
                    <a:pt x="379" y="1477"/>
                  </a:cubicBezTo>
                  <a:lnTo>
                    <a:pt x="354" y="1477"/>
                  </a:lnTo>
                  <a:cubicBezTo>
                    <a:pt x="347" y="1477"/>
                    <a:pt x="341" y="1471"/>
                    <a:pt x="341" y="1464"/>
                  </a:cubicBezTo>
                  <a:cubicBezTo>
                    <a:pt x="341" y="1457"/>
                    <a:pt x="347" y="1452"/>
                    <a:pt x="354" y="1452"/>
                  </a:cubicBezTo>
                  <a:close/>
                  <a:moveTo>
                    <a:pt x="431" y="1452"/>
                  </a:moveTo>
                  <a:lnTo>
                    <a:pt x="456" y="1452"/>
                  </a:lnTo>
                  <a:cubicBezTo>
                    <a:pt x="463" y="1452"/>
                    <a:pt x="469" y="1457"/>
                    <a:pt x="469" y="1464"/>
                  </a:cubicBezTo>
                  <a:cubicBezTo>
                    <a:pt x="469" y="1471"/>
                    <a:pt x="463" y="1477"/>
                    <a:pt x="456" y="1477"/>
                  </a:cubicBezTo>
                  <a:lnTo>
                    <a:pt x="431" y="1477"/>
                  </a:lnTo>
                  <a:cubicBezTo>
                    <a:pt x="424" y="1477"/>
                    <a:pt x="418" y="1471"/>
                    <a:pt x="418" y="1464"/>
                  </a:cubicBezTo>
                  <a:cubicBezTo>
                    <a:pt x="418" y="1457"/>
                    <a:pt x="424" y="1452"/>
                    <a:pt x="431" y="1452"/>
                  </a:cubicBezTo>
                  <a:close/>
                  <a:moveTo>
                    <a:pt x="507" y="1452"/>
                  </a:moveTo>
                  <a:lnTo>
                    <a:pt x="533" y="1452"/>
                  </a:lnTo>
                  <a:cubicBezTo>
                    <a:pt x="540" y="1452"/>
                    <a:pt x="546" y="1457"/>
                    <a:pt x="546" y="1464"/>
                  </a:cubicBezTo>
                  <a:cubicBezTo>
                    <a:pt x="546" y="1471"/>
                    <a:pt x="540" y="1477"/>
                    <a:pt x="533" y="1477"/>
                  </a:cubicBezTo>
                  <a:lnTo>
                    <a:pt x="507" y="1477"/>
                  </a:lnTo>
                  <a:cubicBezTo>
                    <a:pt x="500" y="1477"/>
                    <a:pt x="495" y="1471"/>
                    <a:pt x="495" y="1464"/>
                  </a:cubicBezTo>
                  <a:cubicBezTo>
                    <a:pt x="495" y="1457"/>
                    <a:pt x="500" y="1452"/>
                    <a:pt x="507" y="1452"/>
                  </a:cubicBezTo>
                  <a:close/>
                  <a:moveTo>
                    <a:pt x="584" y="1452"/>
                  </a:moveTo>
                  <a:lnTo>
                    <a:pt x="610" y="1452"/>
                  </a:lnTo>
                  <a:cubicBezTo>
                    <a:pt x="617" y="1452"/>
                    <a:pt x="623" y="1457"/>
                    <a:pt x="623" y="1464"/>
                  </a:cubicBezTo>
                  <a:cubicBezTo>
                    <a:pt x="623" y="1471"/>
                    <a:pt x="617" y="1477"/>
                    <a:pt x="610" y="1477"/>
                  </a:cubicBezTo>
                  <a:lnTo>
                    <a:pt x="584" y="1477"/>
                  </a:lnTo>
                  <a:cubicBezTo>
                    <a:pt x="577" y="1477"/>
                    <a:pt x="571" y="1471"/>
                    <a:pt x="571" y="1464"/>
                  </a:cubicBezTo>
                  <a:cubicBezTo>
                    <a:pt x="571" y="1457"/>
                    <a:pt x="577" y="1452"/>
                    <a:pt x="584" y="1452"/>
                  </a:cubicBezTo>
                  <a:close/>
                  <a:moveTo>
                    <a:pt x="661" y="1452"/>
                  </a:moveTo>
                  <a:lnTo>
                    <a:pt x="687" y="1452"/>
                  </a:lnTo>
                  <a:cubicBezTo>
                    <a:pt x="694" y="1452"/>
                    <a:pt x="699" y="1457"/>
                    <a:pt x="699" y="1464"/>
                  </a:cubicBezTo>
                  <a:cubicBezTo>
                    <a:pt x="699" y="1471"/>
                    <a:pt x="694" y="1477"/>
                    <a:pt x="687" y="1477"/>
                  </a:cubicBezTo>
                  <a:lnTo>
                    <a:pt x="661" y="1477"/>
                  </a:lnTo>
                  <a:cubicBezTo>
                    <a:pt x="654" y="1477"/>
                    <a:pt x="648" y="1471"/>
                    <a:pt x="648" y="1464"/>
                  </a:cubicBezTo>
                  <a:cubicBezTo>
                    <a:pt x="648" y="1457"/>
                    <a:pt x="654" y="1452"/>
                    <a:pt x="661" y="1452"/>
                  </a:cubicBezTo>
                  <a:close/>
                  <a:moveTo>
                    <a:pt x="738" y="1452"/>
                  </a:moveTo>
                  <a:lnTo>
                    <a:pt x="763" y="1452"/>
                  </a:lnTo>
                  <a:cubicBezTo>
                    <a:pt x="770" y="1452"/>
                    <a:pt x="776" y="1457"/>
                    <a:pt x="776" y="1464"/>
                  </a:cubicBezTo>
                  <a:cubicBezTo>
                    <a:pt x="776" y="1471"/>
                    <a:pt x="770" y="1477"/>
                    <a:pt x="763" y="1477"/>
                  </a:cubicBezTo>
                  <a:lnTo>
                    <a:pt x="738" y="1477"/>
                  </a:lnTo>
                  <a:cubicBezTo>
                    <a:pt x="731" y="1477"/>
                    <a:pt x="725" y="1471"/>
                    <a:pt x="725" y="1464"/>
                  </a:cubicBezTo>
                  <a:cubicBezTo>
                    <a:pt x="725" y="1457"/>
                    <a:pt x="731" y="1452"/>
                    <a:pt x="738" y="1452"/>
                  </a:cubicBezTo>
                  <a:close/>
                  <a:moveTo>
                    <a:pt x="815" y="1452"/>
                  </a:moveTo>
                  <a:lnTo>
                    <a:pt x="840" y="1452"/>
                  </a:lnTo>
                  <a:cubicBezTo>
                    <a:pt x="847" y="1452"/>
                    <a:pt x="853" y="1457"/>
                    <a:pt x="853" y="1464"/>
                  </a:cubicBezTo>
                  <a:cubicBezTo>
                    <a:pt x="853" y="1471"/>
                    <a:pt x="847" y="1477"/>
                    <a:pt x="840" y="1477"/>
                  </a:cubicBezTo>
                  <a:lnTo>
                    <a:pt x="815" y="1477"/>
                  </a:lnTo>
                  <a:cubicBezTo>
                    <a:pt x="808" y="1477"/>
                    <a:pt x="802" y="1471"/>
                    <a:pt x="802" y="1464"/>
                  </a:cubicBezTo>
                  <a:cubicBezTo>
                    <a:pt x="802" y="1457"/>
                    <a:pt x="808" y="1452"/>
                    <a:pt x="815" y="1452"/>
                  </a:cubicBezTo>
                  <a:close/>
                  <a:moveTo>
                    <a:pt x="891" y="1452"/>
                  </a:moveTo>
                  <a:lnTo>
                    <a:pt x="917" y="1452"/>
                  </a:lnTo>
                  <a:cubicBezTo>
                    <a:pt x="924" y="1452"/>
                    <a:pt x="930" y="1457"/>
                    <a:pt x="930" y="1464"/>
                  </a:cubicBezTo>
                  <a:cubicBezTo>
                    <a:pt x="930" y="1471"/>
                    <a:pt x="924" y="1477"/>
                    <a:pt x="917" y="1477"/>
                  </a:cubicBezTo>
                  <a:lnTo>
                    <a:pt x="891" y="1477"/>
                  </a:lnTo>
                  <a:cubicBezTo>
                    <a:pt x="884" y="1477"/>
                    <a:pt x="879" y="1471"/>
                    <a:pt x="879" y="1464"/>
                  </a:cubicBezTo>
                  <a:cubicBezTo>
                    <a:pt x="879" y="1457"/>
                    <a:pt x="884" y="1452"/>
                    <a:pt x="891" y="1452"/>
                  </a:cubicBezTo>
                  <a:close/>
                  <a:moveTo>
                    <a:pt x="968" y="1452"/>
                  </a:moveTo>
                  <a:lnTo>
                    <a:pt x="994" y="1452"/>
                  </a:lnTo>
                  <a:cubicBezTo>
                    <a:pt x="1001" y="1452"/>
                    <a:pt x="1007" y="1457"/>
                    <a:pt x="1007" y="1464"/>
                  </a:cubicBezTo>
                  <a:cubicBezTo>
                    <a:pt x="1007" y="1471"/>
                    <a:pt x="1001" y="1477"/>
                    <a:pt x="994" y="1477"/>
                  </a:cubicBezTo>
                  <a:lnTo>
                    <a:pt x="968" y="1477"/>
                  </a:lnTo>
                  <a:cubicBezTo>
                    <a:pt x="961" y="1477"/>
                    <a:pt x="955" y="1471"/>
                    <a:pt x="955" y="1464"/>
                  </a:cubicBezTo>
                  <a:cubicBezTo>
                    <a:pt x="955" y="1457"/>
                    <a:pt x="961" y="1452"/>
                    <a:pt x="968" y="1452"/>
                  </a:cubicBezTo>
                  <a:close/>
                  <a:moveTo>
                    <a:pt x="1045" y="1452"/>
                  </a:moveTo>
                  <a:lnTo>
                    <a:pt x="1071" y="1452"/>
                  </a:lnTo>
                  <a:cubicBezTo>
                    <a:pt x="1078" y="1452"/>
                    <a:pt x="1083" y="1457"/>
                    <a:pt x="1083" y="1464"/>
                  </a:cubicBezTo>
                  <a:cubicBezTo>
                    <a:pt x="1083" y="1471"/>
                    <a:pt x="1078" y="1477"/>
                    <a:pt x="1071" y="1477"/>
                  </a:cubicBezTo>
                  <a:lnTo>
                    <a:pt x="1045" y="1477"/>
                  </a:lnTo>
                  <a:cubicBezTo>
                    <a:pt x="1038" y="1477"/>
                    <a:pt x="1032" y="1471"/>
                    <a:pt x="1032" y="1464"/>
                  </a:cubicBezTo>
                  <a:cubicBezTo>
                    <a:pt x="1032" y="1457"/>
                    <a:pt x="1038" y="1452"/>
                    <a:pt x="1045" y="1452"/>
                  </a:cubicBezTo>
                  <a:close/>
                  <a:moveTo>
                    <a:pt x="1122" y="1452"/>
                  </a:moveTo>
                  <a:lnTo>
                    <a:pt x="1147" y="1452"/>
                  </a:lnTo>
                  <a:cubicBezTo>
                    <a:pt x="1154" y="1452"/>
                    <a:pt x="1160" y="1457"/>
                    <a:pt x="1160" y="1464"/>
                  </a:cubicBezTo>
                  <a:cubicBezTo>
                    <a:pt x="1160" y="1471"/>
                    <a:pt x="1154" y="1477"/>
                    <a:pt x="1147" y="1477"/>
                  </a:cubicBezTo>
                  <a:lnTo>
                    <a:pt x="1122" y="1477"/>
                  </a:lnTo>
                  <a:cubicBezTo>
                    <a:pt x="1115" y="1477"/>
                    <a:pt x="1109" y="1471"/>
                    <a:pt x="1109" y="1464"/>
                  </a:cubicBezTo>
                  <a:cubicBezTo>
                    <a:pt x="1109" y="1457"/>
                    <a:pt x="1115" y="1452"/>
                    <a:pt x="1122" y="1452"/>
                  </a:cubicBezTo>
                  <a:close/>
                  <a:moveTo>
                    <a:pt x="1199" y="1452"/>
                  </a:moveTo>
                  <a:lnTo>
                    <a:pt x="1224" y="1452"/>
                  </a:lnTo>
                  <a:cubicBezTo>
                    <a:pt x="1231" y="1452"/>
                    <a:pt x="1237" y="1457"/>
                    <a:pt x="1237" y="1464"/>
                  </a:cubicBezTo>
                  <a:cubicBezTo>
                    <a:pt x="1237" y="1471"/>
                    <a:pt x="1231" y="1477"/>
                    <a:pt x="1224" y="1477"/>
                  </a:cubicBezTo>
                  <a:lnTo>
                    <a:pt x="1199" y="1477"/>
                  </a:lnTo>
                  <a:cubicBezTo>
                    <a:pt x="1192" y="1477"/>
                    <a:pt x="1186" y="1471"/>
                    <a:pt x="1186" y="1464"/>
                  </a:cubicBezTo>
                  <a:cubicBezTo>
                    <a:pt x="1186" y="1457"/>
                    <a:pt x="1192" y="1452"/>
                    <a:pt x="1199" y="1452"/>
                  </a:cubicBezTo>
                  <a:close/>
                  <a:moveTo>
                    <a:pt x="1275" y="1452"/>
                  </a:moveTo>
                  <a:lnTo>
                    <a:pt x="1301" y="1452"/>
                  </a:lnTo>
                  <a:cubicBezTo>
                    <a:pt x="1308" y="1452"/>
                    <a:pt x="1314" y="1457"/>
                    <a:pt x="1314" y="1464"/>
                  </a:cubicBezTo>
                  <a:cubicBezTo>
                    <a:pt x="1314" y="1471"/>
                    <a:pt x="1308" y="1477"/>
                    <a:pt x="1301" y="1477"/>
                  </a:cubicBezTo>
                  <a:lnTo>
                    <a:pt x="1275" y="1477"/>
                  </a:lnTo>
                  <a:cubicBezTo>
                    <a:pt x="1268" y="1477"/>
                    <a:pt x="1263" y="1471"/>
                    <a:pt x="1263" y="1464"/>
                  </a:cubicBezTo>
                  <a:cubicBezTo>
                    <a:pt x="1263" y="1457"/>
                    <a:pt x="1268" y="1452"/>
                    <a:pt x="1275" y="1452"/>
                  </a:cubicBezTo>
                  <a:close/>
                  <a:moveTo>
                    <a:pt x="1352" y="1452"/>
                  </a:moveTo>
                  <a:lnTo>
                    <a:pt x="1378" y="1452"/>
                  </a:lnTo>
                  <a:cubicBezTo>
                    <a:pt x="1385" y="1452"/>
                    <a:pt x="1391" y="1457"/>
                    <a:pt x="1391" y="1464"/>
                  </a:cubicBezTo>
                  <a:cubicBezTo>
                    <a:pt x="1391" y="1471"/>
                    <a:pt x="1385" y="1477"/>
                    <a:pt x="1378" y="1477"/>
                  </a:cubicBezTo>
                  <a:lnTo>
                    <a:pt x="1352" y="1477"/>
                  </a:lnTo>
                  <a:cubicBezTo>
                    <a:pt x="1345" y="1477"/>
                    <a:pt x="1339" y="1471"/>
                    <a:pt x="1339" y="1464"/>
                  </a:cubicBezTo>
                  <a:cubicBezTo>
                    <a:pt x="1339" y="1457"/>
                    <a:pt x="1345" y="1452"/>
                    <a:pt x="1352" y="1452"/>
                  </a:cubicBezTo>
                  <a:close/>
                  <a:moveTo>
                    <a:pt x="1429" y="1452"/>
                  </a:moveTo>
                  <a:lnTo>
                    <a:pt x="1455" y="1452"/>
                  </a:lnTo>
                  <a:cubicBezTo>
                    <a:pt x="1462" y="1452"/>
                    <a:pt x="1467" y="1457"/>
                    <a:pt x="1467" y="1464"/>
                  </a:cubicBezTo>
                  <a:cubicBezTo>
                    <a:pt x="1467" y="1471"/>
                    <a:pt x="1462" y="1477"/>
                    <a:pt x="1455" y="1477"/>
                  </a:cubicBezTo>
                  <a:lnTo>
                    <a:pt x="1429" y="1477"/>
                  </a:lnTo>
                  <a:cubicBezTo>
                    <a:pt x="1422" y="1477"/>
                    <a:pt x="1416" y="1471"/>
                    <a:pt x="1416" y="1464"/>
                  </a:cubicBezTo>
                  <a:cubicBezTo>
                    <a:pt x="1416" y="1457"/>
                    <a:pt x="1422" y="1452"/>
                    <a:pt x="1429" y="1452"/>
                  </a:cubicBezTo>
                  <a:close/>
                  <a:moveTo>
                    <a:pt x="1506" y="1452"/>
                  </a:moveTo>
                  <a:lnTo>
                    <a:pt x="1531" y="1452"/>
                  </a:lnTo>
                  <a:cubicBezTo>
                    <a:pt x="1538" y="1452"/>
                    <a:pt x="1544" y="1457"/>
                    <a:pt x="1544" y="1464"/>
                  </a:cubicBezTo>
                  <a:cubicBezTo>
                    <a:pt x="1544" y="1471"/>
                    <a:pt x="1538" y="1477"/>
                    <a:pt x="1531" y="1477"/>
                  </a:cubicBezTo>
                  <a:lnTo>
                    <a:pt x="1506" y="1477"/>
                  </a:lnTo>
                  <a:cubicBezTo>
                    <a:pt x="1499" y="1477"/>
                    <a:pt x="1493" y="1471"/>
                    <a:pt x="1493" y="1464"/>
                  </a:cubicBezTo>
                  <a:cubicBezTo>
                    <a:pt x="1493" y="1457"/>
                    <a:pt x="1499" y="1452"/>
                    <a:pt x="1506" y="1452"/>
                  </a:cubicBezTo>
                  <a:close/>
                  <a:moveTo>
                    <a:pt x="1583" y="1452"/>
                  </a:moveTo>
                  <a:lnTo>
                    <a:pt x="1608" y="1452"/>
                  </a:lnTo>
                  <a:cubicBezTo>
                    <a:pt x="1615" y="1452"/>
                    <a:pt x="1621" y="1457"/>
                    <a:pt x="1621" y="1464"/>
                  </a:cubicBezTo>
                  <a:cubicBezTo>
                    <a:pt x="1621" y="1471"/>
                    <a:pt x="1615" y="1477"/>
                    <a:pt x="1608" y="1477"/>
                  </a:cubicBezTo>
                  <a:lnTo>
                    <a:pt x="1583" y="1477"/>
                  </a:lnTo>
                  <a:cubicBezTo>
                    <a:pt x="1576" y="1477"/>
                    <a:pt x="1570" y="1471"/>
                    <a:pt x="1570" y="1464"/>
                  </a:cubicBezTo>
                  <a:cubicBezTo>
                    <a:pt x="1570" y="1457"/>
                    <a:pt x="1576" y="1452"/>
                    <a:pt x="1583" y="1452"/>
                  </a:cubicBezTo>
                  <a:close/>
                  <a:moveTo>
                    <a:pt x="1659" y="1452"/>
                  </a:moveTo>
                  <a:lnTo>
                    <a:pt x="1685" y="1452"/>
                  </a:lnTo>
                  <a:cubicBezTo>
                    <a:pt x="1692" y="1452"/>
                    <a:pt x="1698" y="1457"/>
                    <a:pt x="1698" y="1464"/>
                  </a:cubicBezTo>
                  <a:cubicBezTo>
                    <a:pt x="1698" y="1471"/>
                    <a:pt x="1692" y="1477"/>
                    <a:pt x="1685" y="1477"/>
                  </a:cubicBezTo>
                  <a:lnTo>
                    <a:pt x="1659" y="1477"/>
                  </a:lnTo>
                  <a:cubicBezTo>
                    <a:pt x="1652" y="1477"/>
                    <a:pt x="1647" y="1471"/>
                    <a:pt x="1647" y="1464"/>
                  </a:cubicBezTo>
                  <a:cubicBezTo>
                    <a:pt x="1647" y="1457"/>
                    <a:pt x="1652" y="1452"/>
                    <a:pt x="1659" y="1452"/>
                  </a:cubicBezTo>
                  <a:close/>
                  <a:moveTo>
                    <a:pt x="1736" y="1452"/>
                  </a:moveTo>
                  <a:lnTo>
                    <a:pt x="1762" y="1452"/>
                  </a:lnTo>
                  <a:cubicBezTo>
                    <a:pt x="1769" y="1452"/>
                    <a:pt x="1775" y="1457"/>
                    <a:pt x="1775" y="1464"/>
                  </a:cubicBezTo>
                  <a:cubicBezTo>
                    <a:pt x="1775" y="1471"/>
                    <a:pt x="1769" y="1477"/>
                    <a:pt x="1762" y="1477"/>
                  </a:cubicBezTo>
                  <a:lnTo>
                    <a:pt x="1736" y="1477"/>
                  </a:lnTo>
                  <a:cubicBezTo>
                    <a:pt x="1729" y="1477"/>
                    <a:pt x="1723" y="1471"/>
                    <a:pt x="1723" y="1464"/>
                  </a:cubicBezTo>
                  <a:cubicBezTo>
                    <a:pt x="1723" y="1457"/>
                    <a:pt x="1729" y="1452"/>
                    <a:pt x="1736" y="1452"/>
                  </a:cubicBezTo>
                  <a:close/>
                  <a:moveTo>
                    <a:pt x="1813" y="1452"/>
                  </a:moveTo>
                  <a:lnTo>
                    <a:pt x="1839" y="1452"/>
                  </a:lnTo>
                  <a:cubicBezTo>
                    <a:pt x="1846" y="1452"/>
                    <a:pt x="1851" y="1457"/>
                    <a:pt x="1851" y="1464"/>
                  </a:cubicBezTo>
                  <a:cubicBezTo>
                    <a:pt x="1851" y="1471"/>
                    <a:pt x="1846" y="1477"/>
                    <a:pt x="1839" y="1477"/>
                  </a:cubicBezTo>
                  <a:lnTo>
                    <a:pt x="1813" y="1477"/>
                  </a:lnTo>
                  <a:cubicBezTo>
                    <a:pt x="1806" y="1477"/>
                    <a:pt x="1800" y="1471"/>
                    <a:pt x="1800" y="1464"/>
                  </a:cubicBezTo>
                  <a:cubicBezTo>
                    <a:pt x="1800" y="1457"/>
                    <a:pt x="1806" y="1452"/>
                    <a:pt x="1813" y="1452"/>
                  </a:cubicBezTo>
                  <a:close/>
                  <a:moveTo>
                    <a:pt x="1890" y="1452"/>
                  </a:moveTo>
                  <a:lnTo>
                    <a:pt x="1915" y="1452"/>
                  </a:lnTo>
                  <a:cubicBezTo>
                    <a:pt x="1922" y="1452"/>
                    <a:pt x="1928" y="1457"/>
                    <a:pt x="1928" y="1464"/>
                  </a:cubicBezTo>
                  <a:cubicBezTo>
                    <a:pt x="1928" y="1471"/>
                    <a:pt x="1922" y="1477"/>
                    <a:pt x="1915" y="1477"/>
                  </a:cubicBezTo>
                  <a:lnTo>
                    <a:pt x="1890" y="1477"/>
                  </a:lnTo>
                  <a:cubicBezTo>
                    <a:pt x="1883" y="1477"/>
                    <a:pt x="1877" y="1471"/>
                    <a:pt x="1877" y="1464"/>
                  </a:cubicBezTo>
                  <a:cubicBezTo>
                    <a:pt x="1877" y="1457"/>
                    <a:pt x="1883" y="1452"/>
                    <a:pt x="1890" y="1452"/>
                  </a:cubicBezTo>
                  <a:close/>
                  <a:moveTo>
                    <a:pt x="1967" y="1452"/>
                  </a:moveTo>
                  <a:lnTo>
                    <a:pt x="1992" y="1452"/>
                  </a:lnTo>
                  <a:cubicBezTo>
                    <a:pt x="1999" y="1452"/>
                    <a:pt x="2005" y="1457"/>
                    <a:pt x="2005" y="1464"/>
                  </a:cubicBezTo>
                  <a:cubicBezTo>
                    <a:pt x="2005" y="1471"/>
                    <a:pt x="1999" y="1477"/>
                    <a:pt x="1992" y="1477"/>
                  </a:cubicBezTo>
                  <a:lnTo>
                    <a:pt x="1967" y="1477"/>
                  </a:lnTo>
                  <a:cubicBezTo>
                    <a:pt x="1960" y="1477"/>
                    <a:pt x="1954" y="1471"/>
                    <a:pt x="1954" y="1464"/>
                  </a:cubicBezTo>
                  <a:cubicBezTo>
                    <a:pt x="1954" y="1457"/>
                    <a:pt x="1960" y="1452"/>
                    <a:pt x="1967" y="1452"/>
                  </a:cubicBezTo>
                  <a:close/>
                  <a:moveTo>
                    <a:pt x="2043" y="1452"/>
                  </a:moveTo>
                  <a:lnTo>
                    <a:pt x="2069" y="1452"/>
                  </a:lnTo>
                  <a:cubicBezTo>
                    <a:pt x="2076" y="1452"/>
                    <a:pt x="2082" y="1457"/>
                    <a:pt x="2082" y="1464"/>
                  </a:cubicBezTo>
                  <a:cubicBezTo>
                    <a:pt x="2082" y="1471"/>
                    <a:pt x="2076" y="1477"/>
                    <a:pt x="2069" y="1477"/>
                  </a:cubicBezTo>
                  <a:lnTo>
                    <a:pt x="2043" y="1477"/>
                  </a:lnTo>
                  <a:cubicBezTo>
                    <a:pt x="2036" y="1477"/>
                    <a:pt x="2031" y="1471"/>
                    <a:pt x="2031" y="1464"/>
                  </a:cubicBezTo>
                  <a:cubicBezTo>
                    <a:pt x="2031" y="1457"/>
                    <a:pt x="2036" y="1452"/>
                    <a:pt x="2043" y="1452"/>
                  </a:cubicBezTo>
                  <a:close/>
                  <a:moveTo>
                    <a:pt x="2120" y="1452"/>
                  </a:moveTo>
                  <a:lnTo>
                    <a:pt x="2146" y="1452"/>
                  </a:lnTo>
                  <a:cubicBezTo>
                    <a:pt x="2153" y="1452"/>
                    <a:pt x="2159" y="1457"/>
                    <a:pt x="2159" y="1464"/>
                  </a:cubicBezTo>
                  <a:cubicBezTo>
                    <a:pt x="2159" y="1471"/>
                    <a:pt x="2153" y="1477"/>
                    <a:pt x="2146" y="1477"/>
                  </a:cubicBezTo>
                  <a:lnTo>
                    <a:pt x="2120" y="1477"/>
                  </a:lnTo>
                  <a:cubicBezTo>
                    <a:pt x="2113" y="1477"/>
                    <a:pt x="2107" y="1471"/>
                    <a:pt x="2107" y="1464"/>
                  </a:cubicBezTo>
                  <a:cubicBezTo>
                    <a:pt x="2107" y="1457"/>
                    <a:pt x="2113" y="1452"/>
                    <a:pt x="2120" y="1452"/>
                  </a:cubicBezTo>
                  <a:close/>
                  <a:moveTo>
                    <a:pt x="2197" y="1452"/>
                  </a:moveTo>
                  <a:lnTo>
                    <a:pt x="2223" y="1452"/>
                  </a:lnTo>
                  <a:cubicBezTo>
                    <a:pt x="2230" y="1452"/>
                    <a:pt x="2235" y="1457"/>
                    <a:pt x="2235" y="1464"/>
                  </a:cubicBezTo>
                  <a:cubicBezTo>
                    <a:pt x="2235" y="1471"/>
                    <a:pt x="2230" y="1477"/>
                    <a:pt x="2223" y="1477"/>
                  </a:cubicBezTo>
                  <a:lnTo>
                    <a:pt x="2197" y="1477"/>
                  </a:lnTo>
                  <a:cubicBezTo>
                    <a:pt x="2190" y="1477"/>
                    <a:pt x="2184" y="1471"/>
                    <a:pt x="2184" y="1464"/>
                  </a:cubicBezTo>
                  <a:cubicBezTo>
                    <a:pt x="2184" y="1457"/>
                    <a:pt x="2190" y="1452"/>
                    <a:pt x="2197" y="1452"/>
                  </a:cubicBezTo>
                  <a:close/>
                  <a:moveTo>
                    <a:pt x="2274" y="1452"/>
                  </a:moveTo>
                  <a:lnTo>
                    <a:pt x="2299" y="1452"/>
                  </a:lnTo>
                  <a:cubicBezTo>
                    <a:pt x="2306" y="1452"/>
                    <a:pt x="2312" y="1457"/>
                    <a:pt x="2312" y="1464"/>
                  </a:cubicBezTo>
                  <a:cubicBezTo>
                    <a:pt x="2312" y="1471"/>
                    <a:pt x="2306" y="1477"/>
                    <a:pt x="2299" y="1477"/>
                  </a:cubicBezTo>
                  <a:lnTo>
                    <a:pt x="2274" y="1477"/>
                  </a:lnTo>
                  <a:cubicBezTo>
                    <a:pt x="2267" y="1477"/>
                    <a:pt x="2261" y="1471"/>
                    <a:pt x="2261" y="1464"/>
                  </a:cubicBezTo>
                  <a:cubicBezTo>
                    <a:pt x="2261" y="1457"/>
                    <a:pt x="2267" y="1452"/>
                    <a:pt x="2274" y="1452"/>
                  </a:cubicBezTo>
                  <a:close/>
                  <a:moveTo>
                    <a:pt x="2351" y="1452"/>
                  </a:moveTo>
                  <a:lnTo>
                    <a:pt x="2376" y="1452"/>
                  </a:lnTo>
                  <a:cubicBezTo>
                    <a:pt x="2383" y="1452"/>
                    <a:pt x="2389" y="1457"/>
                    <a:pt x="2389" y="1464"/>
                  </a:cubicBezTo>
                  <a:cubicBezTo>
                    <a:pt x="2389" y="1471"/>
                    <a:pt x="2383" y="1477"/>
                    <a:pt x="2376" y="1477"/>
                  </a:cubicBezTo>
                  <a:lnTo>
                    <a:pt x="2351" y="1477"/>
                  </a:lnTo>
                  <a:cubicBezTo>
                    <a:pt x="2344" y="1477"/>
                    <a:pt x="2338" y="1471"/>
                    <a:pt x="2338" y="1464"/>
                  </a:cubicBezTo>
                  <a:cubicBezTo>
                    <a:pt x="2338" y="1457"/>
                    <a:pt x="2344" y="1452"/>
                    <a:pt x="2351" y="1452"/>
                  </a:cubicBezTo>
                  <a:close/>
                  <a:moveTo>
                    <a:pt x="2427" y="1452"/>
                  </a:moveTo>
                  <a:lnTo>
                    <a:pt x="2453" y="1452"/>
                  </a:lnTo>
                  <a:cubicBezTo>
                    <a:pt x="2460" y="1452"/>
                    <a:pt x="2466" y="1457"/>
                    <a:pt x="2466" y="1464"/>
                  </a:cubicBezTo>
                  <a:cubicBezTo>
                    <a:pt x="2466" y="1471"/>
                    <a:pt x="2460" y="1477"/>
                    <a:pt x="2453" y="1477"/>
                  </a:cubicBezTo>
                  <a:lnTo>
                    <a:pt x="2427" y="1477"/>
                  </a:lnTo>
                  <a:cubicBezTo>
                    <a:pt x="2420" y="1477"/>
                    <a:pt x="2415" y="1471"/>
                    <a:pt x="2415" y="1464"/>
                  </a:cubicBezTo>
                  <a:cubicBezTo>
                    <a:pt x="2415" y="1457"/>
                    <a:pt x="2420" y="1452"/>
                    <a:pt x="2427" y="1452"/>
                  </a:cubicBezTo>
                  <a:close/>
                  <a:moveTo>
                    <a:pt x="2504" y="1452"/>
                  </a:moveTo>
                  <a:lnTo>
                    <a:pt x="2530" y="1452"/>
                  </a:lnTo>
                  <a:cubicBezTo>
                    <a:pt x="2537" y="1452"/>
                    <a:pt x="2543" y="1457"/>
                    <a:pt x="2543" y="1464"/>
                  </a:cubicBezTo>
                  <a:cubicBezTo>
                    <a:pt x="2543" y="1471"/>
                    <a:pt x="2537" y="1477"/>
                    <a:pt x="2530" y="1477"/>
                  </a:cubicBezTo>
                  <a:lnTo>
                    <a:pt x="2504" y="1477"/>
                  </a:lnTo>
                  <a:cubicBezTo>
                    <a:pt x="2497" y="1477"/>
                    <a:pt x="2491" y="1471"/>
                    <a:pt x="2491" y="1464"/>
                  </a:cubicBezTo>
                  <a:cubicBezTo>
                    <a:pt x="2491" y="1457"/>
                    <a:pt x="2497" y="1452"/>
                    <a:pt x="2504" y="1452"/>
                  </a:cubicBezTo>
                  <a:close/>
                  <a:moveTo>
                    <a:pt x="2581" y="1452"/>
                  </a:moveTo>
                  <a:lnTo>
                    <a:pt x="2607" y="1452"/>
                  </a:lnTo>
                  <a:cubicBezTo>
                    <a:pt x="2614" y="1452"/>
                    <a:pt x="2619" y="1457"/>
                    <a:pt x="2619" y="1464"/>
                  </a:cubicBezTo>
                  <a:cubicBezTo>
                    <a:pt x="2619" y="1471"/>
                    <a:pt x="2614" y="1477"/>
                    <a:pt x="2607" y="1477"/>
                  </a:cubicBezTo>
                  <a:lnTo>
                    <a:pt x="2581" y="1477"/>
                  </a:lnTo>
                  <a:cubicBezTo>
                    <a:pt x="2574" y="1477"/>
                    <a:pt x="2568" y="1471"/>
                    <a:pt x="2568" y="1464"/>
                  </a:cubicBezTo>
                  <a:cubicBezTo>
                    <a:pt x="2568" y="1457"/>
                    <a:pt x="2574" y="1452"/>
                    <a:pt x="2581" y="1452"/>
                  </a:cubicBezTo>
                  <a:close/>
                  <a:moveTo>
                    <a:pt x="2658" y="1452"/>
                  </a:moveTo>
                  <a:lnTo>
                    <a:pt x="2683" y="1452"/>
                  </a:lnTo>
                  <a:cubicBezTo>
                    <a:pt x="2690" y="1452"/>
                    <a:pt x="2696" y="1457"/>
                    <a:pt x="2696" y="1464"/>
                  </a:cubicBezTo>
                  <a:cubicBezTo>
                    <a:pt x="2696" y="1471"/>
                    <a:pt x="2690" y="1477"/>
                    <a:pt x="2683" y="1477"/>
                  </a:cubicBezTo>
                  <a:lnTo>
                    <a:pt x="2658" y="1477"/>
                  </a:lnTo>
                  <a:cubicBezTo>
                    <a:pt x="2651" y="1477"/>
                    <a:pt x="2645" y="1471"/>
                    <a:pt x="2645" y="1464"/>
                  </a:cubicBezTo>
                  <a:cubicBezTo>
                    <a:pt x="2645" y="1457"/>
                    <a:pt x="2651" y="1452"/>
                    <a:pt x="2658" y="1452"/>
                  </a:cubicBezTo>
                  <a:close/>
                  <a:moveTo>
                    <a:pt x="2735" y="1452"/>
                  </a:moveTo>
                  <a:lnTo>
                    <a:pt x="2760" y="1452"/>
                  </a:lnTo>
                  <a:cubicBezTo>
                    <a:pt x="2767" y="1452"/>
                    <a:pt x="2773" y="1457"/>
                    <a:pt x="2773" y="1464"/>
                  </a:cubicBezTo>
                  <a:cubicBezTo>
                    <a:pt x="2773" y="1471"/>
                    <a:pt x="2767" y="1477"/>
                    <a:pt x="2760" y="1477"/>
                  </a:cubicBezTo>
                  <a:lnTo>
                    <a:pt x="2735" y="1477"/>
                  </a:lnTo>
                  <a:cubicBezTo>
                    <a:pt x="2728" y="1477"/>
                    <a:pt x="2722" y="1471"/>
                    <a:pt x="2722" y="1464"/>
                  </a:cubicBezTo>
                  <a:cubicBezTo>
                    <a:pt x="2722" y="1457"/>
                    <a:pt x="2728" y="1452"/>
                    <a:pt x="2735" y="1452"/>
                  </a:cubicBezTo>
                  <a:close/>
                  <a:moveTo>
                    <a:pt x="2811" y="1452"/>
                  </a:moveTo>
                  <a:lnTo>
                    <a:pt x="2837" y="1452"/>
                  </a:lnTo>
                  <a:cubicBezTo>
                    <a:pt x="2844" y="1452"/>
                    <a:pt x="2850" y="1457"/>
                    <a:pt x="2850" y="1464"/>
                  </a:cubicBezTo>
                  <a:cubicBezTo>
                    <a:pt x="2850" y="1471"/>
                    <a:pt x="2844" y="1477"/>
                    <a:pt x="2837" y="1477"/>
                  </a:cubicBezTo>
                  <a:lnTo>
                    <a:pt x="2811" y="1477"/>
                  </a:lnTo>
                  <a:cubicBezTo>
                    <a:pt x="2804" y="1477"/>
                    <a:pt x="2799" y="1471"/>
                    <a:pt x="2799" y="1464"/>
                  </a:cubicBezTo>
                  <a:cubicBezTo>
                    <a:pt x="2799" y="1457"/>
                    <a:pt x="2804" y="1452"/>
                    <a:pt x="2811" y="1452"/>
                  </a:cubicBezTo>
                  <a:close/>
                  <a:moveTo>
                    <a:pt x="2888" y="1452"/>
                  </a:moveTo>
                  <a:lnTo>
                    <a:pt x="2914" y="1452"/>
                  </a:lnTo>
                  <a:cubicBezTo>
                    <a:pt x="2921" y="1452"/>
                    <a:pt x="2927" y="1457"/>
                    <a:pt x="2927" y="1464"/>
                  </a:cubicBezTo>
                  <a:cubicBezTo>
                    <a:pt x="2927" y="1471"/>
                    <a:pt x="2921" y="1477"/>
                    <a:pt x="2914" y="1477"/>
                  </a:cubicBezTo>
                  <a:lnTo>
                    <a:pt x="2888" y="1477"/>
                  </a:lnTo>
                  <a:cubicBezTo>
                    <a:pt x="2881" y="1477"/>
                    <a:pt x="2875" y="1471"/>
                    <a:pt x="2875" y="1464"/>
                  </a:cubicBezTo>
                  <a:cubicBezTo>
                    <a:pt x="2875" y="1457"/>
                    <a:pt x="2881" y="1452"/>
                    <a:pt x="2888" y="1452"/>
                  </a:cubicBezTo>
                  <a:close/>
                  <a:moveTo>
                    <a:pt x="2965" y="1452"/>
                  </a:moveTo>
                  <a:lnTo>
                    <a:pt x="2991" y="1452"/>
                  </a:lnTo>
                  <a:cubicBezTo>
                    <a:pt x="2998" y="1452"/>
                    <a:pt x="3003" y="1457"/>
                    <a:pt x="3003" y="1464"/>
                  </a:cubicBezTo>
                  <a:cubicBezTo>
                    <a:pt x="3003" y="1471"/>
                    <a:pt x="2998" y="1477"/>
                    <a:pt x="2991" y="1477"/>
                  </a:cubicBezTo>
                  <a:lnTo>
                    <a:pt x="2965" y="1477"/>
                  </a:lnTo>
                  <a:cubicBezTo>
                    <a:pt x="2958" y="1477"/>
                    <a:pt x="2952" y="1471"/>
                    <a:pt x="2952" y="1464"/>
                  </a:cubicBezTo>
                  <a:cubicBezTo>
                    <a:pt x="2952" y="1457"/>
                    <a:pt x="2958" y="1452"/>
                    <a:pt x="2965" y="1452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7"/>
                    <a:pt x="3030" y="1421"/>
                    <a:pt x="3037" y="1421"/>
                  </a:cubicBezTo>
                  <a:cubicBezTo>
                    <a:pt x="3044" y="1421"/>
                    <a:pt x="3050" y="1427"/>
                    <a:pt x="3050" y="1434"/>
                  </a:cubicBezTo>
                  <a:lnTo>
                    <a:pt x="3050" y="1459"/>
                  </a:lnTo>
                  <a:cubicBezTo>
                    <a:pt x="3050" y="1466"/>
                    <a:pt x="3044" y="1472"/>
                    <a:pt x="3037" y="1472"/>
                  </a:cubicBezTo>
                  <a:cubicBezTo>
                    <a:pt x="3030" y="1472"/>
                    <a:pt x="3024" y="1466"/>
                    <a:pt x="3024" y="1459"/>
                  </a:cubicBezTo>
                  <a:close/>
                  <a:moveTo>
                    <a:pt x="3024" y="1383"/>
                  </a:moveTo>
                  <a:lnTo>
                    <a:pt x="3024" y="1357"/>
                  </a:lnTo>
                  <a:cubicBezTo>
                    <a:pt x="3024" y="1350"/>
                    <a:pt x="3030" y="1344"/>
                    <a:pt x="3037" y="1344"/>
                  </a:cubicBezTo>
                  <a:cubicBezTo>
                    <a:pt x="3044" y="1344"/>
                    <a:pt x="3050" y="1350"/>
                    <a:pt x="3050" y="1357"/>
                  </a:cubicBezTo>
                  <a:lnTo>
                    <a:pt x="3050" y="1383"/>
                  </a:lnTo>
                  <a:cubicBezTo>
                    <a:pt x="3050" y="1390"/>
                    <a:pt x="3044" y="1395"/>
                    <a:pt x="3037" y="1395"/>
                  </a:cubicBezTo>
                  <a:cubicBezTo>
                    <a:pt x="3030" y="1395"/>
                    <a:pt x="3024" y="1390"/>
                    <a:pt x="3024" y="1383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30" y="1267"/>
                    <a:pt x="3037" y="1267"/>
                  </a:cubicBezTo>
                  <a:cubicBezTo>
                    <a:pt x="3044" y="1267"/>
                    <a:pt x="3050" y="1273"/>
                    <a:pt x="3050" y="1280"/>
                  </a:cubicBezTo>
                  <a:lnTo>
                    <a:pt x="3050" y="1306"/>
                  </a:lnTo>
                  <a:cubicBezTo>
                    <a:pt x="3050" y="1313"/>
                    <a:pt x="3044" y="1319"/>
                    <a:pt x="3037" y="1319"/>
                  </a:cubicBezTo>
                  <a:cubicBezTo>
                    <a:pt x="3030" y="1319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30" y="1191"/>
                    <a:pt x="3037" y="1191"/>
                  </a:cubicBezTo>
                  <a:cubicBezTo>
                    <a:pt x="3044" y="1191"/>
                    <a:pt x="3050" y="1196"/>
                    <a:pt x="3050" y="1203"/>
                  </a:cubicBezTo>
                  <a:lnTo>
                    <a:pt x="3050" y="1229"/>
                  </a:lnTo>
                  <a:cubicBezTo>
                    <a:pt x="3050" y="1236"/>
                    <a:pt x="3044" y="1242"/>
                    <a:pt x="3037" y="1242"/>
                  </a:cubicBezTo>
                  <a:cubicBezTo>
                    <a:pt x="3030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7"/>
                  </a:lnTo>
                  <a:cubicBezTo>
                    <a:pt x="3024" y="1119"/>
                    <a:pt x="3030" y="1114"/>
                    <a:pt x="3037" y="1114"/>
                  </a:cubicBezTo>
                  <a:cubicBezTo>
                    <a:pt x="3044" y="1114"/>
                    <a:pt x="3050" y="1119"/>
                    <a:pt x="3050" y="1127"/>
                  </a:cubicBezTo>
                  <a:lnTo>
                    <a:pt x="3050" y="1152"/>
                  </a:lnTo>
                  <a:cubicBezTo>
                    <a:pt x="3050" y="1159"/>
                    <a:pt x="3044" y="1165"/>
                    <a:pt x="3037" y="1165"/>
                  </a:cubicBezTo>
                  <a:cubicBezTo>
                    <a:pt x="3030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3"/>
                    <a:pt x="3030" y="1037"/>
                    <a:pt x="3037" y="1037"/>
                  </a:cubicBezTo>
                  <a:cubicBezTo>
                    <a:pt x="3044" y="1037"/>
                    <a:pt x="3050" y="1043"/>
                    <a:pt x="3050" y="1050"/>
                  </a:cubicBezTo>
                  <a:lnTo>
                    <a:pt x="3050" y="1075"/>
                  </a:lnTo>
                  <a:cubicBezTo>
                    <a:pt x="3050" y="1082"/>
                    <a:pt x="3044" y="1088"/>
                    <a:pt x="3037" y="1088"/>
                  </a:cubicBezTo>
                  <a:cubicBezTo>
                    <a:pt x="3030" y="1088"/>
                    <a:pt x="3024" y="1082"/>
                    <a:pt x="3024" y="1075"/>
                  </a:cubicBezTo>
                  <a:close/>
                  <a:moveTo>
                    <a:pt x="3024" y="999"/>
                  </a:moveTo>
                  <a:lnTo>
                    <a:pt x="3024" y="973"/>
                  </a:lnTo>
                  <a:cubicBezTo>
                    <a:pt x="3024" y="966"/>
                    <a:pt x="3030" y="960"/>
                    <a:pt x="3037" y="960"/>
                  </a:cubicBezTo>
                  <a:cubicBezTo>
                    <a:pt x="3044" y="960"/>
                    <a:pt x="3050" y="966"/>
                    <a:pt x="3050" y="973"/>
                  </a:cubicBezTo>
                  <a:lnTo>
                    <a:pt x="3050" y="999"/>
                  </a:lnTo>
                  <a:cubicBezTo>
                    <a:pt x="3050" y="1006"/>
                    <a:pt x="3044" y="1011"/>
                    <a:pt x="3037" y="1011"/>
                  </a:cubicBezTo>
                  <a:cubicBezTo>
                    <a:pt x="3030" y="1011"/>
                    <a:pt x="3024" y="1006"/>
                    <a:pt x="3024" y="999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30" y="883"/>
                    <a:pt x="3037" y="883"/>
                  </a:cubicBezTo>
                  <a:cubicBezTo>
                    <a:pt x="3044" y="883"/>
                    <a:pt x="3050" y="889"/>
                    <a:pt x="3050" y="896"/>
                  </a:cubicBezTo>
                  <a:lnTo>
                    <a:pt x="3050" y="922"/>
                  </a:lnTo>
                  <a:cubicBezTo>
                    <a:pt x="3050" y="929"/>
                    <a:pt x="3044" y="935"/>
                    <a:pt x="3037" y="935"/>
                  </a:cubicBezTo>
                  <a:cubicBezTo>
                    <a:pt x="3030" y="935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30" y="807"/>
                    <a:pt x="3037" y="807"/>
                  </a:cubicBezTo>
                  <a:cubicBezTo>
                    <a:pt x="3044" y="807"/>
                    <a:pt x="3050" y="812"/>
                    <a:pt x="3050" y="819"/>
                  </a:cubicBezTo>
                  <a:lnTo>
                    <a:pt x="3050" y="845"/>
                  </a:lnTo>
                  <a:cubicBezTo>
                    <a:pt x="3050" y="852"/>
                    <a:pt x="3044" y="858"/>
                    <a:pt x="3037" y="858"/>
                  </a:cubicBezTo>
                  <a:cubicBezTo>
                    <a:pt x="3030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3"/>
                  </a:lnTo>
                  <a:cubicBezTo>
                    <a:pt x="3024" y="735"/>
                    <a:pt x="3030" y="730"/>
                    <a:pt x="3037" y="730"/>
                  </a:cubicBezTo>
                  <a:cubicBezTo>
                    <a:pt x="3044" y="730"/>
                    <a:pt x="3050" y="735"/>
                    <a:pt x="3050" y="743"/>
                  </a:cubicBezTo>
                  <a:lnTo>
                    <a:pt x="3050" y="768"/>
                  </a:lnTo>
                  <a:cubicBezTo>
                    <a:pt x="3050" y="775"/>
                    <a:pt x="3044" y="781"/>
                    <a:pt x="3037" y="781"/>
                  </a:cubicBezTo>
                  <a:cubicBezTo>
                    <a:pt x="3030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9"/>
                    <a:pt x="3030" y="653"/>
                    <a:pt x="3037" y="653"/>
                  </a:cubicBezTo>
                  <a:cubicBezTo>
                    <a:pt x="3044" y="653"/>
                    <a:pt x="3050" y="659"/>
                    <a:pt x="3050" y="666"/>
                  </a:cubicBezTo>
                  <a:lnTo>
                    <a:pt x="3050" y="691"/>
                  </a:lnTo>
                  <a:cubicBezTo>
                    <a:pt x="3050" y="698"/>
                    <a:pt x="3044" y="704"/>
                    <a:pt x="3037" y="704"/>
                  </a:cubicBezTo>
                  <a:cubicBezTo>
                    <a:pt x="3030" y="704"/>
                    <a:pt x="3024" y="698"/>
                    <a:pt x="3024" y="691"/>
                  </a:cubicBezTo>
                  <a:close/>
                  <a:moveTo>
                    <a:pt x="3024" y="615"/>
                  </a:moveTo>
                  <a:lnTo>
                    <a:pt x="3024" y="589"/>
                  </a:lnTo>
                  <a:cubicBezTo>
                    <a:pt x="3024" y="582"/>
                    <a:pt x="3030" y="576"/>
                    <a:pt x="3037" y="576"/>
                  </a:cubicBezTo>
                  <a:cubicBezTo>
                    <a:pt x="3044" y="576"/>
                    <a:pt x="3050" y="582"/>
                    <a:pt x="3050" y="589"/>
                  </a:cubicBezTo>
                  <a:lnTo>
                    <a:pt x="3050" y="615"/>
                  </a:lnTo>
                  <a:cubicBezTo>
                    <a:pt x="3050" y="622"/>
                    <a:pt x="3044" y="627"/>
                    <a:pt x="3037" y="627"/>
                  </a:cubicBezTo>
                  <a:cubicBezTo>
                    <a:pt x="3030" y="627"/>
                    <a:pt x="3024" y="622"/>
                    <a:pt x="3024" y="615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30" y="499"/>
                    <a:pt x="3037" y="499"/>
                  </a:cubicBezTo>
                  <a:cubicBezTo>
                    <a:pt x="3044" y="499"/>
                    <a:pt x="3050" y="505"/>
                    <a:pt x="3050" y="512"/>
                  </a:cubicBezTo>
                  <a:lnTo>
                    <a:pt x="3050" y="538"/>
                  </a:lnTo>
                  <a:cubicBezTo>
                    <a:pt x="3050" y="545"/>
                    <a:pt x="3044" y="551"/>
                    <a:pt x="3037" y="551"/>
                  </a:cubicBezTo>
                  <a:cubicBezTo>
                    <a:pt x="3030" y="551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30" y="423"/>
                    <a:pt x="3037" y="423"/>
                  </a:cubicBezTo>
                  <a:cubicBezTo>
                    <a:pt x="3044" y="423"/>
                    <a:pt x="3050" y="428"/>
                    <a:pt x="3050" y="435"/>
                  </a:cubicBezTo>
                  <a:lnTo>
                    <a:pt x="3050" y="461"/>
                  </a:lnTo>
                  <a:cubicBezTo>
                    <a:pt x="3050" y="468"/>
                    <a:pt x="3044" y="474"/>
                    <a:pt x="3037" y="474"/>
                  </a:cubicBezTo>
                  <a:cubicBezTo>
                    <a:pt x="3030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9"/>
                  </a:lnTo>
                  <a:cubicBezTo>
                    <a:pt x="3024" y="351"/>
                    <a:pt x="3030" y="346"/>
                    <a:pt x="3037" y="346"/>
                  </a:cubicBezTo>
                  <a:cubicBezTo>
                    <a:pt x="3044" y="346"/>
                    <a:pt x="3050" y="351"/>
                    <a:pt x="3050" y="359"/>
                  </a:cubicBezTo>
                  <a:lnTo>
                    <a:pt x="3050" y="384"/>
                  </a:lnTo>
                  <a:cubicBezTo>
                    <a:pt x="3050" y="391"/>
                    <a:pt x="3044" y="397"/>
                    <a:pt x="3037" y="397"/>
                  </a:cubicBezTo>
                  <a:cubicBezTo>
                    <a:pt x="3030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5"/>
                    <a:pt x="3030" y="269"/>
                    <a:pt x="3037" y="269"/>
                  </a:cubicBezTo>
                  <a:cubicBezTo>
                    <a:pt x="3044" y="269"/>
                    <a:pt x="3050" y="275"/>
                    <a:pt x="3050" y="282"/>
                  </a:cubicBezTo>
                  <a:lnTo>
                    <a:pt x="3050" y="307"/>
                  </a:lnTo>
                  <a:cubicBezTo>
                    <a:pt x="3050" y="314"/>
                    <a:pt x="3044" y="320"/>
                    <a:pt x="3037" y="320"/>
                  </a:cubicBezTo>
                  <a:cubicBezTo>
                    <a:pt x="3030" y="320"/>
                    <a:pt x="3024" y="314"/>
                    <a:pt x="3024" y="307"/>
                  </a:cubicBezTo>
                  <a:close/>
                  <a:moveTo>
                    <a:pt x="3024" y="231"/>
                  </a:moveTo>
                  <a:lnTo>
                    <a:pt x="3024" y="205"/>
                  </a:lnTo>
                  <a:cubicBezTo>
                    <a:pt x="3024" y="198"/>
                    <a:pt x="3030" y="192"/>
                    <a:pt x="3037" y="192"/>
                  </a:cubicBezTo>
                  <a:cubicBezTo>
                    <a:pt x="3044" y="192"/>
                    <a:pt x="3050" y="198"/>
                    <a:pt x="3050" y="205"/>
                  </a:cubicBezTo>
                  <a:lnTo>
                    <a:pt x="3050" y="231"/>
                  </a:lnTo>
                  <a:cubicBezTo>
                    <a:pt x="3050" y="238"/>
                    <a:pt x="3044" y="243"/>
                    <a:pt x="3037" y="243"/>
                  </a:cubicBezTo>
                  <a:cubicBezTo>
                    <a:pt x="3030" y="243"/>
                    <a:pt x="3024" y="238"/>
                    <a:pt x="3024" y="231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30" y="115"/>
                    <a:pt x="3037" y="115"/>
                  </a:cubicBezTo>
                  <a:cubicBezTo>
                    <a:pt x="3044" y="115"/>
                    <a:pt x="3050" y="121"/>
                    <a:pt x="3050" y="128"/>
                  </a:cubicBezTo>
                  <a:lnTo>
                    <a:pt x="3050" y="154"/>
                  </a:lnTo>
                  <a:cubicBezTo>
                    <a:pt x="3050" y="161"/>
                    <a:pt x="3044" y="167"/>
                    <a:pt x="3037" y="167"/>
                  </a:cubicBezTo>
                  <a:cubicBezTo>
                    <a:pt x="3030" y="167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30" y="39"/>
                    <a:pt x="3037" y="39"/>
                  </a:cubicBezTo>
                  <a:cubicBezTo>
                    <a:pt x="3044" y="39"/>
                    <a:pt x="3050" y="44"/>
                    <a:pt x="3050" y="51"/>
                  </a:cubicBezTo>
                  <a:lnTo>
                    <a:pt x="3050" y="77"/>
                  </a:lnTo>
                  <a:cubicBezTo>
                    <a:pt x="3050" y="84"/>
                    <a:pt x="3044" y="90"/>
                    <a:pt x="3037" y="90"/>
                  </a:cubicBezTo>
                  <a:cubicBezTo>
                    <a:pt x="3030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5" y="20"/>
                    <a:pt x="2985" y="13"/>
                  </a:cubicBezTo>
                  <a:cubicBezTo>
                    <a:pt x="2985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7" y="6"/>
                    <a:pt x="3037" y="13"/>
                  </a:cubicBezTo>
                  <a:cubicBezTo>
                    <a:pt x="3037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1" y="26"/>
                  </a:lnTo>
                  <a:cubicBezTo>
                    <a:pt x="2914" y="26"/>
                    <a:pt x="2909" y="20"/>
                    <a:pt x="2909" y="13"/>
                  </a:cubicBezTo>
                  <a:cubicBezTo>
                    <a:pt x="2909" y="6"/>
                    <a:pt x="2914" y="0"/>
                    <a:pt x="2921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5" y="26"/>
                  </a:lnTo>
                  <a:cubicBezTo>
                    <a:pt x="2838" y="26"/>
                    <a:pt x="2832" y="20"/>
                    <a:pt x="2832" y="13"/>
                  </a:cubicBezTo>
                  <a:cubicBezTo>
                    <a:pt x="2832" y="6"/>
                    <a:pt x="2838" y="0"/>
                    <a:pt x="2845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3" y="26"/>
                  </a:moveTo>
                  <a:lnTo>
                    <a:pt x="2768" y="26"/>
                  </a:lnTo>
                  <a:cubicBezTo>
                    <a:pt x="2761" y="26"/>
                    <a:pt x="2755" y="20"/>
                    <a:pt x="2755" y="13"/>
                  </a:cubicBezTo>
                  <a:cubicBezTo>
                    <a:pt x="2755" y="6"/>
                    <a:pt x="2761" y="0"/>
                    <a:pt x="2768" y="0"/>
                  </a:cubicBezTo>
                  <a:lnTo>
                    <a:pt x="2793" y="0"/>
                  </a:lnTo>
                  <a:cubicBezTo>
                    <a:pt x="2801" y="0"/>
                    <a:pt x="2806" y="6"/>
                    <a:pt x="2806" y="13"/>
                  </a:cubicBezTo>
                  <a:cubicBezTo>
                    <a:pt x="2806" y="20"/>
                    <a:pt x="2801" y="26"/>
                    <a:pt x="2793" y="26"/>
                  </a:cubicBezTo>
                  <a:close/>
                  <a:moveTo>
                    <a:pt x="2717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7" y="0"/>
                  </a:lnTo>
                  <a:cubicBezTo>
                    <a:pt x="2724" y="0"/>
                    <a:pt x="2729" y="6"/>
                    <a:pt x="2729" y="13"/>
                  </a:cubicBezTo>
                  <a:cubicBezTo>
                    <a:pt x="2729" y="20"/>
                    <a:pt x="2724" y="26"/>
                    <a:pt x="2717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1" y="20"/>
                    <a:pt x="2601" y="13"/>
                  </a:cubicBezTo>
                  <a:cubicBezTo>
                    <a:pt x="2601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3" y="6"/>
                    <a:pt x="2653" y="13"/>
                  </a:cubicBezTo>
                  <a:cubicBezTo>
                    <a:pt x="2653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7" y="26"/>
                  </a:lnTo>
                  <a:cubicBezTo>
                    <a:pt x="2530" y="26"/>
                    <a:pt x="2525" y="20"/>
                    <a:pt x="2525" y="13"/>
                  </a:cubicBezTo>
                  <a:cubicBezTo>
                    <a:pt x="2525" y="6"/>
                    <a:pt x="2530" y="0"/>
                    <a:pt x="2537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1" y="26"/>
                  </a:lnTo>
                  <a:cubicBezTo>
                    <a:pt x="2454" y="26"/>
                    <a:pt x="2448" y="20"/>
                    <a:pt x="2448" y="13"/>
                  </a:cubicBezTo>
                  <a:cubicBezTo>
                    <a:pt x="2448" y="6"/>
                    <a:pt x="2454" y="0"/>
                    <a:pt x="2461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09" y="26"/>
                  </a:moveTo>
                  <a:lnTo>
                    <a:pt x="2384" y="26"/>
                  </a:lnTo>
                  <a:cubicBezTo>
                    <a:pt x="2377" y="26"/>
                    <a:pt x="2371" y="20"/>
                    <a:pt x="2371" y="13"/>
                  </a:cubicBezTo>
                  <a:cubicBezTo>
                    <a:pt x="2371" y="6"/>
                    <a:pt x="2377" y="0"/>
                    <a:pt x="2384" y="0"/>
                  </a:cubicBezTo>
                  <a:lnTo>
                    <a:pt x="2409" y="0"/>
                  </a:lnTo>
                  <a:cubicBezTo>
                    <a:pt x="2417" y="0"/>
                    <a:pt x="2422" y="6"/>
                    <a:pt x="2422" y="13"/>
                  </a:cubicBezTo>
                  <a:cubicBezTo>
                    <a:pt x="2422" y="20"/>
                    <a:pt x="2417" y="26"/>
                    <a:pt x="2409" y="26"/>
                  </a:cubicBezTo>
                  <a:close/>
                  <a:moveTo>
                    <a:pt x="2333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3" y="0"/>
                  </a:lnTo>
                  <a:cubicBezTo>
                    <a:pt x="2340" y="0"/>
                    <a:pt x="2345" y="6"/>
                    <a:pt x="2345" y="13"/>
                  </a:cubicBezTo>
                  <a:cubicBezTo>
                    <a:pt x="2345" y="20"/>
                    <a:pt x="2340" y="26"/>
                    <a:pt x="2333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7" y="20"/>
                    <a:pt x="2217" y="13"/>
                  </a:cubicBezTo>
                  <a:cubicBezTo>
                    <a:pt x="2217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9" y="6"/>
                    <a:pt x="2269" y="13"/>
                  </a:cubicBezTo>
                  <a:cubicBezTo>
                    <a:pt x="2269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3" y="26"/>
                  </a:lnTo>
                  <a:cubicBezTo>
                    <a:pt x="2146" y="26"/>
                    <a:pt x="2141" y="20"/>
                    <a:pt x="2141" y="13"/>
                  </a:cubicBezTo>
                  <a:cubicBezTo>
                    <a:pt x="2141" y="6"/>
                    <a:pt x="2146" y="0"/>
                    <a:pt x="2153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7" y="26"/>
                  </a:lnTo>
                  <a:cubicBezTo>
                    <a:pt x="2070" y="26"/>
                    <a:pt x="2064" y="20"/>
                    <a:pt x="2064" y="13"/>
                  </a:cubicBezTo>
                  <a:cubicBezTo>
                    <a:pt x="2064" y="6"/>
                    <a:pt x="2070" y="0"/>
                    <a:pt x="2077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5" y="26"/>
                  </a:moveTo>
                  <a:lnTo>
                    <a:pt x="2000" y="26"/>
                  </a:lnTo>
                  <a:cubicBezTo>
                    <a:pt x="1993" y="26"/>
                    <a:pt x="1987" y="20"/>
                    <a:pt x="1987" y="13"/>
                  </a:cubicBezTo>
                  <a:cubicBezTo>
                    <a:pt x="1987" y="6"/>
                    <a:pt x="1993" y="0"/>
                    <a:pt x="2000" y="0"/>
                  </a:cubicBezTo>
                  <a:lnTo>
                    <a:pt x="2025" y="0"/>
                  </a:lnTo>
                  <a:cubicBezTo>
                    <a:pt x="2033" y="0"/>
                    <a:pt x="2038" y="6"/>
                    <a:pt x="2038" y="13"/>
                  </a:cubicBezTo>
                  <a:cubicBezTo>
                    <a:pt x="2038" y="20"/>
                    <a:pt x="2033" y="26"/>
                    <a:pt x="2025" y="26"/>
                  </a:cubicBezTo>
                  <a:close/>
                  <a:moveTo>
                    <a:pt x="1949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9" y="0"/>
                  </a:lnTo>
                  <a:cubicBezTo>
                    <a:pt x="1956" y="0"/>
                    <a:pt x="1961" y="6"/>
                    <a:pt x="1961" y="13"/>
                  </a:cubicBezTo>
                  <a:cubicBezTo>
                    <a:pt x="1961" y="20"/>
                    <a:pt x="1956" y="26"/>
                    <a:pt x="1949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3" y="20"/>
                    <a:pt x="1833" y="13"/>
                  </a:cubicBezTo>
                  <a:cubicBezTo>
                    <a:pt x="1833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5" y="6"/>
                    <a:pt x="1885" y="13"/>
                  </a:cubicBezTo>
                  <a:cubicBezTo>
                    <a:pt x="1885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69" y="26"/>
                  </a:lnTo>
                  <a:cubicBezTo>
                    <a:pt x="1762" y="26"/>
                    <a:pt x="1757" y="20"/>
                    <a:pt x="1757" y="13"/>
                  </a:cubicBezTo>
                  <a:cubicBezTo>
                    <a:pt x="1757" y="6"/>
                    <a:pt x="1762" y="0"/>
                    <a:pt x="1769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3" y="26"/>
                  </a:lnTo>
                  <a:cubicBezTo>
                    <a:pt x="1686" y="26"/>
                    <a:pt x="1680" y="20"/>
                    <a:pt x="1680" y="13"/>
                  </a:cubicBezTo>
                  <a:cubicBezTo>
                    <a:pt x="1680" y="6"/>
                    <a:pt x="1686" y="0"/>
                    <a:pt x="1693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1" y="26"/>
                  </a:moveTo>
                  <a:lnTo>
                    <a:pt x="1616" y="26"/>
                  </a:lnTo>
                  <a:cubicBezTo>
                    <a:pt x="1609" y="26"/>
                    <a:pt x="1603" y="20"/>
                    <a:pt x="1603" y="13"/>
                  </a:cubicBezTo>
                  <a:cubicBezTo>
                    <a:pt x="1603" y="6"/>
                    <a:pt x="1609" y="0"/>
                    <a:pt x="1616" y="0"/>
                  </a:cubicBezTo>
                  <a:lnTo>
                    <a:pt x="1641" y="0"/>
                  </a:lnTo>
                  <a:cubicBezTo>
                    <a:pt x="1649" y="0"/>
                    <a:pt x="1654" y="6"/>
                    <a:pt x="1654" y="13"/>
                  </a:cubicBezTo>
                  <a:cubicBezTo>
                    <a:pt x="1654" y="20"/>
                    <a:pt x="1649" y="26"/>
                    <a:pt x="1641" y="26"/>
                  </a:cubicBezTo>
                  <a:close/>
                  <a:moveTo>
                    <a:pt x="1565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5" y="0"/>
                  </a:lnTo>
                  <a:cubicBezTo>
                    <a:pt x="1572" y="0"/>
                    <a:pt x="1577" y="6"/>
                    <a:pt x="1577" y="13"/>
                  </a:cubicBezTo>
                  <a:cubicBezTo>
                    <a:pt x="1577" y="20"/>
                    <a:pt x="1572" y="26"/>
                    <a:pt x="1565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49" y="20"/>
                    <a:pt x="1449" y="13"/>
                  </a:cubicBezTo>
                  <a:cubicBezTo>
                    <a:pt x="1449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1" y="6"/>
                    <a:pt x="1501" y="13"/>
                  </a:cubicBezTo>
                  <a:cubicBezTo>
                    <a:pt x="1501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5" y="26"/>
                  </a:lnTo>
                  <a:cubicBezTo>
                    <a:pt x="1378" y="26"/>
                    <a:pt x="1373" y="20"/>
                    <a:pt x="1373" y="13"/>
                  </a:cubicBezTo>
                  <a:cubicBezTo>
                    <a:pt x="1373" y="6"/>
                    <a:pt x="1378" y="0"/>
                    <a:pt x="1385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9" y="26"/>
                  </a:lnTo>
                  <a:cubicBezTo>
                    <a:pt x="1302" y="26"/>
                    <a:pt x="1296" y="20"/>
                    <a:pt x="1296" y="13"/>
                  </a:cubicBezTo>
                  <a:cubicBezTo>
                    <a:pt x="1296" y="6"/>
                    <a:pt x="1302" y="0"/>
                    <a:pt x="1309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7" y="26"/>
                  </a:moveTo>
                  <a:lnTo>
                    <a:pt x="1232" y="26"/>
                  </a:lnTo>
                  <a:cubicBezTo>
                    <a:pt x="1225" y="26"/>
                    <a:pt x="1219" y="20"/>
                    <a:pt x="1219" y="13"/>
                  </a:cubicBezTo>
                  <a:cubicBezTo>
                    <a:pt x="1219" y="6"/>
                    <a:pt x="1225" y="0"/>
                    <a:pt x="1232" y="0"/>
                  </a:cubicBezTo>
                  <a:lnTo>
                    <a:pt x="1257" y="0"/>
                  </a:lnTo>
                  <a:cubicBezTo>
                    <a:pt x="1265" y="0"/>
                    <a:pt x="1270" y="6"/>
                    <a:pt x="1270" y="13"/>
                  </a:cubicBezTo>
                  <a:cubicBezTo>
                    <a:pt x="1270" y="20"/>
                    <a:pt x="1265" y="26"/>
                    <a:pt x="1257" y="26"/>
                  </a:cubicBezTo>
                  <a:close/>
                  <a:moveTo>
                    <a:pt x="1181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1" y="0"/>
                  </a:lnTo>
                  <a:cubicBezTo>
                    <a:pt x="1188" y="0"/>
                    <a:pt x="1193" y="6"/>
                    <a:pt x="1193" y="13"/>
                  </a:cubicBezTo>
                  <a:cubicBezTo>
                    <a:pt x="1193" y="20"/>
                    <a:pt x="1188" y="26"/>
                    <a:pt x="1181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5" y="20"/>
                    <a:pt x="1065" y="13"/>
                  </a:cubicBezTo>
                  <a:cubicBezTo>
                    <a:pt x="1065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7" y="6"/>
                    <a:pt x="1117" y="13"/>
                  </a:cubicBezTo>
                  <a:cubicBezTo>
                    <a:pt x="1117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1" y="26"/>
                  </a:lnTo>
                  <a:cubicBezTo>
                    <a:pt x="994" y="26"/>
                    <a:pt x="989" y="20"/>
                    <a:pt x="989" y="13"/>
                  </a:cubicBezTo>
                  <a:cubicBezTo>
                    <a:pt x="989" y="6"/>
                    <a:pt x="994" y="0"/>
                    <a:pt x="1001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5" y="26"/>
                  </a:lnTo>
                  <a:cubicBezTo>
                    <a:pt x="918" y="26"/>
                    <a:pt x="912" y="20"/>
                    <a:pt x="912" y="13"/>
                  </a:cubicBezTo>
                  <a:cubicBezTo>
                    <a:pt x="912" y="6"/>
                    <a:pt x="918" y="0"/>
                    <a:pt x="925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3" y="26"/>
                  </a:moveTo>
                  <a:lnTo>
                    <a:pt x="848" y="26"/>
                  </a:lnTo>
                  <a:cubicBezTo>
                    <a:pt x="841" y="26"/>
                    <a:pt x="835" y="20"/>
                    <a:pt x="835" y="13"/>
                  </a:cubicBezTo>
                  <a:cubicBezTo>
                    <a:pt x="835" y="6"/>
                    <a:pt x="841" y="0"/>
                    <a:pt x="848" y="0"/>
                  </a:cubicBezTo>
                  <a:lnTo>
                    <a:pt x="873" y="0"/>
                  </a:lnTo>
                  <a:cubicBezTo>
                    <a:pt x="881" y="0"/>
                    <a:pt x="886" y="6"/>
                    <a:pt x="886" y="13"/>
                  </a:cubicBezTo>
                  <a:cubicBezTo>
                    <a:pt x="886" y="20"/>
                    <a:pt x="881" y="26"/>
                    <a:pt x="873" y="26"/>
                  </a:cubicBezTo>
                  <a:close/>
                  <a:moveTo>
                    <a:pt x="797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7" y="0"/>
                  </a:lnTo>
                  <a:cubicBezTo>
                    <a:pt x="804" y="0"/>
                    <a:pt x="809" y="6"/>
                    <a:pt x="809" y="13"/>
                  </a:cubicBezTo>
                  <a:cubicBezTo>
                    <a:pt x="809" y="20"/>
                    <a:pt x="804" y="26"/>
                    <a:pt x="797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1" y="20"/>
                    <a:pt x="681" y="13"/>
                  </a:cubicBezTo>
                  <a:cubicBezTo>
                    <a:pt x="681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3" y="6"/>
                    <a:pt x="733" y="13"/>
                  </a:cubicBezTo>
                  <a:cubicBezTo>
                    <a:pt x="733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7" y="26"/>
                  </a:lnTo>
                  <a:cubicBezTo>
                    <a:pt x="610" y="26"/>
                    <a:pt x="605" y="20"/>
                    <a:pt x="605" y="13"/>
                  </a:cubicBezTo>
                  <a:cubicBezTo>
                    <a:pt x="605" y="6"/>
                    <a:pt x="610" y="0"/>
                    <a:pt x="617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1" y="26"/>
                  </a:lnTo>
                  <a:cubicBezTo>
                    <a:pt x="534" y="26"/>
                    <a:pt x="528" y="20"/>
                    <a:pt x="528" y="13"/>
                  </a:cubicBezTo>
                  <a:cubicBezTo>
                    <a:pt x="528" y="6"/>
                    <a:pt x="534" y="0"/>
                    <a:pt x="541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89" y="26"/>
                  </a:moveTo>
                  <a:lnTo>
                    <a:pt x="464" y="26"/>
                  </a:lnTo>
                  <a:cubicBezTo>
                    <a:pt x="457" y="26"/>
                    <a:pt x="451" y="20"/>
                    <a:pt x="451" y="13"/>
                  </a:cubicBezTo>
                  <a:cubicBezTo>
                    <a:pt x="451" y="6"/>
                    <a:pt x="457" y="0"/>
                    <a:pt x="464" y="0"/>
                  </a:cubicBezTo>
                  <a:lnTo>
                    <a:pt x="489" y="0"/>
                  </a:lnTo>
                  <a:cubicBezTo>
                    <a:pt x="497" y="0"/>
                    <a:pt x="502" y="6"/>
                    <a:pt x="502" y="13"/>
                  </a:cubicBezTo>
                  <a:cubicBezTo>
                    <a:pt x="502" y="20"/>
                    <a:pt x="497" y="26"/>
                    <a:pt x="489" y="26"/>
                  </a:cubicBezTo>
                  <a:close/>
                  <a:moveTo>
                    <a:pt x="413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3" y="0"/>
                  </a:lnTo>
                  <a:cubicBezTo>
                    <a:pt x="420" y="0"/>
                    <a:pt x="425" y="6"/>
                    <a:pt x="425" y="13"/>
                  </a:cubicBezTo>
                  <a:cubicBezTo>
                    <a:pt x="425" y="20"/>
                    <a:pt x="420" y="26"/>
                    <a:pt x="413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7" y="20"/>
                    <a:pt x="297" y="13"/>
                  </a:cubicBezTo>
                  <a:cubicBezTo>
                    <a:pt x="297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9" y="6"/>
                    <a:pt x="349" y="13"/>
                  </a:cubicBezTo>
                  <a:cubicBezTo>
                    <a:pt x="349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3" y="26"/>
                  </a:lnTo>
                  <a:cubicBezTo>
                    <a:pt x="226" y="26"/>
                    <a:pt x="221" y="20"/>
                    <a:pt x="221" y="13"/>
                  </a:cubicBezTo>
                  <a:cubicBezTo>
                    <a:pt x="221" y="6"/>
                    <a:pt x="226" y="0"/>
                    <a:pt x="233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7" y="26"/>
                  </a:lnTo>
                  <a:cubicBezTo>
                    <a:pt x="150" y="26"/>
                    <a:pt x="144" y="20"/>
                    <a:pt x="144" y="13"/>
                  </a:cubicBezTo>
                  <a:cubicBezTo>
                    <a:pt x="144" y="6"/>
                    <a:pt x="150" y="0"/>
                    <a:pt x="157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5" y="26"/>
                  </a:moveTo>
                  <a:lnTo>
                    <a:pt x="80" y="26"/>
                  </a:lnTo>
                  <a:cubicBezTo>
                    <a:pt x="73" y="26"/>
                    <a:pt x="67" y="20"/>
                    <a:pt x="67" y="13"/>
                  </a:cubicBezTo>
                  <a:cubicBezTo>
                    <a:pt x="67" y="6"/>
                    <a:pt x="73" y="0"/>
                    <a:pt x="80" y="0"/>
                  </a:cubicBezTo>
                  <a:lnTo>
                    <a:pt x="105" y="0"/>
                  </a:lnTo>
                  <a:cubicBezTo>
                    <a:pt x="113" y="0"/>
                    <a:pt x="118" y="6"/>
                    <a:pt x="118" y="13"/>
                  </a:cubicBezTo>
                  <a:cubicBezTo>
                    <a:pt x="118" y="20"/>
                    <a:pt x="113" y="26"/>
                    <a:pt x="105" y="26"/>
                  </a:cubicBezTo>
                  <a:close/>
                  <a:moveTo>
                    <a:pt x="29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9" y="0"/>
                  </a:lnTo>
                  <a:cubicBezTo>
                    <a:pt x="36" y="0"/>
                    <a:pt x="41" y="6"/>
                    <a:pt x="41" y="13"/>
                  </a:cubicBezTo>
                  <a:cubicBezTo>
                    <a:pt x="41" y="20"/>
                    <a:pt x="36" y="26"/>
                    <a:pt x="29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6" name="Line 147"/>
            <p:cNvSpPr>
              <a:spLocks noChangeShapeType="1"/>
            </p:cNvSpPr>
            <p:nvPr/>
          </p:nvSpPr>
          <p:spPr bwMode="auto">
            <a:xfrm>
              <a:off x="5214824" y="5189486"/>
              <a:ext cx="534863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7" name="Freeform 148"/>
            <p:cNvSpPr>
              <a:spLocks/>
            </p:cNvSpPr>
            <p:nvPr/>
          </p:nvSpPr>
          <p:spPr bwMode="auto">
            <a:xfrm>
              <a:off x="5740164" y="5151384"/>
              <a:ext cx="68247" cy="746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8" name="Line 150"/>
            <p:cNvSpPr>
              <a:spLocks noChangeShapeType="1"/>
            </p:cNvSpPr>
            <p:nvPr/>
          </p:nvSpPr>
          <p:spPr bwMode="auto">
            <a:xfrm>
              <a:off x="5936968" y="4978337"/>
              <a:ext cx="77770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9" name="Line 151"/>
            <p:cNvSpPr>
              <a:spLocks noChangeShapeType="1"/>
            </p:cNvSpPr>
            <p:nvPr/>
          </p:nvSpPr>
          <p:spPr bwMode="auto">
            <a:xfrm>
              <a:off x="6427392" y="4978337"/>
              <a:ext cx="95228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0" name="Freeform 152"/>
            <p:cNvSpPr>
              <a:spLocks/>
            </p:cNvSpPr>
            <p:nvPr/>
          </p:nvSpPr>
          <p:spPr bwMode="auto">
            <a:xfrm>
              <a:off x="6514684" y="4940235"/>
              <a:ext cx="66660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1" name="Line 153"/>
            <p:cNvSpPr>
              <a:spLocks noChangeShapeType="1"/>
            </p:cNvSpPr>
            <p:nvPr/>
          </p:nvSpPr>
          <p:spPr bwMode="auto">
            <a:xfrm>
              <a:off x="5936968" y="5403808"/>
              <a:ext cx="77770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2" name="Line 154"/>
            <p:cNvSpPr>
              <a:spLocks noChangeShapeType="1"/>
            </p:cNvSpPr>
            <p:nvPr/>
          </p:nvSpPr>
          <p:spPr bwMode="auto">
            <a:xfrm>
              <a:off x="6427392" y="5403808"/>
              <a:ext cx="95228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3" name="Freeform 155"/>
            <p:cNvSpPr>
              <a:spLocks/>
            </p:cNvSpPr>
            <p:nvPr/>
          </p:nvSpPr>
          <p:spPr bwMode="auto">
            <a:xfrm>
              <a:off x="6514684" y="5365706"/>
              <a:ext cx="66660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4" name="Line 156"/>
            <p:cNvSpPr>
              <a:spLocks noChangeShapeType="1"/>
            </p:cNvSpPr>
            <p:nvPr/>
          </p:nvSpPr>
          <p:spPr bwMode="auto">
            <a:xfrm>
              <a:off x="5938556" y="5189486"/>
              <a:ext cx="77769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5" name="Line 157"/>
            <p:cNvSpPr>
              <a:spLocks noChangeShapeType="1"/>
            </p:cNvSpPr>
            <p:nvPr/>
          </p:nvSpPr>
          <p:spPr bwMode="auto">
            <a:xfrm>
              <a:off x="6428979" y="5189486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6" name="Freeform 158"/>
            <p:cNvSpPr>
              <a:spLocks/>
            </p:cNvSpPr>
            <p:nvPr/>
          </p:nvSpPr>
          <p:spPr bwMode="auto">
            <a:xfrm>
              <a:off x="6514684" y="5151384"/>
              <a:ext cx="69834" cy="746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8" h="67">
                  <a:moveTo>
                    <a:pt x="0" y="0"/>
                  </a:moveTo>
                  <a:lnTo>
                    <a:pt x="68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7" name="Rectangle 159"/>
            <p:cNvSpPr>
              <a:spLocks noChangeArrowheads="1"/>
            </p:cNvSpPr>
            <p:nvPr/>
          </p:nvSpPr>
          <p:spPr bwMode="auto">
            <a:xfrm>
              <a:off x="6014738" y="5110107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8" name="Rectangle 160"/>
            <p:cNvSpPr>
              <a:spLocks noChangeArrowheads="1"/>
            </p:cNvSpPr>
            <p:nvPr/>
          </p:nvSpPr>
          <p:spPr bwMode="auto">
            <a:xfrm>
              <a:off x="6014738" y="5110107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9" name="Rectangle 163"/>
            <p:cNvSpPr>
              <a:spLocks noChangeArrowheads="1"/>
            </p:cNvSpPr>
            <p:nvPr/>
          </p:nvSpPr>
          <p:spPr bwMode="auto">
            <a:xfrm>
              <a:off x="6014738" y="5324429"/>
              <a:ext cx="412654" cy="1508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0" name="Rectangle 164"/>
            <p:cNvSpPr>
              <a:spLocks noChangeArrowheads="1"/>
            </p:cNvSpPr>
            <p:nvPr/>
          </p:nvSpPr>
          <p:spPr bwMode="auto">
            <a:xfrm>
              <a:off x="6014738" y="5324429"/>
              <a:ext cx="412654" cy="150820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1" name="Freeform 165"/>
            <p:cNvSpPr>
              <a:spLocks/>
            </p:cNvSpPr>
            <p:nvPr/>
          </p:nvSpPr>
          <p:spPr bwMode="auto">
            <a:xfrm>
              <a:off x="5806823" y="5622894"/>
              <a:ext cx="128558" cy="57470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6"/>
                </a:cxn>
              </a:cxnLst>
              <a:rect l="0" t="0" r="r" b="b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2" name="Freeform 166"/>
            <p:cNvSpPr>
              <a:spLocks/>
            </p:cNvSpPr>
            <p:nvPr/>
          </p:nvSpPr>
          <p:spPr bwMode="auto">
            <a:xfrm>
              <a:off x="5806823" y="5622894"/>
              <a:ext cx="128558" cy="57470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6"/>
                </a:cxn>
              </a:cxnLst>
              <a:rect l="0" t="0" r="r" b="b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3" name="Freeform 167"/>
            <p:cNvSpPr>
              <a:spLocks/>
            </p:cNvSpPr>
            <p:nvPr/>
          </p:nvSpPr>
          <p:spPr bwMode="auto">
            <a:xfrm>
              <a:off x="6579757" y="5622894"/>
              <a:ext cx="128557" cy="574703"/>
            </a:xfrm>
            <a:custGeom>
              <a:avLst/>
              <a:gdLst/>
              <a:ahLst/>
              <a:cxnLst>
                <a:cxn ang="0">
                  <a:pos x="128" y="86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6"/>
                </a:cxn>
              </a:cxnLst>
              <a:rect l="0" t="0" r="r" b="b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4" name="Freeform 168"/>
            <p:cNvSpPr>
              <a:spLocks/>
            </p:cNvSpPr>
            <p:nvPr/>
          </p:nvSpPr>
          <p:spPr bwMode="auto">
            <a:xfrm>
              <a:off x="6579757" y="5622894"/>
              <a:ext cx="128557" cy="574703"/>
            </a:xfrm>
            <a:custGeom>
              <a:avLst/>
              <a:gdLst/>
              <a:ahLst/>
              <a:cxnLst>
                <a:cxn ang="0">
                  <a:pos x="128" y="86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6"/>
                </a:cxn>
              </a:cxnLst>
              <a:rect l="0" t="0" r="r" b="b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5" name="Rectangle 169"/>
            <p:cNvSpPr>
              <a:spLocks noChangeArrowheads="1"/>
            </p:cNvSpPr>
            <p:nvPr/>
          </p:nvSpPr>
          <p:spPr bwMode="auto">
            <a:xfrm>
              <a:off x="6013150" y="5622894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6" name="Rectangle 170"/>
            <p:cNvSpPr>
              <a:spLocks noChangeArrowheads="1"/>
            </p:cNvSpPr>
            <p:nvPr/>
          </p:nvSpPr>
          <p:spPr bwMode="auto">
            <a:xfrm>
              <a:off x="6013150" y="5622894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7" name="Freeform 173"/>
            <p:cNvSpPr>
              <a:spLocks noEditPoints="1"/>
            </p:cNvSpPr>
            <p:nvPr/>
          </p:nvSpPr>
          <p:spPr bwMode="auto">
            <a:xfrm>
              <a:off x="5467177" y="5559391"/>
              <a:ext cx="1299861" cy="689009"/>
            </a:xfrm>
            <a:custGeom>
              <a:avLst/>
              <a:gdLst/>
              <a:ahLst/>
              <a:cxnLst>
                <a:cxn ang="0">
                  <a:pos x="13" y="103"/>
                </a:cxn>
                <a:cxn ang="0">
                  <a:pos x="0" y="269"/>
                </a:cxn>
                <a:cxn ang="0">
                  <a:pos x="0" y="448"/>
                </a:cxn>
                <a:cxn ang="0">
                  <a:pos x="13" y="615"/>
                </a:cxn>
                <a:cxn ang="0">
                  <a:pos x="26" y="756"/>
                </a:cxn>
                <a:cxn ang="0">
                  <a:pos x="26" y="884"/>
                </a:cxn>
                <a:cxn ang="0">
                  <a:pos x="26" y="960"/>
                </a:cxn>
                <a:cxn ang="0">
                  <a:pos x="13" y="1101"/>
                </a:cxn>
                <a:cxn ang="0">
                  <a:pos x="0" y="1268"/>
                </a:cxn>
                <a:cxn ang="0">
                  <a:pos x="0" y="1447"/>
                </a:cxn>
                <a:cxn ang="0">
                  <a:pos x="161" y="1464"/>
                </a:cxn>
                <a:cxn ang="0">
                  <a:pos x="302" y="1452"/>
                </a:cxn>
                <a:cxn ang="0">
                  <a:pos x="430" y="1452"/>
                </a:cxn>
                <a:cxn ang="0">
                  <a:pos x="507" y="1452"/>
                </a:cxn>
                <a:cxn ang="0">
                  <a:pos x="648" y="1464"/>
                </a:cxn>
                <a:cxn ang="0">
                  <a:pos x="814" y="1477"/>
                </a:cxn>
                <a:cxn ang="0">
                  <a:pos x="993" y="1477"/>
                </a:cxn>
                <a:cxn ang="0">
                  <a:pos x="1160" y="1464"/>
                </a:cxn>
                <a:cxn ang="0">
                  <a:pos x="1301" y="1452"/>
                </a:cxn>
                <a:cxn ang="0">
                  <a:pos x="1429" y="1452"/>
                </a:cxn>
                <a:cxn ang="0">
                  <a:pos x="1505" y="1452"/>
                </a:cxn>
                <a:cxn ang="0">
                  <a:pos x="1646" y="1464"/>
                </a:cxn>
                <a:cxn ang="0">
                  <a:pos x="1813" y="1477"/>
                </a:cxn>
                <a:cxn ang="0">
                  <a:pos x="1992" y="1477"/>
                </a:cxn>
                <a:cxn ang="0">
                  <a:pos x="2158" y="1464"/>
                </a:cxn>
                <a:cxn ang="0">
                  <a:pos x="2299" y="1452"/>
                </a:cxn>
                <a:cxn ang="0">
                  <a:pos x="2427" y="1452"/>
                </a:cxn>
                <a:cxn ang="0">
                  <a:pos x="2504" y="1452"/>
                </a:cxn>
                <a:cxn ang="0">
                  <a:pos x="2645" y="1464"/>
                </a:cxn>
                <a:cxn ang="0">
                  <a:pos x="2811" y="1477"/>
                </a:cxn>
                <a:cxn ang="0">
                  <a:pos x="2990" y="1477"/>
                </a:cxn>
                <a:cxn ang="0">
                  <a:pos x="3036" y="1344"/>
                </a:cxn>
                <a:cxn ang="0">
                  <a:pos x="3024" y="1203"/>
                </a:cxn>
                <a:cxn ang="0">
                  <a:pos x="3024" y="1075"/>
                </a:cxn>
                <a:cxn ang="0">
                  <a:pos x="3024" y="999"/>
                </a:cxn>
                <a:cxn ang="0">
                  <a:pos x="3036" y="858"/>
                </a:cxn>
                <a:cxn ang="0">
                  <a:pos x="3049" y="691"/>
                </a:cxn>
                <a:cxn ang="0">
                  <a:pos x="3049" y="512"/>
                </a:cxn>
                <a:cxn ang="0">
                  <a:pos x="3036" y="346"/>
                </a:cxn>
                <a:cxn ang="0">
                  <a:pos x="3024" y="205"/>
                </a:cxn>
                <a:cxn ang="0">
                  <a:pos x="3024" y="77"/>
                </a:cxn>
                <a:cxn ang="0">
                  <a:pos x="3024" y="26"/>
                </a:cxn>
                <a:cxn ang="0">
                  <a:pos x="2883" y="13"/>
                </a:cxn>
                <a:cxn ang="0">
                  <a:pos x="2716" y="0"/>
                </a:cxn>
                <a:cxn ang="0">
                  <a:pos x="2537" y="0"/>
                </a:cxn>
                <a:cxn ang="0">
                  <a:pos x="2371" y="13"/>
                </a:cxn>
                <a:cxn ang="0">
                  <a:pos x="2230" y="26"/>
                </a:cxn>
                <a:cxn ang="0">
                  <a:pos x="2102" y="26"/>
                </a:cxn>
                <a:cxn ang="0">
                  <a:pos x="2025" y="26"/>
                </a:cxn>
                <a:cxn ang="0">
                  <a:pos x="1884" y="13"/>
                </a:cxn>
                <a:cxn ang="0">
                  <a:pos x="1718" y="0"/>
                </a:cxn>
                <a:cxn ang="0">
                  <a:pos x="1539" y="0"/>
                </a:cxn>
                <a:cxn ang="0">
                  <a:pos x="1372" y="13"/>
                </a:cxn>
                <a:cxn ang="0">
                  <a:pos x="1232" y="26"/>
                </a:cxn>
                <a:cxn ang="0">
                  <a:pos x="1104" y="26"/>
                </a:cxn>
                <a:cxn ang="0">
                  <a:pos x="1027" y="26"/>
                </a:cxn>
                <a:cxn ang="0">
                  <a:pos x="886" y="13"/>
                </a:cxn>
                <a:cxn ang="0">
                  <a:pos x="720" y="0"/>
                </a:cxn>
                <a:cxn ang="0">
                  <a:pos x="540" y="0"/>
                </a:cxn>
                <a:cxn ang="0">
                  <a:pos x="374" y="13"/>
                </a:cxn>
                <a:cxn ang="0">
                  <a:pos x="233" y="26"/>
                </a:cxn>
                <a:cxn ang="0">
                  <a:pos x="105" y="26"/>
                </a:cxn>
                <a:cxn ang="0">
                  <a:pos x="28" y="26"/>
                </a:cxn>
              </a:cxnLst>
              <a:rect l="0" t="0" r="r" b="b"/>
              <a:pathLst>
                <a:path w="3049" h="1477">
                  <a:moveTo>
                    <a:pt x="26" y="39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9"/>
                  </a:lnTo>
                  <a:cubicBezTo>
                    <a:pt x="0" y="32"/>
                    <a:pt x="6" y="26"/>
                    <a:pt x="13" y="26"/>
                  </a:cubicBezTo>
                  <a:cubicBezTo>
                    <a:pt x="20" y="26"/>
                    <a:pt x="26" y="32"/>
                    <a:pt x="26" y="39"/>
                  </a:cubicBezTo>
                  <a:close/>
                  <a:moveTo>
                    <a:pt x="26" y="116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6"/>
                  </a:lnTo>
                  <a:cubicBezTo>
                    <a:pt x="0" y="108"/>
                    <a:pt x="6" y="103"/>
                    <a:pt x="13" y="103"/>
                  </a:cubicBezTo>
                  <a:cubicBezTo>
                    <a:pt x="20" y="103"/>
                    <a:pt x="26" y="108"/>
                    <a:pt x="26" y="116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80"/>
                    <a:pt x="13" y="180"/>
                  </a:cubicBezTo>
                  <a:cubicBezTo>
                    <a:pt x="20" y="180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8"/>
                    <a:pt x="13" y="308"/>
                  </a:cubicBezTo>
                  <a:cubicBezTo>
                    <a:pt x="6" y="308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2"/>
                  </a:lnTo>
                  <a:cubicBezTo>
                    <a:pt x="26" y="379"/>
                    <a:pt x="20" y="384"/>
                    <a:pt x="13" y="384"/>
                  </a:cubicBezTo>
                  <a:cubicBezTo>
                    <a:pt x="6" y="384"/>
                    <a:pt x="0" y="379"/>
                    <a:pt x="0" y="372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3"/>
                  </a:lnTo>
                  <a:cubicBezTo>
                    <a:pt x="0" y="416"/>
                    <a:pt x="6" y="410"/>
                    <a:pt x="13" y="410"/>
                  </a:cubicBezTo>
                  <a:cubicBezTo>
                    <a:pt x="20" y="410"/>
                    <a:pt x="26" y="416"/>
                    <a:pt x="26" y="423"/>
                  </a:cubicBezTo>
                  <a:close/>
                  <a:moveTo>
                    <a:pt x="26" y="500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500"/>
                  </a:lnTo>
                  <a:cubicBezTo>
                    <a:pt x="0" y="492"/>
                    <a:pt x="6" y="487"/>
                    <a:pt x="13" y="487"/>
                  </a:cubicBezTo>
                  <a:cubicBezTo>
                    <a:pt x="20" y="487"/>
                    <a:pt x="26" y="492"/>
                    <a:pt x="26" y="500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4"/>
                    <a:pt x="13" y="564"/>
                  </a:cubicBezTo>
                  <a:cubicBezTo>
                    <a:pt x="20" y="564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2"/>
                    <a:pt x="13" y="692"/>
                  </a:cubicBezTo>
                  <a:cubicBezTo>
                    <a:pt x="6" y="692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6"/>
                  </a:lnTo>
                  <a:cubicBezTo>
                    <a:pt x="26" y="763"/>
                    <a:pt x="20" y="768"/>
                    <a:pt x="13" y="768"/>
                  </a:cubicBezTo>
                  <a:cubicBezTo>
                    <a:pt x="6" y="768"/>
                    <a:pt x="0" y="763"/>
                    <a:pt x="0" y="756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7"/>
                  </a:lnTo>
                  <a:cubicBezTo>
                    <a:pt x="0" y="800"/>
                    <a:pt x="6" y="794"/>
                    <a:pt x="13" y="794"/>
                  </a:cubicBezTo>
                  <a:cubicBezTo>
                    <a:pt x="20" y="794"/>
                    <a:pt x="26" y="800"/>
                    <a:pt x="26" y="807"/>
                  </a:cubicBezTo>
                  <a:close/>
                  <a:moveTo>
                    <a:pt x="26" y="884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4"/>
                  </a:lnTo>
                  <a:cubicBezTo>
                    <a:pt x="0" y="876"/>
                    <a:pt x="6" y="871"/>
                    <a:pt x="13" y="871"/>
                  </a:cubicBezTo>
                  <a:cubicBezTo>
                    <a:pt x="20" y="871"/>
                    <a:pt x="26" y="876"/>
                    <a:pt x="26" y="884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8"/>
                    <a:pt x="13" y="948"/>
                  </a:cubicBezTo>
                  <a:cubicBezTo>
                    <a:pt x="20" y="948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6"/>
                    <a:pt x="13" y="1076"/>
                  </a:cubicBezTo>
                  <a:cubicBezTo>
                    <a:pt x="6" y="1076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40"/>
                  </a:lnTo>
                  <a:cubicBezTo>
                    <a:pt x="26" y="1147"/>
                    <a:pt x="20" y="1152"/>
                    <a:pt x="13" y="1152"/>
                  </a:cubicBezTo>
                  <a:cubicBezTo>
                    <a:pt x="6" y="1152"/>
                    <a:pt x="0" y="1147"/>
                    <a:pt x="0" y="1140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1"/>
                  </a:lnTo>
                  <a:cubicBezTo>
                    <a:pt x="0" y="1184"/>
                    <a:pt x="6" y="1178"/>
                    <a:pt x="13" y="1178"/>
                  </a:cubicBezTo>
                  <a:cubicBezTo>
                    <a:pt x="20" y="1178"/>
                    <a:pt x="26" y="1184"/>
                    <a:pt x="26" y="1191"/>
                  </a:cubicBezTo>
                  <a:close/>
                  <a:moveTo>
                    <a:pt x="26" y="1268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8"/>
                  </a:lnTo>
                  <a:cubicBezTo>
                    <a:pt x="0" y="1260"/>
                    <a:pt x="6" y="1255"/>
                    <a:pt x="13" y="1255"/>
                  </a:cubicBezTo>
                  <a:cubicBezTo>
                    <a:pt x="20" y="1255"/>
                    <a:pt x="26" y="1260"/>
                    <a:pt x="26" y="1268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2"/>
                    <a:pt x="13" y="1332"/>
                  </a:cubicBezTo>
                  <a:cubicBezTo>
                    <a:pt x="20" y="1332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60"/>
                    <a:pt x="13" y="1460"/>
                  </a:cubicBezTo>
                  <a:cubicBezTo>
                    <a:pt x="6" y="1460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6" y="1452"/>
                  </a:moveTo>
                  <a:lnTo>
                    <a:pt x="72" y="1452"/>
                  </a:lnTo>
                  <a:cubicBezTo>
                    <a:pt x="79" y="1452"/>
                    <a:pt x="85" y="1457"/>
                    <a:pt x="85" y="1464"/>
                  </a:cubicBezTo>
                  <a:cubicBezTo>
                    <a:pt x="85" y="1472"/>
                    <a:pt x="79" y="1477"/>
                    <a:pt x="72" y="1477"/>
                  </a:cubicBezTo>
                  <a:lnTo>
                    <a:pt x="46" y="1477"/>
                  </a:lnTo>
                  <a:cubicBezTo>
                    <a:pt x="39" y="1477"/>
                    <a:pt x="33" y="1472"/>
                    <a:pt x="33" y="1464"/>
                  </a:cubicBezTo>
                  <a:cubicBezTo>
                    <a:pt x="33" y="1457"/>
                    <a:pt x="39" y="1452"/>
                    <a:pt x="46" y="1452"/>
                  </a:cubicBezTo>
                  <a:close/>
                  <a:moveTo>
                    <a:pt x="123" y="1452"/>
                  </a:moveTo>
                  <a:lnTo>
                    <a:pt x="149" y="1452"/>
                  </a:lnTo>
                  <a:cubicBezTo>
                    <a:pt x="156" y="1452"/>
                    <a:pt x="161" y="1457"/>
                    <a:pt x="161" y="1464"/>
                  </a:cubicBezTo>
                  <a:cubicBezTo>
                    <a:pt x="161" y="1472"/>
                    <a:pt x="156" y="1477"/>
                    <a:pt x="149" y="1477"/>
                  </a:cubicBezTo>
                  <a:lnTo>
                    <a:pt x="123" y="1477"/>
                  </a:lnTo>
                  <a:cubicBezTo>
                    <a:pt x="116" y="1477"/>
                    <a:pt x="110" y="1472"/>
                    <a:pt x="110" y="1464"/>
                  </a:cubicBezTo>
                  <a:cubicBezTo>
                    <a:pt x="110" y="1457"/>
                    <a:pt x="116" y="1452"/>
                    <a:pt x="123" y="1452"/>
                  </a:cubicBezTo>
                  <a:close/>
                  <a:moveTo>
                    <a:pt x="200" y="1452"/>
                  </a:moveTo>
                  <a:lnTo>
                    <a:pt x="225" y="1452"/>
                  </a:lnTo>
                  <a:cubicBezTo>
                    <a:pt x="233" y="1452"/>
                    <a:pt x="238" y="1457"/>
                    <a:pt x="238" y="1464"/>
                  </a:cubicBezTo>
                  <a:cubicBezTo>
                    <a:pt x="238" y="1472"/>
                    <a:pt x="233" y="1477"/>
                    <a:pt x="225" y="1477"/>
                  </a:cubicBezTo>
                  <a:lnTo>
                    <a:pt x="200" y="1477"/>
                  </a:lnTo>
                  <a:cubicBezTo>
                    <a:pt x="193" y="1477"/>
                    <a:pt x="187" y="1472"/>
                    <a:pt x="187" y="1464"/>
                  </a:cubicBezTo>
                  <a:cubicBezTo>
                    <a:pt x="187" y="1457"/>
                    <a:pt x="193" y="1452"/>
                    <a:pt x="200" y="1452"/>
                  </a:cubicBezTo>
                  <a:close/>
                  <a:moveTo>
                    <a:pt x="277" y="1452"/>
                  </a:moveTo>
                  <a:lnTo>
                    <a:pt x="302" y="1452"/>
                  </a:lnTo>
                  <a:cubicBezTo>
                    <a:pt x="309" y="1452"/>
                    <a:pt x="315" y="1457"/>
                    <a:pt x="315" y="1464"/>
                  </a:cubicBezTo>
                  <a:cubicBezTo>
                    <a:pt x="315" y="1472"/>
                    <a:pt x="309" y="1477"/>
                    <a:pt x="302" y="1477"/>
                  </a:cubicBezTo>
                  <a:lnTo>
                    <a:pt x="277" y="1477"/>
                  </a:lnTo>
                  <a:cubicBezTo>
                    <a:pt x="270" y="1477"/>
                    <a:pt x="264" y="1472"/>
                    <a:pt x="264" y="1464"/>
                  </a:cubicBezTo>
                  <a:cubicBezTo>
                    <a:pt x="264" y="1457"/>
                    <a:pt x="270" y="1452"/>
                    <a:pt x="277" y="1452"/>
                  </a:cubicBezTo>
                  <a:close/>
                  <a:moveTo>
                    <a:pt x="353" y="1452"/>
                  </a:moveTo>
                  <a:lnTo>
                    <a:pt x="379" y="1452"/>
                  </a:lnTo>
                  <a:cubicBezTo>
                    <a:pt x="386" y="1452"/>
                    <a:pt x="392" y="1457"/>
                    <a:pt x="392" y="1464"/>
                  </a:cubicBezTo>
                  <a:cubicBezTo>
                    <a:pt x="392" y="1472"/>
                    <a:pt x="386" y="1477"/>
                    <a:pt x="379" y="1477"/>
                  </a:cubicBezTo>
                  <a:lnTo>
                    <a:pt x="353" y="1477"/>
                  </a:lnTo>
                  <a:cubicBezTo>
                    <a:pt x="346" y="1477"/>
                    <a:pt x="341" y="1472"/>
                    <a:pt x="341" y="1464"/>
                  </a:cubicBezTo>
                  <a:cubicBezTo>
                    <a:pt x="341" y="1457"/>
                    <a:pt x="346" y="1452"/>
                    <a:pt x="353" y="1452"/>
                  </a:cubicBezTo>
                  <a:close/>
                  <a:moveTo>
                    <a:pt x="430" y="1452"/>
                  </a:moveTo>
                  <a:lnTo>
                    <a:pt x="456" y="1452"/>
                  </a:lnTo>
                  <a:cubicBezTo>
                    <a:pt x="463" y="1452"/>
                    <a:pt x="469" y="1457"/>
                    <a:pt x="469" y="1464"/>
                  </a:cubicBezTo>
                  <a:cubicBezTo>
                    <a:pt x="469" y="1472"/>
                    <a:pt x="463" y="1477"/>
                    <a:pt x="456" y="1477"/>
                  </a:cubicBezTo>
                  <a:lnTo>
                    <a:pt x="430" y="1477"/>
                  </a:lnTo>
                  <a:cubicBezTo>
                    <a:pt x="423" y="1477"/>
                    <a:pt x="417" y="1472"/>
                    <a:pt x="417" y="1464"/>
                  </a:cubicBezTo>
                  <a:cubicBezTo>
                    <a:pt x="417" y="1457"/>
                    <a:pt x="423" y="1452"/>
                    <a:pt x="430" y="1452"/>
                  </a:cubicBezTo>
                  <a:close/>
                  <a:moveTo>
                    <a:pt x="507" y="1452"/>
                  </a:moveTo>
                  <a:lnTo>
                    <a:pt x="533" y="1452"/>
                  </a:lnTo>
                  <a:cubicBezTo>
                    <a:pt x="540" y="1452"/>
                    <a:pt x="545" y="1457"/>
                    <a:pt x="545" y="1464"/>
                  </a:cubicBezTo>
                  <a:cubicBezTo>
                    <a:pt x="545" y="1472"/>
                    <a:pt x="540" y="1477"/>
                    <a:pt x="533" y="1477"/>
                  </a:cubicBezTo>
                  <a:lnTo>
                    <a:pt x="507" y="1477"/>
                  </a:lnTo>
                  <a:cubicBezTo>
                    <a:pt x="500" y="1477"/>
                    <a:pt x="494" y="1472"/>
                    <a:pt x="494" y="1464"/>
                  </a:cubicBezTo>
                  <a:cubicBezTo>
                    <a:pt x="494" y="1457"/>
                    <a:pt x="500" y="1452"/>
                    <a:pt x="507" y="1452"/>
                  </a:cubicBezTo>
                  <a:close/>
                  <a:moveTo>
                    <a:pt x="584" y="1452"/>
                  </a:moveTo>
                  <a:lnTo>
                    <a:pt x="609" y="1452"/>
                  </a:lnTo>
                  <a:cubicBezTo>
                    <a:pt x="617" y="1452"/>
                    <a:pt x="622" y="1457"/>
                    <a:pt x="622" y="1464"/>
                  </a:cubicBezTo>
                  <a:cubicBezTo>
                    <a:pt x="622" y="1472"/>
                    <a:pt x="617" y="1477"/>
                    <a:pt x="609" y="1477"/>
                  </a:cubicBezTo>
                  <a:lnTo>
                    <a:pt x="584" y="1477"/>
                  </a:lnTo>
                  <a:cubicBezTo>
                    <a:pt x="577" y="1477"/>
                    <a:pt x="571" y="1472"/>
                    <a:pt x="571" y="1464"/>
                  </a:cubicBezTo>
                  <a:cubicBezTo>
                    <a:pt x="571" y="1457"/>
                    <a:pt x="577" y="1452"/>
                    <a:pt x="584" y="1452"/>
                  </a:cubicBezTo>
                  <a:close/>
                  <a:moveTo>
                    <a:pt x="661" y="1452"/>
                  </a:moveTo>
                  <a:lnTo>
                    <a:pt x="686" y="1452"/>
                  </a:lnTo>
                  <a:cubicBezTo>
                    <a:pt x="693" y="1452"/>
                    <a:pt x="699" y="1457"/>
                    <a:pt x="699" y="1464"/>
                  </a:cubicBezTo>
                  <a:cubicBezTo>
                    <a:pt x="699" y="1472"/>
                    <a:pt x="693" y="1477"/>
                    <a:pt x="686" y="1477"/>
                  </a:cubicBezTo>
                  <a:lnTo>
                    <a:pt x="661" y="1477"/>
                  </a:lnTo>
                  <a:cubicBezTo>
                    <a:pt x="654" y="1477"/>
                    <a:pt x="648" y="1472"/>
                    <a:pt x="648" y="1464"/>
                  </a:cubicBezTo>
                  <a:cubicBezTo>
                    <a:pt x="648" y="1457"/>
                    <a:pt x="654" y="1452"/>
                    <a:pt x="661" y="1452"/>
                  </a:cubicBezTo>
                  <a:close/>
                  <a:moveTo>
                    <a:pt x="737" y="1452"/>
                  </a:moveTo>
                  <a:lnTo>
                    <a:pt x="763" y="1452"/>
                  </a:lnTo>
                  <a:cubicBezTo>
                    <a:pt x="770" y="1452"/>
                    <a:pt x="776" y="1457"/>
                    <a:pt x="776" y="1464"/>
                  </a:cubicBezTo>
                  <a:cubicBezTo>
                    <a:pt x="776" y="1472"/>
                    <a:pt x="770" y="1477"/>
                    <a:pt x="763" y="1477"/>
                  </a:cubicBezTo>
                  <a:lnTo>
                    <a:pt x="737" y="1477"/>
                  </a:lnTo>
                  <a:cubicBezTo>
                    <a:pt x="730" y="1477"/>
                    <a:pt x="725" y="1472"/>
                    <a:pt x="725" y="1464"/>
                  </a:cubicBezTo>
                  <a:cubicBezTo>
                    <a:pt x="725" y="1457"/>
                    <a:pt x="730" y="1452"/>
                    <a:pt x="737" y="1452"/>
                  </a:cubicBezTo>
                  <a:close/>
                  <a:moveTo>
                    <a:pt x="814" y="1452"/>
                  </a:moveTo>
                  <a:lnTo>
                    <a:pt x="840" y="1452"/>
                  </a:lnTo>
                  <a:cubicBezTo>
                    <a:pt x="847" y="1452"/>
                    <a:pt x="853" y="1457"/>
                    <a:pt x="853" y="1464"/>
                  </a:cubicBezTo>
                  <a:cubicBezTo>
                    <a:pt x="853" y="1472"/>
                    <a:pt x="847" y="1477"/>
                    <a:pt x="840" y="1477"/>
                  </a:cubicBezTo>
                  <a:lnTo>
                    <a:pt x="814" y="1477"/>
                  </a:lnTo>
                  <a:cubicBezTo>
                    <a:pt x="807" y="1477"/>
                    <a:pt x="801" y="1472"/>
                    <a:pt x="801" y="1464"/>
                  </a:cubicBezTo>
                  <a:cubicBezTo>
                    <a:pt x="801" y="1457"/>
                    <a:pt x="807" y="1452"/>
                    <a:pt x="814" y="1452"/>
                  </a:cubicBezTo>
                  <a:close/>
                  <a:moveTo>
                    <a:pt x="891" y="1452"/>
                  </a:moveTo>
                  <a:lnTo>
                    <a:pt x="917" y="1452"/>
                  </a:lnTo>
                  <a:cubicBezTo>
                    <a:pt x="924" y="1452"/>
                    <a:pt x="929" y="1457"/>
                    <a:pt x="929" y="1464"/>
                  </a:cubicBezTo>
                  <a:cubicBezTo>
                    <a:pt x="929" y="1472"/>
                    <a:pt x="924" y="1477"/>
                    <a:pt x="917" y="1477"/>
                  </a:cubicBezTo>
                  <a:lnTo>
                    <a:pt x="891" y="1477"/>
                  </a:lnTo>
                  <a:cubicBezTo>
                    <a:pt x="884" y="1477"/>
                    <a:pt x="878" y="1472"/>
                    <a:pt x="878" y="1464"/>
                  </a:cubicBezTo>
                  <a:cubicBezTo>
                    <a:pt x="878" y="1457"/>
                    <a:pt x="884" y="1452"/>
                    <a:pt x="891" y="1452"/>
                  </a:cubicBezTo>
                  <a:close/>
                  <a:moveTo>
                    <a:pt x="968" y="1452"/>
                  </a:moveTo>
                  <a:lnTo>
                    <a:pt x="993" y="1452"/>
                  </a:lnTo>
                  <a:cubicBezTo>
                    <a:pt x="1001" y="1452"/>
                    <a:pt x="1006" y="1457"/>
                    <a:pt x="1006" y="1464"/>
                  </a:cubicBezTo>
                  <a:cubicBezTo>
                    <a:pt x="1006" y="1472"/>
                    <a:pt x="1001" y="1477"/>
                    <a:pt x="993" y="1477"/>
                  </a:cubicBezTo>
                  <a:lnTo>
                    <a:pt x="968" y="1477"/>
                  </a:lnTo>
                  <a:cubicBezTo>
                    <a:pt x="961" y="1477"/>
                    <a:pt x="955" y="1472"/>
                    <a:pt x="955" y="1464"/>
                  </a:cubicBezTo>
                  <a:cubicBezTo>
                    <a:pt x="955" y="1457"/>
                    <a:pt x="961" y="1452"/>
                    <a:pt x="968" y="1452"/>
                  </a:cubicBezTo>
                  <a:close/>
                  <a:moveTo>
                    <a:pt x="1045" y="1452"/>
                  </a:moveTo>
                  <a:lnTo>
                    <a:pt x="1070" y="1452"/>
                  </a:lnTo>
                  <a:cubicBezTo>
                    <a:pt x="1077" y="1452"/>
                    <a:pt x="1083" y="1457"/>
                    <a:pt x="1083" y="1464"/>
                  </a:cubicBezTo>
                  <a:cubicBezTo>
                    <a:pt x="1083" y="1472"/>
                    <a:pt x="1077" y="1477"/>
                    <a:pt x="1070" y="1477"/>
                  </a:cubicBezTo>
                  <a:lnTo>
                    <a:pt x="1045" y="1477"/>
                  </a:lnTo>
                  <a:cubicBezTo>
                    <a:pt x="1038" y="1477"/>
                    <a:pt x="1032" y="1472"/>
                    <a:pt x="1032" y="1464"/>
                  </a:cubicBezTo>
                  <a:cubicBezTo>
                    <a:pt x="1032" y="1457"/>
                    <a:pt x="1038" y="1452"/>
                    <a:pt x="1045" y="1452"/>
                  </a:cubicBezTo>
                  <a:close/>
                  <a:moveTo>
                    <a:pt x="1121" y="1452"/>
                  </a:moveTo>
                  <a:lnTo>
                    <a:pt x="1147" y="1452"/>
                  </a:lnTo>
                  <a:cubicBezTo>
                    <a:pt x="1154" y="1452"/>
                    <a:pt x="1160" y="1457"/>
                    <a:pt x="1160" y="1464"/>
                  </a:cubicBezTo>
                  <a:cubicBezTo>
                    <a:pt x="1160" y="1472"/>
                    <a:pt x="1154" y="1477"/>
                    <a:pt x="1147" y="1477"/>
                  </a:cubicBezTo>
                  <a:lnTo>
                    <a:pt x="1121" y="1477"/>
                  </a:lnTo>
                  <a:cubicBezTo>
                    <a:pt x="1114" y="1477"/>
                    <a:pt x="1109" y="1472"/>
                    <a:pt x="1109" y="1464"/>
                  </a:cubicBezTo>
                  <a:cubicBezTo>
                    <a:pt x="1109" y="1457"/>
                    <a:pt x="1114" y="1452"/>
                    <a:pt x="1121" y="1452"/>
                  </a:cubicBezTo>
                  <a:close/>
                  <a:moveTo>
                    <a:pt x="1198" y="1452"/>
                  </a:moveTo>
                  <a:lnTo>
                    <a:pt x="1224" y="1452"/>
                  </a:lnTo>
                  <a:cubicBezTo>
                    <a:pt x="1231" y="1452"/>
                    <a:pt x="1237" y="1457"/>
                    <a:pt x="1237" y="1464"/>
                  </a:cubicBezTo>
                  <a:cubicBezTo>
                    <a:pt x="1237" y="1472"/>
                    <a:pt x="1231" y="1477"/>
                    <a:pt x="1224" y="1477"/>
                  </a:cubicBezTo>
                  <a:lnTo>
                    <a:pt x="1198" y="1477"/>
                  </a:lnTo>
                  <a:cubicBezTo>
                    <a:pt x="1191" y="1477"/>
                    <a:pt x="1185" y="1472"/>
                    <a:pt x="1185" y="1464"/>
                  </a:cubicBezTo>
                  <a:cubicBezTo>
                    <a:pt x="1185" y="1457"/>
                    <a:pt x="1191" y="1452"/>
                    <a:pt x="1198" y="1452"/>
                  </a:cubicBezTo>
                  <a:close/>
                  <a:moveTo>
                    <a:pt x="1275" y="1452"/>
                  </a:moveTo>
                  <a:lnTo>
                    <a:pt x="1301" y="1452"/>
                  </a:lnTo>
                  <a:cubicBezTo>
                    <a:pt x="1308" y="1452"/>
                    <a:pt x="1313" y="1457"/>
                    <a:pt x="1313" y="1464"/>
                  </a:cubicBezTo>
                  <a:cubicBezTo>
                    <a:pt x="1313" y="1472"/>
                    <a:pt x="1308" y="1477"/>
                    <a:pt x="1301" y="1477"/>
                  </a:cubicBezTo>
                  <a:lnTo>
                    <a:pt x="1275" y="1477"/>
                  </a:lnTo>
                  <a:cubicBezTo>
                    <a:pt x="1268" y="1477"/>
                    <a:pt x="1262" y="1472"/>
                    <a:pt x="1262" y="1464"/>
                  </a:cubicBezTo>
                  <a:cubicBezTo>
                    <a:pt x="1262" y="1457"/>
                    <a:pt x="1268" y="1452"/>
                    <a:pt x="1275" y="1452"/>
                  </a:cubicBezTo>
                  <a:close/>
                  <a:moveTo>
                    <a:pt x="1352" y="1452"/>
                  </a:moveTo>
                  <a:lnTo>
                    <a:pt x="1377" y="1452"/>
                  </a:lnTo>
                  <a:cubicBezTo>
                    <a:pt x="1385" y="1452"/>
                    <a:pt x="1390" y="1457"/>
                    <a:pt x="1390" y="1464"/>
                  </a:cubicBezTo>
                  <a:cubicBezTo>
                    <a:pt x="1390" y="1472"/>
                    <a:pt x="1385" y="1477"/>
                    <a:pt x="1377" y="1477"/>
                  </a:cubicBezTo>
                  <a:lnTo>
                    <a:pt x="1352" y="1477"/>
                  </a:lnTo>
                  <a:cubicBezTo>
                    <a:pt x="1345" y="1477"/>
                    <a:pt x="1339" y="1472"/>
                    <a:pt x="1339" y="1464"/>
                  </a:cubicBezTo>
                  <a:cubicBezTo>
                    <a:pt x="1339" y="1457"/>
                    <a:pt x="1345" y="1452"/>
                    <a:pt x="1352" y="1452"/>
                  </a:cubicBezTo>
                  <a:close/>
                  <a:moveTo>
                    <a:pt x="1429" y="1452"/>
                  </a:moveTo>
                  <a:lnTo>
                    <a:pt x="1454" y="1452"/>
                  </a:lnTo>
                  <a:cubicBezTo>
                    <a:pt x="1461" y="1452"/>
                    <a:pt x="1467" y="1457"/>
                    <a:pt x="1467" y="1464"/>
                  </a:cubicBezTo>
                  <a:cubicBezTo>
                    <a:pt x="1467" y="1472"/>
                    <a:pt x="1461" y="1477"/>
                    <a:pt x="1454" y="1477"/>
                  </a:cubicBezTo>
                  <a:lnTo>
                    <a:pt x="1429" y="1477"/>
                  </a:lnTo>
                  <a:cubicBezTo>
                    <a:pt x="1422" y="1477"/>
                    <a:pt x="1416" y="1472"/>
                    <a:pt x="1416" y="1464"/>
                  </a:cubicBezTo>
                  <a:cubicBezTo>
                    <a:pt x="1416" y="1457"/>
                    <a:pt x="1422" y="1452"/>
                    <a:pt x="1429" y="1452"/>
                  </a:cubicBezTo>
                  <a:close/>
                  <a:moveTo>
                    <a:pt x="1505" y="1452"/>
                  </a:moveTo>
                  <a:lnTo>
                    <a:pt x="1531" y="1452"/>
                  </a:lnTo>
                  <a:cubicBezTo>
                    <a:pt x="1538" y="1452"/>
                    <a:pt x="1544" y="1457"/>
                    <a:pt x="1544" y="1464"/>
                  </a:cubicBezTo>
                  <a:cubicBezTo>
                    <a:pt x="1544" y="1472"/>
                    <a:pt x="1538" y="1477"/>
                    <a:pt x="1531" y="1477"/>
                  </a:cubicBezTo>
                  <a:lnTo>
                    <a:pt x="1505" y="1477"/>
                  </a:lnTo>
                  <a:cubicBezTo>
                    <a:pt x="1498" y="1477"/>
                    <a:pt x="1493" y="1472"/>
                    <a:pt x="1493" y="1464"/>
                  </a:cubicBezTo>
                  <a:cubicBezTo>
                    <a:pt x="1493" y="1457"/>
                    <a:pt x="1498" y="1452"/>
                    <a:pt x="1505" y="1452"/>
                  </a:cubicBezTo>
                  <a:close/>
                  <a:moveTo>
                    <a:pt x="1582" y="1452"/>
                  </a:moveTo>
                  <a:lnTo>
                    <a:pt x="1608" y="1452"/>
                  </a:lnTo>
                  <a:cubicBezTo>
                    <a:pt x="1615" y="1452"/>
                    <a:pt x="1621" y="1457"/>
                    <a:pt x="1621" y="1464"/>
                  </a:cubicBezTo>
                  <a:cubicBezTo>
                    <a:pt x="1621" y="1472"/>
                    <a:pt x="1615" y="1477"/>
                    <a:pt x="1608" y="1477"/>
                  </a:cubicBezTo>
                  <a:lnTo>
                    <a:pt x="1582" y="1477"/>
                  </a:lnTo>
                  <a:cubicBezTo>
                    <a:pt x="1575" y="1477"/>
                    <a:pt x="1569" y="1472"/>
                    <a:pt x="1569" y="1464"/>
                  </a:cubicBezTo>
                  <a:cubicBezTo>
                    <a:pt x="1569" y="1457"/>
                    <a:pt x="1575" y="1452"/>
                    <a:pt x="1582" y="1452"/>
                  </a:cubicBezTo>
                  <a:close/>
                  <a:moveTo>
                    <a:pt x="1659" y="1452"/>
                  </a:moveTo>
                  <a:lnTo>
                    <a:pt x="1685" y="1452"/>
                  </a:lnTo>
                  <a:cubicBezTo>
                    <a:pt x="1692" y="1452"/>
                    <a:pt x="1697" y="1457"/>
                    <a:pt x="1697" y="1464"/>
                  </a:cubicBezTo>
                  <a:cubicBezTo>
                    <a:pt x="1697" y="1472"/>
                    <a:pt x="1692" y="1477"/>
                    <a:pt x="1685" y="1477"/>
                  </a:cubicBezTo>
                  <a:lnTo>
                    <a:pt x="1659" y="1477"/>
                  </a:lnTo>
                  <a:cubicBezTo>
                    <a:pt x="1652" y="1477"/>
                    <a:pt x="1646" y="1472"/>
                    <a:pt x="1646" y="1464"/>
                  </a:cubicBezTo>
                  <a:cubicBezTo>
                    <a:pt x="1646" y="1457"/>
                    <a:pt x="1652" y="1452"/>
                    <a:pt x="1659" y="1452"/>
                  </a:cubicBezTo>
                  <a:close/>
                  <a:moveTo>
                    <a:pt x="1736" y="1452"/>
                  </a:moveTo>
                  <a:lnTo>
                    <a:pt x="1761" y="1452"/>
                  </a:lnTo>
                  <a:cubicBezTo>
                    <a:pt x="1769" y="1452"/>
                    <a:pt x="1774" y="1457"/>
                    <a:pt x="1774" y="1464"/>
                  </a:cubicBezTo>
                  <a:cubicBezTo>
                    <a:pt x="1774" y="1472"/>
                    <a:pt x="1769" y="1477"/>
                    <a:pt x="1761" y="1477"/>
                  </a:cubicBezTo>
                  <a:lnTo>
                    <a:pt x="1736" y="1477"/>
                  </a:lnTo>
                  <a:cubicBezTo>
                    <a:pt x="1729" y="1477"/>
                    <a:pt x="1723" y="1472"/>
                    <a:pt x="1723" y="1464"/>
                  </a:cubicBezTo>
                  <a:cubicBezTo>
                    <a:pt x="1723" y="1457"/>
                    <a:pt x="1729" y="1452"/>
                    <a:pt x="1736" y="1452"/>
                  </a:cubicBezTo>
                  <a:close/>
                  <a:moveTo>
                    <a:pt x="1813" y="1452"/>
                  </a:moveTo>
                  <a:lnTo>
                    <a:pt x="1838" y="1452"/>
                  </a:lnTo>
                  <a:cubicBezTo>
                    <a:pt x="1845" y="1452"/>
                    <a:pt x="1851" y="1457"/>
                    <a:pt x="1851" y="1464"/>
                  </a:cubicBezTo>
                  <a:cubicBezTo>
                    <a:pt x="1851" y="1472"/>
                    <a:pt x="1845" y="1477"/>
                    <a:pt x="1838" y="1477"/>
                  </a:cubicBezTo>
                  <a:lnTo>
                    <a:pt x="1813" y="1477"/>
                  </a:lnTo>
                  <a:cubicBezTo>
                    <a:pt x="1806" y="1477"/>
                    <a:pt x="1800" y="1472"/>
                    <a:pt x="1800" y="1464"/>
                  </a:cubicBezTo>
                  <a:cubicBezTo>
                    <a:pt x="1800" y="1457"/>
                    <a:pt x="1806" y="1452"/>
                    <a:pt x="1813" y="1452"/>
                  </a:cubicBezTo>
                  <a:close/>
                  <a:moveTo>
                    <a:pt x="1889" y="1452"/>
                  </a:moveTo>
                  <a:lnTo>
                    <a:pt x="1915" y="1452"/>
                  </a:lnTo>
                  <a:cubicBezTo>
                    <a:pt x="1922" y="1452"/>
                    <a:pt x="1928" y="1457"/>
                    <a:pt x="1928" y="1464"/>
                  </a:cubicBezTo>
                  <a:cubicBezTo>
                    <a:pt x="1928" y="1472"/>
                    <a:pt x="1922" y="1477"/>
                    <a:pt x="1915" y="1477"/>
                  </a:cubicBezTo>
                  <a:lnTo>
                    <a:pt x="1889" y="1477"/>
                  </a:lnTo>
                  <a:cubicBezTo>
                    <a:pt x="1882" y="1477"/>
                    <a:pt x="1877" y="1472"/>
                    <a:pt x="1877" y="1464"/>
                  </a:cubicBezTo>
                  <a:cubicBezTo>
                    <a:pt x="1877" y="1457"/>
                    <a:pt x="1882" y="1452"/>
                    <a:pt x="1889" y="1452"/>
                  </a:cubicBezTo>
                  <a:close/>
                  <a:moveTo>
                    <a:pt x="1966" y="1452"/>
                  </a:moveTo>
                  <a:lnTo>
                    <a:pt x="1992" y="1452"/>
                  </a:lnTo>
                  <a:cubicBezTo>
                    <a:pt x="1999" y="1452"/>
                    <a:pt x="2005" y="1457"/>
                    <a:pt x="2005" y="1464"/>
                  </a:cubicBezTo>
                  <a:cubicBezTo>
                    <a:pt x="2005" y="1472"/>
                    <a:pt x="1999" y="1477"/>
                    <a:pt x="1992" y="1477"/>
                  </a:cubicBezTo>
                  <a:lnTo>
                    <a:pt x="1966" y="1477"/>
                  </a:lnTo>
                  <a:cubicBezTo>
                    <a:pt x="1959" y="1477"/>
                    <a:pt x="1953" y="1472"/>
                    <a:pt x="1953" y="1464"/>
                  </a:cubicBezTo>
                  <a:cubicBezTo>
                    <a:pt x="1953" y="1457"/>
                    <a:pt x="1959" y="1452"/>
                    <a:pt x="1966" y="1452"/>
                  </a:cubicBezTo>
                  <a:close/>
                  <a:moveTo>
                    <a:pt x="2043" y="1452"/>
                  </a:moveTo>
                  <a:lnTo>
                    <a:pt x="2069" y="1452"/>
                  </a:lnTo>
                  <a:cubicBezTo>
                    <a:pt x="2076" y="1452"/>
                    <a:pt x="2081" y="1457"/>
                    <a:pt x="2081" y="1464"/>
                  </a:cubicBezTo>
                  <a:cubicBezTo>
                    <a:pt x="2081" y="1472"/>
                    <a:pt x="2076" y="1477"/>
                    <a:pt x="2069" y="1477"/>
                  </a:cubicBezTo>
                  <a:lnTo>
                    <a:pt x="2043" y="1477"/>
                  </a:lnTo>
                  <a:cubicBezTo>
                    <a:pt x="2036" y="1477"/>
                    <a:pt x="2030" y="1472"/>
                    <a:pt x="2030" y="1464"/>
                  </a:cubicBezTo>
                  <a:cubicBezTo>
                    <a:pt x="2030" y="1457"/>
                    <a:pt x="2036" y="1452"/>
                    <a:pt x="2043" y="1452"/>
                  </a:cubicBezTo>
                  <a:close/>
                  <a:moveTo>
                    <a:pt x="2120" y="1452"/>
                  </a:moveTo>
                  <a:lnTo>
                    <a:pt x="2145" y="1452"/>
                  </a:lnTo>
                  <a:cubicBezTo>
                    <a:pt x="2153" y="1452"/>
                    <a:pt x="2158" y="1457"/>
                    <a:pt x="2158" y="1464"/>
                  </a:cubicBezTo>
                  <a:cubicBezTo>
                    <a:pt x="2158" y="1472"/>
                    <a:pt x="2153" y="1477"/>
                    <a:pt x="2145" y="1477"/>
                  </a:cubicBezTo>
                  <a:lnTo>
                    <a:pt x="2120" y="1477"/>
                  </a:lnTo>
                  <a:cubicBezTo>
                    <a:pt x="2113" y="1477"/>
                    <a:pt x="2107" y="1472"/>
                    <a:pt x="2107" y="1464"/>
                  </a:cubicBezTo>
                  <a:cubicBezTo>
                    <a:pt x="2107" y="1457"/>
                    <a:pt x="2113" y="1452"/>
                    <a:pt x="2120" y="1452"/>
                  </a:cubicBezTo>
                  <a:close/>
                  <a:moveTo>
                    <a:pt x="2197" y="1452"/>
                  </a:moveTo>
                  <a:lnTo>
                    <a:pt x="2222" y="1452"/>
                  </a:lnTo>
                  <a:cubicBezTo>
                    <a:pt x="2229" y="1452"/>
                    <a:pt x="2235" y="1457"/>
                    <a:pt x="2235" y="1464"/>
                  </a:cubicBezTo>
                  <a:cubicBezTo>
                    <a:pt x="2235" y="1472"/>
                    <a:pt x="2229" y="1477"/>
                    <a:pt x="2222" y="1477"/>
                  </a:cubicBezTo>
                  <a:lnTo>
                    <a:pt x="2197" y="1477"/>
                  </a:lnTo>
                  <a:cubicBezTo>
                    <a:pt x="2190" y="1477"/>
                    <a:pt x="2184" y="1472"/>
                    <a:pt x="2184" y="1464"/>
                  </a:cubicBezTo>
                  <a:cubicBezTo>
                    <a:pt x="2184" y="1457"/>
                    <a:pt x="2190" y="1452"/>
                    <a:pt x="2197" y="1452"/>
                  </a:cubicBezTo>
                  <a:close/>
                  <a:moveTo>
                    <a:pt x="2273" y="1452"/>
                  </a:moveTo>
                  <a:lnTo>
                    <a:pt x="2299" y="1452"/>
                  </a:lnTo>
                  <a:cubicBezTo>
                    <a:pt x="2306" y="1452"/>
                    <a:pt x="2312" y="1457"/>
                    <a:pt x="2312" y="1464"/>
                  </a:cubicBezTo>
                  <a:cubicBezTo>
                    <a:pt x="2312" y="1472"/>
                    <a:pt x="2306" y="1477"/>
                    <a:pt x="2299" y="1477"/>
                  </a:cubicBezTo>
                  <a:lnTo>
                    <a:pt x="2273" y="1477"/>
                  </a:lnTo>
                  <a:cubicBezTo>
                    <a:pt x="2266" y="1477"/>
                    <a:pt x="2261" y="1472"/>
                    <a:pt x="2261" y="1464"/>
                  </a:cubicBezTo>
                  <a:cubicBezTo>
                    <a:pt x="2261" y="1457"/>
                    <a:pt x="2266" y="1452"/>
                    <a:pt x="2273" y="1452"/>
                  </a:cubicBezTo>
                  <a:close/>
                  <a:moveTo>
                    <a:pt x="2350" y="1452"/>
                  </a:moveTo>
                  <a:lnTo>
                    <a:pt x="2376" y="1452"/>
                  </a:lnTo>
                  <a:cubicBezTo>
                    <a:pt x="2383" y="1452"/>
                    <a:pt x="2389" y="1457"/>
                    <a:pt x="2389" y="1464"/>
                  </a:cubicBezTo>
                  <a:cubicBezTo>
                    <a:pt x="2389" y="1472"/>
                    <a:pt x="2383" y="1477"/>
                    <a:pt x="2376" y="1477"/>
                  </a:cubicBezTo>
                  <a:lnTo>
                    <a:pt x="2350" y="1477"/>
                  </a:lnTo>
                  <a:cubicBezTo>
                    <a:pt x="2343" y="1477"/>
                    <a:pt x="2337" y="1472"/>
                    <a:pt x="2337" y="1464"/>
                  </a:cubicBezTo>
                  <a:cubicBezTo>
                    <a:pt x="2337" y="1457"/>
                    <a:pt x="2343" y="1452"/>
                    <a:pt x="2350" y="1452"/>
                  </a:cubicBezTo>
                  <a:close/>
                  <a:moveTo>
                    <a:pt x="2427" y="1452"/>
                  </a:moveTo>
                  <a:lnTo>
                    <a:pt x="2453" y="1452"/>
                  </a:lnTo>
                  <a:cubicBezTo>
                    <a:pt x="2460" y="1452"/>
                    <a:pt x="2465" y="1457"/>
                    <a:pt x="2465" y="1464"/>
                  </a:cubicBezTo>
                  <a:cubicBezTo>
                    <a:pt x="2465" y="1472"/>
                    <a:pt x="2460" y="1477"/>
                    <a:pt x="2453" y="1477"/>
                  </a:cubicBezTo>
                  <a:lnTo>
                    <a:pt x="2427" y="1477"/>
                  </a:lnTo>
                  <a:cubicBezTo>
                    <a:pt x="2420" y="1477"/>
                    <a:pt x="2414" y="1472"/>
                    <a:pt x="2414" y="1464"/>
                  </a:cubicBezTo>
                  <a:cubicBezTo>
                    <a:pt x="2414" y="1457"/>
                    <a:pt x="2420" y="1452"/>
                    <a:pt x="2427" y="1452"/>
                  </a:cubicBezTo>
                  <a:close/>
                  <a:moveTo>
                    <a:pt x="2504" y="1452"/>
                  </a:moveTo>
                  <a:lnTo>
                    <a:pt x="2529" y="1452"/>
                  </a:lnTo>
                  <a:cubicBezTo>
                    <a:pt x="2537" y="1452"/>
                    <a:pt x="2542" y="1457"/>
                    <a:pt x="2542" y="1464"/>
                  </a:cubicBezTo>
                  <a:cubicBezTo>
                    <a:pt x="2542" y="1472"/>
                    <a:pt x="2537" y="1477"/>
                    <a:pt x="2529" y="1477"/>
                  </a:cubicBezTo>
                  <a:lnTo>
                    <a:pt x="2504" y="1477"/>
                  </a:lnTo>
                  <a:cubicBezTo>
                    <a:pt x="2497" y="1477"/>
                    <a:pt x="2491" y="1472"/>
                    <a:pt x="2491" y="1464"/>
                  </a:cubicBezTo>
                  <a:cubicBezTo>
                    <a:pt x="2491" y="1457"/>
                    <a:pt x="2497" y="1452"/>
                    <a:pt x="2504" y="1452"/>
                  </a:cubicBezTo>
                  <a:close/>
                  <a:moveTo>
                    <a:pt x="2581" y="1452"/>
                  </a:moveTo>
                  <a:lnTo>
                    <a:pt x="2606" y="1452"/>
                  </a:lnTo>
                  <a:cubicBezTo>
                    <a:pt x="2613" y="1452"/>
                    <a:pt x="2619" y="1457"/>
                    <a:pt x="2619" y="1464"/>
                  </a:cubicBezTo>
                  <a:cubicBezTo>
                    <a:pt x="2619" y="1472"/>
                    <a:pt x="2613" y="1477"/>
                    <a:pt x="2606" y="1477"/>
                  </a:cubicBezTo>
                  <a:lnTo>
                    <a:pt x="2581" y="1477"/>
                  </a:lnTo>
                  <a:cubicBezTo>
                    <a:pt x="2574" y="1477"/>
                    <a:pt x="2568" y="1472"/>
                    <a:pt x="2568" y="1464"/>
                  </a:cubicBezTo>
                  <a:cubicBezTo>
                    <a:pt x="2568" y="1457"/>
                    <a:pt x="2574" y="1452"/>
                    <a:pt x="2581" y="1452"/>
                  </a:cubicBezTo>
                  <a:close/>
                  <a:moveTo>
                    <a:pt x="2657" y="1452"/>
                  </a:moveTo>
                  <a:lnTo>
                    <a:pt x="2683" y="1452"/>
                  </a:lnTo>
                  <a:cubicBezTo>
                    <a:pt x="2690" y="1452"/>
                    <a:pt x="2696" y="1457"/>
                    <a:pt x="2696" y="1464"/>
                  </a:cubicBezTo>
                  <a:cubicBezTo>
                    <a:pt x="2696" y="1472"/>
                    <a:pt x="2690" y="1477"/>
                    <a:pt x="2683" y="1477"/>
                  </a:cubicBezTo>
                  <a:lnTo>
                    <a:pt x="2657" y="1477"/>
                  </a:lnTo>
                  <a:cubicBezTo>
                    <a:pt x="2650" y="1477"/>
                    <a:pt x="2645" y="1472"/>
                    <a:pt x="2645" y="1464"/>
                  </a:cubicBezTo>
                  <a:cubicBezTo>
                    <a:pt x="2645" y="1457"/>
                    <a:pt x="2650" y="1452"/>
                    <a:pt x="2657" y="1452"/>
                  </a:cubicBezTo>
                  <a:close/>
                  <a:moveTo>
                    <a:pt x="2734" y="1452"/>
                  </a:moveTo>
                  <a:lnTo>
                    <a:pt x="2760" y="1452"/>
                  </a:lnTo>
                  <a:cubicBezTo>
                    <a:pt x="2767" y="1452"/>
                    <a:pt x="2773" y="1457"/>
                    <a:pt x="2773" y="1464"/>
                  </a:cubicBezTo>
                  <a:cubicBezTo>
                    <a:pt x="2773" y="1472"/>
                    <a:pt x="2767" y="1477"/>
                    <a:pt x="2760" y="1477"/>
                  </a:cubicBezTo>
                  <a:lnTo>
                    <a:pt x="2734" y="1477"/>
                  </a:lnTo>
                  <a:cubicBezTo>
                    <a:pt x="2727" y="1477"/>
                    <a:pt x="2721" y="1472"/>
                    <a:pt x="2721" y="1464"/>
                  </a:cubicBezTo>
                  <a:cubicBezTo>
                    <a:pt x="2721" y="1457"/>
                    <a:pt x="2727" y="1452"/>
                    <a:pt x="2734" y="1452"/>
                  </a:cubicBezTo>
                  <a:close/>
                  <a:moveTo>
                    <a:pt x="2811" y="1452"/>
                  </a:moveTo>
                  <a:lnTo>
                    <a:pt x="2837" y="1452"/>
                  </a:lnTo>
                  <a:cubicBezTo>
                    <a:pt x="2844" y="1452"/>
                    <a:pt x="2849" y="1457"/>
                    <a:pt x="2849" y="1464"/>
                  </a:cubicBezTo>
                  <a:cubicBezTo>
                    <a:pt x="2849" y="1472"/>
                    <a:pt x="2844" y="1477"/>
                    <a:pt x="2837" y="1477"/>
                  </a:cubicBezTo>
                  <a:lnTo>
                    <a:pt x="2811" y="1477"/>
                  </a:lnTo>
                  <a:cubicBezTo>
                    <a:pt x="2804" y="1477"/>
                    <a:pt x="2798" y="1472"/>
                    <a:pt x="2798" y="1464"/>
                  </a:cubicBezTo>
                  <a:cubicBezTo>
                    <a:pt x="2798" y="1457"/>
                    <a:pt x="2804" y="1452"/>
                    <a:pt x="2811" y="1452"/>
                  </a:cubicBezTo>
                  <a:close/>
                  <a:moveTo>
                    <a:pt x="2888" y="1452"/>
                  </a:moveTo>
                  <a:lnTo>
                    <a:pt x="2913" y="1452"/>
                  </a:lnTo>
                  <a:cubicBezTo>
                    <a:pt x="2921" y="1452"/>
                    <a:pt x="2926" y="1457"/>
                    <a:pt x="2926" y="1464"/>
                  </a:cubicBezTo>
                  <a:cubicBezTo>
                    <a:pt x="2926" y="1472"/>
                    <a:pt x="2921" y="1477"/>
                    <a:pt x="2913" y="1477"/>
                  </a:cubicBezTo>
                  <a:lnTo>
                    <a:pt x="2888" y="1477"/>
                  </a:lnTo>
                  <a:cubicBezTo>
                    <a:pt x="2881" y="1477"/>
                    <a:pt x="2875" y="1472"/>
                    <a:pt x="2875" y="1464"/>
                  </a:cubicBezTo>
                  <a:cubicBezTo>
                    <a:pt x="2875" y="1457"/>
                    <a:pt x="2881" y="1452"/>
                    <a:pt x="2888" y="1452"/>
                  </a:cubicBezTo>
                  <a:close/>
                  <a:moveTo>
                    <a:pt x="2965" y="1452"/>
                  </a:moveTo>
                  <a:lnTo>
                    <a:pt x="2990" y="1452"/>
                  </a:lnTo>
                  <a:cubicBezTo>
                    <a:pt x="2997" y="1452"/>
                    <a:pt x="3003" y="1457"/>
                    <a:pt x="3003" y="1464"/>
                  </a:cubicBezTo>
                  <a:cubicBezTo>
                    <a:pt x="3003" y="1472"/>
                    <a:pt x="2997" y="1477"/>
                    <a:pt x="2990" y="1477"/>
                  </a:cubicBezTo>
                  <a:lnTo>
                    <a:pt x="2965" y="1477"/>
                  </a:lnTo>
                  <a:cubicBezTo>
                    <a:pt x="2958" y="1477"/>
                    <a:pt x="2952" y="1472"/>
                    <a:pt x="2952" y="1464"/>
                  </a:cubicBezTo>
                  <a:cubicBezTo>
                    <a:pt x="2952" y="1457"/>
                    <a:pt x="2958" y="1452"/>
                    <a:pt x="2965" y="1452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7"/>
                    <a:pt x="3029" y="1421"/>
                    <a:pt x="3036" y="1421"/>
                  </a:cubicBezTo>
                  <a:cubicBezTo>
                    <a:pt x="3043" y="1421"/>
                    <a:pt x="3049" y="1427"/>
                    <a:pt x="3049" y="1434"/>
                  </a:cubicBezTo>
                  <a:lnTo>
                    <a:pt x="3049" y="1459"/>
                  </a:lnTo>
                  <a:cubicBezTo>
                    <a:pt x="3049" y="1467"/>
                    <a:pt x="3043" y="1472"/>
                    <a:pt x="3036" y="1472"/>
                  </a:cubicBezTo>
                  <a:cubicBezTo>
                    <a:pt x="3029" y="1472"/>
                    <a:pt x="3024" y="1467"/>
                    <a:pt x="3024" y="1459"/>
                  </a:cubicBezTo>
                  <a:close/>
                  <a:moveTo>
                    <a:pt x="3024" y="1383"/>
                  </a:moveTo>
                  <a:lnTo>
                    <a:pt x="3024" y="1357"/>
                  </a:lnTo>
                  <a:cubicBezTo>
                    <a:pt x="3024" y="1350"/>
                    <a:pt x="3029" y="1344"/>
                    <a:pt x="3036" y="1344"/>
                  </a:cubicBezTo>
                  <a:cubicBezTo>
                    <a:pt x="3043" y="1344"/>
                    <a:pt x="3049" y="1350"/>
                    <a:pt x="3049" y="1357"/>
                  </a:cubicBezTo>
                  <a:lnTo>
                    <a:pt x="3049" y="1383"/>
                  </a:lnTo>
                  <a:cubicBezTo>
                    <a:pt x="3049" y="1390"/>
                    <a:pt x="3043" y="1395"/>
                    <a:pt x="3036" y="1395"/>
                  </a:cubicBezTo>
                  <a:cubicBezTo>
                    <a:pt x="3029" y="1395"/>
                    <a:pt x="3024" y="1390"/>
                    <a:pt x="3024" y="1383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29" y="1267"/>
                    <a:pt x="3036" y="1267"/>
                  </a:cubicBezTo>
                  <a:cubicBezTo>
                    <a:pt x="3043" y="1267"/>
                    <a:pt x="3049" y="1273"/>
                    <a:pt x="3049" y="1280"/>
                  </a:cubicBezTo>
                  <a:lnTo>
                    <a:pt x="3049" y="1306"/>
                  </a:lnTo>
                  <a:cubicBezTo>
                    <a:pt x="3049" y="1313"/>
                    <a:pt x="3043" y="1319"/>
                    <a:pt x="3036" y="1319"/>
                  </a:cubicBezTo>
                  <a:cubicBezTo>
                    <a:pt x="3029" y="1319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29" y="1191"/>
                    <a:pt x="3036" y="1191"/>
                  </a:cubicBezTo>
                  <a:cubicBezTo>
                    <a:pt x="3043" y="1191"/>
                    <a:pt x="3049" y="1196"/>
                    <a:pt x="3049" y="1203"/>
                  </a:cubicBezTo>
                  <a:lnTo>
                    <a:pt x="3049" y="1229"/>
                  </a:lnTo>
                  <a:cubicBezTo>
                    <a:pt x="3049" y="1236"/>
                    <a:pt x="3043" y="1242"/>
                    <a:pt x="3036" y="1242"/>
                  </a:cubicBezTo>
                  <a:cubicBezTo>
                    <a:pt x="3029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7"/>
                  </a:lnTo>
                  <a:cubicBezTo>
                    <a:pt x="3024" y="1120"/>
                    <a:pt x="3029" y="1114"/>
                    <a:pt x="3036" y="1114"/>
                  </a:cubicBezTo>
                  <a:cubicBezTo>
                    <a:pt x="3043" y="1114"/>
                    <a:pt x="3049" y="1120"/>
                    <a:pt x="3049" y="1127"/>
                  </a:cubicBezTo>
                  <a:lnTo>
                    <a:pt x="3049" y="1152"/>
                  </a:lnTo>
                  <a:cubicBezTo>
                    <a:pt x="3049" y="1159"/>
                    <a:pt x="3043" y="1165"/>
                    <a:pt x="3036" y="1165"/>
                  </a:cubicBezTo>
                  <a:cubicBezTo>
                    <a:pt x="3029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3"/>
                    <a:pt x="3029" y="1037"/>
                    <a:pt x="3036" y="1037"/>
                  </a:cubicBezTo>
                  <a:cubicBezTo>
                    <a:pt x="3043" y="1037"/>
                    <a:pt x="3049" y="1043"/>
                    <a:pt x="3049" y="1050"/>
                  </a:cubicBezTo>
                  <a:lnTo>
                    <a:pt x="3049" y="1075"/>
                  </a:lnTo>
                  <a:cubicBezTo>
                    <a:pt x="3049" y="1083"/>
                    <a:pt x="3043" y="1088"/>
                    <a:pt x="3036" y="1088"/>
                  </a:cubicBezTo>
                  <a:cubicBezTo>
                    <a:pt x="3029" y="1088"/>
                    <a:pt x="3024" y="1083"/>
                    <a:pt x="3024" y="1075"/>
                  </a:cubicBezTo>
                  <a:close/>
                  <a:moveTo>
                    <a:pt x="3024" y="999"/>
                  </a:moveTo>
                  <a:lnTo>
                    <a:pt x="3024" y="973"/>
                  </a:lnTo>
                  <a:cubicBezTo>
                    <a:pt x="3024" y="966"/>
                    <a:pt x="3029" y="960"/>
                    <a:pt x="3036" y="960"/>
                  </a:cubicBezTo>
                  <a:cubicBezTo>
                    <a:pt x="3043" y="960"/>
                    <a:pt x="3049" y="966"/>
                    <a:pt x="3049" y="973"/>
                  </a:cubicBezTo>
                  <a:lnTo>
                    <a:pt x="3049" y="999"/>
                  </a:lnTo>
                  <a:cubicBezTo>
                    <a:pt x="3049" y="1006"/>
                    <a:pt x="3043" y="1011"/>
                    <a:pt x="3036" y="1011"/>
                  </a:cubicBezTo>
                  <a:cubicBezTo>
                    <a:pt x="3029" y="1011"/>
                    <a:pt x="3024" y="1006"/>
                    <a:pt x="3024" y="999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29" y="883"/>
                    <a:pt x="3036" y="883"/>
                  </a:cubicBezTo>
                  <a:cubicBezTo>
                    <a:pt x="3043" y="883"/>
                    <a:pt x="3049" y="889"/>
                    <a:pt x="3049" y="896"/>
                  </a:cubicBezTo>
                  <a:lnTo>
                    <a:pt x="3049" y="922"/>
                  </a:lnTo>
                  <a:cubicBezTo>
                    <a:pt x="3049" y="929"/>
                    <a:pt x="3043" y="935"/>
                    <a:pt x="3036" y="935"/>
                  </a:cubicBezTo>
                  <a:cubicBezTo>
                    <a:pt x="3029" y="935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29" y="807"/>
                    <a:pt x="3036" y="807"/>
                  </a:cubicBezTo>
                  <a:cubicBezTo>
                    <a:pt x="3043" y="807"/>
                    <a:pt x="3049" y="812"/>
                    <a:pt x="3049" y="819"/>
                  </a:cubicBezTo>
                  <a:lnTo>
                    <a:pt x="3049" y="845"/>
                  </a:lnTo>
                  <a:cubicBezTo>
                    <a:pt x="3049" y="852"/>
                    <a:pt x="3043" y="858"/>
                    <a:pt x="3036" y="858"/>
                  </a:cubicBezTo>
                  <a:cubicBezTo>
                    <a:pt x="3029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3"/>
                  </a:lnTo>
                  <a:cubicBezTo>
                    <a:pt x="3024" y="736"/>
                    <a:pt x="3029" y="730"/>
                    <a:pt x="3036" y="730"/>
                  </a:cubicBezTo>
                  <a:cubicBezTo>
                    <a:pt x="3043" y="730"/>
                    <a:pt x="3049" y="736"/>
                    <a:pt x="3049" y="743"/>
                  </a:cubicBezTo>
                  <a:lnTo>
                    <a:pt x="3049" y="768"/>
                  </a:lnTo>
                  <a:cubicBezTo>
                    <a:pt x="3049" y="775"/>
                    <a:pt x="3043" y="781"/>
                    <a:pt x="3036" y="781"/>
                  </a:cubicBezTo>
                  <a:cubicBezTo>
                    <a:pt x="3029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9"/>
                    <a:pt x="3029" y="653"/>
                    <a:pt x="3036" y="653"/>
                  </a:cubicBezTo>
                  <a:cubicBezTo>
                    <a:pt x="3043" y="653"/>
                    <a:pt x="3049" y="659"/>
                    <a:pt x="3049" y="666"/>
                  </a:cubicBezTo>
                  <a:lnTo>
                    <a:pt x="3049" y="691"/>
                  </a:lnTo>
                  <a:cubicBezTo>
                    <a:pt x="3049" y="699"/>
                    <a:pt x="3043" y="704"/>
                    <a:pt x="3036" y="704"/>
                  </a:cubicBezTo>
                  <a:cubicBezTo>
                    <a:pt x="3029" y="704"/>
                    <a:pt x="3024" y="699"/>
                    <a:pt x="3024" y="691"/>
                  </a:cubicBezTo>
                  <a:close/>
                  <a:moveTo>
                    <a:pt x="3024" y="615"/>
                  </a:moveTo>
                  <a:lnTo>
                    <a:pt x="3024" y="589"/>
                  </a:lnTo>
                  <a:cubicBezTo>
                    <a:pt x="3024" y="582"/>
                    <a:pt x="3029" y="576"/>
                    <a:pt x="3036" y="576"/>
                  </a:cubicBezTo>
                  <a:cubicBezTo>
                    <a:pt x="3043" y="576"/>
                    <a:pt x="3049" y="582"/>
                    <a:pt x="3049" y="589"/>
                  </a:cubicBezTo>
                  <a:lnTo>
                    <a:pt x="3049" y="615"/>
                  </a:lnTo>
                  <a:cubicBezTo>
                    <a:pt x="3049" y="622"/>
                    <a:pt x="3043" y="627"/>
                    <a:pt x="3036" y="627"/>
                  </a:cubicBezTo>
                  <a:cubicBezTo>
                    <a:pt x="3029" y="627"/>
                    <a:pt x="3024" y="622"/>
                    <a:pt x="3024" y="615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29" y="499"/>
                    <a:pt x="3036" y="499"/>
                  </a:cubicBezTo>
                  <a:cubicBezTo>
                    <a:pt x="3043" y="499"/>
                    <a:pt x="3049" y="505"/>
                    <a:pt x="3049" y="512"/>
                  </a:cubicBezTo>
                  <a:lnTo>
                    <a:pt x="3049" y="538"/>
                  </a:lnTo>
                  <a:cubicBezTo>
                    <a:pt x="3049" y="545"/>
                    <a:pt x="3043" y="551"/>
                    <a:pt x="3036" y="551"/>
                  </a:cubicBezTo>
                  <a:cubicBezTo>
                    <a:pt x="3029" y="551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29" y="423"/>
                    <a:pt x="3036" y="423"/>
                  </a:cubicBezTo>
                  <a:cubicBezTo>
                    <a:pt x="3043" y="423"/>
                    <a:pt x="3049" y="428"/>
                    <a:pt x="3049" y="435"/>
                  </a:cubicBezTo>
                  <a:lnTo>
                    <a:pt x="3049" y="461"/>
                  </a:lnTo>
                  <a:cubicBezTo>
                    <a:pt x="3049" y="468"/>
                    <a:pt x="3043" y="474"/>
                    <a:pt x="3036" y="474"/>
                  </a:cubicBezTo>
                  <a:cubicBezTo>
                    <a:pt x="3029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9"/>
                  </a:lnTo>
                  <a:cubicBezTo>
                    <a:pt x="3024" y="352"/>
                    <a:pt x="3029" y="346"/>
                    <a:pt x="3036" y="346"/>
                  </a:cubicBezTo>
                  <a:cubicBezTo>
                    <a:pt x="3043" y="346"/>
                    <a:pt x="3049" y="352"/>
                    <a:pt x="3049" y="359"/>
                  </a:cubicBezTo>
                  <a:lnTo>
                    <a:pt x="3049" y="384"/>
                  </a:lnTo>
                  <a:cubicBezTo>
                    <a:pt x="3049" y="391"/>
                    <a:pt x="3043" y="397"/>
                    <a:pt x="3036" y="397"/>
                  </a:cubicBezTo>
                  <a:cubicBezTo>
                    <a:pt x="3029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5"/>
                    <a:pt x="3029" y="269"/>
                    <a:pt x="3036" y="269"/>
                  </a:cubicBezTo>
                  <a:cubicBezTo>
                    <a:pt x="3043" y="269"/>
                    <a:pt x="3049" y="275"/>
                    <a:pt x="3049" y="282"/>
                  </a:cubicBezTo>
                  <a:lnTo>
                    <a:pt x="3049" y="307"/>
                  </a:lnTo>
                  <a:cubicBezTo>
                    <a:pt x="3049" y="314"/>
                    <a:pt x="3043" y="320"/>
                    <a:pt x="3036" y="320"/>
                  </a:cubicBezTo>
                  <a:cubicBezTo>
                    <a:pt x="3029" y="320"/>
                    <a:pt x="3024" y="314"/>
                    <a:pt x="3024" y="307"/>
                  </a:cubicBezTo>
                  <a:close/>
                  <a:moveTo>
                    <a:pt x="3024" y="231"/>
                  </a:moveTo>
                  <a:lnTo>
                    <a:pt x="3024" y="205"/>
                  </a:lnTo>
                  <a:cubicBezTo>
                    <a:pt x="3024" y="198"/>
                    <a:pt x="3029" y="192"/>
                    <a:pt x="3036" y="192"/>
                  </a:cubicBezTo>
                  <a:cubicBezTo>
                    <a:pt x="3043" y="192"/>
                    <a:pt x="3049" y="198"/>
                    <a:pt x="3049" y="205"/>
                  </a:cubicBezTo>
                  <a:lnTo>
                    <a:pt x="3049" y="231"/>
                  </a:lnTo>
                  <a:cubicBezTo>
                    <a:pt x="3049" y="238"/>
                    <a:pt x="3043" y="243"/>
                    <a:pt x="3036" y="243"/>
                  </a:cubicBezTo>
                  <a:cubicBezTo>
                    <a:pt x="3029" y="243"/>
                    <a:pt x="3024" y="238"/>
                    <a:pt x="3024" y="231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29" y="115"/>
                    <a:pt x="3036" y="115"/>
                  </a:cubicBezTo>
                  <a:cubicBezTo>
                    <a:pt x="3043" y="115"/>
                    <a:pt x="3049" y="121"/>
                    <a:pt x="3049" y="128"/>
                  </a:cubicBezTo>
                  <a:lnTo>
                    <a:pt x="3049" y="154"/>
                  </a:lnTo>
                  <a:cubicBezTo>
                    <a:pt x="3049" y="161"/>
                    <a:pt x="3043" y="167"/>
                    <a:pt x="3036" y="167"/>
                  </a:cubicBezTo>
                  <a:cubicBezTo>
                    <a:pt x="3029" y="167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29" y="39"/>
                    <a:pt x="3036" y="39"/>
                  </a:cubicBezTo>
                  <a:cubicBezTo>
                    <a:pt x="3043" y="39"/>
                    <a:pt x="3049" y="44"/>
                    <a:pt x="3049" y="51"/>
                  </a:cubicBezTo>
                  <a:lnTo>
                    <a:pt x="3049" y="77"/>
                  </a:lnTo>
                  <a:cubicBezTo>
                    <a:pt x="3049" y="84"/>
                    <a:pt x="3043" y="90"/>
                    <a:pt x="3036" y="90"/>
                  </a:cubicBezTo>
                  <a:cubicBezTo>
                    <a:pt x="3029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5" y="20"/>
                    <a:pt x="2985" y="13"/>
                  </a:cubicBezTo>
                  <a:cubicBezTo>
                    <a:pt x="2985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6" y="6"/>
                    <a:pt x="3036" y="13"/>
                  </a:cubicBezTo>
                  <a:cubicBezTo>
                    <a:pt x="3036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1" y="26"/>
                  </a:lnTo>
                  <a:cubicBezTo>
                    <a:pt x="2914" y="26"/>
                    <a:pt x="2908" y="20"/>
                    <a:pt x="2908" y="13"/>
                  </a:cubicBezTo>
                  <a:cubicBezTo>
                    <a:pt x="2908" y="6"/>
                    <a:pt x="2914" y="0"/>
                    <a:pt x="2921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4" y="26"/>
                  </a:lnTo>
                  <a:cubicBezTo>
                    <a:pt x="2837" y="26"/>
                    <a:pt x="2832" y="20"/>
                    <a:pt x="2832" y="13"/>
                  </a:cubicBezTo>
                  <a:cubicBezTo>
                    <a:pt x="2832" y="6"/>
                    <a:pt x="2837" y="0"/>
                    <a:pt x="2844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3" y="26"/>
                  </a:moveTo>
                  <a:lnTo>
                    <a:pt x="2768" y="26"/>
                  </a:lnTo>
                  <a:cubicBezTo>
                    <a:pt x="2760" y="26"/>
                    <a:pt x="2755" y="20"/>
                    <a:pt x="2755" y="13"/>
                  </a:cubicBezTo>
                  <a:cubicBezTo>
                    <a:pt x="2755" y="6"/>
                    <a:pt x="2760" y="0"/>
                    <a:pt x="2768" y="0"/>
                  </a:cubicBezTo>
                  <a:lnTo>
                    <a:pt x="2793" y="0"/>
                  </a:lnTo>
                  <a:cubicBezTo>
                    <a:pt x="2800" y="0"/>
                    <a:pt x="2806" y="6"/>
                    <a:pt x="2806" y="13"/>
                  </a:cubicBezTo>
                  <a:cubicBezTo>
                    <a:pt x="2806" y="20"/>
                    <a:pt x="2800" y="26"/>
                    <a:pt x="2793" y="26"/>
                  </a:cubicBezTo>
                  <a:close/>
                  <a:moveTo>
                    <a:pt x="2716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6" y="0"/>
                  </a:lnTo>
                  <a:cubicBezTo>
                    <a:pt x="2723" y="0"/>
                    <a:pt x="2729" y="6"/>
                    <a:pt x="2729" y="13"/>
                  </a:cubicBezTo>
                  <a:cubicBezTo>
                    <a:pt x="2729" y="20"/>
                    <a:pt x="2723" y="26"/>
                    <a:pt x="2716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1" y="20"/>
                    <a:pt x="2601" y="13"/>
                  </a:cubicBezTo>
                  <a:cubicBezTo>
                    <a:pt x="2601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2" y="6"/>
                    <a:pt x="2652" y="13"/>
                  </a:cubicBezTo>
                  <a:cubicBezTo>
                    <a:pt x="2652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7" y="26"/>
                  </a:lnTo>
                  <a:cubicBezTo>
                    <a:pt x="2530" y="26"/>
                    <a:pt x="2524" y="20"/>
                    <a:pt x="2524" y="13"/>
                  </a:cubicBezTo>
                  <a:cubicBezTo>
                    <a:pt x="2524" y="6"/>
                    <a:pt x="2530" y="0"/>
                    <a:pt x="2537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0" y="26"/>
                  </a:lnTo>
                  <a:cubicBezTo>
                    <a:pt x="2453" y="26"/>
                    <a:pt x="2448" y="20"/>
                    <a:pt x="2448" y="13"/>
                  </a:cubicBezTo>
                  <a:cubicBezTo>
                    <a:pt x="2448" y="6"/>
                    <a:pt x="2453" y="0"/>
                    <a:pt x="2460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09" y="26"/>
                  </a:moveTo>
                  <a:lnTo>
                    <a:pt x="2384" y="26"/>
                  </a:lnTo>
                  <a:cubicBezTo>
                    <a:pt x="2376" y="26"/>
                    <a:pt x="2371" y="20"/>
                    <a:pt x="2371" y="13"/>
                  </a:cubicBezTo>
                  <a:cubicBezTo>
                    <a:pt x="2371" y="6"/>
                    <a:pt x="2376" y="0"/>
                    <a:pt x="2384" y="0"/>
                  </a:cubicBezTo>
                  <a:lnTo>
                    <a:pt x="2409" y="0"/>
                  </a:lnTo>
                  <a:cubicBezTo>
                    <a:pt x="2416" y="0"/>
                    <a:pt x="2422" y="6"/>
                    <a:pt x="2422" y="13"/>
                  </a:cubicBezTo>
                  <a:cubicBezTo>
                    <a:pt x="2422" y="20"/>
                    <a:pt x="2416" y="26"/>
                    <a:pt x="2409" y="26"/>
                  </a:cubicBezTo>
                  <a:close/>
                  <a:moveTo>
                    <a:pt x="2332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2" y="0"/>
                  </a:lnTo>
                  <a:cubicBezTo>
                    <a:pt x="2339" y="0"/>
                    <a:pt x="2345" y="6"/>
                    <a:pt x="2345" y="13"/>
                  </a:cubicBezTo>
                  <a:cubicBezTo>
                    <a:pt x="2345" y="20"/>
                    <a:pt x="2339" y="26"/>
                    <a:pt x="2332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7" y="20"/>
                    <a:pt x="2217" y="13"/>
                  </a:cubicBezTo>
                  <a:cubicBezTo>
                    <a:pt x="2217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8" y="6"/>
                    <a:pt x="2268" y="13"/>
                  </a:cubicBezTo>
                  <a:cubicBezTo>
                    <a:pt x="2268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3" y="26"/>
                  </a:lnTo>
                  <a:cubicBezTo>
                    <a:pt x="2146" y="26"/>
                    <a:pt x="2140" y="20"/>
                    <a:pt x="2140" y="13"/>
                  </a:cubicBezTo>
                  <a:cubicBezTo>
                    <a:pt x="2140" y="6"/>
                    <a:pt x="2146" y="0"/>
                    <a:pt x="2153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6" y="26"/>
                  </a:lnTo>
                  <a:cubicBezTo>
                    <a:pt x="2069" y="26"/>
                    <a:pt x="2064" y="20"/>
                    <a:pt x="2064" y="13"/>
                  </a:cubicBezTo>
                  <a:cubicBezTo>
                    <a:pt x="2064" y="6"/>
                    <a:pt x="2069" y="0"/>
                    <a:pt x="2076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5" y="26"/>
                  </a:moveTo>
                  <a:lnTo>
                    <a:pt x="2000" y="26"/>
                  </a:lnTo>
                  <a:cubicBezTo>
                    <a:pt x="1992" y="26"/>
                    <a:pt x="1987" y="20"/>
                    <a:pt x="1987" y="13"/>
                  </a:cubicBezTo>
                  <a:cubicBezTo>
                    <a:pt x="1987" y="6"/>
                    <a:pt x="1992" y="0"/>
                    <a:pt x="2000" y="0"/>
                  </a:cubicBezTo>
                  <a:lnTo>
                    <a:pt x="2025" y="0"/>
                  </a:lnTo>
                  <a:cubicBezTo>
                    <a:pt x="2032" y="0"/>
                    <a:pt x="2038" y="6"/>
                    <a:pt x="2038" y="13"/>
                  </a:cubicBezTo>
                  <a:cubicBezTo>
                    <a:pt x="2038" y="20"/>
                    <a:pt x="2032" y="26"/>
                    <a:pt x="2025" y="26"/>
                  </a:cubicBezTo>
                  <a:close/>
                  <a:moveTo>
                    <a:pt x="1948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8" y="0"/>
                  </a:lnTo>
                  <a:cubicBezTo>
                    <a:pt x="1955" y="0"/>
                    <a:pt x="1961" y="6"/>
                    <a:pt x="1961" y="13"/>
                  </a:cubicBezTo>
                  <a:cubicBezTo>
                    <a:pt x="1961" y="20"/>
                    <a:pt x="1955" y="26"/>
                    <a:pt x="1948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3" y="20"/>
                    <a:pt x="1833" y="13"/>
                  </a:cubicBezTo>
                  <a:cubicBezTo>
                    <a:pt x="1833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4" y="6"/>
                    <a:pt x="1884" y="13"/>
                  </a:cubicBezTo>
                  <a:cubicBezTo>
                    <a:pt x="1884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69" y="26"/>
                  </a:lnTo>
                  <a:cubicBezTo>
                    <a:pt x="1762" y="26"/>
                    <a:pt x="1756" y="20"/>
                    <a:pt x="1756" y="13"/>
                  </a:cubicBezTo>
                  <a:cubicBezTo>
                    <a:pt x="1756" y="6"/>
                    <a:pt x="1762" y="0"/>
                    <a:pt x="1769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2" y="26"/>
                  </a:lnTo>
                  <a:cubicBezTo>
                    <a:pt x="1685" y="26"/>
                    <a:pt x="1680" y="20"/>
                    <a:pt x="1680" y="13"/>
                  </a:cubicBezTo>
                  <a:cubicBezTo>
                    <a:pt x="1680" y="6"/>
                    <a:pt x="1685" y="0"/>
                    <a:pt x="1692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1" y="26"/>
                  </a:moveTo>
                  <a:lnTo>
                    <a:pt x="1616" y="26"/>
                  </a:lnTo>
                  <a:cubicBezTo>
                    <a:pt x="1608" y="26"/>
                    <a:pt x="1603" y="20"/>
                    <a:pt x="1603" y="13"/>
                  </a:cubicBezTo>
                  <a:cubicBezTo>
                    <a:pt x="1603" y="6"/>
                    <a:pt x="1608" y="0"/>
                    <a:pt x="1616" y="0"/>
                  </a:cubicBezTo>
                  <a:lnTo>
                    <a:pt x="1641" y="0"/>
                  </a:lnTo>
                  <a:cubicBezTo>
                    <a:pt x="1648" y="0"/>
                    <a:pt x="1654" y="6"/>
                    <a:pt x="1654" y="13"/>
                  </a:cubicBezTo>
                  <a:cubicBezTo>
                    <a:pt x="1654" y="20"/>
                    <a:pt x="1648" y="26"/>
                    <a:pt x="1641" y="26"/>
                  </a:cubicBezTo>
                  <a:close/>
                  <a:moveTo>
                    <a:pt x="1564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4" y="0"/>
                  </a:lnTo>
                  <a:cubicBezTo>
                    <a:pt x="1571" y="0"/>
                    <a:pt x="1577" y="6"/>
                    <a:pt x="1577" y="13"/>
                  </a:cubicBezTo>
                  <a:cubicBezTo>
                    <a:pt x="1577" y="20"/>
                    <a:pt x="1571" y="26"/>
                    <a:pt x="1564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49" y="20"/>
                    <a:pt x="1449" y="13"/>
                  </a:cubicBezTo>
                  <a:cubicBezTo>
                    <a:pt x="1449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0" y="6"/>
                    <a:pt x="1500" y="13"/>
                  </a:cubicBezTo>
                  <a:cubicBezTo>
                    <a:pt x="1500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5" y="26"/>
                  </a:lnTo>
                  <a:cubicBezTo>
                    <a:pt x="1378" y="26"/>
                    <a:pt x="1372" y="20"/>
                    <a:pt x="1372" y="13"/>
                  </a:cubicBezTo>
                  <a:cubicBezTo>
                    <a:pt x="1372" y="6"/>
                    <a:pt x="1378" y="0"/>
                    <a:pt x="1385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8" y="26"/>
                  </a:lnTo>
                  <a:cubicBezTo>
                    <a:pt x="1301" y="26"/>
                    <a:pt x="1296" y="20"/>
                    <a:pt x="1296" y="13"/>
                  </a:cubicBezTo>
                  <a:cubicBezTo>
                    <a:pt x="1296" y="6"/>
                    <a:pt x="1301" y="0"/>
                    <a:pt x="1308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7" y="26"/>
                  </a:moveTo>
                  <a:lnTo>
                    <a:pt x="1232" y="26"/>
                  </a:lnTo>
                  <a:cubicBezTo>
                    <a:pt x="1224" y="26"/>
                    <a:pt x="1219" y="20"/>
                    <a:pt x="1219" y="13"/>
                  </a:cubicBezTo>
                  <a:cubicBezTo>
                    <a:pt x="1219" y="6"/>
                    <a:pt x="1224" y="0"/>
                    <a:pt x="1232" y="0"/>
                  </a:cubicBezTo>
                  <a:lnTo>
                    <a:pt x="1257" y="0"/>
                  </a:lnTo>
                  <a:cubicBezTo>
                    <a:pt x="1264" y="0"/>
                    <a:pt x="1270" y="6"/>
                    <a:pt x="1270" y="13"/>
                  </a:cubicBezTo>
                  <a:cubicBezTo>
                    <a:pt x="1270" y="20"/>
                    <a:pt x="1264" y="26"/>
                    <a:pt x="1257" y="26"/>
                  </a:cubicBezTo>
                  <a:close/>
                  <a:moveTo>
                    <a:pt x="1180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0" y="0"/>
                  </a:lnTo>
                  <a:cubicBezTo>
                    <a:pt x="1187" y="0"/>
                    <a:pt x="1193" y="6"/>
                    <a:pt x="1193" y="13"/>
                  </a:cubicBezTo>
                  <a:cubicBezTo>
                    <a:pt x="1193" y="20"/>
                    <a:pt x="1187" y="26"/>
                    <a:pt x="1180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5" y="20"/>
                    <a:pt x="1065" y="13"/>
                  </a:cubicBezTo>
                  <a:cubicBezTo>
                    <a:pt x="1065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6" y="6"/>
                    <a:pt x="1116" y="13"/>
                  </a:cubicBezTo>
                  <a:cubicBezTo>
                    <a:pt x="1116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1" y="26"/>
                  </a:lnTo>
                  <a:cubicBezTo>
                    <a:pt x="994" y="26"/>
                    <a:pt x="988" y="20"/>
                    <a:pt x="988" y="13"/>
                  </a:cubicBezTo>
                  <a:cubicBezTo>
                    <a:pt x="988" y="6"/>
                    <a:pt x="994" y="0"/>
                    <a:pt x="1001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4" y="26"/>
                  </a:lnTo>
                  <a:cubicBezTo>
                    <a:pt x="917" y="26"/>
                    <a:pt x="912" y="20"/>
                    <a:pt x="912" y="13"/>
                  </a:cubicBezTo>
                  <a:cubicBezTo>
                    <a:pt x="912" y="6"/>
                    <a:pt x="917" y="0"/>
                    <a:pt x="924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3" y="26"/>
                  </a:moveTo>
                  <a:lnTo>
                    <a:pt x="848" y="26"/>
                  </a:lnTo>
                  <a:cubicBezTo>
                    <a:pt x="840" y="26"/>
                    <a:pt x="835" y="20"/>
                    <a:pt x="835" y="13"/>
                  </a:cubicBezTo>
                  <a:cubicBezTo>
                    <a:pt x="835" y="6"/>
                    <a:pt x="840" y="0"/>
                    <a:pt x="848" y="0"/>
                  </a:cubicBezTo>
                  <a:lnTo>
                    <a:pt x="873" y="0"/>
                  </a:lnTo>
                  <a:cubicBezTo>
                    <a:pt x="880" y="0"/>
                    <a:pt x="886" y="6"/>
                    <a:pt x="886" y="13"/>
                  </a:cubicBezTo>
                  <a:cubicBezTo>
                    <a:pt x="886" y="20"/>
                    <a:pt x="880" y="26"/>
                    <a:pt x="873" y="26"/>
                  </a:cubicBezTo>
                  <a:close/>
                  <a:moveTo>
                    <a:pt x="796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6" y="0"/>
                  </a:lnTo>
                  <a:cubicBezTo>
                    <a:pt x="803" y="0"/>
                    <a:pt x="809" y="6"/>
                    <a:pt x="809" y="13"/>
                  </a:cubicBezTo>
                  <a:cubicBezTo>
                    <a:pt x="809" y="20"/>
                    <a:pt x="803" y="26"/>
                    <a:pt x="796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1" y="20"/>
                    <a:pt x="681" y="13"/>
                  </a:cubicBezTo>
                  <a:cubicBezTo>
                    <a:pt x="681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2" y="6"/>
                    <a:pt x="732" y="13"/>
                  </a:cubicBezTo>
                  <a:cubicBezTo>
                    <a:pt x="732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7" y="26"/>
                  </a:lnTo>
                  <a:cubicBezTo>
                    <a:pt x="610" y="26"/>
                    <a:pt x="604" y="20"/>
                    <a:pt x="604" y="13"/>
                  </a:cubicBezTo>
                  <a:cubicBezTo>
                    <a:pt x="604" y="6"/>
                    <a:pt x="610" y="0"/>
                    <a:pt x="617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0" y="26"/>
                  </a:lnTo>
                  <a:cubicBezTo>
                    <a:pt x="533" y="26"/>
                    <a:pt x="528" y="20"/>
                    <a:pt x="528" y="13"/>
                  </a:cubicBezTo>
                  <a:cubicBezTo>
                    <a:pt x="528" y="6"/>
                    <a:pt x="533" y="0"/>
                    <a:pt x="540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89" y="26"/>
                  </a:moveTo>
                  <a:lnTo>
                    <a:pt x="464" y="26"/>
                  </a:lnTo>
                  <a:cubicBezTo>
                    <a:pt x="456" y="26"/>
                    <a:pt x="451" y="20"/>
                    <a:pt x="451" y="13"/>
                  </a:cubicBezTo>
                  <a:cubicBezTo>
                    <a:pt x="451" y="6"/>
                    <a:pt x="456" y="0"/>
                    <a:pt x="464" y="0"/>
                  </a:cubicBezTo>
                  <a:lnTo>
                    <a:pt x="489" y="0"/>
                  </a:lnTo>
                  <a:cubicBezTo>
                    <a:pt x="496" y="0"/>
                    <a:pt x="502" y="6"/>
                    <a:pt x="502" y="13"/>
                  </a:cubicBezTo>
                  <a:cubicBezTo>
                    <a:pt x="502" y="20"/>
                    <a:pt x="496" y="26"/>
                    <a:pt x="489" y="26"/>
                  </a:cubicBezTo>
                  <a:close/>
                  <a:moveTo>
                    <a:pt x="412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2" y="0"/>
                  </a:lnTo>
                  <a:cubicBezTo>
                    <a:pt x="419" y="0"/>
                    <a:pt x="425" y="6"/>
                    <a:pt x="425" y="13"/>
                  </a:cubicBezTo>
                  <a:cubicBezTo>
                    <a:pt x="425" y="20"/>
                    <a:pt x="419" y="26"/>
                    <a:pt x="412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7" y="20"/>
                    <a:pt x="297" y="13"/>
                  </a:cubicBezTo>
                  <a:cubicBezTo>
                    <a:pt x="297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8" y="6"/>
                    <a:pt x="348" y="13"/>
                  </a:cubicBezTo>
                  <a:cubicBezTo>
                    <a:pt x="348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3" y="26"/>
                  </a:lnTo>
                  <a:cubicBezTo>
                    <a:pt x="226" y="26"/>
                    <a:pt x="220" y="20"/>
                    <a:pt x="220" y="13"/>
                  </a:cubicBezTo>
                  <a:cubicBezTo>
                    <a:pt x="220" y="6"/>
                    <a:pt x="226" y="0"/>
                    <a:pt x="233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6" y="26"/>
                  </a:lnTo>
                  <a:cubicBezTo>
                    <a:pt x="149" y="26"/>
                    <a:pt x="144" y="20"/>
                    <a:pt x="144" y="13"/>
                  </a:cubicBezTo>
                  <a:cubicBezTo>
                    <a:pt x="144" y="6"/>
                    <a:pt x="149" y="0"/>
                    <a:pt x="156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5" y="26"/>
                  </a:moveTo>
                  <a:lnTo>
                    <a:pt x="80" y="26"/>
                  </a:lnTo>
                  <a:cubicBezTo>
                    <a:pt x="72" y="26"/>
                    <a:pt x="67" y="20"/>
                    <a:pt x="67" y="13"/>
                  </a:cubicBezTo>
                  <a:cubicBezTo>
                    <a:pt x="67" y="6"/>
                    <a:pt x="72" y="0"/>
                    <a:pt x="80" y="0"/>
                  </a:cubicBezTo>
                  <a:lnTo>
                    <a:pt x="105" y="0"/>
                  </a:lnTo>
                  <a:cubicBezTo>
                    <a:pt x="112" y="0"/>
                    <a:pt x="118" y="6"/>
                    <a:pt x="118" y="13"/>
                  </a:cubicBezTo>
                  <a:cubicBezTo>
                    <a:pt x="118" y="20"/>
                    <a:pt x="112" y="26"/>
                    <a:pt x="105" y="26"/>
                  </a:cubicBezTo>
                  <a:close/>
                  <a:moveTo>
                    <a:pt x="28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8" y="0"/>
                  </a:lnTo>
                  <a:cubicBezTo>
                    <a:pt x="35" y="0"/>
                    <a:pt x="41" y="6"/>
                    <a:pt x="41" y="13"/>
                  </a:cubicBezTo>
                  <a:cubicBezTo>
                    <a:pt x="41" y="20"/>
                    <a:pt x="35" y="26"/>
                    <a:pt x="28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8" name="Line 174"/>
            <p:cNvSpPr>
              <a:spLocks noChangeShapeType="1"/>
            </p:cNvSpPr>
            <p:nvPr/>
          </p:nvSpPr>
          <p:spPr bwMode="auto">
            <a:xfrm>
              <a:off x="5213236" y="5910246"/>
              <a:ext cx="534864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9" name="Freeform 175"/>
            <p:cNvSpPr>
              <a:spLocks/>
            </p:cNvSpPr>
            <p:nvPr/>
          </p:nvSpPr>
          <p:spPr bwMode="auto">
            <a:xfrm>
              <a:off x="5738577" y="5873731"/>
              <a:ext cx="68246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6"/>
                </a:cxn>
                <a:cxn ang="0">
                  <a:pos x="0" y="0"/>
                </a:cxn>
              </a:cxnLst>
              <a:rect l="0" t="0" r="r" b="b"/>
              <a:pathLst>
                <a:path w="67" h="66">
                  <a:moveTo>
                    <a:pt x="0" y="0"/>
                  </a:moveTo>
                  <a:lnTo>
                    <a:pt x="67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0" name="Line 177"/>
            <p:cNvSpPr>
              <a:spLocks noChangeShapeType="1"/>
            </p:cNvSpPr>
            <p:nvPr/>
          </p:nvSpPr>
          <p:spPr bwMode="auto">
            <a:xfrm>
              <a:off x="5935382" y="5699098"/>
              <a:ext cx="77769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1" name="Line 178"/>
            <p:cNvSpPr>
              <a:spLocks noChangeShapeType="1"/>
            </p:cNvSpPr>
            <p:nvPr/>
          </p:nvSpPr>
          <p:spPr bwMode="auto">
            <a:xfrm>
              <a:off x="6425805" y="5699098"/>
              <a:ext cx="95228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2" name="Freeform 179"/>
            <p:cNvSpPr>
              <a:spLocks/>
            </p:cNvSpPr>
            <p:nvPr/>
          </p:nvSpPr>
          <p:spPr bwMode="auto">
            <a:xfrm>
              <a:off x="6513097" y="5662584"/>
              <a:ext cx="66660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3" name="Line 180"/>
            <p:cNvSpPr>
              <a:spLocks noChangeShapeType="1"/>
            </p:cNvSpPr>
            <p:nvPr/>
          </p:nvSpPr>
          <p:spPr bwMode="auto">
            <a:xfrm>
              <a:off x="5935382" y="6124569"/>
              <a:ext cx="77769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4" name="Line 181"/>
            <p:cNvSpPr>
              <a:spLocks noChangeShapeType="1"/>
            </p:cNvSpPr>
            <p:nvPr/>
          </p:nvSpPr>
          <p:spPr bwMode="auto">
            <a:xfrm>
              <a:off x="6425805" y="6124569"/>
              <a:ext cx="95228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5" name="Freeform 182"/>
            <p:cNvSpPr>
              <a:spLocks/>
            </p:cNvSpPr>
            <p:nvPr/>
          </p:nvSpPr>
          <p:spPr bwMode="auto">
            <a:xfrm>
              <a:off x="6513097" y="6088055"/>
              <a:ext cx="66660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6" name="Line 183"/>
            <p:cNvSpPr>
              <a:spLocks noChangeShapeType="1"/>
            </p:cNvSpPr>
            <p:nvPr/>
          </p:nvSpPr>
          <p:spPr bwMode="auto">
            <a:xfrm>
              <a:off x="5936968" y="5910246"/>
              <a:ext cx="77770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7" name="Line 184"/>
            <p:cNvSpPr>
              <a:spLocks noChangeShapeType="1"/>
            </p:cNvSpPr>
            <p:nvPr/>
          </p:nvSpPr>
          <p:spPr bwMode="auto">
            <a:xfrm>
              <a:off x="6427392" y="5910246"/>
              <a:ext cx="96814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8" name="Freeform 185"/>
            <p:cNvSpPr>
              <a:spLocks/>
            </p:cNvSpPr>
            <p:nvPr/>
          </p:nvSpPr>
          <p:spPr bwMode="auto">
            <a:xfrm>
              <a:off x="6514684" y="5873731"/>
              <a:ext cx="66660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6"/>
                </a:cxn>
                <a:cxn ang="0">
                  <a:pos x="0" y="0"/>
                </a:cxn>
              </a:cxnLst>
              <a:rect l="0" t="0" r="r" b="b"/>
              <a:pathLst>
                <a:path w="67" h="66">
                  <a:moveTo>
                    <a:pt x="0" y="0"/>
                  </a:moveTo>
                  <a:lnTo>
                    <a:pt x="67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9" name="Rectangle 186"/>
            <p:cNvSpPr>
              <a:spLocks noChangeArrowheads="1"/>
            </p:cNvSpPr>
            <p:nvPr/>
          </p:nvSpPr>
          <p:spPr bwMode="auto">
            <a:xfrm>
              <a:off x="6013150" y="5832454"/>
              <a:ext cx="412654" cy="1508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90" name="Rectangle 187"/>
            <p:cNvSpPr>
              <a:spLocks noChangeArrowheads="1"/>
            </p:cNvSpPr>
            <p:nvPr/>
          </p:nvSpPr>
          <p:spPr bwMode="auto">
            <a:xfrm>
              <a:off x="6013150" y="5832454"/>
              <a:ext cx="412654" cy="150820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91" name="Rectangle 190"/>
            <p:cNvSpPr>
              <a:spLocks noChangeArrowheads="1"/>
            </p:cNvSpPr>
            <p:nvPr/>
          </p:nvSpPr>
          <p:spPr bwMode="auto">
            <a:xfrm>
              <a:off x="6013150" y="6045190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92" name="Rectangle 191"/>
            <p:cNvSpPr>
              <a:spLocks noChangeArrowheads="1"/>
            </p:cNvSpPr>
            <p:nvPr/>
          </p:nvSpPr>
          <p:spPr bwMode="auto">
            <a:xfrm>
              <a:off x="6013150" y="6045190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93" name="Line 199"/>
            <p:cNvSpPr>
              <a:spLocks noChangeShapeType="1"/>
            </p:cNvSpPr>
            <p:nvPr/>
          </p:nvSpPr>
          <p:spPr bwMode="auto">
            <a:xfrm flipH="1">
              <a:off x="6708314" y="5910246"/>
              <a:ext cx="63485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</p:grpSp>
      <p:graphicFrame>
        <p:nvGraphicFramePr>
          <p:cNvPr id="394" name="Table 393"/>
          <p:cNvGraphicFramePr>
            <a:graphicFrameLocks noGrp="1"/>
          </p:cNvGraphicFramePr>
          <p:nvPr/>
        </p:nvGraphicFramePr>
        <p:xfrm>
          <a:off x="1276350" y="2149475"/>
          <a:ext cx="2974974" cy="2409825"/>
        </p:xfrm>
        <a:graphic>
          <a:graphicData uri="http://schemas.openxmlformats.org/drawingml/2006/table">
            <a:tbl>
              <a:tblPr firstRow="1" bandRow="1"/>
              <a:tblGrid>
                <a:gridCol w="991658"/>
                <a:gridCol w="991658"/>
                <a:gridCol w="991658"/>
              </a:tblGrid>
              <a:tr h="803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51576" name="Group 394"/>
          <p:cNvGrpSpPr>
            <a:grpSpLocks/>
          </p:cNvGrpSpPr>
          <p:nvPr/>
        </p:nvGrpSpPr>
        <p:grpSpPr bwMode="auto">
          <a:xfrm>
            <a:off x="1657350" y="2365375"/>
            <a:ext cx="838200" cy="717550"/>
            <a:chOff x="5715000" y="2286000"/>
            <a:chExt cx="838200" cy="717187"/>
          </a:xfrm>
        </p:grpSpPr>
        <p:sp>
          <p:nvSpPr>
            <p:cNvPr id="396" name="Oval 395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715" name="Straight Connector 397"/>
            <p:cNvCxnSpPr>
              <a:cxnSpLocks noChangeShapeType="1"/>
              <a:endCxn id="396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577" name="Group 398"/>
          <p:cNvGrpSpPr>
            <a:grpSpLocks/>
          </p:cNvGrpSpPr>
          <p:nvPr/>
        </p:nvGrpSpPr>
        <p:grpSpPr bwMode="auto">
          <a:xfrm>
            <a:off x="652463" y="2368550"/>
            <a:ext cx="838200" cy="715963"/>
            <a:chOff x="5715000" y="2286000"/>
            <a:chExt cx="838200" cy="717187"/>
          </a:xfrm>
        </p:grpSpPr>
        <p:sp>
          <p:nvSpPr>
            <p:cNvPr id="400" name="Oval 399"/>
            <p:cNvSpPr/>
            <p:nvPr/>
          </p:nvSpPr>
          <p:spPr>
            <a:xfrm>
              <a:off x="6167437" y="2667651"/>
              <a:ext cx="385763" cy="33553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5715000" y="2286000"/>
              <a:ext cx="457200" cy="38165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712" name="Straight Connector 401"/>
            <p:cNvCxnSpPr>
              <a:cxnSpLocks noChangeShapeType="1"/>
              <a:endCxn id="400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578" name="Group 402"/>
          <p:cNvGrpSpPr>
            <a:grpSpLocks/>
          </p:cNvGrpSpPr>
          <p:nvPr/>
        </p:nvGrpSpPr>
        <p:grpSpPr bwMode="auto">
          <a:xfrm>
            <a:off x="2647950" y="2389188"/>
            <a:ext cx="838200" cy="717550"/>
            <a:chOff x="5715000" y="2286000"/>
            <a:chExt cx="838200" cy="717187"/>
          </a:xfrm>
        </p:grpSpPr>
        <p:sp>
          <p:nvSpPr>
            <p:cNvPr id="404" name="Oval 403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709" name="Straight Connector 405"/>
            <p:cNvCxnSpPr>
              <a:cxnSpLocks noChangeShapeType="1"/>
              <a:endCxn id="404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579" name="Group 406"/>
          <p:cNvGrpSpPr>
            <a:grpSpLocks/>
          </p:cNvGrpSpPr>
          <p:nvPr/>
        </p:nvGrpSpPr>
        <p:grpSpPr bwMode="auto">
          <a:xfrm>
            <a:off x="3609975" y="2403475"/>
            <a:ext cx="838200" cy="717550"/>
            <a:chOff x="5715000" y="2286000"/>
            <a:chExt cx="838200" cy="717187"/>
          </a:xfrm>
        </p:grpSpPr>
        <p:sp>
          <p:nvSpPr>
            <p:cNvPr id="408" name="Oval 407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706" name="Straight Connector 409"/>
            <p:cNvCxnSpPr>
              <a:cxnSpLocks noChangeShapeType="1"/>
              <a:endCxn id="408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580" name="Group 410"/>
          <p:cNvGrpSpPr>
            <a:grpSpLocks/>
          </p:cNvGrpSpPr>
          <p:nvPr/>
        </p:nvGrpSpPr>
        <p:grpSpPr bwMode="auto">
          <a:xfrm>
            <a:off x="1643063" y="1611313"/>
            <a:ext cx="838200" cy="715962"/>
            <a:chOff x="5715000" y="2286000"/>
            <a:chExt cx="838200" cy="717187"/>
          </a:xfrm>
        </p:grpSpPr>
        <p:sp>
          <p:nvSpPr>
            <p:cNvPr id="412" name="Oval 411"/>
            <p:cNvSpPr/>
            <p:nvPr/>
          </p:nvSpPr>
          <p:spPr>
            <a:xfrm>
              <a:off x="6167437" y="2667652"/>
              <a:ext cx="385763" cy="33553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5715000" y="2286000"/>
              <a:ext cx="457200" cy="381652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703" name="Straight Connector 413"/>
            <p:cNvCxnSpPr>
              <a:cxnSpLocks noChangeShapeType="1"/>
              <a:endCxn id="412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581" name="Group 414"/>
          <p:cNvGrpSpPr>
            <a:grpSpLocks/>
          </p:cNvGrpSpPr>
          <p:nvPr/>
        </p:nvGrpSpPr>
        <p:grpSpPr bwMode="auto">
          <a:xfrm>
            <a:off x="638175" y="1612900"/>
            <a:ext cx="838200" cy="717550"/>
            <a:chOff x="5715000" y="2286000"/>
            <a:chExt cx="838200" cy="717187"/>
          </a:xfrm>
        </p:grpSpPr>
        <p:sp>
          <p:nvSpPr>
            <p:cNvPr id="416" name="Oval 415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700" name="Straight Connector 417"/>
            <p:cNvCxnSpPr>
              <a:cxnSpLocks noChangeShapeType="1"/>
              <a:endCxn id="416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582" name="Group 418"/>
          <p:cNvGrpSpPr>
            <a:grpSpLocks/>
          </p:cNvGrpSpPr>
          <p:nvPr/>
        </p:nvGrpSpPr>
        <p:grpSpPr bwMode="auto">
          <a:xfrm>
            <a:off x="2633663" y="1635125"/>
            <a:ext cx="838200" cy="715963"/>
            <a:chOff x="5715000" y="2286000"/>
            <a:chExt cx="838200" cy="717187"/>
          </a:xfrm>
        </p:grpSpPr>
        <p:sp>
          <p:nvSpPr>
            <p:cNvPr id="420" name="Oval 419"/>
            <p:cNvSpPr/>
            <p:nvPr/>
          </p:nvSpPr>
          <p:spPr>
            <a:xfrm>
              <a:off x="6167437" y="2667651"/>
              <a:ext cx="385763" cy="33553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5715000" y="2286000"/>
              <a:ext cx="457200" cy="38165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697" name="Straight Connector 421"/>
            <p:cNvCxnSpPr>
              <a:cxnSpLocks noChangeShapeType="1"/>
              <a:endCxn id="420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583" name="Group 422"/>
          <p:cNvGrpSpPr>
            <a:grpSpLocks/>
          </p:cNvGrpSpPr>
          <p:nvPr/>
        </p:nvGrpSpPr>
        <p:grpSpPr bwMode="auto">
          <a:xfrm>
            <a:off x="3595688" y="1649413"/>
            <a:ext cx="838200" cy="715962"/>
            <a:chOff x="5715000" y="2286000"/>
            <a:chExt cx="838200" cy="717187"/>
          </a:xfrm>
        </p:grpSpPr>
        <p:sp>
          <p:nvSpPr>
            <p:cNvPr id="424" name="Oval 423"/>
            <p:cNvSpPr/>
            <p:nvPr/>
          </p:nvSpPr>
          <p:spPr>
            <a:xfrm>
              <a:off x="6167437" y="2667652"/>
              <a:ext cx="385763" cy="33553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715000" y="2286000"/>
              <a:ext cx="457200" cy="381652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694" name="Straight Connector 425"/>
            <p:cNvCxnSpPr>
              <a:cxnSpLocks noChangeShapeType="1"/>
              <a:endCxn id="424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584" name="Group 426"/>
          <p:cNvGrpSpPr>
            <a:grpSpLocks/>
          </p:cNvGrpSpPr>
          <p:nvPr/>
        </p:nvGrpSpPr>
        <p:grpSpPr bwMode="auto">
          <a:xfrm>
            <a:off x="1639888" y="3927475"/>
            <a:ext cx="838200" cy="717550"/>
            <a:chOff x="5715000" y="2286000"/>
            <a:chExt cx="838200" cy="717187"/>
          </a:xfrm>
        </p:grpSpPr>
        <p:sp>
          <p:nvSpPr>
            <p:cNvPr id="428" name="Oval 427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691" name="Straight Connector 429"/>
            <p:cNvCxnSpPr>
              <a:cxnSpLocks noChangeShapeType="1"/>
              <a:endCxn id="428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585" name="Group 430"/>
          <p:cNvGrpSpPr>
            <a:grpSpLocks/>
          </p:cNvGrpSpPr>
          <p:nvPr/>
        </p:nvGrpSpPr>
        <p:grpSpPr bwMode="auto">
          <a:xfrm>
            <a:off x="635000" y="3929063"/>
            <a:ext cx="838200" cy="717550"/>
            <a:chOff x="5715000" y="2286000"/>
            <a:chExt cx="838200" cy="717187"/>
          </a:xfrm>
        </p:grpSpPr>
        <p:sp>
          <p:nvSpPr>
            <p:cNvPr id="432" name="Oval 431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688" name="Straight Connector 433"/>
            <p:cNvCxnSpPr>
              <a:cxnSpLocks noChangeShapeType="1"/>
              <a:endCxn id="432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586" name="Group 434"/>
          <p:cNvGrpSpPr>
            <a:grpSpLocks/>
          </p:cNvGrpSpPr>
          <p:nvPr/>
        </p:nvGrpSpPr>
        <p:grpSpPr bwMode="auto">
          <a:xfrm>
            <a:off x="2630488" y="3951288"/>
            <a:ext cx="838200" cy="717550"/>
            <a:chOff x="5715000" y="2286000"/>
            <a:chExt cx="838200" cy="717187"/>
          </a:xfrm>
        </p:grpSpPr>
        <p:sp>
          <p:nvSpPr>
            <p:cNvPr id="436" name="Oval 435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685" name="Straight Connector 437"/>
            <p:cNvCxnSpPr>
              <a:cxnSpLocks noChangeShapeType="1"/>
              <a:endCxn id="436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587" name="Group 438"/>
          <p:cNvGrpSpPr>
            <a:grpSpLocks/>
          </p:cNvGrpSpPr>
          <p:nvPr/>
        </p:nvGrpSpPr>
        <p:grpSpPr bwMode="auto">
          <a:xfrm>
            <a:off x="3592513" y="3965575"/>
            <a:ext cx="838200" cy="717550"/>
            <a:chOff x="5715000" y="2286000"/>
            <a:chExt cx="838200" cy="717187"/>
          </a:xfrm>
        </p:grpSpPr>
        <p:sp>
          <p:nvSpPr>
            <p:cNvPr id="440" name="Oval 439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682" name="Straight Connector 441"/>
            <p:cNvCxnSpPr>
              <a:cxnSpLocks noChangeShapeType="1"/>
              <a:endCxn id="440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588" name="Group 442"/>
          <p:cNvGrpSpPr>
            <a:grpSpLocks/>
          </p:cNvGrpSpPr>
          <p:nvPr/>
        </p:nvGrpSpPr>
        <p:grpSpPr bwMode="auto">
          <a:xfrm>
            <a:off x="1614488" y="3136900"/>
            <a:ext cx="838200" cy="717550"/>
            <a:chOff x="5715000" y="2286000"/>
            <a:chExt cx="838200" cy="717187"/>
          </a:xfrm>
        </p:grpSpPr>
        <p:sp>
          <p:nvSpPr>
            <p:cNvPr id="444" name="Oval 443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679" name="Straight Connector 445"/>
            <p:cNvCxnSpPr>
              <a:cxnSpLocks noChangeShapeType="1"/>
              <a:endCxn id="444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589" name="Group 446"/>
          <p:cNvGrpSpPr>
            <a:grpSpLocks/>
          </p:cNvGrpSpPr>
          <p:nvPr/>
        </p:nvGrpSpPr>
        <p:grpSpPr bwMode="auto">
          <a:xfrm>
            <a:off x="609600" y="3140075"/>
            <a:ext cx="838200" cy="715963"/>
            <a:chOff x="5715000" y="2286000"/>
            <a:chExt cx="838200" cy="717187"/>
          </a:xfrm>
        </p:grpSpPr>
        <p:sp>
          <p:nvSpPr>
            <p:cNvPr id="448" name="Oval 447"/>
            <p:cNvSpPr/>
            <p:nvPr/>
          </p:nvSpPr>
          <p:spPr>
            <a:xfrm>
              <a:off x="6167438" y="2667651"/>
              <a:ext cx="385762" cy="33553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5715000" y="2286000"/>
              <a:ext cx="457200" cy="38165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676" name="Straight Connector 449"/>
            <p:cNvCxnSpPr>
              <a:cxnSpLocks noChangeShapeType="1"/>
              <a:endCxn id="448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590" name="Group 450"/>
          <p:cNvGrpSpPr>
            <a:grpSpLocks/>
          </p:cNvGrpSpPr>
          <p:nvPr/>
        </p:nvGrpSpPr>
        <p:grpSpPr bwMode="auto">
          <a:xfrm>
            <a:off x="2605088" y="3160713"/>
            <a:ext cx="838200" cy="717550"/>
            <a:chOff x="5715000" y="2286000"/>
            <a:chExt cx="838200" cy="717187"/>
          </a:xfrm>
        </p:grpSpPr>
        <p:sp>
          <p:nvSpPr>
            <p:cNvPr id="452" name="Oval 451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673" name="Straight Connector 453"/>
            <p:cNvCxnSpPr>
              <a:cxnSpLocks noChangeShapeType="1"/>
              <a:endCxn id="452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591" name="Group 454"/>
          <p:cNvGrpSpPr>
            <a:grpSpLocks/>
          </p:cNvGrpSpPr>
          <p:nvPr/>
        </p:nvGrpSpPr>
        <p:grpSpPr bwMode="auto">
          <a:xfrm>
            <a:off x="3567113" y="3175000"/>
            <a:ext cx="838200" cy="717550"/>
            <a:chOff x="5715000" y="2286000"/>
            <a:chExt cx="838200" cy="717187"/>
          </a:xfrm>
        </p:grpSpPr>
        <p:sp>
          <p:nvSpPr>
            <p:cNvPr id="456" name="Oval 455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670" name="Straight Connector 457"/>
            <p:cNvCxnSpPr>
              <a:cxnSpLocks noChangeShapeType="1"/>
              <a:endCxn id="456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59" name="Straight Arrow Connector 458"/>
          <p:cNvCxnSpPr>
            <a:cxnSpLocks noChangeShapeType="1"/>
            <a:stCxn id="396" idx="4"/>
          </p:cNvCxnSpPr>
          <p:nvPr/>
        </p:nvCxnSpPr>
        <p:spPr bwMode="auto">
          <a:xfrm rot="16200000" flipH="1">
            <a:off x="1892300" y="3492500"/>
            <a:ext cx="3241675" cy="2422525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" name="Straight Arrow Connector 459"/>
          <p:cNvCxnSpPr>
            <a:cxnSpLocks noChangeShapeType="1"/>
            <a:stCxn id="396" idx="0"/>
          </p:cNvCxnSpPr>
          <p:nvPr/>
        </p:nvCxnSpPr>
        <p:spPr bwMode="auto">
          <a:xfrm rot="5400000" flipH="1" flipV="1">
            <a:off x="3092450" y="1114425"/>
            <a:ext cx="841375" cy="2422525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" name="Group 460"/>
          <p:cNvGrpSpPr>
            <a:grpSpLocks/>
          </p:cNvGrpSpPr>
          <p:nvPr/>
        </p:nvGrpSpPr>
        <p:grpSpPr bwMode="auto">
          <a:xfrm>
            <a:off x="6710363" y="3025775"/>
            <a:ext cx="2282825" cy="2884488"/>
            <a:chOff x="6711012" y="3025435"/>
            <a:chExt cx="2281600" cy="2884692"/>
          </a:xfrm>
        </p:grpSpPr>
        <p:grpSp>
          <p:nvGrpSpPr>
            <p:cNvPr id="151627" name="Group 419"/>
            <p:cNvGrpSpPr>
              <a:grpSpLocks/>
            </p:cNvGrpSpPr>
            <p:nvPr/>
          </p:nvGrpSpPr>
          <p:grpSpPr bwMode="auto">
            <a:xfrm>
              <a:off x="6711012" y="3025435"/>
              <a:ext cx="2175930" cy="2884692"/>
              <a:chOff x="6711012" y="3025435"/>
              <a:chExt cx="2175930" cy="2884692"/>
            </a:xfrm>
          </p:grpSpPr>
          <p:sp>
            <p:nvSpPr>
              <p:cNvPr id="465" name="Line 197"/>
              <p:cNvSpPr>
                <a:spLocks noChangeShapeType="1"/>
              </p:cNvSpPr>
              <p:nvPr/>
            </p:nvSpPr>
            <p:spPr bwMode="auto">
              <a:xfrm flipH="1">
                <a:off x="6720532" y="3025435"/>
                <a:ext cx="142798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grpSp>
            <p:nvGrpSpPr>
              <p:cNvPr id="151631" name="Group 418"/>
              <p:cNvGrpSpPr>
                <a:grpSpLocks/>
              </p:cNvGrpSpPr>
              <p:nvPr/>
            </p:nvGrpSpPr>
            <p:grpSpPr bwMode="auto">
              <a:xfrm>
                <a:off x="6711012" y="3025435"/>
                <a:ext cx="2175930" cy="2884692"/>
                <a:chOff x="6711012" y="3025435"/>
                <a:chExt cx="2175930" cy="2884692"/>
              </a:xfrm>
            </p:grpSpPr>
            <p:sp>
              <p:nvSpPr>
                <p:cNvPr id="467" name="Freeform 194"/>
                <p:cNvSpPr>
                  <a:spLocks/>
                </p:cNvSpPr>
                <p:nvPr/>
              </p:nvSpPr>
              <p:spPr bwMode="auto">
                <a:xfrm>
                  <a:off x="6715771" y="3739861"/>
                  <a:ext cx="184051" cy="7604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2" y="0"/>
                    </a:cxn>
                    <a:cxn ang="0">
                      <a:pos x="182" y="690"/>
                    </a:cxn>
                  </a:cxnLst>
                  <a:rect l="0" t="0" r="r" b="b"/>
                  <a:pathLst>
                    <a:path w="182" h="690">
                      <a:moveTo>
                        <a:pt x="0" y="0"/>
                      </a:moveTo>
                      <a:lnTo>
                        <a:pt x="182" y="0"/>
                      </a:lnTo>
                      <a:lnTo>
                        <a:pt x="182" y="69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68" name="Freeform 198"/>
                <p:cNvSpPr>
                  <a:spLocks/>
                </p:cNvSpPr>
                <p:nvPr/>
              </p:nvSpPr>
              <p:spPr bwMode="auto">
                <a:xfrm>
                  <a:off x="6714185" y="4473337"/>
                  <a:ext cx="133278" cy="24290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3" y="0"/>
                    </a:cxn>
                    <a:cxn ang="0">
                      <a:pos x="133" y="220"/>
                    </a:cxn>
                  </a:cxnLst>
                  <a:rect l="0" t="0" r="r" b="b"/>
                  <a:pathLst>
                    <a:path w="133" h="220">
                      <a:moveTo>
                        <a:pt x="0" y="0"/>
                      </a:moveTo>
                      <a:lnTo>
                        <a:pt x="133" y="0"/>
                      </a:lnTo>
                      <a:lnTo>
                        <a:pt x="133" y="22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69" name="Line 200"/>
                <p:cNvSpPr>
                  <a:spLocks noChangeShapeType="1"/>
                </p:cNvSpPr>
                <p:nvPr/>
              </p:nvSpPr>
              <p:spPr bwMode="auto">
                <a:xfrm>
                  <a:off x="6711012" y="5206814"/>
                  <a:ext cx="136452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0" name="Line 70"/>
                <p:cNvSpPr>
                  <a:spLocks noChangeShapeType="1"/>
                </p:cNvSpPr>
                <p:nvPr/>
              </p:nvSpPr>
              <p:spPr bwMode="auto">
                <a:xfrm>
                  <a:off x="6847464" y="4716243"/>
                  <a:ext cx="147558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1" name="Rectangle 13"/>
                <p:cNvSpPr>
                  <a:spLocks noChangeArrowheads="1"/>
                </p:cNvSpPr>
                <p:nvPr/>
              </p:nvSpPr>
              <p:spPr bwMode="auto">
                <a:xfrm>
                  <a:off x="7055314" y="4011343"/>
                  <a:ext cx="1031321" cy="1408212"/>
                </a:xfrm>
                <a:prstGeom prst="rect">
                  <a:avLst/>
                </a:prstGeom>
                <a:solidFill>
                  <a:srgbClr val="E6E6E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2" name="Rectangle 14"/>
                <p:cNvSpPr>
                  <a:spLocks noChangeArrowheads="1"/>
                </p:cNvSpPr>
                <p:nvPr/>
              </p:nvSpPr>
              <p:spPr bwMode="auto">
                <a:xfrm>
                  <a:off x="7055314" y="4011343"/>
                  <a:ext cx="1031321" cy="1408212"/>
                </a:xfrm>
                <a:prstGeom prst="rect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3" name="Freeform 15"/>
                <p:cNvSpPr>
                  <a:spLocks/>
                </p:cNvSpPr>
                <p:nvPr/>
              </p:nvSpPr>
              <p:spPr bwMode="auto">
                <a:xfrm>
                  <a:off x="7183833" y="4247896"/>
                  <a:ext cx="772697" cy="9287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3" y="0"/>
                    </a:cxn>
                    <a:cxn ang="0">
                      <a:pos x="613" y="843"/>
                    </a:cxn>
                    <a:cxn ang="0">
                      <a:pos x="766" y="843"/>
                    </a:cxn>
                  </a:cxnLst>
                  <a:rect l="0" t="0" r="r" b="b"/>
                  <a:pathLst>
                    <a:path w="766" h="843">
                      <a:moveTo>
                        <a:pt x="0" y="0"/>
                      </a:moveTo>
                      <a:lnTo>
                        <a:pt x="153" y="0"/>
                      </a:lnTo>
                      <a:lnTo>
                        <a:pt x="613" y="843"/>
                      </a:lnTo>
                      <a:lnTo>
                        <a:pt x="766" y="843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4" name="Freeform 16"/>
                <p:cNvSpPr>
                  <a:spLocks/>
                </p:cNvSpPr>
                <p:nvPr/>
              </p:nvSpPr>
              <p:spPr bwMode="auto">
                <a:xfrm>
                  <a:off x="7183833" y="4247896"/>
                  <a:ext cx="772697" cy="928754"/>
                </a:xfrm>
                <a:custGeom>
                  <a:avLst/>
                  <a:gdLst/>
                  <a:ahLst/>
                  <a:cxnLst>
                    <a:cxn ang="0">
                      <a:pos x="766" y="0"/>
                    </a:cxn>
                    <a:cxn ang="0">
                      <a:pos x="613" y="0"/>
                    </a:cxn>
                    <a:cxn ang="0">
                      <a:pos x="153" y="843"/>
                    </a:cxn>
                    <a:cxn ang="0">
                      <a:pos x="0" y="843"/>
                    </a:cxn>
                  </a:cxnLst>
                  <a:rect l="0" t="0" r="r" b="b"/>
                  <a:pathLst>
                    <a:path w="766" h="843">
                      <a:moveTo>
                        <a:pt x="766" y="0"/>
                      </a:moveTo>
                      <a:lnTo>
                        <a:pt x="613" y="0"/>
                      </a:lnTo>
                      <a:lnTo>
                        <a:pt x="153" y="843"/>
                      </a:lnTo>
                      <a:lnTo>
                        <a:pt x="0" y="843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5" name="Line 17"/>
                <p:cNvSpPr>
                  <a:spLocks noChangeShapeType="1"/>
                </p:cNvSpPr>
                <p:nvPr/>
              </p:nvSpPr>
              <p:spPr bwMode="auto">
                <a:xfrm>
                  <a:off x="8086636" y="4251072"/>
                  <a:ext cx="249104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6" name="Freeform 18"/>
                <p:cNvSpPr>
                  <a:spLocks/>
                </p:cNvSpPr>
                <p:nvPr/>
              </p:nvSpPr>
              <p:spPr bwMode="auto">
                <a:xfrm>
                  <a:off x="8327806" y="4214557"/>
                  <a:ext cx="66639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7" name="Line 19"/>
                <p:cNvSpPr>
                  <a:spLocks noChangeShapeType="1"/>
                </p:cNvSpPr>
                <p:nvPr/>
              </p:nvSpPr>
              <p:spPr bwMode="auto">
                <a:xfrm>
                  <a:off x="8086636" y="5181412"/>
                  <a:ext cx="249104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8" name="Freeform 20"/>
                <p:cNvSpPr>
                  <a:spLocks/>
                </p:cNvSpPr>
                <p:nvPr/>
              </p:nvSpPr>
              <p:spPr bwMode="auto">
                <a:xfrm>
                  <a:off x="8327806" y="5144898"/>
                  <a:ext cx="66639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151644" name="Rectangle 21"/>
                <p:cNvSpPr>
                  <a:spLocks noChangeArrowheads="1"/>
                </p:cNvSpPr>
                <p:nvPr/>
              </p:nvSpPr>
              <p:spPr bwMode="auto">
                <a:xfrm>
                  <a:off x="7091808" y="5429080"/>
                  <a:ext cx="604513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Crossbar </a:t>
                  </a:r>
                  <a:endParaRPr lang="en-US" altLang="ko-KR" sz="140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51645" name="Rectangle 22"/>
                <p:cNvSpPr>
                  <a:spLocks noChangeArrowheads="1"/>
                </p:cNvSpPr>
                <p:nvPr/>
              </p:nvSpPr>
              <p:spPr bwMode="auto">
                <a:xfrm>
                  <a:off x="7683627" y="5429080"/>
                  <a:ext cx="57119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(</a:t>
                  </a:r>
                  <a:endParaRPr lang="en-US" altLang="ko-KR" sz="140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51646" name="Rectangle 23"/>
                <p:cNvSpPr>
                  <a:spLocks noChangeArrowheads="1"/>
                </p:cNvSpPr>
                <p:nvPr/>
              </p:nvSpPr>
              <p:spPr bwMode="auto">
                <a:xfrm>
                  <a:off x="7724880" y="5429080"/>
                  <a:ext cx="106306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5 </a:t>
                  </a:r>
                  <a:endParaRPr lang="en-US" altLang="ko-KR" sz="140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51647" name="Rectangle 24"/>
                <p:cNvSpPr>
                  <a:spLocks noChangeArrowheads="1"/>
                </p:cNvSpPr>
                <p:nvPr/>
              </p:nvSpPr>
              <p:spPr bwMode="auto">
                <a:xfrm>
                  <a:off x="7834359" y="5429080"/>
                  <a:ext cx="120585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x </a:t>
                  </a:r>
                  <a:endParaRPr lang="en-US" altLang="ko-KR" sz="140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51648" name="Rectangle 25"/>
                <p:cNvSpPr>
                  <a:spLocks noChangeArrowheads="1"/>
                </p:cNvSpPr>
                <p:nvPr/>
              </p:nvSpPr>
              <p:spPr bwMode="auto">
                <a:xfrm>
                  <a:off x="7937491" y="5429080"/>
                  <a:ext cx="69813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5</a:t>
                  </a:r>
                  <a:endParaRPr lang="en-US" altLang="ko-KR" sz="140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51649" name="Rectangle 26"/>
                <p:cNvSpPr>
                  <a:spLocks noChangeArrowheads="1"/>
                </p:cNvSpPr>
                <p:nvPr/>
              </p:nvSpPr>
              <p:spPr bwMode="auto">
                <a:xfrm>
                  <a:off x="8012064" y="5429080"/>
                  <a:ext cx="55532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)</a:t>
                  </a:r>
                  <a:endParaRPr lang="en-US" altLang="ko-KR" sz="140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485" name="Freeform 55"/>
                <p:cNvSpPr>
                  <a:spLocks/>
                </p:cNvSpPr>
                <p:nvPr/>
              </p:nvSpPr>
              <p:spPr bwMode="auto">
                <a:xfrm>
                  <a:off x="6863330" y="3025435"/>
                  <a:ext cx="131691" cy="12256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8" y="0"/>
                    </a:cxn>
                    <a:cxn ang="0">
                      <a:pos x="88" y="1112"/>
                    </a:cxn>
                    <a:cxn ang="0">
                      <a:pos x="131" y="1112"/>
                    </a:cxn>
                  </a:cxnLst>
                  <a:rect l="0" t="0" r="r" b="b"/>
                  <a:pathLst>
                    <a:path w="131" h="1112"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1112"/>
                      </a:lnTo>
                      <a:lnTo>
                        <a:pt x="131" y="1112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86" name="Freeform 56"/>
                <p:cNvSpPr>
                  <a:spLocks/>
                </p:cNvSpPr>
                <p:nvPr/>
              </p:nvSpPr>
              <p:spPr bwMode="auto">
                <a:xfrm>
                  <a:off x="6987089" y="4214557"/>
                  <a:ext cx="68225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151652" name="Rectangle 59"/>
                <p:cNvSpPr>
                  <a:spLocks noChangeArrowheads="1"/>
                </p:cNvSpPr>
                <p:nvPr/>
              </p:nvSpPr>
              <p:spPr bwMode="auto">
                <a:xfrm>
                  <a:off x="8407139" y="4154228"/>
                  <a:ext cx="449022" cy="185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To East</a:t>
                  </a:r>
                  <a:endParaRPr lang="en-US" altLang="ko-KR" sz="140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51653" name="Rectangle 60"/>
                <p:cNvSpPr>
                  <a:spLocks noChangeArrowheads="1"/>
                </p:cNvSpPr>
                <p:nvPr/>
              </p:nvSpPr>
              <p:spPr bwMode="auto">
                <a:xfrm>
                  <a:off x="8407139" y="5087744"/>
                  <a:ext cx="353823" cy="184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To PE</a:t>
                  </a:r>
                  <a:endParaRPr lang="en-US" altLang="ko-KR" sz="140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489" name="Freeform 71"/>
                <p:cNvSpPr>
                  <a:spLocks/>
                </p:cNvSpPr>
                <p:nvPr/>
              </p:nvSpPr>
              <p:spPr bwMode="auto">
                <a:xfrm>
                  <a:off x="6987089" y="4679727"/>
                  <a:ext cx="68225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6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0" name="Freeform 72"/>
                <p:cNvSpPr>
                  <a:spLocks/>
                </p:cNvSpPr>
                <p:nvPr/>
              </p:nvSpPr>
              <p:spPr bwMode="auto">
                <a:xfrm>
                  <a:off x="6771305" y="5176650"/>
                  <a:ext cx="223717" cy="733477"/>
                </a:xfrm>
                <a:custGeom>
                  <a:avLst/>
                  <a:gdLst/>
                  <a:ahLst/>
                  <a:cxnLst>
                    <a:cxn ang="0">
                      <a:pos x="0" y="665"/>
                    </a:cxn>
                    <a:cxn ang="0">
                      <a:pos x="129" y="665"/>
                    </a:cxn>
                    <a:cxn ang="0">
                      <a:pos x="129" y="0"/>
                    </a:cxn>
                    <a:cxn ang="0">
                      <a:pos x="222" y="0"/>
                    </a:cxn>
                  </a:cxnLst>
                  <a:rect l="0" t="0" r="r" b="b"/>
                  <a:pathLst>
                    <a:path w="222" h="665">
                      <a:moveTo>
                        <a:pt x="0" y="665"/>
                      </a:moveTo>
                      <a:lnTo>
                        <a:pt x="129" y="665"/>
                      </a:lnTo>
                      <a:lnTo>
                        <a:pt x="129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1" name="Freeform 73"/>
                <p:cNvSpPr>
                  <a:spLocks/>
                </p:cNvSpPr>
                <p:nvPr/>
              </p:nvSpPr>
              <p:spPr bwMode="auto">
                <a:xfrm>
                  <a:off x="6987089" y="5141723"/>
                  <a:ext cx="68225" cy="73030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67" y="33"/>
                    </a:cxn>
                    <a:cxn ang="0">
                      <a:pos x="0" y="0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67" h="67">
                      <a:moveTo>
                        <a:pt x="0" y="67"/>
                      </a:moveTo>
                      <a:lnTo>
                        <a:pt x="67" y="33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2" name="Line 195"/>
                <p:cNvSpPr>
                  <a:spLocks noChangeShapeType="1"/>
                </p:cNvSpPr>
                <p:nvPr/>
              </p:nvSpPr>
              <p:spPr bwMode="auto">
                <a:xfrm>
                  <a:off x="6899823" y="4500327"/>
                  <a:ext cx="95199" cy="1587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3" name="Freeform 196"/>
                <p:cNvSpPr>
                  <a:spLocks/>
                </p:cNvSpPr>
                <p:nvPr/>
              </p:nvSpPr>
              <p:spPr bwMode="auto">
                <a:xfrm>
                  <a:off x="6987089" y="4463812"/>
                  <a:ext cx="68225" cy="746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4" name="Freeform 201"/>
                <p:cNvSpPr>
                  <a:spLocks/>
                </p:cNvSpPr>
                <p:nvPr/>
              </p:nvSpPr>
              <p:spPr bwMode="auto">
                <a:xfrm>
                  <a:off x="6847464" y="4952796"/>
                  <a:ext cx="147558" cy="254018"/>
                </a:xfrm>
                <a:custGeom>
                  <a:avLst/>
                  <a:gdLst/>
                  <a:ahLst/>
                  <a:cxnLst>
                    <a:cxn ang="0">
                      <a:pos x="146" y="0"/>
                    </a:cxn>
                    <a:cxn ang="0">
                      <a:pos x="0" y="0"/>
                    </a:cxn>
                    <a:cxn ang="0">
                      <a:pos x="0" y="230"/>
                    </a:cxn>
                  </a:cxnLst>
                  <a:rect l="0" t="0" r="r" b="b"/>
                  <a:pathLst>
                    <a:path w="146" h="230">
                      <a:moveTo>
                        <a:pt x="146" y="0"/>
                      </a:moveTo>
                      <a:lnTo>
                        <a:pt x="0" y="0"/>
                      </a:lnTo>
                      <a:lnTo>
                        <a:pt x="0" y="23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5" name="Freeform 202"/>
                <p:cNvSpPr>
                  <a:spLocks/>
                </p:cNvSpPr>
                <p:nvPr/>
              </p:nvSpPr>
              <p:spPr bwMode="auto">
                <a:xfrm>
                  <a:off x="6987089" y="4914694"/>
                  <a:ext cx="68225" cy="746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4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4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6" name="Line 203"/>
                <p:cNvSpPr>
                  <a:spLocks noChangeShapeType="1"/>
                </p:cNvSpPr>
                <p:nvPr/>
              </p:nvSpPr>
              <p:spPr bwMode="auto">
                <a:xfrm>
                  <a:off x="8086636" y="4500327"/>
                  <a:ext cx="249104" cy="1587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7" name="Freeform 204"/>
                <p:cNvSpPr>
                  <a:spLocks/>
                </p:cNvSpPr>
                <p:nvPr/>
              </p:nvSpPr>
              <p:spPr bwMode="auto">
                <a:xfrm>
                  <a:off x="8327806" y="4463812"/>
                  <a:ext cx="66639" cy="746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8" name="Line 205"/>
                <p:cNvSpPr>
                  <a:spLocks noChangeShapeType="1"/>
                </p:cNvSpPr>
                <p:nvPr/>
              </p:nvSpPr>
              <p:spPr bwMode="auto">
                <a:xfrm>
                  <a:off x="8086636" y="4716243"/>
                  <a:ext cx="249104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9" name="Freeform 206"/>
                <p:cNvSpPr>
                  <a:spLocks/>
                </p:cNvSpPr>
                <p:nvPr/>
              </p:nvSpPr>
              <p:spPr bwMode="auto">
                <a:xfrm>
                  <a:off x="8327806" y="4679727"/>
                  <a:ext cx="66639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6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500" name="Line 207"/>
                <p:cNvSpPr>
                  <a:spLocks noChangeShapeType="1"/>
                </p:cNvSpPr>
                <p:nvPr/>
              </p:nvSpPr>
              <p:spPr bwMode="auto">
                <a:xfrm>
                  <a:off x="8086636" y="4952796"/>
                  <a:ext cx="249104" cy="1588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501" name="Freeform 208"/>
                <p:cNvSpPr>
                  <a:spLocks/>
                </p:cNvSpPr>
                <p:nvPr/>
              </p:nvSpPr>
              <p:spPr bwMode="auto">
                <a:xfrm>
                  <a:off x="8327806" y="4914694"/>
                  <a:ext cx="66639" cy="746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4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4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151667" name="Rectangle 209"/>
                <p:cNvSpPr>
                  <a:spLocks noChangeArrowheads="1"/>
                </p:cNvSpPr>
                <p:nvPr/>
              </p:nvSpPr>
              <p:spPr bwMode="auto">
                <a:xfrm>
                  <a:off x="8407139" y="4408246"/>
                  <a:ext cx="479168" cy="184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To West</a:t>
                  </a:r>
                  <a:endParaRPr lang="en-US" altLang="ko-KR" sz="140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</p:grpSp>
        </p:grpSp>
        <p:sp>
          <p:nvSpPr>
            <p:cNvPr id="151628" name="Rectangle 210"/>
            <p:cNvSpPr>
              <a:spLocks noChangeArrowheads="1"/>
            </p:cNvSpPr>
            <p:nvPr/>
          </p:nvSpPr>
          <p:spPr bwMode="auto">
            <a:xfrm>
              <a:off x="8407138" y="4624161"/>
              <a:ext cx="585474" cy="1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>
                  <a:solidFill>
                    <a:srgbClr val="000000"/>
                  </a:solidFill>
                  <a:ea typeface="굴림" charset="0"/>
                  <a:cs typeface="굴림" charset="0"/>
                </a:rPr>
                <a:t>To North</a:t>
              </a:r>
              <a:endParaRPr lang="en-US" altLang="ko-KR" sz="140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51629" name="Rectangle 211"/>
            <p:cNvSpPr>
              <a:spLocks noChangeArrowheads="1"/>
            </p:cNvSpPr>
            <p:nvPr/>
          </p:nvSpPr>
          <p:spPr bwMode="auto">
            <a:xfrm>
              <a:off x="8407138" y="4863890"/>
              <a:ext cx="572780" cy="1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>
                  <a:solidFill>
                    <a:srgbClr val="000000"/>
                  </a:solidFill>
                  <a:ea typeface="굴림" charset="0"/>
                  <a:cs typeface="굴림" charset="0"/>
                </a:rPr>
                <a:t>To South</a:t>
              </a:r>
              <a:endParaRPr lang="en-US" altLang="ko-KR" sz="140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</p:grpSp>
      <p:sp>
        <p:nvSpPr>
          <p:cNvPr id="503" name="Rectangle 216"/>
          <p:cNvSpPr>
            <a:spLocks noChangeArrowheads="1"/>
          </p:cNvSpPr>
          <p:nvPr/>
        </p:nvSpPr>
        <p:spPr bwMode="auto">
          <a:xfrm>
            <a:off x="5435600" y="2438400"/>
            <a:ext cx="1371600" cy="9969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>
              <a:solidFill>
                <a:sysClr val="windowText" lastClr="000000"/>
              </a:solidFill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504" name="Text Box 217"/>
          <p:cNvSpPr txBox="1">
            <a:spLocks noChangeArrowheads="1"/>
          </p:cNvSpPr>
          <p:nvPr/>
        </p:nvSpPr>
        <p:spPr bwMode="auto">
          <a:xfrm>
            <a:off x="5257800" y="2057400"/>
            <a:ext cx="2646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600" b="1" smtClean="0">
                <a:solidFill>
                  <a:srgbClr val="FF0000"/>
                </a:solidFill>
                <a:ea typeface="굴림" charset="0"/>
                <a:cs typeface="굴림" charset="0"/>
              </a:rPr>
              <a:t>Input Port with Buffers</a:t>
            </a:r>
          </a:p>
        </p:txBody>
      </p:sp>
      <p:sp>
        <p:nvSpPr>
          <p:cNvPr id="505" name="Text Box 219"/>
          <p:cNvSpPr txBox="1">
            <a:spLocks noChangeArrowheads="1"/>
          </p:cNvSpPr>
          <p:nvPr/>
        </p:nvSpPr>
        <p:spPr bwMode="auto">
          <a:xfrm>
            <a:off x="7018338" y="2438400"/>
            <a:ext cx="1820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600" b="1" smtClean="0">
                <a:solidFill>
                  <a:srgbClr val="0000FF"/>
                </a:solidFill>
                <a:ea typeface="굴림" charset="0"/>
                <a:cs typeface="굴림" charset="0"/>
              </a:rPr>
              <a:t>Control Logic</a:t>
            </a:r>
          </a:p>
        </p:txBody>
      </p:sp>
      <p:sp>
        <p:nvSpPr>
          <p:cNvPr id="506" name="Text Box 221"/>
          <p:cNvSpPr txBox="1">
            <a:spLocks noChangeArrowheads="1"/>
          </p:cNvSpPr>
          <p:nvPr/>
        </p:nvSpPr>
        <p:spPr bwMode="auto">
          <a:xfrm>
            <a:off x="7162800" y="5715000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600" b="1" smtClean="0">
                <a:solidFill>
                  <a:srgbClr val="99CC00"/>
                </a:solidFill>
                <a:ea typeface="굴림" charset="0"/>
                <a:cs typeface="굴림" charset="0"/>
              </a:rPr>
              <a:t>Crossbar</a:t>
            </a:r>
          </a:p>
        </p:txBody>
      </p:sp>
      <p:sp>
        <p:nvSpPr>
          <p:cNvPr id="507" name="Rectangle 506"/>
          <p:cNvSpPr/>
          <p:nvPr/>
        </p:nvSpPr>
        <p:spPr>
          <a:xfrm>
            <a:off x="4724400" y="1905000"/>
            <a:ext cx="4343400" cy="4419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Perpetua"/>
            </a:endParaRPr>
          </a:p>
        </p:txBody>
      </p:sp>
      <p:sp>
        <p:nvSpPr>
          <p:cNvPr id="508" name="Oval 507"/>
          <p:cNvSpPr/>
          <p:nvPr/>
        </p:nvSpPr>
        <p:spPr>
          <a:xfrm>
            <a:off x="228600" y="5257800"/>
            <a:ext cx="385763" cy="336550"/>
          </a:xfrm>
          <a:prstGeom prst="ellipse">
            <a:avLst/>
          </a:prstGeom>
          <a:solidFill>
            <a:srgbClr val="FF99CC"/>
          </a:solidFill>
          <a:ln w="9525">
            <a:solidFill>
              <a:srgbClr val="FF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>
              <a:defRPr/>
            </a:pPr>
            <a:r>
              <a:rPr kumimoji="1" lang="en-US" altLang="ko-KR" sz="1600" b="1" kern="0" dirty="0">
                <a:solidFill>
                  <a:sysClr val="windowText" lastClr="000000"/>
                </a:solidFill>
                <a:latin typeface="FrutigerNextLT Regular" pitchFamily="18" charset="0"/>
                <a:ea typeface="굴림" pitchFamily="50" charset="-127"/>
                <a:cs typeface="Arial" pitchFamily="-105" charset="0"/>
              </a:rPr>
              <a:t>R</a:t>
            </a:r>
          </a:p>
        </p:txBody>
      </p:sp>
      <p:sp>
        <p:nvSpPr>
          <p:cNvPr id="509" name="TextBox 508"/>
          <p:cNvSpPr txBox="1"/>
          <p:nvPr/>
        </p:nvSpPr>
        <p:spPr>
          <a:xfrm>
            <a:off x="685800" y="5257800"/>
            <a:ext cx="8778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Router</a:t>
            </a:r>
          </a:p>
        </p:txBody>
      </p:sp>
      <p:sp>
        <p:nvSpPr>
          <p:cNvPr id="510" name="Rectangle 509"/>
          <p:cNvSpPr/>
          <p:nvPr/>
        </p:nvSpPr>
        <p:spPr>
          <a:xfrm>
            <a:off x="228600" y="5715000"/>
            <a:ext cx="457200" cy="3810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Perpetua"/>
              </a:rPr>
              <a:t>PE</a:t>
            </a:r>
          </a:p>
        </p:txBody>
      </p:sp>
      <p:sp>
        <p:nvSpPr>
          <p:cNvPr id="511" name="TextBox 510"/>
          <p:cNvSpPr txBox="1"/>
          <p:nvPr/>
        </p:nvSpPr>
        <p:spPr>
          <a:xfrm>
            <a:off x="685800" y="5715000"/>
            <a:ext cx="2916238" cy="615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Processing Element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kern="0" dirty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(Cores, L2 Banks, Memory Controllers etc)</a:t>
            </a:r>
          </a:p>
        </p:txBody>
      </p:sp>
      <p:grpSp>
        <p:nvGrpSpPr>
          <p:cNvPr id="22" name="Group 511"/>
          <p:cNvGrpSpPr>
            <a:grpSpLocks/>
          </p:cNvGrpSpPr>
          <p:nvPr/>
        </p:nvGrpSpPr>
        <p:grpSpPr bwMode="auto">
          <a:xfrm>
            <a:off x="6665913" y="2676525"/>
            <a:ext cx="1563687" cy="1341438"/>
            <a:chOff x="6666491" y="2677160"/>
            <a:chExt cx="1563109" cy="1341014"/>
          </a:xfrm>
        </p:grpSpPr>
        <p:grpSp>
          <p:nvGrpSpPr>
            <p:cNvPr id="151606" name="Group 420"/>
            <p:cNvGrpSpPr>
              <a:grpSpLocks/>
            </p:cNvGrpSpPr>
            <p:nvPr/>
          </p:nvGrpSpPr>
          <p:grpSpPr bwMode="auto">
            <a:xfrm>
              <a:off x="6667650" y="2681652"/>
              <a:ext cx="1561950" cy="1336522"/>
              <a:chOff x="6667650" y="2681652"/>
              <a:chExt cx="1561950" cy="1336522"/>
            </a:xfrm>
          </p:grpSpPr>
          <p:sp>
            <p:nvSpPr>
              <p:cNvPr id="515" name="Rectangle 27"/>
              <p:cNvSpPr>
                <a:spLocks noChangeArrowheads="1"/>
              </p:cNvSpPr>
              <p:nvPr/>
            </p:nvSpPr>
            <p:spPr bwMode="auto">
              <a:xfrm>
                <a:off x="7131456" y="2815230"/>
                <a:ext cx="1007690" cy="3174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516" name="Rectangle 28"/>
              <p:cNvSpPr>
                <a:spLocks noChangeArrowheads="1"/>
              </p:cNvSpPr>
              <p:nvPr/>
            </p:nvSpPr>
            <p:spPr bwMode="auto">
              <a:xfrm>
                <a:off x="7131456" y="2815230"/>
                <a:ext cx="1007690" cy="317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151610" name="Rectangle 29"/>
              <p:cNvSpPr>
                <a:spLocks noChangeArrowheads="1"/>
              </p:cNvSpPr>
              <p:nvPr/>
            </p:nvSpPr>
            <p:spPr bwMode="auto">
              <a:xfrm>
                <a:off x="7240954" y="2821578"/>
                <a:ext cx="950560" cy="17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Routing Unit </a:t>
                </a:r>
                <a:endParaRPr lang="en-US" altLang="ko-KR" sz="140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51611" name="Rectangle 30"/>
              <p:cNvSpPr>
                <a:spLocks noChangeArrowheads="1"/>
              </p:cNvSpPr>
              <p:nvPr/>
            </p:nvSpPr>
            <p:spPr bwMode="auto">
              <a:xfrm>
                <a:off x="7452013" y="2962820"/>
                <a:ext cx="58716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(</a:t>
                </a:r>
                <a:endParaRPr lang="en-US" altLang="ko-KR" sz="140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51612" name="Rectangle 31"/>
              <p:cNvSpPr>
                <a:spLocks noChangeArrowheads="1"/>
              </p:cNvSpPr>
              <p:nvPr/>
            </p:nvSpPr>
            <p:spPr bwMode="auto">
              <a:xfrm>
                <a:off x="7493272" y="2962820"/>
                <a:ext cx="206299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RC</a:t>
                </a:r>
                <a:endParaRPr lang="en-US" altLang="ko-KR" sz="140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51613" name="Rectangle 32"/>
              <p:cNvSpPr>
                <a:spLocks noChangeArrowheads="1"/>
              </p:cNvSpPr>
              <p:nvPr/>
            </p:nvSpPr>
            <p:spPr bwMode="auto">
              <a:xfrm>
                <a:off x="7650377" y="2962820"/>
                <a:ext cx="58715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)</a:t>
                </a:r>
                <a:endParaRPr lang="en-US" altLang="ko-KR" sz="140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521" name="Rectangle 33"/>
              <p:cNvSpPr>
                <a:spLocks noChangeArrowheads="1"/>
              </p:cNvSpPr>
              <p:nvPr/>
            </p:nvSpPr>
            <p:spPr bwMode="auto">
              <a:xfrm>
                <a:off x="7131456" y="3124694"/>
                <a:ext cx="1007690" cy="3174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522" name="Rectangle 34"/>
              <p:cNvSpPr>
                <a:spLocks noChangeArrowheads="1"/>
              </p:cNvSpPr>
              <p:nvPr/>
            </p:nvSpPr>
            <p:spPr bwMode="auto">
              <a:xfrm>
                <a:off x="7131456" y="3124694"/>
                <a:ext cx="1007690" cy="317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151616" name="Rectangle 35"/>
              <p:cNvSpPr>
                <a:spLocks noChangeArrowheads="1"/>
              </p:cNvSpPr>
              <p:nvPr/>
            </p:nvSpPr>
            <p:spPr bwMode="auto">
              <a:xfrm>
                <a:off x="7240954" y="3134216"/>
                <a:ext cx="888671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VC Allocator</a:t>
                </a:r>
                <a:endParaRPr lang="en-US" altLang="ko-KR" sz="140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51617" name="Rectangle 36"/>
              <p:cNvSpPr>
                <a:spLocks noChangeArrowheads="1"/>
              </p:cNvSpPr>
              <p:nvPr/>
            </p:nvSpPr>
            <p:spPr bwMode="auto">
              <a:xfrm>
                <a:off x="7459948" y="3277046"/>
                <a:ext cx="58715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(</a:t>
                </a:r>
                <a:endParaRPr lang="en-US" altLang="ko-KR" sz="140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51618" name="Rectangle 37"/>
              <p:cNvSpPr>
                <a:spLocks noChangeArrowheads="1"/>
              </p:cNvSpPr>
              <p:nvPr/>
            </p:nvSpPr>
            <p:spPr bwMode="auto">
              <a:xfrm>
                <a:off x="7493272" y="3277046"/>
                <a:ext cx="207886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VA</a:t>
                </a:r>
                <a:endParaRPr lang="en-US" altLang="ko-KR" sz="140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51619" name="Rectangle 38"/>
              <p:cNvSpPr>
                <a:spLocks noChangeArrowheads="1"/>
              </p:cNvSpPr>
              <p:nvPr/>
            </p:nvSpPr>
            <p:spPr bwMode="auto">
              <a:xfrm>
                <a:off x="7644030" y="3277046"/>
                <a:ext cx="58715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)</a:t>
                </a:r>
                <a:endParaRPr lang="en-US" altLang="ko-KR" sz="140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527" name="Rectangle 39"/>
              <p:cNvSpPr>
                <a:spLocks noChangeArrowheads="1"/>
              </p:cNvSpPr>
              <p:nvPr/>
            </p:nvSpPr>
            <p:spPr bwMode="auto">
              <a:xfrm>
                <a:off x="7131456" y="3434159"/>
                <a:ext cx="1007690" cy="317400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528" name="Rectangle 40"/>
              <p:cNvSpPr>
                <a:spLocks noChangeArrowheads="1"/>
              </p:cNvSpPr>
              <p:nvPr/>
            </p:nvSpPr>
            <p:spPr bwMode="auto">
              <a:xfrm>
                <a:off x="7131456" y="3434159"/>
                <a:ext cx="1007690" cy="3174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151622" name="Rectangle 41"/>
              <p:cNvSpPr>
                <a:spLocks noChangeArrowheads="1"/>
              </p:cNvSpPr>
              <p:nvPr/>
            </p:nvSpPr>
            <p:spPr bwMode="auto">
              <a:xfrm>
                <a:off x="7391710" y="3440507"/>
                <a:ext cx="503052" cy="17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Switch </a:t>
                </a:r>
                <a:endParaRPr lang="en-US" altLang="ko-KR" sz="140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51623" name="Rectangle 42"/>
              <p:cNvSpPr>
                <a:spLocks noChangeArrowheads="1"/>
              </p:cNvSpPr>
              <p:nvPr/>
            </p:nvSpPr>
            <p:spPr bwMode="auto">
              <a:xfrm>
                <a:off x="7221911" y="3581749"/>
                <a:ext cx="1007689" cy="169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Allocator </a:t>
                </a:r>
                <a:endParaRPr lang="en-US" altLang="ko-KR" sz="140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51624" name="Rectangle 44"/>
              <p:cNvSpPr>
                <a:spLocks noChangeArrowheads="1"/>
              </p:cNvSpPr>
              <p:nvPr/>
            </p:nvSpPr>
            <p:spPr bwMode="auto">
              <a:xfrm>
                <a:off x="7834459" y="3546835"/>
                <a:ext cx="318969" cy="168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(SA)</a:t>
                </a:r>
                <a:endParaRPr lang="en-US" altLang="ko-KR" sz="140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532" name="Freeform 46"/>
              <p:cNvSpPr>
                <a:spLocks/>
              </p:cNvSpPr>
              <p:nvPr/>
            </p:nvSpPr>
            <p:spPr bwMode="auto">
              <a:xfrm>
                <a:off x="6668078" y="2681922"/>
                <a:ext cx="463379" cy="907763"/>
              </a:xfrm>
              <a:custGeom>
                <a:avLst/>
                <a:gdLst/>
                <a:ahLst/>
                <a:cxnLst>
                  <a:cxn ang="0">
                    <a:pos x="460" y="824"/>
                  </a:cxn>
                  <a:cxn ang="0">
                    <a:pos x="373" y="824"/>
                  </a:cxn>
                  <a:cxn ang="0">
                    <a:pos x="373" y="0"/>
                  </a:cxn>
                  <a:cxn ang="0">
                    <a:pos x="0" y="0"/>
                  </a:cxn>
                </a:cxnLst>
                <a:rect l="0" t="0" r="r" b="b"/>
                <a:pathLst>
                  <a:path w="460" h="824">
                    <a:moveTo>
                      <a:pt x="460" y="824"/>
                    </a:moveTo>
                    <a:lnTo>
                      <a:pt x="373" y="824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533" name="Line 49"/>
              <p:cNvSpPr>
                <a:spLocks noChangeShapeType="1"/>
              </p:cNvSpPr>
              <p:nvPr/>
            </p:nvSpPr>
            <p:spPr bwMode="auto">
              <a:xfrm>
                <a:off x="7571032" y="3743623"/>
                <a:ext cx="0" cy="274551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</p:grpSp>
        <p:sp>
          <p:nvSpPr>
            <p:cNvPr id="514" name="Line 49"/>
            <p:cNvSpPr>
              <a:spLocks noChangeShapeType="1"/>
            </p:cNvSpPr>
            <p:nvPr/>
          </p:nvSpPr>
          <p:spPr bwMode="auto">
            <a:xfrm>
              <a:off x="6666491" y="2677160"/>
              <a:ext cx="1586" cy="13648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</p:grpSp>
      <p:sp>
        <p:nvSpPr>
          <p:cNvPr id="534" name="Rectangle 218"/>
          <p:cNvSpPr>
            <a:spLocks noChangeArrowheads="1"/>
          </p:cNvSpPr>
          <p:nvPr/>
        </p:nvSpPr>
        <p:spPr bwMode="auto">
          <a:xfrm>
            <a:off x="7085013" y="2786063"/>
            <a:ext cx="1096962" cy="100488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sysClr val="windowText" lastClr="000000"/>
              </a:solidFill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844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animBg="1"/>
      <p:bldP spid="503" grpId="0" animBg="1"/>
      <p:bldP spid="504" grpId="0"/>
      <p:bldP spid="505" grpId="0"/>
      <p:bldP spid="506" grpId="0"/>
      <p:bldP spid="507" grpId="0" animBg="1"/>
      <p:bldP spid="53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On-Chip vs. Off-Chip Interconnects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On-chip advantages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Low latency between cores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No pin constraints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Rich wiring resources</a:t>
            </a:r>
          </a:p>
          <a:p>
            <a:pPr lvl="1">
              <a:buFont typeface="Wingdings" charset="0"/>
              <a:buChar char="à"/>
            </a:pPr>
            <a:r>
              <a:rPr lang="en-US" dirty="0">
                <a:latin typeface="Tahoma" charset="0"/>
                <a:ea typeface="ＭＳ Ｐゴシック" charset="0"/>
              </a:rPr>
              <a:t>Very high bandwidth</a:t>
            </a:r>
          </a:p>
          <a:p>
            <a:pPr lvl="1">
              <a:buFont typeface="Wingdings" charset="0"/>
              <a:buChar char="à"/>
            </a:pPr>
            <a:r>
              <a:rPr lang="en-US" dirty="0">
                <a:latin typeface="Tahoma" charset="0"/>
                <a:ea typeface="ＭＳ Ｐゴシック" charset="0"/>
              </a:rPr>
              <a:t>Simpler coordination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On-chip constraints/disadvantages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2D substrate limits implementable topologies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Energy/power consumption a key concern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Complex algorithms undesirable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Logic area constrains use of wiring resources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F66CC1-57C8-4E48-9D2F-7FBC414DC86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641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On-Chip vs. Off-Chip Interconnects (II)</a:t>
            </a:r>
          </a:p>
        </p:txBody>
      </p:sp>
      <p:sp>
        <p:nvSpPr>
          <p:cNvPr id="1536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Cost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Off-chip: Channels, pins, connectors, cables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On-chip: Cost is storage and switches (wires are plentiful)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Leads to networks with many wide channels, few buffers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Channel characteristics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On chip short distance 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 low latency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On chip RC lines  need repeaters every 1-2mm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Can put logic in repeaters</a:t>
            </a:r>
          </a:p>
          <a:p>
            <a:pPr lvl="2"/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Workloads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Multi-core cache traffic vs. supercomputer interconnect traffic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2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74DAED-CBC6-194B-9B1E-8DF9B566063D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650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Motivation for Efficient Interconnect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10600" cy="2735263"/>
          </a:xfrm>
        </p:spPr>
        <p:txBody>
          <a:bodyPr/>
          <a:lstStyle/>
          <a:p>
            <a:r>
              <a:rPr lang="en-US">
                <a:latin typeface="Tahoma" charset="0"/>
              </a:rPr>
              <a:t>In many-core chips, on-chip interconnect (NoC)   </a:t>
            </a:r>
            <a:r>
              <a:rPr lang="en-US" i="1">
                <a:latin typeface="Tahoma" charset="0"/>
              </a:rPr>
              <a:t> </a:t>
            </a:r>
            <a:r>
              <a:rPr lang="en-US">
                <a:latin typeface="Tahoma" charset="0"/>
              </a:rPr>
              <a:t>consumes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significant power</a:t>
            </a:r>
            <a:endParaRPr lang="en-US" sz="1800" b="1">
              <a:latin typeface="Tahoma" charset="0"/>
            </a:endParaRPr>
          </a:p>
          <a:p>
            <a:pPr lvl="1">
              <a:spcBef>
                <a:spcPts val="600"/>
              </a:spcBef>
              <a:buFont typeface="Wingdings" charset="0"/>
              <a:buNone/>
            </a:pPr>
            <a:r>
              <a:rPr lang="en-US" b="1">
                <a:latin typeface="Tahoma" charset="0"/>
              </a:rPr>
              <a:t>	Intel Terascale</a:t>
            </a:r>
            <a:r>
              <a:rPr lang="en-US">
                <a:latin typeface="Tahoma" charset="0"/>
              </a:rPr>
              <a:t>: ~28% of chip power</a:t>
            </a:r>
          </a:p>
          <a:p>
            <a:pPr lvl="1">
              <a:spcBef>
                <a:spcPts val="600"/>
              </a:spcBef>
              <a:buFont typeface="Wingdings" charset="0"/>
              <a:buNone/>
            </a:pPr>
            <a:r>
              <a:rPr lang="en-US" b="1">
                <a:latin typeface="Tahoma" charset="0"/>
              </a:rPr>
              <a:t>	Intel SCC</a:t>
            </a:r>
            <a:r>
              <a:rPr lang="en-US">
                <a:latin typeface="Tahoma" charset="0"/>
              </a:rPr>
              <a:t>: 	  ~10% </a:t>
            </a:r>
          </a:p>
          <a:p>
            <a:pPr lvl="1">
              <a:spcBef>
                <a:spcPts val="600"/>
              </a:spcBef>
              <a:buFont typeface="Wingdings" charset="0"/>
              <a:buNone/>
            </a:pPr>
            <a:r>
              <a:rPr lang="en-US" b="1">
                <a:latin typeface="Tahoma" charset="0"/>
              </a:rPr>
              <a:t>	MIT RAW</a:t>
            </a:r>
            <a:r>
              <a:rPr lang="en-US">
                <a:latin typeface="Tahoma" charset="0"/>
              </a:rPr>
              <a:t>: 	  ~36%</a:t>
            </a:r>
            <a:br>
              <a:rPr lang="en-US">
                <a:latin typeface="Tahoma" charset="0"/>
              </a:rPr>
            </a:br>
            <a:endParaRPr lang="en-US" sz="1800" b="1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Recent work</a:t>
            </a:r>
            <a:r>
              <a:rPr lang="en-US" baseline="30000">
                <a:latin typeface="Tahoma" charset="0"/>
              </a:rPr>
              <a:t>1</a:t>
            </a:r>
            <a:r>
              <a:rPr lang="en-US">
                <a:latin typeface="Tahoma" charset="0"/>
              </a:rPr>
              <a:t> uses </a:t>
            </a:r>
            <a:r>
              <a:rPr lang="en-US" b="1">
                <a:latin typeface="Tahoma" charset="0"/>
              </a:rPr>
              <a:t>bufferless deflection routing</a:t>
            </a:r>
            <a:r>
              <a:rPr lang="en-US">
                <a:latin typeface="Tahoma" charset="0"/>
              </a:rPr>
              <a:t> to reduce power and die area</a:t>
            </a:r>
          </a:p>
        </p:txBody>
      </p:sp>
      <p:sp>
        <p:nvSpPr>
          <p:cNvPr id="1986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1FF2E8-37DD-204E-BB76-C83FB3E3830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198660" name="Group 4"/>
          <p:cNvGrpSpPr>
            <a:grpSpLocks/>
          </p:cNvGrpSpPr>
          <p:nvPr/>
        </p:nvGrpSpPr>
        <p:grpSpPr bwMode="auto">
          <a:xfrm>
            <a:off x="1752600" y="2667000"/>
            <a:ext cx="5824538" cy="2109788"/>
            <a:chOff x="-3327320" y="3071810"/>
            <a:chExt cx="7470692" cy="3128954"/>
          </a:xfrm>
        </p:grpSpPr>
        <p:grpSp>
          <p:nvGrpSpPr>
            <p:cNvPr id="198662" name="Group 94"/>
            <p:cNvGrpSpPr>
              <a:grpSpLocks/>
            </p:cNvGrpSpPr>
            <p:nvPr/>
          </p:nvGrpSpPr>
          <p:grpSpPr bwMode="auto">
            <a:xfrm>
              <a:off x="928662" y="3071810"/>
              <a:ext cx="3214710" cy="3000396"/>
              <a:chOff x="642910" y="1500174"/>
              <a:chExt cx="3214710" cy="300039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42910" y="1500174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571604" y="1500174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500298" y="1500174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428992" y="1500174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cxnSp>
            <p:nvCxnSpPr>
              <p:cNvPr id="21" name="Straight Connector 20"/>
              <p:cNvCxnSpPr>
                <a:stCxn id="0" idx="3"/>
                <a:endCxn id="0" idx="1"/>
              </p:cNvCxnSpPr>
              <p:nvPr/>
            </p:nvCxnSpPr>
            <p:spPr>
              <a:xfrm>
                <a:off x="1072145" y="1714422"/>
                <a:ext cx="498860" cy="2354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0" idx="3"/>
                <a:endCxn id="0" idx="1"/>
              </p:cNvCxnSpPr>
              <p:nvPr/>
            </p:nvCxnSpPr>
            <p:spPr>
              <a:xfrm>
                <a:off x="2000637" y="1714422"/>
                <a:ext cx="498860" cy="2354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0" idx="3"/>
                <a:endCxn id="0" idx="1"/>
              </p:cNvCxnSpPr>
              <p:nvPr/>
            </p:nvCxnSpPr>
            <p:spPr>
              <a:xfrm>
                <a:off x="2929128" y="1714422"/>
                <a:ext cx="498860" cy="2354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642910" y="2357430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571604" y="2357430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500298" y="2357430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428992" y="2357430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cxnSp>
            <p:nvCxnSpPr>
              <p:cNvPr id="28" name="Straight Connector 27"/>
              <p:cNvCxnSpPr>
                <a:stCxn id="0" idx="3"/>
                <a:endCxn id="0" idx="1"/>
              </p:cNvCxnSpPr>
              <p:nvPr/>
            </p:nvCxnSpPr>
            <p:spPr>
              <a:xfrm>
                <a:off x="1072145" y="2571412"/>
                <a:ext cx="498860" cy="2354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0" idx="3"/>
                <a:endCxn id="0" idx="1"/>
              </p:cNvCxnSpPr>
              <p:nvPr/>
            </p:nvCxnSpPr>
            <p:spPr>
              <a:xfrm>
                <a:off x="2000637" y="2571412"/>
                <a:ext cx="498860" cy="2354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0" idx="3"/>
                <a:endCxn id="0" idx="1"/>
              </p:cNvCxnSpPr>
              <p:nvPr/>
            </p:nvCxnSpPr>
            <p:spPr>
              <a:xfrm>
                <a:off x="2929128" y="2571412"/>
                <a:ext cx="498860" cy="2354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642910" y="3214686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571604" y="3214686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00298" y="3214686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428992" y="3214686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cxnSp>
            <p:nvCxnSpPr>
              <p:cNvPr id="35" name="Straight Connector 34"/>
              <p:cNvCxnSpPr>
                <a:stCxn id="0" idx="3"/>
                <a:endCxn id="0" idx="1"/>
              </p:cNvCxnSpPr>
              <p:nvPr/>
            </p:nvCxnSpPr>
            <p:spPr>
              <a:xfrm>
                <a:off x="1072145" y="3428401"/>
                <a:ext cx="498860" cy="2354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0" idx="3"/>
                <a:endCxn id="0" idx="1"/>
              </p:cNvCxnSpPr>
              <p:nvPr/>
            </p:nvCxnSpPr>
            <p:spPr>
              <a:xfrm>
                <a:off x="2000637" y="3428401"/>
                <a:ext cx="498860" cy="2354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0" idx="3"/>
                <a:endCxn id="0" idx="1"/>
              </p:cNvCxnSpPr>
              <p:nvPr/>
            </p:nvCxnSpPr>
            <p:spPr>
              <a:xfrm>
                <a:off x="2929128" y="3428401"/>
                <a:ext cx="498860" cy="2354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37"/>
              <p:cNvSpPr/>
              <p:nvPr/>
            </p:nvSpPr>
            <p:spPr>
              <a:xfrm>
                <a:off x="642910" y="4071942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571604" y="4071942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500298" y="4071942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428992" y="4071942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cxnSp>
            <p:nvCxnSpPr>
              <p:cNvPr id="42" name="Straight Connector 41"/>
              <p:cNvCxnSpPr>
                <a:stCxn id="0" idx="3"/>
                <a:endCxn id="0" idx="1"/>
              </p:cNvCxnSpPr>
              <p:nvPr/>
            </p:nvCxnSpPr>
            <p:spPr>
              <a:xfrm>
                <a:off x="1072145" y="4285391"/>
                <a:ext cx="498860" cy="2354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0" idx="3"/>
                <a:endCxn id="0" idx="1"/>
              </p:cNvCxnSpPr>
              <p:nvPr/>
            </p:nvCxnSpPr>
            <p:spPr>
              <a:xfrm>
                <a:off x="2000637" y="4285391"/>
                <a:ext cx="498860" cy="2354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0" idx="3"/>
                <a:endCxn id="0" idx="1"/>
              </p:cNvCxnSpPr>
              <p:nvPr/>
            </p:nvCxnSpPr>
            <p:spPr>
              <a:xfrm>
                <a:off x="2929128" y="4285391"/>
                <a:ext cx="498860" cy="2354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0" idx="2"/>
                <a:endCxn id="0" idx="0"/>
              </p:cNvCxnSpPr>
              <p:nvPr/>
            </p:nvCxnSpPr>
            <p:spPr>
              <a:xfrm rot="5400000">
                <a:off x="643082" y="2141898"/>
                <a:ext cx="428495" cy="2036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0" idx="2"/>
                <a:endCxn id="0" idx="0"/>
              </p:cNvCxnSpPr>
              <p:nvPr/>
            </p:nvCxnSpPr>
            <p:spPr>
              <a:xfrm rot="5400000">
                <a:off x="1571574" y="2141898"/>
                <a:ext cx="428495" cy="2036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0" idx="2"/>
                <a:endCxn id="0" idx="0"/>
              </p:cNvCxnSpPr>
              <p:nvPr/>
            </p:nvCxnSpPr>
            <p:spPr>
              <a:xfrm rot="5400000">
                <a:off x="2500065" y="2141898"/>
                <a:ext cx="428495" cy="2036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0" idx="2"/>
                <a:endCxn id="0" idx="0"/>
              </p:cNvCxnSpPr>
              <p:nvPr/>
            </p:nvCxnSpPr>
            <p:spPr>
              <a:xfrm rot="5400000">
                <a:off x="3428557" y="2141898"/>
                <a:ext cx="428495" cy="2036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0" idx="2"/>
                <a:endCxn id="0" idx="0"/>
              </p:cNvCxnSpPr>
              <p:nvPr/>
            </p:nvCxnSpPr>
            <p:spPr>
              <a:xfrm rot="5400000">
                <a:off x="643082" y="2998888"/>
                <a:ext cx="428495" cy="2036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0" idx="2"/>
                <a:endCxn id="0" idx="0"/>
              </p:cNvCxnSpPr>
              <p:nvPr/>
            </p:nvCxnSpPr>
            <p:spPr>
              <a:xfrm rot="5400000">
                <a:off x="1571574" y="2998888"/>
                <a:ext cx="428495" cy="2036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0" idx="2"/>
                <a:endCxn id="0" idx="0"/>
              </p:cNvCxnSpPr>
              <p:nvPr/>
            </p:nvCxnSpPr>
            <p:spPr>
              <a:xfrm rot="5400000">
                <a:off x="2500065" y="2998888"/>
                <a:ext cx="428495" cy="2036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0" idx="2"/>
                <a:endCxn id="0" idx="0"/>
              </p:cNvCxnSpPr>
              <p:nvPr/>
            </p:nvCxnSpPr>
            <p:spPr>
              <a:xfrm rot="5400000">
                <a:off x="3428557" y="2998888"/>
                <a:ext cx="428495" cy="2036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0" idx="2"/>
                <a:endCxn id="0" idx="0"/>
              </p:cNvCxnSpPr>
              <p:nvPr/>
            </p:nvCxnSpPr>
            <p:spPr>
              <a:xfrm rot="5400000">
                <a:off x="643082" y="3855877"/>
                <a:ext cx="428495" cy="2036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0" idx="2"/>
                <a:endCxn id="0" idx="0"/>
              </p:cNvCxnSpPr>
              <p:nvPr/>
            </p:nvCxnSpPr>
            <p:spPr>
              <a:xfrm rot="5400000">
                <a:off x="1571574" y="3855877"/>
                <a:ext cx="428495" cy="2036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0" idx="2"/>
                <a:endCxn id="0" idx="0"/>
              </p:cNvCxnSpPr>
              <p:nvPr/>
            </p:nvCxnSpPr>
            <p:spPr>
              <a:xfrm rot="5400000">
                <a:off x="2500065" y="3855877"/>
                <a:ext cx="428495" cy="2036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0" idx="2"/>
                <a:endCxn id="0" idx="0"/>
              </p:cNvCxnSpPr>
              <p:nvPr/>
            </p:nvCxnSpPr>
            <p:spPr>
              <a:xfrm rot="5400000">
                <a:off x="3428557" y="3855877"/>
                <a:ext cx="428495" cy="2036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663" name="Group 93"/>
            <p:cNvGrpSpPr>
              <a:grpSpLocks/>
            </p:cNvGrpSpPr>
            <p:nvPr/>
          </p:nvGrpSpPr>
          <p:grpSpPr bwMode="auto">
            <a:xfrm>
              <a:off x="-3327320" y="3989903"/>
              <a:ext cx="2998694" cy="1934641"/>
              <a:chOff x="-2470064" y="7490365"/>
              <a:chExt cx="2998694" cy="193464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-2470064" y="7490475"/>
                <a:ext cx="2999272" cy="1935289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-2356039" y="7587005"/>
                <a:ext cx="1916032" cy="767523"/>
              </a:xfrm>
              <a:prstGeom prst="round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Tahoma"/>
                  </a:rPr>
                  <a:t>Core</a:t>
                </a:r>
                <a:endParaRPr lang="en-US" dirty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-344307" y="7587005"/>
                <a:ext cx="802249" cy="767523"/>
              </a:xfrm>
              <a:prstGeom prst="round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Tahoma"/>
                  </a:rPr>
                  <a:t>L1</a:t>
                </a:r>
                <a:endParaRPr lang="en-US" dirty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-2356039" y="8448703"/>
                <a:ext cx="1628932" cy="859343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Tahoma"/>
                  </a:rPr>
                  <a:t>L2 Slice</a:t>
                </a:r>
                <a:endParaRPr lang="en-US" dirty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-631440" y="8449009"/>
                <a:ext cx="1075253" cy="859097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rgbClr val="FFFFFF"/>
                    </a:solidFill>
                    <a:latin typeface="Tahoma"/>
                  </a:rPr>
                  <a:t>Router</a:t>
                </a:r>
                <a:endParaRPr lang="en-US" sz="1600" dirty="0">
                  <a:solidFill>
                    <a:srgbClr val="FFFFFF"/>
                  </a:solidFill>
                  <a:latin typeface="Tahoma"/>
                </a:endParaRPr>
              </a:p>
            </p:txBody>
          </p:sp>
        </p:grpSp>
        <p:grpSp>
          <p:nvGrpSpPr>
            <p:cNvPr id="198664" name="Group 105"/>
            <p:cNvGrpSpPr>
              <a:grpSpLocks/>
            </p:cNvGrpSpPr>
            <p:nvPr/>
          </p:nvGrpSpPr>
          <p:grpSpPr bwMode="auto">
            <a:xfrm>
              <a:off x="-181004" y="4571984"/>
              <a:ext cx="1647519" cy="1628780"/>
              <a:chOff x="-181004" y="4571984"/>
              <a:chExt cx="1647519" cy="162878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751120" y="5485036"/>
                <a:ext cx="714693" cy="715728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-143404" y="4608839"/>
                <a:ext cx="913494" cy="8389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0800000">
                <a:off x="-181444" y="5944137"/>
                <a:ext cx="889804" cy="204831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TextBox 56"/>
          <p:cNvSpPr txBox="1"/>
          <p:nvPr/>
        </p:nvSpPr>
        <p:spPr>
          <a:xfrm>
            <a:off x="239713" y="6324600"/>
            <a:ext cx="80883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aseline="3000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Moscibroda and </a:t>
            </a:r>
            <a:r>
              <a:rPr lang="en-US" sz="1400" dirty="0" err="1">
                <a:solidFill>
                  <a:srgbClr val="000000"/>
                </a:solidFill>
                <a:latin typeface="Tahoma"/>
                <a:ea typeface="+mn-ea"/>
                <a:cs typeface="+mn-cs"/>
              </a:rPr>
              <a:t>Mutlu</a:t>
            </a:r>
            <a:r>
              <a:rPr lang="en-US" sz="140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, “A Case for </a:t>
            </a:r>
            <a:r>
              <a:rPr lang="en-US" sz="1400" dirty="0" err="1">
                <a:solidFill>
                  <a:srgbClr val="000000"/>
                </a:solidFill>
                <a:latin typeface="Tahoma"/>
                <a:ea typeface="+mn-ea"/>
                <a:cs typeface="+mn-cs"/>
              </a:rPr>
              <a:t>Bufferless</a:t>
            </a:r>
            <a:r>
              <a:rPr lang="en-US" sz="140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 Deflection Routing in On-Chip Networks.” ISCA 2009.</a:t>
            </a:r>
            <a:endParaRPr lang="en-US" sz="14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Research Topics in Interconnects</a:t>
            </a:r>
          </a:p>
        </p:txBody>
      </p:sp>
      <p:sp>
        <p:nvSpPr>
          <p:cNvPr id="17101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Plenty of topics in interconnection networks. Examples:</a:t>
            </a:r>
          </a:p>
          <a:p>
            <a:endParaRPr lang="en-US" sz="1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Energy/power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efficient and proportional design</a:t>
            </a:r>
          </a:p>
          <a:p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Reducing Complexity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Simplified router and protocol designs</a:t>
            </a:r>
          </a:p>
          <a:p>
            <a:r>
              <a:rPr lang="en-US" dirty="0" err="1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Adaptivity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Ability to adapt to different access patterns</a:t>
            </a:r>
          </a:p>
          <a:p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QoS and performance isolation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Reducing and controlling interference, admission control</a:t>
            </a:r>
          </a:p>
          <a:p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Co-design of </a:t>
            </a:r>
            <a:r>
              <a:rPr lang="en-US" dirty="0" err="1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NoCs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 with other shared resources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End-to-end performance, QoS, power/energy optimization</a:t>
            </a:r>
          </a:p>
          <a:p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Scalable topologies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to many cores, heterogeneous systems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Fault tolerance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Request prioritization, priority inversion, coherence, …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New technologies (optical, 3D)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A76BFC-9086-534E-9915-00BAEDE06EE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369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One Example: Packet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Scheduling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Which packet to choose for a given output port?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Router needs to prioritize between competing flits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Which input port?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Which virtual channel?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Which application</a:t>
            </a:r>
            <a:r>
              <a:rPr lang="ja-JP" altLang="en-US" dirty="0">
                <a:latin typeface="Tahoma" charset="0"/>
                <a:ea typeface="ＭＳ Ｐゴシック" charset="0"/>
              </a:rPr>
              <a:t>’</a:t>
            </a:r>
            <a:r>
              <a:rPr lang="en-US" altLang="ja-JP" dirty="0">
                <a:latin typeface="Tahoma" charset="0"/>
                <a:ea typeface="ＭＳ Ｐゴシック" charset="0"/>
              </a:rPr>
              <a:t>s packet?</a:t>
            </a:r>
          </a:p>
          <a:p>
            <a:pPr lvl="1"/>
            <a:endParaRPr lang="en-US" sz="1000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Common strategies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Round robin across virtual channels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Oldest packet first (or an approximation)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Prioritize some virtual channels over others</a:t>
            </a:r>
          </a:p>
          <a:p>
            <a:pPr lvl="1"/>
            <a:endParaRPr lang="en-US" sz="1000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Better policies in a multi-core environment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Use application </a:t>
            </a:r>
            <a:r>
              <a:rPr lang="en-US" dirty="0" smtClean="0">
                <a:latin typeface="Tahoma" charset="0"/>
                <a:ea typeface="ＭＳ Ｐゴシック" charset="0"/>
              </a:rPr>
              <a:t>characteristics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Minimize energy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720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EF6536-8C1A-5648-A72E-7110D92D4E0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886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Today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Wrap up cache coherence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Interconnection networks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8B2298-2EE3-CB4A-8D81-73BCD94C2F7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Readings: Multiprocessing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228600" y="90170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ahoma" charset="0"/>
              </a:rPr>
              <a:t>Required</a:t>
            </a:r>
          </a:p>
          <a:p>
            <a:pPr lvl="1"/>
            <a:r>
              <a:rPr lang="en-US" altLang="ja-JP" sz="2000">
                <a:latin typeface="Tahoma" charset="0"/>
                <a:ea typeface="ＭＳ Ｐゴシック" charset="0"/>
              </a:rPr>
              <a:t>Amdahl, “</a:t>
            </a:r>
            <a:r>
              <a:rPr lang="en-US" altLang="ja-JP" sz="2000">
                <a:solidFill>
                  <a:srgbClr val="0000FF"/>
                </a:solidFill>
                <a:latin typeface="Tahoma" charset="0"/>
                <a:ea typeface="ＭＳ Ｐゴシック" charset="0"/>
              </a:rPr>
              <a:t>Validity of the single processor approach to achieving large scale computing capabilities</a:t>
            </a:r>
            <a:r>
              <a:rPr lang="en-US" altLang="ja-JP" sz="2000">
                <a:latin typeface="Tahoma" charset="0"/>
                <a:ea typeface="ＭＳ Ｐゴシック" charset="0"/>
              </a:rPr>
              <a:t>,</a:t>
            </a:r>
            <a:r>
              <a:rPr lang="ja-JP" altLang="en-US" sz="2000">
                <a:latin typeface="Tahoma" charset="0"/>
                <a:ea typeface="ＭＳ Ｐゴシック" charset="0"/>
              </a:rPr>
              <a:t>”</a:t>
            </a:r>
            <a:r>
              <a:rPr lang="en-US" altLang="ja-JP" sz="2000">
                <a:latin typeface="Tahoma" charset="0"/>
                <a:ea typeface="ＭＳ Ｐゴシック" charset="0"/>
              </a:rPr>
              <a:t> AFIPS 1967. 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Lamport, “</a:t>
            </a:r>
            <a:r>
              <a:rPr lang="en-US" altLang="ja-JP" sz="2000">
                <a:solidFill>
                  <a:srgbClr val="0000FF"/>
                </a:solidFill>
                <a:latin typeface="Tahoma" charset="0"/>
                <a:ea typeface="ＭＳ Ｐゴシック" charset="0"/>
              </a:rPr>
              <a:t>How to Make a Multiprocessor Computer That Correctly Executes Multiprocess Programs</a:t>
            </a:r>
            <a:r>
              <a:rPr lang="en-US" altLang="ja-JP" sz="2000">
                <a:latin typeface="Tahoma" charset="0"/>
                <a:ea typeface="ＭＳ Ｐゴシック" charset="0"/>
              </a:rPr>
              <a:t>,</a:t>
            </a:r>
            <a:r>
              <a:rPr lang="en-US" sz="2000">
                <a:latin typeface="Tahoma" charset="0"/>
                <a:ea typeface="ＭＳ Ｐゴシック" charset="0"/>
              </a:rPr>
              <a:t>”</a:t>
            </a:r>
            <a:r>
              <a:rPr lang="en-US" altLang="ja-JP" sz="2000">
                <a:latin typeface="Tahoma" charset="0"/>
                <a:ea typeface="ＭＳ Ｐゴシック" charset="0"/>
              </a:rPr>
              <a:t> IEEE Transactions on Computers, 1979</a:t>
            </a:r>
          </a:p>
          <a:p>
            <a:pPr>
              <a:buFont typeface="Wingdings" charset="0"/>
              <a:buNone/>
            </a:pPr>
            <a:endParaRPr lang="en-US" sz="2200">
              <a:latin typeface="Tahoma" charset="0"/>
            </a:endParaRPr>
          </a:p>
          <a:p>
            <a:r>
              <a:rPr lang="en-US">
                <a:latin typeface="Tahoma" charset="0"/>
              </a:rPr>
              <a:t>Recommended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Mike Flynn, </a:t>
            </a:r>
            <a:r>
              <a:rPr lang="ja-JP" altLang="en-US" sz="2000">
                <a:latin typeface="Tahoma" charset="0"/>
                <a:ea typeface="ＭＳ Ｐゴシック" charset="0"/>
              </a:rPr>
              <a:t>“</a:t>
            </a:r>
            <a:r>
              <a:rPr lang="en-US" altLang="ja-JP" sz="2000">
                <a:solidFill>
                  <a:srgbClr val="0000FF"/>
                </a:solidFill>
                <a:latin typeface="Tahoma" charset="0"/>
                <a:ea typeface="ＭＳ Ｐゴシック" charset="0"/>
              </a:rPr>
              <a:t>Very High-Speed Computing Systems</a:t>
            </a:r>
            <a:r>
              <a:rPr lang="en-US" altLang="ja-JP" sz="2000">
                <a:latin typeface="Tahoma" charset="0"/>
                <a:ea typeface="ＭＳ Ｐゴシック" charset="0"/>
              </a:rPr>
              <a:t>,</a:t>
            </a:r>
            <a:r>
              <a:rPr lang="ja-JP" altLang="en-US" sz="2000">
                <a:latin typeface="Tahoma" charset="0"/>
                <a:ea typeface="ＭＳ Ｐゴシック" charset="0"/>
              </a:rPr>
              <a:t>”</a:t>
            </a:r>
            <a:r>
              <a:rPr lang="en-US" altLang="ja-JP" sz="2000">
                <a:latin typeface="Tahoma" charset="0"/>
                <a:ea typeface="ＭＳ Ｐゴシック" charset="0"/>
              </a:rPr>
              <a:t> Proc. of IEEE, 1966</a:t>
            </a:r>
          </a:p>
          <a:p>
            <a:pPr lvl="1">
              <a:buClr>
                <a:srgbClr val="3B812F"/>
              </a:buClr>
            </a:pPr>
            <a:r>
              <a:rPr lang="en-US" sz="2000">
                <a:latin typeface="Tahoma" charset="0"/>
                <a:ea typeface="ＭＳ Ｐゴシック" charset="0"/>
              </a:rPr>
              <a:t>Hill, Jouppi, Sohi, </a:t>
            </a:r>
            <a:r>
              <a:rPr lang="ja-JP" altLang="en-US" sz="2000">
                <a:latin typeface="Tahoma" charset="0"/>
                <a:ea typeface="ＭＳ Ｐゴシック" charset="0"/>
              </a:rPr>
              <a:t>“</a:t>
            </a:r>
            <a:r>
              <a:rPr lang="en-US" altLang="ja-JP" sz="2000">
                <a:solidFill>
                  <a:srgbClr val="0000FF"/>
                </a:solidFill>
                <a:latin typeface="Tahoma" charset="0"/>
                <a:ea typeface="ＭＳ Ｐゴシック" charset="0"/>
              </a:rPr>
              <a:t>Multiprocessors and Multicomputers</a:t>
            </a:r>
            <a:r>
              <a:rPr lang="en-US" altLang="ja-JP" sz="2000">
                <a:latin typeface="Tahoma" charset="0"/>
                <a:ea typeface="ＭＳ Ｐゴシック" charset="0"/>
              </a:rPr>
              <a:t>,</a:t>
            </a:r>
            <a:r>
              <a:rPr lang="ja-JP" altLang="en-US" sz="2000">
                <a:latin typeface="Tahoma" charset="0"/>
                <a:ea typeface="ＭＳ Ｐゴシック" charset="0"/>
              </a:rPr>
              <a:t>”</a:t>
            </a:r>
            <a:r>
              <a:rPr lang="en-US" altLang="ja-JP" sz="2000">
                <a:latin typeface="Tahoma" charset="0"/>
                <a:ea typeface="ＭＳ Ｐゴシック" charset="0"/>
              </a:rPr>
              <a:t> pp. 551-560 in Readings in Computer Architecture.</a:t>
            </a:r>
          </a:p>
          <a:p>
            <a:pPr lvl="1">
              <a:buClr>
                <a:srgbClr val="3B812F"/>
              </a:buClr>
            </a:pPr>
            <a:r>
              <a:rPr lang="en-US" sz="2000">
                <a:solidFill>
                  <a:srgbClr val="000000"/>
                </a:solidFill>
                <a:latin typeface="Tahoma" charset="0"/>
                <a:ea typeface="ＭＳ Ｐゴシック" charset="0"/>
              </a:rPr>
              <a:t>Hill, Jouppi, Sohi, </a:t>
            </a:r>
            <a:r>
              <a:rPr lang="ja-JP" altLang="en-US" sz="2000">
                <a:solidFill>
                  <a:srgbClr val="000000"/>
                </a:solidFill>
                <a:latin typeface="Tahoma" charset="0"/>
                <a:ea typeface="ＭＳ Ｐゴシック" charset="0"/>
              </a:rPr>
              <a:t>“</a:t>
            </a:r>
            <a:r>
              <a:rPr lang="en-US" altLang="ja-JP" sz="2000">
                <a:solidFill>
                  <a:srgbClr val="0000FF"/>
                </a:solidFill>
                <a:latin typeface="Tahoma" charset="0"/>
                <a:ea typeface="ＭＳ Ｐゴシック" charset="0"/>
              </a:rPr>
              <a:t>Dataflow and Multithreading</a:t>
            </a:r>
            <a:r>
              <a:rPr lang="en-US" altLang="ja-JP" sz="2000">
                <a:solidFill>
                  <a:srgbClr val="000000"/>
                </a:solidFill>
                <a:latin typeface="Tahoma" charset="0"/>
                <a:ea typeface="ＭＳ Ｐゴシック" charset="0"/>
              </a:rPr>
              <a:t>,</a:t>
            </a:r>
            <a:r>
              <a:rPr lang="ja-JP" altLang="en-US" sz="2000">
                <a:solidFill>
                  <a:srgbClr val="000000"/>
                </a:solidFill>
                <a:latin typeface="Tahoma" charset="0"/>
                <a:ea typeface="ＭＳ Ｐゴシック" charset="0"/>
              </a:rPr>
              <a:t>”</a:t>
            </a:r>
            <a:r>
              <a:rPr lang="en-US" altLang="ja-JP" sz="2000">
                <a:solidFill>
                  <a:srgbClr val="000000"/>
                </a:solidFill>
                <a:latin typeface="Tahoma" charset="0"/>
                <a:ea typeface="ＭＳ Ｐゴシック" charset="0"/>
              </a:rPr>
              <a:t> pp. 309-314 in Readings in Computer Architecture.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2E719C-CBEA-9E41-83F0-974DDEBE4EA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28175</TotalTime>
  <Words>4038</Words>
  <Application>Microsoft Macintosh PowerPoint</Application>
  <PresentationFormat>On-screen Show (4:3)</PresentationFormat>
  <Paragraphs>1008</Paragraphs>
  <Slides>75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75</vt:i4>
      </vt:variant>
    </vt:vector>
  </HeadingPairs>
  <TitlesOfParts>
    <vt:vector size="101" baseType="lpstr">
      <vt:lpstr>Arial</vt:lpstr>
      <vt:lpstr>ＭＳ Ｐゴシック</vt:lpstr>
      <vt:lpstr>Garamond</vt:lpstr>
      <vt:lpstr>Tahoma</vt:lpstr>
      <vt:lpstr>Wingdings</vt:lpstr>
      <vt:lpstr>Calibri</vt:lpstr>
      <vt:lpstr>Courier New</vt:lpstr>
      <vt:lpstr>Comic Sans MS</vt:lpstr>
      <vt:lpstr>FrutigerNextLT Regular</vt:lpstr>
      <vt:lpstr>굴림</vt:lpstr>
      <vt:lpstr>Edge</vt:lpstr>
      <vt:lpstr>1_Edge</vt:lpstr>
      <vt:lpstr>3_Edge</vt:lpstr>
      <vt:lpstr>2_Edge</vt:lpstr>
      <vt:lpstr>4_Edge</vt:lpstr>
      <vt:lpstr>5_Edge</vt:lpstr>
      <vt:lpstr>Office Theme</vt:lpstr>
      <vt:lpstr>6_Edge</vt:lpstr>
      <vt:lpstr>7_Edge</vt:lpstr>
      <vt:lpstr>8_Edge</vt:lpstr>
      <vt:lpstr>9_Edge</vt:lpstr>
      <vt:lpstr>10_Edge</vt:lpstr>
      <vt:lpstr>11_Edge</vt:lpstr>
      <vt:lpstr>15_Edge</vt:lpstr>
      <vt:lpstr>12_Edge</vt:lpstr>
      <vt:lpstr>13_Edge</vt:lpstr>
      <vt:lpstr>18-447 Computer Architecture Lecture 30: Interconnection Networks</vt:lpstr>
      <vt:lpstr>Lab 7: Multi-Core Cache Coherence</vt:lpstr>
      <vt:lpstr>Midterm 2 Grade Distribution</vt:lpstr>
      <vt:lpstr>Midterm 2 Statistics</vt:lpstr>
      <vt:lpstr>Final Exam: May 6</vt:lpstr>
      <vt:lpstr>A Note on 742, Research, Jobs</vt:lpstr>
      <vt:lpstr>Last Two Lectures</vt:lpstr>
      <vt:lpstr>Today</vt:lpstr>
      <vt:lpstr>Readings: Multiprocessing</vt:lpstr>
      <vt:lpstr>Readings: Memory Consistency</vt:lpstr>
      <vt:lpstr>Readings: Cache Coherence</vt:lpstr>
      <vt:lpstr>Cache Coherence</vt:lpstr>
      <vt:lpstr>Review: MESI State Machine from Lab 7</vt:lpstr>
      <vt:lpstr>Review: Intel Pentium Pro</vt:lpstr>
      <vt:lpstr>Snoopy Cache vs. Directory Coherence</vt:lpstr>
      <vt:lpstr>Revisiting Directory-Based Cache Coherence</vt:lpstr>
      <vt:lpstr>Remember: Directory Based Coherence</vt:lpstr>
      <vt:lpstr>Remember: Directory Based Coherence Example</vt:lpstr>
      <vt:lpstr>Directory-Based Protocols</vt:lpstr>
      <vt:lpstr>Directory: Basic Operations</vt:lpstr>
      <vt:lpstr>MESI Directory Transaction: Read</vt:lpstr>
      <vt:lpstr>RdEx with Former Owner</vt:lpstr>
      <vt:lpstr>Contention Resolution (for Write)</vt:lpstr>
      <vt:lpstr>Issues with Contention Resolution</vt:lpstr>
      <vt:lpstr>Scaling the Directory: Some Questions</vt:lpstr>
      <vt:lpstr>Directory: Data Structures</vt:lpstr>
      <vt:lpstr>Interconnection Network Basics</vt:lpstr>
      <vt:lpstr>Where Is Interconnect Used?</vt:lpstr>
      <vt:lpstr>Why Is It Important?</vt:lpstr>
      <vt:lpstr>Interconnection Network Basics</vt:lpstr>
      <vt:lpstr>Topology</vt:lpstr>
      <vt:lpstr>Metrics to Evaluate Interconnect Topology</vt:lpstr>
      <vt:lpstr>Bus</vt:lpstr>
      <vt:lpstr>Point-to-Point </vt:lpstr>
      <vt:lpstr>Crossbar</vt:lpstr>
      <vt:lpstr>Another Crossbar Design</vt:lpstr>
      <vt:lpstr>Sun UltraSPARC T2 Core-to-Cache Crossbar</vt:lpstr>
      <vt:lpstr>Bufferless and Buffered Crossbars</vt:lpstr>
      <vt:lpstr>Can We Get Lower Cost than A Crossbar?</vt:lpstr>
      <vt:lpstr>Multistage Logarithmic Networks</vt:lpstr>
      <vt:lpstr>Multistage Networks (Circuit Switched)</vt:lpstr>
      <vt:lpstr>Multistage Networks (Packet Switched)</vt:lpstr>
      <vt:lpstr>Aside: Circuit vs. Packet Switching</vt:lpstr>
      <vt:lpstr>Switching vs. Topology</vt:lpstr>
      <vt:lpstr>Another Example: Delta Network</vt:lpstr>
      <vt:lpstr>Another Example: Omega Network</vt:lpstr>
      <vt:lpstr>Ring</vt:lpstr>
      <vt:lpstr>Unidirectional Ring</vt:lpstr>
      <vt:lpstr>Bidirectional Rings</vt:lpstr>
      <vt:lpstr>Hierarchical Rings</vt:lpstr>
      <vt:lpstr>More on Hierarchical Rings</vt:lpstr>
      <vt:lpstr>Mesh</vt:lpstr>
      <vt:lpstr>Torus</vt:lpstr>
      <vt:lpstr>Torus, continued</vt:lpstr>
      <vt:lpstr>Trees</vt:lpstr>
      <vt:lpstr>CM-5 Fat Tree</vt:lpstr>
      <vt:lpstr>Hypercube</vt:lpstr>
      <vt:lpstr>Caltech Cosmic Cube</vt:lpstr>
      <vt:lpstr>Handling Contention</vt:lpstr>
      <vt:lpstr>Bufferless Deflection Routing</vt:lpstr>
      <vt:lpstr>Bufferless Deflection Routing</vt:lpstr>
      <vt:lpstr>Routing Algorithm</vt:lpstr>
      <vt:lpstr>Deterministic Routing</vt:lpstr>
      <vt:lpstr>Deadlock</vt:lpstr>
      <vt:lpstr>Handling Deadlock</vt:lpstr>
      <vt:lpstr>Turn Model to Avoid Deadlock</vt:lpstr>
      <vt:lpstr>Oblivious Routing: Valiant’s Algorithm</vt:lpstr>
      <vt:lpstr>Adaptive Routing</vt:lpstr>
      <vt:lpstr>On-Chip Networks</vt:lpstr>
      <vt:lpstr>On-chip Networks</vt:lpstr>
      <vt:lpstr>On-Chip vs. Off-Chip Interconnects</vt:lpstr>
      <vt:lpstr>On-Chip vs. Off-Chip Interconnects (II)</vt:lpstr>
      <vt:lpstr>Motivation for Efficient Interconnect</vt:lpstr>
      <vt:lpstr>Research Topics in Interconnects</vt:lpstr>
      <vt:lpstr>One Example: Packet Scheduling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18-741  Advanced Computer Architecture Lecture 1: Intro and Basics</dc:title>
  <dc:creator>Onur Mutlu</dc:creator>
  <cp:lastModifiedBy>Onur Mutlu</cp:lastModifiedBy>
  <cp:revision>913</cp:revision>
  <cp:lastPrinted>2013-04-24T15:47:53Z</cp:lastPrinted>
  <dcterms:created xsi:type="dcterms:W3CDTF">2010-09-08T00:51:32Z</dcterms:created>
  <dcterms:modified xsi:type="dcterms:W3CDTF">2014-04-28T19:58:51Z</dcterms:modified>
</cp:coreProperties>
</file>