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4364" r:id="rId2"/>
    <p:sldMasterId id="2147484696" r:id="rId3"/>
    <p:sldMasterId id="2147485240" r:id="rId4"/>
  </p:sldMasterIdLst>
  <p:notesMasterIdLst>
    <p:notesMasterId r:id="rId60"/>
  </p:notesMasterIdLst>
  <p:sldIdLst>
    <p:sldId id="284" r:id="rId5"/>
    <p:sldId id="1480" r:id="rId6"/>
    <p:sldId id="1451" r:id="rId7"/>
    <p:sldId id="1512" r:id="rId8"/>
    <p:sldId id="1513" r:id="rId9"/>
    <p:sldId id="1514" r:id="rId10"/>
    <p:sldId id="1481" r:id="rId11"/>
    <p:sldId id="1452" r:id="rId12"/>
    <p:sldId id="1453" r:id="rId13"/>
    <p:sldId id="1291" r:id="rId14"/>
    <p:sldId id="1367" r:id="rId15"/>
    <p:sldId id="1365" r:id="rId16"/>
    <p:sldId id="1376" r:id="rId17"/>
    <p:sldId id="1377" r:id="rId18"/>
    <p:sldId id="1378" r:id="rId19"/>
    <p:sldId id="1379" r:id="rId20"/>
    <p:sldId id="1380" r:id="rId21"/>
    <p:sldId id="1381" r:id="rId22"/>
    <p:sldId id="1382" r:id="rId23"/>
    <p:sldId id="1383" r:id="rId24"/>
    <p:sldId id="1384" r:id="rId25"/>
    <p:sldId id="1385" r:id="rId26"/>
    <p:sldId id="1386" r:id="rId27"/>
    <p:sldId id="1387" r:id="rId28"/>
    <p:sldId id="1388" r:id="rId29"/>
    <p:sldId id="1389" r:id="rId30"/>
    <p:sldId id="1447" r:id="rId31"/>
    <p:sldId id="1390" r:id="rId32"/>
    <p:sldId id="1392" r:id="rId33"/>
    <p:sldId id="1393" r:id="rId34"/>
    <p:sldId id="1394" r:id="rId35"/>
    <p:sldId id="1395" r:id="rId36"/>
    <p:sldId id="1396" r:id="rId37"/>
    <p:sldId id="1397" r:id="rId38"/>
    <p:sldId id="1398" r:id="rId39"/>
    <p:sldId id="1399" r:id="rId40"/>
    <p:sldId id="1400" r:id="rId41"/>
    <p:sldId id="1401" r:id="rId42"/>
    <p:sldId id="1482" r:id="rId43"/>
    <p:sldId id="1483" r:id="rId44"/>
    <p:sldId id="1484" r:id="rId45"/>
    <p:sldId id="1485" r:id="rId46"/>
    <p:sldId id="1486" r:id="rId47"/>
    <p:sldId id="1487" r:id="rId48"/>
    <p:sldId id="1488" r:id="rId49"/>
    <p:sldId id="1489" r:id="rId50"/>
    <p:sldId id="1490" r:id="rId51"/>
    <p:sldId id="1491" r:id="rId52"/>
    <p:sldId id="1492" r:id="rId53"/>
    <p:sldId id="1493" r:id="rId54"/>
    <p:sldId id="1494" r:id="rId55"/>
    <p:sldId id="1495" r:id="rId56"/>
    <p:sldId id="1496" r:id="rId57"/>
    <p:sldId id="1497" r:id="rId58"/>
    <p:sldId id="1498" r:id="rId5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5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slide" Target="slides/slide48.xml"/><Relationship Id="rId53" Type="http://schemas.openxmlformats.org/officeDocument/2006/relationships/slide" Target="slides/slide49.xml"/><Relationship Id="rId54" Type="http://schemas.openxmlformats.org/officeDocument/2006/relationships/slide" Target="slides/slide50.xml"/><Relationship Id="rId55" Type="http://schemas.openxmlformats.org/officeDocument/2006/relationships/slide" Target="slides/slide51.xml"/><Relationship Id="rId56" Type="http://schemas.openxmlformats.org/officeDocument/2006/relationships/slide" Target="slides/slide52.xml"/><Relationship Id="rId57" Type="http://schemas.openxmlformats.org/officeDocument/2006/relationships/slide" Target="slides/slide53.xml"/><Relationship Id="rId58" Type="http://schemas.openxmlformats.org/officeDocument/2006/relationships/slide" Target="slides/slide54.xml"/><Relationship Id="rId59" Type="http://schemas.openxmlformats.org/officeDocument/2006/relationships/slide" Target="slides/slide55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60" Type="http://schemas.openxmlformats.org/officeDocument/2006/relationships/notesMaster" Target="notesMasters/notesMaster1.xml"/><Relationship Id="rId61" Type="http://schemas.openxmlformats.org/officeDocument/2006/relationships/printerSettings" Target="printerSettings/printerSettings1.bin"/><Relationship Id="rId62" Type="http://schemas.openxmlformats.org/officeDocument/2006/relationships/presProps" Target="presProp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xiaoboz:Dropbox:18447-Shared:lab4:grad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3200"/>
            </a:pPr>
            <a:r>
              <a:rPr lang="en-US" sz="3200" dirty="0" smtClean="0"/>
              <a:t>Lab </a:t>
            </a:r>
            <a:r>
              <a:rPr lang="en-US" sz="3200" dirty="0"/>
              <a:t>4 Grade Distribution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numRef>
              <c:f>Partial!$A$35:$A$45</c:f>
              <c:numCache>
                <c:formatCode>General</c:formatCode>
                <c:ptCount val="11"/>
                <c:pt idx="0">
                  <c:v>0.0</c:v>
                </c:pt>
                <c:pt idx="1">
                  <c:v>10.0</c:v>
                </c:pt>
                <c:pt idx="2">
                  <c:v>20.0</c:v>
                </c:pt>
                <c:pt idx="3">
                  <c:v>30.0</c:v>
                </c:pt>
                <c:pt idx="4">
                  <c:v>40.0</c:v>
                </c:pt>
                <c:pt idx="5">
                  <c:v>50.0</c:v>
                </c:pt>
                <c:pt idx="6">
                  <c:v>60.0</c:v>
                </c:pt>
                <c:pt idx="7">
                  <c:v>70.0</c:v>
                </c:pt>
                <c:pt idx="8">
                  <c:v>80.0</c:v>
                </c:pt>
                <c:pt idx="9">
                  <c:v>90.0</c:v>
                </c:pt>
                <c:pt idx="10">
                  <c:v>100.0</c:v>
                </c:pt>
              </c:numCache>
            </c:numRef>
          </c:cat>
          <c:val>
            <c:numRef>
              <c:f>Partial!$B$35:$B$45</c:f>
              <c:numCache>
                <c:formatCode>0</c:formatCode>
                <c:ptCount val="11"/>
                <c:pt idx="0">
                  <c:v>0.0</c:v>
                </c:pt>
                <c:pt idx="1">
                  <c:v>0.0</c:v>
                </c:pt>
                <c:pt idx="2">
                  <c:v>0.0</c:v>
                </c:pt>
                <c:pt idx="3">
                  <c:v>0.0</c:v>
                </c:pt>
                <c:pt idx="4">
                  <c:v>0.0</c:v>
                </c:pt>
                <c:pt idx="5">
                  <c:v>0.0</c:v>
                </c:pt>
                <c:pt idx="6">
                  <c:v>1.0</c:v>
                </c:pt>
                <c:pt idx="7">
                  <c:v>4.0</c:v>
                </c:pt>
                <c:pt idx="8">
                  <c:v>4.0</c:v>
                </c:pt>
                <c:pt idx="9">
                  <c:v>10.0</c:v>
                </c:pt>
                <c:pt idx="10">
                  <c:v>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50924408"/>
        <c:axId val="1406335000"/>
      </c:barChart>
      <c:catAx>
        <c:axId val="-2050924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406335000"/>
        <c:crosses val="autoZero"/>
        <c:auto val="1"/>
        <c:lblAlgn val="ctr"/>
        <c:lblOffset val="100"/>
        <c:noMultiLvlLbl val="0"/>
      </c:catAx>
      <c:valAx>
        <c:axId val="140633500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2800"/>
                </a:pPr>
                <a:r>
                  <a:rPr lang="en-US" sz="2800"/>
                  <a:t>Number of Students</a:t>
                </a:r>
              </a:p>
            </c:rich>
          </c:tx>
          <c:layout/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-205092440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B9F00486-1F73-6E43-88FB-07CDCE203024}" type="datetime1">
              <a:rPr lang="en-US"/>
              <a:pPr>
                <a:defRPr/>
              </a:pPr>
              <a:t>4/8/14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cs typeface="Arial" charset="0"/>
              </a:defRPr>
            </a:lvl1pPr>
          </a:lstStyle>
          <a:p>
            <a:pPr>
              <a:defRPr/>
            </a:pPr>
            <a:fld id="{67905194-8A38-FF45-AD4A-550E04FE7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8201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86D8242-2694-AE41-BBCE-9EC864C3DB08}" type="slidenum">
              <a:rPr lang="en-US" sz="1200">
                <a:solidFill>
                  <a:srgbClr val="000000"/>
                </a:solidFill>
              </a:rPr>
              <a:pPr eaLnBrk="1" hangingPunct="1"/>
              <a:t>1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2CE0374-9DDE-EF41-8B8C-C61B5C7537E3}" type="slidenum">
              <a:rPr lang="en-US" sz="1200">
                <a:cs typeface="Arial" charset="0"/>
              </a:rPr>
              <a:pPr eaLnBrk="1" hangingPunct="1"/>
              <a:t>10</a:t>
            </a:fld>
            <a:endParaRPr lang="en-US" sz="1200">
              <a:cs typeface="Arial" charset="0"/>
            </a:endParaRPr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112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F730CAE-0500-D746-8294-14AF06FA1184}" type="slidenum">
              <a:rPr lang="en-US" sz="1200">
                <a:cs typeface="Arial" charset="0"/>
              </a:rPr>
              <a:pPr eaLnBrk="1" hangingPunct="1"/>
              <a:t>13</a:t>
            </a:fld>
            <a:endParaRPr lang="en-US" sz="1200">
              <a:cs typeface="Arial" charset="0"/>
            </a:endParaRPr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z="150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680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Garamond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r>
              <a:rPr lang="en-US"/>
              <a:t>Efficient Runahead Execution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E9E72C7B-1659-9749-948A-E651C2BBED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99075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1B28B-9614-9040-839B-F8B27581E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900167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49" y="152400"/>
            <a:ext cx="2152651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6" y="152400"/>
            <a:ext cx="6305551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2EE33-0F61-7346-802F-BF560D0B9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293820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28603" y="1371600"/>
            <a:ext cx="42291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3" y="1371600"/>
            <a:ext cx="42291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315C3-3833-E948-80B9-B90F7E95BC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20596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9688A73-4232-D74F-9383-A64A5DF35A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641090"/>
      </p:ext>
    </p:extLst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AC6FE7FD-F8AA-CF4A-8C7B-FE317C2460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094474"/>
      </p:ext>
    </p:extLst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CDEB5757-5B9F-0D45-9DA0-5F2F9E847C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666286"/>
      </p:ext>
    </p:extLst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8BC6999-1B08-904E-9F69-5542D9A1F1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2697161"/>
      </p:ext>
    </p:extLst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BF3798E-A8B0-8A47-A7A5-F8B074E8C1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912294"/>
      </p:ext>
    </p:extLst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8D4A4BC0-3DD0-1E4E-9D08-85762BB471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0280082"/>
      </p:ext>
    </p:extLst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35682DF-100F-A448-9B47-174DDB3620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3199388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7529"/>
            <a:ext cx="8610600" cy="5193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4AAB9-D9C8-3849-8530-A2CEA4B5C1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870212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568AB0F-186B-154A-9606-E58F9AFD8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615565"/>
      </p:ext>
    </p:extLst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1708117-75C8-484D-A8E6-7CA5988DF3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5535759"/>
      </p:ext>
    </p:extLst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644FDE6-22D1-824C-9096-6B2BA09A6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3707906"/>
      </p:ext>
    </p:extLst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9988D13C-124D-F74C-BA06-93FE57C4D4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394632"/>
      </p:ext>
    </p:extLst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4E19F3ED-0F12-1F44-BAF7-5E3919991D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678820"/>
      </p:ext>
    </p:extLst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EFD29A4-444E-1141-AF58-34C13D5253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2661038"/>
      </p:ext>
    </p:extLst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23866701-2FF0-6545-9127-B5FD471B19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1364834"/>
      </p:ext>
    </p:extLst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B4D051E5-A9FE-6543-9639-4CAD8B79A8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122477"/>
      </p:ext>
    </p:extLst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6CD78B2E-0584-E240-8A9A-7A19517FE2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856414"/>
      </p:ext>
    </p:extLst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39919F2-3758-B349-A161-9ABA3548B0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934372"/>
      </p:ext>
    </p:extLst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F8DE3-D011-7640-9C48-02043E0C1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4422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141E3BA0-02E2-5040-8251-B476F76E4B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45351"/>
      </p:ext>
    </p:extLst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324DFD19-7DB4-034D-A90F-4B77B5EE2E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850293"/>
      </p:ext>
    </p:extLst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D81F15C1-3F6B-5B43-B970-76587F768A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5796826"/>
      </p:ext>
    </p:extLst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035C748-2A87-A64F-8157-0083A8132A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239180"/>
      </p:ext>
    </p:extLst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fld id="{00E4AAC4-ECE5-1444-90AB-2D759ACC10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7943475"/>
      </p:ext>
    </p:extLst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Garamond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r>
              <a:rPr lang="en-US"/>
              <a:t>Efficient Runahead Execution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fld id="{141DD022-2CAD-42A2-A586-8719DD2F2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00466"/>
      </p:ext>
    </p:extLst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7527"/>
            <a:ext cx="8610600" cy="5193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E6AD9-8F4A-48FD-AFC7-7F9933BE4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90309"/>
      </p:ext>
    </p:extLst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91481-0DA8-40C9-907F-7C98CF8E78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26155"/>
      </p:ext>
    </p:extLst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1FBFF-856D-49AD-89E0-021541B52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736417"/>
      </p:ext>
    </p:extLst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C5CE0-C25A-4162-8542-7C303780ED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47751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3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3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C7A6DF-1625-994B-94A3-B4942F5C6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083674"/>
      </p:ext>
    </p:extLst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271D7-47E6-4D3D-B178-BB49202EFB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652487"/>
      </p:ext>
    </p:extLst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3630C-6387-447F-B8A7-78DFE8CDA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097235"/>
      </p:ext>
    </p:extLst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53E31-754B-4B8E-B03F-351CA258A4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473977"/>
      </p:ext>
    </p:extLst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EEC3E-BC37-47E6-80D5-0BE51DF73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262159"/>
      </p:ext>
    </p:extLst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DFA0-8D52-4DD3-8420-C61338B44C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209393"/>
      </p:ext>
    </p:extLst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EB47C1-6469-4679-90B8-D4BDF74F2A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33958"/>
      </p:ext>
    </p:extLst>
  </p:cSld>
  <p:clrMapOvr>
    <a:masterClrMapping/>
  </p:clrMapOvr>
  <p:transition xmlns:p14="http://schemas.microsoft.com/office/powerpoint/2010/main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5C97A-6C95-4ABF-8154-C7C463DA27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76683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1CE907-B7F7-5945-A28E-061B50848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13343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21DE2-FB69-474D-8D4B-68652A0C2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002844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A7DA-5705-B949-9F3F-198903A2D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641666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C3605-727C-2848-BC71-5A4BF5A7FE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52221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287437-8A16-B640-89A7-399D8EFA0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295330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46.xml"/><Relationship Id="rId13" Type="http://schemas.openxmlformats.org/officeDocument/2006/relationships/theme" Target="../theme/theme4.xml"/><Relationship Id="rId1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98525"/>
            <a:ext cx="8610600" cy="523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77038" y="631825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0000"/>
                </a:solidFill>
                <a:latin typeface="Garamond" charset="0"/>
                <a:cs typeface="Arial" charset="0"/>
              </a:defRPr>
            </a:lvl1pPr>
          </a:lstStyle>
          <a:p>
            <a:pPr>
              <a:defRPr/>
            </a:pPr>
            <a:fld id="{BD81D041-B4A4-C943-A8B3-5B7D05C06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Line 1032"/>
          <p:cNvSpPr>
            <a:spLocks noChangeShapeType="1"/>
          </p:cNvSpPr>
          <p:nvPr/>
        </p:nvSpPr>
        <p:spPr bwMode="auto">
          <a:xfrm>
            <a:off x="228600" y="6481763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1033"/>
          <p:cNvSpPr>
            <a:spLocks noChangeShapeType="1"/>
          </p:cNvSpPr>
          <p:nvPr userDrawn="1"/>
        </p:nvSpPr>
        <p:spPr bwMode="auto">
          <a:xfrm>
            <a:off x="228600" y="898525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7" r:id="rId1"/>
    <p:sldLayoutId id="2147485206" r:id="rId2"/>
    <p:sldLayoutId id="2147485207" r:id="rId3"/>
    <p:sldLayoutId id="2147485208" r:id="rId4"/>
    <p:sldLayoutId id="2147485209" r:id="rId5"/>
    <p:sldLayoutId id="2147485210" r:id="rId6"/>
    <p:sldLayoutId id="2147485211" r:id="rId7"/>
    <p:sldLayoutId id="2147485212" r:id="rId8"/>
    <p:sldLayoutId id="2147485213" r:id="rId9"/>
    <p:sldLayoutId id="2147485214" r:id="rId10"/>
    <p:sldLayoutId id="2147485215" r:id="rId11"/>
    <p:sldLayoutId id="2147485216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pitchFamily="-106" charset="-128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pitchFamily="-106" charset="-128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pitchFamily="-106" charset="-128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050"/>
            <a:ext cx="8610600" cy="534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78AF935C-2F90-FA47-8026-636628CCE0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4342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8" r:id="rId1"/>
    <p:sldLayoutId id="2147485219" r:id="rId2"/>
    <p:sldLayoutId id="2147485220" r:id="rId3"/>
    <p:sldLayoutId id="2147485221" r:id="rId4"/>
    <p:sldLayoutId id="2147485222" r:id="rId5"/>
    <p:sldLayoutId id="2147485223" r:id="rId6"/>
    <p:sldLayoutId id="2147485224" r:id="rId7"/>
    <p:sldLayoutId id="2147485225" r:id="rId8"/>
    <p:sldLayoutId id="2147485226" r:id="rId9"/>
    <p:sldLayoutId id="2147485227" r:id="rId10"/>
    <p:sldLayoutId id="2147485228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rgbClr val="000000"/>
                </a:solidFill>
                <a:latin typeface="Garamond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73B80A4-8DBA-5F4A-9369-CC493E6CF6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6630" name="Line 1032"/>
          <p:cNvSpPr>
            <a:spLocks noChangeShapeType="1"/>
          </p:cNvSpPr>
          <p:nvPr/>
        </p:nvSpPr>
        <p:spPr bwMode="auto">
          <a:xfrm>
            <a:off x="228600" y="638175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6632" name="Picture 7" descr="safari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453188"/>
            <a:ext cx="1079500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229" r:id="rId1"/>
    <p:sldLayoutId id="2147485230" r:id="rId2"/>
    <p:sldLayoutId id="2147485231" r:id="rId3"/>
    <p:sldLayoutId id="2147485232" r:id="rId4"/>
    <p:sldLayoutId id="2147485233" r:id="rId5"/>
    <p:sldLayoutId id="2147485234" r:id="rId6"/>
    <p:sldLayoutId id="2147485235" r:id="rId7"/>
    <p:sldLayoutId id="2147485236" r:id="rId8"/>
    <p:sldLayoutId id="2147485237" r:id="rId9"/>
    <p:sldLayoutId id="2147485238" r:id="rId10"/>
    <p:sldLayoutId id="2147485239" r:id="rId11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charset="0"/>
        <a:buChar char="q"/>
        <a:defRPr sz="2200">
          <a:solidFill>
            <a:schemeClr val="tx1"/>
          </a:solidFill>
          <a:latin typeface="+mn-lt"/>
          <a:ea typeface="ＭＳ Ｐゴシック" charset="0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charset="0"/>
        <a:buChar char="n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0"/>
        <a:buChar char="q"/>
        <a:defRPr>
          <a:solidFill>
            <a:schemeClr val="tx1"/>
          </a:solidFill>
          <a:latin typeface="+mn-lt"/>
          <a:ea typeface="ＭＳ Ｐゴシック" charset="0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charset="0"/>
        <a:buChar char="§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98525"/>
            <a:ext cx="8610600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>
              <a:latin typeface="Garamond"/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77038" y="631825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 smtClean="0">
                <a:solidFill>
                  <a:srgbClr val="000000"/>
                </a:solidFill>
                <a:latin typeface="Garamond" pitchFamily="18" charset="0"/>
                <a:cs typeface="Arial" pitchFamily="34" charset="0"/>
              </a:defRPr>
            </a:lvl1pPr>
          </a:lstStyle>
          <a:p>
            <a:pPr>
              <a:defRPr/>
            </a:pPr>
            <a:fld id="{46961CED-0D61-4BF7-A684-A29058B2778E}" type="slidenum">
              <a:rPr lang="en-US">
                <a:ea typeface="ＭＳ Ｐゴシック" pitchFamily="34" charset="-128"/>
              </a:rPr>
              <a:pPr>
                <a:defRPr/>
              </a:pPr>
              <a:t>‹#›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1030" name="Line 1032"/>
          <p:cNvSpPr>
            <a:spLocks noChangeShapeType="1"/>
          </p:cNvSpPr>
          <p:nvPr/>
        </p:nvSpPr>
        <p:spPr bwMode="auto">
          <a:xfrm>
            <a:off x="228600" y="6481763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1" name="Line 1033"/>
          <p:cNvSpPr>
            <a:spLocks noChangeShapeType="1"/>
          </p:cNvSpPr>
          <p:nvPr userDrawn="1"/>
        </p:nvSpPr>
        <p:spPr bwMode="auto">
          <a:xfrm>
            <a:off x="228600" y="898525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6387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41" r:id="rId1"/>
    <p:sldLayoutId id="2147485242" r:id="rId2"/>
    <p:sldLayoutId id="2147485243" r:id="rId3"/>
    <p:sldLayoutId id="2147485244" r:id="rId4"/>
    <p:sldLayoutId id="2147485245" r:id="rId5"/>
    <p:sldLayoutId id="2147485246" r:id="rId6"/>
    <p:sldLayoutId id="2147485247" r:id="rId7"/>
    <p:sldLayoutId id="2147485248" r:id="rId8"/>
    <p:sldLayoutId id="2147485249" r:id="rId9"/>
    <p:sldLayoutId id="2147485250" r:id="rId10"/>
    <p:sldLayoutId id="2147485251" r:id="rId11"/>
    <p:sldLayoutId id="2147485252" r:id="rId12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ＭＳ Ｐゴシック" pitchFamily="-106" charset="-128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06" charset="-128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ce.cmu.edu/~ece447/s14/doku.php?id=exams" TargetMode="External"/><Relationship Id="rId3" Type="http://schemas.openxmlformats.org/officeDocument/2006/relationships/hyperlink" Target="http://www.ece.cmu.edu/~ece447/s13/doku.php?id=exams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8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2.xls"/><Relationship Id="rId4" Type="http://schemas.openxmlformats.org/officeDocument/2006/relationships/image" Target="../media/image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Chart3.xls"/><Relationship Id="rId4" Type="http://schemas.openxmlformats.org/officeDocument/2006/relationships/image" Target="../media/image10.png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Relationship Id="rId2" Type="http://schemas.openxmlformats.org/officeDocument/2006/relationships/chart" Target="../charts/char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6713" y="1295400"/>
            <a:ext cx="8428037" cy="1720850"/>
          </a:xfrm>
        </p:spPr>
        <p:txBody>
          <a:bodyPr/>
          <a:lstStyle/>
          <a:p>
            <a:pPr algn="ctr" eaLnBrk="1" hangingPunct="1"/>
            <a:r>
              <a:rPr lang="en-US" sz="4000" dirty="0">
                <a:latin typeface="Garamond" charset="0"/>
              </a:rPr>
              <a:t>18-</a:t>
            </a:r>
            <a:r>
              <a:rPr lang="en-US" sz="4000" dirty="0" smtClean="0">
                <a:latin typeface="Garamond" charset="0"/>
              </a:rPr>
              <a:t>447</a:t>
            </a:r>
            <a:r>
              <a:rPr lang="en-US" sz="4000" dirty="0">
                <a:latin typeface="Garamond" charset="0"/>
              </a:rPr>
              <a:t/>
            </a:r>
            <a:br>
              <a:rPr lang="en-US" sz="4000" dirty="0">
                <a:latin typeface="Garamond" charset="0"/>
              </a:rPr>
            </a:br>
            <a:r>
              <a:rPr lang="en-US" sz="4000" dirty="0" smtClean="0">
                <a:latin typeface="Garamond" charset="0"/>
              </a:rPr>
              <a:t>Computer </a:t>
            </a:r>
            <a:r>
              <a:rPr lang="en-US" sz="4000" dirty="0">
                <a:latin typeface="Garamond" charset="0"/>
              </a:rPr>
              <a:t>Architecture</a:t>
            </a:r>
            <a:br>
              <a:rPr lang="en-US" sz="4000" dirty="0">
                <a:latin typeface="Garamond" charset="0"/>
              </a:rPr>
            </a:br>
            <a:r>
              <a:rPr lang="en-US" sz="4000" dirty="0">
                <a:latin typeface="Garamond" charset="0"/>
              </a:rPr>
              <a:t>Lecture </a:t>
            </a:r>
            <a:r>
              <a:rPr lang="en-US" sz="4000" dirty="0" smtClean="0">
                <a:latin typeface="Garamond" charset="0"/>
              </a:rPr>
              <a:t>27: </a:t>
            </a:r>
            <a:r>
              <a:rPr lang="en-US" sz="4000" dirty="0">
                <a:latin typeface="Garamond" charset="0"/>
              </a:rPr>
              <a:t>Prefetching </a:t>
            </a:r>
            <a:br>
              <a:rPr lang="en-US" sz="4000" dirty="0">
                <a:latin typeface="Garamond" charset="0"/>
              </a:rPr>
            </a:br>
            <a:endParaRPr lang="en-US" sz="4000" dirty="0">
              <a:latin typeface="Garamond" charset="0"/>
            </a:endParaRPr>
          </a:p>
        </p:txBody>
      </p:sp>
      <p:sp>
        <p:nvSpPr>
          <p:cNvPr id="3993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2900363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endParaRPr lang="en-US" i="1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r>
              <a:rPr lang="en-US" dirty="0">
                <a:solidFill>
                  <a:srgbClr val="003399"/>
                </a:solidFill>
                <a:latin typeface="Tahoma" charset="0"/>
              </a:rPr>
              <a:t>Prof. Onur Mutlu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Tahoma" charset="0"/>
              </a:rPr>
              <a:t>Carnegie Mellon University</a:t>
            </a:r>
          </a:p>
          <a:p>
            <a:pPr eaLnBrk="1" hangingPunct="1">
              <a:buFont typeface="Wingdings" charset="0"/>
              <a:buNone/>
            </a:pPr>
            <a:r>
              <a:rPr lang="en-US" dirty="0">
                <a:latin typeface="Tahoma" charset="0"/>
              </a:rPr>
              <a:t>Spring </a:t>
            </a:r>
            <a:r>
              <a:rPr lang="en-US" dirty="0" smtClean="0">
                <a:latin typeface="Tahoma" charset="0"/>
              </a:rPr>
              <a:t>2014, </a:t>
            </a:r>
            <a:r>
              <a:rPr lang="en-US" dirty="0">
                <a:latin typeface="Tahoma" charset="0"/>
              </a:rPr>
              <a:t>4</a:t>
            </a:r>
            <a:r>
              <a:rPr lang="en-US" dirty="0" smtClean="0">
                <a:latin typeface="Tahoma" charset="0"/>
              </a:rPr>
              <a:t>/</a:t>
            </a:r>
            <a:r>
              <a:rPr lang="en-US" dirty="0">
                <a:latin typeface="Tahoma" charset="0"/>
              </a:rPr>
              <a:t>9</a:t>
            </a:r>
            <a:r>
              <a:rPr lang="en-US" dirty="0" smtClean="0">
                <a:latin typeface="Tahoma" charset="0"/>
              </a:rPr>
              <a:t>/</a:t>
            </a:r>
            <a:r>
              <a:rPr lang="en-US" dirty="0">
                <a:latin typeface="Tahoma" charset="0"/>
              </a:rPr>
              <a:t>2013</a:t>
            </a: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 dirty="0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6713" y="1828800"/>
            <a:ext cx="8428037" cy="822325"/>
          </a:xfrm>
        </p:spPr>
        <p:txBody>
          <a:bodyPr/>
          <a:lstStyle/>
          <a:p>
            <a:pPr algn="ctr" eaLnBrk="1" hangingPunct="1"/>
            <a:r>
              <a:rPr lang="en-US" sz="4000">
                <a:latin typeface="Garamond" charset="0"/>
              </a:rPr>
              <a:t>Tolerating Memory Latency</a:t>
            </a:r>
          </a:p>
        </p:txBody>
      </p:sp>
      <p:sp>
        <p:nvSpPr>
          <p:cNvPr id="4198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2900363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endParaRPr lang="en-US" i="1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A62CCF5-57B8-6948-8CD1-0404A1FD916B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11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Cache Misses Responsible for Many Stalls</a:t>
            </a:r>
          </a:p>
        </p:txBody>
      </p:sp>
      <p:graphicFrame>
        <p:nvGraphicFramePr>
          <p:cNvPr id="44035" name="Object 2"/>
          <p:cNvGraphicFramePr>
            <a:graphicFrameLocks noChangeAspect="1"/>
          </p:cNvGraphicFramePr>
          <p:nvPr>
            <p:ph idx="1"/>
          </p:nvPr>
        </p:nvGraphicFramePr>
        <p:xfrm>
          <a:off x="166688" y="928688"/>
          <a:ext cx="8807450" cy="490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5" name="Chart" r:id="rId3" imgW="8343900" imgH="4648200" progId="MSGraph.Chart.8">
                  <p:embed followColorScheme="full"/>
                </p:oleObj>
              </mc:Choice>
              <mc:Fallback>
                <p:oleObj name="Chart" r:id="rId3" imgW="8343900" imgH="464820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688" y="928688"/>
                        <a:ext cx="8807450" cy="490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441325" y="5730875"/>
            <a:ext cx="74215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cs typeface="Arial" charset="0"/>
              </a:rPr>
              <a:t>512KB L2 cache, 500-cycle DRAM latency, aggressive stream-based prefetcher</a:t>
            </a:r>
          </a:p>
          <a:p>
            <a:pPr eaLnBrk="1" hangingPunct="1"/>
            <a:r>
              <a:rPr lang="en-US" sz="1400">
                <a:cs typeface="Arial" charset="0"/>
              </a:rPr>
              <a:t>Data averaged over 147 memory-intensive benchmarks on a high-end x86 processor model </a:t>
            </a:r>
          </a:p>
        </p:txBody>
      </p:sp>
      <p:sp>
        <p:nvSpPr>
          <p:cNvPr id="524293" name="Rectangle 5"/>
          <p:cNvSpPr>
            <a:spLocks noChangeArrowheads="1"/>
          </p:cNvSpPr>
          <p:nvPr/>
        </p:nvSpPr>
        <p:spPr bwMode="auto">
          <a:xfrm>
            <a:off x="2393950" y="3016250"/>
            <a:ext cx="1492250" cy="2165350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524294" name="Text Box 6"/>
          <p:cNvSpPr txBox="1">
            <a:spLocks noChangeArrowheads="1"/>
          </p:cNvSpPr>
          <p:nvPr/>
        </p:nvSpPr>
        <p:spPr bwMode="auto">
          <a:xfrm>
            <a:off x="2563813" y="3933825"/>
            <a:ext cx="1212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bg1"/>
                </a:solidFill>
                <a:cs typeface="Arial" charset="0"/>
              </a:rPr>
              <a:t>L2 Misses</a:t>
            </a:r>
          </a:p>
        </p:txBody>
      </p:sp>
      <p:sp>
        <p:nvSpPr>
          <p:cNvPr id="524295" name="Line 7"/>
          <p:cNvSpPr>
            <a:spLocks noChangeShapeType="1"/>
          </p:cNvSpPr>
          <p:nvPr/>
        </p:nvSpPr>
        <p:spPr bwMode="auto">
          <a:xfrm flipV="1">
            <a:off x="3124200" y="3005138"/>
            <a:ext cx="0" cy="9874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4296" name="Line 8"/>
          <p:cNvSpPr>
            <a:spLocks noChangeShapeType="1"/>
          </p:cNvSpPr>
          <p:nvPr/>
        </p:nvSpPr>
        <p:spPr bwMode="auto">
          <a:xfrm>
            <a:off x="3124200" y="4267200"/>
            <a:ext cx="0" cy="91440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2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7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4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4" grpId="0"/>
      <p:bldP spid="524295" grpId="0" animBg="1"/>
      <p:bldP spid="52429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3638"/>
            <a:ext cx="21336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C41CFFB-70F1-7C48-97A3-1DC017D9BA4E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12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915400" cy="1066800"/>
          </a:xfrm>
        </p:spPr>
        <p:txBody>
          <a:bodyPr/>
          <a:lstStyle/>
          <a:p>
            <a:r>
              <a:rPr lang="en-US" sz="3600">
                <a:latin typeface="Garamond" charset="0"/>
              </a:rPr>
              <a:t>Review: Memory Latency Tolerance Techniques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19200"/>
            <a:ext cx="86106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>
                <a:solidFill>
                  <a:srgbClr val="0000FF"/>
                </a:solidFill>
                <a:latin typeface="Tahoma" charset="0"/>
              </a:rPr>
              <a:t>Caching</a:t>
            </a:r>
            <a:r>
              <a:rPr lang="en-US" sz="1800">
                <a:latin typeface="Tahoma" charset="0"/>
              </a:rPr>
              <a:t> [initially by Wilkes, 1965]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Tahoma" charset="0"/>
                <a:ea typeface="ＭＳ Ｐゴシック" charset="0"/>
              </a:rPr>
              <a:t>Widely used, simple, effective, but inefficient, passive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Tahoma" charset="0"/>
                <a:ea typeface="ＭＳ Ｐゴシック" charset="0"/>
              </a:rPr>
              <a:t>Not all applications/phases exhibit temporal or spatial locality</a:t>
            </a:r>
          </a:p>
          <a:p>
            <a:pPr lvl="1">
              <a:lnSpc>
                <a:spcPct val="80000"/>
              </a:lnSpc>
            </a:pPr>
            <a:endParaRPr lang="en-US" sz="1800">
              <a:latin typeface="Tahoma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000FF"/>
                </a:solidFill>
                <a:latin typeface="Tahoma" charset="0"/>
              </a:rPr>
              <a:t>Prefetching</a:t>
            </a:r>
            <a:r>
              <a:rPr lang="en-US" sz="1800">
                <a:latin typeface="Tahoma" charset="0"/>
              </a:rPr>
              <a:t> [initially in IBM 360/91, 1967]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Tahoma" charset="0"/>
                <a:ea typeface="ＭＳ Ｐゴシック" charset="0"/>
              </a:rPr>
              <a:t>Works well for regular memory access patterns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Tahoma" charset="0"/>
                <a:ea typeface="ＭＳ Ｐゴシック" charset="0"/>
              </a:rPr>
              <a:t>Prefetching irregular access patterns is difficult, inaccurate, and hardware-intensive</a:t>
            </a:r>
          </a:p>
          <a:p>
            <a:pPr>
              <a:lnSpc>
                <a:spcPct val="80000"/>
              </a:lnSpc>
            </a:pPr>
            <a:endParaRPr lang="en-US" sz="1800">
              <a:latin typeface="Tahoma" charset="0"/>
            </a:endParaRP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000FF"/>
                </a:solidFill>
                <a:latin typeface="Tahoma" charset="0"/>
              </a:rPr>
              <a:t>Multithreading</a:t>
            </a:r>
            <a:r>
              <a:rPr lang="en-US" sz="1800">
                <a:latin typeface="Tahoma" charset="0"/>
              </a:rPr>
              <a:t> [initially in CDC 6600, 1964]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Tahoma" charset="0"/>
                <a:ea typeface="ＭＳ Ｐゴシック" charset="0"/>
              </a:rPr>
              <a:t>Works well if there are multiple threads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Tahoma" charset="0"/>
                <a:ea typeface="ＭＳ Ｐゴシック" charset="0"/>
              </a:rPr>
              <a:t>Improving single thread performance using multithreading hardware is an ongoing research effort</a:t>
            </a:r>
          </a:p>
          <a:p>
            <a:pPr lvl="1">
              <a:lnSpc>
                <a:spcPct val="80000"/>
              </a:lnSpc>
            </a:pPr>
            <a:endParaRPr lang="en-US" sz="1800">
              <a:latin typeface="Tahoma" charset="0"/>
              <a:ea typeface="ＭＳ Ｐゴシック" charset="0"/>
            </a:endParaRPr>
          </a:p>
          <a:p>
            <a:pPr>
              <a:lnSpc>
                <a:spcPct val="80000"/>
              </a:lnSpc>
            </a:pPr>
            <a:r>
              <a:rPr lang="en-US" sz="1800">
                <a:solidFill>
                  <a:srgbClr val="0000FF"/>
                </a:solidFill>
                <a:latin typeface="Tahoma" charset="0"/>
              </a:rPr>
              <a:t>Out-of-order execution </a:t>
            </a:r>
            <a:r>
              <a:rPr lang="en-US" sz="1800">
                <a:latin typeface="Tahoma" charset="0"/>
              </a:rPr>
              <a:t>[initially by Tomasulo, 1967]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Tahoma" charset="0"/>
                <a:ea typeface="ＭＳ Ｐゴシック" charset="0"/>
              </a:rPr>
              <a:t>Tolerates irregular cache misses that cannot be prefetched</a:t>
            </a:r>
          </a:p>
          <a:p>
            <a:pPr lvl="1">
              <a:lnSpc>
                <a:spcPct val="80000"/>
              </a:lnSpc>
            </a:pPr>
            <a:r>
              <a:rPr lang="en-US" sz="1800">
                <a:latin typeface="Tahoma" charset="0"/>
                <a:ea typeface="ＭＳ Ｐゴシック" charset="0"/>
              </a:rPr>
              <a:t>Requires extensive hardware resources for tolerating long latencies</a:t>
            </a:r>
          </a:p>
          <a:p>
            <a:pPr lvl="1">
              <a:lnSpc>
                <a:spcPct val="80000"/>
              </a:lnSpc>
            </a:pPr>
            <a:r>
              <a:rPr lang="en-US" sz="1800">
                <a:solidFill>
                  <a:srgbClr val="0000FF"/>
                </a:solidFill>
                <a:latin typeface="Tahoma" charset="0"/>
                <a:ea typeface="ＭＳ Ｐゴシック" charset="0"/>
              </a:rPr>
              <a:t>Runahead execution </a:t>
            </a:r>
            <a:r>
              <a:rPr lang="en-US" sz="1800">
                <a:latin typeface="Tahoma" charset="0"/>
                <a:ea typeface="ＭＳ Ｐゴシック" charset="0"/>
              </a:rPr>
              <a:t>alleviates this problem (as we will see in a later lecture)</a:t>
            </a:r>
            <a:endParaRPr lang="en-US">
              <a:solidFill>
                <a:srgbClr val="CC0000"/>
              </a:solidFill>
              <a:latin typeface="Tahoma" charset="0"/>
              <a:ea typeface="ＭＳ Ｐゴシック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6713" y="1828800"/>
            <a:ext cx="8428037" cy="822325"/>
          </a:xfrm>
        </p:spPr>
        <p:txBody>
          <a:bodyPr/>
          <a:lstStyle/>
          <a:p>
            <a:pPr algn="ctr" eaLnBrk="1" hangingPunct="1"/>
            <a:r>
              <a:rPr lang="en-US" sz="4000">
                <a:latin typeface="Garamond" charset="0"/>
              </a:rPr>
              <a:t>Prefetching</a:t>
            </a:r>
          </a:p>
        </p:txBody>
      </p:sp>
      <p:sp>
        <p:nvSpPr>
          <p:cNvPr id="46082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2900363"/>
          </a:xfrm>
        </p:spPr>
        <p:txBody>
          <a:bodyPr/>
          <a:lstStyle/>
          <a:p>
            <a:pPr eaLnBrk="1" hangingPunct="1">
              <a:buFont typeface="Wingdings" charset="0"/>
              <a:buNone/>
            </a:pPr>
            <a:endParaRPr lang="en-US" i="1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  <a:p>
            <a:pPr eaLnBrk="1" hangingPunct="1">
              <a:buFont typeface="Wingdings" charset="0"/>
              <a:buNone/>
            </a:pPr>
            <a:endParaRPr lang="en-US"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1066800"/>
          </a:xfrm>
        </p:spPr>
        <p:txBody>
          <a:bodyPr/>
          <a:lstStyle/>
          <a:p>
            <a:r>
              <a:rPr lang="en-US">
                <a:latin typeface="Garamond" charset="0"/>
              </a:rPr>
              <a:t>Outline of Prefetching Lectures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Why prefetch? Why could/does it work?</a:t>
            </a:r>
          </a:p>
          <a:p>
            <a:r>
              <a:rPr lang="en-US">
                <a:latin typeface="Tahoma" charset="0"/>
              </a:rPr>
              <a:t>The four questions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What (to prefetch), when, where, how</a:t>
            </a:r>
          </a:p>
          <a:p>
            <a:r>
              <a:rPr lang="en-US">
                <a:latin typeface="Tahoma" charset="0"/>
              </a:rPr>
              <a:t>Software prefetching</a:t>
            </a:r>
          </a:p>
          <a:p>
            <a:r>
              <a:rPr lang="en-US">
                <a:latin typeface="Tahoma" charset="0"/>
              </a:rPr>
              <a:t>Hardware prefetching algorithms</a:t>
            </a:r>
          </a:p>
          <a:p>
            <a:r>
              <a:rPr lang="en-US">
                <a:latin typeface="Tahoma" charset="0"/>
              </a:rPr>
              <a:t>Execution-based prefetching</a:t>
            </a:r>
          </a:p>
          <a:p>
            <a:r>
              <a:rPr lang="en-US">
                <a:latin typeface="Tahoma" charset="0"/>
              </a:rPr>
              <a:t>Prefetching performance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Coverage, accuracy, timeliness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Bandwidth consumption, cache pollution</a:t>
            </a:r>
          </a:p>
          <a:p>
            <a:r>
              <a:rPr lang="en-US">
                <a:latin typeface="Tahoma" charset="0"/>
              </a:rPr>
              <a:t>Prefetcher throttling (if we get to it)</a:t>
            </a:r>
          </a:p>
          <a:p>
            <a:r>
              <a:rPr lang="en-US">
                <a:latin typeface="Tahoma" charset="0"/>
              </a:rPr>
              <a:t>Issues in multi-core (if we get to it)</a:t>
            </a:r>
          </a:p>
          <a:p>
            <a:pPr lvl="1">
              <a:buFont typeface="Wingdings" charset="0"/>
              <a:buNone/>
            </a:pPr>
            <a:endParaRPr lang="en-US">
              <a:latin typeface="Tahoma" charset="0"/>
              <a:ea typeface="ＭＳ Ｐゴシック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4C37F0E-1384-8049-9101-2A19E363A356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14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Prefetching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Idea: </a:t>
            </a:r>
            <a:r>
              <a:rPr lang="en-US">
                <a:solidFill>
                  <a:srgbClr val="FF0000"/>
                </a:solidFill>
                <a:latin typeface="Tahoma" charset="0"/>
              </a:rPr>
              <a:t>Fetch the data before it is needed (i.e. pre-fetch) by the program</a:t>
            </a:r>
          </a:p>
          <a:p>
            <a:endParaRPr lang="en-US">
              <a:solidFill>
                <a:srgbClr val="FF0000"/>
              </a:solidFill>
              <a:latin typeface="Tahoma" charset="0"/>
            </a:endParaRPr>
          </a:p>
          <a:p>
            <a:r>
              <a:rPr lang="en-US">
                <a:latin typeface="Tahoma" charset="0"/>
              </a:rPr>
              <a:t>Why? 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Memory latency is high. If we can prefetch </a:t>
            </a:r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accurately</a:t>
            </a:r>
            <a:r>
              <a:rPr lang="en-US">
                <a:latin typeface="Tahoma" charset="0"/>
                <a:ea typeface="ＭＳ Ｐゴシック" charset="0"/>
              </a:rPr>
              <a:t> and </a:t>
            </a:r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early enough </a:t>
            </a:r>
            <a:r>
              <a:rPr lang="en-US">
                <a:latin typeface="Tahoma" charset="0"/>
                <a:ea typeface="ＭＳ Ｐゴシック" charset="0"/>
              </a:rPr>
              <a:t>we can reduce/eliminate that latency.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Can eliminate </a:t>
            </a:r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compulsory cache misses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Can it eliminate all cache misses? Capacity, conflict?</a:t>
            </a:r>
          </a:p>
          <a:p>
            <a:endParaRPr lang="en-US">
              <a:solidFill>
                <a:srgbClr val="FF0000"/>
              </a:solidFill>
              <a:latin typeface="Tahoma" charset="0"/>
            </a:endParaRPr>
          </a:p>
          <a:p>
            <a:r>
              <a:rPr lang="en-US">
                <a:latin typeface="Tahoma" charset="0"/>
              </a:rPr>
              <a:t>Involves predicting </a:t>
            </a:r>
            <a:r>
              <a:rPr lang="en-US">
                <a:solidFill>
                  <a:srgbClr val="0000FF"/>
                </a:solidFill>
                <a:latin typeface="Tahoma" charset="0"/>
              </a:rPr>
              <a:t>which address</a:t>
            </a:r>
            <a:r>
              <a:rPr lang="en-US">
                <a:latin typeface="Tahoma" charset="0"/>
              </a:rPr>
              <a:t> will be needed in the future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Works if programs have predictable miss address patterns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7A28434-ECAE-6E45-A6E0-C354DF3F3D4E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15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Prefetching and Correctness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Does a misprediction in prefetching affect correctness?</a:t>
            </a: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No, prefetched data at a </a:t>
            </a:r>
            <a:r>
              <a:rPr lang="ja-JP" altLang="en-US">
                <a:latin typeface="Tahoma" charset="0"/>
              </a:rPr>
              <a:t>“</a:t>
            </a:r>
            <a:r>
              <a:rPr lang="en-US" altLang="ja-JP">
                <a:latin typeface="Tahoma" charset="0"/>
              </a:rPr>
              <a:t>mispredicted</a:t>
            </a:r>
            <a:r>
              <a:rPr lang="ja-JP" altLang="en-US">
                <a:latin typeface="Tahoma" charset="0"/>
              </a:rPr>
              <a:t>”</a:t>
            </a:r>
            <a:r>
              <a:rPr lang="en-US" altLang="ja-JP">
                <a:latin typeface="Tahoma" charset="0"/>
              </a:rPr>
              <a:t> address is simply not used</a:t>
            </a:r>
          </a:p>
          <a:p>
            <a:r>
              <a:rPr lang="en-US">
                <a:latin typeface="Tahoma" charset="0"/>
              </a:rPr>
              <a:t>There is no need for state recovery</a:t>
            </a: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In contrast to branch misprediction or value misprediction</a:t>
            </a:r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D3351A8-DD5E-F04C-81D6-7F3589939D7E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16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Basics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In modern systems, prefetching is usually done in cache block granularity</a:t>
            </a: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Prefetching is a technique that can reduce both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Miss rate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Miss latency</a:t>
            </a: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Prefetching can be done by 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hardware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compiler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programmer</a:t>
            </a: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A5238EA-9C1A-1B4F-9FAD-9A5CFC5683A2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17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915400" cy="1066800"/>
          </a:xfrm>
        </p:spPr>
        <p:txBody>
          <a:bodyPr/>
          <a:lstStyle/>
          <a:p>
            <a:r>
              <a:rPr lang="en-US" sz="3500">
                <a:latin typeface="Garamond" charset="0"/>
              </a:rPr>
              <a:t>How a HW Prefetcher Fits in the Memory System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F6B28D0-0C16-4D4D-9C83-8C9385E4E3D9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18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pic>
        <p:nvPicPr>
          <p:cNvPr id="5222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5" y="1016000"/>
            <a:ext cx="3308350" cy="517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0" y="950913"/>
            <a:ext cx="4545013" cy="528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Prefetching: The Four Questions</a:t>
            </a:r>
            <a:br>
              <a:rPr lang="en-US">
                <a:latin typeface="Garamond" charset="0"/>
              </a:rPr>
            </a:br>
            <a:endParaRPr lang="en-US">
              <a:latin typeface="Garamond" charset="0"/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What</a:t>
            </a:r>
          </a:p>
          <a:p>
            <a:pPr lvl="1"/>
            <a:r>
              <a:rPr lang="en-US">
                <a:solidFill>
                  <a:srgbClr val="FF0000"/>
                </a:solidFill>
                <a:latin typeface="Tahoma" charset="0"/>
                <a:ea typeface="ＭＳ Ｐゴシック" charset="0"/>
              </a:rPr>
              <a:t>What</a:t>
            </a:r>
            <a:r>
              <a:rPr lang="en-US">
                <a:latin typeface="Tahoma" charset="0"/>
                <a:ea typeface="ＭＳ Ｐゴシック" charset="0"/>
              </a:rPr>
              <a:t> addresses to prefetch</a:t>
            </a: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When</a:t>
            </a:r>
          </a:p>
          <a:p>
            <a:pPr lvl="1"/>
            <a:r>
              <a:rPr lang="en-US">
                <a:solidFill>
                  <a:srgbClr val="FF0000"/>
                </a:solidFill>
                <a:latin typeface="Tahoma" charset="0"/>
                <a:ea typeface="ＭＳ Ｐゴシック" charset="0"/>
              </a:rPr>
              <a:t>When</a:t>
            </a:r>
            <a:r>
              <a:rPr lang="en-US">
                <a:latin typeface="Tahoma" charset="0"/>
                <a:ea typeface="ＭＳ Ｐゴシック" charset="0"/>
              </a:rPr>
              <a:t> to initiate a prefetch request</a:t>
            </a: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Where</a:t>
            </a:r>
          </a:p>
          <a:p>
            <a:pPr lvl="1"/>
            <a:r>
              <a:rPr lang="en-US">
                <a:solidFill>
                  <a:srgbClr val="FF0000"/>
                </a:solidFill>
                <a:latin typeface="Tahoma" charset="0"/>
                <a:ea typeface="ＭＳ Ｐゴシック" charset="0"/>
              </a:rPr>
              <a:t>Where</a:t>
            </a:r>
            <a:r>
              <a:rPr lang="en-US">
                <a:latin typeface="Tahoma" charset="0"/>
                <a:ea typeface="ＭＳ Ｐゴシック" charset="0"/>
              </a:rPr>
              <a:t> to place the prefetched data</a:t>
            </a: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How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Software, hardware, execution-based, cooperative</a:t>
            </a: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B88DCE8-EBC4-7B49-AF03-C34B96246282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19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1"/>
            <a:ext cx="8610600" cy="5276852"/>
          </a:xfrm>
        </p:spPr>
        <p:txBody>
          <a:bodyPr/>
          <a:lstStyle/>
          <a:p>
            <a:r>
              <a:rPr lang="en-US" dirty="0" smtClean="0"/>
              <a:t>No office </a:t>
            </a:r>
            <a:r>
              <a:rPr lang="en-US" dirty="0"/>
              <a:t>h</a:t>
            </a:r>
            <a:r>
              <a:rPr lang="en-US" dirty="0" smtClean="0"/>
              <a:t>ours today</a:t>
            </a:r>
            <a:endParaRPr lang="en-US" dirty="0"/>
          </a:p>
          <a:p>
            <a:r>
              <a:rPr lang="en-US" dirty="0" smtClean="0"/>
              <a:t>Graded homework and labs</a:t>
            </a:r>
          </a:p>
          <a:p>
            <a:pPr lvl="1"/>
            <a:r>
              <a:rPr lang="en-US" dirty="0" smtClean="0"/>
              <a:t>You can find grade distributions on the website</a:t>
            </a:r>
          </a:p>
          <a:p>
            <a:pPr lvl="1"/>
            <a:endParaRPr lang="en-US" dirty="0"/>
          </a:p>
          <a:p>
            <a:r>
              <a:rPr lang="en-US" dirty="0" smtClean="0"/>
              <a:t>Lab 6: Memory Hierarchy Due April 20</a:t>
            </a:r>
          </a:p>
          <a:p>
            <a:pPr lvl="1"/>
            <a:endParaRPr lang="en-US" dirty="0"/>
          </a:p>
          <a:p>
            <a:r>
              <a:rPr lang="en-US" dirty="0" smtClean="0"/>
              <a:t>HW 6: Due today!</a:t>
            </a:r>
          </a:p>
          <a:p>
            <a:endParaRPr lang="en-US" dirty="0"/>
          </a:p>
          <a:p>
            <a:r>
              <a:rPr lang="en-US" dirty="0" smtClean="0"/>
              <a:t>HW 7: Will be out soon. </a:t>
            </a:r>
          </a:p>
          <a:p>
            <a:pPr lvl="1"/>
            <a:r>
              <a:rPr lang="en-US" dirty="0" smtClean="0"/>
              <a:t>Please do the homework to prepare for Midterm II</a:t>
            </a:r>
          </a:p>
          <a:p>
            <a:pPr lvl="1"/>
            <a:endParaRPr lang="en-US" dirty="0"/>
          </a:p>
          <a:p>
            <a:r>
              <a:rPr lang="en-US" dirty="0" smtClean="0"/>
              <a:t>Midterm II: April 23 – start preparing now</a:t>
            </a:r>
          </a:p>
          <a:p>
            <a:pPr lvl="1"/>
            <a:r>
              <a:rPr lang="en-US" dirty="0" smtClean="0"/>
              <a:t>Similar in format and spirit to Midterm I. Solve past midterms.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7A4AAB9-D9C8-3849-8530-A2CEA4B5C1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7403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Challenges in Prefetching: What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  <a:latin typeface="Tahoma" charset="0"/>
              </a:rPr>
              <a:t>What</a:t>
            </a:r>
            <a:r>
              <a:rPr lang="en-US">
                <a:latin typeface="Tahoma" charset="0"/>
              </a:rPr>
              <a:t> addresses to prefetch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Prefetching useless data wastes resources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Memory bandwidth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Cache or prefetch buffer space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Energy consumption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These could all be utilized by demand requests or more accurate prefetch requests</a:t>
            </a:r>
          </a:p>
          <a:p>
            <a:pPr lvl="1"/>
            <a:r>
              <a:rPr lang="en-US">
                <a:solidFill>
                  <a:srgbClr val="FF0000"/>
                </a:solidFill>
                <a:latin typeface="Tahoma" charset="0"/>
                <a:ea typeface="ＭＳ Ｐゴシック" charset="0"/>
              </a:rPr>
              <a:t>Accurate</a:t>
            </a:r>
            <a:r>
              <a:rPr lang="en-US">
                <a:latin typeface="Tahoma" charset="0"/>
                <a:ea typeface="ＭＳ Ｐゴシック" charset="0"/>
              </a:rPr>
              <a:t> prediction of addresses to prefetch is important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Prefetch accuracy = used prefetches / sent prefetches</a:t>
            </a:r>
          </a:p>
          <a:p>
            <a:r>
              <a:rPr lang="en-US">
                <a:solidFill>
                  <a:srgbClr val="0033CC"/>
                </a:solidFill>
                <a:latin typeface="Tahoma" charset="0"/>
              </a:rPr>
              <a:t>How do we know what to prefetch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Predict based on past access patterns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Use the compiler</a:t>
            </a:r>
            <a:r>
              <a:rPr lang="ja-JP" altLang="en-US">
                <a:latin typeface="Tahoma" charset="0"/>
                <a:ea typeface="ＭＳ Ｐゴシック" charset="0"/>
              </a:rPr>
              <a:t>’</a:t>
            </a:r>
            <a:r>
              <a:rPr lang="en-US" altLang="ja-JP">
                <a:latin typeface="Tahoma" charset="0"/>
                <a:ea typeface="ＭＳ Ｐゴシック" charset="0"/>
              </a:rPr>
              <a:t>s knowledge of data structures</a:t>
            </a: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r>
              <a:rPr lang="en-US">
                <a:solidFill>
                  <a:srgbClr val="0000FF"/>
                </a:solidFill>
                <a:latin typeface="Tahoma" charset="0"/>
              </a:rPr>
              <a:t>Prefetching algorithm </a:t>
            </a:r>
            <a:r>
              <a:rPr lang="en-US">
                <a:latin typeface="Tahoma" charset="0"/>
              </a:rPr>
              <a:t>determines what to prefetch</a:t>
            </a: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BB7D2B1-1CB4-B646-954C-0FE51F86FF04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20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Challenges in Prefetching: When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  <a:latin typeface="Tahoma" charset="0"/>
              </a:rPr>
              <a:t>When</a:t>
            </a:r>
            <a:r>
              <a:rPr lang="en-US">
                <a:latin typeface="Tahoma" charset="0"/>
              </a:rPr>
              <a:t> to initiate a prefetch request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Prefetching too early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Prefetched data might not be used before it is evicted from storage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Prefetching too late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Might not hide the whole memory latency</a:t>
            </a:r>
          </a:p>
          <a:p>
            <a:pPr lvl="2"/>
            <a:endParaRPr lang="en-US">
              <a:latin typeface="Tahoma" charset="0"/>
              <a:ea typeface="ＭＳ Ｐゴシック" charset="0"/>
            </a:endParaRPr>
          </a:p>
          <a:p>
            <a:r>
              <a:rPr lang="en-US">
                <a:latin typeface="Tahoma" charset="0"/>
              </a:rPr>
              <a:t>When a data item is prefetched affects the </a:t>
            </a:r>
            <a:r>
              <a:rPr lang="en-US">
                <a:solidFill>
                  <a:srgbClr val="0000FF"/>
                </a:solidFill>
                <a:latin typeface="Tahoma" charset="0"/>
              </a:rPr>
              <a:t>timeliness</a:t>
            </a:r>
            <a:r>
              <a:rPr lang="en-US">
                <a:latin typeface="Tahoma" charset="0"/>
              </a:rPr>
              <a:t> of the prefetcher</a:t>
            </a:r>
          </a:p>
          <a:p>
            <a:r>
              <a:rPr lang="en-US">
                <a:latin typeface="Tahoma" charset="0"/>
              </a:rPr>
              <a:t>Prefetcher can be made more timely by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Making it more </a:t>
            </a:r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aggressive</a:t>
            </a:r>
            <a:r>
              <a:rPr lang="en-US">
                <a:latin typeface="Tahoma" charset="0"/>
                <a:ea typeface="ＭＳ Ｐゴシック" charset="0"/>
              </a:rPr>
              <a:t>: try to stay far ahead of the processor</a:t>
            </a:r>
            <a:r>
              <a:rPr lang="ja-JP" altLang="en-US">
                <a:latin typeface="Tahoma" charset="0"/>
                <a:ea typeface="ＭＳ Ｐゴシック" charset="0"/>
              </a:rPr>
              <a:t>’</a:t>
            </a:r>
            <a:r>
              <a:rPr lang="en-US" altLang="ja-JP">
                <a:latin typeface="Tahoma" charset="0"/>
                <a:ea typeface="ＭＳ Ｐゴシック" charset="0"/>
              </a:rPr>
              <a:t>s access stream (hardware)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Moving the </a:t>
            </a:r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prefetch instructions earlier in the code </a:t>
            </a:r>
            <a:r>
              <a:rPr lang="en-US">
                <a:latin typeface="Tahoma" charset="0"/>
                <a:ea typeface="ＭＳ Ｐゴシック" charset="0"/>
              </a:rPr>
              <a:t>(software)</a:t>
            </a:r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E5E60BA-2695-CA49-B94E-629DFD821B85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21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Challenges in Prefetching: Where (I)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915400" cy="51943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  <a:latin typeface="Tahoma" charset="0"/>
              </a:rPr>
              <a:t>Where</a:t>
            </a:r>
            <a:r>
              <a:rPr lang="en-US">
                <a:latin typeface="Tahoma" charset="0"/>
              </a:rPr>
              <a:t> to place the prefetched data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In cache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+ Simple design, no need for separate buffers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-- Can evict useful demand data </a:t>
            </a:r>
            <a:r>
              <a:rPr lang="en-US">
                <a:latin typeface="Tahoma" charset="0"/>
                <a:ea typeface="ＭＳ Ｐゴシック" charset="0"/>
                <a:sym typeface="Wingdings" charset="0"/>
              </a:rPr>
              <a:t> cache pollution</a:t>
            </a:r>
            <a:endParaRPr lang="en-US">
              <a:latin typeface="Tahoma" charset="0"/>
              <a:ea typeface="ＭＳ Ｐゴシック" charset="0"/>
            </a:endParaRP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In a separate </a:t>
            </a:r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prefetch buffer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+ Demand data protected from prefetches </a:t>
            </a:r>
            <a:r>
              <a:rPr lang="en-US">
                <a:latin typeface="Tahoma" charset="0"/>
                <a:ea typeface="ＭＳ Ｐゴシック" charset="0"/>
                <a:sym typeface="Wingdings" charset="0"/>
              </a:rPr>
              <a:t> no cache pollution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  <a:sym typeface="Wingdings" charset="0"/>
              </a:rPr>
              <a:t>-- More complex memory system design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  <a:sym typeface="Wingdings" charset="0"/>
              </a:rPr>
              <a:t>	- Where to place the prefetch buffer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  <a:sym typeface="Wingdings" charset="0"/>
              </a:rPr>
              <a:t>	- When to access the prefetch buffer (parallel vs. serial with cache)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  <a:sym typeface="Wingdings" charset="0"/>
              </a:rPr>
              <a:t>	- When to move the data from the prefetch buffer to cache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  <a:sym typeface="Wingdings" charset="0"/>
              </a:rPr>
              <a:t>    - How to size the prefetch buffer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  <a:sym typeface="Wingdings" charset="0"/>
              </a:rPr>
              <a:t>	- Keeping the prefetch buffer coherent</a:t>
            </a:r>
          </a:p>
          <a:p>
            <a:pPr lvl="2">
              <a:buFont typeface="Wingdings" charset="0"/>
              <a:buNone/>
            </a:pPr>
            <a:endParaRPr lang="en-US" sz="1200">
              <a:latin typeface="Tahoma" charset="0"/>
              <a:ea typeface="ＭＳ Ｐゴシック" charset="0"/>
              <a:sym typeface="Wingdings" charset="0"/>
            </a:endParaRPr>
          </a:p>
          <a:p>
            <a:r>
              <a:rPr lang="en-US">
                <a:latin typeface="Tahoma" charset="0"/>
                <a:sym typeface="Wingdings" charset="0"/>
              </a:rPr>
              <a:t>Many modern systems place prefetched data into the cache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  <a:sym typeface="Wingdings" charset="0"/>
              </a:rPr>
              <a:t>Intel Pentium 4, Core2</a:t>
            </a:r>
            <a:r>
              <a:rPr lang="ja-JP" altLang="en-US">
                <a:latin typeface="Tahoma" charset="0"/>
                <a:ea typeface="ＭＳ Ｐゴシック" charset="0"/>
                <a:sym typeface="Wingdings" charset="0"/>
              </a:rPr>
              <a:t>’</a:t>
            </a:r>
            <a:r>
              <a:rPr lang="en-US" altLang="ja-JP">
                <a:latin typeface="Tahoma" charset="0"/>
                <a:ea typeface="ＭＳ Ｐゴシック" charset="0"/>
                <a:sym typeface="Wingdings" charset="0"/>
              </a:rPr>
              <a:t>s, AMD systems, IBM POWER4,5,6, …</a:t>
            </a:r>
            <a:endParaRPr lang="en-US" altLang="ja-JP">
              <a:latin typeface="Tahoma" charset="0"/>
              <a:ea typeface="ＭＳ Ｐゴシック" charset="0"/>
            </a:endParaRPr>
          </a:p>
          <a:p>
            <a:endParaRPr lang="en-US">
              <a:latin typeface="Tahoma" charset="0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BC5CDA8-55F4-3C4E-975E-3DAB26AE221D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22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Challenges in Prefetching: Where (II)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  <a:latin typeface="Tahoma" charset="0"/>
              </a:rPr>
              <a:t>Which level of cache </a:t>
            </a:r>
            <a:r>
              <a:rPr lang="en-US">
                <a:latin typeface="Tahoma" charset="0"/>
              </a:rPr>
              <a:t>to prefetch into?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Memory to L2, memory to L1. </a:t>
            </a:r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Advantages/disadvantages?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L2 to L1? (</a:t>
            </a:r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a separate prefetcher between levels</a:t>
            </a:r>
            <a:r>
              <a:rPr lang="en-US">
                <a:latin typeface="Tahoma" charset="0"/>
                <a:ea typeface="ＭＳ Ｐゴシック" charset="0"/>
              </a:rPr>
              <a:t>)</a:t>
            </a: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r>
              <a:rPr lang="en-US">
                <a:solidFill>
                  <a:srgbClr val="FF0000"/>
                </a:solidFill>
                <a:latin typeface="Tahoma" charset="0"/>
              </a:rPr>
              <a:t>Where</a:t>
            </a:r>
            <a:r>
              <a:rPr lang="en-US">
                <a:latin typeface="Tahoma" charset="0"/>
              </a:rPr>
              <a:t> to place the prefetched data in the cache?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Do we treat prefetched blocks the </a:t>
            </a:r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same as demand-fetched blocks</a:t>
            </a:r>
            <a:r>
              <a:rPr lang="en-US">
                <a:latin typeface="Tahoma" charset="0"/>
                <a:ea typeface="ＭＳ Ｐゴシック" charset="0"/>
              </a:rPr>
              <a:t>?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Prefetched blocks are not known to be needed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With LRU, a demand block is placed into the MRU position</a:t>
            </a: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r>
              <a:rPr lang="en-US">
                <a:latin typeface="Tahoma" charset="0"/>
              </a:rPr>
              <a:t>Do we skew the replacement policy such that it favors the demand-fetched blocks?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E.g., place all prefetches into the LRU position in a way?</a:t>
            </a: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endParaRPr lang="en-US">
              <a:latin typeface="Tahoma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56C8462-FEBB-B643-99D5-A6F8C3BB5A02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23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Challenges in Prefetching: Where (III)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solidFill>
                  <a:srgbClr val="FF0000"/>
                </a:solidFill>
                <a:latin typeface="Tahoma" charset="0"/>
              </a:rPr>
              <a:t>Where</a:t>
            </a:r>
            <a:r>
              <a:rPr lang="en-US">
                <a:latin typeface="Tahoma" charset="0"/>
              </a:rPr>
              <a:t> to place the hardware prefetcher in the memory hierarchy?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In other words, what access patterns does the prefetcher see?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L1 hits and misses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L1 misses only 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L2 misses only </a:t>
            </a: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r>
              <a:rPr lang="en-US">
                <a:latin typeface="Tahoma" charset="0"/>
              </a:rPr>
              <a:t>Seeing a more complete access pattern:</a:t>
            </a:r>
          </a:p>
          <a:p>
            <a:pPr lvl="1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+ Potentially better </a:t>
            </a:r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accuracy</a:t>
            </a:r>
            <a:r>
              <a:rPr lang="en-US">
                <a:latin typeface="Tahoma" charset="0"/>
                <a:ea typeface="ＭＳ Ｐゴシック" charset="0"/>
              </a:rPr>
              <a:t> and </a:t>
            </a:r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coverage</a:t>
            </a:r>
            <a:r>
              <a:rPr lang="en-US">
                <a:latin typeface="Tahoma" charset="0"/>
                <a:ea typeface="ＭＳ Ｐゴシック" charset="0"/>
              </a:rPr>
              <a:t> in prefetching</a:t>
            </a:r>
          </a:p>
          <a:p>
            <a:pPr lvl="1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-- Prefetcher needs to examine more requests (bandwidth intensive, more ports into the prefetcher?)</a:t>
            </a: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68F3B45-C6E7-EA44-A7F1-141595C6EF88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24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Challenges in Prefetching: How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solidFill>
                  <a:srgbClr val="0033CC"/>
                </a:solidFill>
                <a:latin typeface="Tahoma" charset="0"/>
              </a:rPr>
              <a:t>Software</a:t>
            </a:r>
            <a:r>
              <a:rPr lang="en-US">
                <a:latin typeface="Tahoma" charset="0"/>
              </a:rPr>
              <a:t> prefetching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ISA provides prefetch instructions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Programmer or compiler inserts prefetch instructions (effort)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Usually works well only for </a:t>
            </a:r>
            <a:r>
              <a:rPr lang="ja-JP" altLang="en-US">
                <a:latin typeface="Tahoma" charset="0"/>
                <a:ea typeface="ＭＳ Ｐゴシック" charset="0"/>
              </a:rPr>
              <a:t>“</a:t>
            </a:r>
            <a:r>
              <a:rPr lang="en-US" altLang="ja-JP">
                <a:latin typeface="Tahoma" charset="0"/>
                <a:ea typeface="ＭＳ Ｐゴシック" charset="0"/>
              </a:rPr>
              <a:t>regular access patterns</a:t>
            </a:r>
            <a:r>
              <a:rPr lang="ja-JP" altLang="en-US">
                <a:latin typeface="Tahoma" charset="0"/>
                <a:ea typeface="ＭＳ Ｐゴシック" charset="0"/>
              </a:rPr>
              <a:t>”</a:t>
            </a:r>
            <a:endParaRPr lang="en-US" altLang="ja-JP">
              <a:latin typeface="Tahoma" charset="0"/>
              <a:ea typeface="ＭＳ Ｐゴシック" charset="0"/>
            </a:endParaRP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r>
              <a:rPr lang="en-US">
                <a:solidFill>
                  <a:srgbClr val="0033CC"/>
                </a:solidFill>
                <a:latin typeface="Tahoma" charset="0"/>
              </a:rPr>
              <a:t>Hardware</a:t>
            </a:r>
            <a:r>
              <a:rPr lang="en-US">
                <a:latin typeface="Tahoma" charset="0"/>
              </a:rPr>
              <a:t> prefetching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Hardware monitors processor accesses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Memorizes or finds patterns/strides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Generates prefetch addresses automatically</a:t>
            </a: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r>
              <a:rPr lang="en-US">
                <a:solidFill>
                  <a:srgbClr val="0033CC"/>
                </a:solidFill>
                <a:latin typeface="Tahoma" charset="0"/>
              </a:rPr>
              <a:t>Execution-based</a:t>
            </a:r>
            <a:r>
              <a:rPr lang="en-US">
                <a:latin typeface="Tahoma" charset="0"/>
              </a:rPr>
              <a:t> prefetchers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A </a:t>
            </a:r>
            <a:r>
              <a:rPr lang="ja-JP" altLang="en-US">
                <a:latin typeface="Tahoma" charset="0"/>
                <a:ea typeface="ＭＳ Ｐゴシック" charset="0"/>
              </a:rPr>
              <a:t>“</a:t>
            </a:r>
            <a:r>
              <a:rPr lang="en-US" altLang="ja-JP">
                <a:latin typeface="Tahoma" charset="0"/>
                <a:ea typeface="ＭＳ Ｐゴシック" charset="0"/>
              </a:rPr>
              <a:t>thread</a:t>
            </a:r>
            <a:r>
              <a:rPr lang="ja-JP" altLang="en-US">
                <a:latin typeface="Tahoma" charset="0"/>
                <a:ea typeface="ＭＳ Ｐゴシック" charset="0"/>
              </a:rPr>
              <a:t>”</a:t>
            </a:r>
            <a:r>
              <a:rPr lang="en-US" altLang="ja-JP">
                <a:latin typeface="Tahoma" charset="0"/>
                <a:ea typeface="ＭＳ Ｐゴシック" charset="0"/>
              </a:rPr>
              <a:t> is executed to prefetch data for the main program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Can be generated by either software/programmer or hardware</a:t>
            </a: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56E0C44-047F-9F4C-89C0-1F234B219879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25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Software Prefetching (I)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9154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Idea: </a:t>
            </a:r>
            <a:r>
              <a:rPr lang="en-US">
                <a:solidFill>
                  <a:srgbClr val="0033CC"/>
                </a:solidFill>
                <a:latin typeface="Tahoma" charset="0"/>
              </a:rPr>
              <a:t>Compiler/programmer places prefetch instructions into appropriate places in code</a:t>
            </a:r>
          </a:p>
          <a:p>
            <a:endParaRPr lang="en-US">
              <a:solidFill>
                <a:srgbClr val="0033CC"/>
              </a:solidFill>
              <a:latin typeface="Tahoma" charset="0"/>
            </a:endParaRPr>
          </a:p>
          <a:p>
            <a:pPr marL="342900" lvl="1" indent="-342900">
              <a:buClr>
                <a:schemeClr val="accent1"/>
              </a:buClr>
              <a:buSzPct val="65000"/>
              <a:buFont typeface="Wingdings" charset="0"/>
              <a:buChar char="n"/>
            </a:pPr>
            <a:r>
              <a:rPr lang="en-US">
                <a:latin typeface="Tahoma" charset="0"/>
                <a:ea typeface="ＭＳ Ｐゴシック" charset="0"/>
              </a:rPr>
              <a:t>Mowry et al., </a:t>
            </a:r>
            <a:r>
              <a:rPr lang="ja-JP" altLang="en-US">
                <a:latin typeface="Tahoma" charset="0"/>
                <a:ea typeface="ＭＳ Ｐゴシック" charset="0"/>
              </a:rPr>
              <a:t>“</a:t>
            </a:r>
            <a:r>
              <a:rPr lang="en-US" altLang="ja-JP">
                <a:solidFill>
                  <a:srgbClr val="FF0000"/>
                </a:solidFill>
                <a:latin typeface="Tahoma" charset="0"/>
                <a:ea typeface="ＭＳ Ｐゴシック" charset="0"/>
              </a:rPr>
              <a:t>Design and Evaluation of a Compiler Algorithm for Prefetching</a:t>
            </a:r>
            <a:r>
              <a:rPr lang="en-US" altLang="ja-JP">
                <a:latin typeface="Tahoma" charset="0"/>
                <a:ea typeface="ＭＳ Ｐゴシック" charset="0"/>
              </a:rPr>
              <a:t>,</a:t>
            </a:r>
            <a:r>
              <a:rPr lang="ja-JP" altLang="en-US">
                <a:latin typeface="Tahoma" charset="0"/>
                <a:ea typeface="ＭＳ Ｐゴシック" charset="0"/>
              </a:rPr>
              <a:t>”</a:t>
            </a:r>
            <a:r>
              <a:rPr lang="en-US" altLang="ja-JP">
                <a:latin typeface="Tahoma" charset="0"/>
                <a:ea typeface="ＭＳ Ｐゴシック" charset="0"/>
              </a:rPr>
              <a:t> ASPLOS 1992.</a:t>
            </a:r>
          </a:p>
          <a:p>
            <a:endParaRPr lang="en-US">
              <a:solidFill>
                <a:srgbClr val="0033CC"/>
              </a:solidFill>
              <a:latin typeface="Tahoma" charset="0"/>
            </a:endParaRPr>
          </a:p>
          <a:p>
            <a:r>
              <a:rPr lang="en-US">
                <a:latin typeface="Tahoma" charset="0"/>
              </a:rPr>
              <a:t>Prefetch instructions prefetch data into caches</a:t>
            </a:r>
          </a:p>
          <a:p>
            <a:r>
              <a:rPr lang="en-US">
                <a:latin typeface="Tahoma" charset="0"/>
              </a:rPr>
              <a:t>Compiler or programmer can insert such instructions into the program</a:t>
            </a: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CF36FD-D7FB-E74E-A59F-A02BE2B93DA2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26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X86 PREFETCH Instruction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E4EA163-7FE3-244C-934E-03ECBDE53B42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27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pic>
        <p:nvPicPr>
          <p:cNvPr id="614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0" y="774700"/>
            <a:ext cx="5324475" cy="600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5" name="TextBox 5"/>
          <p:cNvSpPr txBox="1">
            <a:spLocks noChangeArrowheads="1"/>
          </p:cNvSpPr>
          <p:nvPr/>
        </p:nvSpPr>
        <p:spPr bwMode="auto">
          <a:xfrm>
            <a:off x="228600" y="3565525"/>
            <a:ext cx="18161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0000FF"/>
                </a:solidFill>
              </a:rPr>
              <a:t>microarchitecture </a:t>
            </a:r>
          </a:p>
          <a:p>
            <a:pPr eaLnBrk="1" hangingPunct="1"/>
            <a:r>
              <a:rPr lang="en-US" sz="1600">
                <a:solidFill>
                  <a:srgbClr val="0000FF"/>
                </a:solidFill>
              </a:rPr>
              <a:t>dependent</a:t>
            </a:r>
          </a:p>
          <a:p>
            <a:pPr eaLnBrk="1" hangingPunct="1"/>
            <a:r>
              <a:rPr lang="en-US" sz="1600">
                <a:solidFill>
                  <a:srgbClr val="0000FF"/>
                </a:solidFill>
              </a:rPr>
              <a:t>specification</a:t>
            </a:r>
          </a:p>
        </p:txBody>
      </p:sp>
      <p:cxnSp>
        <p:nvCxnSpPr>
          <p:cNvPr id="61446" name="Straight Arrow Connector 7"/>
          <p:cNvCxnSpPr>
            <a:cxnSpLocks noChangeShapeType="1"/>
            <a:stCxn id="61445" idx="3"/>
          </p:cNvCxnSpPr>
          <p:nvPr/>
        </p:nvCxnSpPr>
        <p:spPr bwMode="auto">
          <a:xfrm flipV="1">
            <a:off x="2044700" y="3943350"/>
            <a:ext cx="606425" cy="38100"/>
          </a:xfrm>
          <a:prstGeom prst="straightConnector1">
            <a:avLst/>
          </a:prstGeom>
          <a:noFill/>
          <a:ln w="19050">
            <a:solidFill>
              <a:srgbClr val="0033C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47" name="Straight Arrow Connector 9"/>
          <p:cNvCxnSpPr>
            <a:cxnSpLocks noChangeShapeType="1"/>
            <a:stCxn id="61445" idx="3"/>
          </p:cNvCxnSpPr>
          <p:nvPr/>
        </p:nvCxnSpPr>
        <p:spPr bwMode="auto">
          <a:xfrm>
            <a:off x="2044700" y="3981450"/>
            <a:ext cx="606425" cy="203200"/>
          </a:xfrm>
          <a:prstGeom prst="straightConnector1">
            <a:avLst/>
          </a:prstGeom>
          <a:noFill/>
          <a:ln w="19050">
            <a:solidFill>
              <a:srgbClr val="0033C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448" name="TextBox 10"/>
          <p:cNvSpPr txBox="1">
            <a:spLocks noChangeArrowheads="1"/>
          </p:cNvSpPr>
          <p:nvPr/>
        </p:nvSpPr>
        <p:spPr bwMode="auto">
          <a:xfrm>
            <a:off x="228600" y="5191125"/>
            <a:ext cx="20177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0000FF"/>
                </a:solidFill>
              </a:rPr>
              <a:t>different instructions</a:t>
            </a:r>
          </a:p>
          <a:p>
            <a:pPr eaLnBrk="1" hangingPunct="1"/>
            <a:r>
              <a:rPr lang="en-US" sz="1600">
                <a:solidFill>
                  <a:srgbClr val="0000FF"/>
                </a:solidFill>
              </a:rPr>
              <a:t>for different cache</a:t>
            </a:r>
          </a:p>
          <a:p>
            <a:pPr eaLnBrk="1" hangingPunct="1"/>
            <a:r>
              <a:rPr lang="en-US" sz="1600">
                <a:solidFill>
                  <a:srgbClr val="0000FF"/>
                </a:solidFill>
              </a:rPr>
              <a:t>levels</a:t>
            </a:r>
          </a:p>
        </p:txBody>
      </p:sp>
      <p:cxnSp>
        <p:nvCxnSpPr>
          <p:cNvPr id="61449" name="Straight Arrow Connector 11"/>
          <p:cNvCxnSpPr>
            <a:cxnSpLocks noChangeShapeType="1"/>
          </p:cNvCxnSpPr>
          <p:nvPr/>
        </p:nvCxnSpPr>
        <p:spPr bwMode="auto">
          <a:xfrm flipV="1">
            <a:off x="2044700" y="5191125"/>
            <a:ext cx="495300" cy="457200"/>
          </a:xfrm>
          <a:prstGeom prst="straightConnector1">
            <a:avLst/>
          </a:prstGeom>
          <a:noFill/>
          <a:ln w="19050">
            <a:solidFill>
              <a:srgbClr val="0033C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450" name="Straight Arrow Connector 13"/>
          <p:cNvCxnSpPr>
            <a:cxnSpLocks noChangeShapeType="1"/>
          </p:cNvCxnSpPr>
          <p:nvPr/>
        </p:nvCxnSpPr>
        <p:spPr bwMode="auto">
          <a:xfrm>
            <a:off x="2044700" y="5648325"/>
            <a:ext cx="495300" cy="373063"/>
          </a:xfrm>
          <a:prstGeom prst="straightConnector1">
            <a:avLst/>
          </a:prstGeom>
          <a:noFill/>
          <a:ln w="19050">
            <a:solidFill>
              <a:srgbClr val="0033CC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Software Prefetching (II)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915400" cy="5194300"/>
          </a:xfrm>
        </p:spPr>
        <p:txBody>
          <a:bodyPr/>
          <a:lstStyle/>
          <a:p>
            <a:endParaRPr lang="en-US" dirty="0">
              <a:latin typeface="Tahoma" charset="0"/>
            </a:endParaRPr>
          </a:p>
          <a:p>
            <a:endParaRPr lang="en-US" dirty="0">
              <a:latin typeface="Tahoma" charset="0"/>
            </a:endParaRPr>
          </a:p>
          <a:p>
            <a:endParaRPr lang="en-US" dirty="0">
              <a:latin typeface="Tahoma" charset="0"/>
            </a:endParaRPr>
          </a:p>
          <a:p>
            <a:endParaRPr lang="en-US" dirty="0">
              <a:latin typeface="Tahoma" charset="0"/>
            </a:endParaRPr>
          </a:p>
          <a:p>
            <a:r>
              <a:rPr lang="en-US" sz="2200" dirty="0">
                <a:latin typeface="Tahoma" charset="0"/>
              </a:rPr>
              <a:t>Can work for very regular array-based access patterns. Issues:</a:t>
            </a:r>
          </a:p>
          <a:p>
            <a:pPr lvl="1">
              <a:buFont typeface="Wingdings" charset="0"/>
              <a:buNone/>
            </a:pPr>
            <a:r>
              <a:rPr lang="en-US" dirty="0">
                <a:latin typeface="Tahoma" charset="0"/>
                <a:ea typeface="ＭＳ Ｐゴシック" charset="0"/>
              </a:rPr>
              <a:t>-- </a:t>
            </a:r>
            <a:r>
              <a:rPr lang="en-US" sz="2000" dirty="0">
                <a:latin typeface="Tahoma" charset="0"/>
                <a:ea typeface="ＭＳ Ｐゴシック" charset="0"/>
              </a:rPr>
              <a:t>Prefetch instructions take up processing/execution bandwidth</a:t>
            </a:r>
          </a:p>
          <a:p>
            <a:pPr lvl="1"/>
            <a:r>
              <a:rPr lang="en-US" sz="2000" dirty="0">
                <a:solidFill>
                  <a:srgbClr val="0000FF"/>
                </a:solidFill>
                <a:latin typeface="Tahoma" charset="0"/>
                <a:ea typeface="ＭＳ Ｐゴシック" charset="0"/>
              </a:rPr>
              <a:t>How early to prefetch?</a:t>
            </a:r>
            <a:r>
              <a:rPr lang="en-US" sz="2000" dirty="0">
                <a:latin typeface="Tahoma" charset="0"/>
                <a:ea typeface="ＭＳ Ｐゴシック" charset="0"/>
              </a:rPr>
              <a:t> Determining this is difficult</a:t>
            </a:r>
          </a:p>
          <a:p>
            <a:pPr lvl="2">
              <a:buFont typeface="Wingdings" charset="0"/>
              <a:buNone/>
            </a:pPr>
            <a:r>
              <a:rPr lang="en-US" dirty="0">
                <a:latin typeface="Tahoma" charset="0"/>
                <a:ea typeface="ＭＳ Ｐゴシック" charset="0"/>
              </a:rPr>
              <a:t>-- </a:t>
            </a:r>
            <a:r>
              <a:rPr lang="en-US" sz="1800" dirty="0">
                <a:latin typeface="Tahoma" charset="0"/>
                <a:ea typeface="ＭＳ Ｐゴシック" charset="0"/>
              </a:rPr>
              <a:t>Prefetch distance depends on hardware implementation (memory latency, cache size, time between loop iterations) </a:t>
            </a:r>
            <a:r>
              <a:rPr lang="en-US" sz="1800" dirty="0">
                <a:latin typeface="Tahoma" charset="0"/>
                <a:ea typeface="ＭＳ Ｐゴシック" charset="0"/>
                <a:sym typeface="Wingdings" charset="0"/>
              </a:rPr>
              <a:t> portability?</a:t>
            </a:r>
          </a:p>
          <a:p>
            <a:pPr lvl="2">
              <a:buFont typeface="Wingdings" charset="0"/>
              <a:buNone/>
            </a:pPr>
            <a:r>
              <a:rPr lang="en-US" sz="1800" dirty="0">
                <a:latin typeface="Tahoma" charset="0"/>
                <a:ea typeface="ＭＳ Ｐゴシック" charset="0"/>
                <a:sym typeface="Wingdings" charset="0"/>
              </a:rPr>
              <a:t>-- Going too far back in code reduces accuracy (branches in between)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  <a:sym typeface="Wingdings" charset="0"/>
              </a:rPr>
              <a:t>Need </a:t>
            </a:r>
            <a:r>
              <a:rPr lang="ja-JP" altLang="en-US" sz="2000" dirty="0">
                <a:latin typeface="Tahoma" charset="0"/>
                <a:ea typeface="ＭＳ Ｐゴシック" charset="0"/>
                <a:sym typeface="Wingdings" charset="0"/>
              </a:rPr>
              <a:t>“</a:t>
            </a:r>
            <a:r>
              <a:rPr lang="en-US" altLang="ja-JP" sz="2000" dirty="0">
                <a:latin typeface="Tahoma" charset="0"/>
                <a:ea typeface="ＭＳ Ｐゴシック" charset="0"/>
                <a:sym typeface="Wingdings" charset="0"/>
              </a:rPr>
              <a:t>special</a:t>
            </a:r>
            <a:r>
              <a:rPr lang="ja-JP" altLang="en-US" sz="2000" dirty="0">
                <a:latin typeface="Tahoma" charset="0"/>
                <a:ea typeface="ＭＳ Ｐゴシック" charset="0"/>
                <a:sym typeface="Wingdings" charset="0"/>
              </a:rPr>
              <a:t>”</a:t>
            </a:r>
            <a:r>
              <a:rPr lang="en-US" altLang="ja-JP" sz="2000" dirty="0">
                <a:latin typeface="Tahoma" charset="0"/>
                <a:ea typeface="ＭＳ Ｐゴシック" charset="0"/>
                <a:sym typeface="Wingdings" charset="0"/>
              </a:rPr>
              <a:t> prefetch instructions in ISA?</a:t>
            </a:r>
          </a:p>
          <a:p>
            <a:pPr lvl="2"/>
            <a:r>
              <a:rPr lang="en-US" sz="1800" dirty="0" smtClean="0">
                <a:latin typeface="Tahoma" charset="0"/>
                <a:ea typeface="ＭＳ Ｐゴシック" charset="0"/>
                <a:sym typeface="Wingdings" charset="0"/>
              </a:rPr>
              <a:t>Alpha </a:t>
            </a:r>
            <a:r>
              <a:rPr lang="en-US" sz="1800" dirty="0">
                <a:latin typeface="Tahoma" charset="0"/>
                <a:ea typeface="ＭＳ Ｐゴシック" charset="0"/>
                <a:sym typeface="Wingdings" charset="0"/>
              </a:rPr>
              <a:t>load into register 31 treated as prefetch (r31==0)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  <a:sym typeface="Wingdings" charset="0"/>
              </a:rPr>
              <a:t>PowerPC </a:t>
            </a:r>
            <a:r>
              <a:rPr lang="en-US" sz="1800" i="1" dirty="0" err="1">
                <a:latin typeface="Tahoma" charset="0"/>
                <a:ea typeface="ＭＳ Ｐゴシック" charset="0"/>
                <a:sym typeface="Wingdings" charset="0"/>
              </a:rPr>
              <a:t>dcbt</a:t>
            </a:r>
            <a:r>
              <a:rPr lang="en-US" sz="1800" dirty="0">
                <a:latin typeface="Tahoma" charset="0"/>
                <a:ea typeface="ＭＳ Ｐゴシック" charset="0"/>
                <a:sym typeface="Wingdings" charset="0"/>
              </a:rPr>
              <a:t> (data cache block touch) instruction</a:t>
            </a:r>
          </a:p>
          <a:p>
            <a:pPr lvl="1">
              <a:buFont typeface="Wingdings" charset="0"/>
              <a:buNone/>
            </a:pPr>
            <a:r>
              <a:rPr lang="en-US" sz="2000" dirty="0">
                <a:latin typeface="Tahoma" charset="0"/>
                <a:ea typeface="ＭＳ Ｐゴシック" charset="0"/>
                <a:sym typeface="Wingdings" charset="0"/>
              </a:rPr>
              <a:t>-- Not easy to do for pointer-based data structures</a:t>
            </a:r>
          </a:p>
          <a:p>
            <a:pPr lvl="2"/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F2E8FEA-EF9B-E742-AE77-B77B382277E4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28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sp>
        <p:nvSpPr>
          <p:cNvPr id="62468" name="TextBox 4"/>
          <p:cNvSpPr txBox="1">
            <a:spLocks noChangeArrowheads="1"/>
          </p:cNvSpPr>
          <p:nvPr/>
        </p:nvSpPr>
        <p:spPr bwMode="auto">
          <a:xfrm>
            <a:off x="423863" y="1108075"/>
            <a:ext cx="2346325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for (i=0; i&lt;N; i++) {</a:t>
            </a:r>
          </a:p>
          <a:p>
            <a:pPr eaLnBrk="1" hangingPunct="1"/>
            <a:r>
              <a:rPr lang="en-US" sz="1800"/>
              <a:t>    </a:t>
            </a:r>
            <a:r>
              <a:rPr lang="en-US" sz="1800">
                <a:solidFill>
                  <a:srgbClr val="0000FF"/>
                </a:solidFill>
              </a:rPr>
              <a:t>__prefetch(a[i+8]);</a:t>
            </a:r>
          </a:p>
          <a:p>
            <a:pPr eaLnBrk="1" hangingPunct="1"/>
            <a:r>
              <a:rPr lang="en-US" sz="1800">
                <a:solidFill>
                  <a:srgbClr val="0000FF"/>
                </a:solidFill>
              </a:rPr>
              <a:t>    __prefetch(b[i+8]);</a:t>
            </a:r>
          </a:p>
          <a:p>
            <a:pPr eaLnBrk="1" hangingPunct="1"/>
            <a:r>
              <a:rPr lang="en-US" sz="1800"/>
              <a:t>    sum += a[i]*b[i];</a:t>
            </a:r>
          </a:p>
          <a:p>
            <a:pPr eaLnBrk="1" hangingPunct="1"/>
            <a:r>
              <a:rPr lang="en-US" sz="1800"/>
              <a:t>}</a:t>
            </a:r>
          </a:p>
        </p:txBody>
      </p:sp>
      <p:sp>
        <p:nvSpPr>
          <p:cNvPr id="62469" name="TextBox 5"/>
          <p:cNvSpPr txBox="1">
            <a:spLocks noChangeArrowheads="1"/>
          </p:cNvSpPr>
          <p:nvPr/>
        </p:nvSpPr>
        <p:spPr bwMode="auto">
          <a:xfrm>
            <a:off x="2792413" y="1127125"/>
            <a:ext cx="25177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dirty="0"/>
              <a:t>while (p) {</a:t>
            </a:r>
          </a:p>
          <a:p>
            <a:pPr eaLnBrk="1" hangingPunct="1"/>
            <a:r>
              <a:rPr lang="en-US" sz="1800" dirty="0"/>
              <a:t>    </a:t>
            </a:r>
            <a:r>
              <a:rPr lang="en-US" sz="1800" dirty="0">
                <a:solidFill>
                  <a:srgbClr val="0000FF"/>
                </a:solidFill>
              </a:rPr>
              <a:t>__prefetch(</a:t>
            </a:r>
            <a:r>
              <a:rPr lang="en-US" sz="1800" dirty="0" err="1">
                <a:solidFill>
                  <a:srgbClr val="0000FF"/>
                </a:solidFill>
              </a:rPr>
              <a:t>p</a:t>
            </a:r>
            <a:r>
              <a:rPr lang="en-US" sz="1800" dirty="0" err="1">
                <a:solidFill>
                  <a:srgbClr val="0000FF"/>
                </a:solidFill>
                <a:sym typeface="Wingdings" charset="0"/>
              </a:rPr>
              <a:t>next</a:t>
            </a:r>
            <a:r>
              <a:rPr lang="en-US" sz="1800" dirty="0">
                <a:solidFill>
                  <a:srgbClr val="0000FF"/>
                </a:solidFill>
              </a:rPr>
              <a:t>);</a:t>
            </a:r>
          </a:p>
          <a:p>
            <a:pPr eaLnBrk="1" hangingPunct="1"/>
            <a:r>
              <a:rPr lang="en-US" sz="1800" dirty="0"/>
              <a:t>    work(</a:t>
            </a:r>
            <a:r>
              <a:rPr lang="en-US" sz="1800" dirty="0" err="1"/>
              <a:t>p</a:t>
            </a:r>
            <a:r>
              <a:rPr lang="en-US" sz="1800" dirty="0" err="1">
                <a:sym typeface="Wingdings" charset="0"/>
              </a:rPr>
              <a:t>data</a:t>
            </a:r>
            <a:r>
              <a:rPr lang="en-US" sz="1800" dirty="0">
                <a:sym typeface="Wingdings" charset="0"/>
              </a:rPr>
              <a:t>)</a:t>
            </a:r>
            <a:r>
              <a:rPr lang="en-US" sz="1800" dirty="0"/>
              <a:t>;</a:t>
            </a:r>
          </a:p>
          <a:p>
            <a:pPr eaLnBrk="1" hangingPunct="1"/>
            <a:r>
              <a:rPr lang="en-US" sz="1800" dirty="0"/>
              <a:t>    p = </a:t>
            </a:r>
            <a:r>
              <a:rPr lang="en-US" sz="1800" dirty="0" err="1"/>
              <a:t>p</a:t>
            </a:r>
            <a:r>
              <a:rPr lang="en-US" sz="1800" dirty="0" err="1">
                <a:sym typeface="Wingdings" charset="0"/>
              </a:rPr>
              <a:t>next</a:t>
            </a:r>
            <a:r>
              <a:rPr lang="en-US" sz="1800" dirty="0">
                <a:sym typeface="Wingdings" charset="0"/>
              </a:rPr>
              <a:t>;</a:t>
            </a:r>
            <a:endParaRPr lang="en-US" sz="1800" dirty="0"/>
          </a:p>
          <a:p>
            <a:pPr eaLnBrk="1" hangingPunct="1"/>
            <a:r>
              <a:rPr lang="en-US" sz="1800" dirty="0"/>
              <a:t>}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310188" y="1117600"/>
            <a:ext cx="383381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while (p) {</a:t>
            </a:r>
          </a:p>
          <a:p>
            <a:pPr eaLnBrk="1" hangingPunct="1"/>
            <a:r>
              <a:rPr lang="en-US" sz="1800"/>
              <a:t>    </a:t>
            </a:r>
            <a:r>
              <a:rPr lang="en-US" sz="1800">
                <a:solidFill>
                  <a:srgbClr val="0000FF"/>
                </a:solidFill>
              </a:rPr>
              <a:t>__prefetch(p</a:t>
            </a:r>
            <a:r>
              <a:rPr lang="en-US" sz="1800">
                <a:solidFill>
                  <a:srgbClr val="0000FF"/>
                </a:solidFill>
                <a:sym typeface="Wingdings" charset="0"/>
              </a:rPr>
              <a:t>nextnextnext</a:t>
            </a:r>
            <a:r>
              <a:rPr lang="en-US" sz="1800">
                <a:solidFill>
                  <a:srgbClr val="0000FF"/>
                </a:solidFill>
              </a:rPr>
              <a:t>);</a:t>
            </a:r>
          </a:p>
          <a:p>
            <a:pPr eaLnBrk="1" hangingPunct="1"/>
            <a:r>
              <a:rPr lang="en-US" sz="1800"/>
              <a:t>    work(p</a:t>
            </a:r>
            <a:r>
              <a:rPr lang="en-US" sz="1800">
                <a:sym typeface="Wingdings" charset="0"/>
              </a:rPr>
              <a:t>data)</a:t>
            </a:r>
            <a:r>
              <a:rPr lang="en-US" sz="1800"/>
              <a:t>;</a:t>
            </a:r>
          </a:p>
          <a:p>
            <a:pPr eaLnBrk="1" hangingPunct="1"/>
            <a:r>
              <a:rPr lang="en-US" sz="1800"/>
              <a:t>    p = p</a:t>
            </a:r>
            <a:r>
              <a:rPr lang="en-US" sz="1800">
                <a:sym typeface="Wingdings" charset="0"/>
              </a:rPr>
              <a:t>next;</a:t>
            </a:r>
            <a:endParaRPr lang="en-US" sz="1800"/>
          </a:p>
          <a:p>
            <a:pPr eaLnBrk="1" hangingPunct="1"/>
            <a:r>
              <a:rPr lang="en-US" sz="1800"/>
              <a:t>}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6856413" y="2400300"/>
            <a:ext cx="22875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</a:rPr>
              <a:t>Which one is better?</a:t>
            </a:r>
          </a:p>
        </p:txBody>
      </p:sp>
      <p:cxnSp>
        <p:nvCxnSpPr>
          <p:cNvPr id="10" name="Straight Arrow Connector 9"/>
          <p:cNvCxnSpPr>
            <a:cxnSpLocks noChangeShapeType="1"/>
            <a:stCxn id="8" idx="1"/>
          </p:cNvCxnSpPr>
          <p:nvPr/>
        </p:nvCxnSpPr>
        <p:spPr bwMode="auto">
          <a:xfrm rot="10800000">
            <a:off x="4821238" y="1700213"/>
            <a:ext cx="2035175" cy="885825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Arrow Connector 11"/>
          <p:cNvCxnSpPr>
            <a:cxnSpLocks noChangeShapeType="1"/>
            <a:stCxn id="8" idx="0"/>
          </p:cNvCxnSpPr>
          <p:nvPr/>
        </p:nvCxnSpPr>
        <p:spPr bwMode="auto">
          <a:xfrm rot="16200000" flipV="1">
            <a:off x="7408863" y="1809750"/>
            <a:ext cx="700087" cy="481013"/>
          </a:xfrm>
          <a:prstGeom prst="straightConnector1">
            <a:avLst/>
          </a:prstGeom>
          <a:noFill/>
          <a:ln w="19050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2469" grpId="0"/>
      <p:bldP spid="7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Software Prefetching (III)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9154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Where should a compiler insert prefetches?</a:t>
            </a: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Prefetch for every load access? 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Too bandwidth intensive (both memory and execution bandwidth)</a:t>
            </a: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Profile the code and determine loads that are likely to miss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What if profile input set is not representative?</a:t>
            </a:r>
          </a:p>
          <a:p>
            <a:pPr lvl="2"/>
            <a:endParaRPr lang="en-US">
              <a:latin typeface="Tahoma" charset="0"/>
              <a:ea typeface="ＭＳ Ｐゴシック" charset="0"/>
            </a:endParaRP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How far ahead before the miss should the prefetch be inserted?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Profile and determine probability of use for various prefetch distances from the miss</a:t>
            </a:r>
          </a:p>
          <a:p>
            <a:pPr lvl="3"/>
            <a:r>
              <a:rPr lang="en-US">
                <a:latin typeface="Tahoma" charset="0"/>
                <a:ea typeface="ＭＳ Ｐゴシック" charset="0"/>
              </a:rPr>
              <a:t>What if profile input set is not representative?</a:t>
            </a:r>
          </a:p>
          <a:p>
            <a:pPr lvl="3"/>
            <a:r>
              <a:rPr lang="en-US">
                <a:latin typeface="Tahoma" charset="0"/>
                <a:ea typeface="ＭＳ Ｐゴシック" charset="0"/>
              </a:rPr>
              <a:t>Usually need to insert a prefetch far in advance to cover 100s of cycles of main memory latency </a:t>
            </a:r>
            <a:r>
              <a:rPr lang="en-US">
                <a:latin typeface="Tahoma" charset="0"/>
                <a:ea typeface="ＭＳ Ｐゴシック" charset="0"/>
                <a:sym typeface="Wingdings" charset="0"/>
              </a:rPr>
              <a:t> reduced accuracy</a:t>
            </a:r>
            <a:endParaRPr lang="en-US">
              <a:latin typeface="Tahoma" charset="0"/>
              <a:ea typeface="ＭＳ Ｐゴシック" charset="0"/>
            </a:endParaRPr>
          </a:p>
          <a:p>
            <a:pPr lvl="2"/>
            <a:endParaRPr lang="en-US">
              <a:latin typeface="Tahoma" charset="0"/>
              <a:ea typeface="ＭＳ Ｐゴシック" charset="0"/>
            </a:endParaRPr>
          </a:p>
          <a:p>
            <a:pPr lvl="2"/>
            <a:endParaRPr lang="en-US">
              <a:latin typeface="Tahoma" charset="0"/>
              <a:ea typeface="ＭＳ Ｐゴシック" charset="0"/>
            </a:endParaRPr>
          </a:p>
          <a:p>
            <a:pPr lvl="2"/>
            <a:endParaRPr lang="en-US">
              <a:latin typeface="Tahoma" charset="0"/>
              <a:ea typeface="ＭＳ Ｐゴシック" charset="0"/>
            </a:endParaRPr>
          </a:p>
          <a:p>
            <a:pPr lvl="2"/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25438E0-DBB2-4A4F-BCF1-A3DE7158B44A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29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aramond" charset="0"/>
              </a:rPr>
              <a:t>Suggestions for Midterm II</a:t>
            </a:r>
            <a:endParaRPr lang="en-US" dirty="0">
              <a:latin typeface="Garamond" charset="0"/>
            </a:endParaRPr>
          </a:p>
        </p:txBody>
      </p:sp>
      <p:sp>
        <p:nvSpPr>
          <p:cNvPr id="133122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dirty="0">
                <a:latin typeface="Tahoma" charset="0"/>
              </a:rPr>
              <a:t>Solve past midterms (and finals) on your own…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And, check your solutions vs. the online solutions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Questions will be similar in spirit</a:t>
            </a:r>
          </a:p>
          <a:p>
            <a:pPr lvl="1"/>
            <a:endParaRPr lang="en-US" dirty="0">
              <a:latin typeface="Tahoma" charset="0"/>
              <a:ea typeface="ＭＳ Ｐゴシック" charset="0"/>
            </a:endParaRPr>
          </a:p>
          <a:p>
            <a:r>
              <a:rPr lang="en-US" dirty="0" smtClean="0">
                <a:latin typeface="Tahoma" charset="0"/>
                <a:hlinkClick r:id="rId2"/>
              </a:rPr>
              <a:t>http://www.ece.cmu.edu/~ece447/s14/doku.php?id=exams</a:t>
            </a:r>
            <a:r>
              <a:rPr lang="en-US" dirty="0" smtClean="0">
                <a:latin typeface="Tahoma" charset="0"/>
              </a:rPr>
              <a:t> </a:t>
            </a:r>
          </a:p>
          <a:p>
            <a:endParaRPr lang="en-US" dirty="0">
              <a:latin typeface="Tahoma" charset="0"/>
              <a:ea typeface="ＭＳ Ｐゴシック" charset="0"/>
            </a:endParaRPr>
          </a:p>
          <a:p>
            <a:r>
              <a:rPr lang="en-US" dirty="0" smtClean="0">
                <a:latin typeface="Tahoma" charset="0"/>
                <a:hlinkClick r:id="rId3"/>
              </a:rPr>
              <a:t>http://www.ece.cmu.edu/~ece447/s13/doku.php?id=exams</a:t>
            </a:r>
            <a:r>
              <a:rPr lang="en-US" dirty="0" smtClean="0">
                <a:latin typeface="Tahoma" charset="0"/>
              </a:rPr>
              <a:t> </a:t>
            </a:r>
          </a:p>
          <a:p>
            <a:endParaRPr lang="en-US" dirty="0">
              <a:latin typeface="Tahoma" charset="0"/>
            </a:endParaRPr>
          </a:p>
          <a:p>
            <a:r>
              <a:rPr lang="en-US" dirty="0" smtClean="0">
                <a:latin typeface="Tahoma" charset="0"/>
              </a:rPr>
              <a:t>Do Homework 7</a:t>
            </a:r>
          </a:p>
          <a:p>
            <a:endParaRPr lang="en-US" dirty="0">
              <a:latin typeface="Tahoma" charset="0"/>
            </a:endParaRPr>
          </a:p>
          <a:p>
            <a:r>
              <a:rPr lang="en-US" dirty="0" smtClean="0">
                <a:latin typeface="Tahoma" charset="0"/>
              </a:rPr>
              <a:t>Study and internalize the lecture material well. </a:t>
            </a:r>
          </a:p>
          <a:p>
            <a:r>
              <a:rPr lang="en-US" dirty="0" smtClean="0">
                <a:latin typeface="Tahoma" charset="0"/>
              </a:rPr>
              <a:t>Do the readings that are required.</a:t>
            </a:r>
            <a:endParaRPr lang="en-US" dirty="0">
              <a:latin typeface="Tahoma" charset="0"/>
            </a:endParaRPr>
          </a:p>
          <a:p>
            <a:endParaRPr lang="en-US" dirty="0">
              <a:latin typeface="Tahoma" charset="0"/>
            </a:endParaRPr>
          </a:p>
        </p:txBody>
      </p:sp>
      <p:sp>
        <p:nvSpPr>
          <p:cNvPr id="133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3CC4944-8749-4E42-BCAA-9942A7E8B051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3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Hardware Prefetching (I)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804275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Idea: </a:t>
            </a:r>
            <a:r>
              <a:rPr lang="en-US">
                <a:solidFill>
                  <a:srgbClr val="0000FF"/>
                </a:solidFill>
                <a:latin typeface="Tahoma" charset="0"/>
              </a:rPr>
              <a:t>Specialized hardware observes load/store access patterns and prefetches data based on past access behavior</a:t>
            </a:r>
          </a:p>
          <a:p>
            <a:endParaRPr lang="en-US">
              <a:solidFill>
                <a:srgbClr val="0000FF"/>
              </a:solidFill>
              <a:latin typeface="Tahoma" charset="0"/>
            </a:endParaRPr>
          </a:p>
          <a:p>
            <a:r>
              <a:rPr lang="en-US">
                <a:latin typeface="Tahoma" charset="0"/>
              </a:rPr>
              <a:t>Tradeoffs:</a:t>
            </a:r>
          </a:p>
          <a:p>
            <a:pPr lvl="1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+ Can be tuned to system implementation</a:t>
            </a:r>
          </a:p>
          <a:p>
            <a:pPr lvl="1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+ Does not waste instruction execution bandwidth</a:t>
            </a:r>
          </a:p>
          <a:p>
            <a:pPr lvl="1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-- More hardware complexity to detect patterns</a:t>
            </a:r>
          </a:p>
          <a:p>
            <a:pPr lvl="1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	- Software can be more efficient in some cases</a:t>
            </a:r>
          </a:p>
          <a:p>
            <a:pPr lvl="2">
              <a:buFont typeface="Wingdings" charset="0"/>
              <a:buNone/>
            </a:pPr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D5C9AA5-CA09-0B4E-97EA-C2D3F305D1C2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30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Next-Line Prefetchers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9154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Simplest form of hardware prefetching: always prefetch next N cache lines after a demand access (or a demand miss)</a:t>
            </a:r>
          </a:p>
          <a:p>
            <a:pPr lvl="1"/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Next-line prefetcher </a:t>
            </a:r>
            <a:r>
              <a:rPr lang="en-US">
                <a:latin typeface="Tahoma" charset="0"/>
                <a:ea typeface="ＭＳ Ｐゴシック" charset="0"/>
              </a:rPr>
              <a:t>(or next sequential prefetcher)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Tradeoffs: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+ Simple to implement. No need for sophisticated pattern detection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+ Works well for sequential/streaming access patterns (instructions?)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-- Can waste bandwidth with irregular patterns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-- And, even regular patterns: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	- What is the prefetch accuracy if access stride = 2 and N = 1?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	- What if the program is traversing memory from higher to lower addresses?</a:t>
            </a:r>
          </a:p>
          <a:p>
            <a:pPr lvl="2">
              <a:buFont typeface="Wingding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	- Also prefetch </a:t>
            </a:r>
            <a:r>
              <a:rPr lang="ja-JP" altLang="en-US">
                <a:latin typeface="Tahoma" charset="0"/>
                <a:ea typeface="ＭＳ Ｐゴシック" charset="0"/>
              </a:rPr>
              <a:t>“</a:t>
            </a:r>
            <a:r>
              <a:rPr lang="en-US" altLang="ja-JP">
                <a:latin typeface="Tahoma" charset="0"/>
                <a:ea typeface="ＭＳ Ｐゴシック" charset="0"/>
              </a:rPr>
              <a:t>previous</a:t>
            </a:r>
            <a:r>
              <a:rPr lang="ja-JP" altLang="en-US">
                <a:latin typeface="Tahoma" charset="0"/>
                <a:ea typeface="ＭＳ Ｐゴシック" charset="0"/>
              </a:rPr>
              <a:t>”</a:t>
            </a:r>
            <a:r>
              <a:rPr lang="en-US" altLang="ja-JP">
                <a:latin typeface="Tahoma" charset="0"/>
                <a:ea typeface="ＭＳ Ｐゴシック" charset="0"/>
              </a:rPr>
              <a:t> N cache lines?</a:t>
            </a:r>
          </a:p>
          <a:p>
            <a:endParaRPr lang="en-US">
              <a:latin typeface="Tahoma" charset="0"/>
            </a:endParaRP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A88D78A-95F0-7742-8B18-536187F7620C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31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Stride Prefetchers</a:t>
            </a:r>
          </a:p>
        </p:txBody>
      </p:sp>
      <p:sp>
        <p:nvSpPr>
          <p:cNvPr id="66562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9154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Two kinds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Instruction program counter (PC) based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Cache block address based</a:t>
            </a: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r>
              <a:rPr lang="en-US">
                <a:latin typeface="Tahoma" charset="0"/>
              </a:rPr>
              <a:t>Instruction based: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Baer and Chen, </a:t>
            </a:r>
            <a:r>
              <a:rPr lang="ja-JP" altLang="en-US">
                <a:latin typeface="Tahoma" charset="0"/>
                <a:ea typeface="ＭＳ Ｐゴシック" charset="0"/>
              </a:rPr>
              <a:t>“</a:t>
            </a:r>
            <a:r>
              <a:rPr lang="en-US" altLang="ja-JP">
                <a:solidFill>
                  <a:srgbClr val="FF0000"/>
                </a:solidFill>
                <a:latin typeface="Tahoma" charset="0"/>
                <a:ea typeface="ＭＳ Ｐゴシック" charset="0"/>
              </a:rPr>
              <a:t>An effective on-chip preloading scheme to reduce data access penalty</a:t>
            </a:r>
            <a:r>
              <a:rPr lang="en-US" altLang="ja-JP">
                <a:latin typeface="Tahoma" charset="0"/>
                <a:ea typeface="ＭＳ Ｐゴシック" charset="0"/>
              </a:rPr>
              <a:t>,</a:t>
            </a:r>
            <a:r>
              <a:rPr lang="ja-JP" altLang="en-US">
                <a:latin typeface="Tahoma" charset="0"/>
                <a:ea typeface="ＭＳ Ｐゴシック" charset="0"/>
              </a:rPr>
              <a:t>”</a:t>
            </a:r>
            <a:r>
              <a:rPr lang="en-US" altLang="ja-JP">
                <a:latin typeface="Tahoma" charset="0"/>
                <a:ea typeface="ＭＳ Ｐゴシック" charset="0"/>
              </a:rPr>
              <a:t> SC 1991.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Idea: 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Record the distance between the memory addresses referenced by a load instruction (i.e. stride of the load) as well as the last address referenced by the load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Next time the same load instruction is fetched,                     prefetch </a:t>
            </a:r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last address + stride</a:t>
            </a:r>
          </a:p>
          <a:p>
            <a:endParaRPr lang="en-US">
              <a:latin typeface="Tahoma" charset="0"/>
            </a:endParaRP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endParaRPr lang="en-US">
              <a:latin typeface="Tahoma" charset="0"/>
            </a:endParaRP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273D741-252E-A04C-A6C7-0BDDDD590F74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32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Instruction Based Stride Prefetching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 dirty="0">
              <a:latin typeface="Tahoma" charset="0"/>
            </a:endParaRPr>
          </a:p>
          <a:p>
            <a:endParaRPr lang="en-US" dirty="0">
              <a:latin typeface="Tahoma" charset="0"/>
            </a:endParaRPr>
          </a:p>
          <a:p>
            <a:endParaRPr lang="en-US" dirty="0">
              <a:latin typeface="Tahoma" charset="0"/>
            </a:endParaRPr>
          </a:p>
          <a:p>
            <a:pPr>
              <a:buFont typeface="Wingdings" charset="0"/>
              <a:buNone/>
            </a:pPr>
            <a:endParaRPr lang="en-US" dirty="0">
              <a:latin typeface="Tahoma" charset="0"/>
            </a:endParaRPr>
          </a:p>
          <a:p>
            <a:r>
              <a:rPr lang="en-US" sz="2000" dirty="0">
                <a:latin typeface="Tahoma" charset="0"/>
              </a:rPr>
              <a:t>What is the problem with this?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Hint: how far can this get ahead? How much of the miss latency can the prefetch cover?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Initiating the prefetch when the load is fetched the next time can be too late 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Load will access the data cache soon after it is fetched!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Solutions: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Use </a:t>
            </a:r>
            <a:r>
              <a:rPr lang="en-US" sz="1800" dirty="0" err="1">
                <a:latin typeface="Tahoma" charset="0"/>
                <a:ea typeface="ＭＳ Ｐゴシック" charset="0"/>
              </a:rPr>
              <a:t>lookahead</a:t>
            </a:r>
            <a:r>
              <a:rPr lang="en-US" sz="1800" dirty="0">
                <a:latin typeface="Tahoma" charset="0"/>
                <a:ea typeface="ＭＳ Ｐゴシック" charset="0"/>
              </a:rPr>
              <a:t> PC to index the prefetcher </a:t>
            </a:r>
            <a:r>
              <a:rPr lang="en-US" sz="1800" dirty="0" smtClean="0">
                <a:latin typeface="Tahoma" charset="0"/>
                <a:ea typeface="ＭＳ Ｐゴシック" charset="0"/>
              </a:rPr>
              <a:t>table (decouple frontend of the processor from backend)</a:t>
            </a:r>
            <a:endParaRPr lang="en-US" sz="1800" dirty="0">
              <a:latin typeface="Tahoma" charset="0"/>
              <a:ea typeface="ＭＳ Ｐゴシック" charset="0"/>
            </a:endParaRP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Prefetch ahead (</a:t>
            </a:r>
            <a:r>
              <a:rPr lang="en-US" sz="1800" dirty="0">
                <a:solidFill>
                  <a:srgbClr val="0033CC"/>
                </a:solidFill>
                <a:latin typeface="Tahoma" charset="0"/>
                <a:ea typeface="ＭＳ Ｐゴシック" charset="0"/>
              </a:rPr>
              <a:t>last address + N*stride</a:t>
            </a:r>
            <a:r>
              <a:rPr lang="en-US" sz="1800" dirty="0">
                <a:latin typeface="Tahoma" charset="0"/>
                <a:ea typeface="ＭＳ Ｐゴシック" charset="0"/>
              </a:rPr>
              <a:t>)</a:t>
            </a:r>
          </a:p>
          <a:p>
            <a:pPr lvl="2"/>
            <a:r>
              <a:rPr lang="en-US" sz="1800" dirty="0">
                <a:latin typeface="Tahoma" charset="0"/>
                <a:ea typeface="ＭＳ Ｐゴシック" charset="0"/>
              </a:rPr>
              <a:t>Generate multiple prefetches</a:t>
            </a:r>
          </a:p>
          <a:p>
            <a:pPr lvl="2"/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ED59DBA-67BD-6E47-A54A-F9F0DE5DD5C4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33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039938" y="996950"/>
          <a:ext cx="6516687" cy="1758949"/>
        </p:xfrm>
        <a:graphic>
          <a:graphicData uri="http://schemas.openxmlformats.org/drawingml/2006/table">
            <a:tbl>
              <a:tblPr/>
              <a:tblGrid>
                <a:gridCol w="1995487"/>
                <a:gridCol w="2003425"/>
                <a:gridCol w="1419225"/>
                <a:gridCol w="1098550"/>
              </a:tblGrid>
              <a:tr h="396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Load Inst.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Last Address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Last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Confidence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PC (tag)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Referenced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Stride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0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…….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…….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……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7615" name="Rectangle 32"/>
          <p:cNvSpPr>
            <a:spLocks noChangeArrowheads="1"/>
          </p:cNvSpPr>
          <p:nvPr/>
        </p:nvSpPr>
        <p:spPr bwMode="auto">
          <a:xfrm>
            <a:off x="3571875" y="2092325"/>
            <a:ext cx="11113" cy="1588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6" name="Rectangle 34"/>
          <p:cNvSpPr>
            <a:spLocks noChangeArrowheads="1"/>
          </p:cNvSpPr>
          <p:nvPr/>
        </p:nvSpPr>
        <p:spPr bwMode="auto">
          <a:xfrm>
            <a:off x="4791075" y="2092325"/>
            <a:ext cx="12700" cy="1588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7" name="Rectangle 35"/>
          <p:cNvSpPr>
            <a:spLocks noChangeArrowheads="1"/>
          </p:cNvSpPr>
          <p:nvPr/>
        </p:nvSpPr>
        <p:spPr bwMode="auto">
          <a:xfrm>
            <a:off x="2208213" y="993775"/>
            <a:ext cx="1587" cy="11113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8" name="Rectangle 36"/>
          <p:cNvSpPr>
            <a:spLocks noChangeArrowheads="1"/>
          </p:cNvSpPr>
          <p:nvPr/>
        </p:nvSpPr>
        <p:spPr bwMode="auto">
          <a:xfrm>
            <a:off x="6262688" y="984250"/>
            <a:ext cx="1587" cy="11113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19" name="Rectangle 37"/>
          <p:cNvSpPr>
            <a:spLocks noChangeArrowheads="1"/>
          </p:cNvSpPr>
          <p:nvPr/>
        </p:nvSpPr>
        <p:spPr bwMode="auto">
          <a:xfrm>
            <a:off x="2220913" y="1220788"/>
            <a:ext cx="1587" cy="11112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20" name="Rectangle 38"/>
          <p:cNvSpPr>
            <a:spLocks noChangeArrowheads="1"/>
          </p:cNvSpPr>
          <p:nvPr/>
        </p:nvSpPr>
        <p:spPr bwMode="auto">
          <a:xfrm>
            <a:off x="6262688" y="1117600"/>
            <a:ext cx="1587" cy="11113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21" name="Rectangle 39"/>
          <p:cNvSpPr>
            <a:spLocks noChangeArrowheads="1"/>
          </p:cNvSpPr>
          <p:nvPr/>
        </p:nvSpPr>
        <p:spPr bwMode="auto">
          <a:xfrm>
            <a:off x="2220913" y="1852613"/>
            <a:ext cx="1587" cy="12700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22" name="Rectangle 40"/>
          <p:cNvSpPr>
            <a:spLocks noChangeArrowheads="1"/>
          </p:cNvSpPr>
          <p:nvPr/>
        </p:nvSpPr>
        <p:spPr bwMode="auto">
          <a:xfrm>
            <a:off x="6262688" y="1749425"/>
            <a:ext cx="1587" cy="12700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623" name="AutoShape 41"/>
          <p:cNvSpPr>
            <a:spLocks noChangeArrowheads="1"/>
          </p:cNvSpPr>
          <p:nvPr/>
        </p:nvSpPr>
        <p:spPr bwMode="auto">
          <a:xfrm rot="5400000">
            <a:off x="1052513" y="1616075"/>
            <a:ext cx="154305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13 w 21600"/>
              <a:gd name="T13" fmla="*/ 2913 h 21600"/>
              <a:gd name="T14" fmla="*/ 18687 w 21600"/>
              <a:gd name="T15" fmla="*/ 1868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226" y="21600"/>
                </a:lnTo>
                <a:lnTo>
                  <a:pt x="1937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7624" name="Line 42"/>
          <p:cNvSpPr>
            <a:spLocks noChangeShapeType="1"/>
          </p:cNvSpPr>
          <p:nvPr/>
        </p:nvSpPr>
        <p:spPr bwMode="auto">
          <a:xfrm>
            <a:off x="1290638" y="1711325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7625" name="Text Box 43"/>
          <p:cNvSpPr txBox="1">
            <a:spLocks noChangeArrowheads="1"/>
          </p:cNvSpPr>
          <p:nvPr/>
        </p:nvSpPr>
        <p:spPr bwMode="auto">
          <a:xfrm>
            <a:off x="469900" y="1223963"/>
            <a:ext cx="86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bg2"/>
                </a:solidFill>
              </a:rPr>
              <a:t>Load</a:t>
            </a:r>
          </a:p>
          <a:p>
            <a:pPr algn="ctr" eaLnBrk="1" hangingPunct="1"/>
            <a:r>
              <a:rPr lang="en-US">
                <a:solidFill>
                  <a:schemeClr val="bg2"/>
                </a:solidFill>
              </a:rPr>
              <a:t>Inst</a:t>
            </a:r>
          </a:p>
          <a:p>
            <a:pPr algn="ctr" eaLnBrk="1" hangingPunct="1"/>
            <a:r>
              <a:rPr lang="en-US">
                <a:solidFill>
                  <a:schemeClr val="bg2"/>
                </a:solidFill>
              </a:rPr>
              <a:t>PC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Garamond" charset="0"/>
              </a:rPr>
              <a:t>Cache-Block Address Based Stride Prefetching</a:t>
            </a:r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Can detect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A, A+N, A+2N, A+3N, …</a:t>
            </a:r>
          </a:p>
          <a:p>
            <a:pPr lvl="1"/>
            <a:r>
              <a:rPr lang="en-US">
                <a:solidFill>
                  <a:srgbClr val="FF0000"/>
                </a:solidFill>
                <a:latin typeface="Tahoma" charset="0"/>
                <a:ea typeface="ＭＳ Ｐゴシック" charset="0"/>
              </a:rPr>
              <a:t>Stream buffers </a:t>
            </a:r>
            <a:r>
              <a:rPr lang="en-US">
                <a:latin typeface="Tahoma" charset="0"/>
                <a:ea typeface="ＭＳ Ｐゴシック" charset="0"/>
              </a:rPr>
              <a:t>are a special case of cache block address based stride prefetching where N = 1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Read the Jouppi paper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Stream buffer also has data storage in that paper (no prefetching into cache)</a:t>
            </a: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07499CD-817D-9D49-BDB0-D3B667AB59E1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34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2039938" y="996950"/>
          <a:ext cx="4964112" cy="1758949"/>
        </p:xfrm>
        <a:graphic>
          <a:graphicData uri="http://schemas.openxmlformats.org/drawingml/2006/table">
            <a:tbl>
              <a:tblPr/>
              <a:tblGrid>
                <a:gridCol w="1822450"/>
                <a:gridCol w="1295400"/>
                <a:gridCol w="1846262"/>
              </a:tblGrid>
              <a:tr h="396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Address tag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Stride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Control/Confidence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0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…….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……</a:t>
                      </a: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34" name="Rectangle 32"/>
          <p:cNvSpPr>
            <a:spLocks noChangeArrowheads="1"/>
          </p:cNvSpPr>
          <p:nvPr/>
        </p:nvSpPr>
        <p:spPr bwMode="auto">
          <a:xfrm>
            <a:off x="3571875" y="2092325"/>
            <a:ext cx="11113" cy="1588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5" name="Rectangle 34"/>
          <p:cNvSpPr>
            <a:spLocks noChangeArrowheads="1"/>
          </p:cNvSpPr>
          <p:nvPr/>
        </p:nvSpPr>
        <p:spPr bwMode="auto">
          <a:xfrm>
            <a:off x="4791075" y="2092325"/>
            <a:ext cx="12700" cy="1588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6" name="Rectangle 35"/>
          <p:cNvSpPr>
            <a:spLocks noChangeArrowheads="1"/>
          </p:cNvSpPr>
          <p:nvPr/>
        </p:nvSpPr>
        <p:spPr bwMode="auto">
          <a:xfrm>
            <a:off x="2208213" y="993775"/>
            <a:ext cx="1587" cy="11113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7" name="Rectangle 36"/>
          <p:cNvSpPr>
            <a:spLocks noChangeArrowheads="1"/>
          </p:cNvSpPr>
          <p:nvPr/>
        </p:nvSpPr>
        <p:spPr bwMode="auto">
          <a:xfrm>
            <a:off x="6262688" y="984250"/>
            <a:ext cx="1587" cy="11113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8" name="Rectangle 37"/>
          <p:cNvSpPr>
            <a:spLocks noChangeArrowheads="1"/>
          </p:cNvSpPr>
          <p:nvPr/>
        </p:nvSpPr>
        <p:spPr bwMode="auto">
          <a:xfrm>
            <a:off x="2220913" y="1220788"/>
            <a:ext cx="1587" cy="11112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39" name="Rectangle 38"/>
          <p:cNvSpPr>
            <a:spLocks noChangeArrowheads="1"/>
          </p:cNvSpPr>
          <p:nvPr/>
        </p:nvSpPr>
        <p:spPr bwMode="auto">
          <a:xfrm>
            <a:off x="6262688" y="1117600"/>
            <a:ext cx="1587" cy="11113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40" name="Rectangle 39"/>
          <p:cNvSpPr>
            <a:spLocks noChangeArrowheads="1"/>
          </p:cNvSpPr>
          <p:nvPr/>
        </p:nvSpPr>
        <p:spPr bwMode="auto">
          <a:xfrm>
            <a:off x="2220913" y="1852613"/>
            <a:ext cx="1587" cy="12700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41" name="Rectangle 40"/>
          <p:cNvSpPr>
            <a:spLocks noChangeArrowheads="1"/>
          </p:cNvSpPr>
          <p:nvPr/>
        </p:nvSpPr>
        <p:spPr bwMode="auto">
          <a:xfrm>
            <a:off x="6262688" y="1749425"/>
            <a:ext cx="1587" cy="12700"/>
          </a:xfrm>
          <a:prstGeom prst="rect">
            <a:avLst/>
          </a:prstGeom>
          <a:blipFill dpi="0" rotWithShape="0">
            <a:blip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42" name="AutoShape 41"/>
          <p:cNvSpPr>
            <a:spLocks noChangeArrowheads="1"/>
          </p:cNvSpPr>
          <p:nvPr/>
        </p:nvSpPr>
        <p:spPr bwMode="auto">
          <a:xfrm rot="5400000">
            <a:off x="1052513" y="1616075"/>
            <a:ext cx="154305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13 w 21600"/>
              <a:gd name="T13" fmla="*/ 2913 h 21600"/>
              <a:gd name="T14" fmla="*/ 18687 w 21600"/>
              <a:gd name="T15" fmla="*/ 1868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226" y="21600"/>
                </a:lnTo>
                <a:lnTo>
                  <a:pt x="1937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643" name="Line 42"/>
          <p:cNvSpPr>
            <a:spLocks noChangeShapeType="1"/>
          </p:cNvSpPr>
          <p:nvPr/>
        </p:nvSpPr>
        <p:spPr bwMode="auto">
          <a:xfrm>
            <a:off x="1290638" y="1711325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8644" name="Text Box 43"/>
          <p:cNvSpPr txBox="1">
            <a:spLocks noChangeArrowheads="1"/>
          </p:cNvSpPr>
          <p:nvPr/>
        </p:nvSpPr>
        <p:spPr bwMode="auto">
          <a:xfrm>
            <a:off x="293688" y="1262063"/>
            <a:ext cx="1281112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bg2"/>
                </a:solidFill>
              </a:rPr>
              <a:t>Block </a:t>
            </a:r>
          </a:p>
          <a:p>
            <a:pPr algn="ctr" eaLnBrk="1" hangingPunct="1"/>
            <a:r>
              <a:rPr lang="en-US">
                <a:solidFill>
                  <a:schemeClr val="bg2"/>
                </a:solidFill>
              </a:rPr>
              <a:t>address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Stream Buffers (Jouppi, ISCA 1990)</a:t>
            </a:r>
          </a:p>
        </p:txBody>
      </p:sp>
      <p:sp>
        <p:nvSpPr>
          <p:cNvPr id="76803" name="Content Placeholder 2"/>
          <p:cNvSpPr>
            <a:spLocks noGrp="1"/>
          </p:cNvSpPr>
          <p:nvPr>
            <p:ph idx="1"/>
          </p:nvPr>
        </p:nvSpPr>
        <p:spPr>
          <a:xfrm>
            <a:off x="228600" y="979488"/>
            <a:ext cx="5332413" cy="5194300"/>
          </a:xfrm>
        </p:spPr>
        <p:txBody>
          <a:bodyPr/>
          <a:lstStyle/>
          <a:p>
            <a:r>
              <a:rPr lang="en-US" sz="2000">
                <a:latin typeface="Tahoma" charset="0"/>
              </a:rPr>
              <a:t>Each stream buffer holds one stream of sequentially prefetched cache lines </a:t>
            </a:r>
          </a:p>
          <a:p>
            <a:endParaRPr lang="en-US" sz="2000">
              <a:latin typeface="Tahoma" charset="0"/>
            </a:endParaRPr>
          </a:p>
          <a:p>
            <a:r>
              <a:rPr lang="en-US" sz="2000">
                <a:latin typeface="Tahoma" charset="0"/>
              </a:rPr>
              <a:t>On a load miss check the head of all stream buffers for an address match</a:t>
            </a:r>
          </a:p>
          <a:p>
            <a:pPr marL="742950" lvl="1" indent="-285750"/>
            <a:r>
              <a:rPr lang="en-US" sz="1600">
                <a:latin typeface="Tahoma" charset="0"/>
                <a:ea typeface="ＭＳ Ｐゴシック" charset="0"/>
              </a:rPr>
              <a:t>if hit, pop the entry from FIFO, update the cache with data </a:t>
            </a:r>
          </a:p>
          <a:p>
            <a:pPr marL="742950" lvl="1" indent="-285750"/>
            <a:r>
              <a:rPr lang="en-US" sz="1600">
                <a:latin typeface="Tahoma" charset="0"/>
                <a:ea typeface="ＭＳ Ｐゴシック" charset="0"/>
              </a:rPr>
              <a:t>if not, allocate a new stream buffer to the new miss address (may have to recycle a stream buffer following LRU policy)</a:t>
            </a:r>
          </a:p>
          <a:p>
            <a:endParaRPr lang="en-US" sz="2000">
              <a:latin typeface="Tahoma" charset="0"/>
            </a:endParaRPr>
          </a:p>
          <a:p>
            <a:r>
              <a:rPr lang="en-US" sz="2000">
                <a:latin typeface="Tahoma" charset="0"/>
              </a:rPr>
              <a:t>Stream buffer FIFOs are continuously topped-off with subsequent cache lines whenever there is room and the bus is not busy</a:t>
            </a:r>
          </a:p>
          <a:p>
            <a:endParaRPr lang="en-US" altLang="ja-JP" sz="1800">
              <a:latin typeface="Tahoma" charset="0"/>
            </a:endParaRPr>
          </a:p>
          <a:p>
            <a:endParaRPr lang="en-US">
              <a:latin typeface="Tahoma" charset="0"/>
            </a:endParaRPr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5DF0B5E4-AE51-6946-941C-83284784A9CD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35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grpSp>
        <p:nvGrpSpPr>
          <p:cNvPr id="69636" name="Group 4"/>
          <p:cNvGrpSpPr>
            <a:grpSpLocks/>
          </p:cNvGrpSpPr>
          <p:nvPr/>
        </p:nvGrpSpPr>
        <p:grpSpPr bwMode="auto">
          <a:xfrm>
            <a:off x="7191375" y="1028700"/>
            <a:ext cx="990600" cy="4800600"/>
            <a:chOff x="4608" y="960"/>
            <a:chExt cx="912" cy="3024"/>
          </a:xfrm>
        </p:grpSpPr>
        <p:sp>
          <p:nvSpPr>
            <p:cNvPr id="69654" name="Rectangle 5"/>
            <p:cNvSpPr>
              <a:spLocks noChangeArrowheads="1"/>
            </p:cNvSpPr>
            <p:nvPr/>
          </p:nvSpPr>
          <p:spPr bwMode="auto">
            <a:xfrm>
              <a:off x="4608" y="960"/>
              <a:ext cx="912" cy="480"/>
            </a:xfrm>
            <a:prstGeom prst="rect">
              <a:avLst/>
            </a:prstGeom>
            <a:solidFill>
              <a:srgbClr val="DDDDDD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i="1">
                  <a:solidFill>
                    <a:schemeClr val="accent1"/>
                  </a:solidFill>
                </a:rPr>
                <a:t>FIFO</a:t>
              </a:r>
            </a:p>
          </p:txBody>
        </p:sp>
        <p:sp>
          <p:nvSpPr>
            <p:cNvPr id="69655" name="Line 6"/>
            <p:cNvSpPr>
              <a:spLocks noChangeShapeType="1"/>
            </p:cNvSpPr>
            <p:nvPr/>
          </p:nvSpPr>
          <p:spPr bwMode="auto">
            <a:xfrm>
              <a:off x="4722" y="960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6" name="Line 7"/>
            <p:cNvSpPr>
              <a:spLocks noChangeShapeType="1"/>
            </p:cNvSpPr>
            <p:nvPr/>
          </p:nvSpPr>
          <p:spPr bwMode="auto">
            <a:xfrm>
              <a:off x="4836" y="960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7" name="Line 8"/>
            <p:cNvSpPr>
              <a:spLocks noChangeShapeType="1"/>
            </p:cNvSpPr>
            <p:nvPr/>
          </p:nvSpPr>
          <p:spPr bwMode="auto">
            <a:xfrm>
              <a:off x="4950" y="960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8" name="Line 9"/>
            <p:cNvSpPr>
              <a:spLocks noChangeShapeType="1"/>
            </p:cNvSpPr>
            <p:nvPr/>
          </p:nvSpPr>
          <p:spPr bwMode="auto">
            <a:xfrm>
              <a:off x="5064" y="960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9" name="Line 10"/>
            <p:cNvSpPr>
              <a:spLocks noChangeShapeType="1"/>
            </p:cNvSpPr>
            <p:nvPr/>
          </p:nvSpPr>
          <p:spPr bwMode="auto">
            <a:xfrm>
              <a:off x="5178" y="960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0" name="Line 11"/>
            <p:cNvSpPr>
              <a:spLocks noChangeShapeType="1"/>
            </p:cNvSpPr>
            <p:nvPr/>
          </p:nvSpPr>
          <p:spPr bwMode="auto">
            <a:xfrm>
              <a:off x="5292" y="960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1" name="Line 12"/>
            <p:cNvSpPr>
              <a:spLocks noChangeShapeType="1"/>
            </p:cNvSpPr>
            <p:nvPr/>
          </p:nvSpPr>
          <p:spPr bwMode="auto">
            <a:xfrm>
              <a:off x="5406" y="960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2" name="Rectangle 13"/>
            <p:cNvSpPr>
              <a:spLocks noChangeArrowheads="1"/>
            </p:cNvSpPr>
            <p:nvPr/>
          </p:nvSpPr>
          <p:spPr bwMode="auto">
            <a:xfrm>
              <a:off x="4608" y="1536"/>
              <a:ext cx="912" cy="480"/>
            </a:xfrm>
            <a:prstGeom prst="rect">
              <a:avLst/>
            </a:prstGeom>
            <a:solidFill>
              <a:srgbClr val="DDDDDD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i="1">
                  <a:solidFill>
                    <a:schemeClr val="accent1"/>
                  </a:solidFill>
                </a:rPr>
                <a:t>FIFO</a:t>
              </a:r>
            </a:p>
          </p:txBody>
        </p:sp>
        <p:sp>
          <p:nvSpPr>
            <p:cNvPr id="69663" name="Line 14"/>
            <p:cNvSpPr>
              <a:spLocks noChangeShapeType="1"/>
            </p:cNvSpPr>
            <p:nvPr/>
          </p:nvSpPr>
          <p:spPr bwMode="auto">
            <a:xfrm>
              <a:off x="4722" y="153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4" name="Line 15"/>
            <p:cNvSpPr>
              <a:spLocks noChangeShapeType="1"/>
            </p:cNvSpPr>
            <p:nvPr/>
          </p:nvSpPr>
          <p:spPr bwMode="auto">
            <a:xfrm>
              <a:off x="4836" y="153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5" name="Line 16"/>
            <p:cNvSpPr>
              <a:spLocks noChangeShapeType="1"/>
            </p:cNvSpPr>
            <p:nvPr/>
          </p:nvSpPr>
          <p:spPr bwMode="auto">
            <a:xfrm>
              <a:off x="4950" y="153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6" name="Line 17"/>
            <p:cNvSpPr>
              <a:spLocks noChangeShapeType="1"/>
            </p:cNvSpPr>
            <p:nvPr/>
          </p:nvSpPr>
          <p:spPr bwMode="auto">
            <a:xfrm>
              <a:off x="5064" y="153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7" name="Line 18"/>
            <p:cNvSpPr>
              <a:spLocks noChangeShapeType="1"/>
            </p:cNvSpPr>
            <p:nvPr/>
          </p:nvSpPr>
          <p:spPr bwMode="auto">
            <a:xfrm>
              <a:off x="5178" y="153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8" name="Line 19"/>
            <p:cNvSpPr>
              <a:spLocks noChangeShapeType="1"/>
            </p:cNvSpPr>
            <p:nvPr/>
          </p:nvSpPr>
          <p:spPr bwMode="auto">
            <a:xfrm>
              <a:off x="5292" y="153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69" name="Line 20"/>
            <p:cNvSpPr>
              <a:spLocks noChangeShapeType="1"/>
            </p:cNvSpPr>
            <p:nvPr/>
          </p:nvSpPr>
          <p:spPr bwMode="auto">
            <a:xfrm>
              <a:off x="5406" y="1536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0" name="Rectangle 21"/>
            <p:cNvSpPr>
              <a:spLocks noChangeArrowheads="1"/>
            </p:cNvSpPr>
            <p:nvPr/>
          </p:nvSpPr>
          <p:spPr bwMode="auto">
            <a:xfrm>
              <a:off x="4608" y="2928"/>
              <a:ext cx="912" cy="480"/>
            </a:xfrm>
            <a:prstGeom prst="rect">
              <a:avLst/>
            </a:prstGeom>
            <a:solidFill>
              <a:srgbClr val="DDDDDD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i="1">
                  <a:solidFill>
                    <a:schemeClr val="accent1"/>
                  </a:solidFill>
                </a:rPr>
                <a:t>FIFO</a:t>
              </a:r>
            </a:p>
          </p:txBody>
        </p:sp>
        <p:sp>
          <p:nvSpPr>
            <p:cNvPr id="69671" name="Line 22"/>
            <p:cNvSpPr>
              <a:spLocks noChangeShapeType="1"/>
            </p:cNvSpPr>
            <p:nvPr/>
          </p:nvSpPr>
          <p:spPr bwMode="auto">
            <a:xfrm>
              <a:off x="4722" y="2928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2" name="Line 23"/>
            <p:cNvSpPr>
              <a:spLocks noChangeShapeType="1"/>
            </p:cNvSpPr>
            <p:nvPr/>
          </p:nvSpPr>
          <p:spPr bwMode="auto">
            <a:xfrm>
              <a:off x="4836" y="2928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3" name="Line 24"/>
            <p:cNvSpPr>
              <a:spLocks noChangeShapeType="1"/>
            </p:cNvSpPr>
            <p:nvPr/>
          </p:nvSpPr>
          <p:spPr bwMode="auto">
            <a:xfrm>
              <a:off x="4950" y="2928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4" name="Line 25"/>
            <p:cNvSpPr>
              <a:spLocks noChangeShapeType="1"/>
            </p:cNvSpPr>
            <p:nvPr/>
          </p:nvSpPr>
          <p:spPr bwMode="auto">
            <a:xfrm>
              <a:off x="5064" y="2928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5" name="Line 26"/>
            <p:cNvSpPr>
              <a:spLocks noChangeShapeType="1"/>
            </p:cNvSpPr>
            <p:nvPr/>
          </p:nvSpPr>
          <p:spPr bwMode="auto">
            <a:xfrm>
              <a:off x="5178" y="2928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6" name="Line 27"/>
            <p:cNvSpPr>
              <a:spLocks noChangeShapeType="1"/>
            </p:cNvSpPr>
            <p:nvPr/>
          </p:nvSpPr>
          <p:spPr bwMode="auto">
            <a:xfrm>
              <a:off x="5292" y="2928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7" name="Line 28"/>
            <p:cNvSpPr>
              <a:spLocks noChangeShapeType="1"/>
            </p:cNvSpPr>
            <p:nvPr/>
          </p:nvSpPr>
          <p:spPr bwMode="auto">
            <a:xfrm>
              <a:off x="5406" y="2928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78" name="Rectangle 29"/>
            <p:cNvSpPr>
              <a:spLocks noChangeArrowheads="1"/>
            </p:cNvSpPr>
            <p:nvPr/>
          </p:nvSpPr>
          <p:spPr bwMode="auto">
            <a:xfrm>
              <a:off x="4608" y="3504"/>
              <a:ext cx="912" cy="480"/>
            </a:xfrm>
            <a:prstGeom prst="rect">
              <a:avLst/>
            </a:prstGeom>
            <a:solidFill>
              <a:srgbClr val="DDDDDD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 i="1">
                  <a:solidFill>
                    <a:schemeClr val="accent1"/>
                  </a:solidFill>
                </a:rPr>
                <a:t>FIFO</a:t>
              </a:r>
            </a:p>
          </p:txBody>
        </p:sp>
        <p:sp>
          <p:nvSpPr>
            <p:cNvPr id="69679" name="Line 30"/>
            <p:cNvSpPr>
              <a:spLocks noChangeShapeType="1"/>
            </p:cNvSpPr>
            <p:nvPr/>
          </p:nvSpPr>
          <p:spPr bwMode="auto">
            <a:xfrm>
              <a:off x="4722" y="3504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0" name="Line 31"/>
            <p:cNvSpPr>
              <a:spLocks noChangeShapeType="1"/>
            </p:cNvSpPr>
            <p:nvPr/>
          </p:nvSpPr>
          <p:spPr bwMode="auto">
            <a:xfrm>
              <a:off x="4836" y="3504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1" name="Line 32"/>
            <p:cNvSpPr>
              <a:spLocks noChangeShapeType="1"/>
            </p:cNvSpPr>
            <p:nvPr/>
          </p:nvSpPr>
          <p:spPr bwMode="auto">
            <a:xfrm>
              <a:off x="4950" y="3504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2" name="Line 33"/>
            <p:cNvSpPr>
              <a:spLocks noChangeShapeType="1"/>
            </p:cNvSpPr>
            <p:nvPr/>
          </p:nvSpPr>
          <p:spPr bwMode="auto">
            <a:xfrm>
              <a:off x="5064" y="3504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3" name="Line 34"/>
            <p:cNvSpPr>
              <a:spLocks noChangeShapeType="1"/>
            </p:cNvSpPr>
            <p:nvPr/>
          </p:nvSpPr>
          <p:spPr bwMode="auto">
            <a:xfrm>
              <a:off x="5178" y="3504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4" name="Line 35"/>
            <p:cNvSpPr>
              <a:spLocks noChangeShapeType="1"/>
            </p:cNvSpPr>
            <p:nvPr/>
          </p:nvSpPr>
          <p:spPr bwMode="auto">
            <a:xfrm>
              <a:off x="5292" y="3504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85" name="Line 36"/>
            <p:cNvSpPr>
              <a:spLocks noChangeShapeType="1"/>
            </p:cNvSpPr>
            <p:nvPr/>
          </p:nvSpPr>
          <p:spPr bwMode="auto">
            <a:xfrm>
              <a:off x="5406" y="3504"/>
              <a:ext cx="0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9637" name="Group 37"/>
          <p:cNvGrpSpPr>
            <a:grpSpLocks/>
          </p:cNvGrpSpPr>
          <p:nvPr/>
        </p:nvGrpSpPr>
        <p:grpSpPr bwMode="auto">
          <a:xfrm>
            <a:off x="6810375" y="1333500"/>
            <a:ext cx="381000" cy="4191000"/>
            <a:chOff x="4176" y="1152"/>
            <a:chExt cx="432" cy="2640"/>
          </a:xfrm>
        </p:grpSpPr>
        <p:sp>
          <p:nvSpPr>
            <p:cNvPr id="69650" name="Freeform 38"/>
            <p:cNvSpPr>
              <a:spLocks/>
            </p:cNvSpPr>
            <p:nvPr/>
          </p:nvSpPr>
          <p:spPr bwMode="auto">
            <a:xfrm>
              <a:off x="4416" y="1152"/>
              <a:ext cx="192" cy="2640"/>
            </a:xfrm>
            <a:custGeom>
              <a:avLst/>
              <a:gdLst>
                <a:gd name="T0" fmla="*/ 192 w 192"/>
                <a:gd name="T1" fmla="*/ 0 h 1824"/>
                <a:gd name="T2" fmla="*/ 0 w 192"/>
                <a:gd name="T3" fmla="*/ 0 h 1824"/>
                <a:gd name="T4" fmla="*/ 0 w 192"/>
                <a:gd name="T5" fmla="*/ 73584 h 1824"/>
                <a:gd name="T6" fmla="*/ 192 w 192"/>
                <a:gd name="T7" fmla="*/ 73584 h 18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1824"/>
                <a:gd name="T14" fmla="*/ 192 w 192"/>
                <a:gd name="T15" fmla="*/ 1824 h 18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1824">
                  <a:moveTo>
                    <a:pt x="192" y="0"/>
                  </a:moveTo>
                  <a:lnTo>
                    <a:pt x="0" y="0"/>
                  </a:lnTo>
                  <a:lnTo>
                    <a:pt x="0" y="1824"/>
                  </a:lnTo>
                  <a:lnTo>
                    <a:pt x="192" y="182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1" name="Line 39"/>
            <p:cNvSpPr>
              <a:spLocks noChangeShapeType="1"/>
            </p:cNvSpPr>
            <p:nvPr/>
          </p:nvSpPr>
          <p:spPr bwMode="auto">
            <a:xfrm>
              <a:off x="441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2" name="Line 40"/>
            <p:cNvSpPr>
              <a:spLocks noChangeShapeType="1"/>
            </p:cNvSpPr>
            <p:nvPr/>
          </p:nvSpPr>
          <p:spPr bwMode="auto">
            <a:xfrm>
              <a:off x="441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53" name="Line 41"/>
            <p:cNvSpPr>
              <a:spLocks noChangeShapeType="1"/>
            </p:cNvSpPr>
            <p:nvPr/>
          </p:nvSpPr>
          <p:spPr bwMode="auto">
            <a:xfrm flipH="1">
              <a:off x="4176" y="24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38" name="Rectangle 42"/>
          <p:cNvSpPr>
            <a:spLocks noChangeArrowheads="1"/>
          </p:cNvSpPr>
          <p:nvPr/>
        </p:nvSpPr>
        <p:spPr bwMode="auto">
          <a:xfrm>
            <a:off x="5591175" y="2628900"/>
            <a:ext cx="1219200" cy="1447800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DCache</a:t>
            </a:r>
          </a:p>
        </p:txBody>
      </p:sp>
      <p:sp>
        <p:nvSpPr>
          <p:cNvPr id="69639" name="Oval 43"/>
          <p:cNvSpPr>
            <a:spLocks noChangeArrowheads="1"/>
          </p:cNvSpPr>
          <p:nvPr/>
        </p:nvSpPr>
        <p:spPr bwMode="auto">
          <a:xfrm>
            <a:off x="7648575" y="2857500"/>
            <a:ext cx="76200" cy="762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0" name="Oval 44"/>
          <p:cNvSpPr>
            <a:spLocks noChangeArrowheads="1"/>
          </p:cNvSpPr>
          <p:nvPr/>
        </p:nvSpPr>
        <p:spPr bwMode="auto">
          <a:xfrm>
            <a:off x="7648575" y="3086100"/>
            <a:ext cx="76200" cy="762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1" name="Oval 45"/>
          <p:cNvSpPr>
            <a:spLocks noChangeArrowheads="1"/>
          </p:cNvSpPr>
          <p:nvPr/>
        </p:nvSpPr>
        <p:spPr bwMode="auto">
          <a:xfrm>
            <a:off x="7648575" y="3314700"/>
            <a:ext cx="76200" cy="762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2" name="Oval 46"/>
          <p:cNvSpPr>
            <a:spLocks noChangeArrowheads="1"/>
          </p:cNvSpPr>
          <p:nvPr/>
        </p:nvSpPr>
        <p:spPr bwMode="auto">
          <a:xfrm>
            <a:off x="7648575" y="3543300"/>
            <a:ext cx="76200" cy="762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643" name="Oval 47"/>
          <p:cNvSpPr>
            <a:spLocks noChangeArrowheads="1"/>
          </p:cNvSpPr>
          <p:nvPr/>
        </p:nvSpPr>
        <p:spPr bwMode="auto">
          <a:xfrm>
            <a:off x="7648575" y="3771900"/>
            <a:ext cx="76200" cy="76200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9644" name="Group 48"/>
          <p:cNvGrpSpPr>
            <a:grpSpLocks/>
          </p:cNvGrpSpPr>
          <p:nvPr/>
        </p:nvGrpSpPr>
        <p:grpSpPr bwMode="auto">
          <a:xfrm flipH="1">
            <a:off x="8181975" y="1333500"/>
            <a:ext cx="381000" cy="4191000"/>
            <a:chOff x="4176" y="1152"/>
            <a:chExt cx="432" cy="2640"/>
          </a:xfrm>
        </p:grpSpPr>
        <p:sp>
          <p:nvSpPr>
            <p:cNvPr id="69646" name="Freeform 49"/>
            <p:cNvSpPr>
              <a:spLocks/>
            </p:cNvSpPr>
            <p:nvPr/>
          </p:nvSpPr>
          <p:spPr bwMode="auto">
            <a:xfrm>
              <a:off x="4416" y="1152"/>
              <a:ext cx="192" cy="2640"/>
            </a:xfrm>
            <a:custGeom>
              <a:avLst/>
              <a:gdLst>
                <a:gd name="T0" fmla="*/ 192 w 192"/>
                <a:gd name="T1" fmla="*/ 0 h 1824"/>
                <a:gd name="T2" fmla="*/ 0 w 192"/>
                <a:gd name="T3" fmla="*/ 0 h 1824"/>
                <a:gd name="T4" fmla="*/ 0 w 192"/>
                <a:gd name="T5" fmla="*/ 73584 h 1824"/>
                <a:gd name="T6" fmla="*/ 192 w 192"/>
                <a:gd name="T7" fmla="*/ 73584 h 18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"/>
                <a:gd name="T13" fmla="*/ 0 h 1824"/>
                <a:gd name="T14" fmla="*/ 192 w 192"/>
                <a:gd name="T15" fmla="*/ 1824 h 18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" h="1824">
                  <a:moveTo>
                    <a:pt x="192" y="0"/>
                  </a:moveTo>
                  <a:lnTo>
                    <a:pt x="0" y="0"/>
                  </a:lnTo>
                  <a:lnTo>
                    <a:pt x="0" y="1824"/>
                  </a:lnTo>
                  <a:lnTo>
                    <a:pt x="192" y="1824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7" name="Line 50"/>
            <p:cNvSpPr>
              <a:spLocks noChangeShapeType="1"/>
            </p:cNvSpPr>
            <p:nvPr/>
          </p:nvSpPr>
          <p:spPr bwMode="auto">
            <a:xfrm>
              <a:off x="4416" y="3168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8" name="Line 51"/>
            <p:cNvSpPr>
              <a:spLocks noChangeShapeType="1"/>
            </p:cNvSpPr>
            <p:nvPr/>
          </p:nvSpPr>
          <p:spPr bwMode="auto">
            <a:xfrm>
              <a:off x="4416" y="1776"/>
              <a:ext cx="19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49" name="Line 52"/>
            <p:cNvSpPr>
              <a:spLocks noChangeShapeType="1"/>
            </p:cNvSpPr>
            <p:nvPr/>
          </p:nvSpPr>
          <p:spPr bwMode="auto">
            <a:xfrm flipH="1">
              <a:off x="4176" y="24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9645" name="Rectangle 53"/>
          <p:cNvSpPr>
            <a:spLocks noChangeArrowheads="1"/>
          </p:cNvSpPr>
          <p:nvPr/>
        </p:nvSpPr>
        <p:spPr bwMode="auto">
          <a:xfrm rot="-5400000">
            <a:off x="7443788" y="3189288"/>
            <a:ext cx="254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400"/>
              <a:t>Memory interface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Stream Buffer Design</a:t>
            </a:r>
          </a:p>
        </p:txBody>
      </p:sp>
      <p:sp>
        <p:nvSpPr>
          <p:cNvPr id="70658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2360BF2-048A-B549-8049-C57018D7D298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36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pic>
        <p:nvPicPr>
          <p:cNvPr id="706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357313"/>
            <a:ext cx="8629650" cy="3805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Stream Buffer Design</a:t>
            </a:r>
          </a:p>
        </p:txBody>
      </p:sp>
      <p:sp>
        <p:nvSpPr>
          <p:cNvPr id="71682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7168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4B5724E-99F3-F448-9B53-BC019DE0FCBA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37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813" y="879475"/>
            <a:ext cx="6276975" cy="564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Prefetcher Performance (I)</a:t>
            </a:r>
          </a:p>
        </p:txBody>
      </p:sp>
      <p:sp>
        <p:nvSpPr>
          <p:cNvPr id="72706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Tahoma" charset="0"/>
              </a:rPr>
              <a:t>Accuracy</a:t>
            </a:r>
            <a:r>
              <a:rPr lang="en-US" dirty="0">
                <a:latin typeface="Tahoma" charset="0"/>
              </a:rPr>
              <a:t> (used prefetches / sent prefetches)</a:t>
            </a:r>
          </a:p>
          <a:p>
            <a:r>
              <a:rPr lang="en-US" dirty="0">
                <a:solidFill>
                  <a:srgbClr val="0000FF"/>
                </a:solidFill>
                <a:latin typeface="Tahoma" charset="0"/>
              </a:rPr>
              <a:t>Coverage</a:t>
            </a:r>
            <a:r>
              <a:rPr lang="en-US" dirty="0">
                <a:latin typeface="Tahoma" charset="0"/>
              </a:rPr>
              <a:t> (</a:t>
            </a:r>
            <a:r>
              <a:rPr lang="en-US" dirty="0" err="1">
                <a:latin typeface="Tahoma" charset="0"/>
              </a:rPr>
              <a:t>prefetched</a:t>
            </a:r>
            <a:r>
              <a:rPr lang="en-US" dirty="0">
                <a:latin typeface="Tahoma" charset="0"/>
              </a:rPr>
              <a:t> misses / all misses)</a:t>
            </a:r>
          </a:p>
          <a:p>
            <a:r>
              <a:rPr lang="en-US" dirty="0">
                <a:solidFill>
                  <a:srgbClr val="0000FF"/>
                </a:solidFill>
                <a:latin typeface="Tahoma" charset="0"/>
              </a:rPr>
              <a:t>Timeliness</a:t>
            </a:r>
            <a:r>
              <a:rPr lang="en-US" dirty="0">
                <a:latin typeface="Tahoma" charset="0"/>
              </a:rPr>
              <a:t> (on-time prefetches / used prefetches)</a:t>
            </a:r>
          </a:p>
          <a:p>
            <a:endParaRPr lang="en-US" dirty="0"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Bandwidth consumption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Memory bandwidth consumed with prefetcher / without prefetcher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Good news: </a:t>
            </a:r>
            <a:r>
              <a:rPr lang="en-US" dirty="0">
                <a:solidFill>
                  <a:srgbClr val="0000FF"/>
                </a:solidFill>
                <a:latin typeface="Tahoma" charset="0"/>
                <a:ea typeface="ＭＳ Ｐゴシック" charset="0"/>
              </a:rPr>
              <a:t>Can utilize idle bus bandwidth (if available)</a:t>
            </a:r>
          </a:p>
          <a:p>
            <a:endParaRPr lang="en-US" dirty="0"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Cache pollution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Extra demand misses due to prefetch placement in cache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More difficult to quantify but affects performance</a:t>
            </a:r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0DD14D3-06DF-2848-91AB-33732F5F7988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38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Prefetcher Performance (II)</a:t>
            </a:r>
          </a:p>
        </p:txBody>
      </p:sp>
      <p:sp>
        <p:nvSpPr>
          <p:cNvPr id="56322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Prefetcher aggressiveness affects all performance metrics</a:t>
            </a:r>
          </a:p>
          <a:p>
            <a:r>
              <a:rPr lang="en-US">
                <a:latin typeface="Tahoma" charset="0"/>
              </a:rPr>
              <a:t>Aggressiveness dependent on prefetcher type</a:t>
            </a:r>
          </a:p>
          <a:p>
            <a:r>
              <a:rPr lang="en-US">
                <a:latin typeface="Tahoma" charset="0"/>
              </a:rPr>
              <a:t>For most hardware prefetchers:</a:t>
            </a:r>
          </a:p>
          <a:p>
            <a:pPr lvl="1"/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Prefetch distance</a:t>
            </a:r>
            <a:r>
              <a:rPr lang="en-US">
                <a:latin typeface="Tahoma" charset="0"/>
                <a:ea typeface="ＭＳ Ｐゴシック" charset="0"/>
              </a:rPr>
              <a:t>: how far ahead of the demand stream </a:t>
            </a:r>
          </a:p>
          <a:p>
            <a:pPr lvl="1"/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Prefetch degree</a:t>
            </a:r>
            <a:r>
              <a:rPr lang="en-US">
                <a:latin typeface="Tahoma" charset="0"/>
                <a:ea typeface="ＭＳ Ｐゴシック" charset="0"/>
              </a:rPr>
              <a:t>: how many prefetches per demand access</a:t>
            </a: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3FA51C0-0500-AB4A-99BC-F88735C4A7B6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39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sp>
        <p:nvSpPr>
          <p:cNvPr id="5" name="Rectangle 46"/>
          <p:cNvSpPr>
            <a:spLocks noChangeArrowheads="1"/>
          </p:cNvSpPr>
          <p:nvPr/>
        </p:nvSpPr>
        <p:spPr bwMode="auto">
          <a:xfrm>
            <a:off x="2743200" y="4676775"/>
            <a:ext cx="41148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Predicted Stream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743200" y="4676775"/>
            <a:ext cx="36576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Predicted Stream</a:t>
            </a:r>
          </a:p>
        </p:txBody>
      </p:sp>
      <p:sp>
        <p:nvSpPr>
          <p:cNvPr id="7" name="Rectangle 45"/>
          <p:cNvSpPr>
            <a:spLocks noChangeArrowheads="1"/>
          </p:cNvSpPr>
          <p:nvPr/>
        </p:nvSpPr>
        <p:spPr bwMode="auto">
          <a:xfrm>
            <a:off x="2743200" y="4676775"/>
            <a:ext cx="2057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44"/>
          <p:cNvSpPr>
            <a:spLocks noChangeArrowheads="1"/>
          </p:cNvSpPr>
          <p:nvPr/>
        </p:nvSpPr>
        <p:spPr bwMode="auto">
          <a:xfrm>
            <a:off x="2743200" y="4676775"/>
            <a:ext cx="533400" cy="609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514600" y="4219575"/>
            <a:ext cx="457200" cy="519113"/>
            <a:chOff x="1440" y="1584"/>
            <a:chExt cx="288" cy="327"/>
          </a:xfrm>
        </p:grpSpPr>
        <p:sp>
          <p:nvSpPr>
            <p:cNvPr id="56368" name="Line 6"/>
            <p:cNvSpPr>
              <a:spLocks noChangeShapeType="1"/>
            </p:cNvSpPr>
            <p:nvPr/>
          </p:nvSpPr>
          <p:spPr bwMode="auto">
            <a:xfrm flipV="1">
              <a:off x="1536" y="158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9" name="Text Box 8"/>
            <p:cNvSpPr txBox="1">
              <a:spLocks noChangeArrowheads="1"/>
            </p:cNvSpPr>
            <p:nvPr/>
          </p:nvSpPr>
          <p:spPr bwMode="auto">
            <a:xfrm>
              <a:off x="1440" y="1680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X</a:t>
              </a:r>
            </a:p>
          </p:txBody>
        </p:sp>
      </p:grp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914400" y="3609975"/>
            <a:ext cx="1828800" cy="6096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Access Stream</a:t>
            </a:r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6096000" y="5286375"/>
            <a:ext cx="685800" cy="519113"/>
            <a:chOff x="3936" y="2880"/>
            <a:chExt cx="288" cy="327"/>
          </a:xfrm>
        </p:grpSpPr>
        <p:sp>
          <p:nvSpPr>
            <p:cNvPr id="56366" name="Line 7"/>
            <p:cNvSpPr>
              <a:spLocks noChangeShapeType="1"/>
            </p:cNvSpPr>
            <p:nvPr/>
          </p:nvSpPr>
          <p:spPr bwMode="auto">
            <a:xfrm flipV="1">
              <a:off x="4032" y="288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7" name="Text Box 15"/>
            <p:cNvSpPr txBox="1">
              <a:spLocks noChangeArrowheads="1"/>
            </p:cNvSpPr>
            <p:nvPr/>
          </p:nvSpPr>
          <p:spPr bwMode="auto">
            <a:xfrm>
              <a:off x="3936" y="2976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P</a:t>
              </a:r>
              <a:r>
                <a:rPr lang="en-US" sz="1800" baseline="-25000"/>
                <a:t>max</a:t>
              </a:r>
            </a:p>
          </p:txBody>
        </p:sp>
      </p:grp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2743200" y="5591175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auto">
          <a:xfrm>
            <a:off x="3581400" y="5667375"/>
            <a:ext cx="1987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Prefetch Distance</a:t>
            </a:r>
          </a:p>
        </p:txBody>
      </p: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2971800" y="5286375"/>
            <a:ext cx="685800" cy="519113"/>
            <a:chOff x="3936" y="2880"/>
            <a:chExt cx="288" cy="327"/>
          </a:xfrm>
        </p:grpSpPr>
        <p:sp>
          <p:nvSpPr>
            <p:cNvPr id="56364" name="Line 21"/>
            <p:cNvSpPr>
              <a:spLocks noChangeShapeType="1"/>
            </p:cNvSpPr>
            <p:nvPr/>
          </p:nvSpPr>
          <p:spPr bwMode="auto">
            <a:xfrm flipV="1">
              <a:off x="4032" y="288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5" name="Text Box 22"/>
            <p:cNvSpPr txBox="1">
              <a:spLocks noChangeArrowheads="1"/>
            </p:cNvSpPr>
            <p:nvPr/>
          </p:nvSpPr>
          <p:spPr bwMode="auto">
            <a:xfrm>
              <a:off x="3936" y="2976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P</a:t>
              </a:r>
              <a:r>
                <a:rPr lang="en-US" sz="1800" baseline="-25000"/>
                <a:t>max</a:t>
              </a:r>
            </a:p>
          </p:txBody>
        </p:sp>
      </p:grpSp>
      <p:sp>
        <p:nvSpPr>
          <p:cNvPr id="21" name="Line 23"/>
          <p:cNvSpPr>
            <a:spLocks noChangeShapeType="1"/>
          </p:cNvSpPr>
          <p:nvPr/>
        </p:nvSpPr>
        <p:spPr bwMode="auto">
          <a:xfrm>
            <a:off x="2743200" y="5591175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2133600" y="5667375"/>
            <a:ext cx="2051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Very Conservative</a:t>
            </a:r>
          </a:p>
        </p:txBody>
      </p:sp>
      <p:sp>
        <p:nvSpPr>
          <p:cNvPr id="23" name="Rectangle 26"/>
          <p:cNvSpPr>
            <a:spLocks noChangeArrowheads="1"/>
          </p:cNvSpPr>
          <p:nvPr/>
        </p:nvSpPr>
        <p:spPr bwMode="auto">
          <a:xfrm>
            <a:off x="2590800" y="3609975"/>
            <a:ext cx="152400" cy="609600"/>
          </a:xfrm>
          <a:prstGeom prst="rect">
            <a:avLst/>
          </a:prstGeom>
          <a:pattFill prst="pct70">
            <a:fgClr>
              <a:srgbClr val="008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7" descr="75%"/>
          <p:cNvSpPr>
            <a:spLocks noChangeArrowheads="1"/>
          </p:cNvSpPr>
          <p:nvPr/>
        </p:nvSpPr>
        <p:spPr bwMode="auto">
          <a:xfrm>
            <a:off x="3124200" y="4676775"/>
            <a:ext cx="152400" cy="609600"/>
          </a:xfrm>
          <a:prstGeom prst="rect">
            <a:avLst/>
          </a:prstGeom>
          <a:pattFill prst="pct75">
            <a:fgClr>
              <a:srgbClr val="FF99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Rectangle 28" descr="75%"/>
          <p:cNvSpPr>
            <a:spLocks noChangeArrowheads="1"/>
          </p:cNvSpPr>
          <p:nvPr/>
        </p:nvSpPr>
        <p:spPr bwMode="auto">
          <a:xfrm>
            <a:off x="6248400" y="4676775"/>
            <a:ext cx="152400" cy="609600"/>
          </a:xfrm>
          <a:prstGeom prst="rect">
            <a:avLst/>
          </a:prstGeom>
          <a:pattFill prst="pct75">
            <a:fgClr>
              <a:srgbClr val="FF99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29"/>
          <p:cNvGrpSpPr>
            <a:grpSpLocks/>
          </p:cNvGrpSpPr>
          <p:nvPr/>
        </p:nvGrpSpPr>
        <p:grpSpPr bwMode="auto">
          <a:xfrm>
            <a:off x="4495800" y="5286375"/>
            <a:ext cx="685800" cy="519113"/>
            <a:chOff x="3936" y="2880"/>
            <a:chExt cx="288" cy="327"/>
          </a:xfrm>
        </p:grpSpPr>
        <p:sp>
          <p:nvSpPr>
            <p:cNvPr id="56362" name="Line 30"/>
            <p:cNvSpPr>
              <a:spLocks noChangeShapeType="1"/>
            </p:cNvSpPr>
            <p:nvPr/>
          </p:nvSpPr>
          <p:spPr bwMode="auto">
            <a:xfrm flipV="1">
              <a:off x="4032" y="2880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3" name="Text Box 31"/>
            <p:cNvSpPr txBox="1">
              <a:spLocks noChangeArrowheads="1"/>
            </p:cNvSpPr>
            <p:nvPr/>
          </p:nvSpPr>
          <p:spPr bwMode="auto">
            <a:xfrm>
              <a:off x="3936" y="2976"/>
              <a:ext cx="2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P</a:t>
              </a:r>
              <a:r>
                <a:rPr lang="en-US" sz="1800" baseline="-25000"/>
                <a:t>max</a:t>
              </a:r>
            </a:p>
          </p:txBody>
        </p:sp>
      </p:grpSp>
      <p:sp>
        <p:nvSpPr>
          <p:cNvPr id="29" name="Line 32"/>
          <p:cNvSpPr>
            <a:spLocks noChangeShapeType="1"/>
          </p:cNvSpPr>
          <p:nvPr/>
        </p:nvSpPr>
        <p:spPr bwMode="auto">
          <a:xfrm>
            <a:off x="2743200" y="5591175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Text Box 33"/>
          <p:cNvSpPr txBox="1">
            <a:spLocks noChangeArrowheads="1"/>
          </p:cNvSpPr>
          <p:nvPr/>
        </p:nvSpPr>
        <p:spPr bwMode="auto">
          <a:xfrm>
            <a:off x="2819400" y="5667375"/>
            <a:ext cx="2101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Middle of the Road</a:t>
            </a:r>
          </a:p>
        </p:txBody>
      </p:sp>
      <p:sp>
        <p:nvSpPr>
          <p:cNvPr id="31" name="Rectangle 34" descr="75%"/>
          <p:cNvSpPr>
            <a:spLocks noChangeArrowheads="1"/>
          </p:cNvSpPr>
          <p:nvPr/>
        </p:nvSpPr>
        <p:spPr bwMode="auto">
          <a:xfrm>
            <a:off x="4648200" y="4676775"/>
            <a:ext cx="152400" cy="609600"/>
          </a:xfrm>
          <a:prstGeom prst="rect">
            <a:avLst/>
          </a:prstGeom>
          <a:pattFill prst="pct75">
            <a:fgClr>
              <a:srgbClr val="FF99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" name="Group 42"/>
          <p:cNvGrpSpPr>
            <a:grpSpLocks/>
          </p:cNvGrpSpPr>
          <p:nvPr/>
        </p:nvGrpSpPr>
        <p:grpSpPr bwMode="auto">
          <a:xfrm>
            <a:off x="6553200" y="5286375"/>
            <a:ext cx="762000" cy="519113"/>
            <a:chOff x="4608" y="2832"/>
            <a:chExt cx="480" cy="327"/>
          </a:xfrm>
        </p:grpSpPr>
        <p:sp>
          <p:nvSpPr>
            <p:cNvPr id="56360" name="Line 36"/>
            <p:cNvSpPr>
              <a:spLocks noChangeShapeType="1"/>
            </p:cNvSpPr>
            <p:nvPr/>
          </p:nvSpPr>
          <p:spPr bwMode="auto">
            <a:xfrm flipV="1">
              <a:off x="4752" y="2832"/>
              <a:ext cx="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361" name="Text Box 37"/>
            <p:cNvSpPr txBox="1">
              <a:spLocks noChangeArrowheads="1"/>
            </p:cNvSpPr>
            <p:nvPr/>
          </p:nvSpPr>
          <p:spPr bwMode="auto">
            <a:xfrm>
              <a:off x="4608" y="2928"/>
              <a:ext cx="48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P</a:t>
              </a:r>
              <a:r>
                <a:rPr lang="en-US" sz="1800" baseline="-25000"/>
                <a:t>max</a:t>
              </a:r>
            </a:p>
          </p:txBody>
        </p:sp>
      </p:grpSp>
      <p:sp>
        <p:nvSpPr>
          <p:cNvPr id="35" name="Line 38"/>
          <p:cNvSpPr>
            <a:spLocks noChangeShapeType="1"/>
          </p:cNvSpPr>
          <p:nvPr/>
        </p:nvSpPr>
        <p:spPr bwMode="auto">
          <a:xfrm>
            <a:off x="2743200" y="5591175"/>
            <a:ext cx="388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Text Box 39"/>
          <p:cNvSpPr txBox="1">
            <a:spLocks noChangeArrowheads="1"/>
          </p:cNvSpPr>
          <p:nvPr/>
        </p:nvSpPr>
        <p:spPr bwMode="auto">
          <a:xfrm>
            <a:off x="3962400" y="5667375"/>
            <a:ext cx="184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Very Aggressive</a:t>
            </a:r>
          </a:p>
        </p:txBody>
      </p:sp>
      <p:sp>
        <p:nvSpPr>
          <p:cNvPr id="37" name="Rectangle 40" descr="75%"/>
          <p:cNvSpPr>
            <a:spLocks noChangeArrowheads="1"/>
          </p:cNvSpPr>
          <p:nvPr/>
        </p:nvSpPr>
        <p:spPr bwMode="auto">
          <a:xfrm>
            <a:off x="6705600" y="4676775"/>
            <a:ext cx="152400" cy="609600"/>
          </a:xfrm>
          <a:prstGeom prst="rect">
            <a:avLst/>
          </a:prstGeom>
          <a:pattFill prst="pct75">
            <a:fgClr>
              <a:srgbClr val="FF99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3"/>
          <p:cNvSpPr>
            <a:spLocks noChangeArrowheads="1"/>
          </p:cNvSpPr>
          <p:nvPr/>
        </p:nvSpPr>
        <p:spPr bwMode="auto">
          <a:xfrm>
            <a:off x="3581400" y="4676775"/>
            <a:ext cx="152400" cy="609600"/>
          </a:xfrm>
          <a:prstGeom prst="rect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Text Box 46"/>
          <p:cNvSpPr txBox="1">
            <a:spLocks noChangeArrowheads="1"/>
          </p:cNvSpPr>
          <p:nvPr/>
        </p:nvSpPr>
        <p:spPr bwMode="auto">
          <a:xfrm>
            <a:off x="3505200" y="543877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P</a:t>
            </a:r>
          </a:p>
        </p:txBody>
      </p:sp>
      <p:sp>
        <p:nvSpPr>
          <p:cNvPr id="40" name="Line 50"/>
          <p:cNvSpPr>
            <a:spLocks noChangeShapeType="1"/>
          </p:cNvSpPr>
          <p:nvPr/>
        </p:nvSpPr>
        <p:spPr bwMode="auto">
          <a:xfrm flipV="1">
            <a:off x="3657600" y="52863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Text Box 51"/>
          <p:cNvSpPr txBox="1">
            <a:spLocks noChangeArrowheads="1"/>
          </p:cNvSpPr>
          <p:nvPr/>
        </p:nvSpPr>
        <p:spPr bwMode="auto">
          <a:xfrm>
            <a:off x="3124200" y="4143375"/>
            <a:ext cx="1981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Prefetch Degree</a:t>
            </a:r>
          </a:p>
        </p:txBody>
      </p:sp>
      <p:sp>
        <p:nvSpPr>
          <p:cNvPr id="42" name="Line 52"/>
          <p:cNvSpPr>
            <a:spLocks noChangeShapeType="1"/>
          </p:cNvSpPr>
          <p:nvPr/>
        </p:nvSpPr>
        <p:spPr bwMode="auto">
          <a:xfrm>
            <a:off x="3733800" y="452437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Rectangle 47"/>
          <p:cNvSpPr>
            <a:spLocks noChangeArrowheads="1"/>
          </p:cNvSpPr>
          <p:nvPr/>
        </p:nvSpPr>
        <p:spPr bwMode="auto">
          <a:xfrm>
            <a:off x="2743200" y="3609975"/>
            <a:ext cx="152400" cy="609600"/>
          </a:xfrm>
          <a:prstGeom prst="rect">
            <a:avLst/>
          </a:prstGeom>
          <a:solidFill>
            <a:srgbClr val="00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Line 6"/>
          <p:cNvSpPr>
            <a:spLocks noChangeShapeType="1"/>
          </p:cNvSpPr>
          <p:nvPr/>
        </p:nvSpPr>
        <p:spPr bwMode="auto">
          <a:xfrm flipV="1">
            <a:off x="2819400" y="42195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 Box 8"/>
          <p:cNvSpPr txBox="1">
            <a:spLocks noChangeArrowheads="1"/>
          </p:cNvSpPr>
          <p:nvPr/>
        </p:nvSpPr>
        <p:spPr bwMode="auto">
          <a:xfrm>
            <a:off x="2667000" y="4371975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X+1</a:t>
            </a:r>
          </a:p>
        </p:txBody>
      </p:sp>
      <p:sp>
        <p:nvSpPr>
          <p:cNvPr id="46" name="Rectangle 51"/>
          <p:cNvSpPr>
            <a:spLocks noChangeArrowheads="1"/>
          </p:cNvSpPr>
          <p:nvPr/>
        </p:nvSpPr>
        <p:spPr bwMode="auto">
          <a:xfrm>
            <a:off x="3733800" y="4676775"/>
            <a:ext cx="152400" cy="6096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52"/>
          <p:cNvSpPr>
            <a:spLocks noChangeArrowheads="1"/>
          </p:cNvSpPr>
          <p:nvPr/>
        </p:nvSpPr>
        <p:spPr bwMode="auto">
          <a:xfrm>
            <a:off x="3886200" y="4676775"/>
            <a:ext cx="152400" cy="6096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53"/>
          <p:cNvSpPr>
            <a:spLocks noChangeArrowheads="1"/>
          </p:cNvSpPr>
          <p:nvPr/>
        </p:nvSpPr>
        <p:spPr bwMode="auto">
          <a:xfrm>
            <a:off x="4038600" y="4676775"/>
            <a:ext cx="152400" cy="609600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Text Box 54"/>
          <p:cNvSpPr txBox="1">
            <a:spLocks noChangeArrowheads="1"/>
          </p:cNvSpPr>
          <p:nvPr/>
        </p:nvSpPr>
        <p:spPr bwMode="auto">
          <a:xfrm>
            <a:off x="3657600" y="5286375"/>
            <a:ext cx="636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1 2 3</a:t>
            </a:r>
          </a:p>
        </p:txBody>
      </p:sp>
      <p:sp>
        <p:nvSpPr>
          <p:cNvPr id="50" name="Rectangle 49"/>
          <p:cNvSpPr/>
          <p:nvPr/>
        </p:nvSpPr>
        <p:spPr>
          <a:xfrm>
            <a:off x="2743200" y="4676775"/>
            <a:ext cx="838200" cy="609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4518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2" grpId="0" animBg="1"/>
      <p:bldP spid="16" grpId="0" animBg="1"/>
      <p:bldP spid="16" grpId="1" animBg="1"/>
      <p:bldP spid="17" grpId="0"/>
      <p:bldP spid="17" grpId="1"/>
      <p:bldP spid="21" grpId="0" animBg="1"/>
      <p:bldP spid="21" grpId="1" animBg="1"/>
      <p:bldP spid="22" grpId="0"/>
      <p:bldP spid="22" grpId="1"/>
      <p:bldP spid="23" grpId="0" animBg="1"/>
      <p:bldP spid="24" grpId="0" animBg="1"/>
      <p:bldP spid="24" grpId="1" animBg="1"/>
      <p:bldP spid="25" grpId="0" animBg="1"/>
      <p:bldP spid="25" grpId="1" animBg="1"/>
      <p:bldP spid="29" grpId="0" animBg="1"/>
      <p:bldP spid="29" grpId="1" animBg="1"/>
      <p:bldP spid="30" grpId="0"/>
      <p:bldP spid="30" grpId="1"/>
      <p:bldP spid="31" grpId="0" animBg="1"/>
      <p:bldP spid="31" grpId="1" animBg="1"/>
      <p:bldP spid="35" grpId="0" animBg="1"/>
      <p:bldP spid="35" grpId="1" animBg="1"/>
      <p:bldP spid="36" grpId="0"/>
      <p:bldP spid="36" grpId="1"/>
      <p:bldP spid="37" grpId="0" animBg="1"/>
      <p:bldP spid="37" grpId="1" animBg="1"/>
      <p:bldP spid="38" grpId="0" animBg="1"/>
      <p:bldP spid="39" grpId="0"/>
      <p:bldP spid="40" grpId="0" animBg="1"/>
      <p:bldP spid="41" grpId="0"/>
      <p:bldP spid="42" grpId="0" animBg="1"/>
      <p:bldP spid="43" grpId="0" animBg="1"/>
      <p:bldP spid="44" grpId="0" animBg="1"/>
      <p:bldP spid="45" grpId="0"/>
      <p:bldP spid="46" grpId="0" animBg="1"/>
      <p:bldP spid="47" grpId="0" animBg="1"/>
      <p:bldP spid="48" grpId="0" animBg="1"/>
      <p:bldP spid="49" grpId="0"/>
      <p:bldP spid="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Lab 4 Statistics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MAX 	100</a:t>
            </a:r>
          </a:p>
          <a:p>
            <a:r>
              <a:rPr lang="en-US" dirty="0" smtClean="0">
                <a:ea typeface="ＭＳ Ｐゴシック" pitchFamily="34" charset="-128"/>
              </a:rPr>
              <a:t>MIN 	67.79</a:t>
            </a:r>
          </a:p>
          <a:p>
            <a:r>
              <a:rPr lang="en-US" dirty="0" smtClean="0">
                <a:ea typeface="ＭＳ Ｐゴシック" pitchFamily="34" charset="-128"/>
              </a:rPr>
              <a:t>MEDIAN 	96.16</a:t>
            </a:r>
          </a:p>
          <a:p>
            <a:r>
              <a:rPr lang="en-US" dirty="0" smtClean="0">
                <a:ea typeface="ＭＳ Ｐゴシック" pitchFamily="34" charset="-128"/>
              </a:rPr>
              <a:t>MEAN 	91.32</a:t>
            </a:r>
          </a:p>
          <a:p>
            <a:r>
              <a:rPr lang="en-US" dirty="0" smtClean="0">
                <a:ea typeface="ＭＳ Ｐゴシック" pitchFamily="34" charset="-128"/>
              </a:rPr>
              <a:t>STD 	9.92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6072955-7EFD-412B-876C-372447C08BCE}" type="slidenum">
              <a:rPr lang="en-US">
                <a:cs typeface="Arial" charset="0"/>
              </a:rPr>
              <a:pPr/>
              <a:t>4</a:t>
            </a:fld>
            <a:endParaRPr lang="en-US"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392262" y="497985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0000"/>
              </a:solidFill>
              <a:ea typeface="ＭＳ Ｐゴシック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217685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Prefetcher Performance (III)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sz="2200" dirty="0">
                <a:latin typeface="Tahoma" charset="0"/>
              </a:rPr>
              <a:t>How do these metrics interact?</a:t>
            </a:r>
          </a:p>
          <a:p>
            <a:r>
              <a:rPr lang="en-US" sz="2200" dirty="0">
                <a:latin typeface="Tahoma" charset="0"/>
              </a:rPr>
              <a:t>Very </a:t>
            </a:r>
            <a:r>
              <a:rPr lang="en-US" sz="2200" dirty="0" smtClean="0">
                <a:latin typeface="Tahoma" charset="0"/>
              </a:rPr>
              <a:t>Aggressive Prefetcher</a:t>
            </a:r>
            <a:endParaRPr lang="en-US" sz="2200" dirty="0">
              <a:latin typeface="Tahoma" charset="0"/>
            </a:endParaRP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Well ahead of the load access stream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Hides memory access latency better 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More speculative</a:t>
            </a:r>
          </a:p>
          <a:p>
            <a:pPr lvl="1">
              <a:buFont typeface="Wingdings" charset="0"/>
              <a:buNone/>
            </a:pPr>
            <a:r>
              <a:rPr lang="en-US" sz="2000" dirty="0">
                <a:latin typeface="Tahoma" charset="0"/>
                <a:ea typeface="ＭＳ Ｐゴシック" charset="0"/>
              </a:rPr>
              <a:t>+ Higher coverage, better timeliness</a:t>
            </a:r>
          </a:p>
          <a:p>
            <a:pPr lvl="1">
              <a:buFont typeface="Wingdings" charset="0"/>
              <a:buNone/>
            </a:pPr>
            <a:r>
              <a:rPr lang="en-US" sz="2000" dirty="0">
                <a:latin typeface="Tahoma" charset="0"/>
                <a:ea typeface="ＭＳ Ｐゴシック" charset="0"/>
              </a:rPr>
              <a:t>-- Likely lower accuracy, higher bandwidth and pollution</a:t>
            </a:r>
          </a:p>
          <a:p>
            <a:r>
              <a:rPr lang="en-US" sz="2200" dirty="0">
                <a:latin typeface="Tahoma" charset="0"/>
              </a:rPr>
              <a:t>Very </a:t>
            </a:r>
            <a:r>
              <a:rPr lang="en-US" sz="2200" dirty="0" smtClean="0">
                <a:latin typeface="Tahoma" charset="0"/>
              </a:rPr>
              <a:t>Conservative Prefetcher</a:t>
            </a:r>
            <a:endParaRPr lang="en-US" sz="2200" dirty="0">
              <a:latin typeface="Tahoma" charset="0"/>
            </a:endParaRP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Closer to the load access stream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Might not hide memory access latency completely</a:t>
            </a:r>
          </a:p>
          <a:p>
            <a:pPr lvl="1"/>
            <a:r>
              <a:rPr lang="en-US" sz="2000" dirty="0">
                <a:latin typeface="Tahoma" charset="0"/>
                <a:ea typeface="ＭＳ Ｐゴシック" charset="0"/>
              </a:rPr>
              <a:t>Reduces potential for cache pollution and bandwidth contention</a:t>
            </a:r>
          </a:p>
          <a:p>
            <a:pPr lvl="1">
              <a:buFont typeface="Wingdings" charset="0"/>
              <a:buNone/>
            </a:pPr>
            <a:r>
              <a:rPr lang="en-US" sz="2000" dirty="0">
                <a:latin typeface="Tahoma" charset="0"/>
                <a:ea typeface="ＭＳ Ｐゴシック" charset="0"/>
              </a:rPr>
              <a:t>+ Likely higher accuracy, lower bandwidth, less polluting</a:t>
            </a:r>
          </a:p>
          <a:p>
            <a:pPr lvl="1">
              <a:buFont typeface="Wingdings" charset="0"/>
              <a:buNone/>
            </a:pPr>
            <a:r>
              <a:rPr lang="en-US" sz="2000" dirty="0">
                <a:latin typeface="Tahoma" charset="0"/>
                <a:ea typeface="ＭＳ Ｐゴシック" charset="0"/>
              </a:rPr>
              <a:t>-- Likely lower coverage and less timely</a:t>
            </a:r>
          </a:p>
          <a:p>
            <a:endParaRPr lang="en-US" dirty="0">
              <a:latin typeface="Tahoma" charset="0"/>
            </a:endParaRPr>
          </a:p>
          <a:p>
            <a:pPr lvl="1"/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79F74AE-8CCD-1342-A280-6FBD1C905C0D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40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1783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Prefetcher Performance (IV)</a:t>
            </a:r>
          </a:p>
        </p:txBody>
      </p:sp>
      <p:sp>
        <p:nvSpPr>
          <p:cNvPr id="58370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162A4D7-6377-674E-A4B5-3DAB90EDC51D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41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graphicFrame>
        <p:nvGraphicFramePr>
          <p:cNvPr id="58372" name="Object 8"/>
          <p:cNvGraphicFramePr>
            <a:graphicFrameLocks noChangeAspect="1"/>
          </p:cNvGraphicFramePr>
          <p:nvPr/>
        </p:nvGraphicFramePr>
        <p:xfrm>
          <a:off x="541338" y="1514475"/>
          <a:ext cx="8297862" cy="448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81" name="Worksheet" r:id="rId3" imgW="8305800" imgH="4483100" progId="Excel.Sheet.8">
                  <p:embed/>
                </p:oleObj>
              </mc:Choice>
              <mc:Fallback>
                <p:oleObj name="Worksheet" r:id="rId3" imgW="8305800" imgH="44831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1514475"/>
                        <a:ext cx="8297862" cy="448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3" name="Line 8"/>
          <p:cNvSpPr>
            <a:spLocks noChangeShapeType="1"/>
          </p:cNvSpPr>
          <p:nvPr/>
        </p:nvSpPr>
        <p:spPr bwMode="auto">
          <a:xfrm flipV="1">
            <a:off x="1346200" y="4652963"/>
            <a:ext cx="7239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422400" y="4516438"/>
            <a:ext cx="1905000" cy="762000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3151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Prefetcher Performance (V)</a:t>
            </a:r>
          </a:p>
        </p:txBody>
      </p:sp>
      <p:sp>
        <p:nvSpPr>
          <p:cNvPr id="59394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pPr marL="342900" lvl="1" indent="-342900">
              <a:buClr>
                <a:schemeClr val="accent1"/>
              </a:buClr>
              <a:buSzPct val="65000"/>
              <a:buFont typeface="Wingdings" charset="0"/>
              <a:buChar char="n"/>
            </a:pPr>
            <a:r>
              <a:rPr lang="en-US">
                <a:latin typeface="Tahoma" charset="0"/>
                <a:ea typeface="ＭＳ Ｐゴシック" charset="0"/>
              </a:rPr>
              <a:t>Srinath et al., </a:t>
            </a:r>
            <a:r>
              <a:rPr lang="ja-JP" altLang="en-US">
                <a:latin typeface="Tahoma" charset="0"/>
                <a:ea typeface="ＭＳ Ｐゴシック" charset="0"/>
              </a:rPr>
              <a:t>“</a:t>
            </a:r>
            <a:r>
              <a:rPr lang="en-US" altLang="ja-JP">
                <a:solidFill>
                  <a:srgbClr val="FF0000"/>
                </a:solidFill>
                <a:latin typeface="Tahoma" charset="0"/>
                <a:ea typeface="ＭＳ Ｐゴシック" charset="0"/>
              </a:rPr>
              <a:t>Feedback Directed Prefetching: Improving the Performance and Bandwidth-Efficiency of Hardware Prefetchers</a:t>
            </a:r>
            <a:r>
              <a:rPr lang="ja-JP" altLang="en-US">
                <a:latin typeface="Tahoma" charset="0"/>
                <a:ea typeface="ＭＳ Ｐゴシック" charset="0"/>
              </a:rPr>
              <a:t>“</a:t>
            </a:r>
            <a:r>
              <a:rPr lang="en-US" altLang="ja-JP">
                <a:latin typeface="Tahoma" charset="0"/>
                <a:ea typeface="ＭＳ Ｐゴシック" charset="0"/>
              </a:rPr>
              <a:t>, HPCA 2007.</a:t>
            </a:r>
          </a:p>
          <a:p>
            <a:endParaRPr lang="en-US">
              <a:latin typeface="Tahoma" charset="0"/>
            </a:endParaRPr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5B11A08-E6F3-CB44-BEF5-048EA61CED03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42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graphicFrame>
        <p:nvGraphicFramePr>
          <p:cNvPr id="59396" name="Object 4"/>
          <p:cNvGraphicFramePr>
            <a:graphicFrameLocks noChangeAspect="1"/>
          </p:cNvGraphicFramePr>
          <p:nvPr/>
        </p:nvGraphicFramePr>
        <p:xfrm>
          <a:off x="381000" y="1600200"/>
          <a:ext cx="8162925" cy="345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9205" name="Worksheet" r:id="rId3" imgW="8102600" imgH="3429000" progId="Excel.Sheet.8">
                  <p:embed/>
                </p:oleObj>
              </mc:Choice>
              <mc:Fallback>
                <p:oleObj name="Worksheet" r:id="rId3" imgW="8102600" imgH="34290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600200"/>
                        <a:ext cx="8162925" cy="345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8"/>
          <p:cNvSpPr>
            <a:spLocks noChangeArrowheads="1"/>
          </p:cNvSpPr>
          <p:nvPr/>
        </p:nvSpPr>
        <p:spPr bwMode="auto">
          <a:xfrm>
            <a:off x="7924800" y="3276600"/>
            <a:ext cx="457200" cy="9906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Oval 11"/>
          <p:cNvSpPr>
            <a:spLocks noChangeArrowheads="1"/>
          </p:cNvSpPr>
          <p:nvPr/>
        </p:nvSpPr>
        <p:spPr bwMode="auto">
          <a:xfrm>
            <a:off x="3886200" y="3505200"/>
            <a:ext cx="381000" cy="762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12"/>
          <p:cNvSpPr>
            <a:spLocks noChangeArrowheads="1"/>
          </p:cNvSpPr>
          <p:nvPr/>
        </p:nvSpPr>
        <p:spPr bwMode="auto">
          <a:xfrm>
            <a:off x="3505200" y="3505200"/>
            <a:ext cx="381000" cy="762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276600" y="29718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  <a:sym typeface="Wingdings" charset="0"/>
              </a:rPr>
              <a:t></a:t>
            </a:r>
            <a:r>
              <a:rPr lang="en-US" sz="1800">
                <a:solidFill>
                  <a:srgbClr val="FF0000"/>
                </a:solidFill>
              </a:rPr>
              <a:t>48%</a:t>
            </a: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3810000" y="3200400"/>
            <a:ext cx="908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FF0000"/>
                </a:solidFill>
                <a:sym typeface="Wingdings" charset="0"/>
              </a:rPr>
              <a:t> </a:t>
            </a:r>
            <a:r>
              <a:rPr lang="en-US" sz="1800">
                <a:solidFill>
                  <a:srgbClr val="FF0000"/>
                </a:solidFill>
              </a:rPr>
              <a:t>29%</a:t>
            </a:r>
          </a:p>
        </p:txBody>
      </p:sp>
    </p:spTree>
    <p:extLst>
      <p:ext uri="{BB962C8B-B14F-4D97-AF65-F5344CB8AC3E}">
        <p14:creationId xmlns:p14="http://schemas.microsoft.com/office/powerpoint/2010/main" val="24026255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1066800"/>
          </a:xfrm>
        </p:spPr>
        <p:txBody>
          <a:bodyPr/>
          <a:lstStyle/>
          <a:p>
            <a:r>
              <a:rPr lang="en-US">
                <a:latin typeface="Garamond" charset="0"/>
              </a:rPr>
              <a:t>Feedback-Directed Prefetcher Throttling (I)</a:t>
            </a:r>
          </a:p>
        </p:txBody>
      </p:sp>
      <p:sp>
        <p:nvSpPr>
          <p:cNvPr id="60418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Idea: </a:t>
            </a:r>
          </a:p>
          <a:p>
            <a:pPr lvl="1"/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Dynamically monitor prefetcher performance</a:t>
            </a:r>
            <a:r>
              <a:rPr lang="en-US">
                <a:latin typeface="Tahoma" charset="0"/>
                <a:ea typeface="ＭＳ Ｐゴシック" charset="0"/>
              </a:rPr>
              <a:t> metrics</a:t>
            </a:r>
          </a:p>
          <a:p>
            <a:pPr lvl="1"/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Throttle the prefetcher aggressiveness </a:t>
            </a:r>
            <a:r>
              <a:rPr lang="en-US">
                <a:latin typeface="Tahoma" charset="0"/>
                <a:ea typeface="ＭＳ Ｐゴシック" charset="0"/>
              </a:rPr>
              <a:t>up/down based on past performance</a:t>
            </a:r>
          </a:p>
          <a:p>
            <a:pPr lvl="1"/>
            <a:r>
              <a:rPr lang="en-US">
                <a:solidFill>
                  <a:srgbClr val="0033CC"/>
                </a:solidFill>
                <a:latin typeface="Tahoma" charset="0"/>
                <a:ea typeface="ＭＳ Ｐゴシック" charset="0"/>
              </a:rPr>
              <a:t>Change the location prefetches are inserted </a:t>
            </a:r>
            <a:r>
              <a:rPr lang="en-US">
                <a:latin typeface="Tahoma" charset="0"/>
                <a:ea typeface="ＭＳ Ｐゴシック" charset="0"/>
              </a:rPr>
              <a:t>in cache based on past performance</a:t>
            </a: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  <a:p>
            <a:pPr lvl="1"/>
            <a:endParaRPr lang="en-US">
              <a:latin typeface="Tahoma" charset="0"/>
              <a:ea typeface="ＭＳ Ｐゴシック" charset="0"/>
            </a:endParaRPr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42F3CCD-0F05-8B47-ADCB-7FE78EA90BE6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43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sp>
        <p:nvSpPr>
          <p:cNvPr id="39" name="AutoShape 5"/>
          <p:cNvSpPr>
            <a:spLocks noChangeArrowheads="1"/>
          </p:cNvSpPr>
          <p:nvPr/>
        </p:nvSpPr>
        <p:spPr bwMode="auto">
          <a:xfrm>
            <a:off x="952500" y="3614738"/>
            <a:ext cx="1447800" cy="457200"/>
          </a:xfrm>
          <a:prstGeom prst="roundRect">
            <a:avLst>
              <a:gd name="adj" fmla="val 16667"/>
            </a:avLst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High Accuracy</a:t>
            </a:r>
          </a:p>
        </p:txBody>
      </p:sp>
      <p:sp>
        <p:nvSpPr>
          <p:cNvPr id="40" name="Line 6"/>
          <p:cNvSpPr>
            <a:spLocks noChangeShapeType="1"/>
          </p:cNvSpPr>
          <p:nvPr/>
        </p:nvSpPr>
        <p:spPr bwMode="auto">
          <a:xfrm flipH="1">
            <a:off x="1104900" y="4071938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AutoShape 7"/>
          <p:cNvSpPr>
            <a:spLocks noChangeArrowheads="1"/>
          </p:cNvSpPr>
          <p:nvPr/>
        </p:nvSpPr>
        <p:spPr bwMode="auto">
          <a:xfrm>
            <a:off x="571500" y="4376738"/>
            <a:ext cx="1066800" cy="457200"/>
          </a:xfrm>
          <a:prstGeom prst="roundRect">
            <a:avLst>
              <a:gd name="adj" fmla="val 16667"/>
            </a:avLst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Not-Late</a:t>
            </a:r>
          </a:p>
        </p:txBody>
      </p:sp>
      <p:sp>
        <p:nvSpPr>
          <p:cNvPr id="42" name="AutoShape 8"/>
          <p:cNvSpPr>
            <a:spLocks noChangeArrowheads="1"/>
          </p:cNvSpPr>
          <p:nvPr/>
        </p:nvSpPr>
        <p:spPr bwMode="auto">
          <a:xfrm>
            <a:off x="571500" y="5214938"/>
            <a:ext cx="1066800" cy="457200"/>
          </a:xfrm>
          <a:prstGeom prst="roundRect">
            <a:avLst>
              <a:gd name="adj" fmla="val 16667"/>
            </a:avLst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Polluting</a:t>
            </a:r>
          </a:p>
        </p:txBody>
      </p:sp>
      <p:sp>
        <p:nvSpPr>
          <p:cNvPr id="43" name="Line 9"/>
          <p:cNvSpPr>
            <a:spLocks noChangeShapeType="1"/>
          </p:cNvSpPr>
          <p:nvPr/>
        </p:nvSpPr>
        <p:spPr bwMode="auto">
          <a:xfrm>
            <a:off x="1104900" y="483393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0"/>
          <p:cNvSpPr>
            <a:spLocks noChangeShapeType="1"/>
          </p:cNvSpPr>
          <p:nvPr/>
        </p:nvSpPr>
        <p:spPr bwMode="auto">
          <a:xfrm>
            <a:off x="1104900" y="56721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Text Box 11"/>
          <p:cNvSpPr txBox="1">
            <a:spLocks noChangeArrowheads="1"/>
          </p:cNvSpPr>
          <p:nvPr/>
        </p:nvSpPr>
        <p:spPr bwMode="auto">
          <a:xfrm>
            <a:off x="495300" y="582453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Decrease</a:t>
            </a:r>
          </a:p>
        </p:txBody>
      </p:sp>
      <p:sp>
        <p:nvSpPr>
          <p:cNvPr id="46" name="AutoShape 12"/>
          <p:cNvSpPr>
            <a:spLocks noChangeArrowheads="1"/>
          </p:cNvSpPr>
          <p:nvPr/>
        </p:nvSpPr>
        <p:spPr bwMode="auto">
          <a:xfrm>
            <a:off x="1714500" y="4376738"/>
            <a:ext cx="1066800" cy="457200"/>
          </a:xfrm>
          <a:prstGeom prst="roundRect">
            <a:avLst>
              <a:gd name="adj" fmla="val 16667"/>
            </a:avLst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Late</a:t>
            </a:r>
          </a:p>
        </p:txBody>
      </p:sp>
      <p:sp>
        <p:nvSpPr>
          <p:cNvPr id="47" name="Line 13"/>
          <p:cNvSpPr>
            <a:spLocks noChangeShapeType="1"/>
          </p:cNvSpPr>
          <p:nvPr/>
        </p:nvSpPr>
        <p:spPr bwMode="auto">
          <a:xfrm>
            <a:off x="2095500" y="4071938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14"/>
          <p:cNvSpPr>
            <a:spLocks noChangeShapeType="1"/>
          </p:cNvSpPr>
          <p:nvPr/>
        </p:nvSpPr>
        <p:spPr bwMode="auto">
          <a:xfrm>
            <a:off x="2247900" y="483393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Text Box 15"/>
          <p:cNvSpPr txBox="1">
            <a:spLocks noChangeArrowheads="1"/>
          </p:cNvSpPr>
          <p:nvPr/>
        </p:nvSpPr>
        <p:spPr bwMode="auto">
          <a:xfrm>
            <a:off x="1638300" y="5214938"/>
            <a:ext cx="106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Increase</a:t>
            </a:r>
          </a:p>
        </p:txBody>
      </p:sp>
      <p:sp>
        <p:nvSpPr>
          <p:cNvPr id="50" name="AutoShape 28"/>
          <p:cNvSpPr>
            <a:spLocks noChangeArrowheads="1"/>
          </p:cNvSpPr>
          <p:nvPr/>
        </p:nvSpPr>
        <p:spPr bwMode="auto">
          <a:xfrm>
            <a:off x="3314700" y="3614738"/>
            <a:ext cx="1447800" cy="457200"/>
          </a:xfrm>
          <a:prstGeom prst="roundRect">
            <a:avLst>
              <a:gd name="adj" fmla="val 16667"/>
            </a:avLst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Med Accuracy</a:t>
            </a:r>
          </a:p>
        </p:txBody>
      </p:sp>
      <p:sp>
        <p:nvSpPr>
          <p:cNvPr id="51" name="Line 29"/>
          <p:cNvSpPr>
            <a:spLocks noChangeShapeType="1"/>
          </p:cNvSpPr>
          <p:nvPr/>
        </p:nvSpPr>
        <p:spPr bwMode="auto">
          <a:xfrm flipH="1">
            <a:off x="3467100" y="4071938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" name="AutoShape 30"/>
          <p:cNvSpPr>
            <a:spLocks noChangeArrowheads="1"/>
          </p:cNvSpPr>
          <p:nvPr/>
        </p:nvSpPr>
        <p:spPr bwMode="auto">
          <a:xfrm>
            <a:off x="2933700" y="4376738"/>
            <a:ext cx="1066800" cy="457200"/>
          </a:xfrm>
          <a:prstGeom prst="roundRect">
            <a:avLst>
              <a:gd name="adj" fmla="val 16667"/>
            </a:avLst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Not-Poll</a:t>
            </a:r>
          </a:p>
        </p:txBody>
      </p:sp>
      <p:sp>
        <p:nvSpPr>
          <p:cNvPr id="53" name="AutoShape 31"/>
          <p:cNvSpPr>
            <a:spLocks noChangeArrowheads="1"/>
          </p:cNvSpPr>
          <p:nvPr/>
        </p:nvSpPr>
        <p:spPr bwMode="auto">
          <a:xfrm>
            <a:off x="2933700" y="5214938"/>
            <a:ext cx="1066800" cy="457200"/>
          </a:xfrm>
          <a:prstGeom prst="roundRect">
            <a:avLst>
              <a:gd name="adj" fmla="val 16667"/>
            </a:avLst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Late</a:t>
            </a:r>
          </a:p>
        </p:txBody>
      </p:sp>
      <p:sp>
        <p:nvSpPr>
          <p:cNvPr id="54" name="Line 32"/>
          <p:cNvSpPr>
            <a:spLocks noChangeShapeType="1"/>
          </p:cNvSpPr>
          <p:nvPr/>
        </p:nvSpPr>
        <p:spPr bwMode="auto">
          <a:xfrm>
            <a:off x="3467100" y="483393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Line 33"/>
          <p:cNvSpPr>
            <a:spLocks noChangeShapeType="1"/>
          </p:cNvSpPr>
          <p:nvPr/>
        </p:nvSpPr>
        <p:spPr bwMode="auto">
          <a:xfrm>
            <a:off x="3467100" y="56721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" name="Text Box 34"/>
          <p:cNvSpPr txBox="1">
            <a:spLocks noChangeArrowheads="1"/>
          </p:cNvSpPr>
          <p:nvPr/>
        </p:nvSpPr>
        <p:spPr bwMode="auto">
          <a:xfrm>
            <a:off x="2857500" y="5824538"/>
            <a:ext cx="1060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Increase</a:t>
            </a:r>
          </a:p>
        </p:txBody>
      </p:sp>
      <p:sp>
        <p:nvSpPr>
          <p:cNvPr id="57" name="AutoShape 35"/>
          <p:cNvSpPr>
            <a:spLocks noChangeArrowheads="1"/>
          </p:cNvSpPr>
          <p:nvPr/>
        </p:nvSpPr>
        <p:spPr bwMode="auto">
          <a:xfrm>
            <a:off x="4076700" y="4376738"/>
            <a:ext cx="1066800" cy="457200"/>
          </a:xfrm>
          <a:prstGeom prst="roundRect">
            <a:avLst>
              <a:gd name="adj" fmla="val 16667"/>
            </a:avLst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Polluting</a:t>
            </a:r>
          </a:p>
        </p:txBody>
      </p:sp>
      <p:sp>
        <p:nvSpPr>
          <p:cNvPr id="58" name="Line 36"/>
          <p:cNvSpPr>
            <a:spLocks noChangeShapeType="1"/>
          </p:cNvSpPr>
          <p:nvPr/>
        </p:nvSpPr>
        <p:spPr bwMode="auto">
          <a:xfrm>
            <a:off x="4457700" y="4071938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37"/>
          <p:cNvSpPr>
            <a:spLocks noChangeShapeType="1"/>
          </p:cNvSpPr>
          <p:nvPr/>
        </p:nvSpPr>
        <p:spPr bwMode="auto">
          <a:xfrm>
            <a:off x="4610100" y="483393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Text Box 38"/>
          <p:cNvSpPr txBox="1">
            <a:spLocks noChangeArrowheads="1"/>
          </p:cNvSpPr>
          <p:nvPr/>
        </p:nvSpPr>
        <p:spPr bwMode="auto">
          <a:xfrm>
            <a:off x="4000500" y="521493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Decrease</a:t>
            </a:r>
          </a:p>
        </p:txBody>
      </p:sp>
      <p:sp>
        <p:nvSpPr>
          <p:cNvPr id="61" name="AutoShape 39"/>
          <p:cNvSpPr>
            <a:spLocks noChangeArrowheads="1"/>
          </p:cNvSpPr>
          <p:nvPr/>
        </p:nvSpPr>
        <p:spPr bwMode="auto">
          <a:xfrm>
            <a:off x="5676900" y="3614738"/>
            <a:ext cx="1447800" cy="457200"/>
          </a:xfrm>
          <a:prstGeom prst="roundRect">
            <a:avLst>
              <a:gd name="adj" fmla="val 16667"/>
            </a:avLst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Low Accuracy</a:t>
            </a:r>
          </a:p>
        </p:txBody>
      </p:sp>
      <p:sp>
        <p:nvSpPr>
          <p:cNvPr id="62" name="Line 40"/>
          <p:cNvSpPr>
            <a:spLocks noChangeShapeType="1"/>
          </p:cNvSpPr>
          <p:nvPr/>
        </p:nvSpPr>
        <p:spPr bwMode="auto">
          <a:xfrm flipH="1">
            <a:off x="5829300" y="4071938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AutoShape 41"/>
          <p:cNvSpPr>
            <a:spLocks noChangeArrowheads="1"/>
          </p:cNvSpPr>
          <p:nvPr/>
        </p:nvSpPr>
        <p:spPr bwMode="auto">
          <a:xfrm>
            <a:off x="5295900" y="4376738"/>
            <a:ext cx="1066800" cy="457200"/>
          </a:xfrm>
          <a:prstGeom prst="roundRect">
            <a:avLst>
              <a:gd name="adj" fmla="val 16667"/>
            </a:avLst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Not-Poll</a:t>
            </a:r>
          </a:p>
        </p:txBody>
      </p:sp>
      <p:sp>
        <p:nvSpPr>
          <p:cNvPr id="64" name="AutoShape 42"/>
          <p:cNvSpPr>
            <a:spLocks noChangeArrowheads="1"/>
          </p:cNvSpPr>
          <p:nvPr/>
        </p:nvSpPr>
        <p:spPr bwMode="auto">
          <a:xfrm>
            <a:off x="5295900" y="5214938"/>
            <a:ext cx="1066800" cy="457200"/>
          </a:xfrm>
          <a:prstGeom prst="roundRect">
            <a:avLst>
              <a:gd name="adj" fmla="val 16667"/>
            </a:avLst>
          </a:prstGeom>
          <a:pattFill prst="pct50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Not-Late</a:t>
            </a:r>
          </a:p>
        </p:txBody>
      </p:sp>
      <p:sp>
        <p:nvSpPr>
          <p:cNvPr id="65" name="Line 43"/>
          <p:cNvSpPr>
            <a:spLocks noChangeShapeType="1"/>
          </p:cNvSpPr>
          <p:nvPr/>
        </p:nvSpPr>
        <p:spPr bwMode="auto">
          <a:xfrm>
            <a:off x="5829300" y="4833938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" name="Line 44"/>
          <p:cNvSpPr>
            <a:spLocks noChangeShapeType="1"/>
          </p:cNvSpPr>
          <p:nvPr/>
        </p:nvSpPr>
        <p:spPr bwMode="auto">
          <a:xfrm>
            <a:off x="5829300" y="56721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" name="Text Box 45"/>
          <p:cNvSpPr txBox="1">
            <a:spLocks noChangeArrowheads="1"/>
          </p:cNvSpPr>
          <p:nvPr/>
        </p:nvSpPr>
        <p:spPr bwMode="auto">
          <a:xfrm>
            <a:off x="5219700" y="5824538"/>
            <a:ext cx="1339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No Change</a:t>
            </a:r>
          </a:p>
        </p:txBody>
      </p:sp>
      <p:sp>
        <p:nvSpPr>
          <p:cNvPr id="68" name="Line 47"/>
          <p:cNvSpPr>
            <a:spLocks noChangeShapeType="1"/>
          </p:cNvSpPr>
          <p:nvPr/>
        </p:nvSpPr>
        <p:spPr bwMode="auto">
          <a:xfrm>
            <a:off x="6819900" y="4071938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" name="Text Box 49"/>
          <p:cNvSpPr txBox="1">
            <a:spLocks noChangeArrowheads="1"/>
          </p:cNvSpPr>
          <p:nvPr/>
        </p:nvSpPr>
        <p:spPr bwMode="auto">
          <a:xfrm>
            <a:off x="6362700" y="4452938"/>
            <a:ext cx="1162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Decrease</a:t>
            </a:r>
          </a:p>
        </p:txBody>
      </p:sp>
    </p:spTree>
    <p:extLst>
      <p:ext uri="{BB962C8B-B14F-4D97-AF65-F5344CB8AC3E}">
        <p14:creationId xmlns:p14="http://schemas.microsoft.com/office/powerpoint/2010/main" val="6376226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/>
      <p:bldP spid="46" grpId="0" animBg="1"/>
      <p:bldP spid="47" grpId="0" animBg="1"/>
      <p:bldP spid="48" grpId="0" animBg="1"/>
      <p:bldP spid="49" grpId="0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/>
      <p:bldP spid="57" grpId="0" animBg="1"/>
      <p:bldP spid="58" grpId="0" animBg="1"/>
      <p:bldP spid="59" grpId="0" animBg="1"/>
      <p:bldP spid="60" grpId="0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/>
      <p:bldP spid="68" grpId="0" animBg="1"/>
      <p:bldP spid="69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915400" cy="1066800"/>
          </a:xfrm>
        </p:spPr>
        <p:txBody>
          <a:bodyPr/>
          <a:lstStyle/>
          <a:p>
            <a:r>
              <a:rPr lang="en-US" sz="3800">
                <a:latin typeface="Garamond" charset="0"/>
              </a:rPr>
              <a:t>Feedback-Directed Prefetcher Throttling (II)</a:t>
            </a:r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10600" cy="5194300"/>
          </a:xfrm>
        </p:spPr>
        <p:txBody>
          <a:bodyPr/>
          <a:lstStyle/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endParaRPr lang="en-US">
              <a:latin typeface="Tahoma" charset="0"/>
            </a:endParaRPr>
          </a:p>
          <a:p>
            <a:pPr marL="342900" lvl="1" indent="-342900">
              <a:buClr>
                <a:schemeClr val="accent1"/>
              </a:buClr>
              <a:buSzPct val="65000"/>
              <a:buFont typeface="Wingdings" charset="0"/>
              <a:buChar char="n"/>
            </a:pPr>
            <a:r>
              <a:rPr lang="en-US">
                <a:latin typeface="Tahoma" charset="0"/>
                <a:ea typeface="ＭＳ Ｐゴシック" charset="0"/>
              </a:rPr>
              <a:t>Srinath et al., </a:t>
            </a:r>
            <a:r>
              <a:rPr lang="ja-JP" altLang="en-US">
                <a:latin typeface="Tahoma" charset="0"/>
                <a:ea typeface="ＭＳ Ｐゴシック" charset="0"/>
              </a:rPr>
              <a:t>“</a:t>
            </a:r>
            <a:r>
              <a:rPr lang="en-US" altLang="ja-JP">
                <a:solidFill>
                  <a:srgbClr val="FF0000"/>
                </a:solidFill>
                <a:latin typeface="Tahoma" charset="0"/>
                <a:ea typeface="ＭＳ Ｐゴシック" charset="0"/>
              </a:rPr>
              <a:t>Feedback Directed Prefetching: Improving the Performance and Bandwidth-Efficiency of Hardware Prefetchers</a:t>
            </a:r>
            <a:r>
              <a:rPr lang="ja-JP" altLang="en-US">
                <a:latin typeface="Tahoma" charset="0"/>
                <a:ea typeface="ＭＳ Ｐゴシック" charset="0"/>
              </a:rPr>
              <a:t>“</a:t>
            </a:r>
            <a:r>
              <a:rPr lang="en-US" altLang="ja-JP">
                <a:latin typeface="Tahoma" charset="0"/>
                <a:ea typeface="ＭＳ Ｐゴシック" charset="0"/>
              </a:rPr>
              <a:t>, HPCA 2007.</a:t>
            </a:r>
          </a:p>
          <a:p>
            <a:pPr marL="342900" lvl="1" indent="-342900">
              <a:buClr>
                <a:schemeClr val="accent1"/>
              </a:buClr>
              <a:buSzPct val="65000"/>
              <a:buFont typeface="Wingdings" charset="0"/>
              <a:buChar char="n"/>
            </a:pPr>
            <a:r>
              <a:rPr lang="en-US">
                <a:latin typeface="Tahoma" charset="0"/>
                <a:ea typeface="ＭＳ Ｐゴシック" charset="0"/>
              </a:rPr>
              <a:t>Srinath et al., </a:t>
            </a:r>
            <a:r>
              <a:rPr lang="ja-JP" altLang="en-US">
                <a:latin typeface="Tahoma" charset="0"/>
                <a:ea typeface="ＭＳ Ｐゴシック" charset="0"/>
              </a:rPr>
              <a:t>“</a:t>
            </a:r>
            <a:r>
              <a:rPr lang="en-US" altLang="ja-JP">
                <a:solidFill>
                  <a:srgbClr val="FF0000"/>
                </a:solidFill>
                <a:latin typeface="Tahoma" charset="0"/>
                <a:ea typeface="ＭＳ Ｐゴシック" charset="0"/>
              </a:rPr>
              <a:t>Feedback Directed Prefetching: Improving the Performance and Bandwidth-Efficiency of Hardware Prefetchers</a:t>
            </a:r>
            <a:r>
              <a:rPr lang="ja-JP" altLang="en-US">
                <a:latin typeface="Tahoma" charset="0"/>
                <a:ea typeface="ＭＳ Ｐゴシック" charset="0"/>
              </a:rPr>
              <a:t>“</a:t>
            </a:r>
            <a:r>
              <a:rPr lang="en-US" altLang="ja-JP">
                <a:latin typeface="Tahoma" charset="0"/>
                <a:ea typeface="ＭＳ Ｐゴシック" charset="0"/>
              </a:rPr>
              <a:t>, HPCA 2007.</a:t>
            </a:r>
          </a:p>
          <a:p>
            <a:endParaRPr lang="en-US">
              <a:latin typeface="Tahoma" charset="0"/>
            </a:endParaRPr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2CCE51E-34BF-1649-AC0C-D49F5E148817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44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graphicFrame>
        <p:nvGraphicFramePr>
          <p:cNvPr id="61444" name="Object 7"/>
          <p:cNvGraphicFramePr>
            <a:graphicFrameLocks noChangeAspect="1"/>
          </p:cNvGraphicFramePr>
          <p:nvPr/>
        </p:nvGraphicFramePr>
        <p:xfrm>
          <a:off x="147638" y="995363"/>
          <a:ext cx="8848725" cy="426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53" name="Chart" r:id="rId3" imgW="8852159" imgH="4267570" progId="Excel.Chart.8">
                  <p:embed/>
                </p:oleObj>
              </mc:Choice>
              <mc:Fallback>
                <p:oleObj name="Chart" r:id="rId3" imgW="8852159" imgH="426757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8" y="995363"/>
                        <a:ext cx="8848725" cy="4262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8"/>
          <p:cNvSpPr>
            <a:spLocks noChangeArrowheads="1"/>
          </p:cNvSpPr>
          <p:nvPr/>
        </p:nvSpPr>
        <p:spPr bwMode="auto">
          <a:xfrm>
            <a:off x="3429000" y="3352800"/>
            <a:ext cx="457200" cy="1066800"/>
          </a:xfrm>
          <a:prstGeom prst="ellipse">
            <a:avLst/>
          </a:prstGeom>
          <a:noFill/>
          <a:ln w="1905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Oval 9"/>
          <p:cNvSpPr>
            <a:spLocks noChangeArrowheads="1"/>
          </p:cNvSpPr>
          <p:nvPr/>
        </p:nvSpPr>
        <p:spPr bwMode="auto">
          <a:xfrm>
            <a:off x="3886200" y="3276600"/>
            <a:ext cx="457200" cy="1066800"/>
          </a:xfrm>
          <a:prstGeom prst="ellipse">
            <a:avLst/>
          </a:prstGeom>
          <a:noFill/>
          <a:ln w="19050">
            <a:solidFill>
              <a:srgbClr val="00CC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Oval 9"/>
          <p:cNvSpPr>
            <a:spLocks noChangeArrowheads="1"/>
          </p:cNvSpPr>
          <p:nvPr/>
        </p:nvSpPr>
        <p:spPr bwMode="auto">
          <a:xfrm>
            <a:off x="8458200" y="3124200"/>
            <a:ext cx="457200" cy="1143000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3124200" y="30480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rgbClr val="00CC00"/>
                </a:solidFill>
                <a:sym typeface="Wingdings" charset="0"/>
              </a:rPr>
              <a:t></a:t>
            </a:r>
            <a:r>
              <a:rPr lang="en-US" sz="1800">
                <a:solidFill>
                  <a:srgbClr val="00CC00"/>
                </a:solidFill>
              </a:rPr>
              <a:t>11%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810000" y="297180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>
                <a:solidFill>
                  <a:srgbClr val="00CC00"/>
                </a:solidFill>
                <a:sym typeface="Wingdings" charset="0"/>
              </a:rPr>
              <a:t></a:t>
            </a:r>
            <a:r>
              <a:rPr lang="en-US" sz="1800">
                <a:solidFill>
                  <a:srgbClr val="00CC00"/>
                </a:solidFill>
              </a:rPr>
              <a:t>13%</a:t>
            </a:r>
          </a:p>
        </p:txBody>
      </p:sp>
    </p:spTree>
    <p:extLst>
      <p:ext uri="{BB962C8B-B14F-4D97-AF65-F5344CB8AC3E}">
        <p14:creationId xmlns:p14="http://schemas.microsoft.com/office/powerpoint/2010/main" val="225178366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300">
                <a:latin typeface="Garamond" charset="0"/>
              </a:rPr>
              <a:t>How to Prefetch More Irregular Access Patterns?</a:t>
            </a:r>
          </a:p>
        </p:txBody>
      </p:sp>
      <p:sp>
        <p:nvSpPr>
          <p:cNvPr id="62466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Regular patterns: Stride, stream prefetchers do well</a:t>
            </a:r>
          </a:p>
          <a:p>
            <a:r>
              <a:rPr lang="en-US">
                <a:latin typeface="Tahoma" charset="0"/>
              </a:rPr>
              <a:t>More irregular access patterns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Indirect array accesses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Linked data structures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Multiple regular strides (1,2,3,1,2,3,1,2,3,…)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Random patterns?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Generalized prefetcher for all patterns?</a:t>
            </a: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Correlation based prefetchers</a:t>
            </a:r>
          </a:p>
          <a:p>
            <a:r>
              <a:rPr lang="en-US">
                <a:latin typeface="Tahoma" charset="0"/>
              </a:rPr>
              <a:t>Content-directed prefetchers</a:t>
            </a:r>
          </a:p>
          <a:p>
            <a:r>
              <a:rPr lang="en-US">
                <a:latin typeface="Tahoma" charset="0"/>
              </a:rPr>
              <a:t>Precomputation or execution-based prefetchers</a:t>
            </a:r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B5CB0CF-07CF-1E44-8D71-8051E7BDF70D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45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99740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Markov Prefetching (I)</a:t>
            </a:r>
          </a:p>
        </p:txBody>
      </p:sp>
      <p:sp>
        <p:nvSpPr>
          <p:cNvPr id="63490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Consider the following history of cache block addresses</a:t>
            </a:r>
          </a:p>
          <a:p>
            <a:pPr lvl="1">
              <a:buFont typeface="ZapfDingbats" charset="0"/>
              <a:buNone/>
            </a:pPr>
            <a:r>
              <a:rPr lang="en-US">
                <a:latin typeface="Tahoma" charset="0"/>
                <a:ea typeface="ＭＳ Ｐゴシック" charset="0"/>
              </a:rPr>
              <a:t>A, B, C, D, C, E, A, C, F, F, E, A, A, B, C, D, E, A, B, C, D, C</a:t>
            </a:r>
          </a:p>
          <a:p>
            <a:r>
              <a:rPr lang="en-US">
                <a:latin typeface="Tahoma" charset="0"/>
              </a:rPr>
              <a:t>After referencing a particular address (say A or E), are some addresses more likely to be referenced next</a:t>
            </a:r>
          </a:p>
          <a:p>
            <a:endParaRPr lang="en-US">
              <a:latin typeface="Tahoma" charset="0"/>
            </a:endParaRPr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61CE99AD-5A08-A240-9D6F-D5BCBB104555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46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sp>
        <p:nvSpPr>
          <p:cNvPr id="63492" name="Oval 4"/>
          <p:cNvSpPr>
            <a:spLocks noChangeArrowheads="1"/>
          </p:cNvSpPr>
          <p:nvPr/>
        </p:nvSpPr>
        <p:spPr bwMode="auto">
          <a:xfrm>
            <a:off x="2054225" y="3352800"/>
            <a:ext cx="612775" cy="61277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3600"/>
              <a:t>A</a:t>
            </a:r>
          </a:p>
        </p:txBody>
      </p:sp>
      <p:sp>
        <p:nvSpPr>
          <p:cNvPr id="63493" name="Oval 5"/>
          <p:cNvSpPr>
            <a:spLocks noChangeArrowheads="1"/>
          </p:cNvSpPr>
          <p:nvPr/>
        </p:nvSpPr>
        <p:spPr bwMode="auto">
          <a:xfrm>
            <a:off x="3957638" y="3357563"/>
            <a:ext cx="612775" cy="61277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3600"/>
              <a:t>B</a:t>
            </a:r>
          </a:p>
        </p:txBody>
      </p:sp>
      <p:sp>
        <p:nvSpPr>
          <p:cNvPr id="63494" name="Oval 6"/>
          <p:cNvSpPr>
            <a:spLocks noChangeArrowheads="1"/>
          </p:cNvSpPr>
          <p:nvPr/>
        </p:nvSpPr>
        <p:spPr bwMode="auto">
          <a:xfrm>
            <a:off x="5715000" y="3362325"/>
            <a:ext cx="612775" cy="61277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3600"/>
              <a:t>C</a:t>
            </a:r>
          </a:p>
        </p:txBody>
      </p:sp>
      <p:sp>
        <p:nvSpPr>
          <p:cNvPr id="63495" name="Oval 7"/>
          <p:cNvSpPr>
            <a:spLocks noChangeArrowheads="1"/>
          </p:cNvSpPr>
          <p:nvPr/>
        </p:nvSpPr>
        <p:spPr bwMode="auto">
          <a:xfrm>
            <a:off x="2054225" y="5021263"/>
            <a:ext cx="612775" cy="61277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3600"/>
              <a:t>D</a:t>
            </a:r>
          </a:p>
        </p:txBody>
      </p:sp>
      <p:sp>
        <p:nvSpPr>
          <p:cNvPr id="63496" name="Oval 8"/>
          <p:cNvSpPr>
            <a:spLocks noChangeArrowheads="1"/>
          </p:cNvSpPr>
          <p:nvPr/>
        </p:nvSpPr>
        <p:spPr bwMode="auto">
          <a:xfrm>
            <a:off x="3957638" y="5026025"/>
            <a:ext cx="612775" cy="61277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3600"/>
              <a:t>E</a:t>
            </a:r>
          </a:p>
        </p:txBody>
      </p:sp>
      <p:sp>
        <p:nvSpPr>
          <p:cNvPr id="63497" name="Oval 9"/>
          <p:cNvSpPr>
            <a:spLocks noChangeArrowheads="1"/>
          </p:cNvSpPr>
          <p:nvPr/>
        </p:nvSpPr>
        <p:spPr bwMode="auto">
          <a:xfrm>
            <a:off x="5715000" y="5030788"/>
            <a:ext cx="612775" cy="612775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3600"/>
              <a:t>F</a:t>
            </a:r>
          </a:p>
        </p:txBody>
      </p:sp>
      <p:cxnSp>
        <p:nvCxnSpPr>
          <p:cNvPr id="63498" name="AutoShape 10"/>
          <p:cNvCxnSpPr>
            <a:cxnSpLocks noChangeShapeType="1"/>
            <a:stCxn id="63492" idx="7"/>
            <a:endCxn id="63494" idx="1"/>
          </p:cNvCxnSpPr>
          <p:nvPr/>
        </p:nvCxnSpPr>
        <p:spPr bwMode="auto">
          <a:xfrm rot="5400000" flipV="1">
            <a:off x="4186238" y="1819275"/>
            <a:ext cx="9525" cy="3228975"/>
          </a:xfrm>
          <a:prstGeom prst="curvedConnector3">
            <a:avLst>
              <a:gd name="adj1" fmla="val -3200000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499" name="AutoShape 11"/>
          <p:cNvCxnSpPr>
            <a:cxnSpLocks noChangeShapeType="1"/>
            <a:stCxn id="63492" idx="2"/>
            <a:endCxn id="63492" idx="0"/>
          </p:cNvCxnSpPr>
          <p:nvPr/>
        </p:nvCxnSpPr>
        <p:spPr bwMode="auto">
          <a:xfrm rot="10800000" flipH="1">
            <a:off x="2039938" y="3338513"/>
            <a:ext cx="320675" cy="320675"/>
          </a:xfrm>
          <a:prstGeom prst="curvedConnector4">
            <a:avLst>
              <a:gd name="adj1" fmla="val -66833"/>
              <a:gd name="adj2" fmla="val 16683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00" name="AutoShape 12"/>
          <p:cNvCxnSpPr>
            <a:cxnSpLocks noChangeShapeType="1"/>
            <a:stCxn id="63492" idx="6"/>
            <a:endCxn id="63493" idx="2"/>
          </p:cNvCxnSpPr>
          <p:nvPr/>
        </p:nvCxnSpPr>
        <p:spPr bwMode="auto">
          <a:xfrm>
            <a:off x="2681288" y="3659188"/>
            <a:ext cx="1262062" cy="4762"/>
          </a:xfrm>
          <a:prstGeom prst="curvedConnector3">
            <a:avLst>
              <a:gd name="adj1" fmla="val 4993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01" name="AutoShape 13"/>
          <p:cNvCxnSpPr>
            <a:cxnSpLocks noChangeShapeType="1"/>
            <a:stCxn id="63493" idx="6"/>
            <a:endCxn id="63494" idx="2"/>
          </p:cNvCxnSpPr>
          <p:nvPr/>
        </p:nvCxnSpPr>
        <p:spPr bwMode="auto">
          <a:xfrm>
            <a:off x="4584700" y="3663950"/>
            <a:ext cx="1116013" cy="4763"/>
          </a:xfrm>
          <a:prstGeom prst="curvedConnector3">
            <a:avLst>
              <a:gd name="adj1" fmla="val 49931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02" name="AutoShape 14"/>
          <p:cNvCxnSpPr>
            <a:cxnSpLocks noChangeShapeType="1"/>
            <a:stCxn id="63495" idx="0"/>
            <a:endCxn id="63494" idx="3"/>
          </p:cNvCxnSpPr>
          <p:nvPr/>
        </p:nvCxnSpPr>
        <p:spPr bwMode="auto">
          <a:xfrm rot="-5400000">
            <a:off x="3529013" y="2730500"/>
            <a:ext cx="1108075" cy="3444875"/>
          </a:xfrm>
          <a:prstGeom prst="curvedConnector3">
            <a:avLst>
              <a:gd name="adj1" fmla="val 68477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03" name="AutoShape 15"/>
          <p:cNvCxnSpPr>
            <a:cxnSpLocks noChangeShapeType="1"/>
            <a:stCxn id="63494" idx="4"/>
            <a:endCxn id="63495" idx="7"/>
          </p:cNvCxnSpPr>
          <p:nvPr/>
        </p:nvCxnSpPr>
        <p:spPr bwMode="auto">
          <a:xfrm rot="5400000">
            <a:off x="3744913" y="2820988"/>
            <a:ext cx="1108075" cy="3444875"/>
          </a:xfrm>
          <a:prstGeom prst="curvedConnector3">
            <a:avLst>
              <a:gd name="adj1" fmla="val 58019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04" name="AutoShape 16"/>
          <p:cNvCxnSpPr>
            <a:cxnSpLocks noChangeShapeType="1"/>
            <a:stCxn id="63496" idx="3"/>
            <a:endCxn id="63492" idx="2"/>
          </p:cNvCxnSpPr>
          <p:nvPr/>
        </p:nvCxnSpPr>
        <p:spPr bwMode="auto">
          <a:xfrm rot="16200000" flipV="1">
            <a:off x="2092326" y="3606800"/>
            <a:ext cx="1903412" cy="2008187"/>
          </a:xfrm>
          <a:prstGeom prst="curvedConnector4">
            <a:avLst>
              <a:gd name="adj1" fmla="val -24940"/>
              <a:gd name="adj2" fmla="val 140866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05" name="AutoShape 17"/>
          <p:cNvCxnSpPr>
            <a:cxnSpLocks noChangeShapeType="1"/>
            <a:endCxn id="63497" idx="0"/>
          </p:cNvCxnSpPr>
          <p:nvPr/>
        </p:nvCxnSpPr>
        <p:spPr bwMode="auto">
          <a:xfrm rot="16200000" flipH="1">
            <a:off x="5533232" y="4528344"/>
            <a:ext cx="973137" cy="3175"/>
          </a:xfrm>
          <a:prstGeom prst="curvedConnector3">
            <a:avLst>
              <a:gd name="adj1" fmla="val 50736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06" name="AutoShape 18"/>
          <p:cNvCxnSpPr>
            <a:cxnSpLocks noChangeShapeType="1"/>
            <a:stCxn id="63497" idx="2"/>
            <a:endCxn id="63496" idx="6"/>
          </p:cNvCxnSpPr>
          <p:nvPr/>
        </p:nvCxnSpPr>
        <p:spPr bwMode="auto">
          <a:xfrm rot="10800000">
            <a:off x="4584700" y="5332413"/>
            <a:ext cx="1116013" cy="4762"/>
          </a:xfrm>
          <a:prstGeom prst="curvedConnector3">
            <a:avLst>
              <a:gd name="adj1" fmla="val 49931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07" name="AutoShape 19"/>
          <p:cNvCxnSpPr>
            <a:cxnSpLocks noChangeShapeType="1"/>
            <a:stCxn id="63495" idx="6"/>
            <a:endCxn id="63496" idx="2"/>
          </p:cNvCxnSpPr>
          <p:nvPr/>
        </p:nvCxnSpPr>
        <p:spPr bwMode="auto">
          <a:xfrm>
            <a:off x="2681288" y="5327650"/>
            <a:ext cx="1262062" cy="4763"/>
          </a:xfrm>
          <a:prstGeom prst="curvedConnector3">
            <a:avLst>
              <a:gd name="adj1" fmla="val 4993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08" name="AutoShape 20"/>
          <p:cNvCxnSpPr>
            <a:cxnSpLocks noChangeShapeType="1"/>
            <a:stCxn id="63497" idx="6"/>
            <a:endCxn id="63497" idx="4"/>
          </p:cNvCxnSpPr>
          <p:nvPr/>
        </p:nvCxnSpPr>
        <p:spPr bwMode="auto">
          <a:xfrm flipH="1">
            <a:off x="6021388" y="5337175"/>
            <a:ext cx="320675" cy="320675"/>
          </a:xfrm>
          <a:prstGeom prst="curvedConnector4">
            <a:avLst>
              <a:gd name="adj1" fmla="val -66833"/>
              <a:gd name="adj2" fmla="val 166833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3509" name="AutoShape 21"/>
          <p:cNvCxnSpPr>
            <a:cxnSpLocks noChangeShapeType="1"/>
            <a:stCxn id="63494" idx="4"/>
            <a:endCxn id="63496" idx="7"/>
          </p:cNvCxnSpPr>
          <p:nvPr/>
        </p:nvCxnSpPr>
        <p:spPr bwMode="auto">
          <a:xfrm rot="5400000">
            <a:off x="4694238" y="3775075"/>
            <a:ext cx="1112837" cy="1541463"/>
          </a:xfrm>
          <a:prstGeom prst="curvedConnector3">
            <a:avLst>
              <a:gd name="adj1" fmla="val 67185"/>
            </a:avLst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3732213" y="5703888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accent2"/>
                </a:solidFill>
              </a:rPr>
              <a:t>1.0</a:t>
            </a:r>
          </a:p>
        </p:txBody>
      </p:sp>
      <p:sp>
        <p:nvSpPr>
          <p:cNvPr id="63511" name="Text Box 23"/>
          <p:cNvSpPr txBox="1">
            <a:spLocks noChangeArrowheads="1"/>
          </p:cNvSpPr>
          <p:nvPr/>
        </p:nvSpPr>
        <p:spPr bwMode="auto">
          <a:xfrm>
            <a:off x="2665413" y="526256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accent2"/>
                </a:solidFill>
              </a:rPr>
              <a:t>.33</a:t>
            </a:r>
          </a:p>
        </p:txBody>
      </p:sp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4951413" y="5262563"/>
            <a:ext cx="395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accent2"/>
                </a:solidFill>
              </a:rPr>
              <a:t>.5</a:t>
            </a:r>
          </a:p>
        </p:txBody>
      </p:sp>
      <p:sp>
        <p:nvSpPr>
          <p:cNvPr id="63513" name="Text Box 25"/>
          <p:cNvSpPr txBox="1">
            <a:spLocks noChangeArrowheads="1"/>
          </p:cNvSpPr>
          <p:nvPr/>
        </p:nvSpPr>
        <p:spPr bwMode="auto">
          <a:xfrm>
            <a:off x="6011863" y="4119563"/>
            <a:ext cx="395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accent2"/>
                </a:solidFill>
              </a:rPr>
              <a:t>.2</a:t>
            </a:r>
          </a:p>
        </p:txBody>
      </p:sp>
      <p:sp>
        <p:nvSpPr>
          <p:cNvPr id="63514" name="Text Box 26"/>
          <p:cNvSpPr txBox="1">
            <a:spLocks noChangeArrowheads="1"/>
          </p:cNvSpPr>
          <p:nvPr/>
        </p:nvSpPr>
        <p:spPr bwMode="auto">
          <a:xfrm>
            <a:off x="4646613" y="328136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accent2"/>
                </a:solidFill>
              </a:rPr>
              <a:t>1.0</a:t>
            </a:r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3040063" y="3281363"/>
            <a:ext cx="395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accent2"/>
                </a:solidFill>
              </a:rPr>
              <a:t>.6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1446213" y="3128963"/>
            <a:ext cx="395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accent2"/>
                </a:solidFill>
              </a:rPr>
              <a:t>.2</a:t>
            </a:r>
          </a:p>
        </p:txBody>
      </p:sp>
      <p:sp>
        <p:nvSpPr>
          <p:cNvPr id="63517" name="Text Box 29"/>
          <p:cNvSpPr txBox="1">
            <a:spLocks noChangeArrowheads="1"/>
          </p:cNvSpPr>
          <p:nvPr/>
        </p:nvSpPr>
        <p:spPr bwMode="auto">
          <a:xfrm>
            <a:off x="3122613" y="3967163"/>
            <a:ext cx="536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accent2"/>
                </a:solidFill>
              </a:rPr>
              <a:t>.67</a:t>
            </a:r>
          </a:p>
        </p:txBody>
      </p:sp>
      <p:sp>
        <p:nvSpPr>
          <p:cNvPr id="63518" name="Text Box 30"/>
          <p:cNvSpPr txBox="1">
            <a:spLocks noChangeArrowheads="1"/>
          </p:cNvSpPr>
          <p:nvPr/>
        </p:nvSpPr>
        <p:spPr bwMode="auto">
          <a:xfrm>
            <a:off x="4030663" y="4271963"/>
            <a:ext cx="395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accent2"/>
                </a:solidFill>
              </a:rPr>
              <a:t>.6</a:t>
            </a:r>
          </a:p>
        </p:txBody>
      </p:sp>
      <p:sp>
        <p:nvSpPr>
          <p:cNvPr id="63519" name="Text Box 31"/>
          <p:cNvSpPr txBox="1">
            <a:spLocks noChangeArrowheads="1"/>
          </p:cNvSpPr>
          <p:nvPr/>
        </p:nvSpPr>
        <p:spPr bwMode="auto">
          <a:xfrm>
            <a:off x="6475413" y="5338763"/>
            <a:ext cx="395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accent2"/>
                </a:solidFill>
              </a:rPr>
              <a:t>.5</a:t>
            </a:r>
          </a:p>
        </p:txBody>
      </p:sp>
      <p:sp>
        <p:nvSpPr>
          <p:cNvPr id="63520" name="Text Box 32"/>
          <p:cNvSpPr txBox="1">
            <a:spLocks noChangeArrowheads="1"/>
          </p:cNvSpPr>
          <p:nvPr/>
        </p:nvSpPr>
        <p:spPr bwMode="auto">
          <a:xfrm>
            <a:off x="5027613" y="4652963"/>
            <a:ext cx="395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solidFill>
                  <a:schemeClr val="accent2"/>
                </a:solidFill>
              </a:rPr>
              <a:t>.2</a:t>
            </a:r>
          </a:p>
        </p:txBody>
      </p:sp>
      <p:sp>
        <p:nvSpPr>
          <p:cNvPr id="63521" name="Text Box 34"/>
          <p:cNvSpPr txBox="1">
            <a:spLocks noChangeArrowheads="1"/>
          </p:cNvSpPr>
          <p:nvPr/>
        </p:nvSpPr>
        <p:spPr bwMode="auto">
          <a:xfrm>
            <a:off x="6792913" y="3913188"/>
            <a:ext cx="13525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800" i="1">
                <a:solidFill>
                  <a:schemeClr val="bg2"/>
                </a:solidFill>
              </a:rPr>
              <a:t>Markov</a:t>
            </a:r>
          </a:p>
          <a:p>
            <a:pPr algn="ctr" eaLnBrk="1" hangingPunct="1"/>
            <a:r>
              <a:rPr lang="en-US" sz="2800" i="1">
                <a:solidFill>
                  <a:schemeClr val="bg2"/>
                </a:solidFill>
              </a:rPr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30267659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Markov Prefetching (II)</a:t>
            </a:r>
          </a:p>
        </p:txBody>
      </p:sp>
      <p:sp>
        <p:nvSpPr>
          <p:cNvPr id="90114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915400" cy="5194300"/>
          </a:xfrm>
        </p:spPr>
        <p:txBody>
          <a:bodyPr/>
          <a:lstStyle/>
          <a:p>
            <a:pPr>
              <a:defRPr/>
            </a:pPr>
            <a:endParaRPr lang="en-US" dirty="0">
              <a:latin typeface="Tahoma" charset="0"/>
            </a:endParaRPr>
          </a:p>
          <a:p>
            <a:pPr>
              <a:defRPr/>
            </a:pPr>
            <a:endParaRPr lang="en-US" dirty="0">
              <a:latin typeface="Tahoma" charset="0"/>
            </a:endParaRPr>
          </a:p>
          <a:p>
            <a:pPr>
              <a:defRPr/>
            </a:pPr>
            <a:endParaRPr lang="en-US" dirty="0">
              <a:latin typeface="Tahoma" charset="0"/>
            </a:endParaRPr>
          </a:p>
          <a:p>
            <a:pPr>
              <a:defRPr/>
            </a:pPr>
            <a:endParaRPr lang="en-US" dirty="0">
              <a:latin typeface="Tahoma" charset="0"/>
            </a:endParaRPr>
          </a:p>
          <a:p>
            <a:pPr>
              <a:defRPr/>
            </a:pPr>
            <a:endParaRPr lang="en-US" dirty="0">
              <a:latin typeface="Tahoma" charset="0"/>
            </a:endParaRPr>
          </a:p>
          <a:p>
            <a:pPr>
              <a:defRPr/>
            </a:pPr>
            <a:r>
              <a:rPr lang="en-US" sz="2000" dirty="0" smtClean="0">
                <a:latin typeface="Tahoma" charset="0"/>
              </a:rPr>
              <a:t>Idea: </a:t>
            </a:r>
            <a:r>
              <a:rPr lang="en-US" sz="2000" dirty="0" smtClean="0">
                <a:solidFill>
                  <a:srgbClr val="0000FF"/>
                </a:solidFill>
                <a:latin typeface="Tahoma" charset="0"/>
              </a:rPr>
              <a:t>Record the likely-next </a:t>
            </a:r>
            <a:r>
              <a:rPr lang="en-US" sz="2000" dirty="0">
                <a:solidFill>
                  <a:srgbClr val="0000FF"/>
                </a:solidFill>
                <a:latin typeface="Tahoma" charset="0"/>
              </a:rPr>
              <a:t>addresses </a:t>
            </a:r>
            <a:r>
              <a:rPr lang="en-US" sz="2000" dirty="0" smtClean="0">
                <a:solidFill>
                  <a:srgbClr val="0000FF"/>
                </a:solidFill>
                <a:latin typeface="Tahoma" charset="0"/>
              </a:rPr>
              <a:t>(B, C, D) after </a:t>
            </a:r>
            <a:r>
              <a:rPr lang="en-US" sz="2000" dirty="0">
                <a:solidFill>
                  <a:srgbClr val="0000FF"/>
                </a:solidFill>
                <a:latin typeface="Tahoma" charset="0"/>
              </a:rPr>
              <a:t>seeing </a:t>
            </a:r>
            <a:r>
              <a:rPr lang="en-US" sz="2000" dirty="0" smtClean="0">
                <a:solidFill>
                  <a:srgbClr val="0000FF"/>
                </a:solidFill>
                <a:latin typeface="Tahoma" charset="0"/>
              </a:rPr>
              <a:t>an address A</a:t>
            </a:r>
          </a:p>
          <a:p>
            <a:pPr lvl="1">
              <a:defRPr/>
            </a:pPr>
            <a:r>
              <a:rPr lang="en-US" sz="1800" dirty="0" smtClean="0">
                <a:solidFill>
                  <a:srgbClr val="0000FF"/>
                </a:solidFill>
                <a:latin typeface="Tahoma" charset="0"/>
              </a:rPr>
              <a:t>Next time A is accessed, prefetch B, C, D</a:t>
            </a:r>
          </a:p>
          <a:p>
            <a:pPr lvl="1">
              <a:defRPr/>
            </a:pPr>
            <a:r>
              <a:rPr lang="en-US" sz="1800" dirty="0" smtClean="0">
                <a:solidFill>
                  <a:srgbClr val="0000FF"/>
                </a:solidFill>
                <a:latin typeface="Tahoma" charset="0"/>
              </a:rPr>
              <a:t>A is said to be correlated with B, C, D</a:t>
            </a:r>
            <a:endParaRPr lang="en-US" sz="1800" dirty="0">
              <a:solidFill>
                <a:srgbClr val="0000FF"/>
              </a:solidFill>
              <a:latin typeface="Tahoma" charset="0"/>
            </a:endParaRPr>
          </a:p>
          <a:p>
            <a:pPr>
              <a:defRPr/>
            </a:pPr>
            <a:r>
              <a:rPr lang="en-US" sz="2000" dirty="0">
                <a:latin typeface="Tahoma" charset="0"/>
              </a:rPr>
              <a:t>P</a:t>
            </a:r>
            <a:r>
              <a:rPr lang="en-US" sz="2000" dirty="0" smtClean="0">
                <a:latin typeface="Tahoma" charset="0"/>
              </a:rPr>
              <a:t>refetch </a:t>
            </a:r>
            <a:r>
              <a:rPr lang="en-US" sz="2000" dirty="0">
                <a:latin typeface="Tahoma" charset="0"/>
              </a:rPr>
              <a:t>up to N next addresses to increase </a:t>
            </a:r>
            <a:r>
              <a:rPr lang="en-US" sz="2000" i="1" dirty="0">
                <a:latin typeface="Tahoma" charset="0"/>
              </a:rPr>
              <a:t>coverage 	</a:t>
            </a:r>
            <a:endParaRPr lang="en-US" sz="2000" i="1" dirty="0">
              <a:solidFill>
                <a:schemeClr val="bg2"/>
              </a:solidFill>
              <a:latin typeface="Tahoma" charset="0"/>
            </a:endParaRPr>
          </a:p>
          <a:p>
            <a:pPr>
              <a:defRPr/>
            </a:pPr>
            <a:r>
              <a:rPr lang="en-US" sz="2000" dirty="0">
                <a:latin typeface="Tahoma" charset="0"/>
              </a:rPr>
              <a:t>Prefetch accuracy can be improved by </a:t>
            </a:r>
            <a:r>
              <a:rPr lang="en-US" sz="2000" dirty="0" smtClean="0">
                <a:latin typeface="Tahoma" charset="0"/>
              </a:rPr>
              <a:t>using multiple addresses as key for the next address: (A, B) </a:t>
            </a:r>
            <a:r>
              <a:rPr lang="en-US" sz="2000" dirty="0" smtClean="0">
                <a:latin typeface="Tahoma" charset="0"/>
                <a:sym typeface="Wingdings"/>
              </a:rPr>
              <a:t> (C)</a:t>
            </a:r>
          </a:p>
          <a:p>
            <a:pPr marL="0" indent="0">
              <a:buFont typeface="Wingdings" charset="0"/>
              <a:buNone/>
              <a:defRPr/>
            </a:pPr>
            <a:r>
              <a:rPr lang="en-US" sz="1800" dirty="0">
                <a:latin typeface="Tahoma" charset="0"/>
                <a:sym typeface="Wingdings"/>
              </a:rPr>
              <a:t>	</a:t>
            </a:r>
            <a:r>
              <a:rPr lang="en-US" sz="1800" dirty="0" smtClean="0">
                <a:latin typeface="Tahoma" charset="0"/>
                <a:sym typeface="Wingdings"/>
              </a:rPr>
              <a:t>(A,B) correlated with C</a:t>
            </a:r>
          </a:p>
          <a:p>
            <a:pPr marL="0" indent="0">
              <a:buFont typeface="Wingdings" charset="0"/>
              <a:buNone/>
              <a:defRPr/>
            </a:pPr>
            <a:endParaRPr lang="en-US" sz="800" dirty="0" smtClean="0">
              <a:latin typeface="Tahoma" charset="0"/>
            </a:endParaRPr>
          </a:p>
          <a:p>
            <a:pPr>
              <a:defRPr/>
            </a:pPr>
            <a:r>
              <a:rPr lang="en-US" sz="2000" dirty="0" smtClean="0">
                <a:latin typeface="Tahoma" charset="0"/>
              </a:rPr>
              <a:t>Joseph </a:t>
            </a:r>
            <a:r>
              <a:rPr lang="en-US" sz="2000" dirty="0">
                <a:latin typeface="Tahoma" charset="0"/>
              </a:rPr>
              <a:t>and </a:t>
            </a:r>
            <a:r>
              <a:rPr lang="en-US" sz="2000" dirty="0" err="1">
                <a:latin typeface="Tahoma" charset="0"/>
              </a:rPr>
              <a:t>Grunwald</a:t>
            </a:r>
            <a:r>
              <a:rPr lang="en-US" sz="2000" dirty="0">
                <a:latin typeface="Tahoma" charset="0"/>
              </a:rPr>
              <a:t>, </a:t>
            </a:r>
            <a:r>
              <a:rPr lang="ja-JP" altLang="en-US" sz="2000" dirty="0">
                <a:latin typeface="Tahoma" charset="0"/>
              </a:rPr>
              <a:t>“</a:t>
            </a:r>
            <a:r>
              <a:rPr lang="en-US" altLang="ja-JP" sz="2000" dirty="0">
                <a:solidFill>
                  <a:srgbClr val="FF0000"/>
                </a:solidFill>
                <a:latin typeface="Tahoma" charset="0"/>
              </a:rPr>
              <a:t>Prefetching using Markov Predictors</a:t>
            </a:r>
            <a:r>
              <a:rPr lang="en-US" altLang="ja-JP" sz="2000" dirty="0">
                <a:latin typeface="Tahoma" charset="0"/>
              </a:rPr>
              <a:t>,</a:t>
            </a:r>
            <a:r>
              <a:rPr lang="ja-JP" altLang="en-US" sz="2000" dirty="0">
                <a:latin typeface="Tahoma" charset="0"/>
              </a:rPr>
              <a:t>”</a:t>
            </a:r>
            <a:r>
              <a:rPr lang="en-US" altLang="ja-JP" sz="2000" dirty="0">
                <a:latin typeface="Tahoma" charset="0"/>
              </a:rPr>
              <a:t> ISCA 1997.</a:t>
            </a:r>
          </a:p>
          <a:p>
            <a:pPr lvl="1">
              <a:defRPr/>
            </a:pPr>
            <a:endParaRPr lang="en-US" sz="1800" dirty="0">
              <a:latin typeface="Tahoma" charset="0"/>
              <a:ea typeface="ＭＳ Ｐゴシック" charset="0"/>
            </a:endParaRPr>
          </a:p>
          <a:p>
            <a:pPr>
              <a:defRPr/>
            </a:pPr>
            <a:endParaRPr lang="en-US" dirty="0">
              <a:latin typeface="Tahoma" charset="0"/>
            </a:endParaRPr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0614BF2-43A1-8746-9464-13C228BF198E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47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graphicFrame>
        <p:nvGraphicFramePr>
          <p:cNvPr id="5" name="Group 3"/>
          <p:cNvGraphicFramePr>
            <a:graphicFrameLocks noGrp="1"/>
          </p:cNvGraphicFramePr>
          <p:nvPr/>
        </p:nvGraphicFramePr>
        <p:xfrm>
          <a:off x="1676400" y="1165225"/>
          <a:ext cx="7264401" cy="1758949"/>
        </p:xfrm>
        <a:graphic>
          <a:graphicData uri="http://schemas.openxmlformats.org/drawingml/2006/table">
            <a:tbl>
              <a:tblPr/>
              <a:tblGrid>
                <a:gridCol w="1523933"/>
                <a:gridCol w="208272"/>
                <a:gridCol w="1188985"/>
                <a:gridCol w="1219147"/>
                <a:gridCol w="685770"/>
                <a:gridCol w="1219147"/>
                <a:gridCol w="1219147"/>
              </a:tblGrid>
              <a:tr h="396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Cache Block Addr</a:t>
                      </a: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Prefetch</a:t>
                      </a: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Confidence</a:t>
                      </a:r>
                    </a:p>
                  </a:txBody>
                  <a:tcPr marL="91436" marR="91436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….</a:t>
                      </a: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Prefetch</a:t>
                      </a: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Confidence</a:t>
                      </a:r>
                    </a:p>
                  </a:txBody>
                  <a:tcPr marL="91436" marR="91436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(tag)</a:t>
                      </a:r>
                      <a:endParaRPr kumimoji="0" 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Candidate 1</a:t>
                      </a: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….</a:t>
                      </a: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Candidate N</a:t>
                      </a: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001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…….</a:t>
                      </a:r>
                    </a:p>
                  </a:txBody>
                  <a:tcPr marL="91436" marR="91436"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…….</a:t>
                      </a:r>
                    </a:p>
                  </a:txBody>
                  <a:tcPr marL="91436" marR="91436"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……</a:t>
                      </a:r>
                    </a:p>
                  </a:txBody>
                  <a:tcPr marL="91436" marR="91436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.…</a:t>
                      </a:r>
                    </a:p>
                  </a:txBody>
                  <a:tcPr marL="91436" marR="91436"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…….</a:t>
                      </a:r>
                    </a:p>
                  </a:txBody>
                  <a:tcPr marL="91436" marR="91436" marT="45728" marB="4572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……</a:t>
                      </a:r>
                    </a:p>
                  </a:txBody>
                  <a:tcPr marL="91436" marR="91436" marT="45728" marB="4572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Arial" charset="0"/>
                        </a:rPr>
                        <a:t>….</a:t>
                      </a: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2400"/>
                        </a:lnSpc>
                        <a:spcBef>
                          <a:spcPts val="150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charset="0"/>
                        <a:ea typeface="ＭＳ Ｐゴシック" charset="0"/>
                        <a:cs typeface="Arial" charset="0"/>
                      </a:endParaRPr>
                    </a:p>
                  </a:txBody>
                  <a:tcPr marL="91436" marR="91436"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8" name="Rectangle 60"/>
          <p:cNvSpPr>
            <a:spLocks noChangeArrowheads="1"/>
          </p:cNvSpPr>
          <p:nvPr/>
        </p:nvSpPr>
        <p:spPr bwMode="auto">
          <a:xfrm>
            <a:off x="3940175" y="1803400"/>
            <a:ext cx="11113" cy="1588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69" name="Rectangle 61"/>
          <p:cNvSpPr>
            <a:spLocks noChangeArrowheads="1"/>
          </p:cNvSpPr>
          <p:nvPr/>
        </p:nvSpPr>
        <p:spPr bwMode="auto">
          <a:xfrm>
            <a:off x="3940175" y="2824163"/>
            <a:ext cx="11113" cy="158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70" name="Rectangle 62"/>
          <p:cNvSpPr>
            <a:spLocks noChangeArrowheads="1"/>
          </p:cNvSpPr>
          <p:nvPr/>
        </p:nvSpPr>
        <p:spPr bwMode="auto">
          <a:xfrm>
            <a:off x="5159375" y="1803400"/>
            <a:ext cx="12700" cy="1588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71" name="Rectangle 63"/>
          <p:cNvSpPr>
            <a:spLocks noChangeArrowheads="1"/>
          </p:cNvSpPr>
          <p:nvPr/>
        </p:nvSpPr>
        <p:spPr bwMode="auto">
          <a:xfrm>
            <a:off x="5159375" y="2824163"/>
            <a:ext cx="12700" cy="1587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72" name="Rectangle 64"/>
          <p:cNvSpPr>
            <a:spLocks noChangeArrowheads="1"/>
          </p:cNvSpPr>
          <p:nvPr/>
        </p:nvSpPr>
        <p:spPr bwMode="auto">
          <a:xfrm>
            <a:off x="2576513" y="2030413"/>
            <a:ext cx="1587" cy="11112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73" name="Rectangle 65"/>
          <p:cNvSpPr>
            <a:spLocks noChangeArrowheads="1"/>
          </p:cNvSpPr>
          <p:nvPr/>
        </p:nvSpPr>
        <p:spPr bwMode="auto">
          <a:xfrm>
            <a:off x="6630988" y="2030413"/>
            <a:ext cx="1587" cy="11112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74" name="Rectangle 66"/>
          <p:cNvSpPr>
            <a:spLocks noChangeArrowheads="1"/>
          </p:cNvSpPr>
          <p:nvPr/>
        </p:nvSpPr>
        <p:spPr bwMode="auto">
          <a:xfrm>
            <a:off x="2589213" y="2257425"/>
            <a:ext cx="1587" cy="1111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75" name="Rectangle 67"/>
          <p:cNvSpPr>
            <a:spLocks noChangeArrowheads="1"/>
          </p:cNvSpPr>
          <p:nvPr/>
        </p:nvSpPr>
        <p:spPr bwMode="auto">
          <a:xfrm>
            <a:off x="6630988" y="2257425"/>
            <a:ext cx="1587" cy="11113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76" name="Rectangle 68"/>
          <p:cNvSpPr>
            <a:spLocks noChangeArrowheads="1"/>
          </p:cNvSpPr>
          <p:nvPr/>
        </p:nvSpPr>
        <p:spPr bwMode="auto">
          <a:xfrm>
            <a:off x="2589213" y="2889250"/>
            <a:ext cx="1587" cy="12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77" name="Rectangle 69"/>
          <p:cNvSpPr>
            <a:spLocks noChangeArrowheads="1"/>
          </p:cNvSpPr>
          <p:nvPr/>
        </p:nvSpPr>
        <p:spPr bwMode="auto">
          <a:xfrm>
            <a:off x="6630988" y="2889250"/>
            <a:ext cx="1587" cy="127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78" name="AutoShape 70"/>
          <p:cNvSpPr>
            <a:spLocks noChangeArrowheads="1"/>
          </p:cNvSpPr>
          <p:nvPr/>
        </p:nvSpPr>
        <p:spPr bwMode="auto">
          <a:xfrm rot="5400000">
            <a:off x="668338" y="1774825"/>
            <a:ext cx="1524000" cy="304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13 w 21600"/>
              <a:gd name="T13" fmla="*/ 2913 h 21600"/>
              <a:gd name="T14" fmla="*/ 18687 w 21600"/>
              <a:gd name="T15" fmla="*/ 1868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226" y="21600"/>
                </a:lnTo>
                <a:lnTo>
                  <a:pt x="19374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4579" name="Line 71"/>
          <p:cNvSpPr>
            <a:spLocks noChangeShapeType="1"/>
          </p:cNvSpPr>
          <p:nvPr/>
        </p:nvSpPr>
        <p:spPr bwMode="auto">
          <a:xfrm>
            <a:off x="896938" y="1879600"/>
            <a:ext cx="38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4580" name="Text Box 72"/>
          <p:cNvSpPr txBox="1">
            <a:spLocks noChangeArrowheads="1"/>
          </p:cNvSpPr>
          <p:nvPr/>
        </p:nvSpPr>
        <p:spPr bwMode="auto">
          <a:xfrm>
            <a:off x="-25400" y="1392238"/>
            <a:ext cx="10747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>
                <a:solidFill>
                  <a:schemeClr val="bg2"/>
                </a:solidFill>
              </a:rPr>
              <a:t>Cache</a:t>
            </a:r>
          </a:p>
          <a:p>
            <a:pPr algn="ctr" eaLnBrk="1" hangingPunct="1"/>
            <a:r>
              <a:rPr lang="en-US">
                <a:solidFill>
                  <a:schemeClr val="bg2"/>
                </a:solidFill>
              </a:rPr>
              <a:t>Block</a:t>
            </a:r>
          </a:p>
          <a:p>
            <a:pPr algn="ctr" eaLnBrk="1" hangingPunct="1"/>
            <a:r>
              <a:rPr lang="en-US">
                <a:solidFill>
                  <a:schemeClr val="bg2"/>
                </a:solidFill>
              </a:rPr>
              <a:t>Addr</a:t>
            </a:r>
          </a:p>
        </p:txBody>
      </p:sp>
    </p:spTree>
    <p:extLst>
      <p:ext uri="{BB962C8B-B14F-4D97-AF65-F5344CB8AC3E}">
        <p14:creationId xmlns:p14="http://schemas.microsoft.com/office/powerpoint/2010/main" val="24248419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Markov Prefetching (III)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Advantages: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Can cover </a:t>
            </a:r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arbitrary access patterns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Linked data structures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Streaming patterns (though not so efficiently!)</a:t>
            </a: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Disadvantages:</a:t>
            </a:r>
          </a:p>
          <a:p>
            <a:pPr lvl="1"/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Correlation table </a:t>
            </a:r>
            <a:r>
              <a:rPr lang="en-US">
                <a:latin typeface="Tahoma" charset="0"/>
                <a:ea typeface="ＭＳ Ｐゴシック" charset="0"/>
              </a:rPr>
              <a:t>needs to be very large for high coverage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Recording every miss address and its subsequent miss addresses is infeasible</a:t>
            </a:r>
          </a:p>
          <a:p>
            <a:pPr lvl="1"/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Low timeliness</a:t>
            </a:r>
            <a:r>
              <a:rPr lang="en-US">
                <a:latin typeface="Tahoma" charset="0"/>
                <a:ea typeface="ＭＳ Ｐゴシック" charset="0"/>
              </a:rPr>
              <a:t>: Lookahead is limited since a prefetch for the next access/miss is initiated right after previous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Consumes a lot of </a:t>
            </a:r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memory bandwidth</a:t>
            </a:r>
          </a:p>
          <a:p>
            <a:pPr lvl="2"/>
            <a:r>
              <a:rPr lang="en-US">
                <a:latin typeface="Tahoma" charset="0"/>
                <a:ea typeface="ＭＳ Ｐゴシック" charset="0"/>
              </a:rPr>
              <a:t>Especially when Markov model probabilities (correlations) are low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Cannot reduce </a:t>
            </a:r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compulsory misses</a:t>
            </a:r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9AE7BE0-F47E-5D4C-8C1E-F95AB24AC602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48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01032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Content Directed Prefetching (I)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A specialized prefetcher for pointer values </a:t>
            </a:r>
          </a:p>
          <a:p>
            <a:r>
              <a:rPr lang="en-US">
                <a:latin typeface="Tahoma" charset="0"/>
              </a:rPr>
              <a:t>Cooksey et al., </a:t>
            </a:r>
            <a:r>
              <a:rPr lang="ja-JP" altLang="en-US">
                <a:latin typeface="Tahoma" charset="0"/>
              </a:rPr>
              <a:t>“</a:t>
            </a:r>
            <a:r>
              <a:rPr lang="en-US" altLang="ja-JP">
                <a:solidFill>
                  <a:srgbClr val="FF0000"/>
                </a:solidFill>
                <a:latin typeface="Tahoma" charset="0"/>
              </a:rPr>
              <a:t>A stateless, content-directed data prefetching mechanism</a:t>
            </a:r>
            <a:r>
              <a:rPr lang="en-US" altLang="ja-JP">
                <a:latin typeface="Tahoma" charset="0"/>
              </a:rPr>
              <a:t>,</a:t>
            </a:r>
            <a:r>
              <a:rPr lang="ja-JP" altLang="en-US">
                <a:latin typeface="Tahoma" charset="0"/>
              </a:rPr>
              <a:t>”</a:t>
            </a:r>
            <a:r>
              <a:rPr lang="en-US" altLang="ja-JP">
                <a:latin typeface="Tahoma" charset="0"/>
              </a:rPr>
              <a:t> ASPLOS 2002.</a:t>
            </a:r>
          </a:p>
          <a:p>
            <a:r>
              <a:rPr lang="en-US">
                <a:latin typeface="Tahoma" charset="0"/>
              </a:rPr>
              <a:t>Idea: </a:t>
            </a:r>
            <a:r>
              <a:rPr lang="en-US">
                <a:solidFill>
                  <a:srgbClr val="0000FF"/>
                </a:solidFill>
                <a:latin typeface="Tahoma" charset="0"/>
              </a:rPr>
              <a:t>Identify pointers among all values in a fetched cache block and issue prefetch requests for them.</a:t>
            </a:r>
          </a:p>
          <a:p>
            <a:pPr>
              <a:buFont typeface="Wingdings" charset="0"/>
              <a:buNone/>
            </a:pPr>
            <a:endParaRPr lang="en-US">
              <a:latin typeface="Tahoma" charset="0"/>
            </a:endParaRPr>
          </a:p>
          <a:p>
            <a:pPr>
              <a:buFont typeface="Wingdings" charset="0"/>
              <a:buNone/>
            </a:pPr>
            <a:r>
              <a:rPr lang="en-US">
                <a:latin typeface="Tahoma" charset="0"/>
              </a:rPr>
              <a:t>+ No need to memorize/record past addresses!</a:t>
            </a:r>
          </a:p>
          <a:p>
            <a:pPr>
              <a:buFont typeface="Wingdings" charset="0"/>
              <a:buNone/>
            </a:pPr>
            <a:r>
              <a:rPr lang="en-US">
                <a:latin typeface="Tahoma" charset="0"/>
              </a:rPr>
              <a:t>+ Can eliminate compulsory misses (never-seen pointers)</a:t>
            </a:r>
          </a:p>
          <a:p>
            <a:pPr>
              <a:buFont typeface="Wingdings" charset="0"/>
              <a:buNone/>
            </a:pPr>
            <a:r>
              <a:rPr lang="en-US">
                <a:latin typeface="Tahoma" charset="0"/>
              </a:rPr>
              <a:t>-- Indiscriminately prefetches </a:t>
            </a:r>
            <a:r>
              <a:rPr lang="en-US" i="1">
                <a:latin typeface="Tahoma" charset="0"/>
              </a:rPr>
              <a:t>all</a:t>
            </a:r>
            <a:r>
              <a:rPr lang="en-US">
                <a:latin typeface="Tahoma" charset="0"/>
              </a:rPr>
              <a:t> pointers in a cache block</a:t>
            </a:r>
          </a:p>
          <a:p>
            <a:endParaRPr lang="en-US">
              <a:solidFill>
                <a:srgbClr val="0000FF"/>
              </a:solidFill>
              <a:latin typeface="Tahoma" charset="0"/>
            </a:endParaRPr>
          </a:p>
          <a:p>
            <a:r>
              <a:rPr lang="en-US">
                <a:latin typeface="Tahoma" charset="0"/>
              </a:rPr>
              <a:t>How to identify pointer addresses:</a:t>
            </a:r>
          </a:p>
          <a:p>
            <a:pPr lvl="1"/>
            <a:r>
              <a:rPr lang="en-US">
                <a:latin typeface="Tahoma" charset="0"/>
                <a:ea typeface="ＭＳ Ｐゴシック" charset="0"/>
              </a:rPr>
              <a:t>Compare address sized values within cache block with cache block</a:t>
            </a:r>
            <a:r>
              <a:rPr lang="ja-JP" altLang="en-US">
                <a:latin typeface="Tahoma" charset="0"/>
                <a:ea typeface="ＭＳ Ｐゴシック" charset="0"/>
              </a:rPr>
              <a:t>’</a:t>
            </a:r>
            <a:r>
              <a:rPr lang="en-US" altLang="ja-JP">
                <a:latin typeface="Tahoma" charset="0"/>
                <a:ea typeface="ＭＳ Ｐゴシック" charset="0"/>
              </a:rPr>
              <a:t>s address </a:t>
            </a:r>
            <a:r>
              <a:rPr lang="en-US" altLang="ja-JP">
                <a:latin typeface="Tahoma" charset="0"/>
                <a:ea typeface="ＭＳ Ｐゴシック" charset="0"/>
                <a:sym typeface="Wingdings" charset="0"/>
              </a:rPr>
              <a:t> if most-significant few bits match, pointer</a:t>
            </a:r>
            <a:endParaRPr lang="en-US" altLang="ja-JP">
              <a:latin typeface="Tahoma" charset="0"/>
              <a:ea typeface="ＭＳ Ｐゴシック" charset="0"/>
            </a:endParaRPr>
          </a:p>
          <a:p>
            <a:endParaRPr lang="en-US">
              <a:latin typeface="Tahoma" charset="0"/>
            </a:endParaRPr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F353D85-B803-1A45-A8BC-6351CFC8AB29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49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94054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Lab 4 Grade Distribution</a:t>
            </a: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A250A6D-66F0-4F10-9832-998AF6A15B83}" type="slidenum">
              <a:rPr lang="en-US">
                <a:cs typeface="Arial" charset="0"/>
              </a:rPr>
              <a:pPr/>
              <a:t>5</a:t>
            </a:fld>
            <a:endParaRPr lang="en-US">
              <a:cs typeface="Arial" charset="0"/>
            </a:endParaRPr>
          </a:p>
        </p:txBody>
      </p:sp>
      <p:sp>
        <p:nvSpPr>
          <p:cNvPr id="4100" name="Content Placeholder 5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0215861"/>
              </p:ext>
            </p:extLst>
          </p:nvPr>
        </p:nvGraphicFramePr>
        <p:xfrm>
          <a:off x="266700" y="838200"/>
          <a:ext cx="8610600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652878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Content Directed Prefetching (II)</a:t>
            </a:r>
          </a:p>
        </p:txBody>
      </p:sp>
      <p:sp>
        <p:nvSpPr>
          <p:cNvPr id="67586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>
              <a:latin typeface="Tahoma" charset="0"/>
            </a:endParaRPr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70882C6-9C0E-924C-848D-EBAD0FED6B33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50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942975" y="1773238"/>
            <a:ext cx="914400" cy="381000"/>
          </a:xfrm>
          <a:prstGeom prst="rect">
            <a:avLst/>
          </a:prstGeom>
          <a:solidFill>
            <a:srgbClr val="FE67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857375" y="1773238"/>
            <a:ext cx="914400" cy="381000"/>
          </a:xfrm>
          <a:prstGeom prst="rect">
            <a:avLst/>
          </a:prstGeom>
          <a:solidFill>
            <a:srgbClr val="FE67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735263" y="1773238"/>
            <a:ext cx="950912" cy="381000"/>
          </a:xfrm>
          <a:prstGeom prst="rect">
            <a:avLst/>
          </a:prstGeom>
          <a:solidFill>
            <a:srgbClr val="FE67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671888" y="1773238"/>
            <a:ext cx="928687" cy="381000"/>
          </a:xfrm>
          <a:prstGeom prst="rect">
            <a:avLst/>
          </a:prstGeom>
          <a:solidFill>
            <a:srgbClr val="FE67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4600575" y="1773238"/>
            <a:ext cx="914400" cy="381000"/>
          </a:xfrm>
          <a:prstGeom prst="rect">
            <a:avLst/>
          </a:prstGeom>
          <a:solidFill>
            <a:srgbClr val="FE67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5514975" y="1773238"/>
            <a:ext cx="914400" cy="381000"/>
          </a:xfrm>
          <a:prstGeom prst="rect">
            <a:avLst/>
          </a:prstGeom>
          <a:solidFill>
            <a:srgbClr val="FE67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6429375" y="1773238"/>
            <a:ext cx="914400" cy="381000"/>
          </a:xfrm>
          <a:prstGeom prst="rect">
            <a:avLst/>
          </a:prstGeom>
          <a:solidFill>
            <a:srgbClr val="FE67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7343775" y="1773238"/>
            <a:ext cx="914400" cy="381000"/>
          </a:xfrm>
          <a:prstGeom prst="rect">
            <a:avLst/>
          </a:prstGeom>
          <a:solidFill>
            <a:srgbClr val="FE67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663825" y="1808163"/>
            <a:ext cx="1116013" cy="304800"/>
          </a:xfrm>
          <a:prstGeom prst="rect">
            <a:avLst/>
          </a:prstGeom>
          <a:solidFill>
            <a:srgbClr val="CCFF33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x40373551</a:t>
            </a: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2041525" y="4800600"/>
            <a:ext cx="1600200" cy="1371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L2</a:t>
            </a: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5165725" y="4800600"/>
            <a:ext cx="3048000" cy="1371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DRAM</a:t>
            </a:r>
          </a:p>
        </p:txBody>
      </p:sp>
      <p:sp>
        <p:nvSpPr>
          <p:cNvPr id="16" name="AutoShape 17"/>
          <p:cNvSpPr>
            <a:spLocks noChangeArrowheads="1"/>
          </p:cNvSpPr>
          <p:nvPr/>
        </p:nvSpPr>
        <p:spPr bwMode="auto">
          <a:xfrm>
            <a:off x="3657600" y="4708525"/>
            <a:ext cx="1508125" cy="565150"/>
          </a:xfrm>
          <a:prstGeom prst="leftArrow">
            <a:avLst>
              <a:gd name="adj1" fmla="val 50000"/>
              <a:gd name="adj2" fmla="val 66713"/>
            </a:avLst>
          </a:prstGeom>
          <a:solidFill>
            <a:srgbClr val="FE67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974725" y="5257800"/>
            <a:ext cx="228600" cy="762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660525" y="5257800"/>
            <a:ext cx="228600" cy="762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203325" y="5257800"/>
            <a:ext cx="228600" cy="762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746125" y="5257800"/>
            <a:ext cx="228600" cy="7620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7604" name="Text Box 22"/>
          <p:cNvSpPr txBox="1">
            <a:spLocks noChangeArrowheads="1"/>
          </p:cNvSpPr>
          <p:nvPr/>
        </p:nvSpPr>
        <p:spPr bwMode="auto">
          <a:xfrm>
            <a:off x="1355725" y="541813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…</a:t>
            </a: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4022725" y="5303838"/>
            <a:ext cx="228600" cy="7159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4708525" y="5303838"/>
            <a:ext cx="228600" cy="7159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4251325" y="5303838"/>
            <a:ext cx="228600" cy="7159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3794125" y="5303838"/>
            <a:ext cx="228600" cy="715962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7609" name="Text Box 27"/>
          <p:cNvSpPr txBox="1">
            <a:spLocks noChangeArrowheads="1"/>
          </p:cNvSpPr>
          <p:nvPr/>
        </p:nvSpPr>
        <p:spPr bwMode="auto">
          <a:xfrm>
            <a:off x="4403725" y="54356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00"/>
                </a:solidFill>
              </a:rPr>
              <a:t>…</a:t>
            </a:r>
          </a:p>
        </p:txBody>
      </p:sp>
      <p:grpSp>
        <p:nvGrpSpPr>
          <p:cNvPr id="67610" name="Group 51"/>
          <p:cNvGrpSpPr>
            <a:grpSpLocks/>
          </p:cNvGrpSpPr>
          <p:nvPr/>
        </p:nvGrpSpPr>
        <p:grpSpPr bwMode="auto">
          <a:xfrm>
            <a:off x="1241425" y="2493963"/>
            <a:ext cx="317500" cy="366712"/>
            <a:chOff x="778" y="1555"/>
            <a:chExt cx="200" cy="231"/>
          </a:xfrm>
        </p:grpSpPr>
        <p:sp>
          <p:nvSpPr>
            <p:cNvPr id="28" name="Oval 29"/>
            <p:cNvSpPr>
              <a:spLocks noChangeArrowheads="1"/>
            </p:cNvSpPr>
            <p:nvPr/>
          </p:nvSpPr>
          <p:spPr bwMode="auto">
            <a:xfrm>
              <a:off x="778" y="158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29" name="Text Box 30"/>
            <p:cNvSpPr txBox="1">
              <a:spLocks noChangeArrowheads="1"/>
            </p:cNvSpPr>
            <p:nvPr/>
          </p:nvSpPr>
          <p:spPr bwMode="auto">
            <a:xfrm>
              <a:off x="778" y="155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rPr>
                <a:t>=</a:t>
              </a:r>
            </a:p>
          </p:txBody>
        </p:sp>
      </p:grpSp>
      <p:grpSp>
        <p:nvGrpSpPr>
          <p:cNvPr id="67611" name="Group 52"/>
          <p:cNvGrpSpPr>
            <a:grpSpLocks/>
          </p:cNvGrpSpPr>
          <p:nvPr/>
        </p:nvGrpSpPr>
        <p:grpSpPr bwMode="auto">
          <a:xfrm>
            <a:off x="2151063" y="2493963"/>
            <a:ext cx="317500" cy="366712"/>
            <a:chOff x="1354" y="1555"/>
            <a:chExt cx="200" cy="231"/>
          </a:xfrm>
        </p:grpSpPr>
        <p:sp>
          <p:nvSpPr>
            <p:cNvPr id="31" name="Oval 31"/>
            <p:cNvSpPr>
              <a:spLocks noChangeArrowheads="1"/>
            </p:cNvSpPr>
            <p:nvPr/>
          </p:nvSpPr>
          <p:spPr bwMode="auto">
            <a:xfrm>
              <a:off x="1354" y="158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2" name="Text Box 32"/>
            <p:cNvSpPr txBox="1">
              <a:spLocks noChangeArrowheads="1"/>
            </p:cNvSpPr>
            <p:nvPr/>
          </p:nvSpPr>
          <p:spPr bwMode="auto">
            <a:xfrm>
              <a:off x="1354" y="155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rPr>
                <a:t>=</a:t>
              </a:r>
            </a:p>
          </p:txBody>
        </p:sp>
      </p:grpSp>
      <p:grpSp>
        <p:nvGrpSpPr>
          <p:cNvPr id="67612" name="Group 53"/>
          <p:cNvGrpSpPr>
            <a:grpSpLocks/>
          </p:cNvGrpSpPr>
          <p:nvPr/>
        </p:nvGrpSpPr>
        <p:grpSpPr bwMode="auto">
          <a:xfrm>
            <a:off x="3078163" y="2493963"/>
            <a:ext cx="317500" cy="366712"/>
            <a:chOff x="1987" y="1555"/>
            <a:chExt cx="200" cy="231"/>
          </a:xfrm>
        </p:grpSpPr>
        <p:sp>
          <p:nvSpPr>
            <p:cNvPr id="34" name="Oval 33"/>
            <p:cNvSpPr>
              <a:spLocks noChangeArrowheads="1"/>
            </p:cNvSpPr>
            <p:nvPr/>
          </p:nvSpPr>
          <p:spPr bwMode="auto">
            <a:xfrm>
              <a:off x="1987" y="158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5" name="Text Box 34"/>
            <p:cNvSpPr txBox="1">
              <a:spLocks noChangeArrowheads="1"/>
            </p:cNvSpPr>
            <p:nvPr/>
          </p:nvSpPr>
          <p:spPr bwMode="auto">
            <a:xfrm>
              <a:off x="1987" y="155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rPr>
                <a:t>=</a:t>
              </a:r>
            </a:p>
          </p:txBody>
        </p:sp>
      </p:grpSp>
      <p:grpSp>
        <p:nvGrpSpPr>
          <p:cNvPr id="67613" name="Group 54"/>
          <p:cNvGrpSpPr>
            <a:grpSpLocks/>
          </p:cNvGrpSpPr>
          <p:nvPr/>
        </p:nvGrpSpPr>
        <p:grpSpPr bwMode="auto">
          <a:xfrm>
            <a:off x="3978275" y="2493963"/>
            <a:ext cx="317500" cy="366712"/>
            <a:chOff x="2534" y="1555"/>
            <a:chExt cx="200" cy="231"/>
          </a:xfrm>
        </p:grpSpPr>
        <p:sp>
          <p:nvSpPr>
            <p:cNvPr id="37" name="Oval 35"/>
            <p:cNvSpPr>
              <a:spLocks noChangeArrowheads="1"/>
            </p:cNvSpPr>
            <p:nvPr/>
          </p:nvSpPr>
          <p:spPr bwMode="auto">
            <a:xfrm>
              <a:off x="2534" y="158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38" name="Text Box 36"/>
            <p:cNvSpPr txBox="1">
              <a:spLocks noChangeArrowheads="1"/>
            </p:cNvSpPr>
            <p:nvPr/>
          </p:nvSpPr>
          <p:spPr bwMode="auto">
            <a:xfrm>
              <a:off x="2534" y="155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rPr>
                <a:t>=</a:t>
              </a:r>
            </a:p>
          </p:txBody>
        </p:sp>
      </p:grpSp>
      <p:grpSp>
        <p:nvGrpSpPr>
          <p:cNvPr id="67614" name="Group 55"/>
          <p:cNvGrpSpPr>
            <a:grpSpLocks/>
          </p:cNvGrpSpPr>
          <p:nvPr/>
        </p:nvGrpSpPr>
        <p:grpSpPr bwMode="auto">
          <a:xfrm>
            <a:off x="4878388" y="2493963"/>
            <a:ext cx="354012" cy="366712"/>
            <a:chOff x="3110" y="1555"/>
            <a:chExt cx="200" cy="231"/>
          </a:xfrm>
        </p:grpSpPr>
        <p:sp>
          <p:nvSpPr>
            <p:cNvPr id="40" name="Oval 37"/>
            <p:cNvSpPr>
              <a:spLocks noChangeArrowheads="1"/>
            </p:cNvSpPr>
            <p:nvPr/>
          </p:nvSpPr>
          <p:spPr bwMode="auto">
            <a:xfrm>
              <a:off x="3110" y="158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1" name="Text Box 38"/>
            <p:cNvSpPr txBox="1">
              <a:spLocks noChangeArrowheads="1"/>
            </p:cNvSpPr>
            <p:nvPr/>
          </p:nvSpPr>
          <p:spPr bwMode="auto">
            <a:xfrm>
              <a:off x="3110" y="155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rPr>
                <a:t>=</a:t>
              </a:r>
            </a:p>
          </p:txBody>
        </p:sp>
      </p:grpSp>
      <p:sp>
        <p:nvSpPr>
          <p:cNvPr id="42" name="Oval 39"/>
          <p:cNvSpPr>
            <a:spLocks noChangeArrowheads="1"/>
          </p:cNvSpPr>
          <p:nvPr/>
        </p:nvSpPr>
        <p:spPr bwMode="auto">
          <a:xfrm>
            <a:off x="5815013" y="254000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3" name="Text Box 40"/>
          <p:cNvSpPr txBox="1">
            <a:spLocks noChangeArrowheads="1"/>
          </p:cNvSpPr>
          <p:nvPr/>
        </p:nvSpPr>
        <p:spPr bwMode="auto">
          <a:xfrm>
            <a:off x="5815013" y="2493963"/>
            <a:ext cx="317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=</a:t>
            </a:r>
          </a:p>
        </p:txBody>
      </p:sp>
      <p:grpSp>
        <p:nvGrpSpPr>
          <p:cNvPr id="67617" name="Group 57"/>
          <p:cNvGrpSpPr>
            <a:grpSpLocks/>
          </p:cNvGrpSpPr>
          <p:nvPr/>
        </p:nvGrpSpPr>
        <p:grpSpPr bwMode="auto">
          <a:xfrm>
            <a:off x="6724650" y="2447925"/>
            <a:ext cx="317500" cy="366713"/>
            <a:chOff x="4234" y="1555"/>
            <a:chExt cx="200" cy="231"/>
          </a:xfrm>
        </p:grpSpPr>
        <p:sp>
          <p:nvSpPr>
            <p:cNvPr id="45" name="Oval 41"/>
            <p:cNvSpPr>
              <a:spLocks noChangeArrowheads="1"/>
            </p:cNvSpPr>
            <p:nvPr/>
          </p:nvSpPr>
          <p:spPr bwMode="auto">
            <a:xfrm>
              <a:off x="4234" y="158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6" name="Text Box 42"/>
            <p:cNvSpPr txBox="1">
              <a:spLocks noChangeArrowheads="1"/>
            </p:cNvSpPr>
            <p:nvPr/>
          </p:nvSpPr>
          <p:spPr bwMode="auto">
            <a:xfrm>
              <a:off x="4234" y="155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rPr>
                <a:t>=</a:t>
              </a:r>
            </a:p>
          </p:txBody>
        </p:sp>
      </p:grpSp>
      <p:grpSp>
        <p:nvGrpSpPr>
          <p:cNvPr id="67618" name="Group 58"/>
          <p:cNvGrpSpPr>
            <a:grpSpLocks/>
          </p:cNvGrpSpPr>
          <p:nvPr/>
        </p:nvGrpSpPr>
        <p:grpSpPr bwMode="auto">
          <a:xfrm>
            <a:off x="7650163" y="2457450"/>
            <a:ext cx="317500" cy="366713"/>
            <a:chOff x="4838" y="1555"/>
            <a:chExt cx="200" cy="231"/>
          </a:xfrm>
        </p:grpSpPr>
        <p:sp>
          <p:nvSpPr>
            <p:cNvPr id="48" name="Oval 43"/>
            <p:cNvSpPr>
              <a:spLocks noChangeArrowheads="1"/>
            </p:cNvSpPr>
            <p:nvPr/>
          </p:nvSpPr>
          <p:spPr bwMode="auto">
            <a:xfrm>
              <a:off x="4838" y="1584"/>
              <a:ext cx="192" cy="19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sp>
          <p:nvSpPr>
            <p:cNvPr id="49" name="Text Box 44"/>
            <p:cNvSpPr txBox="1">
              <a:spLocks noChangeArrowheads="1"/>
            </p:cNvSpPr>
            <p:nvPr/>
          </p:nvSpPr>
          <p:spPr bwMode="auto">
            <a:xfrm>
              <a:off x="4838" y="1555"/>
              <a:ext cx="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>
                  <a:solidFill>
                    <a:srgbClr val="000000"/>
                  </a:solidFill>
                  <a:latin typeface="Arial" pitchFamily="34" charset="0"/>
                  <a:ea typeface="+mn-ea"/>
                  <a:cs typeface="Arial" pitchFamily="34" charset="0"/>
                </a:rPr>
                <a:t>=</a:t>
              </a:r>
            </a:p>
          </p:txBody>
        </p:sp>
      </p:grpSp>
      <p:cxnSp>
        <p:nvCxnSpPr>
          <p:cNvPr id="67619" name="AutoShape 45"/>
          <p:cNvCxnSpPr>
            <a:cxnSpLocks noChangeShapeType="1"/>
          </p:cNvCxnSpPr>
          <p:nvPr/>
        </p:nvCxnSpPr>
        <p:spPr bwMode="auto">
          <a:xfrm>
            <a:off x="303213" y="271145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AutoShape 46"/>
          <p:cNvSpPr>
            <a:spLocks noChangeArrowheads="1"/>
          </p:cNvSpPr>
          <p:nvPr/>
        </p:nvSpPr>
        <p:spPr bwMode="auto">
          <a:xfrm>
            <a:off x="4160838" y="3978275"/>
            <a:ext cx="503237" cy="868363"/>
          </a:xfrm>
          <a:prstGeom prst="upArrow">
            <a:avLst>
              <a:gd name="adj1" fmla="val 50000"/>
              <a:gd name="adj2" fmla="val 43139"/>
            </a:avLst>
          </a:prstGeom>
          <a:solidFill>
            <a:srgbClr val="FE67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67621" name="AutoShape 49"/>
          <p:cNvCxnSpPr>
            <a:cxnSpLocks noChangeShapeType="1"/>
          </p:cNvCxnSpPr>
          <p:nvPr/>
        </p:nvCxnSpPr>
        <p:spPr bwMode="auto">
          <a:xfrm>
            <a:off x="303213" y="271145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622" name="AutoShape 50"/>
          <p:cNvCxnSpPr>
            <a:cxnSpLocks noChangeShapeType="1"/>
          </p:cNvCxnSpPr>
          <p:nvPr/>
        </p:nvCxnSpPr>
        <p:spPr bwMode="auto">
          <a:xfrm>
            <a:off x="303213" y="271145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AutoShape 73"/>
          <p:cNvCxnSpPr>
            <a:cxnSpLocks noChangeShapeType="1"/>
          </p:cNvCxnSpPr>
          <p:nvPr/>
        </p:nvCxnSpPr>
        <p:spPr bwMode="auto">
          <a:xfrm>
            <a:off x="622300" y="3054350"/>
            <a:ext cx="6750050" cy="15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9" name="Group 77"/>
          <p:cNvGrpSpPr>
            <a:grpSpLocks/>
          </p:cNvGrpSpPr>
          <p:nvPr/>
        </p:nvGrpSpPr>
        <p:grpSpPr bwMode="auto">
          <a:xfrm>
            <a:off x="954088" y="2690813"/>
            <a:ext cx="287337" cy="360362"/>
            <a:chOff x="612" y="1661"/>
            <a:chExt cx="181" cy="227"/>
          </a:xfrm>
        </p:grpSpPr>
        <p:cxnSp>
          <p:nvCxnSpPr>
            <p:cNvPr id="67674" name="AutoShape 75"/>
            <p:cNvCxnSpPr>
              <a:cxnSpLocks noChangeShapeType="1"/>
              <a:endCxn id="29" idx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675" name="AutoShape 76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4" name="Group 78"/>
          <p:cNvGrpSpPr>
            <a:grpSpLocks/>
          </p:cNvGrpSpPr>
          <p:nvPr/>
        </p:nvGrpSpPr>
        <p:grpSpPr bwMode="auto">
          <a:xfrm>
            <a:off x="1854200" y="2690813"/>
            <a:ext cx="287338" cy="360362"/>
            <a:chOff x="612" y="1661"/>
            <a:chExt cx="181" cy="227"/>
          </a:xfrm>
        </p:grpSpPr>
        <p:cxnSp>
          <p:nvCxnSpPr>
            <p:cNvPr id="67672" name="AutoShape 79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673" name="AutoShape 80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7" name="Group 81"/>
          <p:cNvGrpSpPr>
            <a:grpSpLocks/>
          </p:cNvGrpSpPr>
          <p:nvPr/>
        </p:nvGrpSpPr>
        <p:grpSpPr bwMode="auto">
          <a:xfrm>
            <a:off x="2790825" y="2690813"/>
            <a:ext cx="287338" cy="360362"/>
            <a:chOff x="612" y="1661"/>
            <a:chExt cx="181" cy="227"/>
          </a:xfrm>
        </p:grpSpPr>
        <p:cxnSp>
          <p:nvCxnSpPr>
            <p:cNvPr id="67670" name="AutoShape 82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671" name="AutoShape 83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0" name="Group 84"/>
          <p:cNvGrpSpPr>
            <a:grpSpLocks/>
          </p:cNvGrpSpPr>
          <p:nvPr/>
        </p:nvGrpSpPr>
        <p:grpSpPr bwMode="auto">
          <a:xfrm>
            <a:off x="3690938" y="2692400"/>
            <a:ext cx="287337" cy="360363"/>
            <a:chOff x="612" y="1661"/>
            <a:chExt cx="181" cy="227"/>
          </a:xfrm>
        </p:grpSpPr>
        <p:cxnSp>
          <p:nvCxnSpPr>
            <p:cNvPr id="67668" name="AutoShape 85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669" name="AutoShape 86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2" name="Group 87"/>
          <p:cNvGrpSpPr>
            <a:grpSpLocks/>
          </p:cNvGrpSpPr>
          <p:nvPr/>
        </p:nvGrpSpPr>
        <p:grpSpPr bwMode="auto">
          <a:xfrm>
            <a:off x="4591050" y="2700338"/>
            <a:ext cx="287338" cy="360362"/>
            <a:chOff x="612" y="1661"/>
            <a:chExt cx="181" cy="227"/>
          </a:xfrm>
        </p:grpSpPr>
        <p:cxnSp>
          <p:nvCxnSpPr>
            <p:cNvPr id="67666" name="AutoShape 88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667" name="AutoShape 89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3" name="Group 90"/>
          <p:cNvGrpSpPr>
            <a:grpSpLocks/>
          </p:cNvGrpSpPr>
          <p:nvPr/>
        </p:nvGrpSpPr>
        <p:grpSpPr bwMode="auto">
          <a:xfrm>
            <a:off x="5526088" y="2681288"/>
            <a:ext cx="287337" cy="360362"/>
            <a:chOff x="612" y="1661"/>
            <a:chExt cx="181" cy="227"/>
          </a:xfrm>
        </p:grpSpPr>
        <p:cxnSp>
          <p:nvCxnSpPr>
            <p:cNvPr id="67664" name="AutoShape 91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665" name="AutoShape 92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5" name="Group 93"/>
          <p:cNvGrpSpPr>
            <a:grpSpLocks/>
          </p:cNvGrpSpPr>
          <p:nvPr/>
        </p:nvGrpSpPr>
        <p:grpSpPr bwMode="auto">
          <a:xfrm>
            <a:off x="6426200" y="2690813"/>
            <a:ext cx="287338" cy="360362"/>
            <a:chOff x="612" y="1661"/>
            <a:chExt cx="181" cy="227"/>
          </a:xfrm>
        </p:grpSpPr>
        <p:cxnSp>
          <p:nvCxnSpPr>
            <p:cNvPr id="67662" name="AutoShape 94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663" name="AutoShape 95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6" name="Group 96"/>
          <p:cNvGrpSpPr>
            <a:grpSpLocks/>
          </p:cNvGrpSpPr>
          <p:nvPr/>
        </p:nvGrpSpPr>
        <p:grpSpPr bwMode="auto">
          <a:xfrm>
            <a:off x="7372350" y="2692400"/>
            <a:ext cx="277813" cy="360363"/>
            <a:chOff x="612" y="1661"/>
            <a:chExt cx="181" cy="227"/>
          </a:xfrm>
        </p:grpSpPr>
        <p:cxnSp>
          <p:nvCxnSpPr>
            <p:cNvPr id="67660" name="AutoShape 97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7661" name="AutoShape 98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9" name="Text Box 112"/>
          <p:cNvSpPr txBox="1">
            <a:spLocks noChangeArrowheads="1"/>
          </p:cNvSpPr>
          <p:nvPr/>
        </p:nvSpPr>
        <p:spPr bwMode="auto">
          <a:xfrm>
            <a:off x="539750" y="1847850"/>
            <a:ext cx="458788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pPr algn="r">
              <a:defRPr/>
            </a:pPr>
            <a:r>
              <a:rPr lang="en-US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[</a:t>
            </a:r>
            <a:r>
              <a:rPr lang="en-US" sz="12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31:20</a:t>
            </a:r>
            <a:r>
              <a:rPr lang="en-US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]</a:t>
            </a:r>
          </a:p>
        </p:txBody>
      </p:sp>
      <p:sp>
        <p:nvSpPr>
          <p:cNvPr id="80" name="Text Box 113"/>
          <p:cNvSpPr txBox="1">
            <a:spLocks noChangeArrowheads="1"/>
          </p:cNvSpPr>
          <p:nvPr/>
        </p:nvSpPr>
        <p:spPr bwMode="auto">
          <a:xfrm>
            <a:off x="1258888" y="2133600"/>
            <a:ext cx="7016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1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[31:20]</a:t>
            </a:r>
          </a:p>
        </p:txBody>
      </p:sp>
      <p:sp>
        <p:nvSpPr>
          <p:cNvPr id="81" name="Text Box 116"/>
          <p:cNvSpPr txBox="1">
            <a:spLocks noChangeArrowheads="1"/>
          </p:cNvSpPr>
          <p:nvPr/>
        </p:nvSpPr>
        <p:spPr bwMode="auto">
          <a:xfrm>
            <a:off x="2159000" y="2133600"/>
            <a:ext cx="7016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1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[31:20]</a:t>
            </a:r>
          </a:p>
        </p:txBody>
      </p:sp>
      <p:sp>
        <p:nvSpPr>
          <p:cNvPr id="82" name="Text Box 117"/>
          <p:cNvSpPr txBox="1">
            <a:spLocks noChangeArrowheads="1"/>
          </p:cNvSpPr>
          <p:nvPr/>
        </p:nvSpPr>
        <p:spPr bwMode="auto">
          <a:xfrm>
            <a:off x="3095625" y="2133600"/>
            <a:ext cx="7000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1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[31:20]</a:t>
            </a:r>
          </a:p>
        </p:txBody>
      </p:sp>
      <p:sp>
        <p:nvSpPr>
          <p:cNvPr id="83" name="Text Box 118"/>
          <p:cNvSpPr txBox="1">
            <a:spLocks noChangeArrowheads="1"/>
          </p:cNvSpPr>
          <p:nvPr/>
        </p:nvSpPr>
        <p:spPr bwMode="auto">
          <a:xfrm>
            <a:off x="3995738" y="2133600"/>
            <a:ext cx="7000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1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[31:20]</a:t>
            </a:r>
          </a:p>
        </p:txBody>
      </p:sp>
      <p:sp>
        <p:nvSpPr>
          <p:cNvPr id="84" name="Text Box 119"/>
          <p:cNvSpPr txBox="1">
            <a:spLocks noChangeArrowheads="1"/>
          </p:cNvSpPr>
          <p:nvPr/>
        </p:nvSpPr>
        <p:spPr bwMode="auto">
          <a:xfrm>
            <a:off x="4932363" y="2133600"/>
            <a:ext cx="700087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1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[31:20]</a:t>
            </a:r>
          </a:p>
        </p:txBody>
      </p:sp>
      <p:sp>
        <p:nvSpPr>
          <p:cNvPr id="85" name="Text Box 120"/>
          <p:cNvSpPr txBox="1">
            <a:spLocks noChangeArrowheads="1"/>
          </p:cNvSpPr>
          <p:nvPr/>
        </p:nvSpPr>
        <p:spPr bwMode="auto">
          <a:xfrm>
            <a:off x="5832475" y="2133600"/>
            <a:ext cx="70008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1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[31:20]</a:t>
            </a:r>
          </a:p>
        </p:txBody>
      </p:sp>
      <p:sp>
        <p:nvSpPr>
          <p:cNvPr id="86" name="Text Box 121"/>
          <p:cNvSpPr txBox="1">
            <a:spLocks noChangeArrowheads="1"/>
          </p:cNvSpPr>
          <p:nvPr/>
        </p:nvSpPr>
        <p:spPr bwMode="auto">
          <a:xfrm>
            <a:off x="6732588" y="2135188"/>
            <a:ext cx="695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1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[31:20]</a:t>
            </a:r>
          </a:p>
        </p:txBody>
      </p:sp>
      <p:sp>
        <p:nvSpPr>
          <p:cNvPr id="87" name="Text Box 122"/>
          <p:cNvSpPr txBox="1">
            <a:spLocks noChangeArrowheads="1"/>
          </p:cNvSpPr>
          <p:nvPr/>
        </p:nvSpPr>
        <p:spPr bwMode="auto">
          <a:xfrm>
            <a:off x="7740650" y="2124075"/>
            <a:ext cx="642938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1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[31:20]</a:t>
            </a:r>
          </a:p>
        </p:txBody>
      </p:sp>
      <p:sp>
        <p:nvSpPr>
          <p:cNvPr id="88" name="Line 130"/>
          <p:cNvSpPr>
            <a:spLocks noChangeShapeType="1"/>
          </p:cNvSpPr>
          <p:nvPr/>
        </p:nvSpPr>
        <p:spPr bwMode="auto">
          <a:xfrm>
            <a:off x="1393825" y="2149475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9" name="Line 131"/>
          <p:cNvSpPr>
            <a:spLocks noChangeShapeType="1"/>
          </p:cNvSpPr>
          <p:nvPr/>
        </p:nvSpPr>
        <p:spPr bwMode="auto">
          <a:xfrm>
            <a:off x="2308225" y="2159000"/>
            <a:ext cx="0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0" name="Line 132"/>
          <p:cNvSpPr>
            <a:spLocks noChangeShapeType="1"/>
          </p:cNvSpPr>
          <p:nvPr/>
        </p:nvSpPr>
        <p:spPr bwMode="auto">
          <a:xfrm>
            <a:off x="4129088" y="21494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1" name="Line 133"/>
          <p:cNvSpPr>
            <a:spLocks noChangeShapeType="1"/>
          </p:cNvSpPr>
          <p:nvPr/>
        </p:nvSpPr>
        <p:spPr bwMode="auto">
          <a:xfrm>
            <a:off x="5051425" y="21494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2" name="Line 134"/>
          <p:cNvSpPr>
            <a:spLocks noChangeShapeType="1"/>
          </p:cNvSpPr>
          <p:nvPr/>
        </p:nvSpPr>
        <p:spPr bwMode="auto">
          <a:xfrm>
            <a:off x="3232150" y="2149475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3" name="Line 135"/>
          <p:cNvSpPr>
            <a:spLocks noChangeShapeType="1"/>
          </p:cNvSpPr>
          <p:nvPr/>
        </p:nvSpPr>
        <p:spPr bwMode="auto">
          <a:xfrm>
            <a:off x="5957888" y="2149475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4" name="Line 137"/>
          <p:cNvSpPr>
            <a:spLocks noChangeShapeType="1"/>
          </p:cNvSpPr>
          <p:nvPr/>
        </p:nvSpPr>
        <p:spPr bwMode="auto">
          <a:xfrm flipH="1">
            <a:off x="6862763" y="2139950"/>
            <a:ext cx="9525" cy="338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5" name="Line 138"/>
          <p:cNvSpPr>
            <a:spLocks noChangeShapeType="1"/>
          </p:cNvSpPr>
          <p:nvPr/>
        </p:nvSpPr>
        <p:spPr bwMode="auto">
          <a:xfrm>
            <a:off x="7804150" y="2139950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6" name="Text Box 141"/>
          <p:cNvSpPr txBox="1">
            <a:spLocks noChangeArrowheads="1"/>
          </p:cNvSpPr>
          <p:nvPr/>
        </p:nvSpPr>
        <p:spPr bwMode="auto">
          <a:xfrm>
            <a:off x="5435600" y="1812925"/>
            <a:ext cx="1081088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x80011100</a:t>
            </a:r>
          </a:p>
        </p:txBody>
      </p:sp>
      <p:sp>
        <p:nvSpPr>
          <p:cNvPr id="97" name="Line 145"/>
          <p:cNvSpPr>
            <a:spLocks noChangeShapeType="1"/>
          </p:cNvSpPr>
          <p:nvPr/>
        </p:nvSpPr>
        <p:spPr bwMode="auto">
          <a:xfrm>
            <a:off x="5976938" y="2852738"/>
            <a:ext cx="0" cy="105727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8" name="Text Box 146"/>
          <p:cNvSpPr txBox="1">
            <a:spLocks noChangeArrowheads="1"/>
          </p:cNvSpPr>
          <p:nvPr/>
        </p:nvSpPr>
        <p:spPr bwMode="auto">
          <a:xfrm>
            <a:off x="5940425" y="3530600"/>
            <a:ext cx="2051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>
                <a:solidFill>
                  <a:srgbClr val="FF0000"/>
                </a:solidFill>
              </a:rPr>
              <a:t>Generate</a:t>
            </a:r>
            <a:r>
              <a:rPr lang="en-US" sz="1800">
                <a:solidFill>
                  <a:srgbClr val="000000"/>
                </a:solidFill>
              </a:rPr>
              <a:t> </a:t>
            </a:r>
            <a:r>
              <a:rPr lang="en-US" sz="1800">
                <a:solidFill>
                  <a:srgbClr val="FF0000"/>
                </a:solidFill>
              </a:rPr>
              <a:t>Prefetch</a:t>
            </a:r>
          </a:p>
          <a:p>
            <a:pPr algn="r" eaLnBrk="1" hangingPunct="1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99" name="Rectangle 147"/>
          <p:cNvSpPr>
            <a:spLocks noChangeArrowheads="1"/>
          </p:cNvSpPr>
          <p:nvPr/>
        </p:nvSpPr>
        <p:spPr bwMode="auto">
          <a:xfrm>
            <a:off x="320675" y="1341438"/>
            <a:ext cx="8229600" cy="26368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0" name="Line 148"/>
          <p:cNvSpPr>
            <a:spLocks noChangeShapeType="1"/>
          </p:cNvSpPr>
          <p:nvPr/>
        </p:nvSpPr>
        <p:spPr bwMode="auto">
          <a:xfrm flipH="1" flipV="1">
            <a:off x="611188" y="1736725"/>
            <a:ext cx="11112" cy="1317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400" b="1">
              <a:solidFill>
                <a:srgbClr val="000000"/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1" name="Text Box 149"/>
          <p:cNvSpPr txBox="1">
            <a:spLocks noChangeArrowheads="1"/>
          </p:cNvSpPr>
          <p:nvPr/>
        </p:nvSpPr>
        <p:spPr bwMode="auto">
          <a:xfrm>
            <a:off x="417513" y="3194050"/>
            <a:ext cx="2711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defRPr/>
            </a:pPr>
            <a:r>
              <a:rPr lang="en-US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Virtual Address Predictor</a:t>
            </a:r>
          </a:p>
        </p:txBody>
      </p:sp>
      <p:sp>
        <p:nvSpPr>
          <p:cNvPr id="102" name="Text Box 150"/>
          <p:cNvSpPr txBox="1">
            <a:spLocks noChangeArrowheads="1"/>
          </p:cNvSpPr>
          <p:nvPr/>
        </p:nvSpPr>
        <p:spPr bwMode="auto">
          <a:xfrm>
            <a:off x="919163" y="4927600"/>
            <a:ext cx="1100137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X80022220</a:t>
            </a:r>
          </a:p>
        </p:txBody>
      </p:sp>
      <p:sp>
        <p:nvSpPr>
          <p:cNvPr id="103" name="Text Box 152"/>
          <p:cNvSpPr txBox="1">
            <a:spLocks noChangeArrowheads="1"/>
          </p:cNvSpPr>
          <p:nvPr/>
        </p:nvSpPr>
        <p:spPr bwMode="auto">
          <a:xfrm>
            <a:off x="900113" y="1376363"/>
            <a:ext cx="819150" cy="366712"/>
          </a:xfrm>
          <a:prstGeom prst="rect">
            <a:avLst/>
          </a:prstGeom>
          <a:solidFill>
            <a:srgbClr val="FE67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22220</a:t>
            </a:r>
          </a:p>
        </p:txBody>
      </p:sp>
      <p:sp>
        <p:nvSpPr>
          <p:cNvPr id="104" name="Text Box 153"/>
          <p:cNvSpPr txBox="1">
            <a:spLocks noChangeArrowheads="1"/>
          </p:cNvSpPr>
          <p:nvPr/>
        </p:nvSpPr>
        <p:spPr bwMode="auto">
          <a:xfrm>
            <a:off x="358775" y="1376363"/>
            <a:ext cx="625475" cy="366712"/>
          </a:xfrm>
          <a:prstGeom prst="rect">
            <a:avLst/>
          </a:prstGeom>
          <a:solidFill>
            <a:srgbClr val="FE6700"/>
          </a:solidFill>
          <a:ln w="9525">
            <a:noFill/>
            <a:miter lim="800000"/>
            <a:headEnd/>
            <a:tailEnd/>
          </a:ln>
        </p:spPr>
        <p:txBody>
          <a:bodyPr wrap="none" rIns="0">
            <a:spAutoFit/>
          </a:bodyPr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X800</a:t>
            </a:r>
          </a:p>
        </p:txBody>
      </p:sp>
      <p:sp>
        <p:nvSpPr>
          <p:cNvPr id="105" name="Text Box 155"/>
          <p:cNvSpPr txBox="1">
            <a:spLocks noChangeArrowheads="1"/>
          </p:cNvSpPr>
          <p:nvPr/>
        </p:nvSpPr>
        <p:spPr bwMode="auto">
          <a:xfrm>
            <a:off x="5916613" y="1828800"/>
            <a:ext cx="4921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pPr>
              <a:defRPr/>
            </a:pPr>
            <a:r>
              <a: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11100</a:t>
            </a:r>
          </a:p>
        </p:txBody>
      </p:sp>
      <p:sp>
        <p:nvSpPr>
          <p:cNvPr id="106" name="Text Box 156"/>
          <p:cNvSpPr txBox="1">
            <a:spLocks noChangeArrowheads="1"/>
          </p:cNvSpPr>
          <p:nvPr/>
        </p:nvSpPr>
        <p:spPr bwMode="auto">
          <a:xfrm>
            <a:off x="5532438" y="1828800"/>
            <a:ext cx="393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rIns="0">
            <a:spAutoFit/>
          </a:bodyPr>
          <a:lstStyle/>
          <a:p>
            <a:pPr>
              <a:defRPr/>
            </a:pPr>
            <a:r>
              <a:rPr lang="en-US" sz="1400" b="1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x800</a:t>
            </a:r>
          </a:p>
        </p:txBody>
      </p:sp>
    </p:spTree>
    <p:extLst>
      <p:ext uri="{BB962C8B-B14F-4D97-AF65-F5344CB8AC3E}">
        <p14:creationId xmlns:p14="http://schemas.microsoft.com/office/powerpoint/2010/main" val="42038802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05556E-6 -1.11111E-6 L 0.17813 -1.11111E-6 " pathEditMode="fixed" rAng="0" ptsTypes="AA">
                                      <p:cBhvr>
                                        <p:cTn id="19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900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1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 nodeType="clickPar">
                      <p:stCondLst>
                        <p:cond delay="indefinite"/>
                      </p:stCondLst>
                      <p:childTnLst>
                        <p:par>
                          <p:cTn id="2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00509 C 0.04861 0.09507 0.09688 0.19523 -0.00034 0.24034 C -0.09757 0.28545 -0.49896 0.22901 -0.58298 0.26486 C -0.66701 0.30072 -0.52066 0.41568 -0.50399 0.45547 " pathEditMode="relative" rAng="0" ptsTypes="aaaa">
                                      <p:cBhvr>
                                        <p:cTn id="26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00" y="2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6" grpId="0" animBg="1"/>
      <p:bldP spid="51" grpId="0" animBg="1"/>
      <p:bldP spid="96" grpId="0" animBg="1"/>
      <p:bldP spid="96" grpId="1" animBg="1"/>
      <p:bldP spid="98" grpId="0"/>
      <p:bldP spid="102" grpId="0" animBg="1"/>
      <p:bldP spid="102" grpId="1" animBg="1"/>
      <p:bldP spid="102" grpId="2" animBg="1"/>
      <p:bldP spid="103" grpId="0" animBg="1"/>
      <p:bldP spid="104" grpId="0" animBg="1"/>
      <p:bldP spid="104" grpId="1" animBg="1"/>
      <p:bldP spid="105" grpId="0"/>
      <p:bldP spid="106" grpId="0"/>
      <p:bldP spid="106" grpId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>
                <a:latin typeface="Garamond" charset="0"/>
              </a:rPr>
              <a:t>Making Content Directed Prefetching Efficient</a:t>
            </a:r>
          </a:p>
        </p:txBody>
      </p:sp>
      <p:sp>
        <p:nvSpPr>
          <p:cNvPr id="68610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>
                <a:latin typeface="Tahoma" charset="0"/>
              </a:rPr>
              <a:t>Hardware does not have enough information on pointers</a:t>
            </a:r>
          </a:p>
          <a:p>
            <a:r>
              <a:rPr lang="en-US">
                <a:latin typeface="Tahoma" charset="0"/>
              </a:rPr>
              <a:t>Software does (and can profile to get more information)</a:t>
            </a: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Idea:</a:t>
            </a:r>
          </a:p>
          <a:p>
            <a:pPr lvl="1"/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Compiler</a:t>
            </a:r>
            <a:r>
              <a:rPr lang="en-US">
                <a:latin typeface="Tahoma" charset="0"/>
                <a:ea typeface="ＭＳ Ｐゴシック" charset="0"/>
              </a:rPr>
              <a:t> profiles and provides hints as to </a:t>
            </a:r>
            <a:r>
              <a:rPr lang="en-US">
                <a:solidFill>
                  <a:srgbClr val="FF0000"/>
                </a:solidFill>
                <a:latin typeface="Tahoma" charset="0"/>
                <a:ea typeface="ＭＳ Ｐゴシック" charset="0"/>
              </a:rPr>
              <a:t>which pointer addresses are likely-useful to prefetch</a:t>
            </a:r>
            <a:r>
              <a:rPr lang="en-US">
                <a:latin typeface="Tahoma" charset="0"/>
                <a:ea typeface="ＭＳ Ｐゴシック" charset="0"/>
              </a:rPr>
              <a:t>.</a:t>
            </a:r>
          </a:p>
          <a:p>
            <a:pPr lvl="1"/>
            <a:r>
              <a:rPr lang="en-US">
                <a:solidFill>
                  <a:srgbClr val="0000FF"/>
                </a:solidFill>
                <a:latin typeface="Tahoma" charset="0"/>
                <a:ea typeface="ＭＳ Ｐゴシック" charset="0"/>
              </a:rPr>
              <a:t>Hardware</a:t>
            </a:r>
            <a:r>
              <a:rPr lang="en-US">
                <a:latin typeface="Tahoma" charset="0"/>
                <a:ea typeface="ＭＳ Ｐゴシック" charset="0"/>
              </a:rPr>
              <a:t> uses hints </a:t>
            </a:r>
            <a:r>
              <a:rPr lang="en-US">
                <a:solidFill>
                  <a:srgbClr val="FF0000"/>
                </a:solidFill>
                <a:latin typeface="Tahoma" charset="0"/>
                <a:ea typeface="ＭＳ Ｐゴシック" charset="0"/>
              </a:rPr>
              <a:t>to prefetch only likely-useful pointers</a:t>
            </a:r>
            <a:r>
              <a:rPr lang="en-US">
                <a:latin typeface="Tahoma" charset="0"/>
                <a:ea typeface="ＭＳ Ｐゴシック" charset="0"/>
              </a:rPr>
              <a:t>.</a:t>
            </a:r>
          </a:p>
          <a:p>
            <a:endParaRPr lang="en-US">
              <a:latin typeface="Tahoma" charset="0"/>
            </a:endParaRPr>
          </a:p>
          <a:p>
            <a:r>
              <a:rPr lang="en-US">
                <a:latin typeface="Tahoma" charset="0"/>
              </a:rPr>
              <a:t>Ebrahimi et al., </a:t>
            </a:r>
            <a:r>
              <a:rPr lang="ja-JP" altLang="en-US">
                <a:latin typeface="Tahoma" charset="0"/>
              </a:rPr>
              <a:t>“</a:t>
            </a:r>
            <a:r>
              <a:rPr lang="en-US" altLang="ja-JP">
                <a:solidFill>
                  <a:srgbClr val="FF0000"/>
                </a:solidFill>
                <a:latin typeface="Tahoma" charset="0"/>
              </a:rPr>
              <a:t>Techniques for Bandwidth-Efficient Prefetching of Linked Data Structures in Hybrid Prefetching Systems</a:t>
            </a:r>
            <a:r>
              <a:rPr lang="en-US" altLang="ja-JP">
                <a:latin typeface="Tahoma" charset="0"/>
              </a:rPr>
              <a:t>,</a:t>
            </a:r>
            <a:r>
              <a:rPr lang="ja-JP" altLang="en-US">
                <a:latin typeface="Tahoma" charset="0"/>
              </a:rPr>
              <a:t>”</a:t>
            </a:r>
            <a:r>
              <a:rPr lang="en-US" altLang="ja-JP">
                <a:latin typeface="Tahoma" charset="0"/>
              </a:rPr>
              <a:t> HPCA 2009.</a:t>
            </a:r>
            <a:endParaRPr lang="en-US">
              <a:latin typeface="Tahoma" charset="0"/>
            </a:endParaRPr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EB411BD-FD5D-3248-8097-0B127A6E1EC7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51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5234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82B4766-097F-914F-9A33-AF4B310823E7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52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>
                <a:latin typeface="Garamond" charset="0"/>
              </a:rPr>
              <a:t>Efficient CDP – An Example</a:t>
            </a:r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250825" y="1841500"/>
            <a:ext cx="388143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HashLookup(int Key) {</a:t>
            </a:r>
          </a:p>
          <a:p>
            <a:pPr eaLnBrk="1" hangingPunct="1"/>
            <a:r>
              <a:rPr lang="en-US" sz="1600"/>
              <a:t>    …</a:t>
            </a:r>
          </a:p>
          <a:p>
            <a:pPr eaLnBrk="1" hangingPunct="1"/>
            <a:r>
              <a:rPr lang="en-US" sz="1600"/>
              <a:t>    for (node = head ; node -&gt; Key != Key;</a:t>
            </a:r>
          </a:p>
        </p:txBody>
      </p:sp>
      <p:sp>
        <p:nvSpPr>
          <p:cNvPr id="90118" name="Text Box 6"/>
          <p:cNvSpPr txBox="1">
            <a:spLocks noChangeArrowheads="1"/>
          </p:cNvSpPr>
          <p:nvPr/>
        </p:nvSpPr>
        <p:spPr bwMode="auto">
          <a:xfrm>
            <a:off x="6588125" y="1557338"/>
            <a:ext cx="1771650" cy="155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Struct node{</a:t>
            </a:r>
          </a:p>
          <a:p>
            <a:pPr eaLnBrk="1" hangingPunct="1"/>
            <a:r>
              <a:rPr lang="en-US" sz="1600"/>
              <a:t>    int Key;</a:t>
            </a:r>
          </a:p>
          <a:p>
            <a:pPr eaLnBrk="1" hangingPunct="1"/>
            <a:r>
              <a:rPr lang="en-US" sz="1600"/>
              <a:t>    int * D1_ptr;</a:t>
            </a:r>
          </a:p>
          <a:p>
            <a:pPr eaLnBrk="1" hangingPunct="1"/>
            <a:r>
              <a:rPr lang="en-US" sz="1600"/>
              <a:t>    int * D2_ptr;</a:t>
            </a:r>
          </a:p>
          <a:p>
            <a:pPr eaLnBrk="1" hangingPunct="1"/>
            <a:r>
              <a:rPr lang="en-US" sz="1600"/>
              <a:t>    node * Next;</a:t>
            </a:r>
          </a:p>
          <a:p>
            <a:pPr eaLnBrk="1" hangingPunct="1"/>
            <a:r>
              <a:rPr lang="en-US" sz="1600"/>
              <a:t>}</a:t>
            </a:r>
          </a:p>
        </p:txBody>
      </p:sp>
      <p:sp>
        <p:nvSpPr>
          <p:cNvPr id="90120" name="Text Box 8"/>
          <p:cNvSpPr txBox="1">
            <a:spLocks noChangeArrowheads="1"/>
          </p:cNvSpPr>
          <p:nvPr/>
        </p:nvSpPr>
        <p:spPr bwMode="auto">
          <a:xfrm>
            <a:off x="3987800" y="2343150"/>
            <a:ext cx="2095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node = node -&gt; Next;</a:t>
            </a:r>
          </a:p>
        </p:txBody>
      </p:sp>
      <p:sp>
        <p:nvSpPr>
          <p:cNvPr id="90121" name="Text Box 9"/>
          <p:cNvSpPr txBox="1">
            <a:spLocks noChangeArrowheads="1"/>
          </p:cNvSpPr>
          <p:nvPr/>
        </p:nvSpPr>
        <p:spPr bwMode="auto">
          <a:xfrm>
            <a:off x="250825" y="2595563"/>
            <a:ext cx="2979738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    if (node) return node-&gt;D1;</a:t>
            </a:r>
          </a:p>
          <a:p>
            <a:pPr eaLnBrk="1" hangingPunct="1"/>
            <a:r>
              <a:rPr lang="en-US" sz="1600"/>
              <a:t>}</a:t>
            </a: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1223963" y="3465513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4" name="Rectangle 12"/>
          <p:cNvSpPr>
            <a:spLocks noChangeArrowheads="1"/>
          </p:cNvSpPr>
          <p:nvPr/>
        </p:nvSpPr>
        <p:spPr bwMode="auto">
          <a:xfrm>
            <a:off x="1949450" y="3465513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5" name="Rectangle 13"/>
          <p:cNvSpPr>
            <a:spLocks noChangeArrowheads="1"/>
          </p:cNvSpPr>
          <p:nvPr/>
        </p:nvSpPr>
        <p:spPr bwMode="auto">
          <a:xfrm>
            <a:off x="2674938" y="3465513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7" name="Rectangle 15"/>
          <p:cNvSpPr>
            <a:spLocks noChangeArrowheads="1"/>
          </p:cNvSpPr>
          <p:nvPr/>
        </p:nvSpPr>
        <p:spPr bwMode="auto">
          <a:xfrm>
            <a:off x="5148263" y="3465513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5867400" y="3465513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0" name="Text Box 18"/>
          <p:cNvSpPr txBox="1">
            <a:spLocks noChangeArrowheads="1"/>
          </p:cNvSpPr>
          <p:nvPr/>
        </p:nvSpPr>
        <p:spPr bwMode="auto">
          <a:xfrm>
            <a:off x="3490913" y="48006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…</a:t>
            </a:r>
          </a:p>
        </p:txBody>
      </p:sp>
      <p:sp>
        <p:nvSpPr>
          <p:cNvPr id="90131" name="Line 19"/>
          <p:cNvSpPr>
            <a:spLocks noChangeShapeType="1"/>
          </p:cNvSpPr>
          <p:nvPr/>
        </p:nvSpPr>
        <p:spPr bwMode="auto">
          <a:xfrm>
            <a:off x="2395538" y="400685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32" name="Line 20"/>
          <p:cNvSpPr>
            <a:spLocks noChangeShapeType="1"/>
          </p:cNvSpPr>
          <p:nvPr/>
        </p:nvSpPr>
        <p:spPr bwMode="auto">
          <a:xfrm>
            <a:off x="2392363" y="4306888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33" name="Line 21"/>
          <p:cNvSpPr>
            <a:spLocks noChangeShapeType="1"/>
          </p:cNvSpPr>
          <p:nvPr/>
        </p:nvSpPr>
        <p:spPr bwMode="auto">
          <a:xfrm>
            <a:off x="1946275" y="4341813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34" name="Line 22"/>
          <p:cNvSpPr>
            <a:spLocks noChangeShapeType="1"/>
          </p:cNvSpPr>
          <p:nvPr/>
        </p:nvSpPr>
        <p:spPr bwMode="auto">
          <a:xfrm>
            <a:off x="1943100" y="516255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35" name="Line 23"/>
          <p:cNvSpPr>
            <a:spLocks noChangeShapeType="1"/>
          </p:cNvSpPr>
          <p:nvPr/>
        </p:nvSpPr>
        <p:spPr bwMode="auto">
          <a:xfrm>
            <a:off x="2392363" y="562292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36" name="Text Box 24"/>
          <p:cNvSpPr txBox="1">
            <a:spLocks noChangeArrowheads="1"/>
          </p:cNvSpPr>
          <p:nvPr/>
        </p:nvSpPr>
        <p:spPr bwMode="auto">
          <a:xfrm>
            <a:off x="1655763" y="3851275"/>
            <a:ext cx="6127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90137" name="Rectangle 25"/>
          <p:cNvSpPr>
            <a:spLocks noChangeArrowheads="1"/>
          </p:cNvSpPr>
          <p:nvPr/>
        </p:nvSpPr>
        <p:spPr bwMode="auto">
          <a:xfrm>
            <a:off x="1655763" y="4225925"/>
            <a:ext cx="612775" cy="220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8" name="Rectangle 26"/>
          <p:cNvSpPr>
            <a:spLocks noChangeArrowheads="1"/>
          </p:cNvSpPr>
          <p:nvPr/>
        </p:nvSpPr>
        <p:spPr bwMode="auto">
          <a:xfrm>
            <a:off x="2268538" y="3851275"/>
            <a:ext cx="284162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39" name="Rectangle 27"/>
          <p:cNvSpPr>
            <a:spLocks noChangeArrowheads="1"/>
          </p:cNvSpPr>
          <p:nvPr/>
        </p:nvSpPr>
        <p:spPr bwMode="auto">
          <a:xfrm>
            <a:off x="2268538" y="4137025"/>
            <a:ext cx="284162" cy="301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0" name="Text Box 28"/>
          <p:cNvSpPr txBox="1">
            <a:spLocks noChangeArrowheads="1"/>
          </p:cNvSpPr>
          <p:nvPr/>
        </p:nvSpPr>
        <p:spPr bwMode="auto">
          <a:xfrm>
            <a:off x="2906713" y="4192588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90141" name="Line 29"/>
          <p:cNvSpPr>
            <a:spLocks noChangeShapeType="1"/>
          </p:cNvSpPr>
          <p:nvPr/>
        </p:nvSpPr>
        <p:spPr bwMode="auto">
          <a:xfrm>
            <a:off x="2389188" y="484346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42" name="Line 30"/>
          <p:cNvSpPr>
            <a:spLocks noChangeShapeType="1"/>
          </p:cNvSpPr>
          <p:nvPr/>
        </p:nvSpPr>
        <p:spPr bwMode="auto">
          <a:xfrm>
            <a:off x="2386013" y="514350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43" name="Text Box 31"/>
          <p:cNvSpPr txBox="1">
            <a:spLocks noChangeArrowheads="1"/>
          </p:cNvSpPr>
          <p:nvPr/>
        </p:nvSpPr>
        <p:spPr bwMode="auto">
          <a:xfrm>
            <a:off x="1662113" y="4687888"/>
            <a:ext cx="5873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90144" name="Rectangle 32"/>
          <p:cNvSpPr>
            <a:spLocks noChangeArrowheads="1"/>
          </p:cNvSpPr>
          <p:nvPr/>
        </p:nvSpPr>
        <p:spPr bwMode="auto">
          <a:xfrm>
            <a:off x="1668463" y="5062538"/>
            <a:ext cx="577850" cy="220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5" name="Rectangle 33"/>
          <p:cNvSpPr>
            <a:spLocks noChangeArrowheads="1"/>
          </p:cNvSpPr>
          <p:nvPr/>
        </p:nvSpPr>
        <p:spPr bwMode="auto">
          <a:xfrm>
            <a:off x="2244725" y="4687888"/>
            <a:ext cx="284163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6" name="Rectangle 34"/>
          <p:cNvSpPr>
            <a:spLocks noChangeArrowheads="1"/>
          </p:cNvSpPr>
          <p:nvPr/>
        </p:nvSpPr>
        <p:spPr bwMode="auto">
          <a:xfrm>
            <a:off x="2247900" y="4973638"/>
            <a:ext cx="284163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47" name="Text Box 35"/>
          <p:cNvSpPr txBox="1">
            <a:spLocks noChangeArrowheads="1"/>
          </p:cNvSpPr>
          <p:nvPr/>
        </p:nvSpPr>
        <p:spPr bwMode="auto">
          <a:xfrm>
            <a:off x="2905125" y="4611688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90148" name="Text Box 36"/>
          <p:cNvSpPr txBox="1">
            <a:spLocks noChangeArrowheads="1"/>
          </p:cNvSpPr>
          <p:nvPr/>
        </p:nvSpPr>
        <p:spPr bwMode="auto">
          <a:xfrm>
            <a:off x="2900363" y="5029200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90149" name="Line 37"/>
          <p:cNvSpPr>
            <a:spLocks noChangeShapeType="1"/>
          </p:cNvSpPr>
          <p:nvPr/>
        </p:nvSpPr>
        <p:spPr bwMode="auto">
          <a:xfrm>
            <a:off x="2384425" y="59340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50" name="Text Box 38"/>
          <p:cNvSpPr txBox="1">
            <a:spLocks noChangeArrowheads="1"/>
          </p:cNvSpPr>
          <p:nvPr/>
        </p:nvSpPr>
        <p:spPr bwMode="auto">
          <a:xfrm>
            <a:off x="1655763" y="5478463"/>
            <a:ext cx="6127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90151" name="Rectangle 39"/>
          <p:cNvSpPr>
            <a:spLocks noChangeArrowheads="1"/>
          </p:cNvSpPr>
          <p:nvPr/>
        </p:nvSpPr>
        <p:spPr bwMode="auto">
          <a:xfrm>
            <a:off x="1655763" y="5854700"/>
            <a:ext cx="612775" cy="220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2" name="Rectangle 40"/>
          <p:cNvSpPr>
            <a:spLocks noChangeArrowheads="1"/>
          </p:cNvSpPr>
          <p:nvPr/>
        </p:nvSpPr>
        <p:spPr bwMode="auto">
          <a:xfrm>
            <a:off x="2268538" y="5478463"/>
            <a:ext cx="284162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3" name="Rectangle 41"/>
          <p:cNvSpPr>
            <a:spLocks noChangeArrowheads="1"/>
          </p:cNvSpPr>
          <p:nvPr/>
        </p:nvSpPr>
        <p:spPr bwMode="auto">
          <a:xfrm>
            <a:off x="2268538" y="5764213"/>
            <a:ext cx="284162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54" name="Text Box 42"/>
          <p:cNvSpPr txBox="1">
            <a:spLocks noChangeArrowheads="1"/>
          </p:cNvSpPr>
          <p:nvPr/>
        </p:nvSpPr>
        <p:spPr bwMode="auto">
          <a:xfrm>
            <a:off x="2903538" y="5402263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90155" name="Text Box 43"/>
          <p:cNvSpPr txBox="1">
            <a:spLocks noChangeArrowheads="1"/>
          </p:cNvSpPr>
          <p:nvPr/>
        </p:nvSpPr>
        <p:spPr bwMode="auto">
          <a:xfrm>
            <a:off x="2898775" y="5819775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90156" name="Text Box 44"/>
          <p:cNvSpPr txBox="1">
            <a:spLocks noChangeArrowheads="1"/>
          </p:cNvSpPr>
          <p:nvPr/>
        </p:nvSpPr>
        <p:spPr bwMode="auto">
          <a:xfrm>
            <a:off x="7586663" y="510381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…</a:t>
            </a:r>
          </a:p>
        </p:txBody>
      </p:sp>
      <p:sp>
        <p:nvSpPr>
          <p:cNvPr id="90157" name="Line 45"/>
          <p:cNvSpPr>
            <a:spLocks noChangeShapeType="1"/>
          </p:cNvSpPr>
          <p:nvPr/>
        </p:nvSpPr>
        <p:spPr bwMode="auto">
          <a:xfrm>
            <a:off x="6491288" y="431006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58" name="Line 46"/>
          <p:cNvSpPr>
            <a:spLocks noChangeShapeType="1"/>
          </p:cNvSpPr>
          <p:nvPr/>
        </p:nvSpPr>
        <p:spPr bwMode="auto">
          <a:xfrm>
            <a:off x="6488113" y="461010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59" name="Line 47"/>
          <p:cNvSpPr>
            <a:spLocks noChangeShapeType="1"/>
          </p:cNvSpPr>
          <p:nvPr/>
        </p:nvSpPr>
        <p:spPr bwMode="auto">
          <a:xfrm>
            <a:off x="6042025" y="4645025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60" name="Text Box 48"/>
          <p:cNvSpPr txBox="1">
            <a:spLocks noChangeArrowheads="1"/>
          </p:cNvSpPr>
          <p:nvPr/>
        </p:nvSpPr>
        <p:spPr bwMode="auto">
          <a:xfrm>
            <a:off x="5764213" y="4154488"/>
            <a:ext cx="608012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90161" name="Rectangle 49"/>
          <p:cNvSpPr>
            <a:spLocks noChangeArrowheads="1"/>
          </p:cNvSpPr>
          <p:nvPr/>
        </p:nvSpPr>
        <p:spPr bwMode="auto">
          <a:xfrm>
            <a:off x="5761038" y="4529138"/>
            <a:ext cx="611187" cy="220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62" name="Rectangle 50"/>
          <p:cNvSpPr>
            <a:spLocks noChangeArrowheads="1"/>
          </p:cNvSpPr>
          <p:nvPr/>
        </p:nvSpPr>
        <p:spPr bwMode="auto">
          <a:xfrm>
            <a:off x="6375400" y="4154488"/>
            <a:ext cx="284163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63" name="Rectangle 51"/>
          <p:cNvSpPr>
            <a:spLocks noChangeArrowheads="1"/>
          </p:cNvSpPr>
          <p:nvPr/>
        </p:nvSpPr>
        <p:spPr bwMode="auto">
          <a:xfrm>
            <a:off x="6375400" y="4440238"/>
            <a:ext cx="284163" cy="301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64" name="Text Box 52"/>
          <p:cNvSpPr txBox="1">
            <a:spLocks noChangeArrowheads="1"/>
          </p:cNvSpPr>
          <p:nvPr/>
        </p:nvSpPr>
        <p:spPr bwMode="auto">
          <a:xfrm>
            <a:off x="7007225" y="4078288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90165" name="Text Box 53"/>
          <p:cNvSpPr txBox="1">
            <a:spLocks noChangeArrowheads="1"/>
          </p:cNvSpPr>
          <p:nvPr/>
        </p:nvSpPr>
        <p:spPr bwMode="auto">
          <a:xfrm>
            <a:off x="7002463" y="4495800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90166" name="Line 54"/>
          <p:cNvSpPr>
            <a:spLocks noChangeShapeType="1"/>
          </p:cNvSpPr>
          <p:nvPr/>
        </p:nvSpPr>
        <p:spPr bwMode="auto">
          <a:xfrm>
            <a:off x="6484938" y="51466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67" name="Line 55"/>
          <p:cNvSpPr>
            <a:spLocks noChangeShapeType="1"/>
          </p:cNvSpPr>
          <p:nvPr/>
        </p:nvSpPr>
        <p:spPr bwMode="auto">
          <a:xfrm>
            <a:off x="6481763" y="544671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68" name="Text Box 56"/>
          <p:cNvSpPr txBox="1">
            <a:spLocks noChangeArrowheads="1"/>
          </p:cNvSpPr>
          <p:nvPr/>
        </p:nvSpPr>
        <p:spPr bwMode="auto">
          <a:xfrm>
            <a:off x="8135938" y="1665288"/>
            <a:ext cx="595312" cy="37623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90169" name="Rectangle 57"/>
          <p:cNvSpPr>
            <a:spLocks noChangeArrowheads="1"/>
          </p:cNvSpPr>
          <p:nvPr/>
        </p:nvSpPr>
        <p:spPr bwMode="auto">
          <a:xfrm>
            <a:off x="8135938" y="2039938"/>
            <a:ext cx="612775" cy="220662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70" name="Rectangle 58"/>
          <p:cNvSpPr>
            <a:spLocks noChangeArrowheads="1"/>
          </p:cNvSpPr>
          <p:nvPr/>
        </p:nvSpPr>
        <p:spPr bwMode="auto">
          <a:xfrm>
            <a:off x="8731250" y="1665288"/>
            <a:ext cx="284163" cy="2857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71" name="Rectangle 59"/>
          <p:cNvSpPr>
            <a:spLocks noChangeArrowheads="1"/>
          </p:cNvSpPr>
          <p:nvPr/>
        </p:nvSpPr>
        <p:spPr bwMode="auto">
          <a:xfrm>
            <a:off x="8732838" y="1951038"/>
            <a:ext cx="284162" cy="3111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0172" name="Text Box 60"/>
          <p:cNvSpPr txBox="1">
            <a:spLocks noChangeArrowheads="1"/>
          </p:cNvSpPr>
          <p:nvPr/>
        </p:nvSpPr>
        <p:spPr bwMode="auto">
          <a:xfrm>
            <a:off x="7000875" y="4914900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90173" name="Text Box 61"/>
          <p:cNvSpPr txBox="1">
            <a:spLocks noChangeArrowheads="1"/>
          </p:cNvSpPr>
          <p:nvPr/>
        </p:nvSpPr>
        <p:spPr bwMode="auto">
          <a:xfrm>
            <a:off x="6996113" y="5332413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90174" name="Text Box 62"/>
          <p:cNvSpPr txBox="1">
            <a:spLocks noChangeArrowheads="1"/>
          </p:cNvSpPr>
          <p:nvPr/>
        </p:nvSpPr>
        <p:spPr bwMode="auto">
          <a:xfrm>
            <a:off x="2897188" y="3805238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90175" name="Line 63"/>
          <p:cNvSpPr>
            <a:spLocks noChangeShapeType="1"/>
          </p:cNvSpPr>
          <p:nvPr/>
        </p:nvSpPr>
        <p:spPr bwMode="auto">
          <a:xfrm flipH="1">
            <a:off x="1933575" y="3575050"/>
            <a:ext cx="398463" cy="284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76" name="Line 64"/>
          <p:cNvSpPr>
            <a:spLocks noChangeShapeType="1"/>
          </p:cNvSpPr>
          <p:nvPr/>
        </p:nvSpPr>
        <p:spPr bwMode="auto">
          <a:xfrm>
            <a:off x="5500688" y="3592513"/>
            <a:ext cx="541337" cy="55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177" name="Text Box 65"/>
          <p:cNvSpPr txBox="1">
            <a:spLocks noChangeArrowheads="1"/>
          </p:cNvSpPr>
          <p:nvPr/>
        </p:nvSpPr>
        <p:spPr bwMode="auto">
          <a:xfrm>
            <a:off x="5948363" y="2343150"/>
            <a:ext cx="42386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)  ;</a:t>
            </a:r>
          </a:p>
        </p:txBody>
      </p:sp>
      <p:sp>
        <p:nvSpPr>
          <p:cNvPr id="90183" name="Text Box 71"/>
          <p:cNvSpPr txBox="1">
            <a:spLocks noChangeArrowheads="1"/>
          </p:cNvSpPr>
          <p:nvPr/>
        </p:nvSpPr>
        <p:spPr bwMode="auto">
          <a:xfrm>
            <a:off x="5772150" y="4989513"/>
            <a:ext cx="598488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90184" name="Rectangle 72"/>
          <p:cNvSpPr>
            <a:spLocks noChangeArrowheads="1"/>
          </p:cNvSpPr>
          <p:nvPr/>
        </p:nvSpPr>
        <p:spPr bwMode="auto">
          <a:xfrm>
            <a:off x="5768975" y="5364163"/>
            <a:ext cx="601663" cy="220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85" name="Rectangle 73"/>
          <p:cNvSpPr>
            <a:spLocks noChangeArrowheads="1"/>
          </p:cNvSpPr>
          <p:nvPr/>
        </p:nvSpPr>
        <p:spPr bwMode="auto">
          <a:xfrm>
            <a:off x="6373813" y="4989513"/>
            <a:ext cx="284162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86" name="Rectangle 74"/>
          <p:cNvSpPr>
            <a:spLocks noChangeArrowheads="1"/>
          </p:cNvSpPr>
          <p:nvPr/>
        </p:nvSpPr>
        <p:spPr bwMode="auto">
          <a:xfrm>
            <a:off x="6373813" y="5275263"/>
            <a:ext cx="284162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9696" name="Text Box 75"/>
          <p:cNvSpPr txBox="1">
            <a:spLocks noChangeArrowheads="1"/>
          </p:cNvSpPr>
          <p:nvPr/>
        </p:nvSpPr>
        <p:spPr bwMode="auto">
          <a:xfrm>
            <a:off x="7212013" y="6021388"/>
            <a:ext cx="1833562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Example from mst</a:t>
            </a:r>
          </a:p>
        </p:txBody>
      </p:sp>
      <p:sp>
        <p:nvSpPr>
          <p:cNvPr id="90189" name="Rectangle 77"/>
          <p:cNvSpPr>
            <a:spLocks noChangeArrowheads="1"/>
          </p:cNvSpPr>
          <p:nvPr/>
        </p:nvSpPr>
        <p:spPr bwMode="auto">
          <a:xfrm>
            <a:off x="6594475" y="3465513"/>
            <a:ext cx="714375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0190" name="Rectangle 78"/>
          <p:cNvSpPr>
            <a:spLocks noChangeArrowheads="1"/>
          </p:cNvSpPr>
          <p:nvPr/>
        </p:nvSpPr>
        <p:spPr bwMode="auto">
          <a:xfrm>
            <a:off x="3394075" y="3465513"/>
            <a:ext cx="1757363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109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0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0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0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0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0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0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0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0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0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0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0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0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0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0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0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0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0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90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90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0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0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90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0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0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0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0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0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0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0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90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90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90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90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0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90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90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0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90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0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0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0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90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9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9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90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9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90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90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0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90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0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9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9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0" dur="500" fill="hold"/>
                                        <p:tgtEl>
                                          <p:spTgt spid="90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2" dur="500" fill="hold"/>
                                        <p:tgtEl>
                                          <p:spTgt spid="90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3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90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5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90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7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8" dur="500" fill="hold"/>
                                        <p:tgtEl>
                                          <p:spTgt spid="90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90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90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90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90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90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90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90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500" fill="hold"/>
                                        <p:tgtEl>
                                          <p:spTgt spid="90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1" dur="500" fill="hold"/>
                                        <p:tgtEl>
                                          <p:spTgt spid="90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90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5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90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90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90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90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 nodeType="clickPar">
                      <p:stCondLst>
                        <p:cond delay="indefinite"/>
                      </p:stCondLst>
                      <p:childTnLst>
                        <p:par>
                          <p:cTn id="2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2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4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500" fill="hold"/>
                                        <p:tgtEl>
                                          <p:spTgt spid="90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0" dur="500" fill="hold"/>
                                        <p:tgtEl>
                                          <p:spTgt spid="90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2" dur="500" fill="hold"/>
                                        <p:tgtEl>
                                          <p:spTgt spid="90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4" dur="500" fill="hold"/>
                                        <p:tgtEl>
                                          <p:spTgt spid="90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90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90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500" fill="hold"/>
                                        <p:tgtEl>
                                          <p:spTgt spid="90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90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90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90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6" dur="500" fill="hold"/>
                                        <p:tgtEl>
                                          <p:spTgt spid="90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7" dur="500" fill="hold"/>
                                        <p:tgtEl>
                                          <p:spTgt spid="90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90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0" dur="500" fill="hold"/>
                                        <p:tgtEl>
                                          <p:spTgt spid="90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90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2" dur="500" fill="hold"/>
                                        <p:tgtEl>
                                          <p:spTgt spid="90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90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90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90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90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90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90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90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6" dur="500" fill="hold"/>
                                        <p:tgtEl>
                                          <p:spTgt spid="90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57" dur="500" fill="hold"/>
                                        <p:tgtEl>
                                          <p:spTgt spid="90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90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500" fill="hold"/>
                                        <p:tgtEl>
                                          <p:spTgt spid="90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61" dur="500" fill="hold"/>
                                        <p:tgtEl>
                                          <p:spTgt spid="90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500" fill="hold"/>
                                        <p:tgtEl>
                                          <p:spTgt spid="90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6" dur="500" fill="hold"/>
                                        <p:tgtEl>
                                          <p:spTgt spid="90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8" dur="500" fill="hold"/>
                                        <p:tgtEl>
                                          <p:spTgt spid="90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0" dur="500" fill="hold"/>
                                        <p:tgtEl>
                                          <p:spTgt spid="90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901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4" dur="500" fill="hold"/>
                                        <p:tgtEl>
                                          <p:spTgt spid="901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6" dur="500" fill="hold"/>
                                        <p:tgtEl>
                                          <p:spTgt spid="901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8" dur="500" fill="hold"/>
                                        <p:tgtEl>
                                          <p:spTgt spid="901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500" fill="hold"/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2" dur="500" fill="hold"/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4" dur="500" fill="hold"/>
                                        <p:tgtEl>
                                          <p:spTgt spid="90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/>
      <p:bldP spid="90117" grpId="1"/>
      <p:bldP spid="90118" grpId="0" build="allAtOnce"/>
      <p:bldP spid="90118" grpId="1" build="allAtOnce"/>
      <p:bldP spid="90120" grpId="0"/>
      <p:bldP spid="90120" grpId="1"/>
      <p:bldP spid="90121" grpId="0"/>
      <p:bldP spid="90121" grpId="1"/>
      <p:bldP spid="90123" grpId="0" animBg="1"/>
      <p:bldP spid="90124" grpId="0" animBg="1"/>
      <p:bldP spid="90125" grpId="0" animBg="1"/>
      <p:bldP spid="90127" grpId="0" animBg="1"/>
      <p:bldP spid="90128" grpId="0" animBg="1"/>
      <p:bldP spid="90130" grpId="0"/>
      <p:bldP spid="90131" grpId="0" animBg="1"/>
      <p:bldP spid="90132" grpId="0" animBg="1"/>
      <p:bldP spid="90133" grpId="0" animBg="1"/>
      <p:bldP spid="90134" grpId="0" animBg="1"/>
      <p:bldP spid="90135" grpId="0" animBg="1"/>
      <p:bldP spid="90136" grpId="0" animBg="1"/>
      <p:bldP spid="90137" grpId="0" animBg="1"/>
      <p:bldP spid="90138" grpId="0" animBg="1"/>
      <p:bldP spid="90139" grpId="0" animBg="1"/>
      <p:bldP spid="90140" grpId="0" animBg="1"/>
      <p:bldP spid="90141" grpId="0" animBg="1"/>
      <p:bldP spid="90142" grpId="0" animBg="1"/>
      <p:bldP spid="90143" grpId="0" animBg="1"/>
      <p:bldP spid="90144" grpId="0" animBg="1"/>
      <p:bldP spid="90145" grpId="0" animBg="1"/>
      <p:bldP spid="90146" grpId="0" animBg="1"/>
      <p:bldP spid="90147" grpId="0" animBg="1"/>
      <p:bldP spid="90148" grpId="0" animBg="1"/>
      <p:bldP spid="90149" grpId="0" animBg="1"/>
      <p:bldP spid="90150" grpId="0" animBg="1"/>
      <p:bldP spid="90151" grpId="0" animBg="1"/>
      <p:bldP spid="90152" grpId="0" animBg="1"/>
      <p:bldP spid="90153" grpId="0" animBg="1"/>
      <p:bldP spid="90154" grpId="0" animBg="1"/>
      <p:bldP spid="90155" grpId="0" animBg="1"/>
      <p:bldP spid="90156" grpId="0"/>
      <p:bldP spid="90157" grpId="0" animBg="1"/>
      <p:bldP spid="90158" grpId="0" animBg="1"/>
      <p:bldP spid="90159" grpId="0" animBg="1"/>
      <p:bldP spid="90160" grpId="0" animBg="1"/>
      <p:bldP spid="90161" grpId="0" animBg="1"/>
      <p:bldP spid="90162" grpId="0" animBg="1"/>
      <p:bldP spid="90163" grpId="0" animBg="1"/>
      <p:bldP spid="90164" grpId="0" animBg="1"/>
      <p:bldP spid="90165" grpId="0" animBg="1"/>
      <p:bldP spid="90166" grpId="0" animBg="1"/>
      <p:bldP spid="90167" grpId="0" animBg="1"/>
      <p:bldP spid="90168" grpId="0" animBg="1"/>
      <p:bldP spid="90169" grpId="0" animBg="1"/>
      <p:bldP spid="90170" grpId="0" animBg="1"/>
      <p:bldP spid="90171" grpId="0" animBg="1"/>
      <p:bldP spid="90172" grpId="0" animBg="1"/>
      <p:bldP spid="90173" grpId="0" animBg="1"/>
      <p:bldP spid="90174" grpId="0" animBg="1"/>
      <p:bldP spid="90175" grpId="0" animBg="1"/>
      <p:bldP spid="90176" grpId="0" animBg="1"/>
      <p:bldP spid="90177" grpId="0"/>
      <p:bldP spid="90177" grpId="1"/>
      <p:bldP spid="90183" grpId="0" animBg="1"/>
      <p:bldP spid="90184" grpId="0" animBg="1"/>
      <p:bldP spid="90185" grpId="0" animBg="1"/>
      <p:bldP spid="90186" grpId="0" animBg="1"/>
      <p:bldP spid="90189" grpId="0" animBg="1"/>
      <p:bldP spid="90190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33E4D4A-6FD1-9741-8B46-10B071DA4496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53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>
                <a:latin typeface="Garamond" charset="0"/>
              </a:rPr>
              <a:t>Efficient CDP – An Example</a:t>
            </a:r>
          </a:p>
        </p:txBody>
      </p:sp>
      <p:sp>
        <p:nvSpPr>
          <p:cNvPr id="71683" name="Rectangle 4"/>
          <p:cNvSpPr>
            <a:spLocks noChangeArrowheads="1"/>
          </p:cNvSpPr>
          <p:nvPr/>
        </p:nvSpPr>
        <p:spPr bwMode="auto">
          <a:xfrm>
            <a:off x="960438" y="1736725"/>
            <a:ext cx="923925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4" name="Rectangle 7"/>
          <p:cNvSpPr>
            <a:spLocks noChangeArrowheads="1"/>
          </p:cNvSpPr>
          <p:nvPr/>
        </p:nvSpPr>
        <p:spPr bwMode="auto">
          <a:xfrm>
            <a:off x="3703638" y="1736725"/>
            <a:ext cx="914400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5" name="Rectangle 8"/>
          <p:cNvSpPr>
            <a:spLocks noChangeArrowheads="1"/>
          </p:cNvSpPr>
          <p:nvPr/>
        </p:nvSpPr>
        <p:spPr bwMode="auto">
          <a:xfrm>
            <a:off x="4618038" y="1736725"/>
            <a:ext cx="914400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6" name="Rectangle 11"/>
          <p:cNvSpPr>
            <a:spLocks noChangeArrowheads="1"/>
          </p:cNvSpPr>
          <p:nvPr/>
        </p:nvSpPr>
        <p:spPr bwMode="auto">
          <a:xfrm>
            <a:off x="7361238" y="1736725"/>
            <a:ext cx="914400" cy="371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Oval 28"/>
          <p:cNvSpPr>
            <a:spLocks noChangeArrowheads="1"/>
          </p:cNvSpPr>
          <p:nvPr/>
        </p:nvSpPr>
        <p:spPr bwMode="auto">
          <a:xfrm>
            <a:off x="1258888" y="25034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8" name="Text Box 29"/>
          <p:cNvSpPr txBox="1">
            <a:spLocks noChangeArrowheads="1"/>
          </p:cNvSpPr>
          <p:nvPr/>
        </p:nvSpPr>
        <p:spPr bwMode="auto">
          <a:xfrm>
            <a:off x="1258888" y="245745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91167" name="Oval 31"/>
          <p:cNvSpPr>
            <a:spLocks noChangeArrowheads="1"/>
          </p:cNvSpPr>
          <p:nvPr/>
        </p:nvSpPr>
        <p:spPr bwMode="auto">
          <a:xfrm>
            <a:off x="2168525" y="25034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Text Box 32"/>
          <p:cNvSpPr txBox="1">
            <a:spLocks noChangeArrowheads="1"/>
          </p:cNvSpPr>
          <p:nvPr/>
        </p:nvSpPr>
        <p:spPr bwMode="auto">
          <a:xfrm>
            <a:off x="2168525" y="245745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91170" name="Oval 34"/>
          <p:cNvSpPr>
            <a:spLocks noChangeArrowheads="1"/>
          </p:cNvSpPr>
          <p:nvPr/>
        </p:nvSpPr>
        <p:spPr bwMode="auto">
          <a:xfrm>
            <a:off x="3095625" y="25034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2" name="Text Box 35"/>
          <p:cNvSpPr txBox="1">
            <a:spLocks noChangeArrowheads="1"/>
          </p:cNvSpPr>
          <p:nvPr/>
        </p:nvSpPr>
        <p:spPr bwMode="auto">
          <a:xfrm>
            <a:off x="3082925" y="247015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91173" name="Oval 37"/>
          <p:cNvSpPr>
            <a:spLocks noChangeArrowheads="1"/>
          </p:cNvSpPr>
          <p:nvPr/>
        </p:nvSpPr>
        <p:spPr bwMode="auto">
          <a:xfrm>
            <a:off x="3995738" y="25034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4" name="Text Box 38"/>
          <p:cNvSpPr txBox="1">
            <a:spLocks noChangeArrowheads="1"/>
          </p:cNvSpPr>
          <p:nvPr/>
        </p:nvSpPr>
        <p:spPr bwMode="auto">
          <a:xfrm>
            <a:off x="3983038" y="247015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71695" name="Oval 40"/>
          <p:cNvSpPr>
            <a:spLocks noChangeArrowheads="1"/>
          </p:cNvSpPr>
          <p:nvPr/>
        </p:nvSpPr>
        <p:spPr bwMode="auto">
          <a:xfrm>
            <a:off x="4895850" y="2503488"/>
            <a:ext cx="339725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6" name="Text Box 41"/>
          <p:cNvSpPr txBox="1">
            <a:spLocks noChangeArrowheads="1"/>
          </p:cNvSpPr>
          <p:nvPr/>
        </p:nvSpPr>
        <p:spPr bwMode="auto">
          <a:xfrm>
            <a:off x="4895850" y="2457450"/>
            <a:ext cx="354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91178" name="Oval 42"/>
          <p:cNvSpPr>
            <a:spLocks noChangeArrowheads="1"/>
          </p:cNvSpPr>
          <p:nvPr/>
        </p:nvSpPr>
        <p:spPr bwMode="auto">
          <a:xfrm>
            <a:off x="5832475" y="25034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8" name="Text Box 43"/>
          <p:cNvSpPr txBox="1">
            <a:spLocks noChangeArrowheads="1"/>
          </p:cNvSpPr>
          <p:nvPr/>
        </p:nvSpPr>
        <p:spPr bwMode="auto">
          <a:xfrm>
            <a:off x="5819775" y="247015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91181" name="Oval 45"/>
          <p:cNvSpPr>
            <a:spLocks noChangeArrowheads="1"/>
          </p:cNvSpPr>
          <p:nvPr/>
        </p:nvSpPr>
        <p:spPr bwMode="auto">
          <a:xfrm>
            <a:off x="6742113" y="24574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0" name="Text Box 46"/>
          <p:cNvSpPr txBox="1">
            <a:spLocks noChangeArrowheads="1"/>
          </p:cNvSpPr>
          <p:nvPr/>
        </p:nvSpPr>
        <p:spPr bwMode="auto">
          <a:xfrm>
            <a:off x="6729413" y="2436813"/>
            <a:ext cx="31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91184" name="Oval 48"/>
          <p:cNvSpPr>
            <a:spLocks noChangeArrowheads="1"/>
          </p:cNvSpPr>
          <p:nvPr/>
        </p:nvSpPr>
        <p:spPr bwMode="auto">
          <a:xfrm>
            <a:off x="7667625" y="246697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02" name="Text Box 49"/>
          <p:cNvSpPr txBox="1">
            <a:spLocks noChangeArrowheads="1"/>
          </p:cNvSpPr>
          <p:nvPr/>
        </p:nvSpPr>
        <p:spPr bwMode="auto">
          <a:xfrm>
            <a:off x="7654925" y="2433638"/>
            <a:ext cx="31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cxnSp>
        <p:nvCxnSpPr>
          <p:cNvPr id="71703" name="AutoShape 50"/>
          <p:cNvCxnSpPr>
            <a:cxnSpLocks noChangeShapeType="1"/>
          </p:cNvCxnSpPr>
          <p:nvPr/>
        </p:nvCxnSpPr>
        <p:spPr bwMode="auto">
          <a:xfrm>
            <a:off x="320675" y="26749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04" name="AutoShape 52"/>
          <p:cNvCxnSpPr>
            <a:cxnSpLocks noChangeShapeType="1"/>
          </p:cNvCxnSpPr>
          <p:nvPr/>
        </p:nvCxnSpPr>
        <p:spPr bwMode="auto">
          <a:xfrm>
            <a:off x="320675" y="26749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05" name="AutoShape 53"/>
          <p:cNvCxnSpPr>
            <a:cxnSpLocks noChangeShapeType="1"/>
          </p:cNvCxnSpPr>
          <p:nvPr/>
        </p:nvCxnSpPr>
        <p:spPr bwMode="auto">
          <a:xfrm>
            <a:off x="320675" y="26749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1706" name="AutoShape 54"/>
          <p:cNvCxnSpPr>
            <a:cxnSpLocks noChangeShapeType="1"/>
          </p:cNvCxnSpPr>
          <p:nvPr/>
        </p:nvCxnSpPr>
        <p:spPr bwMode="auto">
          <a:xfrm>
            <a:off x="639763" y="3017838"/>
            <a:ext cx="675005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1707" name="Group 55"/>
          <p:cNvGrpSpPr>
            <a:grpSpLocks/>
          </p:cNvGrpSpPr>
          <p:nvPr/>
        </p:nvGrpSpPr>
        <p:grpSpPr bwMode="auto">
          <a:xfrm>
            <a:off x="971550" y="2654300"/>
            <a:ext cx="287338" cy="360363"/>
            <a:chOff x="612" y="1661"/>
            <a:chExt cx="181" cy="227"/>
          </a:xfrm>
        </p:grpSpPr>
        <p:cxnSp>
          <p:nvCxnSpPr>
            <p:cNvPr id="71813" name="AutoShape 56"/>
            <p:cNvCxnSpPr>
              <a:cxnSpLocks noChangeShapeType="1"/>
              <a:endCxn id="71688" idx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14" name="AutoShape 57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708" name="Group 58"/>
          <p:cNvGrpSpPr>
            <a:grpSpLocks/>
          </p:cNvGrpSpPr>
          <p:nvPr/>
        </p:nvGrpSpPr>
        <p:grpSpPr bwMode="auto">
          <a:xfrm>
            <a:off x="1871663" y="2654300"/>
            <a:ext cx="287337" cy="360363"/>
            <a:chOff x="612" y="1661"/>
            <a:chExt cx="181" cy="227"/>
          </a:xfrm>
        </p:grpSpPr>
        <p:cxnSp>
          <p:nvCxnSpPr>
            <p:cNvPr id="71811" name="AutoShape 59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12" name="AutoShape 60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709" name="Group 61"/>
          <p:cNvGrpSpPr>
            <a:grpSpLocks/>
          </p:cNvGrpSpPr>
          <p:nvPr/>
        </p:nvGrpSpPr>
        <p:grpSpPr bwMode="auto">
          <a:xfrm>
            <a:off x="2808288" y="2654300"/>
            <a:ext cx="287337" cy="360363"/>
            <a:chOff x="612" y="1661"/>
            <a:chExt cx="181" cy="227"/>
          </a:xfrm>
        </p:grpSpPr>
        <p:cxnSp>
          <p:nvCxnSpPr>
            <p:cNvPr id="71809" name="AutoShape 62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10" name="AutoShape 63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710" name="Group 64"/>
          <p:cNvGrpSpPr>
            <a:grpSpLocks/>
          </p:cNvGrpSpPr>
          <p:nvPr/>
        </p:nvGrpSpPr>
        <p:grpSpPr bwMode="auto">
          <a:xfrm>
            <a:off x="3708400" y="2655888"/>
            <a:ext cx="287338" cy="360362"/>
            <a:chOff x="612" y="1661"/>
            <a:chExt cx="181" cy="227"/>
          </a:xfrm>
        </p:grpSpPr>
        <p:cxnSp>
          <p:nvCxnSpPr>
            <p:cNvPr id="71807" name="AutoShape 65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08" name="AutoShape 66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711" name="Group 67"/>
          <p:cNvGrpSpPr>
            <a:grpSpLocks/>
          </p:cNvGrpSpPr>
          <p:nvPr/>
        </p:nvGrpSpPr>
        <p:grpSpPr bwMode="auto">
          <a:xfrm>
            <a:off x="4608513" y="2663825"/>
            <a:ext cx="287337" cy="360363"/>
            <a:chOff x="612" y="1661"/>
            <a:chExt cx="181" cy="227"/>
          </a:xfrm>
        </p:grpSpPr>
        <p:cxnSp>
          <p:nvCxnSpPr>
            <p:cNvPr id="71805" name="AutoShape 68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06" name="AutoShape 69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712" name="Group 70"/>
          <p:cNvGrpSpPr>
            <a:grpSpLocks/>
          </p:cNvGrpSpPr>
          <p:nvPr/>
        </p:nvGrpSpPr>
        <p:grpSpPr bwMode="auto">
          <a:xfrm>
            <a:off x="5543550" y="2644775"/>
            <a:ext cx="287338" cy="360363"/>
            <a:chOff x="612" y="1661"/>
            <a:chExt cx="181" cy="227"/>
          </a:xfrm>
        </p:grpSpPr>
        <p:cxnSp>
          <p:nvCxnSpPr>
            <p:cNvPr id="71803" name="AutoShape 71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04" name="AutoShape 72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713" name="Group 73"/>
          <p:cNvGrpSpPr>
            <a:grpSpLocks/>
          </p:cNvGrpSpPr>
          <p:nvPr/>
        </p:nvGrpSpPr>
        <p:grpSpPr bwMode="auto">
          <a:xfrm>
            <a:off x="6443663" y="2654300"/>
            <a:ext cx="287337" cy="360363"/>
            <a:chOff x="612" y="1661"/>
            <a:chExt cx="181" cy="227"/>
          </a:xfrm>
        </p:grpSpPr>
        <p:cxnSp>
          <p:nvCxnSpPr>
            <p:cNvPr id="71801" name="AutoShape 74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02" name="AutoShape 75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714" name="Group 76"/>
          <p:cNvGrpSpPr>
            <a:grpSpLocks/>
          </p:cNvGrpSpPr>
          <p:nvPr/>
        </p:nvGrpSpPr>
        <p:grpSpPr bwMode="auto">
          <a:xfrm>
            <a:off x="7389813" y="2655888"/>
            <a:ext cx="277812" cy="360362"/>
            <a:chOff x="612" y="1661"/>
            <a:chExt cx="181" cy="227"/>
          </a:xfrm>
        </p:grpSpPr>
        <p:cxnSp>
          <p:nvCxnSpPr>
            <p:cNvPr id="71799" name="AutoShape 77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800" name="AutoShape 78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1715" name="Text Box 79"/>
          <p:cNvSpPr txBox="1">
            <a:spLocks noChangeArrowheads="1"/>
          </p:cNvSpPr>
          <p:nvPr/>
        </p:nvSpPr>
        <p:spPr bwMode="auto">
          <a:xfrm>
            <a:off x="576263" y="1703388"/>
            <a:ext cx="458787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[</a:t>
            </a:r>
            <a:r>
              <a:rPr lang="en-US" sz="1200"/>
              <a:t>31:20</a:t>
            </a:r>
            <a:r>
              <a:rPr lang="en-US" sz="1800"/>
              <a:t>]</a:t>
            </a:r>
          </a:p>
        </p:txBody>
      </p:sp>
      <p:sp>
        <p:nvSpPr>
          <p:cNvPr id="71716" name="Text Box 80"/>
          <p:cNvSpPr txBox="1">
            <a:spLocks noChangeArrowheads="1"/>
          </p:cNvSpPr>
          <p:nvPr/>
        </p:nvSpPr>
        <p:spPr bwMode="auto">
          <a:xfrm>
            <a:off x="1296988" y="2124075"/>
            <a:ext cx="71913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1717" name="Text Box 81"/>
          <p:cNvSpPr txBox="1">
            <a:spLocks noChangeArrowheads="1"/>
          </p:cNvSpPr>
          <p:nvPr/>
        </p:nvSpPr>
        <p:spPr bwMode="auto">
          <a:xfrm>
            <a:off x="2197100" y="2124075"/>
            <a:ext cx="7191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1718" name="Text Box 82"/>
          <p:cNvSpPr txBox="1">
            <a:spLocks noChangeArrowheads="1"/>
          </p:cNvSpPr>
          <p:nvPr/>
        </p:nvSpPr>
        <p:spPr bwMode="auto">
          <a:xfrm>
            <a:off x="3133725" y="2124075"/>
            <a:ext cx="7175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1719" name="Text Box 83"/>
          <p:cNvSpPr txBox="1">
            <a:spLocks noChangeArrowheads="1"/>
          </p:cNvSpPr>
          <p:nvPr/>
        </p:nvSpPr>
        <p:spPr bwMode="auto">
          <a:xfrm>
            <a:off x="4033838" y="2143125"/>
            <a:ext cx="7175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1720" name="Text Box 84"/>
          <p:cNvSpPr txBox="1">
            <a:spLocks noChangeArrowheads="1"/>
          </p:cNvSpPr>
          <p:nvPr/>
        </p:nvSpPr>
        <p:spPr bwMode="auto">
          <a:xfrm>
            <a:off x="5003800" y="2124075"/>
            <a:ext cx="6826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1721" name="Text Box 85"/>
          <p:cNvSpPr txBox="1">
            <a:spLocks noChangeArrowheads="1"/>
          </p:cNvSpPr>
          <p:nvPr/>
        </p:nvSpPr>
        <p:spPr bwMode="auto">
          <a:xfrm>
            <a:off x="5905500" y="2124075"/>
            <a:ext cx="6826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1722" name="Text Box 86"/>
          <p:cNvSpPr txBox="1">
            <a:spLocks noChangeArrowheads="1"/>
          </p:cNvSpPr>
          <p:nvPr/>
        </p:nvSpPr>
        <p:spPr bwMode="auto">
          <a:xfrm>
            <a:off x="6810375" y="2124075"/>
            <a:ext cx="6778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1723" name="Text Box 87"/>
          <p:cNvSpPr txBox="1">
            <a:spLocks noChangeArrowheads="1"/>
          </p:cNvSpPr>
          <p:nvPr/>
        </p:nvSpPr>
        <p:spPr bwMode="auto">
          <a:xfrm>
            <a:off x="7727950" y="2124075"/>
            <a:ext cx="6969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1724" name="Line 88"/>
          <p:cNvSpPr>
            <a:spLocks noChangeShapeType="1"/>
          </p:cNvSpPr>
          <p:nvPr/>
        </p:nvSpPr>
        <p:spPr bwMode="auto">
          <a:xfrm>
            <a:off x="1411288" y="2112963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5" name="Line 89"/>
          <p:cNvSpPr>
            <a:spLocks noChangeShapeType="1"/>
          </p:cNvSpPr>
          <p:nvPr/>
        </p:nvSpPr>
        <p:spPr bwMode="auto">
          <a:xfrm>
            <a:off x="2325688" y="2122488"/>
            <a:ext cx="0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6" name="Line 90"/>
          <p:cNvSpPr>
            <a:spLocks noChangeShapeType="1"/>
          </p:cNvSpPr>
          <p:nvPr/>
        </p:nvSpPr>
        <p:spPr bwMode="auto">
          <a:xfrm>
            <a:off x="4146550" y="21129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7" name="Line 91"/>
          <p:cNvSpPr>
            <a:spLocks noChangeShapeType="1"/>
          </p:cNvSpPr>
          <p:nvPr/>
        </p:nvSpPr>
        <p:spPr bwMode="auto">
          <a:xfrm>
            <a:off x="5068888" y="21129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8" name="Line 92"/>
          <p:cNvSpPr>
            <a:spLocks noChangeShapeType="1"/>
          </p:cNvSpPr>
          <p:nvPr/>
        </p:nvSpPr>
        <p:spPr bwMode="auto">
          <a:xfrm>
            <a:off x="3249613" y="2112963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29" name="Line 93"/>
          <p:cNvSpPr>
            <a:spLocks noChangeShapeType="1"/>
          </p:cNvSpPr>
          <p:nvPr/>
        </p:nvSpPr>
        <p:spPr bwMode="auto">
          <a:xfrm>
            <a:off x="5975350" y="2112963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0" name="Line 94"/>
          <p:cNvSpPr>
            <a:spLocks noChangeShapeType="1"/>
          </p:cNvSpPr>
          <p:nvPr/>
        </p:nvSpPr>
        <p:spPr bwMode="auto">
          <a:xfrm flipH="1">
            <a:off x="6880225" y="2139950"/>
            <a:ext cx="9525" cy="338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1" name="Line 95"/>
          <p:cNvSpPr>
            <a:spLocks noChangeShapeType="1"/>
          </p:cNvSpPr>
          <p:nvPr/>
        </p:nvSpPr>
        <p:spPr bwMode="auto">
          <a:xfrm>
            <a:off x="7821613" y="2103438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2" name="Rectangle 100"/>
          <p:cNvSpPr>
            <a:spLocks noChangeArrowheads="1"/>
          </p:cNvSpPr>
          <p:nvPr/>
        </p:nvSpPr>
        <p:spPr bwMode="auto">
          <a:xfrm>
            <a:off x="344488" y="1371600"/>
            <a:ext cx="8205787" cy="2157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33" name="Line 101"/>
          <p:cNvSpPr>
            <a:spLocks noChangeShapeType="1"/>
          </p:cNvSpPr>
          <p:nvPr/>
        </p:nvSpPr>
        <p:spPr bwMode="auto">
          <a:xfrm flipV="1">
            <a:off x="639763" y="1757363"/>
            <a:ext cx="0" cy="1260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4" name="Text Box 102"/>
          <p:cNvSpPr txBox="1">
            <a:spLocks noChangeArrowheads="1"/>
          </p:cNvSpPr>
          <p:nvPr/>
        </p:nvSpPr>
        <p:spPr bwMode="auto">
          <a:xfrm>
            <a:off x="417513" y="3194050"/>
            <a:ext cx="2711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Virtual Address Predictor</a:t>
            </a:r>
          </a:p>
        </p:txBody>
      </p:sp>
      <p:sp>
        <p:nvSpPr>
          <p:cNvPr id="71735" name="Text Box 104"/>
          <p:cNvSpPr txBox="1">
            <a:spLocks noChangeArrowheads="1"/>
          </p:cNvSpPr>
          <p:nvPr/>
        </p:nvSpPr>
        <p:spPr bwMode="auto">
          <a:xfrm>
            <a:off x="1139825" y="1725613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1736" name="Text Box 107"/>
          <p:cNvSpPr txBox="1">
            <a:spLocks noChangeArrowheads="1"/>
          </p:cNvSpPr>
          <p:nvPr/>
        </p:nvSpPr>
        <p:spPr bwMode="auto">
          <a:xfrm>
            <a:off x="3806825" y="1725613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Next</a:t>
            </a:r>
          </a:p>
        </p:txBody>
      </p:sp>
      <p:sp>
        <p:nvSpPr>
          <p:cNvPr id="71737" name="Text Box 108"/>
          <p:cNvSpPr txBox="1">
            <a:spLocks noChangeArrowheads="1"/>
          </p:cNvSpPr>
          <p:nvPr/>
        </p:nvSpPr>
        <p:spPr bwMode="auto">
          <a:xfrm>
            <a:off x="4786313" y="17399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1738" name="Text Box 111"/>
          <p:cNvSpPr txBox="1">
            <a:spLocks noChangeArrowheads="1"/>
          </p:cNvSpPr>
          <p:nvPr/>
        </p:nvSpPr>
        <p:spPr bwMode="auto">
          <a:xfrm>
            <a:off x="7491413" y="1727200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Next</a:t>
            </a:r>
          </a:p>
        </p:txBody>
      </p:sp>
      <p:sp>
        <p:nvSpPr>
          <p:cNvPr id="71739" name="Text Box 138"/>
          <p:cNvSpPr txBox="1">
            <a:spLocks noChangeArrowheads="1"/>
          </p:cNvSpPr>
          <p:nvPr/>
        </p:nvSpPr>
        <p:spPr bwMode="auto">
          <a:xfrm>
            <a:off x="292100" y="1357313"/>
            <a:ext cx="188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Cache Line Addr</a:t>
            </a:r>
          </a:p>
        </p:txBody>
      </p:sp>
      <p:sp>
        <p:nvSpPr>
          <p:cNvPr id="71740" name="Rectangle 213"/>
          <p:cNvSpPr>
            <a:spLocks noChangeArrowheads="1"/>
          </p:cNvSpPr>
          <p:nvPr/>
        </p:nvSpPr>
        <p:spPr bwMode="auto">
          <a:xfrm>
            <a:off x="1387475" y="3616325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1" name="Rectangle 214"/>
          <p:cNvSpPr>
            <a:spLocks noChangeArrowheads="1"/>
          </p:cNvSpPr>
          <p:nvPr/>
        </p:nvSpPr>
        <p:spPr bwMode="auto">
          <a:xfrm>
            <a:off x="2112963" y="3608388"/>
            <a:ext cx="723900" cy="25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2" name="Rectangle 215"/>
          <p:cNvSpPr>
            <a:spLocks noChangeArrowheads="1"/>
          </p:cNvSpPr>
          <p:nvPr/>
        </p:nvSpPr>
        <p:spPr bwMode="auto">
          <a:xfrm>
            <a:off x="2828925" y="3609975"/>
            <a:ext cx="733425" cy="25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3" name="Rectangle 216"/>
          <p:cNvSpPr>
            <a:spLocks noChangeArrowheads="1"/>
          </p:cNvSpPr>
          <p:nvPr/>
        </p:nvSpPr>
        <p:spPr bwMode="auto">
          <a:xfrm>
            <a:off x="3563938" y="3611563"/>
            <a:ext cx="1765300" cy="25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4" name="Rectangle 217"/>
          <p:cNvSpPr>
            <a:spLocks noChangeArrowheads="1"/>
          </p:cNvSpPr>
          <p:nvPr/>
        </p:nvSpPr>
        <p:spPr bwMode="auto">
          <a:xfrm>
            <a:off x="5330825" y="3613150"/>
            <a:ext cx="723900" cy="25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5" name="Rectangle 218"/>
          <p:cNvSpPr>
            <a:spLocks noChangeArrowheads="1"/>
          </p:cNvSpPr>
          <p:nvPr/>
        </p:nvSpPr>
        <p:spPr bwMode="auto">
          <a:xfrm>
            <a:off x="6056313" y="3614738"/>
            <a:ext cx="723900" cy="250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6" name="Rectangle 219"/>
          <p:cNvSpPr>
            <a:spLocks noChangeArrowheads="1"/>
          </p:cNvSpPr>
          <p:nvPr/>
        </p:nvSpPr>
        <p:spPr bwMode="auto">
          <a:xfrm>
            <a:off x="6781800" y="3616325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7" name="Text Box 220"/>
          <p:cNvSpPr txBox="1">
            <a:spLocks noChangeArrowheads="1"/>
          </p:cNvSpPr>
          <p:nvPr/>
        </p:nvSpPr>
        <p:spPr bwMode="auto">
          <a:xfrm>
            <a:off x="3654425" y="495458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…</a:t>
            </a:r>
          </a:p>
        </p:txBody>
      </p:sp>
      <p:sp>
        <p:nvSpPr>
          <p:cNvPr id="71748" name="Line 221"/>
          <p:cNvSpPr>
            <a:spLocks noChangeShapeType="1"/>
          </p:cNvSpPr>
          <p:nvPr/>
        </p:nvSpPr>
        <p:spPr bwMode="auto">
          <a:xfrm>
            <a:off x="2559050" y="4160838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49" name="Line 222"/>
          <p:cNvSpPr>
            <a:spLocks noChangeShapeType="1"/>
          </p:cNvSpPr>
          <p:nvPr/>
        </p:nvSpPr>
        <p:spPr bwMode="auto">
          <a:xfrm>
            <a:off x="2555875" y="44608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0" name="Line 223"/>
          <p:cNvSpPr>
            <a:spLocks noChangeShapeType="1"/>
          </p:cNvSpPr>
          <p:nvPr/>
        </p:nvSpPr>
        <p:spPr bwMode="auto">
          <a:xfrm>
            <a:off x="2109788" y="449580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1" name="Line 224"/>
          <p:cNvSpPr>
            <a:spLocks noChangeShapeType="1"/>
          </p:cNvSpPr>
          <p:nvPr/>
        </p:nvSpPr>
        <p:spPr bwMode="auto">
          <a:xfrm>
            <a:off x="2106613" y="5316538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2" name="Line 225"/>
          <p:cNvSpPr>
            <a:spLocks noChangeShapeType="1"/>
          </p:cNvSpPr>
          <p:nvPr/>
        </p:nvSpPr>
        <p:spPr bwMode="auto">
          <a:xfrm>
            <a:off x="2555875" y="577691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3" name="Text Box 226"/>
          <p:cNvSpPr txBox="1">
            <a:spLocks noChangeArrowheads="1"/>
          </p:cNvSpPr>
          <p:nvPr/>
        </p:nvSpPr>
        <p:spPr bwMode="auto">
          <a:xfrm>
            <a:off x="1831975" y="4005263"/>
            <a:ext cx="5873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1754" name="Rectangle 227"/>
          <p:cNvSpPr>
            <a:spLocks noChangeArrowheads="1"/>
          </p:cNvSpPr>
          <p:nvPr/>
        </p:nvSpPr>
        <p:spPr bwMode="auto">
          <a:xfrm>
            <a:off x="1838325" y="4379913"/>
            <a:ext cx="577850" cy="220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5" name="Rectangle 228"/>
          <p:cNvSpPr>
            <a:spLocks noChangeArrowheads="1"/>
          </p:cNvSpPr>
          <p:nvPr/>
        </p:nvSpPr>
        <p:spPr bwMode="auto">
          <a:xfrm>
            <a:off x="2416175" y="4005263"/>
            <a:ext cx="284163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6" name="Rectangle 229"/>
          <p:cNvSpPr>
            <a:spLocks noChangeArrowheads="1"/>
          </p:cNvSpPr>
          <p:nvPr/>
        </p:nvSpPr>
        <p:spPr bwMode="auto">
          <a:xfrm>
            <a:off x="2416175" y="4291013"/>
            <a:ext cx="284163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7" name="Text Box 230"/>
          <p:cNvSpPr txBox="1">
            <a:spLocks noChangeArrowheads="1"/>
          </p:cNvSpPr>
          <p:nvPr/>
        </p:nvSpPr>
        <p:spPr bwMode="auto">
          <a:xfrm>
            <a:off x="3070225" y="4346575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1758" name="Line 231"/>
          <p:cNvSpPr>
            <a:spLocks noChangeShapeType="1"/>
          </p:cNvSpPr>
          <p:nvPr/>
        </p:nvSpPr>
        <p:spPr bwMode="auto">
          <a:xfrm>
            <a:off x="2552700" y="499745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59" name="Line 232"/>
          <p:cNvSpPr>
            <a:spLocks noChangeShapeType="1"/>
          </p:cNvSpPr>
          <p:nvPr/>
        </p:nvSpPr>
        <p:spPr bwMode="auto">
          <a:xfrm>
            <a:off x="2549525" y="5297488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0" name="Text Box 233"/>
          <p:cNvSpPr txBox="1">
            <a:spLocks noChangeArrowheads="1"/>
          </p:cNvSpPr>
          <p:nvPr/>
        </p:nvSpPr>
        <p:spPr bwMode="auto">
          <a:xfrm>
            <a:off x="1825625" y="4841875"/>
            <a:ext cx="5873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1761" name="Rectangle 234"/>
          <p:cNvSpPr>
            <a:spLocks noChangeArrowheads="1"/>
          </p:cNvSpPr>
          <p:nvPr/>
        </p:nvSpPr>
        <p:spPr bwMode="auto">
          <a:xfrm>
            <a:off x="1822450" y="5216525"/>
            <a:ext cx="587375" cy="220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2" name="Rectangle 235"/>
          <p:cNvSpPr>
            <a:spLocks noChangeArrowheads="1"/>
          </p:cNvSpPr>
          <p:nvPr/>
        </p:nvSpPr>
        <p:spPr bwMode="auto">
          <a:xfrm>
            <a:off x="2408238" y="4841875"/>
            <a:ext cx="284162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3" name="Rectangle 236"/>
          <p:cNvSpPr>
            <a:spLocks noChangeArrowheads="1"/>
          </p:cNvSpPr>
          <p:nvPr/>
        </p:nvSpPr>
        <p:spPr bwMode="auto">
          <a:xfrm>
            <a:off x="2411413" y="5127625"/>
            <a:ext cx="284162" cy="301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4" name="Text Box 237"/>
          <p:cNvSpPr txBox="1">
            <a:spLocks noChangeArrowheads="1"/>
          </p:cNvSpPr>
          <p:nvPr/>
        </p:nvSpPr>
        <p:spPr bwMode="auto">
          <a:xfrm>
            <a:off x="3068638" y="4765675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1765" name="Text Box 238"/>
          <p:cNvSpPr txBox="1">
            <a:spLocks noChangeArrowheads="1"/>
          </p:cNvSpPr>
          <p:nvPr/>
        </p:nvSpPr>
        <p:spPr bwMode="auto">
          <a:xfrm>
            <a:off x="3063875" y="5183188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1766" name="Line 239"/>
          <p:cNvSpPr>
            <a:spLocks noChangeShapeType="1"/>
          </p:cNvSpPr>
          <p:nvPr/>
        </p:nvSpPr>
        <p:spPr bwMode="auto">
          <a:xfrm>
            <a:off x="2547938" y="608806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7" name="Text Box 240"/>
          <p:cNvSpPr txBox="1">
            <a:spLocks noChangeArrowheads="1"/>
          </p:cNvSpPr>
          <p:nvPr/>
        </p:nvSpPr>
        <p:spPr bwMode="auto">
          <a:xfrm>
            <a:off x="1831975" y="5632450"/>
            <a:ext cx="5873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1768" name="Rectangle 241"/>
          <p:cNvSpPr>
            <a:spLocks noChangeArrowheads="1"/>
          </p:cNvSpPr>
          <p:nvPr/>
        </p:nvSpPr>
        <p:spPr bwMode="auto">
          <a:xfrm>
            <a:off x="1838325" y="6008688"/>
            <a:ext cx="577850" cy="220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69" name="Rectangle 242"/>
          <p:cNvSpPr>
            <a:spLocks noChangeArrowheads="1"/>
          </p:cNvSpPr>
          <p:nvPr/>
        </p:nvSpPr>
        <p:spPr bwMode="auto">
          <a:xfrm>
            <a:off x="2416175" y="5632450"/>
            <a:ext cx="284163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0" name="Rectangle 243"/>
          <p:cNvSpPr>
            <a:spLocks noChangeArrowheads="1"/>
          </p:cNvSpPr>
          <p:nvPr/>
        </p:nvSpPr>
        <p:spPr bwMode="auto">
          <a:xfrm>
            <a:off x="2419350" y="5918200"/>
            <a:ext cx="284163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71" name="Text Box 244"/>
          <p:cNvSpPr txBox="1">
            <a:spLocks noChangeArrowheads="1"/>
          </p:cNvSpPr>
          <p:nvPr/>
        </p:nvSpPr>
        <p:spPr bwMode="auto">
          <a:xfrm>
            <a:off x="3067050" y="5556250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1772" name="Text Box 245"/>
          <p:cNvSpPr txBox="1">
            <a:spLocks noChangeArrowheads="1"/>
          </p:cNvSpPr>
          <p:nvPr/>
        </p:nvSpPr>
        <p:spPr bwMode="auto">
          <a:xfrm>
            <a:off x="3062288" y="5973763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1773" name="Text Box 246"/>
          <p:cNvSpPr txBox="1">
            <a:spLocks noChangeArrowheads="1"/>
          </p:cNvSpPr>
          <p:nvPr/>
        </p:nvSpPr>
        <p:spPr bwMode="auto">
          <a:xfrm>
            <a:off x="4144963" y="350996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…</a:t>
            </a:r>
          </a:p>
        </p:txBody>
      </p:sp>
      <p:sp>
        <p:nvSpPr>
          <p:cNvPr id="71774" name="Text Box 247"/>
          <p:cNvSpPr txBox="1">
            <a:spLocks noChangeArrowheads="1"/>
          </p:cNvSpPr>
          <p:nvPr/>
        </p:nvSpPr>
        <p:spPr bwMode="auto">
          <a:xfrm>
            <a:off x="7750175" y="52578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…</a:t>
            </a:r>
          </a:p>
        </p:txBody>
      </p:sp>
      <p:sp>
        <p:nvSpPr>
          <p:cNvPr id="71775" name="Line 248"/>
          <p:cNvSpPr>
            <a:spLocks noChangeShapeType="1"/>
          </p:cNvSpPr>
          <p:nvPr/>
        </p:nvSpPr>
        <p:spPr bwMode="auto">
          <a:xfrm>
            <a:off x="6654800" y="446405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6" name="Line 249"/>
          <p:cNvSpPr>
            <a:spLocks noChangeShapeType="1"/>
          </p:cNvSpPr>
          <p:nvPr/>
        </p:nvSpPr>
        <p:spPr bwMode="auto">
          <a:xfrm>
            <a:off x="6651625" y="4764088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7" name="Line 250"/>
          <p:cNvSpPr>
            <a:spLocks noChangeShapeType="1"/>
          </p:cNvSpPr>
          <p:nvPr/>
        </p:nvSpPr>
        <p:spPr bwMode="auto">
          <a:xfrm>
            <a:off x="6205538" y="4799013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8" name="Text Box 251"/>
          <p:cNvSpPr txBox="1">
            <a:spLocks noChangeArrowheads="1"/>
          </p:cNvSpPr>
          <p:nvPr/>
        </p:nvSpPr>
        <p:spPr bwMode="auto">
          <a:xfrm>
            <a:off x="5927725" y="4308475"/>
            <a:ext cx="5873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1779" name="Rectangle 252"/>
          <p:cNvSpPr>
            <a:spLocks noChangeArrowheads="1"/>
          </p:cNvSpPr>
          <p:nvPr/>
        </p:nvSpPr>
        <p:spPr bwMode="auto">
          <a:xfrm>
            <a:off x="5924550" y="4683125"/>
            <a:ext cx="587375" cy="220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0" name="Rectangle 253"/>
          <p:cNvSpPr>
            <a:spLocks noChangeArrowheads="1"/>
          </p:cNvSpPr>
          <p:nvPr/>
        </p:nvSpPr>
        <p:spPr bwMode="auto">
          <a:xfrm>
            <a:off x="6511925" y="4308475"/>
            <a:ext cx="284163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1" name="Rectangle 254"/>
          <p:cNvSpPr>
            <a:spLocks noChangeArrowheads="1"/>
          </p:cNvSpPr>
          <p:nvPr/>
        </p:nvSpPr>
        <p:spPr bwMode="auto">
          <a:xfrm>
            <a:off x="6513513" y="4594225"/>
            <a:ext cx="284162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82" name="Text Box 255"/>
          <p:cNvSpPr txBox="1">
            <a:spLocks noChangeArrowheads="1"/>
          </p:cNvSpPr>
          <p:nvPr/>
        </p:nvSpPr>
        <p:spPr bwMode="auto">
          <a:xfrm>
            <a:off x="7170738" y="4232275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1783" name="Text Box 256"/>
          <p:cNvSpPr txBox="1">
            <a:spLocks noChangeArrowheads="1"/>
          </p:cNvSpPr>
          <p:nvPr/>
        </p:nvSpPr>
        <p:spPr bwMode="auto">
          <a:xfrm>
            <a:off x="7165975" y="4649788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1784" name="Line 257"/>
          <p:cNvSpPr>
            <a:spLocks noChangeShapeType="1"/>
          </p:cNvSpPr>
          <p:nvPr/>
        </p:nvSpPr>
        <p:spPr bwMode="auto">
          <a:xfrm>
            <a:off x="6648450" y="530066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5" name="Line 258"/>
          <p:cNvSpPr>
            <a:spLocks noChangeShapeType="1"/>
          </p:cNvSpPr>
          <p:nvPr/>
        </p:nvSpPr>
        <p:spPr bwMode="auto">
          <a:xfrm>
            <a:off x="6645275" y="560070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86" name="Text Box 263"/>
          <p:cNvSpPr txBox="1">
            <a:spLocks noChangeArrowheads="1"/>
          </p:cNvSpPr>
          <p:nvPr/>
        </p:nvSpPr>
        <p:spPr bwMode="auto">
          <a:xfrm>
            <a:off x="7164388" y="5068888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1787" name="Text Box 264"/>
          <p:cNvSpPr txBox="1">
            <a:spLocks noChangeArrowheads="1"/>
          </p:cNvSpPr>
          <p:nvPr/>
        </p:nvSpPr>
        <p:spPr bwMode="auto">
          <a:xfrm>
            <a:off x="7159625" y="5486400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1788" name="Text Box 265"/>
          <p:cNvSpPr txBox="1">
            <a:spLocks noChangeArrowheads="1"/>
          </p:cNvSpPr>
          <p:nvPr/>
        </p:nvSpPr>
        <p:spPr bwMode="auto">
          <a:xfrm>
            <a:off x="3060700" y="3959225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1789" name="Line 266"/>
          <p:cNvSpPr>
            <a:spLocks noChangeShapeType="1"/>
          </p:cNvSpPr>
          <p:nvPr/>
        </p:nvSpPr>
        <p:spPr bwMode="auto">
          <a:xfrm flipH="1">
            <a:off x="2097088" y="3729038"/>
            <a:ext cx="398462" cy="284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0" name="Line 267"/>
          <p:cNvSpPr>
            <a:spLocks noChangeShapeType="1"/>
          </p:cNvSpPr>
          <p:nvPr/>
        </p:nvSpPr>
        <p:spPr bwMode="auto">
          <a:xfrm>
            <a:off x="5664200" y="3746500"/>
            <a:ext cx="541338" cy="55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91" name="Text Box 268"/>
          <p:cNvSpPr txBox="1">
            <a:spLocks noChangeArrowheads="1"/>
          </p:cNvSpPr>
          <p:nvPr/>
        </p:nvSpPr>
        <p:spPr bwMode="auto">
          <a:xfrm>
            <a:off x="1876425" y="1738313"/>
            <a:ext cx="915988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D1_ptr</a:t>
            </a:r>
          </a:p>
        </p:txBody>
      </p:sp>
      <p:sp>
        <p:nvSpPr>
          <p:cNvPr id="71792" name="Text Box 269"/>
          <p:cNvSpPr txBox="1">
            <a:spLocks noChangeArrowheads="1"/>
          </p:cNvSpPr>
          <p:nvPr/>
        </p:nvSpPr>
        <p:spPr bwMode="auto">
          <a:xfrm>
            <a:off x="2792413" y="1736725"/>
            <a:ext cx="9159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D2_ptr</a:t>
            </a:r>
          </a:p>
        </p:txBody>
      </p:sp>
      <p:sp>
        <p:nvSpPr>
          <p:cNvPr id="71793" name="Text Box 270"/>
          <p:cNvSpPr txBox="1">
            <a:spLocks noChangeArrowheads="1"/>
          </p:cNvSpPr>
          <p:nvPr/>
        </p:nvSpPr>
        <p:spPr bwMode="auto">
          <a:xfrm>
            <a:off x="5535613" y="1736725"/>
            <a:ext cx="9159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D1_ptr</a:t>
            </a:r>
          </a:p>
        </p:txBody>
      </p:sp>
      <p:sp>
        <p:nvSpPr>
          <p:cNvPr id="71794" name="Text Box 271"/>
          <p:cNvSpPr txBox="1">
            <a:spLocks noChangeArrowheads="1"/>
          </p:cNvSpPr>
          <p:nvPr/>
        </p:nvSpPr>
        <p:spPr bwMode="auto">
          <a:xfrm>
            <a:off x="6453188" y="1736725"/>
            <a:ext cx="906462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D2_ptr</a:t>
            </a:r>
          </a:p>
        </p:txBody>
      </p:sp>
      <p:sp>
        <p:nvSpPr>
          <p:cNvPr id="71795" name="Text Box 274"/>
          <p:cNvSpPr txBox="1">
            <a:spLocks noChangeArrowheads="1"/>
          </p:cNvSpPr>
          <p:nvPr/>
        </p:nvSpPr>
        <p:spPr bwMode="auto">
          <a:xfrm>
            <a:off x="5926138" y="5135563"/>
            <a:ext cx="5873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1796" name="Rectangle 275"/>
          <p:cNvSpPr>
            <a:spLocks noChangeArrowheads="1"/>
          </p:cNvSpPr>
          <p:nvPr/>
        </p:nvSpPr>
        <p:spPr bwMode="auto">
          <a:xfrm>
            <a:off x="5922963" y="5510213"/>
            <a:ext cx="587375" cy="220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7" name="Rectangle 276"/>
          <p:cNvSpPr>
            <a:spLocks noChangeArrowheads="1"/>
          </p:cNvSpPr>
          <p:nvPr/>
        </p:nvSpPr>
        <p:spPr bwMode="auto">
          <a:xfrm>
            <a:off x="6510338" y="5135563"/>
            <a:ext cx="284162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98" name="Rectangle 277"/>
          <p:cNvSpPr>
            <a:spLocks noChangeArrowheads="1"/>
          </p:cNvSpPr>
          <p:nvPr/>
        </p:nvSpPr>
        <p:spPr bwMode="auto">
          <a:xfrm>
            <a:off x="6511925" y="5421313"/>
            <a:ext cx="284163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57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91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1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1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1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1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1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91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91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91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91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91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1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91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91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1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91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1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91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F4BB47-D232-B545-A24B-9976F71B8041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54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>
                <a:latin typeface="Garamond" charset="0"/>
              </a:rPr>
              <a:t>Efficient CDP – An Example</a:t>
            </a:r>
          </a:p>
        </p:txBody>
      </p:sp>
      <p:sp>
        <p:nvSpPr>
          <p:cNvPr id="73731" name="Text Box 3"/>
          <p:cNvSpPr txBox="1">
            <a:spLocks noChangeArrowheads="1"/>
          </p:cNvSpPr>
          <p:nvPr/>
        </p:nvSpPr>
        <p:spPr bwMode="auto">
          <a:xfrm>
            <a:off x="684213" y="1811338"/>
            <a:ext cx="2205037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HashLookup(int Key) {</a:t>
            </a:r>
          </a:p>
          <a:p>
            <a:pPr eaLnBrk="1" hangingPunct="1"/>
            <a:r>
              <a:rPr lang="en-US" sz="1600"/>
              <a:t>    …</a:t>
            </a:r>
          </a:p>
          <a:p>
            <a:pPr eaLnBrk="1" hangingPunct="1"/>
            <a:r>
              <a:rPr lang="en-US" sz="1600"/>
              <a:t>    for (node = head ; 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4421188" y="2312988"/>
            <a:ext cx="2095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node = node -&gt; Next;</a:t>
            </a:r>
          </a:p>
        </p:txBody>
      </p:sp>
      <p:sp>
        <p:nvSpPr>
          <p:cNvPr id="73733" name="Text Box 6"/>
          <p:cNvSpPr txBox="1">
            <a:spLocks noChangeArrowheads="1"/>
          </p:cNvSpPr>
          <p:nvPr/>
        </p:nvSpPr>
        <p:spPr bwMode="auto">
          <a:xfrm>
            <a:off x="684213" y="2560638"/>
            <a:ext cx="26924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    if (node) </a:t>
            </a:r>
          </a:p>
          <a:p>
            <a:pPr eaLnBrk="1" hangingPunct="1"/>
            <a:r>
              <a:rPr lang="en-US" sz="1600"/>
              <a:t>}</a:t>
            </a:r>
          </a:p>
        </p:txBody>
      </p:sp>
      <p:sp>
        <p:nvSpPr>
          <p:cNvPr id="73734" name="Text Box 7"/>
          <p:cNvSpPr txBox="1">
            <a:spLocks noChangeArrowheads="1"/>
          </p:cNvSpPr>
          <p:nvPr/>
        </p:nvSpPr>
        <p:spPr bwMode="auto">
          <a:xfrm>
            <a:off x="6391275" y="2332038"/>
            <a:ext cx="3413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) ;</a:t>
            </a:r>
          </a:p>
        </p:txBody>
      </p:sp>
      <p:sp>
        <p:nvSpPr>
          <p:cNvPr id="73735" name="Rectangle 9"/>
          <p:cNvSpPr>
            <a:spLocks noChangeArrowheads="1"/>
          </p:cNvSpPr>
          <p:nvPr/>
        </p:nvSpPr>
        <p:spPr bwMode="auto">
          <a:xfrm>
            <a:off x="1403350" y="3500438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6" name="Rectangle 10"/>
          <p:cNvSpPr>
            <a:spLocks noChangeArrowheads="1"/>
          </p:cNvSpPr>
          <p:nvPr/>
        </p:nvSpPr>
        <p:spPr bwMode="auto">
          <a:xfrm>
            <a:off x="2128838" y="3502025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Rectangle 11"/>
          <p:cNvSpPr>
            <a:spLocks noChangeArrowheads="1"/>
          </p:cNvSpPr>
          <p:nvPr/>
        </p:nvSpPr>
        <p:spPr bwMode="auto">
          <a:xfrm>
            <a:off x="2854325" y="3503613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Rectangle 12"/>
          <p:cNvSpPr>
            <a:spLocks noChangeArrowheads="1"/>
          </p:cNvSpPr>
          <p:nvPr/>
        </p:nvSpPr>
        <p:spPr bwMode="auto">
          <a:xfrm>
            <a:off x="3579813" y="3505200"/>
            <a:ext cx="17653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Rectangle 13"/>
          <p:cNvSpPr>
            <a:spLocks noChangeArrowheads="1"/>
          </p:cNvSpPr>
          <p:nvPr/>
        </p:nvSpPr>
        <p:spPr bwMode="auto">
          <a:xfrm>
            <a:off x="5346700" y="3506788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Rectangle 14"/>
          <p:cNvSpPr>
            <a:spLocks noChangeArrowheads="1"/>
          </p:cNvSpPr>
          <p:nvPr/>
        </p:nvSpPr>
        <p:spPr bwMode="auto">
          <a:xfrm>
            <a:off x="6072188" y="3508375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Rectangle 15"/>
          <p:cNvSpPr>
            <a:spLocks noChangeArrowheads="1"/>
          </p:cNvSpPr>
          <p:nvPr/>
        </p:nvSpPr>
        <p:spPr bwMode="auto">
          <a:xfrm>
            <a:off x="6797675" y="3500438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Text Box 16"/>
          <p:cNvSpPr txBox="1">
            <a:spLocks noChangeArrowheads="1"/>
          </p:cNvSpPr>
          <p:nvPr/>
        </p:nvSpPr>
        <p:spPr bwMode="auto">
          <a:xfrm>
            <a:off x="3670300" y="4838700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…</a:t>
            </a:r>
          </a:p>
        </p:txBody>
      </p:sp>
      <p:sp>
        <p:nvSpPr>
          <p:cNvPr id="73743" name="Line 17"/>
          <p:cNvSpPr>
            <a:spLocks noChangeShapeType="1"/>
          </p:cNvSpPr>
          <p:nvPr/>
        </p:nvSpPr>
        <p:spPr bwMode="auto">
          <a:xfrm>
            <a:off x="2574925" y="404495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4" name="Line 18"/>
          <p:cNvSpPr>
            <a:spLocks noChangeShapeType="1"/>
          </p:cNvSpPr>
          <p:nvPr/>
        </p:nvSpPr>
        <p:spPr bwMode="auto">
          <a:xfrm>
            <a:off x="2571750" y="4344988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5" name="Line 19"/>
          <p:cNvSpPr>
            <a:spLocks noChangeShapeType="1"/>
          </p:cNvSpPr>
          <p:nvPr/>
        </p:nvSpPr>
        <p:spPr bwMode="auto">
          <a:xfrm>
            <a:off x="2125663" y="4379913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6" name="Line 20"/>
          <p:cNvSpPr>
            <a:spLocks noChangeShapeType="1"/>
          </p:cNvSpPr>
          <p:nvPr/>
        </p:nvSpPr>
        <p:spPr bwMode="auto">
          <a:xfrm>
            <a:off x="2122488" y="5200650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7" name="Line 21"/>
          <p:cNvSpPr>
            <a:spLocks noChangeShapeType="1"/>
          </p:cNvSpPr>
          <p:nvPr/>
        </p:nvSpPr>
        <p:spPr bwMode="auto">
          <a:xfrm>
            <a:off x="2571750" y="566102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48" name="Text Box 22"/>
          <p:cNvSpPr txBox="1">
            <a:spLocks noChangeArrowheads="1"/>
          </p:cNvSpPr>
          <p:nvPr/>
        </p:nvSpPr>
        <p:spPr bwMode="auto">
          <a:xfrm>
            <a:off x="1847850" y="3889375"/>
            <a:ext cx="5873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97303" name="Rectangle 23"/>
          <p:cNvSpPr>
            <a:spLocks noChangeArrowheads="1"/>
          </p:cNvSpPr>
          <p:nvPr/>
        </p:nvSpPr>
        <p:spPr bwMode="auto">
          <a:xfrm>
            <a:off x="1844675" y="4264025"/>
            <a:ext cx="587375" cy="220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50" name="Rectangle 24"/>
          <p:cNvSpPr>
            <a:spLocks noChangeArrowheads="1"/>
          </p:cNvSpPr>
          <p:nvPr/>
        </p:nvSpPr>
        <p:spPr bwMode="auto">
          <a:xfrm>
            <a:off x="2432050" y="3889375"/>
            <a:ext cx="284163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51" name="Rectangle 25"/>
          <p:cNvSpPr>
            <a:spLocks noChangeArrowheads="1"/>
          </p:cNvSpPr>
          <p:nvPr/>
        </p:nvSpPr>
        <p:spPr bwMode="auto">
          <a:xfrm>
            <a:off x="2432050" y="4175125"/>
            <a:ext cx="284163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52" name="Text Box 26"/>
          <p:cNvSpPr txBox="1">
            <a:spLocks noChangeArrowheads="1"/>
          </p:cNvSpPr>
          <p:nvPr/>
        </p:nvSpPr>
        <p:spPr bwMode="auto">
          <a:xfrm>
            <a:off x="3086100" y="4230688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3753" name="Line 27"/>
          <p:cNvSpPr>
            <a:spLocks noChangeShapeType="1"/>
          </p:cNvSpPr>
          <p:nvPr/>
        </p:nvSpPr>
        <p:spPr bwMode="auto">
          <a:xfrm>
            <a:off x="2568575" y="488156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54" name="Line 28"/>
          <p:cNvSpPr>
            <a:spLocks noChangeShapeType="1"/>
          </p:cNvSpPr>
          <p:nvPr/>
        </p:nvSpPr>
        <p:spPr bwMode="auto">
          <a:xfrm>
            <a:off x="2565400" y="518160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0" name="Rectangle 30"/>
          <p:cNvSpPr>
            <a:spLocks noChangeArrowheads="1"/>
          </p:cNvSpPr>
          <p:nvPr/>
        </p:nvSpPr>
        <p:spPr bwMode="auto">
          <a:xfrm>
            <a:off x="1838325" y="5100638"/>
            <a:ext cx="587375" cy="220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56" name="Rectangle 31"/>
          <p:cNvSpPr>
            <a:spLocks noChangeArrowheads="1"/>
          </p:cNvSpPr>
          <p:nvPr/>
        </p:nvSpPr>
        <p:spPr bwMode="auto">
          <a:xfrm>
            <a:off x="2424113" y="4725988"/>
            <a:ext cx="284162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57" name="Rectangle 32"/>
          <p:cNvSpPr>
            <a:spLocks noChangeArrowheads="1"/>
          </p:cNvSpPr>
          <p:nvPr/>
        </p:nvSpPr>
        <p:spPr bwMode="auto">
          <a:xfrm>
            <a:off x="2427288" y="5011738"/>
            <a:ext cx="284162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58" name="Text Box 33"/>
          <p:cNvSpPr txBox="1">
            <a:spLocks noChangeArrowheads="1"/>
          </p:cNvSpPr>
          <p:nvPr/>
        </p:nvSpPr>
        <p:spPr bwMode="auto">
          <a:xfrm>
            <a:off x="3084513" y="4649788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3759" name="Text Box 34"/>
          <p:cNvSpPr txBox="1">
            <a:spLocks noChangeArrowheads="1"/>
          </p:cNvSpPr>
          <p:nvPr/>
        </p:nvSpPr>
        <p:spPr bwMode="auto">
          <a:xfrm>
            <a:off x="3079750" y="5067300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3760" name="Line 35"/>
          <p:cNvSpPr>
            <a:spLocks noChangeShapeType="1"/>
          </p:cNvSpPr>
          <p:nvPr/>
        </p:nvSpPr>
        <p:spPr bwMode="auto">
          <a:xfrm>
            <a:off x="2563813" y="59721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16" name="Text Box 36"/>
          <p:cNvSpPr txBox="1">
            <a:spLocks noChangeArrowheads="1"/>
          </p:cNvSpPr>
          <p:nvPr/>
        </p:nvSpPr>
        <p:spPr bwMode="auto">
          <a:xfrm>
            <a:off x="1847850" y="5516563"/>
            <a:ext cx="5873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3762" name="Rectangle 37"/>
          <p:cNvSpPr>
            <a:spLocks noChangeArrowheads="1"/>
          </p:cNvSpPr>
          <p:nvPr/>
        </p:nvSpPr>
        <p:spPr bwMode="auto">
          <a:xfrm>
            <a:off x="1844675" y="5892800"/>
            <a:ext cx="587375" cy="220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7318" name="Rectangle 38"/>
          <p:cNvSpPr>
            <a:spLocks noChangeArrowheads="1"/>
          </p:cNvSpPr>
          <p:nvPr/>
        </p:nvSpPr>
        <p:spPr bwMode="auto">
          <a:xfrm>
            <a:off x="2432050" y="5516563"/>
            <a:ext cx="284163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64" name="Rectangle 39"/>
          <p:cNvSpPr>
            <a:spLocks noChangeArrowheads="1"/>
          </p:cNvSpPr>
          <p:nvPr/>
        </p:nvSpPr>
        <p:spPr bwMode="auto">
          <a:xfrm>
            <a:off x="2435225" y="5802313"/>
            <a:ext cx="284163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65" name="Text Box 40"/>
          <p:cNvSpPr txBox="1">
            <a:spLocks noChangeArrowheads="1"/>
          </p:cNvSpPr>
          <p:nvPr/>
        </p:nvSpPr>
        <p:spPr bwMode="auto">
          <a:xfrm>
            <a:off x="3082925" y="5440363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3766" name="Text Box 41"/>
          <p:cNvSpPr txBox="1">
            <a:spLocks noChangeArrowheads="1"/>
          </p:cNvSpPr>
          <p:nvPr/>
        </p:nvSpPr>
        <p:spPr bwMode="auto">
          <a:xfrm>
            <a:off x="3078163" y="5857875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3767" name="Text Box 42"/>
          <p:cNvSpPr txBox="1">
            <a:spLocks noChangeArrowheads="1"/>
          </p:cNvSpPr>
          <p:nvPr/>
        </p:nvSpPr>
        <p:spPr bwMode="auto">
          <a:xfrm>
            <a:off x="7766050" y="514191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…</a:t>
            </a:r>
          </a:p>
        </p:txBody>
      </p:sp>
      <p:sp>
        <p:nvSpPr>
          <p:cNvPr id="73768" name="Line 43"/>
          <p:cNvSpPr>
            <a:spLocks noChangeShapeType="1"/>
          </p:cNvSpPr>
          <p:nvPr/>
        </p:nvSpPr>
        <p:spPr bwMode="auto">
          <a:xfrm>
            <a:off x="6670675" y="434816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69" name="Line 44"/>
          <p:cNvSpPr>
            <a:spLocks noChangeShapeType="1"/>
          </p:cNvSpPr>
          <p:nvPr/>
        </p:nvSpPr>
        <p:spPr bwMode="auto">
          <a:xfrm>
            <a:off x="6667500" y="464820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70" name="Line 45"/>
          <p:cNvSpPr>
            <a:spLocks noChangeShapeType="1"/>
          </p:cNvSpPr>
          <p:nvPr/>
        </p:nvSpPr>
        <p:spPr bwMode="auto">
          <a:xfrm>
            <a:off x="6221413" y="4683125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71" name="Text Box 46"/>
          <p:cNvSpPr txBox="1">
            <a:spLocks noChangeArrowheads="1"/>
          </p:cNvSpPr>
          <p:nvPr/>
        </p:nvSpPr>
        <p:spPr bwMode="auto">
          <a:xfrm>
            <a:off x="5943600" y="4192588"/>
            <a:ext cx="5873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3772" name="Rectangle 47"/>
          <p:cNvSpPr>
            <a:spLocks noChangeArrowheads="1"/>
          </p:cNvSpPr>
          <p:nvPr/>
        </p:nvSpPr>
        <p:spPr bwMode="auto">
          <a:xfrm>
            <a:off x="5940425" y="4567238"/>
            <a:ext cx="587375" cy="220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73" name="Rectangle 48"/>
          <p:cNvSpPr>
            <a:spLocks noChangeArrowheads="1"/>
          </p:cNvSpPr>
          <p:nvPr/>
        </p:nvSpPr>
        <p:spPr bwMode="auto">
          <a:xfrm>
            <a:off x="6527800" y="4192588"/>
            <a:ext cx="274638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74" name="Rectangle 49"/>
          <p:cNvSpPr>
            <a:spLocks noChangeArrowheads="1"/>
          </p:cNvSpPr>
          <p:nvPr/>
        </p:nvSpPr>
        <p:spPr bwMode="auto">
          <a:xfrm>
            <a:off x="6529388" y="4478338"/>
            <a:ext cx="274637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75" name="Text Box 50"/>
          <p:cNvSpPr txBox="1">
            <a:spLocks noChangeArrowheads="1"/>
          </p:cNvSpPr>
          <p:nvPr/>
        </p:nvSpPr>
        <p:spPr bwMode="auto">
          <a:xfrm>
            <a:off x="7186613" y="4116388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3776" name="Text Box 51"/>
          <p:cNvSpPr txBox="1">
            <a:spLocks noChangeArrowheads="1"/>
          </p:cNvSpPr>
          <p:nvPr/>
        </p:nvSpPr>
        <p:spPr bwMode="auto">
          <a:xfrm>
            <a:off x="7181850" y="4533900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3777" name="Line 52"/>
          <p:cNvSpPr>
            <a:spLocks noChangeShapeType="1"/>
          </p:cNvSpPr>
          <p:nvPr/>
        </p:nvSpPr>
        <p:spPr bwMode="auto">
          <a:xfrm>
            <a:off x="6664325" y="51847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78" name="Line 53"/>
          <p:cNvSpPr>
            <a:spLocks noChangeShapeType="1"/>
          </p:cNvSpPr>
          <p:nvPr/>
        </p:nvSpPr>
        <p:spPr bwMode="auto">
          <a:xfrm>
            <a:off x="6661150" y="548481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79" name="Text Box 54"/>
          <p:cNvSpPr txBox="1">
            <a:spLocks noChangeArrowheads="1"/>
          </p:cNvSpPr>
          <p:nvPr/>
        </p:nvSpPr>
        <p:spPr bwMode="auto">
          <a:xfrm>
            <a:off x="5937250" y="5029200"/>
            <a:ext cx="5873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3780" name="Rectangle 55"/>
          <p:cNvSpPr>
            <a:spLocks noChangeArrowheads="1"/>
          </p:cNvSpPr>
          <p:nvPr/>
        </p:nvSpPr>
        <p:spPr bwMode="auto">
          <a:xfrm>
            <a:off x="5934075" y="5403850"/>
            <a:ext cx="596900" cy="220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81" name="Rectangle 56"/>
          <p:cNvSpPr>
            <a:spLocks noChangeArrowheads="1"/>
          </p:cNvSpPr>
          <p:nvPr/>
        </p:nvSpPr>
        <p:spPr bwMode="auto">
          <a:xfrm>
            <a:off x="6529388" y="5029200"/>
            <a:ext cx="284162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82" name="Rectangle 57"/>
          <p:cNvSpPr>
            <a:spLocks noChangeArrowheads="1"/>
          </p:cNvSpPr>
          <p:nvPr/>
        </p:nvSpPr>
        <p:spPr bwMode="auto">
          <a:xfrm>
            <a:off x="6530975" y="5314950"/>
            <a:ext cx="284163" cy="301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3783" name="Text Box 58"/>
          <p:cNvSpPr txBox="1">
            <a:spLocks noChangeArrowheads="1"/>
          </p:cNvSpPr>
          <p:nvPr/>
        </p:nvSpPr>
        <p:spPr bwMode="auto">
          <a:xfrm>
            <a:off x="7180263" y="4953000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3784" name="Text Box 59"/>
          <p:cNvSpPr txBox="1">
            <a:spLocks noChangeArrowheads="1"/>
          </p:cNvSpPr>
          <p:nvPr/>
        </p:nvSpPr>
        <p:spPr bwMode="auto">
          <a:xfrm>
            <a:off x="7175500" y="5370513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3785" name="Text Box 60"/>
          <p:cNvSpPr txBox="1">
            <a:spLocks noChangeArrowheads="1"/>
          </p:cNvSpPr>
          <p:nvPr/>
        </p:nvSpPr>
        <p:spPr bwMode="auto">
          <a:xfrm>
            <a:off x="3076575" y="3843338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3786" name="Line 61"/>
          <p:cNvSpPr>
            <a:spLocks noChangeShapeType="1"/>
          </p:cNvSpPr>
          <p:nvPr/>
        </p:nvSpPr>
        <p:spPr bwMode="auto">
          <a:xfrm flipH="1">
            <a:off x="2112963" y="3613150"/>
            <a:ext cx="398462" cy="284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87" name="Line 62"/>
          <p:cNvSpPr>
            <a:spLocks noChangeShapeType="1"/>
          </p:cNvSpPr>
          <p:nvPr/>
        </p:nvSpPr>
        <p:spPr bwMode="auto">
          <a:xfrm>
            <a:off x="5680075" y="3630613"/>
            <a:ext cx="541338" cy="55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7343" name="Text Box 63"/>
          <p:cNvSpPr txBox="1">
            <a:spLocks noChangeArrowheads="1"/>
          </p:cNvSpPr>
          <p:nvPr/>
        </p:nvSpPr>
        <p:spPr bwMode="auto">
          <a:xfrm>
            <a:off x="2552700" y="2300288"/>
            <a:ext cx="19827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node -&gt; Key != Key;</a:t>
            </a:r>
          </a:p>
        </p:txBody>
      </p:sp>
      <p:sp>
        <p:nvSpPr>
          <p:cNvPr id="97345" name="Text Box 65"/>
          <p:cNvSpPr txBox="1">
            <a:spLocks noChangeArrowheads="1"/>
          </p:cNvSpPr>
          <p:nvPr/>
        </p:nvSpPr>
        <p:spPr bwMode="auto">
          <a:xfrm>
            <a:off x="1692275" y="2565400"/>
            <a:ext cx="1841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return node -&gt; D1;</a:t>
            </a:r>
          </a:p>
        </p:txBody>
      </p:sp>
      <p:sp>
        <p:nvSpPr>
          <p:cNvPr id="73790" name="Text Box 66"/>
          <p:cNvSpPr txBox="1">
            <a:spLocks noChangeArrowheads="1"/>
          </p:cNvSpPr>
          <p:nvPr/>
        </p:nvSpPr>
        <p:spPr bwMode="auto">
          <a:xfrm>
            <a:off x="1836738" y="4725988"/>
            <a:ext cx="5873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</p:spTree>
    <p:extLst>
      <p:ext uri="{BB962C8B-B14F-4D97-AF65-F5344CB8AC3E}">
        <p14:creationId xmlns:p14="http://schemas.microsoft.com/office/powerpoint/2010/main" val="3000306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973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97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97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73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500" fill="hold"/>
                                        <p:tgtEl>
                                          <p:spTgt spid="97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73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973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973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973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97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0" fill="hold"/>
                                        <p:tgtEl>
                                          <p:spTgt spid="97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500" fill="hold"/>
                                        <p:tgtEl>
                                          <p:spTgt spid="97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97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973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/>
      <p:bldP spid="97285" grpId="1"/>
      <p:bldP spid="97343" grpId="0"/>
      <p:bldP spid="97343" grpId="1"/>
      <p:bldP spid="97345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BB64D41-6392-C846-A065-3BC375699727}" type="slidenum">
              <a:rPr lang="en-US" sz="1600">
                <a:solidFill>
                  <a:srgbClr val="000000"/>
                </a:solidFill>
                <a:latin typeface="Garamond" charset="0"/>
              </a:rPr>
              <a:pPr eaLnBrk="1" hangingPunct="1"/>
              <a:t>55</a:t>
            </a:fld>
            <a:endParaRPr lang="en-US" sz="1600">
              <a:solidFill>
                <a:srgbClr val="000000"/>
              </a:solidFill>
              <a:latin typeface="Garamond" charset="0"/>
            </a:endParaRPr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>
                <a:latin typeface="Garamond" charset="0"/>
              </a:rPr>
              <a:t>Efficient CDP – An Example</a:t>
            </a:r>
          </a:p>
        </p:txBody>
      </p:sp>
      <p:sp>
        <p:nvSpPr>
          <p:cNvPr id="75779" name="Rectangle 7"/>
          <p:cNvSpPr>
            <a:spLocks noChangeArrowheads="1"/>
          </p:cNvSpPr>
          <p:nvPr/>
        </p:nvSpPr>
        <p:spPr bwMode="auto">
          <a:xfrm>
            <a:off x="1625600" y="3632200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0" name="Rectangle 14"/>
          <p:cNvSpPr>
            <a:spLocks noChangeArrowheads="1"/>
          </p:cNvSpPr>
          <p:nvPr/>
        </p:nvSpPr>
        <p:spPr bwMode="auto">
          <a:xfrm>
            <a:off x="2351088" y="3633788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1" name="Rectangle 15"/>
          <p:cNvSpPr>
            <a:spLocks noChangeArrowheads="1"/>
          </p:cNvSpPr>
          <p:nvPr/>
        </p:nvSpPr>
        <p:spPr bwMode="auto">
          <a:xfrm>
            <a:off x="3076575" y="3625850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2" name="Rectangle 16"/>
          <p:cNvSpPr>
            <a:spLocks noChangeArrowheads="1"/>
          </p:cNvSpPr>
          <p:nvPr/>
        </p:nvSpPr>
        <p:spPr bwMode="auto">
          <a:xfrm>
            <a:off x="3802063" y="3627438"/>
            <a:ext cx="17653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3" name="Rectangle 17"/>
          <p:cNvSpPr>
            <a:spLocks noChangeArrowheads="1"/>
          </p:cNvSpPr>
          <p:nvPr/>
        </p:nvSpPr>
        <p:spPr bwMode="auto">
          <a:xfrm>
            <a:off x="5568950" y="3629025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4" name="Rectangle 18"/>
          <p:cNvSpPr>
            <a:spLocks noChangeArrowheads="1"/>
          </p:cNvSpPr>
          <p:nvPr/>
        </p:nvSpPr>
        <p:spPr bwMode="auto">
          <a:xfrm>
            <a:off x="6294438" y="3630613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5" name="Rectangle 19"/>
          <p:cNvSpPr>
            <a:spLocks noChangeArrowheads="1"/>
          </p:cNvSpPr>
          <p:nvPr/>
        </p:nvSpPr>
        <p:spPr bwMode="auto">
          <a:xfrm>
            <a:off x="7010400" y="3632200"/>
            <a:ext cx="723900" cy="241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86" name="Text Box 72"/>
          <p:cNvSpPr txBox="1">
            <a:spLocks noChangeArrowheads="1"/>
          </p:cNvSpPr>
          <p:nvPr/>
        </p:nvSpPr>
        <p:spPr bwMode="auto">
          <a:xfrm>
            <a:off x="3892550" y="4970463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…</a:t>
            </a:r>
          </a:p>
        </p:txBody>
      </p:sp>
      <p:sp>
        <p:nvSpPr>
          <p:cNvPr id="75787" name="Line 73"/>
          <p:cNvSpPr>
            <a:spLocks noChangeShapeType="1"/>
          </p:cNvSpPr>
          <p:nvPr/>
        </p:nvSpPr>
        <p:spPr bwMode="auto">
          <a:xfrm flipH="1">
            <a:off x="2319338" y="3746500"/>
            <a:ext cx="398462" cy="284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8" name="Line 74"/>
          <p:cNvSpPr>
            <a:spLocks noChangeShapeType="1"/>
          </p:cNvSpPr>
          <p:nvPr/>
        </p:nvSpPr>
        <p:spPr bwMode="auto">
          <a:xfrm>
            <a:off x="5905500" y="3771900"/>
            <a:ext cx="606425" cy="536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89" name="Line 47"/>
          <p:cNvSpPr>
            <a:spLocks noChangeShapeType="1"/>
          </p:cNvSpPr>
          <p:nvPr/>
        </p:nvSpPr>
        <p:spPr bwMode="auto">
          <a:xfrm>
            <a:off x="2797175" y="417671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0" name="Line 48"/>
          <p:cNvSpPr>
            <a:spLocks noChangeShapeType="1"/>
          </p:cNvSpPr>
          <p:nvPr/>
        </p:nvSpPr>
        <p:spPr bwMode="auto">
          <a:xfrm>
            <a:off x="2794000" y="4476750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1" name="Line 49"/>
          <p:cNvSpPr>
            <a:spLocks noChangeShapeType="1"/>
          </p:cNvSpPr>
          <p:nvPr/>
        </p:nvSpPr>
        <p:spPr bwMode="auto">
          <a:xfrm>
            <a:off x="2347913" y="4511675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2" name="Line 86"/>
          <p:cNvSpPr>
            <a:spLocks noChangeShapeType="1"/>
          </p:cNvSpPr>
          <p:nvPr/>
        </p:nvSpPr>
        <p:spPr bwMode="auto">
          <a:xfrm>
            <a:off x="2344738" y="5332413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3" name="Line 123"/>
          <p:cNvSpPr>
            <a:spLocks noChangeShapeType="1"/>
          </p:cNvSpPr>
          <p:nvPr/>
        </p:nvSpPr>
        <p:spPr bwMode="auto">
          <a:xfrm>
            <a:off x="2794000" y="5792788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794" name="Rectangle 131"/>
          <p:cNvSpPr>
            <a:spLocks noChangeArrowheads="1"/>
          </p:cNvSpPr>
          <p:nvPr/>
        </p:nvSpPr>
        <p:spPr bwMode="auto">
          <a:xfrm>
            <a:off x="960438" y="1736725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5" name="Rectangle 132"/>
          <p:cNvSpPr>
            <a:spLocks noChangeArrowheads="1"/>
          </p:cNvSpPr>
          <p:nvPr/>
        </p:nvSpPr>
        <p:spPr bwMode="auto">
          <a:xfrm>
            <a:off x="1874838" y="1736725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6" name="Rectangle 133"/>
          <p:cNvSpPr>
            <a:spLocks noChangeArrowheads="1"/>
          </p:cNvSpPr>
          <p:nvPr/>
        </p:nvSpPr>
        <p:spPr bwMode="auto">
          <a:xfrm>
            <a:off x="2789238" y="1736725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18" name="Rectangle 134"/>
          <p:cNvSpPr>
            <a:spLocks noChangeArrowheads="1"/>
          </p:cNvSpPr>
          <p:nvPr/>
        </p:nvSpPr>
        <p:spPr bwMode="auto">
          <a:xfrm>
            <a:off x="3703638" y="1736725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8" name="Rectangle 135"/>
          <p:cNvSpPr>
            <a:spLocks noChangeArrowheads="1"/>
          </p:cNvSpPr>
          <p:nvPr/>
        </p:nvSpPr>
        <p:spPr bwMode="auto">
          <a:xfrm>
            <a:off x="4618038" y="1736725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799" name="Rectangle 136"/>
          <p:cNvSpPr>
            <a:spLocks noChangeArrowheads="1"/>
          </p:cNvSpPr>
          <p:nvPr/>
        </p:nvSpPr>
        <p:spPr bwMode="auto">
          <a:xfrm>
            <a:off x="6446838" y="1736725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3321" name="Rectangle 137"/>
          <p:cNvSpPr>
            <a:spLocks noChangeArrowheads="1"/>
          </p:cNvSpPr>
          <p:nvPr/>
        </p:nvSpPr>
        <p:spPr bwMode="auto">
          <a:xfrm>
            <a:off x="7361238" y="1736725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1" name="Oval 138"/>
          <p:cNvSpPr>
            <a:spLocks noChangeArrowheads="1"/>
          </p:cNvSpPr>
          <p:nvPr/>
        </p:nvSpPr>
        <p:spPr bwMode="auto">
          <a:xfrm>
            <a:off x="1258888" y="25034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2" name="Text Box 139"/>
          <p:cNvSpPr txBox="1">
            <a:spLocks noChangeArrowheads="1"/>
          </p:cNvSpPr>
          <p:nvPr/>
        </p:nvSpPr>
        <p:spPr bwMode="auto">
          <a:xfrm>
            <a:off x="1258888" y="245745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75803" name="Oval 140"/>
          <p:cNvSpPr>
            <a:spLocks noChangeArrowheads="1"/>
          </p:cNvSpPr>
          <p:nvPr/>
        </p:nvSpPr>
        <p:spPr bwMode="auto">
          <a:xfrm>
            <a:off x="2168525" y="25034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4" name="Text Box 141"/>
          <p:cNvSpPr txBox="1">
            <a:spLocks noChangeArrowheads="1"/>
          </p:cNvSpPr>
          <p:nvPr/>
        </p:nvSpPr>
        <p:spPr bwMode="auto">
          <a:xfrm>
            <a:off x="2168525" y="245745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75805" name="Oval 142"/>
          <p:cNvSpPr>
            <a:spLocks noChangeArrowheads="1"/>
          </p:cNvSpPr>
          <p:nvPr/>
        </p:nvSpPr>
        <p:spPr bwMode="auto">
          <a:xfrm>
            <a:off x="3095625" y="25034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6" name="Text Box 143"/>
          <p:cNvSpPr txBox="1">
            <a:spLocks noChangeArrowheads="1"/>
          </p:cNvSpPr>
          <p:nvPr/>
        </p:nvSpPr>
        <p:spPr bwMode="auto">
          <a:xfrm>
            <a:off x="3082925" y="247015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93328" name="Oval 144"/>
          <p:cNvSpPr>
            <a:spLocks noChangeArrowheads="1"/>
          </p:cNvSpPr>
          <p:nvPr/>
        </p:nvSpPr>
        <p:spPr bwMode="auto">
          <a:xfrm>
            <a:off x="3995738" y="25034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08" name="Text Box 145"/>
          <p:cNvSpPr txBox="1">
            <a:spLocks noChangeArrowheads="1"/>
          </p:cNvSpPr>
          <p:nvPr/>
        </p:nvSpPr>
        <p:spPr bwMode="auto">
          <a:xfrm>
            <a:off x="3995738" y="245745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75809" name="Oval 146"/>
          <p:cNvSpPr>
            <a:spLocks noChangeArrowheads="1"/>
          </p:cNvSpPr>
          <p:nvPr/>
        </p:nvSpPr>
        <p:spPr bwMode="auto">
          <a:xfrm>
            <a:off x="4895850" y="2503488"/>
            <a:ext cx="339725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10" name="Text Box 147"/>
          <p:cNvSpPr txBox="1">
            <a:spLocks noChangeArrowheads="1"/>
          </p:cNvSpPr>
          <p:nvPr/>
        </p:nvSpPr>
        <p:spPr bwMode="auto">
          <a:xfrm>
            <a:off x="4895850" y="2457450"/>
            <a:ext cx="354013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75811" name="Oval 148"/>
          <p:cNvSpPr>
            <a:spLocks noChangeArrowheads="1"/>
          </p:cNvSpPr>
          <p:nvPr/>
        </p:nvSpPr>
        <p:spPr bwMode="auto">
          <a:xfrm>
            <a:off x="5832475" y="2503488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12" name="Text Box 149"/>
          <p:cNvSpPr txBox="1">
            <a:spLocks noChangeArrowheads="1"/>
          </p:cNvSpPr>
          <p:nvPr/>
        </p:nvSpPr>
        <p:spPr bwMode="auto">
          <a:xfrm>
            <a:off x="5819775" y="2470150"/>
            <a:ext cx="3175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75813" name="Oval 150"/>
          <p:cNvSpPr>
            <a:spLocks noChangeArrowheads="1"/>
          </p:cNvSpPr>
          <p:nvPr/>
        </p:nvSpPr>
        <p:spPr bwMode="auto">
          <a:xfrm>
            <a:off x="6742113" y="2457450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14" name="Text Box 151"/>
          <p:cNvSpPr txBox="1">
            <a:spLocks noChangeArrowheads="1"/>
          </p:cNvSpPr>
          <p:nvPr/>
        </p:nvSpPr>
        <p:spPr bwMode="auto">
          <a:xfrm>
            <a:off x="6729413" y="2436813"/>
            <a:ext cx="31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sp>
        <p:nvSpPr>
          <p:cNvPr id="93336" name="Oval 152"/>
          <p:cNvSpPr>
            <a:spLocks noChangeArrowheads="1"/>
          </p:cNvSpPr>
          <p:nvPr/>
        </p:nvSpPr>
        <p:spPr bwMode="auto">
          <a:xfrm>
            <a:off x="7667625" y="2466975"/>
            <a:ext cx="304800" cy="3048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16" name="Text Box 153"/>
          <p:cNvSpPr txBox="1">
            <a:spLocks noChangeArrowheads="1"/>
          </p:cNvSpPr>
          <p:nvPr/>
        </p:nvSpPr>
        <p:spPr bwMode="auto">
          <a:xfrm>
            <a:off x="7664450" y="2433638"/>
            <a:ext cx="3175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=</a:t>
            </a:r>
          </a:p>
        </p:txBody>
      </p:sp>
      <p:cxnSp>
        <p:nvCxnSpPr>
          <p:cNvPr id="75817" name="AutoShape 154"/>
          <p:cNvCxnSpPr>
            <a:cxnSpLocks noChangeShapeType="1"/>
          </p:cNvCxnSpPr>
          <p:nvPr/>
        </p:nvCxnSpPr>
        <p:spPr bwMode="auto">
          <a:xfrm>
            <a:off x="320675" y="26749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18" name="AutoShape 155"/>
          <p:cNvCxnSpPr>
            <a:cxnSpLocks noChangeShapeType="1"/>
          </p:cNvCxnSpPr>
          <p:nvPr/>
        </p:nvCxnSpPr>
        <p:spPr bwMode="auto">
          <a:xfrm>
            <a:off x="320675" y="26749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19" name="AutoShape 156"/>
          <p:cNvCxnSpPr>
            <a:cxnSpLocks noChangeShapeType="1"/>
          </p:cNvCxnSpPr>
          <p:nvPr/>
        </p:nvCxnSpPr>
        <p:spPr bwMode="auto">
          <a:xfrm>
            <a:off x="320675" y="2674938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5820" name="AutoShape 157"/>
          <p:cNvCxnSpPr>
            <a:cxnSpLocks noChangeShapeType="1"/>
          </p:cNvCxnSpPr>
          <p:nvPr/>
        </p:nvCxnSpPr>
        <p:spPr bwMode="auto">
          <a:xfrm>
            <a:off x="639763" y="3017838"/>
            <a:ext cx="675005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75821" name="Group 158"/>
          <p:cNvGrpSpPr>
            <a:grpSpLocks/>
          </p:cNvGrpSpPr>
          <p:nvPr/>
        </p:nvGrpSpPr>
        <p:grpSpPr bwMode="auto">
          <a:xfrm>
            <a:off x="971550" y="2654300"/>
            <a:ext cx="287338" cy="360363"/>
            <a:chOff x="612" y="1661"/>
            <a:chExt cx="181" cy="227"/>
          </a:xfrm>
        </p:grpSpPr>
        <p:cxnSp>
          <p:nvCxnSpPr>
            <p:cNvPr id="75913" name="AutoShape 159"/>
            <p:cNvCxnSpPr>
              <a:cxnSpLocks noChangeShapeType="1"/>
              <a:endCxn id="75802" idx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914" name="AutoShape 160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5822" name="Group 161"/>
          <p:cNvGrpSpPr>
            <a:grpSpLocks/>
          </p:cNvGrpSpPr>
          <p:nvPr/>
        </p:nvGrpSpPr>
        <p:grpSpPr bwMode="auto">
          <a:xfrm>
            <a:off x="1871663" y="2654300"/>
            <a:ext cx="287337" cy="360363"/>
            <a:chOff x="612" y="1661"/>
            <a:chExt cx="181" cy="227"/>
          </a:xfrm>
        </p:grpSpPr>
        <p:cxnSp>
          <p:nvCxnSpPr>
            <p:cNvPr id="75911" name="AutoShape 162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912" name="AutoShape 163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5823" name="Group 164"/>
          <p:cNvGrpSpPr>
            <a:grpSpLocks/>
          </p:cNvGrpSpPr>
          <p:nvPr/>
        </p:nvGrpSpPr>
        <p:grpSpPr bwMode="auto">
          <a:xfrm>
            <a:off x="2808288" y="2654300"/>
            <a:ext cx="287337" cy="360363"/>
            <a:chOff x="612" y="1661"/>
            <a:chExt cx="181" cy="227"/>
          </a:xfrm>
        </p:grpSpPr>
        <p:cxnSp>
          <p:nvCxnSpPr>
            <p:cNvPr id="75909" name="AutoShape 165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910" name="AutoShape 166"/>
            <p:cNvCxnSpPr>
              <a:cxnSpLocks noChangeShapeType="1"/>
              <a:endCxn id="75802" idx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5824" name="Group 167"/>
          <p:cNvGrpSpPr>
            <a:grpSpLocks/>
          </p:cNvGrpSpPr>
          <p:nvPr/>
        </p:nvGrpSpPr>
        <p:grpSpPr bwMode="auto">
          <a:xfrm>
            <a:off x="3708400" y="2655888"/>
            <a:ext cx="287338" cy="360362"/>
            <a:chOff x="612" y="1661"/>
            <a:chExt cx="181" cy="227"/>
          </a:xfrm>
        </p:grpSpPr>
        <p:cxnSp>
          <p:nvCxnSpPr>
            <p:cNvPr id="75907" name="AutoShape 168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908" name="AutoShape 169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5825" name="Group 170"/>
          <p:cNvGrpSpPr>
            <a:grpSpLocks/>
          </p:cNvGrpSpPr>
          <p:nvPr/>
        </p:nvGrpSpPr>
        <p:grpSpPr bwMode="auto">
          <a:xfrm>
            <a:off x="4608513" y="2663825"/>
            <a:ext cx="287337" cy="360363"/>
            <a:chOff x="612" y="1661"/>
            <a:chExt cx="181" cy="227"/>
          </a:xfrm>
        </p:grpSpPr>
        <p:cxnSp>
          <p:nvCxnSpPr>
            <p:cNvPr id="75905" name="AutoShape 171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906" name="AutoShape 172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5826" name="Group 173"/>
          <p:cNvGrpSpPr>
            <a:grpSpLocks/>
          </p:cNvGrpSpPr>
          <p:nvPr/>
        </p:nvGrpSpPr>
        <p:grpSpPr bwMode="auto">
          <a:xfrm>
            <a:off x="5543550" y="2644775"/>
            <a:ext cx="287338" cy="360363"/>
            <a:chOff x="612" y="1661"/>
            <a:chExt cx="181" cy="227"/>
          </a:xfrm>
        </p:grpSpPr>
        <p:cxnSp>
          <p:nvCxnSpPr>
            <p:cNvPr id="75903" name="AutoShape 174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904" name="AutoShape 175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5827" name="Group 176"/>
          <p:cNvGrpSpPr>
            <a:grpSpLocks/>
          </p:cNvGrpSpPr>
          <p:nvPr/>
        </p:nvGrpSpPr>
        <p:grpSpPr bwMode="auto">
          <a:xfrm>
            <a:off x="6443663" y="2654300"/>
            <a:ext cx="287337" cy="360363"/>
            <a:chOff x="612" y="1661"/>
            <a:chExt cx="181" cy="227"/>
          </a:xfrm>
        </p:grpSpPr>
        <p:cxnSp>
          <p:nvCxnSpPr>
            <p:cNvPr id="75901" name="AutoShape 177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902" name="AutoShape 178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5828" name="Group 179"/>
          <p:cNvGrpSpPr>
            <a:grpSpLocks/>
          </p:cNvGrpSpPr>
          <p:nvPr/>
        </p:nvGrpSpPr>
        <p:grpSpPr bwMode="auto">
          <a:xfrm>
            <a:off x="7389813" y="2655888"/>
            <a:ext cx="277812" cy="360362"/>
            <a:chOff x="612" y="1661"/>
            <a:chExt cx="181" cy="227"/>
          </a:xfrm>
        </p:grpSpPr>
        <p:cxnSp>
          <p:nvCxnSpPr>
            <p:cNvPr id="75899" name="AutoShape 180"/>
            <p:cNvCxnSpPr>
              <a:cxnSpLocks noChangeShapeType="1"/>
            </p:cNvCxnSpPr>
            <p:nvPr/>
          </p:nvCxnSpPr>
          <p:spPr bwMode="auto">
            <a:xfrm>
              <a:off x="612" y="1661"/>
              <a:ext cx="181" cy="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5900" name="AutoShape 181"/>
            <p:cNvCxnSpPr>
              <a:cxnSpLocks noChangeShapeType="1"/>
            </p:cNvCxnSpPr>
            <p:nvPr/>
          </p:nvCxnSpPr>
          <p:spPr bwMode="auto">
            <a:xfrm>
              <a:off x="612" y="1661"/>
              <a:ext cx="0" cy="22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5829" name="Text Box 182"/>
          <p:cNvSpPr txBox="1">
            <a:spLocks noChangeArrowheads="1"/>
          </p:cNvSpPr>
          <p:nvPr/>
        </p:nvSpPr>
        <p:spPr bwMode="auto">
          <a:xfrm>
            <a:off x="1296988" y="2124075"/>
            <a:ext cx="719137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5830" name="Text Box 183"/>
          <p:cNvSpPr txBox="1">
            <a:spLocks noChangeArrowheads="1"/>
          </p:cNvSpPr>
          <p:nvPr/>
        </p:nvSpPr>
        <p:spPr bwMode="auto">
          <a:xfrm>
            <a:off x="2233613" y="2124075"/>
            <a:ext cx="6826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5831" name="Text Box 184"/>
          <p:cNvSpPr txBox="1">
            <a:spLocks noChangeArrowheads="1"/>
          </p:cNvSpPr>
          <p:nvPr/>
        </p:nvSpPr>
        <p:spPr bwMode="auto">
          <a:xfrm>
            <a:off x="3133725" y="2124075"/>
            <a:ext cx="71755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5832" name="Text Box 185"/>
          <p:cNvSpPr txBox="1">
            <a:spLocks noChangeArrowheads="1"/>
          </p:cNvSpPr>
          <p:nvPr/>
        </p:nvSpPr>
        <p:spPr bwMode="auto">
          <a:xfrm>
            <a:off x="4070350" y="2124075"/>
            <a:ext cx="68103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5833" name="Text Box 186"/>
          <p:cNvSpPr txBox="1">
            <a:spLocks noChangeArrowheads="1"/>
          </p:cNvSpPr>
          <p:nvPr/>
        </p:nvSpPr>
        <p:spPr bwMode="auto">
          <a:xfrm>
            <a:off x="5005388" y="2124075"/>
            <a:ext cx="6826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5834" name="Text Box 187"/>
          <p:cNvSpPr txBox="1">
            <a:spLocks noChangeArrowheads="1"/>
          </p:cNvSpPr>
          <p:nvPr/>
        </p:nvSpPr>
        <p:spPr bwMode="auto">
          <a:xfrm>
            <a:off x="5905500" y="2124075"/>
            <a:ext cx="68262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5835" name="Text Box 188"/>
          <p:cNvSpPr txBox="1">
            <a:spLocks noChangeArrowheads="1"/>
          </p:cNvSpPr>
          <p:nvPr/>
        </p:nvSpPr>
        <p:spPr bwMode="auto">
          <a:xfrm>
            <a:off x="6810375" y="2124075"/>
            <a:ext cx="67786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5836" name="Text Box 189"/>
          <p:cNvSpPr txBox="1">
            <a:spLocks noChangeArrowheads="1"/>
          </p:cNvSpPr>
          <p:nvPr/>
        </p:nvSpPr>
        <p:spPr bwMode="auto">
          <a:xfrm>
            <a:off x="7727950" y="2124075"/>
            <a:ext cx="696913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100"/>
              <a:t>[31:20]</a:t>
            </a:r>
          </a:p>
        </p:txBody>
      </p:sp>
      <p:sp>
        <p:nvSpPr>
          <p:cNvPr id="75837" name="Line 190"/>
          <p:cNvSpPr>
            <a:spLocks noChangeShapeType="1"/>
          </p:cNvSpPr>
          <p:nvPr/>
        </p:nvSpPr>
        <p:spPr bwMode="auto">
          <a:xfrm>
            <a:off x="1411288" y="2112963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38" name="Line 191"/>
          <p:cNvSpPr>
            <a:spLocks noChangeShapeType="1"/>
          </p:cNvSpPr>
          <p:nvPr/>
        </p:nvSpPr>
        <p:spPr bwMode="auto">
          <a:xfrm>
            <a:off x="2325688" y="2122488"/>
            <a:ext cx="0" cy="371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39" name="Line 192"/>
          <p:cNvSpPr>
            <a:spLocks noChangeShapeType="1"/>
          </p:cNvSpPr>
          <p:nvPr/>
        </p:nvSpPr>
        <p:spPr bwMode="auto">
          <a:xfrm>
            <a:off x="4146550" y="21129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40" name="Line 193"/>
          <p:cNvSpPr>
            <a:spLocks noChangeShapeType="1"/>
          </p:cNvSpPr>
          <p:nvPr/>
        </p:nvSpPr>
        <p:spPr bwMode="auto">
          <a:xfrm>
            <a:off x="5068888" y="2112963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41" name="Line 194"/>
          <p:cNvSpPr>
            <a:spLocks noChangeShapeType="1"/>
          </p:cNvSpPr>
          <p:nvPr/>
        </p:nvSpPr>
        <p:spPr bwMode="auto">
          <a:xfrm>
            <a:off x="3249613" y="2112963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42" name="Line 195"/>
          <p:cNvSpPr>
            <a:spLocks noChangeShapeType="1"/>
          </p:cNvSpPr>
          <p:nvPr/>
        </p:nvSpPr>
        <p:spPr bwMode="auto">
          <a:xfrm>
            <a:off x="5975350" y="2112963"/>
            <a:ext cx="0" cy="390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43" name="Line 196"/>
          <p:cNvSpPr>
            <a:spLocks noChangeShapeType="1"/>
          </p:cNvSpPr>
          <p:nvPr/>
        </p:nvSpPr>
        <p:spPr bwMode="auto">
          <a:xfrm flipH="1">
            <a:off x="6880225" y="2103438"/>
            <a:ext cx="9525" cy="338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44" name="Line 197"/>
          <p:cNvSpPr>
            <a:spLocks noChangeShapeType="1"/>
          </p:cNvSpPr>
          <p:nvPr/>
        </p:nvSpPr>
        <p:spPr bwMode="auto">
          <a:xfrm>
            <a:off x="7821613" y="2103438"/>
            <a:ext cx="0" cy="35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45" name="Rectangle 198"/>
          <p:cNvSpPr>
            <a:spLocks noChangeArrowheads="1"/>
          </p:cNvSpPr>
          <p:nvPr/>
        </p:nvSpPr>
        <p:spPr bwMode="auto">
          <a:xfrm>
            <a:off x="5532438" y="1735138"/>
            <a:ext cx="9144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46" name="Rectangle 199"/>
          <p:cNvSpPr>
            <a:spLocks noChangeArrowheads="1"/>
          </p:cNvSpPr>
          <p:nvPr/>
        </p:nvSpPr>
        <p:spPr bwMode="auto">
          <a:xfrm>
            <a:off x="320675" y="1371600"/>
            <a:ext cx="8229600" cy="222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47" name="Line 200"/>
          <p:cNvSpPr>
            <a:spLocks noChangeShapeType="1"/>
          </p:cNvSpPr>
          <p:nvPr/>
        </p:nvSpPr>
        <p:spPr bwMode="auto">
          <a:xfrm flipV="1">
            <a:off x="639763" y="1757363"/>
            <a:ext cx="0" cy="1260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48" name="Text Box 201"/>
          <p:cNvSpPr txBox="1">
            <a:spLocks noChangeArrowheads="1"/>
          </p:cNvSpPr>
          <p:nvPr/>
        </p:nvSpPr>
        <p:spPr bwMode="auto">
          <a:xfrm>
            <a:off x="427038" y="3217863"/>
            <a:ext cx="2711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Virtual Address Predictor</a:t>
            </a:r>
          </a:p>
        </p:txBody>
      </p:sp>
      <p:sp>
        <p:nvSpPr>
          <p:cNvPr id="75849" name="Text Box 202"/>
          <p:cNvSpPr txBox="1">
            <a:spLocks noChangeArrowheads="1"/>
          </p:cNvSpPr>
          <p:nvPr/>
        </p:nvSpPr>
        <p:spPr bwMode="auto">
          <a:xfrm>
            <a:off x="1139825" y="1725613"/>
            <a:ext cx="577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5850" name="Text Box 203"/>
          <p:cNvSpPr txBox="1">
            <a:spLocks noChangeArrowheads="1"/>
          </p:cNvSpPr>
          <p:nvPr/>
        </p:nvSpPr>
        <p:spPr bwMode="auto">
          <a:xfrm>
            <a:off x="1901825" y="1738313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D1_ptr</a:t>
            </a:r>
          </a:p>
        </p:txBody>
      </p:sp>
      <p:sp>
        <p:nvSpPr>
          <p:cNvPr id="75851" name="Text Box 204"/>
          <p:cNvSpPr txBox="1">
            <a:spLocks noChangeArrowheads="1"/>
          </p:cNvSpPr>
          <p:nvPr/>
        </p:nvSpPr>
        <p:spPr bwMode="auto">
          <a:xfrm>
            <a:off x="2805113" y="1714500"/>
            <a:ext cx="86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D2_ptr</a:t>
            </a:r>
          </a:p>
        </p:txBody>
      </p:sp>
      <p:sp>
        <p:nvSpPr>
          <p:cNvPr id="75852" name="Text Box 205"/>
          <p:cNvSpPr txBox="1">
            <a:spLocks noChangeArrowheads="1"/>
          </p:cNvSpPr>
          <p:nvPr/>
        </p:nvSpPr>
        <p:spPr bwMode="auto">
          <a:xfrm>
            <a:off x="3806825" y="1725613"/>
            <a:ext cx="654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Next</a:t>
            </a:r>
          </a:p>
        </p:txBody>
      </p:sp>
      <p:sp>
        <p:nvSpPr>
          <p:cNvPr id="75853" name="Text Box 206"/>
          <p:cNvSpPr txBox="1">
            <a:spLocks noChangeArrowheads="1"/>
          </p:cNvSpPr>
          <p:nvPr/>
        </p:nvSpPr>
        <p:spPr bwMode="auto">
          <a:xfrm>
            <a:off x="4786313" y="1739900"/>
            <a:ext cx="577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5854" name="Text Box 207"/>
          <p:cNvSpPr txBox="1">
            <a:spLocks noChangeArrowheads="1"/>
          </p:cNvSpPr>
          <p:nvPr/>
        </p:nvSpPr>
        <p:spPr bwMode="auto">
          <a:xfrm>
            <a:off x="5561013" y="1739900"/>
            <a:ext cx="86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D1_ptr</a:t>
            </a:r>
          </a:p>
        </p:txBody>
      </p:sp>
      <p:sp>
        <p:nvSpPr>
          <p:cNvPr id="75855" name="Text Box 208"/>
          <p:cNvSpPr txBox="1">
            <a:spLocks noChangeArrowheads="1"/>
          </p:cNvSpPr>
          <p:nvPr/>
        </p:nvSpPr>
        <p:spPr bwMode="auto">
          <a:xfrm>
            <a:off x="6489700" y="1728788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D2_ptr</a:t>
            </a:r>
          </a:p>
        </p:txBody>
      </p:sp>
      <p:sp>
        <p:nvSpPr>
          <p:cNvPr id="75856" name="Text Box 209"/>
          <p:cNvSpPr txBox="1">
            <a:spLocks noChangeArrowheads="1"/>
          </p:cNvSpPr>
          <p:nvPr/>
        </p:nvSpPr>
        <p:spPr bwMode="auto">
          <a:xfrm>
            <a:off x="7488238" y="1736725"/>
            <a:ext cx="6540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Next</a:t>
            </a:r>
          </a:p>
        </p:txBody>
      </p:sp>
      <p:sp>
        <p:nvSpPr>
          <p:cNvPr id="75857" name="Text Box 210"/>
          <p:cNvSpPr txBox="1">
            <a:spLocks noChangeArrowheads="1"/>
          </p:cNvSpPr>
          <p:nvPr/>
        </p:nvSpPr>
        <p:spPr bwMode="auto">
          <a:xfrm>
            <a:off x="292100" y="1357313"/>
            <a:ext cx="1885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Cache Line Addr</a:t>
            </a:r>
          </a:p>
        </p:txBody>
      </p:sp>
      <p:sp>
        <p:nvSpPr>
          <p:cNvPr id="75858" name="Text Box 215"/>
          <p:cNvSpPr txBox="1">
            <a:spLocks noChangeArrowheads="1"/>
          </p:cNvSpPr>
          <p:nvPr/>
        </p:nvSpPr>
        <p:spPr bwMode="auto">
          <a:xfrm>
            <a:off x="2070100" y="4021138"/>
            <a:ext cx="60642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93400" name="Rectangle 216"/>
          <p:cNvSpPr>
            <a:spLocks noChangeArrowheads="1"/>
          </p:cNvSpPr>
          <p:nvPr/>
        </p:nvSpPr>
        <p:spPr bwMode="auto">
          <a:xfrm>
            <a:off x="2065338" y="4395788"/>
            <a:ext cx="606425" cy="2206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60" name="Rectangle 217"/>
          <p:cNvSpPr>
            <a:spLocks noChangeArrowheads="1"/>
          </p:cNvSpPr>
          <p:nvPr/>
        </p:nvSpPr>
        <p:spPr bwMode="auto">
          <a:xfrm>
            <a:off x="2671763" y="4021138"/>
            <a:ext cx="284162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61" name="Rectangle 218"/>
          <p:cNvSpPr>
            <a:spLocks noChangeArrowheads="1"/>
          </p:cNvSpPr>
          <p:nvPr/>
        </p:nvSpPr>
        <p:spPr bwMode="auto">
          <a:xfrm>
            <a:off x="2674938" y="4306888"/>
            <a:ext cx="284162" cy="301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62" name="Text Box 221"/>
          <p:cNvSpPr txBox="1">
            <a:spLocks noChangeArrowheads="1"/>
          </p:cNvSpPr>
          <p:nvPr/>
        </p:nvSpPr>
        <p:spPr bwMode="auto">
          <a:xfrm>
            <a:off x="3313113" y="3944938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5863" name="Text Box 222"/>
          <p:cNvSpPr txBox="1">
            <a:spLocks noChangeArrowheads="1"/>
          </p:cNvSpPr>
          <p:nvPr/>
        </p:nvSpPr>
        <p:spPr bwMode="auto">
          <a:xfrm>
            <a:off x="3308350" y="4362450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5864" name="Line 223"/>
          <p:cNvSpPr>
            <a:spLocks noChangeShapeType="1"/>
          </p:cNvSpPr>
          <p:nvPr/>
        </p:nvSpPr>
        <p:spPr bwMode="auto">
          <a:xfrm>
            <a:off x="2790825" y="501332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65" name="Line 224"/>
          <p:cNvSpPr>
            <a:spLocks noChangeShapeType="1"/>
          </p:cNvSpPr>
          <p:nvPr/>
        </p:nvSpPr>
        <p:spPr bwMode="auto">
          <a:xfrm>
            <a:off x="2787650" y="531336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66" name="Text Box 225"/>
          <p:cNvSpPr txBox="1">
            <a:spLocks noChangeArrowheads="1"/>
          </p:cNvSpPr>
          <p:nvPr/>
        </p:nvSpPr>
        <p:spPr bwMode="auto">
          <a:xfrm>
            <a:off x="2063750" y="4857750"/>
            <a:ext cx="5969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93410" name="Rectangle 226"/>
          <p:cNvSpPr>
            <a:spLocks noChangeArrowheads="1"/>
          </p:cNvSpPr>
          <p:nvPr/>
        </p:nvSpPr>
        <p:spPr bwMode="auto">
          <a:xfrm>
            <a:off x="2070100" y="5241925"/>
            <a:ext cx="587375" cy="2111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68" name="Rectangle 227"/>
          <p:cNvSpPr>
            <a:spLocks noChangeArrowheads="1"/>
          </p:cNvSpPr>
          <p:nvPr/>
        </p:nvSpPr>
        <p:spPr bwMode="auto">
          <a:xfrm>
            <a:off x="2655888" y="4857750"/>
            <a:ext cx="284162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69" name="Rectangle 228"/>
          <p:cNvSpPr>
            <a:spLocks noChangeArrowheads="1"/>
          </p:cNvSpPr>
          <p:nvPr/>
        </p:nvSpPr>
        <p:spPr bwMode="auto">
          <a:xfrm>
            <a:off x="2659063" y="5143500"/>
            <a:ext cx="284162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70" name="Text Box 229"/>
          <p:cNvSpPr txBox="1">
            <a:spLocks noChangeArrowheads="1"/>
          </p:cNvSpPr>
          <p:nvPr/>
        </p:nvSpPr>
        <p:spPr bwMode="auto">
          <a:xfrm>
            <a:off x="3306763" y="4781550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5871" name="Text Box 230"/>
          <p:cNvSpPr txBox="1">
            <a:spLocks noChangeArrowheads="1"/>
          </p:cNvSpPr>
          <p:nvPr/>
        </p:nvSpPr>
        <p:spPr bwMode="auto">
          <a:xfrm>
            <a:off x="3302000" y="5199063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5872" name="Line 232"/>
          <p:cNvSpPr>
            <a:spLocks noChangeShapeType="1"/>
          </p:cNvSpPr>
          <p:nvPr/>
        </p:nvSpPr>
        <p:spPr bwMode="auto">
          <a:xfrm>
            <a:off x="2786063" y="6103938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73" name="Text Box 233"/>
          <p:cNvSpPr txBox="1">
            <a:spLocks noChangeArrowheads="1"/>
          </p:cNvSpPr>
          <p:nvPr/>
        </p:nvSpPr>
        <p:spPr bwMode="auto">
          <a:xfrm>
            <a:off x="2062163" y="5648325"/>
            <a:ext cx="5969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5874" name="Rectangle 234"/>
          <p:cNvSpPr>
            <a:spLocks noChangeArrowheads="1"/>
          </p:cNvSpPr>
          <p:nvPr/>
        </p:nvSpPr>
        <p:spPr bwMode="auto">
          <a:xfrm>
            <a:off x="2057400" y="6022975"/>
            <a:ext cx="596900" cy="220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75" name="Rectangle 235"/>
          <p:cNvSpPr>
            <a:spLocks noChangeArrowheads="1"/>
          </p:cNvSpPr>
          <p:nvPr/>
        </p:nvSpPr>
        <p:spPr bwMode="auto">
          <a:xfrm>
            <a:off x="2654300" y="5648325"/>
            <a:ext cx="284163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76" name="Rectangle 236"/>
          <p:cNvSpPr>
            <a:spLocks noChangeArrowheads="1"/>
          </p:cNvSpPr>
          <p:nvPr/>
        </p:nvSpPr>
        <p:spPr bwMode="auto">
          <a:xfrm>
            <a:off x="2657475" y="5934075"/>
            <a:ext cx="284163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77" name="Text Box 237"/>
          <p:cNvSpPr txBox="1">
            <a:spLocks noChangeArrowheads="1"/>
          </p:cNvSpPr>
          <p:nvPr/>
        </p:nvSpPr>
        <p:spPr bwMode="auto">
          <a:xfrm>
            <a:off x="3305175" y="5572125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5878" name="Text Box 238"/>
          <p:cNvSpPr txBox="1">
            <a:spLocks noChangeArrowheads="1"/>
          </p:cNvSpPr>
          <p:nvPr/>
        </p:nvSpPr>
        <p:spPr bwMode="auto">
          <a:xfrm>
            <a:off x="3300413" y="5989638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5879" name="Text Box 239"/>
          <p:cNvSpPr txBox="1">
            <a:spLocks noChangeArrowheads="1"/>
          </p:cNvSpPr>
          <p:nvPr/>
        </p:nvSpPr>
        <p:spPr bwMode="auto">
          <a:xfrm>
            <a:off x="4383088" y="3525838"/>
            <a:ext cx="412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…</a:t>
            </a:r>
          </a:p>
        </p:txBody>
      </p:sp>
      <p:sp>
        <p:nvSpPr>
          <p:cNvPr id="75880" name="Text Box 240"/>
          <p:cNvSpPr txBox="1">
            <a:spLocks noChangeArrowheads="1"/>
          </p:cNvSpPr>
          <p:nvPr/>
        </p:nvSpPr>
        <p:spPr bwMode="auto">
          <a:xfrm>
            <a:off x="7988300" y="527367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…</a:t>
            </a:r>
          </a:p>
        </p:txBody>
      </p:sp>
      <p:sp>
        <p:nvSpPr>
          <p:cNvPr id="75881" name="Line 241"/>
          <p:cNvSpPr>
            <a:spLocks noChangeShapeType="1"/>
          </p:cNvSpPr>
          <p:nvPr/>
        </p:nvSpPr>
        <p:spPr bwMode="auto">
          <a:xfrm>
            <a:off x="6892925" y="447992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82" name="Line 242"/>
          <p:cNvSpPr>
            <a:spLocks noChangeShapeType="1"/>
          </p:cNvSpPr>
          <p:nvPr/>
        </p:nvSpPr>
        <p:spPr bwMode="auto">
          <a:xfrm>
            <a:off x="6889750" y="4779963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83" name="Line 243"/>
          <p:cNvSpPr>
            <a:spLocks noChangeShapeType="1"/>
          </p:cNvSpPr>
          <p:nvPr/>
        </p:nvSpPr>
        <p:spPr bwMode="auto">
          <a:xfrm>
            <a:off x="6443663" y="4814888"/>
            <a:ext cx="0" cy="33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84" name="Text Box 244"/>
          <p:cNvSpPr txBox="1">
            <a:spLocks noChangeArrowheads="1"/>
          </p:cNvSpPr>
          <p:nvPr/>
        </p:nvSpPr>
        <p:spPr bwMode="auto">
          <a:xfrm>
            <a:off x="6165850" y="4324350"/>
            <a:ext cx="587375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5885" name="Rectangle 245"/>
          <p:cNvSpPr>
            <a:spLocks noChangeArrowheads="1"/>
          </p:cNvSpPr>
          <p:nvPr/>
        </p:nvSpPr>
        <p:spPr bwMode="auto">
          <a:xfrm>
            <a:off x="6162675" y="4699000"/>
            <a:ext cx="596900" cy="220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86" name="Rectangle 246"/>
          <p:cNvSpPr>
            <a:spLocks noChangeArrowheads="1"/>
          </p:cNvSpPr>
          <p:nvPr/>
        </p:nvSpPr>
        <p:spPr bwMode="auto">
          <a:xfrm>
            <a:off x="6759575" y="4324350"/>
            <a:ext cx="284163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87" name="Rectangle 247"/>
          <p:cNvSpPr>
            <a:spLocks noChangeArrowheads="1"/>
          </p:cNvSpPr>
          <p:nvPr/>
        </p:nvSpPr>
        <p:spPr bwMode="auto">
          <a:xfrm>
            <a:off x="6751638" y="4610100"/>
            <a:ext cx="293687" cy="301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88" name="Text Box 248"/>
          <p:cNvSpPr txBox="1">
            <a:spLocks noChangeArrowheads="1"/>
          </p:cNvSpPr>
          <p:nvPr/>
        </p:nvSpPr>
        <p:spPr bwMode="auto">
          <a:xfrm>
            <a:off x="7408863" y="4248150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5889" name="Text Box 249"/>
          <p:cNvSpPr txBox="1">
            <a:spLocks noChangeArrowheads="1"/>
          </p:cNvSpPr>
          <p:nvPr/>
        </p:nvSpPr>
        <p:spPr bwMode="auto">
          <a:xfrm>
            <a:off x="7404100" y="4665663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5890" name="Line 250"/>
          <p:cNvSpPr>
            <a:spLocks noChangeShapeType="1"/>
          </p:cNvSpPr>
          <p:nvPr/>
        </p:nvSpPr>
        <p:spPr bwMode="auto">
          <a:xfrm>
            <a:off x="6886575" y="5316538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91" name="Line 251"/>
          <p:cNvSpPr>
            <a:spLocks noChangeShapeType="1"/>
          </p:cNvSpPr>
          <p:nvPr/>
        </p:nvSpPr>
        <p:spPr bwMode="auto">
          <a:xfrm>
            <a:off x="6883400" y="5616575"/>
            <a:ext cx="50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892" name="Text Box 252"/>
          <p:cNvSpPr txBox="1">
            <a:spLocks noChangeArrowheads="1"/>
          </p:cNvSpPr>
          <p:nvPr/>
        </p:nvSpPr>
        <p:spPr bwMode="auto">
          <a:xfrm>
            <a:off x="6159500" y="5160963"/>
            <a:ext cx="5969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Key</a:t>
            </a:r>
          </a:p>
        </p:txBody>
      </p:sp>
      <p:sp>
        <p:nvSpPr>
          <p:cNvPr id="75893" name="Rectangle 253"/>
          <p:cNvSpPr>
            <a:spLocks noChangeArrowheads="1"/>
          </p:cNvSpPr>
          <p:nvPr/>
        </p:nvSpPr>
        <p:spPr bwMode="auto">
          <a:xfrm>
            <a:off x="6156325" y="5545138"/>
            <a:ext cx="596900" cy="2111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94" name="Rectangle 254"/>
          <p:cNvSpPr>
            <a:spLocks noChangeArrowheads="1"/>
          </p:cNvSpPr>
          <p:nvPr/>
        </p:nvSpPr>
        <p:spPr bwMode="auto">
          <a:xfrm>
            <a:off x="6751638" y="5160963"/>
            <a:ext cx="284162" cy="285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95" name="Rectangle 255"/>
          <p:cNvSpPr>
            <a:spLocks noChangeArrowheads="1"/>
          </p:cNvSpPr>
          <p:nvPr/>
        </p:nvSpPr>
        <p:spPr bwMode="auto">
          <a:xfrm>
            <a:off x="6754813" y="5446713"/>
            <a:ext cx="274637" cy="3111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5896" name="Text Box 256"/>
          <p:cNvSpPr txBox="1">
            <a:spLocks noChangeArrowheads="1"/>
          </p:cNvSpPr>
          <p:nvPr/>
        </p:nvSpPr>
        <p:spPr bwMode="auto">
          <a:xfrm>
            <a:off x="7402513" y="5084763"/>
            <a:ext cx="452437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600"/>
              <a:t>D1</a:t>
            </a:r>
          </a:p>
        </p:txBody>
      </p:sp>
      <p:sp>
        <p:nvSpPr>
          <p:cNvPr id="75897" name="Text Box 257"/>
          <p:cNvSpPr txBox="1">
            <a:spLocks noChangeArrowheads="1"/>
          </p:cNvSpPr>
          <p:nvPr/>
        </p:nvSpPr>
        <p:spPr bwMode="auto">
          <a:xfrm>
            <a:off x="7397750" y="5502275"/>
            <a:ext cx="45243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D2</a:t>
            </a:r>
          </a:p>
        </p:txBody>
      </p:sp>
      <p:sp>
        <p:nvSpPr>
          <p:cNvPr id="75898" name="Text Box 258"/>
          <p:cNvSpPr txBox="1">
            <a:spLocks noChangeArrowheads="1"/>
          </p:cNvSpPr>
          <p:nvPr/>
        </p:nvSpPr>
        <p:spPr bwMode="auto">
          <a:xfrm>
            <a:off x="576263" y="1703388"/>
            <a:ext cx="458787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1800"/>
              <a:t>[</a:t>
            </a:r>
            <a:r>
              <a:rPr lang="en-US" sz="1200"/>
              <a:t>31:20</a:t>
            </a:r>
            <a:r>
              <a:rPr lang="en-US" sz="1800"/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2046413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93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93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933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3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3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34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93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93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933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934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934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934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500" fill="hold"/>
                                        <p:tgtEl>
                                          <p:spTgt spid="93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93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933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93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3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933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34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34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34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500" fill="hold"/>
                                        <p:tgtEl>
                                          <p:spTgt spid="933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933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933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500" fill="hold"/>
                                        <p:tgtEl>
                                          <p:spTgt spid="93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93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933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4 Extra Credit (Branch Performance)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Bailey Forrest -- bcforres </a:t>
            </a:r>
            <a:r>
              <a:rPr lang="hu-HU" dirty="0" smtClean="0"/>
              <a:t>(0.858209405)</a:t>
            </a:r>
          </a:p>
          <a:p>
            <a:r>
              <a:rPr lang="hu-HU" dirty="0" smtClean="0"/>
              <a:t>Aaron Reyes -- areyes </a:t>
            </a:r>
            <a:r>
              <a:rPr lang="hu-HU" dirty="0" smtClean="0"/>
              <a:t>(0.821014754)</a:t>
            </a:r>
          </a:p>
          <a:p>
            <a:r>
              <a:rPr lang="hu-HU" dirty="0" smtClean="0"/>
              <a:t>Jeremie Kim -- jeremiek </a:t>
            </a:r>
            <a:r>
              <a:rPr lang="hu-HU" dirty="0" smtClean="0"/>
              <a:t>(0.74389269)</a:t>
            </a:r>
          </a:p>
          <a:p>
            <a:r>
              <a:rPr lang="hu-HU" dirty="0" smtClean="0"/>
              <a:t>Xiang Lin -- xianglin </a:t>
            </a:r>
            <a:r>
              <a:rPr lang="hu-HU" dirty="0" smtClean="0"/>
              <a:t>(0.701012488)</a:t>
            </a:r>
          </a:p>
          <a:p>
            <a:r>
              <a:rPr lang="hu-HU" dirty="0" smtClean="0"/>
              <a:t>Clement Loh -- changshl </a:t>
            </a:r>
            <a:r>
              <a:rPr lang="hu-HU" dirty="0" smtClean="0"/>
              <a:t>(0.69833888)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86E6AD9-8F4A-48FD-AFC7-7F9933BE4DA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6157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Lab 6: Memory Hierarchy</a:t>
            </a:r>
          </a:p>
        </p:txBody>
      </p:sp>
      <p:sp>
        <p:nvSpPr>
          <p:cNvPr id="43010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  <a:latin typeface="Tahoma" charset="0"/>
              </a:rPr>
              <a:t>Due </a:t>
            </a:r>
            <a:r>
              <a:rPr lang="en-US" dirty="0" smtClean="0">
                <a:solidFill>
                  <a:srgbClr val="0000FF"/>
                </a:solidFill>
                <a:latin typeface="Tahoma" charset="0"/>
              </a:rPr>
              <a:t>Sunday (</a:t>
            </a:r>
            <a:r>
              <a:rPr lang="en-US" dirty="0">
                <a:solidFill>
                  <a:srgbClr val="0000FF"/>
                </a:solidFill>
                <a:latin typeface="Tahoma" charset="0"/>
              </a:rPr>
              <a:t>April </a:t>
            </a:r>
            <a:r>
              <a:rPr lang="en-US" dirty="0" smtClean="0">
                <a:solidFill>
                  <a:srgbClr val="0000FF"/>
                </a:solidFill>
                <a:latin typeface="Tahoma" charset="0"/>
              </a:rPr>
              <a:t>20)</a:t>
            </a:r>
            <a:endParaRPr lang="en-US" dirty="0">
              <a:solidFill>
                <a:srgbClr val="0000FF"/>
              </a:solidFill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Cycle-level modeling of L2 cache and DRAM-based main memory</a:t>
            </a:r>
          </a:p>
          <a:p>
            <a:endParaRPr lang="en-US" dirty="0">
              <a:solidFill>
                <a:srgbClr val="0000FF"/>
              </a:solidFill>
              <a:latin typeface="Tahoma" charset="0"/>
            </a:endParaRPr>
          </a:p>
          <a:p>
            <a:r>
              <a:rPr lang="en-US" dirty="0">
                <a:solidFill>
                  <a:srgbClr val="0000FF"/>
                </a:solidFill>
                <a:latin typeface="Tahoma" charset="0"/>
              </a:rPr>
              <a:t>Extra credit: Prefetching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Design your own hardware prefetcher to improve system performance</a:t>
            </a:r>
          </a:p>
          <a:p>
            <a:pPr lvl="1"/>
            <a:endParaRPr lang="en-US" dirty="0">
              <a:latin typeface="Tahoma" charset="0"/>
              <a:ea typeface="ＭＳ Ｐゴシック" charset="0"/>
            </a:endParaRPr>
          </a:p>
          <a:p>
            <a:endParaRPr lang="en-US" dirty="0">
              <a:latin typeface="Tahoma" charset="0"/>
            </a:endParaRPr>
          </a:p>
          <a:p>
            <a:pPr lvl="1"/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213C568-318F-124E-940B-0EE5B761813B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7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31538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Last Lecture</a:t>
            </a:r>
          </a:p>
        </p:txBody>
      </p:sp>
      <p:sp>
        <p:nvSpPr>
          <p:cNvPr id="135170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dirty="0" smtClean="0">
                <a:latin typeface="Tahoma" charset="0"/>
              </a:rPr>
              <a:t>Memory </a:t>
            </a:r>
            <a:r>
              <a:rPr lang="en-US" dirty="0">
                <a:latin typeface="Tahoma" charset="0"/>
              </a:rPr>
              <a:t>Latency Tolerance</a:t>
            </a:r>
          </a:p>
          <a:p>
            <a:endParaRPr lang="en-US" dirty="0">
              <a:latin typeface="Tahoma" charset="0"/>
            </a:endParaRPr>
          </a:p>
          <a:p>
            <a:r>
              <a:rPr lang="en-US" dirty="0">
                <a:latin typeface="Tahoma" charset="0"/>
              </a:rPr>
              <a:t>Runahead Execution and Enhancements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Efficient Runahead Execution</a:t>
            </a:r>
          </a:p>
          <a:p>
            <a:pPr lvl="1"/>
            <a:r>
              <a:rPr lang="en-US" dirty="0">
                <a:latin typeface="Tahoma" charset="0"/>
                <a:ea typeface="ＭＳ Ｐゴシック" charset="0"/>
              </a:rPr>
              <a:t>Address-Value Delta Prediction</a:t>
            </a:r>
          </a:p>
          <a:p>
            <a:endParaRPr lang="en-US" dirty="0">
              <a:latin typeface="Tahoma" charset="0"/>
            </a:endParaRPr>
          </a:p>
        </p:txBody>
      </p:sp>
      <p:sp>
        <p:nvSpPr>
          <p:cNvPr id="135171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99CE533-4A77-1945-B0A1-5ECBBCE803D7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8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Garamond" charset="0"/>
              </a:rPr>
              <a:t>Today</a:t>
            </a:r>
          </a:p>
        </p:txBody>
      </p:sp>
      <p:sp>
        <p:nvSpPr>
          <p:cNvPr id="136194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dirty="0">
                <a:latin typeface="Tahoma" charset="0"/>
              </a:rPr>
              <a:t>Basics of Prefetching</a:t>
            </a:r>
          </a:p>
          <a:p>
            <a:endParaRPr lang="en-US" dirty="0">
              <a:latin typeface="Tahoma" charset="0"/>
            </a:endParaRPr>
          </a:p>
          <a:p>
            <a:r>
              <a:rPr lang="en-US" dirty="0" smtClean="0">
                <a:latin typeface="Tahoma" charset="0"/>
              </a:rPr>
              <a:t>Advanced Prefetching</a:t>
            </a:r>
            <a:endParaRPr lang="en-US" dirty="0">
              <a:latin typeface="Tahoma" charset="0"/>
              <a:ea typeface="ＭＳ Ｐゴシック" charset="0"/>
            </a:endParaRPr>
          </a:p>
        </p:txBody>
      </p:sp>
      <p:sp>
        <p:nvSpPr>
          <p:cNvPr id="136195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6DB89CB-164B-4B4A-BC0D-613D219A7E0D}" type="slidenum">
              <a:rPr lang="en-US" sz="1600">
                <a:solidFill>
                  <a:srgbClr val="000000"/>
                </a:solidFill>
                <a:latin typeface="Garamond" charset="0"/>
                <a:cs typeface="Arial" charset="0"/>
              </a:rPr>
              <a:pPr eaLnBrk="1" hangingPunct="1"/>
              <a:t>9</a:t>
            </a:fld>
            <a:endParaRPr lang="en-US" sz="1600">
              <a:solidFill>
                <a:srgbClr val="000000"/>
              </a:solidFill>
              <a:latin typeface="Garamond" charset="0"/>
              <a:cs typeface="Arial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26918</TotalTime>
  <Words>3529</Words>
  <Application>Microsoft Macintosh PowerPoint</Application>
  <PresentationFormat>On-screen Show (4:3)</PresentationFormat>
  <Paragraphs>817</Paragraphs>
  <Slides>55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55</vt:i4>
      </vt:variant>
    </vt:vector>
  </HeadingPairs>
  <TitlesOfParts>
    <vt:vector size="70" baseType="lpstr">
      <vt:lpstr>Arial</vt:lpstr>
      <vt:lpstr>ＭＳ Ｐゴシック</vt:lpstr>
      <vt:lpstr>Garamond</vt:lpstr>
      <vt:lpstr>Tahoma</vt:lpstr>
      <vt:lpstr>Wingdings</vt:lpstr>
      <vt:lpstr>Calibri</vt:lpstr>
      <vt:lpstr>Arial Narrow</vt:lpstr>
      <vt:lpstr>ZapfDingbats</vt:lpstr>
      <vt:lpstr>Edge</vt:lpstr>
      <vt:lpstr>1_Edge</vt:lpstr>
      <vt:lpstr>3_Edge</vt:lpstr>
      <vt:lpstr>2_Edge</vt:lpstr>
      <vt:lpstr>Microsoft Graph Chart</vt:lpstr>
      <vt:lpstr>Microsoft Excel 97 - 2004 Worksheet</vt:lpstr>
      <vt:lpstr>Microsoft Excel Chart</vt:lpstr>
      <vt:lpstr>18-447 Computer Architecture Lecture 27: Prefetching  </vt:lpstr>
      <vt:lpstr>Announcements</vt:lpstr>
      <vt:lpstr>Suggestions for Midterm II</vt:lpstr>
      <vt:lpstr>Lab 4 Statistics</vt:lpstr>
      <vt:lpstr>Lab 4 Grade Distribution</vt:lpstr>
      <vt:lpstr>Lab 4 Extra Credit (Branch Performance)</vt:lpstr>
      <vt:lpstr>Lab 6: Memory Hierarchy</vt:lpstr>
      <vt:lpstr>Last Lecture</vt:lpstr>
      <vt:lpstr>Today</vt:lpstr>
      <vt:lpstr>Tolerating Memory Latency</vt:lpstr>
      <vt:lpstr>Cache Misses Responsible for Many Stalls</vt:lpstr>
      <vt:lpstr>Review: Memory Latency Tolerance Techniques</vt:lpstr>
      <vt:lpstr>Prefetching</vt:lpstr>
      <vt:lpstr>Outline of Prefetching Lectures</vt:lpstr>
      <vt:lpstr>Prefetching </vt:lpstr>
      <vt:lpstr>Prefetching and Correctness</vt:lpstr>
      <vt:lpstr>Basics</vt:lpstr>
      <vt:lpstr>How a HW Prefetcher Fits in the Memory System</vt:lpstr>
      <vt:lpstr>Prefetching: The Four Questions </vt:lpstr>
      <vt:lpstr>Challenges in Prefetching: What</vt:lpstr>
      <vt:lpstr>Challenges in Prefetching: When</vt:lpstr>
      <vt:lpstr>Challenges in Prefetching: Where (I)</vt:lpstr>
      <vt:lpstr>Challenges in Prefetching: Where (II)</vt:lpstr>
      <vt:lpstr>Challenges in Prefetching: Where (III)</vt:lpstr>
      <vt:lpstr>Challenges in Prefetching: How</vt:lpstr>
      <vt:lpstr>Software Prefetching (I)</vt:lpstr>
      <vt:lpstr>X86 PREFETCH Instruction</vt:lpstr>
      <vt:lpstr>Software Prefetching (II)</vt:lpstr>
      <vt:lpstr>Software Prefetching (III)</vt:lpstr>
      <vt:lpstr>Hardware Prefetching (I)</vt:lpstr>
      <vt:lpstr>Next-Line Prefetchers</vt:lpstr>
      <vt:lpstr>Stride Prefetchers</vt:lpstr>
      <vt:lpstr>Instruction Based Stride Prefetching</vt:lpstr>
      <vt:lpstr>Cache-Block Address Based Stride Prefetching</vt:lpstr>
      <vt:lpstr>Stream Buffers (Jouppi, ISCA 1990)</vt:lpstr>
      <vt:lpstr>Stream Buffer Design</vt:lpstr>
      <vt:lpstr>Stream Buffer Design</vt:lpstr>
      <vt:lpstr>Prefetcher Performance (I)</vt:lpstr>
      <vt:lpstr>Prefetcher Performance (II)</vt:lpstr>
      <vt:lpstr>Prefetcher Performance (III)</vt:lpstr>
      <vt:lpstr>Prefetcher Performance (IV)</vt:lpstr>
      <vt:lpstr>Prefetcher Performance (V)</vt:lpstr>
      <vt:lpstr>Feedback-Directed Prefetcher Throttling (I)</vt:lpstr>
      <vt:lpstr>Feedback-Directed Prefetcher Throttling (II)</vt:lpstr>
      <vt:lpstr>How to Prefetch More Irregular Access Patterns?</vt:lpstr>
      <vt:lpstr>Markov Prefetching (I)</vt:lpstr>
      <vt:lpstr>Markov Prefetching (II)</vt:lpstr>
      <vt:lpstr>Markov Prefetching (III)</vt:lpstr>
      <vt:lpstr>Content Directed Prefetching (I) </vt:lpstr>
      <vt:lpstr>Content Directed Prefetching (II)</vt:lpstr>
      <vt:lpstr>Making Content Directed Prefetching Efficient</vt:lpstr>
      <vt:lpstr>Efficient CDP – An Example</vt:lpstr>
      <vt:lpstr>Efficient CDP – An Example</vt:lpstr>
      <vt:lpstr>Efficient CDP – An Example</vt:lpstr>
      <vt:lpstr>Efficient CDP – An Example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18-741  Advanced Computer Architecture Lecture 1: Intro and Basics</dc:title>
  <dc:creator>Onur Mutlu</dc:creator>
  <cp:lastModifiedBy>Onur Mutlu</cp:lastModifiedBy>
  <cp:revision>817</cp:revision>
  <cp:lastPrinted>2012-02-06T05:16:11Z</cp:lastPrinted>
  <dcterms:created xsi:type="dcterms:W3CDTF">2010-09-08T00:51:32Z</dcterms:created>
  <dcterms:modified xsi:type="dcterms:W3CDTF">2014-04-09T19:31:09Z</dcterms:modified>
</cp:coreProperties>
</file>