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54"/>
  </p:notesMasterIdLst>
  <p:handoutMasterIdLst>
    <p:handoutMasterId r:id="rId55"/>
  </p:handoutMasterIdLst>
  <p:sldIdLst>
    <p:sldId id="341" r:id="rId4"/>
    <p:sldId id="365" r:id="rId5"/>
    <p:sldId id="352" r:id="rId6"/>
    <p:sldId id="321" r:id="rId7"/>
    <p:sldId id="282" r:id="rId8"/>
    <p:sldId id="359" r:id="rId9"/>
    <p:sldId id="350" r:id="rId10"/>
    <p:sldId id="355" r:id="rId11"/>
    <p:sldId id="347" r:id="rId12"/>
    <p:sldId id="354" r:id="rId13"/>
    <p:sldId id="348" r:id="rId14"/>
    <p:sldId id="344" r:id="rId15"/>
    <p:sldId id="349" r:id="rId16"/>
    <p:sldId id="343" r:id="rId17"/>
    <p:sldId id="342" r:id="rId18"/>
    <p:sldId id="360" r:id="rId19"/>
    <p:sldId id="307" r:id="rId20"/>
    <p:sldId id="324" r:id="rId21"/>
    <p:sldId id="358" r:id="rId22"/>
    <p:sldId id="357" r:id="rId23"/>
    <p:sldId id="289" r:id="rId24"/>
    <p:sldId id="313" r:id="rId25"/>
    <p:sldId id="308" r:id="rId26"/>
    <p:sldId id="311" r:id="rId27"/>
    <p:sldId id="314" r:id="rId28"/>
    <p:sldId id="361" r:id="rId29"/>
    <p:sldId id="326" r:id="rId30"/>
    <p:sldId id="316" r:id="rId31"/>
    <p:sldId id="295" r:id="rId32"/>
    <p:sldId id="315" r:id="rId33"/>
    <p:sldId id="333" r:id="rId34"/>
    <p:sldId id="318" r:id="rId35"/>
    <p:sldId id="362" r:id="rId36"/>
    <p:sldId id="292" r:id="rId37"/>
    <p:sldId id="366" r:id="rId38"/>
    <p:sldId id="353" r:id="rId39"/>
    <p:sldId id="302" r:id="rId40"/>
    <p:sldId id="297" r:id="rId41"/>
    <p:sldId id="320" r:id="rId42"/>
    <p:sldId id="300" r:id="rId43"/>
    <p:sldId id="301" r:id="rId44"/>
    <p:sldId id="345" r:id="rId45"/>
    <p:sldId id="334" r:id="rId46"/>
    <p:sldId id="364" r:id="rId47"/>
    <p:sldId id="290" r:id="rId48"/>
    <p:sldId id="329" r:id="rId49"/>
    <p:sldId id="312" r:id="rId50"/>
    <p:sldId id="293" r:id="rId51"/>
    <p:sldId id="309" r:id="rId52"/>
    <p:sldId id="304" r:id="rId53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55D6"/>
    <a:srgbClr val="0000FF"/>
    <a:srgbClr val="009900"/>
    <a:srgbClr val="993300"/>
    <a:srgbClr val="649A6D"/>
    <a:srgbClr val="6ACE52"/>
    <a:srgbClr val="0033CC"/>
    <a:srgbClr val="005EA4"/>
    <a:srgbClr val="960000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3" autoAdjust="0"/>
    <p:restoredTop sz="90231" autoAdjust="0"/>
  </p:normalViewPr>
  <p:slideViewPr>
    <p:cSldViewPr>
      <p:cViewPr varScale="1">
        <p:scale>
          <a:sx n="67" d="100"/>
          <a:sy n="67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Docs\Compressed%20Cache\Final%20Graphs\Motiv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pekhime\Documents\My%20Dropbox\Docs\Compressed%20Cache\Final%20Graphs\L2MultBas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treides\My%20Documents\Dropbox\Docs\Compressed%20Cache\Final%20Graphs\L2CompRatios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Docs\Compressed%20Cache\Final%20Graphs\L2RealAl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Docs\Compressed%20Cache\Final%20Graphs\L2MPKI2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Docs\Compressed%20Cache\Final%20Graphs\L2-2Co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Docs\Compressed%20Cache\Final%20Graphs\L2PerfBoundarie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Zero</c:v>
                </c:pt>
              </c:strCache>
            </c:strRef>
          </c:tx>
          <c:invertIfNegative val="0"/>
          <c:cat>
            <c:strRef>
              <c:f>Sheet1!$A$1:$A$26</c:f>
              <c:strCache>
                <c:ptCount val="26"/>
                <c:pt idx="0">
                  <c:v>  libquantum </c:v>
                </c:pt>
                <c:pt idx="1">
                  <c:v>  lbm </c:v>
                </c:pt>
                <c:pt idx="2">
                  <c:v>  mcf </c:v>
                </c:pt>
                <c:pt idx="3">
                  <c:v>  tpch17 </c:v>
                </c:pt>
                <c:pt idx="4">
                  <c:v>  sjeng </c:v>
                </c:pt>
                <c:pt idx="5">
                  <c:v>  omnetpp </c:v>
                </c:pt>
                <c:pt idx="6">
                  <c:v>  tpch2 </c:v>
                </c:pt>
                <c:pt idx="7">
                  <c:v>  sphinx3 </c:v>
                </c:pt>
                <c:pt idx="8">
                  <c:v>  xalancbmk </c:v>
                </c:pt>
                <c:pt idx="9">
                  <c:v>  bzip2 </c:v>
                </c:pt>
                <c:pt idx="10">
                  <c:v>  tpch6 </c:v>
                </c:pt>
                <c:pt idx="11">
                  <c:v>  leslie3d </c:v>
                </c:pt>
                <c:pt idx="12">
                  <c:v>  apache </c:v>
                </c:pt>
                <c:pt idx="13">
                  <c:v>  gromacs </c:v>
                </c:pt>
                <c:pt idx="14">
                  <c:v>  astar </c:v>
                </c:pt>
                <c:pt idx="15">
                  <c:v>  gobmk </c:v>
                </c:pt>
                <c:pt idx="16">
                  <c:v>  soplex </c:v>
                </c:pt>
                <c:pt idx="17">
                  <c:v>  gcc </c:v>
                </c:pt>
                <c:pt idx="18">
                  <c:v>  hmmer </c:v>
                </c:pt>
                <c:pt idx="19">
                  <c:v>  wrf </c:v>
                </c:pt>
                <c:pt idx="20">
                  <c:v>  h264ref </c:v>
                </c:pt>
                <c:pt idx="21">
                  <c:v>  zeusmp </c:v>
                </c:pt>
                <c:pt idx="22">
                  <c:v>  cactusADM </c:v>
                </c:pt>
                <c:pt idx="23">
                  <c:v>  GemsFDTD </c:v>
                </c:pt>
                <c:pt idx="25">
                  <c:v>Arith.Mean</c:v>
                </c:pt>
              </c:strCache>
            </c:strRef>
          </c:cat>
          <c:val>
            <c:numRef>
              <c:f>Sheet1!$B$1:$B$26</c:f>
              <c:numCache>
                <c:formatCode>0%</c:formatCode>
                <c:ptCount val="26"/>
                <c:pt idx="0">
                  <c:v>1.2E-5</c:v>
                </c:pt>
                <c:pt idx="1">
                  <c:v>6.9999999999999999E-6</c:v>
                </c:pt>
                <c:pt idx="2">
                  <c:v>8.9110000000000005E-3</c:v>
                </c:pt>
                <c:pt idx="3">
                  <c:v>3.3322999999999998E-2</c:v>
                </c:pt>
                <c:pt idx="4">
                  <c:v>3.2362000000000002E-2</c:v>
                </c:pt>
                <c:pt idx="5">
                  <c:v>2.6999999999999999E-5</c:v>
                </c:pt>
                <c:pt idx="6">
                  <c:v>6.5765000000000004E-2</c:v>
                </c:pt>
                <c:pt idx="7">
                  <c:v>2.2030999999999999E-2</c:v>
                </c:pt>
                <c:pt idx="8">
                  <c:v>2.72E-4</c:v>
                </c:pt>
                <c:pt idx="9">
                  <c:v>1.76E-4</c:v>
                </c:pt>
                <c:pt idx="10">
                  <c:v>0.123142</c:v>
                </c:pt>
                <c:pt idx="11">
                  <c:v>0.169546</c:v>
                </c:pt>
                <c:pt idx="12">
                  <c:v>7.2498000000000007E-2</c:v>
                </c:pt>
                <c:pt idx="13">
                  <c:v>6.5674999999999997E-2</c:v>
                </c:pt>
                <c:pt idx="14">
                  <c:v>1.6313999999999999E-2</c:v>
                </c:pt>
                <c:pt idx="15">
                  <c:v>0.34372599999999998</c:v>
                </c:pt>
                <c:pt idx="16">
                  <c:v>0.268625</c:v>
                </c:pt>
                <c:pt idx="17">
                  <c:v>0.30067899999999997</c:v>
                </c:pt>
                <c:pt idx="18">
                  <c:v>3.261E-3</c:v>
                </c:pt>
                <c:pt idx="19">
                  <c:v>0.81434499999999999</c:v>
                </c:pt>
                <c:pt idx="20">
                  <c:v>8.3700000000000007E-3</c:v>
                </c:pt>
                <c:pt idx="21">
                  <c:v>0.83736299999999997</c:v>
                </c:pt>
                <c:pt idx="22">
                  <c:v>0.666323</c:v>
                </c:pt>
                <c:pt idx="23">
                  <c:v>0.99427500000000002</c:v>
                </c:pt>
                <c:pt idx="25">
                  <c:v>0.20195949999999999</c:v>
                </c:pt>
              </c:numCache>
            </c:numRef>
          </c:val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Repeated Values</c:v>
                </c:pt>
              </c:strCache>
            </c:strRef>
          </c:tx>
          <c:invertIfNegative val="0"/>
          <c:cat>
            <c:strRef>
              <c:f>Sheet1!$A$1:$A$26</c:f>
              <c:strCache>
                <c:ptCount val="26"/>
                <c:pt idx="0">
                  <c:v>  libquantum </c:v>
                </c:pt>
                <c:pt idx="1">
                  <c:v>  lbm </c:v>
                </c:pt>
                <c:pt idx="2">
                  <c:v>  mcf </c:v>
                </c:pt>
                <c:pt idx="3">
                  <c:v>  tpch17 </c:v>
                </c:pt>
                <c:pt idx="4">
                  <c:v>  sjeng </c:v>
                </c:pt>
                <c:pt idx="5">
                  <c:v>  omnetpp </c:v>
                </c:pt>
                <c:pt idx="6">
                  <c:v>  tpch2 </c:v>
                </c:pt>
                <c:pt idx="7">
                  <c:v>  sphinx3 </c:v>
                </c:pt>
                <c:pt idx="8">
                  <c:v>  xalancbmk </c:v>
                </c:pt>
                <c:pt idx="9">
                  <c:v>  bzip2 </c:v>
                </c:pt>
                <c:pt idx="10">
                  <c:v>  tpch6 </c:v>
                </c:pt>
                <c:pt idx="11">
                  <c:v>  leslie3d </c:v>
                </c:pt>
                <c:pt idx="12">
                  <c:v>  apache </c:v>
                </c:pt>
                <c:pt idx="13">
                  <c:v>  gromacs </c:v>
                </c:pt>
                <c:pt idx="14">
                  <c:v>  astar </c:v>
                </c:pt>
                <c:pt idx="15">
                  <c:v>  gobmk </c:v>
                </c:pt>
                <c:pt idx="16">
                  <c:v>  soplex </c:v>
                </c:pt>
                <c:pt idx="17">
                  <c:v>  gcc </c:v>
                </c:pt>
                <c:pt idx="18">
                  <c:v>  hmmer </c:v>
                </c:pt>
                <c:pt idx="19">
                  <c:v>  wrf </c:v>
                </c:pt>
                <c:pt idx="20">
                  <c:v>  h264ref </c:v>
                </c:pt>
                <c:pt idx="21">
                  <c:v>  zeusmp </c:v>
                </c:pt>
                <c:pt idx="22">
                  <c:v>  cactusADM </c:v>
                </c:pt>
                <c:pt idx="23">
                  <c:v>  GemsFDTD </c:v>
                </c:pt>
                <c:pt idx="25">
                  <c:v>Arith.Mean</c:v>
                </c:pt>
              </c:strCache>
            </c:strRef>
          </c:cat>
          <c:val>
            <c:numRef>
              <c:f>Sheet1!$C$1:$C$26</c:f>
              <c:numCache>
                <c:formatCode>0%</c:formatCode>
                <c:ptCount val="26"/>
                <c:pt idx="0">
                  <c:v>1E-4</c:v>
                </c:pt>
                <c:pt idx="1">
                  <c:v>6.4999999999999994E-5</c:v>
                </c:pt>
                <c:pt idx="2">
                  <c:v>1E-4</c:v>
                </c:pt>
                <c:pt idx="3">
                  <c:v>5.0799999999999999E-4</c:v>
                </c:pt>
                <c:pt idx="4">
                  <c:v>1.46E-4</c:v>
                </c:pt>
                <c:pt idx="5">
                  <c:v>1E-4</c:v>
                </c:pt>
                <c:pt idx="6">
                  <c:v>5.2899999999999996E-4</c:v>
                </c:pt>
                <c:pt idx="7">
                  <c:v>8.8120000000000004E-3</c:v>
                </c:pt>
                <c:pt idx="8">
                  <c:v>1.9999999999999999E-6</c:v>
                </c:pt>
                <c:pt idx="9">
                  <c:v>3.6901000000000003E-2</c:v>
                </c:pt>
                <c:pt idx="10">
                  <c:v>2.0049999999999998E-3</c:v>
                </c:pt>
                <c:pt idx="11">
                  <c:v>9.5992999999999995E-2</c:v>
                </c:pt>
                <c:pt idx="12">
                  <c:v>5.0720000000000001E-3</c:v>
                </c:pt>
                <c:pt idx="13">
                  <c:v>1.0873000000000001E-2</c:v>
                </c:pt>
                <c:pt idx="14">
                  <c:v>5.914E-3</c:v>
                </c:pt>
                <c:pt idx="15">
                  <c:v>2.0917000000000002E-2</c:v>
                </c:pt>
                <c:pt idx="16">
                  <c:v>0.29969200000000001</c:v>
                </c:pt>
                <c:pt idx="17">
                  <c:v>3.8811999999999999E-2</c:v>
                </c:pt>
                <c:pt idx="18">
                  <c:v>3.1344999999999998E-2</c:v>
                </c:pt>
                <c:pt idx="19">
                  <c:v>8.3856E-2</c:v>
                </c:pt>
                <c:pt idx="20">
                  <c:v>6.4140000000000004E-3</c:v>
                </c:pt>
                <c:pt idx="21">
                  <c:v>0.13684199999999999</c:v>
                </c:pt>
                <c:pt idx="22">
                  <c:v>0.32178000000000001</c:v>
                </c:pt>
                <c:pt idx="23">
                  <c:v>1.6280000000000001E-3</c:v>
                </c:pt>
                <c:pt idx="25">
                  <c:v>4.6183583333333333E-2</c:v>
                </c:pt>
              </c:numCache>
            </c:numRef>
          </c:val>
        </c:ser>
        <c:ser>
          <c:idx val="2"/>
          <c:order val="2"/>
          <c:tx>
            <c:strRef>
              <c:f>Sheet1!$D$27</c:f>
              <c:strCache>
                <c:ptCount val="1"/>
                <c:pt idx="0">
                  <c:v>Other Patterns</c:v>
                </c:pt>
              </c:strCache>
            </c:strRef>
          </c:tx>
          <c:invertIfNegative val="0"/>
          <c:cat>
            <c:strRef>
              <c:f>Sheet1!$A$1:$A$26</c:f>
              <c:strCache>
                <c:ptCount val="26"/>
                <c:pt idx="0">
                  <c:v>  libquantum </c:v>
                </c:pt>
                <c:pt idx="1">
                  <c:v>  lbm </c:v>
                </c:pt>
                <c:pt idx="2">
                  <c:v>  mcf </c:v>
                </c:pt>
                <c:pt idx="3">
                  <c:v>  tpch17 </c:v>
                </c:pt>
                <c:pt idx="4">
                  <c:v>  sjeng </c:v>
                </c:pt>
                <c:pt idx="5">
                  <c:v>  omnetpp </c:v>
                </c:pt>
                <c:pt idx="6">
                  <c:v>  tpch2 </c:v>
                </c:pt>
                <c:pt idx="7">
                  <c:v>  sphinx3 </c:v>
                </c:pt>
                <c:pt idx="8">
                  <c:v>  xalancbmk </c:v>
                </c:pt>
                <c:pt idx="9">
                  <c:v>  bzip2 </c:v>
                </c:pt>
                <c:pt idx="10">
                  <c:v>  tpch6 </c:v>
                </c:pt>
                <c:pt idx="11">
                  <c:v>  leslie3d </c:v>
                </c:pt>
                <c:pt idx="12">
                  <c:v>  apache </c:v>
                </c:pt>
                <c:pt idx="13">
                  <c:v>  gromacs </c:v>
                </c:pt>
                <c:pt idx="14">
                  <c:v>  astar </c:v>
                </c:pt>
                <c:pt idx="15">
                  <c:v>  gobmk </c:v>
                </c:pt>
                <c:pt idx="16">
                  <c:v>  soplex </c:v>
                </c:pt>
                <c:pt idx="17">
                  <c:v>  gcc </c:v>
                </c:pt>
                <c:pt idx="18">
                  <c:v>  hmmer </c:v>
                </c:pt>
                <c:pt idx="19">
                  <c:v>  wrf </c:v>
                </c:pt>
                <c:pt idx="20">
                  <c:v>  h264ref </c:v>
                </c:pt>
                <c:pt idx="21">
                  <c:v>  zeusmp </c:v>
                </c:pt>
                <c:pt idx="22">
                  <c:v>  cactusADM </c:v>
                </c:pt>
                <c:pt idx="23">
                  <c:v>  GemsFDTD </c:v>
                </c:pt>
                <c:pt idx="25">
                  <c:v>Arith.Mean</c:v>
                </c:pt>
              </c:strCache>
            </c:strRef>
          </c:cat>
          <c:val>
            <c:numRef>
              <c:f>Sheet1!$D$1:$D$26</c:f>
              <c:numCache>
                <c:formatCode>0%</c:formatCode>
                <c:ptCount val="26"/>
                <c:pt idx="0">
                  <c:v>1.7700000000000002E-4</c:v>
                </c:pt>
                <c:pt idx="1">
                  <c:v>1.3799999999999999E-4</c:v>
                </c:pt>
                <c:pt idx="2">
                  <c:v>6.0208999999999999E-2</c:v>
                </c:pt>
                <c:pt idx="3">
                  <c:v>4.5393999999999997E-2</c:v>
                </c:pt>
                <c:pt idx="4">
                  <c:v>7.0763000000000006E-2</c:v>
                </c:pt>
                <c:pt idx="5">
                  <c:v>0.11701499999999999</c:v>
                </c:pt>
                <c:pt idx="6">
                  <c:v>7.5431999999999999E-2</c:v>
                </c:pt>
                <c:pt idx="7">
                  <c:v>0.116796</c:v>
                </c:pt>
                <c:pt idx="8">
                  <c:v>0.21335999999999999</c:v>
                </c:pt>
                <c:pt idx="9">
                  <c:v>0.188634</c:v>
                </c:pt>
                <c:pt idx="10">
                  <c:v>0.12997500000000001</c:v>
                </c:pt>
                <c:pt idx="11">
                  <c:v>1.6265000000000002E-2</c:v>
                </c:pt>
                <c:pt idx="12">
                  <c:v>0.239121</c:v>
                </c:pt>
                <c:pt idx="13">
                  <c:v>0.24081700000000003</c:v>
                </c:pt>
                <c:pt idx="14">
                  <c:v>0.42075699999999999</c:v>
                </c:pt>
                <c:pt idx="15">
                  <c:v>8.6109000000000005E-2</c:v>
                </c:pt>
                <c:pt idx="16">
                  <c:v>0.185363</c:v>
                </c:pt>
                <c:pt idx="17">
                  <c:v>0.45647199999999999</c:v>
                </c:pt>
                <c:pt idx="18">
                  <c:v>0.84696800000000005</c:v>
                </c:pt>
                <c:pt idx="19">
                  <c:v>1.7818000000000001E-2</c:v>
                </c:pt>
                <c:pt idx="20">
                  <c:v>0.91842599999999996</c:v>
                </c:pt>
                <c:pt idx="21">
                  <c:v>3.0600000000000001E-4</c:v>
                </c:pt>
                <c:pt idx="22">
                  <c:v>6.9900000000000008E-4</c:v>
                </c:pt>
                <c:pt idx="23">
                  <c:v>3.4499999999999993E-4</c:v>
                </c:pt>
                <c:pt idx="25">
                  <c:v>0.18530662500000003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2624208"/>
        <c:axId val="1352622576"/>
      </c:barChart>
      <c:catAx>
        <c:axId val="135262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52622576"/>
        <c:crosses val="autoZero"/>
        <c:auto val="1"/>
        <c:lblAlgn val="ctr"/>
        <c:lblOffset val="100"/>
        <c:noMultiLvlLbl val="0"/>
      </c:catAx>
      <c:valAx>
        <c:axId val="135262257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Cache Coverage (%)</a:t>
                </a:r>
              </a:p>
            </c:rich>
          </c:tx>
          <c:layout>
            <c:manualLayout>
              <c:xMode val="edge"/>
              <c:yMode val="edge"/>
              <c:x val="1.5770611099326745E-2"/>
              <c:y val="0.16123162363868185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5262420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6612711240042388"/>
          <c:y val="0.17076407545767122"/>
          <c:w val="0.40236278031035638"/>
          <c:h val="0.3409646659247285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40742857914037"/>
          <c:y val="5.6439855395434065E-2"/>
          <c:w val="0.82055300455864066"/>
          <c:h val="0.793640379062161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'Comp Ratios'!$C$26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Ratios'!$C$27</c:f>
              <c:numCache>
                <c:formatCode>General</c:formatCode>
                <c:ptCount val="1"/>
                <c:pt idx="0">
                  <c:v>1.3961079850045255</c:v>
                </c:pt>
              </c:numCache>
            </c:numRef>
          </c:val>
        </c:ser>
        <c:ser>
          <c:idx val="2"/>
          <c:order val="1"/>
          <c:tx>
            <c:strRef>
              <c:f>'Comp Ratios'!$D$26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Ratios'!$D$27</c:f>
              <c:numCache>
                <c:formatCode>General</c:formatCode>
                <c:ptCount val="1"/>
                <c:pt idx="0">
                  <c:v>1.5113190361374507</c:v>
                </c:pt>
              </c:numCache>
            </c:numRef>
          </c:val>
        </c:ser>
        <c:ser>
          <c:idx val="3"/>
          <c:order val="2"/>
          <c:tx>
            <c:strRef>
              <c:f>'Comp Ratios'!$E$26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Ratios'!$E$27</c:f>
              <c:numCache>
                <c:formatCode>General</c:formatCode>
                <c:ptCount val="1"/>
                <c:pt idx="0">
                  <c:v>1.4982470232669582</c:v>
                </c:pt>
              </c:numCache>
            </c:numRef>
          </c:val>
        </c:ser>
        <c:ser>
          <c:idx val="4"/>
          <c:order val="3"/>
          <c:tx>
            <c:strRef>
              <c:f>'Comp Ratios'!$F$26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Ratios'!$F$27</c:f>
              <c:numCache>
                <c:formatCode>General</c:formatCode>
                <c:ptCount val="1"/>
                <c:pt idx="0">
                  <c:v>1.4326292564019554</c:v>
                </c:pt>
              </c:numCache>
            </c:numRef>
          </c:val>
        </c:ser>
        <c:ser>
          <c:idx val="5"/>
          <c:order val="4"/>
          <c:tx>
            <c:strRef>
              <c:f>'Comp Ratios'!$H$26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Ratios'!$H$27</c:f>
              <c:numCache>
                <c:formatCode>General</c:formatCode>
                <c:ptCount val="1"/>
                <c:pt idx="0">
                  <c:v>1.311848079902457</c:v>
                </c:pt>
              </c:numCache>
            </c:numRef>
          </c:val>
        </c:ser>
        <c:ser>
          <c:idx val="7"/>
          <c:order val="5"/>
          <c:tx>
            <c:strRef>
              <c:f>'Comp Ratios'!$I$26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Ratios'!$I$27</c:f>
              <c:numCache>
                <c:formatCode>General</c:formatCode>
                <c:ptCount val="1"/>
                <c:pt idx="0">
                  <c:v>1.2741766613082581</c:v>
                </c:pt>
              </c:numCache>
            </c:numRef>
          </c:val>
        </c:ser>
        <c:ser>
          <c:idx val="8"/>
          <c:order val="6"/>
          <c:tx>
            <c:strRef>
              <c:f>'Comp Ratios'!$J$26</c:f>
              <c:strCache>
                <c:ptCount val="1"/>
                <c:pt idx="0">
                  <c:v>16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Ratios'!$J$27</c:f>
              <c:numCache>
                <c:formatCode>General</c:formatCode>
                <c:ptCount val="1"/>
                <c:pt idx="0">
                  <c:v>1.2241940761602352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616592"/>
        <c:axId val="1352630192"/>
      </c:barChart>
      <c:catAx>
        <c:axId val="1352616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52630192"/>
        <c:crosses val="autoZero"/>
        <c:auto val="1"/>
        <c:lblAlgn val="ctr"/>
        <c:lblOffset val="100"/>
        <c:noMultiLvlLbl val="0"/>
      </c:catAx>
      <c:valAx>
        <c:axId val="1352630192"/>
        <c:scaling>
          <c:orientation val="minMax"/>
          <c:max val="1.8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Compression Ratio</a:t>
                </a:r>
              </a:p>
            </c:rich>
          </c:tx>
          <c:layout>
            <c:manualLayout>
              <c:xMode val="edge"/>
              <c:yMode val="edge"/>
              <c:x val="4.0644558853220335E-4"/>
              <c:y val="8.9061803595305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52616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673289825702812"/>
          <c:y val="0.86519886937209789"/>
          <c:w val="0.72857542857731816"/>
          <c:h val="6.869220674338784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'Comp Ratios'!$E$1</c:f>
              <c:strCache>
                <c:ptCount val="1"/>
                <c:pt idx="0">
                  <c:v>B+Δ (2 bases)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'Comp Ratios'!$A$2:$A$27</c:f>
              <c:strCache>
                <c:ptCount val="26"/>
                <c:pt idx="0">
                  <c:v>  lbm </c:v>
                </c:pt>
                <c:pt idx="1">
                  <c:v>  wrf </c:v>
                </c:pt>
                <c:pt idx="2">
                  <c:v>  hmmer </c:v>
                </c:pt>
                <c:pt idx="3">
                  <c:v>  sphinx3 </c:v>
                </c:pt>
                <c:pt idx="4">
                  <c:v>  tpch17 </c:v>
                </c:pt>
                <c:pt idx="5">
                  <c:v>  libquantum </c:v>
                </c:pt>
                <c:pt idx="6">
                  <c:v>  leslie3d </c:v>
                </c:pt>
                <c:pt idx="7">
                  <c:v>  gromacs </c:v>
                </c:pt>
                <c:pt idx="8">
                  <c:v>  sjeng </c:v>
                </c:pt>
                <c:pt idx="9">
                  <c:v>  mcf </c:v>
                </c:pt>
                <c:pt idx="10">
                  <c:v>  h264ref </c:v>
                </c:pt>
                <c:pt idx="11">
                  <c:v>  tpch2 </c:v>
                </c:pt>
                <c:pt idx="12">
                  <c:v>  omnetpp </c:v>
                </c:pt>
                <c:pt idx="13">
                  <c:v>  apache </c:v>
                </c:pt>
                <c:pt idx="14">
                  <c:v>  bzip2 </c:v>
                </c:pt>
                <c:pt idx="15">
                  <c:v>  xalancbmk </c:v>
                </c:pt>
                <c:pt idx="16">
                  <c:v>  astar </c:v>
                </c:pt>
                <c:pt idx="17">
                  <c:v>  tpch6 </c:v>
                </c:pt>
                <c:pt idx="18">
                  <c:v>  cactusADM </c:v>
                </c:pt>
                <c:pt idx="19">
                  <c:v>  gcc </c:v>
                </c:pt>
                <c:pt idx="20">
                  <c:v>  soplex </c:v>
                </c:pt>
                <c:pt idx="21">
                  <c:v>  gobmk </c:v>
                </c:pt>
                <c:pt idx="22">
                  <c:v>  zeusmp </c:v>
                </c:pt>
                <c:pt idx="23">
                  <c:v>  GemsFDTD </c:v>
                </c:pt>
                <c:pt idx="25">
                  <c:v>GeoMean</c:v>
                </c:pt>
              </c:strCache>
            </c:strRef>
          </c:cat>
          <c:val>
            <c:numRef>
              <c:f>'Comp Ratios'!$E$2:$E$27</c:f>
              <c:numCache>
                <c:formatCode>General</c:formatCode>
                <c:ptCount val="26"/>
                <c:pt idx="0">
                  <c:v>1.0625469999999999</c:v>
                </c:pt>
                <c:pt idx="1">
                  <c:v>1.0124989999999998</c:v>
                </c:pt>
                <c:pt idx="2">
                  <c:v>1.0254189999999999</c:v>
                </c:pt>
                <c:pt idx="3">
                  <c:v>1.197889</c:v>
                </c:pt>
                <c:pt idx="4">
                  <c:v>1.133192</c:v>
                </c:pt>
                <c:pt idx="5">
                  <c:v>1.3750020000000001</c:v>
                </c:pt>
                <c:pt idx="6">
                  <c:v>1.7477379999999998</c:v>
                </c:pt>
                <c:pt idx="7">
                  <c:v>1.5346259999999998</c:v>
                </c:pt>
                <c:pt idx="8">
                  <c:v>1.3346989999999999</c:v>
                </c:pt>
                <c:pt idx="9">
                  <c:v>1.244637</c:v>
                </c:pt>
                <c:pt idx="10">
                  <c:v>1.5237679999999998</c:v>
                </c:pt>
                <c:pt idx="11">
                  <c:v>1.4469979999999998</c:v>
                </c:pt>
                <c:pt idx="12">
                  <c:v>1.26084</c:v>
                </c:pt>
                <c:pt idx="13">
                  <c:v>1.4752889999999999</c:v>
                </c:pt>
                <c:pt idx="14">
                  <c:v>1.744685</c:v>
                </c:pt>
                <c:pt idx="15">
                  <c:v>1.395392</c:v>
                </c:pt>
                <c:pt idx="16">
                  <c:v>1.979349</c:v>
                </c:pt>
                <c:pt idx="17">
                  <c:v>1.786778</c:v>
                </c:pt>
                <c:pt idx="18">
                  <c:v>1.973851</c:v>
                </c:pt>
                <c:pt idx="19">
                  <c:v>1.991919</c:v>
                </c:pt>
                <c:pt idx="20">
                  <c:v>1.9922410000000008</c:v>
                </c:pt>
                <c:pt idx="21">
                  <c:v>1.994691</c:v>
                </c:pt>
                <c:pt idx="22">
                  <c:v>1.9950470000000009</c:v>
                </c:pt>
                <c:pt idx="23">
                  <c:v>1.9965880000000009</c:v>
                </c:pt>
                <c:pt idx="25">
                  <c:v>1.5113190361374502</c:v>
                </c:pt>
              </c:numCache>
            </c:numRef>
          </c:val>
        </c:ser>
        <c:ser>
          <c:idx val="4"/>
          <c:order val="1"/>
          <c:tx>
            <c:strRef>
              <c:f>'Comp Ratios'!$F$1</c:f>
              <c:strCache>
                <c:ptCount val="1"/>
                <c:pt idx="0">
                  <c:v>BΔI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'Comp Ratios'!$A$2:$A$27</c:f>
              <c:strCache>
                <c:ptCount val="26"/>
                <c:pt idx="0">
                  <c:v>  lbm </c:v>
                </c:pt>
                <c:pt idx="1">
                  <c:v>  wrf </c:v>
                </c:pt>
                <c:pt idx="2">
                  <c:v>  hmmer </c:v>
                </c:pt>
                <c:pt idx="3">
                  <c:v>  sphinx3 </c:v>
                </c:pt>
                <c:pt idx="4">
                  <c:v>  tpch17 </c:v>
                </c:pt>
                <c:pt idx="5">
                  <c:v>  libquantum </c:v>
                </c:pt>
                <c:pt idx="6">
                  <c:v>  leslie3d </c:v>
                </c:pt>
                <c:pt idx="7">
                  <c:v>  gromacs </c:v>
                </c:pt>
                <c:pt idx="8">
                  <c:v>  sjeng </c:v>
                </c:pt>
                <c:pt idx="9">
                  <c:v>  mcf </c:v>
                </c:pt>
                <c:pt idx="10">
                  <c:v>  h264ref </c:v>
                </c:pt>
                <c:pt idx="11">
                  <c:v>  tpch2 </c:v>
                </c:pt>
                <c:pt idx="12">
                  <c:v>  omnetpp </c:v>
                </c:pt>
                <c:pt idx="13">
                  <c:v>  apache </c:v>
                </c:pt>
                <c:pt idx="14">
                  <c:v>  bzip2 </c:v>
                </c:pt>
                <c:pt idx="15">
                  <c:v>  xalancbmk </c:v>
                </c:pt>
                <c:pt idx="16">
                  <c:v>  astar </c:v>
                </c:pt>
                <c:pt idx="17">
                  <c:v>  tpch6 </c:v>
                </c:pt>
                <c:pt idx="18">
                  <c:v>  cactusADM </c:v>
                </c:pt>
                <c:pt idx="19">
                  <c:v>  gcc </c:v>
                </c:pt>
                <c:pt idx="20">
                  <c:v>  soplex </c:v>
                </c:pt>
                <c:pt idx="21">
                  <c:v>  gobmk </c:v>
                </c:pt>
                <c:pt idx="22">
                  <c:v>  zeusmp </c:v>
                </c:pt>
                <c:pt idx="23">
                  <c:v>  GemsFDTD </c:v>
                </c:pt>
                <c:pt idx="25">
                  <c:v>GeoMean</c:v>
                </c:pt>
              </c:strCache>
            </c:strRef>
          </c:cat>
          <c:val>
            <c:numRef>
              <c:f>'Comp Ratios'!$F$2:$F$27</c:f>
              <c:numCache>
                <c:formatCode>General</c:formatCode>
                <c:ptCount val="26"/>
                <c:pt idx="0">
                  <c:v>1.003927999999999</c:v>
                </c:pt>
                <c:pt idx="1">
                  <c:v>1.0124989999999998</c:v>
                </c:pt>
                <c:pt idx="2">
                  <c:v>1.0257499999999991</c:v>
                </c:pt>
                <c:pt idx="3">
                  <c:v>1.1021160000000001</c:v>
                </c:pt>
                <c:pt idx="4">
                  <c:v>1.183173</c:v>
                </c:pt>
                <c:pt idx="5">
                  <c:v>1.3500880000000008</c:v>
                </c:pt>
                <c:pt idx="6">
                  <c:v>1.4052099999999992</c:v>
                </c:pt>
                <c:pt idx="7">
                  <c:v>1.4278729999999991</c:v>
                </c:pt>
                <c:pt idx="8">
                  <c:v>1.4975349999999992</c:v>
                </c:pt>
                <c:pt idx="9">
                  <c:v>1.523574999999999</c:v>
                </c:pt>
                <c:pt idx="10">
                  <c:v>1.5350170000000001</c:v>
                </c:pt>
                <c:pt idx="11">
                  <c:v>1.5415989999999991</c:v>
                </c:pt>
                <c:pt idx="12">
                  <c:v>1.5793679999999999</c:v>
                </c:pt>
                <c:pt idx="13">
                  <c:v>1.5993009999999999</c:v>
                </c:pt>
                <c:pt idx="14">
                  <c:v>1.6017439999999998</c:v>
                </c:pt>
                <c:pt idx="15">
                  <c:v>1.6111989999999998</c:v>
                </c:pt>
                <c:pt idx="16">
                  <c:v>1.740526999999999</c:v>
                </c:pt>
                <c:pt idx="17">
                  <c:v>1.9257150000000001</c:v>
                </c:pt>
                <c:pt idx="18">
                  <c:v>1.9738450000000001</c:v>
                </c:pt>
                <c:pt idx="19">
                  <c:v>1.9920310000000001</c:v>
                </c:pt>
                <c:pt idx="20">
                  <c:v>1.9922450000000009</c:v>
                </c:pt>
                <c:pt idx="21">
                  <c:v>1.9946919999999999</c:v>
                </c:pt>
                <c:pt idx="22">
                  <c:v>1.9950470000000009</c:v>
                </c:pt>
                <c:pt idx="23">
                  <c:v>1.9965880000000009</c:v>
                </c:pt>
                <c:pt idx="25">
                  <c:v>1.5299172364914377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618768"/>
        <c:axId val="1352625296"/>
      </c:barChart>
      <c:catAx>
        <c:axId val="135261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52625296"/>
        <c:crosses val="autoZero"/>
        <c:auto val="1"/>
        <c:lblAlgn val="ctr"/>
        <c:lblOffset val="100"/>
        <c:noMultiLvlLbl val="0"/>
      </c:catAx>
      <c:valAx>
        <c:axId val="1352625296"/>
        <c:scaling>
          <c:orientation val="minMax"/>
          <c:max val="2.2000000000000002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Compression Ratio</a:t>
                </a:r>
              </a:p>
            </c:rich>
          </c:tx>
          <c:layout>
            <c:manualLayout>
              <c:xMode val="edge"/>
              <c:yMode val="edge"/>
              <c:x val="2.8492397502036405E-3"/>
              <c:y val="0.208275676605997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52618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351762602950492"/>
          <c:y val="0.1631709048663999"/>
          <c:w val="0.7086676008426368"/>
          <c:h val="9.5840573173116228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4045774739929"/>
          <c:y val="0.11923595355665302"/>
          <c:w val="0.8484696848647364"/>
          <c:h val="0.5115498910093866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'Comp Ratios'!$B$1</c:f>
              <c:strCache>
                <c:ptCount val="1"/>
                <c:pt idx="0">
                  <c:v>ZCA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</c:spPr>
          <c:invertIfNegative val="0"/>
          <c:cat>
            <c:strRef>
              <c:f>'Comp Ratios'!$A$2:$A$27</c:f>
              <c:strCache>
                <c:ptCount val="26"/>
                <c:pt idx="0">
                  <c:v>  lbm </c:v>
                </c:pt>
                <c:pt idx="1">
                  <c:v>  wrf </c:v>
                </c:pt>
                <c:pt idx="2">
                  <c:v>  hmmer </c:v>
                </c:pt>
                <c:pt idx="3">
                  <c:v>  sphinx3 </c:v>
                </c:pt>
                <c:pt idx="4">
                  <c:v>  tpch17 </c:v>
                </c:pt>
                <c:pt idx="5">
                  <c:v>  libquantum </c:v>
                </c:pt>
                <c:pt idx="6">
                  <c:v>  leslie3d </c:v>
                </c:pt>
                <c:pt idx="7">
                  <c:v>  gromacs </c:v>
                </c:pt>
                <c:pt idx="8">
                  <c:v>  sjeng </c:v>
                </c:pt>
                <c:pt idx="9">
                  <c:v>  mcf </c:v>
                </c:pt>
                <c:pt idx="10">
                  <c:v>  h264ref </c:v>
                </c:pt>
                <c:pt idx="11">
                  <c:v>  tpch2 </c:v>
                </c:pt>
                <c:pt idx="12">
                  <c:v>  omnetpp </c:v>
                </c:pt>
                <c:pt idx="13">
                  <c:v>  apache </c:v>
                </c:pt>
                <c:pt idx="14">
                  <c:v>  bzip2 </c:v>
                </c:pt>
                <c:pt idx="15">
                  <c:v>  xalancbmk </c:v>
                </c:pt>
                <c:pt idx="16">
                  <c:v>  astar </c:v>
                </c:pt>
                <c:pt idx="17">
                  <c:v>  tpch6 </c:v>
                </c:pt>
                <c:pt idx="18">
                  <c:v>  cactusADM </c:v>
                </c:pt>
                <c:pt idx="19">
                  <c:v>  gcc </c:v>
                </c:pt>
                <c:pt idx="20">
                  <c:v>  soplex </c:v>
                </c:pt>
                <c:pt idx="21">
                  <c:v>  gobmk </c:v>
                </c:pt>
                <c:pt idx="22">
                  <c:v>  zeusmp </c:v>
                </c:pt>
                <c:pt idx="23">
                  <c:v>  GemsFDTD </c:v>
                </c:pt>
                <c:pt idx="25">
                  <c:v>GeoMean</c:v>
                </c:pt>
              </c:strCache>
            </c:strRef>
          </c:cat>
          <c:val>
            <c:numRef>
              <c:f>'Comp Ratios'!$B$2:$B$27</c:f>
              <c:numCache>
                <c:formatCode>General</c:formatCode>
                <c:ptCount val="26"/>
                <c:pt idx="0">
                  <c:v>1</c:v>
                </c:pt>
                <c:pt idx="1">
                  <c:v>1.0124629999999999</c:v>
                </c:pt>
                <c:pt idx="2">
                  <c:v>1.0001549999999999</c:v>
                </c:pt>
                <c:pt idx="3">
                  <c:v>1.005528999999999</c:v>
                </c:pt>
                <c:pt idx="4">
                  <c:v>1.0288349999999991</c:v>
                </c:pt>
                <c:pt idx="5">
                  <c:v>1</c:v>
                </c:pt>
                <c:pt idx="6">
                  <c:v>1.1561470000000009</c:v>
                </c:pt>
                <c:pt idx="7">
                  <c:v>1.091415</c:v>
                </c:pt>
                <c:pt idx="8">
                  <c:v>1.0241009999999999</c:v>
                </c:pt>
                <c:pt idx="9">
                  <c:v>1</c:v>
                </c:pt>
                <c:pt idx="10">
                  <c:v>1.0005120000000001</c:v>
                </c:pt>
                <c:pt idx="11">
                  <c:v>1.189838</c:v>
                </c:pt>
                <c:pt idx="12">
                  <c:v>1</c:v>
                </c:pt>
                <c:pt idx="13">
                  <c:v>1.1082920000000001</c:v>
                </c:pt>
                <c:pt idx="14">
                  <c:v>1.0549339999999998</c:v>
                </c:pt>
                <c:pt idx="15">
                  <c:v>1.0000009999999999</c:v>
                </c:pt>
                <c:pt idx="16">
                  <c:v>1.001293999999999</c:v>
                </c:pt>
                <c:pt idx="17">
                  <c:v>1.2793809999999999</c:v>
                </c:pt>
                <c:pt idx="18">
                  <c:v>1.9738450000000001</c:v>
                </c:pt>
                <c:pt idx="19">
                  <c:v>1.5235029999999998</c:v>
                </c:pt>
                <c:pt idx="20">
                  <c:v>1.5405770000000001</c:v>
                </c:pt>
                <c:pt idx="21">
                  <c:v>1.8009850000000001</c:v>
                </c:pt>
                <c:pt idx="22">
                  <c:v>1.9950560000000008</c:v>
                </c:pt>
                <c:pt idx="23">
                  <c:v>1.9965880000000009</c:v>
                </c:pt>
                <c:pt idx="25">
                  <c:v>1.2004522719153881</c:v>
                </c:pt>
              </c:numCache>
            </c:numRef>
          </c:val>
        </c:ser>
        <c:ser>
          <c:idx val="4"/>
          <c:order val="1"/>
          <c:tx>
            <c:strRef>
              <c:f>'Comp Ratios'!$C$1</c:f>
              <c:strCache>
                <c:ptCount val="1"/>
                <c:pt idx="0">
                  <c:v>FVC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'Comp Ratios'!$A$2:$A$27</c:f>
              <c:strCache>
                <c:ptCount val="26"/>
                <c:pt idx="0">
                  <c:v>  lbm </c:v>
                </c:pt>
                <c:pt idx="1">
                  <c:v>  wrf </c:v>
                </c:pt>
                <c:pt idx="2">
                  <c:v>  hmmer </c:v>
                </c:pt>
                <c:pt idx="3">
                  <c:v>  sphinx3 </c:v>
                </c:pt>
                <c:pt idx="4">
                  <c:v>  tpch17 </c:v>
                </c:pt>
                <c:pt idx="5">
                  <c:v>  libquantum </c:v>
                </c:pt>
                <c:pt idx="6">
                  <c:v>  leslie3d </c:v>
                </c:pt>
                <c:pt idx="7">
                  <c:v>  gromacs </c:v>
                </c:pt>
                <c:pt idx="8">
                  <c:v>  sjeng </c:v>
                </c:pt>
                <c:pt idx="9">
                  <c:v>  mcf </c:v>
                </c:pt>
                <c:pt idx="10">
                  <c:v>  h264ref </c:v>
                </c:pt>
                <c:pt idx="11">
                  <c:v>  tpch2 </c:v>
                </c:pt>
                <c:pt idx="12">
                  <c:v>  omnetpp </c:v>
                </c:pt>
                <c:pt idx="13">
                  <c:v>  apache </c:v>
                </c:pt>
                <c:pt idx="14">
                  <c:v>  bzip2 </c:v>
                </c:pt>
                <c:pt idx="15">
                  <c:v>  xalancbmk </c:v>
                </c:pt>
                <c:pt idx="16">
                  <c:v>  astar </c:v>
                </c:pt>
                <c:pt idx="17">
                  <c:v>  tpch6 </c:v>
                </c:pt>
                <c:pt idx="18">
                  <c:v>  cactusADM </c:v>
                </c:pt>
                <c:pt idx="19">
                  <c:v>  gcc </c:v>
                </c:pt>
                <c:pt idx="20">
                  <c:v>  soplex </c:v>
                </c:pt>
                <c:pt idx="21">
                  <c:v>  gobmk </c:v>
                </c:pt>
                <c:pt idx="22">
                  <c:v>  zeusmp </c:v>
                </c:pt>
                <c:pt idx="23">
                  <c:v>  GemsFDTD </c:v>
                </c:pt>
                <c:pt idx="25">
                  <c:v>GeoMean</c:v>
                </c:pt>
              </c:strCache>
            </c:strRef>
          </c:cat>
          <c:val>
            <c:numRef>
              <c:f>'Comp Ratios'!$C$2:$C$27</c:f>
              <c:numCache>
                <c:formatCode>General</c:formatCode>
                <c:ptCount val="26"/>
                <c:pt idx="0">
                  <c:v>1.0297219999999991</c:v>
                </c:pt>
                <c:pt idx="1">
                  <c:v>1.0124989999999998</c:v>
                </c:pt>
                <c:pt idx="2">
                  <c:v>1.0011689999999998</c:v>
                </c:pt>
                <c:pt idx="3">
                  <c:v>1.016967</c:v>
                </c:pt>
                <c:pt idx="4">
                  <c:v>1.1456909999999998</c:v>
                </c:pt>
                <c:pt idx="5">
                  <c:v>1.498807</c:v>
                </c:pt>
                <c:pt idx="6">
                  <c:v>1.185713</c:v>
                </c:pt>
                <c:pt idx="7">
                  <c:v>1.1437609999999998</c:v>
                </c:pt>
                <c:pt idx="8">
                  <c:v>1.4156829999999998</c:v>
                </c:pt>
                <c:pt idx="9">
                  <c:v>1.3572909999999998</c:v>
                </c:pt>
                <c:pt idx="10">
                  <c:v>1.0142880000000001</c:v>
                </c:pt>
                <c:pt idx="11">
                  <c:v>1.4595829999999999</c:v>
                </c:pt>
                <c:pt idx="12">
                  <c:v>1.3573770000000001</c:v>
                </c:pt>
                <c:pt idx="13">
                  <c:v>1.3744989999999999</c:v>
                </c:pt>
                <c:pt idx="14">
                  <c:v>1.1967639999999999</c:v>
                </c:pt>
                <c:pt idx="15">
                  <c:v>1.3873549999999999</c:v>
                </c:pt>
                <c:pt idx="16">
                  <c:v>1.9380649999999999</c:v>
                </c:pt>
                <c:pt idx="17">
                  <c:v>1.7894079999999999</c:v>
                </c:pt>
                <c:pt idx="18">
                  <c:v>1.9738420000000001</c:v>
                </c:pt>
                <c:pt idx="19">
                  <c:v>1.985919</c:v>
                </c:pt>
                <c:pt idx="20">
                  <c:v>1.959838</c:v>
                </c:pt>
                <c:pt idx="21">
                  <c:v>1.9947120000000009</c:v>
                </c:pt>
                <c:pt idx="22">
                  <c:v>1.9950470000000009</c:v>
                </c:pt>
                <c:pt idx="23">
                  <c:v>1.9965880000000009</c:v>
                </c:pt>
                <c:pt idx="25">
                  <c:v>1.4212130698538061</c:v>
                </c:pt>
              </c:numCache>
            </c:numRef>
          </c:val>
        </c:ser>
        <c:ser>
          <c:idx val="0"/>
          <c:order val="2"/>
          <c:tx>
            <c:strRef>
              <c:f>'Comp Ratios'!$D$1</c:f>
              <c:strCache>
                <c:ptCount val="1"/>
                <c:pt idx="0">
                  <c:v>FPC</c:v>
                </c:pt>
              </c:strCache>
            </c:strRef>
          </c:tx>
          <c:invertIfNegative val="0"/>
          <c:cat>
            <c:strRef>
              <c:f>'Comp Ratios'!$A$2:$A$27</c:f>
              <c:strCache>
                <c:ptCount val="26"/>
                <c:pt idx="0">
                  <c:v>  lbm </c:v>
                </c:pt>
                <c:pt idx="1">
                  <c:v>  wrf </c:v>
                </c:pt>
                <c:pt idx="2">
                  <c:v>  hmmer </c:v>
                </c:pt>
                <c:pt idx="3">
                  <c:v>  sphinx3 </c:v>
                </c:pt>
                <c:pt idx="4">
                  <c:v>  tpch17 </c:v>
                </c:pt>
                <c:pt idx="5">
                  <c:v>  libquantum </c:v>
                </c:pt>
                <c:pt idx="6">
                  <c:v>  leslie3d </c:v>
                </c:pt>
                <c:pt idx="7">
                  <c:v>  gromacs </c:v>
                </c:pt>
                <c:pt idx="8">
                  <c:v>  sjeng </c:v>
                </c:pt>
                <c:pt idx="9">
                  <c:v>  mcf </c:v>
                </c:pt>
                <c:pt idx="10">
                  <c:v>  h264ref </c:v>
                </c:pt>
                <c:pt idx="11">
                  <c:v>  tpch2 </c:v>
                </c:pt>
                <c:pt idx="12">
                  <c:v>  omnetpp </c:v>
                </c:pt>
                <c:pt idx="13">
                  <c:v>  apache </c:v>
                </c:pt>
                <c:pt idx="14">
                  <c:v>  bzip2 </c:v>
                </c:pt>
                <c:pt idx="15">
                  <c:v>  xalancbmk </c:v>
                </c:pt>
                <c:pt idx="16">
                  <c:v>  astar </c:v>
                </c:pt>
                <c:pt idx="17">
                  <c:v>  tpch6 </c:v>
                </c:pt>
                <c:pt idx="18">
                  <c:v>  cactusADM </c:v>
                </c:pt>
                <c:pt idx="19">
                  <c:v>  gcc </c:v>
                </c:pt>
                <c:pt idx="20">
                  <c:v>  soplex </c:v>
                </c:pt>
                <c:pt idx="21">
                  <c:v>  gobmk </c:v>
                </c:pt>
                <c:pt idx="22">
                  <c:v>  zeusmp </c:v>
                </c:pt>
                <c:pt idx="23">
                  <c:v>  GemsFDTD </c:v>
                </c:pt>
                <c:pt idx="25">
                  <c:v>GeoMean</c:v>
                </c:pt>
              </c:strCache>
            </c:strRef>
          </c:cat>
          <c:val>
            <c:numRef>
              <c:f>'Comp Ratios'!$D$2:$D$27</c:f>
              <c:numCache>
                <c:formatCode>General</c:formatCode>
                <c:ptCount val="26"/>
                <c:pt idx="0">
                  <c:v>1.0040070000000001</c:v>
                </c:pt>
                <c:pt idx="1">
                  <c:v>1.0124989999999998</c:v>
                </c:pt>
                <c:pt idx="2">
                  <c:v>1.022467</c:v>
                </c:pt>
                <c:pt idx="3">
                  <c:v>1.056789</c:v>
                </c:pt>
                <c:pt idx="4">
                  <c:v>1.230748</c:v>
                </c:pt>
                <c:pt idx="5">
                  <c:v>1.312106</c:v>
                </c:pt>
                <c:pt idx="6">
                  <c:v>1.177354</c:v>
                </c:pt>
                <c:pt idx="7">
                  <c:v>1.4063629999999998</c:v>
                </c:pt>
                <c:pt idx="8">
                  <c:v>1.4705199999999998</c:v>
                </c:pt>
                <c:pt idx="9">
                  <c:v>1.523520999999999</c:v>
                </c:pt>
                <c:pt idx="10">
                  <c:v>1.5441510000000001</c:v>
                </c:pt>
                <c:pt idx="11">
                  <c:v>1.5994439999999999</c:v>
                </c:pt>
                <c:pt idx="12">
                  <c:v>1.57629</c:v>
                </c:pt>
                <c:pt idx="13">
                  <c:v>1.7268959999999998</c:v>
                </c:pt>
                <c:pt idx="14">
                  <c:v>1.2651009999999998</c:v>
                </c:pt>
                <c:pt idx="15">
                  <c:v>1.6748939999999999</c:v>
                </c:pt>
                <c:pt idx="16">
                  <c:v>1.9072119999999999</c:v>
                </c:pt>
                <c:pt idx="17">
                  <c:v>1.9167400000000001</c:v>
                </c:pt>
                <c:pt idx="18">
                  <c:v>1.973835</c:v>
                </c:pt>
                <c:pt idx="19">
                  <c:v>1.9920320000000009</c:v>
                </c:pt>
                <c:pt idx="20">
                  <c:v>1.9922490000000008</c:v>
                </c:pt>
                <c:pt idx="21">
                  <c:v>1.9946950000000001</c:v>
                </c:pt>
                <c:pt idx="22">
                  <c:v>1.9950450000000008</c:v>
                </c:pt>
                <c:pt idx="23">
                  <c:v>1.9965880000000009</c:v>
                </c:pt>
                <c:pt idx="25">
                  <c:v>1.5148592945785613</c:v>
                </c:pt>
              </c:numCache>
            </c:numRef>
          </c:val>
        </c:ser>
        <c:ser>
          <c:idx val="2"/>
          <c:order val="3"/>
          <c:tx>
            <c:strRef>
              <c:f>'Comp Ratios'!$F$1</c:f>
              <c:strCache>
                <c:ptCount val="1"/>
                <c:pt idx="0">
                  <c:v>BΔI</c:v>
                </c:pt>
              </c:strCache>
            </c:strRef>
          </c:tx>
          <c:invertIfNegative val="0"/>
          <c:cat>
            <c:strRef>
              <c:f>'Comp Ratios'!$A$2:$A$27</c:f>
              <c:strCache>
                <c:ptCount val="26"/>
                <c:pt idx="0">
                  <c:v>  lbm </c:v>
                </c:pt>
                <c:pt idx="1">
                  <c:v>  wrf </c:v>
                </c:pt>
                <c:pt idx="2">
                  <c:v>  hmmer </c:v>
                </c:pt>
                <c:pt idx="3">
                  <c:v>  sphinx3 </c:v>
                </c:pt>
                <c:pt idx="4">
                  <c:v>  tpch17 </c:v>
                </c:pt>
                <c:pt idx="5">
                  <c:v>  libquantum </c:v>
                </c:pt>
                <c:pt idx="6">
                  <c:v>  leslie3d </c:v>
                </c:pt>
                <c:pt idx="7">
                  <c:v>  gromacs </c:v>
                </c:pt>
                <c:pt idx="8">
                  <c:v>  sjeng </c:v>
                </c:pt>
                <c:pt idx="9">
                  <c:v>  mcf </c:v>
                </c:pt>
                <c:pt idx="10">
                  <c:v>  h264ref </c:v>
                </c:pt>
                <c:pt idx="11">
                  <c:v>  tpch2 </c:v>
                </c:pt>
                <c:pt idx="12">
                  <c:v>  omnetpp </c:v>
                </c:pt>
                <c:pt idx="13">
                  <c:v>  apache </c:v>
                </c:pt>
                <c:pt idx="14">
                  <c:v>  bzip2 </c:v>
                </c:pt>
                <c:pt idx="15">
                  <c:v>  xalancbmk </c:v>
                </c:pt>
                <c:pt idx="16">
                  <c:v>  astar </c:v>
                </c:pt>
                <c:pt idx="17">
                  <c:v>  tpch6 </c:v>
                </c:pt>
                <c:pt idx="18">
                  <c:v>  cactusADM </c:v>
                </c:pt>
                <c:pt idx="19">
                  <c:v>  gcc </c:v>
                </c:pt>
                <c:pt idx="20">
                  <c:v>  soplex </c:v>
                </c:pt>
                <c:pt idx="21">
                  <c:v>  gobmk </c:v>
                </c:pt>
                <c:pt idx="22">
                  <c:v>  zeusmp </c:v>
                </c:pt>
                <c:pt idx="23">
                  <c:v>  GemsFDTD </c:v>
                </c:pt>
                <c:pt idx="25">
                  <c:v>GeoMean</c:v>
                </c:pt>
              </c:strCache>
            </c:strRef>
          </c:cat>
          <c:val>
            <c:numRef>
              <c:f>'Comp Ratios'!$F$2:$F$27</c:f>
              <c:numCache>
                <c:formatCode>General</c:formatCode>
                <c:ptCount val="26"/>
                <c:pt idx="0">
                  <c:v>1.003927999999999</c:v>
                </c:pt>
                <c:pt idx="1">
                  <c:v>1.0124989999999998</c:v>
                </c:pt>
                <c:pt idx="2">
                  <c:v>1.0257499999999991</c:v>
                </c:pt>
                <c:pt idx="3">
                  <c:v>1.1021160000000001</c:v>
                </c:pt>
                <c:pt idx="4">
                  <c:v>1.183173</c:v>
                </c:pt>
                <c:pt idx="5">
                  <c:v>1.3500880000000008</c:v>
                </c:pt>
                <c:pt idx="6">
                  <c:v>1.4052099999999992</c:v>
                </c:pt>
                <c:pt idx="7">
                  <c:v>1.4278729999999991</c:v>
                </c:pt>
                <c:pt idx="8">
                  <c:v>1.4975349999999992</c:v>
                </c:pt>
                <c:pt idx="9">
                  <c:v>1.523574999999999</c:v>
                </c:pt>
                <c:pt idx="10">
                  <c:v>1.5350170000000001</c:v>
                </c:pt>
                <c:pt idx="11">
                  <c:v>1.5415989999999991</c:v>
                </c:pt>
                <c:pt idx="12">
                  <c:v>1.5793679999999999</c:v>
                </c:pt>
                <c:pt idx="13">
                  <c:v>1.5993009999999999</c:v>
                </c:pt>
                <c:pt idx="14">
                  <c:v>1.6017439999999998</c:v>
                </c:pt>
                <c:pt idx="15">
                  <c:v>1.6111989999999998</c:v>
                </c:pt>
                <c:pt idx="16">
                  <c:v>1.740526999999999</c:v>
                </c:pt>
                <c:pt idx="17">
                  <c:v>1.9257150000000001</c:v>
                </c:pt>
                <c:pt idx="18">
                  <c:v>1.9738450000000001</c:v>
                </c:pt>
                <c:pt idx="19">
                  <c:v>1.9920310000000001</c:v>
                </c:pt>
                <c:pt idx="20">
                  <c:v>1.9922450000000009</c:v>
                </c:pt>
                <c:pt idx="21">
                  <c:v>1.9946919999999999</c:v>
                </c:pt>
                <c:pt idx="22">
                  <c:v>1.9950470000000009</c:v>
                </c:pt>
                <c:pt idx="23">
                  <c:v>1.9965880000000009</c:v>
                </c:pt>
                <c:pt idx="25">
                  <c:v>1.5299172364914377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631280"/>
        <c:axId val="1352631824"/>
      </c:barChart>
      <c:catAx>
        <c:axId val="135263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52631824"/>
        <c:crosses val="autoZero"/>
        <c:auto val="1"/>
        <c:lblAlgn val="ctr"/>
        <c:lblOffset val="100"/>
        <c:noMultiLvlLbl val="0"/>
      </c:catAx>
      <c:valAx>
        <c:axId val="1352631824"/>
        <c:scaling>
          <c:orientation val="minMax"/>
          <c:max val="2.2000000000000002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Compression Ratio</a:t>
                </a:r>
              </a:p>
            </c:rich>
          </c:tx>
          <c:layout>
            <c:manualLayout>
              <c:xMode val="edge"/>
              <c:yMode val="edge"/>
              <c:x val="1.3043479749341535E-2"/>
              <c:y val="7.546821477823749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52631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518763268145986"/>
          <c:y val="0.12061279416344146"/>
          <c:w val="0.56527303038605869"/>
          <c:h val="8.9363879161704324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'L2 Real Final (2)'!$A$2</c:f>
              <c:strCache>
                <c:ptCount val="1"/>
                <c:pt idx="0">
                  <c:v>Baseline (no compr.)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'L2 Real Final (2)'!$B$1:$G$1</c:f>
              <c:strCache>
                <c:ptCount val="6"/>
                <c:pt idx="0">
                  <c:v>512kB</c:v>
                </c:pt>
                <c:pt idx="1">
                  <c:v>1MB</c:v>
                </c:pt>
                <c:pt idx="2">
                  <c:v>2MB</c:v>
                </c:pt>
                <c:pt idx="3">
                  <c:v>4MB</c:v>
                </c:pt>
                <c:pt idx="4">
                  <c:v>8MB</c:v>
                </c:pt>
                <c:pt idx="5">
                  <c:v>16MB</c:v>
                </c:pt>
              </c:strCache>
            </c:strRef>
          </c:cat>
          <c:val>
            <c:numRef>
              <c:f>'L2 Real Final (2)'!$B$2:$G$2</c:f>
              <c:numCache>
                <c:formatCode>General</c:formatCode>
                <c:ptCount val="6"/>
                <c:pt idx="0">
                  <c:v>1</c:v>
                </c:pt>
                <c:pt idx="1">
                  <c:v>1.0858743383473124</c:v>
                </c:pt>
                <c:pt idx="2">
                  <c:v>1.1498082105336758</c:v>
                </c:pt>
                <c:pt idx="3">
                  <c:v>1.1818548936555</c:v>
                </c:pt>
                <c:pt idx="4">
                  <c:v>1.2752649579707438</c:v>
                </c:pt>
                <c:pt idx="5">
                  <c:v>1.3788094006898959</c:v>
                </c:pt>
              </c:numCache>
            </c:numRef>
          </c:val>
        </c:ser>
        <c:ser>
          <c:idx val="1"/>
          <c:order val="1"/>
          <c:tx>
            <c:strRef>
              <c:f>'L2 Real Final (2)'!$A$3</c:f>
              <c:strCache>
                <c:ptCount val="1"/>
                <c:pt idx="0">
                  <c:v>BΔI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'L2 Real Final (2)'!$B$1:$G$1</c:f>
              <c:strCache>
                <c:ptCount val="6"/>
                <c:pt idx="0">
                  <c:v>512kB</c:v>
                </c:pt>
                <c:pt idx="1">
                  <c:v>1MB</c:v>
                </c:pt>
                <c:pt idx="2">
                  <c:v>2MB</c:v>
                </c:pt>
                <c:pt idx="3">
                  <c:v>4MB</c:v>
                </c:pt>
                <c:pt idx="4">
                  <c:v>8MB</c:v>
                </c:pt>
                <c:pt idx="5">
                  <c:v>16MB</c:v>
                </c:pt>
              </c:strCache>
            </c:strRef>
          </c:cat>
          <c:val>
            <c:numRef>
              <c:f>'L2 Real Final (2)'!$B$3:$G$3</c:f>
              <c:numCache>
                <c:formatCode>General</c:formatCode>
                <c:ptCount val="6"/>
                <c:pt idx="0">
                  <c:v>1.081725376616933</c:v>
                </c:pt>
                <c:pt idx="1">
                  <c:v>1.1424795633036346</c:v>
                </c:pt>
                <c:pt idx="2">
                  <c:v>1.2084973352241655</c:v>
                </c:pt>
                <c:pt idx="3">
                  <c:v>1.2400804947935673</c:v>
                </c:pt>
                <c:pt idx="4">
                  <c:v>1.346025446046704</c:v>
                </c:pt>
                <c:pt idx="5">
                  <c:v>1.4284732594114058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620944"/>
        <c:axId val="1352617136"/>
      </c:barChart>
      <c:catAx>
        <c:axId val="135262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2800" dirty="0"/>
                  <a:t>L2 cache</a:t>
                </a:r>
                <a:r>
                  <a:rPr lang="en-US" sz="2800" baseline="0" dirty="0"/>
                  <a:t> size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.37439129017047457"/>
              <c:y val="0.8205972749591925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52617136"/>
        <c:crosses val="autoZero"/>
        <c:auto val="1"/>
        <c:lblAlgn val="ctr"/>
        <c:lblOffset val="100"/>
        <c:noMultiLvlLbl val="0"/>
      </c:catAx>
      <c:valAx>
        <c:axId val="1352617136"/>
        <c:scaling>
          <c:orientation val="minMax"/>
          <c:max val="1.5"/>
          <c:min val="0.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2800" dirty="0"/>
                  <a:t>Normalized IPC</a:t>
                </a:r>
              </a:p>
            </c:rich>
          </c:tx>
          <c:layout>
            <c:manualLayout>
              <c:xMode val="edge"/>
              <c:yMode val="edge"/>
              <c:x val="2.5462967604069658E-2"/>
              <c:y val="0.118990569140180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352620944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26586243591570458"/>
          <c:y val="2.215012137406816E-2"/>
          <c:w val="0.64443218256988044"/>
          <c:h val="0.1599155742826144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Baseline (no compr.)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Sheet2!$B$1:$G$1</c:f>
              <c:strCache>
                <c:ptCount val="6"/>
                <c:pt idx="0">
                  <c:v>512kB</c:v>
                </c:pt>
                <c:pt idx="1">
                  <c:v>1MB</c:v>
                </c:pt>
                <c:pt idx="2">
                  <c:v>2MB</c:v>
                </c:pt>
                <c:pt idx="3">
                  <c:v>4MB</c:v>
                </c:pt>
                <c:pt idx="4">
                  <c:v>8MB</c:v>
                </c:pt>
                <c:pt idx="5">
                  <c:v>16MB</c:v>
                </c:pt>
              </c:strCache>
            </c:strRef>
          </c:cat>
          <c:val>
            <c:numRef>
              <c:f>Sheet2!$B$2:$G$2</c:f>
              <c:numCache>
                <c:formatCode>General</c:formatCode>
                <c:ptCount val="6"/>
                <c:pt idx="0">
                  <c:v>1</c:v>
                </c:pt>
                <c:pt idx="1">
                  <c:v>0.81899909033777241</c:v>
                </c:pt>
                <c:pt idx="2">
                  <c:v>0.59143356743430175</c:v>
                </c:pt>
                <c:pt idx="3">
                  <c:v>0.46593009367964056</c:v>
                </c:pt>
                <c:pt idx="4">
                  <c:v>0.37544383840381768</c:v>
                </c:pt>
                <c:pt idx="5">
                  <c:v>0.2752673247466062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BΔI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Sheet2!$B$1:$G$1</c:f>
              <c:strCache>
                <c:ptCount val="6"/>
                <c:pt idx="0">
                  <c:v>512kB</c:v>
                </c:pt>
                <c:pt idx="1">
                  <c:v>1MB</c:v>
                </c:pt>
                <c:pt idx="2">
                  <c:v>2MB</c:v>
                </c:pt>
                <c:pt idx="3">
                  <c:v>4MB</c:v>
                </c:pt>
                <c:pt idx="4">
                  <c:v>8MB</c:v>
                </c:pt>
                <c:pt idx="5">
                  <c:v>16MB</c:v>
                </c:pt>
              </c:strCache>
            </c:strRef>
          </c:cat>
          <c:val>
            <c:numRef>
              <c:f>Sheet2!$B$3:$G$3</c:f>
              <c:numCache>
                <c:formatCode>General</c:formatCode>
                <c:ptCount val="6"/>
                <c:pt idx="0">
                  <c:v>0.84292379642649706</c:v>
                </c:pt>
                <c:pt idx="1">
                  <c:v>0.62368416080325251</c:v>
                </c:pt>
                <c:pt idx="2">
                  <c:v>0.46600238518116427</c:v>
                </c:pt>
                <c:pt idx="3">
                  <c:v>0.40552061366821762</c:v>
                </c:pt>
                <c:pt idx="4">
                  <c:v>0.30364478350790586</c:v>
                </c:pt>
                <c:pt idx="5">
                  <c:v>0.23665871711275777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080624"/>
        <c:axId val="1359082256"/>
      </c:barChart>
      <c:catAx>
        <c:axId val="1359080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2800" dirty="0"/>
                  <a:t>L2 cache</a:t>
                </a:r>
                <a:r>
                  <a:rPr lang="en-US" sz="2800" baseline="0" dirty="0"/>
                  <a:t> size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.38834823017341447"/>
              <c:y val="0.8559864072945156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2000"/>
            </a:pPr>
            <a:endParaRPr lang="en-US"/>
          </a:p>
        </c:txPr>
        <c:crossAx val="1359082256"/>
        <c:crosses val="autoZero"/>
        <c:auto val="1"/>
        <c:lblAlgn val="ctr"/>
        <c:lblOffset val="100"/>
        <c:noMultiLvlLbl val="0"/>
      </c:catAx>
      <c:valAx>
        <c:axId val="135908225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2800" dirty="0"/>
                  <a:t>Normalized MPKI </a:t>
                </a:r>
              </a:p>
            </c:rich>
          </c:tx>
          <c:layout>
            <c:manualLayout>
              <c:xMode val="edge"/>
              <c:yMode val="edge"/>
              <c:x val="2.4247184946626473E-2"/>
              <c:y val="6.251275310990829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35908062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7983538241930284"/>
          <c:y val="5.8105446779937895E-3"/>
          <c:w val="0.71732237417691169"/>
          <c:h val="0.16674108095697948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53352017438498"/>
          <c:y val="9.1353968684948855E-2"/>
          <c:w val="0.84752758129810069"/>
          <c:h val="0.727846764029303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'New Data (2)'!$I$1</c:f>
              <c:strCache>
                <c:ptCount val="1"/>
                <c:pt idx="0">
                  <c:v>ZCA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'New Data (2)'!$G$2:$H$9</c:f>
              <c:multiLvlStrCache>
                <c:ptCount val="7"/>
                <c:lvl>
                  <c:pt idx="0">
                    <c:v>LCLS - LCLS</c:v>
                  </c:pt>
                  <c:pt idx="1">
                    <c:v>LCLS - HCLS</c:v>
                  </c:pt>
                  <c:pt idx="2">
                    <c:v>HCLS - HCLS</c:v>
                  </c:pt>
                  <c:pt idx="3">
                    <c:v>LCLS - HCHS</c:v>
                  </c:pt>
                  <c:pt idx="4">
                    <c:v>HCLS - HCHS</c:v>
                  </c:pt>
                  <c:pt idx="5">
                    <c:v>HCHS - HCHS</c:v>
                  </c:pt>
                </c:lvl>
                <c:lvl>
                  <c:pt idx="0">
                    <c:v>Low Sensitivity</c:v>
                  </c:pt>
                  <c:pt idx="3">
                    <c:v>High Sensitivity</c:v>
                  </c:pt>
                  <c:pt idx="6">
                    <c:v>GeoMean</c:v>
                  </c:pt>
                </c:lvl>
              </c:multiLvlStrCache>
            </c:multiLvlStrRef>
          </c:cat>
          <c:val>
            <c:numRef>
              <c:f>'New Data (2)'!$I$2:$I$8</c:f>
              <c:numCache>
                <c:formatCode>0.00</c:formatCode>
                <c:ptCount val="7"/>
                <c:pt idx="0">
                  <c:v>1.0267857142857151</c:v>
                </c:pt>
                <c:pt idx="1">
                  <c:v>1.0153846153846136</c:v>
                </c:pt>
                <c:pt idx="2">
                  <c:v>1.0258620689655173</c:v>
                </c:pt>
                <c:pt idx="3">
                  <c:v>1.0181818181818183</c:v>
                </c:pt>
                <c:pt idx="4">
                  <c:v>1.1192660550458706</c:v>
                </c:pt>
                <c:pt idx="5">
                  <c:v>1.01</c:v>
                </c:pt>
                <c:pt idx="6">
                  <c:v>1.0352531694922329</c:v>
                </c:pt>
              </c:numCache>
            </c:numRef>
          </c:val>
        </c:ser>
        <c:ser>
          <c:idx val="4"/>
          <c:order val="1"/>
          <c:tx>
            <c:strRef>
              <c:f>'New Data (2)'!$J$1</c:f>
              <c:strCache>
                <c:ptCount val="1"/>
                <c:pt idx="0">
                  <c:v>FVC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'New Data (2)'!$G$2:$H$9</c:f>
              <c:multiLvlStrCache>
                <c:ptCount val="7"/>
                <c:lvl>
                  <c:pt idx="0">
                    <c:v>LCLS - LCLS</c:v>
                  </c:pt>
                  <c:pt idx="1">
                    <c:v>LCLS - HCLS</c:v>
                  </c:pt>
                  <c:pt idx="2">
                    <c:v>HCLS - HCLS</c:v>
                  </c:pt>
                  <c:pt idx="3">
                    <c:v>LCLS - HCHS</c:v>
                  </c:pt>
                  <c:pt idx="4">
                    <c:v>HCLS - HCHS</c:v>
                  </c:pt>
                  <c:pt idx="5">
                    <c:v>HCHS - HCHS</c:v>
                  </c:pt>
                </c:lvl>
                <c:lvl>
                  <c:pt idx="0">
                    <c:v>Low Sensitivity</c:v>
                  </c:pt>
                  <c:pt idx="3">
                    <c:v>High Sensitivity</c:v>
                  </c:pt>
                  <c:pt idx="6">
                    <c:v>GeoMean</c:v>
                  </c:pt>
                </c:lvl>
              </c:multiLvlStrCache>
            </c:multiLvlStrRef>
          </c:cat>
          <c:val>
            <c:numRef>
              <c:f>'New Data (2)'!$J$2:$J$8</c:f>
              <c:numCache>
                <c:formatCode>0.00</c:formatCode>
                <c:ptCount val="7"/>
                <c:pt idx="0">
                  <c:v>1.0276785714285721</c:v>
                </c:pt>
                <c:pt idx="1">
                  <c:v>1.0179487179487179</c:v>
                </c:pt>
                <c:pt idx="2">
                  <c:v>1.0344827586206897</c:v>
                </c:pt>
                <c:pt idx="3">
                  <c:v>1.0727272727272719</c:v>
                </c:pt>
                <c:pt idx="4">
                  <c:v>1.1467889908256881</c:v>
                </c:pt>
                <c:pt idx="5">
                  <c:v>1.08</c:v>
                </c:pt>
                <c:pt idx="6">
                  <c:v>1.0623896760213281</c:v>
                </c:pt>
              </c:numCache>
            </c:numRef>
          </c:val>
        </c:ser>
        <c:ser>
          <c:idx val="0"/>
          <c:order val="2"/>
          <c:tx>
            <c:strRef>
              <c:f>'New Data (2)'!$K$1</c:f>
              <c:strCache>
                <c:ptCount val="1"/>
                <c:pt idx="0">
                  <c:v>FPC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'New Data (2)'!$G$2:$H$9</c:f>
              <c:multiLvlStrCache>
                <c:ptCount val="7"/>
                <c:lvl>
                  <c:pt idx="0">
                    <c:v>LCLS - LCLS</c:v>
                  </c:pt>
                  <c:pt idx="1">
                    <c:v>LCLS - HCLS</c:v>
                  </c:pt>
                  <c:pt idx="2">
                    <c:v>HCLS - HCLS</c:v>
                  </c:pt>
                  <c:pt idx="3">
                    <c:v>LCLS - HCHS</c:v>
                  </c:pt>
                  <c:pt idx="4">
                    <c:v>HCLS - HCHS</c:v>
                  </c:pt>
                  <c:pt idx="5">
                    <c:v>HCHS - HCHS</c:v>
                  </c:pt>
                </c:lvl>
                <c:lvl>
                  <c:pt idx="0">
                    <c:v>Low Sensitivity</c:v>
                  </c:pt>
                  <c:pt idx="3">
                    <c:v>High Sensitivity</c:v>
                  </c:pt>
                  <c:pt idx="6">
                    <c:v>GeoMean</c:v>
                  </c:pt>
                </c:lvl>
              </c:multiLvlStrCache>
            </c:multiLvlStrRef>
          </c:cat>
          <c:val>
            <c:numRef>
              <c:f>'New Data (2)'!$K$2:$K$8</c:f>
              <c:numCache>
                <c:formatCode>0.00</c:formatCode>
                <c:ptCount val="7"/>
                <c:pt idx="0">
                  <c:v>1.03125</c:v>
                </c:pt>
                <c:pt idx="1">
                  <c:v>1.01965811965812</c:v>
                </c:pt>
                <c:pt idx="2">
                  <c:v>1.027586206896552</c:v>
                </c:pt>
                <c:pt idx="3">
                  <c:v>1.099999999999999</c:v>
                </c:pt>
                <c:pt idx="4">
                  <c:v>1.1495412844036696</c:v>
                </c:pt>
                <c:pt idx="5">
                  <c:v>1.175999999999999</c:v>
                </c:pt>
                <c:pt idx="6">
                  <c:v>1.0822482650485221</c:v>
                </c:pt>
              </c:numCache>
            </c:numRef>
          </c:val>
        </c:ser>
        <c:ser>
          <c:idx val="1"/>
          <c:order val="3"/>
          <c:tx>
            <c:strRef>
              <c:f>'New Data (2)'!$L$1</c:f>
              <c:strCache>
                <c:ptCount val="1"/>
                <c:pt idx="0">
                  <c:v>BΔI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/>
                      <a:t>4.5%</a:t>
                    </a:r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59770114942528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16.5%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18.0%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9.5%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'New Data (2)'!$G$2:$H$9</c:f>
              <c:multiLvlStrCache>
                <c:ptCount val="7"/>
                <c:lvl>
                  <c:pt idx="0">
                    <c:v>LCLS - LCLS</c:v>
                  </c:pt>
                  <c:pt idx="1">
                    <c:v>LCLS - HCLS</c:v>
                  </c:pt>
                  <c:pt idx="2">
                    <c:v>HCLS - HCLS</c:v>
                  </c:pt>
                  <c:pt idx="3">
                    <c:v>LCLS - HCHS</c:v>
                  </c:pt>
                  <c:pt idx="4">
                    <c:v>HCLS - HCHS</c:v>
                  </c:pt>
                  <c:pt idx="5">
                    <c:v>HCHS - HCHS</c:v>
                  </c:pt>
                </c:lvl>
                <c:lvl>
                  <c:pt idx="0">
                    <c:v>Low Sensitivity</c:v>
                  </c:pt>
                  <c:pt idx="3">
                    <c:v>High Sensitivity</c:v>
                  </c:pt>
                  <c:pt idx="6">
                    <c:v>GeoMean</c:v>
                  </c:pt>
                </c:lvl>
              </c:multiLvlStrCache>
            </c:multiLvlStrRef>
          </c:cat>
          <c:val>
            <c:numRef>
              <c:f>'New Data (2)'!$L$2:$L$8</c:f>
              <c:numCache>
                <c:formatCode>0.00</c:formatCode>
                <c:ptCount val="7"/>
                <c:pt idx="0">
                  <c:v>1.044642857142857</c:v>
                </c:pt>
                <c:pt idx="1">
                  <c:v>1.0341880341880354</c:v>
                </c:pt>
                <c:pt idx="2">
                  <c:v>1.0431034482758619</c:v>
                </c:pt>
                <c:pt idx="3">
                  <c:v>1.1090909090909089</c:v>
                </c:pt>
                <c:pt idx="4">
                  <c:v>1.1651376146788999</c:v>
                </c:pt>
                <c:pt idx="5">
                  <c:v>1.1800000000000008</c:v>
                </c:pt>
                <c:pt idx="6">
                  <c:v>1.09442713108193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754768"/>
        <c:axId val="1334758576"/>
      </c:barChart>
      <c:catAx>
        <c:axId val="133475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34758576"/>
        <c:crosses val="autoZero"/>
        <c:auto val="1"/>
        <c:lblAlgn val="ctr"/>
        <c:lblOffset val="100"/>
        <c:noMultiLvlLbl val="0"/>
      </c:catAx>
      <c:valAx>
        <c:axId val="1334758576"/>
        <c:scaling>
          <c:orientation val="minMax"/>
          <c:max val="1.2"/>
          <c:min val="0.9500000000000005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200" dirty="0" smtClean="0"/>
                  <a:t>Normalized </a:t>
                </a:r>
                <a:r>
                  <a:rPr lang="en-US" sz="2200" dirty="0"/>
                  <a:t>Weighted Speedup</a:t>
                </a:r>
              </a:p>
            </c:rich>
          </c:tx>
          <c:layout>
            <c:manualLayout>
              <c:xMode val="edge"/>
              <c:yMode val="edge"/>
              <c:x val="2.121880421726945E-2"/>
              <c:y val="0.11554593175853024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34754768"/>
        <c:crosses val="autoZero"/>
        <c:crossBetween val="between"/>
        <c:majorUnit val="5.0000000000000024E-2"/>
      </c:valAx>
    </c:plotArea>
    <c:legend>
      <c:legendPos val="t"/>
      <c:layout>
        <c:manualLayout>
          <c:xMode val="edge"/>
          <c:yMode val="edge"/>
          <c:x val="0.16032319053338676"/>
          <c:y val="0.11728427912028248"/>
          <c:w val="0.43965567863339122"/>
          <c:h val="9.7675953967292672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8310454556025"/>
          <c:y val="0.1115768177298609"/>
          <c:w val="0.8529927066638805"/>
          <c:h val="0.64880086037222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'Perf. Bound - 2 (2)'!$O$1</c:f>
              <c:strCache>
                <c:ptCount val="1"/>
                <c:pt idx="0">
                  <c:v>512kB-2way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'Perf. Bound - 2 (2)'!$N$2:$N$27</c:f>
              <c:strCache>
                <c:ptCount val="26"/>
                <c:pt idx="0">
                  <c:v>  libquantum </c:v>
                </c:pt>
                <c:pt idx="1">
                  <c:v>  sjeng </c:v>
                </c:pt>
                <c:pt idx="2">
                  <c:v>  wrf </c:v>
                </c:pt>
                <c:pt idx="3">
                  <c:v>  GemsFDTD </c:v>
                </c:pt>
                <c:pt idx="4">
                  <c:v>  cactusADM </c:v>
                </c:pt>
                <c:pt idx="5">
                  <c:v>  gcc </c:v>
                </c:pt>
                <c:pt idx="6">
                  <c:v>  hmmer </c:v>
                </c:pt>
                <c:pt idx="7">
                  <c:v>  tpch6 </c:v>
                </c:pt>
                <c:pt idx="8">
                  <c:v>  lbm </c:v>
                </c:pt>
                <c:pt idx="9">
                  <c:v>  zeusmp </c:v>
                </c:pt>
                <c:pt idx="10">
                  <c:v>  leslie3d </c:v>
                </c:pt>
                <c:pt idx="11">
                  <c:v>  gobmk </c:v>
                </c:pt>
                <c:pt idx="12">
                  <c:v>  h264ref </c:v>
                </c:pt>
                <c:pt idx="13">
                  <c:v>  sphinx3 </c:v>
                </c:pt>
                <c:pt idx="14">
                  <c:v>  apache </c:v>
                </c:pt>
                <c:pt idx="15">
                  <c:v>  gromacs </c:v>
                </c:pt>
                <c:pt idx="16">
                  <c:v>  tpch17 </c:v>
                </c:pt>
                <c:pt idx="17">
                  <c:v>  tpch2 </c:v>
                </c:pt>
                <c:pt idx="18">
                  <c:v>  omnetpp </c:v>
                </c:pt>
                <c:pt idx="19">
                  <c:v>  mcf </c:v>
                </c:pt>
                <c:pt idx="20">
                  <c:v>  xalancbmk </c:v>
                </c:pt>
                <c:pt idx="21">
                  <c:v>  soplex </c:v>
                </c:pt>
                <c:pt idx="22">
                  <c:v>  bzip2 </c:v>
                </c:pt>
                <c:pt idx="23">
                  <c:v>  astar </c:v>
                </c:pt>
                <c:pt idx="25">
                  <c:v>GeoMean</c:v>
                </c:pt>
              </c:strCache>
            </c:strRef>
          </c:cat>
          <c:val>
            <c:numRef>
              <c:f>'Perf. Bound - 2 (2)'!$O$2:$O$27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5">
                  <c:v>1</c:v>
                </c:pt>
              </c:numCache>
            </c:numRef>
          </c:val>
        </c:ser>
        <c:ser>
          <c:idx val="1"/>
          <c:order val="1"/>
          <c:tx>
            <c:strRef>
              <c:f>'Perf. Bound - 2 (2)'!$P$1</c:f>
              <c:strCache>
                <c:ptCount val="1"/>
                <c:pt idx="0">
                  <c:v>512kB-4way-BΔI</c:v>
                </c:pt>
              </c:strCache>
            </c:strRef>
          </c:tx>
          <c:spPr>
            <a:solidFill>
              <a:srgbClr val="5872F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'Perf. Bound - 2 (2)'!$N$2:$N$27</c:f>
              <c:strCache>
                <c:ptCount val="26"/>
                <c:pt idx="0">
                  <c:v>  libquantum </c:v>
                </c:pt>
                <c:pt idx="1">
                  <c:v>  sjeng </c:v>
                </c:pt>
                <c:pt idx="2">
                  <c:v>  wrf </c:v>
                </c:pt>
                <c:pt idx="3">
                  <c:v>  GemsFDTD </c:v>
                </c:pt>
                <c:pt idx="4">
                  <c:v>  cactusADM </c:v>
                </c:pt>
                <c:pt idx="5">
                  <c:v>  gcc </c:v>
                </c:pt>
                <c:pt idx="6">
                  <c:v>  hmmer </c:v>
                </c:pt>
                <c:pt idx="7">
                  <c:v>  tpch6 </c:v>
                </c:pt>
                <c:pt idx="8">
                  <c:v>  lbm </c:v>
                </c:pt>
                <c:pt idx="9">
                  <c:v>  zeusmp </c:v>
                </c:pt>
                <c:pt idx="10">
                  <c:v>  leslie3d </c:v>
                </c:pt>
                <c:pt idx="11">
                  <c:v>  gobmk </c:v>
                </c:pt>
                <c:pt idx="12">
                  <c:v>  h264ref </c:v>
                </c:pt>
                <c:pt idx="13">
                  <c:v>  sphinx3 </c:v>
                </c:pt>
                <c:pt idx="14">
                  <c:v>  apache </c:v>
                </c:pt>
                <c:pt idx="15">
                  <c:v>  gromacs </c:v>
                </c:pt>
                <c:pt idx="16">
                  <c:v>  tpch17 </c:v>
                </c:pt>
                <c:pt idx="17">
                  <c:v>  tpch2 </c:v>
                </c:pt>
                <c:pt idx="18">
                  <c:v>  omnetpp </c:v>
                </c:pt>
                <c:pt idx="19">
                  <c:v>  mcf </c:v>
                </c:pt>
                <c:pt idx="20">
                  <c:v>  xalancbmk </c:v>
                </c:pt>
                <c:pt idx="21">
                  <c:v>  soplex </c:v>
                </c:pt>
                <c:pt idx="22">
                  <c:v>  bzip2 </c:v>
                </c:pt>
                <c:pt idx="23">
                  <c:v>  astar </c:v>
                </c:pt>
                <c:pt idx="25">
                  <c:v>GeoMean</c:v>
                </c:pt>
              </c:strCache>
            </c:strRef>
          </c:cat>
          <c:val>
            <c:numRef>
              <c:f>'Perf. Bound - 2 (2)'!$P$2:$P$27</c:f>
              <c:numCache>
                <c:formatCode>General</c:formatCode>
                <c:ptCount val="26"/>
                <c:pt idx="0">
                  <c:v>1.000811387472577</c:v>
                </c:pt>
                <c:pt idx="1">
                  <c:v>1.006595021529828</c:v>
                </c:pt>
                <c:pt idx="2">
                  <c:v>1.0242953575165632</c:v>
                </c:pt>
                <c:pt idx="3">
                  <c:v>1.0460095682991959</c:v>
                </c:pt>
                <c:pt idx="4">
                  <c:v>1.0207802193355187</c:v>
                </c:pt>
                <c:pt idx="5">
                  <c:v>1.0191200368091951</c:v>
                </c:pt>
                <c:pt idx="6">
                  <c:v>1.0521534163333797</c:v>
                </c:pt>
                <c:pt idx="7">
                  <c:v>1.0679470834950022</c:v>
                </c:pt>
                <c:pt idx="8">
                  <c:v>1.0006382761437909</c:v>
                </c:pt>
                <c:pt idx="9">
                  <c:v>1.0312232908385877</c:v>
                </c:pt>
                <c:pt idx="10">
                  <c:v>1.0654976852529234</c:v>
                </c:pt>
                <c:pt idx="11">
                  <c:v>1.116429623286866</c:v>
                </c:pt>
                <c:pt idx="12">
                  <c:v>1.0416431434257045</c:v>
                </c:pt>
                <c:pt idx="13">
                  <c:v>1.0344204574184033</c:v>
                </c:pt>
                <c:pt idx="14">
                  <c:v>1.1170125132389295</c:v>
                </c:pt>
                <c:pt idx="15">
                  <c:v>1.1265623896617483</c:v>
                </c:pt>
                <c:pt idx="16">
                  <c:v>1.2654480452081645</c:v>
                </c:pt>
                <c:pt idx="17">
                  <c:v>1.3028640150942297</c:v>
                </c:pt>
                <c:pt idx="18">
                  <c:v>1.0866958580484198</c:v>
                </c:pt>
                <c:pt idx="19">
                  <c:v>1.063242203762812</c:v>
                </c:pt>
                <c:pt idx="20">
                  <c:v>1.0352779894747761</c:v>
                </c:pt>
                <c:pt idx="21">
                  <c:v>1.1152016028049072</c:v>
                </c:pt>
                <c:pt idx="22">
                  <c:v>1.2419339383735095</c:v>
                </c:pt>
                <c:pt idx="23">
                  <c:v>1.3192678332065364</c:v>
                </c:pt>
                <c:pt idx="25">
                  <c:v>1.0879821791036985</c:v>
                </c:pt>
              </c:numCache>
            </c:numRef>
          </c:val>
        </c:ser>
        <c:ser>
          <c:idx val="2"/>
          <c:order val="2"/>
          <c:tx>
            <c:strRef>
              <c:f>'Perf. Bound - 2 (2)'!$Q$1</c:f>
              <c:strCache>
                <c:ptCount val="1"/>
                <c:pt idx="0">
                  <c:v>1MB-4way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'Perf. Bound - 2 (2)'!$N$2:$N$27</c:f>
              <c:strCache>
                <c:ptCount val="26"/>
                <c:pt idx="0">
                  <c:v>  libquantum </c:v>
                </c:pt>
                <c:pt idx="1">
                  <c:v>  sjeng </c:v>
                </c:pt>
                <c:pt idx="2">
                  <c:v>  wrf </c:v>
                </c:pt>
                <c:pt idx="3">
                  <c:v>  GemsFDTD </c:v>
                </c:pt>
                <c:pt idx="4">
                  <c:v>  cactusADM </c:v>
                </c:pt>
                <c:pt idx="5">
                  <c:v>  gcc </c:v>
                </c:pt>
                <c:pt idx="6">
                  <c:v>  hmmer </c:v>
                </c:pt>
                <c:pt idx="7">
                  <c:v>  tpch6 </c:v>
                </c:pt>
                <c:pt idx="8">
                  <c:v>  lbm </c:v>
                </c:pt>
                <c:pt idx="9">
                  <c:v>  zeusmp </c:v>
                </c:pt>
                <c:pt idx="10">
                  <c:v>  leslie3d </c:v>
                </c:pt>
                <c:pt idx="11">
                  <c:v>  gobmk </c:v>
                </c:pt>
                <c:pt idx="12">
                  <c:v>  h264ref </c:v>
                </c:pt>
                <c:pt idx="13">
                  <c:v>  sphinx3 </c:v>
                </c:pt>
                <c:pt idx="14">
                  <c:v>  apache </c:v>
                </c:pt>
                <c:pt idx="15">
                  <c:v>  gromacs </c:v>
                </c:pt>
                <c:pt idx="16">
                  <c:v>  tpch17 </c:v>
                </c:pt>
                <c:pt idx="17">
                  <c:v>  tpch2 </c:v>
                </c:pt>
                <c:pt idx="18">
                  <c:v>  omnetpp </c:v>
                </c:pt>
                <c:pt idx="19">
                  <c:v>  mcf </c:v>
                </c:pt>
                <c:pt idx="20">
                  <c:v>  xalancbmk </c:v>
                </c:pt>
                <c:pt idx="21">
                  <c:v>  soplex </c:v>
                </c:pt>
                <c:pt idx="22">
                  <c:v>  bzip2 </c:v>
                </c:pt>
                <c:pt idx="23">
                  <c:v>  astar </c:v>
                </c:pt>
                <c:pt idx="25">
                  <c:v>GeoMean</c:v>
                </c:pt>
              </c:strCache>
            </c:strRef>
          </c:cat>
          <c:val>
            <c:numRef>
              <c:f>'Perf. Bound - 2 (2)'!$Q$2:$Q$27</c:f>
              <c:numCache>
                <c:formatCode>General</c:formatCode>
                <c:ptCount val="26"/>
                <c:pt idx="0">
                  <c:v>1.00331566979535</c:v>
                </c:pt>
                <c:pt idx="1">
                  <c:v>1.0091713435579845</c:v>
                </c:pt>
                <c:pt idx="2">
                  <c:v>1.0248258586739598</c:v>
                </c:pt>
                <c:pt idx="3">
                  <c:v>1.0500398091976859</c:v>
                </c:pt>
                <c:pt idx="4">
                  <c:v>1.0234173714809869</c:v>
                </c:pt>
                <c:pt idx="5">
                  <c:v>1.0206838957108244</c:v>
                </c:pt>
                <c:pt idx="6">
                  <c:v>1.0679142179413712</c:v>
                </c:pt>
                <c:pt idx="7">
                  <c:v>1.0701457790588114</c:v>
                </c:pt>
                <c:pt idx="8">
                  <c:v>1.0454452614379084</c:v>
                </c:pt>
                <c:pt idx="9">
                  <c:v>1.0315786632598898</c:v>
                </c:pt>
                <c:pt idx="10">
                  <c:v>1.0828685305599286</c:v>
                </c:pt>
                <c:pt idx="11">
                  <c:v>1.1188925847686895</c:v>
                </c:pt>
                <c:pt idx="12">
                  <c:v>1.043589065997206</c:v>
                </c:pt>
                <c:pt idx="13">
                  <c:v>1.0758951970450932</c:v>
                </c:pt>
                <c:pt idx="14">
                  <c:v>1.120603516829932</c:v>
                </c:pt>
                <c:pt idx="15">
                  <c:v>1.205911040886942</c:v>
                </c:pt>
                <c:pt idx="16">
                  <c:v>1.2801868296620931</c:v>
                </c:pt>
                <c:pt idx="17">
                  <c:v>1.3066951843930261</c:v>
                </c:pt>
                <c:pt idx="18">
                  <c:v>1.0986354726203507</c:v>
                </c:pt>
                <c:pt idx="19">
                  <c:v>1.1448821395293525</c:v>
                </c:pt>
                <c:pt idx="20">
                  <c:v>1.0541277908303379</c:v>
                </c:pt>
                <c:pt idx="21">
                  <c:v>1.1166803811431911</c:v>
                </c:pt>
                <c:pt idx="22">
                  <c:v>1.3107367253911542</c:v>
                </c:pt>
                <c:pt idx="23">
                  <c:v>1.3647429627214447</c:v>
                </c:pt>
                <c:pt idx="25">
                  <c:v>1.1068219953645668</c:v>
                </c:pt>
              </c:numCache>
            </c:numRef>
          </c:val>
        </c:ser>
        <c:ser>
          <c:idx val="3"/>
          <c:order val="3"/>
          <c:tx>
            <c:strRef>
              <c:f>'Perf. Bound - 2 (2)'!$R$1</c:f>
              <c:strCache>
                <c:ptCount val="1"/>
                <c:pt idx="0">
                  <c:v>1MB-8way-BΔI</c:v>
                </c:pt>
              </c:strCache>
            </c:strRef>
          </c:tx>
          <c:spPr>
            <a:solidFill>
              <a:srgbClr val="7FDBF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'Perf. Bound - 2 (2)'!$N$2:$N$27</c:f>
              <c:strCache>
                <c:ptCount val="26"/>
                <c:pt idx="0">
                  <c:v>  libquantum </c:v>
                </c:pt>
                <c:pt idx="1">
                  <c:v>  sjeng </c:v>
                </c:pt>
                <c:pt idx="2">
                  <c:v>  wrf </c:v>
                </c:pt>
                <c:pt idx="3">
                  <c:v>  GemsFDTD </c:v>
                </c:pt>
                <c:pt idx="4">
                  <c:v>  cactusADM </c:v>
                </c:pt>
                <c:pt idx="5">
                  <c:v>  gcc </c:v>
                </c:pt>
                <c:pt idx="6">
                  <c:v>  hmmer </c:v>
                </c:pt>
                <c:pt idx="7">
                  <c:v>  tpch6 </c:v>
                </c:pt>
                <c:pt idx="8">
                  <c:v>  lbm </c:v>
                </c:pt>
                <c:pt idx="9">
                  <c:v>  zeusmp </c:v>
                </c:pt>
                <c:pt idx="10">
                  <c:v>  leslie3d </c:v>
                </c:pt>
                <c:pt idx="11">
                  <c:v>  gobmk </c:v>
                </c:pt>
                <c:pt idx="12">
                  <c:v>  h264ref </c:v>
                </c:pt>
                <c:pt idx="13">
                  <c:v>  sphinx3 </c:v>
                </c:pt>
                <c:pt idx="14">
                  <c:v>  apache </c:v>
                </c:pt>
                <c:pt idx="15">
                  <c:v>  gromacs </c:v>
                </c:pt>
                <c:pt idx="16">
                  <c:v>  tpch17 </c:v>
                </c:pt>
                <c:pt idx="17">
                  <c:v>  tpch2 </c:v>
                </c:pt>
                <c:pt idx="18">
                  <c:v>  omnetpp </c:v>
                </c:pt>
                <c:pt idx="19">
                  <c:v>  mcf </c:v>
                </c:pt>
                <c:pt idx="20">
                  <c:v>  xalancbmk </c:v>
                </c:pt>
                <c:pt idx="21">
                  <c:v>  soplex </c:v>
                </c:pt>
                <c:pt idx="22">
                  <c:v>  bzip2 </c:v>
                </c:pt>
                <c:pt idx="23">
                  <c:v>  astar </c:v>
                </c:pt>
                <c:pt idx="25">
                  <c:v>GeoMean</c:v>
                </c:pt>
              </c:strCache>
            </c:strRef>
          </c:cat>
          <c:val>
            <c:numRef>
              <c:f>'Perf. Bound - 2 (2)'!$R$2:$R$27</c:f>
              <c:numCache>
                <c:formatCode>General</c:formatCode>
                <c:ptCount val="26"/>
                <c:pt idx="0">
                  <c:v>1.0039667831992694</c:v>
                </c:pt>
                <c:pt idx="1">
                  <c:v>1.0127742633896164</c:v>
                </c:pt>
                <c:pt idx="2">
                  <c:v>1.0347179103306801</c:v>
                </c:pt>
                <c:pt idx="3">
                  <c:v>1.0581002909946655</c:v>
                </c:pt>
                <c:pt idx="4">
                  <c:v>1.0319493343045598</c:v>
                </c:pt>
                <c:pt idx="5">
                  <c:v>1.04144758014112</c:v>
                </c:pt>
                <c:pt idx="6">
                  <c:v>1.0807916046903538</c:v>
                </c:pt>
                <c:pt idx="7">
                  <c:v>1.096912587994014</c:v>
                </c:pt>
                <c:pt idx="8">
                  <c:v>1.0453814338235301</c:v>
                </c:pt>
                <c:pt idx="9">
                  <c:v>1.0811328732984857</c:v>
                </c:pt>
                <c:pt idx="10">
                  <c:v>1.1149940594986558</c:v>
                </c:pt>
                <c:pt idx="11">
                  <c:v>1.1401018118175112</c:v>
                </c:pt>
                <c:pt idx="12">
                  <c:v>1.0854944685349115</c:v>
                </c:pt>
                <c:pt idx="13">
                  <c:v>1.0840100881168651</c:v>
                </c:pt>
                <c:pt idx="14">
                  <c:v>1.1951801385763665</c:v>
                </c:pt>
                <c:pt idx="15">
                  <c:v>1.2504192853612033</c:v>
                </c:pt>
                <c:pt idx="16">
                  <c:v>1.3479298812132396</c:v>
                </c:pt>
                <c:pt idx="17">
                  <c:v>1.4208381042913421</c:v>
                </c:pt>
                <c:pt idx="18">
                  <c:v>1.2023115501132862</c:v>
                </c:pt>
                <c:pt idx="19">
                  <c:v>1.2183541166907881</c:v>
                </c:pt>
                <c:pt idx="20">
                  <c:v>1.109256695512574</c:v>
                </c:pt>
                <c:pt idx="21">
                  <c:v>1.3002158539348623</c:v>
                </c:pt>
                <c:pt idx="22">
                  <c:v>1.5808385692579361</c:v>
                </c:pt>
                <c:pt idx="23">
                  <c:v>2.0059504401695469</c:v>
                </c:pt>
                <c:pt idx="25">
                  <c:v>1.1729342776883978</c:v>
                </c:pt>
              </c:numCache>
            </c:numRef>
          </c:val>
        </c:ser>
        <c:ser>
          <c:idx val="4"/>
          <c:order val="4"/>
          <c:tx>
            <c:strRef>
              <c:f>'Perf. Bound - 2 (2)'!$S$1</c:f>
              <c:strCache>
                <c:ptCount val="1"/>
                <c:pt idx="0">
                  <c:v>2MB-8way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'Perf. Bound - 2 (2)'!$N$2:$N$27</c:f>
              <c:strCache>
                <c:ptCount val="26"/>
                <c:pt idx="0">
                  <c:v>  libquantum </c:v>
                </c:pt>
                <c:pt idx="1">
                  <c:v>  sjeng </c:v>
                </c:pt>
                <c:pt idx="2">
                  <c:v>  wrf </c:v>
                </c:pt>
                <c:pt idx="3">
                  <c:v>  GemsFDTD </c:v>
                </c:pt>
                <c:pt idx="4">
                  <c:v>  cactusADM </c:v>
                </c:pt>
                <c:pt idx="5">
                  <c:v>  gcc </c:v>
                </c:pt>
                <c:pt idx="6">
                  <c:v>  hmmer </c:v>
                </c:pt>
                <c:pt idx="7">
                  <c:v>  tpch6 </c:v>
                </c:pt>
                <c:pt idx="8">
                  <c:v>  lbm </c:v>
                </c:pt>
                <c:pt idx="9">
                  <c:v>  zeusmp </c:v>
                </c:pt>
                <c:pt idx="10">
                  <c:v>  leslie3d </c:v>
                </c:pt>
                <c:pt idx="11">
                  <c:v>  gobmk </c:v>
                </c:pt>
                <c:pt idx="12">
                  <c:v>  h264ref </c:v>
                </c:pt>
                <c:pt idx="13">
                  <c:v>  sphinx3 </c:v>
                </c:pt>
                <c:pt idx="14">
                  <c:v>  apache </c:v>
                </c:pt>
                <c:pt idx="15">
                  <c:v>  gromacs </c:v>
                </c:pt>
                <c:pt idx="16">
                  <c:v>  tpch17 </c:v>
                </c:pt>
                <c:pt idx="17">
                  <c:v>  tpch2 </c:v>
                </c:pt>
                <c:pt idx="18">
                  <c:v>  omnetpp </c:v>
                </c:pt>
                <c:pt idx="19">
                  <c:v>  mcf </c:v>
                </c:pt>
                <c:pt idx="20">
                  <c:v>  xalancbmk </c:v>
                </c:pt>
                <c:pt idx="21">
                  <c:v>  soplex </c:v>
                </c:pt>
                <c:pt idx="22">
                  <c:v>  bzip2 </c:v>
                </c:pt>
                <c:pt idx="23">
                  <c:v>  astar </c:v>
                </c:pt>
                <c:pt idx="25">
                  <c:v>GeoMean</c:v>
                </c:pt>
              </c:strCache>
            </c:strRef>
          </c:cat>
          <c:val>
            <c:numRef>
              <c:f>'Perf. Bound - 2 (2)'!$S$2:$S$27</c:f>
              <c:numCache>
                <c:formatCode>General</c:formatCode>
                <c:ptCount val="26"/>
                <c:pt idx="0">
                  <c:v>1.0063408428412595</c:v>
                </c:pt>
                <c:pt idx="1">
                  <c:v>1.0144766921476593</c:v>
                </c:pt>
                <c:pt idx="2">
                  <c:v>1.0347245582148556</c:v>
                </c:pt>
                <c:pt idx="3">
                  <c:v>1.0581002909946655</c:v>
                </c:pt>
                <c:pt idx="4">
                  <c:v>1.0319493343045598</c:v>
                </c:pt>
                <c:pt idx="5">
                  <c:v>1.0413917280374887</c:v>
                </c:pt>
                <c:pt idx="6">
                  <c:v>1.0867954529760759</c:v>
                </c:pt>
                <c:pt idx="7">
                  <c:v>1.0976331688930769</c:v>
                </c:pt>
                <c:pt idx="8">
                  <c:v>1.0507557189542482</c:v>
                </c:pt>
                <c:pt idx="9">
                  <c:v>1.0811328732984857</c:v>
                </c:pt>
                <c:pt idx="10">
                  <c:v>1.1290347124270592</c:v>
                </c:pt>
                <c:pt idx="11">
                  <c:v>1.1401864981721859</c:v>
                </c:pt>
                <c:pt idx="12">
                  <c:v>1.0858948641257562</c:v>
                </c:pt>
                <c:pt idx="13">
                  <c:v>1.1288516442520549</c:v>
                </c:pt>
                <c:pt idx="14">
                  <c:v>1.1970951027554804</c:v>
                </c:pt>
                <c:pt idx="15">
                  <c:v>1.3042621460348847</c:v>
                </c:pt>
                <c:pt idx="16">
                  <c:v>1.3810287164110253</c:v>
                </c:pt>
                <c:pt idx="17">
                  <c:v>1.4335054478939362</c:v>
                </c:pt>
                <c:pt idx="18">
                  <c:v>1.2521320740307029</c:v>
                </c:pt>
                <c:pt idx="19">
                  <c:v>1.3003707301599881</c:v>
                </c:pt>
                <c:pt idx="20">
                  <c:v>1.1460453748089106</c:v>
                </c:pt>
                <c:pt idx="21">
                  <c:v>1.302481723969328</c:v>
                </c:pt>
                <c:pt idx="22">
                  <c:v>1.7519403720586413</c:v>
                </c:pt>
                <c:pt idx="23">
                  <c:v>2.0929542078759518</c:v>
                </c:pt>
                <c:pt idx="25">
                  <c:v>1.1941909247622453</c:v>
                </c:pt>
              </c:numCache>
            </c:numRef>
          </c:val>
        </c:ser>
        <c:ser>
          <c:idx val="5"/>
          <c:order val="5"/>
          <c:tx>
            <c:strRef>
              <c:f>'Perf. Bound - 2 (2)'!$T$1</c:f>
              <c:strCache>
                <c:ptCount val="1"/>
                <c:pt idx="0">
                  <c:v>2MB-16way-BΔI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'Perf. Bound - 2 (2)'!$N$2:$N$27</c:f>
              <c:strCache>
                <c:ptCount val="26"/>
                <c:pt idx="0">
                  <c:v>  libquantum </c:v>
                </c:pt>
                <c:pt idx="1">
                  <c:v>  sjeng </c:v>
                </c:pt>
                <c:pt idx="2">
                  <c:v>  wrf </c:v>
                </c:pt>
                <c:pt idx="3">
                  <c:v>  GemsFDTD </c:v>
                </c:pt>
                <c:pt idx="4">
                  <c:v>  cactusADM </c:v>
                </c:pt>
                <c:pt idx="5">
                  <c:v>  gcc </c:v>
                </c:pt>
                <c:pt idx="6">
                  <c:v>  hmmer </c:v>
                </c:pt>
                <c:pt idx="7">
                  <c:v>  tpch6 </c:v>
                </c:pt>
                <c:pt idx="8">
                  <c:v>  lbm </c:v>
                </c:pt>
                <c:pt idx="9">
                  <c:v>  zeusmp </c:v>
                </c:pt>
                <c:pt idx="10">
                  <c:v>  leslie3d </c:v>
                </c:pt>
                <c:pt idx="11">
                  <c:v>  gobmk </c:v>
                </c:pt>
                <c:pt idx="12">
                  <c:v>  h264ref </c:v>
                </c:pt>
                <c:pt idx="13">
                  <c:v>  sphinx3 </c:v>
                </c:pt>
                <c:pt idx="14">
                  <c:v>  apache </c:v>
                </c:pt>
                <c:pt idx="15">
                  <c:v>  gromacs </c:v>
                </c:pt>
                <c:pt idx="16">
                  <c:v>  tpch17 </c:v>
                </c:pt>
                <c:pt idx="17">
                  <c:v>  tpch2 </c:v>
                </c:pt>
                <c:pt idx="18">
                  <c:v>  omnetpp </c:v>
                </c:pt>
                <c:pt idx="19">
                  <c:v>  mcf </c:v>
                </c:pt>
                <c:pt idx="20">
                  <c:v>  xalancbmk </c:v>
                </c:pt>
                <c:pt idx="21">
                  <c:v>  soplex </c:v>
                </c:pt>
                <c:pt idx="22">
                  <c:v>  bzip2 </c:v>
                </c:pt>
                <c:pt idx="23">
                  <c:v>  astar </c:v>
                </c:pt>
                <c:pt idx="25">
                  <c:v>GeoMean</c:v>
                </c:pt>
              </c:strCache>
            </c:strRef>
          </c:cat>
          <c:val>
            <c:numRef>
              <c:f>'Perf. Bound - 2 (2)'!$T$2:$T$27</c:f>
              <c:numCache>
                <c:formatCode>General</c:formatCode>
                <c:ptCount val="26"/>
                <c:pt idx="0">
                  <c:v>1.0129120796562132</c:v>
                </c:pt>
                <c:pt idx="1">
                  <c:v>1.0190926024481097</c:v>
                </c:pt>
                <c:pt idx="2">
                  <c:v>1.0357004676121724</c:v>
                </c:pt>
                <c:pt idx="3">
                  <c:v>1.0629901287281489</c:v>
                </c:pt>
                <c:pt idx="4">
                  <c:v>1.0708051744836991</c:v>
                </c:pt>
                <c:pt idx="5">
                  <c:v>1.0727593332854599</c:v>
                </c:pt>
                <c:pt idx="6">
                  <c:v>1.0967670294108327</c:v>
                </c:pt>
                <c:pt idx="7">
                  <c:v>1.1090774716848661</c:v>
                </c:pt>
                <c:pt idx="8">
                  <c:v>1.0507301879084958</c:v>
                </c:pt>
                <c:pt idx="9">
                  <c:v>1.1404530773452339</c:v>
                </c:pt>
                <c:pt idx="10">
                  <c:v>1.1332720749615202</c:v>
                </c:pt>
                <c:pt idx="11">
                  <c:v>1.1624119614771191</c:v>
                </c:pt>
                <c:pt idx="12">
                  <c:v>1.1840838748683717</c:v>
                </c:pt>
                <c:pt idx="13">
                  <c:v>1.1334887248644949</c:v>
                </c:pt>
                <c:pt idx="14">
                  <c:v>1.249095117019644</c:v>
                </c:pt>
                <c:pt idx="15">
                  <c:v>1.3225187133677001</c:v>
                </c:pt>
                <c:pt idx="16">
                  <c:v>1.3827816860800368</c:v>
                </c:pt>
                <c:pt idx="17">
                  <c:v>1.4524164452222006</c:v>
                </c:pt>
                <c:pt idx="18">
                  <c:v>1.4005626129681006</c:v>
                </c:pt>
                <c:pt idx="19">
                  <c:v>1.4207688190162766</c:v>
                </c:pt>
                <c:pt idx="20">
                  <c:v>1.359075187257895</c:v>
                </c:pt>
                <c:pt idx="21">
                  <c:v>1.6612166529521892</c:v>
                </c:pt>
                <c:pt idx="22">
                  <c:v>1.9382434670718529</c:v>
                </c:pt>
                <c:pt idx="23">
                  <c:v>2.6245969640981057</c:v>
                </c:pt>
                <c:pt idx="25">
                  <c:v>1.2597360233881838</c:v>
                </c:pt>
              </c:numCache>
            </c:numRef>
          </c:val>
        </c:ser>
        <c:ser>
          <c:idx val="6"/>
          <c:order val="6"/>
          <c:tx>
            <c:strRef>
              <c:f>'Perf. Bound - 2 (2)'!$U$1</c:f>
              <c:strCache>
                <c:ptCount val="1"/>
                <c:pt idx="0">
                  <c:v>4MB-16way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'Perf. Bound - 2 (2)'!$N$2:$N$27</c:f>
              <c:strCache>
                <c:ptCount val="26"/>
                <c:pt idx="0">
                  <c:v>  libquantum </c:v>
                </c:pt>
                <c:pt idx="1">
                  <c:v>  sjeng </c:v>
                </c:pt>
                <c:pt idx="2">
                  <c:v>  wrf </c:v>
                </c:pt>
                <c:pt idx="3">
                  <c:v>  GemsFDTD </c:v>
                </c:pt>
                <c:pt idx="4">
                  <c:v>  cactusADM </c:v>
                </c:pt>
                <c:pt idx="5">
                  <c:v>  gcc </c:v>
                </c:pt>
                <c:pt idx="6">
                  <c:v>  hmmer </c:v>
                </c:pt>
                <c:pt idx="7">
                  <c:v>  tpch6 </c:v>
                </c:pt>
                <c:pt idx="8">
                  <c:v>  lbm </c:v>
                </c:pt>
                <c:pt idx="9">
                  <c:v>  zeusmp </c:v>
                </c:pt>
                <c:pt idx="10">
                  <c:v>  leslie3d </c:v>
                </c:pt>
                <c:pt idx="11">
                  <c:v>  gobmk </c:v>
                </c:pt>
                <c:pt idx="12">
                  <c:v>  h264ref </c:v>
                </c:pt>
                <c:pt idx="13">
                  <c:v>  sphinx3 </c:v>
                </c:pt>
                <c:pt idx="14">
                  <c:v>  apache </c:v>
                </c:pt>
                <c:pt idx="15">
                  <c:v>  gromacs </c:v>
                </c:pt>
                <c:pt idx="16">
                  <c:v>  tpch17 </c:v>
                </c:pt>
                <c:pt idx="17">
                  <c:v>  tpch2 </c:v>
                </c:pt>
                <c:pt idx="18">
                  <c:v>  omnetpp </c:v>
                </c:pt>
                <c:pt idx="19">
                  <c:v>  mcf </c:v>
                </c:pt>
                <c:pt idx="20">
                  <c:v>  xalancbmk </c:v>
                </c:pt>
                <c:pt idx="21">
                  <c:v>  soplex </c:v>
                </c:pt>
                <c:pt idx="22">
                  <c:v>  bzip2 </c:v>
                </c:pt>
                <c:pt idx="23">
                  <c:v>  astar </c:v>
                </c:pt>
                <c:pt idx="25">
                  <c:v>GeoMean</c:v>
                </c:pt>
              </c:strCache>
            </c:strRef>
          </c:cat>
          <c:val>
            <c:numRef>
              <c:f>'Perf. Bound - 2 (2)'!$U$2:$U$27</c:f>
              <c:numCache>
                <c:formatCode>General</c:formatCode>
                <c:ptCount val="26"/>
                <c:pt idx="0">
                  <c:v>1.0189824600066122</c:v>
                </c:pt>
                <c:pt idx="1">
                  <c:v>1.0218911776089787</c:v>
                </c:pt>
                <c:pt idx="2">
                  <c:v>1.0360235547832202</c:v>
                </c:pt>
                <c:pt idx="3">
                  <c:v>1.067217654146146</c:v>
                </c:pt>
                <c:pt idx="4">
                  <c:v>1.0736615272550678</c:v>
                </c:pt>
                <c:pt idx="5">
                  <c:v>1.0739561640775235</c:v>
                </c:pt>
                <c:pt idx="6">
                  <c:v>1.102360294350933</c:v>
                </c:pt>
                <c:pt idx="7">
                  <c:v>1.1123681244572563</c:v>
                </c:pt>
                <c:pt idx="8">
                  <c:v>1.1201618668300661</c:v>
                </c:pt>
                <c:pt idx="9">
                  <c:v>1.1410873496414795</c:v>
                </c:pt>
                <c:pt idx="10">
                  <c:v>1.1453813333645477</c:v>
                </c:pt>
                <c:pt idx="11">
                  <c:v>1.1646890834584027</c:v>
                </c:pt>
                <c:pt idx="12">
                  <c:v>1.1882940345060928</c:v>
                </c:pt>
                <c:pt idx="13">
                  <c:v>1.2001899229825317</c:v>
                </c:pt>
                <c:pt idx="14">
                  <c:v>1.26234652649747</c:v>
                </c:pt>
                <c:pt idx="15">
                  <c:v>1.3644450427229715</c:v>
                </c:pt>
                <c:pt idx="16">
                  <c:v>1.4192134701879822</c:v>
                </c:pt>
                <c:pt idx="17">
                  <c:v>1.4773694557867219</c:v>
                </c:pt>
                <c:pt idx="18">
                  <c:v>1.50112013441613</c:v>
                </c:pt>
                <c:pt idx="19">
                  <c:v>1.5589698856089282</c:v>
                </c:pt>
                <c:pt idx="20">
                  <c:v>1.5671264875785218</c:v>
                </c:pt>
                <c:pt idx="21">
                  <c:v>1.6668694024065926</c:v>
                </c:pt>
                <c:pt idx="22">
                  <c:v>1.9946682545549119</c:v>
                </c:pt>
                <c:pt idx="23">
                  <c:v>2.7933557946600009</c:v>
                </c:pt>
                <c:pt idx="25">
                  <c:v>1.2941313903765412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6082720"/>
        <c:axId val="1286084352"/>
      </c:barChart>
      <c:catAx>
        <c:axId val="128608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86084352"/>
        <c:crosses val="autoZero"/>
        <c:auto val="1"/>
        <c:lblAlgn val="ctr"/>
        <c:lblOffset val="100"/>
        <c:noMultiLvlLbl val="0"/>
      </c:catAx>
      <c:valAx>
        <c:axId val="1286084352"/>
        <c:scaling>
          <c:orientation val="minMax"/>
          <c:max val="2.1"/>
          <c:min val="0.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Normalized IPC</a:t>
                </a:r>
              </a:p>
            </c:rich>
          </c:tx>
          <c:layout>
            <c:manualLayout>
              <c:xMode val="edge"/>
              <c:yMode val="edge"/>
              <c:x val="4.8660952779132688E-3"/>
              <c:y val="0.249032018815648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86082720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14815564536733794"/>
          <c:y val="0.11165756086638218"/>
          <c:w val="0.21595760370701594"/>
          <c:h val="0.38040380724698808"/>
        </c:manualLayout>
      </c:layout>
      <c:overlay val="0"/>
      <c:spPr>
        <a:solidFill>
          <a:schemeClr val="bg1">
            <a:alpha val="41000"/>
          </a:schemeClr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09871553666412"/>
          <c:y val="3.6535433070866166E-2"/>
          <c:w val="0.85881564583188175"/>
          <c:h val="0.640614495556477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Sheet2!$C$1</c:f>
              <c:strCache>
                <c:ptCount val="1"/>
                <c:pt idx="0">
                  <c:v>B+Δ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Sheet2!$A$2:$A$27</c:f>
              <c:strCache>
                <c:ptCount val="26"/>
                <c:pt idx="0">
                  <c:v>  libquantum </c:v>
                </c:pt>
                <c:pt idx="1">
                  <c:v>  lbm </c:v>
                </c:pt>
                <c:pt idx="2">
                  <c:v>  wrf </c:v>
                </c:pt>
                <c:pt idx="3">
                  <c:v>  hmmer </c:v>
                </c:pt>
                <c:pt idx="4">
                  <c:v>  sphinx3 </c:v>
                </c:pt>
                <c:pt idx="5">
                  <c:v>  tpch17 </c:v>
                </c:pt>
                <c:pt idx="6">
                  <c:v>  mcf </c:v>
                </c:pt>
                <c:pt idx="7">
                  <c:v>  omnetpp </c:v>
                </c:pt>
                <c:pt idx="8">
                  <c:v>  sjeng </c:v>
                </c:pt>
                <c:pt idx="9">
                  <c:v>  xalancbmk </c:v>
                </c:pt>
                <c:pt idx="10">
                  <c:v>  tpch2 </c:v>
                </c:pt>
                <c:pt idx="11">
                  <c:v>  leslie3d </c:v>
                </c:pt>
                <c:pt idx="12">
                  <c:v>  apache </c:v>
                </c:pt>
                <c:pt idx="13">
                  <c:v>  astar </c:v>
                </c:pt>
                <c:pt idx="14">
                  <c:v>  gromacs </c:v>
                </c:pt>
                <c:pt idx="15">
                  <c:v>  h264ref </c:v>
                </c:pt>
                <c:pt idx="16">
                  <c:v>  bzip2 </c:v>
                </c:pt>
                <c:pt idx="17">
                  <c:v>  tpch6 </c:v>
                </c:pt>
                <c:pt idx="18">
                  <c:v>  cactusADM </c:v>
                </c:pt>
                <c:pt idx="19">
                  <c:v>  gcc </c:v>
                </c:pt>
                <c:pt idx="20">
                  <c:v>  soplex </c:v>
                </c:pt>
                <c:pt idx="21">
                  <c:v>  gobmk </c:v>
                </c:pt>
                <c:pt idx="22">
                  <c:v>  zeusmp </c:v>
                </c:pt>
                <c:pt idx="23">
                  <c:v>  GemsFDTD </c:v>
                </c:pt>
                <c:pt idx="25">
                  <c:v>GeoMean</c:v>
                </c:pt>
              </c:strCache>
            </c:strRef>
          </c:cat>
          <c:val>
            <c:numRef>
              <c:f>Sheet2!$C$2:$C$27</c:f>
              <c:numCache>
                <c:formatCode>General</c:formatCode>
                <c:ptCount val="26"/>
                <c:pt idx="0">
                  <c:v>1.0000089999999999</c:v>
                </c:pt>
                <c:pt idx="1">
                  <c:v>1.0012509999999999</c:v>
                </c:pt>
                <c:pt idx="2">
                  <c:v>1.0124989999999998</c:v>
                </c:pt>
                <c:pt idx="3">
                  <c:v>1.025563999999999</c:v>
                </c:pt>
                <c:pt idx="4">
                  <c:v>1.0871989999999998</c:v>
                </c:pt>
                <c:pt idx="5">
                  <c:v>1.103756</c:v>
                </c:pt>
                <c:pt idx="6">
                  <c:v>1.120903</c:v>
                </c:pt>
                <c:pt idx="7">
                  <c:v>1.134269</c:v>
                </c:pt>
                <c:pt idx="8">
                  <c:v>1.164428</c:v>
                </c:pt>
                <c:pt idx="9">
                  <c:v>1.2387079999999999</c:v>
                </c:pt>
                <c:pt idx="10">
                  <c:v>1.378549</c:v>
                </c:pt>
                <c:pt idx="11">
                  <c:v>1.389438</c:v>
                </c:pt>
                <c:pt idx="12">
                  <c:v>1.4070359999999991</c:v>
                </c:pt>
                <c:pt idx="13">
                  <c:v>1.456264999999999</c:v>
                </c:pt>
                <c:pt idx="14">
                  <c:v>1.461563999999999</c:v>
                </c:pt>
                <c:pt idx="15">
                  <c:v>1.528748</c:v>
                </c:pt>
                <c:pt idx="16">
                  <c:v>1.5393889999999999</c:v>
                </c:pt>
                <c:pt idx="17">
                  <c:v>1.563955</c:v>
                </c:pt>
                <c:pt idx="18">
                  <c:v>1.973849</c:v>
                </c:pt>
                <c:pt idx="19">
                  <c:v>1.9920360000000001</c:v>
                </c:pt>
                <c:pt idx="20">
                  <c:v>1.9922450000000009</c:v>
                </c:pt>
                <c:pt idx="21">
                  <c:v>1.9946900000000001</c:v>
                </c:pt>
                <c:pt idx="22">
                  <c:v>1.9950470000000009</c:v>
                </c:pt>
                <c:pt idx="23">
                  <c:v>1.9965880000000009</c:v>
                </c:pt>
                <c:pt idx="25">
                  <c:v>1.3961079850045259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995536"/>
        <c:axId val="1367465600"/>
      </c:barChart>
      <c:catAx>
        <c:axId val="133299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7465600"/>
        <c:crosses val="autoZero"/>
        <c:auto val="1"/>
        <c:lblAlgn val="ctr"/>
        <c:lblOffset val="100"/>
        <c:noMultiLvlLbl val="0"/>
      </c:catAx>
      <c:valAx>
        <c:axId val="1367465600"/>
        <c:scaling>
          <c:orientation val="minMax"/>
          <c:max val="2.2000000000000002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Compression Ratio</a:t>
                </a:r>
              </a:p>
            </c:rich>
          </c:tx>
          <c:layout>
            <c:manualLayout>
              <c:xMode val="edge"/>
              <c:yMode val="edge"/>
              <c:x val="2.2370101967342593E-3"/>
              <c:y val="8.14039692406870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3299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joint</a:t>
            </a:r>
            <a:r>
              <a:rPr lang="en-US" baseline="0" dirty="0" smtClean="0"/>
              <a:t> work between CMU and Intel Labs Pittsburgh.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2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me now present</a:t>
            </a:r>
            <a:r>
              <a:rPr lang="en-US" baseline="0" dirty="0" smtClean="0"/>
              <a:t> the motivation behind cache compression idea. The key reason why cache compression works is the significant redundancy in both on-chip and in-memory data. Here I show</a:t>
            </a:r>
            <a:r>
              <a:rPr lang="en-US" dirty="0" smtClean="0"/>
              <a:t> 4 consecutive</a:t>
            </a:r>
            <a:r>
              <a:rPr lang="en-US" baseline="0" dirty="0" smtClean="0"/>
              <a:t> 4-bytes words from the memory footprint of one of the real applications. These 4 words can easily be a part of some cache line 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5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now describe the general design of the system</a:t>
            </a:r>
            <a:r>
              <a:rPr lang="en-US" baseline="0" dirty="0" smtClean="0"/>
              <a:t> where L2 cache can have both compressed and uncompressed data, and CPU and L1 cache operates on uncompressed data only.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6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joint</a:t>
            </a:r>
            <a:r>
              <a:rPr lang="en-US" baseline="0" dirty="0" smtClean="0"/>
              <a:t> work between CMU and Intel Labs Pittsburgh.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813" y="228600"/>
            <a:ext cx="9144000" cy="33528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Base-Delta-Immediate Compression: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 Practical Data Compression 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 for On-Chip Caches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733801"/>
            <a:ext cx="5410200" cy="1955406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Gennady Pekhimenko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err="1" smtClean="0">
                <a:solidFill>
                  <a:srgbClr val="C00000"/>
                </a:solidFill>
              </a:rPr>
              <a:t>Vivek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Seshadri</a:t>
            </a:r>
            <a:r>
              <a:rPr lang="en-US" baseline="30000" dirty="0">
                <a:solidFill>
                  <a:srgbClr val="9933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err="1" smtClean="0">
                <a:solidFill>
                  <a:srgbClr val="C00000"/>
                </a:solidFill>
              </a:rPr>
              <a:t>Onur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Mutlu</a:t>
            </a:r>
            <a:r>
              <a:rPr lang="en-US" baseline="30000" dirty="0">
                <a:solidFill>
                  <a:srgbClr val="9933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, Todd C. </a:t>
            </a:r>
            <a:r>
              <a:rPr lang="en-US" dirty="0" err="1" smtClean="0">
                <a:solidFill>
                  <a:srgbClr val="C00000"/>
                </a:solidFill>
              </a:rPr>
              <a:t>Mowry</a:t>
            </a:r>
            <a:r>
              <a:rPr lang="en-US" sz="2400" baseline="30000" dirty="0">
                <a:solidFill>
                  <a:srgbClr val="9933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414556"/>
            <a:ext cx="3786214" cy="1367244"/>
          </a:xfrm>
          <a:prstGeom prst="rect">
            <a:avLst/>
          </a:prstGeom>
        </p:spPr>
      </p:pic>
      <p:pic>
        <p:nvPicPr>
          <p:cNvPr id="1026" name="Picture 2" descr="C:\Users\gpekhime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461186"/>
            <a:ext cx="1219200" cy="1062606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181600" y="3733800"/>
            <a:ext cx="3979016" cy="1955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A55D6"/>
                </a:solidFill>
              </a:rPr>
              <a:t>Phillip B. Gibbons*, </a:t>
            </a:r>
          </a:p>
          <a:p>
            <a:r>
              <a:rPr lang="en-US" dirty="0" smtClean="0">
                <a:solidFill>
                  <a:srgbClr val="2A55D6"/>
                </a:solidFill>
              </a:rPr>
              <a:t>Michael A. </a:t>
            </a:r>
            <a:r>
              <a:rPr lang="en-US" dirty="0" err="1" smtClean="0">
                <a:solidFill>
                  <a:srgbClr val="2A55D6"/>
                </a:solidFill>
              </a:rPr>
              <a:t>Kozuch</a:t>
            </a:r>
            <a:r>
              <a:rPr lang="en-US" dirty="0" smtClean="0">
                <a:solidFill>
                  <a:srgbClr val="2A55D6"/>
                </a:solidFill>
              </a:rPr>
              <a:t>*</a:t>
            </a:r>
            <a:endParaRPr lang="en-US" sz="2200" dirty="0" smtClean="0">
              <a:solidFill>
                <a:srgbClr val="2A55D6"/>
              </a:solidFill>
            </a:endParaRPr>
          </a:p>
          <a:p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749837" y="546118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2A55D6"/>
                </a:solidFill>
              </a:rPr>
              <a:t>*</a:t>
            </a:r>
            <a:endParaRPr lang="en-US" sz="3200" dirty="0">
              <a:solidFill>
                <a:srgbClr val="2A55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4280"/>
            <a:ext cx="8610600" cy="756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Shortcomings of Prior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77981"/>
              </p:ext>
            </p:extLst>
          </p:nvPr>
        </p:nvGraphicFramePr>
        <p:xfrm>
          <a:off x="228600" y="1371600"/>
          <a:ext cx="8534400" cy="187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09800"/>
                <a:gridCol w="1752600"/>
                <a:gridCol w="2133600"/>
              </a:tblGrid>
              <a:tr h="10767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Mechanisms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Decompression</a:t>
                      </a:r>
                    </a:p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Complexity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Ratio</a:t>
                      </a:r>
                      <a:endParaRPr lang="en-US" sz="2400" dirty="0"/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Zero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6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Frequent Value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305800" cy="1143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 smtClean="0"/>
              <a:t>Idea</a:t>
            </a:r>
            <a:r>
              <a:rPr lang="en-US" dirty="0" smtClean="0"/>
              <a:t>: encode cache lines based on frequently occurring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CF168-691A-4EE5-ADBE-C0AE9D7BCEA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819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819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819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819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0xABCDEFFF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215" y="3657600"/>
            <a:ext cx="269022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Frequent Values:</a:t>
            </a:r>
          </a:p>
          <a:p>
            <a:r>
              <a:rPr lang="en-US" sz="2400" dirty="0" smtClean="0"/>
              <a:t>00 - 0x00000000</a:t>
            </a:r>
            <a:endParaRPr lang="en-US" sz="2400" dirty="0"/>
          </a:p>
          <a:p>
            <a:r>
              <a:rPr lang="en-US" sz="2400" dirty="0" smtClean="0"/>
              <a:t>01 - 0x00000001</a:t>
            </a:r>
          </a:p>
          <a:p>
            <a:r>
              <a:rPr lang="en-US" sz="2400" dirty="0" smtClean="0"/>
              <a:t>10 - 0x000000FF</a:t>
            </a:r>
          </a:p>
          <a:p>
            <a:r>
              <a:rPr lang="en-US" sz="2400" dirty="0" smtClean="0"/>
              <a:t>11 - not frequent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352800" y="3581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903" y="3573439"/>
            <a:ext cx="72219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41148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903" y="4115369"/>
            <a:ext cx="72219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4648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903" y="4648200"/>
            <a:ext cx="72219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51816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0xABCDEFFF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903" y="5181600"/>
            <a:ext cx="72219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800" y="2819400"/>
            <a:ext cx="5334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2819400"/>
            <a:ext cx="5334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0" y="2819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0xABCDEFFF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2819400"/>
            <a:ext cx="5334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1000" y="2819400"/>
            <a:ext cx="5334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38097" y="51816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0xABCDEFFF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4280"/>
            <a:ext cx="8610600" cy="756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Shortcomings of Prior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64030"/>
              </p:ext>
            </p:extLst>
          </p:nvPr>
        </p:nvGraphicFramePr>
        <p:xfrm>
          <a:off x="228600" y="1371600"/>
          <a:ext cx="8534400" cy="267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09800"/>
                <a:gridCol w="1752600"/>
                <a:gridCol w="2133600"/>
              </a:tblGrid>
              <a:tr h="10767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Mechanisms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Decompression</a:t>
                      </a:r>
                    </a:p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Complexity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Ratio</a:t>
                      </a:r>
                      <a:endParaRPr lang="en-US" sz="2400" dirty="0"/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Zero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Frequent Value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3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Frequent Pattern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201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Idea</a:t>
            </a:r>
            <a:r>
              <a:rPr lang="en-US" dirty="0" smtClean="0"/>
              <a:t>: encode cache lines based on frequently occurring patterns, e.g., first half of a word is zero 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08943"/>
            <a:ext cx="2133600" cy="365125"/>
          </a:xfrm>
        </p:spPr>
        <p:txBody>
          <a:bodyPr/>
          <a:lstStyle/>
          <a:p>
            <a:pPr>
              <a:defRPr/>
            </a:pPr>
            <a:fld id="{12094353-99A5-45CB-BEEE-67E8970CFC7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5908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5908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5908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0xFFFFFFFF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5908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0xABCDEFFF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3581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573439"/>
            <a:ext cx="72219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001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41148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4115369"/>
            <a:ext cx="72219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4648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0xFFFFFFFF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4648200"/>
            <a:ext cx="72219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011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51816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0xABCDEFFF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5181600"/>
            <a:ext cx="72219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743" y="3200400"/>
            <a:ext cx="377872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Frequent Patterns:</a:t>
            </a:r>
          </a:p>
          <a:p>
            <a:r>
              <a:rPr lang="en-US" sz="2400" dirty="0" smtClean="0"/>
              <a:t>000 – All zeros</a:t>
            </a:r>
            <a:endParaRPr lang="en-US" sz="2400" dirty="0"/>
          </a:p>
          <a:p>
            <a:r>
              <a:rPr lang="en-US" sz="2400" dirty="0" smtClean="0"/>
              <a:t>001 – First half zeros</a:t>
            </a:r>
          </a:p>
          <a:p>
            <a:r>
              <a:rPr lang="en-US" sz="2400" dirty="0" smtClean="0"/>
              <a:t>010 – Second half zeros</a:t>
            </a:r>
          </a:p>
          <a:p>
            <a:r>
              <a:rPr lang="en-US" sz="2400" dirty="0" smtClean="0"/>
              <a:t>011 – Repeated bytes</a:t>
            </a:r>
          </a:p>
          <a:p>
            <a:r>
              <a:rPr lang="en-US" sz="2400" dirty="0" smtClean="0"/>
              <a:t>100 – All ones</a:t>
            </a:r>
          </a:p>
          <a:p>
            <a:r>
              <a:rPr lang="en-US" sz="2400" dirty="0" smtClean="0"/>
              <a:t>…</a:t>
            </a:r>
          </a:p>
          <a:p>
            <a:r>
              <a:rPr lang="en-US" sz="2400" dirty="0" smtClean="0"/>
              <a:t>111 – Not a frequent pattern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999699" y="2590800"/>
            <a:ext cx="72219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001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9618" y="2590800"/>
            <a:ext cx="12954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15018" y="2590800"/>
            <a:ext cx="72219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7212" y="2590800"/>
            <a:ext cx="72219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011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59406" y="2590800"/>
            <a:ext cx="856397" cy="5371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5803" y="2590800"/>
            <a:ext cx="722194" cy="5371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11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19800" y="25908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0xABCDEFFF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22993" y="3573439"/>
            <a:ext cx="116290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22993" y="4648200"/>
            <a:ext cx="781904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31620" y="51816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0xABCDEFFF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4280"/>
            <a:ext cx="8610600" cy="756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Shortcomings of Prior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9730"/>
              </p:ext>
            </p:extLst>
          </p:nvPr>
        </p:nvGraphicFramePr>
        <p:xfrm>
          <a:off x="228600" y="1371600"/>
          <a:ext cx="8534400" cy="346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09800"/>
                <a:gridCol w="1752600"/>
                <a:gridCol w="2133600"/>
              </a:tblGrid>
              <a:tr h="10767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Mechanisms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Decompression</a:t>
                      </a:r>
                    </a:p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Complexity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Ratio</a:t>
                      </a:r>
                      <a:endParaRPr lang="en-US" sz="2400" dirty="0"/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Zero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Frequent Value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Frequent Pattern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4280"/>
            <a:ext cx="8610600" cy="756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Shortcomings of Prior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21529"/>
              </p:ext>
            </p:extLst>
          </p:nvPr>
        </p:nvGraphicFramePr>
        <p:xfrm>
          <a:off x="228600" y="1371600"/>
          <a:ext cx="8534400" cy="465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09800"/>
                <a:gridCol w="1752600"/>
                <a:gridCol w="2133600"/>
              </a:tblGrid>
              <a:tr h="10767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Mechanisms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Decompression</a:t>
                      </a:r>
                    </a:p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Complexity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Ratio</a:t>
                      </a:r>
                      <a:endParaRPr lang="en-US" sz="2400" dirty="0"/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Zero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Frequent Value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Frequent Pattern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Our proposal: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Base-Delta-Immediate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2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Motivation &amp; Background</a:t>
            </a:r>
          </a:p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Shortcomings of Prior Work</a:t>
            </a:r>
          </a:p>
          <a:p>
            <a:r>
              <a:rPr lang="en-US" sz="4000" dirty="0" smtClean="0">
                <a:solidFill>
                  <a:srgbClr val="009900"/>
                </a:solidFill>
              </a:rPr>
              <a:t>Base-Delta-Immediate: Key Idea </a:t>
            </a:r>
          </a:p>
          <a:p>
            <a:r>
              <a:rPr lang="en-US" sz="4000" dirty="0" smtClean="0">
                <a:cs typeface="Calibri"/>
              </a:rPr>
              <a:t>Base-Delta-Immediate: Implementation</a:t>
            </a:r>
          </a:p>
          <a:p>
            <a:r>
              <a:rPr lang="en-US" sz="4000" dirty="0" smtClean="0">
                <a:cs typeface="Calibri"/>
              </a:rPr>
              <a:t>Evaluation</a:t>
            </a:r>
          </a:p>
          <a:p>
            <a:r>
              <a:rPr lang="en-US" sz="4000" dirty="0" smtClean="0">
                <a:cs typeface="Calibri"/>
              </a:rPr>
              <a:t>Conclusion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Future Work</a:t>
            </a:r>
          </a:p>
          <a:p>
            <a:endParaRPr lang="en-US" dirty="0" smtClean="0"/>
          </a:p>
          <a:p>
            <a:endParaRPr lang="en-US" dirty="0" smtClean="0">
              <a:solidFill>
                <a:srgbClr val="009900"/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9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9342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054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66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47800" y="5188688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342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054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66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478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78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42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54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766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041400"/>
          </a:xfrm>
        </p:spPr>
        <p:txBody>
          <a:bodyPr>
            <a:normAutofit/>
          </a:bodyPr>
          <a:lstStyle/>
          <a:p>
            <a:r>
              <a:rPr lang="en-US" dirty="0" smtClean="0"/>
              <a:t>Key Data Patterns in Real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62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400" y="15240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26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1400" y="27432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D0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6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D8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0" y="39624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50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C8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38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D0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626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D8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91400" y="5188688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8197" y="9906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Zero Values</a:t>
            </a:r>
            <a:r>
              <a:rPr lang="en-US" dirty="0" smtClean="0"/>
              <a:t>: initialization,  sparse matrices, NULL pointers</a:t>
            </a:r>
            <a:endParaRPr lang="en-US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6200" y="22098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Repeated Values</a:t>
            </a:r>
            <a:r>
              <a:rPr lang="en-US" dirty="0"/>
              <a:t>: common initial values, adjacent pixels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6200" y="34290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Narrow Values</a:t>
            </a:r>
            <a:r>
              <a:rPr lang="en-US" dirty="0"/>
              <a:t>: small values stored in a big data type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76200" y="4648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Other Patterns</a:t>
            </a:r>
            <a:r>
              <a:rPr lang="en-US" b="1" dirty="0"/>
              <a:t>: </a:t>
            </a:r>
            <a:r>
              <a:rPr lang="en-US" dirty="0"/>
              <a:t>pointers to the same memory </a:t>
            </a:r>
            <a:r>
              <a:rPr lang="en-US" dirty="0" smtClean="0"/>
              <a:t>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37" grpId="0" animBg="1"/>
      <p:bldP spid="38" grpId="0" animBg="1"/>
      <p:bldP spid="39" grpId="0" animBg="1"/>
      <p:bldP spid="40" grpId="0" animBg="1"/>
      <p:bldP spid="36" grpId="0" animBg="1"/>
      <p:bldP spid="35" grpId="0" animBg="1"/>
      <p:bldP spid="34" grpId="0" animBg="1"/>
      <p:bldP spid="33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1" grpId="1" animBg="1"/>
      <p:bldP spid="22" grpId="1" animBg="1"/>
      <p:bldP spid="28" grpId="1" animBg="1"/>
      <p:bldP spid="29" grpId="1" animBg="1"/>
      <p:bldP spid="30" grpId="1" animBg="1"/>
      <p:bldP spid="31" grpId="1" animBg="1"/>
      <p:bldP spid="32" grpId="1" animBg="1"/>
      <p:bldP spid="45" grpId="0" build="p"/>
      <p:bldP spid="46" grpId="0" build="p"/>
      <p:bldP spid="47" grpId="0" build="p"/>
      <p:bldP spid="4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31845"/>
            <a:ext cx="8229600" cy="1143000"/>
          </a:xfrm>
        </p:spPr>
        <p:txBody>
          <a:bodyPr/>
          <a:lstStyle/>
          <a:p>
            <a:r>
              <a:rPr lang="en-US" dirty="0" smtClean="0"/>
              <a:t>How Common Are These Patterns?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65101"/>
              </p:ext>
            </p:extLst>
          </p:nvPr>
        </p:nvGraphicFramePr>
        <p:xfrm>
          <a:off x="304800" y="156653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700" y="11430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SPEC2006, databases, web workloads, 2MB L2 cache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“Other Patterns” include Narrow Values</a:t>
            </a:r>
          </a:p>
          <a:p>
            <a:pPr lvl="1"/>
            <a:endParaRPr lang="en-US" dirty="0" smtClean="0"/>
          </a:p>
          <a:p>
            <a:endParaRPr lang="en-US" sz="3100" dirty="0" smtClean="0"/>
          </a:p>
          <a:p>
            <a:endParaRPr lang="en-US" dirty="0" smtClean="0"/>
          </a:p>
          <a:p>
            <a:pPr lvl="1"/>
            <a:endParaRPr lang="en-US" sz="23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6290930"/>
            <a:ext cx="7531691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7" lvl="1" indent="0">
              <a:buFont typeface="Arial" pitchFamily="34" charset="0"/>
              <a:buNone/>
            </a:pPr>
            <a:r>
              <a:rPr lang="en-US" b="1" dirty="0" smtClean="0">
                <a:solidFill>
                  <a:srgbClr val="2A55D6"/>
                </a:solidFill>
              </a:rPr>
              <a:t>43% </a:t>
            </a:r>
            <a:r>
              <a:rPr lang="en-US" dirty="0" smtClean="0">
                <a:solidFill>
                  <a:srgbClr val="2A55D6"/>
                </a:solidFill>
              </a:rPr>
              <a:t>of the cache lines belong to key patterns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6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9342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054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66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47800" y="5188688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342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054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66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478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78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42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54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766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041400"/>
          </a:xfrm>
        </p:spPr>
        <p:txBody>
          <a:bodyPr>
            <a:normAutofit/>
          </a:bodyPr>
          <a:lstStyle/>
          <a:p>
            <a:r>
              <a:rPr lang="en-US" dirty="0" smtClean="0"/>
              <a:t>Key Data Patterns in Real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62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400" y="15240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26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1400" y="27432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D0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6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D8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0" y="39624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50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C8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38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D0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626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D8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91400" y="5188688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8197" y="9906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Zero Values</a:t>
            </a:r>
            <a:r>
              <a:rPr lang="en-US" dirty="0" smtClean="0"/>
              <a:t>: initialization,  sparse matrices, NULL pointers</a:t>
            </a:r>
            <a:endParaRPr lang="en-US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6200" y="22098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Repeated Values</a:t>
            </a:r>
            <a:r>
              <a:rPr lang="en-US" dirty="0"/>
              <a:t>: common initial values, adjacent pixels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6200" y="34290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Narrow Values</a:t>
            </a:r>
            <a:r>
              <a:rPr lang="en-US" dirty="0"/>
              <a:t>: small values stored in a big data type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76200" y="4648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Other Patterns</a:t>
            </a:r>
            <a:r>
              <a:rPr lang="en-US" b="1" dirty="0"/>
              <a:t>: </a:t>
            </a:r>
            <a:r>
              <a:rPr lang="en-US" dirty="0"/>
              <a:t>pointers to the same memory </a:t>
            </a:r>
            <a:r>
              <a:rPr lang="en-US" dirty="0" smtClean="0"/>
              <a:t>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143000"/>
          </a:xfrm>
        </p:spPr>
        <p:txBody>
          <a:bodyPr/>
          <a:lstStyle/>
          <a:p>
            <a:r>
              <a:rPr lang="en-US" dirty="0"/>
              <a:t>Motivation: “Memory Wall”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773132"/>
              </p:ext>
            </p:extLst>
          </p:nvPr>
        </p:nvGraphicFramePr>
        <p:xfrm>
          <a:off x="533400" y="1051725"/>
          <a:ext cx="7467600" cy="423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3" imgW="4972050" imgH="2819400" progId="MSDraw.Drawing.8.2">
                  <p:embed/>
                </p:oleObj>
              </mc:Choice>
              <mc:Fallback>
                <p:oleObj r:id="rId3" imgW="4972050" imgH="28194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51725"/>
                        <a:ext cx="7467600" cy="4234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562600"/>
            <a:ext cx="845806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Main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memory latency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has significant effect on performance (e.g., 300+ cycles)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731" y="5140833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cs typeface="Times New Roman" pitchFamily="18" charset="0"/>
              </a:rPr>
              <a:t>Computer Architecture: From Microprocessors to </a:t>
            </a:r>
            <a:r>
              <a:rPr lang="en-US" sz="1600" i="1" dirty="0" smtClean="0">
                <a:solidFill>
                  <a:srgbClr val="000000"/>
                </a:solidFill>
                <a:cs typeface="Times New Roman" pitchFamily="18" charset="0"/>
              </a:rPr>
              <a:t>Supercomputers, 2011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32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041400"/>
          </a:xfrm>
        </p:spPr>
        <p:txBody>
          <a:bodyPr>
            <a:normAutofit/>
          </a:bodyPr>
          <a:lstStyle/>
          <a:p>
            <a:r>
              <a:rPr lang="en-US" dirty="0" smtClean="0"/>
              <a:t>Key Data Patterns in Real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9" name="Rounded Rectangle 48"/>
          <p:cNvSpPr/>
          <p:nvPr/>
        </p:nvSpPr>
        <p:spPr>
          <a:xfrm>
            <a:off x="152400" y="1155510"/>
            <a:ext cx="8915400" cy="472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4800" dirty="0" smtClean="0">
                <a:solidFill>
                  <a:srgbClr val="C00000"/>
                </a:solidFill>
              </a:rPr>
              <a:t>Low Dynamic Range:</a:t>
            </a:r>
          </a:p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4800" dirty="0" smtClean="0">
                <a:solidFill>
                  <a:srgbClr val="C00000"/>
                </a:solidFill>
              </a:rPr>
              <a:t> </a:t>
            </a:r>
          </a:p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3200" dirty="0" smtClean="0">
                <a:solidFill>
                  <a:schemeClr val="tx1"/>
                </a:solidFill>
              </a:rPr>
              <a:t>Differences between values are significantly smaller than the values themselves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2667000" y="1436132"/>
            <a:ext cx="441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32-byte Uncompressed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Cache Line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Idea: </a:t>
            </a:r>
            <a:r>
              <a:rPr lang="en-US" dirty="0" err="1" smtClean="0"/>
              <a:t>Base+Delta</a:t>
            </a:r>
            <a:r>
              <a:rPr lang="en-US" dirty="0" smtClean="0"/>
              <a:t> (B+</a:t>
            </a:r>
            <a:r>
              <a:rPr lang="el-GR" dirty="0">
                <a:cs typeface="Calibri"/>
              </a:rPr>
              <a:t>Δ</a:t>
            </a:r>
            <a:r>
              <a:rPr lang="en-US" dirty="0" smtClean="0"/>
              <a:t>) 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1969532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0xC04039C0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969532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0xC04039C8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1969532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0xC04039D0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1969532"/>
            <a:ext cx="17526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0" y="1969532"/>
            <a:ext cx="17526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0xC04039F8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6200" y="1588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1588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200" y="1740932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600" y="1371600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bytes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200" y="2502932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0xC04039C0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3036332"/>
            <a:ext cx="838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5000" y="3417332"/>
            <a:ext cx="838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9050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5000" y="4026932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432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050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byte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743200" y="3417332"/>
            <a:ext cx="838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0x08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7432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743200" y="4026932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814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432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byte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81400" y="3417332"/>
            <a:ext cx="838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0x10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5814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581400" y="4026932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4196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814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byte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419600" y="3417332"/>
            <a:ext cx="838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57800" y="3417332"/>
            <a:ext cx="838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0x38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6200" y="3341132"/>
            <a:ext cx="6019800" cy="609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Right Brace 56"/>
          <p:cNvSpPr/>
          <p:nvPr/>
        </p:nvSpPr>
        <p:spPr>
          <a:xfrm>
            <a:off x="6248400" y="3341132"/>
            <a:ext cx="155448" cy="609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477000" y="3264932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A55D6"/>
                </a:solidFill>
              </a:rPr>
              <a:t>12-byte </a:t>
            </a:r>
          </a:p>
          <a:p>
            <a:r>
              <a:rPr lang="en-US" dirty="0" smtClean="0"/>
              <a:t>Compressed Cache Line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2057400" y="4495800"/>
            <a:ext cx="25146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2A55D6"/>
                </a:solidFill>
              </a:rPr>
              <a:t>20 bytes saved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14350" y="4419600"/>
            <a:ext cx="38100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 smtClean="0">
                <a:solidFill>
                  <a:schemeClr val="tx1"/>
                </a:solidFill>
              </a:rPr>
              <a:t> Fast Decompression: </a:t>
            </a:r>
            <a:r>
              <a:rPr lang="en-US" sz="2400" dirty="0" smtClean="0">
                <a:solidFill>
                  <a:schemeClr val="tx1"/>
                </a:solidFill>
              </a:rPr>
              <a:t>vector addition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830170" y="4427266"/>
            <a:ext cx="40767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 smtClean="0">
                <a:solidFill>
                  <a:schemeClr val="tx1"/>
                </a:solidFill>
              </a:rPr>
              <a:t> Simple Hardware: </a:t>
            </a:r>
          </a:p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arithmetic and comparison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905000" y="5715000"/>
            <a:ext cx="54102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b="1" dirty="0">
                <a:solidFill>
                  <a:srgbClr val="009900"/>
                </a:solidFill>
                <a:sym typeface="Wingdings"/>
              </a:rPr>
              <a:t> </a:t>
            </a:r>
            <a:r>
              <a:rPr lang="en-US" sz="2800" b="1" dirty="0" smtClean="0">
                <a:solidFill>
                  <a:schemeClr val="tx1"/>
                </a:solidFill>
              </a:rPr>
              <a:t>Effective: </a:t>
            </a:r>
            <a:r>
              <a:rPr lang="en-US" sz="2400" dirty="0" smtClean="0">
                <a:solidFill>
                  <a:schemeClr val="tx1"/>
                </a:solidFill>
              </a:rPr>
              <a:t>good compression ratio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8" idx="2"/>
            <a:endCxn id="38" idx="0"/>
          </p:cNvCxnSpPr>
          <p:nvPr/>
        </p:nvCxnSpPr>
        <p:spPr>
          <a:xfrm>
            <a:off x="2819400" y="2502932"/>
            <a:ext cx="3429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8" idx="0"/>
            <a:endCxn id="32" idx="0"/>
          </p:cNvCxnSpPr>
          <p:nvPr/>
        </p:nvCxnSpPr>
        <p:spPr>
          <a:xfrm>
            <a:off x="990600" y="2502932"/>
            <a:ext cx="13335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9" idx="2"/>
            <a:endCxn id="43" idx="0"/>
          </p:cNvCxnSpPr>
          <p:nvPr/>
        </p:nvCxnSpPr>
        <p:spPr>
          <a:xfrm flipH="1">
            <a:off x="4000500" y="2502932"/>
            <a:ext cx="6477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4" idx="0"/>
          </p:cNvCxnSpPr>
          <p:nvPr/>
        </p:nvCxnSpPr>
        <p:spPr>
          <a:xfrm flipH="1">
            <a:off x="5676900" y="2502932"/>
            <a:ext cx="25527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2194E-6 L -3.33333E-6 0.127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mph" presetSubtype="1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mph" presetSubtype="1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mph" presetSubtype="1" grpId="4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28" grpId="0" animBg="1"/>
      <p:bldP spid="28" grpId="1" animBg="1"/>
      <p:bldP spid="28" grpId="2" animBg="1"/>
      <p:bldP spid="28" grpId="3" animBg="1"/>
      <p:bldP spid="28" grpId="4" animBg="1"/>
      <p:bldP spid="29" grpId="0"/>
      <p:bldP spid="32" grpId="0" animBg="1"/>
      <p:bldP spid="37" grpId="0"/>
      <p:bldP spid="38" grpId="0" animBg="1"/>
      <p:bldP spid="42" grpId="0"/>
      <p:bldP spid="47" grpId="0"/>
      <p:bldP spid="53" grpId="0" animBg="1"/>
      <p:bldP spid="54" grpId="0" animBg="1"/>
      <p:bldP spid="55" grpId="0" animBg="1"/>
      <p:bldP spid="57" grpId="0" animBg="1"/>
      <p:bldP spid="58" grpId="0"/>
      <p:bldP spid="59" grpId="0" animBg="1"/>
      <p:bldP spid="59" grpId="1" animBg="1"/>
      <p:bldP spid="48" grpId="0" animBg="1"/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19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983163"/>
          </a:xfrm>
        </p:spPr>
        <p:txBody>
          <a:bodyPr>
            <a:normAutofit fontScale="92500" lnSpcReduction="20000"/>
          </a:bodyPr>
          <a:lstStyle/>
          <a:p>
            <a:endParaRPr lang="en-US" sz="3000" dirty="0" smtClean="0"/>
          </a:p>
          <a:p>
            <a:r>
              <a:rPr lang="en-US" sz="3000" dirty="0" smtClean="0"/>
              <a:t>Uncompressible cache line (with a single base):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3000" b="1" dirty="0" smtClean="0"/>
              <a:t>Key idea: </a:t>
            </a:r>
          </a:p>
          <a:p>
            <a:pPr marL="0" indent="0">
              <a:buNone/>
            </a:pPr>
            <a:r>
              <a:rPr lang="en-US" sz="3000" dirty="0" smtClean="0"/>
              <a:t>    Use more bases, e.g., two instead of one</a:t>
            </a:r>
          </a:p>
          <a:p>
            <a:r>
              <a:rPr lang="en-US" sz="3000" b="1" dirty="0" smtClean="0"/>
              <a:t>Pro</a:t>
            </a:r>
            <a:r>
              <a:rPr lang="en-US" sz="3000" dirty="0" smtClean="0"/>
              <a:t>: </a:t>
            </a:r>
          </a:p>
          <a:p>
            <a:pPr lvl="1"/>
            <a:r>
              <a:rPr lang="en-US" sz="3000" dirty="0" smtClean="0"/>
              <a:t>More cache lines can be compressed</a:t>
            </a:r>
          </a:p>
          <a:p>
            <a:r>
              <a:rPr lang="en-US" sz="3000" b="1" dirty="0" smtClean="0"/>
              <a:t>Cons</a:t>
            </a:r>
            <a:r>
              <a:rPr lang="en-US" sz="3000" dirty="0" smtClean="0"/>
              <a:t>:</a:t>
            </a:r>
          </a:p>
          <a:p>
            <a:pPr lvl="1"/>
            <a:r>
              <a:rPr lang="en-US" sz="3000" dirty="0" smtClean="0"/>
              <a:t>Unclear how </a:t>
            </a:r>
            <a:r>
              <a:rPr lang="en-US" sz="3000" dirty="0"/>
              <a:t>to find these bases </a:t>
            </a:r>
            <a:r>
              <a:rPr lang="en-US" sz="3000" dirty="0" smtClean="0"/>
              <a:t>efficiently</a:t>
            </a:r>
          </a:p>
          <a:p>
            <a:pPr lvl="1"/>
            <a:r>
              <a:rPr lang="en-US" sz="3000" dirty="0" smtClean="0"/>
              <a:t>Higher overhead (due to additional bases)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9900"/>
                </a:solidFill>
              </a:rPr>
              <a:t>0x000000</a:t>
            </a:r>
            <a:r>
              <a:rPr lang="en-US" sz="2400" dirty="0" smtClean="0">
                <a:solidFill>
                  <a:srgbClr val="009900"/>
                </a:solidFill>
              </a:rPr>
              <a:t>00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0x09A4</a:t>
            </a:r>
            <a:r>
              <a:rPr lang="en-US" sz="2400" dirty="0" smtClean="0">
                <a:solidFill>
                  <a:srgbClr val="C00000"/>
                </a:solidFill>
              </a:rPr>
              <a:t>0178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9900"/>
                </a:solidFill>
              </a:rPr>
              <a:t>0x000000</a:t>
            </a:r>
            <a:r>
              <a:rPr lang="en-US" sz="2400" dirty="0" smtClean="0">
                <a:solidFill>
                  <a:srgbClr val="009900"/>
                </a:solidFill>
              </a:rPr>
              <a:t>0B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0x09A4</a:t>
            </a:r>
            <a:r>
              <a:rPr lang="en-US" sz="2400" dirty="0" smtClean="0">
                <a:solidFill>
                  <a:srgbClr val="C00000"/>
                </a:solidFill>
              </a:rPr>
              <a:t>A838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20574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B+</a:t>
            </a:r>
            <a:r>
              <a:rPr lang="el-GR" dirty="0" smtClean="0">
                <a:cs typeface="Calibri"/>
              </a:rPr>
              <a:t>Δ</a:t>
            </a:r>
            <a:r>
              <a:rPr lang="en-US" dirty="0" smtClean="0">
                <a:cs typeface="Calibri"/>
              </a:rPr>
              <a:t> with Multiple Arbitrary 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23</a:t>
            </a:fld>
            <a:endParaRPr lang="en-US" alt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535101"/>
              </p:ext>
            </p:extLst>
          </p:nvPr>
        </p:nvGraphicFramePr>
        <p:xfrm>
          <a:off x="460612" y="1219200"/>
          <a:ext cx="814998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38200" y="5334000"/>
            <a:ext cx="75438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 smtClean="0">
                <a:solidFill>
                  <a:schemeClr val="tx1"/>
                </a:solidFill>
              </a:rPr>
              <a:t> 2 bases – </a:t>
            </a:r>
            <a:r>
              <a:rPr lang="en-US" sz="2800" dirty="0" smtClean="0">
                <a:solidFill>
                  <a:schemeClr val="tx1"/>
                </a:solidFill>
              </a:rPr>
              <a:t>the best option based on evaluations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124200" y="1828800"/>
            <a:ext cx="381000" cy="597408"/>
          </a:xfrm>
          <a:prstGeom prst="downArrow">
            <a:avLst>
              <a:gd name="adj1" fmla="val 2864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07976" y="1448937"/>
            <a:ext cx="1371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# of bases is fixed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Find Two Bases Efficiently?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5855"/>
            <a:ext cx="8686800" cy="502920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First base - first element </a:t>
            </a:r>
            <a:r>
              <a:rPr lang="en-US" dirty="0" smtClean="0"/>
              <a:t>in the cache line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endParaRPr lang="en-US" sz="2400" dirty="0" smtClean="0"/>
          </a:p>
          <a:p>
            <a:pPr marL="1371600" lvl="2" indent="-514350"/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Second base - </a:t>
            </a:r>
            <a:r>
              <a:rPr lang="en-US" sz="2800" dirty="0" smtClean="0"/>
              <a:t>implicit base of </a:t>
            </a:r>
            <a:r>
              <a:rPr lang="en-US" sz="2800" b="1" dirty="0" smtClean="0"/>
              <a:t>0</a:t>
            </a:r>
            <a:r>
              <a:rPr lang="en-US" sz="2800" dirty="0" smtClean="0"/>
              <a:t> 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Advantages over 2 arbitrary bases:</a:t>
            </a:r>
            <a:endParaRPr lang="en-US" dirty="0"/>
          </a:p>
          <a:p>
            <a:pPr lvl="1"/>
            <a:r>
              <a:rPr lang="en-US" dirty="0"/>
              <a:t>Better compression ratio</a:t>
            </a:r>
          </a:p>
          <a:p>
            <a:pPr lvl="1"/>
            <a:r>
              <a:rPr lang="en-US" dirty="0"/>
              <a:t>Simpler compression logic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>
            <a:off x="1183728" y="1600200"/>
            <a:ext cx="3124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Base+Delta</a:t>
            </a:r>
            <a:r>
              <a:rPr lang="en-US" sz="2800" b="1" dirty="0" smtClean="0">
                <a:solidFill>
                  <a:schemeClr val="tx1"/>
                </a:solidFill>
              </a:rPr>
              <a:t> part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2971800"/>
            <a:ext cx="3124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 smtClean="0">
                <a:solidFill>
                  <a:schemeClr val="tx1"/>
                </a:solidFill>
              </a:rPr>
              <a:t> Immediate part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5486399"/>
            <a:ext cx="6705600" cy="10315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2A55D6"/>
                </a:solidFill>
              </a:rPr>
              <a:t>Base-Delta-Immediate (B</a:t>
            </a:r>
            <a:r>
              <a:rPr lang="el-GR" sz="2800" b="1" dirty="0" smtClean="0">
                <a:solidFill>
                  <a:srgbClr val="2A55D6"/>
                </a:solidFill>
              </a:rPr>
              <a:t>Δ</a:t>
            </a:r>
            <a:r>
              <a:rPr lang="en-US" sz="2800" b="1" dirty="0" smtClean="0">
                <a:solidFill>
                  <a:srgbClr val="2A55D6"/>
                </a:solidFill>
              </a:rPr>
              <a:t>I)</a:t>
            </a:r>
            <a:r>
              <a:rPr lang="en-US" sz="2800" b="1" dirty="0" smtClean="0">
                <a:solidFill>
                  <a:schemeClr val="tx1"/>
                </a:solidFill>
              </a:rPr>
              <a:t> Compression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B+</a:t>
            </a:r>
            <a:r>
              <a:rPr lang="el-GR" dirty="0" smtClean="0">
                <a:latin typeface="Calibri"/>
                <a:cs typeface="Calibri"/>
              </a:rPr>
              <a:t>Δ</a:t>
            </a:r>
            <a:r>
              <a:rPr lang="en-US" dirty="0" smtClean="0">
                <a:latin typeface="Garamond" pitchFamily="18" charset="0"/>
                <a:cs typeface="Calibri"/>
              </a:rPr>
              <a:t> </a:t>
            </a:r>
            <a:r>
              <a:rPr lang="en-US" dirty="0" smtClean="0">
                <a:cs typeface="Calibri"/>
              </a:rPr>
              <a:t>(with two arbitrary bases)</a:t>
            </a:r>
            <a:r>
              <a:rPr lang="en-US" dirty="0" smtClean="0"/>
              <a:t> vs. B</a:t>
            </a:r>
            <a:r>
              <a:rPr lang="el-GR" dirty="0" smtClean="0">
                <a:latin typeface="Calibri"/>
                <a:cs typeface="Calibri"/>
              </a:rPr>
              <a:t>Δ</a:t>
            </a:r>
            <a:r>
              <a:rPr lang="en-US" dirty="0" smtClean="0">
                <a:latin typeface="Calibri"/>
                <a:cs typeface="Calibri"/>
              </a:rPr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25</a:t>
            </a:fld>
            <a:endParaRPr lang="en-US" alt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627783"/>
              </p:ext>
            </p:extLst>
          </p:nvPr>
        </p:nvGraphicFramePr>
        <p:xfrm>
          <a:off x="152400" y="609600"/>
          <a:ext cx="8839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19669" y="5334000"/>
            <a:ext cx="82296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dirty="0" smtClean="0">
                <a:solidFill>
                  <a:schemeClr val="tx1"/>
                </a:solidFill>
              </a:rPr>
              <a:t>Average compression ratio is close, but </a:t>
            </a:r>
            <a:r>
              <a:rPr lang="en-US" sz="2800" b="1" dirty="0" smtClean="0">
                <a:solidFill>
                  <a:schemeClr val="tx1"/>
                </a:solidFill>
              </a:rPr>
              <a:t>B</a:t>
            </a:r>
            <a:r>
              <a:rPr lang="el-GR" sz="2800" b="1" dirty="0" smtClean="0">
                <a:solidFill>
                  <a:schemeClr val="tx1"/>
                </a:solidFill>
              </a:rPr>
              <a:t>Δ</a:t>
            </a:r>
            <a:r>
              <a:rPr lang="en-US" sz="2800" b="1" dirty="0" smtClean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 is </a:t>
            </a:r>
            <a:r>
              <a:rPr lang="en-US" sz="2800" b="1" dirty="0" smtClean="0">
                <a:solidFill>
                  <a:schemeClr val="tx1"/>
                </a:solidFill>
              </a:rPr>
              <a:t>simpler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58200" y="2590800"/>
            <a:ext cx="4572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Motivation &amp; Background</a:t>
            </a:r>
          </a:p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Shortcomings of Prior Work</a:t>
            </a:r>
          </a:p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Base-Delta-Immediate: Key Idea </a:t>
            </a:r>
          </a:p>
          <a:p>
            <a:r>
              <a:rPr lang="en-US" sz="4000" dirty="0" smtClean="0">
                <a:solidFill>
                  <a:srgbClr val="009900"/>
                </a:solidFill>
                <a:cs typeface="Calibri"/>
              </a:rPr>
              <a:t>Base-Delta-Immediate: Implementation</a:t>
            </a:r>
          </a:p>
          <a:p>
            <a:r>
              <a:rPr lang="en-US" sz="4000" dirty="0" smtClean="0">
                <a:cs typeface="Calibri"/>
              </a:rPr>
              <a:t>Evaluation</a:t>
            </a:r>
          </a:p>
          <a:p>
            <a:r>
              <a:rPr lang="en-US" sz="4000" dirty="0" smtClean="0">
                <a:cs typeface="Calibri"/>
              </a:rPr>
              <a:t>Conclusion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Future Work</a:t>
            </a:r>
          </a:p>
          <a:p>
            <a:endParaRPr lang="en-US" dirty="0" smtClean="0"/>
          </a:p>
          <a:p>
            <a:endParaRPr lang="en-US" dirty="0" smtClean="0">
              <a:solidFill>
                <a:srgbClr val="009900"/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l-GR" dirty="0">
                <a:cs typeface="Calibri"/>
              </a:rPr>
              <a:t>Δ</a:t>
            </a:r>
            <a:r>
              <a:rPr lang="en-US" dirty="0">
                <a:cs typeface="Calibri"/>
              </a:rPr>
              <a:t>I </a:t>
            </a:r>
            <a:r>
              <a:rPr lang="en-US" dirty="0" smtClean="0">
                <a:cs typeface="Calibri"/>
              </a:rPr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6783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Decompressor</a:t>
            </a:r>
            <a:r>
              <a:rPr lang="en-US" b="1" dirty="0" smtClean="0"/>
              <a:t> Design</a:t>
            </a:r>
          </a:p>
          <a:p>
            <a:pPr lvl="1"/>
            <a:r>
              <a:rPr lang="en-US" sz="2800" dirty="0" smtClean="0"/>
              <a:t>Low latency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Compressor Design</a:t>
            </a:r>
          </a:p>
          <a:p>
            <a:pPr lvl="1"/>
            <a:r>
              <a:rPr lang="en-US" sz="2800" dirty="0" smtClean="0"/>
              <a:t>Low cost and complexity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B</a:t>
            </a:r>
            <a:r>
              <a:rPr lang="el-GR" b="1" dirty="0">
                <a:cs typeface="Calibri"/>
              </a:rPr>
              <a:t>Δ</a:t>
            </a:r>
            <a:r>
              <a:rPr lang="en-US" b="1" dirty="0" smtClean="0">
                <a:cs typeface="Calibri"/>
              </a:rPr>
              <a:t>I Cache Organization</a:t>
            </a:r>
          </a:p>
          <a:p>
            <a:pPr lvl="1"/>
            <a:r>
              <a:rPr lang="en-US" sz="2800" dirty="0" smtClean="0">
                <a:cs typeface="Calibri"/>
              </a:rPr>
              <a:t>Modest complexity</a:t>
            </a:r>
          </a:p>
          <a:p>
            <a:pPr lvl="1"/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2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752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0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7526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l-GR" dirty="0">
                <a:latin typeface="Calibri"/>
                <a:cs typeface="Calibri"/>
              </a:rPr>
              <a:t>Δ</a:t>
            </a:r>
            <a:r>
              <a:rPr lang="en-US" dirty="0" smtClean="0">
                <a:latin typeface="Calibri"/>
                <a:cs typeface="Calibri"/>
              </a:rPr>
              <a:t>I </a:t>
            </a:r>
            <a:r>
              <a:rPr lang="en-US" dirty="0" err="1" smtClean="0">
                <a:latin typeface="Calibri"/>
                <a:cs typeface="Calibri"/>
              </a:rPr>
              <a:t>Decompressor</a:t>
            </a:r>
            <a:r>
              <a:rPr lang="en-US" dirty="0" smtClean="0">
                <a:latin typeface="Calibri"/>
                <a:cs typeface="Calibri"/>
              </a:rPr>
              <a:t>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1752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1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1752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2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0" y="1752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3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143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Compressed Cache Line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6200" y="4572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0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4572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1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4572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2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4572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3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2438400" y="841169"/>
            <a:ext cx="685800" cy="3581400"/>
          </a:xfrm>
          <a:prstGeom prst="bentConnector2">
            <a:avLst/>
          </a:prstGeom>
          <a:ln w="31750">
            <a:solidFill>
              <a:srgbClr val="00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</p:cNvCxnSpPr>
          <p:nvPr/>
        </p:nvCxnSpPr>
        <p:spPr>
          <a:xfrm>
            <a:off x="2286000" y="2286000"/>
            <a:ext cx="0" cy="9601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81200" y="2971800"/>
            <a:ext cx="0" cy="274320"/>
          </a:xfrm>
          <a:prstGeom prst="straightConnector1">
            <a:avLst/>
          </a:prstGeom>
          <a:ln w="317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828800" y="32004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1" idx="4"/>
            <a:endCxn id="15" idx="0"/>
          </p:cNvCxnSpPr>
          <p:nvPr/>
        </p:nvCxnSpPr>
        <p:spPr>
          <a:xfrm flipH="1">
            <a:off x="990600" y="3810000"/>
            <a:ext cx="114300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48000" y="2286000"/>
            <a:ext cx="0" cy="9601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590800" y="32004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743200" y="2971800"/>
            <a:ext cx="0" cy="274320"/>
          </a:xfrm>
          <a:prstGeom prst="straightConnector1">
            <a:avLst/>
          </a:prstGeom>
          <a:ln w="317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1" idx="4"/>
            <a:endCxn id="17" idx="0"/>
          </p:cNvCxnSpPr>
          <p:nvPr/>
        </p:nvCxnSpPr>
        <p:spPr>
          <a:xfrm flipH="1">
            <a:off x="2819400" y="3810000"/>
            <a:ext cx="7620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04800" y="5181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Uncompressed Cache Line</a:t>
            </a:r>
            <a:endParaRPr lang="en-US" sz="28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810000" y="2286000"/>
            <a:ext cx="0" cy="9601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352800" y="32004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05200" y="2971800"/>
            <a:ext cx="0" cy="274320"/>
          </a:xfrm>
          <a:prstGeom prst="straightConnector1">
            <a:avLst/>
          </a:prstGeom>
          <a:ln w="317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8" idx="4"/>
            <a:endCxn id="18" idx="0"/>
          </p:cNvCxnSpPr>
          <p:nvPr/>
        </p:nvCxnSpPr>
        <p:spPr>
          <a:xfrm>
            <a:off x="3657600" y="3810000"/>
            <a:ext cx="99060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572000" y="2286000"/>
            <a:ext cx="0" cy="9601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267200" y="2971800"/>
            <a:ext cx="0" cy="274320"/>
          </a:xfrm>
          <a:prstGeom prst="straightConnector1">
            <a:avLst/>
          </a:prstGeom>
          <a:ln w="317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114800" y="32004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>
            <a:stCxn id="65" idx="4"/>
            <a:endCxn id="19" idx="0"/>
          </p:cNvCxnSpPr>
          <p:nvPr/>
        </p:nvCxnSpPr>
        <p:spPr>
          <a:xfrm>
            <a:off x="4419600" y="3810000"/>
            <a:ext cx="205740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6200" y="1752600"/>
            <a:ext cx="1828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05000" y="1752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0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676400" y="2438400"/>
            <a:ext cx="685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38400" y="2438400"/>
            <a:ext cx="685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00400" y="2438400"/>
            <a:ext cx="685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962400" y="2438400"/>
            <a:ext cx="685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667000" y="1752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1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429000" y="1752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2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191000" y="1752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3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752600" y="37338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0</a:t>
            </a:r>
            <a:endParaRPr lang="en-US" sz="2800" b="1" baseline="-25000" dirty="0">
              <a:solidFill>
                <a:srgbClr val="2A55D6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667000" y="3657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1</a:t>
            </a:r>
            <a:endParaRPr lang="en-US" sz="2800" b="1" baseline="-25000" dirty="0">
              <a:solidFill>
                <a:srgbClr val="2A55D6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76600" y="3657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2</a:t>
            </a:r>
            <a:endParaRPr lang="en-US" sz="2800" b="1" baseline="-25000" dirty="0">
              <a:solidFill>
                <a:srgbClr val="2A55D6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191000" y="3657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3</a:t>
            </a:r>
            <a:endParaRPr lang="en-US" sz="2800" b="1" baseline="-25000" dirty="0">
              <a:solidFill>
                <a:srgbClr val="2A55D6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200" y="4572000"/>
            <a:ext cx="7315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947745" y="3108960"/>
            <a:ext cx="3810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dirty="0" smtClean="0">
                <a:solidFill>
                  <a:schemeClr val="tx1"/>
                </a:solidFill>
              </a:rPr>
              <a:t>Vector addition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889 L -3.33333E-6 0.1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44444E-6 L 0.01667 0.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44444E-6 L 0.01667 0.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44444E-6 L 0.01667 0.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44444E-6 L 0.01667 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555 L -0.125 0.105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667 L -0.03333 0.1333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667 L 0.1 0.1166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 0.1166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56" grpId="0"/>
      <p:bldP spid="70" grpId="0"/>
      <p:bldP spid="71" grpId="0"/>
      <p:bldP spid="72" grpId="0"/>
      <p:bldP spid="73" grpId="0"/>
      <p:bldP spid="74" grpId="0"/>
      <p:bldP spid="75" grpId="0"/>
      <p:bldP spid="78" grpId="0"/>
      <p:bldP spid="79" grpId="0"/>
      <p:bldP spid="80" grpId="0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l-GR" dirty="0">
                <a:latin typeface="Calibri"/>
                <a:cs typeface="Calibri"/>
              </a:rPr>
              <a:t>Δ</a:t>
            </a:r>
            <a:r>
              <a:rPr lang="en-US" dirty="0" smtClean="0">
                <a:latin typeface="Calibri"/>
                <a:cs typeface="Calibri"/>
              </a:rPr>
              <a:t>I Compressor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52400" y="1295400"/>
            <a:ext cx="85344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32-byte Uncompressed Cache Line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133600"/>
            <a:ext cx="1066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-byte B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-byte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133600"/>
            <a:ext cx="1066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-byte B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-byte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2133600"/>
            <a:ext cx="1066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-byte B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-byte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2133600"/>
            <a:ext cx="1066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-byte B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-byte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2133600"/>
            <a:ext cx="1066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-byte B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-byte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2133600"/>
            <a:ext cx="1066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-byte B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-byte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2133600"/>
            <a:ext cx="685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Zero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72400" y="2133600"/>
            <a:ext cx="838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Rep.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Values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CU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endCxn id="8" idx="0"/>
          </p:cNvCxnSpPr>
          <p:nvPr/>
        </p:nvCxnSpPr>
        <p:spPr>
          <a:xfrm>
            <a:off x="685800" y="18288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8800" y="18288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71800" y="18288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14800" y="18288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57800" y="18288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00800" y="18288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360000">
            <a:off x="7315200" y="1828800"/>
            <a:ext cx="3810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229600" y="18288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81000" y="3733800"/>
            <a:ext cx="8077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Compression Selection Logic (based on </a:t>
            </a:r>
            <a:r>
              <a:rPr lang="en-US" sz="2800" dirty="0" err="1" smtClean="0">
                <a:solidFill>
                  <a:schemeClr val="tx1"/>
                </a:solidFill>
              </a:rPr>
              <a:t>compr</a:t>
            </a:r>
            <a:r>
              <a:rPr lang="en-US" sz="2800" dirty="0" smtClean="0">
                <a:solidFill>
                  <a:schemeClr val="tx1"/>
                </a:solidFill>
              </a:rPr>
              <a:t>. size)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8" idx="2"/>
          </p:cNvCxnSpPr>
          <p:nvPr/>
        </p:nvCxnSpPr>
        <p:spPr>
          <a:xfrm>
            <a:off x="685800" y="3048000"/>
            <a:ext cx="45720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2"/>
          </p:cNvCxnSpPr>
          <p:nvPr/>
        </p:nvCxnSpPr>
        <p:spPr>
          <a:xfrm>
            <a:off x="1828800" y="3048000"/>
            <a:ext cx="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971800" y="3048000"/>
            <a:ext cx="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14800" y="3048000"/>
            <a:ext cx="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57800" y="3048000"/>
            <a:ext cx="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400800" y="3048000"/>
            <a:ext cx="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391400" y="3048000"/>
            <a:ext cx="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001000" y="3048000"/>
            <a:ext cx="15240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14400" y="3124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CFlag</a:t>
            </a:r>
            <a:r>
              <a:rPr lang="en-US" sz="1600" dirty="0" smtClean="0">
                <a:solidFill>
                  <a:schemeClr val="tx1"/>
                </a:solidFill>
              </a:rPr>
              <a:t> &amp;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CCL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52600" y="3124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CFlag</a:t>
            </a:r>
            <a:r>
              <a:rPr lang="en-US" sz="1600" dirty="0" smtClean="0">
                <a:solidFill>
                  <a:schemeClr val="tx1"/>
                </a:solidFill>
              </a:rPr>
              <a:t> &amp;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CCL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71800" y="3124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CFlag</a:t>
            </a:r>
            <a:r>
              <a:rPr lang="en-US" sz="1600" dirty="0" smtClean="0">
                <a:solidFill>
                  <a:schemeClr val="tx1"/>
                </a:solidFill>
              </a:rPr>
              <a:t> &amp;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CCL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14800" y="3124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CFlag</a:t>
            </a:r>
            <a:r>
              <a:rPr lang="en-US" sz="1600" dirty="0" smtClean="0">
                <a:solidFill>
                  <a:schemeClr val="tx1"/>
                </a:solidFill>
              </a:rPr>
              <a:t> &amp;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CCL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57800" y="3124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CFlag</a:t>
            </a:r>
            <a:r>
              <a:rPr lang="en-US" sz="1600" dirty="0" smtClean="0">
                <a:solidFill>
                  <a:schemeClr val="tx1"/>
                </a:solidFill>
              </a:rPr>
              <a:t> &amp;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CCL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4600" y="3124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CFlag</a:t>
            </a:r>
            <a:r>
              <a:rPr lang="en-US" sz="1600" dirty="0" smtClean="0">
                <a:solidFill>
                  <a:schemeClr val="tx1"/>
                </a:solidFill>
              </a:rPr>
              <a:t> &amp;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CCL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15200" y="3124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CFlag</a:t>
            </a:r>
            <a:r>
              <a:rPr lang="en-US" sz="1600" dirty="0" smtClean="0">
                <a:solidFill>
                  <a:schemeClr val="tx1"/>
                </a:solidFill>
              </a:rPr>
              <a:t> &amp;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CCL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077200" y="3124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CFlag</a:t>
            </a:r>
            <a:r>
              <a:rPr lang="en-US" sz="1600" dirty="0" smtClean="0">
                <a:solidFill>
                  <a:schemeClr val="tx1"/>
                </a:solidFill>
              </a:rPr>
              <a:t> &amp;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CCL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62000" y="4114800"/>
            <a:ext cx="2667000" cy="114300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Compression Flag &amp; Compressed Cache Line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14400" y="3124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CFlag</a:t>
            </a:r>
            <a:r>
              <a:rPr lang="en-US" sz="1600" dirty="0" smtClean="0">
                <a:solidFill>
                  <a:schemeClr val="tx1"/>
                </a:solidFill>
              </a:rPr>
              <a:t> &amp;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CCL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419600" y="4267200"/>
            <a:ext cx="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209800" y="4876800"/>
            <a:ext cx="4648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Compressed Cache Line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3" name="Elbow Connector 52"/>
          <p:cNvCxnSpPr/>
          <p:nvPr/>
        </p:nvCxnSpPr>
        <p:spPr>
          <a:xfrm flipH="1">
            <a:off x="8458200" y="1600200"/>
            <a:ext cx="228600" cy="2438400"/>
          </a:xfrm>
          <a:prstGeom prst="bentConnector3">
            <a:avLst>
              <a:gd name="adj1" fmla="val -10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625 0.1555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1" grpId="0" animBg="1"/>
      <p:bldP spid="45" grpId="0"/>
      <p:bldP spid="45" grpId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 animBg="1"/>
      <p:bldP spid="54" grpId="1" animBg="1"/>
      <p:bldP spid="55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Motivation: Caching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 descr="C:\Users\Atreides\Desktop\intel_i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0" y="1371600"/>
            <a:ext cx="3011704" cy="267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908" y="4117933"/>
            <a:ext cx="2697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Intel Core i7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607" y="4117933"/>
            <a:ext cx="2982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IBM Power7+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4069" y="5029200"/>
            <a:ext cx="7766071" cy="1066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7" lvl="1" indent="0">
              <a:buFont typeface="Arial" pitchFamily="34" charset="0"/>
              <a:buNone/>
            </a:pPr>
            <a:r>
              <a:rPr lang="en-US" sz="3200" dirty="0" smtClean="0"/>
              <a:t>Cache capacity is hard to increase due to</a:t>
            </a:r>
          </a:p>
          <a:p>
            <a:pPr marL="344487" lvl="1" indent="0">
              <a:buFont typeface="Arial" pitchFamily="34" charset="0"/>
              <a:buNone/>
            </a:pPr>
            <a:r>
              <a:rPr lang="en-US" sz="3200" b="1" dirty="0" smtClean="0"/>
              <a:t>area</a:t>
            </a:r>
            <a:r>
              <a:rPr lang="en-US" sz="3200" dirty="0" smtClean="0"/>
              <a:t> and </a:t>
            </a:r>
            <a:r>
              <a:rPr lang="en-US" sz="3200" b="1" dirty="0" smtClean="0"/>
              <a:t>power</a:t>
            </a:r>
            <a:r>
              <a:rPr lang="en-US" sz="3200" dirty="0" smtClean="0"/>
              <a:t> limitations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87" y="1371600"/>
            <a:ext cx="3276600" cy="263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45087" y="2539819"/>
            <a:ext cx="1981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487" y="1625419"/>
            <a:ext cx="118822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1065" y="2844619"/>
            <a:ext cx="118822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64109" y="2844619"/>
            <a:ext cx="118822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52930" y="1625419"/>
            <a:ext cx="118822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06709" y="2235019"/>
            <a:ext cx="490778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43810" y="2235019"/>
            <a:ext cx="490778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9653" y="2235019"/>
            <a:ext cx="490778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71752" y="2235019"/>
            <a:ext cx="490778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06709" y="2997019"/>
            <a:ext cx="490778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58931" y="2997019"/>
            <a:ext cx="490778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9836" y="2997019"/>
            <a:ext cx="490778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82931" y="2997019"/>
            <a:ext cx="490778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uiExpand="1" build="p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</a:t>
            </a:r>
            <a:r>
              <a:rPr lang="el-GR" dirty="0">
                <a:latin typeface="Calibri"/>
                <a:cs typeface="Calibri"/>
              </a:rPr>
              <a:t>Δ</a:t>
            </a:r>
            <a:r>
              <a:rPr lang="en-US" dirty="0" smtClean="0">
                <a:latin typeface="Calibri"/>
                <a:cs typeface="Calibri"/>
              </a:rPr>
              <a:t>I Compression Unit: 8-byte B</a:t>
            </a:r>
            <a:r>
              <a:rPr lang="en-US" baseline="-25000" dirty="0" smtClean="0">
                <a:latin typeface="Calibri"/>
                <a:cs typeface="Calibri"/>
              </a:rPr>
              <a:t>0</a:t>
            </a:r>
            <a:r>
              <a:rPr lang="en-US" dirty="0" smtClean="0">
                <a:latin typeface="Calibri"/>
                <a:cs typeface="Calibri"/>
              </a:rPr>
              <a:t> 1-byte </a:t>
            </a:r>
            <a:r>
              <a:rPr lang="el-GR" dirty="0" smtClean="0">
                <a:latin typeface="Calibri"/>
                <a:cs typeface="Calibri"/>
              </a:rPr>
              <a:t>Δ</a:t>
            </a:r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472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32-byte Uncompressed Cache Line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676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0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1676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1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676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2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1676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3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676400"/>
            <a:ext cx="7315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aseline="-25000" dirty="0">
              <a:solidFill>
                <a:srgbClr val="2A55D6"/>
              </a:solidFill>
            </a:endParaRPr>
          </a:p>
        </p:txBody>
      </p:sp>
      <p:cxnSp>
        <p:nvCxnSpPr>
          <p:cNvPr id="12" name="Elbow Connector 20"/>
          <p:cNvCxnSpPr/>
          <p:nvPr/>
        </p:nvCxnSpPr>
        <p:spPr>
          <a:xfrm>
            <a:off x="990600" y="2209800"/>
            <a:ext cx="6019800" cy="457200"/>
          </a:xfrm>
          <a:prstGeom prst="bentConnector3">
            <a:avLst>
              <a:gd name="adj1" fmla="val -298"/>
            </a:avLst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" y="12954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12954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5800" y="14478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97165" y="1143000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bytes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00200" y="2209800"/>
            <a:ext cx="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2209800"/>
            <a:ext cx="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81600" y="2209800"/>
            <a:ext cx="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010400" y="2209800"/>
            <a:ext cx="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371600" y="26670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19200" y="29718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124200" y="26670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971800" y="29718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800600" y="29718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953000" y="26670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629400" y="29718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781800" y="26670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0" y="2209800"/>
            <a:ext cx="685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r>
              <a:rPr lang="en-US" sz="2800" b="1" dirty="0" smtClean="0">
                <a:solidFill>
                  <a:srgbClr val="009900"/>
                </a:solidFill>
              </a:rPr>
              <a:t>=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   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9600" y="1676400"/>
            <a:ext cx="6096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0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    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9600" y="2209800"/>
            <a:ext cx="6096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0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    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90600" y="2209800"/>
            <a:ext cx="6096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    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43200" y="2209800"/>
            <a:ext cx="6096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    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0" y="2209800"/>
            <a:ext cx="6096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    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24600" y="2209800"/>
            <a:ext cx="6096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    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95400" y="1676400"/>
            <a:ext cx="6096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0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    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4200" y="1676400"/>
            <a:ext cx="6096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1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    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53000" y="1676400"/>
            <a:ext cx="6096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2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    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781800" y="1676400"/>
            <a:ext cx="6096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3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    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9600" y="3810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2A55D6"/>
                </a:solidFill>
              </a:rPr>
              <a:t>Δ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0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38400" y="3810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2A55D6"/>
                </a:solidFill>
              </a:rPr>
              <a:t>Δ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1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267200" y="3810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2A55D6"/>
                </a:solidFill>
              </a:rPr>
              <a:t>Δ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2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6000" y="3810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2A55D6"/>
                </a:solidFill>
              </a:rPr>
              <a:t>Δ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3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09600" y="3810000"/>
            <a:ext cx="7315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aseline="-25000" dirty="0">
              <a:solidFill>
                <a:srgbClr val="2A55D6"/>
              </a:solidFill>
            </a:endParaRPr>
          </a:p>
        </p:txBody>
      </p:sp>
      <p:cxnSp>
        <p:nvCxnSpPr>
          <p:cNvPr id="68" name="Straight Arrow Connector 67"/>
          <p:cNvCxnSpPr>
            <a:stCxn id="38" idx="4"/>
          </p:cNvCxnSpPr>
          <p:nvPr/>
        </p:nvCxnSpPr>
        <p:spPr>
          <a:xfrm>
            <a:off x="1485900" y="35052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0" idx="4"/>
          </p:cNvCxnSpPr>
          <p:nvPr/>
        </p:nvCxnSpPr>
        <p:spPr>
          <a:xfrm>
            <a:off x="3238500" y="35052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1" idx="4"/>
          </p:cNvCxnSpPr>
          <p:nvPr/>
        </p:nvCxnSpPr>
        <p:spPr>
          <a:xfrm>
            <a:off x="5067300" y="35052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3" idx="4"/>
          </p:cNvCxnSpPr>
          <p:nvPr/>
        </p:nvCxnSpPr>
        <p:spPr>
          <a:xfrm>
            <a:off x="6896100" y="35052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85800" y="4572000"/>
            <a:ext cx="1676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Within 1-byte range?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514600" y="4572000"/>
            <a:ext cx="1676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Within 1-byte range?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343400" y="4572000"/>
            <a:ext cx="1676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Within 1-byte range?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172200" y="4572000"/>
            <a:ext cx="1676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Within 1-byte range?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5" name="Straight Arrow Connector 84"/>
          <p:cNvCxnSpPr>
            <a:endCxn id="80" idx="0"/>
          </p:cNvCxnSpPr>
          <p:nvPr/>
        </p:nvCxnSpPr>
        <p:spPr>
          <a:xfrm>
            <a:off x="1524000" y="4343400"/>
            <a:ext cx="0" cy="228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352800" y="4343400"/>
            <a:ext cx="0" cy="228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181600" y="4343400"/>
            <a:ext cx="0" cy="228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010400" y="4343400"/>
            <a:ext cx="0" cy="228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447800" y="5257800"/>
            <a:ext cx="5715000" cy="457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Is every element within 1-byte range?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286000" y="5943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0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57200" y="59436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48000" y="5943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1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810000" y="5943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2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572000" y="5943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3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57200" y="5943600"/>
            <a:ext cx="1828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286000" y="5943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0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048000" y="5943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1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810000" y="5943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2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572000" y="5943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3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6934200" y="5715000"/>
            <a:ext cx="0" cy="457200"/>
          </a:xfrm>
          <a:prstGeom prst="straightConnector1">
            <a:avLst/>
          </a:prstGeom>
          <a:ln w="762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72200" y="6172200"/>
            <a:ext cx="762000" cy="0"/>
          </a:xfrm>
          <a:prstGeom prst="straightConnector1">
            <a:avLst/>
          </a:prstGeom>
          <a:ln w="762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867400" y="5726668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A55D6"/>
                </a:solidFill>
              </a:rPr>
              <a:t>Yes</a:t>
            </a:r>
            <a:endParaRPr lang="en-US" b="1" dirty="0">
              <a:solidFill>
                <a:srgbClr val="2A55D6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540618" y="57266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6934200" y="6172200"/>
            <a:ext cx="838200" cy="0"/>
          </a:xfrm>
          <a:prstGeom prst="straightConnector1">
            <a:avLst/>
          </a:prstGeom>
          <a:ln w="762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L -0.01667 0.077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667 L 0.65833 0.011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8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5.55112E-17 0.083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5.55112E-17 0.083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5.55112E-17 0.083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8" grpId="1"/>
      <p:bldP spid="48" grpId="2"/>
      <p:bldP spid="49" grpId="1"/>
      <p:bldP spid="50" grpId="0"/>
      <p:bldP spid="51" grpId="0"/>
      <p:bldP spid="52" grpId="0"/>
      <p:bldP spid="53" grpId="0"/>
      <p:bldP spid="53" grpId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9" grpId="0" animBg="1"/>
      <p:bldP spid="60" grpId="0" animBg="1"/>
      <p:bldP spid="61" grpId="0" animBg="1"/>
      <p:bldP spid="62" grpId="0" animBg="1"/>
      <p:bldP spid="80" grpId="0" animBg="1"/>
      <p:bldP spid="81" grpId="0" animBg="1"/>
      <p:bldP spid="82" grpId="0" animBg="1"/>
      <p:bldP spid="83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/>
      <p:bldP spid="100" grpId="0"/>
      <p:bldP spid="101" grpId="0"/>
      <p:bldP spid="102" grpId="0"/>
      <p:bldP spid="115" grpId="0"/>
      <p:bldP spid="1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l-GR" dirty="0">
                <a:latin typeface="Calibri"/>
                <a:cs typeface="Calibri"/>
              </a:rPr>
              <a:t>Δ</a:t>
            </a:r>
            <a:r>
              <a:rPr lang="en-US" dirty="0" smtClean="0">
                <a:latin typeface="Calibri"/>
                <a:cs typeface="Calibri"/>
              </a:rPr>
              <a:t>I Cache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10149" y="6340475"/>
            <a:ext cx="2133600" cy="365125"/>
          </a:xfr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685800" y="1905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905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447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1447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3622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23622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170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Tag Storage: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85800" y="1447800"/>
            <a:ext cx="1219200" cy="1371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447800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916668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28194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1" y="28194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3581400" y="1916668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1459468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1400" y="2373868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1459468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1928336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505200" y="28310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1" y="28310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5715000" y="1447800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15000" y="1905000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15000" y="2362200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715000" y="1143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48600" y="1143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15000" y="1295400"/>
            <a:ext cx="2133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24600" y="99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 bytes</a:t>
            </a:r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3581400" y="1447800"/>
            <a:ext cx="4267200" cy="1371600"/>
          </a:xfrm>
          <a:prstGeom prst="rect">
            <a:avLst/>
          </a:prstGeom>
          <a:noFill/>
          <a:ln w="57150">
            <a:solidFill>
              <a:srgbClr val="649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0" y="914400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Storage: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381000" y="1143000"/>
            <a:ext cx="8077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Conventional</a:t>
            </a:r>
            <a:r>
              <a:rPr lang="en-US" sz="2800" dirty="0" smtClean="0">
                <a:solidFill>
                  <a:schemeClr val="tx1"/>
                </a:solidFill>
              </a:rPr>
              <a:t> 2-way cache with </a:t>
            </a:r>
            <a:r>
              <a:rPr lang="en-US" sz="2800" b="1" dirty="0" smtClean="0">
                <a:solidFill>
                  <a:schemeClr val="tx1"/>
                </a:solidFill>
              </a:rPr>
              <a:t>32</a:t>
            </a:r>
            <a:r>
              <a:rPr lang="en-US" sz="2800" dirty="0" smtClean="0">
                <a:solidFill>
                  <a:schemeClr val="tx1"/>
                </a:solidFill>
              </a:rPr>
              <a:t>-byte cache lines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4800" y="3352800"/>
            <a:ext cx="8077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</a:t>
            </a:r>
            <a:r>
              <a:rPr lang="el-GR" sz="2800" b="1" dirty="0" smtClean="0">
                <a:solidFill>
                  <a:schemeClr val="tx1"/>
                </a:solidFill>
              </a:rPr>
              <a:t>Δ</a:t>
            </a:r>
            <a:r>
              <a:rPr lang="en-US" sz="2800" b="1" dirty="0" smtClean="0">
                <a:solidFill>
                  <a:schemeClr val="tx1"/>
                </a:solidFill>
              </a:rPr>
              <a:t>I: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-way cache with </a:t>
            </a:r>
            <a:r>
              <a:rPr lang="en-US" sz="2800" b="1" dirty="0" smtClean="0">
                <a:solidFill>
                  <a:schemeClr val="tx1"/>
                </a:solidFill>
              </a:rPr>
              <a:t>8</a:t>
            </a:r>
            <a:r>
              <a:rPr lang="en-US" sz="2800" dirty="0" smtClean="0">
                <a:solidFill>
                  <a:schemeClr val="tx1"/>
                </a:solidFill>
              </a:rPr>
              <a:t>-byte segmented data</a:t>
            </a:r>
          </a:p>
        </p:txBody>
      </p:sp>
      <p:cxnSp>
        <p:nvCxnSpPr>
          <p:cNvPr id="49" name="Shape 48"/>
          <p:cNvCxnSpPr>
            <a:stCxn id="5" idx="0"/>
            <a:endCxn id="26" idx="3"/>
          </p:cNvCxnSpPr>
          <p:nvPr/>
        </p:nvCxnSpPr>
        <p:spPr>
          <a:xfrm rot="16200000" flipH="1">
            <a:off x="2195375" y="700225"/>
            <a:ext cx="208002" cy="2617553"/>
          </a:xfrm>
          <a:prstGeom prst="curvedConnector4">
            <a:avLst>
              <a:gd name="adj1" fmla="val -109903"/>
              <a:gd name="adj2" fmla="val 9983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/>
          <p:nvPr/>
        </p:nvCxnSpPr>
        <p:spPr>
          <a:xfrm rot="5400000" flipH="1" flipV="1">
            <a:off x="3549134" y="184666"/>
            <a:ext cx="216932" cy="4114800"/>
          </a:xfrm>
          <a:prstGeom prst="curvedConnector4">
            <a:avLst>
              <a:gd name="adj1" fmla="val -86899"/>
              <a:gd name="adj2" fmla="val 99896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661734" y="4876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71334" y="4876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1734" y="44196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71334" y="44196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61734" y="5334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271334" y="5334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33134" y="3962400"/>
            <a:ext cx="170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Tag Storage: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85534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95135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828800" y="58028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2438401" y="58028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20" name="Rectangle 119"/>
          <p:cNvSpPr/>
          <p:nvPr/>
        </p:nvSpPr>
        <p:spPr>
          <a:xfrm>
            <a:off x="1905000" y="44196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514600" y="44196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905000" y="4876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514600" y="4876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905000" y="5334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514600" y="5334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6200" y="44196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76200" y="48884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9" name="Rectangle 128"/>
          <p:cNvSpPr/>
          <p:nvPr/>
        </p:nvSpPr>
        <p:spPr>
          <a:xfrm>
            <a:off x="1905000" y="4419600"/>
            <a:ext cx="12192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81000" y="6172200"/>
            <a:ext cx="32766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Twice as many tags</a:t>
            </a:r>
            <a:r>
              <a:rPr lang="en-US" sz="2800" dirty="0" smtClean="0">
                <a:solidFill>
                  <a:srgbClr val="009900"/>
                </a:solidFill>
                <a:sym typeface="Wingdings"/>
              </a:rPr>
              <a:t> </a:t>
            </a:r>
            <a:endParaRPr lang="en-US" sz="2800" dirty="0" smtClean="0">
              <a:solidFill>
                <a:srgbClr val="0099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724400" y="5029200"/>
            <a:ext cx="39624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 smtClean="0">
                <a:solidFill>
                  <a:schemeClr val="tx1"/>
                </a:solidFill>
                <a:sym typeface="Wingdings"/>
              </a:rPr>
              <a:t>C 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sym typeface="Wingdings"/>
              </a:rPr>
              <a:t>Compr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. encoding bits</a:t>
            </a:r>
            <a:endParaRPr lang="en-US" sz="2800" dirty="0" smtClean="0">
              <a:solidFill>
                <a:srgbClr val="0099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295400" y="5334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733800" y="50292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733800" y="5029200"/>
            <a:ext cx="228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-25000" dirty="0" smtClean="0">
                <a:solidFill>
                  <a:schemeClr val="tx1"/>
                </a:solidFill>
              </a:rPr>
              <a:t>C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097447" y="4431268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097447" y="4900136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7315200" y="42672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35814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41148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6482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1816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7150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2484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7818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73152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5814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814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1148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6482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51816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7150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2484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7818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6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3152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7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5814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1148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6482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51816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57150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62484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7818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3152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7" name="Straight Connector 176"/>
          <p:cNvCxnSpPr/>
          <p:nvPr/>
        </p:nvCxnSpPr>
        <p:spPr>
          <a:xfrm>
            <a:off x="7848600" y="4191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315200" y="4191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7239000" y="3886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 bytes</a:t>
            </a:r>
            <a:endParaRPr lang="en-US" sz="1600" baseline="-25000" dirty="0"/>
          </a:p>
        </p:txBody>
      </p:sp>
      <p:sp>
        <p:nvSpPr>
          <p:cNvPr id="150" name="Rectangle 149"/>
          <p:cNvSpPr/>
          <p:nvPr/>
        </p:nvSpPr>
        <p:spPr>
          <a:xfrm>
            <a:off x="3581400" y="4419600"/>
            <a:ext cx="4267200" cy="1371600"/>
          </a:xfrm>
          <a:prstGeom prst="rect">
            <a:avLst/>
          </a:prstGeom>
          <a:noFill/>
          <a:ln w="57150">
            <a:solidFill>
              <a:srgbClr val="649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83" name="Shape 182"/>
          <p:cNvCxnSpPr>
            <a:stCxn id="104" idx="2"/>
            <a:endCxn id="164" idx="1"/>
          </p:cNvCxnSpPr>
          <p:nvPr/>
        </p:nvCxnSpPr>
        <p:spPr>
          <a:xfrm rot="16200000" flipH="1">
            <a:off x="3531267" y="2921667"/>
            <a:ext cx="228600" cy="4138866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5638800" y="4800600"/>
            <a:ext cx="18288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1752600" y="6172200"/>
            <a:ext cx="65532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Tags map to multiple adjacent segments</a:t>
            </a:r>
            <a:endParaRPr lang="en-US" sz="2800" dirty="0" smtClean="0">
              <a:solidFill>
                <a:srgbClr val="009900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3352800" y="6172200"/>
            <a:ext cx="49530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2.3% overhead for 2 MB cache</a:t>
            </a:r>
          </a:p>
        </p:txBody>
      </p:sp>
    </p:spTree>
    <p:extLst>
      <p:ext uri="{BB962C8B-B14F-4D97-AF65-F5344CB8AC3E}">
        <p14:creationId xmlns:p14="http://schemas.microsoft.com/office/powerpoint/2010/main" val="21528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4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43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75 -0.0444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4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7" grpId="0"/>
      <p:bldP spid="18" grpId="0" animBg="1"/>
      <p:bldP spid="18" grpId="1" animBg="1"/>
      <p:bldP spid="20" grpId="0" animBg="1"/>
      <p:bldP spid="22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0" grpId="1" animBg="1"/>
      <p:bldP spid="31" grpId="0" animBg="1"/>
      <p:bldP spid="38" grpId="0"/>
      <p:bldP spid="39" grpId="0" animBg="1"/>
      <p:bldP spid="40" grpId="0"/>
      <p:bldP spid="42" grpId="0" animBg="1"/>
      <p:bldP spid="42" grpId="1" animBg="1"/>
      <p:bldP spid="43" grpId="0" animBg="1"/>
      <p:bldP spid="101" grpId="1" animBg="1"/>
      <p:bldP spid="102" grpId="0" animBg="1"/>
      <p:bldP spid="102" grpId="1" animBg="1"/>
      <p:bldP spid="103" grpId="0" animBg="1"/>
      <p:bldP spid="104" grpId="0" animBg="1"/>
      <p:bldP spid="105" grpId="0" animBg="1"/>
      <p:bldP spid="106" grpId="0" animBg="1"/>
      <p:bldP spid="107" grpId="0"/>
      <p:bldP spid="109" grpId="0"/>
      <p:bldP spid="110" grpId="0"/>
      <p:bldP spid="118" grpId="0"/>
      <p:bldP spid="119" grpId="0"/>
      <p:bldP spid="120" grpId="0" animBg="1"/>
      <p:bldP spid="121" grpId="0" animBg="1"/>
      <p:bldP spid="122" grpId="0" animBg="1"/>
      <p:bldP spid="124" grpId="0" animBg="1"/>
      <p:bldP spid="125" grpId="0" animBg="1"/>
      <p:bldP spid="126" grpId="0" animBg="1"/>
      <p:bldP spid="127" grpId="0"/>
      <p:bldP spid="128" grpId="0"/>
      <p:bldP spid="129" grpId="1" animBg="1"/>
      <p:bldP spid="129" grpId="2" animBg="1"/>
      <p:bldP spid="130" grpId="0" animBg="1"/>
      <p:bldP spid="130" grpId="1" animBg="1"/>
      <p:bldP spid="131" grpId="0" animBg="1"/>
      <p:bldP spid="131" grpId="1" animBg="1"/>
      <p:bldP spid="134" grpId="1" animBg="1"/>
      <p:bldP spid="134" grpId="2" animBg="1"/>
      <p:bldP spid="135" grpId="0" animBg="1"/>
      <p:bldP spid="135" grpId="1" animBg="1"/>
      <p:bldP spid="144" grpId="0"/>
      <p:bldP spid="145" grpId="0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9" grpId="0"/>
      <p:bldP spid="150" grpId="0" animBg="1"/>
      <p:bldP spid="190" grpId="0" animBg="1"/>
      <p:bldP spid="191" grpId="0" animBg="1"/>
      <p:bldP spid="191" grpId="1" animBg="1"/>
      <p:bldP spid="192" grpId="0" animBg="1"/>
      <p:bldP spid="19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Qualitative Comparison with 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Zero-based designs</a:t>
            </a:r>
          </a:p>
          <a:p>
            <a:pPr lvl="1"/>
            <a:r>
              <a:rPr lang="en-US" dirty="0" smtClean="0"/>
              <a:t>ZCA </a:t>
            </a:r>
            <a:r>
              <a:rPr lang="en-US" sz="2400" i="1" dirty="0" smtClean="0"/>
              <a:t>[</a:t>
            </a:r>
            <a:r>
              <a:rPr lang="en-US" sz="2400" i="1" dirty="0" err="1" smtClean="0"/>
              <a:t>Dusser</a:t>
            </a:r>
            <a:r>
              <a:rPr lang="en-US" sz="2400" i="1" dirty="0" smtClean="0"/>
              <a:t>+, ICS’09</a:t>
            </a:r>
            <a:r>
              <a:rPr lang="en-US" sz="2400" i="1" dirty="0"/>
              <a:t>]</a:t>
            </a:r>
            <a:r>
              <a:rPr lang="en-US" dirty="0" smtClean="0"/>
              <a:t>: zero-content augmented cache</a:t>
            </a:r>
          </a:p>
          <a:p>
            <a:pPr lvl="1"/>
            <a:r>
              <a:rPr lang="en-US" dirty="0" smtClean="0"/>
              <a:t>ZVC </a:t>
            </a:r>
            <a:r>
              <a:rPr lang="en-US" sz="2400" i="1" dirty="0" smtClean="0"/>
              <a:t>[Islam+, PACT’09]</a:t>
            </a:r>
            <a:r>
              <a:rPr lang="en-US" dirty="0" smtClean="0"/>
              <a:t>: zero-value cancelling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Limited applicability (only zero values)</a:t>
            </a:r>
            <a:endParaRPr lang="en-US" dirty="0" smtClean="0"/>
          </a:p>
          <a:p>
            <a:r>
              <a:rPr lang="en-US" b="1" dirty="0" smtClean="0"/>
              <a:t>FVC</a:t>
            </a:r>
            <a:r>
              <a:rPr lang="en-US" dirty="0" smtClean="0"/>
              <a:t> </a:t>
            </a:r>
            <a:r>
              <a:rPr lang="en-US" sz="2400" i="1" dirty="0"/>
              <a:t>[</a:t>
            </a:r>
            <a:r>
              <a:rPr lang="en-US" sz="2400" i="1" dirty="0" smtClean="0"/>
              <a:t>Yang+, MICRO’00</a:t>
            </a:r>
            <a:r>
              <a:rPr lang="en-US" sz="2400" i="1" dirty="0"/>
              <a:t>]</a:t>
            </a:r>
            <a:r>
              <a:rPr lang="en-US" dirty="0" smtClean="0"/>
              <a:t>: </a:t>
            </a:r>
            <a:r>
              <a:rPr lang="en-US" sz="3200" dirty="0" smtClean="0"/>
              <a:t>frequent value compression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High decompression latency and complexity</a:t>
            </a:r>
            <a:endParaRPr lang="en-US" dirty="0" smtClean="0"/>
          </a:p>
          <a:p>
            <a:r>
              <a:rPr lang="en-US" b="1" dirty="0" smtClean="0"/>
              <a:t>Pattern-based compression designs</a:t>
            </a:r>
          </a:p>
          <a:p>
            <a:pPr lvl="1"/>
            <a:r>
              <a:rPr lang="en-US" dirty="0" smtClean="0"/>
              <a:t>FPC </a:t>
            </a:r>
            <a:r>
              <a:rPr lang="en-US" sz="2400" i="1" dirty="0" smtClean="0"/>
              <a:t>[</a:t>
            </a:r>
            <a:r>
              <a:rPr lang="en-US" sz="2400" i="1" dirty="0" err="1" smtClean="0"/>
              <a:t>Alameldeen</a:t>
            </a:r>
            <a:r>
              <a:rPr lang="en-US" sz="2400" i="1" dirty="0" smtClean="0"/>
              <a:t>+, ISCA’04</a:t>
            </a:r>
            <a:r>
              <a:rPr lang="en-US" sz="2400" i="1" dirty="0"/>
              <a:t>]</a:t>
            </a:r>
            <a:r>
              <a:rPr lang="en-US" dirty="0" smtClean="0"/>
              <a:t>: frequent pattern compression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High decompression latency (5 cycles) and complexity</a:t>
            </a:r>
          </a:p>
          <a:p>
            <a:pPr lvl="1"/>
            <a:r>
              <a:rPr lang="en-US" dirty="0" smtClean="0"/>
              <a:t>C-pack </a:t>
            </a:r>
            <a:r>
              <a:rPr lang="en-US" sz="2200" i="1" dirty="0"/>
              <a:t>[</a:t>
            </a:r>
            <a:r>
              <a:rPr lang="en-US" sz="2200" i="1" dirty="0" smtClean="0"/>
              <a:t>Chen+, T-VLSI Systems’10</a:t>
            </a:r>
            <a:r>
              <a:rPr lang="en-US" sz="2200" i="1" dirty="0"/>
              <a:t>]</a:t>
            </a:r>
            <a:r>
              <a:rPr lang="en-US" dirty="0" smtClean="0"/>
              <a:t>: practical implementation of FPC-like algorithm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High decompression latency (8 cycles)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9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Motivation &amp; Background</a:t>
            </a:r>
          </a:p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Shortcomings of Prior Work</a:t>
            </a:r>
          </a:p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Base-Delta-Immediate: Key Idea </a:t>
            </a:r>
          </a:p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Base-Delta-Immediate: Implementation</a:t>
            </a:r>
          </a:p>
          <a:p>
            <a:r>
              <a:rPr lang="en-US" sz="4000" dirty="0" smtClean="0">
                <a:solidFill>
                  <a:srgbClr val="009900"/>
                </a:solidFill>
                <a:cs typeface="Calibri"/>
              </a:rPr>
              <a:t>Evaluation</a:t>
            </a:r>
          </a:p>
          <a:p>
            <a:r>
              <a:rPr lang="en-US" sz="4000" dirty="0" smtClean="0">
                <a:cs typeface="Calibri"/>
              </a:rPr>
              <a:t>Conclusion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Future Work</a:t>
            </a:r>
          </a:p>
          <a:p>
            <a:endParaRPr lang="en-US" dirty="0" smtClean="0"/>
          </a:p>
          <a:p>
            <a:endParaRPr lang="en-US" dirty="0" smtClean="0">
              <a:solidFill>
                <a:srgbClr val="009900"/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6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486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Simulator</a:t>
            </a:r>
          </a:p>
          <a:p>
            <a:pPr lvl="1"/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kern="0" dirty="0"/>
              <a:t>x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86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event-driven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simulator based on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Simics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000" i="1" kern="0" dirty="0" smtClean="0"/>
              <a:t>[Magnusson+, Computer’02]</a:t>
            </a:r>
            <a:endParaRPr lang="en-US" sz="2800" b="1" dirty="0" smtClean="0"/>
          </a:p>
          <a:p>
            <a:r>
              <a:rPr lang="en-US" b="1" dirty="0" smtClean="0"/>
              <a:t>Workloads</a:t>
            </a:r>
          </a:p>
          <a:p>
            <a:pPr lvl="1"/>
            <a:r>
              <a:rPr lang="en-US" sz="2800" kern="0" dirty="0" smtClean="0"/>
              <a:t>SPEC2006 benchmarks, TPC, Apache web server</a:t>
            </a:r>
          </a:p>
          <a:p>
            <a:pPr lvl="1"/>
            <a:r>
              <a:rPr lang="en-US" sz="2800" kern="0" dirty="0" smtClean="0"/>
              <a:t>1 – 4 core simulations for 1 billion representative instructions</a:t>
            </a:r>
          </a:p>
          <a:p>
            <a:r>
              <a:rPr lang="en-US" b="1" kern="0" dirty="0" smtClean="0"/>
              <a:t>System Parameters</a:t>
            </a:r>
          </a:p>
          <a:p>
            <a:pPr lvl="1"/>
            <a:r>
              <a:rPr lang="en-US" sz="2800" kern="0" dirty="0" smtClean="0"/>
              <a:t>L1/L2/L3 cache latencies from CACTI </a:t>
            </a:r>
            <a:r>
              <a:rPr lang="en-US" sz="2200" i="1" kern="0" dirty="0" smtClean="0"/>
              <a:t>[</a:t>
            </a:r>
            <a:r>
              <a:rPr lang="en-US" sz="2200" i="1" kern="0" dirty="0" err="1" smtClean="0"/>
              <a:t>Thoziyoor</a:t>
            </a:r>
            <a:r>
              <a:rPr lang="en-US" sz="2200" i="1" kern="0" dirty="0" smtClean="0"/>
              <a:t>+, ISCA’08]</a:t>
            </a:r>
          </a:p>
          <a:p>
            <a:pPr lvl="1"/>
            <a:r>
              <a:rPr lang="en-US" sz="2800" kern="0" dirty="0" smtClean="0"/>
              <a:t>4GHz, x86 in-order core, cache size (</a:t>
            </a:r>
            <a:r>
              <a:rPr lang="en-US" sz="2800" b="1" kern="0" dirty="0" smtClean="0"/>
              <a:t>512kB - 16MB</a:t>
            </a:r>
            <a:r>
              <a:rPr lang="en-US" sz="2800" kern="0" dirty="0" smtClean="0"/>
              <a:t>), simple memory model (</a:t>
            </a:r>
            <a:r>
              <a:rPr lang="en-US" sz="2800" b="1" kern="0" dirty="0" smtClean="0"/>
              <a:t>300</a:t>
            </a:r>
            <a:r>
              <a:rPr lang="en-US" sz="2800" kern="0" dirty="0" smtClean="0"/>
              <a:t>-cycle latency for row-misses)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486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Simulator</a:t>
            </a:r>
          </a:p>
          <a:p>
            <a:pPr lvl="1"/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kern="0" dirty="0"/>
              <a:t>x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86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event-driven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simulator based on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Simics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000" i="1" kern="0" dirty="0" smtClean="0"/>
              <a:t>[Magnusson+, Computer’02]</a:t>
            </a:r>
            <a:endParaRPr lang="en-US" sz="2800" b="1" dirty="0" smtClean="0"/>
          </a:p>
          <a:p>
            <a:r>
              <a:rPr lang="en-US" b="1" dirty="0" smtClean="0"/>
              <a:t>Workloads</a:t>
            </a:r>
          </a:p>
          <a:p>
            <a:pPr lvl="1"/>
            <a:r>
              <a:rPr lang="en-US" sz="2800" kern="0" dirty="0" smtClean="0"/>
              <a:t>SPEC2006 benchmarks, TPC, Apache web server</a:t>
            </a:r>
          </a:p>
          <a:p>
            <a:pPr lvl="1"/>
            <a:r>
              <a:rPr lang="en-US" sz="2800" kern="0" dirty="0" smtClean="0"/>
              <a:t>1 – 4 core simulations for 1 billion representative instructions</a:t>
            </a:r>
          </a:p>
          <a:p>
            <a:r>
              <a:rPr lang="en-US" b="1" kern="0" dirty="0" smtClean="0"/>
              <a:t>System Parameters</a:t>
            </a:r>
          </a:p>
          <a:p>
            <a:pPr lvl="1"/>
            <a:r>
              <a:rPr lang="en-US" sz="2800" kern="0" dirty="0" smtClean="0"/>
              <a:t>L1/L2/L3 cache latencies from CACTI </a:t>
            </a:r>
            <a:r>
              <a:rPr lang="en-US" sz="2200" i="1" kern="0" dirty="0" smtClean="0"/>
              <a:t>[</a:t>
            </a:r>
            <a:r>
              <a:rPr lang="en-US" sz="2200" i="1" kern="0" dirty="0" err="1" smtClean="0"/>
              <a:t>Thoziyoor</a:t>
            </a:r>
            <a:r>
              <a:rPr lang="en-US" sz="2200" i="1" kern="0" dirty="0" smtClean="0"/>
              <a:t>+, ISCA’08]</a:t>
            </a:r>
          </a:p>
          <a:p>
            <a:pPr lvl="1"/>
            <a:r>
              <a:rPr lang="en-US" sz="2800" kern="0" dirty="0" smtClean="0"/>
              <a:t>4GHz, x86 in-order core, cache size (</a:t>
            </a:r>
            <a:r>
              <a:rPr lang="en-US" sz="2800" b="1" kern="0" dirty="0" smtClean="0"/>
              <a:t>512kB - 16MB</a:t>
            </a:r>
            <a:r>
              <a:rPr lang="en-US" sz="2800" kern="0" dirty="0" smtClean="0"/>
              <a:t>), simple memory model (</a:t>
            </a:r>
            <a:r>
              <a:rPr lang="en-US" sz="2800" b="1" kern="0" dirty="0" smtClean="0"/>
              <a:t>300</a:t>
            </a:r>
            <a:r>
              <a:rPr lang="en-US" sz="2800" kern="0" dirty="0" smtClean="0"/>
              <a:t>-cycle latency for row-misses)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5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Key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r>
              <a:rPr lang="en-US" b="1" dirty="0" smtClean="0"/>
              <a:t>IPC</a:t>
            </a:r>
            <a:r>
              <a:rPr lang="en-US" dirty="0" smtClean="0"/>
              <a:t> – instructions per cycle</a:t>
            </a:r>
          </a:p>
          <a:p>
            <a:r>
              <a:rPr lang="en-US" b="1" dirty="0" smtClean="0"/>
              <a:t>MPKI</a:t>
            </a:r>
            <a:r>
              <a:rPr lang="en-US" dirty="0" smtClean="0"/>
              <a:t> – misses per kilo instruction</a:t>
            </a:r>
          </a:p>
          <a:p>
            <a:r>
              <a:rPr lang="en-US" b="1" dirty="0" smtClean="0"/>
              <a:t>Compression ratio </a:t>
            </a:r>
            <a:r>
              <a:rPr lang="en-US" dirty="0" smtClean="0"/>
              <a:t>– effective cache size increase, e.g., 1.5 for 2MB cache  means effective size of 3MB</a:t>
            </a:r>
          </a:p>
          <a:p>
            <a:r>
              <a:rPr lang="en-US" b="1" dirty="0" smtClean="0"/>
              <a:t>Weighted Speedup: 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01290"/>
              </p:ext>
            </p:extLst>
          </p:nvPr>
        </p:nvGraphicFramePr>
        <p:xfrm>
          <a:off x="457200" y="4586636"/>
          <a:ext cx="3861216" cy="1362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" name="Equation" r:id="rId3" imgW="1295280" imgH="457200" progId="Equation.3">
                  <p:embed/>
                </p:oleObj>
              </mc:Choice>
              <mc:Fallback>
                <p:oleObj name="Equation" r:id="rId3" imgW="12952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586636"/>
                        <a:ext cx="3861216" cy="1362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87703" y="4338797"/>
                <a:ext cx="3232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𝑵</m:t>
                      </m:r>
                      <m:r>
                        <a:rPr lang="en-US" sz="2400" b="0" i="1" smtClean="0">
                          <a:latin typeface="Cambria Math"/>
                        </a:rPr>
                        <m:t> −</m:t>
                      </m:r>
                      <m:r>
                        <a:rPr lang="en-US" sz="2400" b="0" i="1" smtClean="0">
                          <a:latin typeface="Cambria Math"/>
                        </a:rPr>
                        <m:t>𝑛𝑢𝑚𝑏𝑒𝑟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𝑐𝑜𝑟𝑒𝑠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703" y="4338797"/>
                <a:ext cx="323216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54692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238251"/>
              </p:ext>
            </p:extLst>
          </p:nvPr>
        </p:nvGraphicFramePr>
        <p:xfrm>
          <a:off x="4800600" y="4842654"/>
          <a:ext cx="1386028" cy="642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" name="Equation" r:id="rId8" imgW="520560" imgH="241200" progId="Equation.3">
                  <p:embed/>
                </p:oleObj>
              </mc:Choice>
              <mc:Fallback>
                <p:oleObj name="Equation" r:id="rId8" imgW="5205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00600" y="4842654"/>
                        <a:ext cx="1386028" cy="642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>
            <a:off x="4495800" y="4338798"/>
            <a:ext cx="263470" cy="1858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0800" y="4842654"/>
                <a:ext cx="239039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𝐼𝑃𝐶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𝑐𝑜𝑟𝑒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𝑟𝑢𝑛𝑛𝑖𝑛𝑔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𝒂𝒍𝒐𝒏𝒆</m:t>
                      </m:r>
                      <m:r>
                        <a:rPr lang="en-US" sz="2400" b="0" i="1" smtClean="0">
                          <a:latin typeface="Cambria Math"/>
                        </a:rPr>
                        <m:t>/</m:t>
                      </m:r>
                      <m:r>
                        <a:rPr lang="en-US" sz="2400" b="1" i="1" smtClean="0">
                          <a:latin typeface="Cambria Math"/>
                        </a:rPr>
                        <m:t>𝒔𝒉𝒂𝒓𝒆𝒅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𝑖𝑛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𝑡h𝑒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𝑠𝑦𝑠𝑡𝑒𝑚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842654"/>
                <a:ext cx="2390398" cy="1569660"/>
              </a:xfrm>
              <a:prstGeom prst="rect">
                <a:avLst/>
              </a:prstGeom>
              <a:blipFill rotWithShape="1">
                <a:blip r:embed="rId10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343223"/>
              </p:ext>
            </p:extLst>
          </p:nvPr>
        </p:nvGraphicFramePr>
        <p:xfrm>
          <a:off x="4800600" y="5554320"/>
          <a:ext cx="152241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" name="Equation" r:id="rId11" imgW="571320" imgH="241200" progId="Equation.3">
                  <p:embed/>
                </p:oleObj>
              </mc:Choice>
              <mc:Fallback>
                <p:oleObj name="Equation" r:id="rId11" imgW="5713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554320"/>
                        <a:ext cx="152241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Compression Ratio: B</a:t>
            </a:r>
            <a:r>
              <a:rPr lang="el-GR" dirty="0">
                <a:latin typeface="Calibri"/>
                <a:cs typeface="Calibri"/>
              </a:rPr>
              <a:t>Δ</a:t>
            </a:r>
            <a:r>
              <a:rPr lang="en-US" dirty="0" smtClean="0">
                <a:latin typeface="Calibri"/>
                <a:cs typeface="Calibri"/>
              </a:rPr>
              <a:t>I vs. Prior 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5257800"/>
            <a:ext cx="8229600" cy="94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49A6D"/>
                </a:solidFill>
              </a:rPr>
              <a:t>B</a:t>
            </a:r>
            <a:r>
              <a:rPr lang="el-GR" b="1" dirty="0">
                <a:solidFill>
                  <a:srgbClr val="649A6D"/>
                </a:solidFill>
                <a:cs typeface="Calibri"/>
              </a:rPr>
              <a:t>Δ</a:t>
            </a:r>
            <a:r>
              <a:rPr lang="en-US" b="1" dirty="0" smtClean="0">
                <a:solidFill>
                  <a:srgbClr val="649A6D"/>
                </a:solidFill>
                <a:cs typeface="Calibri"/>
              </a:rPr>
              <a:t>I </a:t>
            </a:r>
            <a:r>
              <a:rPr lang="en-US" dirty="0" smtClean="0">
                <a:solidFill>
                  <a:srgbClr val="649A6D"/>
                </a:solidFill>
                <a:cs typeface="Calibri"/>
              </a:rPr>
              <a:t>achieves the highest compression ratio</a:t>
            </a:r>
            <a:endParaRPr lang="en-US" dirty="0">
              <a:solidFill>
                <a:srgbClr val="649A6D"/>
              </a:solidFill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37</a:t>
            </a:fld>
            <a:endParaRPr lang="en-US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447697"/>
              </p:ext>
            </p:extLst>
          </p:nvPr>
        </p:nvGraphicFramePr>
        <p:xfrm>
          <a:off x="152400" y="990600"/>
          <a:ext cx="876299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291192" y="1952708"/>
            <a:ext cx="762000" cy="4722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649A6D"/>
                </a:solidFill>
              </a:rPr>
              <a:t>1.53</a:t>
            </a:r>
            <a:endParaRPr lang="en-US" b="1" dirty="0"/>
          </a:p>
        </p:txBody>
      </p:sp>
      <p:sp>
        <p:nvSpPr>
          <p:cNvPr id="3" name="Down Arrow 2"/>
          <p:cNvSpPr/>
          <p:nvPr/>
        </p:nvSpPr>
        <p:spPr>
          <a:xfrm>
            <a:off x="8608184" y="2286000"/>
            <a:ext cx="128016" cy="457201"/>
          </a:xfrm>
          <a:prstGeom prst="downArrow">
            <a:avLst/>
          </a:prstGeom>
          <a:solidFill>
            <a:srgbClr val="649A6D"/>
          </a:solidFill>
          <a:ln>
            <a:solidFill>
              <a:srgbClr val="649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5400" y="884183"/>
            <a:ext cx="7848600" cy="63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000" dirty="0" smtClean="0"/>
              <a:t>SPEC2006, databases, web workloads, 2MB L2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AsOne/>
      </p:bldGraphic>
      <p:bldP spid="7" grpId="0" animBg="1"/>
      <p:bldP spid="3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15" y="0"/>
            <a:ext cx="8229600" cy="1143000"/>
          </a:xfrm>
        </p:spPr>
        <p:txBody>
          <a:bodyPr/>
          <a:lstStyle/>
          <a:p>
            <a:r>
              <a:rPr lang="en-US" dirty="0" smtClean="0"/>
              <a:t>Single-Core: IPC and MPKI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38</a:t>
            </a:fld>
            <a:endParaRPr lang="en-US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979718"/>
              </p:ext>
            </p:extLst>
          </p:nvPr>
        </p:nvGraphicFramePr>
        <p:xfrm>
          <a:off x="-65370" y="1143000"/>
          <a:ext cx="4601977" cy="447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7585" y="3094166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8.1%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31531" y="2801235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5.2%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537" y="2589647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5.1%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64752" y="2411008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4.9%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0359" y="2140279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5.6%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842448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.6%</a:t>
            </a:r>
            <a:endParaRPr lang="en-US" sz="20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183066"/>
              </p:ext>
            </p:extLst>
          </p:nvPr>
        </p:nvGraphicFramePr>
        <p:xfrm>
          <a:off x="4811537" y="1320533"/>
          <a:ext cx="4293528" cy="406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15851" y="1925007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16%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61026" y="230313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24%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221505" y="257169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21%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2771969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13%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8199090" y="2896656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19%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8516905" y="3094166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14%</a:t>
            </a:r>
            <a:endParaRPr lang="en-US" sz="20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52431" y="5410200"/>
            <a:ext cx="87630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2A55D6"/>
                </a:solidFill>
              </a:rPr>
              <a:t>B</a:t>
            </a:r>
            <a:r>
              <a:rPr lang="el-GR" b="1" dirty="0">
                <a:solidFill>
                  <a:srgbClr val="2A55D6"/>
                </a:solidFill>
                <a:cs typeface="Calibri"/>
              </a:rPr>
              <a:t>Δ</a:t>
            </a:r>
            <a:r>
              <a:rPr lang="en-US" b="1" dirty="0" smtClean="0">
                <a:solidFill>
                  <a:srgbClr val="2A55D6"/>
                </a:solidFill>
                <a:cs typeface="Calibri"/>
              </a:rPr>
              <a:t>I </a:t>
            </a:r>
            <a:r>
              <a:rPr lang="en-US" dirty="0" smtClean="0">
                <a:solidFill>
                  <a:srgbClr val="2A55D6"/>
                </a:solidFill>
                <a:cs typeface="Calibri"/>
              </a:rPr>
              <a:t>achieves the performance of a 2X-size cache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7707" y="3411316"/>
            <a:ext cx="0" cy="77968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0" y="3429000"/>
            <a:ext cx="538815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51985" y="3200400"/>
            <a:ext cx="538815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86000" y="3206996"/>
            <a:ext cx="0" cy="98400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342065" y="5958681"/>
            <a:ext cx="87630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2A55D6"/>
                </a:solidFill>
                <a:cs typeface="Calibri"/>
              </a:rPr>
              <a:t>Performance improves due to the decrease in MPKI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76800" y="2162240"/>
            <a:ext cx="0" cy="14492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3" grpId="0"/>
      <p:bldP spid="8" grpId="0"/>
      <p:bldP spid="9" grpId="0"/>
      <p:bldP spid="10" grpId="0"/>
      <p:bldP spid="11" grpId="0"/>
      <p:bldP spid="12" grpId="0"/>
      <p:bldGraphic spid="13" grpId="0" uiExpand="1">
        <p:bldSub>
          <a:bldChart bld="series"/>
        </p:bldSub>
      </p:bldGraphic>
      <p:bldP spid="14" grpId="0"/>
      <p:bldP spid="19" grpId="0"/>
      <p:bldP spid="20" grpId="0"/>
      <p:bldP spid="21" grpId="0"/>
      <p:bldP spid="22" grpId="0"/>
      <p:bldP spid="23" grpId="0"/>
      <p:bldP spid="24" grpId="0" build="p"/>
      <p:bldP spid="2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dirty="0" smtClean="0"/>
              <a:t>Multi-Core Workloads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287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Application classification based on </a:t>
            </a:r>
          </a:p>
          <a:p>
            <a:pPr lvl="1">
              <a:buNone/>
            </a:pPr>
            <a:r>
              <a:rPr lang="en-US" sz="2800" b="1" dirty="0" smtClean="0"/>
              <a:t>Compressibility</a:t>
            </a:r>
            <a:r>
              <a:rPr lang="en-US" sz="2800" dirty="0" smtClean="0"/>
              <a:t>: effective cache size increase</a:t>
            </a:r>
          </a:p>
          <a:p>
            <a:pPr lvl="1">
              <a:buNone/>
            </a:pPr>
            <a:r>
              <a:rPr lang="en-US" sz="2400" dirty="0" smtClean="0"/>
              <a:t>(Low </a:t>
            </a:r>
            <a:r>
              <a:rPr lang="en-US" sz="2400" dirty="0" err="1" smtClean="0"/>
              <a:t>Compr</a:t>
            </a:r>
            <a:r>
              <a:rPr lang="en-US" sz="2400" dirty="0" smtClean="0"/>
              <a:t>. (</a:t>
            </a:r>
            <a:r>
              <a:rPr lang="en-US" sz="2400" b="1" i="1" dirty="0" smtClean="0"/>
              <a:t>LC</a:t>
            </a:r>
            <a:r>
              <a:rPr lang="en-US" sz="2400" dirty="0" smtClean="0"/>
              <a:t>) &lt; 1.40, High </a:t>
            </a:r>
            <a:r>
              <a:rPr lang="en-US" sz="2400" dirty="0" err="1" smtClean="0"/>
              <a:t>Compr</a:t>
            </a:r>
            <a:r>
              <a:rPr lang="en-US" sz="2400" dirty="0" smtClean="0"/>
              <a:t>. (</a:t>
            </a:r>
            <a:r>
              <a:rPr lang="en-US" sz="2400" b="1" i="1" dirty="0" smtClean="0"/>
              <a:t>HC</a:t>
            </a:r>
            <a:r>
              <a:rPr lang="en-US" sz="2400" dirty="0" smtClean="0"/>
              <a:t>) &gt;= 1.40)</a:t>
            </a:r>
          </a:p>
          <a:p>
            <a:pPr lvl="1">
              <a:buNone/>
            </a:pPr>
            <a:r>
              <a:rPr lang="en-US" sz="2800" b="1" dirty="0" smtClean="0"/>
              <a:t>Sensitivity</a:t>
            </a:r>
            <a:r>
              <a:rPr lang="en-US" sz="2800" dirty="0" smtClean="0"/>
              <a:t>: performance (IPC) gain with more cache </a:t>
            </a:r>
          </a:p>
          <a:p>
            <a:pPr lvl="1">
              <a:buNone/>
            </a:pPr>
            <a:r>
              <a:rPr lang="en-US" sz="2400" dirty="0" smtClean="0"/>
              <a:t>(Low Sens. (</a:t>
            </a:r>
            <a:r>
              <a:rPr lang="en-US" sz="2400" b="1" i="1" dirty="0" smtClean="0"/>
              <a:t>LS</a:t>
            </a:r>
            <a:r>
              <a:rPr lang="en-US" sz="2400" dirty="0" smtClean="0"/>
              <a:t>) &lt; 1.10, High Sens. (</a:t>
            </a:r>
            <a:r>
              <a:rPr lang="en-US" sz="2400" b="1" i="1" dirty="0" smtClean="0"/>
              <a:t>HS</a:t>
            </a:r>
            <a:r>
              <a:rPr lang="en-US" sz="2400" dirty="0" smtClean="0"/>
              <a:t>) &gt;= 1.10; 512kB -&gt; 2MB)</a:t>
            </a:r>
          </a:p>
          <a:p>
            <a:pPr lvl="1">
              <a:buNone/>
            </a:pPr>
            <a:r>
              <a:rPr lang="en-US" sz="2400" dirty="0" smtClean="0"/>
              <a:t> </a:t>
            </a:r>
          </a:p>
          <a:p>
            <a:r>
              <a:rPr lang="en-US" sz="2800" dirty="0" smtClean="0"/>
              <a:t>Three classes of applications:</a:t>
            </a:r>
          </a:p>
          <a:p>
            <a:pPr lvl="1"/>
            <a:r>
              <a:rPr lang="en-US" sz="2400" dirty="0" smtClean="0"/>
              <a:t>LCLS, HCLS, HCHS,  </a:t>
            </a:r>
            <a:r>
              <a:rPr lang="en-US" sz="2400" b="1" dirty="0" smtClean="0"/>
              <a:t>no LCHS</a:t>
            </a:r>
            <a:r>
              <a:rPr lang="en-US" sz="2400" dirty="0"/>
              <a:t> </a:t>
            </a:r>
            <a:r>
              <a:rPr lang="en-US" sz="2400" dirty="0" smtClean="0"/>
              <a:t>applications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For 2-core - </a:t>
            </a:r>
            <a:r>
              <a:rPr lang="en-US" sz="2800" b="1" dirty="0" smtClean="0"/>
              <a:t>random</a:t>
            </a:r>
            <a:r>
              <a:rPr lang="en-US" sz="2800" dirty="0" smtClean="0"/>
              <a:t> mixes of each possible class pairs  (20 each, 120 total workloads)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Motivation for Data Compression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1534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Significant redundancy in in-cache data: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b="1" dirty="0" smtClean="0">
                <a:solidFill>
                  <a:schemeClr val="tx1"/>
                </a:solidFill>
              </a:rPr>
              <a:t>000000</a:t>
            </a:r>
            <a:r>
              <a:rPr lang="en-US" sz="2400" dirty="0" smtClean="0">
                <a:solidFill>
                  <a:schemeClr val="tx1"/>
                </a:solidFill>
              </a:rPr>
              <a:t>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200400"/>
            <a:ext cx="8382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can we exploit this redundancy?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 compression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helps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Provides effect of a larger cache without making it physically larger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b="1" dirty="0" smtClean="0">
                <a:solidFill>
                  <a:schemeClr val="tx1"/>
                </a:solidFill>
              </a:rPr>
              <a:t>000000</a:t>
            </a:r>
            <a:r>
              <a:rPr lang="en-US" sz="2400" dirty="0" smtClean="0">
                <a:solidFill>
                  <a:schemeClr val="tx1"/>
                </a:solidFill>
              </a:rPr>
              <a:t>0B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b="1" dirty="0" smtClean="0">
                <a:solidFill>
                  <a:schemeClr val="tx1"/>
                </a:solidFill>
              </a:rPr>
              <a:t>000000</a:t>
            </a:r>
            <a:r>
              <a:rPr lang="en-US" sz="2400" dirty="0" smtClean="0">
                <a:solidFill>
                  <a:schemeClr val="tx1"/>
                </a:solidFill>
              </a:rPr>
              <a:t>03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b="1" dirty="0" smtClean="0">
                <a:solidFill>
                  <a:schemeClr val="tx1"/>
                </a:solidFill>
              </a:rPr>
              <a:t>000000</a:t>
            </a:r>
            <a:r>
              <a:rPr lang="en-US" sz="2400" dirty="0" smtClean="0">
                <a:solidFill>
                  <a:schemeClr val="tx1"/>
                </a:solidFill>
              </a:rPr>
              <a:t>04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20574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dirty="0" smtClean="0"/>
              <a:t>Multi-Core: Weighted Speedup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5903201"/>
            <a:ext cx="8458200" cy="649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2A55D6"/>
                </a:solidFill>
              </a:rPr>
              <a:t>B</a:t>
            </a:r>
            <a:r>
              <a:rPr lang="el-GR" b="1" dirty="0">
                <a:solidFill>
                  <a:srgbClr val="2A55D6"/>
                </a:solidFill>
                <a:cs typeface="Calibri"/>
              </a:rPr>
              <a:t>Δ</a:t>
            </a:r>
            <a:r>
              <a:rPr lang="en-US" b="1" dirty="0" smtClean="0">
                <a:solidFill>
                  <a:srgbClr val="2A55D6"/>
                </a:solidFill>
                <a:cs typeface="Calibri"/>
              </a:rPr>
              <a:t>I </a:t>
            </a:r>
            <a:r>
              <a:rPr lang="en-US" dirty="0" smtClean="0">
                <a:solidFill>
                  <a:srgbClr val="2A55D6"/>
                </a:solidFill>
                <a:cs typeface="Calibri"/>
              </a:rPr>
              <a:t>performance improvement is the highest (</a:t>
            </a:r>
            <a:r>
              <a:rPr lang="en-US" b="1" dirty="0" smtClean="0">
                <a:solidFill>
                  <a:srgbClr val="2A55D6"/>
                </a:solidFill>
                <a:cs typeface="Calibri"/>
              </a:rPr>
              <a:t>9.5</a:t>
            </a:r>
            <a:r>
              <a:rPr lang="en-US" dirty="0" smtClean="0">
                <a:solidFill>
                  <a:srgbClr val="2A55D6"/>
                </a:solidFill>
                <a:cs typeface="Calibri"/>
              </a:rPr>
              <a:t>%)</a:t>
            </a:r>
            <a:endParaRPr lang="en-US" dirty="0">
              <a:solidFill>
                <a:srgbClr val="2A55D6"/>
              </a:solidFill>
            </a:endParaRPr>
          </a:p>
          <a:p>
            <a:endParaRPr lang="en-US" b="1" dirty="0">
              <a:solidFill>
                <a:srgbClr val="2A55D6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033210"/>
              </p:ext>
            </p:extLst>
          </p:nvPr>
        </p:nvGraphicFramePr>
        <p:xfrm>
          <a:off x="-152400" y="838200"/>
          <a:ext cx="8991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696200" y="2362200"/>
            <a:ext cx="1143000" cy="3352800"/>
          </a:xfrm>
          <a:prstGeom prst="roundRect">
            <a:avLst/>
          </a:prstGeom>
          <a:noFill/>
          <a:ln w="57150">
            <a:solidFill>
              <a:srgbClr val="2A5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2819400"/>
            <a:ext cx="3200400" cy="2895600"/>
          </a:xfrm>
          <a:prstGeom prst="roundRect">
            <a:avLst/>
          </a:prstGeom>
          <a:noFill/>
          <a:ln w="57150">
            <a:solidFill>
              <a:srgbClr val="2A5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19600" y="990600"/>
            <a:ext cx="3352800" cy="4724400"/>
          </a:xfrm>
          <a:prstGeom prst="roundRect">
            <a:avLst/>
          </a:prstGeom>
          <a:noFill/>
          <a:ln w="57150">
            <a:solidFill>
              <a:srgbClr val="2A5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7560" y="5891284"/>
            <a:ext cx="8648700" cy="966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2A55D6"/>
                </a:solidFill>
              </a:rPr>
              <a:t>If at least one application is </a:t>
            </a:r>
            <a:r>
              <a:rPr lang="en-US" b="1" dirty="0" smtClean="0">
                <a:solidFill>
                  <a:srgbClr val="2A55D6"/>
                </a:solidFill>
              </a:rPr>
              <a:t>sensitive</a:t>
            </a:r>
            <a:r>
              <a:rPr lang="en-US" dirty="0" smtClean="0">
                <a:solidFill>
                  <a:srgbClr val="2A55D6"/>
                </a:solidFill>
              </a:rPr>
              <a:t>, then the performance improves</a:t>
            </a:r>
            <a:endParaRPr lang="en-US" dirty="0">
              <a:solidFill>
                <a:srgbClr val="2A55D6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Graphic spid="6" grpId="0">
        <p:bldAsOne/>
      </p:bldGraphic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build="p"/>
      <p:bldP spid="11" grpI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Results in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IPC comparison against </a:t>
            </a:r>
            <a:r>
              <a:rPr lang="en-US" sz="2800" b="1" dirty="0" smtClean="0"/>
              <a:t>upper </a:t>
            </a:r>
            <a:r>
              <a:rPr lang="en-US" sz="2800" dirty="0" smtClean="0"/>
              <a:t>bounds</a:t>
            </a:r>
          </a:p>
          <a:p>
            <a:pPr lvl="1"/>
            <a:r>
              <a:rPr lang="en-US" sz="2400" dirty="0" smtClean="0"/>
              <a:t>B</a:t>
            </a:r>
            <a:r>
              <a:rPr lang="el-GR" sz="2400" dirty="0" smtClean="0"/>
              <a:t>Δ</a:t>
            </a:r>
            <a:r>
              <a:rPr lang="en-US" sz="2400" dirty="0" smtClean="0"/>
              <a:t>I almost achieves performance of the 2X-size cache</a:t>
            </a:r>
          </a:p>
          <a:p>
            <a:r>
              <a:rPr lang="en-US" sz="2800" dirty="0" smtClean="0"/>
              <a:t>Sensitivity study of having </a:t>
            </a:r>
            <a:r>
              <a:rPr lang="en-US" sz="2800" b="1" dirty="0" smtClean="0"/>
              <a:t>more </a:t>
            </a:r>
            <a:r>
              <a:rPr lang="en-US" sz="2800" dirty="0" smtClean="0"/>
              <a:t>than 2X tags</a:t>
            </a:r>
          </a:p>
          <a:p>
            <a:pPr lvl="1"/>
            <a:r>
              <a:rPr lang="en-US" sz="2400" dirty="0" smtClean="0"/>
              <a:t>Up to 1.98 average compression ratio</a:t>
            </a:r>
          </a:p>
          <a:p>
            <a:r>
              <a:rPr lang="en-US" sz="2800" dirty="0" smtClean="0"/>
              <a:t>Effect on </a:t>
            </a:r>
            <a:r>
              <a:rPr lang="en-US" sz="2800" b="1" dirty="0" smtClean="0"/>
              <a:t>bandwidth</a:t>
            </a:r>
            <a:r>
              <a:rPr lang="en-US" sz="2800" dirty="0" smtClean="0"/>
              <a:t> consumption</a:t>
            </a:r>
          </a:p>
          <a:p>
            <a:pPr lvl="1"/>
            <a:r>
              <a:rPr lang="en-US" sz="2400" dirty="0" smtClean="0"/>
              <a:t>2.31X decrease on average</a:t>
            </a:r>
          </a:p>
          <a:p>
            <a:r>
              <a:rPr lang="en-US" sz="2800" dirty="0" smtClean="0"/>
              <a:t>Detailed quantitative comparison with prior work</a:t>
            </a:r>
          </a:p>
          <a:p>
            <a:r>
              <a:rPr lang="en-US" sz="2800" b="1" dirty="0" smtClean="0"/>
              <a:t>Cost analysis </a:t>
            </a:r>
            <a:r>
              <a:rPr lang="en-US" sz="2800" dirty="0" smtClean="0"/>
              <a:t>of the proposed changes</a:t>
            </a:r>
          </a:p>
          <a:p>
            <a:pPr lvl="1"/>
            <a:r>
              <a:rPr lang="en-US" sz="2400" dirty="0" smtClean="0"/>
              <a:t>2.3% L2 cache area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New compression-aware replacement policies</a:t>
            </a:r>
          </a:p>
          <a:p>
            <a:pPr lvl="1"/>
            <a:r>
              <a:rPr lang="en-US" dirty="0" smtClean="0"/>
              <a:t>Minimal-LRU</a:t>
            </a:r>
          </a:p>
          <a:p>
            <a:pPr lvl="1"/>
            <a:r>
              <a:rPr lang="en-US" dirty="0" smtClean="0"/>
              <a:t>Cost analysis based on compressed size</a:t>
            </a:r>
            <a:endParaRPr lang="en-US" dirty="0"/>
          </a:p>
          <a:p>
            <a:r>
              <a:rPr lang="en-US" dirty="0" smtClean="0"/>
              <a:t>Hardware evaluation of the proposed changes</a:t>
            </a:r>
          </a:p>
          <a:p>
            <a:pPr lvl="1"/>
            <a:r>
              <a:rPr lang="en-US" dirty="0" smtClean="0"/>
              <a:t>Verilog model</a:t>
            </a:r>
            <a:endParaRPr lang="en-US" dirty="0"/>
          </a:p>
          <a:p>
            <a:r>
              <a:rPr lang="en-US" dirty="0" smtClean="0"/>
              <a:t>Main memory (DRAM) compression </a:t>
            </a:r>
          </a:p>
          <a:p>
            <a:pPr lvl="1"/>
            <a:r>
              <a:rPr lang="en-US" dirty="0" smtClean="0"/>
              <a:t>Increases capacity</a:t>
            </a:r>
          </a:p>
          <a:p>
            <a:pPr lvl="1"/>
            <a:r>
              <a:rPr lang="en-US" dirty="0" smtClean="0"/>
              <a:t>Improves performance</a:t>
            </a:r>
          </a:p>
          <a:p>
            <a:pPr lvl="1"/>
            <a:r>
              <a:rPr lang="en-US" dirty="0" smtClean="0"/>
              <a:t>Decreases bandwidth and energy consumption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93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5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816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2A55D6"/>
                </a:solidFill>
              </a:rPr>
              <a:t>Base-Delta-Immediate</a:t>
            </a:r>
            <a:r>
              <a:rPr lang="en-US" sz="2400" dirty="0" smtClean="0"/>
              <a:t> compression - a new compression mechanism </a:t>
            </a:r>
          </a:p>
          <a:p>
            <a:r>
              <a:rPr lang="en-US" sz="2400" u="sng" dirty="0" smtClean="0"/>
              <a:t>Key insight</a:t>
            </a:r>
            <a:r>
              <a:rPr lang="en-US" sz="2400" dirty="0" smtClean="0"/>
              <a:t>: </a:t>
            </a:r>
            <a:r>
              <a:rPr lang="en-US" sz="2400" dirty="0"/>
              <a:t>many cache lines can be efficiently </a:t>
            </a:r>
            <a:r>
              <a:rPr lang="en-US" sz="2400" dirty="0" smtClean="0"/>
              <a:t>represented </a:t>
            </a:r>
            <a:r>
              <a:rPr lang="en-US" sz="2400" dirty="0"/>
              <a:t>using </a:t>
            </a:r>
            <a:r>
              <a:rPr lang="en-US" sz="2400" b="1" dirty="0">
                <a:solidFill>
                  <a:srgbClr val="2A55D6"/>
                </a:solidFill>
              </a:rPr>
              <a:t>base + delta </a:t>
            </a:r>
            <a:r>
              <a:rPr lang="en-US" sz="2400" b="1" dirty="0" smtClean="0">
                <a:solidFill>
                  <a:srgbClr val="2A55D6"/>
                </a:solidFill>
              </a:rPr>
              <a:t>encoding</a:t>
            </a:r>
            <a:endParaRPr lang="en-US" sz="2400" b="1" dirty="0">
              <a:solidFill>
                <a:srgbClr val="2A55D6"/>
              </a:solidFill>
            </a:endParaRPr>
          </a:p>
          <a:p>
            <a:r>
              <a:rPr lang="en-US" sz="2400" u="sng" dirty="0" smtClean="0"/>
              <a:t>Key properties</a:t>
            </a:r>
            <a:r>
              <a:rPr lang="en-US" sz="2400" dirty="0" smtClean="0">
                <a:solidFill>
                  <a:srgbClr val="2A55D6"/>
                </a:solidFill>
              </a:rPr>
              <a:t>: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rgbClr val="2A55D6"/>
                </a:solidFill>
              </a:rPr>
              <a:t>Low</a:t>
            </a:r>
            <a:r>
              <a:rPr lang="en-US" sz="2400" dirty="0" smtClean="0"/>
              <a:t> latency decompression </a:t>
            </a:r>
          </a:p>
          <a:p>
            <a:pPr lvl="1"/>
            <a:r>
              <a:rPr lang="en-US" sz="2400" b="1" dirty="0" smtClean="0">
                <a:solidFill>
                  <a:srgbClr val="2A55D6"/>
                </a:solidFill>
              </a:rPr>
              <a:t>Simple</a:t>
            </a:r>
            <a:r>
              <a:rPr lang="en-US" sz="2400" dirty="0" smtClean="0"/>
              <a:t> hardware implementation</a:t>
            </a:r>
          </a:p>
          <a:p>
            <a:pPr lvl="1"/>
            <a:r>
              <a:rPr lang="en-US" sz="2400" b="1" dirty="0" smtClean="0">
                <a:solidFill>
                  <a:srgbClr val="2A55D6"/>
                </a:solidFill>
              </a:rPr>
              <a:t>High compression ratio</a:t>
            </a:r>
            <a:r>
              <a:rPr lang="en-US" sz="2400" dirty="0" smtClean="0">
                <a:solidFill>
                  <a:srgbClr val="2A55D6"/>
                </a:solidFill>
              </a:rPr>
              <a:t> </a:t>
            </a:r>
            <a:r>
              <a:rPr lang="en-US" sz="2400" dirty="0" smtClean="0"/>
              <a:t>with high coverage </a:t>
            </a:r>
          </a:p>
          <a:p>
            <a:r>
              <a:rPr lang="en-US" sz="2400" b="1" dirty="0" smtClean="0">
                <a:solidFill>
                  <a:srgbClr val="2A55D6"/>
                </a:solidFill>
              </a:rPr>
              <a:t>Improves</a:t>
            </a:r>
            <a:r>
              <a:rPr lang="en-US" sz="2400" dirty="0" smtClean="0"/>
              <a:t> </a:t>
            </a:r>
            <a:r>
              <a:rPr lang="en-US" sz="2400" i="1" dirty="0" smtClean="0"/>
              <a:t>cache hit ratio </a:t>
            </a:r>
            <a:r>
              <a:rPr lang="en-US" sz="2400" dirty="0" smtClean="0"/>
              <a:t>and </a:t>
            </a:r>
            <a:r>
              <a:rPr lang="en-US" sz="2400" i="1" dirty="0" smtClean="0"/>
              <a:t>performance</a:t>
            </a:r>
            <a:r>
              <a:rPr lang="en-US" sz="2400" dirty="0" smtClean="0"/>
              <a:t> of both single-core and multi-core workloads</a:t>
            </a:r>
          </a:p>
          <a:p>
            <a:pPr lvl="1"/>
            <a:r>
              <a:rPr lang="en-US" sz="2400" dirty="0" smtClean="0"/>
              <a:t>Outperforms state-of-the-art cache compression techniques: FVC and FPC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813" y="228600"/>
            <a:ext cx="9144000" cy="33528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200" b="1" dirty="0" smtClean="0">
                <a:latin typeface="Calibri" pitchFamily="34" charset="0"/>
                <a:cs typeface="Calibri" pitchFamily="34" charset="0"/>
              </a:rPr>
              <a:t>Base-Delta-Immediate Compression:</a:t>
            </a:r>
            <a:br>
              <a:rPr lang="en-US" sz="52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5200" b="1" dirty="0" smtClean="0">
                <a:latin typeface="Calibri" pitchFamily="34" charset="0"/>
                <a:cs typeface="Calibri" pitchFamily="34" charset="0"/>
              </a:rPr>
              <a:t> Practical Data Compression </a:t>
            </a:r>
            <a:br>
              <a:rPr lang="en-US" sz="52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5200" b="1" dirty="0" smtClean="0">
                <a:latin typeface="Calibri" pitchFamily="34" charset="0"/>
                <a:cs typeface="Calibri" pitchFamily="34" charset="0"/>
              </a:rPr>
              <a:t> for On-Chip Caches</a:t>
            </a:r>
            <a:endParaRPr lang="en-US" sz="5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733801"/>
            <a:ext cx="5410200" cy="1955406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Gennady Pekhimenko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err="1" smtClean="0">
                <a:solidFill>
                  <a:srgbClr val="C00000"/>
                </a:solidFill>
              </a:rPr>
              <a:t>Vivek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Seshadri</a:t>
            </a:r>
            <a:r>
              <a:rPr lang="en-US" baseline="30000" dirty="0">
                <a:solidFill>
                  <a:srgbClr val="9933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err="1" smtClean="0">
                <a:solidFill>
                  <a:srgbClr val="C00000"/>
                </a:solidFill>
              </a:rPr>
              <a:t>Onur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Mutlu</a:t>
            </a:r>
            <a:r>
              <a:rPr lang="en-US" baseline="30000" dirty="0">
                <a:solidFill>
                  <a:srgbClr val="9933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, Todd C. </a:t>
            </a:r>
            <a:r>
              <a:rPr lang="en-US" dirty="0" err="1" smtClean="0">
                <a:solidFill>
                  <a:srgbClr val="C00000"/>
                </a:solidFill>
              </a:rPr>
              <a:t>Mowry</a:t>
            </a:r>
            <a:r>
              <a:rPr lang="en-US" sz="2400" baseline="30000" dirty="0">
                <a:solidFill>
                  <a:srgbClr val="9933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414556"/>
            <a:ext cx="3786214" cy="1367244"/>
          </a:xfrm>
          <a:prstGeom prst="rect">
            <a:avLst/>
          </a:prstGeom>
        </p:spPr>
      </p:pic>
      <p:pic>
        <p:nvPicPr>
          <p:cNvPr id="1026" name="Picture 2" descr="C:\Users\gpekhime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461186"/>
            <a:ext cx="1219200" cy="1062606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181600" y="3733800"/>
            <a:ext cx="3979016" cy="1955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A55D6"/>
                </a:solidFill>
              </a:rPr>
              <a:t>Phillip B. Gibbons*, </a:t>
            </a:r>
          </a:p>
          <a:p>
            <a:r>
              <a:rPr lang="en-US" dirty="0" smtClean="0">
                <a:solidFill>
                  <a:srgbClr val="2A55D6"/>
                </a:solidFill>
              </a:rPr>
              <a:t>Michael A. </a:t>
            </a:r>
            <a:r>
              <a:rPr lang="en-US" dirty="0" err="1" smtClean="0">
                <a:solidFill>
                  <a:srgbClr val="2A55D6"/>
                </a:solidFill>
              </a:rPr>
              <a:t>Kozuch</a:t>
            </a:r>
            <a:r>
              <a:rPr lang="en-US" dirty="0" smtClean="0">
                <a:solidFill>
                  <a:srgbClr val="2A55D6"/>
                </a:solidFill>
              </a:rPr>
              <a:t>*</a:t>
            </a:r>
            <a:endParaRPr lang="en-US" sz="2200" dirty="0" smtClean="0">
              <a:solidFill>
                <a:srgbClr val="2A55D6"/>
              </a:solidFill>
            </a:endParaRPr>
          </a:p>
          <a:p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749837" y="546118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2A55D6"/>
                </a:solidFill>
              </a:rPr>
              <a:t>*</a:t>
            </a:r>
            <a:endParaRPr lang="en-US" sz="3200" dirty="0">
              <a:solidFill>
                <a:srgbClr val="2A55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5400"/>
            <a:ext cx="88392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Single-Core: Effect on Cache Capacity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8610600" cy="639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2A55D6"/>
                </a:solidFill>
              </a:rPr>
              <a:t>B</a:t>
            </a:r>
            <a:r>
              <a:rPr lang="el-GR" b="1" dirty="0">
                <a:solidFill>
                  <a:srgbClr val="2A55D6"/>
                </a:solidFill>
                <a:cs typeface="Calibri"/>
              </a:rPr>
              <a:t>Δ</a:t>
            </a:r>
            <a:r>
              <a:rPr lang="en-US" b="1" dirty="0" smtClean="0">
                <a:solidFill>
                  <a:srgbClr val="2A55D6"/>
                </a:solidFill>
                <a:cs typeface="Calibri"/>
              </a:rPr>
              <a:t>I </a:t>
            </a:r>
            <a:r>
              <a:rPr lang="en-US" dirty="0" smtClean="0">
                <a:solidFill>
                  <a:srgbClr val="2A55D6"/>
                </a:solidFill>
                <a:cs typeface="Calibri"/>
              </a:rPr>
              <a:t>achieves performance close to the upper bound</a:t>
            </a:r>
            <a:endParaRPr lang="en-US" dirty="0">
              <a:solidFill>
                <a:srgbClr val="2A55D6"/>
              </a:solidFill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46</a:t>
            </a:fld>
            <a:endParaRPr lang="en-US" alt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157928"/>
              </p:ext>
            </p:extLst>
          </p:nvPr>
        </p:nvGraphicFramePr>
        <p:xfrm>
          <a:off x="228600" y="914400"/>
          <a:ext cx="8610600" cy="480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01000" y="370146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1.3%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77200" y="34709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1.7%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229600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1066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Fixed</a:t>
            </a:r>
            <a:r>
              <a:rPr lang="en-US" sz="2000" dirty="0" smtClean="0"/>
              <a:t> L2 cache latency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39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Graphic spid="18" grpId="0" uiExpand="1">
        <p:bldSub>
          <a:bldChart bld="series"/>
        </p:bldSub>
      </p:bldGraphic>
      <p:bldP spid="5" grpId="0"/>
      <p:bldP spid="5" grpId="1"/>
      <p:bldP spid="24" grpId="0"/>
      <p:bldP spid="24" grpId="1"/>
      <p:bldP spid="25" grpId="0"/>
      <p:bldP spid="25" grpId="1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B+</a:t>
            </a:r>
            <a:r>
              <a:rPr lang="el-GR" dirty="0" smtClean="0">
                <a:latin typeface="Calibri"/>
                <a:cs typeface="Calibri"/>
              </a:rPr>
              <a:t>Δ</a:t>
            </a:r>
            <a:r>
              <a:rPr lang="en-US" dirty="0" smtClean="0"/>
              <a:t>: Compression Ratio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5410200"/>
            <a:ext cx="8305800" cy="457200"/>
          </a:xfrm>
        </p:spPr>
        <p:txBody>
          <a:bodyPr>
            <a:noAutofit/>
          </a:bodyPr>
          <a:lstStyle/>
          <a:p>
            <a:pPr marL="344487" lvl="1" indent="0">
              <a:buNone/>
            </a:pPr>
            <a:r>
              <a:rPr lang="en-US" sz="2800" dirty="0" smtClean="0">
                <a:solidFill>
                  <a:srgbClr val="2A55D6"/>
                </a:solidFill>
              </a:rPr>
              <a:t>Good average compression ratio (</a:t>
            </a:r>
            <a:r>
              <a:rPr lang="en-US" sz="2800" b="1" dirty="0" smtClean="0">
                <a:solidFill>
                  <a:srgbClr val="2A55D6"/>
                </a:solidFill>
              </a:rPr>
              <a:t>1.40</a:t>
            </a:r>
            <a:r>
              <a:rPr lang="en-US" sz="2800" dirty="0" smtClean="0">
                <a:solidFill>
                  <a:srgbClr val="2A55D6"/>
                </a:solidFill>
              </a:rPr>
              <a:t>)</a:t>
            </a:r>
          </a:p>
          <a:p>
            <a:endParaRPr lang="en-US" sz="2800" dirty="0" smtClean="0"/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47</a:t>
            </a:fld>
            <a:endParaRPr lang="en-US" alt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740478"/>
              </p:ext>
            </p:extLst>
          </p:nvPr>
        </p:nvGraphicFramePr>
        <p:xfrm>
          <a:off x="228600" y="1066800"/>
          <a:ext cx="8610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867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4487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some benchmarks have low compression ratio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33600" y="1219200"/>
            <a:ext cx="6629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SPEC2006, databases, web workloads, L2 2MB cache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219200" y="3048000"/>
            <a:ext cx="1981200" cy="2362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dirty="0" err="1" smtClean="0"/>
              <a:t>Multiprogrammed</a:t>
            </a:r>
            <a:r>
              <a:rPr lang="en-US" dirty="0" smtClean="0"/>
              <a:t> Workloads -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48</a:t>
            </a:fld>
            <a:endParaRPr lang="en-US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783076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16" y="3576144"/>
            <a:ext cx="5022818" cy="225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53" y="3608983"/>
            <a:ext cx="769963" cy="225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07" y="144585"/>
            <a:ext cx="8610600" cy="756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Cache Compression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>
            <a:off x="2971800" y="1114096"/>
            <a:ext cx="2057400" cy="7909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CPU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2286000"/>
            <a:ext cx="3276600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L1 Data Cache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Uncompressed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3733800"/>
            <a:ext cx="3276600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L2 Cache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Compressed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0" y="5105400"/>
            <a:ext cx="3276600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Memory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Uncompressed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>
            <a:off x="4000500" y="1905000"/>
            <a:ext cx="0" cy="381000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>
            <a:off x="4000500" y="3352800"/>
            <a:ext cx="0" cy="381000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>
            <a:off x="4000500" y="4800600"/>
            <a:ext cx="0" cy="304800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1"/>
            <a:endCxn id="5" idx="1"/>
          </p:cNvCxnSpPr>
          <p:nvPr/>
        </p:nvCxnSpPr>
        <p:spPr>
          <a:xfrm rot="10800000" flipH="1">
            <a:off x="2362200" y="1509548"/>
            <a:ext cx="609600" cy="1309852"/>
          </a:xfrm>
          <a:prstGeom prst="bentConnector3">
            <a:avLst>
              <a:gd name="adj1" fmla="val -375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304800" y="1509548"/>
            <a:ext cx="1828800" cy="8526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Hit L1</a:t>
            </a:r>
            <a:endParaRPr lang="en-US" sz="2400" dirty="0"/>
          </a:p>
        </p:txBody>
      </p:sp>
      <p:cxnSp>
        <p:nvCxnSpPr>
          <p:cNvPr id="33" name="Elbow Connector 32"/>
          <p:cNvCxnSpPr>
            <a:stCxn id="7" idx="3"/>
            <a:endCxn id="6" idx="3"/>
          </p:cNvCxnSpPr>
          <p:nvPr/>
        </p:nvCxnSpPr>
        <p:spPr>
          <a:xfrm flipV="1">
            <a:off x="5638800" y="2819400"/>
            <a:ext cx="12700" cy="1447800"/>
          </a:xfrm>
          <a:prstGeom prst="bentConnector3">
            <a:avLst>
              <a:gd name="adj1" fmla="val 7882764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iamond 45"/>
          <p:cNvSpPr/>
          <p:nvPr/>
        </p:nvSpPr>
        <p:spPr>
          <a:xfrm>
            <a:off x="2133599" y="4795345"/>
            <a:ext cx="1601185" cy="3048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Miss</a:t>
            </a:r>
            <a:endParaRPr lang="en-US" sz="2000" dirty="0"/>
          </a:p>
        </p:txBody>
      </p:sp>
      <p:cxnSp>
        <p:nvCxnSpPr>
          <p:cNvPr id="51" name="Elbow Connector 50"/>
          <p:cNvCxnSpPr/>
          <p:nvPr/>
        </p:nvCxnSpPr>
        <p:spPr>
          <a:xfrm flipV="1">
            <a:off x="5638800" y="4414345"/>
            <a:ext cx="12700" cy="1371600"/>
          </a:xfrm>
          <a:prstGeom prst="bentConnector3">
            <a:avLst>
              <a:gd name="adj1" fmla="val 7013795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7" idx="1"/>
            <a:endCxn id="8" idx="1"/>
          </p:cNvCxnSpPr>
          <p:nvPr/>
        </p:nvCxnSpPr>
        <p:spPr>
          <a:xfrm rot="10800000" flipV="1">
            <a:off x="2362200" y="4267200"/>
            <a:ext cx="12700" cy="1371600"/>
          </a:xfrm>
          <a:prstGeom prst="bentConnector3">
            <a:avLst>
              <a:gd name="adj1" fmla="val 1123448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Diamond 74"/>
          <p:cNvSpPr/>
          <p:nvPr/>
        </p:nvSpPr>
        <p:spPr>
          <a:xfrm>
            <a:off x="2102068" y="3390900"/>
            <a:ext cx="1601185" cy="3048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Miss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6629400" y="2971800"/>
            <a:ext cx="19812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Hit L2</a:t>
            </a:r>
          </a:p>
          <a:p>
            <a:pPr algn="ctr"/>
            <a:r>
              <a:rPr lang="en-US" sz="2400" dirty="0" smtClean="0"/>
              <a:t>Decompress</a:t>
            </a:r>
            <a:endParaRPr lang="en-US" sz="2400" dirty="0"/>
          </a:p>
        </p:txBody>
      </p:sp>
      <p:sp>
        <p:nvSpPr>
          <p:cNvPr id="81" name="Rectangle 80"/>
          <p:cNvSpPr/>
          <p:nvPr/>
        </p:nvSpPr>
        <p:spPr>
          <a:xfrm>
            <a:off x="6553200" y="4623895"/>
            <a:ext cx="1676400" cy="786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Compress</a:t>
            </a:r>
            <a:endParaRPr lang="en-US" sz="2400" dirty="0"/>
          </a:p>
        </p:txBody>
      </p:sp>
      <p:sp>
        <p:nvSpPr>
          <p:cNvPr id="82" name="Rectangle 81"/>
          <p:cNvSpPr/>
          <p:nvPr/>
        </p:nvSpPr>
        <p:spPr>
          <a:xfrm>
            <a:off x="152400" y="4414345"/>
            <a:ext cx="1828800" cy="107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Writeback</a:t>
            </a:r>
            <a:endParaRPr lang="en-US" sz="2400" dirty="0" smtClean="0"/>
          </a:p>
          <a:p>
            <a:pPr algn="ctr"/>
            <a:r>
              <a:rPr lang="en-US" sz="2400" dirty="0" smtClean="0"/>
              <a:t>Decompress</a:t>
            </a:r>
            <a:endParaRPr lang="en-US" sz="2400" dirty="0"/>
          </a:p>
        </p:txBody>
      </p:sp>
      <p:cxnSp>
        <p:nvCxnSpPr>
          <p:cNvPr id="127" name="Elbow Connector 126"/>
          <p:cNvCxnSpPr/>
          <p:nvPr/>
        </p:nvCxnSpPr>
        <p:spPr>
          <a:xfrm rot="10800000" flipV="1">
            <a:off x="2349500" y="2832540"/>
            <a:ext cx="12700" cy="1371600"/>
          </a:xfrm>
          <a:prstGeom prst="bentConnector3">
            <a:avLst>
              <a:gd name="adj1" fmla="val 1123448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152400" y="2908573"/>
            <a:ext cx="1828800" cy="107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Writeback</a:t>
            </a:r>
            <a:endParaRPr lang="en-US" sz="2400" dirty="0" smtClean="0"/>
          </a:p>
          <a:p>
            <a:pPr algn="ctr"/>
            <a:r>
              <a:rPr lang="en-US" sz="2400" dirty="0" smtClean="0"/>
              <a:t>Compress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4544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3" grpId="0" animBg="1"/>
      <p:bldP spid="46" grpId="0" animBg="1"/>
      <p:bldP spid="75" grpId="0" animBg="1"/>
      <p:bldP spid="40" grpId="0" animBg="1"/>
      <p:bldP spid="81" grpId="0" animBg="1"/>
      <p:bldP spid="82" grpId="0" animBg="1"/>
      <p:bldP spid="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on Cache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65731"/>
            <a:ext cx="8763000" cy="28956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/>
              <a:t>Key requirements:</a:t>
            </a:r>
          </a:p>
          <a:p>
            <a:pPr lvl="1"/>
            <a:r>
              <a:rPr lang="en-US" b="1" dirty="0" smtClean="0"/>
              <a:t>Fast</a:t>
            </a:r>
            <a:r>
              <a:rPr lang="en-US" dirty="0" smtClean="0"/>
              <a:t> (low decompression latency)</a:t>
            </a:r>
          </a:p>
          <a:p>
            <a:pPr lvl="1"/>
            <a:r>
              <a:rPr lang="en-US" b="1" dirty="0" smtClean="0"/>
              <a:t>Simple</a:t>
            </a:r>
            <a:r>
              <a:rPr lang="en-US" dirty="0" smtClean="0"/>
              <a:t> (avoid complex hardware changes)</a:t>
            </a:r>
          </a:p>
          <a:p>
            <a:pPr lvl="1"/>
            <a:r>
              <a:rPr lang="en-US" b="1" dirty="0" smtClean="0"/>
              <a:t>Effective</a:t>
            </a:r>
            <a:r>
              <a:rPr lang="en-US" dirty="0" smtClean="0"/>
              <a:t> (good compression ratio, e.g., 1.5 for 2MB cache means effective size of 3MB)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20806" y="1865531"/>
            <a:ext cx="990600" cy="685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CPU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9609" y="1516375"/>
            <a:ext cx="1407994" cy="138411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L2 Cache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1411406" y="2208431"/>
            <a:ext cx="5468203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16390" y="1936044"/>
            <a:ext cx="381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78606" y="2508114"/>
            <a:ext cx="1905000" cy="24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69206" y="2597392"/>
            <a:ext cx="1447800" cy="347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Compressed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773606" y="2475131"/>
            <a:ext cx="1804915" cy="457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Decompression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2506" y="2630944"/>
            <a:ext cx="2019299" cy="347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Uncompressed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738383" y="1941731"/>
            <a:ext cx="838201" cy="5715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L1 Cache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6629" y="1219200"/>
            <a:ext cx="128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Hit </a:t>
            </a:r>
          </a:p>
          <a:p>
            <a:pPr algn="ctr"/>
            <a:r>
              <a:rPr lang="en-US" dirty="0" smtClean="0">
                <a:solidFill>
                  <a:srgbClr val="009900"/>
                </a:solidFill>
              </a:rPr>
              <a:t>(~15 cycles)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8794" y="1219200"/>
            <a:ext cx="1238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Hit </a:t>
            </a:r>
          </a:p>
          <a:p>
            <a:pPr algn="ctr"/>
            <a:r>
              <a:rPr lang="en-US" dirty="0" smtClean="0">
                <a:solidFill>
                  <a:srgbClr val="009900"/>
                </a:solidFill>
              </a:rPr>
              <a:t>(1-2 cycles)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3.00648E-6 L 0.40973 -0.00463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8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19981E-6 L -0.40833 4.19981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41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3.66327E-6 L -0.3092 0.0007 " pathEditMode="relative" rAng="0" ptsTypes="AA">
                                          <p:cBhvr>
                                            <p:cTn id="56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69" y="23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10083E-6 L -0.14392 0.00162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205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20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10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fill="hold" grpId="2" nodeType="with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">
                                          <p:cBhvr>
                                            <p:cTn id="89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6" grpId="2" animBg="1"/>
          <p:bldP spid="13" grpId="0" animBg="1"/>
          <p:bldP spid="13" grpId="1" animBg="1"/>
          <p:bldP spid="15" grpId="0" animBg="1"/>
          <p:bldP spid="15" grpId="1" animBg="1"/>
          <p:bldP spid="15" grpId="2" animBg="1"/>
          <p:bldP spid="16" grpId="0" animBg="1"/>
          <p:bldP spid="16" grpId="2" animBg="1"/>
          <p:bldP spid="17" grpId="0" animBg="1"/>
          <p:bldP spid="17" grpId="1" animBg="1"/>
          <p:bldP spid="21" grpId="0" animBg="1"/>
          <p:bldP spid="21" grpId="1" animBg="1"/>
          <p:bldP spid="21" grpId="2" animBg="1"/>
          <p:bldP spid="18" grpId="0" animBg="1"/>
          <p:bldP spid="18" grpId="1" animBg="1"/>
          <p:bldP spid="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3.00648E-6 L 0.40973 -0.00463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8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19981E-6 L -0.40833 4.19981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41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3.66327E-6 L -0.3092 0.0007 " pathEditMode="relative" rAng="0" ptsTypes="AA">
                                          <p:cBhvr>
                                            <p:cTn id="56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69" y="23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10083E-6 L -0.14392 0.00162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205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20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10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6" grpId="2" animBg="1"/>
          <p:bldP spid="13" grpId="0" animBg="1"/>
          <p:bldP spid="13" grpId="1" animBg="1"/>
          <p:bldP spid="15" grpId="0" animBg="1"/>
          <p:bldP spid="15" grpId="1" animBg="1"/>
          <p:bldP spid="15" grpId="2" animBg="1"/>
          <p:bldP spid="16" grpId="0" animBg="1"/>
          <p:bldP spid="16" grpId="2" animBg="1"/>
          <p:bldP spid="17" grpId="0" animBg="1"/>
          <p:bldP spid="17" grpId="1" animBg="1"/>
          <p:bldP spid="21" grpId="0" animBg="1"/>
          <p:bldP spid="21" grpId="1" animBg="1"/>
          <p:bldP spid="21" grpId="2" animBg="1"/>
          <p:bldP spid="18" grpId="0" animBg="1"/>
          <p:bldP spid="18" grpId="1" animBg="1"/>
          <p:bldP spid="7" grpId="0"/>
          <p:bldP spid="19" grpId="0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</a:t>
            </a:r>
            <a:r>
              <a:rPr lang="en-US" dirty="0" err="1" smtClean="0"/>
              <a:t>Base+Delta</a:t>
            </a:r>
            <a:r>
              <a:rPr lang="en-US" dirty="0" smtClean="0"/>
              <a:t> Compression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305800" cy="843880"/>
          </a:xfrm>
        </p:spPr>
        <p:txBody>
          <a:bodyPr/>
          <a:lstStyle/>
          <a:p>
            <a:r>
              <a:rPr lang="en-US" dirty="0" smtClean="0"/>
              <a:t>Narrow values (taken from h264ref):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50</a:t>
            </a:fld>
            <a:endParaRPr lang="en-US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8860953" cy="326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Motivation &amp; Background</a:t>
            </a:r>
          </a:p>
          <a:p>
            <a:r>
              <a:rPr lang="en-US" sz="4000" dirty="0" smtClean="0">
                <a:solidFill>
                  <a:srgbClr val="009900"/>
                </a:solidFill>
              </a:rPr>
              <a:t>Shortcomings of Prior Work</a:t>
            </a:r>
          </a:p>
          <a:p>
            <a:r>
              <a:rPr lang="en-US" sz="4000" dirty="0" smtClean="0"/>
              <a:t>Base-Delta-Immediate: Key Idea </a:t>
            </a:r>
          </a:p>
          <a:p>
            <a:r>
              <a:rPr lang="en-US" sz="4000" dirty="0" smtClean="0">
                <a:cs typeface="Calibri"/>
              </a:rPr>
              <a:t>Base-Delta-Immediate: Implementation</a:t>
            </a:r>
          </a:p>
          <a:p>
            <a:r>
              <a:rPr lang="en-US" sz="4000" dirty="0" smtClean="0">
                <a:cs typeface="Calibri"/>
              </a:rPr>
              <a:t>Evaluation</a:t>
            </a:r>
          </a:p>
          <a:p>
            <a:r>
              <a:rPr lang="en-US" sz="4000" dirty="0" smtClean="0">
                <a:cs typeface="Calibri"/>
              </a:rPr>
              <a:t>Conclusion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Future Work</a:t>
            </a:r>
          </a:p>
          <a:p>
            <a:endParaRPr lang="en-US" dirty="0" smtClean="0"/>
          </a:p>
          <a:p>
            <a:endParaRPr lang="en-US" dirty="0" smtClean="0">
              <a:solidFill>
                <a:srgbClr val="009900"/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1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Not Software Compression?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Lossless data compression</a:t>
            </a:r>
          </a:p>
          <a:p>
            <a:pPr lvl="1"/>
            <a:r>
              <a:rPr lang="en-US" dirty="0" smtClean="0"/>
              <a:t>Lempel-Ziv</a:t>
            </a:r>
          </a:p>
          <a:p>
            <a:pPr lvl="2"/>
            <a:r>
              <a:rPr lang="en-US" sz="2800" dirty="0" smtClean="0"/>
              <a:t>DEFLATE (</a:t>
            </a:r>
            <a:r>
              <a:rPr lang="en-US" sz="2800" dirty="0" err="1" smtClean="0"/>
              <a:t>gzip</a:t>
            </a:r>
            <a:r>
              <a:rPr lang="en-US" sz="2800" dirty="0" smtClean="0"/>
              <a:t>, </a:t>
            </a:r>
            <a:r>
              <a:rPr lang="en-US" sz="2800" dirty="0" err="1" smtClean="0"/>
              <a:t>png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LZW (gif)</a:t>
            </a:r>
          </a:p>
          <a:p>
            <a:pPr lvl="1"/>
            <a:r>
              <a:rPr lang="en-US" dirty="0" smtClean="0"/>
              <a:t>Huffman coding</a:t>
            </a:r>
          </a:p>
          <a:p>
            <a:r>
              <a:rPr lang="en-US" dirty="0" err="1" smtClean="0"/>
              <a:t>Lossy</a:t>
            </a:r>
            <a:r>
              <a:rPr lang="en-US" dirty="0" smtClean="0"/>
              <a:t> data compression</a:t>
            </a:r>
          </a:p>
          <a:p>
            <a:pPr lvl="1"/>
            <a:r>
              <a:rPr lang="en-US" dirty="0" smtClean="0"/>
              <a:t>Multimedia (audio, video)</a:t>
            </a:r>
          </a:p>
          <a:p>
            <a:endParaRPr lang="en-US" dirty="0"/>
          </a:p>
          <a:p>
            <a:r>
              <a:rPr lang="en-US" dirty="0" smtClean="0"/>
              <a:t>Effective, but </a:t>
            </a:r>
            <a:r>
              <a:rPr lang="en-US" b="1" dirty="0" smtClean="0">
                <a:solidFill>
                  <a:srgbClr val="2A55D6"/>
                </a:solidFill>
              </a:rPr>
              <a:t>slow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2A55D6"/>
                </a:solidFill>
              </a:rPr>
              <a:t>complex</a:t>
            </a:r>
            <a:r>
              <a:rPr lang="en-US" b="1" dirty="0" smtClean="0"/>
              <a:t> </a:t>
            </a:r>
            <a:r>
              <a:rPr lang="en-US" dirty="0" smtClean="0"/>
              <a:t>in hardware</a:t>
            </a:r>
          </a:p>
          <a:p>
            <a:pPr lvl="1"/>
            <a:r>
              <a:rPr lang="en-US" dirty="0" smtClean="0"/>
              <a:t>100+ cycles vs. 10-15 cycles for L2/L3 cache hits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5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4280"/>
            <a:ext cx="8610600" cy="756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Shortcomings of Prior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53245"/>
              </p:ext>
            </p:extLst>
          </p:nvPr>
        </p:nvGraphicFramePr>
        <p:xfrm>
          <a:off x="228600" y="1371600"/>
          <a:ext cx="8534400" cy="465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09800"/>
                <a:gridCol w="1752600"/>
                <a:gridCol w="2133600"/>
              </a:tblGrid>
              <a:tr h="10767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Mechanisms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Decompression</a:t>
                      </a:r>
                    </a:p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Complexity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Ratio</a:t>
                      </a:r>
                      <a:endParaRPr lang="en-US" sz="2400" dirty="0"/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Zero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Frequent Value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Frequent Pattern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/>
                </a:tc>
              </a:tr>
              <a:tr h="79760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Our proposal: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Base-Delta-Immediate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7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Zero Value Compression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b="1" dirty="0"/>
              <a:t>Idea</a:t>
            </a:r>
            <a:r>
              <a:rPr lang="en-US" dirty="0"/>
              <a:t>: </a:t>
            </a:r>
            <a:r>
              <a:rPr lang="en-US" dirty="0" smtClean="0"/>
              <a:t>one bit to encode zero value cache lines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Advantages:</a:t>
            </a:r>
          </a:p>
          <a:p>
            <a:pPr lvl="1" eaLnBrk="1" hangingPunct="1"/>
            <a:r>
              <a:rPr lang="en-US" dirty="0" smtClean="0"/>
              <a:t>Low decompression latency</a:t>
            </a:r>
          </a:p>
          <a:p>
            <a:pPr lvl="1" eaLnBrk="1" hangingPunct="1"/>
            <a:r>
              <a:rPr lang="en-US" dirty="0" smtClean="0"/>
              <a:t>Low complexity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Disadvantages:</a:t>
            </a:r>
          </a:p>
          <a:p>
            <a:pPr lvl="1" eaLnBrk="1" hangingPunct="1"/>
            <a:r>
              <a:rPr lang="en-US" dirty="0" smtClean="0"/>
              <a:t>Low average compression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F71DF-10D0-4AB5-BB04-05DD2044739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4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2273</Words>
  <Application>Microsoft Office PowerPoint</Application>
  <PresentationFormat>On-screen Show (4:3)</PresentationFormat>
  <Paragraphs>803</Paragraphs>
  <Slides>50</Slides>
  <Notes>5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Calibri</vt:lpstr>
      <vt:lpstr>Cambria Math</vt:lpstr>
      <vt:lpstr>Garamond</vt:lpstr>
      <vt:lpstr>Tahoma</vt:lpstr>
      <vt:lpstr>Times New Roman</vt:lpstr>
      <vt:lpstr>Wingdings</vt:lpstr>
      <vt:lpstr>SAFARI_Template</vt:lpstr>
      <vt:lpstr>1_Edge</vt:lpstr>
      <vt:lpstr>Office Theme</vt:lpstr>
      <vt:lpstr>MSDraw.Drawing.8.2</vt:lpstr>
      <vt:lpstr>Equation</vt:lpstr>
      <vt:lpstr>Base-Delta-Immediate Compression:  Practical Data Compression   for On-Chip Caches</vt:lpstr>
      <vt:lpstr>Motivation: “Memory Wall”</vt:lpstr>
      <vt:lpstr>Motivation: Caching</vt:lpstr>
      <vt:lpstr>Motivation for Data Compression</vt:lpstr>
      <vt:lpstr>Background on Cache Compression</vt:lpstr>
      <vt:lpstr>Outline</vt:lpstr>
      <vt:lpstr>Why Not Software Compression?</vt:lpstr>
      <vt:lpstr>Shortcomings of Prior Work</vt:lpstr>
      <vt:lpstr>Zero Value Compression</vt:lpstr>
      <vt:lpstr>Shortcomings of Prior Work</vt:lpstr>
      <vt:lpstr>Frequent Value Compression</vt:lpstr>
      <vt:lpstr>Shortcomings of Prior Work</vt:lpstr>
      <vt:lpstr>Frequent Pattern Compression</vt:lpstr>
      <vt:lpstr>Shortcomings of Prior Work</vt:lpstr>
      <vt:lpstr>Shortcomings of Prior Work</vt:lpstr>
      <vt:lpstr>Outline</vt:lpstr>
      <vt:lpstr>Key Data Patterns in Real Applications</vt:lpstr>
      <vt:lpstr>How Common Are These Patterns?</vt:lpstr>
      <vt:lpstr>Key Data Patterns in Real Applications</vt:lpstr>
      <vt:lpstr>Key Data Patterns in Real Applications</vt:lpstr>
      <vt:lpstr>Key Idea: Base+Delta (B+Δ) Encoding</vt:lpstr>
      <vt:lpstr>Can We Do Better?</vt:lpstr>
      <vt:lpstr>B+Δ with Multiple Arbitrary Bases</vt:lpstr>
      <vt:lpstr>How to Find Two Bases Efficiently?</vt:lpstr>
      <vt:lpstr>B+Δ (with two arbitrary bases) vs. BΔI</vt:lpstr>
      <vt:lpstr>Outline</vt:lpstr>
      <vt:lpstr>BΔI Implementation</vt:lpstr>
      <vt:lpstr>BΔI Decompressor Design </vt:lpstr>
      <vt:lpstr>BΔI Compressor Design</vt:lpstr>
      <vt:lpstr>BΔI Compression Unit: 8-byte B0 1-byte Δ </vt:lpstr>
      <vt:lpstr>BΔI Cache Organization</vt:lpstr>
      <vt:lpstr>Qualitative Comparison with Prior Work</vt:lpstr>
      <vt:lpstr>Outline</vt:lpstr>
      <vt:lpstr>Methodology</vt:lpstr>
      <vt:lpstr>Methodology</vt:lpstr>
      <vt:lpstr>Key Metrics</vt:lpstr>
      <vt:lpstr>Compression Ratio: BΔI vs. Prior Work </vt:lpstr>
      <vt:lpstr>Single-Core: IPC and MPKI</vt:lpstr>
      <vt:lpstr>Multi-Core Workloads</vt:lpstr>
      <vt:lpstr>Multi-Core: Weighted Speedup</vt:lpstr>
      <vt:lpstr>Other Results in Paper</vt:lpstr>
      <vt:lpstr>Future Work  </vt:lpstr>
      <vt:lpstr>Conclusion</vt:lpstr>
      <vt:lpstr>Base-Delta-Immediate Compression:  Practical Data Compression   for On-Chip Caches</vt:lpstr>
      <vt:lpstr>Backup Slides</vt:lpstr>
      <vt:lpstr>Single-Core: Effect on Cache Capacity</vt:lpstr>
      <vt:lpstr>B+Δ: Compression Ratio</vt:lpstr>
      <vt:lpstr>Multiprogrammed Workloads - I</vt:lpstr>
      <vt:lpstr>Cache Compression Flow</vt:lpstr>
      <vt:lpstr>Example of Base+Delta Compression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2014-04-17T22:43:49Z</dcterms:modified>
</cp:coreProperties>
</file>