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0.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9" r:id="rId2"/>
    <p:sldMasterId id="2147484074" r:id="rId3"/>
    <p:sldMasterId id="2147484087" r:id="rId4"/>
    <p:sldMasterId id="2147484099" r:id="rId5"/>
    <p:sldMasterId id="2147484207" r:id="rId6"/>
    <p:sldMasterId id="2147484403" r:id="rId7"/>
    <p:sldMasterId id="2147484416" r:id="rId8"/>
    <p:sldMasterId id="2147484429" r:id="rId9"/>
    <p:sldMasterId id="2147484441" r:id="rId10"/>
    <p:sldMasterId id="2147484454" r:id="rId11"/>
    <p:sldMasterId id="2147484466" r:id="rId12"/>
    <p:sldMasterId id="2147484478" r:id="rId13"/>
    <p:sldMasterId id="2147484490" r:id="rId14"/>
    <p:sldMasterId id="2147484503" r:id="rId15"/>
    <p:sldMasterId id="2147484515" r:id="rId16"/>
    <p:sldMasterId id="2147484527" r:id="rId17"/>
    <p:sldMasterId id="2147484539" r:id="rId18"/>
    <p:sldMasterId id="2147484551" r:id="rId19"/>
    <p:sldMasterId id="2147484564" r:id="rId20"/>
    <p:sldMasterId id="2147484577" r:id="rId21"/>
  </p:sldMasterIdLst>
  <p:notesMasterIdLst>
    <p:notesMasterId r:id="rId102"/>
  </p:notesMasterIdLst>
  <p:handoutMasterIdLst>
    <p:handoutMasterId r:id="rId103"/>
  </p:handoutMasterIdLst>
  <p:sldIdLst>
    <p:sldId id="256" r:id="rId22"/>
    <p:sldId id="1463" r:id="rId23"/>
    <p:sldId id="1464" r:id="rId24"/>
    <p:sldId id="1471" r:id="rId25"/>
    <p:sldId id="1466" r:id="rId26"/>
    <p:sldId id="1467" r:id="rId27"/>
    <p:sldId id="1468" r:id="rId28"/>
    <p:sldId id="1472" r:id="rId29"/>
    <p:sldId id="1469" r:id="rId30"/>
    <p:sldId id="1470" r:id="rId31"/>
    <p:sldId id="986" r:id="rId32"/>
    <p:sldId id="1432" r:id="rId33"/>
    <p:sldId id="1433" r:id="rId34"/>
    <p:sldId id="566" r:id="rId35"/>
    <p:sldId id="1374" r:id="rId36"/>
    <p:sldId id="1375" r:id="rId37"/>
    <p:sldId id="1376" r:id="rId38"/>
    <p:sldId id="1377" r:id="rId39"/>
    <p:sldId id="1378" r:id="rId40"/>
    <p:sldId id="1379" r:id="rId41"/>
    <p:sldId id="1380" r:id="rId42"/>
    <p:sldId id="1381" r:id="rId43"/>
    <p:sldId id="1442" r:id="rId44"/>
    <p:sldId id="1434" r:id="rId45"/>
    <p:sldId id="1435" r:id="rId46"/>
    <p:sldId id="1436" r:id="rId47"/>
    <p:sldId id="1446" r:id="rId48"/>
    <p:sldId id="1437" r:id="rId49"/>
    <p:sldId id="1438" r:id="rId50"/>
    <p:sldId id="1439" r:id="rId51"/>
    <p:sldId id="1440" r:id="rId52"/>
    <p:sldId id="1441" r:id="rId53"/>
    <p:sldId id="1403" r:id="rId54"/>
    <p:sldId id="1382" r:id="rId55"/>
    <p:sldId id="1383" r:id="rId56"/>
    <p:sldId id="1311" r:id="rId57"/>
    <p:sldId id="1384" r:id="rId58"/>
    <p:sldId id="1404" r:id="rId59"/>
    <p:sldId id="1385" r:id="rId60"/>
    <p:sldId id="1386" r:id="rId61"/>
    <p:sldId id="1387" r:id="rId62"/>
    <p:sldId id="1388" r:id="rId63"/>
    <p:sldId id="1389" r:id="rId64"/>
    <p:sldId id="1390" r:id="rId65"/>
    <p:sldId id="1391" r:id="rId66"/>
    <p:sldId id="1443" r:id="rId67"/>
    <p:sldId id="1392" r:id="rId68"/>
    <p:sldId id="1393" r:id="rId69"/>
    <p:sldId id="1394" r:id="rId70"/>
    <p:sldId id="1395" r:id="rId71"/>
    <p:sldId id="1396" r:id="rId72"/>
    <p:sldId id="1397" r:id="rId73"/>
    <p:sldId id="1398" r:id="rId74"/>
    <p:sldId id="1444" r:id="rId75"/>
    <p:sldId id="1445" r:id="rId76"/>
    <p:sldId id="1405" r:id="rId77"/>
    <p:sldId id="1399" r:id="rId78"/>
    <p:sldId id="1400" r:id="rId79"/>
    <p:sldId id="1401" r:id="rId80"/>
    <p:sldId id="1402" r:id="rId81"/>
    <p:sldId id="1406" r:id="rId82"/>
    <p:sldId id="1447" r:id="rId83"/>
    <p:sldId id="1448" r:id="rId84"/>
    <p:sldId id="1449" r:id="rId85"/>
    <p:sldId id="1450" r:id="rId86"/>
    <p:sldId id="1451" r:id="rId87"/>
    <p:sldId id="1452" r:id="rId88"/>
    <p:sldId id="1461" r:id="rId89"/>
    <p:sldId id="1453" r:id="rId90"/>
    <p:sldId id="1454" r:id="rId91"/>
    <p:sldId id="1455" r:id="rId92"/>
    <p:sldId id="1456" r:id="rId93"/>
    <p:sldId id="1457" r:id="rId94"/>
    <p:sldId id="1458" r:id="rId95"/>
    <p:sldId id="1459" r:id="rId96"/>
    <p:sldId id="1077" r:id="rId97"/>
    <p:sldId id="1217" r:id="rId98"/>
    <p:sldId id="1218" r:id="rId99"/>
    <p:sldId id="1462" r:id="rId100"/>
    <p:sldId id="1460" r:id="rId10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6" autoAdjust="0"/>
    <p:restoredTop sz="99205" autoAdjust="0"/>
  </p:normalViewPr>
  <p:slideViewPr>
    <p:cSldViewPr>
      <p:cViewPr varScale="1">
        <p:scale>
          <a:sx n="105" d="100"/>
          <a:sy n="105" d="100"/>
        </p:scale>
        <p:origin x="-110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80.xml"/><Relationship Id="rId102" Type="http://schemas.openxmlformats.org/officeDocument/2006/relationships/notesMaster" Target="notesMasters/notesMaster1.xml"/><Relationship Id="rId103" Type="http://schemas.openxmlformats.org/officeDocument/2006/relationships/handoutMaster" Target="handoutMasters/handout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8"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50" Type="http://schemas.openxmlformats.org/officeDocument/2006/relationships/slide" Target="slides/slide29.xml"/><Relationship Id="rId51" Type="http://schemas.openxmlformats.org/officeDocument/2006/relationships/slide" Target="slides/slide30.xml"/><Relationship Id="rId52" Type="http://schemas.openxmlformats.org/officeDocument/2006/relationships/slide" Target="slides/slide31.xml"/><Relationship Id="rId53" Type="http://schemas.openxmlformats.org/officeDocument/2006/relationships/slide" Target="slides/slide32.xml"/><Relationship Id="rId54" Type="http://schemas.openxmlformats.org/officeDocument/2006/relationships/slide" Target="slides/slide33.xml"/><Relationship Id="rId55" Type="http://schemas.openxmlformats.org/officeDocument/2006/relationships/slide" Target="slides/slide34.xml"/><Relationship Id="rId56" Type="http://schemas.openxmlformats.org/officeDocument/2006/relationships/slide" Target="slides/slide35.xml"/><Relationship Id="rId57" Type="http://schemas.openxmlformats.org/officeDocument/2006/relationships/slide" Target="slides/slide36.xml"/><Relationship Id="rId58" Type="http://schemas.openxmlformats.org/officeDocument/2006/relationships/slide" Target="slides/slide37.xml"/><Relationship Id="rId59" Type="http://schemas.openxmlformats.org/officeDocument/2006/relationships/slide" Target="slides/slide38.xml"/><Relationship Id="rId70" Type="http://schemas.openxmlformats.org/officeDocument/2006/relationships/slide" Target="slides/slide49.xml"/><Relationship Id="rId71" Type="http://schemas.openxmlformats.org/officeDocument/2006/relationships/slide" Target="slides/slide50.xml"/><Relationship Id="rId72" Type="http://schemas.openxmlformats.org/officeDocument/2006/relationships/slide" Target="slides/slide51.xml"/><Relationship Id="rId73" Type="http://schemas.openxmlformats.org/officeDocument/2006/relationships/slide" Target="slides/slide52.xml"/><Relationship Id="rId74" Type="http://schemas.openxmlformats.org/officeDocument/2006/relationships/slide" Target="slides/slide53.xml"/><Relationship Id="rId75" Type="http://schemas.openxmlformats.org/officeDocument/2006/relationships/slide" Target="slides/slide54.xml"/><Relationship Id="rId76" Type="http://schemas.openxmlformats.org/officeDocument/2006/relationships/slide" Target="slides/slide55.xml"/><Relationship Id="rId77" Type="http://schemas.openxmlformats.org/officeDocument/2006/relationships/slide" Target="slides/slide56.xml"/><Relationship Id="rId78" Type="http://schemas.openxmlformats.org/officeDocument/2006/relationships/slide" Target="slides/slide57.xml"/><Relationship Id="rId79" Type="http://schemas.openxmlformats.org/officeDocument/2006/relationships/slide" Target="slides/slide58.xml"/><Relationship Id="rId90" Type="http://schemas.openxmlformats.org/officeDocument/2006/relationships/slide" Target="slides/slide69.xml"/><Relationship Id="rId91" Type="http://schemas.openxmlformats.org/officeDocument/2006/relationships/slide" Target="slides/slide70.xml"/><Relationship Id="rId92" Type="http://schemas.openxmlformats.org/officeDocument/2006/relationships/slide" Target="slides/slide71.xml"/><Relationship Id="rId93" Type="http://schemas.openxmlformats.org/officeDocument/2006/relationships/slide" Target="slides/slide72.xml"/><Relationship Id="rId94" Type="http://schemas.openxmlformats.org/officeDocument/2006/relationships/slide" Target="slides/slide73.xml"/><Relationship Id="rId95" Type="http://schemas.openxmlformats.org/officeDocument/2006/relationships/slide" Target="slides/slide74.xml"/><Relationship Id="rId96" Type="http://schemas.openxmlformats.org/officeDocument/2006/relationships/slide" Target="slides/slide75.xml"/><Relationship Id="rId97" Type="http://schemas.openxmlformats.org/officeDocument/2006/relationships/slide" Target="slides/slide76.xml"/><Relationship Id="rId98" Type="http://schemas.openxmlformats.org/officeDocument/2006/relationships/slide" Target="slides/slide77.xml"/><Relationship Id="rId99" Type="http://schemas.openxmlformats.org/officeDocument/2006/relationships/slide" Target="slides/slide78.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slide" Target="slides/slide22.xml"/><Relationship Id="rId44" Type="http://schemas.openxmlformats.org/officeDocument/2006/relationships/slide" Target="slides/slide23.xml"/><Relationship Id="rId45" Type="http://schemas.openxmlformats.org/officeDocument/2006/relationships/slide" Target="slides/slide24.xml"/><Relationship Id="rId46" Type="http://schemas.openxmlformats.org/officeDocument/2006/relationships/slide" Target="slides/slide25.xml"/><Relationship Id="rId47" Type="http://schemas.openxmlformats.org/officeDocument/2006/relationships/slide" Target="slides/slide26.xml"/><Relationship Id="rId48" Type="http://schemas.openxmlformats.org/officeDocument/2006/relationships/slide" Target="slides/slide27.xml"/><Relationship Id="rId49" Type="http://schemas.openxmlformats.org/officeDocument/2006/relationships/slide" Target="slides/slide28.xml"/><Relationship Id="rId60" Type="http://schemas.openxmlformats.org/officeDocument/2006/relationships/slide" Target="slides/slide39.xml"/><Relationship Id="rId61" Type="http://schemas.openxmlformats.org/officeDocument/2006/relationships/slide" Target="slides/slide40.xml"/><Relationship Id="rId62" Type="http://schemas.openxmlformats.org/officeDocument/2006/relationships/slide" Target="slides/slide41.xml"/><Relationship Id="rId63" Type="http://schemas.openxmlformats.org/officeDocument/2006/relationships/slide" Target="slides/slide42.xml"/><Relationship Id="rId64" Type="http://schemas.openxmlformats.org/officeDocument/2006/relationships/slide" Target="slides/slide43.xml"/><Relationship Id="rId65" Type="http://schemas.openxmlformats.org/officeDocument/2006/relationships/slide" Target="slides/slide44.xml"/><Relationship Id="rId66" Type="http://schemas.openxmlformats.org/officeDocument/2006/relationships/slide" Target="slides/slide45.xml"/><Relationship Id="rId67" Type="http://schemas.openxmlformats.org/officeDocument/2006/relationships/slide" Target="slides/slide46.xml"/><Relationship Id="rId68" Type="http://schemas.openxmlformats.org/officeDocument/2006/relationships/slide" Target="slides/slide47.xml"/><Relationship Id="rId69" Type="http://schemas.openxmlformats.org/officeDocument/2006/relationships/slide" Target="slides/slide48.xml"/><Relationship Id="rId100" Type="http://schemas.openxmlformats.org/officeDocument/2006/relationships/slide" Target="slides/slide79.xml"/><Relationship Id="rId80" Type="http://schemas.openxmlformats.org/officeDocument/2006/relationships/slide" Target="slides/slide59.xml"/><Relationship Id="rId81" Type="http://schemas.openxmlformats.org/officeDocument/2006/relationships/slide" Target="slides/slide60.xml"/><Relationship Id="rId82" Type="http://schemas.openxmlformats.org/officeDocument/2006/relationships/slide" Target="slides/slide61.xml"/><Relationship Id="rId83" Type="http://schemas.openxmlformats.org/officeDocument/2006/relationships/slide" Target="slides/slide62.xml"/><Relationship Id="rId84" Type="http://schemas.openxmlformats.org/officeDocument/2006/relationships/slide" Target="slides/slide63.xml"/><Relationship Id="rId85" Type="http://schemas.openxmlformats.org/officeDocument/2006/relationships/slide" Target="slides/slide64.xml"/><Relationship Id="rId86" Type="http://schemas.openxmlformats.org/officeDocument/2006/relationships/slide" Target="slides/slide65.xml"/><Relationship Id="rId87" Type="http://schemas.openxmlformats.org/officeDocument/2006/relationships/slide" Target="slides/slide66.xml"/><Relationship Id="rId88" Type="http://schemas.openxmlformats.org/officeDocument/2006/relationships/slide" Target="slides/slide67.xml"/><Relationship Id="rId89" Type="http://schemas.openxmlformats.org/officeDocument/2006/relationships/slide" Target="slides/slide68.xml"/></Relationships>
</file>

<file path=ppt/charts/_rels/chart1.xml.rels><?xml version="1.0" encoding="UTF-8" standalone="yes"?>
<Relationships xmlns="http://schemas.openxmlformats.org/package/2006/relationships"><Relationship Id="rId1" Type="http://schemas.openxmlformats.org/officeDocument/2006/relationships/oleObject" Target="BlackHole:Users:ninja:Desktop:temp.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yoonh\Desktop\figs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layout/>
      <c:overlay val="0"/>
    </c:title>
    <c:autoTitleDeleted val="0"/>
    <c:plotArea>
      <c:layout>
        <c:manualLayout>
          <c:layoutTarget val="inner"/>
          <c:xMode val="edge"/>
          <c:yMode val="edge"/>
          <c:x val="0.0618993875765529"/>
          <c:y val="0.0252730387868183"/>
          <c:w val="0.935432414698163"/>
          <c:h val="0.87904819189268"/>
        </c:manualLayout>
      </c:layout>
      <c:barChart>
        <c:barDir val="col"/>
        <c:grouping val="clustered"/>
        <c:varyColors val="0"/>
        <c:ser>
          <c:idx val="1"/>
          <c:order val="0"/>
          <c:tx>
            <c:v>Lab 5 Grade Distribution</c:v>
          </c:tx>
          <c:spPr>
            <a:solidFill>
              <a:schemeClr val="accent1">
                <a:lumMod val="60000"/>
                <a:lumOff val="40000"/>
              </a:schemeClr>
            </a:solidFill>
          </c:spPr>
          <c:invertIfNegative val="0"/>
          <c:cat>
            <c:numRef>
              <c:f>Sheet1!$C$1:$M$1</c:f>
              <c:numCache>
                <c:formatCode>General</c:formatCode>
                <c:ptCount val="11"/>
                <c:pt idx="0">
                  <c:v>0.0</c:v>
                </c:pt>
                <c:pt idx="1">
                  <c:v>10.0</c:v>
                </c:pt>
                <c:pt idx="2">
                  <c:v>20.0</c:v>
                </c:pt>
                <c:pt idx="3">
                  <c:v>30.0</c:v>
                </c:pt>
                <c:pt idx="4">
                  <c:v>40.0</c:v>
                </c:pt>
                <c:pt idx="5">
                  <c:v>50.0</c:v>
                </c:pt>
                <c:pt idx="6">
                  <c:v>60.0</c:v>
                </c:pt>
                <c:pt idx="7">
                  <c:v>70.0</c:v>
                </c:pt>
                <c:pt idx="8">
                  <c:v>80.0</c:v>
                </c:pt>
                <c:pt idx="9">
                  <c:v>90.0</c:v>
                </c:pt>
                <c:pt idx="10">
                  <c:v>100.0</c:v>
                </c:pt>
              </c:numCache>
            </c:numRef>
          </c:cat>
          <c:val>
            <c:numRef>
              <c:f>Sheet1!$C$2:$M$2</c:f>
              <c:numCache>
                <c:formatCode>General</c:formatCode>
                <c:ptCount val="11"/>
                <c:pt idx="0">
                  <c:v>0.0</c:v>
                </c:pt>
                <c:pt idx="1">
                  <c:v>0.0</c:v>
                </c:pt>
                <c:pt idx="2">
                  <c:v>0.0</c:v>
                </c:pt>
                <c:pt idx="3">
                  <c:v>0.0</c:v>
                </c:pt>
                <c:pt idx="4">
                  <c:v>0.0</c:v>
                </c:pt>
                <c:pt idx="5">
                  <c:v>0.0</c:v>
                </c:pt>
                <c:pt idx="6">
                  <c:v>2.0</c:v>
                </c:pt>
                <c:pt idx="7">
                  <c:v>5.0</c:v>
                </c:pt>
                <c:pt idx="8">
                  <c:v>1.0</c:v>
                </c:pt>
                <c:pt idx="9">
                  <c:v>7.0</c:v>
                </c:pt>
                <c:pt idx="10">
                  <c:v>20.0</c:v>
                </c:pt>
              </c:numCache>
            </c:numRef>
          </c:val>
        </c:ser>
        <c:dLbls>
          <c:showLegendKey val="0"/>
          <c:showVal val="0"/>
          <c:showCatName val="0"/>
          <c:showSerName val="0"/>
          <c:showPercent val="0"/>
          <c:showBubbleSize val="0"/>
        </c:dLbls>
        <c:gapWidth val="150"/>
        <c:axId val="-2082229688"/>
        <c:axId val="2139772552"/>
      </c:barChart>
      <c:catAx>
        <c:axId val="-2082229688"/>
        <c:scaling>
          <c:orientation val="minMax"/>
        </c:scaling>
        <c:delete val="0"/>
        <c:axPos val="b"/>
        <c:numFmt formatCode="General" sourceLinked="1"/>
        <c:majorTickMark val="none"/>
        <c:minorTickMark val="none"/>
        <c:tickLblPos val="nextTo"/>
        <c:crossAx val="2139772552"/>
        <c:crosses val="autoZero"/>
        <c:auto val="1"/>
        <c:lblAlgn val="ctr"/>
        <c:lblOffset val="100"/>
        <c:noMultiLvlLbl val="0"/>
      </c:catAx>
      <c:valAx>
        <c:axId val="2139772552"/>
        <c:scaling>
          <c:orientation val="minMax"/>
        </c:scaling>
        <c:delete val="0"/>
        <c:axPos val="l"/>
        <c:majorGridlines/>
        <c:minorGridlines/>
        <c:title>
          <c:tx>
            <c:rich>
              <a:bodyPr/>
              <a:lstStyle/>
              <a:p>
                <a:pPr>
                  <a:defRPr/>
                </a:pPr>
                <a:r>
                  <a:rPr lang="en-US"/>
                  <a:t>Number of Students</a:t>
                </a:r>
              </a:p>
            </c:rich>
          </c:tx>
          <c:layout/>
          <c:overlay val="0"/>
        </c:title>
        <c:numFmt formatCode="General" sourceLinked="1"/>
        <c:majorTickMark val="none"/>
        <c:minorTickMark val="none"/>
        <c:tickLblPos val="nextTo"/>
        <c:txPr>
          <a:bodyPr rot="-5400000" vert="horz"/>
          <a:lstStyle/>
          <a:p>
            <a:pPr>
              <a:defRPr/>
            </a:pPr>
            <a:endParaRPr lang="en-US"/>
          </a:p>
        </c:txPr>
        <c:crossAx val="-20822296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1854876552"/>
        <c:axId val="1854871544"/>
      </c:barChart>
      <c:catAx>
        <c:axId val="1854876552"/>
        <c:scaling>
          <c:orientation val="minMax"/>
        </c:scaling>
        <c:delete val="0"/>
        <c:axPos val="b"/>
        <c:title>
          <c:tx>
            <c:rich>
              <a:bodyPr/>
              <a:lstStyle/>
              <a:p>
                <a:pPr>
                  <a:defRPr/>
                </a:pPr>
                <a:r>
                  <a:rPr lang="en-US"/>
                  <a:t>Workload</a:t>
                </a:r>
              </a:p>
            </c:rich>
          </c:tx>
          <c:layout/>
          <c:overlay val="0"/>
        </c:title>
        <c:majorTickMark val="none"/>
        <c:minorTickMark val="none"/>
        <c:tickLblPos val="nextTo"/>
        <c:crossAx val="1854871544"/>
        <c:crosses val="autoZero"/>
        <c:auto val="1"/>
        <c:lblAlgn val="ctr"/>
        <c:lblOffset val="100"/>
        <c:noMultiLvlLbl val="0"/>
      </c:catAx>
      <c:valAx>
        <c:axId val="1854871544"/>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854876552"/>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1837558632"/>
        <c:axId val="1854234504"/>
      </c:barChart>
      <c:catAx>
        <c:axId val="1837558632"/>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1854234504"/>
        <c:crosses val="autoZero"/>
        <c:auto val="1"/>
        <c:lblAlgn val="ctr"/>
        <c:lblOffset val="100"/>
        <c:noMultiLvlLbl val="0"/>
      </c:catAx>
      <c:valAx>
        <c:axId val="1854234504"/>
        <c:scaling>
          <c:orientation val="minMax"/>
        </c:scaling>
        <c:delete val="0"/>
        <c:axPos val="l"/>
        <c:majorGridlines/>
        <c:numFmt formatCode="General" sourceLinked="1"/>
        <c:majorTickMark val="out"/>
        <c:minorTickMark val="none"/>
        <c:tickLblPos val="nextTo"/>
        <c:crossAx val="1837558632"/>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791062408"/>
        <c:axId val="1791213560"/>
      </c:barChart>
      <c:catAx>
        <c:axId val="1791062408"/>
        <c:scaling>
          <c:orientation val="minMax"/>
        </c:scaling>
        <c:delete val="1"/>
        <c:axPos val="b"/>
        <c:majorTickMark val="none"/>
        <c:minorTickMark val="none"/>
        <c:tickLblPos val="nextTo"/>
        <c:crossAx val="1791213560"/>
        <c:crosses val="autoZero"/>
        <c:auto val="1"/>
        <c:lblAlgn val="ctr"/>
        <c:lblOffset val="100"/>
        <c:noMultiLvlLbl val="0"/>
      </c:catAx>
      <c:valAx>
        <c:axId val="1791213560"/>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791062408"/>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1595909400"/>
        <c:axId val="1595680056"/>
      </c:barChart>
      <c:catAx>
        <c:axId val="1595909400"/>
        <c:scaling>
          <c:orientation val="minMax"/>
        </c:scaling>
        <c:delete val="1"/>
        <c:axPos val="b"/>
        <c:majorTickMark val="none"/>
        <c:minorTickMark val="none"/>
        <c:tickLblPos val="nextTo"/>
        <c:crossAx val="1595680056"/>
        <c:crosses val="autoZero"/>
        <c:auto val="1"/>
        <c:lblAlgn val="ctr"/>
        <c:lblOffset val="100"/>
        <c:noMultiLvlLbl val="0"/>
      </c:catAx>
      <c:valAx>
        <c:axId val="1595680056"/>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1595909400"/>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5/2/14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5/2/14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41FE45-BE8F-40ED-90C0-8564FE141C8D}" type="slidenum">
              <a:rPr lang="en-US" smtClean="0"/>
              <a:pPr>
                <a:defRPr/>
              </a:pPr>
              <a:t>4</a:t>
            </a:fld>
            <a:endParaRPr lang="en-US"/>
          </a:p>
        </p:txBody>
      </p:sp>
    </p:spTree>
    <p:extLst>
      <p:ext uri="{BB962C8B-B14F-4D97-AF65-F5344CB8AC3E}">
        <p14:creationId xmlns:p14="http://schemas.microsoft.com/office/powerpoint/2010/main" val="48186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a:t>
            </a:r>
            <a:r>
              <a:rPr lang="en-US" dirty="0" err="1" smtClean="0"/>
              <a:t>multicore</a:t>
            </a:r>
            <a:r>
              <a:rPr lang="en-US" baseline="0" dirty="0" smtClean="0"/>
              <a:t> system, multiple applications running on the different cores share the main memory.</a:t>
            </a:r>
          </a:p>
          <a:p>
            <a:r>
              <a:rPr lang="en-US" baseline="0" dirty="0" smtClean="0"/>
              <a:t>These applications interfere at the main memory. The result of this interference is unpredictable application slowdowns.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from DRAM to STT-RAM,</a:t>
            </a:r>
            <a:r>
              <a:rPr lang="en-US" baseline="0" dirty="0" smtClean="0"/>
              <a:t>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baseline="0" dirty="0" smtClean="0"/>
              <a:t>Reading requires a small voltage to be applied across the </a:t>
            </a:r>
            <a:r>
              <a:rPr lang="en-US" baseline="0" dirty="0" err="1" smtClean="0"/>
              <a:t>bitline</a:t>
            </a:r>
            <a:r>
              <a:rPr lang="en-US" baseline="0" dirty="0" smtClean="0"/>
              <a:t>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4" name="Slide Number Placeholder 3"/>
          <p:cNvSpPr>
            <a:spLocks noGrp="1"/>
          </p:cNvSpPr>
          <p:nvPr>
            <p:ph type="sldNum" sz="quarter" idx="10"/>
          </p:nvPr>
        </p:nvSpPr>
        <p:spPr/>
        <p:txBody>
          <a:bodyPr/>
          <a:lstStyle/>
          <a:p>
            <a:fld id="{8923B1BF-2DE4-4D7D-8ECD-16D20D21B23B}"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401542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67</a:t>
            </a:fld>
            <a:endParaRPr lang="en-US">
              <a:solidFill>
                <a:prstClr val="black"/>
              </a:solidFill>
              <a:latin typeface="Calibri"/>
            </a:endParaRPr>
          </a:p>
        </p:txBody>
      </p:sp>
    </p:spTree>
    <p:extLst>
      <p:ext uri="{BB962C8B-B14F-4D97-AF65-F5344CB8AC3E}">
        <p14:creationId xmlns:p14="http://schemas.microsoft.com/office/powerpoint/2010/main" val="130476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785483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8820371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200626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3023078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4739099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2435472441"/>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734089385"/>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214633726"/>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2397713700"/>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210446959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39004270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99511487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93998995"/>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4217442670"/>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2599936421"/>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3482437537"/>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258811581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4074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34213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274830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2249638739"/>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487961"/>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217312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842736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091055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3573012"/>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377055"/>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1375322"/>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6543216"/>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7982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8367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949376249"/>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9239458"/>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362653"/>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9831813"/>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9891213"/>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9845178"/>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8244075"/>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198272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9467928"/>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01016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50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200452099"/>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25660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6749133"/>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420637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0254706"/>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0793736"/>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6422"/>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5190928"/>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5215932"/>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199756"/>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878779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847535455"/>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745218883"/>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572277029"/>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437777415"/>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224396410"/>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966704306"/>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613984498"/>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511732152"/>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482014394"/>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084633002"/>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68651001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397899074"/>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492619249"/>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3995655843"/>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3070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77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9925854"/>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681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008290"/>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4825546"/>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385265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18899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187434387"/>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4946057"/>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846707"/>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087964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19448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08067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647434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099246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853616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428040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8238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233992250"/>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1014498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324747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173574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5/2/14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90550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1959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79922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0394094"/>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0065193"/>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0424730"/>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74869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920988171"/>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0954531"/>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8398440"/>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464283"/>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8654261"/>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1246569"/>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8694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0843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7509034"/>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6921414"/>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613673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257856907"/>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6644866"/>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2130351"/>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3627741"/>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7872783"/>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1400244"/>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9873227"/>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C78862D1-950B-D245-ADDD-B7C5FB2F2F15}" type="slidenum">
              <a:rPr lang="en-US"/>
              <a:pPr/>
              <a:t>‹#›</a:t>
            </a:fld>
            <a:endParaRPr lang="en-US"/>
          </a:p>
        </p:txBody>
      </p:sp>
    </p:spTree>
    <p:extLst>
      <p:ext uri="{BB962C8B-B14F-4D97-AF65-F5344CB8AC3E}">
        <p14:creationId xmlns:p14="http://schemas.microsoft.com/office/powerpoint/2010/main" val="3805720523"/>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3116B9B-9CEB-6D48-BFAA-2D32384C413A}" type="slidenum">
              <a:rPr lang="en-US"/>
              <a:pPr/>
              <a:t>‹#›</a:t>
            </a:fld>
            <a:endParaRPr lang="en-US"/>
          </a:p>
        </p:txBody>
      </p:sp>
    </p:spTree>
    <p:extLst>
      <p:ext uri="{BB962C8B-B14F-4D97-AF65-F5344CB8AC3E}">
        <p14:creationId xmlns:p14="http://schemas.microsoft.com/office/powerpoint/2010/main" val="1973804435"/>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C509A4EF-3753-6641-B399-D7F4275FE398}" type="slidenum">
              <a:rPr lang="en-US"/>
              <a:pPr/>
              <a:t>‹#›</a:t>
            </a:fld>
            <a:endParaRPr lang="en-US"/>
          </a:p>
        </p:txBody>
      </p:sp>
    </p:spTree>
    <p:extLst>
      <p:ext uri="{BB962C8B-B14F-4D97-AF65-F5344CB8AC3E}">
        <p14:creationId xmlns:p14="http://schemas.microsoft.com/office/powerpoint/2010/main" val="4022312823"/>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690D080-0C07-F647-BF0A-CE2CF3043524}" type="slidenum">
              <a:rPr lang="en-US"/>
              <a:pPr/>
              <a:t>‹#›</a:t>
            </a:fld>
            <a:endParaRPr lang="en-US"/>
          </a:p>
        </p:txBody>
      </p:sp>
    </p:spTree>
    <p:extLst>
      <p:ext uri="{BB962C8B-B14F-4D97-AF65-F5344CB8AC3E}">
        <p14:creationId xmlns:p14="http://schemas.microsoft.com/office/powerpoint/2010/main" val="24849610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108637058"/>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1C8A853E-12DA-6E41-9DEC-807D052688F3}" type="slidenum">
              <a:rPr lang="en-US"/>
              <a:pPr/>
              <a:t>‹#›</a:t>
            </a:fld>
            <a:endParaRPr lang="en-US"/>
          </a:p>
        </p:txBody>
      </p:sp>
    </p:spTree>
    <p:extLst>
      <p:ext uri="{BB962C8B-B14F-4D97-AF65-F5344CB8AC3E}">
        <p14:creationId xmlns:p14="http://schemas.microsoft.com/office/powerpoint/2010/main" val="2061548126"/>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9EC230B5-5139-3E4A-90DD-C1B346AACAEE}" type="slidenum">
              <a:rPr lang="en-US"/>
              <a:pPr/>
              <a:t>‹#›</a:t>
            </a:fld>
            <a:endParaRPr lang="en-US"/>
          </a:p>
        </p:txBody>
      </p:sp>
    </p:spTree>
    <p:extLst>
      <p:ext uri="{BB962C8B-B14F-4D97-AF65-F5344CB8AC3E}">
        <p14:creationId xmlns:p14="http://schemas.microsoft.com/office/powerpoint/2010/main" val="20508075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4B87569-88CF-1648-A1B3-91875D835A32}" type="slidenum">
              <a:rPr lang="en-US"/>
              <a:pPr/>
              <a:t>‹#›</a:t>
            </a:fld>
            <a:endParaRPr lang="en-US"/>
          </a:p>
        </p:txBody>
      </p:sp>
    </p:spTree>
    <p:extLst>
      <p:ext uri="{BB962C8B-B14F-4D97-AF65-F5344CB8AC3E}">
        <p14:creationId xmlns:p14="http://schemas.microsoft.com/office/powerpoint/2010/main" val="3706352357"/>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4857C0-4107-C647-9FDA-98D07DCB1369}" type="slidenum">
              <a:rPr lang="en-US"/>
              <a:pPr/>
              <a:t>‹#›</a:t>
            </a:fld>
            <a:endParaRPr lang="en-US"/>
          </a:p>
        </p:txBody>
      </p:sp>
    </p:spTree>
    <p:extLst>
      <p:ext uri="{BB962C8B-B14F-4D97-AF65-F5344CB8AC3E}">
        <p14:creationId xmlns:p14="http://schemas.microsoft.com/office/powerpoint/2010/main" val="228871335"/>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35086ABE-55D0-1F40-865F-967A1644AEE7}" type="slidenum">
              <a:rPr lang="en-US"/>
              <a:pPr/>
              <a:t>‹#›</a:t>
            </a:fld>
            <a:endParaRPr lang="en-US"/>
          </a:p>
        </p:txBody>
      </p:sp>
    </p:spTree>
    <p:extLst>
      <p:ext uri="{BB962C8B-B14F-4D97-AF65-F5344CB8AC3E}">
        <p14:creationId xmlns:p14="http://schemas.microsoft.com/office/powerpoint/2010/main" val="610402343"/>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A1479DB-F069-0B4E-94BD-32BF1343CA88}" type="slidenum">
              <a:rPr lang="en-US"/>
              <a:pPr/>
              <a:t>‹#›</a:t>
            </a:fld>
            <a:endParaRPr lang="en-US"/>
          </a:p>
        </p:txBody>
      </p:sp>
    </p:spTree>
    <p:extLst>
      <p:ext uri="{BB962C8B-B14F-4D97-AF65-F5344CB8AC3E}">
        <p14:creationId xmlns:p14="http://schemas.microsoft.com/office/powerpoint/2010/main" val="934985598"/>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0AFB49-CBCB-5640-A2E6-699A9DF3CACD}" type="slidenum">
              <a:rPr lang="en-US"/>
              <a:pPr/>
              <a:t>‹#›</a:t>
            </a:fld>
            <a:endParaRPr lang="en-US"/>
          </a:p>
        </p:txBody>
      </p:sp>
    </p:spTree>
    <p:extLst>
      <p:ext uri="{BB962C8B-B14F-4D97-AF65-F5344CB8AC3E}">
        <p14:creationId xmlns:p14="http://schemas.microsoft.com/office/powerpoint/2010/main" val="755041583"/>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BD4B4DCA-5D00-B842-8374-B09FE7AAF564}" type="slidenum">
              <a:rPr lang="en-US"/>
              <a:pPr/>
              <a:t>‹#›</a:t>
            </a:fld>
            <a:endParaRPr lang="en-US"/>
          </a:p>
        </p:txBody>
      </p:sp>
    </p:spTree>
    <p:extLst>
      <p:ext uri="{BB962C8B-B14F-4D97-AF65-F5344CB8AC3E}">
        <p14:creationId xmlns:p14="http://schemas.microsoft.com/office/powerpoint/2010/main" val="138177896"/>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pitchFamily="34" charset="-128"/>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pitchFamily="34" charset="-128"/>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pitchFamily="34" charset="-128"/>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141DD022-2CAD-42A2-A586-8719DD2F2B1E}" type="slidenum">
              <a:rPr lang="en-US"/>
              <a:pPr>
                <a:defRPr/>
              </a:pPr>
              <a:t>‹#›</a:t>
            </a:fld>
            <a:endParaRPr lang="en-US"/>
          </a:p>
        </p:txBody>
      </p:sp>
    </p:spTree>
    <p:extLst>
      <p:ext uri="{BB962C8B-B14F-4D97-AF65-F5344CB8AC3E}">
        <p14:creationId xmlns:p14="http://schemas.microsoft.com/office/powerpoint/2010/main" val="1962328150"/>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86E6AD9-8F4A-48FD-AFC7-7F9933BE4DA3}" type="slidenum">
              <a:rPr lang="en-US"/>
              <a:pPr>
                <a:defRPr/>
              </a:pPr>
              <a:t>‹#›</a:t>
            </a:fld>
            <a:endParaRPr lang="en-US"/>
          </a:p>
        </p:txBody>
      </p:sp>
    </p:spTree>
    <p:extLst>
      <p:ext uri="{BB962C8B-B14F-4D97-AF65-F5344CB8AC3E}">
        <p14:creationId xmlns:p14="http://schemas.microsoft.com/office/powerpoint/2010/main" val="230685563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26692699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C991481-0DA8-40C9-907F-7C98CF8E7820}" type="slidenum">
              <a:rPr lang="en-US"/>
              <a:pPr>
                <a:defRPr/>
              </a:pPr>
              <a:t>‹#›</a:t>
            </a:fld>
            <a:endParaRPr lang="en-US"/>
          </a:p>
        </p:txBody>
      </p:sp>
    </p:spTree>
    <p:extLst>
      <p:ext uri="{BB962C8B-B14F-4D97-AF65-F5344CB8AC3E}">
        <p14:creationId xmlns:p14="http://schemas.microsoft.com/office/powerpoint/2010/main" val="63859222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1C1FBFF-856D-49AD-89E0-021541B520B2}" type="slidenum">
              <a:rPr lang="en-US"/>
              <a:pPr>
                <a:defRPr/>
              </a:pPr>
              <a:t>‹#›</a:t>
            </a:fld>
            <a:endParaRPr lang="en-US"/>
          </a:p>
        </p:txBody>
      </p:sp>
    </p:spTree>
    <p:extLst>
      <p:ext uri="{BB962C8B-B14F-4D97-AF65-F5344CB8AC3E}">
        <p14:creationId xmlns:p14="http://schemas.microsoft.com/office/powerpoint/2010/main" val="67577314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C0C5CE0-C25A-4162-8542-7C303780EDD8}" type="slidenum">
              <a:rPr lang="en-US"/>
              <a:pPr>
                <a:defRPr/>
              </a:pPr>
              <a:t>‹#›</a:t>
            </a:fld>
            <a:endParaRPr lang="en-US"/>
          </a:p>
        </p:txBody>
      </p:sp>
    </p:spTree>
    <p:extLst>
      <p:ext uri="{BB962C8B-B14F-4D97-AF65-F5344CB8AC3E}">
        <p14:creationId xmlns:p14="http://schemas.microsoft.com/office/powerpoint/2010/main" val="1725758909"/>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4A271D7-47E6-4D3D-B178-BB49202EFB3A}" type="slidenum">
              <a:rPr lang="en-US"/>
              <a:pPr>
                <a:defRPr/>
              </a:pPr>
              <a:t>‹#›</a:t>
            </a:fld>
            <a:endParaRPr lang="en-US"/>
          </a:p>
        </p:txBody>
      </p:sp>
    </p:spTree>
    <p:extLst>
      <p:ext uri="{BB962C8B-B14F-4D97-AF65-F5344CB8AC3E}">
        <p14:creationId xmlns:p14="http://schemas.microsoft.com/office/powerpoint/2010/main" val="4099477824"/>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C053630C-6387-447F-B8A7-78DFE8CDAF15}" type="slidenum">
              <a:rPr lang="en-US"/>
              <a:pPr>
                <a:defRPr/>
              </a:pPr>
              <a:t>‹#›</a:t>
            </a:fld>
            <a:endParaRPr lang="en-US"/>
          </a:p>
        </p:txBody>
      </p:sp>
    </p:spTree>
    <p:extLst>
      <p:ext uri="{BB962C8B-B14F-4D97-AF65-F5344CB8AC3E}">
        <p14:creationId xmlns:p14="http://schemas.microsoft.com/office/powerpoint/2010/main" val="154066179"/>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3A53E31-754B-4B8E-B03F-351CA258A438}" type="slidenum">
              <a:rPr lang="en-US"/>
              <a:pPr>
                <a:defRPr/>
              </a:pPr>
              <a:t>‹#›</a:t>
            </a:fld>
            <a:endParaRPr lang="en-US"/>
          </a:p>
        </p:txBody>
      </p:sp>
    </p:spTree>
    <p:extLst>
      <p:ext uri="{BB962C8B-B14F-4D97-AF65-F5344CB8AC3E}">
        <p14:creationId xmlns:p14="http://schemas.microsoft.com/office/powerpoint/2010/main" val="412309570"/>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35EEC3E-BC37-47E6-80D5-0BE51DF7300B}" type="slidenum">
              <a:rPr lang="en-US"/>
              <a:pPr>
                <a:defRPr/>
              </a:pPr>
              <a:t>‹#›</a:t>
            </a:fld>
            <a:endParaRPr lang="en-US"/>
          </a:p>
        </p:txBody>
      </p:sp>
    </p:spTree>
    <p:extLst>
      <p:ext uri="{BB962C8B-B14F-4D97-AF65-F5344CB8AC3E}">
        <p14:creationId xmlns:p14="http://schemas.microsoft.com/office/powerpoint/2010/main" val="170380138"/>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7EEDFA0-8D52-4DD3-8420-C61338B44CF6}" type="slidenum">
              <a:rPr lang="en-US"/>
              <a:pPr>
                <a:defRPr/>
              </a:pPr>
              <a:t>‹#›</a:t>
            </a:fld>
            <a:endParaRPr lang="en-US"/>
          </a:p>
        </p:txBody>
      </p:sp>
    </p:spTree>
    <p:extLst>
      <p:ext uri="{BB962C8B-B14F-4D97-AF65-F5344CB8AC3E}">
        <p14:creationId xmlns:p14="http://schemas.microsoft.com/office/powerpoint/2010/main" val="752124313"/>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CEB47C1-6469-4679-90B8-D4BDF74F2A5A}" type="slidenum">
              <a:rPr lang="en-US"/>
              <a:pPr>
                <a:defRPr/>
              </a:pPr>
              <a:t>‹#›</a:t>
            </a:fld>
            <a:endParaRPr lang="en-US"/>
          </a:p>
        </p:txBody>
      </p:sp>
    </p:spTree>
    <p:extLst>
      <p:ext uri="{BB962C8B-B14F-4D97-AF65-F5344CB8AC3E}">
        <p14:creationId xmlns:p14="http://schemas.microsoft.com/office/powerpoint/2010/main" val="888926851"/>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35C97A-6C95-4ABF-8154-C7C463DA27E1}" type="slidenum">
              <a:rPr lang="en-US"/>
              <a:pPr>
                <a:defRPr/>
              </a:pPr>
              <a:t>‹#›</a:t>
            </a:fld>
            <a:endParaRPr lang="en-US"/>
          </a:p>
        </p:txBody>
      </p:sp>
    </p:spTree>
    <p:extLst>
      <p:ext uri="{BB962C8B-B14F-4D97-AF65-F5344CB8AC3E}">
        <p14:creationId xmlns:p14="http://schemas.microsoft.com/office/powerpoint/2010/main" val="336441514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589707212"/>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119C81E8-6994-B647-9961-C68661512D21}" type="slidenum">
              <a:rPr lang="en-US"/>
              <a:pPr>
                <a:defRPr/>
              </a:pPr>
              <a:t>‹#›</a:t>
            </a:fld>
            <a:endParaRPr lang="en-US"/>
          </a:p>
        </p:txBody>
      </p:sp>
    </p:spTree>
    <p:extLst>
      <p:ext uri="{BB962C8B-B14F-4D97-AF65-F5344CB8AC3E}">
        <p14:creationId xmlns:p14="http://schemas.microsoft.com/office/powerpoint/2010/main" val="4075012505"/>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52D8826A-97BC-3A46-9C21-DD4A701745B8}" type="slidenum">
              <a:rPr lang="en-US"/>
              <a:pPr>
                <a:defRPr/>
              </a:pPr>
              <a:t>‹#›</a:t>
            </a:fld>
            <a:endParaRPr lang="en-US"/>
          </a:p>
        </p:txBody>
      </p:sp>
    </p:spTree>
    <p:extLst>
      <p:ext uri="{BB962C8B-B14F-4D97-AF65-F5344CB8AC3E}">
        <p14:creationId xmlns:p14="http://schemas.microsoft.com/office/powerpoint/2010/main" val="4294526509"/>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04B39F8-E2B8-6145-A582-0F0325F71AE8}" type="slidenum">
              <a:rPr lang="en-US"/>
              <a:pPr>
                <a:defRPr/>
              </a:pPr>
              <a:t>‹#›</a:t>
            </a:fld>
            <a:endParaRPr lang="en-US"/>
          </a:p>
        </p:txBody>
      </p:sp>
    </p:spTree>
    <p:extLst>
      <p:ext uri="{BB962C8B-B14F-4D97-AF65-F5344CB8AC3E}">
        <p14:creationId xmlns:p14="http://schemas.microsoft.com/office/powerpoint/2010/main" val="4201531093"/>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59CE91-41E5-8642-9F8C-1682F78D772F}" type="slidenum">
              <a:rPr lang="en-US"/>
              <a:pPr>
                <a:defRPr/>
              </a:pPr>
              <a:t>‹#›</a:t>
            </a:fld>
            <a:endParaRPr lang="en-US"/>
          </a:p>
        </p:txBody>
      </p:sp>
    </p:spTree>
    <p:extLst>
      <p:ext uri="{BB962C8B-B14F-4D97-AF65-F5344CB8AC3E}">
        <p14:creationId xmlns:p14="http://schemas.microsoft.com/office/powerpoint/2010/main" val="3491837207"/>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B71F9902-D400-FE4F-AAD6-0474803CEA21}" type="slidenum">
              <a:rPr lang="en-US"/>
              <a:pPr>
                <a:defRPr/>
              </a:pPr>
              <a:t>‹#›</a:t>
            </a:fld>
            <a:endParaRPr lang="en-US"/>
          </a:p>
        </p:txBody>
      </p:sp>
    </p:spTree>
    <p:extLst>
      <p:ext uri="{BB962C8B-B14F-4D97-AF65-F5344CB8AC3E}">
        <p14:creationId xmlns:p14="http://schemas.microsoft.com/office/powerpoint/2010/main" val="4065762169"/>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9F6CCC8-2E0B-2F40-85CB-3224C6D75618}" type="slidenum">
              <a:rPr lang="en-US"/>
              <a:pPr>
                <a:defRPr/>
              </a:pPr>
              <a:t>‹#›</a:t>
            </a:fld>
            <a:endParaRPr lang="en-US"/>
          </a:p>
        </p:txBody>
      </p:sp>
    </p:spTree>
    <p:extLst>
      <p:ext uri="{BB962C8B-B14F-4D97-AF65-F5344CB8AC3E}">
        <p14:creationId xmlns:p14="http://schemas.microsoft.com/office/powerpoint/2010/main" val="1437626930"/>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D10E6A3-78EB-A246-A140-A58311A51E43}" type="slidenum">
              <a:rPr lang="en-US"/>
              <a:pPr>
                <a:defRPr/>
              </a:pPr>
              <a:t>‹#›</a:t>
            </a:fld>
            <a:endParaRPr lang="en-US"/>
          </a:p>
        </p:txBody>
      </p:sp>
    </p:spTree>
    <p:extLst>
      <p:ext uri="{BB962C8B-B14F-4D97-AF65-F5344CB8AC3E}">
        <p14:creationId xmlns:p14="http://schemas.microsoft.com/office/powerpoint/2010/main" val="3454218895"/>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85A14502-5233-1845-AF25-9F262DB27161}" type="slidenum">
              <a:rPr lang="en-US"/>
              <a:pPr>
                <a:defRPr/>
              </a:pPr>
              <a:t>‹#›</a:t>
            </a:fld>
            <a:endParaRPr lang="en-US"/>
          </a:p>
        </p:txBody>
      </p:sp>
    </p:spTree>
    <p:extLst>
      <p:ext uri="{BB962C8B-B14F-4D97-AF65-F5344CB8AC3E}">
        <p14:creationId xmlns:p14="http://schemas.microsoft.com/office/powerpoint/2010/main" val="3649130278"/>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E177956-FF32-8044-A597-30AFD5B6528F}" type="slidenum">
              <a:rPr lang="en-US"/>
              <a:pPr>
                <a:defRPr/>
              </a:pPr>
              <a:t>‹#›</a:t>
            </a:fld>
            <a:endParaRPr lang="en-US"/>
          </a:p>
        </p:txBody>
      </p:sp>
    </p:spTree>
    <p:extLst>
      <p:ext uri="{BB962C8B-B14F-4D97-AF65-F5344CB8AC3E}">
        <p14:creationId xmlns:p14="http://schemas.microsoft.com/office/powerpoint/2010/main" val="2875508589"/>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62D1141-E06E-6B43-9E61-9FAEDDBF3D86}" type="slidenum">
              <a:rPr lang="en-US"/>
              <a:pPr>
                <a:defRPr/>
              </a:pPr>
              <a:t>‹#›</a:t>
            </a:fld>
            <a:endParaRPr lang="en-US"/>
          </a:p>
        </p:txBody>
      </p:sp>
    </p:spTree>
    <p:extLst>
      <p:ext uri="{BB962C8B-B14F-4D97-AF65-F5344CB8AC3E}">
        <p14:creationId xmlns:p14="http://schemas.microsoft.com/office/powerpoint/2010/main" val="56966452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176202611"/>
      </p:ext>
    </p:extLst>
  </p:cSld>
  <p:clrMapOvr>
    <a:masterClrMapping/>
  </p:clrMapOvr>
  <p:transition xmlns:p14="http://schemas.microsoft.com/office/powerpoint/2010/mai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DA10256-A618-6049-8431-C33786CD4CBE}" type="slidenum">
              <a:rPr lang="en-US"/>
              <a:pPr>
                <a:defRPr/>
              </a:pPr>
              <a:t>‹#›</a:t>
            </a:fld>
            <a:endParaRPr lang="en-US"/>
          </a:p>
        </p:txBody>
      </p:sp>
    </p:spTree>
    <p:extLst>
      <p:ext uri="{BB962C8B-B14F-4D97-AF65-F5344CB8AC3E}">
        <p14:creationId xmlns:p14="http://schemas.microsoft.com/office/powerpoint/2010/main" val="267704306"/>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45C9C3F-65C5-AC4F-8D5F-F6364EA3E06E}" type="slidenum">
              <a:rPr lang="en-US"/>
              <a:pPr>
                <a:defRPr/>
              </a:pPr>
              <a:t>‹#›</a:t>
            </a:fld>
            <a:endParaRPr lang="en-US"/>
          </a:p>
        </p:txBody>
      </p:sp>
    </p:spTree>
    <p:extLst>
      <p:ext uri="{BB962C8B-B14F-4D97-AF65-F5344CB8AC3E}">
        <p14:creationId xmlns:p14="http://schemas.microsoft.com/office/powerpoint/2010/main" val="157279830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225563168"/>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307284524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481207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71868931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3549328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66402226"/>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33762338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35485952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28693446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5589342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128237529"/>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938625534"/>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77546707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62692093"/>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00572998"/>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837211675"/>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05125284"/>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306847940"/>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68628344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9223523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23923902"/>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63801953"/>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35801143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F5A2F94-3E1F-4442-AD9B-17FD8D376851}" type="slidenum">
              <a:rPr lang="en-US"/>
              <a:pPr/>
              <a:t>‹#›</a:t>
            </a:fld>
            <a:endParaRPr lang="en-US"/>
          </a:p>
        </p:txBody>
      </p:sp>
    </p:spTree>
    <p:extLst>
      <p:ext uri="{BB962C8B-B14F-4D97-AF65-F5344CB8AC3E}">
        <p14:creationId xmlns:p14="http://schemas.microsoft.com/office/powerpoint/2010/main" val="2718222916"/>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DA4DEDF-587B-A445-BC29-B45F458B3D78}" type="slidenum">
              <a:rPr lang="en-US"/>
              <a:pPr/>
              <a:t>‹#›</a:t>
            </a:fld>
            <a:endParaRPr lang="en-US"/>
          </a:p>
        </p:txBody>
      </p:sp>
    </p:spTree>
    <p:extLst>
      <p:ext uri="{BB962C8B-B14F-4D97-AF65-F5344CB8AC3E}">
        <p14:creationId xmlns:p14="http://schemas.microsoft.com/office/powerpoint/2010/main" val="3341041785"/>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9510907-2675-7345-ACF2-F5C9ECFE336F}" type="slidenum">
              <a:rPr lang="en-US"/>
              <a:pPr/>
              <a:t>‹#›</a:t>
            </a:fld>
            <a:endParaRPr lang="en-US"/>
          </a:p>
        </p:txBody>
      </p:sp>
    </p:spTree>
    <p:extLst>
      <p:ext uri="{BB962C8B-B14F-4D97-AF65-F5344CB8AC3E}">
        <p14:creationId xmlns:p14="http://schemas.microsoft.com/office/powerpoint/2010/main" val="3999816797"/>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DE23148-B608-5F4B-BA0D-ACF00308A8B4}" type="slidenum">
              <a:rPr lang="en-US"/>
              <a:pPr/>
              <a:t>‹#›</a:t>
            </a:fld>
            <a:endParaRPr lang="en-US"/>
          </a:p>
        </p:txBody>
      </p:sp>
    </p:spTree>
    <p:extLst>
      <p:ext uri="{BB962C8B-B14F-4D97-AF65-F5344CB8AC3E}">
        <p14:creationId xmlns:p14="http://schemas.microsoft.com/office/powerpoint/2010/main" val="236393428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2474F1A1-F509-7E4D-88D2-6703CFF87265}" type="slidenum">
              <a:rPr lang="en-US"/>
              <a:pPr/>
              <a:t>‹#›</a:t>
            </a:fld>
            <a:endParaRPr lang="en-US"/>
          </a:p>
        </p:txBody>
      </p:sp>
    </p:spTree>
    <p:extLst>
      <p:ext uri="{BB962C8B-B14F-4D97-AF65-F5344CB8AC3E}">
        <p14:creationId xmlns:p14="http://schemas.microsoft.com/office/powerpoint/2010/main" val="378096761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BE5BE37D-B69C-594B-A81B-B70FB7D33027}" type="slidenum">
              <a:rPr lang="en-US"/>
              <a:pPr/>
              <a:t>‹#›</a:t>
            </a:fld>
            <a:endParaRPr lang="en-US"/>
          </a:p>
        </p:txBody>
      </p:sp>
    </p:spTree>
    <p:extLst>
      <p:ext uri="{BB962C8B-B14F-4D97-AF65-F5344CB8AC3E}">
        <p14:creationId xmlns:p14="http://schemas.microsoft.com/office/powerpoint/2010/main" val="2228172310"/>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F03FBB94-8B41-4C43-8C29-B99E176F0D06}" type="slidenum">
              <a:rPr lang="en-US"/>
              <a:pPr/>
              <a:t>‹#›</a:t>
            </a:fld>
            <a:endParaRPr lang="en-US"/>
          </a:p>
        </p:txBody>
      </p:sp>
    </p:spTree>
    <p:extLst>
      <p:ext uri="{BB962C8B-B14F-4D97-AF65-F5344CB8AC3E}">
        <p14:creationId xmlns:p14="http://schemas.microsoft.com/office/powerpoint/2010/main" val="426200346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07AA8D5F-D92D-4C4E-8111-396AD82727AC}" type="slidenum">
              <a:rPr lang="en-US"/>
              <a:pPr/>
              <a:t>‹#›</a:t>
            </a:fld>
            <a:endParaRPr lang="en-US"/>
          </a:p>
        </p:txBody>
      </p:sp>
    </p:spTree>
    <p:extLst>
      <p:ext uri="{BB962C8B-B14F-4D97-AF65-F5344CB8AC3E}">
        <p14:creationId xmlns:p14="http://schemas.microsoft.com/office/powerpoint/2010/main" val="1355862774"/>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4680EC0-B461-FB48-95C1-18D021A008B9}" type="slidenum">
              <a:rPr lang="en-US"/>
              <a:pPr/>
              <a:t>‹#›</a:t>
            </a:fld>
            <a:endParaRPr lang="en-US"/>
          </a:p>
        </p:txBody>
      </p:sp>
    </p:spTree>
    <p:extLst>
      <p:ext uri="{BB962C8B-B14F-4D97-AF65-F5344CB8AC3E}">
        <p14:creationId xmlns:p14="http://schemas.microsoft.com/office/powerpoint/2010/main" val="4128634421"/>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C19826A4-9AE3-8D48-8436-96A5B3C2D4A2}" type="slidenum">
              <a:rPr lang="en-US"/>
              <a:pPr/>
              <a:t>‹#›</a:t>
            </a:fld>
            <a:endParaRPr lang="en-US"/>
          </a:p>
        </p:txBody>
      </p:sp>
    </p:spTree>
    <p:extLst>
      <p:ext uri="{BB962C8B-B14F-4D97-AF65-F5344CB8AC3E}">
        <p14:creationId xmlns:p14="http://schemas.microsoft.com/office/powerpoint/2010/main" val="410847760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CB42240A-935A-7E40-ACF2-89EB0238AABF}" type="slidenum">
              <a:rPr lang="en-US"/>
              <a:pPr/>
              <a:t>‹#›</a:t>
            </a:fld>
            <a:endParaRPr lang="en-US"/>
          </a:p>
        </p:txBody>
      </p:sp>
    </p:spTree>
    <p:extLst>
      <p:ext uri="{BB962C8B-B14F-4D97-AF65-F5344CB8AC3E}">
        <p14:creationId xmlns:p14="http://schemas.microsoft.com/office/powerpoint/2010/main" val="2879125744"/>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4200C810-3DD2-A147-A68D-36009FAC3492}" type="slidenum">
              <a:rPr lang="en-US"/>
              <a:pPr/>
              <a:t>‹#›</a:t>
            </a:fld>
            <a:endParaRPr lang="en-US"/>
          </a:p>
        </p:txBody>
      </p:sp>
    </p:spTree>
    <p:extLst>
      <p:ext uri="{BB962C8B-B14F-4D97-AF65-F5344CB8AC3E}">
        <p14:creationId xmlns:p14="http://schemas.microsoft.com/office/powerpoint/2010/main" val="170147091"/>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A9E8F9D-83DE-D34B-BCAA-280D2969B683}" type="slidenum">
              <a:rPr lang="en-US"/>
              <a:pPr/>
              <a:t>‹#›</a:t>
            </a:fld>
            <a:endParaRPr lang="en-US"/>
          </a:p>
        </p:txBody>
      </p:sp>
    </p:spTree>
    <p:extLst>
      <p:ext uri="{BB962C8B-B14F-4D97-AF65-F5344CB8AC3E}">
        <p14:creationId xmlns:p14="http://schemas.microsoft.com/office/powerpoint/2010/main" val="3102364102"/>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B628BBB-D9DA-1F48-BC98-01C5F68A7BB6}" type="slidenum">
              <a:rPr lang="en-US"/>
              <a:pPr/>
              <a:t>‹#›</a:t>
            </a:fld>
            <a:endParaRPr lang="en-US"/>
          </a:p>
        </p:txBody>
      </p:sp>
    </p:spTree>
    <p:extLst>
      <p:ext uri="{BB962C8B-B14F-4D97-AF65-F5344CB8AC3E}">
        <p14:creationId xmlns:p14="http://schemas.microsoft.com/office/powerpoint/2010/main" val="3481930809"/>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53CC146-1769-3B44-909E-49C8AB883778}" type="slidenum">
              <a:rPr lang="en-US"/>
              <a:pPr/>
              <a:t>‹#›</a:t>
            </a:fld>
            <a:endParaRPr lang="en-US"/>
          </a:p>
        </p:txBody>
      </p:sp>
    </p:spTree>
    <p:extLst>
      <p:ext uri="{BB962C8B-B14F-4D97-AF65-F5344CB8AC3E}">
        <p14:creationId xmlns:p14="http://schemas.microsoft.com/office/powerpoint/2010/main" val="1400673485"/>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E9BD703-DDFB-C541-91C3-269397CC6056}" type="slidenum">
              <a:rPr lang="en-US"/>
              <a:pPr/>
              <a:t>‹#›</a:t>
            </a:fld>
            <a:endParaRPr lang="en-US"/>
          </a:p>
        </p:txBody>
      </p:sp>
    </p:spTree>
    <p:extLst>
      <p:ext uri="{BB962C8B-B14F-4D97-AF65-F5344CB8AC3E}">
        <p14:creationId xmlns:p14="http://schemas.microsoft.com/office/powerpoint/2010/main" val="3671493015"/>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D05E5D58-1F33-3046-87AC-A06A6C26F21F}" type="slidenum">
              <a:rPr lang="en-US"/>
              <a:pPr/>
              <a:t>‹#›</a:t>
            </a:fld>
            <a:endParaRPr lang="en-US"/>
          </a:p>
        </p:txBody>
      </p:sp>
    </p:spTree>
    <p:extLst>
      <p:ext uri="{BB962C8B-B14F-4D97-AF65-F5344CB8AC3E}">
        <p14:creationId xmlns:p14="http://schemas.microsoft.com/office/powerpoint/2010/main" val="2426394774"/>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6A26EB5-52B0-B64A-8EE0-4BAD9BDAB486}" type="slidenum">
              <a:rPr lang="en-US"/>
              <a:pPr/>
              <a:t>‹#›</a:t>
            </a:fld>
            <a:endParaRPr lang="en-US"/>
          </a:p>
        </p:txBody>
      </p:sp>
    </p:spTree>
    <p:extLst>
      <p:ext uri="{BB962C8B-B14F-4D97-AF65-F5344CB8AC3E}">
        <p14:creationId xmlns:p14="http://schemas.microsoft.com/office/powerpoint/2010/main" val="399841127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ED4FF6-AC7E-7745-94E7-B448F9AD00C8}" type="slidenum">
              <a:rPr lang="en-US"/>
              <a:pPr/>
              <a:t>‹#›</a:t>
            </a:fld>
            <a:endParaRPr lang="en-US"/>
          </a:p>
        </p:txBody>
      </p:sp>
    </p:spTree>
    <p:extLst>
      <p:ext uri="{BB962C8B-B14F-4D97-AF65-F5344CB8AC3E}">
        <p14:creationId xmlns:p14="http://schemas.microsoft.com/office/powerpoint/2010/main" val="315126005"/>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52F853A-BABB-0241-BA2A-93DCFCB5B5D4}" type="slidenum">
              <a:rPr lang="en-US"/>
              <a:pPr/>
              <a:t>‹#›</a:t>
            </a:fld>
            <a:endParaRPr lang="en-US"/>
          </a:p>
        </p:txBody>
      </p:sp>
    </p:spTree>
    <p:extLst>
      <p:ext uri="{BB962C8B-B14F-4D97-AF65-F5344CB8AC3E}">
        <p14:creationId xmlns:p14="http://schemas.microsoft.com/office/powerpoint/2010/main" val="181593343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0089F051-5C9D-2948-A586-4549C128F0BE}" type="slidenum">
              <a:rPr lang="en-US"/>
              <a:pPr/>
              <a:t>‹#›</a:t>
            </a:fld>
            <a:endParaRPr lang="en-US"/>
          </a:p>
        </p:txBody>
      </p:sp>
    </p:spTree>
    <p:extLst>
      <p:ext uri="{BB962C8B-B14F-4D97-AF65-F5344CB8AC3E}">
        <p14:creationId xmlns:p14="http://schemas.microsoft.com/office/powerpoint/2010/main" val="459409843"/>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A31245E-7382-D748-B460-8C7DE8713B6A}" type="slidenum">
              <a:rPr lang="en-US"/>
              <a:pPr/>
              <a:t>‹#›</a:t>
            </a:fld>
            <a:endParaRPr lang="en-US"/>
          </a:p>
        </p:txBody>
      </p:sp>
    </p:spTree>
    <p:extLst>
      <p:ext uri="{BB962C8B-B14F-4D97-AF65-F5344CB8AC3E}">
        <p14:creationId xmlns:p14="http://schemas.microsoft.com/office/powerpoint/2010/main" val="3818213824"/>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FABB802-F5C4-6B4B-89DB-7714432986A4}" type="slidenum">
              <a:rPr lang="en-US"/>
              <a:pPr/>
              <a:t>‹#›</a:t>
            </a:fld>
            <a:endParaRPr lang="en-US"/>
          </a:p>
        </p:txBody>
      </p:sp>
    </p:spTree>
    <p:extLst>
      <p:ext uri="{BB962C8B-B14F-4D97-AF65-F5344CB8AC3E}">
        <p14:creationId xmlns:p14="http://schemas.microsoft.com/office/powerpoint/2010/main" val="785995382"/>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050DB9D2-97E7-504C-89AB-60A41FECE416}" type="slidenum">
              <a:rPr lang="en-US"/>
              <a:pPr/>
              <a:t>‹#›</a:t>
            </a:fld>
            <a:endParaRPr lang="en-US"/>
          </a:p>
        </p:txBody>
      </p:sp>
    </p:spTree>
    <p:extLst>
      <p:ext uri="{BB962C8B-B14F-4D97-AF65-F5344CB8AC3E}">
        <p14:creationId xmlns:p14="http://schemas.microsoft.com/office/powerpoint/2010/main" val="2616361686"/>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6335989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354809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786305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04704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653099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5/2/14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60089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5.xml"/><Relationship Id="rId12" Type="http://schemas.openxmlformats.org/officeDocument/2006/relationships/slideLayout" Target="../slideLayouts/slideLayout116.xml"/><Relationship Id="rId13" Type="http://schemas.openxmlformats.org/officeDocument/2006/relationships/theme" Target="../theme/theme10.xml"/><Relationship Id="rId14" Type="http://schemas.openxmlformats.org/officeDocument/2006/relationships/image" Target="../media/image1.png"/><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7.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17.xml"/><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8.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 Id="rId9" Type="http://schemas.openxmlformats.org/officeDocument/2006/relationships/slideLayout" Target="../slideLayouts/slideLayout136.xml"/><Relationship Id="rId10"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9.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39.xml"/><Relationship Id="rId2" Type="http://schemas.openxmlformats.org/officeDocument/2006/relationships/slideLayout" Target="../slideLayouts/slideLayout140.xml"/><Relationship Id="rId3" Type="http://schemas.openxmlformats.org/officeDocument/2006/relationships/slideLayout" Target="../slideLayouts/slideLayout141.xml"/><Relationship Id="rId4" Type="http://schemas.openxmlformats.org/officeDocument/2006/relationships/slideLayout" Target="../slideLayouts/slideLayout142.xml"/><Relationship Id="rId5" Type="http://schemas.openxmlformats.org/officeDocument/2006/relationships/slideLayout" Target="../slideLayouts/slideLayout143.xml"/><Relationship Id="rId6" Type="http://schemas.openxmlformats.org/officeDocument/2006/relationships/slideLayout" Target="../slideLayouts/slideLayout144.xml"/><Relationship Id="rId7" Type="http://schemas.openxmlformats.org/officeDocument/2006/relationships/slideLayout" Target="../slideLayouts/slideLayout145.xml"/><Relationship Id="rId8" Type="http://schemas.openxmlformats.org/officeDocument/2006/relationships/slideLayout" Target="../slideLayouts/slideLayout146.xml"/><Relationship Id="rId9" Type="http://schemas.openxmlformats.org/officeDocument/2006/relationships/slideLayout" Target="../slideLayouts/slideLayout147.xml"/><Relationship Id="rId10"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60.xml"/><Relationship Id="rId12" Type="http://schemas.openxmlformats.org/officeDocument/2006/relationships/slideLayout" Target="../slideLayouts/slideLayout161.xml"/><Relationship Id="rId13" Type="http://schemas.openxmlformats.org/officeDocument/2006/relationships/theme" Target="../theme/theme14.xml"/><Relationship Id="rId14" Type="http://schemas.openxmlformats.org/officeDocument/2006/relationships/image" Target="../media/image1.png"/><Relationship Id="rId1" Type="http://schemas.openxmlformats.org/officeDocument/2006/relationships/slideLayout" Target="../slideLayouts/slideLayout150.xml"/><Relationship Id="rId2" Type="http://schemas.openxmlformats.org/officeDocument/2006/relationships/slideLayout" Target="../slideLayouts/slideLayout151.xml"/><Relationship Id="rId3" Type="http://schemas.openxmlformats.org/officeDocument/2006/relationships/slideLayout" Target="../slideLayouts/slideLayout152.xml"/><Relationship Id="rId4" Type="http://schemas.openxmlformats.org/officeDocument/2006/relationships/slideLayout" Target="../slideLayouts/slideLayout153.xml"/><Relationship Id="rId5" Type="http://schemas.openxmlformats.org/officeDocument/2006/relationships/slideLayout" Target="../slideLayouts/slideLayout154.xml"/><Relationship Id="rId6" Type="http://schemas.openxmlformats.org/officeDocument/2006/relationships/slideLayout" Target="../slideLayouts/slideLayout155.xml"/><Relationship Id="rId7" Type="http://schemas.openxmlformats.org/officeDocument/2006/relationships/slideLayout" Target="../slideLayouts/slideLayout156.xml"/><Relationship Id="rId8" Type="http://schemas.openxmlformats.org/officeDocument/2006/relationships/slideLayout" Target="../slideLayouts/slideLayout157.xml"/><Relationship Id="rId9" Type="http://schemas.openxmlformats.org/officeDocument/2006/relationships/slideLayout" Target="../slideLayouts/slideLayout158.xml"/><Relationship Id="rId10"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72.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62.xml"/><Relationship Id="rId2" Type="http://schemas.openxmlformats.org/officeDocument/2006/relationships/slideLayout" Target="../slideLayouts/slideLayout163.xml"/><Relationship Id="rId3" Type="http://schemas.openxmlformats.org/officeDocument/2006/relationships/slideLayout" Target="../slideLayouts/slideLayout164.xml"/><Relationship Id="rId4" Type="http://schemas.openxmlformats.org/officeDocument/2006/relationships/slideLayout" Target="../slideLayouts/slideLayout165.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7" Type="http://schemas.openxmlformats.org/officeDocument/2006/relationships/slideLayout" Target="../slideLayouts/slideLayout168.xml"/><Relationship Id="rId8" Type="http://schemas.openxmlformats.org/officeDocument/2006/relationships/slideLayout" Target="../slideLayouts/slideLayout169.xml"/><Relationship Id="rId9" Type="http://schemas.openxmlformats.org/officeDocument/2006/relationships/slideLayout" Target="../slideLayouts/slideLayout170.xml"/><Relationship Id="rId10"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3.xml"/><Relationship Id="rId12" Type="http://schemas.openxmlformats.org/officeDocument/2006/relationships/theme" Target="../theme/theme16.xml"/><Relationship Id="rId1" Type="http://schemas.openxmlformats.org/officeDocument/2006/relationships/slideLayout" Target="../slideLayouts/slideLayout173.xml"/><Relationship Id="rId2" Type="http://schemas.openxmlformats.org/officeDocument/2006/relationships/slideLayout" Target="../slideLayouts/slideLayout174.xml"/><Relationship Id="rId3" Type="http://schemas.openxmlformats.org/officeDocument/2006/relationships/slideLayout" Target="../slideLayouts/slideLayout175.xml"/><Relationship Id="rId4" Type="http://schemas.openxmlformats.org/officeDocument/2006/relationships/slideLayout" Target="../slideLayouts/slideLayout176.xml"/><Relationship Id="rId5" Type="http://schemas.openxmlformats.org/officeDocument/2006/relationships/slideLayout" Target="../slideLayouts/slideLayout177.xml"/><Relationship Id="rId6" Type="http://schemas.openxmlformats.org/officeDocument/2006/relationships/slideLayout" Target="../slideLayouts/slideLayout178.xml"/><Relationship Id="rId7" Type="http://schemas.openxmlformats.org/officeDocument/2006/relationships/slideLayout" Target="../slideLayouts/slideLayout179.xml"/><Relationship Id="rId8" Type="http://schemas.openxmlformats.org/officeDocument/2006/relationships/slideLayout" Target="../slideLayouts/slideLayout180.xml"/><Relationship Id="rId9" Type="http://schemas.openxmlformats.org/officeDocument/2006/relationships/slideLayout" Target="../slideLayouts/slideLayout181.xml"/><Relationship Id="rId10"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94.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84.xml"/><Relationship Id="rId2" Type="http://schemas.openxmlformats.org/officeDocument/2006/relationships/slideLayout" Target="../slideLayouts/slideLayout185.xml"/><Relationship Id="rId3" Type="http://schemas.openxmlformats.org/officeDocument/2006/relationships/slideLayout" Target="../slideLayouts/slideLayout186.xml"/><Relationship Id="rId4" Type="http://schemas.openxmlformats.org/officeDocument/2006/relationships/slideLayout" Target="../slideLayouts/slideLayout187.xml"/><Relationship Id="rId5" Type="http://schemas.openxmlformats.org/officeDocument/2006/relationships/slideLayout" Target="../slideLayouts/slideLayout188.xml"/><Relationship Id="rId6" Type="http://schemas.openxmlformats.org/officeDocument/2006/relationships/slideLayout" Target="../slideLayouts/slideLayout189.xml"/><Relationship Id="rId7" Type="http://schemas.openxmlformats.org/officeDocument/2006/relationships/slideLayout" Target="../slideLayouts/slideLayout190.xml"/><Relationship Id="rId8" Type="http://schemas.openxmlformats.org/officeDocument/2006/relationships/slideLayout" Target="../slideLayouts/slideLayout191.xml"/><Relationship Id="rId9" Type="http://schemas.openxmlformats.org/officeDocument/2006/relationships/slideLayout" Target="../slideLayouts/slideLayout192.xml"/><Relationship Id="rId10" Type="http://schemas.openxmlformats.org/officeDocument/2006/relationships/slideLayout" Target="../slideLayouts/slideLayout193.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05.xml"/><Relationship Id="rId12" Type="http://schemas.openxmlformats.org/officeDocument/2006/relationships/theme" Target="../theme/theme18.xml"/><Relationship Id="rId1" Type="http://schemas.openxmlformats.org/officeDocument/2006/relationships/slideLayout" Target="../slideLayouts/slideLayout195.xml"/><Relationship Id="rId2" Type="http://schemas.openxmlformats.org/officeDocument/2006/relationships/slideLayout" Target="../slideLayouts/slideLayout196.xml"/><Relationship Id="rId3" Type="http://schemas.openxmlformats.org/officeDocument/2006/relationships/slideLayout" Target="../slideLayouts/slideLayout197.xml"/><Relationship Id="rId4" Type="http://schemas.openxmlformats.org/officeDocument/2006/relationships/slideLayout" Target="../slideLayouts/slideLayout198.xml"/><Relationship Id="rId5" Type="http://schemas.openxmlformats.org/officeDocument/2006/relationships/slideLayout" Target="../slideLayouts/slideLayout199.xml"/><Relationship Id="rId6" Type="http://schemas.openxmlformats.org/officeDocument/2006/relationships/slideLayout" Target="../slideLayouts/slideLayout200.xml"/><Relationship Id="rId7" Type="http://schemas.openxmlformats.org/officeDocument/2006/relationships/slideLayout" Target="../slideLayouts/slideLayout201.xml"/><Relationship Id="rId8" Type="http://schemas.openxmlformats.org/officeDocument/2006/relationships/slideLayout" Target="../slideLayouts/slideLayout202.xml"/><Relationship Id="rId9" Type="http://schemas.openxmlformats.org/officeDocument/2006/relationships/slideLayout" Target="../slideLayouts/slideLayout203.xml"/><Relationship Id="rId10" Type="http://schemas.openxmlformats.org/officeDocument/2006/relationships/slideLayout" Target="../slideLayouts/slideLayout204.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6.xml"/><Relationship Id="rId12" Type="http://schemas.openxmlformats.org/officeDocument/2006/relationships/slideLayout" Target="../slideLayouts/slideLayout217.xml"/><Relationship Id="rId13" Type="http://schemas.openxmlformats.org/officeDocument/2006/relationships/theme" Target="../theme/theme19.xml"/><Relationship Id="rId1" Type="http://schemas.openxmlformats.org/officeDocument/2006/relationships/slideLayout" Target="../slideLayouts/slideLayout206.xml"/><Relationship Id="rId2" Type="http://schemas.openxmlformats.org/officeDocument/2006/relationships/slideLayout" Target="../slideLayouts/slideLayout207.xml"/><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slideLayout" Target="../slideLayouts/slideLayout214.xml"/><Relationship Id="rId10" Type="http://schemas.openxmlformats.org/officeDocument/2006/relationships/slideLayout" Target="../slideLayouts/slideLayout21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8.xml"/><Relationship Id="rId12" Type="http://schemas.openxmlformats.org/officeDocument/2006/relationships/slideLayout" Target="../slideLayouts/slideLayout229.xml"/><Relationship Id="rId13" Type="http://schemas.openxmlformats.org/officeDocument/2006/relationships/theme" Target="../theme/theme20.xml"/><Relationship Id="rId1" Type="http://schemas.openxmlformats.org/officeDocument/2006/relationships/slideLayout" Target="../slideLayouts/slideLayout218.xml"/><Relationship Id="rId2" Type="http://schemas.openxmlformats.org/officeDocument/2006/relationships/slideLayout" Target="../slideLayouts/slideLayout219.xml"/><Relationship Id="rId3" Type="http://schemas.openxmlformats.org/officeDocument/2006/relationships/slideLayout" Target="../slideLayouts/slideLayout220.xml"/><Relationship Id="rId4" Type="http://schemas.openxmlformats.org/officeDocument/2006/relationships/slideLayout" Target="../slideLayouts/slideLayout221.xml"/><Relationship Id="rId5" Type="http://schemas.openxmlformats.org/officeDocument/2006/relationships/slideLayout" Target="../slideLayouts/slideLayout222.xml"/><Relationship Id="rId6" Type="http://schemas.openxmlformats.org/officeDocument/2006/relationships/slideLayout" Target="../slideLayouts/slideLayout223.xml"/><Relationship Id="rId7" Type="http://schemas.openxmlformats.org/officeDocument/2006/relationships/slideLayout" Target="../slideLayouts/slideLayout224.xml"/><Relationship Id="rId8" Type="http://schemas.openxmlformats.org/officeDocument/2006/relationships/slideLayout" Target="../slideLayouts/slideLayout225.xml"/><Relationship Id="rId9" Type="http://schemas.openxmlformats.org/officeDocument/2006/relationships/slideLayout" Target="../slideLayouts/slideLayout226.xml"/><Relationship Id="rId10" Type="http://schemas.openxmlformats.org/officeDocument/2006/relationships/slideLayout" Target="../slideLayouts/slideLayout227.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40.xml"/><Relationship Id="rId12" Type="http://schemas.openxmlformats.org/officeDocument/2006/relationships/slideLayout" Target="../slideLayouts/slideLayout241.xml"/><Relationship Id="rId13" Type="http://schemas.openxmlformats.org/officeDocument/2006/relationships/theme" Target="../theme/theme21.xml"/><Relationship Id="rId1" Type="http://schemas.openxmlformats.org/officeDocument/2006/relationships/slideLayout" Target="../slideLayouts/slideLayout230.xml"/><Relationship Id="rId2" Type="http://schemas.openxmlformats.org/officeDocument/2006/relationships/slideLayout" Target="../slideLayouts/slideLayout231.xml"/><Relationship Id="rId3" Type="http://schemas.openxmlformats.org/officeDocument/2006/relationships/slideLayout" Target="../slideLayouts/slideLayout232.xml"/><Relationship Id="rId4" Type="http://schemas.openxmlformats.org/officeDocument/2006/relationships/slideLayout" Target="../slideLayouts/slideLayout233.xml"/><Relationship Id="rId5" Type="http://schemas.openxmlformats.org/officeDocument/2006/relationships/slideLayout" Target="../slideLayouts/slideLayout234.xml"/><Relationship Id="rId6" Type="http://schemas.openxmlformats.org/officeDocument/2006/relationships/slideLayout" Target="../slideLayouts/slideLayout235.xml"/><Relationship Id="rId7" Type="http://schemas.openxmlformats.org/officeDocument/2006/relationships/slideLayout" Target="../slideLayouts/slideLayout236.xml"/><Relationship Id="rId8" Type="http://schemas.openxmlformats.org/officeDocument/2006/relationships/slideLayout" Target="../slideLayouts/slideLayout237.xml"/><Relationship Id="rId9" Type="http://schemas.openxmlformats.org/officeDocument/2006/relationships/slideLayout" Target="../slideLayouts/slideLayout238.xml"/><Relationship Id="rId10" Type="http://schemas.openxmlformats.org/officeDocument/2006/relationships/slideLayout" Target="../slideLayouts/slideLayout23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theme" Target="../theme/theme8.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4.xml"/><Relationship Id="rId12" Type="http://schemas.openxmlformats.org/officeDocument/2006/relationships/theme" Target="../theme/theme9.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160318397"/>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 id="214748445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242381628"/>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27243230"/>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355079926"/>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579765074"/>
      </p:ext>
    </p:extLst>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15653921"/>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5/2/14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6933876"/>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4696837"/>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251549939"/>
      </p:ext>
    </p:extLst>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0AF83F92-1414-4042-8C0A-9CA0D86A9F11}"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413991847"/>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96258890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pitchFamily="18" charset="0"/>
                <a:cs typeface="Arial" pitchFamily="34" charset="0"/>
              </a:defRPr>
            </a:lvl1pPr>
          </a:lstStyle>
          <a:p>
            <a:pPr fontAlgn="base">
              <a:spcBef>
                <a:spcPct val="0"/>
              </a:spcBef>
              <a:spcAft>
                <a:spcPct val="0"/>
              </a:spcAft>
              <a:defRPr/>
            </a:pPr>
            <a:fld id="{46961CED-0D61-4BF7-A684-A29058B2778E}"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pitchFamily="34" charset="-128"/>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62893816"/>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 id="214748457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1877045C-2516-9340-A0E6-26C9FA588AB6}"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81210486"/>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119497249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34219083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95E1E2C-A413-CC42-BAB6-F4BC9AE8765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882300164"/>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0A60B4E3-D8D6-4743-B4C8-32A2FECBB38B}"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4262929363"/>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5/2/14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spTree>
    <p:extLst>
      <p:ext uri="{BB962C8B-B14F-4D97-AF65-F5344CB8AC3E}">
        <p14:creationId xmlns:p14="http://schemas.microsoft.com/office/powerpoint/2010/main" val="3945014746"/>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5.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image" Target="../media/image6.png"/><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jpeg"/><Relationship Id="rId1" Type="http://schemas.openxmlformats.org/officeDocument/2006/relationships/slideLayout" Target="../slideLayouts/slideLayout71.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9.png"/><Relationship Id="rId3"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9.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9.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71.xml"/><Relationship Id="rId2" Type="http://schemas.openxmlformats.org/officeDocument/2006/relationships/image" Target="../media/image1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9.xml"/><Relationship Id="rId2" Type="http://schemas.openxmlformats.org/officeDocument/2006/relationships/image" Target="../media/image2.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chart" Target="../charts/chart2.xml"/></Relationships>
</file>

<file path=ppt/slides/_rels/slide6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174.xml"/><Relationship Id="rId2" Type="http://schemas.openxmlformats.org/officeDocument/2006/relationships/notesSlide" Target="../notesSlides/notesSlide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25.png"/><Relationship Id="rId1" Type="http://schemas.openxmlformats.org/officeDocument/2006/relationships/slideLayout" Target="../slideLayouts/slideLayout185.xml"/><Relationship Id="rId2" Type="http://schemas.openxmlformats.org/officeDocument/2006/relationships/image" Target="../media/image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5.xml"/><Relationship Id="rId2" Type="http://schemas.openxmlformats.org/officeDocument/2006/relationships/image" Target="../media/image4.jpeg"/><Relationship Id="rId3" Type="http://schemas.openxmlformats.org/officeDocument/2006/relationships/image" Target="../media/image2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6.xml"/><Relationship Id="rId2" Type="http://schemas.openxmlformats.org/officeDocument/2006/relationships/notesSlide" Target="../notesSlides/notesSlide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6.xml"/><Relationship Id="rId2" Type="http://schemas.openxmlformats.org/officeDocument/2006/relationships/notesSlide" Target="../notesSlides/notesSlide8.xml"/><Relationship Id="rId3" Type="http://schemas.openxmlformats.org/officeDocument/2006/relationships/image" Target="../media/image26.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5.xml"/><Relationship Id="rId2" Type="http://schemas.openxmlformats.org/officeDocument/2006/relationships/notesSlide" Target="../notesSlides/notesSlide9.xml"/><Relationship Id="rId3" Type="http://schemas.openxmlformats.org/officeDocument/2006/relationships/image" Target="../media/image27.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5.xml"/><Relationship Id="rId2" Type="http://schemas.openxmlformats.org/officeDocument/2006/relationships/notesSlide" Target="../notesSlides/notesSlide10.xml"/><Relationship Id="rId3" Type="http://schemas.openxmlformats.org/officeDocument/2006/relationships/image" Target="../media/image28.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fontScale="90000"/>
          </a:bodyPr>
          <a:lstStyle/>
          <a:p>
            <a:pPr algn="ctr"/>
            <a:r>
              <a:rPr lang="en-US" sz="4000" dirty="0" smtClean="0"/>
              <a:t>18-</a:t>
            </a:r>
            <a:r>
              <a:rPr lang="en-US" sz="4000" dirty="0" smtClean="0"/>
              <a:t>447</a:t>
            </a:r>
            <a:r>
              <a:rPr lang="en-US" sz="4000" dirty="0"/>
              <a:t/>
            </a:r>
            <a:br>
              <a:rPr lang="en-US" sz="4000" dirty="0"/>
            </a:br>
            <a:r>
              <a:rPr lang="en-US" sz="4000" dirty="0" smtClean="0"/>
              <a:t>Computer </a:t>
            </a:r>
            <a:r>
              <a:rPr lang="en-US" sz="4000" dirty="0" smtClean="0"/>
              <a:t>Architecture</a:t>
            </a:r>
            <a:br>
              <a:rPr lang="en-US" sz="4000" dirty="0" smtClean="0"/>
            </a:br>
            <a:r>
              <a:rPr lang="en-US" sz="4000" dirty="0" smtClean="0"/>
              <a:t>Lecture 34: Emerging Memory Technologies</a:t>
            </a:r>
            <a:endParaRPr lang="en-US" sz="4000" dirty="0"/>
          </a:p>
        </p:txBody>
      </p:sp>
      <p:sp>
        <p:nvSpPr>
          <p:cNvPr id="3" name="Subtitle 2"/>
          <p:cNvSpPr>
            <a:spLocks noGrp="1"/>
          </p:cNvSpPr>
          <p:nvPr>
            <p:ph type="subTitle" idx="1"/>
          </p:nvPr>
        </p:nvSpPr>
        <p:spPr>
          <a:xfrm>
            <a:off x="2033464" y="4365104"/>
            <a:ext cx="5058816" cy="1728192"/>
          </a:xfrm>
        </p:spPr>
        <p:txBody>
          <a:bodyPr>
            <a:noAutofit/>
          </a:bodyPr>
          <a:lstStyle/>
          <a:p>
            <a:r>
              <a:rPr lang="en-US" sz="2200" dirty="0" smtClean="0">
                <a:solidFill>
                  <a:srgbClr val="000090"/>
                </a:solidFill>
              </a:rPr>
              <a:t>Prof. Onur Mutlu</a:t>
            </a:r>
            <a:endParaRPr lang="en-US" sz="2200" dirty="0" smtClean="0">
              <a:solidFill>
                <a:srgbClr val="000090"/>
              </a:solidFill>
            </a:endParaRPr>
          </a:p>
          <a:p>
            <a:r>
              <a:rPr lang="en-US" sz="2200" dirty="0" smtClean="0"/>
              <a:t>Carnegie Mellon University</a:t>
            </a:r>
          </a:p>
          <a:p>
            <a:r>
              <a:rPr lang="en-US" sz="2200" dirty="0" smtClean="0"/>
              <a:t>Spring </a:t>
            </a:r>
            <a:r>
              <a:rPr lang="en-US" sz="2200" dirty="0" smtClean="0"/>
              <a:t>2014, </a:t>
            </a:r>
            <a:r>
              <a:rPr lang="en-US" sz="2200" dirty="0" smtClean="0"/>
              <a:t>5</a:t>
            </a:r>
            <a:r>
              <a:rPr lang="en-US" sz="2200" dirty="0" smtClean="0"/>
              <a:t>/2/2014</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a:latin typeface="Garamond" charset="0"/>
              </a:rPr>
              <a:t>A Note on </a:t>
            </a:r>
            <a:r>
              <a:rPr lang="en-US" dirty="0" smtClean="0">
                <a:latin typeface="Garamond" charset="0"/>
              </a:rPr>
              <a:t>742, </a:t>
            </a:r>
            <a:r>
              <a:rPr lang="en-US" dirty="0">
                <a:latin typeface="Garamond" charset="0"/>
              </a:rPr>
              <a:t>Research, Jobs</a:t>
            </a:r>
          </a:p>
        </p:txBody>
      </p:sp>
      <p:sp>
        <p:nvSpPr>
          <p:cNvPr id="49154" name="Content Placeholder 2"/>
          <p:cNvSpPr>
            <a:spLocks noGrp="1"/>
          </p:cNvSpPr>
          <p:nvPr>
            <p:ph idx="1"/>
          </p:nvPr>
        </p:nvSpPr>
        <p:spPr>
          <a:xfrm>
            <a:off x="228600" y="876300"/>
            <a:ext cx="8610600" cy="5194300"/>
          </a:xfrm>
        </p:spPr>
        <p:txBody>
          <a:bodyPr/>
          <a:lstStyle/>
          <a:p>
            <a:pPr>
              <a:defRPr/>
            </a:pPr>
            <a:r>
              <a:rPr lang="en-US" dirty="0" smtClean="0">
                <a:latin typeface="Tahoma" charset="0"/>
              </a:rPr>
              <a:t>I am teaching </a:t>
            </a:r>
            <a:r>
              <a:rPr lang="en-US" dirty="0" smtClean="0">
                <a:solidFill>
                  <a:srgbClr val="0000FF"/>
                </a:solidFill>
                <a:latin typeface="Tahoma" charset="0"/>
              </a:rPr>
              <a:t>Parallel Computer Architecture </a:t>
            </a:r>
            <a:r>
              <a:rPr lang="en-US" dirty="0" smtClean="0">
                <a:latin typeface="Tahoma" charset="0"/>
              </a:rPr>
              <a:t>next semester (Fall 2014)</a:t>
            </a:r>
          </a:p>
          <a:p>
            <a:pPr lvl="1">
              <a:defRPr/>
            </a:pPr>
            <a:r>
              <a:rPr lang="en-US" dirty="0" smtClean="0">
                <a:latin typeface="Tahoma" charset="0"/>
              </a:rPr>
              <a:t>Deep dive into many topics we covered</a:t>
            </a:r>
          </a:p>
          <a:p>
            <a:pPr lvl="1">
              <a:defRPr/>
            </a:pPr>
            <a:r>
              <a:rPr lang="en-US" dirty="0" smtClean="0">
                <a:latin typeface="Tahoma" charset="0"/>
              </a:rPr>
              <a:t>And, many topics we did not cover</a:t>
            </a:r>
          </a:p>
          <a:p>
            <a:pPr lvl="1">
              <a:defRPr/>
            </a:pPr>
            <a:r>
              <a:rPr lang="en-US" dirty="0" smtClean="0">
                <a:latin typeface="Tahoma" charset="0"/>
              </a:rPr>
              <a:t>Research oriented with an open-ended research project</a:t>
            </a:r>
          </a:p>
          <a:p>
            <a:pPr lvl="1">
              <a:defRPr/>
            </a:pPr>
            <a:r>
              <a:rPr lang="en-US" dirty="0" smtClean="0">
                <a:latin typeface="Tahoma" charset="0"/>
              </a:rPr>
              <a:t>Cutting edge research and topics in HW/SW interface</a:t>
            </a:r>
          </a:p>
          <a:p>
            <a:pPr marL="0" indent="0">
              <a:buFont typeface="Wingdings" charset="0"/>
              <a:buNone/>
              <a:defRPr/>
            </a:pPr>
            <a:endParaRPr lang="en-US" sz="1200" dirty="0">
              <a:latin typeface="Tahoma" charset="0"/>
            </a:endParaRPr>
          </a:p>
          <a:p>
            <a:pPr>
              <a:defRPr/>
            </a:pPr>
            <a:r>
              <a:rPr lang="en-US" dirty="0" smtClean="0">
                <a:latin typeface="Tahoma" charset="0"/>
              </a:rPr>
              <a:t>If you are enjoying 447 and are doing well, you can take it</a:t>
            </a:r>
          </a:p>
          <a:p>
            <a:pPr marL="0" indent="0">
              <a:buNone/>
              <a:defRPr/>
            </a:pPr>
            <a:r>
              <a:rPr lang="en-US" dirty="0">
                <a:latin typeface="Tahoma" charset="0"/>
              </a:rPr>
              <a:t> </a:t>
            </a:r>
            <a:r>
              <a:rPr lang="en-US" dirty="0" smtClean="0">
                <a:latin typeface="Tahoma" charset="0"/>
              </a:rPr>
              <a:t>  </a:t>
            </a:r>
            <a:r>
              <a:rPr lang="en-US" dirty="0" smtClean="0">
                <a:latin typeface="Tahoma" charset="0"/>
                <a:sym typeface="Wingdings"/>
              </a:rPr>
              <a:t> no need to have taken 640/740</a:t>
            </a:r>
            <a:r>
              <a:rPr lang="en-US" dirty="0" smtClean="0">
                <a:latin typeface="Tahoma" charset="0"/>
              </a:rPr>
              <a:t> </a:t>
            </a:r>
          </a:p>
          <a:p>
            <a:pPr marL="0" indent="0">
              <a:buFont typeface="Wingdings" charset="0"/>
              <a:buNone/>
              <a:defRPr/>
            </a:pPr>
            <a:r>
              <a:rPr lang="en-US" dirty="0">
                <a:latin typeface="Tahoma" charset="0"/>
                <a:sym typeface="Wingdings"/>
              </a:rPr>
              <a:t> </a:t>
            </a:r>
            <a:r>
              <a:rPr lang="en-US" dirty="0" smtClean="0">
                <a:latin typeface="Tahoma" charset="0"/>
                <a:sym typeface="Wingdings"/>
              </a:rPr>
              <a:t>   talk with me</a:t>
            </a:r>
          </a:p>
          <a:p>
            <a:pPr>
              <a:defRPr/>
            </a:pPr>
            <a:endParaRPr lang="en-US" sz="1200" dirty="0">
              <a:latin typeface="Tahoma" charset="0"/>
              <a:sym typeface="Wingdings"/>
            </a:endParaRPr>
          </a:p>
          <a:p>
            <a:pPr>
              <a:defRPr/>
            </a:pPr>
            <a:r>
              <a:rPr lang="en-US" dirty="0" smtClean="0">
                <a:latin typeface="Tahoma" charset="0"/>
                <a:sym typeface="Wingdings"/>
              </a:rPr>
              <a:t>If you are excited about Computer Architecture research or looking for a job/internship in this area </a:t>
            </a:r>
          </a:p>
          <a:p>
            <a:pPr marL="0" indent="0">
              <a:buFont typeface="Wingdings" charset="0"/>
              <a:buNone/>
              <a:defRPr/>
            </a:pPr>
            <a:r>
              <a:rPr lang="en-US" dirty="0" smtClean="0">
                <a:latin typeface="Tahoma" charset="0"/>
                <a:sym typeface="Wingdings"/>
              </a:rPr>
              <a:t>    talk with me</a:t>
            </a:r>
            <a:endParaRPr lang="en-US" dirty="0" smtClean="0">
              <a:latin typeface="Tahoma" charset="0"/>
            </a:endParaRP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BB4059-D5CB-224D-AA20-67655F3905EE}" type="slidenum">
              <a:rPr lang="en-US" sz="1600">
                <a:solidFill>
                  <a:srgbClr val="000000"/>
                </a:solidFill>
                <a:latin typeface="Garamond" charset="0"/>
                <a:cs typeface="Arial" charset="0"/>
              </a:rPr>
              <a:pPr eaLnBrk="1" hangingPunct="1"/>
              <a:t>10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0892938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154">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915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15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17105391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12</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12457998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 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spTree>
    <p:extLst>
      <p:ext uri="{BB962C8B-B14F-4D97-AF65-F5344CB8AC3E}">
        <p14:creationId xmlns:p14="http://schemas.microsoft.com/office/powerpoint/2010/main" val="37815708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Major Trends Affecting Main </a:t>
            </a:r>
            <a:r>
              <a:rPr lang="en-US" dirty="0" smtClean="0">
                <a:solidFill>
                  <a:srgbClr val="0000FF"/>
                </a:solidFill>
                <a:latin typeface="Tahoma" charset="0"/>
                <a:ea typeface="ＭＳ Ｐゴシック" charset="0"/>
                <a:cs typeface="ＭＳ Ｐゴシック" charset="0"/>
              </a:rPr>
              <a:t>Memory</a:t>
            </a:r>
          </a:p>
          <a:p>
            <a:pPr eaLnBrk="1" hangingPunct="1"/>
            <a:r>
              <a:rPr lang="en-US" dirty="0" smtClean="0">
                <a:latin typeface="Tahoma" charset="0"/>
                <a:ea typeface="ＭＳ Ｐゴシック" charset="0"/>
                <a:cs typeface="ＭＳ Ｐゴシック" charset="0"/>
              </a:rPr>
              <a:t>Major Solution Directions</a:t>
            </a:r>
            <a:endParaRPr lang="en-US" dirty="0" smtClean="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Requirements </a:t>
            </a:r>
            <a:r>
              <a:rPr lang="en-US" dirty="0">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14</a:t>
            </a:fld>
            <a:endParaRPr lang="en-US" sz="1600">
              <a:latin typeface="Garamond" charset="0"/>
            </a:endParaRPr>
          </a:p>
        </p:txBody>
      </p:sp>
    </p:spTree>
    <p:extLst>
      <p:ext uri="{BB962C8B-B14F-4D97-AF65-F5344CB8AC3E}">
        <p14:creationId xmlns:p14="http://schemas.microsoft.com/office/powerpoint/2010/main" val="2110739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 </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6321785-697B-154B-AE6F-1248E9A31E5F}"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spTree>
    <p:extLst>
      <p:ext uri="{BB962C8B-B14F-4D97-AF65-F5344CB8AC3E}">
        <p14:creationId xmlns:p14="http://schemas.microsoft.com/office/powerpoint/2010/main" val="12826904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Garamond" charset="0"/>
                <a:ea typeface="ＭＳ Ｐゴシック" charset="0"/>
                <a:cs typeface="ＭＳ Ｐゴシック" charset="0"/>
              </a:rPr>
              <a:t>Demand for Memory Capacity</a:t>
            </a:r>
          </a:p>
        </p:txBody>
      </p:sp>
      <p:sp>
        <p:nvSpPr>
          <p:cNvPr id="24579"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More cores </a:t>
            </a:r>
            <a:r>
              <a:rPr lang="en-US">
                <a:solidFill>
                  <a:srgbClr val="0000FF"/>
                </a:solidFill>
                <a:latin typeface="Tahoma" charset="0"/>
                <a:ea typeface="ＭＳ Ｐゴシック" charset="0"/>
                <a:cs typeface="ＭＳ Ｐゴシック" charset="0"/>
                <a:sym typeface="Wingdings" charset="0"/>
              </a:rPr>
              <a:t> More concurrency  Larger working set</a:t>
            </a: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pPr>
              <a:buFont typeface="Wingdings" charset="0"/>
              <a:buNone/>
            </a:pPr>
            <a:endParaRPr lang="en-US">
              <a:latin typeface="Tahoma" charset="0"/>
              <a:ea typeface="ＭＳ Ｐゴシック" charset="0"/>
              <a:cs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Emerging applications are data-intensive</a:t>
            </a:r>
          </a:p>
          <a:p>
            <a:endParaRPr lang="en-US">
              <a:latin typeface="Tahoma" charset="0"/>
              <a:ea typeface="ＭＳ Ｐゴシック" charset="0"/>
              <a:cs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rPr>
              <a:t>Many applications/virtual machines (will) share main memory</a:t>
            </a:r>
            <a:endParaRPr lang="en-US" sz="1200">
              <a:latin typeface="Tahoma" charset="0"/>
              <a:ea typeface="ＭＳ Ｐゴシック" charset="0"/>
              <a:cs typeface="ＭＳ Ｐゴシック" charset="0"/>
            </a:endParaRPr>
          </a:p>
          <a:p>
            <a:pPr lvl="1" eaLnBrk="1" hangingPunct="1"/>
            <a:r>
              <a:rPr lang="en-US">
                <a:solidFill>
                  <a:srgbClr val="FF0000"/>
                </a:solidFill>
                <a:latin typeface="Tahoma" charset="0"/>
                <a:ea typeface="ＭＳ Ｐゴシック" charset="0"/>
              </a:rPr>
              <a:t>Cloud computing/servers</a:t>
            </a:r>
            <a:r>
              <a:rPr lang="en-US">
                <a:latin typeface="Tahoma" charset="0"/>
                <a:ea typeface="ＭＳ Ｐゴシック" charset="0"/>
              </a:rPr>
              <a:t>: Consolidation to improve efficiency</a:t>
            </a:r>
          </a:p>
          <a:p>
            <a:pPr lvl="1" eaLnBrk="1" hangingPunct="1"/>
            <a:r>
              <a:rPr lang="en-US">
                <a:solidFill>
                  <a:srgbClr val="FF0000"/>
                </a:solidFill>
                <a:latin typeface="Tahoma" charset="0"/>
                <a:ea typeface="ＭＳ Ｐゴシック" charset="0"/>
              </a:rPr>
              <a:t>GP-GPUs</a:t>
            </a:r>
            <a:r>
              <a:rPr lang="en-US">
                <a:latin typeface="Tahoma" charset="0"/>
                <a:ea typeface="ＭＳ Ｐゴシック" charset="0"/>
              </a:rPr>
              <a:t>: Many threads from multiple parallel applications</a:t>
            </a:r>
          </a:p>
          <a:p>
            <a:pPr lvl="1" eaLnBrk="1" hangingPunct="1"/>
            <a:r>
              <a:rPr lang="en-US">
                <a:solidFill>
                  <a:srgbClr val="FF0000"/>
                </a:solidFill>
                <a:latin typeface="Tahoma" charset="0"/>
                <a:ea typeface="ＭＳ Ｐゴシック" charset="0"/>
              </a:rPr>
              <a:t>Mobile</a:t>
            </a:r>
            <a:r>
              <a:rPr lang="en-US">
                <a:latin typeface="Tahoma" charset="0"/>
                <a:ea typeface="ＭＳ Ｐゴシック" charset="0"/>
              </a:rPr>
              <a:t>: Interactive + non-interactive consolidation</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301BFE-7C35-AB4D-B873-A6D8D311077E}"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pic>
        <p:nvPicPr>
          <p:cNvPr id="24581" name="Picture 89"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1524000"/>
            <a:ext cx="22812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2" name="Text Box 93" descr="90%"/>
          <p:cNvSpPr txBox="1">
            <a:spLocks noChangeArrowheads="1"/>
          </p:cNvSpPr>
          <p:nvPr/>
        </p:nvSpPr>
        <p:spPr bwMode="auto">
          <a:xfrm>
            <a:off x="3563938" y="3052763"/>
            <a:ext cx="29130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IBM Power7: 8 cores</a:t>
            </a:r>
          </a:p>
        </p:txBody>
      </p:sp>
      <p:grpSp>
        <p:nvGrpSpPr>
          <p:cNvPr id="24583" name="Group 44"/>
          <p:cNvGrpSpPr>
            <a:grpSpLocks/>
          </p:cNvGrpSpPr>
          <p:nvPr/>
        </p:nvGrpSpPr>
        <p:grpSpPr bwMode="auto">
          <a:xfrm>
            <a:off x="6400800" y="1524000"/>
            <a:ext cx="2590800" cy="1874838"/>
            <a:chOff x="3809206" y="4471194"/>
            <a:chExt cx="1821834" cy="1461785"/>
          </a:xfrm>
        </p:grpSpPr>
        <p:sp>
          <p:nvSpPr>
            <p:cNvPr id="24587" name="TextBox 8"/>
            <p:cNvSpPr txBox="1">
              <a:spLocks noChangeArrowheads="1"/>
            </p:cNvSpPr>
            <p:nvPr/>
          </p:nvSpPr>
          <p:spPr bwMode="auto">
            <a:xfrm>
              <a:off x="3809206" y="5644988"/>
              <a:ext cx="1821834" cy="28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fontAlgn="base">
                <a:spcBef>
                  <a:spcPct val="0"/>
                </a:spcBef>
                <a:spcAft>
                  <a:spcPct val="0"/>
                </a:spcAft>
              </a:pPr>
              <a:r>
                <a:rPr lang="en-US" altLang="zh-CN" sz="1800" smtClean="0">
                  <a:solidFill>
                    <a:srgbClr val="000000"/>
                  </a:solidFill>
                </a:rPr>
                <a:t>Intel SCC: 48 cores </a:t>
              </a:r>
            </a:p>
          </p:txBody>
        </p:sp>
        <p:pic>
          <p:nvPicPr>
            <p:cNvPr id="24588" name="Picture 5" descr="C:\Daten\talks\invited\ferc2010\material\s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081" y="4471194"/>
              <a:ext cx="1538041" cy="118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4" name="Group 78"/>
          <p:cNvGrpSpPr>
            <a:grpSpLocks/>
          </p:cNvGrpSpPr>
          <p:nvPr/>
        </p:nvGrpSpPr>
        <p:grpSpPr bwMode="auto">
          <a:xfrm>
            <a:off x="304800" y="1524000"/>
            <a:ext cx="2667000" cy="1893888"/>
            <a:chOff x="533400" y="1371600"/>
            <a:chExt cx="1724296" cy="1893263"/>
          </a:xfrm>
        </p:grpSpPr>
        <p:pic>
          <p:nvPicPr>
            <p:cNvPr id="24585"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8"/>
            <p:cNvSpPr txBox="1">
              <a:spLocks noChangeArrowheads="1"/>
            </p:cNvSpPr>
            <p:nvPr/>
          </p:nvSpPr>
          <p:spPr bwMode="auto">
            <a:xfrm>
              <a:off x="533400" y="2895600"/>
              <a:ext cx="172429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fontAlgn="base">
                <a:spcBef>
                  <a:spcPct val="0"/>
                </a:spcBef>
                <a:spcAft>
                  <a:spcPct val="0"/>
                </a:spcAft>
              </a:pPr>
              <a:r>
                <a:rPr lang="en-US" altLang="zh-CN" sz="1800" smtClean="0">
                  <a:solidFill>
                    <a:srgbClr val="000000"/>
                  </a:solidFill>
                </a:rPr>
                <a:t>AMD Barcelona: 4 cores</a:t>
              </a:r>
            </a:p>
          </p:txBody>
        </p:sp>
      </p:grpSp>
    </p:spTree>
    <p:extLst>
      <p:ext uri="{BB962C8B-B14F-4D97-AF65-F5344CB8AC3E}">
        <p14:creationId xmlns:p14="http://schemas.microsoft.com/office/powerpoint/2010/main" val="119416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Garamond" charset="0"/>
                <a:ea typeface="ＭＳ Ｐゴシック" charset="0"/>
                <a:cs typeface="ＭＳ Ｐゴシック" charset="0"/>
              </a:rPr>
              <a:t>The Memory Capacity Gap</a:t>
            </a:r>
          </a:p>
        </p:txBody>
      </p:sp>
      <p:sp>
        <p:nvSpPr>
          <p:cNvPr id="25603" name="Content Placeholder 2"/>
          <p:cNvSpPr>
            <a:spLocks noGrp="1"/>
          </p:cNvSpPr>
          <p:nvPr>
            <p:ph idx="1"/>
          </p:nvPr>
        </p:nvSpPr>
        <p:spPr>
          <a:xfrm>
            <a:off x="228600" y="996950"/>
            <a:ext cx="89154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100">
                <a:solidFill>
                  <a:srgbClr val="0000FF"/>
                </a:solidFill>
                <a:latin typeface="Tahoma" charset="0"/>
                <a:ea typeface="ＭＳ Ｐゴシック" charset="0"/>
                <a:cs typeface="ＭＳ Ｐゴシック" charset="0"/>
              </a:rPr>
              <a:t>Memory capacity per core expected to drop by 30% every two years</a:t>
            </a:r>
          </a:p>
          <a:p>
            <a:endParaRPr lang="en-US">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CA2CF2B-6592-8946-83F2-2E6E8325E3B3}"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8913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1095375"/>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smtClean="0">
                <a:solidFill>
                  <a:srgbClr val="000000"/>
                </a:solidFill>
              </a:rPr>
              <a:t>Core count doubling ~ every 2 years </a:t>
            </a:r>
          </a:p>
          <a:p>
            <a:pPr eaLnBrk="1" fontAlgn="base" hangingPunct="1">
              <a:spcBef>
                <a:spcPct val="0"/>
              </a:spcBef>
              <a:spcAft>
                <a:spcPct val="0"/>
              </a:spcAft>
            </a:pPr>
            <a:r>
              <a:rPr lang="en-US" sz="220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12600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 </a:t>
            </a:r>
          </a:p>
          <a:p>
            <a:pPr lvl="1"/>
            <a:r>
              <a:rPr lang="en-US">
                <a:solidFill>
                  <a:srgbClr val="FF0000"/>
                </a:solidFill>
                <a:latin typeface="Tahoma" charset="0"/>
                <a:ea typeface="ＭＳ Ｐゴシック" charset="0"/>
              </a:rPr>
              <a:t>Multi-core</a:t>
            </a:r>
            <a:r>
              <a:rPr lang="en-US">
                <a:latin typeface="Tahoma" charset="0"/>
                <a:ea typeface="ＭＳ Ｐゴシック" charset="0"/>
              </a:rPr>
              <a:t>: increasing number of cores</a:t>
            </a:r>
          </a:p>
          <a:p>
            <a:pPr lvl="1"/>
            <a:r>
              <a:rPr lang="en-US">
                <a:solidFill>
                  <a:srgbClr val="FF0000"/>
                </a:solidFill>
                <a:latin typeface="Tahoma" charset="0"/>
                <a:ea typeface="ＭＳ Ｐゴシック" charset="0"/>
              </a:rPr>
              <a:t>Data-intensive applications</a:t>
            </a:r>
            <a:r>
              <a:rPr lang="en-US">
                <a:latin typeface="Tahoma" charset="0"/>
                <a:ea typeface="ＭＳ Ｐゴシック" charset="0"/>
              </a:rPr>
              <a:t>: increasing demand/hunger for data</a:t>
            </a:r>
          </a:p>
          <a:p>
            <a:pPr lvl="1"/>
            <a:r>
              <a:rPr lang="en-US">
                <a:solidFill>
                  <a:srgbClr val="FF0000"/>
                </a:solidFill>
                <a:latin typeface="Tahoma" charset="0"/>
                <a:ea typeface="ＭＳ Ｐゴシック" charset="0"/>
              </a:rPr>
              <a:t>Consolidation</a:t>
            </a:r>
            <a:r>
              <a:rPr lang="en-US">
                <a:latin typeface="Tahoma" charset="0"/>
                <a:ea typeface="ＭＳ Ｐゴシック" charset="0"/>
              </a:rPr>
              <a:t>: Cloud computing, GPUs, mobile</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Main memory energy/power is a key system design concern</a:t>
            </a:r>
          </a:p>
          <a:p>
            <a:endParaRPr lang="en-US" sz="2200">
              <a:solidFill>
                <a:srgbClr val="7F7F7F"/>
              </a:solidFill>
              <a:latin typeface="Tahoma" charset="0"/>
              <a:ea typeface="ＭＳ Ｐゴシック" charset="0"/>
              <a:cs typeface="ＭＳ Ｐゴシック" charset="0"/>
            </a:endParaRPr>
          </a:p>
          <a:p>
            <a:pPr>
              <a:buFont typeface="Wingdings" charset="0"/>
              <a:buNone/>
            </a:pPr>
            <a:endParaRPr lang="en-US" sz="2200">
              <a:solidFill>
                <a:srgbClr val="7F7F7F"/>
              </a:solidFill>
              <a:latin typeface="Tahoma" charset="0"/>
              <a:ea typeface="ＭＳ Ｐゴシック" charset="0"/>
              <a:cs typeface="ＭＳ Ｐゴシック" charset="0"/>
            </a:endParaRPr>
          </a:p>
          <a:p>
            <a:pPr>
              <a:buFont typeface="Wingdings" charset="0"/>
              <a:buNone/>
            </a:pPr>
            <a:endParaRPr lang="en-US">
              <a:solidFill>
                <a:srgbClr val="7F7F7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6C0BD57-4B78-FC41-B328-31C8BCD4123E}"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Tree>
    <p:extLst>
      <p:ext uri="{BB962C8B-B14F-4D97-AF65-F5344CB8AC3E}">
        <p14:creationId xmlns:p14="http://schemas.microsoft.com/office/powerpoint/2010/main" val="912770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a:solidFill>
                  <a:srgbClr val="7F7F7F"/>
                </a:solidFill>
                <a:latin typeface="Tahoma" charset="0"/>
                <a:ea typeface="ＭＳ Ｐゴシック" charset="0"/>
                <a:cs typeface="ＭＳ Ｐゴシック" charset="0"/>
              </a:rPr>
              <a:t>Need for main memory capacity and bandwidth increasing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pPr lvl="1"/>
            <a:r>
              <a:rPr lang="en-US">
                <a:solidFill>
                  <a:srgbClr val="FF0000"/>
                </a:solidFill>
                <a:latin typeface="Tahoma" charset="0"/>
                <a:ea typeface="ＭＳ Ｐゴシック" charset="0"/>
              </a:rPr>
              <a:t>IBM servers: ~50% energy spent in off-chip memory hierarchy </a:t>
            </a:r>
            <a:r>
              <a:rPr lang="en-US">
                <a:latin typeface="Tahoma" charset="0"/>
                <a:ea typeface="ＭＳ Ｐゴシック" charset="0"/>
              </a:rPr>
              <a:t>[Lefurgy, IEEE Computer 2003]</a:t>
            </a:r>
          </a:p>
          <a:p>
            <a:pPr lvl="1"/>
            <a:r>
              <a:rPr lang="en-US">
                <a:solidFill>
                  <a:srgbClr val="FF0000"/>
                </a:solidFill>
                <a:latin typeface="Tahoma" charset="0"/>
                <a:ea typeface="ＭＳ Ｐゴシック" charset="0"/>
              </a:rPr>
              <a:t>DRAM consumes power when idle and needs periodic refresh</a:t>
            </a:r>
          </a:p>
          <a:p>
            <a:endParaRPr lang="en-US">
              <a:solidFill>
                <a:srgbClr val="0000F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A6F843F-1228-1149-8A91-0EB5503165E8}"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spTree>
    <p:extLst>
      <p:ext uri="{BB962C8B-B14F-4D97-AF65-F5344CB8AC3E}">
        <p14:creationId xmlns:p14="http://schemas.microsoft.com/office/powerpoint/2010/main" val="3344518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ea typeface="ＭＳ Ｐゴシック" pitchFamily="34" charset="-128"/>
              </a:rPr>
              <a:t>Lab 5 Statistics</a:t>
            </a:r>
          </a:p>
        </p:txBody>
      </p:sp>
      <p:sp>
        <p:nvSpPr>
          <p:cNvPr id="3075" name="Content Placeholder 2"/>
          <p:cNvSpPr>
            <a:spLocks noGrp="1"/>
          </p:cNvSpPr>
          <p:nvPr>
            <p:ph idx="1"/>
          </p:nvPr>
        </p:nvSpPr>
        <p:spPr>
          <a:xfrm>
            <a:off x="228600" y="996950"/>
            <a:ext cx="8610600" cy="5194300"/>
          </a:xfrm>
        </p:spPr>
        <p:txBody>
          <a:bodyPr/>
          <a:lstStyle/>
          <a:p>
            <a:r>
              <a:rPr lang="en-US" dirty="0" smtClean="0">
                <a:ea typeface="ＭＳ Ｐゴシック" pitchFamily="34" charset="-128"/>
              </a:rPr>
              <a:t>MAX 	100</a:t>
            </a:r>
          </a:p>
          <a:p>
            <a:r>
              <a:rPr lang="en-US" dirty="0" smtClean="0">
                <a:ea typeface="ＭＳ Ｐゴシック" pitchFamily="34" charset="-128"/>
              </a:rPr>
              <a:t>MIN 	67.54</a:t>
            </a:r>
          </a:p>
          <a:p>
            <a:r>
              <a:rPr lang="en-US" dirty="0" smtClean="0">
                <a:ea typeface="ＭＳ Ｐゴシック" pitchFamily="34" charset="-128"/>
              </a:rPr>
              <a:t>MEDIAN 	100</a:t>
            </a:r>
          </a:p>
          <a:p>
            <a:r>
              <a:rPr lang="en-US" dirty="0" smtClean="0">
                <a:ea typeface="ＭＳ Ｐゴシック" pitchFamily="34" charset="-128"/>
              </a:rPr>
              <a:t>MEAN 	93.30</a:t>
            </a:r>
          </a:p>
          <a:p>
            <a:r>
              <a:rPr lang="en-US" dirty="0" smtClean="0">
                <a:ea typeface="ＭＳ Ｐゴシック" pitchFamily="34" charset="-128"/>
              </a:rPr>
              <a:t>STD 	10.96</a:t>
            </a:r>
          </a:p>
        </p:txBody>
      </p:sp>
      <p:sp>
        <p:nvSpPr>
          <p:cNvPr id="3076" name="Slide Number Placeholder 3"/>
          <p:cNvSpPr>
            <a:spLocks noGrp="1"/>
          </p:cNvSpPr>
          <p:nvPr>
            <p:ph type="sldNum" sz="quarter" idx="11"/>
          </p:nvPr>
        </p:nvSpPr>
        <p:spPr>
          <a:noFill/>
        </p:spPr>
        <p:txBody>
          <a:bodyPr/>
          <a:lstStyle/>
          <a:p>
            <a:fld id="{A6072955-7EFD-412B-876C-372447C08BCE}" type="slidenum">
              <a:rPr lang="en-US">
                <a:cs typeface="Arial" charset="0"/>
              </a:rPr>
              <a:pPr/>
              <a:t>2</a:t>
            </a:fld>
            <a:endParaRPr lang="en-US">
              <a:cs typeface="Arial" charset="0"/>
            </a:endParaRPr>
          </a:p>
        </p:txBody>
      </p:sp>
      <p:sp>
        <p:nvSpPr>
          <p:cNvPr id="2" name="TextBox 1"/>
          <p:cNvSpPr txBox="1"/>
          <p:nvPr/>
        </p:nvSpPr>
        <p:spPr>
          <a:xfrm>
            <a:off x="7392262" y="4979853"/>
            <a:ext cx="184666" cy="369332"/>
          </a:xfrm>
          <a:prstGeom prst="rect">
            <a:avLst/>
          </a:prstGeom>
          <a:noFill/>
        </p:spPr>
        <p:txBody>
          <a:bodyPr wrap="none" rtlCol="0">
            <a:spAutoFit/>
          </a:bodyPr>
          <a:lstStyle/>
          <a:p>
            <a:pPr fontAlgn="base">
              <a:spcBef>
                <a:spcPct val="0"/>
              </a:spcBef>
              <a:spcAft>
                <a:spcPct val="0"/>
              </a:spcAft>
            </a:pPr>
            <a:endParaRPr lang="en-US" dirty="0">
              <a:solidFill>
                <a:srgbClr val="000000"/>
              </a:solidFill>
              <a:latin typeface="Arial" charset="0"/>
              <a:ea typeface="ＭＳ Ｐゴシック" pitchFamily="34" charset="-128"/>
            </a:endParaRPr>
          </a:p>
        </p:txBody>
      </p:sp>
    </p:spTree>
    <p:extLst>
      <p:ext uri="{BB962C8B-B14F-4D97-AF65-F5344CB8AC3E}">
        <p14:creationId xmlns:p14="http://schemas.microsoft.com/office/powerpoint/2010/main" val="1524474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capacity and bandwidth 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a:t>
            </a:r>
            <a:r>
              <a:rPr lang="en-US" dirty="0" smtClean="0">
                <a:solidFill>
                  <a:srgbClr val="FF0000"/>
                </a:solidFill>
                <a:latin typeface="Tahoma" charset="0"/>
                <a:ea typeface="ＭＳ Ｐゴシック" charset="0"/>
              </a:rPr>
              <a:t>nm</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capacity, higher density, 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ED80B4D-5132-D242-90B0-A6F9C8EB2324}"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spTree>
    <p:extLst>
      <p:ext uri="{BB962C8B-B14F-4D97-AF65-F5344CB8AC3E}">
        <p14:creationId xmlns:p14="http://schemas.microsoft.com/office/powerpoint/2010/main" val="3680681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2E89156-C211-2142-B104-7E7DF50C0B55}"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0887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Trends: Problems with DRAM as Main Memory</a:t>
            </a:r>
          </a:p>
        </p:txBody>
      </p:sp>
      <p:sp>
        <p:nvSpPr>
          <p:cNvPr id="3" name="Content Placeholder 2"/>
          <p:cNvSpPr>
            <a:spLocks noGrp="1"/>
          </p:cNvSpPr>
          <p:nvPr>
            <p:ph idx="1"/>
          </p:nvPr>
        </p:nvSpPr>
        <p:spPr>
          <a:xfrm>
            <a:off x="228600" y="113030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a:t>
            </a:r>
          </a:p>
          <a:p>
            <a:pPr lvl="1"/>
            <a:r>
              <a:rPr lang="en-US">
                <a:solidFill>
                  <a:srgbClr val="FF0000"/>
                </a:solidFill>
                <a:latin typeface="Tahoma" charset="0"/>
                <a:ea typeface="ＭＳ Ｐゴシック" charset="0"/>
                <a:cs typeface="ＭＳ Ｐゴシック" charset="0"/>
              </a:rPr>
              <a:t>DRAM capacity hard to scale </a:t>
            </a:r>
            <a:endParaRPr lang="en-US">
              <a:latin typeface="Tahoma" charset="0"/>
              <a:ea typeface="ＭＳ Ｐゴシック" charset="0"/>
            </a:endParaRPr>
          </a:p>
          <a:p>
            <a:pPr lvl="1"/>
            <a:endParaRPr lang="en-US">
              <a:latin typeface="Tahoma" charset="0"/>
              <a:ea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pPr lvl="1"/>
            <a:r>
              <a:rPr lang="en-US">
                <a:solidFill>
                  <a:srgbClr val="FF0000"/>
                </a:solidFill>
                <a:latin typeface="Tahoma" charset="0"/>
                <a:ea typeface="ＭＳ Ｐゴシック" charset="0"/>
                <a:cs typeface="ＭＳ Ｐゴシック" charset="0"/>
              </a:rPr>
              <a:t>DRAM consumes high power due to leakage and refresh</a:t>
            </a: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p>
          <a:p>
            <a:pPr lvl="1"/>
            <a:r>
              <a:rPr lang="en-US">
                <a:solidFill>
                  <a:srgbClr val="FF0000"/>
                </a:solidFill>
                <a:latin typeface="Tahoma" charset="0"/>
                <a:ea typeface="ＭＳ Ｐゴシック" charset="0"/>
              </a:rPr>
              <a:t>DRAM capacity, cost, and energy/power hard to scale</a:t>
            </a:r>
          </a:p>
          <a:p>
            <a:pPr lvl="1"/>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07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4F1D12B-CFBB-E34B-A14B-5AAB0F67A32B}"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spTree>
    <p:extLst>
      <p:ext uri="{BB962C8B-B14F-4D97-AF65-F5344CB8AC3E}">
        <p14:creationId xmlns:p14="http://schemas.microsoft.com/office/powerpoint/2010/main" val="24966546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Major Trends Affecting Main </a:t>
            </a:r>
            <a:r>
              <a:rPr lang="en-US" dirty="0" smtClean="0">
                <a:solidFill>
                  <a:srgbClr val="000000"/>
                </a:solidFill>
                <a:latin typeface="Tahoma" charset="0"/>
                <a:ea typeface="ＭＳ Ｐゴシック" charset="0"/>
                <a:cs typeface="ＭＳ Ｐゴシック" charset="0"/>
              </a:rPr>
              <a:t>Memory</a:t>
            </a:r>
          </a:p>
          <a:p>
            <a:pPr eaLnBrk="1" hangingPunct="1"/>
            <a:r>
              <a:rPr lang="en-US" dirty="0" smtClean="0">
                <a:solidFill>
                  <a:srgbClr val="0000FF"/>
                </a:solidFill>
                <a:latin typeface="Tahoma" charset="0"/>
                <a:ea typeface="ＭＳ Ｐゴシック" charset="0"/>
                <a:cs typeface="ＭＳ Ｐゴシック" charset="0"/>
              </a:rPr>
              <a:t>Major Solution Directions</a:t>
            </a:r>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Requirements </a:t>
            </a:r>
            <a:r>
              <a:rPr lang="en-US" dirty="0">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23</a:t>
            </a:fld>
            <a:endParaRPr lang="en-US" sz="1600">
              <a:latin typeface="Garamond" charset="0"/>
            </a:endParaRPr>
          </a:p>
        </p:txBody>
      </p:sp>
    </p:spTree>
    <p:extLst>
      <p:ext uri="{BB962C8B-B14F-4D97-AF65-F5344CB8AC3E}">
        <p14:creationId xmlns:p14="http://schemas.microsoft.com/office/powerpoint/2010/main" val="424333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34026150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1124744"/>
            <a:ext cx="9036496"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FF"/>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dirty="0" smtClean="0">
              <a:solidFill>
                <a:srgbClr val="000000"/>
              </a:solidFill>
              <a:latin typeface="Tahoma" charset="0"/>
              <a:ea typeface="ＭＳ Ｐゴシック" charset="0"/>
              <a:cs typeface="ＭＳ Ｐゴシック" charset="0"/>
            </a:endParaRP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energy</a:t>
            </a:r>
          </a:p>
          <a:p>
            <a:pPr lvl="1" eaLnBrk="1" hangingPunct="1"/>
            <a:r>
              <a:rPr lang="en-US" dirty="0">
                <a:solidFill>
                  <a:srgbClr val="FF0000"/>
                </a:solidFill>
                <a:latin typeface="Tahoma" charset="0"/>
                <a:ea typeface="ＭＳ Ｐゴシック" charset="0"/>
                <a:cs typeface="ＭＳ Ｐゴシック" charset="0"/>
              </a:rPr>
              <a:t>Enable reliability at low cost</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25</a:t>
            </a:fld>
            <a:endParaRPr lang="en-US" sz="1600" dirty="0">
              <a:solidFill>
                <a:srgbClr val="000000"/>
              </a:solidFill>
              <a:latin typeface="Garamond" charset="0"/>
            </a:endParaRPr>
          </a:p>
        </p:txBody>
      </p:sp>
    </p:spTree>
    <p:extLst>
      <p:ext uri="{BB962C8B-B14F-4D97-AF65-F5344CB8AC3E}">
        <p14:creationId xmlns:p14="http://schemas.microsoft.com/office/powerpoint/2010/main" val="21873795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25624"/>
            <a:ext cx="9036496" cy="5339680"/>
          </a:xfrm>
        </p:spPr>
        <p:txBody>
          <a:bodyPr/>
          <a:lstStyle/>
          <a:p>
            <a:pPr lvl="1" eaLnBrk="1" hangingPunct="1">
              <a:buClr>
                <a:srgbClr val="3B812F"/>
              </a:buClr>
            </a:pPr>
            <a:endParaRPr lang="en-US" sz="1000" dirty="0">
              <a:solidFill>
                <a:srgbClr val="000000"/>
              </a:solidFill>
              <a:latin typeface="Tahoma" charset="0"/>
              <a:ea typeface="ＭＳ Ｐゴシック" charset="0"/>
              <a:cs typeface="ＭＳ Ｐゴシック" charset="0"/>
            </a:endParaRPr>
          </a:p>
          <a:p>
            <a:pPr eaLnBrk="1" hangingPunct="1"/>
            <a:r>
              <a:rPr lang="en-US" sz="1400" dirty="0">
                <a:solidFill>
                  <a:srgbClr val="000000"/>
                </a:solidFill>
                <a:latin typeface="Tahoma" charset="0"/>
                <a:ea typeface="ＭＳ Ｐゴシック" charset="0"/>
                <a:cs typeface="ＭＳ Ｐゴシック" charset="0"/>
              </a:rPr>
              <a:t>Liu, Jaiyen, Veras, Mutlu, “</a:t>
            </a:r>
            <a:r>
              <a:rPr lang="en-US" sz="1400" dirty="0">
                <a:solidFill>
                  <a:srgbClr val="0000FF"/>
                </a:solidFill>
                <a:latin typeface="Tahoma" charset="0"/>
                <a:ea typeface="ＭＳ Ｐゴシック" charset="0"/>
                <a:cs typeface="ＭＳ Ｐゴシック" charset="0"/>
              </a:rPr>
              <a:t>RAIDR: Retention-Aware Intelligent DRAM Refresh</a:t>
            </a:r>
            <a:r>
              <a:rPr lang="en-US" sz="1400" dirty="0">
                <a:solidFill>
                  <a:srgbClr val="000000"/>
                </a:solidFill>
                <a:latin typeface="Tahoma" charset="0"/>
                <a:ea typeface="ＭＳ Ｐゴシック" charset="0"/>
                <a:cs typeface="ＭＳ Ｐゴシック" charset="0"/>
              </a:rPr>
              <a:t>,” ISCA 2012.</a:t>
            </a:r>
          </a:p>
          <a:p>
            <a:pPr eaLnBrk="1" hangingPunct="1"/>
            <a:r>
              <a:rPr lang="en-US" sz="1400" dirty="0">
                <a:solidFill>
                  <a:srgbClr val="000000"/>
                </a:solidFill>
                <a:latin typeface="Tahoma" charset="0"/>
                <a:ea typeface="ＭＳ Ｐゴシック" charset="0"/>
                <a:cs typeface="ＭＳ Ｐゴシック" charset="0"/>
              </a:rPr>
              <a:t>Kim, Seshadri, </a:t>
            </a:r>
            <a:r>
              <a:rPr lang="en-US" sz="1400" dirty="0" smtClean="0">
                <a:solidFill>
                  <a:srgbClr val="000000"/>
                </a:solidFill>
                <a:latin typeface="Tahoma" charset="0"/>
                <a:ea typeface="ＭＳ Ｐゴシック" charset="0"/>
                <a:cs typeface="ＭＳ Ｐゴシック" charset="0"/>
              </a:rPr>
              <a:t>Lee</a:t>
            </a:r>
            <a:r>
              <a:rPr lang="en-US" sz="1400" dirty="0">
                <a:solidFill>
                  <a:srgbClr val="000000"/>
                </a:solidFill>
                <a:latin typeface="Tahoma" charset="0"/>
                <a:ea typeface="ＭＳ Ｐゴシック" charset="0"/>
                <a:cs typeface="ＭＳ Ｐゴシック" charset="0"/>
              </a:rPr>
              <a:t>+</a:t>
            </a:r>
            <a:r>
              <a:rPr lang="en-US" sz="1400" dirty="0" smtClean="0">
                <a:solidFill>
                  <a:srgbClr val="000000"/>
                </a:solidFill>
                <a:latin typeface="Tahoma" charset="0"/>
                <a:ea typeface="ＭＳ Ｐゴシック" charset="0"/>
                <a:cs typeface="ＭＳ Ｐゴシック" charset="0"/>
              </a:rPr>
              <a:t>, </a:t>
            </a:r>
            <a:r>
              <a:rPr lang="en-US" sz="1400" dirty="0">
                <a:solidFill>
                  <a:srgbClr val="000000"/>
                </a:solidFill>
                <a:latin typeface="Tahoma" charset="0"/>
                <a:ea typeface="ＭＳ Ｐゴシック" charset="0"/>
                <a:cs typeface="ＭＳ Ｐゴシック" charset="0"/>
              </a:rPr>
              <a:t>“</a:t>
            </a:r>
            <a:r>
              <a:rPr lang="en-US" sz="1400" dirty="0">
                <a:solidFill>
                  <a:srgbClr val="0000FF"/>
                </a:solidFill>
                <a:latin typeface="Tahoma" charset="0"/>
                <a:ea typeface="ＭＳ Ｐゴシック" charset="0"/>
                <a:cs typeface="ＭＳ Ｐゴシック" charset="0"/>
              </a:rPr>
              <a:t>A Case for Exploiting Subarray-Level Parallelism in DRAM</a:t>
            </a:r>
            <a:r>
              <a:rPr lang="en-US" sz="1400" dirty="0">
                <a:solidFill>
                  <a:srgbClr val="000000"/>
                </a:solidFill>
                <a:latin typeface="Tahoma" charset="0"/>
                <a:ea typeface="ＭＳ Ｐゴシック" charset="0"/>
                <a:cs typeface="ＭＳ Ｐゴシック" charset="0"/>
              </a:rPr>
              <a:t>,” ISCA 2012</a:t>
            </a:r>
            <a:r>
              <a:rPr lang="en-US" sz="1400" dirty="0" smtClean="0">
                <a:solidFill>
                  <a:srgbClr val="000000"/>
                </a:solidFill>
                <a:latin typeface="Tahoma" charset="0"/>
                <a:ea typeface="ＭＳ Ｐゴシック" charset="0"/>
                <a:cs typeface="ＭＳ Ｐゴシック" charset="0"/>
              </a:rPr>
              <a:t>.</a:t>
            </a:r>
          </a:p>
          <a:p>
            <a:pPr eaLnBrk="1" hangingPunct="1"/>
            <a:r>
              <a:rPr lang="en-US" sz="1400" dirty="0" smtClean="0">
                <a:solidFill>
                  <a:srgbClr val="000000"/>
                </a:solidFill>
                <a:latin typeface="Tahoma" charset="0"/>
                <a:ea typeface="ＭＳ Ｐゴシック" charset="0"/>
                <a:cs typeface="ＭＳ Ｐゴシック" charset="0"/>
              </a:rPr>
              <a:t>Lee</a:t>
            </a:r>
            <a:r>
              <a:rPr lang="en-US" sz="1400" dirty="0">
                <a:solidFill>
                  <a:srgbClr val="000000"/>
                </a:solidFill>
                <a:latin typeface="Tahoma" charset="0"/>
                <a:ea typeface="ＭＳ Ｐゴシック" charset="0"/>
                <a:cs typeface="ＭＳ Ｐゴシック" charset="0"/>
              </a:rPr>
              <a:t>+</a:t>
            </a:r>
            <a:r>
              <a:rPr lang="en-US" sz="1400" dirty="0" smtClean="0">
                <a:solidFill>
                  <a:srgbClr val="000000"/>
                </a:solidFill>
                <a:latin typeface="Tahoma" charset="0"/>
                <a:ea typeface="ＭＳ Ｐゴシック" charset="0"/>
                <a:cs typeface="ＭＳ Ｐゴシック" charset="0"/>
              </a:rPr>
              <a:t>, </a:t>
            </a:r>
            <a:r>
              <a:rPr lang="en-US" sz="1400" dirty="0">
                <a:solidFill>
                  <a:srgbClr val="000000"/>
                </a:solidFill>
                <a:latin typeface="Tahoma" charset="0"/>
                <a:ea typeface="ＭＳ Ｐゴシック" charset="0"/>
                <a:cs typeface="ＭＳ Ｐゴシック" charset="0"/>
              </a:rPr>
              <a:t>“</a:t>
            </a:r>
            <a:r>
              <a:rPr lang="en-US" sz="1400" dirty="0">
                <a:solidFill>
                  <a:srgbClr val="0000FF"/>
                </a:solidFill>
                <a:latin typeface="Tahoma" charset="0"/>
                <a:ea typeface="ＭＳ Ｐゴシック" charset="0"/>
                <a:cs typeface="ＭＳ Ｐゴシック" charset="0"/>
              </a:rPr>
              <a:t>Tiered-Latency DRAM: A Low Latency and Low Cost DRAM </a:t>
            </a:r>
            <a:r>
              <a:rPr lang="en-US" sz="1400" dirty="0" smtClean="0">
                <a:solidFill>
                  <a:srgbClr val="0000FF"/>
                </a:solidFill>
                <a:latin typeface="Tahoma" charset="0"/>
                <a:ea typeface="ＭＳ Ｐゴシック" charset="0"/>
                <a:cs typeface="ＭＳ Ｐゴシック" charset="0"/>
              </a:rPr>
              <a:t>Architecture</a:t>
            </a:r>
            <a:r>
              <a:rPr lang="en-US" sz="1400" dirty="0" smtClean="0">
                <a:solidFill>
                  <a:srgbClr val="000000"/>
                </a:solidFill>
                <a:latin typeface="Tahoma" charset="0"/>
                <a:ea typeface="ＭＳ Ｐゴシック" charset="0"/>
                <a:cs typeface="ＭＳ Ｐゴシック" charset="0"/>
              </a:rPr>
              <a:t>,” HPCA 2013.</a:t>
            </a:r>
          </a:p>
          <a:p>
            <a:pPr eaLnBrk="1" hangingPunct="1"/>
            <a:r>
              <a:rPr lang="en-US" sz="1400" dirty="0" smtClean="0">
                <a:solidFill>
                  <a:srgbClr val="000000"/>
                </a:solidFill>
                <a:latin typeface="Tahoma" charset="0"/>
                <a:ea typeface="ＭＳ Ｐゴシック" charset="0"/>
                <a:cs typeface="ＭＳ Ｐゴシック" charset="0"/>
              </a:rPr>
              <a:t>Liu+, “</a:t>
            </a:r>
            <a:r>
              <a:rPr lang="en-US" sz="1400" dirty="0">
                <a:solidFill>
                  <a:srgbClr val="0000FF"/>
                </a:solidFill>
                <a:latin typeface="Tahoma" charset="0"/>
                <a:ea typeface="ＭＳ Ｐゴシック" charset="0"/>
                <a:cs typeface="ＭＳ Ｐゴシック" charset="0"/>
              </a:rPr>
              <a:t>An Experimental Study of Data Retention Behavior in Modern DRAM </a:t>
            </a:r>
            <a:r>
              <a:rPr lang="en-US" sz="1400" dirty="0" smtClean="0">
                <a:solidFill>
                  <a:srgbClr val="0000FF"/>
                </a:solidFill>
                <a:latin typeface="Tahoma" charset="0"/>
                <a:ea typeface="ＭＳ Ｐゴシック" charset="0"/>
                <a:cs typeface="ＭＳ Ｐゴシック" charset="0"/>
              </a:rPr>
              <a:t>Devices</a:t>
            </a:r>
            <a:r>
              <a:rPr lang="en-US" sz="1400" dirty="0" smtClean="0">
                <a:solidFill>
                  <a:srgbClr val="000000"/>
                </a:solidFill>
                <a:latin typeface="Tahoma" charset="0"/>
                <a:ea typeface="ＭＳ Ｐゴシック" charset="0"/>
                <a:cs typeface="ＭＳ Ｐゴシック" charset="0"/>
              </a:rPr>
              <a:t>,” ISCA 2013.</a:t>
            </a:r>
            <a:endParaRPr lang="en-US" sz="1400" dirty="0">
              <a:solidFill>
                <a:srgbClr val="000000"/>
              </a:solidFill>
              <a:latin typeface="Tahoma" charset="0"/>
              <a:ea typeface="ＭＳ Ｐゴシック" charset="0"/>
              <a:cs typeface="ＭＳ Ｐゴシック" charset="0"/>
            </a:endParaRPr>
          </a:p>
          <a:p>
            <a:pPr eaLnBrk="1" hangingPunct="1"/>
            <a:r>
              <a:rPr lang="en-US" sz="1400" dirty="0" smtClean="0"/>
              <a:t>Seshadri+, “</a:t>
            </a:r>
            <a:r>
              <a:rPr lang="en-US" sz="1400" dirty="0" err="1">
                <a:solidFill>
                  <a:srgbClr val="0000FF"/>
                </a:solidFill>
              </a:rPr>
              <a:t>RowClone</a:t>
            </a:r>
            <a:r>
              <a:rPr lang="en-US" sz="1400" dirty="0">
                <a:solidFill>
                  <a:srgbClr val="0000FF"/>
                </a:solidFill>
              </a:rPr>
              <a:t>: Fast and Efficient In-DRAM Copy and Initialization of Bulk Data</a:t>
            </a:r>
            <a:r>
              <a:rPr lang="en-US" sz="1400" dirty="0"/>
              <a:t>,</a:t>
            </a:r>
            <a:r>
              <a:rPr lang="en-US" sz="1400" dirty="0" smtClean="0"/>
              <a:t>” MICRO 2013.</a:t>
            </a:r>
          </a:p>
          <a:p>
            <a:pPr eaLnBrk="1" hangingPunct="1"/>
            <a:r>
              <a:rPr lang="en-US" sz="1400" dirty="0" err="1" smtClean="0">
                <a:latin typeface="Tahoma" charset="0"/>
                <a:ea typeface="ＭＳ Ｐゴシック" charset="0"/>
                <a:cs typeface="ＭＳ Ｐゴシック" charset="0"/>
              </a:rPr>
              <a:t>Pekhimenko</a:t>
            </a:r>
            <a:r>
              <a:rPr lang="en-US" sz="1400" dirty="0" smtClean="0">
                <a:latin typeface="Tahoma" charset="0"/>
                <a:ea typeface="ＭＳ Ｐゴシック" charset="0"/>
                <a:cs typeface="ＭＳ Ｐゴシック" charset="0"/>
              </a:rPr>
              <a:t>+, “</a:t>
            </a:r>
            <a:r>
              <a:rPr lang="en-US" sz="1400" dirty="0" smtClean="0">
                <a:solidFill>
                  <a:srgbClr val="0000FF"/>
                </a:solidFill>
                <a:latin typeface="Tahoma" charset="0"/>
                <a:ea typeface="ＭＳ Ｐゴシック" charset="0"/>
                <a:cs typeface="ＭＳ Ｐゴシック" charset="0"/>
              </a:rPr>
              <a:t>Linearly Compressed Pages: A Main Memory Compression Framework</a:t>
            </a:r>
            <a:r>
              <a:rPr lang="en-US" sz="1400" dirty="0" smtClean="0">
                <a:latin typeface="Tahoma" charset="0"/>
                <a:ea typeface="ＭＳ Ｐゴシック" charset="0"/>
                <a:cs typeface="ＭＳ Ｐゴシック" charset="0"/>
              </a:rPr>
              <a:t>,” MICRO 2013.</a:t>
            </a:r>
          </a:p>
          <a:p>
            <a:pPr eaLnBrk="1" hangingPunct="1"/>
            <a:r>
              <a:rPr lang="en-US" sz="1400" dirty="0">
                <a:latin typeface="Tahoma" charset="0"/>
                <a:ea typeface="ＭＳ Ｐゴシック" charset="0"/>
                <a:cs typeface="ＭＳ Ｐゴシック" charset="0"/>
              </a:rPr>
              <a:t>Chang+, “</a:t>
            </a:r>
            <a:r>
              <a:rPr lang="en-US" sz="1400" dirty="0">
                <a:solidFill>
                  <a:srgbClr val="0000FF"/>
                </a:solidFill>
                <a:latin typeface="Tahoma" charset="0"/>
                <a:ea typeface="ＭＳ Ｐゴシック" charset="0"/>
                <a:cs typeface="ＭＳ Ｐゴシック" charset="0"/>
              </a:rPr>
              <a:t>Improving DRAM Performance by Parallelizing Refreshes with </a:t>
            </a:r>
            <a:r>
              <a:rPr lang="en-US" sz="1400" dirty="0" smtClean="0">
                <a:solidFill>
                  <a:srgbClr val="0000FF"/>
                </a:solidFill>
                <a:latin typeface="Tahoma" charset="0"/>
                <a:ea typeface="ＭＳ Ｐゴシック" charset="0"/>
                <a:cs typeface="ＭＳ Ｐゴシック" charset="0"/>
              </a:rPr>
              <a:t>Accesses</a:t>
            </a:r>
            <a:r>
              <a:rPr lang="en-US" sz="1400" dirty="0" smtClean="0">
                <a:latin typeface="Tahoma" charset="0"/>
                <a:ea typeface="ＭＳ Ｐゴシック" charset="0"/>
                <a:cs typeface="ＭＳ Ｐゴシック" charset="0"/>
              </a:rPr>
              <a:t>,</a:t>
            </a:r>
            <a:r>
              <a:rPr lang="en-US" sz="1400" dirty="0">
                <a:latin typeface="Tahoma" charset="0"/>
                <a:ea typeface="ＭＳ Ｐゴシック" charset="0"/>
                <a:cs typeface="ＭＳ Ｐゴシック" charset="0"/>
              </a:rPr>
              <a:t>” HPCA 2014</a:t>
            </a:r>
            <a:r>
              <a:rPr lang="en-US" sz="1400" dirty="0" smtClean="0">
                <a:latin typeface="Tahoma" charset="0"/>
                <a:ea typeface="ＭＳ Ｐゴシック" charset="0"/>
                <a:cs typeface="ＭＳ Ｐゴシック" charset="0"/>
              </a:rPr>
              <a:t>.</a:t>
            </a:r>
          </a:p>
          <a:p>
            <a:pPr eaLnBrk="1" hangingPunct="1"/>
            <a:r>
              <a:rPr lang="en-US" sz="1400" dirty="0">
                <a:latin typeface="Tahoma" charset="0"/>
                <a:ea typeface="ＭＳ Ｐゴシック" charset="0"/>
                <a:cs typeface="ＭＳ Ｐゴシック" charset="0"/>
              </a:rPr>
              <a:t>Khan+, “</a:t>
            </a:r>
            <a:r>
              <a:rPr lang="en-US" sz="1400" dirty="0">
                <a:solidFill>
                  <a:srgbClr val="0000FF"/>
                </a:solidFill>
                <a:latin typeface="Tahoma" charset="0"/>
                <a:ea typeface="ＭＳ Ｐゴシック" charset="0"/>
                <a:cs typeface="ＭＳ Ｐゴシック" charset="0"/>
              </a:rPr>
              <a:t>The Efficacy of Error Mitigation Techniques for DRAM Retention Failures: A Comparative Experimental Study</a:t>
            </a:r>
            <a:r>
              <a:rPr lang="en-US" sz="1400" dirty="0">
                <a:latin typeface="Tahoma" charset="0"/>
                <a:ea typeface="ＭＳ Ｐゴシック" charset="0"/>
                <a:cs typeface="ＭＳ Ｐゴシック" charset="0"/>
              </a:rPr>
              <a:t>,” SIGMETRICS 2014</a:t>
            </a:r>
            <a:r>
              <a:rPr lang="en-US" sz="1400" dirty="0" smtClean="0">
                <a:latin typeface="Tahoma" charset="0"/>
                <a:ea typeface="ＭＳ Ｐゴシック" charset="0"/>
                <a:cs typeface="ＭＳ Ｐゴシック" charset="0"/>
              </a:rPr>
              <a:t>.</a:t>
            </a:r>
          </a:p>
          <a:p>
            <a:pPr eaLnBrk="1" hangingPunct="1"/>
            <a:r>
              <a:rPr lang="en-US" sz="1400" dirty="0" err="1" smtClean="0">
                <a:latin typeface="Tahoma" charset="0"/>
                <a:ea typeface="ＭＳ Ｐゴシック" charset="0"/>
                <a:cs typeface="ＭＳ Ｐゴシック" charset="0"/>
              </a:rPr>
              <a:t>Luo</a:t>
            </a:r>
            <a:r>
              <a:rPr lang="en-US" sz="1400" dirty="0">
                <a:latin typeface="Tahoma" charset="0"/>
                <a:ea typeface="ＭＳ Ｐゴシック" charset="0"/>
                <a:cs typeface="ＭＳ Ｐゴシック" charset="0"/>
              </a:rPr>
              <a:t>+, “</a:t>
            </a:r>
            <a:r>
              <a:rPr lang="en-US" sz="1400" dirty="0">
                <a:solidFill>
                  <a:srgbClr val="0000FF"/>
                </a:solidFill>
                <a:latin typeface="Tahoma" charset="0"/>
                <a:ea typeface="ＭＳ Ｐゴシック" charset="0"/>
                <a:cs typeface="ＭＳ Ｐゴシック" charset="0"/>
              </a:rPr>
              <a:t>Characterizing Application Memory Error Vulnerability to Optimize Data Center Cost</a:t>
            </a:r>
            <a:r>
              <a:rPr lang="en-US" sz="1400" dirty="0">
                <a:latin typeface="Tahoma" charset="0"/>
                <a:ea typeface="ＭＳ Ｐゴシック" charset="0"/>
                <a:cs typeface="ＭＳ Ｐゴシック" charset="0"/>
              </a:rPr>
              <a:t>,” DSN 2014.</a:t>
            </a:r>
            <a:endParaRPr lang="en-US" sz="1400" dirty="0" smtClean="0">
              <a:latin typeface="Tahoma" charset="0"/>
              <a:ea typeface="ＭＳ Ｐゴシック" charset="0"/>
              <a:cs typeface="ＭＳ Ｐゴシック" charset="0"/>
            </a:endParaRPr>
          </a:p>
          <a:p>
            <a:pPr eaLnBrk="1" hangingPunct="1"/>
            <a:r>
              <a:rPr lang="en-US" sz="1400" dirty="0" smtClean="0">
                <a:latin typeface="Tahoma" charset="0"/>
                <a:ea typeface="ＭＳ Ｐゴシック" charset="0"/>
                <a:cs typeface="ＭＳ Ｐゴシック" charset="0"/>
              </a:rPr>
              <a:t>Kim+, “</a:t>
            </a:r>
            <a:r>
              <a:rPr lang="en-US" sz="1400" dirty="0">
                <a:solidFill>
                  <a:srgbClr val="0000FF"/>
                </a:solidFill>
              </a:rPr>
              <a:t>Flipping Bits in Memory Without Accessing Them: </a:t>
            </a:r>
            <a:r>
              <a:rPr lang="en-US" sz="1400" dirty="0" smtClean="0">
                <a:solidFill>
                  <a:srgbClr val="0000FF"/>
                </a:solidFill>
              </a:rPr>
              <a:t>An Experimental </a:t>
            </a:r>
            <a:r>
              <a:rPr lang="en-US" sz="1400" dirty="0">
                <a:solidFill>
                  <a:srgbClr val="0000FF"/>
                </a:solidFill>
              </a:rPr>
              <a:t>Study of DRAM Disturbance Errors</a:t>
            </a:r>
            <a:r>
              <a:rPr lang="en-US" sz="1400" dirty="0" smtClean="0">
                <a:latin typeface="Tahoma" charset="0"/>
                <a:ea typeface="ＭＳ Ｐゴシック" charset="0"/>
                <a:cs typeface="ＭＳ Ｐゴシック" charset="0"/>
              </a:rPr>
              <a:t>,” ISCA 2014.</a:t>
            </a:r>
            <a:endParaRPr lang="en-US" sz="1400"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26</a:t>
            </a:fld>
            <a:endParaRPr lang="en-US" sz="1600" dirty="0">
              <a:solidFill>
                <a:srgbClr val="000000"/>
              </a:solidFill>
              <a:latin typeface="Garamond" charset="0"/>
            </a:endParaRPr>
          </a:p>
        </p:txBody>
      </p:sp>
    </p:spTree>
    <p:extLst>
      <p:ext uri="{BB962C8B-B14F-4D97-AF65-F5344CB8AC3E}">
        <p14:creationId xmlns:p14="http://schemas.microsoft.com/office/powerpoint/2010/main" val="37998040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a:xfrm>
            <a:off x="228600" y="1155576"/>
            <a:ext cx="8610600" cy="4876800"/>
          </a:xfrm>
        </p:spPr>
        <p:txBody>
          <a:bodyPr/>
          <a:lstStyle/>
          <a:p>
            <a:r>
              <a:rPr lang="en-US" dirty="0" smtClean="0"/>
              <a:t>Retention-Aware DRAM Refresh: </a:t>
            </a:r>
            <a:r>
              <a:rPr lang="en-US" dirty="0" smtClean="0">
                <a:solidFill>
                  <a:srgbClr val="0000FF"/>
                </a:solidFill>
              </a:rPr>
              <a:t>Reducing Refresh Impact</a:t>
            </a:r>
          </a:p>
          <a:p>
            <a:pPr marL="0" indent="0">
              <a:buNone/>
            </a:pPr>
            <a:endParaRPr lang="en-US" dirty="0" smtClean="0">
              <a:solidFill>
                <a:srgbClr val="0000FF"/>
              </a:solidFill>
            </a:endParaRPr>
          </a:p>
          <a:p>
            <a:r>
              <a:rPr lang="en-US" dirty="0"/>
              <a:t>Refresh Access Parallelization: </a:t>
            </a:r>
            <a:r>
              <a:rPr lang="en-US" dirty="0">
                <a:solidFill>
                  <a:srgbClr val="0000FF"/>
                </a:solidFill>
              </a:rPr>
              <a:t>Reducing Refresh Impact</a:t>
            </a:r>
          </a:p>
          <a:p>
            <a:endParaRPr lang="en-US" dirty="0" smtClean="0"/>
          </a:p>
          <a:p>
            <a:r>
              <a:rPr lang="en-US" dirty="0" smtClean="0"/>
              <a:t>Tiered-Latency DRAM: </a:t>
            </a:r>
            <a:r>
              <a:rPr lang="en-US" dirty="0" smtClean="0">
                <a:solidFill>
                  <a:srgbClr val="0000FF"/>
                </a:solidFill>
              </a:rPr>
              <a:t>Reducing DRAM Latency</a:t>
            </a:r>
          </a:p>
          <a:p>
            <a:endParaRPr lang="en-US" dirty="0"/>
          </a:p>
          <a:p>
            <a:r>
              <a:rPr lang="en-US" dirty="0" err="1" smtClean="0"/>
              <a:t>RowClone</a:t>
            </a:r>
            <a:r>
              <a:rPr lang="en-US" dirty="0" smtClean="0"/>
              <a:t>: </a:t>
            </a:r>
            <a:r>
              <a:rPr lang="en-US" dirty="0" smtClean="0">
                <a:solidFill>
                  <a:srgbClr val="0000FF"/>
                </a:solidFill>
              </a:rPr>
              <a:t>Accelerating Page Copy and Initialization </a:t>
            </a:r>
          </a:p>
          <a:p>
            <a:endParaRPr lang="en-US" dirty="0"/>
          </a:p>
          <a:p>
            <a:r>
              <a:rPr lang="en-US" dirty="0" smtClean="0"/>
              <a:t>Subarray</a:t>
            </a:r>
            <a:r>
              <a:rPr lang="en-US" dirty="0"/>
              <a:t>-Level </a:t>
            </a:r>
            <a:r>
              <a:rPr lang="en-US" dirty="0" smtClean="0"/>
              <a:t>Parallelism: </a:t>
            </a:r>
            <a:r>
              <a:rPr lang="en-US" dirty="0" smtClean="0">
                <a:solidFill>
                  <a:srgbClr val="0000FF"/>
                </a:solidFill>
              </a:rPr>
              <a:t>Reducing Bank Conflict Impact</a:t>
            </a:r>
          </a:p>
          <a:p>
            <a:endParaRPr lang="en-US" dirty="0">
              <a:solidFill>
                <a:srgbClr val="0000FF"/>
              </a:solidFill>
            </a:endParaRPr>
          </a:p>
          <a:p>
            <a:r>
              <a:rPr lang="en-US" dirty="0" smtClean="0"/>
              <a:t>Linearly Compressed Pages:</a:t>
            </a:r>
            <a:r>
              <a:rPr lang="en-US" dirty="0" smtClean="0">
                <a:solidFill>
                  <a:srgbClr val="0000FF"/>
                </a:solidFill>
              </a:rPr>
              <a:t> Efficient Memory Compression</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a:t>
            </a:fld>
            <a:endParaRPr lang="en-US" altLang="en-US">
              <a:solidFill>
                <a:srgbClr val="000000"/>
              </a:solidFill>
            </a:endParaRPr>
          </a:p>
        </p:txBody>
      </p:sp>
      <p:sp>
        <p:nvSpPr>
          <p:cNvPr id="6" name="Rectangle 5"/>
          <p:cNvSpPr/>
          <p:nvPr/>
        </p:nvSpPr>
        <p:spPr>
          <a:xfrm>
            <a:off x="539552" y="1124744"/>
            <a:ext cx="8064896"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539552" y="3789040"/>
            <a:ext cx="8064896"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539552" y="2888210"/>
            <a:ext cx="8064896"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 name="Rectangle 8"/>
          <p:cNvSpPr/>
          <p:nvPr/>
        </p:nvSpPr>
        <p:spPr>
          <a:xfrm>
            <a:off x="563070" y="5517232"/>
            <a:ext cx="8064896"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42237964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856456"/>
            <a:ext cx="8807896"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a:t>
            </a:r>
            <a:r>
              <a:rPr lang="en-US" dirty="0" smtClean="0">
                <a:solidFill>
                  <a:srgbClr val="000000"/>
                </a:solidFill>
                <a:latin typeface="Tahoma" charset="0"/>
                <a:ea typeface="ＭＳ Ｐゴシック" charset="0"/>
                <a:cs typeface="ＭＳ Ｐゴシック" charset="0"/>
              </a:rPr>
              <a:t>Memory</a:t>
            </a:r>
            <a:endParaRPr lang="en-US" dirty="0">
              <a:solidFill>
                <a:srgbClr val="000000"/>
              </a:solidFill>
              <a:latin typeface="Tahoma" charset="0"/>
              <a:ea typeface="ＭＳ Ｐゴシック" charset="0"/>
              <a:cs typeface="ＭＳ Ｐゴシック" charset="0"/>
            </a:endParaRP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p>
          <a:p>
            <a:endParaRPr lang="en-US" sz="18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marL="344487" lvl="1" indent="0" eaLnBrk="1" hangingPunct="1">
              <a:buNone/>
            </a:pPr>
            <a:endParaRPr lang="en-US" sz="12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500" dirty="0">
                <a:solidFill>
                  <a:srgbClr val="000000"/>
                </a:solidFill>
                <a:latin typeface="Tahoma" charset="0"/>
                <a:ea typeface="ＭＳ Ｐゴシック" charset="0"/>
                <a:cs typeface="ＭＳ Ｐゴシック" charset="0"/>
              </a:rPr>
              <a:t>Lee, </a:t>
            </a:r>
            <a:r>
              <a:rPr lang="en-US" sz="1500" dirty="0" err="1">
                <a:solidFill>
                  <a:srgbClr val="000000"/>
                </a:solidFill>
                <a:latin typeface="Tahoma" charset="0"/>
                <a:ea typeface="ＭＳ Ｐゴシック" charset="0"/>
                <a:cs typeface="ＭＳ Ｐゴシック" charset="0"/>
              </a:rPr>
              <a:t>Ipek</a:t>
            </a:r>
            <a:r>
              <a:rPr lang="en-US" sz="1500" dirty="0">
                <a:solidFill>
                  <a:srgbClr val="000000"/>
                </a:solidFill>
                <a:latin typeface="Tahoma" charset="0"/>
                <a:ea typeface="ＭＳ Ｐゴシック" charset="0"/>
                <a:cs typeface="ＭＳ Ｐゴシック" charset="0"/>
              </a:rPr>
              <a:t>, Mutlu, Burger, </a:t>
            </a:r>
            <a:r>
              <a:rPr lang="ja-JP" altLang="en-US" sz="1500" dirty="0">
                <a:solidFill>
                  <a:srgbClr val="000000"/>
                </a:solidFill>
                <a:latin typeface="Tahoma" charset="0"/>
                <a:ea typeface="ＭＳ Ｐゴシック" charset="0"/>
                <a:cs typeface="ＭＳ Ｐゴシック" charset="0"/>
              </a:rPr>
              <a:t>“</a:t>
            </a:r>
            <a:r>
              <a:rPr lang="en-US" sz="1500" dirty="0">
                <a:solidFill>
                  <a:srgbClr val="0000FF"/>
                </a:solidFill>
                <a:latin typeface="Tahoma" charset="0"/>
                <a:ea typeface="ＭＳ Ｐゴシック" charset="0"/>
                <a:cs typeface="ＭＳ Ｐゴシック" charset="0"/>
              </a:rPr>
              <a:t>Architecting Phase Change Memory as a Scalable DRAM Alternative</a:t>
            </a:r>
            <a:r>
              <a:rPr lang="en-US" sz="1500" dirty="0">
                <a:solidFill>
                  <a:srgbClr val="000000"/>
                </a:solidFill>
                <a:latin typeface="Tahoma" charset="0"/>
                <a:ea typeface="ＭＳ Ｐゴシック" charset="0"/>
                <a:cs typeface="ＭＳ Ｐゴシック" charset="0"/>
              </a:rPr>
              <a:t>,</a:t>
            </a:r>
            <a:r>
              <a:rPr lang="ja-JP" altLang="en-US" sz="1500" dirty="0">
                <a:solidFill>
                  <a:srgbClr val="000000"/>
                </a:solidFill>
                <a:latin typeface="Tahoma" charset="0"/>
                <a:ea typeface="ＭＳ Ｐゴシック" charset="0"/>
                <a:cs typeface="ＭＳ Ｐゴシック" charset="0"/>
              </a:rPr>
              <a:t>”</a:t>
            </a:r>
            <a:r>
              <a:rPr lang="en-US" sz="1500" dirty="0">
                <a:solidFill>
                  <a:srgbClr val="000000"/>
                </a:solidFill>
                <a:latin typeface="Tahoma" charset="0"/>
                <a:ea typeface="ＭＳ Ｐゴシック" charset="0"/>
                <a:cs typeface="ＭＳ Ｐゴシック" charset="0"/>
              </a:rPr>
              <a:t> ISCA 2009, CACM 2010, Top Picks 2010.</a:t>
            </a:r>
          </a:p>
          <a:p>
            <a:pPr>
              <a:buClr>
                <a:srgbClr val="CC9900"/>
              </a:buClr>
              <a:buFont typeface="Wingdings" charset="0"/>
              <a:buChar char="n"/>
            </a:pPr>
            <a:r>
              <a:rPr lang="en-US" sz="1500" dirty="0"/>
              <a:t>Meza, Chang, Yoon, </a:t>
            </a:r>
            <a:r>
              <a:rPr lang="en-US" sz="1500" dirty="0" smtClean="0"/>
              <a:t>Mutlu, </a:t>
            </a:r>
            <a:r>
              <a:rPr lang="en-US" sz="1500" dirty="0" err="1" smtClean="0"/>
              <a:t>Ranganathan</a:t>
            </a:r>
            <a:r>
              <a:rPr lang="en-US" sz="1500" dirty="0" smtClean="0"/>
              <a:t>, </a:t>
            </a:r>
            <a:r>
              <a:rPr lang="en-US" sz="1500" dirty="0"/>
              <a:t>“</a:t>
            </a:r>
            <a:r>
              <a:rPr lang="en-US" sz="1500" dirty="0">
                <a:solidFill>
                  <a:srgbClr val="0000FF"/>
                </a:solidFill>
              </a:rPr>
              <a:t>Enabling Efficient and Scalable Hybrid Memories</a:t>
            </a:r>
            <a:r>
              <a:rPr lang="en-US" sz="1500" dirty="0"/>
              <a:t>,” IEEE Comp. Arch. Letters 2012.</a:t>
            </a:r>
          </a:p>
          <a:p>
            <a:pPr>
              <a:buClr>
                <a:srgbClr val="CC9900"/>
              </a:buClr>
              <a:buFont typeface="Wingdings" charset="0"/>
              <a:buChar char="n"/>
            </a:pPr>
            <a:r>
              <a:rPr lang="en-US" sz="1500" dirty="0" smtClean="0"/>
              <a:t>Yoon, Meza et al., </a:t>
            </a:r>
            <a:r>
              <a:rPr lang="en-US" sz="1500" dirty="0"/>
              <a:t>“</a:t>
            </a:r>
            <a:r>
              <a:rPr lang="en-US" sz="1500" dirty="0">
                <a:solidFill>
                  <a:srgbClr val="0000FF"/>
                </a:solidFill>
              </a:rPr>
              <a:t>Row Buffer </a:t>
            </a:r>
            <a:r>
              <a:rPr lang="en-US" sz="1500" dirty="0" smtClean="0">
                <a:solidFill>
                  <a:srgbClr val="0000FF"/>
                </a:solidFill>
              </a:rPr>
              <a:t>Locality</a:t>
            </a:r>
            <a:r>
              <a:rPr lang="en-US" sz="1500" dirty="0">
                <a:solidFill>
                  <a:srgbClr val="0000FF"/>
                </a:solidFill>
              </a:rPr>
              <a:t> </a:t>
            </a:r>
            <a:r>
              <a:rPr lang="en-US" sz="1500" dirty="0" smtClean="0">
                <a:solidFill>
                  <a:srgbClr val="0000FF"/>
                </a:solidFill>
              </a:rPr>
              <a:t>Aware Caching Policies for </a:t>
            </a:r>
            <a:r>
              <a:rPr lang="en-US" sz="1500" dirty="0">
                <a:solidFill>
                  <a:srgbClr val="0000FF"/>
                </a:solidFill>
              </a:rPr>
              <a:t>Hybrid Memories</a:t>
            </a:r>
            <a:r>
              <a:rPr lang="en-US" sz="1500" dirty="0"/>
              <a:t>,” </a:t>
            </a:r>
            <a:r>
              <a:rPr lang="en-US" sz="1500" dirty="0" smtClean="0"/>
              <a:t>ICCD 2012.</a:t>
            </a:r>
          </a:p>
          <a:p>
            <a:pPr>
              <a:buClr>
                <a:srgbClr val="CC9900"/>
              </a:buClr>
              <a:buFont typeface="Wingdings" charset="0"/>
              <a:buChar char="n"/>
            </a:pPr>
            <a:r>
              <a:rPr lang="en-US" sz="1500" dirty="0" err="1" smtClean="0"/>
              <a:t>Kultursay</a:t>
            </a:r>
            <a:r>
              <a:rPr lang="en-US" sz="1500" dirty="0"/>
              <a:t>+, “</a:t>
            </a:r>
            <a:r>
              <a:rPr lang="en-US" sz="1500" dirty="0">
                <a:solidFill>
                  <a:srgbClr val="0000FF"/>
                </a:solidFill>
              </a:rPr>
              <a:t>Evaluating STT-RAM as an Energy-Efficient Main Memory </a:t>
            </a:r>
            <a:r>
              <a:rPr lang="en-US" sz="1500" dirty="0" smtClean="0">
                <a:solidFill>
                  <a:srgbClr val="0000FF"/>
                </a:solidFill>
              </a:rPr>
              <a:t>Alternative</a:t>
            </a:r>
            <a:r>
              <a:rPr lang="en-US" sz="1500" dirty="0" smtClean="0"/>
              <a:t>,</a:t>
            </a:r>
            <a:r>
              <a:rPr lang="en-US" sz="1500" dirty="0"/>
              <a:t>” ISPASS 2013. </a:t>
            </a:r>
            <a:endParaRPr lang="en-US" sz="1500" dirty="0" smtClean="0"/>
          </a:p>
          <a:p>
            <a:pPr>
              <a:buClr>
                <a:srgbClr val="CC9900"/>
              </a:buClr>
              <a:buFont typeface="Wingdings" charset="0"/>
              <a:buChar char="n"/>
            </a:pPr>
            <a:r>
              <a:rPr lang="en-US" sz="1500" dirty="0" smtClean="0"/>
              <a:t>Meza+, “</a:t>
            </a:r>
            <a:r>
              <a:rPr lang="en-US" sz="1500" dirty="0" smtClean="0">
                <a:solidFill>
                  <a:srgbClr val="0000FF"/>
                </a:solidFill>
              </a:rPr>
              <a:t>A Case for Efficient Hardware-Software Cooperative Management of Storage and Memory</a:t>
            </a:r>
            <a:r>
              <a:rPr lang="en-US" sz="1500" dirty="0" smtClean="0"/>
              <a:t>,” WEED 2013.</a:t>
            </a:r>
            <a:endParaRPr lang="en-US" sz="1500" dirty="0"/>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spTree>
    <p:extLst>
      <p:ext uri="{BB962C8B-B14F-4D97-AF65-F5344CB8AC3E}">
        <p14:creationId xmlns:p14="http://schemas.microsoft.com/office/powerpoint/2010/main" val="7895759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851920" y="1916832"/>
            <a:ext cx="4824536"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2107061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ea typeface="ＭＳ Ｐゴシック" pitchFamily="34" charset="-128"/>
              </a:rPr>
              <a:t>Lab 5 Grade Distribution</a:t>
            </a:r>
          </a:p>
        </p:txBody>
      </p:sp>
      <p:sp>
        <p:nvSpPr>
          <p:cNvPr id="4099" name="Slide Number Placeholder 3"/>
          <p:cNvSpPr>
            <a:spLocks noGrp="1"/>
          </p:cNvSpPr>
          <p:nvPr>
            <p:ph type="sldNum" sz="quarter" idx="11"/>
          </p:nvPr>
        </p:nvSpPr>
        <p:spPr>
          <a:noFill/>
        </p:spPr>
        <p:txBody>
          <a:bodyPr/>
          <a:lstStyle/>
          <a:p>
            <a:fld id="{EA250A6D-66F0-4F10-9832-998AF6A15B83}" type="slidenum">
              <a:rPr lang="en-US">
                <a:cs typeface="Arial" charset="0"/>
              </a:rPr>
              <a:pPr/>
              <a:t>3</a:t>
            </a:fld>
            <a:endParaRPr lang="en-US">
              <a:cs typeface="Arial" charset="0"/>
            </a:endParaRPr>
          </a:p>
        </p:txBody>
      </p:sp>
      <p:sp>
        <p:nvSpPr>
          <p:cNvPr id="4100" name="Content Placeholder 5"/>
          <p:cNvSpPr>
            <a:spLocks noGrp="1"/>
          </p:cNvSpPr>
          <p:nvPr>
            <p:ph idx="1"/>
          </p:nvPr>
        </p:nvSpPr>
        <p:spPr>
          <a:xfrm>
            <a:off x="228600" y="996950"/>
            <a:ext cx="8610600" cy="5194300"/>
          </a:xfrm>
        </p:spPr>
        <p:txBody>
          <a:bodyPr/>
          <a:lstStyle/>
          <a:p>
            <a:endParaRPr lang="en-US" dirty="0" smtClean="0">
              <a:ea typeface="ＭＳ Ｐゴシック" pitchFamily="34" charset="-128"/>
            </a:endParaRPr>
          </a:p>
        </p:txBody>
      </p:sp>
      <p:graphicFrame>
        <p:nvGraphicFramePr>
          <p:cNvPr id="6" name="Chart 5"/>
          <p:cNvGraphicFramePr>
            <a:graphicFrameLocks/>
          </p:cNvGraphicFramePr>
          <p:nvPr>
            <p:extLst>
              <p:ext uri="{D42A27DB-BD31-4B8C-83A1-F6EECF244321}">
                <p14:modId xmlns:p14="http://schemas.microsoft.com/office/powerpoint/2010/main" val="1334442767"/>
              </p:ext>
            </p:extLst>
          </p:nvPr>
        </p:nvGraphicFramePr>
        <p:xfrm>
          <a:off x="228600" y="990600"/>
          <a:ext cx="85344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1717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152400"/>
            <a:ext cx="8915400" cy="1066800"/>
          </a:xfrm>
        </p:spPr>
        <p:txBody>
          <a:bodyPr/>
          <a:lstStyle/>
          <a:p>
            <a:r>
              <a:rPr lang="en-US" dirty="0" smtClean="0"/>
              <a:t>An Orthogonal Issue: Memory Interference</a:t>
            </a:r>
          </a:p>
        </p:txBody>
      </p:sp>
      <p:sp>
        <p:nvSpPr>
          <p:cNvPr id="10268" name="Rectangle 65"/>
          <p:cNvSpPr>
            <a:spLocks noChangeArrowheads="1"/>
          </p:cNvSpPr>
          <p:nvPr/>
        </p:nvSpPr>
        <p:spPr bwMode="auto">
          <a:xfrm>
            <a:off x="5472764" y="1700808"/>
            <a:ext cx="2571768" cy="2928958"/>
          </a:xfrm>
          <a:prstGeom prst="rect">
            <a:avLst/>
          </a:prstGeom>
          <a:noFill/>
          <a:ln w="54864" algn="ctr">
            <a:solidFill>
              <a:schemeClr val="tx1"/>
            </a:solidFill>
            <a:round/>
            <a:headEnd/>
            <a:tailEnd/>
          </a:ln>
        </p:spPr>
        <p:txBody>
          <a:bodyPr anchor="ctr"/>
          <a:lstStyle/>
          <a:p>
            <a:pPr algn="ctr" eaLnBrk="0" hangingPunct="0"/>
            <a:r>
              <a:rPr lang="en-US" sz="3000" dirty="0" smtClean="0">
                <a:solidFill>
                  <a:srgbClr val="000000"/>
                </a:solidFill>
                <a:latin typeface="Tahoma"/>
              </a:rPr>
              <a:t>Main </a:t>
            </a:r>
          </a:p>
          <a:p>
            <a:pPr algn="ctr" eaLnBrk="0" hangingPunct="0"/>
            <a:r>
              <a:rPr lang="en-US" sz="3000" dirty="0" smtClean="0">
                <a:solidFill>
                  <a:srgbClr val="000000"/>
                </a:solidFill>
                <a:latin typeface="Tahoma"/>
              </a:rPr>
              <a:t>Memory</a:t>
            </a:r>
            <a:endParaRPr lang="en-US" sz="3000" dirty="0">
              <a:solidFill>
                <a:srgbClr val="000000"/>
              </a:solidFill>
              <a:latin typeface="Tahoma"/>
            </a:endParaRPr>
          </a:p>
        </p:txBody>
      </p:sp>
      <p:sp>
        <p:nvSpPr>
          <p:cNvPr id="272" name="Left-Right Arrow 271"/>
          <p:cNvSpPr/>
          <p:nvPr/>
        </p:nvSpPr>
        <p:spPr>
          <a:xfrm>
            <a:off x="3686814" y="2876824"/>
            <a:ext cx="1714512" cy="574354"/>
          </a:xfrm>
          <a:prstGeom prst="lef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4" name="Slide Number Placeholder 273"/>
          <p:cNvSpPr>
            <a:spLocks noGrp="1"/>
          </p:cNvSpPr>
          <p:nvPr>
            <p:ph type="sldNum" sz="quarter" idx="11"/>
          </p:nvPr>
        </p:nvSpPr>
        <p:spPr/>
        <p:txBody>
          <a:bodyPr/>
          <a:lstStyle/>
          <a:p>
            <a:fld id="{323594FA-E141-4234-AE05-360401972BE7}" type="slidenum">
              <a:rPr lang="en-US" altLang="en-US" smtClean="0">
                <a:solidFill>
                  <a:srgbClr val="000000"/>
                </a:solidFill>
              </a:rPr>
              <a:pPr/>
              <a:t>30</a:t>
            </a:fld>
            <a:endParaRPr lang="en-US" altLang="en-US">
              <a:solidFill>
                <a:srgbClr val="000000"/>
              </a:solidFill>
            </a:endParaRPr>
          </a:p>
        </p:txBody>
      </p:sp>
      <p:sp>
        <p:nvSpPr>
          <p:cNvPr id="60" name="Rectangle 59"/>
          <p:cNvSpPr/>
          <p:nvPr/>
        </p:nvSpPr>
        <p:spPr>
          <a:xfrm>
            <a:off x="1043608" y="1951258"/>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1" name="Rectangle 60"/>
          <p:cNvSpPr/>
          <p:nvPr/>
        </p:nvSpPr>
        <p:spPr>
          <a:xfrm>
            <a:off x="2400930" y="1951258"/>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2" name="Rectangle 61"/>
          <p:cNvSpPr/>
          <p:nvPr/>
        </p:nvSpPr>
        <p:spPr>
          <a:xfrm>
            <a:off x="1043608" y="3237142"/>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3" name="Rectangle 62"/>
          <p:cNvSpPr/>
          <p:nvPr/>
        </p:nvSpPr>
        <p:spPr>
          <a:xfrm>
            <a:off x="2400930" y="3237142"/>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2" name="TextBox 1"/>
          <p:cNvSpPr txBox="1"/>
          <p:nvPr/>
        </p:nvSpPr>
        <p:spPr>
          <a:xfrm>
            <a:off x="179512" y="5518393"/>
            <a:ext cx="8869761" cy="430887"/>
          </a:xfrm>
          <a:prstGeom prst="rect">
            <a:avLst/>
          </a:prstGeom>
          <a:noFill/>
        </p:spPr>
        <p:txBody>
          <a:bodyPr wrap="none" rtlCol="0">
            <a:spAutoFit/>
          </a:bodyPr>
          <a:lstStyle/>
          <a:p>
            <a:r>
              <a:rPr lang="en-US" sz="2200" dirty="0" smtClean="0">
                <a:solidFill>
                  <a:srgbClr val="FF0000"/>
                </a:solidFill>
                <a:latin typeface="Tahoma"/>
              </a:rPr>
              <a:t>Cores’ interfere with each other when accessing shared main memory</a:t>
            </a:r>
            <a:endParaRPr lang="en-US" sz="2200" dirty="0">
              <a:solidFill>
                <a:srgbClr val="FF0000"/>
              </a:solidFill>
              <a:latin typeface="Tahoma"/>
            </a:endParaRPr>
          </a:p>
        </p:txBody>
      </p:sp>
    </p:spTree>
    <p:extLst>
      <p:ext uri="{BB962C8B-B14F-4D97-AF65-F5344CB8AC3E}">
        <p14:creationId xmlns:p14="http://schemas.microsoft.com/office/powerpoint/2010/main" val="663149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6633"/>
            <a:ext cx="8801100" cy="5046663"/>
          </a:xfrm>
        </p:spPr>
        <p:txBody>
          <a:bodyPr/>
          <a:lstStyle/>
          <a:p>
            <a:r>
              <a:rPr lang="en-US" dirty="0">
                <a:latin typeface="Tahoma" charset="0"/>
              </a:rPr>
              <a:t>Problem: </a:t>
            </a:r>
            <a:r>
              <a:rPr lang="en-US" dirty="0">
                <a:solidFill>
                  <a:srgbClr val="FF0000"/>
                </a:solidFill>
                <a:latin typeface="Tahoma" charset="0"/>
              </a:rPr>
              <a:t>Memory interference </a:t>
            </a:r>
            <a:r>
              <a:rPr lang="en-US" dirty="0" smtClean="0">
                <a:solidFill>
                  <a:srgbClr val="FF0000"/>
                </a:solidFill>
                <a:latin typeface="Tahoma" charset="0"/>
              </a:rPr>
              <a:t>between cores is uncontrolled</a:t>
            </a:r>
          </a:p>
          <a:p>
            <a:pPr marL="344487" lvl="1" indent="0">
              <a:buNone/>
            </a:pPr>
            <a:r>
              <a:rPr lang="en-US" dirty="0" smtClean="0">
                <a:latin typeface="Tahoma" charset="0"/>
                <a:sym typeface="Wingdings"/>
              </a:rPr>
              <a:t> </a:t>
            </a:r>
            <a:r>
              <a:rPr lang="en-US" dirty="0" smtClean="0">
                <a:latin typeface="Tahoma" charset="0"/>
                <a:sym typeface="Wingdings" charset="0"/>
              </a:rPr>
              <a:t>unfairness, starvation, low performance</a:t>
            </a:r>
          </a:p>
          <a:p>
            <a:pPr marL="344487" lvl="1" indent="0">
              <a:buNone/>
            </a:pPr>
            <a:r>
              <a:rPr lang="en-US" dirty="0" smtClean="0">
                <a:solidFill>
                  <a:srgbClr val="FF0000"/>
                </a:solidFill>
                <a:latin typeface="Tahoma" charset="0"/>
                <a:sym typeface="Wingdings"/>
              </a:rPr>
              <a:t> </a:t>
            </a:r>
            <a:r>
              <a:rPr lang="en-US" dirty="0" smtClean="0">
                <a:solidFill>
                  <a:srgbClr val="FF0000"/>
                </a:solidFill>
                <a:latin typeface="Tahoma" charset="0"/>
                <a:sym typeface="Wingdings" charset="0"/>
              </a:rPr>
              <a:t>uncontrollable</a:t>
            </a:r>
            <a:r>
              <a:rPr lang="en-US" dirty="0">
                <a:solidFill>
                  <a:srgbClr val="FF0000"/>
                </a:solidFill>
                <a:latin typeface="Tahoma" charset="0"/>
                <a:sym typeface="Wingdings" charset="0"/>
              </a:rPr>
              <a:t>, </a:t>
            </a:r>
            <a:r>
              <a:rPr lang="en-US" dirty="0" smtClean="0">
                <a:solidFill>
                  <a:srgbClr val="FF0000"/>
                </a:solidFill>
                <a:latin typeface="Tahoma" charset="0"/>
                <a:sym typeface="Wingdings" charset="0"/>
              </a:rPr>
              <a:t>unpredictable, vulnerable </a:t>
            </a:r>
            <a:r>
              <a:rPr lang="en-US" dirty="0">
                <a:solidFill>
                  <a:srgbClr val="FF0000"/>
                </a:solidFill>
                <a:latin typeface="Tahoma" charset="0"/>
                <a:sym typeface="Wingdings" charset="0"/>
              </a:rPr>
              <a:t>system</a:t>
            </a:r>
            <a:endParaRPr lang="en-US" dirty="0">
              <a:solidFill>
                <a:srgbClr val="FF0000"/>
              </a:solidFill>
              <a:latin typeface="Tahoma" charset="0"/>
            </a:endParaRPr>
          </a:p>
          <a:p>
            <a:pPr marL="0" indent="0">
              <a:buNone/>
            </a:pPr>
            <a:endParaRPr lang="en-US" sz="1800" dirty="0">
              <a:latin typeface="Tahoma" charset="0"/>
              <a:sym typeface="Wingdings" charset="0"/>
            </a:endParaRPr>
          </a:p>
          <a:p>
            <a:r>
              <a:rPr lang="en-US" dirty="0">
                <a:latin typeface="Tahoma" charset="0"/>
                <a:sym typeface="Wingdings" charset="0"/>
              </a:rPr>
              <a:t>Solution: </a:t>
            </a:r>
            <a:r>
              <a:rPr lang="en-US" dirty="0" smtClean="0">
                <a:solidFill>
                  <a:srgbClr val="0000FF"/>
                </a:solidFill>
                <a:latin typeface="Tahoma" charset="0"/>
                <a:sym typeface="Wingdings" charset="0"/>
              </a:rPr>
              <a:t>QoS-Aware Memory Systems</a:t>
            </a:r>
            <a:endParaRPr lang="en-US" dirty="0">
              <a:solidFill>
                <a:srgbClr val="0000FF"/>
              </a:solidFill>
              <a:latin typeface="Tahoma" charset="0"/>
              <a:sym typeface="Wingdings" charset="0"/>
            </a:endParaRPr>
          </a:p>
          <a:p>
            <a:pPr lvl="1"/>
            <a:r>
              <a:rPr lang="en-US" dirty="0">
                <a:solidFill>
                  <a:srgbClr val="008000"/>
                </a:solidFill>
                <a:latin typeface="Tahoma" charset="0"/>
                <a:ea typeface="ＭＳ Ｐゴシック" charset="0"/>
                <a:sym typeface="Wingdings" charset="0"/>
              </a:rPr>
              <a:t>Hardware </a:t>
            </a:r>
            <a:r>
              <a:rPr lang="en-US" dirty="0" smtClean="0">
                <a:solidFill>
                  <a:srgbClr val="008000"/>
                </a:solidFill>
                <a:latin typeface="Tahoma" charset="0"/>
                <a:ea typeface="ＭＳ Ｐゴシック" charset="0"/>
                <a:sym typeface="Wingdings" charset="0"/>
              </a:rPr>
              <a:t>designed </a:t>
            </a:r>
            <a:r>
              <a:rPr lang="en-US" dirty="0">
                <a:solidFill>
                  <a:srgbClr val="008000"/>
                </a:solidFill>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solidFill>
                  <a:srgbClr val="008000"/>
                </a:solidFill>
                <a:latin typeface="Tahoma" charset="0"/>
                <a:ea typeface="ＭＳ Ｐゴシック" charset="0"/>
                <a:sym typeface="Wingdings" charset="0"/>
              </a:rPr>
              <a:t>Software designed to configure the resources to satisfy different QoS </a:t>
            </a:r>
            <a:r>
              <a:rPr lang="en-US" dirty="0" smtClean="0">
                <a:solidFill>
                  <a:srgbClr val="008000"/>
                </a:solidFill>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r>
              <a:rPr lang="en-US" dirty="0" smtClean="0">
                <a:solidFill>
                  <a:srgbClr val="0000FF"/>
                </a:solidFill>
                <a:latin typeface="Tahoma" charset="0"/>
                <a:ea typeface="ＭＳ Ｐゴシック" charset="0"/>
                <a:sym typeface="Wingdings" charset="0"/>
              </a:rPr>
              <a:t>QoS-aware memory controllers and interconnects can provide predictable </a:t>
            </a:r>
            <a:r>
              <a:rPr lang="en-US" dirty="0">
                <a:solidFill>
                  <a:srgbClr val="0000FF"/>
                </a:solidFill>
                <a:latin typeface="Tahoma" charset="0"/>
                <a:ea typeface="ＭＳ Ｐゴシック" charset="0"/>
                <a:sym typeface="Wingdings" charset="0"/>
              </a:rPr>
              <a:t>performance </a:t>
            </a:r>
            <a:r>
              <a:rPr lang="en-US" dirty="0" smtClean="0">
                <a:solidFill>
                  <a:srgbClr val="0000FF"/>
                </a:solidFill>
                <a:latin typeface="Tahoma" charset="0"/>
                <a:ea typeface="ＭＳ Ｐゴシック" charset="0"/>
                <a:sym typeface="Wingdings" charset="0"/>
              </a:rPr>
              <a:t>and higher efficiency</a:t>
            </a: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An Orthogonal Issue: Memory Interference</a:t>
            </a:r>
            <a:endParaRPr lang="en-US" dirty="0">
              <a:latin typeface="Garamond" charset="0"/>
            </a:endParaRPr>
          </a:p>
        </p:txBody>
      </p:sp>
    </p:spTree>
    <p:extLst>
      <p:ext uri="{BB962C8B-B14F-4D97-AF65-F5344CB8AC3E}">
        <p14:creationId xmlns:p14="http://schemas.microsoft.com/office/powerpoint/2010/main" val="33299907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 [Kim+, RTAS’14]</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777948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Major Trends Affecting Main </a:t>
            </a:r>
            <a:r>
              <a:rPr lang="en-US" dirty="0" smtClean="0">
                <a:solidFill>
                  <a:srgbClr val="000000"/>
                </a:solidFill>
                <a:latin typeface="Tahoma" charset="0"/>
                <a:ea typeface="ＭＳ Ｐゴシック" charset="0"/>
                <a:cs typeface="ＭＳ Ｐゴシック" charset="0"/>
              </a:rPr>
              <a:t>Memory</a:t>
            </a:r>
          </a:p>
          <a:p>
            <a:pPr eaLnBrk="1" hangingPunct="1"/>
            <a:r>
              <a:rPr lang="en-US" dirty="0" smtClean="0">
                <a:solidFill>
                  <a:srgbClr val="000000"/>
                </a:solidFill>
                <a:latin typeface="Tahoma" charset="0"/>
                <a:ea typeface="ＭＳ Ｐゴシック" charset="0"/>
                <a:cs typeface="ＭＳ Ｐゴシック" charset="0"/>
              </a:rPr>
              <a:t>Major Solution Directions</a:t>
            </a:r>
            <a:endParaRPr lang="en-US" dirty="0" smtClean="0">
              <a:solidFill>
                <a:srgbClr val="000000"/>
              </a:solidFill>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Requirements </a:t>
            </a:r>
            <a:r>
              <a:rPr lang="en-US" dirty="0">
                <a:solidFill>
                  <a:srgbClr val="0000FF"/>
                </a:solidFill>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33</a:t>
            </a:fld>
            <a:endParaRPr lang="en-US" sz="1600">
              <a:latin typeface="Garamond" charset="0"/>
            </a:endParaRPr>
          </a:p>
        </p:txBody>
      </p:sp>
    </p:spTree>
    <p:extLst>
      <p:ext uri="{BB962C8B-B14F-4D97-AF65-F5344CB8AC3E}">
        <p14:creationId xmlns:p14="http://schemas.microsoft.com/office/powerpoint/2010/main" val="2966678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latin typeface="Tahoma" charset="0"/>
                <a:ea typeface="ＭＳ Ｐゴシック" charset="0"/>
              </a:rPr>
              <a:t>Enough capacity</a:t>
            </a:r>
          </a:p>
          <a:p>
            <a:pPr lvl="1" eaLnBrk="1" hangingPunct="1"/>
            <a:r>
              <a:rPr lang="en-US">
                <a:latin typeface="Tahoma" charset="0"/>
                <a:ea typeface="ＭＳ Ｐゴシック" charset="0"/>
              </a:rPr>
              <a:t>Low cost</a:t>
            </a:r>
          </a:p>
          <a:p>
            <a:pPr lvl="1" eaLnBrk="1" hangingPunct="1"/>
            <a:r>
              <a:rPr lang="en-US">
                <a:latin typeface="Tahoma" charset="0"/>
                <a:ea typeface="ＭＳ Ｐゴシック" charset="0"/>
              </a:rPr>
              <a:t>High system performance (high bandwidth,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A844AF7-2876-0442-A8CE-D207367B34A8}" type="slidenum">
              <a:rPr lang="en-US" sz="1600">
                <a:solidFill>
                  <a:srgbClr val="000000"/>
                </a:solidFill>
                <a:latin typeface="Garamond" charset="0"/>
              </a:rPr>
              <a:pPr eaLnBrk="1" hangingPunct="1"/>
              <a:t>34</a:t>
            </a:fld>
            <a:endParaRPr lang="en-US" sz="1600">
              <a:solidFill>
                <a:srgbClr val="000000"/>
              </a:solidFill>
              <a:latin typeface="Garamond" charset="0"/>
            </a:endParaRPr>
          </a:p>
        </p:txBody>
      </p:sp>
      <p:sp>
        <p:nvSpPr>
          <p:cNvPr id="33796"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Tree>
    <p:extLst>
      <p:ext uri="{BB962C8B-B14F-4D97-AF65-F5344CB8AC3E}">
        <p14:creationId xmlns:p14="http://schemas.microsoft.com/office/powerpoint/2010/main" val="4280093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solidFill>
                  <a:srgbClr val="FF0000"/>
                </a:solidFill>
                <a:latin typeface="Tahoma" charset="0"/>
                <a:ea typeface="ＭＳ Ｐゴシック" charset="0"/>
              </a:rPr>
              <a:t>Higher capacity</a:t>
            </a:r>
          </a:p>
          <a:p>
            <a:pPr lvl="1" eaLnBrk="1" hangingPunct="1"/>
            <a:r>
              <a:rPr lang="en-US">
                <a:solidFill>
                  <a:srgbClr val="FF0000"/>
                </a:solidFill>
                <a:latin typeface="Tahoma" charset="0"/>
                <a:ea typeface="ＭＳ Ｐゴシック" charset="0"/>
              </a:rPr>
              <a:t>Continuous low cost</a:t>
            </a:r>
          </a:p>
          <a:p>
            <a:pPr lvl="1" eaLnBrk="1" hangingPunct="1"/>
            <a:r>
              <a:rPr lang="en-US">
                <a:latin typeface="Tahoma" charset="0"/>
                <a:ea typeface="ＭＳ Ｐゴシック" charset="0"/>
              </a:rPr>
              <a:t>High system performance (</a:t>
            </a:r>
            <a:r>
              <a:rPr lang="en-US">
                <a:solidFill>
                  <a:srgbClr val="FF0000"/>
                </a:solidFill>
                <a:latin typeface="Tahoma" charset="0"/>
                <a:ea typeface="ＭＳ Ｐゴシック" charset="0"/>
              </a:rPr>
              <a:t>higher bandwidth</a:t>
            </a:r>
            <a:r>
              <a:rPr lang="en-US">
                <a:latin typeface="Tahoma" charset="0"/>
                <a:ea typeface="ＭＳ Ｐゴシック" charset="0"/>
              </a:rPr>
              <a:t>,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F4FB337-2263-BA4A-90BA-96B9CA55CE7B}" type="slidenum">
              <a:rPr lang="en-US" sz="1600">
                <a:solidFill>
                  <a:srgbClr val="000000"/>
                </a:solidFill>
                <a:latin typeface="Garamond" charset="0"/>
              </a:rPr>
              <a:pPr eaLnBrk="1" hangingPunct="1"/>
              <a:t>35</a:t>
            </a:fld>
            <a:endParaRPr lang="en-US" sz="1600">
              <a:solidFill>
                <a:srgbClr val="000000"/>
              </a:solidFill>
              <a:latin typeface="Garamond" charset="0"/>
            </a:endParaRPr>
          </a:p>
        </p:txBody>
      </p:sp>
      <p:sp>
        <p:nvSpPr>
          <p:cNvPr id="34820"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
        <p:nvSpPr>
          <p:cNvPr id="5" name="Rectangle 4"/>
          <p:cNvSpPr/>
          <p:nvPr/>
        </p:nvSpPr>
        <p:spPr>
          <a:xfrm>
            <a:off x="304800" y="18288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04800" y="42672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 Box 55"/>
          <p:cNvSpPr txBox="1">
            <a:spLocks noChangeArrowheads="1"/>
          </p:cNvSpPr>
          <p:nvPr/>
        </p:nvSpPr>
        <p:spPr bwMode="auto">
          <a:xfrm>
            <a:off x="298450" y="5867400"/>
            <a:ext cx="8599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Emerging, resistive memory technologies (NVM) can help</a:t>
            </a:r>
          </a:p>
        </p:txBody>
      </p:sp>
    </p:spTree>
    <p:extLst>
      <p:ext uri="{BB962C8B-B14F-4D97-AF65-F5344CB8AC3E}">
        <p14:creationId xmlns:p14="http://schemas.microsoft.com/office/powerpoint/2010/main" val="3131553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36</a:t>
            </a:fld>
            <a:endParaRPr lang="en-US" sz="1600">
              <a:latin typeface="Garamond" charset="0"/>
            </a:endParaRPr>
          </a:p>
        </p:txBody>
      </p:sp>
    </p:spTree>
    <p:extLst>
      <p:ext uri="{BB962C8B-B14F-4D97-AF65-F5344CB8AC3E}">
        <p14:creationId xmlns:p14="http://schemas.microsoft.com/office/powerpoint/2010/main" val="172413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The Promise of Emerging Technologies</a:t>
            </a:r>
          </a:p>
        </p:txBody>
      </p:sp>
      <p:sp>
        <p:nvSpPr>
          <p:cNvPr id="37891" name="Content Placeholder 2"/>
          <p:cNvSpPr>
            <a:spLocks noGrp="1"/>
          </p:cNvSpPr>
          <p:nvPr>
            <p:ph idx="1"/>
          </p:nvPr>
        </p:nvSpPr>
        <p:spPr>
          <a:xfrm>
            <a:off x="228600" y="1206500"/>
            <a:ext cx="8610600" cy="5194300"/>
          </a:xfrm>
        </p:spPr>
        <p:txBody>
          <a:bodyPr/>
          <a:lstStyle/>
          <a:p>
            <a:r>
              <a:rPr lang="en-US" sz="2200" dirty="0">
                <a:solidFill>
                  <a:srgbClr val="0000FF"/>
                </a:solidFill>
                <a:latin typeface="Tahoma" charset="0"/>
                <a:ea typeface="ＭＳ Ｐゴシック" charset="0"/>
                <a:cs typeface="ＭＳ Ｐゴシック" charset="0"/>
              </a:rPr>
              <a:t>Likely need to replace/augment DRAM </a:t>
            </a:r>
            <a:r>
              <a:rPr lang="en-US" sz="2200" dirty="0">
                <a:latin typeface="Tahoma" charset="0"/>
                <a:ea typeface="ＭＳ Ｐゴシック" charset="0"/>
                <a:cs typeface="ＭＳ Ｐゴシック" charset="0"/>
              </a:rPr>
              <a:t>with a technology that is</a:t>
            </a:r>
          </a:p>
          <a:p>
            <a:pPr lvl="1"/>
            <a:r>
              <a:rPr lang="en-US" sz="2000" dirty="0">
                <a:latin typeface="Tahoma" charset="0"/>
                <a:ea typeface="ＭＳ Ｐゴシック" charset="0"/>
              </a:rPr>
              <a:t>Technology scalable</a:t>
            </a:r>
          </a:p>
          <a:p>
            <a:pPr lvl="1"/>
            <a:r>
              <a:rPr lang="en-US" sz="2000" dirty="0">
                <a:latin typeface="Tahoma" charset="0"/>
                <a:ea typeface="ＭＳ Ｐゴシック" charset="0"/>
              </a:rPr>
              <a:t>And at least similarly efficient, high performance, and fault-tolerant </a:t>
            </a:r>
          </a:p>
          <a:p>
            <a:pPr lvl="2"/>
            <a:r>
              <a:rPr lang="en-US" sz="1800" dirty="0">
                <a:solidFill>
                  <a:srgbClr val="FF0000"/>
                </a:solidFill>
                <a:latin typeface="Tahoma" charset="0"/>
                <a:ea typeface="ＭＳ Ｐゴシック" charset="0"/>
              </a:rPr>
              <a:t>or can be architected to be so</a:t>
            </a: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endParaRPr lang="en-US" sz="2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Some </a:t>
            </a:r>
            <a:r>
              <a:rPr lang="en-US" sz="2200" dirty="0">
                <a:solidFill>
                  <a:srgbClr val="0000FF"/>
                </a:solidFill>
                <a:latin typeface="Tahoma" charset="0"/>
                <a:ea typeface="ＭＳ Ｐゴシック" charset="0"/>
                <a:cs typeface="ＭＳ Ｐゴシック" charset="0"/>
              </a:rPr>
              <a:t>emerging resistive memory technologies appear promising</a:t>
            </a:r>
          </a:p>
          <a:p>
            <a:pPr lvl="1"/>
            <a:r>
              <a:rPr lang="en-US" sz="2000" dirty="0">
                <a:latin typeface="Tahoma" charset="0"/>
                <a:ea typeface="ＭＳ Ｐゴシック" charset="0"/>
              </a:rPr>
              <a:t>Phase Change Memory (PCM</a:t>
            </a:r>
            <a:r>
              <a:rPr lang="en-US" sz="2000" dirty="0" smtClean="0">
                <a:latin typeface="Tahoma" charset="0"/>
                <a:ea typeface="ＭＳ Ｐゴシック" charset="0"/>
              </a:rPr>
              <a:t>)?</a:t>
            </a:r>
            <a:endParaRPr lang="en-US" sz="2000" dirty="0">
              <a:latin typeface="Tahoma" charset="0"/>
              <a:ea typeface="ＭＳ Ｐゴシック" charset="0"/>
            </a:endParaRPr>
          </a:p>
          <a:p>
            <a:pPr lvl="1"/>
            <a:r>
              <a:rPr lang="en-US" sz="2000" dirty="0">
                <a:latin typeface="Tahoma" charset="0"/>
                <a:ea typeface="ＭＳ Ｐゴシック" charset="0"/>
              </a:rPr>
              <a:t>Spin Torque Transfer Magnetic Memory (STT-MRAM)?</a:t>
            </a:r>
          </a:p>
          <a:p>
            <a:pPr lvl="1"/>
            <a:r>
              <a:rPr lang="en-US" sz="2000" dirty="0" err="1">
                <a:latin typeface="Tahoma" charset="0"/>
                <a:ea typeface="ＭＳ Ｐゴシック" charset="0"/>
              </a:rPr>
              <a:t>Memristors</a:t>
            </a:r>
            <a:r>
              <a:rPr lang="en-US" sz="2000" dirty="0">
                <a:latin typeface="Tahoma" charset="0"/>
                <a:ea typeface="ＭＳ Ｐゴシック" charset="0"/>
              </a:rPr>
              <a:t>?</a:t>
            </a:r>
          </a:p>
          <a:p>
            <a:pPr lvl="1"/>
            <a:r>
              <a:rPr lang="en-US" sz="2000" dirty="0">
                <a:latin typeface="Tahoma" charset="0"/>
                <a:ea typeface="ＭＳ Ｐゴシック" charset="0"/>
              </a:rPr>
              <a:t>And, </a:t>
            </a:r>
            <a:r>
              <a:rPr lang="en-US" sz="2000" dirty="0">
                <a:solidFill>
                  <a:srgbClr val="FF0000"/>
                </a:solidFill>
                <a:latin typeface="Tahoma" charset="0"/>
                <a:ea typeface="ＭＳ Ｐゴシック" charset="0"/>
              </a:rPr>
              <a:t>maybe there are other ones</a:t>
            </a:r>
          </a:p>
          <a:p>
            <a:pPr lvl="1"/>
            <a:r>
              <a:rPr lang="en-US" sz="2000"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ADC6341-2CE4-6F43-863E-AA79E9D0D8C8}"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sp>
        <p:nvSpPr>
          <p:cNvPr id="5" name="Rectangle 4"/>
          <p:cNvSpPr/>
          <p:nvPr/>
        </p:nvSpPr>
        <p:spPr>
          <a:xfrm>
            <a:off x="381000" y="5592763"/>
            <a:ext cx="72390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8051879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FF"/>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a:t>
            </a:r>
            <a:r>
              <a:rPr lang="en-US" dirty="0" smtClean="0">
                <a:latin typeface="Tahoma" charset="0"/>
                <a:ea typeface="ＭＳ Ｐゴシック" charset="0"/>
                <a:cs typeface="ＭＳ Ｐゴシック" charset="0"/>
              </a:rPr>
              <a:t>Systems</a:t>
            </a:r>
          </a:p>
          <a:p>
            <a:pPr lvl="1" eaLnBrk="1" hangingPunct="1"/>
            <a:r>
              <a:rPr lang="en-US" dirty="0">
                <a:latin typeface="Tahoma" charset="0"/>
                <a:ea typeface="ＭＳ Ｐゴシック" charset="0"/>
                <a:cs typeface="ＭＳ Ｐゴシック" charset="0"/>
              </a:rPr>
              <a:t>Other Opportunities with Emerging Technologies</a:t>
            </a:r>
          </a:p>
          <a:p>
            <a:pPr lvl="1" eaLnBrk="1" hangingPunct="1"/>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38</a:t>
            </a:fld>
            <a:endParaRPr lang="en-US" sz="1600">
              <a:latin typeface="Garamond" charset="0"/>
            </a:endParaRPr>
          </a:p>
        </p:txBody>
      </p:sp>
    </p:spTree>
    <p:extLst>
      <p:ext uri="{BB962C8B-B14F-4D97-AF65-F5344CB8AC3E}">
        <p14:creationId xmlns:p14="http://schemas.microsoft.com/office/powerpoint/2010/main" val="3617929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Charge vs. Resistive Memories</a:t>
            </a:r>
          </a:p>
        </p:txBody>
      </p:sp>
      <p:sp>
        <p:nvSpPr>
          <p:cNvPr id="38915"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Charge Memory (e.g., DRAM, Flash)</a:t>
            </a:r>
          </a:p>
          <a:p>
            <a:pPr lvl="1"/>
            <a:r>
              <a:rPr lang="en-US">
                <a:latin typeface="Tahoma" charset="0"/>
                <a:ea typeface="ＭＳ Ｐゴシック" charset="0"/>
              </a:rPr>
              <a:t>Write data by capturing charge Q</a:t>
            </a:r>
          </a:p>
          <a:p>
            <a:pPr lvl="1"/>
            <a:r>
              <a:rPr lang="en-US">
                <a:latin typeface="Tahoma" charset="0"/>
                <a:ea typeface="ＭＳ Ｐゴシック" charset="0"/>
              </a:rPr>
              <a:t>Read data by detecting voltage V</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Resistive Memory (e.g., PCM, STT-MRAM, memristors)</a:t>
            </a:r>
          </a:p>
          <a:p>
            <a:pPr lvl="1"/>
            <a:r>
              <a:rPr lang="en-US">
                <a:latin typeface="Tahoma" charset="0"/>
                <a:ea typeface="ＭＳ Ｐゴシック" charset="0"/>
              </a:rPr>
              <a:t>Write data by pulsing current dQ/dt</a:t>
            </a:r>
          </a:p>
          <a:p>
            <a:pPr lvl="1"/>
            <a:r>
              <a:rPr lang="en-US">
                <a:latin typeface="Tahoma" charset="0"/>
                <a:ea typeface="ＭＳ Ｐゴシック" charset="0"/>
              </a:rPr>
              <a:t>Read data by detecting resistance R </a:t>
            </a: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1650DB3-29A2-714E-810A-FBE1E1392B9C}" type="slidenum">
              <a:rPr lang="en-US" sz="1600">
                <a:solidFill>
                  <a:srgbClr val="000000"/>
                </a:solidFill>
                <a:latin typeface="Garamond" charset="0"/>
              </a:rPr>
              <a:pPr eaLnBrk="1" hangingPunct="1"/>
              <a:t>39</a:t>
            </a:fld>
            <a:endParaRPr lang="en-US" sz="1600">
              <a:solidFill>
                <a:srgbClr val="000000"/>
              </a:solidFill>
              <a:latin typeface="Garamond" charset="0"/>
            </a:endParaRPr>
          </a:p>
        </p:txBody>
      </p:sp>
    </p:spTree>
    <p:extLst>
      <p:ext uri="{BB962C8B-B14F-4D97-AF65-F5344CB8AC3E}">
        <p14:creationId xmlns:p14="http://schemas.microsoft.com/office/powerpoint/2010/main" val="4168322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 Extra Credit (Cache Sweep)</a:t>
            </a:r>
            <a:endParaRPr lang="en-US" dirty="0"/>
          </a:p>
        </p:txBody>
      </p:sp>
      <p:sp>
        <p:nvSpPr>
          <p:cNvPr id="3" name="Content Placeholder 2"/>
          <p:cNvSpPr>
            <a:spLocks noGrp="1"/>
          </p:cNvSpPr>
          <p:nvPr>
            <p:ph idx="1"/>
          </p:nvPr>
        </p:nvSpPr>
        <p:spPr>
          <a:xfrm>
            <a:off x="228600" y="908720"/>
            <a:ext cx="8610600" cy="5193723"/>
          </a:xfrm>
        </p:spPr>
        <p:txBody>
          <a:bodyPr>
            <a:normAutofit lnSpcReduction="10000"/>
          </a:bodyPr>
          <a:lstStyle/>
          <a:p>
            <a:pPr marL="0" indent="0">
              <a:buNone/>
            </a:pPr>
            <a:r>
              <a:rPr lang="hu-HU" dirty="0" smtClean="0"/>
              <a:t>1. Aaron Reyes, Bailey Forrest, Max Regan, Mengzhe Li, Xiang Lin, John </a:t>
            </a:r>
            <a:r>
              <a:rPr lang="hu-HU" dirty="0" smtClean="0"/>
              <a:t>Greth</a:t>
            </a:r>
          </a:p>
          <a:p>
            <a:pPr marL="0" indent="0">
              <a:buNone/>
            </a:pPr>
            <a:endParaRPr lang="hu-HU" dirty="0" smtClean="0"/>
          </a:p>
          <a:p>
            <a:pPr marL="0" indent="0">
              <a:buNone/>
            </a:pPr>
            <a:r>
              <a:rPr lang="hu-HU" dirty="0" smtClean="0"/>
              <a:t>2. </a:t>
            </a:r>
            <a:r>
              <a:rPr lang="hu-HU" dirty="0" smtClean="0"/>
              <a:t>Chang </a:t>
            </a:r>
            <a:r>
              <a:rPr lang="hu-HU" dirty="0" smtClean="0"/>
              <a:t>Sheng </a:t>
            </a:r>
            <a:r>
              <a:rPr lang="hu-HU" dirty="0" smtClean="0"/>
              <a:t>Loh, Fazle Sadi, Jacquelyn Harris, Jeremie Kim, Nicolas </a:t>
            </a:r>
            <a:r>
              <a:rPr lang="hu-HU" dirty="0" smtClean="0"/>
              <a:t>Mellis</a:t>
            </a:r>
          </a:p>
          <a:p>
            <a:pPr marL="0" indent="0">
              <a:buNone/>
            </a:pPr>
            <a:endParaRPr lang="hu-HU" dirty="0" smtClean="0"/>
          </a:p>
          <a:p>
            <a:pPr marL="0" indent="0">
              <a:buNone/>
            </a:pPr>
            <a:r>
              <a:rPr lang="hu-HU" dirty="0" smtClean="0"/>
              <a:t>3. </a:t>
            </a:r>
            <a:r>
              <a:rPr lang="hu-HU" dirty="0" smtClean="0"/>
              <a:t>Erik Pintar, Albert </a:t>
            </a:r>
            <a:r>
              <a:rPr lang="hu-HU" dirty="0" smtClean="0"/>
              <a:t>Cho</a:t>
            </a:r>
          </a:p>
          <a:p>
            <a:pPr marL="0" indent="0">
              <a:buNone/>
            </a:pPr>
            <a:endParaRPr lang="hu-HU" dirty="0" smtClean="0"/>
          </a:p>
          <a:p>
            <a:pPr marL="0" indent="0">
              <a:buNone/>
            </a:pPr>
            <a:r>
              <a:rPr lang="hu-HU" dirty="0" smtClean="0"/>
              <a:t>4. </a:t>
            </a:r>
            <a:r>
              <a:rPr lang="hu-HU" dirty="0" smtClean="0"/>
              <a:t>Teng </a:t>
            </a:r>
            <a:r>
              <a:rPr lang="hu-HU" dirty="0" smtClean="0"/>
              <a:t>Fei Liao</a:t>
            </a:r>
          </a:p>
          <a:p>
            <a:pPr marL="0" indent="0">
              <a:buNone/>
            </a:pPr>
            <a:endParaRPr lang="hu-HU" dirty="0" smtClean="0"/>
          </a:p>
          <a:p>
            <a:pPr marL="0" indent="0">
              <a:buNone/>
            </a:pPr>
            <a:r>
              <a:rPr lang="hu-HU" dirty="0" smtClean="0"/>
              <a:t>5. </a:t>
            </a:r>
            <a:r>
              <a:rPr lang="hu-HU" dirty="0" smtClean="0"/>
              <a:t>Doci Mou, Jonathan Leung</a:t>
            </a:r>
          </a:p>
          <a:p>
            <a:pPr marL="0" indent="0">
              <a:buNone/>
            </a:pPr>
            <a:endParaRPr lang="hu-HU" dirty="0" smtClean="0"/>
          </a:p>
          <a:p>
            <a:pPr marL="0" indent="0" algn="ctr">
              <a:buNone/>
            </a:pPr>
            <a:r>
              <a:rPr lang="hu-HU" dirty="0" smtClean="0">
                <a:solidFill>
                  <a:srgbClr val="FF0000"/>
                </a:solidFill>
              </a:rPr>
              <a:t>16 Extra Credit Winners for a Lab: A Record for 447!</a:t>
            </a:r>
            <a:endParaRPr lang="hu-HU" dirty="0">
              <a:solidFill>
                <a:srgbClr val="FF0000"/>
              </a:solidFill>
            </a:endParaRPr>
          </a:p>
          <a:p>
            <a:pPr marL="0" indent="0">
              <a:buNone/>
            </a:pPr>
            <a:endParaRPr lang="hu-HU" dirty="0" smtClean="0"/>
          </a:p>
          <a:p>
            <a:endParaRPr lang="hu-HU" dirty="0" smtClean="0"/>
          </a:p>
        </p:txBody>
      </p:sp>
      <p:sp>
        <p:nvSpPr>
          <p:cNvPr id="4" name="Slide Number Placeholder 3"/>
          <p:cNvSpPr>
            <a:spLocks noGrp="1"/>
          </p:cNvSpPr>
          <p:nvPr>
            <p:ph type="sldNum" sz="quarter" idx="11"/>
          </p:nvPr>
        </p:nvSpPr>
        <p:spPr/>
        <p:txBody>
          <a:bodyPr/>
          <a:lstStyle/>
          <a:p>
            <a:pPr>
              <a:defRPr/>
            </a:pPr>
            <a:fld id="{486E6AD9-8F4A-48FD-AFC7-7F9933BE4DA3}" type="slidenum">
              <a:rPr lang="en-US" smtClean="0"/>
              <a:pPr>
                <a:defRPr/>
              </a:pPr>
              <a:t>4</a:t>
            </a:fld>
            <a:endParaRPr lang="en-US"/>
          </a:p>
        </p:txBody>
      </p:sp>
    </p:spTree>
    <p:extLst>
      <p:ext uri="{BB962C8B-B14F-4D97-AF65-F5344CB8AC3E}">
        <p14:creationId xmlns:p14="http://schemas.microsoft.com/office/powerpoint/2010/main" val="37643845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atin typeface="Garamond" charset="0"/>
                <a:ea typeface="ＭＳ Ｐゴシック" charset="0"/>
                <a:cs typeface="ＭＳ Ｐゴシック" charset="0"/>
              </a:rPr>
              <a:t>Limits of Charge Memory</a:t>
            </a:r>
          </a:p>
        </p:txBody>
      </p:sp>
      <p:sp>
        <p:nvSpPr>
          <p:cNvPr id="39939"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Difficult charge placement and control</a:t>
            </a:r>
          </a:p>
          <a:p>
            <a:pPr lvl="1"/>
            <a:r>
              <a:rPr lang="en-US">
                <a:latin typeface="Tahoma" charset="0"/>
                <a:ea typeface="ＭＳ Ｐゴシック" charset="0"/>
              </a:rPr>
              <a:t>Flash: floating gate charge</a:t>
            </a:r>
          </a:p>
          <a:p>
            <a:pPr lvl="1"/>
            <a:r>
              <a:rPr lang="en-US">
                <a:latin typeface="Tahoma" charset="0"/>
                <a:ea typeface="ＭＳ Ｐゴシック" charset="0"/>
              </a:rPr>
              <a:t>DRAM: capacitor charge, transistor leakage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Reliable sensing becomes difficult as charge storage unit size reduces</a:t>
            </a: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619DA8A-D1A3-034D-85FB-F326B7A01761}"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pic>
        <p:nvPicPr>
          <p:cNvPr id="399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05213"/>
            <a:ext cx="81407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938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Garamond" charset="0"/>
                <a:ea typeface="ＭＳ Ｐゴシック" charset="0"/>
                <a:cs typeface="ＭＳ Ｐゴシック" charset="0"/>
              </a:rPr>
              <a:t>Emerging Resistive Memory Technologies</a:t>
            </a:r>
          </a:p>
        </p:txBody>
      </p:sp>
      <p:sp>
        <p:nvSpPr>
          <p:cNvPr id="40963" name="Content Placeholder 2"/>
          <p:cNvSpPr>
            <a:spLocks noGrp="1"/>
          </p:cNvSpPr>
          <p:nvPr>
            <p:ph idx="1"/>
          </p:nvPr>
        </p:nvSpPr>
        <p:spPr>
          <a:xfrm>
            <a:off x="228600" y="1054100"/>
            <a:ext cx="8610600" cy="5194300"/>
          </a:xfrm>
        </p:spPr>
        <p:txBody>
          <a:bodyPr/>
          <a:lstStyle/>
          <a:p>
            <a:r>
              <a:rPr lang="en-US" dirty="0">
                <a:latin typeface="Tahoma" charset="0"/>
                <a:ea typeface="ＭＳ Ｐゴシック" charset="0"/>
                <a:cs typeface="ＭＳ Ｐゴシック" charset="0"/>
              </a:rPr>
              <a:t>PCM</a:t>
            </a:r>
          </a:p>
          <a:p>
            <a:pPr lvl="1"/>
            <a:r>
              <a:rPr lang="en-US" dirty="0">
                <a:latin typeface="Tahoma" charset="0"/>
                <a:ea typeface="ＭＳ Ｐゴシック" charset="0"/>
              </a:rPr>
              <a:t>Inject current to change material phase</a:t>
            </a:r>
          </a:p>
          <a:p>
            <a:pPr lvl="1"/>
            <a:r>
              <a:rPr lang="en-US" dirty="0">
                <a:latin typeface="Tahoma" charset="0"/>
                <a:ea typeface="ＭＳ Ｐゴシック" charset="0"/>
              </a:rPr>
              <a:t>Resistance determined by phase</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STT-MRAM</a:t>
            </a:r>
          </a:p>
          <a:p>
            <a:pPr lvl="1"/>
            <a:r>
              <a:rPr lang="en-US" dirty="0">
                <a:latin typeface="Tahoma" charset="0"/>
                <a:ea typeface="ＭＳ Ｐゴシック" charset="0"/>
              </a:rPr>
              <a:t>Inject current to change magnet polarity</a:t>
            </a:r>
          </a:p>
          <a:p>
            <a:pPr lvl="1"/>
            <a:r>
              <a:rPr lang="en-US" dirty="0">
                <a:latin typeface="Tahoma" charset="0"/>
                <a:ea typeface="ＭＳ Ｐゴシック" charset="0"/>
              </a:rPr>
              <a:t>Resistance determined by polarity</a:t>
            </a:r>
          </a:p>
          <a:p>
            <a:pPr lvl="1"/>
            <a:endParaRPr lang="en-US" dirty="0">
              <a:latin typeface="Tahoma" charset="0"/>
              <a:ea typeface="ＭＳ Ｐゴシック" charset="0"/>
            </a:endParaRPr>
          </a:p>
          <a:p>
            <a:r>
              <a:rPr lang="en-US" dirty="0" err="1" smtClean="0">
                <a:latin typeface="Tahoma" charset="0"/>
                <a:ea typeface="ＭＳ Ｐゴシック" charset="0"/>
                <a:cs typeface="ＭＳ Ｐゴシック" charset="0"/>
              </a:rPr>
              <a:t>Memristors</a:t>
            </a:r>
            <a:r>
              <a:rPr lang="en-US" dirty="0" smtClean="0">
                <a:latin typeface="Tahoma" charset="0"/>
                <a:ea typeface="ＭＳ Ｐゴシック" charset="0"/>
                <a:cs typeface="ＭＳ Ｐゴシック" charset="0"/>
              </a:rPr>
              <a:t>/RRAM/</a:t>
            </a:r>
            <a:r>
              <a:rPr lang="en-US" dirty="0" err="1" smtClean="0">
                <a:latin typeface="Tahoma" charset="0"/>
                <a:ea typeface="ＭＳ Ｐゴシック" charset="0"/>
                <a:cs typeface="ＭＳ Ｐゴシック" charset="0"/>
              </a:rPr>
              <a:t>ReRAM</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Inject current to change atomic structure</a:t>
            </a:r>
          </a:p>
          <a:p>
            <a:pPr lvl="1"/>
            <a:r>
              <a:rPr lang="en-US" dirty="0">
                <a:latin typeface="Tahoma" charset="0"/>
                <a:ea typeface="ＭＳ Ｐゴシック" charset="0"/>
              </a:rPr>
              <a:t>Resistance determined by atom distance</a:t>
            </a:r>
          </a:p>
        </p:txBody>
      </p:sp>
      <p:sp>
        <p:nvSpPr>
          <p:cNvPr id="409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5B08210-6288-EF4C-90B9-40B9843F95A3}"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sp>
        <p:nvSpPr>
          <p:cNvPr id="5" name="Rectangle 4"/>
          <p:cNvSpPr/>
          <p:nvPr/>
        </p:nvSpPr>
        <p:spPr>
          <a:xfrm>
            <a:off x="228600" y="1066800"/>
            <a:ext cx="6096000" cy="1295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982730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Garamond" charset="0"/>
                <a:ea typeface="ＭＳ Ｐゴシック" charset="0"/>
                <a:cs typeface="ＭＳ Ｐゴシック" charset="0"/>
              </a:rPr>
              <a:t>What is Phase Change Memory?</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E6F7C3-B3F1-AB45-B64C-BA5FC23A5EEE}" type="slidenum">
              <a:rPr lang="en-US" sz="1600">
                <a:solidFill>
                  <a:srgbClr val="000000"/>
                </a:solidFill>
                <a:latin typeface="Garamond" charset="0"/>
              </a:rPr>
              <a:pPr eaLnBrk="1" hangingPunct="1"/>
              <a:t>42</a:t>
            </a:fld>
            <a:endParaRPr lang="en-US" sz="1600">
              <a:solidFill>
                <a:srgbClr val="000000"/>
              </a:solidFill>
              <a:latin typeface="Garamond" charset="0"/>
            </a:endParaRPr>
          </a:p>
        </p:txBody>
      </p:sp>
      <p:pic>
        <p:nvPicPr>
          <p:cNvPr id="41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93713" y="5610225"/>
            <a:ext cx="8267700" cy="758825"/>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fontAlgn="auto">
              <a:spcBef>
                <a:spcPts val="0"/>
              </a:spcBef>
              <a:spcAft>
                <a:spcPts val="0"/>
              </a:spcAft>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p>
          <a:p>
            <a:pPr algn="ctr" fontAlgn="auto">
              <a:spcBef>
                <a:spcPts val="0"/>
              </a:spcBef>
              <a:spcAft>
                <a:spcPts val="0"/>
              </a:spcAft>
              <a:defRPr/>
            </a:pPr>
            <a:r>
              <a:rPr lang="en-US" sz="2200" kern="0" dirty="0">
                <a:solidFill>
                  <a:sysClr val="windowText" lastClr="000000"/>
                </a:solidFill>
                <a:latin typeface="Arial" pitchFamily="-107" charset="0"/>
                <a:ea typeface="Arial" pitchFamily="-107" charset="0"/>
                <a:cs typeface="Arial" pitchFamily="-107" charset="0"/>
              </a:rPr>
              <a:t>PCM cell can be switched between states reliably and quickly</a:t>
            </a:r>
          </a:p>
        </p:txBody>
      </p:sp>
    </p:spTree>
    <p:extLst>
      <p:ext uri="{BB962C8B-B14F-4D97-AF65-F5344CB8AC3E}">
        <p14:creationId xmlns:p14="http://schemas.microsoft.com/office/powerpoint/2010/main" val="3130146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Garamond" charset="0"/>
                <a:ea typeface="ＭＳ Ｐゴシック" charset="0"/>
                <a:cs typeface="ＭＳ Ｐゴシック" charset="0"/>
              </a:rPr>
              <a:t>How Does PCM Work?</a:t>
            </a:r>
          </a:p>
        </p:txBody>
      </p:sp>
      <p:sp>
        <p:nvSpPr>
          <p:cNvPr id="4301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969144A-7066-6447-B21E-9C90E183834E}" type="slidenum">
              <a:rPr lang="en-US" sz="1600">
                <a:solidFill>
                  <a:srgbClr val="000000"/>
                </a:solidFill>
                <a:latin typeface="Garamond" charset="0"/>
              </a:rPr>
              <a:pPr eaLnBrk="1" hangingPunct="1"/>
              <a:t>43</a:t>
            </a:fld>
            <a:endParaRPr lang="en-US" sz="1600">
              <a:solidFill>
                <a:srgbClr val="000000"/>
              </a:solidFill>
              <a:latin typeface="Garamond"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43032"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2" y="1348"/>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43033"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Large</a:t>
              </a:r>
            </a:p>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pic>
          <p:nvPicPr>
            <p:cNvPr id="43021"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Small</a:t>
              </a:r>
            </a:p>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43015"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b="1"/>
              <a:t>Photo Courtesy: Bipin Rajendran, IBM</a:t>
            </a:r>
          </a:p>
        </p:txBody>
      </p:sp>
      <p:sp>
        <p:nvSpPr>
          <p:cNvPr id="43017"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b="1"/>
              <a:t>Slide Courtesy: Moinuddin Qureshi, IBM</a:t>
            </a:r>
          </a:p>
        </p:txBody>
      </p:sp>
    </p:spTree>
    <p:extLst>
      <p:ext uri="{BB962C8B-B14F-4D97-AF65-F5344CB8AC3E}">
        <p14:creationId xmlns:p14="http://schemas.microsoft.com/office/powerpoint/2010/main" val="4860199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Opportunity: PCM Advantages</a:t>
            </a:r>
          </a:p>
        </p:txBody>
      </p:sp>
      <p:sp>
        <p:nvSpPr>
          <p:cNvPr id="3" name="Content Placeholder 2"/>
          <p:cNvSpPr>
            <a:spLocks noGrp="1"/>
          </p:cNvSpPr>
          <p:nvPr>
            <p:ph idx="1"/>
          </p:nvPr>
        </p:nvSpPr>
        <p:spPr>
          <a:xfrm>
            <a:off x="228600" y="996950"/>
            <a:ext cx="8610600" cy="5194300"/>
          </a:xfrm>
        </p:spPr>
        <p:txBody>
          <a:bodyPr/>
          <a:lstStyle/>
          <a:p>
            <a:r>
              <a:rPr lang="en-US">
                <a:solidFill>
                  <a:srgbClr val="0000FF"/>
                </a:solidFill>
                <a:latin typeface="Tahoma" charset="0"/>
                <a:ea typeface="ＭＳ Ｐゴシック" charset="0"/>
                <a:cs typeface="ＭＳ Ｐゴシック" charset="0"/>
              </a:rPr>
              <a:t>Scales better than DRAM, Flash</a:t>
            </a:r>
          </a:p>
          <a:p>
            <a:pPr lvl="1"/>
            <a:r>
              <a:rPr lang="en-US">
                <a:latin typeface="Tahoma" charset="0"/>
                <a:ea typeface="ＭＳ Ｐゴシック" charset="0"/>
              </a:rPr>
              <a:t>Requires current pulses, which scale linearly with feature size</a:t>
            </a:r>
          </a:p>
          <a:p>
            <a:pPr lvl="1"/>
            <a:r>
              <a:rPr lang="en-US">
                <a:latin typeface="Tahoma" charset="0"/>
                <a:ea typeface="ＭＳ Ｐゴシック" charset="0"/>
              </a:rPr>
              <a:t>Expected to scale to 9nm (2022 [ITRS])</a:t>
            </a:r>
          </a:p>
          <a:p>
            <a:pPr lvl="1"/>
            <a:r>
              <a:rPr lang="en-US">
                <a:latin typeface="Tahoma" charset="0"/>
                <a:ea typeface="ＭＳ Ｐゴシック" charset="0"/>
              </a:rPr>
              <a:t>Prototyped at 20nm (Raoux+, IBM JRD 2008)</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Can be denser than DRAM</a:t>
            </a:r>
          </a:p>
          <a:p>
            <a:pPr lvl="1"/>
            <a:r>
              <a:rPr lang="en-US">
                <a:latin typeface="Tahoma" charset="0"/>
                <a:ea typeface="ＭＳ Ｐゴシック" charset="0"/>
              </a:rPr>
              <a:t>Can store multiple bits per cell due to large resistance range</a:t>
            </a:r>
          </a:p>
          <a:p>
            <a:pPr lvl="1"/>
            <a:r>
              <a:rPr lang="en-US">
                <a:latin typeface="Tahoma" charset="0"/>
                <a:ea typeface="ＭＳ Ｐゴシック" charset="0"/>
              </a:rPr>
              <a:t>Prototypes with 2 bits/cell in ISSCC</a:t>
            </a:r>
            <a:r>
              <a:rPr lang="ja-JP" altLang="en-US">
                <a:latin typeface="Tahoma" charset="0"/>
                <a:ea typeface="ＭＳ Ｐゴシック" charset="0"/>
              </a:rPr>
              <a:t>’</a:t>
            </a:r>
            <a:r>
              <a:rPr lang="en-US">
                <a:latin typeface="Tahoma" charset="0"/>
                <a:ea typeface="ＭＳ Ｐゴシック" charset="0"/>
              </a:rPr>
              <a:t>08, 4 bits/cell by 2012</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Non-volatile</a:t>
            </a:r>
          </a:p>
          <a:p>
            <a:pPr lvl="1"/>
            <a:r>
              <a:rPr lang="en-US">
                <a:latin typeface="Tahoma" charset="0"/>
                <a:ea typeface="ＭＳ Ｐゴシック" charset="0"/>
              </a:rPr>
              <a:t>Retain data for &gt;10 years at 85C</a:t>
            </a:r>
          </a:p>
          <a:p>
            <a:pPr lvl="1"/>
            <a:endParaRPr lang="en-US">
              <a:solidFill>
                <a:srgbClr val="0000FF"/>
              </a:solidFill>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 refresh needed, low idle power</a:t>
            </a:r>
          </a:p>
        </p:txBody>
      </p:sp>
      <p:sp>
        <p:nvSpPr>
          <p:cNvPr id="440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4117907-FFDA-F74E-9C3F-5CD2C05E7B65}" type="slidenum">
              <a:rPr lang="en-US" sz="1600">
                <a:solidFill>
                  <a:srgbClr val="000000"/>
                </a:solidFill>
                <a:latin typeface="Garamond" charset="0"/>
              </a:rPr>
              <a:pPr eaLnBrk="1" hangingPunct="1"/>
              <a:t>44</a:t>
            </a:fld>
            <a:endParaRPr lang="en-US" sz="1600">
              <a:solidFill>
                <a:srgbClr val="000000"/>
              </a:solidFill>
              <a:latin typeface="Garamond" charset="0"/>
            </a:endParaRPr>
          </a:p>
        </p:txBody>
      </p:sp>
    </p:spTree>
    <p:extLst>
      <p:ext uri="{BB962C8B-B14F-4D97-AF65-F5344CB8AC3E}">
        <p14:creationId xmlns:p14="http://schemas.microsoft.com/office/powerpoint/2010/main" val="36289419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5059"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Surveyed prototypes from 2003-2008	(ITRS, IEDM, VLSI, ISSCC)</a:t>
            </a:r>
          </a:p>
          <a:p>
            <a:r>
              <a:rPr lang="en-US">
                <a:latin typeface="Tahoma" charset="0"/>
                <a:ea typeface="ＭＳ Ｐゴシック" charset="0"/>
                <a:cs typeface="ＭＳ Ｐゴシック" charset="0"/>
              </a:rPr>
              <a:t>Derived PCM parameters for F=90nm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Lee, Ipek, Mutlu, Burger, </a:t>
            </a:r>
            <a:r>
              <a:rPr lang="ja-JP" alt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Architecting Phase Change Memory as a Scalable DRAM Alternative</a:t>
            </a:r>
            <a:r>
              <a:rPr lang="en-US">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atin typeface="Tahoma" charset="0"/>
                <a:ea typeface="ＭＳ Ｐゴシック" charset="0"/>
                <a:cs typeface="ＭＳ Ｐゴシック" charset="0"/>
              </a:rPr>
              <a:t> ISCA 2009.</a:t>
            </a:r>
          </a:p>
          <a:p>
            <a:endParaRPr lang="en-US">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305571C-B6B9-D944-9674-781C1E0E6C1E}" type="slidenum">
              <a:rPr lang="en-US" sz="1600">
                <a:solidFill>
                  <a:srgbClr val="000000"/>
                </a:solidFill>
                <a:latin typeface="Garamond" charset="0"/>
              </a:rPr>
              <a:pPr eaLnBrk="1" hangingPunct="1"/>
              <a:t>45</a:t>
            </a:fld>
            <a:endParaRPr lang="en-US" sz="1600">
              <a:solidFill>
                <a:srgbClr val="000000"/>
              </a:solidFill>
              <a:latin typeface="Garamond" charset="0"/>
            </a:endParaRPr>
          </a:p>
        </p:txBody>
      </p:sp>
    </p:spTree>
    <p:extLst>
      <p:ext uri="{BB962C8B-B14F-4D97-AF65-F5344CB8AC3E}">
        <p14:creationId xmlns:p14="http://schemas.microsoft.com/office/powerpoint/2010/main" val="20843642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481389B1-16D0-EE4E-960B-3BEB333B27E2}" type="slidenum">
              <a:rPr lang="en-US" smtClean="0"/>
              <a:pPr/>
              <a:t>46</a:t>
            </a:fld>
            <a:endParaRPr lang="en-US"/>
          </a:p>
        </p:txBody>
      </p:sp>
      <p:pic>
        <p:nvPicPr>
          <p:cNvPr id="5" name="Picture 4"/>
          <p:cNvPicPr>
            <a:picLocks noChangeAspect="1"/>
          </p:cNvPicPr>
          <p:nvPr/>
        </p:nvPicPr>
        <p:blipFill>
          <a:blip r:embed="rId2"/>
          <a:stretch>
            <a:fillRect/>
          </a:stretch>
        </p:blipFill>
        <p:spPr>
          <a:xfrm>
            <a:off x="406400" y="152400"/>
            <a:ext cx="8318500" cy="6553200"/>
          </a:xfrm>
          <a:prstGeom prst="rect">
            <a:avLst/>
          </a:prstGeom>
        </p:spPr>
      </p:pic>
    </p:spTree>
    <p:extLst>
      <p:ext uri="{BB962C8B-B14F-4D97-AF65-F5344CB8AC3E}">
        <p14:creationId xmlns:p14="http://schemas.microsoft.com/office/powerpoint/2010/main" val="2801895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Phase Change Memory Properties: Latency</a:t>
            </a:r>
          </a:p>
        </p:txBody>
      </p:sp>
      <p:sp>
        <p:nvSpPr>
          <p:cNvPr id="3" name="Content Placeholder 2"/>
          <p:cNvSpPr>
            <a:spLocks noGrp="1"/>
          </p:cNvSpPr>
          <p:nvPr>
            <p:ph idx="1"/>
          </p:nvPr>
        </p:nvSpPr>
        <p:spPr>
          <a:xfrm>
            <a:off x="228600" y="1066800"/>
            <a:ext cx="8610600" cy="5194300"/>
          </a:xfrm>
        </p:spPr>
        <p:txBody>
          <a:bodyPr/>
          <a:lstStyle/>
          <a:p>
            <a:r>
              <a:rPr lang="en-US">
                <a:latin typeface="Tahoma" charset="0"/>
                <a:ea typeface="ＭＳ Ｐゴシック" charset="0"/>
                <a:cs typeface="ＭＳ Ｐゴシック" charset="0"/>
              </a:rPr>
              <a:t>Latency comparable to, but slower than DRAM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Read Latency</a:t>
            </a:r>
          </a:p>
          <a:p>
            <a:pPr lvl="1"/>
            <a:r>
              <a:rPr lang="en-US">
                <a:latin typeface="Tahoma" charset="0"/>
                <a:ea typeface="ＭＳ Ｐゴシック" charset="0"/>
              </a:rPr>
              <a:t>50ns: 4x DRAM, 10</a:t>
            </a:r>
            <a:r>
              <a:rPr lang="en-US" baseline="30000">
                <a:latin typeface="Tahoma" charset="0"/>
                <a:ea typeface="ＭＳ Ｐゴシック" charset="0"/>
              </a:rPr>
              <a:t>-3</a:t>
            </a:r>
            <a:r>
              <a:rPr lang="en-US">
                <a:latin typeface="Tahoma" charset="0"/>
                <a:ea typeface="ＭＳ Ｐゴシック" charset="0"/>
              </a:rPr>
              <a:t>x NAND Flash</a:t>
            </a:r>
          </a:p>
          <a:p>
            <a:r>
              <a:rPr lang="en-US">
                <a:latin typeface="Tahoma" charset="0"/>
                <a:ea typeface="ＭＳ Ｐゴシック" charset="0"/>
                <a:cs typeface="ＭＳ Ｐゴシック" charset="0"/>
              </a:rPr>
              <a:t>Write Latency</a:t>
            </a:r>
          </a:p>
          <a:p>
            <a:pPr lvl="1"/>
            <a:r>
              <a:rPr lang="en-US">
                <a:latin typeface="Tahoma" charset="0"/>
                <a:ea typeface="ＭＳ Ｐゴシック" charset="0"/>
              </a:rPr>
              <a:t>150ns: 12x DRAM</a:t>
            </a:r>
          </a:p>
          <a:p>
            <a:r>
              <a:rPr lang="en-US">
                <a:latin typeface="Tahoma" charset="0"/>
                <a:ea typeface="ＭＳ Ｐゴシック" charset="0"/>
                <a:cs typeface="ＭＳ Ｐゴシック" charset="0"/>
              </a:rPr>
              <a:t>Write Bandwidth</a:t>
            </a:r>
          </a:p>
          <a:p>
            <a:pPr lvl="1"/>
            <a:r>
              <a:rPr lang="en-US">
                <a:latin typeface="Tahoma" charset="0"/>
                <a:ea typeface="ＭＳ Ｐゴシック" charset="0"/>
              </a:rPr>
              <a:t>5-10 MB/s: 0.1x DRAM, 1x NAND Flash</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460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334D199-DD9B-FE46-960A-84B9036838DE}" type="slidenum">
              <a:rPr lang="en-US" sz="1600">
                <a:solidFill>
                  <a:srgbClr val="000000"/>
                </a:solidFill>
                <a:latin typeface="Garamond" charset="0"/>
              </a:rPr>
              <a:pPr eaLnBrk="1" hangingPunct="1"/>
              <a:t>47</a:t>
            </a:fld>
            <a:endParaRPr lang="en-US" sz="1600">
              <a:solidFill>
                <a:srgbClr val="000000"/>
              </a:solidFill>
              <a:latin typeface="Garamond" charset="0"/>
            </a:endParaRPr>
          </a:p>
        </p:txBody>
      </p:sp>
      <p:pic>
        <p:nvPicPr>
          <p:cNvPr id="460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24000"/>
            <a:ext cx="90424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76400" y="41148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362200" y="57912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858963" y="4953000"/>
            <a:ext cx="1493837"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206054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7107"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Dynamic Energy</a:t>
            </a:r>
          </a:p>
          <a:p>
            <a:pPr lvl="1"/>
            <a:r>
              <a:rPr lang="en-US" dirty="0">
                <a:latin typeface="Tahoma" charset="0"/>
                <a:ea typeface="ＭＳ Ｐゴシック" charset="0"/>
              </a:rPr>
              <a:t>40 </a:t>
            </a:r>
            <a:r>
              <a:rPr lang="en-US" dirty="0" err="1">
                <a:latin typeface="Tahoma" charset="0"/>
                <a:ea typeface="ＭＳ Ｐゴシック" charset="0"/>
              </a:rPr>
              <a:t>uA</a:t>
            </a:r>
            <a:r>
              <a:rPr lang="en-US" dirty="0">
                <a:latin typeface="Tahoma" charset="0"/>
                <a:ea typeface="ＭＳ Ｐゴシック" charset="0"/>
              </a:rPr>
              <a:t> Rd, 150 </a:t>
            </a:r>
            <a:r>
              <a:rPr lang="en-US" dirty="0" err="1">
                <a:latin typeface="Tahoma" charset="0"/>
                <a:ea typeface="ＭＳ Ｐゴシック" charset="0"/>
              </a:rPr>
              <a:t>uA</a:t>
            </a:r>
            <a:r>
              <a:rPr lang="en-US" dirty="0">
                <a:latin typeface="Tahoma" charset="0"/>
                <a:ea typeface="ＭＳ Ｐゴシック" charset="0"/>
              </a:rPr>
              <a:t> </a:t>
            </a:r>
            <a:r>
              <a:rPr lang="en-US" dirty="0" err="1">
                <a:latin typeface="Tahoma" charset="0"/>
                <a:ea typeface="ＭＳ Ｐゴシック" charset="0"/>
              </a:rPr>
              <a:t>Wr</a:t>
            </a:r>
            <a:endParaRPr lang="en-US" dirty="0">
              <a:latin typeface="Tahoma" charset="0"/>
              <a:ea typeface="ＭＳ Ｐゴシック" charset="0"/>
            </a:endParaRPr>
          </a:p>
          <a:p>
            <a:pPr lvl="1"/>
            <a:r>
              <a:rPr lang="en-US" dirty="0">
                <a:latin typeface="Tahoma" charset="0"/>
                <a:ea typeface="ＭＳ Ｐゴシック" charset="0"/>
              </a:rPr>
              <a:t>2-43x DRAM, 1x NAND Flash</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Endurance</a:t>
            </a:r>
          </a:p>
          <a:p>
            <a:pPr lvl="1"/>
            <a:r>
              <a:rPr lang="en-US" dirty="0">
                <a:latin typeface="Tahoma" charset="0"/>
                <a:ea typeface="ＭＳ Ｐゴシック" charset="0"/>
              </a:rPr>
              <a:t>Writes induce phase change at 650C</a:t>
            </a:r>
          </a:p>
          <a:p>
            <a:pPr lvl="1"/>
            <a:r>
              <a:rPr lang="en-US" dirty="0">
                <a:latin typeface="Tahoma" charset="0"/>
                <a:ea typeface="ＭＳ Ｐゴシック" charset="0"/>
              </a:rPr>
              <a:t>Contacts degrade from thermal expansion/contraction</a:t>
            </a:r>
          </a:p>
          <a:p>
            <a:pPr lvl="1"/>
            <a:r>
              <a:rPr lang="en-US" dirty="0">
                <a:latin typeface="Tahoma" charset="0"/>
                <a:ea typeface="ＭＳ Ｐゴシック" charset="0"/>
              </a:rPr>
              <a:t>10</a:t>
            </a:r>
            <a:r>
              <a:rPr lang="en-US" baseline="30000" dirty="0">
                <a:latin typeface="Tahoma" charset="0"/>
                <a:ea typeface="ＭＳ Ｐゴシック" charset="0"/>
              </a:rPr>
              <a:t>8</a:t>
            </a:r>
            <a:r>
              <a:rPr lang="en-US" dirty="0">
                <a:latin typeface="Tahoma" charset="0"/>
                <a:ea typeface="ＭＳ Ｐゴシック" charset="0"/>
              </a:rPr>
              <a:t> writes per cell</a:t>
            </a:r>
          </a:p>
          <a:p>
            <a:pPr lvl="1"/>
            <a:r>
              <a:rPr lang="en-US" dirty="0">
                <a:latin typeface="Tahoma" charset="0"/>
                <a:ea typeface="ＭＳ Ｐゴシック" charset="0"/>
              </a:rPr>
              <a:t>10</a:t>
            </a:r>
            <a:r>
              <a:rPr lang="en-US" baseline="30000" dirty="0">
                <a:latin typeface="Tahoma" charset="0"/>
                <a:ea typeface="ＭＳ Ｐゴシック" charset="0"/>
              </a:rPr>
              <a:t>-8</a:t>
            </a:r>
            <a:r>
              <a:rPr lang="en-US" dirty="0">
                <a:latin typeface="Tahoma" charset="0"/>
                <a:ea typeface="ＭＳ Ｐゴシック" charset="0"/>
              </a:rPr>
              <a:t>x DRAM, 10</a:t>
            </a:r>
            <a:r>
              <a:rPr lang="en-US" baseline="30000" dirty="0">
                <a:latin typeface="Tahoma" charset="0"/>
                <a:ea typeface="ＭＳ Ｐゴシック" charset="0"/>
              </a:rPr>
              <a:t>3</a:t>
            </a:r>
            <a:r>
              <a:rPr lang="en-US" dirty="0">
                <a:latin typeface="Tahoma" charset="0"/>
                <a:ea typeface="ＭＳ Ｐゴシック" charset="0"/>
              </a:rPr>
              <a:t>x NAND Flash</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Cell Size</a:t>
            </a:r>
          </a:p>
          <a:p>
            <a:pPr lvl="1"/>
            <a:r>
              <a:rPr lang="en-US" dirty="0">
                <a:latin typeface="Tahoma" charset="0"/>
                <a:ea typeface="ＭＳ Ｐゴシック" charset="0"/>
              </a:rPr>
              <a:t>9-12F</a:t>
            </a:r>
            <a:r>
              <a:rPr lang="en-US" baseline="30000" dirty="0">
                <a:latin typeface="Tahoma" charset="0"/>
                <a:ea typeface="ＭＳ Ｐゴシック" charset="0"/>
              </a:rPr>
              <a:t>2</a:t>
            </a:r>
            <a:r>
              <a:rPr lang="en-US" dirty="0">
                <a:latin typeface="Tahoma" charset="0"/>
                <a:ea typeface="ＭＳ Ｐゴシック" charset="0"/>
              </a:rPr>
              <a:t> using BJT, single-level cells</a:t>
            </a:r>
          </a:p>
          <a:p>
            <a:pPr lvl="1"/>
            <a:r>
              <a:rPr lang="en-US" dirty="0">
                <a:latin typeface="Tahoma" charset="0"/>
                <a:ea typeface="ＭＳ Ｐゴシック" charset="0"/>
              </a:rPr>
              <a:t>1.5x DRAM, 2-3x NAND     (will scale with feature size, MLC)</a:t>
            </a:r>
          </a:p>
          <a:p>
            <a:pPr lvl="1"/>
            <a:endParaRPr lang="en-US" dirty="0">
              <a:latin typeface="Tahoma" charset="0"/>
              <a:ea typeface="ＭＳ Ｐゴシック" charset="0"/>
            </a:endParaRPr>
          </a:p>
        </p:txBody>
      </p:sp>
      <p:sp>
        <p:nvSpPr>
          <p:cNvPr id="471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1BB1E15-88E8-7E48-935F-EBC85272E6E3}"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sp>
        <p:nvSpPr>
          <p:cNvPr id="6" name="Rectangle 5"/>
          <p:cNvSpPr/>
          <p:nvPr/>
        </p:nvSpPr>
        <p:spPr>
          <a:xfrm>
            <a:off x="838200" y="1828800"/>
            <a:ext cx="38100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38200" y="4278313"/>
            <a:ext cx="40386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38200" y="5943600"/>
            <a:ext cx="3124200" cy="42862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611996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Pros over DRAM</a:t>
            </a:r>
          </a:p>
          <a:p>
            <a:pPr lvl="1" eaLnBrk="1" hangingPunct="1"/>
            <a:r>
              <a:rPr lang="en-US">
                <a:solidFill>
                  <a:srgbClr val="008000"/>
                </a:solidFill>
                <a:latin typeface="Tahoma" charset="0"/>
                <a:ea typeface="ＭＳ Ｐゴシック" charset="0"/>
              </a:rPr>
              <a:t>Better technology scaling</a:t>
            </a:r>
          </a:p>
          <a:p>
            <a:pPr lvl="1" eaLnBrk="1" hangingPunct="1"/>
            <a:r>
              <a:rPr lang="en-US">
                <a:solidFill>
                  <a:srgbClr val="008000"/>
                </a:solidFill>
                <a:latin typeface="Tahoma" charset="0"/>
                <a:ea typeface="ＭＳ Ｐゴシック" charset="0"/>
              </a:rPr>
              <a:t>Non volatility</a:t>
            </a:r>
          </a:p>
          <a:p>
            <a:pPr lvl="1" eaLnBrk="1" hangingPunct="1"/>
            <a:r>
              <a:rPr lang="en-US">
                <a:solidFill>
                  <a:srgbClr val="008000"/>
                </a:solidFill>
                <a:latin typeface="Tahoma" charset="0"/>
                <a:ea typeface="ＭＳ Ｐゴシック" charset="0"/>
              </a:rPr>
              <a:t>Low idle power (no refresh)</a:t>
            </a:r>
          </a:p>
          <a:p>
            <a:pPr lvl="1" eaLnBrk="1" hangingPunct="1"/>
            <a:endParaRPr lang="en-US" sz="1100">
              <a:latin typeface="Tahoma" charset="0"/>
              <a:ea typeface="ＭＳ Ｐゴシック" charset="0"/>
            </a:endParaRPr>
          </a:p>
          <a:p>
            <a:pPr eaLnBrk="1" hangingPunct="1"/>
            <a:r>
              <a:rPr lang="en-US">
                <a:latin typeface="Tahoma" charset="0"/>
                <a:ea typeface="ＭＳ Ｐゴシック" charset="0"/>
                <a:cs typeface="ＭＳ Ｐゴシック" charset="0"/>
              </a:rPr>
              <a:t>Cons</a:t>
            </a:r>
          </a:p>
          <a:p>
            <a:pPr lvl="1" eaLnBrk="1" hangingPunct="1"/>
            <a:r>
              <a:rPr lang="en-US">
                <a:solidFill>
                  <a:srgbClr val="FF0000"/>
                </a:solidFill>
                <a:latin typeface="Tahoma" charset="0"/>
                <a:ea typeface="ＭＳ Ｐゴシック" charset="0"/>
              </a:rPr>
              <a:t>Higher latencies: ~4-15x DRAM (especially write)</a:t>
            </a:r>
          </a:p>
          <a:p>
            <a:pPr lvl="1" eaLnBrk="1" hangingPunct="1"/>
            <a:r>
              <a:rPr lang="en-US">
                <a:solidFill>
                  <a:srgbClr val="FF0000"/>
                </a:solidFill>
                <a:latin typeface="Tahoma" charset="0"/>
                <a:ea typeface="ＭＳ Ｐゴシック" charset="0"/>
              </a:rPr>
              <a:t>Higher active energy: ~2-50x DRAM (especially write)</a:t>
            </a:r>
          </a:p>
          <a:p>
            <a:pPr lvl="1" eaLnBrk="1" hangingPunct="1"/>
            <a:r>
              <a:rPr lang="en-US">
                <a:solidFill>
                  <a:srgbClr val="FF0000"/>
                </a:solidFill>
                <a:latin typeface="Tahoma" charset="0"/>
                <a:ea typeface="ＭＳ Ｐゴシック" charset="0"/>
              </a:rPr>
              <a:t>Lower endurance (a cell dies after ~10</a:t>
            </a:r>
            <a:r>
              <a:rPr lang="en-US" baseline="30000">
                <a:solidFill>
                  <a:srgbClr val="FF0000"/>
                </a:solidFill>
                <a:latin typeface="Tahoma" charset="0"/>
                <a:ea typeface="ＭＳ Ｐゴシック" charset="0"/>
              </a:rPr>
              <a:t>8</a:t>
            </a:r>
            <a:r>
              <a:rPr lang="en-US">
                <a:solidFill>
                  <a:srgbClr val="FF0000"/>
                </a:solidFill>
                <a:latin typeface="Tahoma" charset="0"/>
                <a:ea typeface="ＭＳ Ｐゴシック" charset="0"/>
              </a:rPr>
              <a:t> writes)</a:t>
            </a:r>
          </a:p>
          <a:p>
            <a:pPr lvl="1" eaLnBrk="1" hangingPunct="1"/>
            <a:endParaRPr lang="en-US" sz="2000">
              <a:latin typeface="Tahoma" charset="0"/>
              <a:ea typeface="ＭＳ Ｐゴシック" charset="0"/>
            </a:endParaRPr>
          </a:p>
          <a:p>
            <a:pPr eaLnBrk="1" hangingPunct="1"/>
            <a:r>
              <a:rPr lang="en-US">
                <a:latin typeface="Tahoma" charset="0"/>
                <a:ea typeface="ＭＳ Ｐゴシック" charset="0"/>
                <a:cs typeface="ＭＳ Ｐゴシック" charset="0"/>
              </a:rPr>
              <a:t>Challenges in enabling PCM as DRAM replacement/helper:</a:t>
            </a:r>
          </a:p>
          <a:p>
            <a:pPr lvl="1" eaLnBrk="1" hangingPunct="1"/>
            <a:r>
              <a:rPr lang="en-US">
                <a:solidFill>
                  <a:srgbClr val="0000FF"/>
                </a:solidFill>
                <a:latin typeface="Tahoma" charset="0"/>
                <a:ea typeface="ＭＳ Ｐゴシック" charset="0"/>
              </a:rPr>
              <a:t>Mitigate PCM shortcomings</a:t>
            </a:r>
          </a:p>
          <a:p>
            <a:pPr lvl="1" eaLnBrk="1" hangingPunct="1"/>
            <a:r>
              <a:rPr lang="en-US">
                <a:solidFill>
                  <a:srgbClr val="0000FF"/>
                </a:solidFill>
                <a:latin typeface="Tahoma" charset="0"/>
                <a:ea typeface="ＭＳ Ｐゴシック" charset="0"/>
              </a:rPr>
              <a:t>Find the right way to place PCM in the system</a:t>
            </a:r>
          </a:p>
          <a:p>
            <a:pPr lvl="1" eaLnBrk="1" hangingPunct="1"/>
            <a:r>
              <a:rPr lang="en-US">
                <a:solidFill>
                  <a:srgbClr val="0000FF"/>
                </a:solidFill>
                <a:latin typeface="Tahoma" charset="0"/>
                <a:ea typeface="ＭＳ Ｐゴシック" charset="0"/>
              </a:rPr>
              <a:t>Ensure secure and fault-tolerant PCM operation</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spTree>
    <p:extLst>
      <p:ext uri="{BB962C8B-B14F-4D97-AF65-F5344CB8AC3E}">
        <p14:creationId xmlns:p14="http://schemas.microsoft.com/office/powerpoint/2010/main" val="32607558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 Statistics</a:t>
            </a:r>
            <a:endParaRPr lang="en-US" dirty="0"/>
          </a:p>
        </p:txBody>
      </p:sp>
      <p:sp>
        <p:nvSpPr>
          <p:cNvPr id="3" name="Content Placeholder 2"/>
          <p:cNvSpPr>
            <a:spLocks noGrp="1"/>
          </p:cNvSpPr>
          <p:nvPr>
            <p:ph idx="1"/>
          </p:nvPr>
        </p:nvSpPr>
        <p:spPr/>
        <p:txBody>
          <a:bodyPr/>
          <a:lstStyle/>
          <a:p>
            <a:r>
              <a:rPr lang="en-US" dirty="0">
                <a:ea typeface="ＭＳ Ｐゴシック" pitchFamily="34" charset="-128"/>
              </a:rPr>
              <a:t>MAX 	100</a:t>
            </a:r>
          </a:p>
          <a:p>
            <a:r>
              <a:rPr lang="en-US" dirty="0">
                <a:ea typeface="ＭＳ Ｐゴシック" pitchFamily="34" charset="-128"/>
              </a:rPr>
              <a:t>MIN 	67.54</a:t>
            </a:r>
          </a:p>
          <a:p>
            <a:r>
              <a:rPr lang="en-US" dirty="0">
                <a:ea typeface="ＭＳ Ｐゴシック" pitchFamily="34" charset="-128"/>
              </a:rPr>
              <a:t>MEDIAN 	100</a:t>
            </a:r>
          </a:p>
          <a:p>
            <a:r>
              <a:rPr lang="en-US" dirty="0">
                <a:ea typeface="ＭＳ Ｐゴシック" pitchFamily="34" charset="-128"/>
              </a:rPr>
              <a:t>MEAN 	93.30</a:t>
            </a:r>
          </a:p>
          <a:p>
            <a:r>
              <a:rPr lang="en-US" dirty="0">
                <a:ea typeface="ＭＳ Ｐゴシック" pitchFamily="34" charset="-128"/>
              </a:rPr>
              <a:t>STD 	10.96</a:t>
            </a:r>
          </a:p>
          <a:p>
            <a:endParaRPr lang="en-US" dirty="0"/>
          </a:p>
        </p:txBody>
      </p:sp>
      <p:sp>
        <p:nvSpPr>
          <p:cNvPr id="4" name="Slide Number Placeholder 3"/>
          <p:cNvSpPr>
            <a:spLocks noGrp="1"/>
          </p:cNvSpPr>
          <p:nvPr>
            <p:ph type="sldNum" sz="quarter" idx="11"/>
          </p:nvPr>
        </p:nvSpPr>
        <p:spPr/>
        <p:txBody>
          <a:bodyPr/>
          <a:lstStyle/>
          <a:p>
            <a:pPr>
              <a:defRPr/>
            </a:pPr>
            <a:fld id="{486E6AD9-8F4A-48FD-AFC7-7F9933BE4DA3}" type="slidenum">
              <a:rPr lang="en-US" smtClean="0"/>
              <a:pPr>
                <a:defRPr/>
              </a:pPr>
              <a:t>5</a:t>
            </a:fld>
            <a:endParaRPr lang="en-US"/>
          </a:p>
        </p:txBody>
      </p:sp>
    </p:spTree>
    <p:extLst>
      <p:ext uri="{BB962C8B-B14F-4D97-AF65-F5344CB8AC3E}">
        <p14:creationId xmlns:p14="http://schemas.microsoft.com/office/powerpoint/2010/main" val="1211307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PCM-based Main Memory: Research Challenges</a:t>
            </a:r>
          </a:p>
        </p:txBody>
      </p:sp>
      <p:sp>
        <p:nvSpPr>
          <p:cNvPr id="3" name="Content Placeholder 2"/>
          <p:cNvSpPr>
            <a:spLocks noGrp="1"/>
          </p:cNvSpPr>
          <p:nvPr>
            <p:ph idx="1"/>
          </p:nvPr>
        </p:nvSpPr>
        <p:spPr>
          <a:xfrm>
            <a:off x="228600" y="914400"/>
            <a:ext cx="8915400" cy="5194300"/>
          </a:xfrm>
        </p:spPr>
        <p:txBody>
          <a:bodyPr/>
          <a:lstStyle/>
          <a:p>
            <a:r>
              <a:rPr lang="en-US">
                <a:latin typeface="Tahoma" charset="0"/>
                <a:ea typeface="ＭＳ Ｐゴシック" charset="0"/>
                <a:cs typeface="ＭＳ Ｐゴシック" charset="0"/>
              </a:rPr>
              <a:t>Where to place PCM in the memory hierarchy?</a:t>
            </a:r>
          </a:p>
          <a:p>
            <a:pPr lvl="1"/>
            <a:r>
              <a:rPr lang="en-US">
                <a:latin typeface="Tahoma" charset="0"/>
                <a:ea typeface="ＭＳ Ｐゴシック" charset="0"/>
              </a:rPr>
              <a:t>Hybrid OS controlled PCM-DRAM</a:t>
            </a:r>
          </a:p>
          <a:p>
            <a:pPr lvl="1"/>
            <a:r>
              <a:rPr lang="en-US">
                <a:latin typeface="Tahoma" charset="0"/>
                <a:ea typeface="ＭＳ Ｐゴシック" charset="0"/>
              </a:rPr>
              <a:t>Hybrid OS controlled PCM and hardware-controlled DRAM</a:t>
            </a:r>
          </a:p>
          <a:p>
            <a:pPr lvl="1"/>
            <a:r>
              <a:rPr lang="en-US">
                <a:latin typeface="Tahoma" charset="0"/>
                <a:ea typeface="ＭＳ Ｐゴシック" charset="0"/>
              </a:rPr>
              <a:t>Pure PCM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mitigate shortcomings of PCM?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minimize amount of DRAM in the system?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take advantage of (byte-addressable and fast) non-volatile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Can we design specific-NVM-technology-agnostic techniques?</a:t>
            </a:r>
          </a:p>
        </p:txBody>
      </p:sp>
      <p:sp>
        <p:nvSpPr>
          <p:cNvPr id="512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FAF1797-1E8E-9544-9016-6A2F0CA04D69}"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spTree>
    <p:extLst>
      <p:ext uri="{BB962C8B-B14F-4D97-AF65-F5344CB8AC3E}">
        <p14:creationId xmlns:p14="http://schemas.microsoft.com/office/powerpoint/2010/main" val="39964588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 Meza+ IEEE CAL’12]</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5607147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52400"/>
            <a:ext cx="8915400" cy="1066800"/>
          </a:xfrm>
        </p:spPr>
        <p:txBody>
          <a:bodyPr/>
          <a:lstStyle/>
          <a:p>
            <a:pPr eaLnBrk="1" hangingPunct="1"/>
            <a:r>
              <a:rPr lang="en-US" sz="3400" dirty="0" smtClean="0">
                <a:latin typeface="Garamond" charset="0"/>
                <a:ea typeface="ＭＳ Ｐゴシック" charset="0"/>
                <a:cs typeface="ＭＳ Ｐゴシック" charset="0"/>
              </a:rPr>
              <a:t>Hybrid Memory </a:t>
            </a:r>
            <a:r>
              <a:rPr lang="en-US" sz="3400" dirty="0">
                <a:latin typeface="Garamond" charset="0"/>
                <a:ea typeface="ＭＳ Ｐゴシック" charset="0"/>
                <a:cs typeface="ＭＳ Ｐゴシック" charset="0"/>
              </a:rPr>
              <a:t>Systems: Research Challenges </a:t>
            </a:r>
          </a:p>
        </p:txBody>
      </p:sp>
      <p:sp>
        <p:nvSpPr>
          <p:cNvPr id="53251" name="Content Placeholder 2"/>
          <p:cNvSpPr>
            <a:spLocks noGrp="1"/>
          </p:cNvSpPr>
          <p:nvPr>
            <p:ph idx="1"/>
          </p:nvPr>
        </p:nvSpPr>
        <p:spPr>
          <a:xfrm>
            <a:off x="228600" y="914400"/>
            <a:ext cx="8610600" cy="5257800"/>
          </a:xfrm>
        </p:spPr>
        <p:txBody>
          <a:bodyPr/>
          <a:lstStyle/>
          <a:p>
            <a:pPr eaLnBrk="1" hangingPunct="1"/>
            <a:r>
              <a:rPr lang="en-US" dirty="0">
                <a:solidFill>
                  <a:srgbClr val="0000FF"/>
                </a:solidFill>
                <a:latin typeface="Tahoma" charset="0"/>
                <a:ea typeface="ＭＳ Ｐゴシック" charset="0"/>
                <a:cs typeface="ＭＳ Ｐゴシック" charset="0"/>
              </a:rPr>
              <a:t>Partitioning</a:t>
            </a:r>
          </a:p>
          <a:p>
            <a:pPr lvl="1" eaLnBrk="1" hangingPunct="1"/>
            <a:r>
              <a:rPr lang="en-US" dirty="0">
                <a:latin typeface="Tahoma" charset="0"/>
                <a:ea typeface="ＭＳ Ｐゴシック" charset="0"/>
              </a:rPr>
              <a:t>Should DRAM be a cache or main memory, or configurable?</a:t>
            </a:r>
          </a:p>
          <a:p>
            <a:pPr lvl="1" eaLnBrk="1" hangingPunct="1"/>
            <a:r>
              <a:rPr lang="en-US" dirty="0">
                <a:latin typeface="Tahoma" charset="0"/>
                <a:ea typeface="ＭＳ Ｐゴシック" charset="0"/>
              </a:rPr>
              <a:t>What fraction? How many controllers?</a:t>
            </a:r>
          </a:p>
          <a:p>
            <a:pPr lvl="1" eaLnBrk="1" hangingPunct="1"/>
            <a:endParaRPr lang="en-US" sz="1200"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dirty="0">
                <a:latin typeface="Tahoma" charset="0"/>
                <a:ea typeface="ＭＳ Ｐゴシック" charset="0"/>
                <a:sym typeface="Wingdings" charset="0"/>
              </a:rPr>
              <a:t>Who manages allocation/movement?</a:t>
            </a:r>
          </a:p>
          <a:p>
            <a:pPr lvl="1" eaLnBrk="1" hangingPunct="1"/>
            <a:r>
              <a:rPr lang="en-US" dirty="0">
                <a:latin typeface="Tahoma" charset="0"/>
                <a:ea typeface="ＭＳ Ｐゴシック" charset="0"/>
                <a:sym typeface="Wingdings" charset="0"/>
              </a:rPr>
              <a:t>What are good control algorithms</a:t>
            </a:r>
            <a:r>
              <a:rPr lang="en-US" dirty="0" smtClean="0">
                <a:latin typeface="Tahoma" charset="0"/>
                <a:ea typeface="ＭＳ Ｐゴシック" charset="0"/>
                <a:sym typeface="Wingdings" charset="0"/>
              </a:rPr>
              <a:t>?</a:t>
            </a:r>
          </a:p>
          <a:p>
            <a:pPr lvl="1" eaLnBrk="1" hangingPunct="1"/>
            <a:r>
              <a:rPr lang="en-US" dirty="0" smtClean="0">
                <a:latin typeface="Tahoma" charset="0"/>
                <a:ea typeface="ＭＳ Ｐゴシック" charset="0"/>
                <a:sym typeface="Wingdings" charset="0"/>
              </a:rPr>
              <a:t>How do we prevent degradation </a:t>
            </a:r>
            <a:r>
              <a:rPr lang="en-US" dirty="0">
                <a:latin typeface="Tahoma" charset="0"/>
                <a:ea typeface="ＭＳ Ｐゴシック" charset="0"/>
                <a:sym typeface="Wingdings" charset="0"/>
              </a:rPr>
              <a:t>of </a:t>
            </a:r>
            <a:r>
              <a:rPr lang="en-US" dirty="0" smtClean="0">
                <a:latin typeface="Tahoma" charset="0"/>
                <a:ea typeface="ＭＳ Ｐゴシック" charset="0"/>
                <a:sym typeface="Wingdings" charset="0"/>
              </a:rPr>
              <a:t>service due to </a:t>
            </a:r>
            <a:r>
              <a:rPr lang="en-US" dirty="0" err="1" smtClean="0">
                <a:latin typeface="Tahoma" charset="0"/>
                <a:ea typeface="ＭＳ Ｐゴシック" charset="0"/>
                <a:sym typeface="Wingdings" charset="0"/>
              </a:rPr>
              <a:t>wearout</a:t>
            </a:r>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pPr lvl="1" eaLnBrk="1" hangingPunct="1"/>
            <a:endParaRPr lang="en-US" sz="1200" dirty="0">
              <a:latin typeface="Tahoma" charset="0"/>
              <a:ea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Design of cache hierarchy, memory controllers, OS</a:t>
            </a:r>
          </a:p>
          <a:p>
            <a:pPr lvl="1" eaLnBrk="1" hangingPunct="1"/>
            <a:r>
              <a:rPr lang="en-US" dirty="0">
                <a:latin typeface="Tahoma" charset="0"/>
                <a:ea typeface="ＭＳ Ｐゴシック" charset="0"/>
                <a:cs typeface="ＭＳ Ｐゴシック" charset="0"/>
              </a:rPr>
              <a:t>Mitigate PCM </a:t>
            </a:r>
            <a:r>
              <a:rPr lang="en-US" dirty="0" smtClean="0">
                <a:latin typeface="Tahoma" charset="0"/>
                <a:ea typeface="ＭＳ Ｐゴシック" charset="0"/>
                <a:cs typeface="ＭＳ Ｐゴシック" charset="0"/>
              </a:rPr>
              <a:t>shortcomings, exploit PCM advantages</a:t>
            </a:r>
            <a:endParaRPr lang="en-US" dirty="0">
              <a:latin typeface="Tahoma" charset="0"/>
              <a:ea typeface="ＭＳ Ｐゴシック" charset="0"/>
              <a:cs typeface="ＭＳ Ｐゴシック" charset="0"/>
            </a:endParaRPr>
          </a:p>
          <a:p>
            <a:pPr lvl="1" eaLnBrk="1" hangingPunct="1"/>
            <a:endParaRPr lang="en-US" sz="1200"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Design of PCM/DRAM </a:t>
            </a:r>
            <a:r>
              <a:rPr lang="en-US" dirty="0" smtClean="0">
                <a:solidFill>
                  <a:srgbClr val="0000FF"/>
                </a:solidFill>
                <a:latin typeface="Tahoma" charset="0"/>
                <a:ea typeface="ＭＳ Ｐゴシック" charset="0"/>
                <a:cs typeface="ＭＳ Ｐゴシック" charset="0"/>
              </a:rPr>
              <a:t>chips and modules</a:t>
            </a:r>
            <a:endParaRPr lang="en-US" dirty="0">
              <a:solidFill>
                <a:srgbClr val="0000FF"/>
              </a:solidFill>
              <a:latin typeface="Tahoma" charset="0"/>
              <a:ea typeface="ＭＳ Ｐゴシック" charset="0"/>
              <a:cs typeface="ＭＳ Ｐゴシック" charset="0"/>
            </a:endParaRPr>
          </a:p>
          <a:p>
            <a:pPr lvl="1" eaLnBrk="1" hangingPunct="1"/>
            <a:r>
              <a:rPr lang="en-US" dirty="0">
                <a:latin typeface="Tahoma" charset="0"/>
                <a:ea typeface="ＭＳ Ｐゴシック" charset="0"/>
                <a:cs typeface="ＭＳ Ｐゴシック" charset="0"/>
              </a:rPr>
              <a:t>Rethink the design of PCM/DRAM with new requirements</a:t>
            </a:r>
          </a:p>
          <a:p>
            <a:pPr eaLnBrk="1" hangingPunct="1"/>
            <a:endParaRPr lang="en-US" dirty="0">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9E36E76-07F2-C942-9CE3-DE380FBEFCE4}"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spTree>
    <p:extLst>
      <p:ext uri="{BB962C8B-B14F-4D97-AF65-F5344CB8AC3E}">
        <p14:creationId xmlns:p14="http://schemas.microsoft.com/office/powerpoint/2010/main" val="1317036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15724830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Aside: STT-RAM Basics</a:t>
            </a:r>
            <a:endParaRPr lang="en-US" dirty="0"/>
          </a:p>
        </p:txBody>
      </p:sp>
      <p:sp>
        <p:nvSpPr>
          <p:cNvPr id="3" name="Content Placeholder 2"/>
          <p:cNvSpPr>
            <a:spLocks noGrp="1"/>
          </p:cNvSpPr>
          <p:nvPr>
            <p:ph idx="1"/>
          </p:nvPr>
        </p:nvSpPr>
        <p:spPr>
          <a:xfrm>
            <a:off x="107505" y="1066800"/>
            <a:ext cx="5958906" cy="5314528"/>
          </a:xfrm>
        </p:spPr>
        <p:txBody>
          <a:bodyPr>
            <a:normAutofit lnSpcReduction="10000"/>
          </a:bodyPr>
          <a:lstStyle/>
          <a:p>
            <a:r>
              <a:rPr lang="en-US" dirty="0" smtClean="0"/>
              <a:t>Magnetic Tunnel Junction (MTJ)</a:t>
            </a:r>
          </a:p>
          <a:p>
            <a:pPr lvl="1"/>
            <a:r>
              <a:rPr lang="en-US" dirty="0" smtClean="0"/>
              <a:t>Reference layer: Fixed</a:t>
            </a:r>
          </a:p>
          <a:p>
            <a:pPr lvl="1"/>
            <a:r>
              <a:rPr lang="en-US" dirty="0" smtClean="0"/>
              <a:t>Free layer: Parallel or anti-parallel</a:t>
            </a:r>
          </a:p>
          <a:p>
            <a:r>
              <a:rPr lang="en-US" dirty="0" smtClean="0"/>
              <a:t>Cell</a:t>
            </a:r>
          </a:p>
          <a:p>
            <a:pPr lvl="1"/>
            <a:r>
              <a:rPr lang="en-US" dirty="0" smtClean="0"/>
              <a:t>Access transistor, bit/sense lines</a:t>
            </a:r>
          </a:p>
          <a:p>
            <a:r>
              <a:rPr lang="en-US" dirty="0" smtClean="0"/>
              <a:t>Read and Write</a:t>
            </a:r>
          </a:p>
          <a:p>
            <a:pPr lvl="1"/>
            <a:r>
              <a:rPr lang="en-US" dirty="0" smtClean="0"/>
              <a:t>Read: Apply a small voltage across </a:t>
            </a:r>
            <a:r>
              <a:rPr lang="en-US" dirty="0" err="1" smtClean="0"/>
              <a:t>bitline</a:t>
            </a:r>
            <a:r>
              <a:rPr lang="en-US" dirty="0" smtClean="0"/>
              <a:t> and </a:t>
            </a:r>
            <a:r>
              <a:rPr lang="en-US" dirty="0" err="1" smtClean="0"/>
              <a:t>senseline</a:t>
            </a:r>
            <a:r>
              <a:rPr lang="en-US" dirty="0" smtClean="0"/>
              <a:t>; read the current. </a:t>
            </a:r>
          </a:p>
          <a:p>
            <a:pPr lvl="1"/>
            <a:r>
              <a:rPr lang="en-US" dirty="0" smtClean="0"/>
              <a:t>Write: Push large current through MTJ.  </a:t>
            </a:r>
            <a:r>
              <a:rPr lang="en-US" dirty="0" smtClean="0">
                <a:solidFill>
                  <a:srgbClr val="FF0000"/>
                </a:solidFill>
              </a:rPr>
              <a:t>Direction of current determines new orientation of the free layer.</a:t>
            </a:r>
          </a:p>
          <a:p>
            <a:endParaRPr lang="en-US" dirty="0" smtClean="0"/>
          </a:p>
          <a:p>
            <a:r>
              <a:rPr lang="en-US" sz="1900" dirty="0" err="1" smtClean="0"/>
              <a:t>Kultursay</a:t>
            </a:r>
            <a:r>
              <a:rPr lang="en-US" sz="1900" dirty="0" smtClean="0"/>
              <a:t> et al., “</a:t>
            </a:r>
            <a:r>
              <a:rPr lang="en-US" sz="1900" dirty="0" smtClean="0">
                <a:solidFill>
                  <a:srgbClr val="0000FF"/>
                </a:solidFill>
              </a:rPr>
              <a:t>Evaluating STT-RAM as an Energy-Efficient Main Memory Alternative</a:t>
            </a:r>
            <a:r>
              <a:rPr lang="en-US" sz="1900" dirty="0" smtClean="0"/>
              <a:t>,” ISPASS 2013</a:t>
            </a:r>
            <a:endParaRPr lang="en-US" sz="1900" dirty="0"/>
          </a:p>
        </p:txBody>
      </p:sp>
      <p:grpSp>
        <p:nvGrpSpPr>
          <p:cNvPr id="17" name="Group 16"/>
          <p:cNvGrpSpPr/>
          <p:nvPr/>
        </p:nvGrpSpPr>
        <p:grpSpPr>
          <a:xfrm>
            <a:off x="6519594" y="1264605"/>
            <a:ext cx="1841633" cy="2519065"/>
            <a:chOff x="7391400" y="3272135"/>
            <a:chExt cx="2679833" cy="3361730"/>
          </a:xfrm>
        </p:grpSpPr>
        <p:sp>
          <p:nvSpPr>
            <p:cNvPr id="4" name="Rectangle 3"/>
            <p:cNvSpPr/>
            <p:nvPr/>
          </p:nvSpPr>
          <p:spPr>
            <a:xfrm>
              <a:off x="7391400" y="3733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5" name="Rectangle 4"/>
            <p:cNvSpPr/>
            <p:nvPr/>
          </p:nvSpPr>
          <p:spPr>
            <a:xfrm>
              <a:off x="7391400" y="4495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6" name="Rectangle 5"/>
            <p:cNvSpPr/>
            <p:nvPr/>
          </p:nvSpPr>
          <p:spPr>
            <a:xfrm>
              <a:off x="7391400" y="4114800"/>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7" name="Right Arrow 6"/>
            <p:cNvSpPr/>
            <p:nvPr/>
          </p:nvSpPr>
          <p:spPr>
            <a:xfrm>
              <a:off x="9369552" y="3771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8" name="Right Arrow 7"/>
            <p:cNvSpPr/>
            <p:nvPr/>
          </p:nvSpPr>
          <p:spPr>
            <a:xfrm>
              <a:off x="9372600" y="4533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9" name="Rectangle 8"/>
            <p:cNvSpPr/>
            <p:nvPr/>
          </p:nvSpPr>
          <p:spPr>
            <a:xfrm>
              <a:off x="7404233" y="5490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10" name="Rectangle 9"/>
            <p:cNvSpPr/>
            <p:nvPr/>
          </p:nvSpPr>
          <p:spPr>
            <a:xfrm>
              <a:off x="7404233" y="6252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11" name="Rectangle 10"/>
            <p:cNvSpPr/>
            <p:nvPr/>
          </p:nvSpPr>
          <p:spPr>
            <a:xfrm>
              <a:off x="7404233" y="5871865"/>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12" name="Right Arrow 11"/>
            <p:cNvSpPr/>
            <p:nvPr/>
          </p:nvSpPr>
          <p:spPr>
            <a:xfrm>
              <a:off x="9372600" y="5528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3" name="Right Arrow 12"/>
            <p:cNvSpPr/>
            <p:nvPr/>
          </p:nvSpPr>
          <p:spPr>
            <a:xfrm rot="10800000">
              <a:off x="9372600" y="6290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4" name="TextBox 13"/>
            <p:cNvSpPr txBox="1"/>
            <p:nvPr/>
          </p:nvSpPr>
          <p:spPr>
            <a:xfrm>
              <a:off x="8077200" y="3272135"/>
              <a:ext cx="1185611" cy="410733"/>
            </a:xfrm>
            <a:prstGeom prst="rect">
              <a:avLst/>
            </a:prstGeom>
            <a:noFill/>
          </p:spPr>
          <p:txBody>
            <a:bodyPr wrap="none" rtlCol="0">
              <a:spAutoFit/>
            </a:bodyPr>
            <a:lstStyle/>
            <a:p>
              <a:r>
                <a:rPr lang="en-US" sz="1400" smtClean="0">
                  <a:solidFill>
                    <a:srgbClr val="000000"/>
                  </a:solidFill>
                  <a:latin typeface="Tahoma"/>
                </a:rPr>
                <a:t>Logical 0</a:t>
              </a:r>
              <a:endParaRPr lang="en-US" sz="1400">
                <a:solidFill>
                  <a:srgbClr val="000000"/>
                </a:solidFill>
                <a:latin typeface="Tahoma"/>
              </a:endParaRPr>
            </a:p>
          </p:txBody>
        </p:sp>
        <p:sp>
          <p:nvSpPr>
            <p:cNvPr id="15" name="TextBox 14"/>
            <p:cNvSpPr txBox="1"/>
            <p:nvPr/>
          </p:nvSpPr>
          <p:spPr>
            <a:xfrm>
              <a:off x="8080249" y="5033665"/>
              <a:ext cx="1185611" cy="410733"/>
            </a:xfrm>
            <a:prstGeom prst="rect">
              <a:avLst/>
            </a:prstGeom>
            <a:noFill/>
          </p:spPr>
          <p:txBody>
            <a:bodyPr wrap="none" rtlCol="0">
              <a:spAutoFit/>
            </a:bodyPr>
            <a:lstStyle/>
            <a:p>
              <a:r>
                <a:rPr lang="en-US" sz="1400" smtClean="0">
                  <a:solidFill>
                    <a:srgbClr val="000000"/>
                  </a:solidFill>
                  <a:latin typeface="Tahoma"/>
                </a:rPr>
                <a:t>Logical 1</a:t>
              </a:r>
              <a:endParaRPr lang="en-US" sz="1400">
                <a:solidFill>
                  <a:srgbClr val="000000"/>
                </a:solidFill>
                <a:latin typeface="Tahoma"/>
              </a:endParaRPr>
            </a:p>
          </p:txBody>
        </p:sp>
      </p:grpSp>
      <p:grpSp>
        <p:nvGrpSpPr>
          <p:cNvPr id="39" name="Group 38"/>
          <p:cNvGrpSpPr/>
          <p:nvPr/>
        </p:nvGrpSpPr>
        <p:grpSpPr>
          <a:xfrm>
            <a:off x="6066411" y="4334961"/>
            <a:ext cx="2919304" cy="1567247"/>
            <a:chOff x="2667000" y="2117229"/>
            <a:chExt cx="2919304" cy="1567247"/>
          </a:xfrm>
        </p:grpSpPr>
        <p:cxnSp>
          <p:nvCxnSpPr>
            <p:cNvPr id="18" name="Straight Connector 17"/>
            <p:cNvCxnSpPr/>
            <p:nvPr/>
          </p:nvCxnSpPr>
          <p:spPr>
            <a:xfrm>
              <a:off x="2895600" y="2438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67" y="27445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8667" y="28207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470" y="2820796"/>
              <a:ext cx="0" cy="126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864" y="2820796"/>
              <a:ext cx="0" cy="1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1" y="2937478"/>
              <a:ext cx="377469" cy="794"/>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7807" y="2438400"/>
              <a:ext cx="0" cy="306196"/>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864" y="2117229"/>
              <a:ext cx="1034066" cy="338554"/>
            </a:xfrm>
            <a:prstGeom prst="rect">
              <a:avLst/>
            </a:prstGeom>
            <a:noFill/>
          </p:spPr>
          <p:txBody>
            <a:bodyPr wrap="none" rtlCol="0">
              <a:spAutoFit/>
            </a:bodyPr>
            <a:lstStyle/>
            <a:p>
              <a:r>
                <a:rPr lang="en-US" sz="1600" dirty="0" smtClean="0">
                  <a:solidFill>
                    <a:srgbClr val="000000"/>
                  </a:solidFill>
                  <a:latin typeface="Tahoma"/>
                </a:rPr>
                <a:t>Word Line</a:t>
              </a:r>
              <a:endParaRPr lang="en-US" sz="1600" dirty="0">
                <a:solidFill>
                  <a:srgbClr val="000000"/>
                </a:solidFill>
                <a:latin typeface="Tahoma"/>
              </a:endParaRPr>
            </a:p>
          </p:txBody>
        </p:sp>
        <p:sp>
          <p:nvSpPr>
            <p:cNvPr id="26" name="TextBox 25"/>
            <p:cNvSpPr txBox="1"/>
            <p:nvPr/>
          </p:nvSpPr>
          <p:spPr>
            <a:xfrm>
              <a:off x="2667000" y="3345922"/>
              <a:ext cx="801823" cy="338554"/>
            </a:xfrm>
            <a:prstGeom prst="rect">
              <a:avLst/>
            </a:prstGeom>
            <a:noFill/>
          </p:spPr>
          <p:txBody>
            <a:bodyPr wrap="none" rtlCol="0">
              <a:spAutoFit/>
            </a:bodyPr>
            <a:lstStyle/>
            <a:p>
              <a:r>
                <a:rPr lang="en-US" sz="1600" dirty="0" smtClean="0">
                  <a:solidFill>
                    <a:srgbClr val="000000"/>
                  </a:solidFill>
                  <a:latin typeface="Tahoma"/>
                </a:rPr>
                <a:t>Bit Line</a:t>
              </a:r>
              <a:endParaRPr lang="en-US" sz="1600" dirty="0">
                <a:solidFill>
                  <a:srgbClr val="000000"/>
                </a:solidFill>
                <a:latin typeface="Tahoma"/>
              </a:endParaRPr>
            </a:p>
          </p:txBody>
        </p:sp>
        <p:cxnSp>
          <p:nvCxnSpPr>
            <p:cNvPr id="27" name="Straight Connector 26"/>
            <p:cNvCxnSpPr/>
            <p:nvPr/>
          </p:nvCxnSpPr>
          <p:spPr>
            <a:xfrm>
              <a:off x="3792864" y="2938272"/>
              <a:ext cx="546557"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65306" y="2944622"/>
              <a:ext cx="902876" cy="523220"/>
            </a:xfrm>
            <a:prstGeom prst="rect">
              <a:avLst/>
            </a:prstGeom>
            <a:noFill/>
          </p:spPr>
          <p:txBody>
            <a:bodyPr wrap="none" rtlCol="0">
              <a:spAutoFit/>
            </a:bodyPr>
            <a:lstStyle/>
            <a:p>
              <a:pPr algn="ctr"/>
              <a:r>
                <a:rPr lang="en-US" sz="1400" dirty="0" smtClean="0">
                  <a:solidFill>
                    <a:srgbClr val="000000"/>
                  </a:solidFill>
                  <a:latin typeface="Tahoma"/>
                </a:rPr>
                <a:t>Access</a:t>
              </a:r>
            </a:p>
            <a:p>
              <a:pPr algn="ctr"/>
              <a:r>
                <a:rPr lang="en-US" sz="1400" dirty="0" smtClean="0">
                  <a:solidFill>
                    <a:srgbClr val="000000"/>
                  </a:solidFill>
                  <a:latin typeface="Tahoma"/>
                </a:rPr>
                <a:t>Transistor</a:t>
              </a:r>
              <a:endParaRPr lang="en-US" sz="1400" dirty="0">
                <a:solidFill>
                  <a:srgbClr val="000000"/>
                </a:solidFill>
                <a:latin typeface="Tahoma"/>
              </a:endParaRPr>
            </a:p>
          </p:txBody>
        </p:sp>
        <p:sp>
          <p:nvSpPr>
            <p:cNvPr id="29" name="TextBox 28"/>
            <p:cNvSpPr txBox="1"/>
            <p:nvPr/>
          </p:nvSpPr>
          <p:spPr>
            <a:xfrm>
              <a:off x="4206794" y="2591498"/>
              <a:ext cx="478721" cy="307777"/>
            </a:xfrm>
            <a:prstGeom prst="rect">
              <a:avLst/>
            </a:prstGeom>
            <a:noFill/>
          </p:spPr>
          <p:txBody>
            <a:bodyPr wrap="none" rtlCol="0">
              <a:spAutoFit/>
            </a:bodyPr>
            <a:lstStyle/>
            <a:p>
              <a:pPr algn="ctr"/>
              <a:r>
                <a:rPr lang="en-US" sz="1400" dirty="0" smtClean="0">
                  <a:solidFill>
                    <a:srgbClr val="000000"/>
                  </a:solidFill>
                  <a:latin typeface="Tahoma"/>
                </a:rPr>
                <a:t>MTJ</a:t>
              </a:r>
              <a:endParaRPr lang="en-US" sz="1400" dirty="0">
                <a:solidFill>
                  <a:srgbClr val="000000"/>
                </a:solidFill>
                <a:latin typeface="Tahoma"/>
              </a:endParaRPr>
            </a:p>
          </p:txBody>
        </p:sp>
        <p:grpSp>
          <p:nvGrpSpPr>
            <p:cNvPr id="30" name="Group 29"/>
            <p:cNvGrpSpPr/>
            <p:nvPr/>
          </p:nvGrpSpPr>
          <p:grpSpPr>
            <a:xfrm>
              <a:off x="4336395" y="2823972"/>
              <a:ext cx="225574" cy="228600"/>
              <a:chOff x="844252" y="685800"/>
              <a:chExt cx="225574" cy="228600"/>
            </a:xfrm>
          </p:grpSpPr>
          <p:sp>
            <p:nvSpPr>
              <p:cNvPr id="31" name="Rectangle 30"/>
              <p:cNvSpPr/>
              <p:nvPr/>
            </p:nvSpPr>
            <p:spPr>
              <a:xfrm>
                <a:off x="8442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917426" y="685800"/>
                <a:ext cx="73174"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9966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34" name="Straight Connector 33"/>
            <p:cNvCxnSpPr/>
            <p:nvPr/>
          </p:nvCxnSpPr>
          <p:spPr>
            <a:xfrm flipH="1">
              <a:off x="4525382" y="2937478"/>
              <a:ext cx="53017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48000" y="2209800"/>
              <a:ext cx="2007552" cy="1181336"/>
              <a:chOff x="3048000" y="2101764"/>
              <a:chExt cx="2286002" cy="2470236"/>
            </a:xfrm>
          </p:grpSpPr>
          <p:cxnSp>
            <p:nvCxnSpPr>
              <p:cNvPr id="36" name="Straight Connector 35"/>
              <p:cNvCxnSpPr/>
              <p:nvPr/>
            </p:nvCxnSpPr>
            <p:spPr>
              <a:xfrm flipH="1">
                <a:off x="3048000" y="2133600"/>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000" y="2101764"/>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795" y="3323951"/>
              <a:ext cx="1061509" cy="338554"/>
            </a:xfrm>
            <a:prstGeom prst="rect">
              <a:avLst/>
            </a:prstGeom>
            <a:noFill/>
          </p:spPr>
          <p:txBody>
            <a:bodyPr wrap="none" rtlCol="0">
              <a:spAutoFit/>
            </a:bodyPr>
            <a:lstStyle/>
            <a:p>
              <a:r>
                <a:rPr lang="en-US" sz="1600" dirty="0" smtClean="0">
                  <a:solidFill>
                    <a:srgbClr val="000000"/>
                  </a:solidFill>
                  <a:latin typeface="Tahoma"/>
                </a:rPr>
                <a:t>Sense Line</a:t>
              </a:r>
              <a:endParaRPr lang="en-US" sz="1600" dirty="0">
                <a:solidFill>
                  <a:srgbClr val="000000"/>
                </a:solidFill>
                <a:latin typeface="Tahoma"/>
              </a:endParaRPr>
            </a:p>
          </p:txBody>
        </p:sp>
      </p:grpSp>
    </p:spTree>
    <p:extLst>
      <p:ext uri="{BB962C8B-B14F-4D97-AF65-F5344CB8AC3E}">
        <p14:creationId xmlns:p14="http://schemas.microsoft.com/office/powerpoint/2010/main" val="14842618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Aside: STT MRAM: </a:t>
            </a:r>
            <a:r>
              <a:rPr lang="en-US" dirty="0">
                <a:latin typeface="Garamond" charset="0"/>
                <a:ea typeface="ＭＳ Ｐゴシック" charset="0"/>
                <a:cs typeface="ＭＳ Ｐゴシック" charset="0"/>
              </a:rPr>
              <a:t>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write latency</a:t>
            </a:r>
          </a:p>
          <a:p>
            <a:pPr lvl="1" eaLnBrk="1" hangingPunct="1"/>
            <a:r>
              <a:rPr lang="en-US" dirty="0" smtClean="0">
                <a:solidFill>
                  <a:srgbClr val="FF0000"/>
                </a:solidFill>
                <a:latin typeface="Tahoma" charset="0"/>
                <a:ea typeface="ＭＳ Ｐゴシック" charset="0"/>
              </a:rPr>
              <a:t>Higher write energy</a:t>
            </a:r>
          </a:p>
          <a:p>
            <a:pPr lvl="1" eaLnBrk="1" hangingPunct="1"/>
            <a:r>
              <a:rPr lang="en-US" dirty="0" smtClean="0">
                <a:solidFill>
                  <a:srgbClr val="FF0000"/>
                </a:solidFill>
                <a:latin typeface="Tahoma" charset="0"/>
                <a:ea typeface="ＭＳ Ｐゴシック" charset="0"/>
              </a:rPr>
              <a:t>Reliability?</a:t>
            </a:r>
          </a:p>
          <a:p>
            <a:pPr lvl="1" eaLnBrk="1" hangingPunct="1"/>
            <a:endParaRPr lang="en-US" dirty="0">
              <a:solidFill>
                <a:srgbClr val="FF0000"/>
              </a:solidFill>
              <a:latin typeface="Tahoma" charset="0"/>
              <a:ea typeface="ＭＳ Ｐゴシック" charset="0"/>
            </a:endParaRPr>
          </a:p>
          <a:p>
            <a:pPr eaLnBrk="1" hangingPunct="1"/>
            <a:r>
              <a:rPr lang="en-US" dirty="0" smtClean="0">
                <a:latin typeface="Tahoma" charset="0"/>
                <a:ea typeface="ＭＳ Ｐゴシック" charset="0"/>
              </a:rPr>
              <a:t>Another level of freedom</a:t>
            </a:r>
          </a:p>
          <a:p>
            <a:pPr lvl="1" eaLnBrk="1" hangingPunct="1"/>
            <a:r>
              <a:rPr lang="en-US" dirty="0" smtClean="0">
                <a:solidFill>
                  <a:srgbClr val="FF0000"/>
                </a:solidFill>
                <a:latin typeface="Tahoma" charset="0"/>
                <a:ea typeface="ＭＳ Ｐゴシック" charset="0"/>
              </a:rPr>
              <a:t>Can trade off non-volatility for lower write latency/energy (by reducing the size of the MTJ)</a:t>
            </a:r>
            <a:endParaRPr lang="en-US" dirty="0">
              <a:solidFill>
                <a:srgbClr val="FF0000"/>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spTree>
    <p:extLst>
      <p:ext uri="{BB962C8B-B14F-4D97-AF65-F5344CB8AC3E}">
        <p14:creationId xmlns:p14="http://schemas.microsoft.com/office/powerpoint/2010/main" val="23449518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solidFill>
                  <a:srgbClr val="0000FF"/>
                </a:solidFill>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a:t>
            </a:r>
            <a:r>
              <a:rPr lang="en-US" dirty="0" smtClean="0">
                <a:latin typeface="Tahoma" charset="0"/>
                <a:ea typeface="ＭＳ Ｐゴシック" charset="0"/>
                <a:cs typeface="ＭＳ Ｐゴシック" charset="0"/>
              </a:rPr>
              <a:t>Systems</a:t>
            </a:r>
          </a:p>
          <a:p>
            <a:pPr lvl="1" eaLnBrk="1" hangingPunct="1"/>
            <a:r>
              <a:rPr lang="en-US" dirty="0">
                <a:latin typeface="Tahoma" charset="0"/>
                <a:ea typeface="ＭＳ Ｐゴシック" charset="0"/>
                <a:cs typeface="ＭＳ Ｐゴシック" charset="0"/>
              </a:rPr>
              <a:t>Other Opportunities with Emerging Technologies</a:t>
            </a:r>
          </a:p>
          <a:p>
            <a:pPr lvl="1" eaLnBrk="1" hangingPunct="1"/>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56</a:t>
            </a:fld>
            <a:endParaRPr lang="en-US" sz="1600">
              <a:latin typeface="Garamond" charset="0"/>
            </a:endParaRPr>
          </a:p>
        </p:txBody>
      </p:sp>
    </p:spTree>
    <p:extLst>
      <p:ext uri="{BB962C8B-B14F-4D97-AF65-F5344CB8AC3E}">
        <p14:creationId xmlns:p14="http://schemas.microsoft.com/office/powerpoint/2010/main" val="854055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958764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58</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8947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59</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PCM</a:t>
            </a:r>
          </a:p>
        </p:txBody>
      </p:sp>
    </p:spTree>
    <p:extLst>
      <p:ext uri="{BB962C8B-B14F-4D97-AF65-F5344CB8AC3E}">
        <p14:creationId xmlns:p14="http://schemas.microsoft.com/office/powerpoint/2010/main" val="2233879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Lab </a:t>
            </a:r>
            <a:r>
              <a:rPr lang="en-US" dirty="0" smtClean="0">
                <a:ea typeface="ＭＳ Ｐゴシック" pitchFamily="34" charset="-128"/>
              </a:rPr>
              <a:t>6 </a:t>
            </a:r>
            <a:r>
              <a:rPr lang="en-US" dirty="0">
                <a:ea typeface="ＭＳ Ｐゴシック" pitchFamily="34" charset="-128"/>
              </a:rPr>
              <a:t>Grade Distribution</a:t>
            </a:r>
            <a:endParaRPr lang="en-US" dirty="0"/>
          </a:p>
        </p:txBody>
      </p:sp>
      <p:sp>
        <p:nvSpPr>
          <p:cNvPr id="4" name="Slide Number Placeholder 3"/>
          <p:cNvSpPr>
            <a:spLocks noGrp="1"/>
          </p:cNvSpPr>
          <p:nvPr>
            <p:ph type="sldNum" sz="quarter" idx="11"/>
          </p:nvPr>
        </p:nvSpPr>
        <p:spPr/>
        <p:txBody>
          <a:bodyPr/>
          <a:lstStyle/>
          <a:p>
            <a:pPr>
              <a:defRPr/>
            </a:pPr>
            <a:fld id="{486E6AD9-8F4A-48FD-AFC7-7F9933BE4DA3}" type="slidenum">
              <a:rPr lang="en-US" smtClean="0"/>
              <a:pPr>
                <a:defRPr/>
              </a:pPr>
              <a:t>6</a:t>
            </a:fld>
            <a:endParaRPr lang="en-US"/>
          </a:p>
        </p:txBody>
      </p:sp>
      <p:pic>
        <p:nvPicPr>
          <p:cNvPr id="6" name="Picture 5"/>
          <p:cNvPicPr>
            <a:picLocks noChangeAspect="1"/>
          </p:cNvPicPr>
          <p:nvPr/>
        </p:nvPicPr>
        <p:blipFill>
          <a:blip r:embed="rId2"/>
          <a:stretch>
            <a:fillRect/>
          </a:stretch>
        </p:blipFill>
        <p:spPr>
          <a:xfrm>
            <a:off x="107504" y="1124744"/>
            <a:ext cx="8801290" cy="5040560"/>
          </a:xfrm>
          <a:prstGeom prst="rect">
            <a:avLst/>
          </a:prstGeom>
        </p:spPr>
      </p:pic>
    </p:spTree>
    <p:extLst>
      <p:ext uri="{BB962C8B-B14F-4D97-AF65-F5344CB8AC3E}">
        <p14:creationId xmlns:p14="http://schemas.microsoft.com/office/powerpoint/2010/main" val="786892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60</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3076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a:t>
            </a:r>
            <a:r>
              <a:rPr lang="en-US" dirty="0" smtClean="0">
                <a:solidFill>
                  <a:srgbClr val="0000FF"/>
                </a:solidFill>
                <a:latin typeface="Tahoma" charset="0"/>
                <a:ea typeface="ＭＳ Ｐゴシック" charset="0"/>
                <a:cs typeface="ＭＳ Ｐゴシック" charset="0"/>
              </a:rPr>
              <a:t>Systems</a:t>
            </a:r>
          </a:p>
          <a:p>
            <a:pPr lvl="1" eaLnBrk="1" hangingPunct="1"/>
            <a:r>
              <a:rPr lang="en-US" dirty="0">
                <a:latin typeface="Tahoma" charset="0"/>
                <a:ea typeface="ＭＳ Ｐゴシック" charset="0"/>
                <a:cs typeface="ＭＳ Ｐゴシック" charset="0"/>
              </a:rPr>
              <a:t>Other Opportunities with Emerging Technologies</a:t>
            </a:r>
          </a:p>
          <a:p>
            <a:pPr lvl="1"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61</a:t>
            </a:fld>
            <a:endParaRPr lang="en-US" sz="1600">
              <a:latin typeface="Garamond" charset="0"/>
            </a:endParaRPr>
          </a:p>
        </p:txBody>
      </p:sp>
    </p:spTree>
    <p:extLst>
      <p:ext uri="{BB962C8B-B14F-4D97-AF65-F5344CB8AC3E}">
        <p14:creationId xmlns:p14="http://schemas.microsoft.com/office/powerpoint/2010/main" val="3609939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18290520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solidFill>
                  <a:srgbClr val="0000FF"/>
                </a:solidFill>
              </a:rPr>
              <a:t>What data should be placed in DRAM versus kept in PCM?</a:t>
            </a:r>
          </a:p>
          <a:p>
            <a:pPr lvl="1"/>
            <a:r>
              <a:rPr lang="en-US" dirty="0" smtClean="0">
                <a:solidFill>
                  <a:srgbClr val="0000FF"/>
                </a:solidFill>
              </a:rPr>
              <a:t>What is the granularity of data movement?</a:t>
            </a:r>
          </a:p>
          <a:p>
            <a:pPr lvl="1"/>
            <a:r>
              <a:rPr lang="en-US" dirty="0" smtClean="0">
                <a:solidFill>
                  <a:srgbClr val="0000FF"/>
                </a:solidFill>
              </a:rPr>
              <a:t>How to design </a:t>
            </a:r>
            <a:r>
              <a:rPr lang="en-US" dirty="0">
                <a:solidFill>
                  <a:srgbClr val="0000FF"/>
                </a:solidFill>
              </a:rPr>
              <a:t>a </a:t>
            </a:r>
            <a:r>
              <a:rPr lang="en-US" dirty="0" smtClean="0">
                <a:solidFill>
                  <a:srgbClr val="0000FF"/>
                </a:solidFill>
              </a:rPr>
              <a:t>huge (DRAM) cache at low cost?</a:t>
            </a:r>
          </a:p>
          <a:p>
            <a:pPr lvl="1"/>
            <a:endParaRPr lang="en-US" dirty="0"/>
          </a:p>
          <a:p>
            <a:r>
              <a:rPr lang="en-US" dirty="0" smtClean="0"/>
              <a:t>Two solutions:</a:t>
            </a:r>
          </a:p>
          <a:p>
            <a:pPr lvl="1"/>
            <a:r>
              <a:rPr lang="en-US" dirty="0" smtClean="0">
                <a:solidFill>
                  <a:srgbClr val="FF0000"/>
                </a:solidFill>
              </a:rPr>
              <a:t>Locality-aware data placement </a:t>
            </a:r>
            <a:r>
              <a:rPr lang="en-US" sz="1600" b="1" dirty="0" smtClean="0">
                <a:solidFill>
                  <a:schemeClr val="tx2">
                    <a:lumMod val="75000"/>
                  </a:schemeClr>
                </a:solidFill>
              </a:rPr>
              <a:t>[Yoon+ , ICCD 2012]</a:t>
            </a:r>
          </a:p>
          <a:p>
            <a:pPr lvl="1"/>
            <a:r>
              <a:rPr lang="en-US" dirty="0" smtClean="0">
                <a:solidFill>
                  <a:srgbClr val="FF0000"/>
                </a:solidFill>
              </a:rPr>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63</a:t>
            </a:fld>
            <a:endParaRPr lang="en-US" dirty="0"/>
          </a:p>
        </p:txBody>
      </p:sp>
      <p:sp>
        <p:nvSpPr>
          <p:cNvPr id="5" name="Rectangle 4"/>
          <p:cNvSpPr>
            <a:spLocks noChangeArrowheads="1"/>
          </p:cNvSpPr>
          <p:nvPr/>
        </p:nvSpPr>
        <p:spPr bwMode="auto">
          <a:xfrm>
            <a:off x="611560" y="5661248"/>
            <a:ext cx="6624736" cy="36004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557750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64</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solidFill>
                  <a:srgbClr val="000000"/>
                </a:solidFill>
                <a:latin typeface="Tahoma"/>
              </a:rPr>
              <a:t>DRAMCtrl</a:t>
            </a:r>
            <a:endParaRPr lang="en-US" dirty="0">
              <a:solidFill>
                <a:srgbClr val="000000"/>
              </a:solidFill>
              <a:latin typeface="Tahoma"/>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FFFFFF"/>
              </a:solidFill>
              <a:effectLst>
                <a:outerShdw blurRad="38100" dist="38100" dir="2700000" algn="tl">
                  <a:srgbClr val="000000">
                    <a:alpha val="43137"/>
                  </a:srgbClr>
                </a:outerShdw>
              </a:effectLst>
              <a:latin typeface="Tahoma"/>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FFFFFF"/>
              </a:solidFill>
              <a:effectLst>
                <a:outerShdw blurRad="38100" dist="38100" dir="2700000" algn="tl">
                  <a:srgbClr val="000000">
                    <a:alpha val="43137"/>
                  </a:srgbClr>
                </a:outerShdw>
              </a:effectLst>
              <a:latin typeface="Tahoma"/>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solidFill>
                  <a:srgbClr val="000000"/>
                </a:solidFill>
              </a:rPr>
              <a:t>Row buffer</a:t>
            </a:r>
            <a:endParaRPr lang="en-US" sz="2000" dirty="0">
              <a:solidFill>
                <a:srgbClr val="000000"/>
              </a:solidFill>
            </a:endParaRPr>
          </a:p>
        </p:txBody>
      </p:sp>
      <p:sp>
        <p:nvSpPr>
          <p:cNvPr id="39" name="TextBox 38"/>
          <p:cNvSpPr txBox="1"/>
          <p:nvPr/>
        </p:nvSpPr>
        <p:spPr>
          <a:xfrm>
            <a:off x="1786446" y="3754534"/>
            <a:ext cx="1489410" cy="369332"/>
          </a:xfrm>
          <a:prstGeom prst="rect">
            <a:avLst/>
          </a:prstGeom>
          <a:noFill/>
        </p:spPr>
        <p:txBody>
          <a:bodyPr wrap="none" rtlCol="0">
            <a:spAutoFit/>
          </a:bodyPr>
          <a:lstStyle/>
          <a:p>
            <a:r>
              <a:rPr lang="en-US" dirty="0" smtClean="0">
                <a:solidFill>
                  <a:srgbClr val="303030"/>
                </a:solidFill>
                <a:latin typeface="Tahoma"/>
              </a:rPr>
              <a:t>DRAM Cache</a:t>
            </a:r>
            <a:endParaRPr lang="en-US" dirty="0">
              <a:solidFill>
                <a:srgbClr val="303030"/>
              </a:solidFill>
              <a:latin typeface="Tahoma"/>
            </a:endParaRPr>
          </a:p>
        </p:txBody>
      </p:sp>
      <p:sp>
        <p:nvSpPr>
          <p:cNvPr id="40" name="TextBox 39"/>
          <p:cNvSpPr txBox="1"/>
          <p:nvPr/>
        </p:nvSpPr>
        <p:spPr>
          <a:xfrm>
            <a:off x="5508104" y="3717032"/>
            <a:ext cx="2069872" cy="369332"/>
          </a:xfrm>
          <a:prstGeom prst="rect">
            <a:avLst/>
          </a:prstGeom>
          <a:noFill/>
        </p:spPr>
        <p:txBody>
          <a:bodyPr wrap="none" rtlCol="0">
            <a:spAutoFit/>
          </a:bodyPr>
          <a:lstStyle/>
          <a:p>
            <a:r>
              <a:rPr lang="en-US" dirty="0" smtClean="0">
                <a:solidFill>
                  <a:srgbClr val="303030"/>
                </a:solidFill>
                <a:latin typeface="Tahoma"/>
              </a:rPr>
              <a:t>PCM Main Memory</a:t>
            </a:r>
            <a:endParaRPr lang="en-US" dirty="0">
              <a:solidFill>
                <a:srgbClr val="303030"/>
              </a:solidFill>
              <a:latin typeface="Tahoma"/>
            </a:endParaRPr>
          </a:p>
        </p:txBody>
      </p:sp>
      <p:sp>
        <p:nvSpPr>
          <p:cNvPr id="42" name="Rectangle 41"/>
          <p:cNvSpPr/>
          <p:nvPr/>
        </p:nvSpPr>
        <p:spPr>
          <a:xfrm>
            <a:off x="107504" y="4869160"/>
            <a:ext cx="4572000" cy="646331"/>
          </a:xfrm>
          <a:prstGeom prst="rect">
            <a:avLst/>
          </a:prstGeom>
        </p:spPr>
        <p:txBody>
          <a:bodyPr>
            <a:spAutoFit/>
          </a:bodyPr>
          <a:lstStyle/>
          <a:p>
            <a:pPr algn="ctr"/>
            <a:r>
              <a:rPr lang="en-US" dirty="0">
                <a:solidFill>
                  <a:srgbClr val="008000"/>
                </a:solidFill>
                <a:latin typeface="Tahoma"/>
              </a:rPr>
              <a:t>N ns row hit</a:t>
            </a:r>
          </a:p>
          <a:p>
            <a:pPr algn="ctr"/>
            <a:r>
              <a:rPr lang="en-US" dirty="0">
                <a:solidFill>
                  <a:srgbClr val="008000"/>
                </a:solidFill>
                <a:latin typeface="Tahoma"/>
              </a:rPr>
              <a:t>Fast row miss</a:t>
            </a:r>
            <a:endParaRPr lang="en-US" dirty="0">
              <a:solidFill>
                <a:srgbClr val="FF0000"/>
              </a:solidFill>
              <a:latin typeface="Tahoma"/>
            </a:endParaRPr>
          </a:p>
        </p:txBody>
      </p:sp>
      <p:sp>
        <p:nvSpPr>
          <p:cNvPr id="43" name="Rectangle 42"/>
          <p:cNvSpPr/>
          <p:nvPr/>
        </p:nvSpPr>
        <p:spPr>
          <a:xfrm>
            <a:off x="4211960" y="4869160"/>
            <a:ext cx="4572000" cy="646331"/>
          </a:xfrm>
          <a:prstGeom prst="rect">
            <a:avLst/>
          </a:prstGeom>
        </p:spPr>
        <p:txBody>
          <a:bodyPr>
            <a:spAutoFit/>
          </a:bodyPr>
          <a:lstStyle/>
          <a:p>
            <a:pPr algn="ctr"/>
            <a:r>
              <a:rPr lang="en-US" dirty="0">
                <a:solidFill>
                  <a:srgbClr val="008000"/>
                </a:solidFill>
                <a:latin typeface="Tahoma"/>
              </a:rPr>
              <a:t>N ns row hit</a:t>
            </a:r>
          </a:p>
          <a:p>
            <a:pPr algn="ctr"/>
            <a:r>
              <a:rPr lang="en-US" dirty="0">
                <a:solidFill>
                  <a:srgbClr val="FF0000"/>
                </a:solidFill>
                <a:latin typeface="Tahoma"/>
              </a:rPr>
              <a:t>Slow row miss</a:t>
            </a:r>
          </a:p>
        </p:txBody>
      </p:sp>
    </p:spTree>
    <p:extLst>
      <p:ext uri="{BB962C8B-B14F-4D97-AF65-F5344CB8AC3E}">
        <p14:creationId xmlns:p14="http://schemas.microsoft.com/office/powerpoint/2010/main" val="37827687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endParaRPr lang="en-US" sz="2200" dirty="0"/>
          </a:p>
          <a:p>
            <a:endParaRPr lang="en-US" sz="2200" dirty="0" smtClean="0"/>
          </a:p>
          <a:p>
            <a:endParaRPr lang="en-US" sz="1400" dirty="0"/>
          </a:p>
          <a:p>
            <a:r>
              <a:rPr lang="en-US" sz="2200" dirty="0" smtClean="0"/>
              <a:t>Yoon </a:t>
            </a:r>
            <a:r>
              <a:rPr lang="en-US" sz="2200" dirty="0"/>
              <a:t>et al., “</a:t>
            </a:r>
            <a:r>
              <a:rPr lang="en-US" sz="2200" dirty="0">
                <a:solidFill>
                  <a:srgbClr val="0000FF"/>
                </a:solidFill>
              </a:rPr>
              <a:t>Row Buffer Locality-Aware Data Placement in Hybrid </a:t>
            </a:r>
            <a:r>
              <a:rPr lang="en-US" sz="2200" dirty="0" smtClean="0">
                <a:solidFill>
                  <a:srgbClr val="0000FF"/>
                </a:solidFill>
              </a:rPr>
              <a:t>Memories</a:t>
            </a:r>
            <a:r>
              <a:rPr lang="en-US" sz="2200" dirty="0" smtClean="0"/>
              <a:t>,” ICCD 2012 Best Paper Award.</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65</a:t>
            </a:fld>
            <a:endParaRPr lang="en-US"/>
          </a:p>
        </p:txBody>
      </p:sp>
    </p:spTree>
    <p:extLst>
      <p:ext uri="{BB962C8B-B14F-4D97-AF65-F5344CB8AC3E}">
        <p14:creationId xmlns:p14="http://schemas.microsoft.com/office/powerpoint/2010/main" val="25897604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95928" cy="1066800"/>
          </a:xfrm>
        </p:spPr>
        <p:txBody>
          <a:bodyPr/>
          <a:lstStyle/>
          <a:p>
            <a:r>
              <a:rPr lang="en-US" sz="3800" dirty="0" smtClean="0"/>
              <a:t>Row-Locality-Aware Data Placement: Results</a:t>
            </a:r>
            <a:endParaRPr lang="en-US" sz="3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66</a:t>
            </a:fld>
            <a:endParaRPr lang="en-US"/>
          </a:p>
        </p:txBody>
      </p:sp>
      <p:graphicFrame>
        <p:nvGraphicFramePr>
          <p:cNvPr id="17" name="Chart 16"/>
          <p:cNvGraphicFramePr>
            <a:graphicFrameLocks/>
          </p:cNvGraphicFramePr>
          <p:nvPr>
            <p:extLst>
              <p:ext uri="{D42A27DB-BD31-4B8C-83A1-F6EECF244321}">
                <p14:modId xmlns:p14="http://schemas.microsoft.com/office/powerpoint/2010/main" val="1610634422"/>
              </p:ext>
            </p:extLst>
          </p:nvPr>
        </p:nvGraphicFramePr>
        <p:xfrm>
          <a:off x="1107583" y="1077492"/>
          <a:ext cx="6697014" cy="53038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563888" y="2323668"/>
            <a:ext cx="824537" cy="369332"/>
          </a:xfrm>
          <a:prstGeom prst="rect">
            <a:avLst/>
          </a:prstGeom>
          <a:noFill/>
        </p:spPr>
        <p:txBody>
          <a:bodyPr wrap="square" rtlCol="0">
            <a:spAutoFit/>
          </a:bodyPr>
          <a:lstStyle/>
          <a:p>
            <a:pPr algn="r">
              <a:defRPr/>
            </a:pPr>
            <a:r>
              <a:rPr lang="en-US" kern="0" dirty="0" smtClean="0">
                <a:solidFill>
                  <a:srgbClr val="0000FF"/>
                </a:solidFill>
                <a:latin typeface="Tahoma"/>
              </a:rPr>
              <a:t>10%</a:t>
            </a:r>
            <a:endParaRPr lang="en-US" kern="0" dirty="0">
              <a:solidFill>
                <a:srgbClr val="0000FF"/>
              </a:solidFill>
              <a:latin typeface="Tahoma"/>
            </a:endParaRPr>
          </a:p>
        </p:txBody>
      </p:sp>
      <p:cxnSp>
        <p:nvCxnSpPr>
          <p:cNvPr id="19" name="Straight Arrow Connector 18"/>
          <p:cNvCxnSpPr/>
          <p:nvPr/>
        </p:nvCxnSpPr>
        <p:spPr>
          <a:xfrm flipV="1">
            <a:off x="6236636" y="2414960"/>
            <a:ext cx="0" cy="352425"/>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0" name="TextBox 19"/>
          <p:cNvSpPr txBox="1"/>
          <p:nvPr/>
        </p:nvSpPr>
        <p:spPr>
          <a:xfrm>
            <a:off x="5508104" y="2406506"/>
            <a:ext cx="728532" cy="369332"/>
          </a:xfrm>
          <a:prstGeom prst="rect">
            <a:avLst/>
          </a:prstGeom>
          <a:noFill/>
        </p:spPr>
        <p:txBody>
          <a:bodyPr wrap="square" rtlCol="0">
            <a:spAutoFit/>
          </a:bodyPr>
          <a:lstStyle/>
          <a:p>
            <a:pPr algn="r">
              <a:defRPr/>
            </a:pPr>
            <a:r>
              <a:rPr lang="en-US" kern="0" dirty="0" smtClean="0">
                <a:solidFill>
                  <a:srgbClr val="0000FF"/>
                </a:solidFill>
                <a:latin typeface="Tahoma"/>
              </a:rPr>
              <a:t>14%</a:t>
            </a:r>
            <a:endParaRPr lang="en-US" kern="0" dirty="0">
              <a:solidFill>
                <a:srgbClr val="0000FF"/>
              </a:solidFill>
              <a:latin typeface="Tahoma"/>
            </a:endParaRPr>
          </a:p>
        </p:txBody>
      </p:sp>
      <p:cxnSp>
        <p:nvCxnSpPr>
          <p:cNvPr id="22" name="Straight Arrow Connector 21"/>
          <p:cNvCxnSpPr/>
          <p:nvPr/>
        </p:nvCxnSpPr>
        <p:spPr>
          <a:xfrm flipV="1">
            <a:off x="4388425" y="2375490"/>
            <a:ext cx="0" cy="265689"/>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cxnSp>
        <p:nvCxnSpPr>
          <p:cNvPr id="23" name="Straight Arrow Connector 22"/>
          <p:cNvCxnSpPr/>
          <p:nvPr/>
        </p:nvCxnSpPr>
        <p:spPr>
          <a:xfrm flipV="1">
            <a:off x="2537688" y="2445914"/>
            <a:ext cx="0" cy="457576"/>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4" name="TextBox 23"/>
          <p:cNvSpPr txBox="1"/>
          <p:nvPr/>
        </p:nvSpPr>
        <p:spPr>
          <a:xfrm>
            <a:off x="1763688" y="2490036"/>
            <a:ext cx="720080" cy="369332"/>
          </a:xfrm>
          <a:prstGeom prst="rect">
            <a:avLst/>
          </a:prstGeom>
          <a:noFill/>
        </p:spPr>
        <p:txBody>
          <a:bodyPr wrap="square" rtlCol="0">
            <a:spAutoFit/>
          </a:bodyPr>
          <a:lstStyle/>
          <a:p>
            <a:pPr algn="r">
              <a:defRPr/>
            </a:pPr>
            <a:r>
              <a:rPr lang="en-US" kern="0" dirty="0" smtClean="0">
                <a:solidFill>
                  <a:srgbClr val="0000FF"/>
                </a:solidFill>
                <a:latin typeface="Tahoma"/>
              </a:rPr>
              <a:t>17%</a:t>
            </a:r>
            <a:endParaRPr lang="en-US" kern="0" dirty="0">
              <a:solidFill>
                <a:srgbClr val="0000FF"/>
              </a:solidFill>
              <a:latin typeface="Tahoma"/>
            </a:endParaRPr>
          </a:p>
        </p:txBody>
      </p:sp>
      <p:sp>
        <p:nvSpPr>
          <p:cNvPr id="30" name="TextBox 29"/>
          <p:cNvSpPr txBox="1"/>
          <p:nvPr/>
        </p:nvSpPr>
        <p:spPr>
          <a:xfrm>
            <a:off x="1680028" y="5577589"/>
            <a:ext cx="5891674" cy="830997"/>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defRPr/>
            </a:pPr>
            <a:r>
              <a:rPr lang="en-US" sz="2400" b="1" kern="0" dirty="0" smtClean="0">
                <a:solidFill>
                  <a:srgbClr val="FF0000"/>
                </a:solidFill>
                <a:latin typeface="Calibri"/>
              </a:rPr>
              <a:t>Memory energy-efficiency and fairness also improve correspondingly</a:t>
            </a:r>
          </a:p>
        </p:txBody>
      </p:sp>
    </p:spTree>
    <p:extLst>
      <p:ext uri="{BB962C8B-B14F-4D97-AF65-F5344CB8AC3E}">
        <p14:creationId xmlns:p14="http://schemas.microsoft.com/office/powerpoint/2010/main" val="11870704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P spid="3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354159716"/>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4136134558"/>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3556820098"/>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Hybrid vs.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67</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63254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31% better performance than all PCM, </a:t>
            </a:r>
          </a:p>
          <a:p>
            <a:pPr algn="ctr" defTabSz="457200" fontAlgn="base">
              <a:spcBef>
                <a:spcPct val="0"/>
              </a:spcBef>
              <a:spcAft>
                <a:spcPct val="0"/>
              </a:spcAft>
            </a:pPr>
            <a:r>
              <a:rPr lang="en-US" sz="2400" b="1" dirty="0" smtClean="0">
                <a:solidFill>
                  <a:srgbClr val="0000FF"/>
                </a:solidFill>
                <a:latin typeface="Calibri"/>
              </a:rPr>
              <a:t>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193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a:t>
            </a:r>
            <a:r>
              <a:rPr lang="en-US" dirty="0" smtClean="0">
                <a:latin typeface="Tahoma" charset="0"/>
                <a:ea typeface="ＭＳ Ｐゴシック" charset="0"/>
                <a:cs typeface="ＭＳ Ｐゴシック" charset="0"/>
              </a:rPr>
              <a:t>Systems</a:t>
            </a:r>
          </a:p>
          <a:p>
            <a:pPr lvl="1" eaLnBrk="1" hangingPunct="1"/>
            <a:r>
              <a:rPr lang="en-US" dirty="0" smtClean="0">
                <a:solidFill>
                  <a:srgbClr val="0000FF"/>
                </a:solidFill>
                <a:latin typeface="Tahoma" charset="0"/>
                <a:ea typeface="ＭＳ Ｐゴシック" charset="0"/>
                <a:cs typeface="ＭＳ Ｐゴシック" charset="0"/>
              </a:rPr>
              <a:t>Other Opportunities with Emerging Technologies</a:t>
            </a:r>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68</a:t>
            </a:fld>
            <a:endParaRPr lang="en-US" sz="1600">
              <a:solidFill>
                <a:srgbClr val="000000"/>
              </a:solidFill>
              <a:latin typeface="Garamond" charset="0"/>
            </a:endParaRPr>
          </a:p>
        </p:txBody>
      </p:sp>
    </p:spTree>
    <p:extLst>
      <p:ext uri="{BB962C8B-B14F-4D97-AF65-F5344CB8AC3E}">
        <p14:creationId xmlns:p14="http://schemas.microsoft.com/office/powerpoint/2010/main" val="2193588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Other Opportunities with Emerging Technologies</a:t>
            </a:r>
            <a:endParaRPr lang="en-US" sz="3400"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e</a:t>
            </a:r>
            <a:r>
              <a:rPr lang="en-US" dirty="0" smtClean="0"/>
              <a:t>.g., a single interface to manage all data</a:t>
            </a:r>
          </a:p>
          <a:p>
            <a:endParaRPr lang="en-US" dirty="0" smtClean="0"/>
          </a:p>
          <a:p>
            <a:r>
              <a:rPr lang="en-US" dirty="0" smtClean="0">
                <a:solidFill>
                  <a:srgbClr val="0000FF"/>
                </a:solidFill>
              </a:rPr>
              <a:t>New applications</a:t>
            </a:r>
          </a:p>
          <a:p>
            <a:pPr lvl="1"/>
            <a:r>
              <a:rPr lang="en-US" dirty="0"/>
              <a:t>e</a:t>
            </a:r>
            <a:r>
              <a:rPr lang="en-US" dirty="0" smtClean="0"/>
              <a:t>.g., ultra-fast checkpoint and restore</a:t>
            </a:r>
          </a:p>
          <a:p>
            <a:pPr lvl="1"/>
            <a:endParaRPr lang="en-US" dirty="0" smtClean="0"/>
          </a:p>
          <a:p>
            <a:r>
              <a:rPr lang="en-US" dirty="0" smtClean="0">
                <a:solidFill>
                  <a:srgbClr val="0000FF"/>
                </a:solidFill>
              </a:rPr>
              <a:t>More robust system design</a:t>
            </a:r>
          </a:p>
          <a:p>
            <a:pPr lvl="1"/>
            <a:r>
              <a:rPr lang="en-US" dirty="0" smtClean="0"/>
              <a:t>e.g., reducing data loss</a:t>
            </a:r>
            <a:endParaRPr lang="en-US" dirty="0"/>
          </a:p>
          <a:p>
            <a:endParaRPr lang="en-US" dirty="0"/>
          </a:p>
          <a:p>
            <a:r>
              <a:rPr lang="en-US" dirty="0" smtClean="0">
                <a:solidFill>
                  <a:srgbClr val="0000FF"/>
                </a:solidFill>
              </a:rPr>
              <a:t>Processing tightly-coupled with memory</a:t>
            </a:r>
          </a:p>
          <a:p>
            <a:pPr lvl="1"/>
            <a:r>
              <a:rPr lang="en-US" dirty="0"/>
              <a:t>e</a:t>
            </a:r>
            <a:r>
              <a:rPr lang="en-US" dirty="0" smtClean="0"/>
              <a:t>.g., enabling efficient search and filtering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69</a:t>
            </a:fld>
            <a:endParaRPr lang="en-US" altLang="en-US">
              <a:solidFill>
                <a:srgbClr val="000000"/>
              </a:solidFill>
            </a:endParaRPr>
          </a:p>
        </p:txBody>
      </p:sp>
      <p:sp>
        <p:nvSpPr>
          <p:cNvPr id="5" name="Rectangle 4"/>
          <p:cNvSpPr/>
          <p:nvPr/>
        </p:nvSpPr>
        <p:spPr>
          <a:xfrm>
            <a:off x="539552" y="1340768"/>
            <a:ext cx="4608512" cy="50405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9259841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 Extra Credit</a:t>
            </a:r>
            <a:endParaRPr lang="en-US" dirty="0"/>
          </a:p>
        </p:txBody>
      </p:sp>
      <p:sp>
        <p:nvSpPr>
          <p:cNvPr id="3" name="Content Placeholder 2"/>
          <p:cNvSpPr>
            <a:spLocks noGrp="1"/>
          </p:cNvSpPr>
          <p:nvPr>
            <p:ph idx="1"/>
          </p:nvPr>
        </p:nvSpPr>
        <p:spPr/>
        <p:txBody>
          <a:bodyPr/>
          <a:lstStyle/>
          <a:p>
            <a:r>
              <a:rPr lang="en-US" dirty="0" smtClean="0"/>
              <a:t>Albert Cho (best performance with prefetcher)</a:t>
            </a:r>
          </a:p>
          <a:p>
            <a:r>
              <a:rPr lang="en-US" dirty="0" err="1" smtClean="0"/>
              <a:t>Fazle</a:t>
            </a:r>
            <a:r>
              <a:rPr lang="en-US" dirty="0" smtClean="0"/>
              <a:t> </a:t>
            </a:r>
            <a:r>
              <a:rPr lang="en-US" dirty="0" err="1" smtClean="0"/>
              <a:t>Sadi</a:t>
            </a:r>
            <a:r>
              <a:rPr lang="en-US" dirty="0" smtClean="0"/>
              <a:t> (second best performance with prefetcher)</a:t>
            </a:r>
          </a:p>
          <a:p>
            <a:r>
              <a:rPr lang="en-US" dirty="0" smtClean="0"/>
              <a:t>Bailey Forrest (stride prefetcher)</a:t>
            </a:r>
          </a:p>
          <a:p>
            <a:endParaRPr lang="en-US" dirty="0"/>
          </a:p>
          <a:p>
            <a:r>
              <a:rPr lang="en-US" dirty="0" smtClean="0"/>
              <a:t>Are we missing anyone else?</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486E6AD9-8F4A-48FD-AFC7-7F9933BE4DA3}" type="slidenum">
              <a:rPr lang="en-US" smtClean="0"/>
              <a:pPr>
                <a:defRPr/>
              </a:pPr>
              <a:t>7</a:t>
            </a:fld>
            <a:endParaRPr lang="en-US"/>
          </a:p>
        </p:txBody>
      </p:sp>
    </p:spTree>
    <p:extLst>
      <p:ext uri="{BB962C8B-B14F-4D97-AF65-F5344CB8AC3E}">
        <p14:creationId xmlns:p14="http://schemas.microsoft.com/office/powerpoint/2010/main" val="25702684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Coordinated Memory and Storage with NVM (I)</a:t>
            </a:r>
            <a:endParaRPr lang="en-US" sz="3400" dirty="0"/>
          </a:p>
        </p:txBody>
      </p:sp>
      <p:sp>
        <p:nvSpPr>
          <p:cNvPr id="3" name="Content Placeholder 2"/>
          <p:cNvSpPr>
            <a:spLocks noGrp="1"/>
          </p:cNvSpPr>
          <p:nvPr>
            <p:ph idx="1"/>
          </p:nvPr>
        </p:nvSpPr>
        <p:spPr>
          <a:xfrm>
            <a:off x="228600" y="908720"/>
            <a:ext cx="8807896" cy="5339680"/>
          </a:xfrm>
        </p:spPr>
        <p:txBody>
          <a:bodyPr/>
          <a:lstStyle/>
          <a:p>
            <a:r>
              <a:rPr lang="en-US" sz="2200" dirty="0" smtClean="0">
                <a:solidFill>
                  <a:srgbClr val="FF0000"/>
                </a:solidFill>
                <a:sym typeface="Wingdings"/>
              </a:rPr>
              <a:t>The traditional two</a:t>
            </a:r>
            <a:r>
              <a:rPr lang="en-US" sz="2200" dirty="0">
                <a:solidFill>
                  <a:srgbClr val="FF0000"/>
                </a:solidFill>
                <a:sym typeface="Wingdings"/>
              </a:rPr>
              <a:t>-level storage </a:t>
            </a:r>
            <a:r>
              <a:rPr lang="en-US" sz="2200" dirty="0" smtClean="0">
                <a:solidFill>
                  <a:srgbClr val="FF0000"/>
                </a:solidFill>
                <a:sym typeface="Wingdings"/>
              </a:rPr>
              <a:t>model is a bottleneck with NVM</a:t>
            </a:r>
            <a:endParaRPr lang="en-US" sz="2200" dirty="0">
              <a:solidFill>
                <a:srgbClr val="FF0000"/>
              </a:solidFill>
              <a:sym typeface="Wingdings"/>
            </a:endParaRPr>
          </a:p>
          <a:p>
            <a:pPr lvl="1"/>
            <a:r>
              <a:rPr lang="en-US" sz="1800" b="1" dirty="0">
                <a:solidFill>
                  <a:schemeClr val="tx2">
                    <a:lumMod val="75000"/>
                  </a:schemeClr>
                </a:solidFill>
                <a:sym typeface="Wingdings"/>
              </a:rPr>
              <a:t>V</a:t>
            </a:r>
            <a:r>
              <a:rPr lang="en-US" sz="1800" b="1" dirty="0" smtClean="0">
                <a:solidFill>
                  <a:schemeClr val="tx2">
                    <a:lumMod val="75000"/>
                  </a:schemeClr>
                </a:solidFill>
                <a:sym typeface="Wingdings"/>
              </a:rPr>
              <a:t>olatile</a:t>
            </a:r>
            <a:r>
              <a:rPr lang="en-US" sz="1800" dirty="0" smtClean="0">
                <a:solidFill>
                  <a:schemeClr val="tx2">
                    <a:lumMod val="75000"/>
                  </a:schemeClr>
                </a:solidFill>
                <a:sym typeface="Wingdings"/>
              </a:rPr>
              <a:t> </a:t>
            </a:r>
            <a:r>
              <a:rPr lang="en-US" sz="1800" dirty="0">
                <a:solidFill>
                  <a:schemeClr val="tx2">
                    <a:lumMod val="75000"/>
                  </a:schemeClr>
                </a:solidFill>
                <a:sym typeface="Wingdings"/>
              </a:rPr>
              <a:t>data in memory </a:t>
            </a:r>
            <a:r>
              <a:rPr lang="en-US" sz="1800" dirty="0" smtClean="0">
                <a:solidFill>
                  <a:schemeClr val="tx2">
                    <a:lumMod val="75000"/>
                  </a:schemeClr>
                </a:solidFill>
                <a:sym typeface="Wingdings"/>
              </a:rPr>
              <a:t> a </a:t>
            </a:r>
            <a:r>
              <a:rPr lang="en-US" sz="1800" b="1" dirty="0">
                <a:solidFill>
                  <a:schemeClr val="tx2">
                    <a:lumMod val="75000"/>
                  </a:schemeClr>
                </a:solidFill>
                <a:sym typeface="Wingdings"/>
              </a:rPr>
              <a:t>load/store </a:t>
            </a:r>
            <a:r>
              <a:rPr lang="en-US" sz="1800" dirty="0">
                <a:solidFill>
                  <a:schemeClr val="tx2">
                    <a:lumMod val="75000"/>
                  </a:schemeClr>
                </a:solidFill>
                <a:sym typeface="Wingdings"/>
              </a:rPr>
              <a:t>interface</a:t>
            </a:r>
          </a:p>
          <a:p>
            <a:pPr lvl="1"/>
            <a:r>
              <a:rPr lang="en-US" sz="1800" b="1" dirty="0">
                <a:solidFill>
                  <a:srgbClr val="004D26"/>
                </a:solidFill>
                <a:sym typeface="Wingdings"/>
              </a:rPr>
              <a:t>P</a:t>
            </a:r>
            <a:r>
              <a:rPr lang="en-US" sz="1800" b="1" dirty="0" smtClean="0">
                <a:solidFill>
                  <a:srgbClr val="004D26"/>
                </a:solidFill>
                <a:sym typeface="Wingdings"/>
              </a:rPr>
              <a:t>ersistent</a:t>
            </a:r>
            <a:r>
              <a:rPr lang="en-US" sz="1800" dirty="0" smtClean="0">
                <a:solidFill>
                  <a:srgbClr val="004D26"/>
                </a:solidFill>
                <a:sym typeface="Wingdings"/>
              </a:rPr>
              <a:t> </a:t>
            </a:r>
            <a:r>
              <a:rPr lang="en-US" sz="1800" dirty="0">
                <a:solidFill>
                  <a:srgbClr val="004D26"/>
                </a:solidFill>
                <a:sym typeface="Wingdings"/>
              </a:rPr>
              <a:t>data in storage </a:t>
            </a:r>
            <a:r>
              <a:rPr lang="en-US" sz="1800" dirty="0" smtClean="0">
                <a:solidFill>
                  <a:srgbClr val="004D26"/>
                </a:solidFill>
                <a:sym typeface="Wingdings"/>
              </a:rPr>
              <a:t> </a:t>
            </a:r>
            <a:r>
              <a:rPr lang="en-US" sz="1800" dirty="0">
                <a:solidFill>
                  <a:srgbClr val="004D26"/>
                </a:solidFill>
                <a:sym typeface="Wingdings"/>
              </a:rPr>
              <a:t>a </a:t>
            </a:r>
            <a:r>
              <a:rPr lang="en-US" sz="1800" b="1" dirty="0">
                <a:solidFill>
                  <a:srgbClr val="004D26"/>
                </a:solidFill>
                <a:sym typeface="Wingdings"/>
              </a:rPr>
              <a:t>file system </a:t>
            </a:r>
            <a:r>
              <a:rPr lang="en-US" sz="1800" dirty="0">
                <a:solidFill>
                  <a:srgbClr val="004D26"/>
                </a:solidFill>
                <a:sym typeface="Wingdings"/>
              </a:rPr>
              <a:t>interface</a:t>
            </a:r>
          </a:p>
          <a:p>
            <a:pPr lvl="1"/>
            <a:r>
              <a:rPr lang="en-US" sz="1800" dirty="0">
                <a:sym typeface="Wingdings"/>
              </a:rPr>
              <a:t>Problem: </a:t>
            </a:r>
            <a:r>
              <a:rPr lang="en-US" sz="1800" dirty="0">
                <a:solidFill>
                  <a:srgbClr val="0000FF"/>
                </a:solidFill>
                <a:sym typeface="Wingdings"/>
              </a:rPr>
              <a:t>Operating system (OS) and file system (FS) code </a:t>
            </a:r>
            <a:r>
              <a:rPr lang="en-US" sz="1800" dirty="0" smtClean="0">
                <a:solidFill>
                  <a:srgbClr val="0000FF"/>
                </a:solidFill>
                <a:sym typeface="Wingdings"/>
              </a:rPr>
              <a:t>to locate, translate, buffer data become performance and energy bottlenecks with fast NVM stores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70</a:t>
            </a:fld>
            <a:endParaRPr lang="en-US" altLang="en-US">
              <a:solidFill>
                <a:srgbClr val="000000"/>
              </a:solidFill>
            </a:endParaRPr>
          </a:p>
        </p:txBody>
      </p:sp>
      <p:sp>
        <p:nvSpPr>
          <p:cNvPr id="5" name="Rectangle 4"/>
          <p:cNvSpPr/>
          <p:nvPr/>
        </p:nvSpPr>
        <p:spPr>
          <a:xfrm>
            <a:off x="1619672" y="2996952"/>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6" name="TextBox 5"/>
          <p:cNvSpPr txBox="1"/>
          <p:nvPr/>
        </p:nvSpPr>
        <p:spPr>
          <a:xfrm>
            <a:off x="1835696" y="2708920"/>
            <a:ext cx="1809172" cy="369332"/>
          </a:xfrm>
          <a:prstGeom prst="rect">
            <a:avLst/>
          </a:prstGeom>
          <a:solidFill>
            <a:srgbClr val="FFFFFF"/>
          </a:solidFill>
        </p:spPr>
        <p:txBody>
          <a:bodyPr wrap="none" rtlCol="0">
            <a:spAutoFit/>
          </a:bodyPr>
          <a:lstStyle/>
          <a:p>
            <a:r>
              <a:rPr lang="en-US" dirty="0" smtClean="0">
                <a:solidFill>
                  <a:srgbClr val="000000"/>
                </a:solidFill>
                <a:latin typeface="Tahoma"/>
              </a:rPr>
              <a:t>Two-Level Store</a:t>
            </a:r>
            <a:endParaRPr lang="en-US" dirty="0">
              <a:solidFill>
                <a:srgbClr val="000000"/>
              </a:solidFill>
              <a:latin typeface="Tahoma"/>
            </a:endParaRPr>
          </a:p>
        </p:txBody>
      </p:sp>
      <p:pic>
        <p:nvPicPr>
          <p:cNvPr id="8"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33856">
            <a:off x="5857780" y="4481579"/>
            <a:ext cx="1539467" cy="153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descr="90%"/>
          <p:cNvSpPr txBox="1">
            <a:spLocks noChangeArrowheads="1"/>
          </p:cNvSpPr>
          <p:nvPr/>
        </p:nvSpPr>
        <p:spPr bwMode="auto">
          <a:xfrm>
            <a:off x="4136766" y="4272103"/>
            <a:ext cx="1047549" cy="495520"/>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10" name="Text Box 20" descr="90%"/>
          <p:cNvSpPr txBox="1">
            <a:spLocks noChangeArrowheads="1"/>
          </p:cNvSpPr>
          <p:nvPr/>
        </p:nvSpPr>
        <p:spPr bwMode="auto">
          <a:xfrm>
            <a:off x="2034060" y="5968296"/>
            <a:ext cx="1232132" cy="280077"/>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rgbClr val="FF0000"/>
                </a:solidFill>
                <a:latin typeface="Tahoma"/>
                <a:ea typeface="Arial" pitchFamily="-107" charset="0"/>
                <a:cs typeface="Tahoma"/>
              </a:rPr>
              <a:t>Main </a:t>
            </a:r>
            <a:r>
              <a:rPr lang="en-US" sz="1400" kern="0" dirty="0" smtClean="0">
                <a:solidFill>
                  <a:srgbClr val="FF0000"/>
                </a:solidFill>
                <a:latin typeface="Tahoma"/>
                <a:ea typeface="Arial" pitchFamily="-107" charset="0"/>
                <a:cs typeface="Tahoma"/>
              </a:rPr>
              <a:t>Memory</a:t>
            </a:r>
            <a:endParaRPr lang="en-US" sz="1400" kern="0" dirty="0">
              <a:solidFill>
                <a:srgbClr val="FF0000"/>
              </a:solidFill>
              <a:latin typeface="Tahoma"/>
              <a:ea typeface="Arial" pitchFamily="-107" charset="0"/>
              <a:cs typeface="Tahoma"/>
            </a:endParaRPr>
          </a:p>
        </p:txBody>
      </p:sp>
      <p:sp>
        <p:nvSpPr>
          <p:cNvPr id="11" name="Text Box 24" descr="90%"/>
          <p:cNvSpPr txBox="1">
            <a:spLocks noChangeArrowheads="1"/>
          </p:cNvSpPr>
          <p:nvPr/>
        </p:nvSpPr>
        <p:spPr bwMode="auto">
          <a:xfrm>
            <a:off x="5861314" y="5852092"/>
            <a:ext cx="1735538"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latin typeface="Tahoma"/>
                <a:cs typeface="Tahoma"/>
              </a:rPr>
              <a:t>Storage (SSD/HDD)</a:t>
            </a:r>
          </a:p>
        </p:txBody>
      </p:sp>
      <p:pic>
        <p:nvPicPr>
          <p:cNvPr id="12"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4214" y="3333667"/>
            <a:ext cx="951021" cy="92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1835696" y="5469667"/>
            <a:ext cx="1670057" cy="398114"/>
          </a:xfrm>
          <a:prstGeom prst="rect">
            <a:avLst/>
          </a:prstGeom>
        </p:spPr>
      </p:pic>
      <p:cxnSp>
        <p:nvCxnSpPr>
          <p:cNvPr id="14" name="Straight Arrow Connector 13"/>
          <p:cNvCxnSpPr/>
          <p:nvPr/>
        </p:nvCxnSpPr>
        <p:spPr>
          <a:xfrm flipH="1">
            <a:off x="3401375" y="3799610"/>
            <a:ext cx="7306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887885" y="3486474"/>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Virtual memory</a:t>
            </a:r>
            <a:endParaRPr lang="en-US" sz="1400" dirty="0">
              <a:solidFill>
                <a:srgbClr val="000000"/>
              </a:solidFill>
              <a:latin typeface="Tahoma"/>
            </a:endParaRPr>
          </a:p>
        </p:txBody>
      </p:sp>
      <p:sp>
        <p:nvSpPr>
          <p:cNvPr id="16" name="Rectangle 15"/>
          <p:cNvSpPr/>
          <p:nvPr/>
        </p:nvSpPr>
        <p:spPr>
          <a:xfrm>
            <a:off x="1887885" y="4478071"/>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Address translation</a:t>
            </a:r>
            <a:endParaRPr lang="en-US" sz="1400" dirty="0">
              <a:solidFill>
                <a:srgbClr val="000000"/>
              </a:solidFill>
              <a:latin typeface="Tahoma"/>
            </a:endParaRPr>
          </a:p>
        </p:txBody>
      </p:sp>
      <p:cxnSp>
        <p:nvCxnSpPr>
          <p:cNvPr id="17" name="Straight Arrow Connector 16"/>
          <p:cNvCxnSpPr>
            <a:stCxn id="15" idx="2"/>
            <a:endCxn id="16" idx="0"/>
          </p:cNvCxnSpPr>
          <p:nvPr/>
        </p:nvCxnSpPr>
        <p:spPr>
          <a:xfrm>
            <a:off x="2644630" y="4112746"/>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657425" y="5104342"/>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296996" y="3068960"/>
            <a:ext cx="1049474" cy="307777"/>
          </a:xfrm>
          <a:prstGeom prst="rect">
            <a:avLst/>
          </a:prstGeom>
          <a:noFill/>
        </p:spPr>
        <p:txBody>
          <a:bodyPr wrap="none" rtlCol="0">
            <a:spAutoFit/>
          </a:bodyPr>
          <a:lstStyle/>
          <a:p>
            <a:r>
              <a:rPr lang="en-US" sz="1400" dirty="0" smtClean="0">
                <a:solidFill>
                  <a:srgbClr val="FF0000"/>
                </a:solidFill>
                <a:latin typeface="Tahoma"/>
              </a:rPr>
              <a:t>Load/Store</a:t>
            </a:r>
            <a:endParaRPr lang="en-US" sz="1400" dirty="0">
              <a:solidFill>
                <a:srgbClr val="FF0000"/>
              </a:solidFill>
              <a:latin typeface="Tahoma"/>
            </a:endParaRPr>
          </a:p>
        </p:txBody>
      </p:sp>
      <p:cxnSp>
        <p:nvCxnSpPr>
          <p:cNvPr id="20" name="Straight Arrow Connector 19"/>
          <p:cNvCxnSpPr/>
          <p:nvPr/>
        </p:nvCxnSpPr>
        <p:spPr>
          <a:xfrm>
            <a:off x="5175811" y="3799610"/>
            <a:ext cx="7306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906461" y="3486474"/>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Operating system</a:t>
            </a:r>
          </a:p>
          <a:p>
            <a:pPr algn="ctr"/>
            <a:r>
              <a:rPr lang="en-US" sz="1400" dirty="0" smtClean="0">
                <a:solidFill>
                  <a:srgbClr val="000000"/>
                </a:solidFill>
                <a:latin typeface="Tahoma"/>
              </a:rPr>
              <a:t>and file system</a:t>
            </a:r>
            <a:endParaRPr lang="en-US" sz="1400" dirty="0">
              <a:solidFill>
                <a:srgbClr val="000000"/>
              </a:solidFill>
              <a:latin typeface="Tahoma"/>
            </a:endParaRPr>
          </a:p>
        </p:txBody>
      </p:sp>
      <p:cxnSp>
        <p:nvCxnSpPr>
          <p:cNvPr id="22" name="Straight Arrow Connector 21"/>
          <p:cNvCxnSpPr>
            <a:stCxn id="21" idx="2"/>
          </p:cNvCxnSpPr>
          <p:nvPr/>
        </p:nvCxnSpPr>
        <p:spPr>
          <a:xfrm>
            <a:off x="6663205" y="4112746"/>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123621" y="3068960"/>
            <a:ext cx="1968633" cy="307777"/>
          </a:xfrm>
          <a:prstGeom prst="rect">
            <a:avLst/>
          </a:prstGeom>
          <a:noFill/>
        </p:spPr>
        <p:txBody>
          <a:bodyPr wrap="none" rtlCol="0">
            <a:spAutoFit/>
          </a:bodyPr>
          <a:lstStyle/>
          <a:p>
            <a:r>
              <a:rPr lang="en-US" sz="1400" dirty="0" err="1" smtClean="0">
                <a:solidFill>
                  <a:srgbClr val="FF0000"/>
                </a:solidFill>
                <a:latin typeface="Tahoma"/>
              </a:rPr>
              <a:t>fopen</a:t>
            </a:r>
            <a:r>
              <a:rPr lang="en-US" sz="1400" dirty="0" smtClean="0">
                <a:solidFill>
                  <a:srgbClr val="FF0000"/>
                </a:solidFill>
                <a:latin typeface="Tahoma"/>
              </a:rPr>
              <a:t>, </a:t>
            </a:r>
            <a:r>
              <a:rPr lang="en-US" sz="1400" dirty="0" err="1" smtClean="0">
                <a:solidFill>
                  <a:srgbClr val="FF0000"/>
                </a:solidFill>
                <a:latin typeface="Tahoma"/>
              </a:rPr>
              <a:t>fread</a:t>
            </a:r>
            <a:r>
              <a:rPr lang="en-US" sz="1400" dirty="0" smtClean="0">
                <a:solidFill>
                  <a:srgbClr val="FF0000"/>
                </a:solidFill>
                <a:latin typeface="Tahoma"/>
              </a:rPr>
              <a:t>, </a:t>
            </a:r>
            <a:r>
              <a:rPr lang="en-US" sz="1400" dirty="0" err="1" smtClean="0">
                <a:solidFill>
                  <a:srgbClr val="FF0000"/>
                </a:solidFill>
                <a:latin typeface="Tahoma"/>
              </a:rPr>
              <a:t>fwrite</a:t>
            </a:r>
            <a:r>
              <a:rPr lang="en-US" sz="1400" dirty="0" smtClean="0">
                <a:solidFill>
                  <a:srgbClr val="FF0000"/>
                </a:solidFill>
                <a:latin typeface="Tahoma"/>
              </a:rPr>
              <a:t>, …</a:t>
            </a:r>
            <a:endParaRPr lang="en-US" sz="1400" dirty="0">
              <a:solidFill>
                <a:srgbClr val="FF0000"/>
              </a:solidFill>
              <a:latin typeface="Tahoma"/>
            </a:endParaRPr>
          </a:p>
        </p:txBody>
      </p:sp>
      <p:sp>
        <p:nvSpPr>
          <p:cNvPr id="24" name="Text Box 24" descr="90%"/>
          <p:cNvSpPr txBox="1">
            <a:spLocks noChangeArrowheads="1"/>
          </p:cNvSpPr>
          <p:nvPr/>
        </p:nvSpPr>
        <p:spPr bwMode="auto">
          <a:xfrm>
            <a:off x="5148064" y="5660392"/>
            <a:ext cx="2623313" cy="49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latin typeface="Tahoma"/>
                <a:cs typeface="Tahoma"/>
              </a:rPr>
              <a:t>Persistent (e.g., Phase-Change) </a:t>
            </a:r>
            <a:endParaRPr lang="en-US" sz="1400" dirty="0" smtClean="0">
              <a:solidFill>
                <a:srgbClr val="FF0000"/>
              </a:solidFill>
              <a:latin typeface="Tahoma"/>
              <a:cs typeface="Tahoma"/>
            </a:endParaRPr>
          </a:p>
          <a:p>
            <a:pPr algn="ctr" eaLnBrk="1" fontAlgn="base" hangingPunct="1">
              <a:spcBef>
                <a:spcPct val="0"/>
              </a:spcBef>
              <a:spcAft>
                <a:spcPct val="0"/>
              </a:spcAft>
            </a:pPr>
            <a:r>
              <a:rPr lang="en-US" sz="1400" dirty="0" smtClean="0">
                <a:solidFill>
                  <a:srgbClr val="FF0000"/>
                </a:solidFill>
                <a:latin typeface="Tahoma"/>
                <a:cs typeface="Tahoma"/>
              </a:rPr>
              <a:t>Memory</a:t>
            </a:r>
            <a:endParaRPr lang="en-US" sz="1400" dirty="0" smtClean="0">
              <a:solidFill>
                <a:srgbClr val="FF0000"/>
              </a:solidFill>
              <a:latin typeface="Tahoma"/>
              <a:cs typeface="Tahoma"/>
            </a:endParaRPr>
          </a:p>
        </p:txBody>
      </p:sp>
      <p:pic>
        <p:nvPicPr>
          <p:cNvPr id="25" name="Picture 24"/>
          <p:cNvPicPr>
            <a:picLocks noChangeAspect="1"/>
          </p:cNvPicPr>
          <p:nvPr/>
        </p:nvPicPr>
        <p:blipFill>
          <a:blip r:embed="rId5"/>
          <a:stretch>
            <a:fillRect/>
          </a:stretch>
        </p:blipFill>
        <p:spPr>
          <a:xfrm>
            <a:off x="5635893" y="4653136"/>
            <a:ext cx="1554690" cy="1003885"/>
          </a:xfrm>
          <a:prstGeom prst="rect">
            <a:avLst/>
          </a:prstGeom>
        </p:spPr>
      </p:pic>
      <p:sp>
        <p:nvSpPr>
          <p:cNvPr id="26" name="TextBox 25"/>
          <p:cNvSpPr txBox="1"/>
          <p:nvPr/>
        </p:nvSpPr>
        <p:spPr>
          <a:xfrm>
            <a:off x="11759" y="459747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681738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6633"/>
                </a:solidFill>
              </a:rPr>
              <a:t>Coordinated Memory and Storage with NVM (</a:t>
            </a:r>
            <a:r>
              <a:rPr lang="en-US" sz="3400" dirty="0" smtClean="0">
                <a:solidFill>
                  <a:srgbClr val="006633"/>
                </a:solidFill>
              </a:rPr>
              <a:t>II)</a:t>
            </a:r>
            <a:endParaRPr lang="en-US" dirty="0"/>
          </a:p>
        </p:txBody>
      </p:sp>
      <p:sp>
        <p:nvSpPr>
          <p:cNvPr id="3" name="Content Placeholder 2"/>
          <p:cNvSpPr>
            <a:spLocks noGrp="1"/>
          </p:cNvSpPr>
          <p:nvPr>
            <p:ph idx="1"/>
          </p:nvPr>
        </p:nvSpPr>
        <p:spPr>
          <a:xfrm>
            <a:off x="228600" y="1052736"/>
            <a:ext cx="8610600" cy="5195664"/>
          </a:xfrm>
        </p:spPr>
        <p:txBody>
          <a:bodyPr/>
          <a:lstStyle/>
          <a:p>
            <a:r>
              <a:rPr lang="en-US" sz="2200" dirty="0">
                <a:sym typeface="Wingdings"/>
              </a:rPr>
              <a:t>Goal: </a:t>
            </a:r>
            <a:r>
              <a:rPr lang="en-US" sz="2200" dirty="0">
                <a:solidFill>
                  <a:srgbClr val="0000FF"/>
                </a:solidFill>
                <a:sym typeface="Wingdings"/>
              </a:rPr>
              <a:t>Unify memory and storage </a:t>
            </a:r>
            <a:r>
              <a:rPr lang="en-US" sz="2200" dirty="0" smtClean="0">
                <a:solidFill>
                  <a:srgbClr val="0000FF"/>
                </a:solidFill>
                <a:sym typeface="Wingdings"/>
              </a:rPr>
              <a:t>management in a single unit to </a:t>
            </a:r>
            <a:r>
              <a:rPr lang="en-US" sz="2200" dirty="0">
                <a:solidFill>
                  <a:srgbClr val="FF0000"/>
                </a:solidFill>
                <a:sym typeface="Wingdings"/>
              </a:rPr>
              <a:t>eliminate wasted work to locate, transfer, and translate data</a:t>
            </a:r>
          </a:p>
          <a:p>
            <a:pPr lvl="1"/>
            <a:r>
              <a:rPr lang="en-US" sz="1800" dirty="0" smtClean="0">
                <a:sym typeface="Wingdings"/>
              </a:rPr>
              <a:t>Improves </a:t>
            </a:r>
            <a:r>
              <a:rPr lang="en-US" sz="1800" dirty="0">
                <a:sym typeface="Wingdings"/>
              </a:rPr>
              <a:t>both energy and performance</a:t>
            </a:r>
          </a:p>
          <a:p>
            <a:pPr lvl="1"/>
            <a:r>
              <a:rPr lang="en-US" sz="1800" dirty="0" smtClean="0">
                <a:sym typeface="Wingdings"/>
              </a:rPr>
              <a:t>Simplifies </a:t>
            </a:r>
            <a:r>
              <a:rPr lang="en-US" sz="1800" dirty="0">
                <a:sym typeface="Wingdings"/>
              </a:rPr>
              <a:t>programming model as well</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71</a:t>
            </a:fld>
            <a:endParaRPr lang="en-US" altLang="en-US">
              <a:solidFill>
                <a:srgbClr val="000000"/>
              </a:solidFill>
            </a:endParaRPr>
          </a:p>
        </p:txBody>
      </p:sp>
      <p:sp>
        <p:nvSpPr>
          <p:cNvPr id="5" name="Rectangle 4"/>
          <p:cNvSpPr/>
          <p:nvPr/>
        </p:nvSpPr>
        <p:spPr>
          <a:xfrm>
            <a:off x="4067944" y="4509120"/>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6" name="Rectangle 5"/>
          <p:cNvSpPr/>
          <p:nvPr/>
        </p:nvSpPr>
        <p:spPr>
          <a:xfrm>
            <a:off x="1619672" y="2996952"/>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TextBox 6"/>
          <p:cNvSpPr txBox="1"/>
          <p:nvPr/>
        </p:nvSpPr>
        <p:spPr>
          <a:xfrm>
            <a:off x="1835696" y="2708920"/>
            <a:ext cx="2651011" cy="369332"/>
          </a:xfrm>
          <a:prstGeom prst="rect">
            <a:avLst/>
          </a:prstGeom>
          <a:solidFill>
            <a:srgbClr val="FFFFFF"/>
          </a:solidFill>
        </p:spPr>
        <p:txBody>
          <a:bodyPr wrap="none" rtlCol="0">
            <a:spAutoFit/>
          </a:bodyPr>
          <a:lstStyle/>
          <a:p>
            <a:r>
              <a:rPr lang="en-US" dirty="0" smtClean="0">
                <a:solidFill>
                  <a:srgbClr val="000000"/>
                </a:solidFill>
                <a:latin typeface="Tahoma"/>
              </a:rPr>
              <a:t>Unified Memory/Storage</a:t>
            </a:r>
            <a:endParaRPr lang="en-US" dirty="0">
              <a:solidFill>
                <a:srgbClr val="000000"/>
              </a:solidFill>
              <a:latin typeface="Tahoma"/>
            </a:endParaRPr>
          </a:p>
        </p:txBody>
      </p:sp>
      <p:sp>
        <p:nvSpPr>
          <p:cNvPr id="8" name="Text Box 13" descr="90%"/>
          <p:cNvSpPr txBox="1">
            <a:spLocks noChangeArrowheads="1"/>
          </p:cNvSpPr>
          <p:nvPr/>
        </p:nvSpPr>
        <p:spPr bwMode="auto">
          <a:xfrm>
            <a:off x="4185446" y="4003438"/>
            <a:ext cx="1047549" cy="495520"/>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9" name="Text Box 24" descr="90%"/>
          <p:cNvSpPr txBox="1">
            <a:spLocks noChangeArrowheads="1"/>
          </p:cNvSpPr>
          <p:nvPr/>
        </p:nvSpPr>
        <p:spPr bwMode="auto">
          <a:xfrm>
            <a:off x="3059832" y="6063351"/>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latin typeface="Tahoma"/>
                <a:cs typeface="Tahoma"/>
              </a:rPr>
              <a:t>Persistent (e.g., Phase-Change) Memory</a:t>
            </a:r>
          </a:p>
        </p:txBody>
      </p:sp>
      <p:pic>
        <p:nvPicPr>
          <p:cNvPr id="10"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1452" y="3140968"/>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355976" y="4432556"/>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987824" y="4509120"/>
            <a:ext cx="1049474" cy="307777"/>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pic>
        <p:nvPicPr>
          <p:cNvPr id="13" name="Picture 12"/>
          <p:cNvPicPr>
            <a:picLocks noChangeAspect="1"/>
          </p:cNvPicPr>
          <p:nvPr/>
        </p:nvPicPr>
        <p:blipFill>
          <a:blip r:embed="rId3"/>
          <a:stretch>
            <a:fillRect/>
          </a:stretch>
        </p:blipFill>
        <p:spPr>
          <a:xfrm>
            <a:off x="3935700" y="5056095"/>
            <a:ext cx="1554690" cy="1003885"/>
          </a:xfrm>
          <a:prstGeom prst="rect">
            <a:avLst/>
          </a:prstGeom>
        </p:spPr>
      </p:pic>
      <p:cxnSp>
        <p:nvCxnSpPr>
          <p:cNvPr id="14" name="Straight Connector 13"/>
          <p:cNvCxnSpPr/>
          <p:nvPr/>
        </p:nvCxnSpPr>
        <p:spPr>
          <a:xfrm flipH="1" flipV="1">
            <a:off x="2915816" y="4077072"/>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23728" y="3573016"/>
            <a:ext cx="1659429" cy="523220"/>
          </a:xfrm>
          <a:prstGeom prst="rect">
            <a:avLst/>
          </a:prstGeom>
          <a:noFill/>
        </p:spPr>
        <p:txBody>
          <a:bodyPr wrap="none" rtlCol="0">
            <a:spAutoFit/>
          </a:bodyPr>
          <a:lstStyle/>
          <a:p>
            <a:pPr algn="ctr"/>
            <a:r>
              <a:rPr lang="en-US" sz="1400" dirty="0" smtClean="0">
                <a:solidFill>
                  <a:srgbClr val="FF0000"/>
                </a:solidFill>
                <a:latin typeface="Tahoma"/>
              </a:rPr>
              <a:t>Persistent Memory</a:t>
            </a:r>
          </a:p>
          <a:p>
            <a:pPr algn="ctr"/>
            <a:r>
              <a:rPr lang="en-US" sz="1400" dirty="0" smtClean="0">
                <a:solidFill>
                  <a:srgbClr val="FF0000"/>
                </a:solidFill>
                <a:latin typeface="Tahoma"/>
              </a:rPr>
              <a:t>Manager</a:t>
            </a:r>
            <a:endParaRPr lang="en-US" sz="1400" dirty="0">
              <a:solidFill>
                <a:srgbClr val="FF0000"/>
              </a:solidFill>
              <a:latin typeface="Tahoma"/>
            </a:endParaRPr>
          </a:p>
        </p:txBody>
      </p:sp>
      <p:cxnSp>
        <p:nvCxnSpPr>
          <p:cNvPr id="16" name="Straight Arrow Connector 15"/>
          <p:cNvCxnSpPr/>
          <p:nvPr/>
        </p:nvCxnSpPr>
        <p:spPr>
          <a:xfrm flipV="1">
            <a:off x="5076056" y="443711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36096" y="4509120"/>
            <a:ext cx="928459" cy="307777"/>
          </a:xfrm>
          <a:prstGeom prst="rect">
            <a:avLst/>
          </a:prstGeom>
          <a:noFill/>
        </p:spPr>
        <p:txBody>
          <a:bodyPr wrap="none" rtlCol="0">
            <a:spAutoFit/>
          </a:bodyPr>
          <a:lstStyle/>
          <a:p>
            <a:r>
              <a:rPr lang="en-US" sz="1400" dirty="0" smtClean="0">
                <a:solidFill>
                  <a:srgbClr val="000000"/>
                </a:solidFill>
                <a:latin typeface="Tahoma"/>
              </a:rPr>
              <a:t>Feedback</a:t>
            </a:r>
            <a:endParaRPr lang="en-US" sz="1400" dirty="0">
              <a:solidFill>
                <a:srgbClr val="000000"/>
              </a:solidFill>
              <a:latin typeface="Tahoma"/>
            </a:endParaRPr>
          </a:p>
        </p:txBody>
      </p:sp>
      <p:sp>
        <p:nvSpPr>
          <p:cNvPr id="18" name="Rectangle 17"/>
          <p:cNvSpPr/>
          <p:nvPr/>
        </p:nvSpPr>
        <p:spPr>
          <a:xfrm>
            <a:off x="1475656" y="6344604"/>
            <a:ext cx="7056784" cy="553998"/>
          </a:xfrm>
          <a:prstGeom prst="rect">
            <a:avLst/>
          </a:prstGeom>
        </p:spPr>
        <p:txBody>
          <a:bodyPr wrap="square">
            <a:spAutoFit/>
          </a:bodyPr>
          <a:lstStyle/>
          <a:p>
            <a:r>
              <a:rPr lang="en-US" sz="1500" dirty="0">
                <a:solidFill>
                  <a:srgbClr val="000000"/>
                </a:solidFill>
                <a:latin typeface="Tahoma"/>
              </a:rPr>
              <a:t>Meza+, </a:t>
            </a:r>
            <a:r>
              <a:rPr lang="en-US" sz="1500" dirty="0" smtClean="0">
                <a:solidFill>
                  <a:srgbClr val="000000"/>
                </a:solidFill>
                <a:latin typeface="Tahoma"/>
              </a:rPr>
              <a:t>“</a:t>
            </a:r>
            <a:r>
              <a:rPr lang="en-US" sz="1500" dirty="0" smtClean="0">
                <a:solidFill>
                  <a:srgbClr val="0000FF"/>
                </a:solidFill>
                <a:latin typeface="Tahoma"/>
              </a:rPr>
              <a:t>A Case for Efficient Hardware-Software Cooperative Management of Storage and Memory</a:t>
            </a:r>
            <a:r>
              <a:rPr lang="en-US" sz="1500" dirty="0" smtClean="0">
                <a:solidFill>
                  <a:srgbClr val="000000"/>
                </a:solidFill>
                <a:latin typeface="Tahoma"/>
              </a:rPr>
              <a:t>,</a:t>
            </a:r>
            <a:r>
              <a:rPr lang="en-US" sz="1500" dirty="0">
                <a:solidFill>
                  <a:srgbClr val="000000"/>
                </a:solidFill>
                <a:latin typeface="Tahoma"/>
              </a:rPr>
              <a:t>” </a:t>
            </a:r>
            <a:r>
              <a:rPr lang="en-US" sz="1500" dirty="0" smtClean="0">
                <a:solidFill>
                  <a:srgbClr val="000000"/>
                </a:solidFill>
                <a:latin typeface="Tahoma"/>
              </a:rPr>
              <a:t>WEED 2013.</a:t>
            </a:r>
            <a:endParaRPr lang="en-US" sz="1500" dirty="0">
              <a:solidFill>
                <a:srgbClr val="000000"/>
              </a:solidFill>
              <a:latin typeface="Tahoma"/>
            </a:endParaRPr>
          </a:p>
        </p:txBody>
      </p:sp>
    </p:spTree>
    <p:extLst>
      <p:ext uri="{BB962C8B-B14F-4D97-AF65-F5344CB8AC3E}">
        <p14:creationId xmlns:p14="http://schemas.microsoft.com/office/powerpoint/2010/main" val="14737118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 (PMM)</a:t>
            </a:r>
            <a:endParaRPr lang="en-US" dirty="0"/>
          </a:p>
        </p:txBody>
      </p:sp>
      <p:sp>
        <p:nvSpPr>
          <p:cNvPr id="3" name="Content Placeholder 2"/>
          <p:cNvSpPr>
            <a:spLocks noGrp="1"/>
          </p:cNvSpPr>
          <p:nvPr>
            <p:ph idx="1"/>
          </p:nvPr>
        </p:nvSpPr>
        <p:spPr>
          <a:xfrm>
            <a:off x="228600" y="980728"/>
            <a:ext cx="8610600" cy="5472608"/>
          </a:xfrm>
        </p:spPr>
        <p:txBody>
          <a:bodyPr/>
          <a:lstStyle/>
          <a:p>
            <a:r>
              <a:rPr lang="en-US" sz="2200" dirty="0" smtClean="0">
                <a:solidFill>
                  <a:srgbClr val="0000FF"/>
                </a:solidFill>
                <a:sym typeface="Wingdings"/>
              </a:rPr>
              <a:t>Exposes a load/store interface to access persistent data</a:t>
            </a:r>
          </a:p>
          <a:p>
            <a:pPr lvl="1"/>
            <a:r>
              <a:rPr lang="en-US" sz="2000" dirty="0" smtClean="0">
                <a:solidFill>
                  <a:schemeClr val="accent2">
                    <a:lumMod val="75000"/>
                  </a:schemeClr>
                </a:solidFill>
                <a:sym typeface="Wingdings"/>
              </a:rPr>
              <a:t>Applications can directly access persistent memory  no conversion, translation, location overhead for persistent data </a:t>
            </a:r>
          </a:p>
          <a:p>
            <a:pPr lvl="1"/>
            <a:endParaRPr lang="en-US" sz="2000" dirty="0" smtClean="0">
              <a:sym typeface="Wingdings"/>
            </a:endParaRPr>
          </a:p>
          <a:p>
            <a:r>
              <a:rPr lang="en-US" sz="2200" dirty="0" smtClean="0">
                <a:solidFill>
                  <a:srgbClr val="0000FF"/>
                </a:solidFill>
                <a:sym typeface="Wingdings"/>
              </a:rPr>
              <a:t>Manages data placement, location, persistence, security</a:t>
            </a:r>
          </a:p>
          <a:p>
            <a:pPr lvl="1"/>
            <a:r>
              <a:rPr lang="en-US" sz="2000" dirty="0" smtClean="0">
                <a:solidFill>
                  <a:schemeClr val="accent2">
                    <a:lumMod val="75000"/>
                  </a:schemeClr>
                </a:solidFill>
                <a:sym typeface="Wingdings"/>
              </a:rPr>
              <a:t>To get the best of multiple forms of storage</a:t>
            </a:r>
          </a:p>
          <a:p>
            <a:pPr lvl="1"/>
            <a:endParaRPr lang="en-US" sz="2000" dirty="0" smtClean="0">
              <a:sym typeface="Wingdings"/>
            </a:endParaRPr>
          </a:p>
          <a:p>
            <a:r>
              <a:rPr lang="en-US" sz="2200" dirty="0" smtClean="0">
                <a:solidFill>
                  <a:srgbClr val="0000FF"/>
                </a:solidFill>
                <a:sym typeface="Wingdings"/>
              </a:rPr>
              <a:t>Manages metadata storage and retrieval</a:t>
            </a:r>
          </a:p>
          <a:p>
            <a:pPr lvl="1"/>
            <a:r>
              <a:rPr lang="en-US" sz="2000" dirty="0" smtClean="0">
                <a:solidFill>
                  <a:srgbClr val="FF0000"/>
                </a:solidFill>
                <a:sym typeface="Wingdings"/>
              </a:rPr>
              <a:t>This can lead to overheads that need to be managed</a:t>
            </a:r>
          </a:p>
          <a:p>
            <a:pPr lvl="1"/>
            <a:endParaRPr lang="en-US" sz="2000" dirty="0" smtClean="0">
              <a:sym typeface="Wingdings"/>
            </a:endParaRPr>
          </a:p>
          <a:p>
            <a:r>
              <a:rPr lang="en-US" sz="2200" dirty="0" smtClean="0">
                <a:solidFill>
                  <a:srgbClr val="0000FF"/>
                </a:solidFill>
                <a:sym typeface="Wingdings"/>
              </a:rPr>
              <a:t>Exposes hooks and interfaces for system software</a:t>
            </a:r>
          </a:p>
          <a:p>
            <a:pPr lvl="1"/>
            <a:r>
              <a:rPr lang="en-US" sz="2000" dirty="0" smtClean="0">
                <a:solidFill>
                  <a:srgbClr val="2C6123"/>
                </a:solidFill>
                <a:sym typeface="Wingdings"/>
              </a:rPr>
              <a:t>To enable better data placement and management decisions</a:t>
            </a:r>
          </a:p>
          <a:p>
            <a:pPr lvl="1"/>
            <a:endParaRPr lang="en-US" sz="2000" dirty="0">
              <a:solidFill>
                <a:srgbClr val="2C6123"/>
              </a:solidFill>
              <a:sym typeface="Wingdings"/>
            </a:endParaRPr>
          </a:p>
          <a:p>
            <a:r>
              <a:rPr lang="en-US" sz="1800" dirty="0"/>
              <a:t>Meza+, “</a:t>
            </a:r>
            <a:r>
              <a:rPr lang="en-US" sz="1800" dirty="0">
                <a:solidFill>
                  <a:srgbClr val="0000FF"/>
                </a:solidFill>
              </a:rPr>
              <a:t>A Case for Efficient Hardware-Software Cooperative Management of Storage and Memory</a:t>
            </a:r>
            <a:r>
              <a:rPr lang="en-US" sz="1800" dirty="0"/>
              <a:t>,” WEED 2013.</a:t>
            </a:r>
          </a:p>
          <a:p>
            <a:pPr lvl="1"/>
            <a:endParaRPr lang="en-US" sz="2000" dirty="0" smtClean="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72</a:t>
            </a:fld>
            <a:endParaRPr lang="en-US" altLang="en-US">
              <a:solidFill>
                <a:srgbClr val="000000"/>
              </a:solidFill>
            </a:endParaRPr>
          </a:p>
        </p:txBody>
      </p:sp>
    </p:spTree>
    <p:extLst>
      <p:ext uri="{BB962C8B-B14F-4D97-AF65-F5344CB8AC3E}">
        <p14:creationId xmlns:p14="http://schemas.microsoft.com/office/powerpoint/2010/main" val="42070279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Persistent Memory Manager (PMM)</a:t>
            </a:r>
          </a:p>
        </p:txBody>
      </p:sp>
      <p:sp>
        <p:nvSpPr>
          <p:cNvPr id="3" name="Content Placeholder 2"/>
          <p:cNvSpPr>
            <a:spLocks noGrp="1"/>
          </p:cNvSpPr>
          <p:nvPr>
            <p:ph idx="1"/>
          </p:nvPr>
        </p:nvSpPr>
        <p:spPr/>
        <p:txBody>
          <a:bodyPr/>
          <a:lstStyle/>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73</a:t>
            </a:fld>
            <a:endParaRPr lang="en-US" altLang="en-US">
              <a:solidFill>
                <a:srgbClr val="000000"/>
              </a:solidFill>
            </a:endParaRPr>
          </a:p>
        </p:txBody>
      </p:sp>
      <p:pic>
        <p:nvPicPr>
          <p:cNvPr id="6" name="Picture 5"/>
          <p:cNvPicPr>
            <a:picLocks noChangeAspect="1"/>
          </p:cNvPicPr>
          <p:nvPr/>
        </p:nvPicPr>
        <p:blipFill>
          <a:blip r:embed="rId3"/>
          <a:stretch>
            <a:fillRect/>
          </a:stretch>
        </p:blipFill>
        <p:spPr>
          <a:xfrm>
            <a:off x="827584" y="786355"/>
            <a:ext cx="6624736" cy="5018909"/>
          </a:xfrm>
          <a:prstGeom prst="rect">
            <a:avLst/>
          </a:prstGeom>
        </p:spPr>
      </p:pic>
      <p:sp>
        <p:nvSpPr>
          <p:cNvPr id="7" name="TextBox 6"/>
          <p:cNvSpPr txBox="1"/>
          <p:nvPr/>
        </p:nvSpPr>
        <p:spPr>
          <a:xfrm>
            <a:off x="251520" y="5910371"/>
            <a:ext cx="8593137" cy="830997"/>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PMM uses access and hint information to allocate, locate, migrate and access data in the heterogeneous array of devices</a:t>
            </a:r>
            <a:endParaRPr lang="en-US" sz="2400" b="1" kern="0" dirty="0">
              <a:solidFill>
                <a:srgbClr val="0000FF"/>
              </a:solidFill>
              <a:latin typeface="Calibri"/>
            </a:endParaRPr>
          </a:p>
        </p:txBody>
      </p:sp>
      <p:sp>
        <p:nvSpPr>
          <p:cNvPr id="8" name="Rounded Rectangle 7"/>
          <p:cNvSpPr>
            <a:spLocks noChangeArrowheads="1"/>
          </p:cNvSpPr>
          <p:nvPr/>
        </p:nvSpPr>
        <p:spPr bwMode="auto">
          <a:xfrm>
            <a:off x="2555776" y="1412776"/>
            <a:ext cx="3312368" cy="43204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9" name="TextBox 38"/>
          <p:cNvSpPr txBox="1">
            <a:spLocks noChangeArrowheads="1"/>
          </p:cNvSpPr>
          <p:nvPr/>
        </p:nvSpPr>
        <p:spPr bwMode="auto">
          <a:xfrm rot="10800000" flipV="1">
            <a:off x="5868144" y="1434262"/>
            <a:ext cx="1800200"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Persistent objects</a:t>
            </a:r>
          </a:p>
        </p:txBody>
      </p:sp>
    </p:spTree>
    <p:extLst>
      <p:ext uri="{BB962C8B-B14F-4D97-AF65-F5344CB8AC3E}">
        <p14:creationId xmlns:p14="http://schemas.microsoft.com/office/powerpoint/2010/main" val="11550961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07896" cy="1066800"/>
          </a:xfrm>
        </p:spPr>
        <p:txBody>
          <a:bodyPr>
            <a:noAutofit/>
          </a:bodyPr>
          <a:lstStyle/>
          <a:p>
            <a:r>
              <a:rPr lang="en-US" sz="3800" dirty="0" smtClean="0"/>
              <a:t>Performance Benefits </a:t>
            </a:r>
            <a:r>
              <a:rPr lang="en-US" sz="3800" dirty="0"/>
              <a:t>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74</a:t>
            </a:fld>
            <a:endParaRPr lang="en-US" altLang="en-US">
              <a:solidFill>
                <a:srgbClr val="000000"/>
              </a:solidFill>
            </a:endParaRPr>
          </a:p>
        </p:txBody>
      </p:sp>
      <p:sp>
        <p:nvSpPr>
          <p:cNvPr id="5" name="TextBox 38"/>
          <p:cNvSpPr txBox="1">
            <a:spLocks noChangeArrowheads="1"/>
          </p:cNvSpPr>
          <p:nvPr/>
        </p:nvSpPr>
        <p:spPr bwMode="auto">
          <a:xfrm>
            <a:off x="1684467"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pic>
        <p:nvPicPr>
          <p:cNvPr id="8" name="Content Placeholder 7"/>
          <p:cNvPicPr>
            <a:picLocks noGrp="1" noChangeAspect="1"/>
          </p:cNvPicPr>
          <p:nvPr>
            <p:ph idx="1"/>
          </p:nvPr>
        </p:nvPicPr>
        <p:blipFill>
          <a:blip r:embed="rId3"/>
          <a:srcRect l="-7256" r="-7256"/>
          <a:stretch>
            <a:fillRect/>
          </a:stretch>
        </p:blipFill>
        <p:spPr/>
      </p:pic>
      <p:cxnSp>
        <p:nvCxnSpPr>
          <p:cNvPr id="6" name="Straight Arrow Connector 5"/>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34" y="4797152"/>
            <a:ext cx="740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0000"/>
                </a:solidFill>
              </a:rPr>
              <a:t>~5X</a:t>
            </a:r>
            <a:endParaRPr lang="en-US" dirty="0">
              <a:solidFill>
                <a:srgbClr val="FF0000"/>
              </a:solidFill>
            </a:endParaRPr>
          </a:p>
        </p:txBody>
      </p:sp>
      <p:cxnSp>
        <p:nvCxnSpPr>
          <p:cNvPr id="10" name="Straight Arrow Connector 9"/>
          <p:cNvCxnSpPr/>
          <p:nvPr/>
        </p:nvCxnSpPr>
        <p:spPr bwMode="auto">
          <a:xfrm>
            <a:off x="3851920" y="2348880"/>
            <a:ext cx="936104"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565" y="1916832"/>
            <a:ext cx="912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0000"/>
                </a:solidFill>
              </a:rPr>
              <a:t>~24X</a:t>
            </a:r>
            <a:endParaRPr lang="en-US" dirty="0">
              <a:solidFill>
                <a:srgbClr val="FF0000"/>
              </a:solidFill>
            </a:endParaRPr>
          </a:p>
        </p:txBody>
      </p:sp>
    </p:spTree>
    <p:extLst>
      <p:ext uri="{BB962C8B-B14F-4D97-AF65-F5344CB8AC3E}">
        <p14:creationId xmlns:p14="http://schemas.microsoft.com/office/powerpoint/2010/main" val="32198357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Benefits 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75</a:t>
            </a:fld>
            <a:endParaRPr lang="en-US" altLang="en-US">
              <a:solidFill>
                <a:srgbClr val="000000"/>
              </a:solidFill>
            </a:endParaRPr>
          </a:p>
        </p:txBody>
      </p:sp>
      <p:pic>
        <p:nvPicPr>
          <p:cNvPr id="6" name="Content Placeholder 5"/>
          <p:cNvPicPr>
            <a:picLocks noGrp="1" noChangeAspect="1"/>
          </p:cNvPicPr>
          <p:nvPr>
            <p:ph idx="1"/>
          </p:nvPr>
        </p:nvPicPr>
        <p:blipFill>
          <a:blip r:embed="rId3"/>
          <a:srcRect l="-7624" r="-7624"/>
          <a:stretch>
            <a:fillRect/>
          </a:stretch>
        </p:blipFill>
        <p:spPr/>
      </p:pic>
      <p:sp>
        <p:nvSpPr>
          <p:cNvPr id="7" name="TextBox 38"/>
          <p:cNvSpPr txBox="1">
            <a:spLocks noChangeArrowheads="1"/>
          </p:cNvSpPr>
          <p:nvPr/>
        </p:nvSpPr>
        <p:spPr bwMode="auto">
          <a:xfrm>
            <a:off x="1684467"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cxnSp>
        <p:nvCxnSpPr>
          <p:cNvPr id="8" name="Straight Arrow Connector 7"/>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34" y="4797152"/>
            <a:ext cx="740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0000"/>
                </a:solidFill>
              </a:rPr>
              <a:t>~5X</a:t>
            </a:r>
            <a:endParaRPr lang="en-US" dirty="0">
              <a:solidFill>
                <a:srgbClr val="FF0000"/>
              </a:solidFill>
            </a:endParaRPr>
          </a:p>
        </p:txBody>
      </p:sp>
      <p:cxnSp>
        <p:nvCxnSpPr>
          <p:cNvPr id="10" name="Straight Arrow Connector 9"/>
          <p:cNvCxnSpPr/>
          <p:nvPr/>
        </p:nvCxnSpPr>
        <p:spPr bwMode="auto">
          <a:xfrm>
            <a:off x="3851920" y="2348880"/>
            <a:ext cx="936104"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565" y="1916832"/>
            <a:ext cx="912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0000"/>
                </a:solidFill>
              </a:rPr>
              <a:t>~16X</a:t>
            </a:r>
            <a:endParaRPr lang="en-US" dirty="0">
              <a:solidFill>
                <a:srgbClr val="FF0000"/>
              </a:solidFill>
            </a:endParaRPr>
          </a:p>
        </p:txBody>
      </p:sp>
    </p:spTree>
    <p:extLst>
      <p:ext uri="{BB962C8B-B14F-4D97-AF65-F5344CB8AC3E}">
        <p14:creationId xmlns:p14="http://schemas.microsoft.com/office/powerpoint/2010/main" val="9641630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Enabling and Exploiting NVM: Issues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smtClean="0">
                <a:solidFill>
                  <a:srgbClr val="0000FF"/>
                </a:solidFill>
                <a:latin typeface="Tahoma" charset="0"/>
                <a:ea typeface="ＭＳ Ｐゴシック" charset="0"/>
                <a:cs typeface="ＭＳ Ｐゴシック" charset="0"/>
              </a:rPr>
              <a:t>Many issues and ideas from </a:t>
            </a:r>
            <a:r>
              <a:rPr lang="en-US" dirty="0">
                <a:solidFill>
                  <a:srgbClr val="0000FF"/>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errors</a:t>
            </a:r>
            <a:r>
              <a:rPr lang="en-US" dirty="0" smtClean="0">
                <a:latin typeface="Tahoma" charset="0"/>
                <a:ea typeface="ＭＳ Ｐゴシック" charset="0"/>
                <a:cs typeface="ＭＳ Ｐゴシック" charset="0"/>
              </a:rPr>
              <a:t>?</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a:t>
            </a:r>
            <a:r>
              <a:rPr lang="en-US" dirty="0" smtClean="0">
                <a:latin typeface="Tahoma" charset="0"/>
                <a:ea typeface="ＭＳ Ｐゴシック" charset="0"/>
                <a:cs typeface="ＭＳ Ｐゴシック" charset="0"/>
              </a:rPr>
              <a:t>to </a:t>
            </a:r>
            <a:r>
              <a:rPr lang="en-US" dirty="0" smtClean="0">
                <a:solidFill>
                  <a:srgbClr val="FF0000"/>
                </a:solidFill>
                <a:latin typeface="Tahoma" charset="0"/>
                <a:ea typeface="ＭＳ Ｐゴシック" charset="0"/>
                <a:cs typeface="ＭＳ Ｐゴシック" charset="0"/>
              </a:rPr>
              <a:t>enable secure operation</a:t>
            </a:r>
            <a:r>
              <a:rPr lang="en-US" dirty="0" smtClean="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performance and power shortcomings</a:t>
            </a:r>
            <a:r>
              <a:rPr lang="en-US" dirty="0" smtClean="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marL="344487" lvl="1" indent="0">
              <a:buNone/>
            </a:pPr>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a:t>
            </a:r>
            <a:r>
              <a:rPr lang="en-US" dirty="0" err="1" smtClean="0">
                <a:latin typeface="Tahoma" charset="0"/>
                <a:ea typeface="ＭＳ Ｐゴシック" charset="0"/>
                <a:cs typeface="ＭＳ Ｐゴシック" charset="0"/>
              </a:rPr>
              <a:t>tecnologies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76</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27742573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77</a:t>
            </a:fld>
            <a:endParaRPr lang="en-US" altLang="en-US" dirty="0"/>
          </a:p>
        </p:txBody>
      </p:sp>
    </p:spTree>
    <p:extLst>
      <p:ext uri="{BB962C8B-B14F-4D97-AF65-F5344CB8AC3E}">
        <p14:creationId xmlns:p14="http://schemas.microsoft.com/office/powerpoint/2010/main" val="36596243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a:solidFill>
                  <a:srgbClr val="FF0000"/>
                </a:solidFill>
                <a:sym typeface="Wingdings"/>
              </a:rPr>
              <a:t>E</a:t>
            </a:r>
            <a:r>
              <a:rPr lang="en-US" dirty="0" smtClean="0">
                <a:solidFill>
                  <a:srgbClr val="FF0000"/>
                </a:solidFill>
                <a:sym typeface="Wingdings"/>
              </a:rPr>
              <a:t>asy retrieval of privileged or private information</a:t>
            </a:r>
          </a:p>
          <a:p>
            <a:pPr marL="0" indent="0">
              <a:buNone/>
            </a:pP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78</a:t>
            </a:fld>
            <a:endParaRPr lang="en-US" altLang="en-US" dirty="0"/>
          </a:p>
        </p:txBody>
      </p:sp>
    </p:spTree>
    <p:extLst>
      <p:ext uri="{BB962C8B-B14F-4D97-AF65-F5344CB8AC3E}">
        <p14:creationId xmlns:p14="http://schemas.microsoft.com/office/powerpoint/2010/main" val="3575960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00"/>
                </a:solidFill>
                <a:latin typeface="Tahoma" charset="0"/>
                <a:ea typeface="ＭＳ Ｐゴシック" charset="0"/>
                <a:cs typeface="ＭＳ Ｐゴシック" charset="0"/>
              </a:rPr>
              <a:t>Opportunity: Emerging Memory </a:t>
            </a:r>
            <a:r>
              <a:rPr lang="en-US" dirty="0" smtClean="0">
                <a:solidFill>
                  <a:srgbClr val="000000"/>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a:t>
            </a:r>
            <a:r>
              <a:rPr lang="en-US" dirty="0" smtClean="0">
                <a:latin typeface="Tahoma" charset="0"/>
                <a:ea typeface="ＭＳ Ｐゴシック" charset="0"/>
                <a:cs typeface="ＭＳ Ｐゴシック" charset="0"/>
              </a:rPr>
              <a:t>Systems</a:t>
            </a:r>
          </a:p>
          <a:p>
            <a:pPr lvl="1" eaLnBrk="1" hangingPunct="1"/>
            <a:r>
              <a:rPr lang="en-US" dirty="0" smtClean="0">
                <a:latin typeface="Tahoma" charset="0"/>
                <a:ea typeface="ＭＳ Ｐゴシック" charset="0"/>
                <a:cs typeface="ＭＳ Ｐゴシック" charset="0"/>
              </a:rPr>
              <a:t>Other Opportunities with Emerging Technologies</a:t>
            </a:r>
          </a:p>
          <a:p>
            <a:pPr eaLnBrk="1" hangingPunct="1"/>
            <a:r>
              <a:rPr lang="en-US" dirty="0" smtClean="0">
                <a:solidFill>
                  <a:srgbClr val="0000FF"/>
                </a:solidFill>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79</a:t>
            </a:fld>
            <a:endParaRPr lang="en-US" sz="1600">
              <a:solidFill>
                <a:srgbClr val="000000"/>
              </a:solidFill>
              <a:latin typeface="Garamond" charset="0"/>
            </a:endParaRPr>
          </a:p>
        </p:txBody>
      </p:sp>
    </p:spTree>
    <p:extLst>
      <p:ext uri="{BB962C8B-B14F-4D97-AF65-F5344CB8AC3E}">
        <p14:creationId xmlns:p14="http://schemas.microsoft.com/office/powerpoint/2010/main" val="633187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Extra Credit Champions</a:t>
            </a:r>
            <a:endParaRPr lang="en-US" dirty="0"/>
          </a:p>
        </p:txBody>
      </p:sp>
      <p:sp>
        <p:nvSpPr>
          <p:cNvPr id="3" name="Content Placeholder 2"/>
          <p:cNvSpPr>
            <a:spLocks noGrp="1"/>
          </p:cNvSpPr>
          <p:nvPr>
            <p:ph idx="1"/>
          </p:nvPr>
        </p:nvSpPr>
        <p:spPr/>
        <p:txBody>
          <a:bodyPr/>
          <a:lstStyle/>
          <a:p>
            <a:r>
              <a:rPr lang="en-US" dirty="0" smtClean="0"/>
              <a:t>All labs</a:t>
            </a:r>
            <a:r>
              <a:rPr lang="en-US" dirty="0"/>
              <a:t> </a:t>
            </a:r>
            <a:r>
              <a:rPr lang="en-US" dirty="0" smtClean="0"/>
              <a:t>(5/5)</a:t>
            </a:r>
          </a:p>
          <a:p>
            <a:pPr lvl="1"/>
            <a:r>
              <a:rPr lang="en-US" dirty="0" smtClean="0"/>
              <a:t>Bailey Forrest</a:t>
            </a:r>
          </a:p>
          <a:p>
            <a:pPr lvl="1"/>
            <a:endParaRPr lang="en-US" dirty="0"/>
          </a:p>
          <a:p>
            <a:r>
              <a:rPr lang="en-US" dirty="0" smtClean="0"/>
              <a:t>All minus one (4/5)</a:t>
            </a:r>
          </a:p>
          <a:p>
            <a:pPr lvl="1"/>
            <a:r>
              <a:rPr lang="en-US" dirty="0" smtClean="0"/>
              <a:t>Albert Cho</a:t>
            </a:r>
          </a:p>
          <a:p>
            <a:pPr lvl="1"/>
            <a:endParaRPr lang="en-US" dirty="0"/>
          </a:p>
          <a:p>
            <a:r>
              <a:rPr lang="en-US" dirty="0" smtClean="0"/>
              <a:t>All minus two (3/5)</a:t>
            </a:r>
          </a:p>
          <a:p>
            <a:pPr lvl="1"/>
            <a:r>
              <a:rPr lang="en-US" dirty="0" smtClean="0"/>
              <a:t>John </a:t>
            </a:r>
            <a:r>
              <a:rPr lang="en-US" dirty="0" err="1" smtClean="0"/>
              <a:t>Greth</a:t>
            </a:r>
            <a:r>
              <a:rPr lang="en-US" dirty="0" smtClean="0"/>
              <a:t> </a:t>
            </a:r>
          </a:p>
          <a:p>
            <a:pPr lvl="1"/>
            <a:r>
              <a:rPr lang="en-US" dirty="0" err="1" smtClean="0"/>
              <a:t>Jeremie</a:t>
            </a:r>
            <a:r>
              <a:rPr lang="en-US" dirty="0" smtClean="0"/>
              <a:t> Kim</a:t>
            </a:r>
          </a:p>
          <a:p>
            <a:pPr lvl="1"/>
            <a:r>
              <a:rPr lang="en-US" dirty="0" err="1" smtClean="0"/>
              <a:t>Teng</a:t>
            </a:r>
            <a:r>
              <a:rPr lang="en-US" dirty="0" smtClean="0"/>
              <a:t> </a:t>
            </a:r>
            <a:r>
              <a:rPr lang="en-US" dirty="0" err="1" smtClean="0"/>
              <a:t>Fei</a:t>
            </a:r>
            <a:r>
              <a:rPr lang="en-US" dirty="0" smtClean="0"/>
              <a:t> Liao</a:t>
            </a:r>
          </a:p>
          <a:p>
            <a:pPr lvl="1"/>
            <a:r>
              <a:rPr lang="en-US" dirty="0" smtClean="0"/>
              <a:t>Xiang Lin</a:t>
            </a:r>
          </a:p>
          <a:p>
            <a:pPr lvl="1"/>
            <a:r>
              <a:rPr lang="hu-HU" dirty="0"/>
              <a:t>Chang Sheng Loh</a:t>
            </a:r>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486E6AD9-8F4A-48FD-AFC7-7F9933BE4DA3}" type="slidenum">
              <a:rPr lang="en-US" smtClean="0"/>
              <a:pPr>
                <a:defRPr/>
              </a:pPr>
              <a:t>8</a:t>
            </a:fld>
            <a:endParaRPr lang="en-US"/>
          </a:p>
        </p:txBody>
      </p:sp>
    </p:spTree>
    <p:extLst>
      <p:ext uri="{BB962C8B-B14F-4D97-AF65-F5344CB8AC3E}">
        <p14:creationId xmlns:p14="http://schemas.microsoft.com/office/powerpoint/2010/main" val="2187230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atin typeface="Garamond" charset="0"/>
                <a:ea typeface="ＭＳ Ｐゴシック" charset="0"/>
                <a:cs typeface="ＭＳ Ｐゴシック" charset="0"/>
              </a:rPr>
              <a:t>Summary</a:t>
            </a:r>
          </a:p>
        </p:txBody>
      </p:sp>
      <p:sp>
        <p:nvSpPr>
          <p:cNvPr id="72707"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Key trends affecting main memory</a:t>
            </a:r>
          </a:p>
          <a:p>
            <a:pPr lvl="1"/>
            <a:r>
              <a:rPr lang="en-US" sz="2000">
                <a:latin typeface="Tahoma" charset="0"/>
                <a:ea typeface="ＭＳ Ｐゴシック" charset="0"/>
              </a:rPr>
              <a:t>End of DRAM scaling (cost, capacity, efficiency)</a:t>
            </a:r>
          </a:p>
          <a:p>
            <a:pPr lvl="1"/>
            <a:r>
              <a:rPr lang="en-US" sz="2000">
                <a:latin typeface="Tahoma" charset="0"/>
                <a:ea typeface="ＭＳ Ｐゴシック" charset="0"/>
              </a:rPr>
              <a:t>Need for high capacity</a:t>
            </a:r>
          </a:p>
          <a:p>
            <a:pPr lvl="1"/>
            <a:r>
              <a:rPr lang="en-US" sz="2000">
                <a:latin typeface="Tahoma" charset="0"/>
                <a:ea typeface="ＭＳ Ｐゴシック" charset="0"/>
              </a:rPr>
              <a:t>Need for energy efficiency</a:t>
            </a:r>
          </a:p>
          <a:p>
            <a:pPr lvl="1"/>
            <a:endParaRPr lang="en-US" sz="1800">
              <a:latin typeface="Tahoma" charset="0"/>
              <a:ea typeface="ＭＳ Ｐゴシック" charset="0"/>
            </a:endParaRPr>
          </a:p>
          <a:p>
            <a:r>
              <a:rPr lang="en-US">
                <a:latin typeface="Tahoma" charset="0"/>
                <a:ea typeface="ＭＳ Ｐゴシック" charset="0"/>
                <a:cs typeface="ＭＳ Ｐゴシック" charset="0"/>
              </a:rPr>
              <a:t>Emerging NVM technologies can help</a:t>
            </a:r>
          </a:p>
          <a:p>
            <a:pPr lvl="1"/>
            <a:r>
              <a:rPr lang="en-US" sz="2000">
                <a:latin typeface="Tahoma" charset="0"/>
                <a:ea typeface="ＭＳ Ｐゴシック" charset="0"/>
              </a:rPr>
              <a:t>PCM more scalable than DRAM and non-volatile</a:t>
            </a:r>
          </a:p>
          <a:p>
            <a:pPr lvl="1"/>
            <a:r>
              <a:rPr lang="en-US" sz="2000">
                <a:latin typeface="Tahoma" charset="0"/>
                <a:ea typeface="ＭＳ Ｐゴシック" charset="0"/>
              </a:rPr>
              <a:t>But, it has critical shortcomings: latency, active energy, endurance</a:t>
            </a:r>
          </a:p>
          <a:p>
            <a:endParaRPr lang="en-US" sz="18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We need to </a:t>
            </a:r>
            <a:r>
              <a:rPr lang="en-US">
                <a:solidFill>
                  <a:srgbClr val="FF0000"/>
                </a:solidFill>
                <a:latin typeface="Tahoma" charset="0"/>
                <a:ea typeface="ＭＳ Ｐゴシック" charset="0"/>
                <a:cs typeface="ＭＳ Ｐゴシック" charset="0"/>
              </a:rPr>
              <a:t>enable promising NVM technologies by overcoming their shortcomings</a:t>
            </a:r>
          </a:p>
          <a:p>
            <a:endParaRPr lang="en-US" sz="1800">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Many exciting opportunities to reinvent main memory at all layers of computing stack</a:t>
            </a:r>
          </a:p>
        </p:txBody>
      </p:sp>
      <p:sp>
        <p:nvSpPr>
          <p:cNvPr id="727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C7141D0-9727-0642-8D4D-F953AEF829D3}" type="slidenum">
              <a:rPr lang="en-US" sz="1600">
                <a:solidFill>
                  <a:srgbClr val="000000"/>
                </a:solidFill>
                <a:latin typeface="Garamond" charset="0"/>
              </a:rPr>
              <a:pPr eaLnBrk="1" hangingPunct="1"/>
              <a:t>80</a:t>
            </a:fld>
            <a:endParaRPr lang="en-US" sz="1600">
              <a:solidFill>
                <a:srgbClr val="000000"/>
              </a:solidFill>
              <a:latin typeface="Garamond" charset="0"/>
            </a:endParaRPr>
          </a:p>
        </p:txBody>
      </p:sp>
    </p:spTree>
    <p:extLst>
      <p:ext uri="{BB962C8B-B14F-4D97-AF65-F5344CB8AC3E}">
        <p14:creationId xmlns:p14="http://schemas.microsoft.com/office/powerpoint/2010/main" val="1440258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atin typeface="Garamond" charset="0"/>
              </a:rPr>
              <a:t>Final Exam: May 6</a:t>
            </a:r>
          </a:p>
        </p:txBody>
      </p:sp>
      <p:sp>
        <p:nvSpPr>
          <p:cNvPr id="3" name="Content Placeholder 2"/>
          <p:cNvSpPr>
            <a:spLocks noGrp="1"/>
          </p:cNvSpPr>
          <p:nvPr>
            <p:ph idx="1"/>
          </p:nvPr>
        </p:nvSpPr>
        <p:spPr>
          <a:xfrm>
            <a:off x="228600" y="996950"/>
            <a:ext cx="8610600" cy="5194300"/>
          </a:xfrm>
        </p:spPr>
        <p:txBody>
          <a:bodyPr/>
          <a:lstStyle/>
          <a:p>
            <a:r>
              <a:rPr lang="en-US" dirty="0">
                <a:solidFill>
                  <a:srgbClr val="FF0000"/>
                </a:solidFill>
                <a:latin typeface="Tahoma" charset="0"/>
              </a:rPr>
              <a:t>May </a:t>
            </a:r>
            <a:r>
              <a:rPr lang="en-US" dirty="0" smtClean="0">
                <a:solidFill>
                  <a:srgbClr val="FF0000"/>
                </a:solidFill>
                <a:latin typeface="Tahoma" charset="0"/>
              </a:rPr>
              <a:t>6, 8:30-11:30am, </a:t>
            </a:r>
            <a:r>
              <a:rPr lang="en-US" dirty="0" err="1" smtClean="0">
                <a:solidFill>
                  <a:srgbClr val="FF0000"/>
                </a:solidFill>
                <a:latin typeface="Tahoma" charset="0"/>
              </a:rPr>
              <a:t>Hamerschlag</a:t>
            </a:r>
            <a:r>
              <a:rPr lang="en-US" dirty="0" smtClean="0">
                <a:solidFill>
                  <a:srgbClr val="FF0000"/>
                </a:solidFill>
                <a:latin typeface="Tahoma" charset="0"/>
              </a:rPr>
              <a:t> Hall B103</a:t>
            </a:r>
            <a:endParaRPr lang="en-US" dirty="0">
              <a:solidFill>
                <a:srgbClr val="FF0000"/>
              </a:solidFill>
              <a:latin typeface="Tahoma" charset="0"/>
            </a:endParaRPr>
          </a:p>
          <a:p>
            <a:endParaRPr lang="en-US" dirty="0">
              <a:latin typeface="Tahoma" charset="0"/>
            </a:endParaRPr>
          </a:p>
          <a:p>
            <a:r>
              <a:rPr lang="en-US" dirty="0">
                <a:latin typeface="Tahoma" charset="0"/>
              </a:rPr>
              <a:t>Comprehensive (over </a:t>
            </a:r>
            <a:r>
              <a:rPr lang="en-US" b="1" dirty="0">
                <a:latin typeface="Tahoma" charset="0"/>
              </a:rPr>
              <a:t>all</a:t>
            </a:r>
            <a:r>
              <a:rPr lang="en-US" dirty="0">
                <a:latin typeface="Tahoma" charset="0"/>
              </a:rPr>
              <a:t> </a:t>
            </a:r>
            <a:r>
              <a:rPr lang="en-US" b="1" dirty="0">
                <a:latin typeface="Tahoma" charset="0"/>
              </a:rPr>
              <a:t>topics</a:t>
            </a:r>
            <a:r>
              <a:rPr lang="en-US" dirty="0">
                <a:latin typeface="Tahoma" charset="0"/>
              </a:rPr>
              <a:t> in course)</a:t>
            </a:r>
          </a:p>
          <a:p>
            <a:endParaRPr lang="en-US" dirty="0">
              <a:latin typeface="Tahoma" charset="0"/>
            </a:endParaRPr>
          </a:p>
          <a:p>
            <a:r>
              <a:rPr lang="en-US" dirty="0">
                <a:latin typeface="Tahoma" charset="0"/>
              </a:rPr>
              <a:t>Three cheat sheets allowed</a:t>
            </a:r>
          </a:p>
          <a:p>
            <a:endParaRPr lang="en-US" dirty="0">
              <a:latin typeface="Tahoma" charset="0"/>
            </a:endParaRPr>
          </a:p>
          <a:p>
            <a:r>
              <a:rPr lang="en-US" dirty="0">
                <a:latin typeface="Tahoma" charset="0"/>
              </a:rPr>
              <a:t>We </a:t>
            </a:r>
            <a:r>
              <a:rPr lang="en-US" dirty="0" smtClean="0">
                <a:latin typeface="Tahoma" charset="0"/>
              </a:rPr>
              <a:t>might </a:t>
            </a:r>
            <a:r>
              <a:rPr lang="en-US" dirty="0">
                <a:latin typeface="Tahoma" charset="0"/>
              </a:rPr>
              <a:t>have a review session </a:t>
            </a:r>
          </a:p>
          <a:p>
            <a:endParaRPr lang="en-US" dirty="0">
              <a:latin typeface="Tahoma" charset="0"/>
            </a:endParaRPr>
          </a:p>
          <a:p>
            <a:r>
              <a:rPr lang="en-US" dirty="0">
                <a:latin typeface="Tahoma" charset="0"/>
              </a:rPr>
              <a:t>Remember this is </a:t>
            </a:r>
            <a:r>
              <a:rPr lang="en-US" dirty="0" smtClean="0">
                <a:latin typeface="Tahoma" charset="0"/>
              </a:rPr>
              <a:t>25% </a:t>
            </a:r>
            <a:r>
              <a:rPr lang="en-US" dirty="0">
                <a:latin typeface="Tahoma" charset="0"/>
              </a:rPr>
              <a:t>of your grade</a:t>
            </a:r>
          </a:p>
          <a:p>
            <a:pPr lvl="1"/>
            <a:r>
              <a:rPr lang="en-US" dirty="0">
                <a:latin typeface="Tahoma" charset="0"/>
                <a:ea typeface="ＭＳ Ｐゴシック" charset="0"/>
              </a:rPr>
              <a:t>I will take into account your improvement over the course</a:t>
            </a:r>
          </a:p>
          <a:p>
            <a:pPr lvl="1"/>
            <a:r>
              <a:rPr lang="en-US" dirty="0">
                <a:latin typeface="Tahoma" charset="0"/>
                <a:ea typeface="ＭＳ Ｐゴシック" charset="0"/>
              </a:rPr>
              <a:t>Know </a:t>
            </a:r>
            <a:r>
              <a:rPr lang="en-US" dirty="0" smtClean="0">
                <a:latin typeface="Tahoma" charset="0"/>
                <a:ea typeface="ＭＳ Ｐゴシック" charset="0"/>
              </a:rPr>
              <a:t>all concepts, especially the </a:t>
            </a:r>
            <a:r>
              <a:rPr lang="en-US" dirty="0">
                <a:latin typeface="Tahoma" charset="0"/>
                <a:ea typeface="ＭＳ Ｐゴシック" charset="0"/>
              </a:rPr>
              <a:t>previous midterm </a:t>
            </a:r>
            <a:r>
              <a:rPr lang="en-US" dirty="0" smtClean="0">
                <a:latin typeface="Tahoma" charset="0"/>
                <a:ea typeface="ＭＳ Ｐゴシック" charset="0"/>
              </a:rPr>
              <a:t>concepts</a:t>
            </a:r>
          </a:p>
          <a:p>
            <a:pPr lvl="1"/>
            <a:r>
              <a:rPr lang="en-US" dirty="0" smtClean="0">
                <a:latin typeface="Tahoma" charset="0"/>
                <a:ea typeface="ＭＳ Ｐゴシック" charset="0"/>
              </a:rPr>
              <a:t>Same advice as before for Midterms I and II</a:t>
            </a:r>
            <a:endParaRPr lang="en-US" dirty="0">
              <a:latin typeface="Tahoma" charset="0"/>
              <a:ea typeface="ＭＳ Ｐゴシック" charset="0"/>
            </a:endParaRPr>
          </a:p>
        </p:txBody>
      </p:sp>
      <p:sp>
        <p:nvSpPr>
          <p:cNvPr id="62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3B3841-FFD6-C040-94EB-863448D2C091}" type="slidenum">
              <a:rPr lang="en-US" sz="1600">
                <a:solidFill>
                  <a:srgbClr val="000000"/>
                </a:solidFill>
                <a:latin typeface="Garamond" charset="0"/>
                <a:cs typeface="Arial" charset="0"/>
              </a:rPr>
              <a:pPr eaLnBrk="1" hangingPunct="1"/>
              <a:t>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562733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36208</TotalTime>
  <Words>5603</Words>
  <Application>Microsoft Macintosh PowerPoint</Application>
  <PresentationFormat>On-screen Show (4:3)</PresentationFormat>
  <Paragraphs>1046</Paragraphs>
  <Slides>80</Slides>
  <Notes>10</Notes>
  <HiddenSlides>0</HiddenSlides>
  <MMClips>0</MMClips>
  <ScaleCrop>false</ScaleCrop>
  <HeadingPairs>
    <vt:vector size="4" baseType="variant">
      <vt:variant>
        <vt:lpstr>Theme</vt:lpstr>
      </vt:variant>
      <vt:variant>
        <vt:i4>21</vt:i4>
      </vt:variant>
      <vt:variant>
        <vt:lpstr>Slide Titles</vt:lpstr>
      </vt:variant>
      <vt:variant>
        <vt:i4>80</vt:i4>
      </vt:variant>
    </vt:vector>
  </HeadingPairs>
  <TitlesOfParts>
    <vt:vector size="101" baseType="lpstr">
      <vt:lpstr>Edge</vt:lpstr>
      <vt:lpstr>2_Edge</vt:lpstr>
      <vt:lpstr>16_Edge</vt:lpstr>
      <vt:lpstr>17_Edge</vt:lpstr>
      <vt:lpstr>13_Edge</vt:lpstr>
      <vt:lpstr>20_Edge</vt:lpstr>
      <vt:lpstr>26_Edge</vt:lpstr>
      <vt:lpstr>31_Edge</vt:lpstr>
      <vt:lpstr>1_Office Theme</vt:lpstr>
      <vt:lpstr>18_Edge</vt:lpstr>
      <vt:lpstr>19_Edge</vt:lpstr>
      <vt:lpstr>1_Edge</vt:lpstr>
      <vt:lpstr>58_Edge</vt:lpstr>
      <vt:lpstr>21_Edge</vt:lpstr>
      <vt:lpstr>3_Edge</vt:lpstr>
      <vt:lpstr>6_Office Theme</vt:lpstr>
      <vt:lpstr>4_Edge</vt:lpstr>
      <vt:lpstr>49_Edge</vt:lpstr>
      <vt:lpstr>5_Edge</vt:lpstr>
      <vt:lpstr>6_Edge</vt:lpstr>
      <vt:lpstr>7_Edge</vt:lpstr>
      <vt:lpstr>18-447 Computer Architecture Lecture 34: Emerging Memory Technologies</vt:lpstr>
      <vt:lpstr>Lab 5 Statistics</vt:lpstr>
      <vt:lpstr>Lab 5 Grade Distribution</vt:lpstr>
      <vt:lpstr>Lab 5 Extra Credit (Cache Sweep)</vt:lpstr>
      <vt:lpstr>Lab 6 Statistics</vt:lpstr>
      <vt:lpstr>Lab 6 Grade Distribution</vt:lpstr>
      <vt:lpstr>Lab 6 Extra Credit</vt:lpstr>
      <vt:lpstr>Overall Extra Credit Champions</vt:lpstr>
      <vt:lpstr>Final Exam: May 6</vt:lpstr>
      <vt:lpstr>A Note on 742, Research, Jobs</vt:lpstr>
      <vt:lpstr>The Main Memory System</vt:lpstr>
      <vt:lpstr>Memory System: A Shared Resource View</vt:lpstr>
      <vt:lpstr>State of the Main Memory System</vt:lpstr>
      <vt:lpstr>Agenda</vt:lpstr>
      <vt:lpstr>Major Trends Affecting Main Memory (I)</vt:lpstr>
      <vt:lpstr>Demand for Memory Capacity</vt:lpstr>
      <vt:lpstr>The Memory Capacity Gap</vt:lpstr>
      <vt:lpstr>Major Trends Affecting Main Memory (II)</vt:lpstr>
      <vt:lpstr>Major Trends Affecting Main Memory (III)</vt:lpstr>
      <vt:lpstr>Major Trends Affecting Main Memory (IV)</vt:lpstr>
      <vt:lpstr>The DRAM Scaling Problem</vt:lpstr>
      <vt:lpstr>Trends: Problems with DRAM as Main Memory</vt:lpstr>
      <vt:lpstr>Agenda</vt:lpstr>
      <vt:lpstr>Solutions to the DRAM Scaling Problem</vt:lpstr>
      <vt:lpstr>Solution 1: Tolerate DRAM</vt:lpstr>
      <vt:lpstr>Solution 1: Tolerate DRAM</vt:lpstr>
      <vt:lpstr>Tolerating DRAM: Example Techniques</vt:lpstr>
      <vt:lpstr>Solution 2: Emerging Memory Technologies</vt:lpstr>
      <vt:lpstr>Hybrid Memory Systems</vt:lpstr>
      <vt:lpstr>An Orthogonal Issue: Memory Interference</vt:lpstr>
      <vt:lpstr>An Orthogonal Issue: Memory Interference</vt:lpstr>
      <vt:lpstr>Designing QoS-Aware Memory Systems: Approaches</vt:lpstr>
      <vt:lpstr>Agenda</vt:lpstr>
      <vt:lpstr>Requirements from an Ideal Memory System</vt:lpstr>
      <vt:lpstr>Requirements from an Ideal Memory System</vt:lpstr>
      <vt:lpstr>Agenda</vt:lpstr>
      <vt:lpstr>The Promise of Emerging Technologies</vt:lpstr>
      <vt:lpstr>Agenda</vt:lpstr>
      <vt:lpstr>Charge vs. Resistive Memories</vt:lpstr>
      <vt:lpstr>Limits of Charge Memory</vt:lpstr>
      <vt:lpstr>Emerging Resistive Memory Technologies</vt:lpstr>
      <vt:lpstr>What is Phase Change Memory?</vt:lpstr>
      <vt:lpstr>How Does PCM Work?</vt:lpstr>
      <vt:lpstr>Opportunity: PCM Advantages</vt:lpstr>
      <vt:lpstr>Phase Change Memory Properties</vt:lpstr>
      <vt:lpstr>PowerPoint Presentation</vt:lpstr>
      <vt:lpstr>Phase Change Memory Properties: Latency</vt:lpstr>
      <vt:lpstr>Phase Change Memory Properties</vt:lpstr>
      <vt:lpstr>Phase Change Memory: Pros and Cons</vt:lpstr>
      <vt:lpstr>PCM-based Main Memory: Research Challenges</vt:lpstr>
      <vt:lpstr>PCM-based Main Memory (I)</vt:lpstr>
      <vt:lpstr>Hybrid Memory Systems: Research Challenges </vt:lpstr>
      <vt:lpstr>PCM-based Main Memory (II)</vt:lpstr>
      <vt:lpstr>Aside: STT-RAM Basics</vt:lpstr>
      <vt:lpstr>Aside: STT MRAM: Pros and Cons</vt:lpstr>
      <vt:lpstr>Agenda</vt:lpstr>
      <vt:lpstr>An Initial Study: Replace DRAM with PCM</vt:lpstr>
      <vt:lpstr>Results: Naïve Replacement of DRAM with PCM</vt:lpstr>
      <vt:lpstr>Architecting PCM to Mitigate Shortcomings</vt:lpstr>
      <vt:lpstr>Results: Architected PCM as Main Memory </vt:lpstr>
      <vt:lpstr>Agenda</vt:lpstr>
      <vt:lpstr>Hybrid Memory Systems</vt:lpstr>
      <vt:lpstr>One Option: DRAM as a Cache for PCM</vt:lpstr>
      <vt:lpstr>DRAM vs. PCM: An Observation</vt:lpstr>
      <vt:lpstr>Row-Locality-Aware Data Placement</vt:lpstr>
      <vt:lpstr>Row-Locality-Aware Data Placement: Results</vt:lpstr>
      <vt:lpstr>Hybrid vs. All-PCM/DRAM</vt:lpstr>
      <vt:lpstr>Agenda</vt:lpstr>
      <vt:lpstr>Other Opportunities with Emerging Technologies</vt:lpstr>
      <vt:lpstr>Coordinated Memory and Storage with NVM (I)</vt:lpstr>
      <vt:lpstr>Coordinated Memory and Storage with NVM (II)</vt:lpstr>
      <vt:lpstr>The Persistent Memory Manager (PMM)</vt:lpstr>
      <vt:lpstr>The Persistent Memory Manager (PMM)</vt:lpstr>
      <vt:lpstr>Performance Benefits of a Single-Level Store</vt:lpstr>
      <vt:lpstr>Energy Benefits of a Single-Level Store</vt:lpstr>
      <vt:lpstr>Enabling and Exploiting NVM: Issues</vt:lpstr>
      <vt:lpstr>Security Challenges of Emerging Technologies</vt:lpstr>
      <vt:lpstr>Securing Emerging Memory Technologies</vt:lpstr>
      <vt:lpstr>Agenda</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1588</cp:revision>
  <cp:lastPrinted>2010-05-26T16:43:32Z</cp:lastPrinted>
  <dcterms:created xsi:type="dcterms:W3CDTF">2010-10-08T20:41:54Z</dcterms:created>
  <dcterms:modified xsi:type="dcterms:W3CDTF">2014-05-02T18:37:03Z</dcterms:modified>
</cp:coreProperties>
</file>