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77" y="27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9130" y="4822519"/>
            <a:ext cx="593090" cy="1816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608660"/>
            <a:ext cx="779780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050" y="1430350"/>
            <a:ext cx="5734050" cy="240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2720" y="4861562"/>
            <a:ext cx="1481455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105" dirty="0"/>
              <a:t>‹#›</a:t>
            </a:fld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jcm@redhat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faqs/answer/762588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faqs/answer/762588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514350" y="3175"/>
            <a:ext cx="8343900" cy="5145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00651" y="117476"/>
            <a:ext cx="274748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dirty="0">
                <a:latin typeface="Calibri"/>
                <a:cs typeface="Calibri"/>
              </a:rPr>
              <a:t>Fall</a:t>
            </a:r>
            <a:r>
              <a:rPr lang="en-US" spc="-6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2171700" y="2517776"/>
            <a:ext cx="6580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b="1">
                <a:latin typeface="Calibri"/>
                <a:cs typeface="Calibri"/>
              </a:rPr>
              <a:t>Lecture 9: </a:t>
            </a:r>
            <a:r>
              <a:rPr lang="en-US" b="1" dirty="0">
                <a:latin typeface="Calibri"/>
                <a:cs typeface="Calibri"/>
              </a:rPr>
              <a:t>Meltdown and </a:t>
            </a:r>
            <a:r>
              <a:rPr lang="en-US" b="1" dirty="0" err="1">
                <a:latin typeface="Calibri"/>
                <a:cs typeface="Calibri"/>
              </a:rPr>
              <a:t>Spectre</a:t>
            </a:r>
            <a:endParaRPr lang="en-US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1981200" y="4860058"/>
            <a:ext cx="68008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b="1" dirty="0">
                <a:latin typeface="Calibri"/>
                <a:cs typeface="Calibri"/>
              </a:rPr>
              <a:t>Credit: John Masers, RedHat, </a:t>
            </a:r>
            <a:r>
              <a:rPr lang="en-US" b="1" i="1" dirty="0">
                <a:latin typeface="Calibri"/>
                <a:cs typeface="Calibri"/>
              </a:rPr>
              <a:t>Meltdown and </a:t>
            </a:r>
            <a:r>
              <a:rPr lang="en-US" b="1" i="1" dirty="0" err="1">
                <a:latin typeface="Calibri"/>
                <a:cs typeface="Calibri"/>
              </a:rPr>
              <a:t>Spectre</a:t>
            </a:r>
            <a:r>
              <a:rPr lang="en-US" b="1" i="1" dirty="0">
                <a:latin typeface="Calibri"/>
                <a:cs typeface="Calibri"/>
              </a:rPr>
              <a:t>, </a:t>
            </a:r>
            <a:r>
              <a:rPr lang="en-US" b="1" dirty="0">
                <a:latin typeface="Calibri"/>
                <a:cs typeface="Calibri"/>
              </a:rPr>
              <a:t>USENIX Lisa 2018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9130" y="4821249"/>
            <a:ext cx="591820" cy="182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8869" y="1736419"/>
            <a:ext cx="6898640" cy="14617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70" algn="ctr">
              <a:lnSpc>
                <a:spcPct val="97300"/>
              </a:lnSpc>
              <a:spcBef>
                <a:spcPts val="200"/>
              </a:spcBef>
            </a:pPr>
            <a:r>
              <a:rPr sz="3200" spc="285" dirty="0"/>
              <a:t>Meltdown,</a:t>
            </a:r>
            <a:r>
              <a:rPr sz="3200" spc="150" dirty="0"/>
              <a:t> </a:t>
            </a:r>
            <a:r>
              <a:rPr sz="3200" spc="330" dirty="0"/>
              <a:t>Spectre,</a:t>
            </a:r>
            <a:r>
              <a:rPr sz="3200" spc="150" dirty="0"/>
              <a:t> </a:t>
            </a:r>
            <a:r>
              <a:rPr sz="3200" spc="275" dirty="0"/>
              <a:t>TLBleed, </a:t>
            </a:r>
            <a:r>
              <a:rPr sz="3200" spc="280" dirty="0"/>
              <a:t>NetSpectre,</a:t>
            </a:r>
            <a:r>
              <a:rPr sz="3200" spc="150" dirty="0"/>
              <a:t> </a:t>
            </a:r>
            <a:r>
              <a:rPr sz="3200" spc="305" dirty="0"/>
              <a:t>Foreshadow,</a:t>
            </a:r>
            <a:r>
              <a:rPr sz="3200" spc="165" dirty="0"/>
              <a:t> </a:t>
            </a:r>
            <a:r>
              <a:rPr sz="3200" spc="310" dirty="0"/>
              <a:t>etc.</a:t>
            </a:r>
            <a:r>
              <a:rPr sz="3200" spc="150" dirty="0"/>
              <a:t> </a:t>
            </a:r>
            <a:r>
              <a:rPr sz="3200" spc="295" dirty="0"/>
              <a:t>etc. </a:t>
            </a:r>
            <a:r>
              <a:rPr sz="3200" spc="290" dirty="0"/>
              <a:t>etc.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10" dirty="0"/>
              <a:t>2018:</a:t>
            </a:r>
            <a:r>
              <a:rPr sz="2400" spc="100" dirty="0"/>
              <a:t> </a:t>
            </a:r>
            <a:r>
              <a:rPr sz="2400" spc="285" dirty="0"/>
              <a:t>year</a:t>
            </a:r>
            <a:r>
              <a:rPr sz="2400" spc="100" dirty="0"/>
              <a:t> </a:t>
            </a:r>
            <a:r>
              <a:rPr sz="2400" spc="180" dirty="0"/>
              <a:t>of</a:t>
            </a:r>
            <a:r>
              <a:rPr sz="2400" spc="110" dirty="0"/>
              <a:t> </a:t>
            </a:r>
            <a:r>
              <a:rPr sz="2400" spc="260" dirty="0"/>
              <a:t>uarch</a:t>
            </a:r>
            <a:r>
              <a:rPr sz="2400" spc="105" dirty="0"/>
              <a:t> </a:t>
            </a:r>
            <a:r>
              <a:rPr sz="2400" spc="225" dirty="0"/>
              <a:t>side-</a:t>
            </a:r>
            <a:r>
              <a:rPr sz="2400" spc="295" dirty="0"/>
              <a:t>channel</a:t>
            </a:r>
            <a:r>
              <a:rPr sz="2400" spc="114" dirty="0"/>
              <a:t> </a:t>
            </a:r>
            <a:r>
              <a:rPr sz="2400" spc="225" dirty="0"/>
              <a:t>vulnerabilities</a:t>
            </a:r>
            <a:endParaRPr sz="24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68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90699"/>
            <a:ext cx="6098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Gill Sans MT"/>
                <a:cs typeface="Gill Sans MT"/>
              </a:rPr>
              <a:t>list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Gill Sans MT"/>
                <a:cs typeface="Gill Sans MT"/>
              </a:rPr>
              <a:t>publicly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Gill Sans MT"/>
                <a:cs typeface="Gill Sans MT"/>
              </a:rPr>
              <a:t>disclosed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Gill Sans MT"/>
                <a:cs typeface="Gill Sans MT"/>
              </a:rPr>
              <a:t>vulnerabilities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Gill Sans MT"/>
                <a:cs typeface="Gill Sans MT"/>
              </a:rPr>
              <a:t>so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Gill Sans MT"/>
                <a:cs typeface="Gill Sans MT"/>
              </a:rPr>
              <a:t>far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Gill Sans MT"/>
                <a:cs typeface="Gill Sans MT"/>
              </a:rPr>
              <a:t>year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Gill Sans MT"/>
                <a:cs typeface="Gill Sans MT"/>
              </a:rPr>
              <a:t>includes: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08313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35364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262415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289339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316390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100" y="343314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3703649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000" y="1948509"/>
            <a:ext cx="3330575" cy="191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4515">
              <a:lnSpc>
                <a:spcPct val="147600"/>
              </a:lnSpc>
              <a:spcBef>
                <a:spcPts val="105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v1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(Bounds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Bypass)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v2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(Branch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Target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Injection)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Meltdown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(Rogue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Load)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47700"/>
              </a:lnSpc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“Variant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3a”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(Rogue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Read)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“Variant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4”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(Speculative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Bypass)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BranchScope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(directional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attack)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Lazy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FPU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save/restore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0" y="208440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0" y="235364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7400" y="262415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7400" y="289466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7400" y="316390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7400" y="3434410"/>
            <a:ext cx="8001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95" dirty="0">
                <a:solidFill>
                  <a:srgbClr val="FFFFFF"/>
                </a:solidFill>
                <a:latin typeface="Arial"/>
                <a:cs typeface="Arial"/>
              </a:rPr>
              <a:t>●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3300" y="1948509"/>
            <a:ext cx="3622040" cy="1645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7600"/>
              </a:lnSpc>
              <a:spcBef>
                <a:spcPts val="105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v1.1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(Bounds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Bypass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Store)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v1.2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(Read-only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Protection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Bypass)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“TLBleed”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(TLB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side-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channel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introduced)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SpectreRSB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/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ret2spec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(return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attack)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“NetSpectre”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(Spectre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over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network)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“Foreshadow”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(L1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Terminal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Fault)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Example</a:t>
            </a:r>
            <a:r>
              <a:rPr spc="110" dirty="0"/>
              <a:t> </a:t>
            </a:r>
            <a:r>
              <a:rPr spc="275" dirty="0"/>
              <a:t>vendor</a:t>
            </a:r>
            <a:r>
              <a:rPr spc="120" dirty="0"/>
              <a:t> </a:t>
            </a:r>
            <a:r>
              <a:rPr spc="290" dirty="0"/>
              <a:t>response</a:t>
            </a:r>
            <a:r>
              <a:rPr spc="114" dirty="0"/>
              <a:t> </a:t>
            </a:r>
            <a:r>
              <a:rPr spc="310" dirty="0"/>
              <a:t>strategy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69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4909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were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9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timeline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public</a:t>
            </a:r>
            <a:r>
              <a:rPr sz="135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disclosure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(a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5" dirty="0">
                <a:solidFill>
                  <a:srgbClr val="FFFFFF"/>
                </a:solidFill>
                <a:latin typeface="Gill Sans MT"/>
                <a:cs typeface="Gill Sans MT"/>
              </a:rPr>
              <a:t>good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thing!)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5624830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95"/>
              </a:spcBef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Limited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amount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create,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test,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prepare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deploy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mitigations Focus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mitigating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most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egregious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impact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first,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enhance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later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Report/Warn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user/admin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7244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696540"/>
            <a:ext cx="51682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Created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“Omega”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microarchitecture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vulnerabilities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9118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899740"/>
            <a:ext cx="52578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Collaborate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others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across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industry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upstream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mitigations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Backport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those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mitigations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(with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tweaks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needed)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distros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1479" y="3483940"/>
            <a:ext cx="9334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3391230"/>
            <a:ext cx="450342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800"/>
              </a:lnSpc>
              <a:spcBef>
                <a:spcPts val="100"/>
              </a:spcBef>
            </a:pP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Example: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RH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did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15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backports,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back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2.6.18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Other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companies/vendors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did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numbers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patches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Example</a:t>
            </a:r>
            <a:r>
              <a:rPr spc="110" dirty="0"/>
              <a:t> </a:t>
            </a:r>
            <a:r>
              <a:rPr spc="275" dirty="0"/>
              <a:t>vendor</a:t>
            </a:r>
            <a:r>
              <a:rPr spc="125" dirty="0"/>
              <a:t> </a:t>
            </a:r>
            <a:r>
              <a:rPr spc="290" dirty="0"/>
              <a:t>response</a:t>
            </a:r>
            <a:r>
              <a:rPr spc="114" dirty="0"/>
              <a:t> </a:t>
            </a:r>
            <a:r>
              <a:rPr spc="320" dirty="0"/>
              <a:t>strategy</a:t>
            </a:r>
            <a:r>
              <a:rPr spc="120" dirty="0"/>
              <a:t> </a:t>
            </a:r>
            <a:r>
              <a:rPr spc="215" dirty="0"/>
              <a:t>(cont.)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70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37350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Produce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materials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during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disclosure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4236085" cy="518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Blogs,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whitepapers,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webinars,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etc.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“X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minutes”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videos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intended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informative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478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450160"/>
            <a:ext cx="54000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Run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analysis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document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best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tuning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practices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991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654629"/>
            <a:ext cx="557339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Goal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“safe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default”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give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customers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flexibility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choose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risk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assessment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differ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1479" y="323756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8500" y="3212160"/>
            <a:ext cx="4224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Threat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model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different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public/private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facing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1050" y="37379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4900" y="3709999"/>
            <a:ext cx="72472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Meltdown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Spectre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alone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cost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200" dirty="0">
                <a:solidFill>
                  <a:srgbClr val="FFFFFF"/>
                </a:solidFill>
                <a:latin typeface="Gill Sans MT"/>
                <a:cs typeface="Gill Sans MT"/>
              </a:rPr>
              <a:t>10,000+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hours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Red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Hat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engineering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/>
              <a:t>In</a:t>
            </a:r>
            <a:r>
              <a:rPr sz="2400" spc="110" dirty="0"/>
              <a:t> </a:t>
            </a:r>
            <a:r>
              <a:rPr sz="2400" spc="254" dirty="0"/>
              <a:t>the</a:t>
            </a:r>
            <a:r>
              <a:rPr sz="2400" spc="110" dirty="0"/>
              <a:t> </a:t>
            </a:r>
            <a:r>
              <a:rPr sz="2400" spc="225" dirty="0"/>
              <a:t>field</a:t>
            </a:r>
            <a:r>
              <a:rPr sz="2400" spc="125" dirty="0"/>
              <a:t> </a:t>
            </a:r>
            <a:r>
              <a:rPr sz="2400" dirty="0"/>
              <a:t>–</a:t>
            </a:r>
            <a:r>
              <a:rPr sz="2400" spc="105" dirty="0"/>
              <a:t> </a:t>
            </a:r>
            <a:r>
              <a:rPr sz="2400" spc="190" dirty="0"/>
              <a:t>Microcode,</a:t>
            </a:r>
            <a:r>
              <a:rPr sz="2400" spc="114" dirty="0"/>
              <a:t> </a:t>
            </a:r>
            <a:r>
              <a:rPr sz="2400" spc="195" dirty="0"/>
              <a:t>Millicode,</a:t>
            </a:r>
            <a:r>
              <a:rPr sz="2400" spc="120" dirty="0"/>
              <a:t> </a:t>
            </a:r>
            <a:r>
              <a:rPr sz="2400" spc="204" dirty="0"/>
              <a:t>Chicken</a:t>
            </a:r>
            <a:r>
              <a:rPr sz="2400" spc="110" dirty="0"/>
              <a:t> </a:t>
            </a:r>
            <a:r>
              <a:rPr sz="2400" spc="210" dirty="0"/>
              <a:t>Bits...</a:t>
            </a:r>
            <a:endParaRPr sz="2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71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664400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Modern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designed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able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handle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(some)</a:t>
            </a:r>
            <a:r>
              <a:rPr sz="1350" b="1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in-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field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issues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Microcoded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leverage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“ucode”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assists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handle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certain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operations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249500"/>
            <a:ext cx="9334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850" y="292260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00" y="2159330"/>
            <a:ext cx="6800850" cy="9461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Ucode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existed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decades,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adopted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heavily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Intel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(infamous)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“FDIV”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bug</a:t>
            </a:r>
            <a:endParaRPr sz="1200">
              <a:latin typeface="Gill Sans MT"/>
              <a:cs typeface="Gill Sans MT"/>
            </a:endParaRPr>
          </a:p>
          <a:p>
            <a:pPr marL="12700" marR="304165">
              <a:lnSpc>
                <a:spcPts val="1400"/>
              </a:lnSpc>
              <a:spcBef>
                <a:spcPts val="59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magic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bullet.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It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handles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certain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instructions,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doesn’t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walks,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loads,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critical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path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operations,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simple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“add”)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vendors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ship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signed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blobs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provided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Intel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AMD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loaded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050" y="31689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900" y="3141040"/>
            <a:ext cx="54648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Millicode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concept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Microcode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(but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IBM)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4344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3409010"/>
            <a:ext cx="5932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secretly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deployed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updates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internally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preparation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disclosure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368206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3654119"/>
            <a:ext cx="62731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Chicken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control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certain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logic,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(de)features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9474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41938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6700" y="3858590"/>
            <a:ext cx="648589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RISC-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based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machines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traditionally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don’t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ucode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(broken)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features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Contemporary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order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10,000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individual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chicken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/>
              <a:t>In</a:t>
            </a:r>
            <a:r>
              <a:rPr sz="2400" spc="110" dirty="0"/>
              <a:t> </a:t>
            </a:r>
            <a:r>
              <a:rPr sz="2400" spc="254" dirty="0"/>
              <a:t>the</a:t>
            </a:r>
            <a:r>
              <a:rPr sz="2400" spc="110" dirty="0"/>
              <a:t> </a:t>
            </a:r>
            <a:r>
              <a:rPr sz="2400" spc="225" dirty="0"/>
              <a:t>field</a:t>
            </a:r>
            <a:r>
              <a:rPr sz="2400" spc="125" dirty="0"/>
              <a:t> </a:t>
            </a:r>
            <a:r>
              <a:rPr sz="2400" dirty="0"/>
              <a:t>–</a:t>
            </a:r>
            <a:r>
              <a:rPr sz="2400" spc="105" dirty="0"/>
              <a:t> </a:t>
            </a:r>
            <a:r>
              <a:rPr sz="2400" spc="190" dirty="0"/>
              <a:t>Microcode,</a:t>
            </a:r>
            <a:r>
              <a:rPr sz="2400" spc="114" dirty="0"/>
              <a:t> </a:t>
            </a:r>
            <a:r>
              <a:rPr sz="2400" spc="195" dirty="0"/>
              <a:t>Millicode,</a:t>
            </a:r>
            <a:r>
              <a:rPr sz="2400" spc="120" dirty="0"/>
              <a:t> </a:t>
            </a:r>
            <a:r>
              <a:rPr sz="2400" spc="204" dirty="0"/>
              <a:t>Chicken</a:t>
            </a:r>
            <a:r>
              <a:rPr sz="2400" spc="110" dirty="0"/>
              <a:t> </a:t>
            </a:r>
            <a:r>
              <a:rPr sz="2400" spc="210" dirty="0"/>
              <a:t>Bits...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72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8573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Everything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5" dirty="0">
                <a:solidFill>
                  <a:srgbClr val="FFFFFF"/>
                </a:solidFill>
                <a:latin typeface="Gill Sans MT"/>
                <a:cs typeface="Gill Sans MT"/>
              </a:rPr>
              <a:t>else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0" dirty="0">
                <a:solidFill>
                  <a:srgbClr val="FFFFFF"/>
                </a:solidFill>
                <a:latin typeface="Gill Sans MT"/>
                <a:cs typeface="Gill Sans MT"/>
              </a:rPr>
              <a:t>needs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done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(kernel, firmware,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app…)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50" y="2249499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900" y="2161870"/>
            <a:ext cx="685673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reality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leverage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combination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interfaces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fixes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Remember: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can’t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change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tweak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its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behavior+software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45" dirty="0"/>
              <a:t>Deploying</a:t>
            </a:r>
            <a:r>
              <a:rPr sz="2400" spc="110" dirty="0"/>
              <a:t> </a:t>
            </a:r>
            <a:r>
              <a:rPr sz="2400" spc="350" dirty="0"/>
              <a:t>and</a:t>
            </a:r>
            <a:r>
              <a:rPr sz="2400" spc="114" dirty="0"/>
              <a:t> </a:t>
            </a:r>
            <a:r>
              <a:rPr sz="2400" spc="285" dirty="0"/>
              <a:t>validating</a:t>
            </a:r>
            <a:r>
              <a:rPr sz="2400" spc="114" dirty="0"/>
              <a:t> </a:t>
            </a:r>
            <a:r>
              <a:rPr sz="2400" spc="254" dirty="0"/>
              <a:t>mitigations</a:t>
            </a:r>
            <a:r>
              <a:rPr sz="2400" spc="110" dirty="0"/>
              <a:t> </a:t>
            </a:r>
            <a:r>
              <a:rPr sz="2400" spc="285" dirty="0"/>
              <a:t>(e.g.</a:t>
            </a:r>
            <a:r>
              <a:rPr sz="2400" spc="114" dirty="0"/>
              <a:t> </a:t>
            </a:r>
            <a:r>
              <a:rPr sz="2400" spc="200" dirty="0"/>
              <a:t>Linux)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73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0497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vendors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tools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vulnerability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523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mitigations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vary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one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architecture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141550"/>
            <a:ext cx="694118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Windows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includes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PowerShell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scripts,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various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tools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been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created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Very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recent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(upstream)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kernels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include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“sysfs”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entries: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100" y="2925140"/>
            <a:ext cx="7177405" cy="1262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grep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.</a:t>
            </a:r>
            <a:r>
              <a:rPr sz="135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/sys/devices/system/cpu/vulnerabilities/*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/sys/devices/system/cpu/vulnerabilities/meltdown:Mitigation:</a:t>
            </a:r>
            <a:r>
              <a:rPr sz="1350" spc="1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PTI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/sys/devices/system/cpu/vulnerabilities/spectre_v1:Vulnerable</a:t>
            </a:r>
            <a:endParaRPr sz="1350">
              <a:latin typeface="Courier New"/>
              <a:cs typeface="Courier New"/>
            </a:endParaRPr>
          </a:p>
          <a:p>
            <a:pPr marL="12700" marR="5080">
              <a:lnSpc>
                <a:spcPts val="1520"/>
              </a:lnSpc>
              <a:spcBef>
                <a:spcPts val="570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/sys/devices/system/cpu/vulnerabilities/spectre_v2:Vulnerable:</a:t>
            </a:r>
            <a:r>
              <a:rPr sz="1350" spc="114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Minimal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generic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ASM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retpoline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Meltdown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050" y="218219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900" y="1690699"/>
            <a:ext cx="7042784" cy="6946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00"/>
              </a:spcBef>
            </a:pP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Implementations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Out-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of-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Order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execution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strictly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follow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Tomasulo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algorthim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handle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exceptions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arising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speculated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retirement</a:t>
            </a: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Speculated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trigger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(synchronous)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exceptions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850" y="24476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2850" y="26952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00" y="2358719"/>
            <a:ext cx="6515734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Loads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permitted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reported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until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longer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speculative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time,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likely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receive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“segmentation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fault”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ill Sans MT"/>
                <a:cs typeface="Gill Sans MT"/>
              </a:rPr>
              <a:t>error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29416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2913710"/>
            <a:ext cx="68707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implementations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perform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35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permission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checks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parallel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3207080"/>
            <a:ext cx="9334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700" y="3116909"/>
            <a:ext cx="516128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improves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since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don’t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wait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perform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load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Rationale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(“not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observable”)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050" y="370111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4900" y="3673169"/>
            <a:ext cx="56927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race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condition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thus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exist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allowing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endParaRPr sz="1350">
              <a:latin typeface="Gill Sans MT"/>
              <a:cs typeface="Gill Sans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5969" y="3292169"/>
            <a:ext cx="1828800" cy="137160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74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30" dirty="0"/>
              <a:t> </a:t>
            </a:r>
            <a:r>
              <a:rPr spc="305" dirty="0"/>
              <a:t>(single</a:t>
            </a:r>
            <a:r>
              <a:rPr spc="125" dirty="0"/>
              <a:t> </a:t>
            </a:r>
            <a:r>
              <a:rPr spc="220" dirty="0"/>
              <a:t>bit</a:t>
            </a:r>
            <a:r>
              <a:rPr spc="125" dirty="0"/>
              <a:t> </a:t>
            </a:r>
            <a:r>
              <a:rPr spc="325" dirty="0"/>
              <a:t>example)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75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7280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arranges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execute: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39" y="2146630"/>
            <a:ext cx="6767830" cy="1332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(spec_cond)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1236345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*(unsigned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*)ptr;</a:t>
            </a:r>
            <a:endParaRPr sz="1350">
              <a:latin typeface="Courier New"/>
              <a:cs typeface="Courier New"/>
            </a:endParaRPr>
          </a:p>
          <a:p>
            <a:pPr marL="1236345" marR="5080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long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index2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(((value&gt;&gt;bit)&amp;1)*0x100)+0x200; maccess(&amp;data[index2]);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380906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900" y="3779849"/>
            <a:ext cx="712533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“data”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array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attacker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access,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“ptr”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privileged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7280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arranges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execute: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9" y="2652090"/>
            <a:ext cx="274320" cy="1280160"/>
            <a:chOff x="5394959" y="2652090"/>
            <a:chExt cx="274320" cy="1280160"/>
          </a:xfrm>
        </p:grpSpPr>
        <p:sp>
          <p:nvSpPr>
            <p:cNvPr id="6" name="object 6"/>
            <p:cNvSpPr/>
            <p:nvPr/>
          </p:nvSpPr>
          <p:spPr>
            <a:xfrm>
              <a:off x="5394959" y="2652090"/>
              <a:ext cx="274320" cy="1280160"/>
            </a:xfrm>
            <a:custGeom>
              <a:avLst/>
              <a:gdLst/>
              <a:ahLst/>
              <a:cxnLst/>
              <a:rect l="l" t="t" r="r" b="b"/>
              <a:pathLst>
                <a:path w="274320" h="1280160">
                  <a:moveTo>
                    <a:pt x="205739" y="320039"/>
                  </a:moveTo>
                  <a:lnTo>
                    <a:pt x="68579" y="320039"/>
                  </a:lnTo>
                  <a:lnTo>
                    <a:pt x="68579" y="1280160"/>
                  </a:lnTo>
                  <a:lnTo>
                    <a:pt x="205739" y="1280160"/>
                  </a:lnTo>
                  <a:lnTo>
                    <a:pt x="205739" y="320039"/>
                  </a:lnTo>
                  <a:close/>
                </a:path>
                <a:path w="274320" h="1280160">
                  <a:moveTo>
                    <a:pt x="137160" y="0"/>
                  </a:moveTo>
                  <a:lnTo>
                    <a:pt x="0" y="320039"/>
                  </a:lnTo>
                  <a:lnTo>
                    <a:pt x="274319" y="32003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9" y="2652090"/>
              <a:ext cx="274320" cy="1280160"/>
            </a:xfrm>
            <a:custGeom>
              <a:avLst/>
              <a:gdLst/>
              <a:ahLst/>
              <a:cxnLst/>
              <a:rect l="l" t="t" r="r" b="b"/>
              <a:pathLst>
                <a:path w="274320" h="1280160">
                  <a:moveTo>
                    <a:pt x="68579" y="1280160"/>
                  </a:moveTo>
                  <a:lnTo>
                    <a:pt x="68579" y="320039"/>
                  </a:lnTo>
                  <a:lnTo>
                    <a:pt x="0" y="320039"/>
                  </a:lnTo>
                  <a:lnTo>
                    <a:pt x="137160" y="0"/>
                  </a:lnTo>
                  <a:lnTo>
                    <a:pt x="274319" y="320039"/>
                  </a:lnTo>
                  <a:lnTo>
                    <a:pt x="205739" y="320039"/>
                  </a:lnTo>
                  <a:lnTo>
                    <a:pt x="205739" y="1280160"/>
                  </a:lnTo>
                  <a:lnTo>
                    <a:pt x="68579" y="12801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2039" y="2146630"/>
            <a:ext cx="6767830" cy="26339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(spec_cond)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1236345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*(unsigned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*)ptr;</a:t>
            </a:r>
            <a:endParaRPr sz="1350">
              <a:latin typeface="Courier New"/>
              <a:cs typeface="Courier New"/>
            </a:endParaRPr>
          </a:p>
          <a:p>
            <a:pPr marL="1236345" marR="5080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long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index2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(((value&gt;&gt;bit)&amp;1)*0x100)+0x200; maccess(&amp;data[index2]);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ourier New"/>
              <a:cs typeface="Courier New"/>
            </a:endParaRPr>
          </a:p>
          <a:p>
            <a:pPr marL="3492500" marR="1371600" algn="ctr">
              <a:lnSpc>
                <a:spcPts val="2090"/>
              </a:lnSpc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3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pointer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don’t </a:t>
            </a:r>
            <a:r>
              <a:rPr sz="1800" spc="265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76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110" y="1281760"/>
            <a:ext cx="494029" cy="4838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73629" y="1410030"/>
            <a:ext cx="899160" cy="246379"/>
            <a:chOff x="2373629" y="1410030"/>
            <a:chExt cx="899160" cy="24637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629" y="1410030"/>
              <a:ext cx="438150" cy="2451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7339" y="1434160"/>
              <a:ext cx="130810" cy="218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7359" y="1450670"/>
              <a:ext cx="265429" cy="2057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47390" y="162973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7780" y="7620"/>
                  </a:moveTo>
                  <a:lnTo>
                    <a:pt x="16510" y="7620"/>
                  </a:lnTo>
                  <a:lnTo>
                    <a:pt x="16510" y="11430"/>
                  </a:lnTo>
                  <a:lnTo>
                    <a:pt x="10160" y="11430"/>
                  </a:lnTo>
                  <a:lnTo>
                    <a:pt x="10160" y="7620"/>
                  </a:lnTo>
                  <a:lnTo>
                    <a:pt x="8877" y="7620"/>
                  </a:lnTo>
                  <a:lnTo>
                    <a:pt x="8877" y="19050"/>
                  </a:lnTo>
                  <a:lnTo>
                    <a:pt x="10160" y="19050"/>
                  </a:lnTo>
                  <a:lnTo>
                    <a:pt x="10160" y="12700"/>
                  </a:lnTo>
                  <a:lnTo>
                    <a:pt x="12700" y="12700"/>
                  </a:lnTo>
                  <a:lnTo>
                    <a:pt x="15227" y="17780"/>
                  </a:lnTo>
                  <a:lnTo>
                    <a:pt x="17780" y="17780"/>
                  </a:lnTo>
                  <a:lnTo>
                    <a:pt x="15227" y="12700"/>
                  </a:lnTo>
                  <a:lnTo>
                    <a:pt x="17780" y="12700"/>
                  </a:lnTo>
                  <a:lnTo>
                    <a:pt x="17780" y="11430"/>
                  </a:lnTo>
                  <a:lnTo>
                    <a:pt x="17780" y="7620"/>
                  </a:lnTo>
                  <a:close/>
                </a:path>
                <a:path w="25400" h="24130">
                  <a:moveTo>
                    <a:pt x="25400" y="5080"/>
                  </a:moveTo>
                  <a:lnTo>
                    <a:pt x="22860" y="2540"/>
                  </a:lnTo>
                  <a:lnTo>
                    <a:pt x="22860" y="7620"/>
                  </a:lnTo>
                  <a:lnTo>
                    <a:pt x="22860" y="17780"/>
                  </a:lnTo>
                  <a:lnTo>
                    <a:pt x="17780" y="22860"/>
                  </a:lnTo>
                  <a:lnTo>
                    <a:pt x="6350" y="22860"/>
                  </a:lnTo>
                  <a:lnTo>
                    <a:pt x="2540" y="17780"/>
                  </a:lnTo>
                  <a:lnTo>
                    <a:pt x="2540" y="6350"/>
                  </a:lnTo>
                  <a:lnTo>
                    <a:pt x="7620" y="2540"/>
                  </a:lnTo>
                  <a:lnTo>
                    <a:pt x="19050" y="2540"/>
                  </a:lnTo>
                  <a:lnTo>
                    <a:pt x="22860" y="7620"/>
                  </a:lnTo>
                  <a:lnTo>
                    <a:pt x="22860" y="2540"/>
                  </a:lnTo>
                  <a:lnTo>
                    <a:pt x="2032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9050"/>
                  </a:lnTo>
                  <a:lnTo>
                    <a:pt x="5080" y="24130"/>
                  </a:lnTo>
                  <a:lnTo>
                    <a:pt x="20320" y="24130"/>
                  </a:lnTo>
                  <a:lnTo>
                    <a:pt x="21577" y="22860"/>
                  </a:lnTo>
                  <a:lnTo>
                    <a:pt x="25400" y="19050"/>
                  </a:lnTo>
                  <a:lnTo>
                    <a:pt x="254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7279" y="1926919"/>
            <a:ext cx="343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5" dirty="0"/>
              <a:t>Meltdown</a:t>
            </a:r>
            <a:r>
              <a:rPr sz="2400" spc="105" dirty="0"/>
              <a:t> </a:t>
            </a:r>
            <a:r>
              <a:rPr sz="2400" spc="345" dirty="0"/>
              <a:t>and</a:t>
            </a:r>
            <a:r>
              <a:rPr sz="2400" spc="110" dirty="0"/>
              <a:t> </a:t>
            </a:r>
            <a:r>
              <a:rPr sz="2400" spc="235" dirty="0"/>
              <a:t>Spectre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367279" y="2855290"/>
            <a:ext cx="4452620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0"/>
              </a:spcBef>
            </a:pPr>
            <a:r>
              <a:rPr sz="1500" spc="110" dirty="0">
                <a:solidFill>
                  <a:srgbClr val="FFFFFF"/>
                </a:solidFill>
                <a:latin typeface="Gill Sans MT"/>
                <a:cs typeface="Gill Sans MT"/>
              </a:rPr>
              <a:t>Jon</a:t>
            </a:r>
            <a:r>
              <a:rPr sz="15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FFFFF"/>
                </a:solidFill>
                <a:latin typeface="Gill Sans MT"/>
                <a:cs typeface="Gill Sans MT"/>
              </a:rPr>
              <a:t>Masters,</a:t>
            </a:r>
            <a:r>
              <a:rPr sz="15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Gill Sans MT"/>
                <a:cs typeface="Gill Sans MT"/>
              </a:rPr>
              <a:t>Architect,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50" dirty="0">
                <a:solidFill>
                  <a:srgbClr val="FFFFFF"/>
                </a:solidFill>
                <a:latin typeface="Gill Sans MT"/>
                <a:cs typeface="Gill Sans MT"/>
              </a:rPr>
              <a:t>Red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Gill Sans MT"/>
                <a:cs typeface="Gill Sans MT"/>
              </a:rPr>
              <a:t>Hat,</a:t>
            </a:r>
            <a:r>
              <a:rPr sz="15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Gill Sans MT"/>
                <a:cs typeface="Gill Sans MT"/>
              </a:rPr>
              <a:t>Inc. </a:t>
            </a:r>
            <a:r>
              <a:rPr sz="1500" spc="150" dirty="0">
                <a:solidFill>
                  <a:srgbClr val="FFFFFF"/>
                </a:solidFill>
                <a:latin typeface="Gill Sans MT"/>
                <a:cs typeface="Gill Sans MT"/>
                <a:hlinkClick r:id="rId7"/>
              </a:rPr>
              <a:t>jcm@redhat.com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Gill Sans MT"/>
                <a:cs typeface="Gill Sans MT"/>
              </a:rPr>
              <a:t>|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Gill Sans MT"/>
                <a:cs typeface="Gill Sans MT"/>
              </a:rPr>
              <a:t>@jonmasters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135" dirty="0">
                <a:solidFill>
                  <a:srgbClr val="FFFFFF"/>
                </a:solidFill>
                <a:latin typeface="Gill Sans MT"/>
                <a:cs typeface="Gill Sans MT"/>
              </a:rPr>
              <a:t>Usenix</a:t>
            </a:r>
            <a:r>
              <a:rPr sz="15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14" dirty="0">
                <a:solidFill>
                  <a:srgbClr val="FFFFFF"/>
                </a:solidFill>
                <a:latin typeface="Gill Sans MT"/>
                <a:cs typeface="Gill Sans MT"/>
              </a:rPr>
              <a:t>LISA</a:t>
            </a:r>
            <a:r>
              <a:rPr sz="15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Gill Sans MT"/>
                <a:cs typeface="Gill Sans MT"/>
              </a:rPr>
              <a:t>2018</a:t>
            </a:r>
            <a:endParaRPr sz="1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7280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arranges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execute: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9" y="2926410"/>
            <a:ext cx="274320" cy="1005840"/>
            <a:chOff x="5394959" y="2926410"/>
            <a:chExt cx="274320" cy="1005840"/>
          </a:xfrm>
        </p:grpSpPr>
        <p:sp>
          <p:nvSpPr>
            <p:cNvPr id="6" name="object 6"/>
            <p:cNvSpPr/>
            <p:nvPr/>
          </p:nvSpPr>
          <p:spPr>
            <a:xfrm>
              <a:off x="5394959" y="2926410"/>
              <a:ext cx="274320" cy="1005840"/>
            </a:xfrm>
            <a:custGeom>
              <a:avLst/>
              <a:gdLst/>
              <a:ahLst/>
              <a:cxnLst/>
              <a:rect l="l" t="t" r="r" b="b"/>
              <a:pathLst>
                <a:path w="274320" h="1005839">
                  <a:moveTo>
                    <a:pt x="205739" y="251460"/>
                  </a:moveTo>
                  <a:lnTo>
                    <a:pt x="68579" y="251460"/>
                  </a:lnTo>
                  <a:lnTo>
                    <a:pt x="68579" y="1005840"/>
                  </a:lnTo>
                  <a:lnTo>
                    <a:pt x="205739" y="1005840"/>
                  </a:lnTo>
                  <a:lnTo>
                    <a:pt x="205739" y="251460"/>
                  </a:lnTo>
                  <a:close/>
                </a:path>
                <a:path w="274320" h="1005839">
                  <a:moveTo>
                    <a:pt x="137160" y="0"/>
                  </a:moveTo>
                  <a:lnTo>
                    <a:pt x="0" y="251460"/>
                  </a:lnTo>
                  <a:lnTo>
                    <a:pt x="274319" y="25146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9" y="2926410"/>
              <a:ext cx="274320" cy="1005840"/>
            </a:xfrm>
            <a:custGeom>
              <a:avLst/>
              <a:gdLst/>
              <a:ahLst/>
              <a:cxnLst/>
              <a:rect l="l" t="t" r="r" b="b"/>
              <a:pathLst>
                <a:path w="274320" h="1005839">
                  <a:moveTo>
                    <a:pt x="68579" y="1005840"/>
                  </a:moveTo>
                  <a:lnTo>
                    <a:pt x="68579" y="251460"/>
                  </a:lnTo>
                  <a:lnTo>
                    <a:pt x="0" y="251460"/>
                  </a:lnTo>
                  <a:lnTo>
                    <a:pt x="137160" y="0"/>
                  </a:lnTo>
                  <a:lnTo>
                    <a:pt x="274319" y="251460"/>
                  </a:lnTo>
                  <a:lnTo>
                    <a:pt x="205739" y="251460"/>
                  </a:lnTo>
                  <a:lnTo>
                    <a:pt x="205739" y="1005840"/>
                  </a:lnTo>
                  <a:lnTo>
                    <a:pt x="68579" y="10058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2039" y="2146630"/>
            <a:ext cx="6767830" cy="23685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(spec_cond)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1236345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*(unsigned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*)ptr;</a:t>
            </a:r>
            <a:endParaRPr sz="1350">
              <a:latin typeface="Courier New"/>
              <a:cs typeface="Courier New"/>
            </a:endParaRPr>
          </a:p>
          <a:p>
            <a:pPr marL="1236345" marR="5080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long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index2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(((value&gt;&gt;bit)&amp;1)*0x100)+0x200; maccess(&amp;data[index2]);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ourier New"/>
              <a:cs typeface="Courier New"/>
            </a:endParaRPr>
          </a:p>
          <a:p>
            <a:pPr marL="3492500" marR="1125220" indent="137160">
              <a:lnSpc>
                <a:spcPts val="2090"/>
              </a:lnSpc>
            </a:pP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bit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shift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extracts </a:t>
            </a:r>
            <a:r>
              <a:rPr sz="1800" spc="3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single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bit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77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7280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arranges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execute: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40880" y="2926410"/>
            <a:ext cx="274320" cy="822960"/>
            <a:chOff x="7040880" y="2926410"/>
            <a:chExt cx="274320" cy="822960"/>
          </a:xfrm>
        </p:grpSpPr>
        <p:sp>
          <p:nvSpPr>
            <p:cNvPr id="6" name="object 6"/>
            <p:cNvSpPr/>
            <p:nvPr/>
          </p:nvSpPr>
          <p:spPr>
            <a:xfrm>
              <a:off x="7040880" y="2926410"/>
              <a:ext cx="274320" cy="822960"/>
            </a:xfrm>
            <a:custGeom>
              <a:avLst/>
              <a:gdLst/>
              <a:ahLst/>
              <a:cxnLst/>
              <a:rect l="l" t="t" r="r" b="b"/>
              <a:pathLst>
                <a:path w="274320" h="822960">
                  <a:moveTo>
                    <a:pt x="205740" y="205740"/>
                  </a:moveTo>
                  <a:lnTo>
                    <a:pt x="68579" y="205740"/>
                  </a:lnTo>
                  <a:lnTo>
                    <a:pt x="68579" y="822960"/>
                  </a:lnTo>
                  <a:lnTo>
                    <a:pt x="205740" y="822960"/>
                  </a:lnTo>
                  <a:lnTo>
                    <a:pt x="205740" y="205740"/>
                  </a:lnTo>
                  <a:close/>
                </a:path>
                <a:path w="274320" h="822960">
                  <a:moveTo>
                    <a:pt x="137160" y="0"/>
                  </a:moveTo>
                  <a:lnTo>
                    <a:pt x="0" y="205740"/>
                  </a:lnTo>
                  <a:lnTo>
                    <a:pt x="274320" y="20574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0880" y="2926410"/>
              <a:ext cx="274320" cy="822960"/>
            </a:xfrm>
            <a:custGeom>
              <a:avLst/>
              <a:gdLst/>
              <a:ahLst/>
              <a:cxnLst/>
              <a:rect l="l" t="t" r="r" b="b"/>
              <a:pathLst>
                <a:path w="274320" h="822960">
                  <a:moveTo>
                    <a:pt x="68579" y="822960"/>
                  </a:moveTo>
                  <a:lnTo>
                    <a:pt x="68579" y="205740"/>
                  </a:lnTo>
                  <a:lnTo>
                    <a:pt x="0" y="205740"/>
                  </a:lnTo>
                  <a:lnTo>
                    <a:pt x="137160" y="0"/>
                  </a:lnTo>
                  <a:lnTo>
                    <a:pt x="274320" y="205740"/>
                  </a:lnTo>
                  <a:lnTo>
                    <a:pt x="205740" y="205740"/>
                  </a:lnTo>
                  <a:lnTo>
                    <a:pt x="205740" y="822960"/>
                  </a:lnTo>
                  <a:lnTo>
                    <a:pt x="68579" y="8229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2039" y="2146630"/>
            <a:ext cx="7193280" cy="22580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(spec_cond)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1236345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*(unsigned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*)ptr;</a:t>
            </a:r>
            <a:endParaRPr sz="1350">
              <a:latin typeface="Courier New"/>
              <a:cs typeface="Courier New"/>
            </a:endParaRPr>
          </a:p>
          <a:p>
            <a:pPr marL="1236345" marR="429895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long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index2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(((value&gt;&gt;bit)&amp;1)*0x100)+0x200; maccess(&amp;data[index2]);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ourier New"/>
              <a:cs typeface="Courier New"/>
            </a:endParaRPr>
          </a:p>
          <a:p>
            <a:pPr marL="5270500" marR="5080" indent="-93980">
              <a:lnSpc>
                <a:spcPts val="2090"/>
              </a:lnSpc>
            </a:pP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generate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address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5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78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7280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arranges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execute: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39" y="2146630"/>
            <a:ext cx="6767830" cy="1332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(spec_cond)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1236345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*(unsigned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char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*)ptr;</a:t>
            </a:r>
            <a:endParaRPr sz="1350">
              <a:latin typeface="Courier New"/>
              <a:cs typeface="Courier New"/>
            </a:endParaRPr>
          </a:p>
          <a:p>
            <a:pPr marL="1236345" marR="5080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unsigned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long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index2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(((value&gt;&gt;bit)&amp;1)*0x100)+0x200; maccess(&amp;data[index2]);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91840" y="3292169"/>
            <a:ext cx="274320" cy="640080"/>
            <a:chOff x="3291840" y="3292169"/>
            <a:chExt cx="274320" cy="640080"/>
          </a:xfrm>
        </p:grpSpPr>
        <p:sp>
          <p:nvSpPr>
            <p:cNvPr id="7" name="object 7"/>
            <p:cNvSpPr/>
            <p:nvPr/>
          </p:nvSpPr>
          <p:spPr>
            <a:xfrm>
              <a:off x="3291840" y="3292169"/>
              <a:ext cx="274320" cy="640080"/>
            </a:xfrm>
            <a:custGeom>
              <a:avLst/>
              <a:gdLst/>
              <a:ahLst/>
              <a:cxnLst/>
              <a:rect l="l" t="t" r="r" b="b"/>
              <a:pathLst>
                <a:path w="274320" h="640079">
                  <a:moveTo>
                    <a:pt x="205739" y="160020"/>
                  </a:moveTo>
                  <a:lnTo>
                    <a:pt x="68580" y="160020"/>
                  </a:lnTo>
                  <a:lnTo>
                    <a:pt x="68580" y="640080"/>
                  </a:lnTo>
                  <a:lnTo>
                    <a:pt x="205739" y="640080"/>
                  </a:lnTo>
                  <a:lnTo>
                    <a:pt x="205739" y="160020"/>
                  </a:lnTo>
                  <a:close/>
                </a:path>
                <a:path w="274320" h="640079">
                  <a:moveTo>
                    <a:pt x="137160" y="0"/>
                  </a:moveTo>
                  <a:lnTo>
                    <a:pt x="0" y="160020"/>
                  </a:lnTo>
                  <a:lnTo>
                    <a:pt x="274320" y="1600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40" y="3292169"/>
              <a:ext cx="274320" cy="640080"/>
            </a:xfrm>
            <a:custGeom>
              <a:avLst/>
              <a:gdLst/>
              <a:ahLst/>
              <a:cxnLst/>
              <a:rect l="l" t="t" r="r" b="b"/>
              <a:pathLst>
                <a:path w="274320" h="640079">
                  <a:moveTo>
                    <a:pt x="68580" y="640080"/>
                  </a:moveTo>
                  <a:lnTo>
                    <a:pt x="68580" y="160020"/>
                  </a:lnTo>
                  <a:lnTo>
                    <a:pt x="0" y="160020"/>
                  </a:lnTo>
                  <a:lnTo>
                    <a:pt x="137160" y="0"/>
                  </a:lnTo>
                  <a:lnTo>
                    <a:pt x="274320" y="160020"/>
                  </a:lnTo>
                  <a:lnTo>
                    <a:pt x="205739" y="160020"/>
                  </a:lnTo>
                  <a:lnTo>
                    <a:pt x="205739" y="640080"/>
                  </a:lnTo>
                  <a:lnTo>
                    <a:pt x="68580" y="6400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22500" y="3983049"/>
            <a:ext cx="275018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08305" marR="5080" indent="-396240">
              <a:lnSpc>
                <a:spcPts val="2090"/>
              </a:lnSpc>
              <a:spcBef>
                <a:spcPts val="225"/>
              </a:spcBef>
            </a:pPr>
            <a:r>
              <a:rPr sz="1800" spc="229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pull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9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line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control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79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/>
          <p:nvPr/>
        </p:nvSpPr>
        <p:spPr>
          <a:xfrm>
            <a:off x="4963160" y="2652089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3474720" y="0"/>
                </a:moveTo>
                <a:lnTo>
                  <a:pt x="1737360" y="0"/>
                </a:lnTo>
                <a:lnTo>
                  <a:pt x="0" y="0"/>
                </a:lnTo>
                <a:lnTo>
                  <a:pt x="0" y="457200"/>
                </a:lnTo>
                <a:lnTo>
                  <a:pt x="0" y="914400"/>
                </a:lnTo>
                <a:lnTo>
                  <a:pt x="0" y="1371600"/>
                </a:lnTo>
                <a:lnTo>
                  <a:pt x="0" y="1828800"/>
                </a:lnTo>
                <a:lnTo>
                  <a:pt x="868680" y="1828800"/>
                </a:lnTo>
                <a:lnTo>
                  <a:pt x="1737360" y="1828800"/>
                </a:lnTo>
                <a:lnTo>
                  <a:pt x="1737360" y="1371600"/>
                </a:lnTo>
                <a:lnTo>
                  <a:pt x="2606040" y="1371600"/>
                </a:lnTo>
                <a:lnTo>
                  <a:pt x="3474720" y="1371600"/>
                </a:lnTo>
                <a:lnTo>
                  <a:pt x="3474720" y="914400"/>
                </a:lnTo>
                <a:lnTo>
                  <a:pt x="3474720" y="457200"/>
                </a:lnTo>
                <a:lnTo>
                  <a:pt x="34747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135879" y="3330269"/>
            <a:ext cx="3302000" cy="1150620"/>
            <a:chOff x="5135879" y="3330269"/>
            <a:chExt cx="3302000" cy="1150620"/>
          </a:xfrm>
        </p:grpSpPr>
        <p:sp>
          <p:nvSpPr>
            <p:cNvPr id="5" name="object 5"/>
            <p:cNvSpPr/>
            <p:nvPr/>
          </p:nvSpPr>
          <p:spPr>
            <a:xfrm>
              <a:off x="6700519" y="4023689"/>
              <a:ext cx="1737360" cy="457200"/>
            </a:xfrm>
            <a:custGeom>
              <a:avLst/>
              <a:gdLst/>
              <a:ahLst/>
              <a:cxnLst/>
              <a:rect l="l" t="t" r="r" b="b"/>
              <a:pathLst>
                <a:path w="1737359" h="457200">
                  <a:moveTo>
                    <a:pt x="173735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68679" y="457200"/>
                  </a:lnTo>
                  <a:lnTo>
                    <a:pt x="1737359" y="457200"/>
                  </a:lnTo>
                  <a:lnTo>
                    <a:pt x="173735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5880" y="3330269"/>
              <a:ext cx="259079" cy="967740"/>
            </a:xfrm>
            <a:custGeom>
              <a:avLst/>
              <a:gdLst/>
              <a:ahLst/>
              <a:cxnLst/>
              <a:rect l="l" t="t" r="r" b="b"/>
              <a:pathLst>
                <a:path w="259079" h="967739">
                  <a:moveTo>
                    <a:pt x="259080" y="967740"/>
                  </a:moveTo>
                  <a:lnTo>
                    <a:pt x="67310" y="792480"/>
                  </a:lnTo>
                  <a:lnTo>
                    <a:pt x="0" y="942340"/>
                  </a:lnTo>
                  <a:lnTo>
                    <a:pt x="259080" y="967740"/>
                  </a:lnTo>
                  <a:close/>
                </a:path>
                <a:path w="259079" h="967739">
                  <a:moveTo>
                    <a:pt x="259080" y="53340"/>
                  </a:moveTo>
                  <a:lnTo>
                    <a:pt x="3810" y="0"/>
                  </a:lnTo>
                  <a:lnTo>
                    <a:pt x="24130" y="163842"/>
                  </a:lnTo>
                  <a:lnTo>
                    <a:pt x="259080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63159" y="2652090"/>
          <a:ext cx="35509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0x000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0x200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0x300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949190" y="2301569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char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data[];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790" y="1478610"/>
            <a:ext cx="420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char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450" dirty="0">
                <a:solidFill>
                  <a:srgbClr val="FFFFFF"/>
                </a:solidFill>
                <a:latin typeface="Gill Sans MT"/>
                <a:cs typeface="Gill Sans MT"/>
              </a:rPr>
              <a:t>=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*SECRET_KERNEL_PTR;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94560" y="1829130"/>
            <a:ext cx="182880" cy="457200"/>
            <a:chOff x="2194560" y="1829130"/>
            <a:chExt cx="182880" cy="457200"/>
          </a:xfrm>
        </p:grpSpPr>
        <p:sp>
          <p:nvSpPr>
            <p:cNvPr id="11" name="object 11"/>
            <p:cNvSpPr/>
            <p:nvPr/>
          </p:nvSpPr>
          <p:spPr>
            <a:xfrm>
              <a:off x="2194560" y="1829130"/>
              <a:ext cx="182880" cy="457200"/>
            </a:xfrm>
            <a:custGeom>
              <a:avLst/>
              <a:gdLst/>
              <a:ahLst/>
              <a:cxnLst/>
              <a:rect l="l" t="t" r="r" b="b"/>
              <a:pathLst>
                <a:path w="182880" h="457200">
                  <a:moveTo>
                    <a:pt x="182879" y="342900"/>
                  </a:moveTo>
                  <a:lnTo>
                    <a:pt x="0" y="342900"/>
                  </a:lnTo>
                  <a:lnTo>
                    <a:pt x="91439" y="457200"/>
                  </a:lnTo>
                  <a:lnTo>
                    <a:pt x="182879" y="342900"/>
                  </a:lnTo>
                  <a:close/>
                </a:path>
                <a:path w="182880" h="457200">
                  <a:moveTo>
                    <a:pt x="137159" y="0"/>
                  </a:moveTo>
                  <a:lnTo>
                    <a:pt x="45719" y="0"/>
                  </a:lnTo>
                  <a:lnTo>
                    <a:pt x="45719" y="342900"/>
                  </a:lnTo>
                  <a:lnTo>
                    <a:pt x="137159" y="34290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4560" y="1829130"/>
              <a:ext cx="182880" cy="457200"/>
            </a:xfrm>
            <a:custGeom>
              <a:avLst/>
              <a:gdLst/>
              <a:ahLst/>
              <a:cxnLst/>
              <a:rect l="l" t="t" r="r" b="b"/>
              <a:pathLst>
                <a:path w="182880" h="457200">
                  <a:moveTo>
                    <a:pt x="45719" y="0"/>
                  </a:moveTo>
                  <a:lnTo>
                    <a:pt x="45719" y="342900"/>
                  </a:lnTo>
                  <a:lnTo>
                    <a:pt x="0" y="342900"/>
                  </a:lnTo>
                  <a:lnTo>
                    <a:pt x="91439" y="457200"/>
                  </a:lnTo>
                  <a:lnTo>
                    <a:pt x="182879" y="342900"/>
                  </a:lnTo>
                  <a:lnTo>
                    <a:pt x="137159" y="342900"/>
                  </a:lnTo>
                  <a:lnTo>
                    <a:pt x="137159" y="0"/>
                  </a:lnTo>
                  <a:lnTo>
                    <a:pt x="45719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5019" y="2320619"/>
            <a:ext cx="3122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mask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out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bit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want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read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94560" y="2694000"/>
            <a:ext cx="184150" cy="457200"/>
            <a:chOff x="2194560" y="2694000"/>
            <a:chExt cx="184150" cy="457200"/>
          </a:xfrm>
        </p:grpSpPr>
        <p:sp>
          <p:nvSpPr>
            <p:cNvPr id="15" name="object 15"/>
            <p:cNvSpPr/>
            <p:nvPr/>
          </p:nvSpPr>
          <p:spPr>
            <a:xfrm>
              <a:off x="2194560" y="2694000"/>
              <a:ext cx="184150" cy="457200"/>
            </a:xfrm>
            <a:custGeom>
              <a:avLst/>
              <a:gdLst/>
              <a:ahLst/>
              <a:cxnLst/>
              <a:rect l="l" t="t" r="r" b="b"/>
              <a:pathLst>
                <a:path w="184150" h="457200">
                  <a:moveTo>
                    <a:pt x="184150" y="342900"/>
                  </a:moveTo>
                  <a:lnTo>
                    <a:pt x="0" y="342900"/>
                  </a:lnTo>
                  <a:lnTo>
                    <a:pt x="91439" y="457200"/>
                  </a:lnTo>
                  <a:lnTo>
                    <a:pt x="184150" y="342900"/>
                  </a:lnTo>
                  <a:close/>
                </a:path>
                <a:path w="184150" h="457200">
                  <a:moveTo>
                    <a:pt x="137159" y="0"/>
                  </a:moveTo>
                  <a:lnTo>
                    <a:pt x="45719" y="0"/>
                  </a:lnTo>
                  <a:lnTo>
                    <a:pt x="45719" y="342900"/>
                  </a:lnTo>
                  <a:lnTo>
                    <a:pt x="137159" y="34290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4560" y="2694000"/>
              <a:ext cx="184150" cy="457200"/>
            </a:xfrm>
            <a:custGeom>
              <a:avLst/>
              <a:gdLst/>
              <a:ahLst/>
              <a:cxnLst/>
              <a:rect l="l" t="t" r="r" b="b"/>
              <a:pathLst>
                <a:path w="184150" h="457200">
                  <a:moveTo>
                    <a:pt x="45719" y="0"/>
                  </a:moveTo>
                  <a:lnTo>
                    <a:pt x="45719" y="342900"/>
                  </a:lnTo>
                  <a:lnTo>
                    <a:pt x="0" y="342900"/>
                  </a:lnTo>
                  <a:lnTo>
                    <a:pt x="91439" y="457200"/>
                  </a:lnTo>
                  <a:lnTo>
                    <a:pt x="184150" y="342900"/>
                  </a:lnTo>
                  <a:lnTo>
                    <a:pt x="137159" y="342900"/>
                  </a:lnTo>
                  <a:lnTo>
                    <a:pt x="137159" y="0"/>
                  </a:lnTo>
                  <a:lnTo>
                    <a:pt x="45719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2819" y="3251530"/>
            <a:ext cx="29432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calculate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“data”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(that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I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to)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40479" y="3411549"/>
            <a:ext cx="1338580" cy="791210"/>
          </a:xfrm>
          <a:custGeom>
            <a:avLst/>
            <a:gdLst/>
            <a:ahLst/>
            <a:cxnLst/>
            <a:rect l="l" t="t" r="r" b="b"/>
            <a:pathLst>
              <a:path w="1338579" h="791210">
                <a:moveTo>
                  <a:pt x="0" y="154939"/>
                </a:moveTo>
                <a:lnTo>
                  <a:pt x="1319530" y="0"/>
                </a:lnTo>
              </a:path>
              <a:path w="1338579" h="791210">
                <a:moveTo>
                  <a:pt x="0" y="195579"/>
                </a:moveTo>
                <a:lnTo>
                  <a:pt x="1338580" y="791209"/>
                </a:lnTo>
              </a:path>
            </a:pathLst>
          </a:custGeom>
          <a:ln w="18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80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/>
          <p:nvPr/>
        </p:nvSpPr>
        <p:spPr>
          <a:xfrm>
            <a:off x="607060" y="2544139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3474720" y="0"/>
                </a:moveTo>
                <a:lnTo>
                  <a:pt x="1737360" y="0"/>
                </a:lnTo>
                <a:lnTo>
                  <a:pt x="0" y="0"/>
                </a:lnTo>
                <a:lnTo>
                  <a:pt x="0" y="457200"/>
                </a:lnTo>
                <a:lnTo>
                  <a:pt x="0" y="914400"/>
                </a:lnTo>
                <a:lnTo>
                  <a:pt x="0" y="1371600"/>
                </a:lnTo>
                <a:lnTo>
                  <a:pt x="0" y="1828800"/>
                </a:lnTo>
                <a:lnTo>
                  <a:pt x="868680" y="1828800"/>
                </a:lnTo>
                <a:lnTo>
                  <a:pt x="1737360" y="1828800"/>
                </a:lnTo>
                <a:lnTo>
                  <a:pt x="2606040" y="1828800"/>
                </a:lnTo>
                <a:lnTo>
                  <a:pt x="3474720" y="1828800"/>
                </a:lnTo>
                <a:lnTo>
                  <a:pt x="3474720" y="1371600"/>
                </a:lnTo>
                <a:lnTo>
                  <a:pt x="3474720" y="914400"/>
                </a:lnTo>
                <a:lnTo>
                  <a:pt x="3474720" y="457200"/>
                </a:lnTo>
                <a:lnTo>
                  <a:pt x="34747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7059" y="2544140"/>
          <a:ext cx="35509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0x000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0x200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0x300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DATA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93090" y="2229180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char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data[];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0640" y="2984830"/>
            <a:ext cx="1737360" cy="457200"/>
          </a:xfrm>
          <a:custGeom>
            <a:avLst/>
            <a:gdLst/>
            <a:ahLst/>
            <a:cxnLst/>
            <a:rect l="l" t="t" r="r" b="b"/>
            <a:pathLst>
              <a:path w="1737359" h="457200">
                <a:moveTo>
                  <a:pt x="1737360" y="0"/>
                </a:moveTo>
                <a:lnTo>
                  <a:pt x="0" y="0"/>
                </a:lnTo>
                <a:lnTo>
                  <a:pt x="0" y="457200"/>
                </a:lnTo>
                <a:lnTo>
                  <a:pt x="868680" y="457200"/>
                </a:lnTo>
                <a:lnTo>
                  <a:pt x="1737360" y="457200"/>
                </a:lnTo>
                <a:lnTo>
                  <a:pt x="1737360" y="0"/>
                </a:lnTo>
                <a:close/>
              </a:path>
            </a:pathLst>
          </a:custGeom>
          <a:solidFill>
            <a:srgbClr val="4D3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20640" y="2984830"/>
            <a:ext cx="1737360" cy="4572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62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0x100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0" y="2984830"/>
            <a:ext cx="1737360" cy="457200"/>
            <a:chOff x="6858000" y="2984830"/>
            <a:chExt cx="1737360" cy="457200"/>
          </a:xfrm>
        </p:grpSpPr>
        <p:sp>
          <p:nvSpPr>
            <p:cNvPr id="9" name="object 9"/>
            <p:cNvSpPr/>
            <p:nvPr/>
          </p:nvSpPr>
          <p:spPr>
            <a:xfrm>
              <a:off x="6858000" y="2984830"/>
              <a:ext cx="1737360" cy="457200"/>
            </a:xfrm>
            <a:custGeom>
              <a:avLst/>
              <a:gdLst/>
              <a:ahLst/>
              <a:cxnLst/>
              <a:rect l="l" t="t" r="r" b="b"/>
              <a:pathLst>
                <a:path w="1737359" h="457200">
                  <a:moveTo>
                    <a:pt x="173735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68679" y="457200"/>
                  </a:lnTo>
                  <a:lnTo>
                    <a:pt x="1737359" y="457200"/>
                  </a:lnTo>
                  <a:lnTo>
                    <a:pt x="173735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0" y="2984830"/>
              <a:ext cx="1737360" cy="457200"/>
            </a:xfrm>
            <a:custGeom>
              <a:avLst/>
              <a:gdLst/>
              <a:ahLst/>
              <a:cxnLst/>
              <a:rect l="l" t="t" r="r" b="b"/>
              <a:pathLst>
                <a:path w="1737359" h="457200">
                  <a:moveTo>
                    <a:pt x="868679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737359" y="0"/>
                  </a:lnTo>
                  <a:lnTo>
                    <a:pt x="1737359" y="457200"/>
                  </a:lnTo>
                  <a:lnTo>
                    <a:pt x="868679" y="4572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97679" y="3132150"/>
            <a:ext cx="731520" cy="182880"/>
            <a:chOff x="4297679" y="3132150"/>
            <a:chExt cx="731520" cy="182880"/>
          </a:xfrm>
        </p:grpSpPr>
        <p:sp>
          <p:nvSpPr>
            <p:cNvPr id="12" name="object 12"/>
            <p:cNvSpPr/>
            <p:nvPr/>
          </p:nvSpPr>
          <p:spPr>
            <a:xfrm>
              <a:off x="4297679" y="3132150"/>
              <a:ext cx="731520" cy="182880"/>
            </a:xfrm>
            <a:custGeom>
              <a:avLst/>
              <a:gdLst/>
              <a:ahLst/>
              <a:cxnLst/>
              <a:rect l="l" t="t" r="r" b="b"/>
              <a:pathLst>
                <a:path w="731520" h="182879">
                  <a:moveTo>
                    <a:pt x="548640" y="0"/>
                  </a:moveTo>
                  <a:lnTo>
                    <a:pt x="548640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548640" y="137159"/>
                  </a:lnTo>
                  <a:lnTo>
                    <a:pt x="548640" y="182879"/>
                  </a:lnTo>
                  <a:lnTo>
                    <a:pt x="731520" y="91439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7679" y="3132150"/>
              <a:ext cx="731520" cy="182880"/>
            </a:xfrm>
            <a:custGeom>
              <a:avLst/>
              <a:gdLst/>
              <a:ahLst/>
              <a:cxnLst/>
              <a:rect l="l" t="t" r="r" b="b"/>
              <a:pathLst>
                <a:path w="731520" h="182879">
                  <a:moveTo>
                    <a:pt x="0" y="45719"/>
                  </a:moveTo>
                  <a:lnTo>
                    <a:pt x="548640" y="45719"/>
                  </a:lnTo>
                  <a:lnTo>
                    <a:pt x="548640" y="0"/>
                  </a:lnTo>
                  <a:lnTo>
                    <a:pt x="731520" y="91439"/>
                  </a:lnTo>
                  <a:lnTo>
                    <a:pt x="548640" y="182879"/>
                  </a:lnTo>
                  <a:lnTo>
                    <a:pt x="548640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00650" y="2615260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81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4900" y="1690699"/>
            <a:ext cx="66497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element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0x100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pulls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corresponding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/>
          <p:nvPr/>
        </p:nvSpPr>
        <p:spPr>
          <a:xfrm>
            <a:off x="607060" y="2544139"/>
            <a:ext cx="3474720" cy="1828800"/>
          </a:xfrm>
          <a:custGeom>
            <a:avLst/>
            <a:gdLst/>
            <a:ahLst/>
            <a:cxnLst/>
            <a:rect l="l" t="t" r="r" b="b"/>
            <a:pathLst>
              <a:path w="3474720" h="1828800">
                <a:moveTo>
                  <a:pt x="3474720" y="0"/>
                </a:moveTo>
                <a:lnTo>
                  <a:pt x="1737360" y="0"/>
                </a:lnTo>
                <a:lnTo>
                  <a:pt x="0" y="0"/>
                </a:lnTo>
                <a:lnTo>
                  <a:pt x="0" y="457200"/>
                </a:lnTo>
                <a:lnTo>
                  <a:pt x="0" y="914400"/>
                </a:lnTo>
                <a:lnTo>
                  <a:pt x="0" y="1371600"/>
                </a:lnTo>
                <a:lnTo>
                  <a:pt x="0" y="1828800"/>
                </a:lnTo>
                <a:lnTo>
                  <a:pt x="868680" y="1828800"/>
                </a:lnTo>
                <a:lnTo>
                  <a:pt x="1737360" y="1828800"/>
                </a:lnTo>
                <a:lnTo>
                  <a:pt x="2606040" y="1828800"/>
                </a:lnTo>
                <a:lnTo>
                  <a:pt x="3474720" y="1828800"/>
                </a:lnTo>
                <a:lnTo>
                  <a:pt x="3474720" y="1371600"/>
                </a:lnTo>
                <a:lnTo>
                  <a:pt x="3474720" y="914400"/>
                </a:lnTo>
                <a:lnTo>
                  <a:pt x="3474720" y="457200"/>
                </a:lnTo>
                <a:lnTo>
                  <a:pt x="34747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7059" y="2544140"/>
          <a:ext cx="35509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0x000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0x100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0x200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20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0x300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DATA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7874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93090" y="2229180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char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data[];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0640" y="3956380"/>
            <a:ext cx="1737360" cy="457200"/>
          </a:xfrm>
          <a:custGeom>
            <a:avLst/>
            <a:gdLst/>
            <a:ahLst/>
            <a:cxnLst/>
            <a:rect l="l" t="t" r="r" b="b"/>
            <a:pathLst>
              <a:path w="1737359" h="457200">
                <a:moveTo>
                  <a:pt x="1737360" y="0"/>
                </a:moveTo>
                <a:lnTo>
                  <a:pt x="0" y="0"/>
                </a:lnTo>
                <a:lnTo>
                  <a:pt x="0" y="457200"/>
                </a:lnTo>
                <a:lnTo>
                  <a:pt x="868680" y="457200"/>
                </a:lnTo>
                <a:lnTo>
                  <a:pt x="1737360" y="457200"/>
                </a:lnTo>
                <a:lnTo>
                  <a:pt x="1737360" y="0"/>
                </a:lnTo>
                <a:close/>
              </a:path>
            </a:pathLst>
          </a:custGeom>
          <a:solidFill>
            <a:srgbClr val="4D3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20640" y="3956380"/>
            <a:ext cx="1737360" cy="4572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63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0x300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0" y="3956380"/>
            <a:ext cx="1737360" cy="457200"/>
            <a:chOff x="6858000" y="3956380"/>
            <a:chExt cx="1737360" cy="457200"/>
          </a:xfrm>
        </p:grpSpPr>
        <p:sp>
          <p:nvSpPr>
            <p:cNvPr id="9" name="object 9"/>
            <p:cNvSpPr/>
            <p:nvPr/>
          </p:nvSpPr>
          <p:spPr>
            <a:xfrm>
              <a:off x="6858000" y="3956380"/>
              <a:ext cx="1737360" cy="457200"/>
            </a:xfrm>
            <a:custGeom>
              <a:avLst/>
              <a:gdLst/>
              <a:ahLst/>
              <a:cxnLst/>
              <a:rect l="l" t="t" r="r" b="b"/>
              <a:pathLst>
                <a:path w="1737359" h="457200">
                  <a:moveTo>
                    <a:pt x="173735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68679" y="457200"/>
                  </a:lnTo>
                  <a:lnTo>
                    <a:pt x="1737359" y="457200"/>
                  </a:lnTo>
                  <a:lnTo>
                    <a:pt x="1737359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0" y="3956380"/>
              <a:ext cx="1737360" cy="457200"/>
            </a:xfrm>
            <a:custGeom>
              <a:avLst/>
              <a:gdLst/>
              <a:ahLst/>
              <a:cxnLst/>
              <a:rect l="l" t="t" r="r" b="b"/>
              <a:pathLst>
                <a:path w="1737359" h="457200">
                  <a:moveTo>
                    <a:pt x="868679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737359" y="0"/>
                  </a:lnTo>
                  <a:lnTo>
                    <a:pt x="1737359" y="457200"/>
                  </a:lnTo>
                  <a:lnTo>
                    <a:pt x="868679" y="4572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97679" y="4103699"/>
            <a:ext cx="731520" cy="182880"/>
            <a:chOff x="4297679" y="4103699"/>
            <a:chExt cx="731520" cy="182880"/>
          </a:xfrm>
        </p:grpSpPr>
        <p:sp>
          <p:nvSpPr>
            <p:cNvPr id="12" name="object 12"/>
            <p:cNvSpPr/>
            <p:nvPr/>
          </p:nvSpPr>
          <p:spPr>
            <a:xfrm>
              <a:off x="4297679" y="4103699"/>
              <a:ext cx="731520" cy="182880"/>
            </a:xfrm>
            <a:custGeom>
              <a:avLst/>
              <a:gdLst/>
              <a:ahLst/>
              <a:cxnLst/>
              <a:rect l="l" t="t" r="r" b="b"/>
              <a:pathLst>
                <a:path w="731520" h="182879">
                  <a:moveTo>
                    <a:pt x="548640" y="0"/>
                  </a:moveTo>
                  <a:lnTo>
                    <a:pt x="548640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548640" y="137159"/>
                  </a:lnTo>
                  <a:lnTo>
                    <a:pt x="548640" y="182879"/>
                  </a:lnTo>
                  <a:lnTo>
                    <a:pt x="731520" y="91439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7679" y="4103699"/>
              <a:ext cx="731520" cy="182880"/>
            </a:xfrm>
            <a:custGeom>
              <a:avLst/>
              <a:gdLst/>
              <a:ahLst/>
              <a:cxnLst/>
              <a:rect l="l" t="t" r="r" b="b"/>
              <a:pathLst>
                <a:path w="731520" h="182879">
                  <a:moveTo>
                    <a:pt x="0" y="45719"/>
                  </a:moveTo>
                  <a:lnTo>
                    <a:pt x="548640" y="45719"/>
                  </a:lnTo>
                  <a:lnTo>
                    <a:pt x="548640" y="0"/>
                  </a:lnTo>
                  <a:lnTo>
                    <a:pt x="731520" y="91439"/>
                  </a:lnTo>
                  <a:lnTo>
                    <a:pt x="548640" y="182879"/>
                  </a:lnTo>
                  <a:lnTo>
                    <a:pt x="548640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00650" y="3586810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82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4900" y="1690699"/>
            <a:ext cx="66497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element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0x300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pulls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corresponding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3240"/>
            <a:ext cx="685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channel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element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650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39619"/>
            <a:ext cx="655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both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elements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difference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(we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previously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flushed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them)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9710" y="2357449"/>
            <a:ext cx="247904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time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rdtsc(); maccess(&amp;data[0x300]);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delta3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rdtsc()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time;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9710" y="3405199"/>
            <a:ext cx="247904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899"/>
              </a:lnSpc>
              <a:spcBef>
                <a:spcPts val="95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time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rdtsc(); maccess(&amp;data[0x200]);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delta2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rdtsc()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time;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67479" y="2658440"/>
            <a:ext cx="1372870" cy="274320"/>
            <a:chOff x="3967479" y="2658440"/>
            <a:chExt cx="1372870" cy="274320"/>
          </a:xfrm>
        </p:grpSpPr>
        <p:sp>
          <p:nvSpPr>
            <p:cNvPr id="10" name="object 10"/>
            <p:cNvSpPr/>
            <p:nvPr/>
          </p:nvSpPr>
          <p:spPr>
            <a:xfrm>
              <a:off x="3967479" y="2658440"/>
              <a:ext cx="1372870" cy="274320"/>
            </a:xfrm>
            <a:custGeom>
              <a:avLst/>
              <a:gdLst/>
              <a:ahLst/>
              <a:cxnLst/>
              <a:rect l="l" t="t" r="r" b="b"/>
              <a:pathLst>
                <a:path w="1372870" h="274319">
                  <a:moveTo>
                    <a:pt x="342900" y="0"/>
                  </a:moveTo>
                  <a:lnTo>
                    <a:pt x="0" y="137160"/>
                  </a:lnTo>
                  <a:lnTo>
                    <a:pt x="342900" y="274319"/>
                  </a:lnTo>
                  <a:lnTo>
                    <a:pt x="342900" y="205739"/>
                  </a:lnTo>
                  <a:lnTo>
                    <a:pt x="1372870" y="205739"/>
                  </a:lnTo>
                  <a:lnTo>
                    <a:pt x="1372870" y="67310"/>
                  </a:lnTo>
                  <a:lnTo>
                    <a:pt x="342900" y="6731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7479" y="2658440"/>
              <a:ext cx="1372870" cy="274320"/>
            </a:xfrm>
            <a:custGeom>
              <a:avLst/>
              <a:gdLst/>
              <a:ahLst/>
              <a:cxnLst/>
              <a:rect l="l" t="t" r="r" b="b"/>
              <a:pathLst>
                <a:path w="1372870" h="274319">
                  <a:moveTo>
                    <a:pt x="1372870" y="67310"/>
                  </a:moveTo>
                  <a:lnTo>
                    <a:pt x="342900" y="67310"/>
                  </a:lnTo>
                  <a:lnTo>
                    <a:pt x="342900" y="0"/>
                  </a:lnTo>
                  <a:lnTo>
                    <a:pt x="0" y="137160"/>
                  </a:lnTo>
                  <a:lnTo>
                    <a:pt x="342900" y="274319"/>
                  </a:lnTo>
                  <a:lnTo>
                    <a:pt x="342900" y="205739"/>
                  </a:lnTo>
                  <a:lnTo>
                    <a:pt x="1372870" y="205739"/>
                  </a:lnTo>
                  <a:lnTo>
                    <a:pt x="1372870" y="6731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72429" y="2385390"/>
            <a:ext cx="3078480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Execution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taken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proportional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cache(s)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83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Meltdown:</a:t>
            </a:r>
            <a:r>
              <a:rPr spc="114" dirty="0"/>
              <a:t> </a:t>
            </a:r>
            <a:r>
              <a:rPr spc="330" dirty="0"/>
              <a:t>Speculative</a:t>
            </a:r>
            <a:r>
              <a:rPr spc="114" dirty="0"/>
              <a:t> </a:t>
            </a:r>
            <a:r>
              <a:rPr spc="250" dirty="0"/>
              <a:t>Execution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800" y="2652090"/>
            <a:ext cx="1005840" cy="274320"/>
            <a:chOff x="6400800" y="2652090"/>
            <a:chExt cx="1005840" cy="274320"/>
          </a:xfrm>
        </p:grpSpPr>
        <p:sp>
          <p:nvSpPr>
            <p:cNvPr id="4" name="object 4"/>
            <p:cNvSpPr/>
            <p:nvPr/>
          </p:nvSpPr>
          <p:spPr>
            <a:xfrm>
              <a:off x="6400800" y="2652090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19">
                  <a:moveTo>
                    <a:pt x="251459" y="0"/>
                  </a:moveTo>
                  <a:lnTo>
                    <a:pt x="0" y="137160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80"/>
                  </a:lnTo>
                  <a:lnTo>
                    <a:pt x="251459" y="68580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0" y="2652090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19">
                  <a:moveTo>
                    <a:pt x="1005840" y="68580"/>
                  </a:moveTo>
                  <a:lnTo>
                    <a:pt x="251459" y="68580"/>
                  </a:lnTo>
                  <a:lnTo>
                    <a:pt x="251459" y="0"/>
                  </a:lnTo>
                  <a:lnTo>
                    <a:pt x="0" y="137160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150" y="1430350"/>
            <a:ext cx="5657850" cy="2410460"/>
            <a:chOff x="692150" y="1430350"/>
            <a:chExt cx="5657850" cy="2410460"/>
          </a:xfrm>
        </p:grpSpPr>
        <p:sp>
          <p:nvSpPr>
            <p:cNvPr id="7" name="object 7"/>
            <p:cNvSpPr/>
            <p:nvPr/>
          </p:nvSpPr>
          <p:spPr>
            <a:xfrm>
              <a:off x="1160780" y="1430349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30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0780" y="2635580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29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150" y="1430349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30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150" y="2635580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29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0100" y="1430349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30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0100" y="2635580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29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8990" y="1230960"/>
            <a:ext cx="262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84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6989" y="1234769"/>
            <a:ext cx="558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80" dirty="0">
                <a:solidFill>
                  <a:srgbClr val="FFFFFF"/>
                </a:solidFill>
                <a:latin typeface="Gill Sans MT"/>
                <a:cs typeface="Gill Sans MT"/>
              </a:rPr>
              <a:t>RegRename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6960" y="1234769"/>
            <a:ext cx="499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8409" y="1214449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Gill Sans MT"/>
                <a:cs typeface="Gill Sans MT"/>
              </a:rPr>
              <a:t>Deps</a:t>
            </a:r>
            <a:endParaRPr sz="700">
              <a:latin typeface="Gill Sans MT"/>
              <a:cs typeface="Gill Sans M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92150" y="1430350"/>
          <a:ext cx="5734050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P1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TEST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00" spc="2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(SPEC_CONDITION)</a:t>
                      </a:r>
                      <a:r>
                        <a:rPr sz="1400" spc="2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7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KERNEL_ADDRESS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(((R2&amp;1)*0x100)+0x200)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P4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USER_BUFFER[R3]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435600" y="1195399"/>
            <a:ext cx="833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700" spc="95" dirty="0">
                <a:solidFill>
                  <a:srgbClr val="FFFFFF"/>
                </a:solidFill>
                <a:latin typeface="Gill Sans MT"/>
                <a:cs typeface="Gill Sans MT"/>
              </a:rPr>
              <a:t>Ready</a:t>
            </a:r>
            <a:r>
              <a:rPr sz="1000" spc="95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700" spc="100" dirty="0">
                <a:solidFill>
                  <a:srgbClr val="FFFFFF"/>
                </a:solidFill>
                <a:latin typeface="Gill Sans MT"/>
                <a:cs typeface="Gill Sans MT"/>
              </a:rPr>
              <a:t>Spec</a:t>
            </a:r>
            <a:r>
              <a:rPr sz="1000" spc="10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94600" y="2414600"/>
            <a:ext cx="114236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flags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future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exception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Meltdown:</a:t>
            </a:r>
            <a:r>
              <a:rPr spc="114" dirty="0"/>
              <a:t> </a:t>
            </a:r>
            <a:r>
              <a:rPr spc="330" dirty="0"/>
              <a:t>Speculative</a:t>
            </a:r>
            <a:r>
              <a:rPr spc="114" dirty="0"/>
              <a:t> </a:t>
            </a:r>
            <a:r>
              <a:rPr spc="250" dirty="0"/>
              <a:t>Execution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800" y="3109290"/>
            <a:ext cx="1005840" cy="274320"/>
            <a:chOff x="6400800" y="3109290"/>
            <a:chExt cx="1005840" cy="274320"/>
          </a:xfrm>
        </p:grpSpPr>
        <p:sp>
          <p:nvSpPr>
            <p:cNvPr id="4" name="object 4"/>
            <p:cNvSpPr/>
            <p:nvPr/>
          </p:nvSpPr>
          <p:spPr>
            <a:xfrm>
              <a:off x="6400800" y="3109290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20">
                  <a:moveTo>
                    <a:pt x="251459" y="0"/>
                  </a:moveTo>
                  <a:lnTo>
                    <a:pt x="0" y="137160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80"/>
                  </a:lnTo>
                  <a:lnTo>
                    <a:pt x="251459" y="68580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0" y="3109290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20">
                  <a:moveTo>
                    <a:pt x="1005840" y="68580"/>
                  </a:moveTo>
                  <a:lnTo>
                    <a:pt x="251459" y="68580"/>
                  </a:lnTo>
                  <a:lnTo>
                    <a:pt x="251459" y="0"/>
                  </a:lnTo>
                  <a:lnTo>
                    <a:pt x="0" y="137160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150" y="1430350"/>
            <a:ext cx="5657850" cy="2410460"/>
            <a:chOff x="692150" y="1430350"/>
            <a:chExt cx="5657850" cy="2410460"/>
          </a:xfrm>
        </p:grpSpPr>
        <p:sp>
          <p:nvSpPr>
            <p:cNvPr id="7" name="object 7"/>
            <p:cNvSpPr/>
            <p:nvPr/>
          </p:nvSpPr>
          <p:spPr>
            <a:xfrm>
              <a:off x="1160780" y="1430349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30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0780" y="2635580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29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150" y="1430349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30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150" y="2635580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29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0100" y="1430349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30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0100" y="2635580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29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8990" y="1230960"/>
            <a:ext cx="262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85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6989" y="1234769"/>
            <a:ext cx="558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80" dirty="0">
                <a:solidFill>
                  <a:srgbClr val="FFFFFF"/>
                </a:solidFill>
                <a:latin typeface="Gill Sans MT"/>
                <a:cs typeface="Gill Sans MT"/>
              </a:rPr>
              <a:t>RegRename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6960" y="1234769"/>
            <a:ext cx="499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8409" y="1214449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Gill Sans MT"/>
                <a:cs typeface="Gill Sans MT"/>
              </a:rPr>
              <a:t>Deps</a:t>
            </a:r>
            <a:endParaRPr sz="700">
              <a:latin typeface="Gill Sans MT"/>
              <a:cs typeface="Gill Sans M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92150" y="1430350"/>
          <a:ext cx="5734050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P1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TEST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00" spc="2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(SPEC_CONDITION)</a:t>
                      </a:r>
                      <a:r>
                        <a:rPr sz="1400" spc="2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7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KERNEL_ADDRESS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(((R2&amp;1)*0x100)+0x200)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P4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USER_BUFFER[R3]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435600" y="1195399"/>
            <a:ext cx="833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700" spc="95" dirty="0">
                <a:solidFill>
                  <a:srgbClr val="FFFFFF"/>
                </a:solidFill>
                <a:latin typeface="Gill Sans MT"/>
                <a:cs typeface="Gill Sans MT"/>
              </a:rPr>
              <a:t>Ready</a:t>
            </a:r>
            <a:r>
              <a:rPr sz="1000" spc="95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700" spc="100" dirty="0">
                <a:solidFill>
                  <a:srgbClr val="FFFFFF"/>
                </a:solidFill>
                <a:latin typeface="Gill Sans MT"/>
                <a:cs typeface="Gill Sans MT"/>
              </a:rPr>
              <a:t>Spec</a:t>
            </a:r>
            <a:r>
              <a:rPr sz="1000" spc="10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9040" y="2941650"/>
            <a:ext cx="134175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should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kill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speculation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here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Meltdown:</a:t>
            </a:r>
            <a:r>
              <a:rPr spc="114" dirty="0"/>
              <a:t> </a:t>
            </a:r>
            <a:r>
              <a:rPr spc="330" dirty="0"/>
              <a:t>Speculative</a:t>
            </a:r>
            <a:r>
              <a:rPr spc="114" dirty="0"/>
              <a:t> </a:t>
            </a:r>
            <a:r>
              <a:rPr spc="250" dirty="0"/>
              <a:t>Execution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800" y="3475049"/>
            <a:ext cx="1005840" cy="274320"/>
            <a:chOff x="6400800" y="3475049"/>
            <a:chExt cx="1005840" cy="274320"/>
          </a:xfrm>
        </p:grpSpPr>
        <p:sp>
          <p:nvSpPr>
            <p:cNvPr id="4" name="object 4"/>
            <p:cNvSpPr/>
            <p:nvPr/>
          </p:nvSpPr>
          <p:spPr>
            <a:xfrm>
              <a:off x="6400800" y="3475049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20">
                  <a:moveTo>
                    <a:pt x="251459" y="0"/>
                  </a:moveTo>
                  <a:lnTo>
                    <a:pt x="0" y="137159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79"/>
                  </a:lnTo>
                  <a:lnTo>
                    <a:pt x="251459" y="6857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0" y="3475049"/>
              <a:ext cx="1005840" cy="274320"/>
            </a:xfrm>
            <a:custGeom>
              <a:avLst/>
              <a:gdLst/>
              <a:ahLst/>
              <a:cxnLst/>
              <a:rect l="l" t="t" r="r" b="b"/>
              <a:pathLst>
                <a:path w="1005840" h="274320">
                  <a:moveTo>
                    <a:pt x="1005840" y="68579"/>
                  </a:moveTo>
                  <a:lnTo>
                    <a:pt x="251459" y="68579"/>
                  </a:lnTo>
                  <a:lnTo>
                    <a:pt x="251459" y="0"/>
                  </a:lnTo>
                  <a:lnTo>
                    <a:pt x="0" y="137159"/>
                  </a:lnTo>
                  <a:lnTo>
                    <a:pt x="251459" y="274319"/>
                  </a:lnTo>
                  <a:lnTo>
                    <a:pt x="251459" y="205739"/>
                  </a:lnTo>
                  <a:lnTo>
                    <a:pt x="1005840" y="205739"/>
                  </a:lnTo>
                  <a:lnTo>
                    <a:pt x="1005840" y="6857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2150" y="1430350"/>
            <a:ext cx="5657850" cy="2410460"/>
            <a:chOff x="692150" y="1430350"/>
            <a:chExt cx="5657850" cy="2410460"/>
          </a:xfrm>
        </p:grpSpPr>
        <p:sp>
          <p:nvSpPr>
            <p:cNvPr id="7" name="object 7"/>
            <p:cNvSpPr/>
            <p:nvPr/>
          </p:nvSpPr>
          <p:spPr>
            <a:xfrm>
              <a:off x="1160780" y="1430349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30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0780" y="2635580"/>
              <a:ext cx="4728210" cy="1205230"/>
            </a:xfrm>
            <a:custGeom>
              <a:avLst/>
              <a:gdLst/>
              <a:ahLst/>
              <a:cxnLst/>
              <a:rect l="l" t="t" r="r" b="b"/>
              <a:pathLst>
                <a:path w="4728210" h="1205229">
                  <a:moveTo>
                    <a:pt x="4728210" y="0"/>
                  </a:moveTo>
                  <a:lnTo>
                    <a:pt x="4259580" y="0"/>
                  </a:lnTo>
                  <a:lnTo>
                    <a:pt x="3789680" y="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430530" y="1205230"/>
                  </a:lnTo>
                  <a:lnTo>
                    <a:pt x="4728210" y="1205230"/>
                  </a:lnTo>
                  <a:lnTo>
                    <a:pt x="4728210" y="803910"/>
                  </a:lnTo>
                  <a:lnTo>
                    <a:pt x="4728210" y="40132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150" y="1430349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30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150" y="2635580"/>
              <a:ext cx="468630" cy="1205230"/>
            </a:xfrm>
            <a:custGeom>
              <a:avLst/>
              <a:gdLst/>
              <a:ahLst/>
              <a:cxnLst/>
              <a:rect l="l" t="t" r="r" b="b"/>
              <a:pathLst>
                <a:path w="468630" h="1205229">
                  <a:moveTo>
                    <a:pt x="46863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8630" y="1205230"/>
                  </a:lnTo>
                  <a:lnTo>
                    <a:pt x="468630" y="803910"/>
                  </a:lnTo>
                  <a:lnTo>
                    <a:pt x="468630" y="40132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0100" y="1430349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30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0100" y="2635580"/>
              <a:ext cx="469900" cy="1205230"/>
            </a:xfrm>
            <a:custGeom>
              <a:avLst/>
              <a:gdLst/>
              <a:ahLst/>
              <a:cxnLst/>
              <a:rect l="l" t="t" r="r" b="b"/>
              <a:pathLst>
                <a:path w="469900" h="1205229">
                  <a:moveTo>
                    <a:pt x="469900" y="0"/>
                  </a:moveTo>
                  <a:lnTo>
                    <a:pt x="0" y="0"/>
                  </a:lnTo>
                  <a:lnTo>
                    <a:pt x="0" y="401320"/>
                  </a:lnTo>
                  <a:lnTo>
                    <a:pt x="0" y="803910"/>
                  </a:lnTo>
                  <a:lnTo>
                    <a:pt x="0" y="1205230"/>
                  </a:lnTo>
                  <a:lnTo>
                    <a:pt x="234950" y="1205230"/>
                  </a:lnTo>
                  <a:lnTo>
                    <a:pt x="469900" y="1205230"/>
                  </a:lnTo>
                  <a:lnTo>
                    <a:pt x="469900" y="803910"/>
                  </a:lnTo>
                  <a:lnTo>
                    <a:pt x="469900" y="40132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8990" y="1230960"/>
            <a:ext cx="2622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86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6989" y="1234769"/>
            <a:ext cx="5588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80" dirty="0">
                <a:solidFill>
                  <a:srgbClr val="FFFFFF"/>
                </a:solidFill>
                <a:latin typeface="Gill Sans MT"/>
                <a:cs typeface="Gill Sans MT"/>
              </a:rPr>
              <a:t>RegRename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6960" y="1234769"/>
            <a:ext cx="4997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8409" y="1214449"/>
            <a:ext cx="252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Gill Sans MT"/>
                <a:cs typeface="Gill Sans MT"/>
              </a:rPr>
              <a:t>Deps</a:t>
            </a:r>
            <a:endParaRPr sz="700">
              <a:latin typeface="Gill Sans MT"/>
              <a:cs typeface="Gill Sans M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92150" y="1430350"/>
          <a:ext cx="5734050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P1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TEST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SPEC_CONDITION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00" spc="2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(SPEC_CONDITION)</a:t>
                      </a:r>
                      <a:r>
                        <a:rPr sz="1400" spc="2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7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KERNEL_ADDRESS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R3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(((R2&amp;1)*0x100)+0x200)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50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2069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P4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R4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3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LOAD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spc="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USER_BUFFER[R3]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8382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Y*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435600" y="1195399"/>
            <a:ext cx="833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700" spc="95" dirty="0">
                <a:solidFill>
                  <a:srgbClr val="FFFFFF"/>
                </a:solidFill>
                <a:latin typeface="Gill Sans MT"/>
                <a:cs typeface="Gill Sans MT"/>
              </a:rPr>
              <a:t>Ready</a:t>
            </a:r>
            <a:r>
              <a:rPr sz="1000" spc="95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700" spc="100" dirty="0">
                <a:solidFill>
                  <a:srgbClr val="FFFFFF"/>
                </a:solidFill>
                <a:latin typeface="Gill Sans MT"/>
                <a:cs typeface="Gill Sans MT"/>
              </a:rPr>
              <a:t>Spec</a:t>
            </a:r>
            <a:r>
              <a:rPr sz="1000" spc="100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3640" y="3373449"/>
            <a:ext cx="121094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>
              <a:lnSpc>
                <a:spcPts val="2090"/>
              </a:lnSpc>
              <a:spcBef>
                <a:spcPts val="225"/>
              </a:spcBef>
            </a:pP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really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bad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thing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1575" spc="82" baseline="31746" dirty="0">
                <a:solidFill>
                  <a:srgbClr val="FFFFFF"/>
                </a:solidFill>
                <a:latin typeface="Gill Sans MT"/>
                <a:cs typeface="Gill Sans MT"/>
              </a:rPr>
              <a:t>TM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854269"/>
            <a:ext cx="1323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800" spc="140" dirty="0">
                <a:solidFill>
                  <a:srgbClr val="FFFFFF"/>
                </a:solidFill>
                <a:latin typeface="Gill Sans MT"/>
                <a:cs typeface="Gill Sans MT"/>
              </a:rPr>
              <a:t>  </a:t>
            </a:r>
            <a:r>
              <a:rPr sz="800" spc="70" dirty="0">
                <a:solidFill>
                  <a:srgbClr val="FFFFFF"/>
                </a:solidFill>
                <a:latin typeface="Gill Sans MT"/>
                <a:cs typeface="Gill Sans MT"/>
              </a:rPr>
              <a:t>Meltdown</a:t>
            </a:r>
            <a:r>
              <a:rPr sz="8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114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8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75" dirty="0">
                <a:solidFill>
                  <a:srgbClr val="FFFFFF"/>
                </a:solidFill>
                <a:latin typeface="Gill Sans MT"/>
                <a:cs typeface="Gill Sans MT"/>
              </a:rPr>
              <a:t>Spectre</a:t>
            </a:r>
            <a:endParaRPr sz="8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9130" y="4822519"/>
            <a:ext cx="593090" cy="181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908380"/>
            <a:ext cx="1742439" cy="33896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059" y="908380"/>
            <a:ext cx="2847340" cy="33896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Meltdown</a:t>
            </a:r>
            <a:r>
              <a:rPr spc="125" dirty="0"/>
              <a:t> </a:t>
            </a:r>
            <a:r>
              <a:rPr spc="254" dirty="0"/>
              <a:t>(continued)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87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3144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right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conditions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exist,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run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691630" cy="518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110" dirty="0">
                <a:solidFill>
                  <a:srgbClr val="FFFFFF"/>
                </a:solidFill>
                <a:latin typeface="Gill Sans MT"/>
                <a:cs typeface="Gill Sans MT"/>
              </a:rPr>
              <a:t>Privilege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 for</a:t>
            </a: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“value”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fail,</a:t>
            </a:r>
            <a:r>
              <a:rPr sz="1200" b="1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result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0" dirty="0">
                <a:solidFill>
                  <a:srgbClr val="FFFFFF"/>
                </a:solidFill>
                <a:latin typeface="Gill Sans MT"/>
                <a:cs typeface="Gill Sans MT"/>
              </a:rPr>
              <a:t>tag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Gill Sans MT"/>
                <a:cs typeface="Gill Sans MT"/>
              </a:rPr>
              <a:t>ROB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occur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although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“value”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discarded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undone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478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450160"/>
            <a:ext cx="704151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array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dependent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718130"/>
            <a:ext cx="6495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counter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between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several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entries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array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9911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61969"/>
            <a:ext cx="68560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channel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timing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analysis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location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accessed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2566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3167710"/>
            <a:ext cx="594677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“data”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locations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0x200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0x300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infer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desired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bit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done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reverse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account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prefetcher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40" dirty="0"/>
              <a:t>Meltdown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88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49282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“Meltdown”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vulnerability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several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conditions: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35063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4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must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reside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active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translations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exist </a:t>
            </a:r>
            <a:r>
              <a:rPr sz="1200" b="1" spc="5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60" dirty="0">
                <a:solidFill>
                  <a:srgbClr val="FFFFFF"/>
                </a:solidFill>
                <a:latin typeface="Gill Sans MT"/>
                <a:cs typeface="Gill Sans MT"/>
              </a:rPr>
              <a:t>designs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4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must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L1 </a:t>
            </a:r>
            <a:r>
              <a:rPr sz="1200" b="1" spc="14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478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450160"/>
            <a:ext cx="64852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Primary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Mitigation: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separate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99118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654629"/>
            <a:ext cx="565150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9605">
              <a:lnSpc>
                <a:spcPct val="134700"/>
              </a:lnSpc>
              <a:spcBef>
                <a:spcPts val="1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Each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continues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own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before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separate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applications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Limited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pages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exist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entry/exit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trampolines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exceptions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40" dirty="0"/>
              <a:t>Meltdown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89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550608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calls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separation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“PTI”: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Isolation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738620" cy="518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expensive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write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control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every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entry/exit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TTBR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write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impacted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ARMv8,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CR3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impacted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478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450160"/>
            <a:ext cx="53765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enabled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default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known-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vulnerable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microprocessors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718130"/>
            <a:ext cx="5069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enumeration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defined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discover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non-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impacted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silicon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9911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61969"/>
            <a:ext cx="62496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Space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IDentifiers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(ASIDs)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significantly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improve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2566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750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3167710"/>
            <a:ext cx="6348095" cy="7658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ASIDs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ARMv8,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PCIDs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(Process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IDs)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ts val="1950"/>
              </a:lnSpc>
              <a:spcBef>
                <a:spcPts val="90"/>
              </a:spcBef>
            </a:pP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entries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tagged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space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invalidation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isn't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required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Significant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delta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between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older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(pre-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2010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x86)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newer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ones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10" dirty="0"/>
              <a:t>Spectre:</a:t>
            </a:r>
            <a:r>
              <a:rPr sz="2000" spc="90" dirty="0"/>
              <a:t> </a:t>
            </a:r>
            <a:r>
              <a:rPr sz="2000" dirty="0"/>
              <a:t>A</a:t>
            </a:r>
            <a:r>
              <a:rPr sz="2000" spc="85" dirty="0"/>
              <a:t> </a:t>
            </a:r>
            <a:r>
              <a:rPr sz="2000" spc="180" dirty="0"/>
              <a:t>primer</a:t>
            </a:r>
            <a:r>
              <a:rPr sz="2000" spc="105" dirty="0"/>
              <a:t> </a:t>
            </a:r>
            <a:r>
              <a:rPr sz="2000" spc="185" dirty="0"/>
              <a:t>on</a:t>
            </a:r>
            <a:r>
              <a:rPr sz="2000" spc="85" dirty="0"/>
              <a:t> </a:t>
            </a:r>
            <a:r>
              <a:rPr sz="2000" spc="185" dirty="0"/>
              <a:t>exploiting</a:t>
            </a:r>
            <a:r>
              <a:rPr sz="2000" spc="95" dirty="0"/>
              <a:t> </a:t>
            </a:r>
            <a:r>
              <a:rPr sz="2000" spc="270" dirty="0"/>
              <a:t>“gadgets”</a:t>
            </a:r>
            <a:r>
              <a:rPr sz="2000" spc="95" dirty="0"/>
              <a:t> </a:t>
            </a:r>
            <a:r>
              <a:rPr sz="2000" spc="275" dirty="0"/>
              <a:t>(gadget</a:t>
            </a:r>
            <a:r>
              <a:rPr sz="2000" spc="90" dirty="0"/>
              <a:t> </a:t>
            </a:r>
            <a:r>
              <a:rPr sz="2000" spc="170" dirty="0"/>
              <a:t>code)</a:t>
            </a:r>
            <a:endParaRPr sz="2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90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482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85619"/>
            <a:ext cx="60299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“gadget”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piece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(unmodified)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binary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72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48510"/>
            <a:ext cx="5753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contained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 Linux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kernel, or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“victim”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12669"/>
            <a:ext cx="101600" cy="437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130120"/>
            <a:ext cx="58699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malicious</a:t>
            </a:r>
            <a:r>
              <a:rPr sz="13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actor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influences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gadget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run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Gadget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performs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attacker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282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704160"/>
            <a:ext cx="421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loading sensitive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secrets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privileged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96831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39110"/>
            <a:ext cx="49911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Commonly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“Return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Oriented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Programming”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(ROP)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attacks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95" dirty="0"/>
              <a:t>Spectre-</a:t>
            </a:r>
            <a:r>
              <a:rPr sz="2200" spc="285" dirty="0"/>
              <a:t>v1:</a:t>
            </a:r>
            <a:r>
              <a:rPr sz="2200" spc="105" dirty="0"/>
              <a:t> </a:t>
            </a:r>
            <a:r>
              <a:rPr sz="2200" spc="250" dirty="0"/>
              <a:t>Bounds</a:t>
            </a:r>
            <a:r>
              <a:rPr sz="2200" spc="90" dirty="0"/>
              <a:t> </a:t>
            </a:r>
            <a:r>
              <a:rPr sz="2200" spc="200" dirty="0"/>
              <a:t>Check</a:t>
            </a:r>
            <a:r>
              <a:rPr sz="2200" spc="100" dirty="0"/>
              <a:t> </a:t>
            </a:r>
            <a:r>
              <a:rPr sz="2200" spc="305" dirty="0"/>
              <a:t>Bypass</a:t>
            </a:r>
            <a:r>
              <a:rPr sz="2200" spc="100" dirty="0"/>
              <a:t> </a:t>
            </a:r>
            <a:r>
              <a:rPr sz="2200" spc="120" dirty="0"/>
              <a:t>(CVE-</a:t>
            </a:r>
            <a:r>
              <a:rPr sz="2200" spc="245" dirty="0"/>
              <a:t>2017-2573)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636460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Modern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microprocessors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speculate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beyond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condition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What's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wrong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code?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414599"/>
            <a:ext cx="5236210" cy="1332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(untrusted_offset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&lt;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limit)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421640" marR="5080">
              <a:lnSpc>
                <a:spcPct val="127200"/>
              </a:lnSpc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trusted_value</a:t>
            </a:r>
            <a:r>
              <a:rPr sz="135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trusted_data[untrusted_offset];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tmp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other_data[(trusted_value)&amp;mask];</a:t>
            </a:r>
            <a:endParaRPr sz="1350">
              <a:latin typeface="Courier New"/>
              <a:cs typeface="Courier New"/>
            </a:endParaRPr>
          </a:p>
          <a:p>
            <a:pPr marL="421640">
              <a:lnSpc>
                <a:spcPct val="100000"/>
              </a:lnSpc>
              <a:spcBef>
                <a:spcPts val="439"/>
              </a:spcBef>
            </a:pP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80559" y="3383610"/>
            <a:ext cx="365760" cy="731520"/>
            <a:chOff x="4480559" y="3383610"/>
            <a:chExt cx="365760" cy="731520"/>
          </a:xfrm>
        </p:grpSpPr>
        <p:sp>
          <p:nvSpPr>
            <p:cNvPr id="7" name="object 7"/>
            <p:cNvSpPr/>
            <p:nvPr/>
          </p:nvSpPr>
          <p:spPr>
            <a:xfrm>
              <a:off x="4480559" y="3383610"/>
              <a:ext cx="365760" cy="731520"/>
            </a:xfrm>
            <a:custGeom>
              <a:avLst/>
              <a:gdLst/>
              <a:ahLst/>
              <a:cxnLst/>
              <a:rect l="l" t="t" r="r" b="b"/>
              <a:pathLst>
                <a:path w="365760" h="731520">
                  <a:moveTo>
                    <a:pt x="274319" y="182879"/>
                  </a:moveTo>
                  <a:lnTo>
                    <a:pt x="91439" y="182879"/>
                  </a:lnTo>
                  <a:lnTo>
                    <a:pt x="91439" y="731519"/>
                  </a:lnTo>
                  <a:lnTo>
                    <a:pt x="274319" y="731519"/>
                  </a:lnTo>
                  <a:lnTo>
                    <a:pt x="274319" y="182879"/>
                  </a:lnTo>
                  <a:close/>
                </a:path>
                <a:path w="365760" h="731520">
                  <a:moveTo>
                    <a:pt x="182879" y="0"/>
                  </a:moveTo>
                  <a:lnTo>
                    <a:pt x="0" y="182879"/>
                  </a:lnTo>
                  <a:lnTo>
                    <a:pt x="365760" y="182879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59" y="3383610"/>
              <a:ext cx="365760" cy="731520"/>
            </a:xfrm>
            <a:custGeom>
              <a:avLst/>
              <a:gdLst/>
              <a:ahLst/>
              <a:cxnLst/>
              <a:rect l="l" t="t" r="r" b="b"/>
              <a:pathLst>
                <a:path w="365760" h="731520">
                  <a:moveTo>
                    <a:pt x="91439" y="731519"/>
                  </a:moveTo>
                  <a:lnTo>
                    <a:pt x="91439" y="182879"/>
                  </a:lnTo>
                  <a:lnTo>
                    <a:pt x="0" y="182879"/>
                  </a:lnTo>
                  <a:lnTo>
                    <a:pt x="182879" y="0"/>
                  </a:lnTo>
                  <a:lnTo>
                    <a:pt x="365760" y="182879"/>
                  </a:lnTo>
                  <a:lnTo>
                    <a:pt x="274319" y="182879"/>
                  </a:lnTo>
                  <a:lnTo>
                    <a:pt x="274319" y="731519"/>
                  </a:lnTo>
                  <a:lnTo>
                    <a:pt x="91439" y="7315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62250" y="4197680"/>
            <a:ext cx="4230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bit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“mask”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extracts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part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word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(memory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location)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91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Branch</a:t>
            </a:r>
            <a:r>
              <a:rPr spc="120" dirty="0"/>
              <a:t> </a:t>
            </a:r>
            <a:r>
              <a:rPr spc="229" dirty="0"/>
              <a:t>prediction</a:t>
            </a:r>
            <a:r>
              <a:rPr spc="125" dirty="0"/>
              <a:t> </a:t>
            </a:r>
            <a:r>
              <a:rPr spc="275" dirty="0"/>
              <a:t>(Speculation)</a:t>
            </a:r>
          </a:p>
        </p:txBody>
      </p:sp>
      <p:sp>
        <p:nvSpPr>
          <p:cNvPr id="3" name="object 3"/>
          <p:cNvSpPr/>
          <p:nvPr/>
        </p:nvSpPr>
        <p:spPr>
          <a:xfrm>
            <a:off x="3901440" y="1829130"/>
            <a:ext cx="1760220" cy="311150"/>
          </a:xfrm>
          <a:custGeom>
            <a:avLst/>
            <a:gdLst/>
            <a:ahLst/>
            <a:cxnLst/>
            <a:rect l="l" t="t" r="r" b="b"/>
            <a:pathLst>
              <a:path w="1760220" h="311150">
                <a:moveTo>
                  <a:pt x="1760220" y="0"/>
                </a:moveTo>
                <a:lnTo>
                  <a:pt x="0" y="0"/>
                </a:lnTo>
                <a:lnTo>
                  <a:pt x="0" y="311150"/>
                </a:lnTo>
                <a:lnTo>
                  <a:pt x="880110" y="311150"/>
                </a:lnTo>
                <a:lnTo>
                  <a:pt x="1760220" y="311150"/>
                </a:lnTo>
                <a:lnTo>
                  <a:pt x="17602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1440" y="1829130"/>
            <a:ext cx="1760220" cy="31115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4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Gill Sans MT"/>
                <a:cs typeface="Gill Sans MT"/>
              </a:rPr>
              <a:t>array1_size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9740" y="2998800"/>
            <a:ext cx="1005840" cy="935990"/>
            <a:chOff x="4269740" y="2998800"/>
            <a:chExt cx="1005840" cy="935990"/>
          </a:xfrm>
        </p:grpSpPr>
        <p:sp>
          <p:nvSpPr>
            <p:cNvPr id="6" name="object 6"/>
            <p:cNvSpPr/>
            <p:nvPr/>
          </p:nvSpPr>
          <p:spPr>
            <a:xfrm>
              <a:off x="4269740" y="2998800"/>
              <a:ext cx="1005840" cy="935990"/>
            </a:xfrm>
            <a:custGeom>
              <a:avLst/>
              <a:gdLst/>
              <a:ahLst/>
              <a:cxnLst/>
              <a:rect l="l" t="t" r="r" b="b"/>
              <a:pathLst>
                <a:path w="1005839" h="935989">
                  <a:moveTo>
                    <a:pt x="502920" y="0"/>
                  </a:moveTo>
                  <a:lnTo>
                    <a:pt x="0" y="467359"/>
                  </a:lnTo>
                  <a:lnTo>
                    <a:pt x="502920" y="935989"/>
                  </a:lnTo>
                  <a:lnTo>
                    <a:pt x="1005839" y="467359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9740" y="2998800"/>
              <a:ext cx="1005840" cy="935990"/>
            </a:xfrm>
            <a:custGeom>
              <a:avLst/>
              <a:gdLst/>
              <a:ahLst/>
              <a:cxnLst/>
              <a:rect l="l" t="t" r="r" b="b"/>
              <a:pathLst>
                <a:path w="1005839" h="935989">
                  <a:moveTo>
                    <a:pt x="502920" y="0"/>
                  </a:moveTo>
                  <a:lnTo>
                    <a:pt x="1005839" y="467359"/>
                  </a:lnTo>
                  <a:lnTo>
                    <a:pt x="502920" y="935989"/>
                  </a:lnTo>
                  <a:lnTo>
                    <a:pt x="0" y="467359"/>
                  </a:lnTo>
                  <a:lnTo>
                    <a:pt x="50292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24679" y="3337890"/>
            <a:ext cx="695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20" dirty="0">
                <a:solidFill>
                  <a:srgbClr val="FFFFFF"/>
                </a:solidFill>
                <a:latin typeface="Gill Sans MT"/>
                <a:cs typeface="Gill Sans MT"/>
              </a:rPr>
              <a:t>FLAGS?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01440" y="2375230"/>
            <a:ext cx="1760220" cy="311150"/>
            <a:chOff x="3901440" y="2375230"/>
            <a:chExt cx="1760220" cy="311150"/>
          </a:xfrm>
        </p:grpSpPr>
        <p:sp>
          <p:nvSpPr>
            <p:cNvPr id="10" name="object 10"/>
            <p:cNvSpPr/>
            <p:nvPr/>
          </p:nvSpPr>
          <p:spPr>
            <a:xfrm>
              <a:off x="3901440" y="2375230"/>
              <a:ext cx="1760220" cy="311150"/>
            </a:xfrm>
            <a:custGeom>
              <a:avLst/>
              <a:gdLst/>
              <a:ahLst/>
              <a:cxnLst/>
              <a:rect l="l" t="t" r="r" b="b"/>
              <a:pathLst>
                <a:path w="1760220" h="311150">
                  <a:moveTo>
                    <a:pt x="1760220" y="0"/>
                  </a:moveTo>
                  <a:lnTo>
                    <a:pt x="0" y="0"/>
                  </a:lnTo>
                  <a:lnTo>
                    <a:pt x="0" y="311150"/>
                  </a:lnTo>
                  <a:lnTo>
                    <a:pt x="880110" y="311150"/>
                  </a:lnTo>
                  <a:lnTo>
                    <a:pt x="1760220" y="311150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1440" y="2375230"/>
              <a:ext cx="1760220" cy="311150"/>
            </a:xfrm>
            <a:custGeom>
              <a:avLst/>
              <a:gdLst/>
              <a:ahLst/>
              <a:cxnLst/>
              <a:rect l="l" t="t" r="r" b="b"/>
              <a:pathLst>
                <a:path w="1760220" h="311150">
                  <a:moveTo>
                    <a:pt x="880110" y="311150"/>
                  </a:moveTo>
                  <a:lnTo>
                    <a:pt x="0" y="311150"/>
                  </a:lnTo>
                  <a:lnTo>
                    <a:pt x="0" y="0"/>
                  </a:lnTo>
                  <a:lnTo>
                    <a:pt x="1760220" y="0"/>
                  </a:lnTo>
                  <a:lnTo>
                    <a:pt x="1760220" y="311150"/>
                  </a:lnTo>
                  <a:lnTo>
                    <a:pt x="880110" y="31115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20490" y="2401900"/>
            <a:ext cx="1719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FFFFFF"/>
                </a:solidFill>
                <a:latin typeface="Gill Sans MT"/>
                <a:cs typeface="Gill Sans MT"/>
              </a:rPr>
              <a:t>If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Gill Sans MT"/>
                <a:cs typeface="Gill Sans MT"/>
              </a:rPr>
              <a:t>(x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350" dirty="0">
                <a:solidFill>
                  <a:srgbClr val="FFFFFF"/>
                </a:solidFill>
                <a:latin typeface="Gill Sans MT"/>
                <a:cs typeface="Gill Sans MT"/>
              </a:rPr>
              <a:t>&lt;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Gill Sans MT"/>
                <a:cs typeface="Gill Sans MT"/>
              </a:rPr>
              <a:t>array1_size)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4480" y="2296490"/>
            <a:ext cx="1508760" cy="389890"/>
          </a:xfrm>
          <a:custGeom>
            <a:avLst/>
            <a:gdLst/>
            <a:ahLst/>
            <a:cxnLst/>
            <a:rect l="l" t="t" r="r" b="b"/>
            <a:pathLst>
              <a:path w="1508760" h="389889">
                <a:moveTo>
                  <a:pt x="1508759" y="0"/>
                </a:moveTo>
                <a:lnTo>
                  <a:pt x="0" y="0"/>
                </a:lnTo>
                <a:lnTo>
                  <a:pt x="0" y="389889"/>
                </a:lnTo>
                <a:lnTo>
                  <a:pt x="754380" y="389889"/>
                </a:lnTo>
                <a:lnTo>
                  <a:pt x="1508759" y="389889"/>
                </a:lnTo>
                <a:lnTo>
                  <a:pt x="1508759" y="0"/>
                </a:lnTo>
                <a:close/>
              </a:path>
            </a:pathLst>
          </a:custGeom>
          <a:solidFill>
            <a:srgbClr val="4D3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4480" y="2296490"/>
            <a:ext cx="1508760" cy="38989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620"/>
              </a:spcBef>
            </a:pPr>
            <a:r>
              <a:rPr sz="1400" spc="100" dirty="0">
                <a:solidFill>
                  <a:srgbClr val="FFFFFF"/>
                </a:solidFill>
                <a:latin typeface="Gill Sans MT"/>
                <a:cs typeface="Gill Sans MT"/>
              </a:rPr>
              <a:t>Condition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Gill Sans MT"/>
                <a:cs typeface="Gill Sans MT"/>
              </a:rPr>
              <a:t>Flags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63239" y="2141550"/>
            <a:ext cx="5623560" cy="1559560"/>
            <a:chOff x="3063239" y="2141550"/>
            <a:chExt cx="5623560" cy="1559560"/>
          </a:xfrm>
        </p:grpSpPr>
        <p:sp>
          <p:nvSpPr>
            <p:cNvPr id="16" name="object 16"/>
            <p:cNvSpPr/>
            <p:nvPr/>
          </p:nvSpPr>
          <p:spPr>
            <a:xfrm>
              <a:off x="3063239" y="2452700"/>
              <a:ext cx="838200" cy="78740"/>
            </a:xfrm>
            <a:custGeom>
              <a:avLst/>
              <a:gdLst/>
              <a:ahLst/>
              <a:cxnLst/>
              <a:rect l="l" t="t" r="r" b="b"/>
              <a:pathLst>
                <a:path w="838200" h="78739">
                  <a:moveTo>
                    <a:pt x="209550" y="0"/>
                  </a:moveTo>
                  <a:lnTo>
                    <a:pt x="0" y="39369"/>
                  </a:lnTo>
                  <a:lnTo>
                    <a:pt x="209550" y="78739"/>
                  </a:lnTo>
                  <a:lnTo>
                    <a:pt x="209550" y="58419"/>
                  </a:lnTo>
                  <a:lnTo>
                    <a:pt x="838200" y="58419"/>
                  </a:lnTo>
                  <a:lnTo>
                    <a:pt x="838200" y="19050"/>
                  </a:lnTo>
                  <a:lnTo>
                    <a:pt x="209550" y="190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3239" y="2452700"/>
              <a:ext cx="838200" cy="78740"/>
            </a:xfrm>
            <a:custGeom>
              <a:avLst/>
              <a:gdLst/>
              <a:ahLst/>
              <a:cxnLst/>
              <a:rect l="l" t="t" r="r" b="b"/>
              <a:pathLst>
                <a:path w="838200" h="78739">
                  <a:moveTo>
                    <a:pt x="838200" y="19050"/>
                  </a:moveTo>
                  <a:lnTo>
                    <a:pt x="209550" y="19050"/>
                  </a:lnTo>
                  <a:lnTo>
                    <a:pt x="209550" y="0"/>
                  </a:lnTo>
                  <a:lnTo>
                    <a:pt x="0" y="39369"/>
                  </a:lnTo>
                  <a:lnTo>
                    <a:pt x="209550" y="78739"/>
                  </a:lnTo>
                  <a:lnTo>
                    <a:pt x="209550" y="58419"/>
                  </a:lnTo>
                  <a:lnTo>
                    <a:pt x="838200" y="58419"/>
                  </a:lnTo>
                  <a:lnTo>
                    <a:pt x="838200" y="1905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9639" y="214155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83820" y="233679"/>
                  </a:moveTo>
                  <a:lnTo>
                    <a:pt x="0" y="233679"/>
                  </a:lnTo>
                  <a:lnTo>
                    <a:pt x="41910" y="312419"/>
                  </a:lnTo>
                  <a:lnTo>
                    <a:pt x="83820" y="233679"/>
                  </a:lnTo>
                  <a:close/>
                </a:path>
                <a:path w="83820" h="312419">
                  <a:moveTo>
                    <a:pt x="62230" y="0"/>
                  </a:moveTo>
                  <a:lnTo>
                    <a:pt x="20320" y="0"/>
                  </a:lnTo>
                  <a:lnTo>
                    <a:pt x="20320" y="233679"/>
                  </a:lnTo>
                  <a:lnTo>
                    <a:pt x="62230" y="233679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9639" y="214155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20320" y="0"/>
                  </a:moveTo>
                  <a:lnTo>
                    <a:pt x="20320" y="233679"/>
                  </a:lnTo>
                  <a:lnTo>
                    <a:pt x="0" y="233679"/>
                  </a:lnTo>
                  <a:lnTo>
                    <a:pt x="41910" y="312419"/>
                  </a:lnTo>
                  <a:lnTo>
                    <a:pt x="83820" y="233679"/>
                  </a:lnTo>
                  <a:lnTo>
                    <a:pt x="62230" y="233679"/>
                  </a:lnTo>
                  <a:lnTo>
                    <a:pt x="62230" y="0"/>
                  </a:lnTo>
                  <a:lnTo>
                    <a:pt x="2032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9639" y="268638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83820" y="234950"/>
                  </a:moveTo>
                  <a:lnTo>
                    <a:pt x="0" y="234950"/>
                  </a:lnTo>
                  <a:lnTo>
                    <a:pt x="41910" y="312420"/>
                  </a:lnTo>
                  <a:lnTo>
                    <a:pt x="83820" y="234950"/>
                  </a:lnTo>
                  <a:close/>
                </a:path>
                <a:path w="83820" h="312419">
                  <a:moveTo>
                    <a:pt x="62230" y="0"/>
                  </a:moveTo>
                  <a:lnTo>
                    <a:pt x="20320" y="0"/>
                  </a:lnTo>
                  <a:lnTo>
                    <a:pt x="20320" y="234950"/>
                  </a:lnTo>
                  <a:lnTo>
                    <a:pt x="62230" y="23495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9639" y="268638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20320" y="0"/>
                  </a:moveTo>
                  <a:lnTo>
                    <a:pt x="20320" y="234950"/>
                  </a:lnTo>
                  <a:lnTo>
                    <a:pt x="0" y="234950"/>
                  </a:lnTo>
                  <a:lnTo>
                    <a:pt x="41910" y="312420"/>
                  </a:lnTo>
                  <a:lnTo>
                    <a:pt x="83820" y="234950"/>
                  </a:lnTo>
                  <a:lnTo>
                    <a:pt x="62230" y="234950"/>
                  </a:lnTo>
                  <a:lnTo>
                    <a:pt x="62230" y="0"/>
                  </a:lnTo>
                  <a:lnTo>
                    <a:pt x="2032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939" y="3311220"/>
              <a:ext cx="2689860" cy="389890"/>
            </a:xfrm>
            <a:custGeom>
              <a:avLst/>
              <a:gdLst/>
              <a:ahLst/>
              <a:cxnLst/>
              <a:rect l="l" t="t" r="r" b="b"/>
              <a:pathLst>
                <a:path w="2689859" h="389889">
                  <a:moveTo>
                    <a:pt x="2689860" y="0"/>
                  </a:moveTo>
                  <a:lnTo>
                    <a:pt x="0" y="0"/>
                  </a:lnTo>
                  <a:lnTo>
                    <a:pt x="0" y="389890"/>
                  </a:lnTo>
                  <a:lnTo>
                    <a:pt x="1344930" y="389890"/>
                  </a:lnTo>
                  <a:lnTo>
                    <a:pt x="2689860" y="389890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96940" y="3311219"/>
            <a:ext cx="2689860" cy="38989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620"/>
              </a:spcBef>
            </a:pPr>
            <a:r>
              <a:rPr sz="1400" spc="21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350" dirty="0">
                <a:solidFill>
                  <a:srgbClr val="FFFFFF"/>
                </a:solidFill>
                <a:latin typeface="Gill Sans MT"/>
                <a:cs typeface="Gill Sans MT"/>
              </a:rPr>
              <a:t>=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Gill Sans MT"/>
                <a:cs typeface="Gill Sans MT"/>
              </a:rPr>
              <a:t>array2[array1[x]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Gill Sans MT"/>
                <a:cs typeface="Gill Sans MT"/>
              </a:rPr>
              <a:t>*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Gill Sans MT"/>
                <a:cs typeface="Gill Sans MT"/>
              </a:rPr>
              <a:t>256];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75579" y="3435680"/>
            <a:ext cx="721360" cy="78740"/>
            <a:chOff x="5275579" y="3435680"/>
            <a:chExt cx="721360" cy="78740"/>
          </a:xfrm>
        </p:grpSpPr>
        <p:sp>
          <p:nvSpPr>
            <p:cNvPr id="25" name="object 25"/>
            <p:cNvSpPr/>
            <p:nvPr/>
          </p:nvSpPr>
          <p:spPr>
            <a:xfrm>
              <a:off x="5275579" y="3435680"/>
              <a:ext cx="721360" cy="78740"/>
            </a:xfrm>
            <a:custGeom>
              <a:avLst/>
              <a:gdLst/>
              <a:ahLst/>
              <a:cxnLst/>
              <a:rect l="l" t="t" r="r" b="b"/>
              <a:pathLst>
                <a:path w="721360" h="78739">
                  <a:moveTo>
                    <a:pt x="541020" y="0"/>
                  </a:moveTo>
                  <a:lnTo>
                    <a:pt x="541020" y="19050"/>
                  </a:lnTo>
                  <a:lnTo>
                    <a:pt x="0" y="19050"/>
                  </a:lnTo>
                  <a:lnTo>
                    <a:pt x="0" y="58420"/>
                  </a:lnTo>
                  <a:lnTo>
                    <a:pt x="541020" y="58420"/>
                  </a:lnTo>
                  <a:lnTo>
                    <a:pt x="541020" y="78740"/>
                  </a:lnTo>
                  <a:lnTo>
                    <a:pt x="721360" y="3937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75579" y="3435680"/>
              <a:ext cx="721360" cy="78740"/>
            </a:xfrm>
            <a:custGeom>
              <a:avLst/>
              <a:gdLst/>
              <a:ahLst/>
              <a:cxnLst/>
              <a:rect l="l" t="t" r="r" b="b"/>
              <a:pathLst>
                <a:path w="721360" h="78739">
                  <a:moveTo>
                    <a:pt x="0" y="19050"/>
                  </a:moveTo>
                  <a:lnTo>
                    <a:pt x="541020" y="19050"/>
                  </a:lnTo>
                  <a:lnTo>
                    <a:pt x="541020" y="0"/>
                  </a:lnTo>
                  <a:lnTo>
                    <a:pt x="721360" y="39370"/>
                  </a:lnTo>
                  <a:lnTo>
                    <a:pt x="541020" y="78740"/>
                  </a:lnTo>
                  <a:lnTo>
                    <a:pt x="541020" y="58420"/>
                  </a:lnTo>
                  <a:lnTo>
                    <a:pt x="0" y="58420"/>
                  </a:lnTo>
                  <a:lnTo>
                    <a:pt x="0" y="1905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16220" y="3125800"/>
            <a:ext cx="51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Gill Sans MT"/>
                <a:cs typeface="Gill Sans MT"/>
              </a:rPr>
              <a:t>True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88527" y="1195400"/>
            <a:ext cx="3463290" cy="3285490"/>
            <a:chOff x="2188527" y="1195400"/>
            <a:chExt cx="3463290" cy="3285490"/>
          </a:xfrm>
        </p:grpSpPr>
        <p:sp>
          <p:nvSpPr>
            <p:cNvPr id="29" name="object 29"/>
            <p:cNvSpPr/>
            <p:nvPr/>
          </p:nvSpPr>
          <p:spPr>
            <a:xfrm>
              <a:off x="4739639" y="3934790"/>
              <a:ext cx="83820" cy="546100"/>
            </a:xfrm>
            <a:custGeom>
              <a:avLst/>
              <a:gdLst/>
              <a:ahLst/>
              <a:cxnLst/>
              <a:rect l="l" t="t" r="r" b="b"/>
              <a:pathLst>
                <a:path w="83820" h="546100">
                  <a:moveTo>
                    <a:pt x="83820" y="408940"/>
                  </a:moveTo>
                  <a:lnTo>
                    <a:pt x="0" y="408940"/>
                  </a:lnTo>
                  <a:lnTo>
                    <a:pt x="41910" y="546100"/>
                  </a:lnTo>
                  <a:lnTo>
                    <a:pt x="83820" y="408940"/>
                  </a:lnTo>
                  <a:close/>
                </a:path>
                <a:path w="83820" h="546100">
                  <a:moveTo>
                    <a:pt x="62230" y="0"/>
                  </a:moveTo>
                  <a:lnTo>
                    <a:pt x="20320" y="0"/>
                  </a:lnTo>
                  <a:lnTo>
                    <a:pt x="20320" y="408940"/>
                  </a:lnTo>
                  <a:lnTo>
                    <a:pt x="62230" y="40894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9639" y="3934790"/>
              <a:ext cx="83820" cy="546100"/>
            </a:xfrm>
            <a:custGeom>
              <a:avLst/>
              <a:gdLst/>
              <a:ahLst/>
              <a:cxnLst/>
              <a:rect l="l" t="t" r="r" b="b"/>
              <a:pathLst>
                <a:path w="83820" h="546100">
                  <a:moveTo>
                    <a:pt x="20320" y="0"/>
                  </a:moveTo>
                  <a:lnTo>
                    <a:pt x="20320" y="408940"/>
                  </a:lnTo>
                  <a:lnTo>
                    <a:pt x="0" y="408940"/>
                  </a:lnTo>
                  <a:lnTo>
                    <a:pt x="41910" y="546100"/>
                  </a:lnTo>
                  <a:lnTo>
                    <a:pt x="83820" y="408940"/>
                  </a:lnTo>
                  <a:lnTo>
                    <a:pt x="62230" y="408940"/>
                  </a:lnTo>
                  <a:lnTo>
                    <a:pt x="62230" y="0"/>
                  </a:lnTo>
                  <a:lnTo>
                    <a:pt x="2032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25039" y="2686380"/>
              <a:ext cx="0" cy="779780"/>
            </a:xfrm>
            <a:custGeom>
              <a:avLst/>
              <a:gdLst/>
              <a:ahLst/>
              <a:cxnLst/>
              <a:rect l="l" t="t" r="r" b="b"/>
              <a:pathLst>
                <a:path h="779779">
                  <a:moveTo>
                    <a:pt x="0" y="0"/>
                  </a:moveTo>
                  <a:lnTo>
                    <a:pt x="0" y="779780"/>
                  </a:lnTo>
                </a:path>
              </a:pathLst>
            </a:custGeom>
            <a:ln w="72960">
              <a:solidFill>
                <a:srgbClr val="4D3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25039" y="3405200"/>
              <a:ext cx="2044700" cy="78740"/>
            </a:xfrm>
            <a:custGeom>
              <a:avLst/>
              <a:gdLst/>
              <a:ahLst/>
              <a:cxnLst/>
              <a:rect l="l" t="t" r="r" b="b"/>
              <a:pathLst>
                <a:path w="2044700" h="78739">
                  <a:moveTo>
                    <a:pt x="1532889" y="0"/>
                  </a:moveTo>
                  <a:lnTo>
                    <a:pt x="1532889" y="19050"/>
                  </a:lnTo>
                  <a:lnTo>
                    <a:pt x="0" y="19050"/>
                  </a:lnTo>
                  <a:lnTo>
                    <a:pt x="0" y="58419"/>
                  </a:lnTo>
                  <a:lnTo>
                    <a:pt x="1532889" y="58419"/>
                  </a:lnTo>
                  <a:lnTo>
                    <a:pt x="1532889" y="78739"/>
                  </a:lnTo>
                  <a:lnTo>
                    <a:pt x="2044700" y="39369"/>
                  </a:lnTo>
                  <a:lnTo>
                    <a:pt x="1532889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25039" y="3405200"/>
              <a:ext cx="2044700" cy="78740"/>
            </a:xfrm>
            <a:custGeom>
              <a:avLst/>
              <a:gdLst/>
              <a:ahLst/>
              <a:cxnLst/>
              <a:rect l="l" t="t" r="r" b="b"/>
              <a:pathLst>
                <a:path w="2044700" h="78739">
                  <a:moveTo>
                    <a:pt x="0" y="19050"/>
                  </a:moveTo>
                  <a:lnTo>
                    <a:pt x="1532889" y="19050"/>
                  </a:lnTo>
                  <a:lnTo>
                    <a:pt x="1532889" y="0"/>
                  </a:lnTo>
                  <a:lnTo>
                    <a:pt x="2044700" y="39369"/>
                  </a:lnTo>
                  <a:lnTo>
                    <a:pt x="1532889" y="78739"/>
                  </a:lnTo>
                  <a:lnTo>
                    <a:pt x="1532889" y="58419"/>
                  </a:lnTo>
                  <a:lnTo>
                    <a:pt x="0" y="58419"/>
                  </a:lnTo>
                  <a:lnTo>
                    <a:pt x="0" y="1905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1279" y="1195400"/>
              <a:ext cx="1760220" cy="312420"/>
            </a:xfrm>
            <a:custGeom>
              <a:avLst/>
              <a:gdLst/>
              <a:ahLst/>
              <a:cxnLst/>
              <a:rect l="l" t="t" r="r" b="b"/>
              <a:pathLst>
                <a:path w="1760220" h="312419">
                  <a:moveTo>
                    <a:pt x="1760220" y="0"/>
                  </a:moveTo>
                  <a:lnTo>
                    <a:pt x="0" y="0"/>
                  </a:lnTo>
                  <a:lnTo>
                    <a:pt x="0" y="312419"/>
                  </a:lnTo>
                  <a:lnTo>
                    <a:pt x="880110" y="312419"/>
                  </a:lnTo>
                  <a:lnTo>
                    <a:pt x="1760220" y="312419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925059" y="4022419"/>
            <a:ext cx="600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False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91279" y="1195400"/>
            <a:ext cx="1760220" cy="31242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4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39640" y="1529410"/>
            <a:ext cx="83820" cy="312420"/>
            <a:chOff x="4739640" y="1529410"/>
            <a:chExt cx="83820" cy="312420"/>
          </a:xfrm>
        </p:grpSpPr>
        <p:sp>
          <p:nvSpPr>
            <p:cNvPr id="38" name="object 38"/>
            <p:cNvSpPr/>
            <p:nvPr/>
          </p:nvSpPr>
          <p:spPr>
            <a:xfrm>
              <a:off x="4739640" y="152941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83820" y="233679"/>
                  </a:moveTo>
                  <a:lnTo>
                    <a:pt x="0" y="233679"/>
                  </a:lnTo>
                  <a:lnTo>
                    <a:pt x="41910" y="312419"/>
                  </a:lnTo>
                  <a:lnTo>
                    <a:pt x="83820" y="233679"/>
                  </a:lnTo>
                  <a:close/>
                </a:path>
                <a:path w="83820" h="312419">
                  <a:moveTo>
                    <a:pt x="62230" y="0"/>
                  </a:moveTo>
                  <a:lnTo>
                    <a:pt x="20320" y="0"/>
                  </a:lnTo>
                  <a:lnTo>
                    <a:pt x="20320" y="233679"/>
                  </a:lnTo>
                  <a:lnTo>
                    <a:pt x="62230" y="233679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9640" y="1529410"/>
              <a:ext cx="83820" cy="312420"/>
            </a:xfrm>
            <a:custGeom>
              <a:avLst/>
              <a:gdLst/>
              <a:ahLst/>
              <a:cxnLst/>
              <a:rect l="l" t="t" r="r" b="b"/>
              <a:pathLst>
                <a:path w="83820" h="312419">
                  <a:moveTo>
                    <a:pt x="20320" y="0"/>
                  </a:moveTo>
                  <a:lnTo>
                    <a:pt x="20320" y="233679"/>
                  </a:lnTo>
                  <a:lnTo>
                    <a:pt x="0" y="233679"/>
                  </a:lnTo>
                  <a:lnTo>
                    <a:pt x="41910" y="312419"/>
                  </a:lnTo>
                  <a:lnTo>
                    <a:pt x="83820" y="233679"/>
                  </a:lnTo>
                  <a:lnTo>
                    <a:pt x="62230" y="233679"/>
                  </a:lnTo>
                  <a:lnTo>
                    <a:pt x="62230" y="0"/>
                  </a:lnTo>
                  <a:lnTo>
                    <a:pt x="2032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92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35" dirty="0"/>
              <a:t>Spectre-</a:t>
            </a:r>
            <a:r>
              <a:rPr sz="2600" spc="345" dirty="0"/>
              <a:t>v1:</a:t>
            </a:r>
            <a:r>
              <a:rPr sz="2600" spc="95" dirty="0"/>
              <a:t> </a:t>
            </a:r>
            <a:r>
              <a:rPr sz="2600" spc="300" dirty="0"/>
              <a:t>Bounds</a:t>
            </a:r>
            <a:r>
              <a:rPr sz="2600" spc="100" dirty="0"/>
              <a:t> </a:t>
            </a:r>
            <a:r>
              <a:rPr sz="2600" spc="240" dirty="0"/>
              <a:t>Check</a:t>
            </a:r>
            <a:r>
              <a:rPr sz="2600" spc="120" dirty="0"/>
              <a:t> </a:t>
            </a:r>
            <a:r>
              <a:rPr sz="2600" spc="365" dirty="0"/>
              <a:t>Bypass</a:t>
            </a:r>
            <a:r>
              <a:rPr sz="2600" spc="105" dirty="0"/>
              <a:t> </a:t>
            </a:r>
            <a:r>
              <a:rPr sz="2600" spc="204" dirty="0"/>
              <a:t>(cont.)</a:t>
            </a:r>
            <a:endParaRPr sz="26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93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8319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04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“gadget”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(see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ROP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attacks)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5923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contained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different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victim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OS/Hypervisor)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70256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untrusted_offset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executed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408250"/>
            <a:ext cx="547116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Resulting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loading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trusted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local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variable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trusted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calculate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structure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9911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61969"/>
            <a:ext cx="62826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Relative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other_data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accessed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infer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trusted_value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2566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3167710"/>
            <a:ext cx="639381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L1D$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occur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other_data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correlated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trusted_value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Measure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location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was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loaded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infer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secret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0" dirty="0"/>
              <a:t>Mitigating</a:t>
            </a:r>
            <a:r>
              <a:rPr sz="2400" spc="114" dirty="0"/>
              <a:t> </a:t>
            </a:r>
            <a:r>
              <a:rPr sz="2400" spc="215" dirty="0"/>
              <a:t>Spectre-</a:t>
            </a:r>
            <a:r>
              <a:rPr sz="2400" spc="315" dirty="0"/>
              <a:t>v1:</a:t>
            </a:r>
            <a:r>
              <a:rPr sz="2400" spc="105" dirty="0"/>
              <a:t> </a:t>
            </a:r>
            <a:r>
              <a:rPr sz="2400" spc="275" dirty="0"/>
              <a:t>Bounds</a:t>
            </a:r>
            <a:r>
              <a:rPr sz="2400" spc="110" dirty="0"/>
              <a:t> </a:t>
            </a:r>
            <a:r>
              <a:rPr sz="2400" spc="215" dirty="0"/>
              <a:t>Check</a:t>
            </a:r>
            <a:r>
              <a:rPr sz="2400" spc="120" dirty="0"/>
              <a:t> </a:t>
            </a:r>
            <a:r>
              <a:rPr sz="2400" spc="325" dirty="0"/>
              <a:t>Bypass</a:t>
            </a:r>
            <a:endParaRPr sz="2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94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668337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lacks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capability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limit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instance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Mitigation: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modify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programs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order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prevent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249500"/>
            <a:ext cx="9334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2159330"/>
            <a:ext cx="686943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most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architectures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insertion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serializing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“lfence”)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architectures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conditional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masking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untrusted_offset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479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0" y="2718130"/>
            <a:ext cx="551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Prevent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it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ever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(even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speculatively)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having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out-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of-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937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968319"/>
            <a:ext cx="548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adds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“nospec”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accessor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macros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prevent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loads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324136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3212160"/>
            <a:ext cx="5962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Tooling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exists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scan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source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binary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files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offending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sequences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50679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3481399"/>
            <a:ext cx="5090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Much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work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required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make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less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painful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experience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235" dirty="0"/>
              <a:t>Mitigating</a:t>
            </a:r>
            <a:r>
              <a:rPr sz="2200" spc="95" dirty="0"/>
              <a:t> </a:t>
            </a:r>
            <a:r>
              <a:rPr sz="2200" spc="195" dirty="0"/>
              <a:t>Spectre-</a:t>
            </a:r>
            <a:r>
              <a:rPr sz="2200" spc="285" dirty="0"/>
              <a:t>v1:</a:t>
            </a:r>
            <a:r>
              <a:rPr sz="2200" spc="100" dirty="0"/>
              <a:t> </a:t>
            </a:r>
            <a:r>
              <a:rPr sz="2200" spc="250" dirty="0"/>
              <a:t>Bounds</a:t>
            </a:r>
            <a:r>
              <a:rPr sz="2200" spc="95" dirty="0"/>
              <a:t> </a:t>
            </a:r>
            <a:r>
              <a:rPr sz="2200" spc="195" dirty="0"/>
              <a:t>Check</a:t>
            </a:r>
            <a:r>
              <a:rPr sz="2200" spc="90" dirty="0"/>
              <a:t> </a:t>
            </a:r>
            <a:r>
              <a:rPr sz="2200" spc="305" dirty="0"/>
              <a:t>Bypass</a:t>
            </a:r>
            <a:r>
              <a:rPr sz="2200" spc="90" dirty="0"/>
              <a:t> </a:t>
            </a:r>
            <a:r>
              <a:rPr sz="2200" spc="165" dirty="0"/>
              <a:t>(cont.)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32639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mitigated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sequence: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175903"/>
            <a:ext cx="5236210" cy="16611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(untrusted_offset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&lt;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limit)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421640">
              <a:lnSpc>
                <a:spcPct val="10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FFFFFF"/>
                </a:solidFill>
                <a:latin typeface="Courier New"/>
                <a:cs typeface="Courier New"/>
              </a:rPr>
              <a:t>serializing_instruction();</a:t>
            </a:r>
            <a:endParaRPr sz="2000">
              <a:latin typeface="Courier New"/>
              <a:cs typeface="Courier New"/>
            </a:endParaRPr>
          </a:p>
          <a:p>
            <a:pPr marL="421640" marR="5080">
              <a:lnSpc>
                <a:spcPct val="127200"/>
              </a:lnSpc>
              <a:spcBef>
                <a:spcPts val="55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trusted_value</a:t>
            </a:r>
            <a:r>
              <a:rPr sz="135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trusted_data[untrusted_offset];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tmp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other_data[(trusted_value)&amp;mask];</a:t>
            </a:r>
            <a:endParaRPr sz="1350">
              <a:latin typeface="Courier New"/>
              <a:cs typeface="Courier New"/>
            </a:endParaRPr>
          </a:p>
          <a:p>
            <a:pPr marL="421640">
              <a:lnSpc>
                <a:spcPct val="100000"/>
              </a:lnSpc>
              <a:spcBef>
                <a:spcPts val="440"/>
              </a:spcBef>
            </a:pP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39690" y="2488260"/>
            <a:ext cx="1372870" cy="184150"/>
            <a:chOff x="5139690" y="2488260"/>
            <a:chExt cx="1372870" cy="184150"/>
          </a:xfrm>
        </p:grpSpPr>
        <p:sp>
          <p:nvSpPr>
            <p:cNvPr id="7" name="object 7"/>
            <p:cNvSpPr/>
            <p:nvPr/>
          </p:nvSpPr>
          <p:spPr>
            <a:xfrm>
              <a:off x="5139690" y="2488260"/>
              <a:ext cx="1372870" cy="184150"/>
            </a:xfrm>
            <a:custGeom>
              <a:avLst/>
              <a:gdLst/>
              <a:ahLst/>
              <a:cxnLst/>
              <a:rect l="l" t="t" r="r" b="b"/>
              <a:pathLst>
                <a:path w="1372870" h="184150">
                  <a:moveTo>
                    <a:pt x="342900" y="0"/>
                  </a:moveTo>
                  <a:lnTo>
                    <a:pt x="0" y="91440"/>
                  </a:lnTo>
                  <a:lnTo>
                    <a:pt x="342900" y="184150"/>
                  </a:lnTo>
                  <a:lnTo>
                    <a:pt x="342900" y="137160"/>
                  </a:lnTo>
                  <a:lnTo>
                    <a:pt x="1372869" y="137160"/>
                  </a:lnTo>
                  <a:lnTo>
                    <a:pt x="1372869" y="45719"/>
                  </a:lnTo>
                  <a:lnTo>
                    <a:pt x="342900" y="4571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9690" y="2488260"/>
              <a:ext cx="1372870" cy="184150"/>
            </a:xfrm>
            <a:custGeom>
              <a:avLst/>
              <a:gdLst/>
              <a:ahLst/>
              <a:cxnLst/>
              <a:rect l="l" t="t" r="r" b="b"/>
              <a:pathLst>
                <a:path w="1372870" h="184150">
                  <a:moveTo>
                    <a:pt x="1372869" y="45719"/>
                  </a:moveTo>
                  <a:lnTo>
                    <a:pt x="342900" y="45719"/>
                  </a:lnTo>
                  <a:lnTo>
                    <a:pt x="342900" y="0"/>
                  </a:lnTo>
                  <a:lnTo>
                    <a:pt x="0" y="91440"/>
                  </a:lnTo>
                  <a:lnTo>
                    <a:pt x="342900" y="184150"/>
                  </a:lnTo>
                  <a:lnTo>
                    <a:pt x="342900" y="137160"/>
                  </a:lnTo>
                  <a:lnTo>
                    <a:pt x="1372869" y="137160"/>
                  </a:lnTo>
                  <a:lnTo>
                    <a:pt x="1372869" y="457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61150" y="2324430"/>
            <a:ext cx="147129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prevent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load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95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235" dirty="0"/>
              <a:t>Mitigating</a:t>
            </a:r>
            <a:r>
              <a:rPr sz="2200" spc="95" dirty="0"/>
              <a:t> </a:t>
            </a:r>
            <a:r>
              <a:rPr sz="2200" spc="195" dirty="0"/>
              <a:t>Spectre-</a:t>
            </a:r>
            <a:r>
              <a:rPr sz="2200" spc="285" dirty="0"/>
              <a:t>v1:</a:t>
            </a:r>
            <a:r>
              <a:rPr sz="2200" spc="100" dirty="0"/>
              <a:t> </a:t>
            </a:r>
            <a:r>
              <a:rPr sz="2200" spc="250" dirty="0"/>
              <a:t>Bounds</a:t>
            </a:r>
            <a:r>
              <a:rPr sz="2200" spc="95" dirty="0"/>
              <a:t> </a:t>
            </a:r>
            <a:r>
              <a:rPr sz="2200" spc="195" dirty="0"/>
              <a:t>Check</a:t>
            </a:r>
            <a:r>
              <a:rPr sz="2200" spc="90" dirty="0"/>
              <a:t> </a:t>
            </a:r>
            <a:r>
              <a:rPr sz="2200" spc="305" dirty="0"/>
              <a:t>Bypass</a:t>
            </a:r>
            <a:r>
              <a:rPr sz="2200" spc="90" dirty="0"/>
              <a:t> </a:t>
            </a:r>
            <a:r>
              <a:rPr sz="2200" spc="165" dirty="0"/>
              <a:t>(cont.)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55987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mitigated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sequence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kernel):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95750" y="2743530"/>
            <a:ext cx="222250" cy="1188720"/>
            <a:chOff x="4095750" y="2743530"/>
            <a:chExt cx="222250" cy="1188720"/>
          </a:xfrm>
        </p:grpSpPr>
        <p:sp>
          <p:nvSpPr>
            <p:cNvPr id="6" name="object 6"/>
            <p:cNvSpPr/>
            <p:nvPr/>
          </p:nvSpPr>
          <p:spPr>
            <a:xfrm>
              <a:off x="4206239" y="3062300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869949"/>
                  </a:moveTo>
                  <a:lnTo>
                    <a:pt x="0" y="0"/>
                  </a:lnTo>
                </a:path>
              </a:pathLst>
            </a:custGeom>
            <a:ln w="76194">
              <a:solidFill>
                <a:srgbClr val="CEE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5750" y="2743530"/>
              <a:ext cx="222250" cy="332740"/>
            </a:xfrm>
            <a:custGeom>
              <a:avLst/>
              <a:gdLst/>
              <a:ahLst/>
              <a:cxnLst/>
              <a:rect l="l" t="t" r="r" b="b"/>
              <a:pathLst>
                <a:path w="222250" h="332739">
                  <a:moveTo>
                    <a:pt x="110489" y="0"/>
                  </a:moveTo>
                  <a:lnTo>
                    <a:pt x="0" y="332740"/>
                  </a:lnTo>
                  <a:lnTo>
                    <a:pt x="222250" y="332740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2175903"/>
            <a:ext cx="7773670" cy="20967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35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(untrusted_offset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&lt;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limit)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sz="1350">
              <a:latin typeface="Courier New"/>
              <a:cs typeface="Courier New"/>
            </a:endParaRPr>
          </a:p>
          <a:p>
            <a:pPr marL="421640" marR="5080">
              <a:lnSpc>
                <a:spcPts val="225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untrusted_offset</a:t>
            </a:r>
            <a:r>
              <a:rPr sz="135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urier New"/>
                <a:cs typeface="Courier New"/>
              </a:rPr>
              <a:t>array_index_nospec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(untrusted_offset,</a:t>
            </a:r>
            <a:r>
              <a:rPr sz="135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limit);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trusted_value</a:t>
            </a:r>
            <a:r>
              <a:rPr sz="135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trusted_data[untrusted_offset];</a:t>
            </a:r>
            <a:endParaRPr sz="1350">
              <a:latin typeface="Courier New"/>
              <a:cs typeface="Courier New"/>
            </a:endParaRPr>
          </a:p>
          <a:p>
            <a:pPr marL="421640">
              <a:lnSpc>
                <a:spcPct val="100000"/>
              </a:lnSpc>
              <a:spcBef>
                <a:spcPts val="25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tmp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other_data[(trusted_value)&amp;mask];</a:t>
            </a:r>
            <a:endParaRPr sz="1350">
              <a:latin typeface="Courier New"/>
              <a:cs typeface="Courier New"/>
            </a:endParaRPr>
          </a:p>
          <a:p>
            <a:pPr marL="421640">
              <a:lnSpc>
                <a:spcPct val="100000"/>
              </a:lnSpc>
              <a:spcBef>
                <a:spcPts val="439"/>
              </a:spcBef>
            </a:pP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350">
              <a:latin typeface="Courier New"/>
              <a:cs typeface="Courier New"/>
            </a:endParaRPr>
          </a:p>
          <a:p>
            <a:pPr marR="263525" algn="ctr">
              <a:lnSpc>
                <a:spcPct val="100000"/>
              </a:lnSpc>
              <a:spcBef>
                <a:spcPts val="1270"/>
              </a:spcBef>
            </a:pP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clamps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untrusted_offset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96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9130" y="4821249"/>
            <a:ext cx="591820" cy="182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2050" y="2210130"/>
            <a:ext cx="4273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25" dirty="0"/>
              <a:t>Side-</a:t>
            </a:r>
            <a:r>
              <a:rPr sz="3200" spc="400" dirty="0"/>
              <a:t>channel</a:t>
            </a:r>
            <a:r>
              <a:rPr sz="3200" spc="135" dirty="0"/>
              <a:t> </a:t>
            </a:r>
            <a:r>
              <a:rPr sz="3200" spc="365" dirty="0"/>
              <a:t>attacks</a:t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829130"/>
            <a:ext cx="5669280" cy="2286000"/>
            <a:chOff x="914400" y="1829130"/>
            <a:chExt cx="5669280" cy="2286000"/>
          </a:xfrm>
        </p:grpSpPr>
        <p:sp>
          <p:nvSpPr>
            <p:cNvPr id="3" name="object 3"/>
            <p:cNvSpPr/>
            <p:nvPr/>
          </p:nvSpPr>
          <p:spPr>
            <a:xfrm>
              <a:off x="2560320" y="3109290"/>
              <a:ext cx="4023360" cy="1005840"/>
            </a:xfrm>
            <a:custGeom>
              <a:avLst/>
              <a:gdLst/>
              <a:ahLst/>
              <a:cxnLst/>
              <a:rect l="l" t="t" r="r" b="b"/>
              <a:pathLst>
                <a:path w="4023359" h="1005839">
                  <a:moveTo>
                    <a:pt x="4023359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2011680" y="1005840"/>
                  </a:lnTo>
                  <a:lnTo>
                    <a:pt x="4023359" y="1005840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F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20" y="3109290"/>
              <a:ext cx="4023360" cy="1005840"/>
            </a:xfrm>
            <a:custGeom>
              <a:avLst/>
              <a:gdLst/>
              <a:ahLst/>
              <a:cxnLst/>
              <a:rect l="l" t="t" r="r" b="b"/>
              <a:pathLst>
                <a:path w="4023359" h="1005839">
                  <a:moveTo>
                    <a:pt x="2011680" y="1005840"/>
                  </a:moveTo>
                  <a:lnTo>
                    <a:pt x="0" y="1005840"/>
                  </a:lnTo>
                  <a:lnTo>
                    <a:pt x="0" y="0"/>
                  </a:lnTo>
                  <a:lnTo>
                    <a:pt x="4023359" y="0"/>
                  </a:lnTo>
                  <a:lnTo>
                    <a:pt x="4023359" y="1005840"/>
                  </a:lnTo>
                  <a:lnTo>
                    <a:pt x="2011680" y="10058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164592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2960" y="457200"/>
                  </a:lnTo>
                  <a:lnTo>
                    <a:pt x="1645920" y="4572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82296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645920" y="0"/>
                  </a:lnTo>
                  <a:lnTo>
                    <a:pt x="1645920" y="457200"/>
                  </a:lnTo>
                  <a:lnTo>
                    <a:pt x="822960" y="4572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0320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164592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2959" y="457200"/>
                  </a:lnTo>
                  <a:lnTo>
                    <a:pt x="1645920" y="4572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0320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822959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645920" y="0"/>
                  </a:lnTo>
                  <a:lnTo>
                    <a:pt x="1645920" y="457200"/>
                  </a:lnTo>
                  <a:lnTo>
                    <a:pt x="822959" y="4572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37759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164591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2960" y="457200"/>
                  </a:lnTo>
                  <a:lnTo>
                    <a:pt x="1645919" y="4572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7759" y="182913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82296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645919" y="0"/>
                  </a:lnTo>
                  <a:lnTo>
                    <a:pt x="1645919" y="457200"/>
                  </a:lnTo>
                  <a:lnTo>
                    <a:pt x="822960" y="4572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Spectre-</a:t>
            </a:r>
            <a:r>
              <a:rPr spc="370" dirty="0"/>
              <a:t>v2:</a:t>
            </a:r>
            <a:r>
              <a:rPr spc="120" dirty="0"/>
              <a:t> </a:t>
            </a:r>
            <a:r>
              <a:rPr spc="285" dirty="0"/>
              <a:t>Reminder</a:t>
            </a:r>
            <a:r>
              <a:rPr spc="120" dirty="0"/>
              <a:t> </a:t>
            </a:r>
            <a:r>
              <a:rPr spc="260" dirty="0"/>
              <a:t>on</a:t>
            </a:r>
            <a:r>
              <a:rPr spc="120" dirty="0"/>
              <a:t> </a:t>
            </a:r>
            <a:r>
              <a:rPr spc="320" dirty="0"/>
              <a:t>branch</a:t>
            </a:r>
            <a:r>
              <a:rPr spc="125" dirty="0"/>
              <a:t> </a:t>
            </a:r>
            <a:r>
              <a:rPr spc="210" dirty="0"/>
              <a:t>predictors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7759" y="1895169"/>
            <a:ext cx="164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0x5000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3680" y="1829130"/>
            <a:ext cx="1645920" cy="457200"/>
          </a:xfrm>
          <a:custGeom>
            <a:avLst/>
            <a:gdLst/>
            <a:ahLst/>
            <a:cxnLst/>
            <a:rect l="l" t="t" r="r" b="b"/>
            <a:pathLst>
              <a:path w="1645920" h="457200">
                <a:moveTo>
                  <a:pt x="1645920" y="0"/>
                </a:moveTo>
                <a:lnTo>
                  <a:pt x="0" y="0"/>
                </a:lnTo>
                <a:lnTo>
                  <a:pt x="0" y="457200"/>
                </a:lnTo>
                <a:lnTo>
                  <a:pt x="822960" y="457200"/>
                </a:lnTo>
                <a:lnTo>
                  <a:pt x="1645920" y="457200"/>
                </a:lnTo>
                <a:lnTo>
                  <a:pt x="16459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83680" y="1829130"/>
            <a:ext cx="1645920" cy="4572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800" spc="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26079" y="3383610"/>
            <a:ext cx="1645920" cy="457200"/>
            <a:chOff x="2926079" y="3383610"/>
            <a:chExt cx="1645920" cy="457200"/>
          </a:xfrm>
        </p:grpSpPr>
        <p:sp>
          <p:nvSpPr>
            <p:cNvPr id="16" name="object 16"/>
            <p:cNvSpPr/>
            <p:nvPr/>
          </p:nvSpPr>
          <p:spPr>
            <a:xfrm>
              <a:off x="2926079" y="338361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164592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822959" y="457199"/>
                  </a:lnTo>
                  <a:lnTo>
                    <a:pt x="1645920" y="457199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6079" y="3383610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822959" y="457199"/>
                  </a:moveTo>
                  <a:lnTo>
                    <a:pt x="0" y="457199"/>
                  </a:lnTo>
                  <a:lnTo>
                    <a:pt x="0" y="0"/>
                  </a:lnTo>
                  <a:lnTo>
                    <a:pt x="1645920" y="0"/>
                  </a:lnTo>
                  <a:lnTo>
                    <a:pt x="1645920" y="457199"/>
                  </a:lnTo>
                  <a:lnTo>
                    <a:pt x="822959" y="45719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26079" y="3449649"/>
            <a:ext cx="164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0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0" y="3383610"/>
            <a:ext cx="1645920" cy="457200"/>
          </a:xfrm>
          <a:custGeom>
            <a:avLst/>
            <a:gdLst/>
            <a:ahLst/>
            <a:cxnLst/>
            <a:rect l="l" t="t" r="r" b="b"/>
            <a:pathLst>
              <a:path w="1645920" h="457200">
                <a:moveTo>
                  <a:pt x="1645920" y="0"/>
                </a:moveTo>
                <a:lnTo>
                  <a:pt x="0" y="0"/>
                </a:lnTo>
                <a:lnTo>
                  <a:pt x="0" y="457199"/>
                </a:lnTo>
                <a:lnTo>
                  <a:pt x="822960" y="457199"/>
                </a:lnTo>
                <a:lnTo>
                  <a:pt x="1645920" y="457199"/>
                </a:lnTo>
                <a:lnTo>
                  <a:pt x="16459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72000" y="3383610"/>
            <a:ext cx="1645920" cy="4572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750"/>
              </a:spcBef>
            </a:pPr>
            <a:r>
              <a:rPr sz="1600" spc="40" dirty="0">
                <a:solidFill>
                  <a:srgbClr val="FFFFFF"/>
                </a:solidFill>
                <a:latin typeface="Gill Sans MT"/>
                <a:cs typeface="Gill Sans MT"/>
              </a:rPr>
              <a:t>T,T,N,N,T,T,N,N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137193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36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0" y="15167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36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0" y="166149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36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919604" y="1806269"/>
            <a:ext cx="4024629" cy="1668780"/>
            <a:chOff x="1919604" y="1806269"/>
            <a:chExt cx="4024629" cy="1668780"/>
          </a:xfrm>
        </p:grpSpPr>
        <p:sp>
          <p:nvSpPr>
            <p:cNvPr id="25" name="object 25"/>
            <p:cNvSpPr/>
            <p:nvPr/>
          </p:nvSpPr>
          <p:spPr>
            <a:xfrm>
              <a:off x="1920239" y="2194889"/>
              <a:ext cx="1765300" cy="1177290"/>
            </a:xfrm>
            <a:custGeom>
              <a:avLst/>
              <a:gdLst/>
              <a:ahLst/>
              <a:cxnLst/>
              <a:rect l="l" t="t" r="r" b="b"/>
              <a:pathLst>
                <a:path w="1765300" h="1177289">
                  <a:moveTo>
                    <a:pt x="0" y="0"/>
                  </a:moveTo>
                  <a:lnTo>
                    <a:pt x="1765300" y="117728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2679" y="3339159"/>
              <a:ext cx="177800" cy="135890"/>
            </a:xfrm>
            <a:custGeom>
              <a:avLst/>
              <a:gdLst/>
              <a:ahLst/>
              <a:cxnLst/>
              <a:rect l="l" t="t" r="r" b="b"/>
              <a:pathLst>
                <a:path w="177800" h="135889">
                  <a:moveTo>
                    <a:pt x="39370" y="0"/>
                  </a:moveTo>
                  <a:lnTo>
                    <a:pt x="0" y="59689"/>
                  </a:lnTo>
                  <a:lnTo>
                    <a:pt x="177800" y="135889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00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88129" y="2194889"/>
              <a:ext cx="1855470" cy="1179830"/>
            </a:xfrm>
            <a:custGeom>
              <a:avLst/>
              <a:gdLst/>
              <a:ahLst/>
              <a:cxnLst/>
              <a:rect l="l" t="t" r="r" b="b"/>
              <a:pathLst>
                <a:path w="1855470" h="1179829">
                  <a:moveTo>
                    <a:pt x="1855470" y="0"/>
                  </a:moveTo>
                  <a:lnTo>
                    <a:pt x="0" y="117983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1919" y="3342969"/>
              <a:ext cx="180340" cy="132080"/>
            </a:xfrm>
            <a:custGeom>
              <a:avLst/>
              <a:gdLst/>
              <a:ahLst/>
              <a:cxnLst/>
              <a:rect l="l" t="t" r="r" b="b"/>
              <a:pathLst>
                <a:path w="180339" h="132079">
                  <a:moveTo>
                    <a:pt x="140969" y="0"/>
                  </a:moveTo>
                  <a:lnTo>
                    <a:pt x="0" y="132080"/>
                  </a:lnTo>
                  <a:lnTo>
                    <a:pt x="180339" y="59690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00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0" y="1806269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h="795019">
                  <a:moveTo>
                    <a:pt x="0" y="0"/>
                  </a:moveTo>
                  <a:lnTo>
                    <a:pt x="0" y="72390"/>
                  </a:lnTo>
                </a:path>
                <a:path h="795019">
                  <a:moveTo>
                    <a:pt x="0" y="144780"/>
                  </a:moveTo>
                  <a:lnTo>
                    <a:pt x="0" y="217170"/>
                  </a:lnTo>
                </a:path>
                <a:path h="795019">
                  <a:moveTo>
                    <a:pt x="0" y="288290"/>
                  </a:moveTo>
                  <a:lnTo>
                    <a:pt x="0" y="360680"/>
                  </a:lnTo>
                </a:path>
                <a:path h="795019">
                  <a:moveTo>
                    <a:pt x="0" y="433070"/>
                  </a:moveTo>
                  <a:lnTo>
                    <a:pt x="0" y="505460"/>
                  </a:lnTo>
                </a:path>
                <a:path h="795019">
                  <a:moveTo>
                    <a:pt x="0" y="577850"/>
                  </a:moveTo>
                  <a:lnTo>
                    <a:pt x="0" y="650240"/>
                  </a:lnTo>
                </a:path>
                <a:path h="795019">
                  <a:moveTo>
                    <a:pt x="0" y="722630"/>
                  </a:moveTo>
                  <a:lnTo>
                    <a:pt x="0" y="795020"/>
                  </a:lnTo>
                </a:path>
              </a:pathLst>
            </a:custGeom>
            <a:ln w="36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400" y="1298270"/>
            <a:ext cx="329184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217804" indent="721360">
              <a:lnSpc>
                <a:spcPct val="158800"/>
              </a:lnSpc>
              <a:spcBef>
                <a:spcPts val="100"/>
              </a:spcBef>
              <a:tabLst>
                <a:tab pos="1870075" algn="l"/>
              </a:tabLst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0x5000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	BRANCH</a:t>
            </a:r>
            <a:r>
              <a:rPr sz="1800" spc="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97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832350" y="1443049"/>
            <a:ext cx="378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 /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Hypervisor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5" dirty="0"/>
              <a:t>Spectre-</a:t>
            </a:r>
            <a:r>
              <a:rPr sz="2000" spc="265" dirty="0"/>
              <a:t>v2:</a:t>
            </a:r>
            <a:r>
              <a:rPr sz="2000" spc="100" dirty="0"/>
              <a:t> </a:t>
            </a:r>
            <a:r>
              <a:rPr sz="2000" spc="225" dirty="0"/>
              <a:t>Branch</a:t>
            </a:r>
            <a:r>
              <a:rPr sz="2000" spc="105" dirty="0"/>
              <a:t> </a:t>
            </a:r>
            <a:r>
              <a:rPr sz="2000" spc="130" dirty="0"/>
              <a:t>Predictor</a:t>
            </a:r>
            <a:r>
              <a:rPr sz="2000" spc="105" dirty="0"/>
              <a:t> </a:t>
            </a:r>
            <a:r>
              <a:rPr sz="2000" spc="190" dirty="0"/>
              <a:t>Poisoning</a:t>
            </a:r>
            <a:r>
              <a:rPr sz="2000" spc="105" dirty="0"/>
              <a:t> </a:t>
            </a:r>
            <a:r>
              <a:rPr sz="2000" spc="130" dirty="0"/>
              <a:t>(CVE-</a:t>
            </a:r>
            <a:r>
              <a:rPr sz="2000" spc="225" dirty="0"/>
              <a:t>2017-</a:t>
            </a:r>
            <a:r>
              <a:rPr sz="2000" spc="215" dirty="0"/>
              <a:t>5715)</a:t>
            </a:r>
            <a:endParaRPr sz="20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98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724090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Modern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microprocessors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susceptible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“poisoning”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predictors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Rogue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“trains”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predict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“gadget”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24950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26749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900" y="2224100"/>
            <a:ext cx="7289165" cy="6540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44500" marR="5080">
              <a:lnSpc>
                <a:spcPts val="1410"/>
              </a:lnSpc>
              <a:spcBef>
                <a:spcPts val="17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incorrectly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speculates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down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under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control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repurpose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“gadget”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Relies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prediction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fully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disambiguating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targets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850" y="29403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3367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2914980"/>
            <a:ext cx="7244080" cy="6540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44500" marR="5080">
              <a:lnSpc>
                <a:spcPts val="1410"/>
              </a:lnSpc>
              <a:spcBef>
                <a:spcPts val="17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Virtual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constructed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same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entry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running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higher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privilege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extracted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pattern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v1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0" dirty="0"/>
              <a:t>Mitigating</a:t>
            </a:r>
            <a:r>
              <a:rPr sz="2400" spc="110" dirty="0"/>
              <a:t> </a:t>
            </a:r>
            <a:r>
              <a:rPr sz="2400" spc="215" dirty="0"/>
              <a:t>Spectre-</a:t>
            </a:r>
            <a:r>
              <a:rPr sz="2400" spc="315" dirty="0"/>
              <a:t>v2:</a:t>
            </a:r>
            <a:r>
              <a:rPr sz="2400" spc="110" dirty="0"/>
              <a:t> </a:t>
            </a:r>
            <a:r>
              <a:rPr sz="2400" spc="300" dirty="0"/>
              <a:t>Big</a:t>
            </a:r>
            <a:r>
              <a:rPr sz="2400" spc="110" dirty="0"/>
              <a:t> </a:t>
            </a:r>
            <a:r>
              <a:rPr sz="2400" spc="335" dirty="0"/>
              <a:t>hammer</a:t>
            </a:r>
            <a:r>
              <a:rPr sz="2400" spc="110" dirty="0"/>
              <a:t> </a:t>
            </a:r>
            <a:r>
              <a:rPr sz="2400" spc="260" dirty="0"/>
              <a:t>approach</a:t>
            </a:r>
            <a:endParaRPr sz="24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99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7297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prediction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lacks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capability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disambiguate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contexts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49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Relatively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easy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add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ASID/PCID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tagging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branches)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69989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Initial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(sometimes)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991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408250"/>
            <a:ext cx="613346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Completely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disabling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prediction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would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seriously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harm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performance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Instead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prediction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most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vulnerable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Hypervisor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less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32375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3209619"/>
            <a:ext cx="63290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switch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(process)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5029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3477590"/>
            <a:ext cx="4946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Prevents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application-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to-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attacks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across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050" y="3750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4900" y="3722699"/>
            <a:ext cx="57061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fine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grained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solution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existing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50" dirty="0"/>
              <a:t>Spectre-</a:t>
            </a:r>
            <a:r>
              <a:rPr spc="370" dirty="0"/>
              <a:t>v2:</a:t>
            </a:r>
            <a:r>
              <a:rPr spc="125" dirty="0"/>
              <a:t> </a:t>
            </a:r>
            <a:r>
              <a:rPr spc="350" dirty="0"/>
              <a:t>Big</a:t>
            </a:r>
            <a:r>
              <a:rPr spc="130" dirty="0"/>
              <a:t> </a:t>
            </a:r>
            <a:r>
              <a:rPr spc="395" dirty="0"/>
              <a:t>hammer</a:t>
            </a:r>
            <a:r>
              <a:rPr spc="125" dirty="0"/>
              <a:t> </a:t>
            </a:r>
            <a:r>
              <a:rPr spc="204" dirty="0"/>
              <a:t>(cont)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100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710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7334250" cy="8216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Microcode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microprocessors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alter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behavior</a:t>
            </a: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...also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add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“instructions”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exhibit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effects</a:t>
            </a: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v2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impacted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microprocessors,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microcode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adds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SPEC_CTRL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MSRs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5149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850" y="276258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00" y="2424759"/>
            <a:ext cx="6468745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Model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special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addresses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control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behavior Identified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“CPUID”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enumerates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available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capabilities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IBRS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(Indirect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Restrict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Speculation)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1479" y="32566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8500" y="3231210"/>
            <a:ext cx="545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restrict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50679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3481399"/>
            <a:ext cx="3799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STIBP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(Single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Threaded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Predictor)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1479" y="3753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8500" y="3727780"/>
            <a:ext cx="566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to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force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SMT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(“Hyperthreaded”)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predict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one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thread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40033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3977969"/>
            <a:ext cx="2997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IBPB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(Indirect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Barrier)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1479" y="42510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500" y="4225619"/>
            <a:ext cx="5209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switch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entries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050" y="450121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4900" y="4473269"/>
            <a:ext cx="549338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What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problems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microcode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interfaces?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50" dirty="0"/>
              <a:t>Spectre-</a:t>
            </a:r>
            <a:r>
              <a:rPr spc="400" dirty="0"/>
              <a:t>v2</a:t>
            </a:r>
            <a:r>
              <a:rPr spc="114" dirty="0"/>
              <a:t> </a:t>
            </a:r>
            <a:r>
              <a:rPr spc="229" dirty="0"/>
              <a:t>with</a:t>
            </a:r>
            <a:r>
              <a:rPr spc="130" dirty="0"/>
              <a:t> </a:t>
            </a:r>
            <a:r>
              <a:rPr spc="245" dirty="0"/>
              <a:t>Retpolines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101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8687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Microcoded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mitigations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effective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expensive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due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their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implementation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240951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900" y="1958669"/>
            <a:ext cx="7348220" cy="6540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44500" marR="5080">
              <a:lnSpc>
                <a:spcPts val="1400"/>
              </a:lnSpc>
              <a:spcBef>
                <a:spcPts val="180"/>
              </a:spcBef>
            </a:pP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convenient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logic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predictors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“IBRS”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must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disable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independent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logic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core.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take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thousands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cycles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Google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decided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try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04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alternative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solution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pure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approach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850" y="2674950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700" y="2584780"/>
            <a:ext cx="5900420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5100"/>
              </a:lnSpc>
              <a:spcBef>
                <a:spcPts val="105"/>
              </a:spcBef>
            </a:pP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If</a:t>
            </a:r>
            <a:r>
              <a:rPr sz="12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branches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problem,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then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solution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avoid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them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“Retpolines”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stand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“Return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Trampolines”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replace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branches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Setup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fake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function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stack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“return”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place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call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85" dirty="0"/>
              <a:t>Spectre</a:t>
            </a:r>
            <a:r>
              <a:rPr spc="110" dirty="0"/>
              <a:t> </a:t>
            </a:r>
            <a:r>
              <a:rPr spc="229" dirty="0"/>
              <a:t>with</a:t>
            </a:r>
            <a:r>
              <a:rPr spc="130" dirty="0"/>
              <a:t> </a:t>
            </a:r>
            <a:r>
              <a:rPr spc="254" dirty="0"/>
              <a:t>Retpolines</a:t>
            </a:r>
            <a:r>
              <a:rPr spc="114" dirty="0"/>
              <a:t> </a:t>
            </a:r>
            <a:r>
              <a:rPr spc="210"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4380230" cy="4292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00"/>
              </a:spcBef>
            </a:pP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retpoline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call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sequence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(source: </a:t>
            </a:r>
            <a:r>
              <a:rPr sz="1350" spc="140" dirty="0">
                <a:solidFill>
                  <a:srgbClr val="2975C5"/>
                </a:solidFill>
                <a:latin typeface="Gill Sans MT"/>
                <a:cs typeface="Gill Sans MT"/>
                <a:hlinkClick r:id="rId2"/>
              </a:rPr>
              <a:t>https://support.google.com/faqs/answer/7625886</a:t>
            </a:r>
            <a:r>
              <a:rPr sz="1350" spc="110" dirty="0">
                <a:solidFill>
                  <a:srgbClr val="2975C5"/>
                </a:solidFill>
                <a:latin typeface="Gill Sans MT"/>
                <a:cs typeface="Gill Sans MT"/>
              </a:rPr>
              <a:t> </a:t>
            </a:r>
            <a:r>
              <a:rPr sz="1350" spc="35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39" y="2347289"/>
            <a:ext cx="2171700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03200">
              <a:lnSpc>
                <a:spcPct val="1272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call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set_up_target; capture_spec:</a:t>
            </a:r>
            <a:endParaRPr sz="1350">
              <a:latin typeface="Courier New"/>
              <a:cs typeface="Courier New"/>
            </a:endParaRPr>
          </a:p>
          <a:p>
            <a:pPr marL="215900">
              <a:lnSpc>
                <a:spcPct val="100000"/>
              </a:lnSpc>
              <a:spcBef>
                <a:spcPts val="439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pause;</a:t>
            </a:r>
            <a:endParaRPr sz="1350">
              <a:latin typeface="Courier New"/>
              <a:cs typeface="Courier New"/>
            </a:endParaRPr>
          </a:p>
          <a:p>
            <a:pPr marL="215900">
              <a:lnSpc>
                <a:spcPct val="100000"/>
              </a:lnSpc>
              <a:spcBef>
                <a:spcPts val="4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jmp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capture_spec;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039" y="3392499"/>
            <a:ext cx="1967230" cy="8102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set_up_target:</a:t>
            </a:r>
            <a:endParaRPr sz="1350">
              <a:latin typeface="Courier New"/>
              <a:cs typeface="Courier New"/>
            </a:endParaRPr>
          </a:p>
          <a:p>
            <a:pPr marL="215900" marR="5080">
              <a:lnSpc>
                <a:spcPct val="127200"/>
              </a:lnSpc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mov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%r11,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(%rsp);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ret;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00400" y="3732860"/>
            <a:ext cx="1737360" cy="274320"/>
            <a:chOff x="3200400" y="3732860"/>
            <a:chExt cx="1737360" cy="274320"/>
          </a:xfrm>
        </p:grpSpPr>
        <p:sp>
          <p:nvSpPr>
            <p:cNvPr id="8" name="object 8"/>
            <p:cNvSpPr/>
            <p:nvPr/>
          </p:nvSpPr>
          <p:spPr>
            <a:xfrm>
              <a:off x="3200400" y="3732860"/>
              <a:ext cx="1737360" cy="274320"/>
            </a:xfrm>
            <a:custGeom>
              <a:avLst/>
              <a:gdLst/>
              <a:ahLst/>
              <a:cxnLst/>
              <a:rect l="l" t="t" r="r" b="b"/>
              <a:pathLst>
                <a:path w="1737360" h="274320">
                  <a:moveTo>
                    <a:pt x="434339" y="0"/>
                  </a:moveTo>
                  <a:lnTo>
                    <a:pt x="0" y="137159"/>
                  </a:lnTo>
                  <a:lnTo>
                    <a:pt x="434339" y="274319"/>
                  </a:lnTo>
                  <a:lnTo>
                    <a:pt x="434339" y="205739"/>
                  </a:lnTo>
                  <a:lnTo>
                    <a:pt x="1737360" y="205739"/>
                  </a:lnTo>
                  <a:lnTo>
                    <a:pt x="1737360" y="68579"/>
                  </a:lnTo>
                  <a:lnTo>
                    <a:pt x="434339" y="68579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0400" y="3732860"/>
              <a:ext cx="1737360" cy="274320"/>
            </a:xfrm>
            <a:custGeom>
              <a:avLst/>
              <a:gdLst/>
              <a:ahLst/>
              <a:cxnLst/>
              <a:rect l="l" t="t" r="r" b="b"/>
              <a:pathLst>
                <a:path w="1737360" h="274320">
                  <a:moveTo>
                    <a:pt x="1737360" y="68579"/>
                  </a:moveTo>
                  <a:lnTo>
                    <a:pt x="434339" y="68579"/>
                  </a:lnTo>
                  <a:lnTo>
                    <a:pt x="434339" y="0"/>
                  </a:lnTo>
                  <a:lnTo>
                    <a:pt x="0" y="137159"/>
                  </a:lnTo>
                  <a:lnTo>
                    <a:pt x="434339" y="274319"/>
                  </a:lnTo>
                  <a:lnTo>
                    <a:pt x="434339" y="205739"/>
                  </a:lnTo>
                  <a:lnTo>
                    <a:pt x="1737360" y="205739"/>
                  </a:lnTo>
                  <a:lnTo>
                    <a:pt x="1737360" y="6857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57470" y="3567760"/>
            <a:ext cx="265303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modify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return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stack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force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Gill Sans MT"/>
                <a:cs typeface="Gill Sans MT"/>
              </a:rPr>
              <a:t>“return”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target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102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85" dirty="0"/>
              <a:t>Spectre</a:t>
            </a:r>
            <a:r>
              <a:rPr spc="110" dirty="0"/>
              <a:t> </a:t>
            </a:r>
            <a:r>
              <a:rPr spc="229" dirty="0"/>
              <a:t>with</a:t>
            </a:r>
            <a:r>
              <a:rPr spc="130" dirty="0"/>
              <a:t> </a:t>
            </a:r>
            <a:r>
              <a:rPr spc="254" dirty="0"/>
              <a:t>Retpolines</a:t>
            </a:r>
            <a:r>
              <a:rPr spc="114" dirty="0"/>
              <a:t> </a:t>
            </a:r>
            <a:r>
              <a:rPr spc="210"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4380230" cy="4292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00"/>
              </a:spcBef>
            </a:pP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retpoline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call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sequence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(source: </a:t>
            </a:r>
            <a:r>
              <a:rPr sz="1350" spc="140" dirty="0">
                <a:solidFill>
                  <a:srgbClr val="2975C5"/>
                </a:solidFill>
                <a:latin typeface="Gill Sans MT"/>
                <a:cs typeface="Gill Sans MT"/>
                <a:hlinkClick r:id="rId2"/>
              </a:rPr>
              <a:t>https://support.google.com/faqs/answer/7625886</a:t>
            </a:r>
            <a:r>
              <a:rPr sz="1350" spc="110" dirty="0">
                <a:solidFill>
                  <a:srgbClr val="2975C5"/>
                </a:solidFill>
                <a:latin typeface="Gill Sans MT"/>
                <a:cs typeface="Gill Sans MT"/>
              </a:rPr>
              <a:t> </a:t>
            </a:r>
            <a:r>
              <a:rPr sz="1350" spc="35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39" y="2347289"/>
            <a:ext cx="21717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03200">
              <a:lnSpc>
                <a:spcPct val="1272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call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set_up_target; capture_spec:</a:t>
            </a:r>
            <a:endParaRPr sz="1350">
              <a:latin typeface="Courier New"/>
              <a:cs typeface="Courier New"/>
            </a:endParaRPr>
          </a:p>
          <a:p>
            <a:pPr marL="215900">
              <a:lnSpc>
                <a:spcPct val="100000"/>
              </a:lnSpc>
              <a:spcBef>
                <a:spcPts val="439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pause;</a:t>
            </a:r>
            <a:endParaRPr sz="1350">
              <a:latin typeface="Courier New"/>
              <a:cs typeface="Courier New"/>
            </a:endParaRPr>
          </a:p>
          <a:p>
            <a:pPr marL="12700" marR="209550" indent="203200">
              <a:lnSpc>
                <a:spcPts val="2060"/>
              </a:lnSpc>
              <a:spcBef>
                <a:spcPts val="13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jmp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capture_spec; set_up_target:</a:t>
            </a:r>
            <a:endParaRPr sz="1350">
              <a:latin typeface="Courier New"/>
              <a:cs typeface="Courier New"/>
            </a:endParaRPr>
          </a:p>
          <a:p>
            <a:pPr marL="215900" marR="209550">
              <a:lnSpc>
                <a:spcPts val="2060"/>
              </a:lnSpc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mov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%r11,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(%rsp);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ret;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00400" y="2926410"/>
            <a:ext cx="1737360" cy="274320"/>
            <a:chOff x="3200400" y="2926410"/>
            <a:chExt cx="1737360" cy="274320"/>
          </a:xfrm>
        </p:grpSpPr>
        <p:sp>
          <p:nvSpPr>
            <p:cNvPr id="7" name="object 7"/>
            <p:cNvSpPr/>
            <p:nvPr/>
          </p:nvSpPr>
          <p:spPr>
            <a:xfrm>
              <a:off x="3200400" y="2926410"/>
              <a:ext cx="1737360" cy="274320"/>
            </a:xfrm>
            <a:custGeom>
              <a:avLst/>
              <a:gdLst/>
              <a:ahLst/>
              <a:cxnLst/>
              <a:rect l="l" t="t" r="r" b="b"/>
              <a:pathLst>
                <a:path w="1737360" h="274319">
                  <a:moveTo>
                    <a:pt x="434339" y="0"/>
                  </a:moveTo>
                  <a:lnTo>
                    <a:pt x="0" y="137160"/>
                  </a:lnTo>
                  <a:lnTo>
                    <a:pt x="434339" y="274319"/>
                  </a:lnTo>
                  <a:lnTo>
                    <a:pt x="434339" y="205740"/>
                  </a:lnTo>
                  <a:lnTo>
                    <a:pt x="1737360" y="205740"/>
                  </a:lnTo>
                  <a:lnTo>
                    <a:pt x="1737360" y="68580"/>
                  </a:lnTo>
                  <a:lnTo>
                    <a:pt x="434339" y="6858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400" y="2926410"/>
              <a:ext cx="1737360" cy="274320"/>
            </a:xfrm>
            <a:custGeom>
              <a:avLst/>
              <a:gdLst/>
              <a:ahLst/>
              <a:cxnLst/>
              <a:rect l="l" t="t" r="r" b="b"/>
              <a:pathLst>
                <a:path w="1737360" h="274319">
                  <a:moveTo>
                    <a:pt x="1737360" y="68580"/>
                  </a:moveTo>
                  <a:lnTo>
                    <a:pt x="434339" y="68580"/>
                  </a:lnTo>
                  <a:lnTo>
                    <a:pt x="434339" y="0"/>
                  </a:lnTo>
                  <a:lnTo>
                    <a:pt x="0" y="137160"/>
                  </a:lnTo>
                  <a:lnTo>
                    <a:pt x="434339" y="274319"/>
                  </a:lnTo>
                  <a:lnTo>
                    <a:pt x="434339" y="205740"/>
                  </a:lnTo>
                  <a:lnTo>
                    <a:pt x="1737360" y="205740"/>
                  </a:lnTo>
                  <a:lnTo>
                    <a:pt x="1737360" y="685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57470" y="2739719"/>
            <a:ext cx="287718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harmless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infinite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loop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CPU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speculate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:)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103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0350" y="4404690"/>
            <a:ext cx="6410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0" dirty="0">
                <a:solidFill>
                  <a:srgbClr val="FFFFFF"/>
                </a:solidFill>
                <a:latin typeface="Gill Sans MT"/>
                <a:cs typeface="Gill Sans MT"/>
              </a:rPr>
              <a:t>*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4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Gill Sans MT"/>
                <a:cs typeface="Gill Sans MT"/>
              </a:rPr>
              <a:t>might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Gill Sans MT"/>
                <a:cs typeface="Gill Sans MT"/>
              </a:rPr>
              <a:t>replace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75" dirty="0">
                <a:solidFill>
                  <a:srgbClr val="FFFFFF"/>
                </a:solidFill>
                <a:latin typeface="Gill Sans MT"/>
                <a:cs typeface="Gill Sans MT"/>
              </a:rPr>
              <a:t>“pause”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Gill Sans MT"/>
                <a:cs typeface="Gill Sans MT"/>
              </a:rPr>
              <a:t>“lfence”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Gill Sans MT"/>
                <a:cs typeface="Gill Sans MT"/>
              </a:rPr>
              <a:t>depending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Gill Sans MT"/>
                <a:cs typeface="Gill Sans MT"/>
              </a:rPr>
              <a:t>power/uarch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5430"/>
            <a:ext cx="6658609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50" dirty="0"/>
              <a:t>Spectre-</a:t>
            </a:r>
            <a:r>
              <a:rPr spc="400" dirty="0"/>
              <a:t>v2</a:t>
            </a:r>
            <a:r>
              <a:rPr spc="114" dirty="0"/>
              <a:t> </a:t>
            </a:r>
            <a:r>
              <a:rPr spc="229" dirty="0"/>
              <a:t>with</a:t>
            </a:r>
            <a:r>
              <a:rPr spc="130" dirty="0"/>
              <a:t> </a:t>
            </a:r>
            <a:r>
              <a:rPr spc="245" dirty="0"/>
              <a:t>Retpolines </a:t>
            </a:r>
            <a:r>
              <a:rPr spc="210" dirty="0"/>
              <a:t>(cont)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104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0891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Retpolines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novel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solution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industry-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wide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problem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branches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65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Credit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Google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releasing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freely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without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patent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claims/encouraging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adoption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68592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However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present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number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challenges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Systems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users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471750"/>
            <a:ext cx="679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recompilation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software,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possibly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dynamic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patching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1479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2718130"/>
            <a:ext cx="6247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should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temporary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nature,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automatically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silicon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29937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2968319"/>
            <a:ext cx="6821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speculate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return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Gill Sans MT"/>
                <a:cs typeface="Gill Sans MT"/>
              </a:rPr>
              <a:t>path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functions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RSB 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(Return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Stack</a:t>
            </a:r>
            <a:r>
              <a:rPr sz="120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Buffer)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1479" y="32413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8500" y="3214700"/>
            <a:ext cx="5596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Need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explicitly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0" dirty="0">
                <a:solidFill>
                  <a:srgbClr val="FFFFFF"/>
                </a:solidFill>
                <a:latin typeface="Gill Sans MT"/>
                <a:cs typeface="Gill Sans MT"/>
              </a:rPr>
              <a:t>manage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(stuff)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RSB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avoid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interference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2850" y="3464890"/>
            <a:ext cx="5838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323215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35915" algn="l"/>
              </a:tabLst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Certain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alternative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predictors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RSB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underflow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occurs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5430"/>
            <a:ext cx="6658609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300" dirty="0"/>
              <a:t>Mitigating</a:t>
            </a:r>
            <a:r>
              <a:rPr spc="125" dirty="0"/>
              <a:t> </a:t>
            </a:r>
            <a:r>
              <a:rPr spc="250" dirty="0"/>
              <a:t>Spectre-</a:t>
            </a:r>
            <a:r>
              <a:rPr spc="400" dirty="0"/>
              <a:t>v2</a:t>
            </a:r>
            <a:r>
              <a:rPr spc="114" dirty="0"/>
              <a:t> </a:t>
            </a:r>
            <a:r>
              <a:rPr spc="229" dirty="0"/>
              <a:t>with</a:t>
            </a:r>
            <a:r>
              <a:rPr spc="130" dirty="0"/>
              <a:t> </a:t>
            </a:r>
            <a:r>
              <a:rPr spc="245" dirty="0"/>
              <a:t>Retpolines </a:t>
            </a:r>
            <a:r>
              <a:rPr spc="210" dirty="0"/>
              <a:t>(cont)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0891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Retpolines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novel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solution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industry-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wide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problem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indirect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branches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65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Credit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Google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releasing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freely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without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patent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claims/encouraging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adoption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68592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However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present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number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challenges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Systems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users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471750"/>
            <a:ext cx="679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recompilation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software,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possibly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dynamic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patching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1479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2718130"/>
            <a:ext cx="6247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should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temporary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nature,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automatically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silicon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29937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2968319"/>
            <a:ext cx="6821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speculate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return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Gill Sans MT"/>
                <a:cs typeface="Gill Sans MT"/>
              </a:rPr>
              <a:t>path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FFFFFF"/>
                </a:solidFill>
                <a:latin typeface="Gill Sans MT"/>
                <a:cs typeface="Gill Sans MT"/>
              </a:rPr>
              <a:t>functions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5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Gill Sans MT"/>
                <a:cs typeface="Gill Sans MT"/>
              </a:rPr>
              <a:t>RSB </a:t>
            </a:r>
            <a:r>
              <a:rPr sz="1200" b="1" spc="105" dirty="0">
                <a:solidFill>
                  <a:srgbClr val="FFFFFF"/>
                </a:solidFill>
                <a:latin typeface="Gill Sans MT"/>
                <a:cs typeface="Gill Sans MT"/>
              </a:rPr>
              <a:t>(Return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Gill Sans MT"/>
                <a:cs typeface="Gill Sans MT"/>
              </a:rPr>
              <a:t>Stack</a:t>
            </a:r>
            <a:r>
              <a:rPr sz="120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95" dirty="0">
                <a:solidFill>
                  <a:srgbClr val="FFFFFF"/>
                </a:solidFill>
                <a:latin typeface="Gill Sans MT"/>
                <a:cs typeface="Gill Sans MT"/>
              </a:rPr>
              <a:t>Buffer)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1479" y="32413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8500" y="3214700"/>
            <a:ext cx="5596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Need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explicitly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0" dirty="0">
                <a:solidFill>
                  <a:srgbClr val="FFFFFF"/>
                </a:solidFill>
                <a:latin typeface="Gill Sans MT"/>
                <a:cs typeface="Gill Sans MT"/>
              </a:rPr>
              <a:t>manage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(stuff)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RSB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avoid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malicious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interference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2850" y="3464890"/>
            <a:ext cx="5838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323215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35915" algn="l"/>
              </a:tabLst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Certain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alternative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predictors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RSB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underflow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occurs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54800" y="3200730"/>
            <a:ext cx="223520" cy="914400"/>
            <a:chOff x="6654800" y="3200730"/>
            <a:chExt cx="223520" cy="914400"/>
          </a:xfrm>
        </p:grpSpPr>
        <p:sp>
          <p:nvSpPr>
            <p:cNvPr id="19" name="object 19"/>
            <p:cNvSpPr/>
            <p:nvPr/>
          </p:nvSpPr>
          <p:spPr>
            <a:xfrm>
              <a:off x="6766560" y="3519500"/>
              <a:ext cx="0" cy="595630"/>
            </a:xfrm>
            <a:custGeom>
              <a:avLst/>
              <a:gdLst/>
              <a:ahLst/>
              <a:cxnLst/>
              <a:rect l="l" t="t" r="r" b="b"/>
              <a:pathLst>
                <a:path h="595629">
                  <a:moveTo>
                    <a:pt x="0" y="595629"/>
                  </a:moveTo>
                  <a:lnTo>
                    <a:pt x="0" y="0"/>
                  </a:lnTo>
                </a:path>
              </a:pathLst>
            </a:custGeom>
            <a:ln w="76194">
              <a:solidFill>
                <a:srgbClr val="CEE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54800" y="3200730"/>
              <a:ext cx="223520" cy="334010"/>
            </a:xfrm>
            <a:custGeom>
              <a:avLst/>
              <a:gdLst/>
              <a:ahLst/>
              <a:cxnLst/>
              <a:rect l="l" t="t" r="r" b="b"/>
              <a:pathLst>
                <a:path w="223520" h="334010">
                  <a:moveTo>
                    <a:pt x="111759" y="0"/>
                  </a:moveTo>
                  <a:lnTo>
                    <a:pt x="0" y="334010"/>
                  </a:lnTo>
                  <a:lnTo>
                    <a:pt x="223520" y="334010"/>
                  </a:lnTo>
                  <a:lnTo>
                    <a:pt x="1117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89550" y="4130369"/>
            <a:ext cx="3291204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9530">
              <a:lnSpc>
                <a:spcPts val="2090"/>
              </a:lnSpc>
              <a:spcBef>
                <a:spcPts val="225"/>
              </a:spcBef>
            </a:pP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see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SpectreRSB,“ret2spec”, </a:t>
            </a:r>
            <a:r>
              <a:rPr sz="1800" spc="254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RSB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vulnerabilties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105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/>
              <a:t>Variations</a:t>
            </a:r>
            <a:r>
              <a:rPr sz="2400" spc="95" dirty="0"/>
              <a:t> </a:t>
            </a:r>
            <a:r>
              <a:rPr sz="2400" spc="220" dirty="0"/>
              <a:t>on</a:t>
            </a:r>
            <a:r>
              <a:rPr sz="2400" spc="105" dirty="0"/>
              <a:t> </a:t>
            </a:r>
            <a:r>
              <a:rPr sz="2400" spc="440" dirty="0"/>
              <a:t>a</a:t>
            </a:r>
            <a:r>
              <a:rPr sz="2400" spc="105" dirty="0"/>
              <a:t> </a:t>
            </a:r>
            <a:r>
              <a:rPr sz="2400" spc="305" dirty="0"/>
              <a:t>theme:</a:t>
            </a:r>
            <a:r>
              <a:rPr sz="2400" spc="100" dirty="0"/>
              <a:t> </a:t>
            </a:r>
            <a:r>
              <a:rPr sz="2400" spc="265" dirty="0"/>
              <a:t>variant</a:t>
            </a:r>
            <a:r>
              <a:rPr sz="2400" spc="110" dirty="0"/>
              <a:t> </a:t>
            </a:r>
            <a:r>
              <a:rPr sz="2400" spc="375" dirty="0"/>
              <a:t>3a</a:t>
            </a:r>
            <a:r>
              <a:rPr sz="2400" spc="114" dirty="0"/>
              <a:t> </a:t>
            </a:r>
            <a:r>
              <a:rPr sz="2400" spc="290" dirty="0"/>
              <a:t>(Sysreg</a:t>
            </a:r>
            <a:r>
              <a:rPr sz="2400" spc="114" dirty="0"/>
              <a:t> </a:t>
            </a:r>
            <a:r>
              <a:rPr sz="2400" spc="225" dirty="0"/>
              <a:t>read)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106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7108190" cy="754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Variations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microarchitecture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attacks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likely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found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20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years</a:t>
            </a:r>
            <a:endParaRPr sz="1350">
              <a:latin typeface="Gill Sans MT"/>
              <a:cs typeface="Gill Sans MT"/>
            </a:endParaRPr>
          </a:p>
          <a:p>
            <a:pPr marL="12700" marR="5080">
              <a:lnSpc>
                <a:spcPts val="1560"/>
              </a:lnSpc>
              <a:spcBef>
                <a:spcPts val="570"/>
              </a:spcBef>
            </a:pP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“variant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3a”.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microprocessors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allow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speculative read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privileged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should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4476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2422219"/>
            <a:ext cx="6894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key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structures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such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base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69526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666060"/>
            <a:ext cx="64617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Sequence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meltdown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instead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data,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6070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935300"/>
            <a:ext cx="652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Extract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crossing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uarch/arch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boundary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same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way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“Meltdown”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Side-</a:t>
            </a:r>
            <a:r>
              <a:rPr spc="330" dirty="0"/>
              <a:t>channel</a:t>
            </a:r>
            <a:r>
              <a:rPr spc="155" dirty="0"/>
              <a:t> </a:t>
            </a:r>
            <a:r>
              <a:rPr spc="310" dirty="0"/>
              <a:t>attacks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62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933565" cy="8242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6100"/>
              </a:lnSpc>
              <a:spcBef>
                <a:spcPts val="16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“In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security,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side-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channel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04" dirty="0">
                <a:solidFill>
                  <a:srgbClr val="FFFFFF"/>
                </a:solidFill>
                <a:latin typeface="Gill Sans MT"/>
                <a:cs typeface="Gill Sans MT"/>
              </a:rPr>
              <a:t>any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based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information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gained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physical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implementation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system,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rather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than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weaknesses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implemented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algorithm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itself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cryptanalysis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software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bugs).”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Wikipedia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definition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50" y="28438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900" y="2815919"/>
            <a:ext cx="29705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Examples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channels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include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2850" y="31092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850" y="3356940"/>
            <a:ext cx="93345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700" y="3020390"/>
            <a:ext cx="6428740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Monitoring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machine's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electromagnetic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emissions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(“TEMPEST”-like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remote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attacks)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Measuring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machine's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power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consumption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(differential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power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analysis)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Timing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length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operations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derive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machine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...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25" dirty="0"/>
              <a:t>Variant</a:t>
            </a:r>
            <a:r>
              <a:rPr sz="2600" spc="114" dirty="0"/>
              <a:t> </a:t>
            </a:r>
            <a:r>
              <a:rPr sz="2600" spc="320" dirty="0"/>
              <a:t>4:</a:t>
            </a:r>
            <a:r>
              <a:rPr sz="2600" spc="114" dirty="0"/>
              <a:t> </a:t>
            </a:r>
            <a:r>
              <a:rPr sz="2600" spc="300" dirty="0"/>
              <a:t>“Speculative</a:t>
            </a:r>
            <a:r>
              <a:rPr sz="2600" spc="114" dirty="0"/>
              <a:t> </a:t>
            </a:r>
            <a:r>
              <a:rPr sz="2600" spc="210" dirty="0"/>
              <a:t>Store</a:t>
            </a:r>
            <a:r>
              <a:rPr sz="2600" spc="114" dirty="0"/>
              <a:t> </a:t>
            </a:r>
            <a:r>
              <a:rPr sz="2600" spc="250" dirty="0"/>
              <a:t>Buffer</a:t>
            </a:r>
            <a:r>
              <a:rPr sz="2600" spc="114" dirty="0"/>
              <a:t> </a:t>
            </a:r>
            <a:r>
              <a:rPr sz="2600" spc="335" dirty="0"/>
              <a:t>Bypass”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81050" y="12868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258899"/>
            <a:ext cx="40360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Recall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“load/store”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queues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5522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526869"/>
            <a:ext cx="392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between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its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hierarchy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17986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1770710"/>
            <a:ext cx="42227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Recent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stores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addresses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later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read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064080"/>
            <a:ext cx="9334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5581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1973909"/>
            <a:ext cx="3874770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might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obvious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stack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pointer)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10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containing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address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Dynamically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dependency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28057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2777819"/>
            <a:ext cx="39147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Searching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Load/Store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queue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takes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0711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33175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6700" y="2982290"/>
            <a:ext cx="278765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CAM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(Content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Addressable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Memory)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Different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alignments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sub-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word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1050" y="356521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4900" y="3537280"/>
            <a:ext cx="42875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bypasses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queue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2850" y="3830649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36700" y="3740480"/>
            <a:ext cx="3733165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Speculates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there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conflicting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recent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stores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older</a:t>
            </a:r>
            <a:r>
              <a:rPr sz="12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values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variables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Detect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retirement/unwind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(“Disambiguation”)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2779" y="1317320"/>
            <a:ext cx="2451100" cy="302260"/>
          </a:xfrm>
          <a:custGeom>
            <a:avLst/>
            <a:gdLst/>
            <a:ahLst/>
            <a:cxnLst/>
            <a:rect l="l" t="t" r="r" b="b"/>
            <a:pathLst>
              <a:path w="2451100" h="302259">
                <a:moveTo>
                  <a:pt x="2451100" y="0"/>
                </a:moveTo>
                <a:lnTo>
                  <a:pt x="0" y="0"/>
                </a:lnTo>
                <a:lnTo>
                  <a:pt x="0" y="302260"/>
                </a:lnTo>
                <a:lnTo>
                  <a:pt x="1225550" y="302260"/>
                </a:lnTo>
                <a:lnTo>
                  <a:pt x="2451100" y="302260"/>
                </a:lnTo>
                <a:lnTo>
                  <a:pt x="24511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32779" y="1317320"/>
            <a:ext cx="2451100" cy="3022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I$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00800" y="1770710"/>
            <a:ext cx="1113790" cy="151130"/>
          </a:xfrm>
          <a:custGeom>
            <a:avLst/>
            <a:gdLst/>
            <a:ahLst/>
            <a:cxnLst/>
            <a:rect l="l" t="t" r="r" b="b"/>
            <a:pathLst>
              <a:path w="1113790" h="151130">
                <a:moveTo>
                  <a:pt x="1113790" y="0"/>
                </a:moveTo>
                <a:lnTo>
                  <a:pt x="0" y="0"/>
                </a:lnTo>
                <a:lnTo>
                  <a:pt x="0" y="151129"/>
                </a:lnTo>
                <a:lnTo>
                  <a:pt x="557529" y="151129"/>
                </a:lnTo>
                <a:lnTo>
                  <a:pt x="1113790" y="151129"/>
                </a:lnTo>
                <a:lnTo>
                  <a:pt x="111379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00800" y="1770710"/>
            <a:ext cx="1113790" cy="15113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"/>
              </a:spcBef>
            </a:pPr>
            <a:r>
              <a:rPr sz="900" spc="70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9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ill Sans MT"/>
                <a:cs typeface="Gill Sans MT"/>
              </a:rPr>
              <a:t>Fetch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00800" y="1921840"/>
            <a:ext cx="1113790" cy="303530"/>
            <a:chOff x="6400800" y="1921840"/>
            <a:chExt cx="1113790" cy="303530"/>
          </a:xfrm>
        </p:grpSpPr>
        <p:sp>
          <p:nvSpPr>
            <p:cNvPr id="26" name="object 26"/>
            <p:cNvSpPr/>
            <p:nvPr/>
          </p:nvSpPr>
          <p:spPr>
            <a:xfrm>
              <a:off x="6400800" y="1921840"/>
              <a:ext cx="1113790" cy="303530"/>
            </a:xfrm>
            <a:custGeom>
              <a:avLst/>
              <a:gdLst/>
              <a:ahLst/>
              <a:cxnLst/>
              <a:rect l="l" t="t" r="r" b="b"/>
              <a:pathLst>
                <a:path w="1113790" h="303530">
                  <a:moveTo>
                    <a:pt x="1113790" y="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557529" y="303530"/>
                  </a:lnTo>
                  <a:lnTo>
                    <a:pt x="1113790" y="30353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00800" y="1921840"/>
              <a:ext cx="1113790" cy="303530"/>
            </a:xfrm>
            <a:custGeom>
              <a:avLst/>
              <a:gdLst/>
              <a:ahLst/>
              <a:cxnLst/>
              <a:rect l="l" t="t" r="r" b="b"/>
              <a:pathLst>
                <a:path w="1113790" h="303530">
                  <a:moveTo>
                    <a:pt x="557529" y="303530"/>
                  </a:moveTo>
                  <a:lnTo>
                    <a:pt x="0" y="303530"/>
                  </a:lnTo>
                  <a:lnTo>
                    <a:pt x="0" y="0"/>
                  </a:lnTo>
                  <a:lnTo>
                    <a:pt x="1113790" y="0"/>
                  </a:lnTo>
                  <a:lnTo>
                    <a:pt x="1113790" y="303530"/>
                  </a:lnTo>
                  <a:lnTo>
                    <a:pt x="557529" y="30353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03340" y="1896440"/>
            <a:ext cx="1108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9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Gill Sans MT"/>
                <a:cs typeface="Gill Sans MT"/>
              </a:rPr>
              <a:t>Decode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32779" y="1770710"/>
            <a:ext cx="1709420" cy="454659"/>
            <a:chOff x="5732779" y="1770710"/>
            <a:chExt cx="1709420" cy="454659"/>
          </a:xfrm>
        </p:grpSpPr>
        <p:sp>
          <p:nvSpPr>
            <p:cNvPr id="30" name="object 30"/>
            <p:cNvSpPr/>
            <p:nvPr/>
          </p:nvSpPr>
          <p:spPr>
            <a:xfrm>
              <a:off x="647445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14858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4930" y="152400"/>
                  </a:lnTo>
                  <a:lnTo>
                    <a:pt x="148589" y="15240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445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74930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48589" y="0"/>
                  </a:lnTo>
                  <a:lnTo>
                    <a:pt x="148589" y="152400"/>
                  </a:lnTo>
                  <a:lnTo>
                    <a:pt x="74930" y="1524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8019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14859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3659" y="152400"/>
                  </a:lnTo>
                  <a:lnTo>
                    <a:pt x="148590" y="15240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8019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73659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48590" y="0"/>
                  </a:lnTo>
                  <a:lnTo>
                    <a:pt x="148590" y="152400"/>
                  </a:lnTo>
                  <a:lnTo>
                    <a:pt x="73659" y="1524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8466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14858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4929" y="152400"/>
                  </a:lnTo>
                  <a:lnTo>
                    <a:pt x="148589" y="15240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8466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74929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48589" y="0"/>
                  </a:lnTo>
                  <a:lnTo>
                    <a:pt x="148589" y="152400"/>
                  </a:lnTo>
                  <a:lnTo>
                    <a:pt x="74929" y="1524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913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14858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4929" y="152400"/>
                  </a:lnTo>
                  <a:lnTo>
                    <a:pt x="148589" y="15240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8913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74929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48589" y="0"/>
                  </a:lnTo>
                  <a:lnTo>
                    <a:pt x="148589" y="152400"/>
                  </a:lnTo>
                  <a:lnTo>
                    <a:pt x="74929" y="1524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9360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14859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4930" y="152400"/>
                  </a:lnTo>
                  <a:lnTo>
                    <a:pt x="148590" y="15240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93609" y="207297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90" h="152400">
                  <a:moveTo>
                    <a:pt x="74930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48590" y="0"/>
                  </a:lnTo>
                  <a:lnTo>
                    <a:pt x="148590" y="152400"/>
                  </a:lnTo>
                  <a:lnTo>
                    <a:pt x="74930" y="1524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32779" y="1770710"/>
              <a:ext cx="519430" cy="454659"/>
            </a:xfrm>
            <a:custGeom>
              <a:avLst/>
              <a:gdLst/>
              <a:ahLst/>
              <a:cxnLst/>
              <a:rect l="l" t="t" r="r" b="b"/>
              <a:pathLst>
                <a:path w="519429" h="454660">
                  <a:moveTo>
                    <a:pt x="519430" y="0"/>
                  </a:moveTo>
                  <a:lnTo>
                    <a:pt x="0" y="0"/>
                  </a:lnTo>
                  <a:lnTo>
                    <a:pt x="0" y="454659"/>
                  </a:lnTo>
                  <a:lnTo>
                    <a:pt x="259080" y="454659"/>
                  </a:lnTo>
                  <a:lnTo>
                    <a:pt x="519430" y="454659"/>
                  </a:lnTo>
                  <a:lnTo>
                    <a:pt x="51943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32779" y="1770710"/>
            <a:ext cx="519430" cy="454659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30480" marR="25400" indent="49530">
              <a:lnSpc>
                <a:spcPts val="930"/>
              </a:lnSpc>
            </a:pPr>
            <a:r>
              <a:rPr sz="800" spc="75" dirty="0">
                <a:solidFill>
                  <a:srgbClr val="FFFFFF"/>
                </a:solidFill>
                <a:latin typeface="Gill Sans MT"/>
                <a:cs typeface="Gill Sans MT"/>
              </a:rPr>
              <a:t>Branch </a:t>
            </a:r>
            <a:r>
              <a:rPr sz="800" spc="40" dirty="0">
                <a:solidFill>
                  <a:srgbClr val="FFFFFF"/>
                </a:solidFill>
                <a:latin typeface="Gill Sans MT"/>
                <a:cs typeface="Gill Sans MT"/>
              </a:rPr>
              <a:t>Predictor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32779" y="2451430"/>
            <a:ext cx="2451100" cy="227329"/>
          </a:xfrm>
          <a:custGeom>
            <a:avLst/>
            <a:gdLst/>
            <a:ahLst/>
            <a:cxnLst/>
            <a:rect l="l" t="t" r="r" b="b"/>
            <a:pathLst>
              <a:path w="2451100" h="227330">
                <a:moveTo>
                  <a:pt x="2451100" y="0"/>
                </a:moveTo>
                <a:lnTo>
                  <a:pt x="0" y="0"/>
                </a:lnTo>
                <a:lnTo>
                  <a:pt x="0" y="227330"/>
                </a:lnTo>
                <a:lnTo>
                  <a:pt x="1225550" y="227330"/>
                </a:lnTo>
                <a:lnTo>
                  <a:pt x="2451100" y="227330"/>
                </a:lnTo>
                <a:lnTo>
                  <a:pt x="24511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32779" y="2451430"/>
            <a:ext cx="2451100" cy="227329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660"/>
              </a:lnSpc>
            </a:pPr>
            <a:r>
              <a:rPr sz="1400" spc="130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400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85" dirty="0">
                <a:solidFill>
                  <a:srgbClr val="FFFFFF"/>
                </a:solidFill>
                <a:latin typeface="Gill Sans MT"/>
                <a:cs typeface="Gill Sans MT"/>
              </a:rPr>
              <a:t>Renaming</a:t>
            </a:r>
            <a:r>
              <a:rPr sz="14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(ROB)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32779" y="2829890"/>
            <a:ext cx="1113790" cy="378460"/>
          </a:xfrm>
          <a:custGeom>
            <a:avLst/>
            <a:gdLst/>
            <a:ahLst/>
            <a:cxnLst/>
            <a:rect l="l" t="t" r="r" b="b"/>
            <a:pathLst>
              <a:path w="1113790" h="378460">
                <a:moveTo>
                  <a:pt x="1113790" y="0"/>
                </a:moveTo>
                <a:lnTo>
                  <a:pt x="0" y="0"/>
                </a:lnTo>
                <a:lnTo>
                  <a:pt x="0" y="378460"/>
                </a:lnTo>
                <a:lnTo>
                  <a:pt x="557530" y="378460"/>
                </a:lnTo>
                <a:lnTo>
                  <a:pt x="1113790" y="378460"/>
                </a:lnTo>
                <a:lnTo>
                  <a:pt x="111379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32779" y="2829890"/>
            <a:ext cx="1113790" cy="3784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1130" marR="20320" indent="-123189">
              <a:lnSpc>
                <a:spcPts val="1220"/>
              </a:lnSpc>
              <a:spcBef>
                <a:spcPts val="260"/>
              </a:spcBef>
            </a:pPr>
            <a:r>
              <a:rPr sz="1050" spc="100" dirty="0">
                <a:solidFill>
                  <a:srgbClr val="FFFFFF"/>
                </a:solidFill>
                <a:latin typeface="Gill Sans MT"/>
                <a:cs typeface="Gill Sans MT"/>
              </a:rPr>
              <a:t>Integer</a:t>
            </a:r>
            <a:r>
              <a:rPr sz="10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100" dirty="0">
                <a:solidFill>
                  <a:srgbClr val="FFFFFF"/>
                </a:solidFill>
                <a:latin typeface="Gill Sans MT"/>
                <a:cs typeface="Gill Sans MT"/>
              </a:rPr>
              <a:t>Physical </a:t>
            </a:r>
            <a:r>
              <a:rPr sz="1050" spc="95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0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Gill Sans MT"/>
                <a:cs typeface="Gill Sans MT"/>
              </a:rPr>
              <a:t>File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68819" y="2829890"/>
            <a:ext cx="1115060" cy="378460"/>
          </a:xfrm>
          <a:custGeom>
            <a:avLst/>
            <a:gdLst/>
            <a:ahLst/>
            <a:cxnLst/>
            <a:rect l="l" t="t" r="r" b="b"/>
            <a:pathLst>
              <a:path w="1115059" h="378460">
                <a:moveTo>
                  <a:pt x="1115059" y="0"/>
                </a:moveTo>
                <a:lnTo>
                  <a:pt x="0" y="0"/>
                </a:lnTo>
                <a:lnTo>
                  <a:pt x="0" y="378460"/>
                </a:lnTo>
                <a:lnTo>
                  <a:pt x="557529" y="378460"/>
                </a:lnTo>
                <a:lnTo>
                  <a:pt x="1115059" y="378460"/>
                </a:lnTo>
                <a:lnTo>
                  <a:pt x="1115059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68819" y="2829890"/>
            <a:ext cx="1115060" cy="3784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0495" marR="48895" indent="-95250">
              <a:lnSpc>
                <a:spcPts val="1220"/>
              </a:lnSpc>
              <a:spcBef>
                <a:spcPts val="260"/>
              </a:spcBef>
            </a:pPr>
            <a:r>
              <a:rPr sz="1050" spc="55" dirty="0">
                <a:solidFill>
                  <a:srgbClr val="FFFFFF"/>
                </a:solidFill>
                <a:latin typeface="Gill Sans MT"/>
                <a:cs typeface="Gill Sans MT"/>
              </a:rPr>
              <a:t>Vector</a:t>
            </a:r>
            <a:r>
              <a:rPr sz="10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100" dirty="0">
                <a:solidFill>
                  <a:srgbClr val="FFFFFF"/>
                </a:solidFill>
                <a:latin typeface="Gill Sans MT"/>
                <a:cs typeface="Gill Sans MT"/>
              </a:rPr>
              <a:t>Physical </a:t>
            </a:r>
            <a:r>
              <a:rPr sz="1050" spc="95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0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Gill Sans MT"/>
                <a:cs typeface="Gill Sans MT"/>
              </a:rPr>
              <a:t>File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32779" y="4112590"/>
            <a:ext cx="2451100" cy="302260"/>
          </a:xfrm>
          <a:custGeom>
            <a:avLst/>
            <a:gdLst/>
            <a:ahLst/>
            <a:cxnLst/>
            <a:rect l="l" t="t" r="r" b="b"/>
            <a:pathLst>
              <a:path w="2451100" h="302260">
                <a:moveTo>
                  <a:pt x="2451100" y="0"/>
                </a:moveTo>
                <a:lnTo>
                  <a:pt x="0" y="0"/>
                </a:lnTo>
                <a:lnTo>
                  <a:pt x="0" y="302259"/>
                </a:lnTo>
                <a:lnTo>
                  <a:pt x="1225550" y="302259"/>
                </a:lnTo>
                <a:lnTo>
                  <a:pt x="2451100" y="302259"/>
                </a:lnTo>
                <a:lnTo>
                  <a:pt x="2451100" y="0"/>
                </a:lnTo>
                <a:close/>
              </a:path>
            </a:pathLst>
          </a:custGeom>
          <a:solidFill>
            <a:srgbClr val="EC1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732779" y="4112590"/>
            <a:ext cx="2451100" cy="3022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D$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732779" y="3358210"/>
            <a:ext cx="2451100" cy="227329"/>
          </a:xfrm>
          <a:custGeom>
            <a:avLst/>
            <a:gdLst/>
            <a:ahLst/>
            <a:cxnLst/>
            <a:rect l="l" t="t" r="r" b="b"/>
            <a:pathLst>
              <a:path w="2451100" h="227329">
                <a:moveTo>
                  <a:pt x="2451100" y="0"/>
                </a:moveTo>
                <a:lnTo>
                  <a:pt x="0" y="0"/>
                </a:lnTo>
                <a:lnTo>
                  <a:pt x="0" y="227329"/>
                </a:lnTo>
                <a:lnTo>
                  <a:pt x="1225550" y="227329"/>
                </a:lnTo>
                <a:lnTo>
                  <a:pt x="2451100" y="227329"/>
                </a:lnTo>
                <a:lnTo>
                  <a:pt x="24511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32779" y="3358210"/>
            <a:ext cx="2451100" cy="227329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0">
              <a:lnSpc>
                <a:spcPts val="1770"/>
              </a:lnSpc>
            </a:pPr>
            <a:r>
              <a:rPr sz="1600" spc="145" dirty="0">
                <a:solidFill>
                  <a:srgbClr val="FFFFFF"/>
                </a:solidFill>
                <a:latin typeface="Gill Sans MT"/>
                <a:cs typeface="Gill Sans MT"/>
              </a:rPr>
              <a:t>Execution</a:t>
            </a:r>
            <a:r>
              <a:rPr sz="16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Gill Sans MT"/>
                <a:cs typeface="Gill Sans MT"/>
              </a:rPr>
              <a:t>Units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252209" y="1317320"/>
            <a:ext cx="2526030" cy="3108960"/>
            <a:chOff x="6252209" y="1317320"/>
            <a:chExt cx="2526030" cy="310896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2209" y="1998040"/>
              <a:ext cx="149860" cy="7620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22719" y="2145360"/>
              <a:ext cx="74930" cy="302260"/>
            </a:xfrm>
            <a:custGeom>
              <a:avLst/>
              <a:gdLst/>
              <a:ahLst/>
              <a:cxnLst/>
              <a:rect l="l" t="t" r="r" b="b"/>
              <a:pathLst>
                <a:path w="74929" h="302260">
                  <a:moveTo>
                    <a:pt x="74929" y="226060"/>
                  </a:moveTo>
                  <a:lnTo>
                    <a:pt x="0" y="226060"/>
                  </a:lnTo>
                  <a:lnTo>
                    <a:pt x="36829" y="302260"/>
                  </a:lnTo>
                  <a:lnTo>
                    <a:pt x="74929" y="226060"/>
                  </a:lnTo>
                  <a:close/>
                </a:path>
                <a:path w="74929" h="302260">
                  <a:moveTo>
                    <a:pt x="55879" y="0"/>
                  </a:moveTo>
                  <a:lnTo>
                    <a:pt x="19050" y="0"/>
                  </a:lnTo>
                  <a:lnTo>
                    <a:pt x="19050" y="226060"/>
                  </a:lnTo>
                  <a:lnTo>
                    <a:pt x="55879" y="22606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22719" y="2145360"/>
              <a:ext cx="74930" cy="302260"/>
            </a:xfrm>
            <a:custGeom>
              <a:avLst/>
              <a:gdLst/>
              <a:ahLst/>
              <a:cxnLst/>
              <a:rect l="l" t="t" r="r" b="b"/>
              <a:pathLst>
                <a:path w="74929" h="302260">
                  <a:moveTo>
                    <a:pt x="19050" y="0"/>
                  </a:moveTo>
                  <a:lnTo>
                    <a:pt x="19050" y="226060"/>
                  </a:lnTo>
                  <a:lnTo>
                    <a:pt x="0" y="226060"/>
                  </a:lnTo>
                  <a:lnTo>
                    <a:pt x="36829" y="302260"/>
                  </a:lnTo>
                  <a:lnTo>
                    <a:pt x="74929" y="226060"/>
                  </a:lnTo>
                  <a:lnTo>
                    <a:pt x="55879" y="226060"/>
                  </a:lnTo>
                  <a:lnTo>
                    <a:pt x="55879" y="0"/>
                  </a:lnTo>
                  <a:lnTo>
                    <a:pt x="1905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27189" y="2145360"/>
              <a:ext cx="76200" cy="302260"/>
            </a:xfrm>
            <a:custGeom>
              <a:avLst/>
              <a:gdLst/>
              <a:ahLst/>
              <a:cxnLst/>
              <a:rect l="l" t="t" r="r" b="b"/>
              <a:pathLst>
                <a:path w="76200" h="302260">
                  <a:moveTo>
                    <a:pt x="76200" y="227330"/>
                  </a:moveTo>
                  <a:lnTo>
                    <a:pt x="0" y="227330"/>
                  </a:lnTo>
                  <a:lnTo>
                    <a:pt x="38100" y="302260"/>
                  </a:lnTo>
                  <a:lnTo>
                    <a:pt x="76200" y="227330"/>
                  </a:lnTo>
                  <a:close/>
                </a:path>
                <a:path w="76200" h="302260">
                  <a:moveTo>
                    <a:pt x="57150" y="0"/>
                  </a:moveTo>
                  <a:lnTo>
                    <a:pt x="19050" y="0"/>
                  </a:lnTo>
                  <a:lnTo>
                    <a:pt x="19050" y="227330"/>
                  </a:lnTo>
                  <a:lnTo>
                    <a:pt x="57150" y="22733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27189" y="2145360"/>
              <a:ext cx="76200" cy="302260"/>
            </a:xfrm>
            <a:custGeom>
              <a:avLst/>
              <a:gdLst/>
              <a:ahLst/>
              <a:cxnLst/>
              <a:rect l="l" t="t" r="r" b="b"/>
              <a:pathLst>
                <a:path w="76200" h="302260">
                  <a:moveTo>
                    <a:pt x="19050" y="0"/>
                  </a:moveTo>
                  <a:lnTo>
                    <a:pt x="19050" y="227330"/>
                  </a:lnTo>
                  <a:lnTo>
                    <a:pt x="0" y="227330"/>
                  </a:lnTo>
                  <a:lnTo>
                    <a:pt x="38100" y="302260"/>
                  </a:lnTo>
                  <a:lnTo>
                    <a:pt x="76200" y="227330"/>
                  </a:lnTo>
                  <a:lnTo>
                    <a:pt x="57150" y="227330"/>
                  </a:lnTo>
                  <a:lnTo>
                    <a:pt x="57150" y="0"/>
                  </a:lnTo>
                  <a:lnTo>
                    <a:pt x="1905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32929" y="2145360"/>
              <a:ext cx="73660" cy="302260"/>
            </a:xfrm>
            <a:custGeom>
              <a:avLst/>
              <a:gdLst/>
              <a:ahLst/>
              <a:cxnLst/>
              <a:rect l="l" t="t" r="r" b="b"/>
              <a:pathLst>
                <a:path w="73659" h="302260">
                  <a:moveTo>
                    <a:pt x="73660" y="227330"/>
                  </a:moveTo>
                  <a:lnTo>
                    <a:pt x="0" y="227330"/>
                  </a:lnTo>
                  <a:lnTo>
                    <a:pt x="36829" y="302260"/>
                  </a:lnTo>
                  <a:lnTo>
                    <a:pt x="73660" y="227330"/>
                  </a:lnTo>
                  <a:close/>
                </a:path>
                <a:path w="73659" h="302260">
                  <a:moveTo>
                    <a:pt x="55879" y="0"/>
                  </a:moveTo>
                  <a:lnTo>
                    <a:pt x="17779" y="0"/>
                  </a:lnTo>
                  <a:lnTo>
                    <a:pt x="17779" y="227330"/>
                  </a:lnTo>
                  <a:lnTo>
                    <a:pt x="55879" y="22733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32929" y="2145360"/>
              <a:ext cx="73660" cy="302260"/>
            </a:xfrm>
            <a:custGeom>
              <a:avLst/>
              <a:gdLst/>
              <a:ahLst/>
              <a:cxnLst/>
              <a:rect l="l" t="t" r="r" b="b"/>
              <a:pathLst>
                <a:path w="73659" h="302260">
                  <a:moveTo>
                    <a:pt x="17779" y="0"/>
                  </a:moveTo>
                  <a:lnTo>
                    <a:pt x="17779" y="227330"/>
                  </a:lnTo>
                  <a:lnTo>
                    <a:pt x="0" y="227330"/>
                  </a:lnTo>
                  <a:lnTo>
                    <a:pt x="36829" y="302260"/>
                  </a:lnTo>
                  <a:lnTo>
                    <a:pt x="73660" y="227330"/>
                  </a:lnTo>
                  <a:lnTo>
                    <a:pt x="55879" y="227330"/>
                  </a:lnTo>
                  <a:lnTo>
                    <a:pt x="55879" y="0"/>
                  </a:lnTo>
                  <a:lnTo>
                    <a:pt x="17779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36129" y="2145360"/>
              <a:ext cx="74930" cy="302260"/>
            </a:xfrm>
            <a:custGeom>
              <a:avLst/>
              <a:gdLst/>
              <a:ahLst/>
              <a:cxnLst/>
              <a:rect l="l" t="t" r="r" b="b"/>
              <a:pathLst>
                <a:path w="74929" h="302260">
                  <a:moveTo>
                    <a:pt x="74929" y="227330"/>
                  </a:moveTo>
                  <a:lnTo>
                    <a:pt x="0" y="227330"/>
                  </a:lnTo>
                  <a:lnTo>
                    <a:pt x="38100" y="302260"/>
                  </a:lnTo>
                  <a:lnTo>
                    <a:pt x="74929" y="227330"/>
                  </a:lnTo>
                  <a:close/>
                </a:path>
                <a:path w="74929" h="302260">
                  <a:moveTo>
                    <a:pt x="57150" y="0"/>
                  </a:moveTo>
                  <a:lnTo>
                    <a:pt x="19050" y="0"/>
                  </a:lnTo>
                  <a:lnTo>
                    <a:pt x="19050" y="227330"/>
                  </a:lnTo>
                  <a:lnTo>
                    <a:pt x="57150" y="22733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36129" y="2145360"/>
              <a:ext cx="74930" cy="302260"/>
            </a:xfrm>
            <a:custGeom>
              <a:avLst/>
              <a:gdLst/>
              <a:ahLst/>
              <a:cxnLst/>
              <a:rect l="l" t="t" r="r" b="b"/>
              <a:pathLst>
                <a:path w="74929" h="302260">
                  <a:moveTo>
                    <a:pt x="19050" y="0"/>
                  </a:moveTo>
                  <a:lnTo>
                    <a:pt x="19050" y="227330"/>
                  </a:lnTo>
                  <a:lnTo>
                    <a:pt x="0" y="227330"/>
                  </a:lnTo>
                  <a:lnTo>
                    <a:pt x="38100" y="302260"/>
                  </a:lnTo>
                  <a:lnTo>
                    <a:pt x="74929" y="227330"/>
                  </a:lnTo>
                  <a:lnTo>
                    <a:pt x="57150" y="227330"/>
                  </a:lnTo>
                  <a:lnTo>
                    <a:pt x="57150" y="0"/>
                  </a:lnTo>
                  <a:lnTo>
                    <a:pt x="19050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41869" y="2145360"/>
              <a:ext cx="73660" cy="302260"/>
            </a:xfrm>
            <a:custGeom>
              <a:avLst/>
              <a:gdLst/>
              <a:ahLst/>
              <a:cxnLst/>
              <a:rect l="l" t="t" r="r" b="b"/>
              <a:pathLst>
                <a:path w="73659" h="302260">
                  <a:moveTo>
                    <a:pt x="73659" y="227330"/>
                  </a:moveTo>
                  <a:lnTo>
                    <a:pt x="0" y="227330"/>
                  </a:lnTo>
                  <a:lnTo>
                    <a:pt x="36829" y="302260"/>
                  </a:lnTo>
                  <a:lnTo>
                    <a:pt x="73659" y="227330"/>
                  </a:lnTo>
                  <a:close/>
                </a:path>
                <a:path w="73659" h="302260">
                  <a:moveTo>
                    <a:pt x="55879" y="0"/>
                  </a:moveTo>
                  <a:lnTo>
                    <a:pt x="17779" y="0"/>
                  </a:lnTo>
                  <a:lnTo>
                    <a:pt x="17779" y="227330"/>
                  </a:lnTo>
                  <a:lnTo>
                    <a:pt x="55879" y="22733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41869" y="2145360"/>
              <a:ext cx="73660" cy="302260"/>
            </a:xfrm>
            <a:custGeom>
              <a:avLst/>
              <a:gdLst/>
              <a:ahLst/>
              <a:cxnLst/>
              <a:rect l="l" t="t" r="r" b="b"/>
              <a:pathLst>
                <a:path w="73659" h="302260">
                  <a:moveTo>
                    <a:pt x="17779" y="0"/>
                  </a:moveTo>
                  <a:lnTo>
                    <a:pt x="17779" y="227330"/>
                  </a:lnTo>
                  <a:lnTo>
                    <a:pt x="0" y="227330"/>
                  </a:lnTo>
                  <a:lnTo>
                    <a:pt x="36829" y="302260"/>
                  </a:lnTo>
                  <a:lnTo>
                    <a:pt x="73659" y="227330"/>
                  </a:lnTo>
                  <a:lnTo>
                    <a:pt x="55879" y="227330"/>
                  </a:lnTo>
                  <a:lnTo>
                    <a:pt x="55879" y="0"/>
                  </a:lnTo>
                  <a:lnTo>
                    <a:pt x="17779" y="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1499" y="1619580"/>
              <a:ext cx="73659" cy="15240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209" y="2678760"/>
              <a:ext cx="74929" cy="15113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19" y="2678760"/>
              <a:ext cx="74929" cy="15113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2209" y="3208349"/>
              <a:ext cx="74929" cy="15112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9519" y="3208349"/>
              <a:ext cx="74929" cy="15112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1499" y="3586810"/>
              <a:ext cx="73659" cy="15113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406129" y="1317320"/>
              <a:ext cx="372110" cy="3108960"/>
            </a:xfrm>
            <a:custGeom>
              <a:avLst/>
              <a:gdLst/>
              <a:ahLst/>
              <a:cxnLst/>
              <a:rect l="l" t="t" r="r" b="b"/>
              <a:pathLst>
                <a:path w="372109" h="3108960">
                  <a:moveTo>
                    <a:pt x="372110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186690" y="3108960"/>
                  </a:lnTo>
                  <a:lnTo>
                    <a:pt x="372110" y="3108960"/>
                  </a:lnTo>
                  <a:lnTo>
                    <a:pt x="3721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406130" y="1317320"/>
            <a:ext cx="372110" cy="31089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48895">
              <a:lnSpc>
                <a:spcPts val="2125"/>
              </a:lnSpc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L2</a:t>
            </a:r>
            <a:endParaRPr sz="1800">
              <a:latin typeface="Gill Sans MT"/>
              <a:cs typeface="Gill Sans MT"/>
            </a:endParaRPr>
          </a:p>
          <a:p>
            <a:pPr marL="114300">
              <a:lnSpc>
                <a:spcPts val="2125"/>
              </a:lnSpc>
            </a:pP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$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732779" y="1468450"/>
            <a:ext cx="2673350" cy="2837180"/>
            <a:chOff x="5732779" y="1468450"/>
            <a:chExt cx="2673350" cy="2837180"/>
          </a:xfrm>
        </p:grpSpPr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3879" y="4229430"/>
              <a:ext cx="222250" cy="762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3879" y="1468450"/>
              <a:ext cx="222250" cy="7492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732779" y="3741750"/>
              <a:ext cx="2451100" cy="227329"/>
            </a:xfrm>
            <a:custGeom>
              <a:avLst/>
              <a:gdLst/>
              <a:ahLst/>
              <a:cxnLst/>
              <a:rect l="l" t="t" r="r" b="b"/>
              <a:pathLst>
                <a:path w="2451100" h="227329">
                  <a:moveTo>
                    <a:pt x="2451100" y="0"/>
                  </a:moveTo>
                  <a:lnTo>
                    <a:pt x="0" y="0"/>
                  </a:lnTo>
                  <a:lnTo>
                    <a:pt x="0" y="227329"/>
                  </a:lnTo>
                  <a:lnTo>
                    <a:pt x="1225550" y="227329"/>
                  </a:lnTo>
                  <a:lnTo>
                    <a:pt x="2451100" y="227329"/>
                  </a:lnTo>
                  <a:lnTo>
                    <a:pt x="2451100" y="0"/>
                  </a:lnTo>
                  <a:close/>
                </a:path>
              </a:pathLst>
            </a:custGeom>
            <a:solidFill>
              <a:srgbClr val="EC1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32779" y="3741749"/>
            <a:ext cx="2451100" cy="227329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4960">
              <a:lnSpc>
                <a:spcPts val="1770"/>
              </a:lnSpc>
            </a:pPr>
            <a:r>
              <a:rPr sz="1600" spc="135" dirty="0">
                <a:solidFill>
                  <a:srgbClr val="FFFFFF"/>
                </a:solidFill>
                <a:latin typeface="Gill Sans MT"/>
                <a:cs typeface="Gill Sans MT"/>
              </a:rPr>
              <a:t>Load/Store</a:t>
            </a:r>
            <a:r>
              <a:rPr sz="16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Gill Sans MT"/>
                <a:cs typeface="Gill Sans MT"/>
              </a:rPr>
              <a:t>Queue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1500" y="3966540"/>
            <a:ext cx="73659" cy="152400"/>
          </a:xfrm>
          <a:prstGeom prst="rect">
            <a:avLst/>
          </a:prstGeom>
        </p:spPr>
      </p:pic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107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90" dirty="0"/>
              <a:t>Variant</a:t>
            </a:r>
            <a:r>
              <a:rPr sz="2200" spc="90" dirty="0"/>
              <a:t> </a:t>
            </a:r>
            <a:r>
              <a:rPr sz="2200" spc="270" dirty="0"/>
              <a:t>4:</a:t>
            </a:r>
            <a:r>
              <a:rPr sz="2200" spc="100" dirty="0"/>
              <a:t> </a:t>
            </a:r>
            <a:r>
              <a:rPr sz="2200" spc="250" dirty="0"/>
              <a:t>“Speculative</a:t>
            </a:r>
            <a:r>
              <a:rPr sz="2200" spc="95" dirty="0"/>
              <a:t> </a:t>
            </a:r>
            <a:r>
              <a:rPr sz="2200" spc="170" dirty="0"/>
              <a:t>Store</a:t>
            </a:r>
            <a:r>
              <a:rPr sz="2200" spc="110" dirty="0"/>
              <a:t> </a:t>
            </a:r>
            <a:r>
              <a:rPr sz="2200" spc="210" dirty="0"/>
              <a:t>Buffer</a:t>
            </a:r>
            <a:r>
              <a:rPr sz="2200" spc="90" dirty="0"/>
              <a:t> </a:t>
            </a:r>
            <a:r>
              <a:rPr sz="2200" spc="290" dirty="0"/>
              <a:t>Bypass”</a:t>
            </a:r>
            <a:r>
              <a:rPr sz="2200" spc="90" dirty="0"/>
              <a:t> </a:t>
            </a:r>
            <a:r>
              <a:rPr sz="2200" spc="165" dirty="0"/>
              <a:t>(cont.)</a:t>
            </a:r>
            <a:endParaRPr sz="22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108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6147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Variant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targets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same-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JIT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scripted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browser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sandbox)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4813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web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servers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hosting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untrusted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third-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party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Java)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141550"/>
            <a:ext cx="67976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creatively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steer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extract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sandbox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runtime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secrets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bypassing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cases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6258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2566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673679"/>
            <a:ext cx="6477000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100"/>
              </a:lnSpc>
              <a:spcBef>
                <a:spcPts val="95"/>
              </a:spcBef>
            </a:pP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“Speculative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Bypass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Disable”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(SSBD)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new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microcode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interface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x86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tell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feature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needed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(also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arches)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hit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typically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few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percent,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worst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case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10" dirty="0">
                <a:solidFill>
                  <a:srgbClr val="FFFFFF"/>
                </a:solidFill>
                <a:latin typeface="Gill Sans MT"/>
                <a:cs typeface="Gill Sans MT"/>
              </a:rPr>
              <a:t>10+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percent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hit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350299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3475049"/>
            <a:ext cx="45300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provides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global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knob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per-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“prctl”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7684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4016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6700" y="3678249"/>
            <a:ext cx="5029200" cy="5207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“prctl”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automatically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enable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“SSBD”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Red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Hat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ship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OpenJDK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default-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SSB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configuration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20" dirty="0"/>
              <a:t>Variations</a:t>
            </a:r>
            <a:r>
              <a:rPr sz="2600" spc="110" dirty="0"/>
              <a:t> </a:t>
            </a:r>
            <a:r>
              <a:rPr sz="2600" spc="240" dirty="0"/>
              <a:t>on</a:t>
            </a:r>
            <a:r>
              <a:rPr sz="2600" spc="125" dirty="0"/>
              <a:t> </a:t>
            </a:r>
            <a:r>
              <a:rPr sz="2600" spc="475" dirty="0"/>
              <a:t>a</a:t>
            </a:r>
            <a:r>
              <a:rPr sz="2600" spc="125" dirty="0"/>
              <a:t> </a:t>
            </a:r>
            <a:r>
              <a:rPr sz="2600" spc="330" dirty="0"/>
              <a:t>theme:</a:t>
            </a:r>
            <a:r>
              <a:rPr sz="2600" spc="110" dirty="0"/>
              <a:t> </a:t>
            </a:r>
            <a:r>
              <a:rPr sz="2600" spc="265" dirty="0"/>
              <a:t>LazyFPU</a:t>
            </a:r>
            <a:r>
              <a:rPr sz="2600" spc="120" dirty="0"/>
              <a:t> </a:t>
            </a:r>
            <a:r>
              <a:rPr sz="2600" spc="235" dirty="0"/>
              <a:t>save/restore</a:t>
            </a:r>
            <a:endParaRPr sz="26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109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48398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(and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OSes)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perform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“lazy”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floating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point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“save/restore”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47890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7045">
              <a:lnSpc>
                <a:spcPct val="1347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Floating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point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unit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separate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physical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chip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(once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time)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Hence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means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mark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“not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present”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trap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whenever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34700"/>
              </a:lnSpc>
              <a:spcBef>
                <a:spcPts val="10"/>
              </a:spcBef>
            </a:pP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switch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one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another,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don’t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bother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stashing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FP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state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applications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don’t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FP,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mark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unavailable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wait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see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97213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884500"/>
            <a:ext cx="720915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“floating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point”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350" spc="220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vectorized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crypto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operations Modern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integrate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FPU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perform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speculation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including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FP/AVX/etc.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35029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7506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3412819"/>
            <a:ext cx="637032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read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floating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point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process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extract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cryptographic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secrets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monitoring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399701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3969080"/>
            <a:ext cx="44062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lazy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save/restore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FPU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426244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4237049"/>
            <a:ext cx="6481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Which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done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default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anyway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(mostly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vendor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kernel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issue)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4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/>
              <a:t>Variations</a:t>
            </a:r>
            <a:r>
              <a:rPr sz="1800" spc="75" dirty="0"/>
              <a:t> </a:t>
            </a:r>
            <a:r>
              <a:rPr sz="1800" spc="165" dirty="0"/>
              <a:t>on</a:t>
            </a:r>
            <a:r>
              <a:rPr sz="1800" spc="85" dirty="0"/>
              <a:t> </a:t>
            </a:r>
            <a:r>
              <a:rPr sz="1800" spc="330" dirty="0"/>
              <a:t>a</a:t>
            </a:r>
            <a:r>
              <a:rPr sz="1800" spc="80" dirty="0"/>
              <a:t> </a:t>
            </a:r>
            <a:r>
              <a:rPr sz="1800" spc="225" dirty="0"/>
              <a:t>theme:</a:t>
            </a:r>
            <a:r>
              <a:rPr sz="1800" spc="80" dirty="0"/>
              <a:t> </a:t>
            </a:r>
            <a:r>
              <a:rPr sz="1800" spc="200" dirty="0"/>
              <a:t>Bounds</a:t>
            </a:r>
            <a:r>
              <a:rPr sz="1800" spc="80" dirty="0"/>
              <a:t> </a:t>
            </a:r>
            <a:r>
              <a:rPr sz="1800" spc="155" dirty="0"/>
              <a:t>Check</a:t>
            </a:r>
            <a:r>
              <a:rPr sz="1800" spc="85" dirty="0"/>
              <a:t> </a:t>
            </a:r>
            <a:r>
              <a:rPr sz="1800" spc="250" dirty="0"/>
              <a:t>Bypass</a:t>
            </a:r>
            <a:r>
              <a:rPr sz="1800" spc="80" dirty="0"/>
              <a:t> </a:t>
            </a:r>
            <a:r>
              <a:rPr sz="1800" spc="145" dirty="0"/>
              <a:t>Store</a:t>
            </a:r>
            <a:r>
              <a:rPr sz="1800" spc="70" dirty="0"/>
              <a:t> </a:t>
            </a:r>
            <a:r>
              <a:rPr sz="1800" spc="190" dirty="0"/>
              <a:t>(variant</a:t>
            </a:r>
            <a:r>
              <a:rPr sz="1800" spc="80" dirty="0"/>
              <a:t> </a:t>
            </a:r>
            <a:r>
              <a:rPr sz="1800" spc="150" dirty="0"/>
              <a:t>1.x)</a:t>
            </a:r>
            <a:endParaRPr sz="18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110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1037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original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v1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disclosure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gadget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assumed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check: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900" y="2170759"/>
            <a:ext cx="3926840" cy="566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if</a:t>
            </a:r>
            <a:r>
              <a:rPr sz="16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(x</a:t>
            </a:r>
            <a:r>
              <a:rPr sz="16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&lt;</a:t>
            </a:r>
            <a:r>
              <a:rPr sz="16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Console"/>
                <a:cs typeface="Lucida Console"/>
              </a:rPr>
              <a:t>array1_size)</a:t>
            </a:r>
            <a:endParaRPr sz="1600">
              <a:latin typeface="Lucida Console"/>
              <a:cs typeface="Lucida Console"/>
            </a:endParaRPr>
          </a:p>
          <a:p>
            <a:pPr marL="500380">
              <a:lnSpc>
                <a:spcPct val="100000"/>
              </a:lnSpc>
              <a:spcBef>
                <a:spcPts val="210"/>
              </a:spcBef>
            </a:pP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y</a:t>
            </a:r>
            <a:r>
              <a:rPr sz="1600" spc="-5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=</a:t>
            </a:r>
            <a:r>
              <a:rPr sz="1600" spc="-5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array2[array1[x]</a:t>
            </a:r>
            <a:r>
              <a:rPr sz="1600" spc="-5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Console"/>
                <a:cs typeface="Lucida Console"/>
              </a:rPr>
              <a:t>*</a:t>
            </a:r>
            <a:r>
              <a:rPr sz="1600" spc="-5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Console"/>
                <a:cs typeface="Lucida Console"/>
              </a:rPr>
              <a:t>256];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050" y="30419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900" y="3014040"/>
            <a:ext cx="56388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following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instead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850" y="33074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700" y="3282010"/>
            <a:ext cx="451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set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variable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based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array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050" y="355506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4900" y="3527119"/>
            <a:ext cx="539051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case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must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locate+patch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stores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2850" y="38204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6700" y="3795090"/>
            <a:ext cx="4517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Scanners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such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“smatch”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updated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account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“BCBS”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TLBleed</a:t>
            </a:r>
            <a:r>
              <a:rPr spc="105" dirty="0"/>
              <a:t> </a:t>
            </a:r>
            <a:r>
              <a:rPr dirty="0"/>
              <a:t>–</a:t>
            </a:r>
            <a:r>
              <a:rPr spc="110" dirty="0"/>
              <a:t> </a:t>
            </a:r>
            <a:r>
              <a:rPr spc="225" dirty="0"/>
              <a:t>TLBs</a:t>
            </a:r>
            <a:r>
              <a:rPr spc="95" dirty="0"/>
              <a:t> </a:t>
            </a:r>
            <a:r>
              <a:rPr spc="445" dirty="0"/>
              <a:t>as</a:t>
            </a:r>
            <a:r>
              <a:rPr spc="105" dirty="0"/>
              <a:t> </a:t>
            </a:r>
            <a:r>
              <a:rPr spc="509" dirty="0"/>
              <a:t>a</a:t>
            </a:r>
            <a:r>
              <a:rPr spc="120" dirty="0"/>
              <a:t> </a:t>
            </a:r>
            <a:r>
              <a:rPr spc="280" dirty="0"/>
              <a:t>side-</a:t>
            </a:r>
            <a:r>
              <a:rPr spc="320" dirty="0"/>
              <a:t>channel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8640" y="2175841"/>
            <a:ext cx="5688330" cy="2396490"/>
            <a:chOff x="548640" y="2175841"/>
            <a:chExt cx="5688330" cy="2396490"/>
          </a:xfrm>
        </p:grpSpPr>
        <p:sp>
          <p:nvSpPr>
            <p:cNvPr id="4" name="object 4"/>
            <p:cNvSpPr/>
            <p:nvPr/>
          </p:nvSpPr>
          <p:spPr>
            <a:xfrm>
              <a:off x="54864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79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4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79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79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79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79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79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4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79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79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4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79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64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79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64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79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64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79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64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79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64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79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64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79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64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79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79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600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80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600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80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600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80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600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80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600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80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8600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80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80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600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80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8600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80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6000" y="310929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80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600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80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86000" y="347505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80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600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80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86000" y="384081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80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8600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80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86000" y="420657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80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1679" y="320073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411480" y="0"/>
                  </a:moveTo>
                  <a:lnTo>
                    <a:pt x="411480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411480" y="137160"/>
                  </a:lnTo>
                  <a:lnTo>
                    <a:pt x="411480" y="182880"/>
                  </a:lnTo>
                  <a:lnTo>
                    <a:pt x="548639" y="9144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11679" y="320073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0" y="45720"/>
                  </a:moveTo>
                  <a:lnTo>
                    <a:pt x="411480" y="45720"/>
                  </a:lnTo>
                  <a:lnTo>
                    <a:pt x="411480" y="0"/>
                  </a:lnTo>
                  <a:lnTo>
                    <a:pt x="548639" y="91440"/>
                  </a:lnTo>
                  <a:lnTo>
                    <a:pt x="411480" y="182880"/>
                  </a:lnTo>
                  <a:lnTo>
                    <a:pt x="411480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11679" y="356141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411480" y="0"/>
                  </a:moveTo>
                  <a:lnTo>
                    <a:pt x="411480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411480" y="137159"/>
                  </a:lnTo>
                  <a:lnTo>
                    <a:pt x="411480" y="182879"/>
                  </a:lnTo>
                  <a:lnTo>
                    <a:pt x="548639" y="91439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11679" y="356141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0" y="45719"/>
                  </a:moveTo>
                  <a:lnTo>
                    <a:pt x="411480" y="45719"/>
                  </a:lnTo>
                  <a:lnTo>
                    <a:pt x="411480" y="0"/>
                  </a:lnTo>
                  <a:lnTo>
                    <a:pt x="548639" y="91439"/>
                  </a:lnTo>
                  <a:lnTo>
                    <a:pt x="411480" y="182879"/>
                  </a:lnTo>
                  <a:lnTo>
                    <a:pt x="411480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11679" y="392082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411480" y="0"/>
                  </a:moveTo>
                  <a:lnTo>
                    <a:pt x="411480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411480" y="137160"/>
                  </a:lnTo>
                  <a:lnTo>
                    <a:pt x="411480" y="182880"/>
                  </a:lnTo>
                  <a:lnTo>
                    <a:pt x="548639" y="9144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11679" y="392082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0" y="45720"/>
                  </a:moveTo>
                  <a:lnTo>
                    <a:pt x="411480" y="45720"/>
                  </a:lnTo>
                  <a:lnTo>
                    <a:pt x="411480" y="0"/>
                  </a:lnTo>
                  <a:lnTo>
                    <a:pt x="548639" y="91440"/>
                  </a:lnTo>
                  <a:lnTo>
                    <a:pt x="411480" y="182880"/>
                  </a:lnTo>
                  <a:lnTo>
                    <a:pt x="411480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11679" y="428150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411480" y="0"/>
                  </a:moveTo>
                  <a:lnTo>
                    <a:pt x="411480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411480" y="137159"/>
                  </a:lnTo>
                  <a:lnTo>
                    <a:pt x="411480" y="182879"/>
                  </a:lnTo>
                  <a:lnTo>
                    <a:pt x="548639" y="91439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11679" y="4281500"/>
              <a:ext cx="548640" cy="182880"/>
            </a:xfrm>
            <a:custGeom>
              <a:avLst/>
              <a:gdLst/>
              <a:ahLst/>
              <a:cxnLst/>
              <a:rect l="l" t="t" r="r" b="b"/>
              <a:pathLst>
                <a:path w="548639" h="182879">
                  <a:moveTo>
                    <a:pt x="0" y="45719"/>
                  </a:moveTo>
                  <a:lnTo>
                    <a:pt x="411480" y="45719"/>
                  </a:lnTo>
                  <a:lnTo>
                    <a:pt x="411480" y="0"/>
                  </a:lnTo>
                  <a:lnTo>
                    <a:pt x="548639" y="91439"/>
                  </a:lnTo>
                  <a:lnTo>
                    <a:pt x="411480" y="182879"/>
                  </a:lnTo>
                  <a:lnTo>
                    <a:pt x="411480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699" y="2194890"/>
              <a:ext cx="2268220" cy="1428750"/>
            </a:xfrm>
            <a:custGeom>
              <a:avLst/>
              <a:gdLst/>
              <a:ahLst/>
              <a:cxnLst/>
              <a:rect l="l" t="t" r="r" b="b"/>
              <a:pathLst>
                <a:path w="2268220" h="1428750">
                  <a:moveTo>
                    <a:pt x="2268220" y="0"/>
                  </a:moveTo>
                  <a:lnTo>
                    <a:pt x="0" y="142875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9040" y="3547440"/>
              <a:ext cx="254000" cy="201930"/>
            </a:xfrm>
            <a:custGeom>
              <a:avLst/>
              <a:gdLst/>
              <a:ahLst/>
              <a:cxnLst/>
              <a:rect l="l" t="t" r="r" b="b"/>
              <a:pathLst>
                <a:path w="254000" h="201929">
                  <a:moveTo>
                    <a:pt x="165100" y="0"/>
                  </a:moveTo>
                  <a:lnTo>
                    <a:pt x="0" y="201930"/>
                  </a:lnTo>
                  <a:lnTo>
                    <a:pt x="254000" y="13970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87680" y="1660219"/>
            <a:ext cx="7827645" cy="2866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029710" marR="5080">
              <a:lnSpc>
                <a:spcPts val="2090"/>
              </a:lnSpc>
              <a:spcBef>
                <a:spcPts val="225"/>
              </a:spcBef>
            </a:pP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just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form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cache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(but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program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data)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Gill Sans MT"/>
              <a:cs typeface="Gill Sans MT"/>
            </a:endParaRPr>
          </a:p>
          <a:p>
            <a:pPr marL="500380" marR="3904615" indent="-487680">
              <a:lnSpc>
                <a:spcPct val="135200"/>
              </a:lnSpc>
              <a:tabLst>
                <a:tab pos="2237105" algn="l"/>
              </a:tabLst>
            </a:pP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Translation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Lookaside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Buffer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(TLB)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400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700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endParaRPr sz="1800">
              <a:latin typeface="Gill Sans MT"/>
              <a:cs typeface="Gill Sans MT"/>
            </a:endParaRPr>
          </a:p>
          <a:p>
            <a:pPr marL="500380">
              <a:lnSpc>
                <a:spcPct val="100000"/>
              </a:lnSpc>
              <a:spcBef>
                <a:spcPts val="720"/>
              </a:spcBef>
              <a:tabLst>
                <a:tab pos="2237105" algn="l"/>
              </a:tabLst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300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0x6000</a:t>
            </a:r>
            <a:endParaRPr sz="1800">
              <a:latin typeface="Gill Sans MT"/>
              <a:cs typeface="Gill Sans MT"/>
            </a:endParaRPr>
          </a:p>
          <a:p>
            <a:pPr marL="500380">
              <a:lnSpc>
                <a:spcPct val="100000"/>
              </a:lnSpc>
              <a:spcBef>
                <a:spcPts val="720"/>
              </a:spcBef>
              <a:tabLst>
                <a:tab pos="2237105" algn="l"/>
              </a:tabLst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500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500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endParaRPr sz="1800">
              <a:latin typeface="Gill Sans MT"/>
              <a:cs typeface="Gill Sans MT"/>
            </a:endParaRPr>
          </a:p>
          <a:p>
            <a:pPr marL="500380">
              <a:lnSpc>
                <a:spcPct val="100000"/>
              </a:lnSpc>
              <a:spcBef>
                <a:spcPts val="720"/>
              </a:spcBef>
              <a:tabLst>
                <a:tab pos="2237105" algn="l"/>
              </a:tabLst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400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1800" spc="-725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400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111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SMT</a:t>
            </a:r>
            <a:r>
              <a:rPr spc="125" dirty="0"/>
              <a:t> </a:t>
            </a:r>
            <a:r>
              <a:rPr spc="320" dirty="0"/>
              <a:t>(Simultaneous</a:t>
            </a:r>
            <a:r>
              <a:rPr spc="130" dirty="0"/>
              <a:t> </a:t>
            </a:r>
            <a:r>
              <a:rPr spc="145" dirty="0"/>
              <a:t>Multi-</a:t>
            </a:r>
            <a:r>
              <a:rPr spc="270" dirty="0"/>
              <a:t>Threading)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20640" y="1280490"/>
            <a:ext cx="3714750" cy="3302000"/>
            <a:chOff x="5120640" y="1280490"/>
            <a:chExt cx="3714750" cy="3302000"/>
          </a:xfrm>
        </p:grpSpPr>
        <p:sp>
          <p:nvSpPr>
            <p:cNvPr id="4" name="object 4"/>
            <p:cNvSpPr/>
            <p:nvPr/>
          </p:nvSpPr>
          <p:spPr>
            <a:xfrm>
              <a:off x="5120640" y="1280490"/>
              <a:ext cx="3714750" cy="3302000"/>
            </a:xfrm>
            <a:custGeom>
              <a:avLst/>
              <a:gdLst/>
              <a:ahLst/>
              <a:cxnLst/>
              <a:rect l="l" t="t" r="r" b="b"/>
              <a:pathLst>
                <a:path w="3714750" h="3302000">
                  <a:moveTo>
                    <a:pt x="3714750" y="0"/>
                  </a:moveTo>
                  <a:lnTo>
                    <a:pt x="0" y="0"/>
                  </a:lnTo>
                  <a:lnTo>
                    <a:pt x="0" y="3302000"/>
                  </a:lnTo>
                  <a:lnTo>
                    <a:pt x="1856739" y="3302000"/>
                  </a:lnTo>
                  <a:lnTo>
                    <a:pt x="3714750" y="33020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0640" y="1280490"/>
              <a:ext cx="3714750" cy="3302000"/>
            </a:xfrm>
            <a:custGeom>
              <a:avLst/>
              <a:gdLst/>
              <a:ahLst/>
              <a:cxnLst/>
              <a:rect l="l" t="t" r="r" b="b"/>
              <a:pathLst>
                <a:path w="3714750" h="3302000">
                  <a:moveTo>
                    <a:pt x="1856739" y="3302000"/>
                  </a:moveTo>
                  <a:lnTo>
                    <a:pt x="0" y="3302000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3302000"/>
                  </a:lnTo>
                  <a:lnTo>
                    <a:pt x="1856739" y="33020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0210" y="3081350"/>
              <a:ext cx="3002280" cy="1201420"/>
            </a:xfrm>
            <a:custGeom>
              <a:avLst/>
              <a:gdLst/>
              <a:ahLst/>
              <a:cxnLst/>
              <a:rect l="l" t="t" r="r" b="b"/>
              <a:pathLst>
                <a:path w="3002279" h="1201420">
                  <a:moveTo>
                    <a:pt x="3002280" y="0"/>
                  </a:moveTo>
                  <a:lnTo>
                    <a:pt x="0" y="0"/>
                  </a:lnTo>
                  <a:lnTo>
                    <a:pt x="0" y="1201420"/>
                  </a:lnTo>
                  <a:lnTo>
                    <a:pt x="1501139" y="1201420"/>
                  </a:lnTo>
                  <a:lnTo>
                    <a:pt x="3002280" y="1201420"/>
                  </a:lnTo>
                  <a:lnTo>
                    <a:pt x="300228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90209" y="3081350"/>
            <a:ext cx="3002280" cy="120142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L2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$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209" y="1580210"/>
            <a:ext cx="3002280" cy="15011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1050" y="12868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112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4900" y="1199209"/>
            <a:ext cx="382714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Recall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most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“processors”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multi-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core Cores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35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partitioned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hw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threads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181770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7969" y="1728800"/>
            <a:ext cx="3275329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Increases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overall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throughput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up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30%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decrease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perf.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due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competition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050" y="231173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4900" y="2283790"/>
            <a:ext cx="3907154" cy="4292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SMT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productized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5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designs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including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Intel’s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“Hyper-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threading”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(HT)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technology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27752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050" y="320073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4900" y="2749880"/>
            <a:ext cx="3813810" cy="6540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45134" marR="207010">
              <a:lnSpc>
                <a:spcPts val="1410"/>
              </a:lnSpc>
              <a:spcBef>
                <a:spcPts val="17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what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you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see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“/proc/cpuinfo”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as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“sibling”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threads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same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Lightweight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per-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thread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duplicated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resources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2850" y="346616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2850" y="37138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37969" y="3375990"/>
            <a:ext cx="3329940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cache,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ROB,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shared…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Separate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context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registers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arch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GPRs)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Partitioning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resources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1050" y="42078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4900" y="4179899"/>
            <a:ext cx="29464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partially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competitively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TLBleed</a:t>
            </a:r>
            <a:r>
              <a:rPr spc="105" dirty="0"/>
              <a:t> </a:t>
            </a:r>
            <a:r>
              <a:rPr dirty="0"/>
              <a:t>–</a:t>
            </a:r>
            <a:r>
              <a:rPr spc="110" dirty="0"/>
              <a:t> </a:t>
            </a:r>
            <a:r>
              <a:rPr spc="225" dirty="0"/>
              <a:t>TLBs</a:t>
            </a:r>
            <a:r>
              <a:rPr spc="95" dirty="0"/>
              <a:t> </a:t>
            </a:r>
            <a:r>
              <a:rPr spc="445" dirty="0"/>
              <a:t>as</a:t>
            </a:r>
            <a:r>
              <a:rPr spc="105" dirty="0"/>
              <a:t> </a:t>
            </a:r>
            <a:r>
              <a:rPr spc="509" dirty="0"/>
              <a:t>a</a:t>
            </a:r>
            <a:r>
              <a:rPr spc="120" dirty="0"/>
              <a:t> </a:t>
            </a:r>
            <a:r>
              <a:rPr spc="280" dirty="0"/>
              <a:t>side-</a:t>
            </a:r>
            <a:r>
              <a:rPr spc="320" dirty="0"/>
              <a:t>channel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113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9456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TLBs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caches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(but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translations,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their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contents)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539432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Formed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(undocumented)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hierarchy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levels,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caches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i-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d-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TLBs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shared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L2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sTLB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47809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450160"/>
            <a:ext cx="70497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Intel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Hyper-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threaded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share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data-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side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resources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between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sibling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threads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4353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991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654629"/>
            <a:ext cx="4905375" cy="518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fully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associative,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cause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evictions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peer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300" dirty="0">
                <a:solidFill>
                  <a:srgbClr val="FFFFFF"/>
                </a:solidFill>
                <a:latin typeface="Gill Sans MT"/>
                <a:cs typeface="Gill Sans MT"/>
              </a:rPr>
              <a:t>=&gt;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observe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TLB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activity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thread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050" y="32375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900" y="3209619"/>
            <a:ext cx="52717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TLBleed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relies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upon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temporal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being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measured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5029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375064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6700" y="3412819"/>
            <a:ext cx="4935220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co-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resident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hyper-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threads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between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victim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attacker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vulnerable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builds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libgcrypt)</a:t>
            </a:r>
            <a:r>
              <a:rPr sz="1200" spc="5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Uses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novel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machine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learning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approach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monitor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TLBs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1050" y="424466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4900" y="4216730"/>
            <a:ext cx="56368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requires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careful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analysis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vulnerable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crypto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2850" y="451009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36700" y="4484699"/>
            <a:ext cx="4469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HT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apply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pinning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strategies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well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NetSpectre</a:t>
            </a:r>
            <a:r>
              <a:rPr spc="120" dirty="0"/>
              <a:t> </a:t>
            </a:r>
            <a:r>
              <a:rPr dirty="0"/>
              <a:t>–</a:t>
            </a:r>
            <a:r>
              <a:rPr spc="120" dirty="0"/>
              <a:t> </a:t>
            </a:r>
            <a:r>
              <a:rPr spc="285" dirty="0"/>
              <a:t>Spectre</a:t>
            </a:r>
            <a:r>
              <a:rPr spc="110" dirty="0"/>
              <a:t> </a:t>
            </a:r>
            <a:r>
              <a:rPr spc="240" dirty="0"/>
              <a:t>over</a:t>
            </a:r>
            <a:r>
              <a:rPr spc="120" dirty="0"/>
              <a:t> </a:t>
            </a:r>
            <a:r>
              <a:rPr spc="295" dirty="0"/>
              <a:t>the</a:t>
            </a:r>
            <a:r>
              <a:rPr spc="110" dirty="0"/>
              <a:t> </a:t>
            </a:r>
            <a:r>
              <a:rPr spc="215" dirty="0"/>
              <a:t>network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114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2485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Spectre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attacks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performed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over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network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two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combined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gadgets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850" y="1914219"/>
            <a:ext cx="7084695" cy="11620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“leak”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gadget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sets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flag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speculative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out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bounds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access:</a:t>
            </a:r>
            <a:endParaRPr sz="1200">
              <a:latin typeface="Gill Sans MT"/>
              <a:cs typeface="Gill Sans MT"/>
            </a:endParaRPr>
          </a:p>
          <a:p>
            <a:pPr marL="702310" marR="4453890" indent="-365760">
              <a:lnSpc>
                <a:spcPct val="120800"/>
              </a:lnSpc>
              <a:spcBef>
                <a:spcPts val="50"/>
              </a:spcBef>
            </a:pPr>
            <a:r>
              <a:rPr sz="1200" dirty="0">
                <a:solidFill>
                  <a:srgbClr val="FFFFFF"/>
                </a:solidFill>
                <a:latin typeface="Lucida Console"/>
                <a:cs typeface="Lucida Console"/>
              </a:rPr>
              <a:t>if</a:t>
            </a:r>
            <a:r>
              <a:rPr sz="12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Console"/>
                <a:cs typeface="Lucida Console"/>
              </a:rPr>
              <a:t>(x</a:t>
            </a:r>
            <a:r>
              <a:rPr sz="1200" spc="-1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Console"/>
                <a:cs typeface="Lucida Console"/>
              </a:rPr>
              <a:t>&lt;</a:t>
            </a:r>
            <a:r>
              <a:rPr sz="12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Lucida Console"/>
                <a:cs typeface="Lucida Console"/>
              </a:rPr>
              <a:t>bitstream_length) if(bitstream[x])</a:t>
            </a:r>
            <a:endParaRPr sz="1200">
              <a:latin typeface="Lucida Console"/>
              <a:cs typeface="Lucida Console"/>
            </a:endParaRPr>
          </a:p>
          <a:p>
            <a:pPr marL="1068070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Lucida Console"/>
                <a:cs typeface="Lucida Console"/>
              </a:rPr>
              <a:t>flag</a:t>
            </a:r>
            <a:r>
              <a:rPr sz="12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Console"/>
                <a:cs typeface="Lucida Console"/>
              </a:rPr>
              <a:t>=</a:t>
            </a:r>
            <a:r>
              <a:rPr sz="12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Console"/>
                <a:cs typeface="Lucida Console"/>
              </a:rPr>
              <a:t>true</a:t>
            </a:r>
            <a:endParaRPr sz="1200">
              <a:latin typeface="Lucida Console"/>
              <a:cs typeface="Lucida Console"/>
            </a:endParaRPr>
          </a:p>
          <a:p>
            <a:pPr marL="335915" indent="-323215">
              <a:lnSpc>
                <a:spcPct val="100000"/>
              </a:lnSpc>
              <a:spcBef>
                <a:spcPts val="450"/>
              </a:spcBef>
              <a:buSzPct val="75000"/>
              <a:buChar char="•"/>
              <a:tabLst>
                <a:tab pos="335915" algn="l"/>
              </a:tabLst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“transmit”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gadget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uses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flag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during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arbitrary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operation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remotely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observable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479" y="31410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0" y="3115640"/>
            <a:ext cx="502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transmission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packet,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flag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value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365666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3628719"/>
            <a:ext cx="67716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attacker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trains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leak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5" dirty="0">
                <a:solidFill>
                  <a:srgbClr val="FFFFFF"/>
                </a:solidFill>
                <a:latin typeface="Gill Sans MT"/>
                <a:cs typeface="Gill Sans MT"/>
              </a:rPr>
              <a:t>gadget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then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extracts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transmit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gadget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39220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2850" y="41697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6700" y="3831919"/>
            <a:ext cx="587121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Rate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limited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hour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over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internet,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detectable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even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among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noise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Acceleration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AVX2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power-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down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side-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channel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(Intel)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"/>
            <a:ext cx="9143640" cy="51473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9130" y="4822519"/>
            <a:ext cx="593090" cy="1816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" y="1280490"/>
            <a:ext cx="4145279" cy="3108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1120" y="1554810"/>
            <a:ext cx="3535679" cy="26517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115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sp>
        <p:nvSpPr>
          <p:cNvPr id="3" name="object 3"/>
          <p:cNvSpPr/>
          <p:nvPr/>
        </p:nvSpPr>
        <p:spPr>
          <a:xfrm>
            <a:off x="1455419" y="1604340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60"/>
                </a:lnTo>
                <a:lnTo>
                  <a:pt x="868680" y="365760"/>
                </a:lnTo>
                <a:lnTo>
                  <a:pt x="1737360" y="365760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5419" y="1604340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...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55419" y="1970100"/>
            <a:ext cx="1737360" cy="365760"/>
            <a:chOff x="1455419" y="1970100"/>
            <a:chExt cx="1737360" cy="365760"/>
          </a:xfrm>
        </p:grpSpPr>
        <p:sp>
          <p:nvSpPr>
            <p:cNvPr id="6" name="object 6"/>
            <p:cNvSpPr/>
            <p:nvPr/>
          </p:nvSpPr>
          <p:spPr>
            <a:xfrm>
              <a:off x="1455419" y="197010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868680" y="365759"/>
                  </a:lnTo>
                  <a:lnTo>
                    <a:pt x="1737360" y="365759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5419" y="197010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59"/>
                  </a:moveTo>
                  <a:lnTo>
                    <a:pt x="0" y="365759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59"/>
                  </a:lnTo>
                  <a:lnTo>
                    <a:pt x="868680" y="3657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80870" y="1990419"/>
            <a:ext cx="131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0x4080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5419" y="2335860"/>
            <a:ext cx="1737360" cy="365760"/>
            <a:chOff x="1455419" y="2335860"/>
            <a:chExt cx="1737360" cy="365760"/>
          </a:xfrm>
        </p:grpSpPr>
        <p:sp>
          <p:nvSpPr>
            <p:cNvPr id="10" name="object 10"/>
            <p:cNvSpPr/>
            <p:nvPr/>
          </p:nvSpPr>
          <p:spPr>
            <a:xfrm>
              <a:off x="1455419" y="233586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173736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68680" y="365760"/>
                  </a:lnTo>
                  <a:lnTo>
                    <a:pt x="1737360" y="36576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5419" y="2335860"/>
              <a:ext cx="1737360" cy="365760"/>
            </a:xfrm>
            <a:custGeom>
              <a:avLst/>
              <a:gdLst/>
              <a:ahLst/>
              <a:cxnLst/>
              <a:rect l="l" t="t" r="r" b="b"/>
              <a:pathLst>
                <a:path w="1737360" h="365760">
                  <a:moveTo>
                    <a:pt x="868680" y="365760"/>
                  </a:moveTo>
                  <a:lnTo>
                    <a:pt x="0" y="365760"/>
                  </a:lnTo>
                  <a:lnTo>
                    <a:pt x="0" y="0"/>
                  </a:lnTo>
                  <a:lnTo>
                    <a:pt x="1737360" y="0"/>
                  </a:lnTo>
                  <a:lnTo>
                    <a:pt x="1737360" y="365760"/>
                  </a:lnTo>
                  <a:lnTo>
                    <a:pt x="868680" y="36576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80870" y="2356180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0x4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3779" y="2335860"/>
            <a:ext cx="461009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259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040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55419" y="2701619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59"/>
                </a:lnTo>
                <a:lnTo>
                  <a:pt x="868680" y="365759"/>
                </a:lnTo>
                <a:lnTo>
                  <a:pt x="1737360" y="365759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5419" y="2701619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259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0x4000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55419" y="3067380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60"/>
                </a:lnTo>
                <a:lnTo>
                  <a:pt x="868680" y="365760"/>
                </a:lnTo>
                <a:lnTo>
                  <a:pt x="1737360" y="365760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55419" y="3067380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...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5419" y="3433140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59"/>
                </a:lnTo>
                <a:lnTo>
                  <a:pt x="868680" y="365759"/>
                </a:lnTo>
                <a:lnTo>
                  <a:pt x="1737360" y="365759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55419" y="3433140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259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0x0080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5419" y="3798899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59"/>
                </a:lnTo>
                <a:lnTo>
                  <a:pt x="868680" y="365759"/>
                </a:lnTo>
                <a:lnTo>
                  <a:pt x="1737360" y="365759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55419" y="3798899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26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0x0040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5419" y="4164660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737360" h="365760">
                <a:moveTo>
                  <a:pt x="1737360" y="0"/>
                </a:moveTo>
                <a:lnTo>
                  <a:pt x="0" y="0"/>
                </a:lnTo>
                <a:lnTo>
                  <a:pt x="0" y="365759"/>
                </a:lnTo>
                <a:lnTo>
                  <a:pt x="868680" y="365759"/>
                </a:lnTo>
                <a:lnTo>
                  <a:pt x="1737360" y="365759"/>
                </a:lnTo>
                <a:lnTo>
                  <a:pt x="173736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55419" y="4164660"/>
            <a:ext cx="1737360" cy="36576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260"/>
              </a:spcBef>
            </a:pPr>
            <a:r>
              <a:rPr sz="1800" spc="210" dirty="0">
                <a:solidFill>
                  <a:srgbClr val="FFFFFF"/>
                </a:solidFill>
                <a:latin typeface="Gill Sans MT"/>
                <a:cs typeface="Gill Sans MT"/>
              </a:rPr>
              <a:t>0x0000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5110" y="1256360"/>
            <a:ext cx="177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Virtual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38679" y="1981530"/>
            <a:ext cx="6446520" cy="1658620"/>
            <a:chOff x="2138679" y="1981530"/>
            <a:chExt cx="6446520" cy="1658620"/>
          </a:xfrm>
        </p:grpSpPr>
        <p:sp>
          <p:nvSpPr>
            <p:cNvPr id="26" name="object 26"/>
            <p:cNvSpPr/>
            <p:nvPr/>
          </p:nvSpPr>
          <p:spPr>
            <a:xfrm>
              <a:off x="2138680" y="1981529"/>
              <a:ext cx="613410" cy="717550"/>
            </a:xfrm>
            <a:custGeom>
              <a:avLst/>
              <a:gdLst/>
              <a:ahLst/>
              <a:cxnLst/>
              <a:rect l="l" t="t" r="r" b="b"/>
              <a:pathLst>
                <a:path w="613410" h="717550">
                  <a:moveTo>
                    <a:pt x="182880" y="0"/>
                  </a:moveTo>
                  <a:lnTo>
                    <a:pt x="0" y="0"/>
                  </a:lnTo>
                  <a:lnTo>
                    <a:pt x="0" y="354330"/>
                  </a:lnTo>
                  <a:lnTo>
                    <a:pt x="91440" y="354330"/>
                  </a:lnTo>
                  <a:lnTo>
                    <a:pt x="182880" y="354330"/>
                  </a:lnTo>
                  <a:lnTo>
                    <a:pt x="182880" y="0"/>
                  </a:lnTo>
                  <a:close/>
                </a:path>
                <a:path w="613410" h="717550">
                  <a:moveTo>
                    <a:pt x="613410" y="360680"/>
                  </a:moveTo>
                  <a:lnTo>
                    <a:pt x="147320" y="360680"/>
                  </a:lnTo>
                  <a:lnTo>
                    <a:pt x="147320" y="717550"/>
                  </a:lnTo>
                  <a:lnTo>
                    <a:pt x="381000" y="717550"/>
                  </a:lnTo>
                  <a:lnTo>
                    <a:pt x="613410" y="717550"/>
                  </a:lnTo>
                  <a:lnTo>
                    <a:pt x="613410" y="360680"/>
                  </a:lnTo>
                  <a:close/>
                </a:path>
              </a:pathLst>
            </a:custGeom>
            <a:solidFill>
              <a:srgbClr val="CC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8679" y="1981530"/>
              <a:ext cx="182880" cy="354330"/>
            </a:xfrm>
            <a:custGeom>
              <a:avLst/>
              <a:gdLst/>
              <a:ahLst/>
              <a:cxnLst/>
              <a:rect l="l" t="t" r="r" b="b"/>
              <a:pathLst>
                <a:path w="182880" h="354330">
                  <a:moveTo>
                    <a:pt x="91439" y="354330"/>
                  </a:moveTo>
                  <a:lnTo>
                    <a:pt x="0" y="354330"/>
                  </a:lnTo>
                  <a:lnTo>
                    <a:pt x="0" y="0"/>
                  </a:lnTo>
                  <a:lnTo>
                    <a:pt x="182880" y="0"/>
                  </a:lnTo>
                  <a:lnTo>
                    <a:pt x="182880" y="354330"/>
                  </a:lnTo>
                  <a:lnTo>
                    <a:pt x="91439" y="35433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21559" y="2108530"/>
              <a:ext cx="2052320" cy="30480"/>
            </a:xfrm>
            <a:custGeom>
              <a:avLst/>
              <a:gdLst/>
              <a:ahLst/>
              <a:cxnLst/>
              <a:rect l="l" t="t" r="r" b="b"/>
              <a:pathLst>
                <a:path w="2052320" h="30480">
                  <a:moveTo>
                    <a:pt x="0" y="30480"/>
                  </a:moveTo>
                  <a:lnTo>
                    <a:pt x="2052319" y="0"/>
                  </a:lnTo>
                </a:path>
              </a:pathLst>
            </a:custGeom>
            <a:ln w="18329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63719" y="2045030"/>
              <a:ext cx="339090" cy="127000"/>
            </a:xfrm>
            <a:custGeom>
              <a:avLst/>
              <a:gdLst/>
              <a:ahLst/>
              <a:cxnLst/>
              <a:rect l="l" t="t" r="r" b="b"/>
              <a:pathLst>
                <a:path w="339089" h="127000">
                  <a:moveTo>
                    <a:pt x="0" y="0"/>
                  </a:moveTo>
                  <a:lnTo>
                    <a:pt x="2539" y="127000"/>
                  </a:lnTo>
                  <a:lnTo>
                    <a:pt x="339089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31260" y="3274389"/>
              <a:ext cx="4853940" cy="365760"/>
            </a:xfrm>
            <a:custGeom>
              <a:avLst/>
              <a:gdLst/>
              <a:ahLst/>
              <a:cxnLst/>
              <a:rect l="l" t="t" r="r" b="b"/>
              <a:pathLst>
                <a:path w="4853940" h="365760">
                  <a:moveTo>
                    <a:pt x="96647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482600" y="365760"/>
                  </a:lnTo>
                  <a:lnTo>
                    <a:pt x="966470" y="365760"/>
                  </a:lnTo>
                  <a:lnTo>
                    <a:pt x="966470" y="0"/>
                  </a:lnTo>
                  <a:close/>
                </a:path>
                <a:path w="4853940" h="365760">
                  <a:moveTo>
                    <a:pt x="1938020" y="0"/>
                  </a:moveTo>
                  <a:lnTo>
                    <a:pt x="971550" y="0"/>
                  </a:lnTo>
                  <a:lnTo>
                    <a:pt x="971550" y="365760"/>
                  </a:lnTo>
                  <a:lnTo>
                    <a:pt x="1455420" y="365760"/>
                  </a:lnTo>
                  <a:lnTo>
                    <a:pt x="1938020" y="365760"/>
                  </a:lnTo>
                  <a:lnTo>
                    <a:pt x="1938020" y="0"/>
                  </a:lnTo>
                  <a:close/>
                </a:path>
                <a:path w="4853940" h="365760">
                  <a:moveTo>
                    <a:pt x="2909570" y="0"/>
                  </a:moveTo>
                  <a:lnTo>
                    <a:pt x="1944370" y="0"/>
                  </a:lnTo>
                  <a:lnTo>
                    <a:pt x="1944370" y="365760"/>
                  </a:lnTo>
                  <a:lnTo>
                    <a:pt x="2426970" y="365760"/>
                  </a:lnTo>
                  <a:lnTo>
                    <a:pt x="2909570" y="365760"/>
                  </a:lnTo>
                  <a:lnTo>
                    <a:pt x="2909570" y="0"/>
                  </a:lnTo>
                  <a:close/>
                </a:path>
                <a:path w="4853940" h="365760">
                  <a:moveTo>
                    <a:pt x="3882390" y="0"/>
                  </a:moveTo>
                  <a:lnTo>
                    <a:pt x="2915920" y="0"/>
                  </a:lnTo>
                  <a:lnTo>
                    <a:pt x="2915920" y="365760"/>
                  </a:lnTo>
                  <a:lnTo>
                    <a:pt x="3398520" y="365760"/>
                  </a:lnTo>
                  <a:lnTo>
                    <a:pt x="3882390" y="365760"/>
                  </a:lnTo>
                  <a:lnTo>
                    <a:pt x="3882390" y="0"/>
                  </a:lnTo>
                  <a:close/>
                </a:path>
                <a:path w="4853940" h="365760">
                  <a:moveTo>
                    <a:pt x="4853940" y="0"/>
                  </a:moveTo>
                  <a:lnTo>
                    <a:pt x="3887470" y="0"/>
                  </a:lnTo>
                  <a:lnTo>
                    <a:pt x="3887470" y="365760"/>
                  </a:lnTo>
                  <a:lnTo>
                    <a:pt x="4371340" y="365760"/>
                  </a:lnTo>
                  <a:lnTo>
                    <a:pt x="4853940" y="365760"/>
                  </a:lnTo>
                  <a:lnTo>
                    <a:pt x="4853940" y="0"/>
                  </a:lnTo>
                  <a:close/>
                </a:path>
              </a:pathLst>
            </a:custGeom>
            <a:solidFill>
              <a:srgbClr val="4D3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62039" y="2272360"/>
              <a:ext cx="0" cy="673100"/>
            </a:xfrm>
            <a:custGeom>
              <a:avLst/>
              <a:gdLst/>
              <a:ahLst/>
              <a:cxnLst/>
              <a:rect l="l" t="t" r="r" b="b"/>
              <a:pathLst>
                <a:path h="673100">
                  <a:moveTo>
                    <a:pt x="0" y="0"/>
                  </a:moveTo>
                  <a:lnTo>
                    <a:pt x="0" y="673100"/>
                  </a:lnTo>
                </a:path>
              </a:pathLst>
            </a:custGeom>
            <a:ln w="18329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8539" y="2936569"/>
              <a:ext cx="128270" cy="337820"/>
            </a:xfrm>
            <a:custGeom>
              <a:avLst/>
              <a:gdLst/>
              <a:ahLst/>
              <a:cxnLst/>
              <a:rect l="l" t="t" r="r" b="b"/>
              <a:pathLst>
                <a:path w="128270" h="337820">
                  <a:moveTo>
                    <a:pt x="128270" y="0"/>
                  </a:moveTo>
                  <a:lnTo>
                    <a:pt x="0" y="0"/>
                  </a:lnTo>
                  <a:lnTo>
                    <a:pt x="63500" y="33781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00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552190" y="2760040"/>
            <a:ext cx="147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Virtual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Index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02810" y="3635069"/>
            <a:ext cx="1938020" cy="365760"/>
          </a:xfrm>
          <a:custGeom>
            <a:avLst/>
            <a:gdLst/>
            <a:ahLst/>
            <a:cxnLst/>
            <a:rect l="l" t="t" r="r" b="b"/>
            <a:pathLst>
              <a:path w="1938020" h="365760">
                <a:moveTo>
                  <a:pt x="966470" y="0"/>
                </a:moveTo>
                <a:lnTo>
                  <a:pt x="0" y="0"/>
                </a:lnTo>
                <a:lnTo>
                  <a:pt x="0" y="365760"/>
                </a:lnTo>
                <a:lnTo>
                  <a:pt x="483870" y="365760"/>
                </a:lnTo>
                <a:lnTo>
                  <a:pt x="966470" y="365760"/>
                </a:lnTo>
                <a:lnTo>
                  <a:pt x="966470" y="0"/>
                </a:lnTo>
                <a:close/>
              </a:path>
              <a:path w="1938020" h="365760">
                <a:moveTo>
                  <a:pt x="1938020" y="0"/>
                </a:moveTo>
                <a:lnTo>
                  <a:pt x="972820" y="0"/>
                </a:lnTo>
                <a:lnTo>
                  <a:pt x="972820" y="365760"/>
                </a:lnTo>
                <a:lnTo>
                  <a:pt x="1455420" y="365760"/>
                </a:lnTo>
                <a:lnTo>
                  <a:pt x="1938020" y="365760"/>
                </a:lnTo>
                <a:lnTo>
                  <a:pt x="19380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7180" y="3635069"/>
            <a:ext cx="1938020" cy="365760"/>
          </a:xfrm>
          <a:custGeom>
            <a:avLst/>
            <a:gdLst/>
            <a:ahLst/>
            <a:cxnLst/>
            <a:rect l="l" t="t" r="r" b="b"/>
            <a:pathLst>
              <a:path w="1938020" h="365760">
                <a:moveTo>
                  <a:pt x="966470" y="0"/>
                </a:moveTo>
                <a:lnTo>
                  <a:pt x="0" y="0"/>
                </a:lnTo>
                <a:lnTo>
                  <a:pt x="0" y="365760"/>
                </a:lnTo>
                <a:lnTo>
                  <a:pt x="482600" y="365760"/>
                </a:lnTo>
                <a:lnTo>
                  <a:pt x="966470" y="365760"/>
                </a:lnTo>
                <a:lnTo>
                  <a:pt x="966470" y="0"/>
                </a:lnTo>
                <a:close/>
              </a:path>
              <a:path w="1938020" h="365760">
                <a:moveTo>
                  <a:pt x="1938020" y="0"/>
                </a:moveTo>
                <a:lnTo>
                  <a:pt x="971550" y="0"/>
                </a:lnTo>
                <a:lnTo>
                  <a:pt x="971550" y="365760"/>
                </a:lnTo>
                <a:lnTo>
                  <a:pt x="1455420" y="365760"/>
                </a:lnTo>
                <a:lnTo>
                  <a:pt x="1938020" y="365760"/>
                </a:lnTo>
                <a:lnTo>
                  <a:pt x="193802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731259" y="3274390"/>
          <a:ext cx="4930140" cy="72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2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0x040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2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0x1000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DATA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2D8"/>
                      </a:solidFill>
                      <a:prstDash val="solid"/>
                    </a:lnL>
                    <a:lnR w="3175">
                      <a:solidFill>
                        <a:srgbClr val="0092D8"/>
                      </a:solidFill>
                      <a:prstDash val="solid"/>
                    </a:lnR>
                    <a:lnT w="3175">
                      <a:solidFill>
                        <a:srgbClr val="0092D8"/>
                      </a:solidFill>
                      <a:prstDash val="solid"/>
                    </a:lnT>
                    <a:lnB w="3175">
                      <a:solidFill>
                        <a:srgbClr val="0092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2752089" y="2476555"/>
            <a:ext cx="977900" cy="1059815"/>
            <a:chOff x="2752089" y="2476555"/>
            <a:chExt cx="977900" cy="1059815"/>
          </a:xfrm>
        </p:grpSpPr>
        <p:sp>
          <p:nvSpPr>
            <p:cNvPr id="38" name="object 38"/>
            <p:cNvSpPr/>
            <p:nvPr/>
          </p:nvSpPr>
          <p:spPr>
            <a:xfrm>
              <a:off x="2752089" y="2485719"/>
              <a:ext cx="793750" cy="986790"/>
            </a:xfrm>
            <a:custGeom>
              <a:avLst/>
              <a:gdLst/>
              <a:ahLst/>
              <a:cxnLst/>
              <a:rect l="l" t="t" r="r" b="b"/>
              <a:pathLst>
                <a:path w="793750" h="986789">
                  <a:moveTo>
                    <a:pt x="0" y="0"/>
                  </a:moveTo>
                  <a:lnTo>
                    <a:pt x="722630" y="0"/>
                  </a:lnTo>
                </a:path>
                <a:path w="793750" h="986789">
                  <a:moveTo>
                    <a:pt x="722630" y="0"/>
                  </a:moveTo>
                  <a:lnTo>
                    <a:pt x="722630" y="986789"/>
                  </a:lnTo>
                </a:path>
                <a:path w="793750" h="986789">
                  <a:moveTo>
                    <a:pt x="722630" y="986789"/>
                  </a:moveTo>
                  <a:lnTo>
                    <a:pt x="793750" y="986789"/>
                  </a:lnTo>
                </a:path>
              </a:pathLst>
            </a:custGeom>
            <a:ln w="18329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8219" y="3409010"/>
              <a:ext cx="191770" cy="127000"/>
            </a:xfrm>
            <a:custGeom>
              <a:avLst/>
              <a:gdLst/>
              <a:ahLst/>
              <a:cxnLst/>
              <a:rect l="l" t="t" r="r" b="b"/>
              <a:pathLst>
                <a:path w="191770" h="127000">
                  <a:moveTo>
                    <a:pt x="0" y="0"/>
                  </a:moveTo>
                  <a:lnTo>
                    <a:pt x="0" y="126999"/>
                  </a:lnTo>
                  <a:lnTo>
                    <a:pt x="191769" y="6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39509" y="2500960"/>
            <a:ext cx="141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Physical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Gill Sans MT"/>
                <a:cs typeface="Gill Sans MT"/>
              </a:rPr>
              <a:t>Tag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116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021070" y="4022419"/>
            <a:ext cx="149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32350" y="1978990"/>
            <a:ext cx="186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4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Walk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Caches</a:t>
            </a:r>
            <a:r>
              <a:rPr spc="114" dirty="0"/>
              <a:t> </a:t>
            </a:r>
            <a:r>
              <a:rPr spc="445" dirty="0"/>
              <a:t>as</a:t>
            </a:r>
            <a:r>
              <a:rPr spc="114" dirty="0"/>
              <a:t> </a:t>
            </a:r>
            <a:r>
              <a:rPr spc="305" dirty="0"/>
              <a:t>side</a:t>
            </a:r>
            <a:r>
              <a:rPr spc="120" dirty="0"/>
              <a:t> </a:t>
            </a:r>
            <a:r>
              <a:rPr spc="335" dirty="0"/>
              <a:t>channels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63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0377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Caches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exist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because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faster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frequently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8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797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closer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compute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less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required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load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needed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72497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This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difference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measured</a:t>
            </a:r>
            <a:r>
              <a:rPr sz="1350" b="1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408250"/>
            <a:ext cx="4977130" cy="518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closer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take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fewer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cycles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further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away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cores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take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cycles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9911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61969"/>
            <a:ext cx="68611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Consequently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it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2566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3167710"/>
            <a:ext cx="544639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Calibrate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measuring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cached/not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data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location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compare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calibration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sp>
        <p:nvSpPr>
          <p:cNvPr id="3" name="object 3"/>
          <p:cNvSpPr/>
          <p:nvPr/>
        </p:nvSpPr>
        <p:spPr>
          <a:xfrm>
            <a:off x="731519" y="1930730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60399" y="0"/>
                </a:moveTo>
                <a:lnTo>
                  <a:pt x="0" y="0"/>
                </a:lnTo>
                <a:lnTo>
                  <a:pt x="0" y="660400"/>
                </a:lnTo>
                <a:lnTo>
                  <a:pt x="330199" y="660400"/>
                </a:lnTo>
                <a:lnTo>
                  <a:pt x="660399" y="660400"/>
                </a:lnTo>
                <a:lnTo>
                  <a:pt x="660399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519" y="1930730"/>
            <a:ext cx="660400" cy="6604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278130" marR="33655" indent="-237490">
              <a:lnSpc>
                <a:spcPts val="1410"/>
              </a:lnSpc>
              <a:spcBef>
                <a:spcPts val="118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 </a:t>
            </a:r>
            <a:r>
              <a:rPr sz="1200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91919" y="2234260"/>
            <a:ext cx="924560" cy="370840"/>
            <a:chOff x="1391919" y="2234260"/>
            <a:chExt cx="924560" cy="370840"/>
          </a:xfrm>
        </p:grpSpPr>
        <p:sp>
          <p:nvSpPr>
            <p:cNvPr id="6" name="object 6"/>
            <p:cNvSpPr/>
            <p:nvPr/>
          </p:nvSpPr>
          <p:spPr>
            <a:xfrm>
              <a:off x="1656079" y="223426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6079" y="2234260"/>
              <a:ext cx="264160" cy="330200"/>
            </a:xfrm>
            <a:custGeom>
              <a:avLst/>
              <a:gdLst/>
              <a:ahLst/>
              <a:cxnLst/>
              <a:rect l="l" t="t" r="r" b="b"/>
              <a:pathLst>
                <a:path w="264160" h="330200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80" y="66040"/>
                  </a:lnTo>
                  <a:close/>
                </a:path>
                <a:path w="264160" h="330200">
                  <a:moveTo>
                    <a:pt x="132080" y="66040"/>
                  </a:moveTo>
                  <a:lnTo>
                    <a:pt x="132080" y="33020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2319" y="234094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2319" y="234094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2319" y="240698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2319" y="240698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2319" y="247302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2319" y="247302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2319" y="253906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91919" y="2260930"/>
              <a:ext cx="924560" cy="344170"/>
            </a:xfrm>
            <a:custGeom>
              <a:avLst/>
              <a:gdLst/>
              <a:ahLst/>
              <a:cxnLst/>
              <a:rect l="l" t="t" r="r" b="b"/>
              <a:pathLst>
                <a:path w="924560" h="344169">
                  <a:moveTo>
                    <a:pt x="792480" y="344170"/>
                  </a:moveTo>
                  <a:lnTo>
                    <a:pt x="660400" y="344170"/>
                  </a:lnTo>
                  <a:lnTo>
                    <a:pt x="660400" y="278130"/>
                  </a:lnTo>
                  <a:lnTo>
                    <a:pt x="924560" y="278130"/>
                  </a:lnTo>
                  <a:lnTo>
                    <a:pt x="924560" y="344170"/>
                  </a:lnTo>
                  <a:lnTo>
                    <a:pt x="792480" y="344170"/>
                  </a:lnTo>
                  <a:close/>
                </a:path>
                <a:path w="924560" h="344169">
                  <a:moveTo>
                    <a:pt x="396240" y="303530"/>
                  </a:moveTo>
                  <a:lnTo>
                    <a:pt x="660400" y="303530"/>
                  </a:lnTo>
                </a:path>
                <a:path w="924560" h="344169">
                  <a:moveTo>
                    <a:pt x="393700" y="250190"/>
                  </a:moveTo>
                  <a:lnTo>
                    <a:pt x="657860" y="250190"/>
                  </a:lnTo>
                </a:path>
                <a:path w="924560" h="344169">
                  <a:moveTo>
                    <a:pt x="393700" y="173990"/>
                  </a:moveTo>
                  <a:lnTo>
                    <a:pt x="657860" y="173990"/>
                  </a:lnTo>
                </a:path>
                <a:path w="924560" h="344169">
                  <a:moveTo>
                    <a:pt x="393700" y="121920"/>
                  </a:moveTo>
                  <a:lnTo>
                    <a:pt x="657860" y="121920"/>
                  </a:lnTo>
                </a:path>
                <a:path w="924560" h="344169">
                  <a:moveTo>
                    <a:pt x="0" y="0"/>
                  </a:moveTo>
                  <a:lnTo>
                    <a:pt x="264160" y="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69389" y="2109800"/>
            <a:ext cx="621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8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6779" y="2612719"/>
            <a:ext cx="3309620" cy="1065530"/>
            <a:chOff x="2176779" y="2612719"/>
            <a:chExt cx="3309620" cy="1065530"/>
          </a:xfrm>
        </p:grpSpPr>
        <p:sp>
          <p:nvSpPr>
            <p:cNvPr id="18" name="object 18"/>
            <p:cNvSpPr/>
            <p:nvPr/>
          </p:nvSpPr>
          <p:spPr>
            <a:xfrm>
              <a:off x="2178049" y="2612719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415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42209" y="265335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42209" y="265335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79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42209" y="27181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42209" y="27181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79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2209" y="278543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79" y="66039"/>
                  </a:lnTo>
                  <a:lnTo>
                    <a:pt x="264159" y="66039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42209" y="278543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39"/>
                  </a:lnTo>
                  <a:lnTo>
                    <a:pt x="132079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42209" y="28502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76779" y="2695269"/>
              <a:ext cx="529590" cy="494030"/>
            </a:xfrm>
            <a:custGeom>
              <a:avLst/>
              <a:gdLst/>
              <a:ahLst/>
              <a:cxnLst/>
              <a:rect l="l" t="t" r="r" b="b"/>
              <a:pathLst>
                <a:path w="529589" h="494030">
                  <a:moveTo>
                    <a:pt x="397509" y="220980"/>
                  </a:moveTo>
                  <a:lnTo>
                    <a:pt x="265430" y="220980"/>
                  </a:lnTo>
                  <a:lnTo>
                    <a:pt x="265430" y="154939"/>
                  </a:lnTo>
                  <a:lnTo>
                    <a:pt x="529589" y="154939"/>
                  </a:lnTo>
                  <a:lnTo>
                    <a:pt x="529589" y="220980"/>
                  </a:lnTo>
                  <a:lnTo>
                    <a:pt x="397509" y="220980"/>
                  </a:lnTo>
                  <a:close/>
                </a:path>
                <a:path w="529589" h="494030">
                  <a:moveTo>
                    <a:pt x="1269" y="181609"/>
                  </a:moveTo>
                  <a:lnTo>
                    <a:pt x="265430" y="181609"/>
                  </a:lnTo>
                </a:path>
                <a:path w="529589" h="494030">
                  <a:moveTo>
                    <a:pt x="0" y="128269"/>
                  </a:moveTo>
                  <a:lnTo>
                    <a:pt x="264159" y="128269"/>
                  </a:lnTo>
                </a:path>
                <a:path w="529589" h="494030">
                  <a:moveTo>
                    <a:pt x="0" y="52069"/>
                  </a:moveTo>
                  <a:lnTo>
                    <a:pt x="264159" y="52069"/>
                  </a:lnTo>
                </a:path>
                <a:path w="529589" h="494030">
                  <a:moveTo>
                    <a:pt x="0" y="0"/>
                  </a:moveTo>
                  <a:lnTo>
                    <a:pt x="264159" y="0"/>
                  </a:lnTo>
                </a:path>
                <a:path w="529589" h="494030">
                  <a:moveTo>
                    <a:pt x="391159" y="229869"/>
                  </a:moveTo>
                  <a:lnTo>
                    <a:pt x="391159" y="49403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2099" y="29645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2099" y="29645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32099" y="30305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2099" y="30305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2099" y="309658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2099" y="309658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32099" y="31626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6669" y="3006419"/>
              <a:ext cx="529590" cy="494030"/>
            </a:xfrm>
            <a:custGeom>
              <a:avLst/>
              <a:gdLst/>
              <a:ahLst/>
              <a:cxnLst/>
              <a:rect l="l" t="t" r="r" b="b"/>
              <a:pathLst>
                <a:path w="529589" h="494029">
                  <a:moveTo>
                    <a:pt x="397510" y="222250"/>
                  </a:moveTo>
                  <a:lnTo>
                    <a:pt x="265430" y="222250"/>
                  </a:lnTo>
                  <a:lnTo>
                    <a:pt x="265430" y="156209"/>
                  </a:lnTo>
                  <a:lnTo>
                    <a:pt x="529590" y="156209"/>
                  </a:lnTo>
                  <a:lnTo>
                    <a:pt x="529590" y="222250"/>
                  </a:lnTo>
                  <a:lnTo>
                    <a:pt x="397510" y="222250"/>
                  </a:lnTo>
                  <a:close/>
                </a:path>
                <a:path w="529589" h="494029">
                  <a:moveTo>
                    <a:pt x="1269" y="182880"/>
                  </a:moveTo>
                  <a:lnTo>
                    <a:pt x="265430" y="182880"/>
                  </a:lnTo>
                </a:path>
                <a:path w="529589" h="494029">
                  <a:moveTo>
                    <a:pt x="0" y="128269"/>
                  </a:moveTo>
                  <a:lnTo>
                    <a:pt x="264160" y="128269"/>
                  </a:lnTo>
                </a:path>
                <a:path w="529589" h="494029">
                  <a:moveTo>
                    <a:pt x="0" y="52069"/>
                  </a:moveTo>
                  <a:lnTo>
                    <a:pt x="264160" y="52069"/>
                  </a:lnTo>
                </a:path>
                <a:path w="529589" h="494029">
                  <a:moveTo>
                    <a:pt x="0" y="0"/>
                  </a:moveTo>
                  <a:lnTo>
                    <a:pt x="264160" y="0"/>
                  </a:lnTo>
                </a:path>
                <a:path w="529589" h="494029">
                  <a:moveTo>
                    <a:pt x="391160" y="229869"/>
                  </a:moveTo>
                  <a:lnTo>
                    <a:pt x="391160" y="49403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21989" y="32769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21989" y="32769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21989" y="334296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1989" y="334296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21989" y="34090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1989" y="34090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21989" y="34750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56559" y="3318839"/>
              <a:ext cx="811530" cy="222250"/>
            </a:xfrm>
            <a:custGeom>
              <a:avLst/>
              <a:gdLst/>
              <a:ahLst/>
              <a:cxnLst/>
              <a:rect l="l" t="t" r="r" b="b"/>
              <a:pathLst>
                <a:path w="811529" h="222250">
                  <a:moveTo>
                    <a:pt x="397510" y="222250"/>
                  </a:moveTo>
                  <a:lnTo>
                    <a:pt x="265429" y="222250"/>
                  </a:lnTo>
                  <a:lnTo>
                    <a:pt x="265429" y="156210"/>
                  </a:lnTo>
                  <a:lnTo>
                    <a:pt x="529589" y="156210"/>
                  </a:lnTo>
                  <a:lnTo>
                    <a:pt x="529589" y="222250"/>
                  </a:lnTo>
                  <a:lnTo>
                    <a:pt x="397510" y="222250"/>
                  </a:lnTo>
                  <a:close/>
                </a:path>
                <a:path w="811529" h="222250">
                  <a:moveTo>
                    <a:pt x="1269" y="181610"/>
                  </a:moveTo>
                  <a:lnTo>
                    <a:pt x="265429" y="181610"/>
                  </a:lnTo>
                </a:path>
                <a:path w="811529" h="222250">
                  <a:moveTo>
                    <a:pt x="0" y="128269"/>
                  </a:moveTo>
                  <a:lnTo>
                    <a:pt x="264159" y="128269"/>
                  </a:lnTo>
                </a:path>
                <a:path w="811529" h="222250">
                  <a:moveTo>
                    <a:pt x="0" y="52069"/>
                  </a:moveTo>
                  <a:lnTo>
                    <a:pt x="264159" y="52069"/>
                  </a:lnTo>
                </a:path>
                <a:path w="811529" h="222250">
                  <a:moveTo>
                    <a:pt x="0" y="0"/>
                  </a:moveTo>
                  <a:lnTo>
                    <a:pt x="264159" y="0"/>
                  </a:lnTo>
                </a:path>
                <a:path w="811529" h="222250">
                  <a:moveTo>
                    <a:pt x="521969" y="181610"/>
                  </a:moveTo>
                  <a:lnTo>
                    <a:pt x="811529" y="18161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68089" y="3345509"/>
              <a:ext cx="1718310" cy="332740"/>
            </a:xfrm>
            <a:custGeom>
              <a:avLst/>
              <a:gdLst/>
              <a:ahLst/>
              <a:cxnLst/>
              <a:rect l="l" t="t" r="r" b="b"/>
              <a:pathLst>
                <a:path w="1718310" h="332739">
                  <a:moveTo>
                    <a:pt x="1718310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859789" y="332739"/>
                  </a:lnTo>
                  <a:lnTo>
                    <a:pt x="1718310" y="332739"/>
                  </a:lnTo>
                  <a:lnTo>
                    <a:pt x="171831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768090" y="3345510"/>
            <a:ext cx="1068070" cy="33274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760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Gill Sans MT"/>
                <a:cs typeface="Gill Sans MT"/>
              </a:rPr>
              <a:t>top</a:t>
            </a:r>
            <a:r>
              <a:rPr sz="10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46320" y="3345510"/>
            <a:ext cx="640080" cy="332740"/>
          </a:xfrm>
          <a:custGeom>
            <a:avLst/>
            <a:gdLst/>
            <a:ahLst/>
            <a:cxnLst/>
            <a:rect l="l" t="t" r="r" b="b"/>
            <a:pathLst>
              <a:path w="640079" h="332739">
                <a:moveTo>
                  <a:pt x="640079" y="0"/>
                </a:moveTo>
                <a:lnTo>
                  <a:pt x="0" y="0"/>
                </a:lnTo>
                <a:lnTo>
                  <a:pt x="0" y="332739"/>
                </a:lnTo>
                <a:lnTo>
                  <a:pt x="320039" y="332739"/>
                </a:lnTo>
                <a:lnTo>
                  <a:pt x="640079" y="332739"/>
                </a:lnTo>
                <a:lnTo>
                  <a:pt x="640079" y="0"/>
                </a:lnTo>
                <a:close/>
              </a:path>
            </a:pathLst>
          </a:custGeom>
          <a:solidFill>
            <a:srgbClr val="EC1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36159" y="3345510"/>
            <a:ext cx="650240" cy="33274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800"/>
              </a:spcBef>
            </a:pPr>
            <a:r>
              <a:rPr sz="1000" spc="65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393189" y="1262710"/>
            <a:ext cx="3432810" cy="264160"/>
            <a:chOff x="1393189" y="1262710"/>
            <a:chExt cx="3432810" cy="264160"/>
          </a:xfrm>
        </p:grpSpPr>
        <p:sp>
          <p:nvSpPr>
            <p:cNvPr id="48" name="object 48"/>
            <p:cNvSpPr/>
            <p:nvPr/>
          </p:nvSpPr>
          <p:spPr>
            <a:xfrm>
              <a:off x="1393189" y="1262710"/>
              <a:ext cx="3432810" cy="264160"/>
            </a:xfrm>
            <a:custGeom>
              <a:avLst/>
              <a:gdLst/>
              <a:ahLst/>
              <a:cxnLst/>
              <a:rect l="l" t="t" r="r" b="b"/>
              <a:pathLst>
                <a:path w="3432810" h="264159">
                  <a:moveTo>
                    <a:pt x="3432810" y="0"/>
                  </a:moveTo>
                  <a:lnTo>
                    <a:pt x="0" y="0"/>
                  </a:lnTo>
                  <a:lnTo>
                    <a:pt x="0" y="264159"/>
                  </a:lnTo>
                  <a:lnTo>
                    <a:pt x="1717039" y="264159"/>
                  </a:lnTo>
                  <a:lnTo>
                    <a:pt x="3432810" y="264159"/>
                  </a:lnTo>
                  <a:lnTo>
                    <a:pt x="34328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93189" y="1262710"/>
              <a:ext cx="3432810" cy="264160"/>
            </a:xfrm>
            <a:custGeom>
              <a:avLst/>
              <a:gdLst/>
              <a:ahLst/>
              <a:cxnLst/>
              <a:rect l="l" t="t" r="r" b="b"/>
              <a:pathLst>
                <a:path w="3432810" h="264159">
                  <a:moveTo>
                    <a:pt x="1717039" y="264159"/>
                  </a:moveTo>
                  <a:lnTo>
                    <a:pt x="0" y="264159"/>
                  </a:lnTo>
                  <a:lnTo>
                    <a:pt x="0" y="0"/>
                  </a:lnTo>
                  <a:lnTo>
                    <a:pt x="3432810" y="0"/>
                  </a:lnTo>
                  <a:lnTo>
                    <a:pt x="3432810" y="264159"/>
                  </a:lnTo>
                  <a:lnTo>
                    <a:pt x="1717039" y="2641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672589" y="1186510"/>
            <a:ext cx="2875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9025" algn="l"/>
              </a:tabLst>
            </a:pPr>
            <a:r>
              <a:rPr sz="2200" spc="-10" dirty="0">
                <a:solidFill>
                  <a:srgbClr val="FFFFFF"/>
                </a:solidFill>
                <a:latin typeface="Lucida Console"/>
                <a:cs typeface="Lucida Console"/>
              </a:rPr>
              <a:t>0x55d776036</a:t>
            </a:r>
            <a:r>
              <a:rPr sz="22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2200" spc="-25" dirty="0">
                <a:solidFill>
                  <a:srgbClr val="FFFFFF"/>
                </a:solidFill>
                <a:latin typeface="Lucida Console"/>
                <a:cs typeface="Lucida Console"/>
              </a:rPr>
              <a:t>000</a:t>
            </a:r>
            <a:endParaRPr sz="2200">
              <a:latin typeface="Lucida Console"/>
              <a:cs typeface="Lucida Console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029461" y="1262710"/>
            <a:ext cx="2625090" cy="2927350"/>
            <a:chOff x="2029461" y="1262710"/>
            <a:chExt cx="2625090" cy="2927350"/>
          </a:xfrm>
        </p:grpSpPr>
        <p:sp>
          <p:nvSpPr>
            <p:cNvPr id="52" name="object 52"/>
            <p:cNvSpPr/>
            <p:nvPr/>
          </p:nvSpPr>
          <p:spPr>
            <a:xfrm>
              <a:off x="2048509" y="1262710"/>
              <a:ext cx="1786889" cy="892810"/>
            </a:xfrm>
            <a:custGeom>
              <a:avLst/>
              <a:gdLst/>
              <a:ahLst/>
              <a:cxnLst/>
              <a:rect l="l" t="t" r="r" b="b"/>
              <a:pathLst>
                <a:path w="1786889" h="892810">
                  <a:moveTo>
                    <a:pt x="1786889" y="0"/>
                  </a:moveTo>
                  <a:lnTo>
                    <a:pt x="1786889" y="264159"/>
                  </a:lnTo>
                </a:path>
                <a:path w="1786889" h="892810">
                  <a:moveTo>
                    <a:pt x="1160779" y="302259"/>
                  </a:moveTo>
                  <a:lnTo>
                    <a:pt x="1256029" y="434339"/>
                  </a:lnTo>
                </a:path>
                <a:path w="1786889" h="892810">
                  <a:moveTo>
                    <a:pt x="1256029" y="434339"/>
                  </a:moveTo>
                  <a:lnTo>
                    <a:pt x="1351279" y="434339"/>
                  </a:lnTo>
                </a:path>
                <a:path w="1786889" h="892810">
                  <a:moveTo>
                    <a:pt x="1446529" y="302259"/>
                  </a:moveTo>
                  <a:lnTo>
                    <a:pt x="1351279" y="434339"/>
                  </a:lnTo>
                </a:path>
                <a:path w="1786889" h="892810">
                  <a:moveTo>
                    <a:pt x="769619" y="302259"/>
                  </a:moveTo>
                  <a:lnTo>
                    <a:pt x="864869" y="434339"/>
                  </a:lnTo>
                </a:path>
                <a:path w="1786889" h="892810">
                  <a:moveTo>
                    <a:pt x="1054100" y="302259"/>
                  </a:moveTo>
                  <a:lnTo>
                    <a:pt x="958850" y="434339"/>
                  </a:lnTo>
                </a:path>
                <a:path w="1786889" h="892810">
                  <a:moveTo>
                    <a:pt x="377189" y="302259"/>
                  </a:moveTo>
                  <a:lnTo>
                    <a:pt x="472439" y="434339"/>
                  </a:lnTo>
                </a:path>
                <a:path w="1786889" h="892810">
                  <a:moveTo>
                    <a:pt x="661669" y="302259"/>
                  </a:moveTo>
                  <a:lnTo>
                    <a:pt x="567689" y="434339"/>
                  </a:lnTo>
                </a:path>
                <a:path w="1786889" h="892810">
                  <a:moveTo>
                    <a:pt x="0" y="302259"/>
                  </a:moveTo>
                  <a:lnTo>
                    <a:pt x="93979" y="434339"/>
                  </a:lnTo>
                </a:path>
                <a:path w="1786889" h="892810">
                  <a:moveTo>
                    <a:pt x="284479" y="302259"/>
                  </a:moveTo>
                  <a:lnTo>
                    <a:pt x="189229" y="434339"/>
                  </a:lnTo>
                </a:path>
                <a:path w="1786889" h="892810">
                  <a:moveTo>
                    <a:pt x="864869" y="434339"/>
                  </a:moveTo>
                  <a:lnTo>
                    <a:pt x="958850" y="434339"/>
                  </a:lnTo>
                </a:path>
                <a:path w="1786889" h="892810">
                  <a:moveTo>
                    <a:pt x="472439" y="434339"/>
                  </a:moveTo>
                  <a:lnTo>
                    <a:pt x="567689" y="434339"/>
                  </a:lnTo>
                </a:path>
                <a:path w="1786889" h="892810">
                  <a:moveTo>
                    <a:pt x="93979" y="434339"/>
                  </a:moveTo>
                  <a:lnTo>
                    <a:pt x="189229" y="434339"/>
                  </a:lnTo>
                </a:path>
                <a:path w="1786889" h="892810">
                  <a:moveTo>
                    <a:pt x="135889" y="892809"/>
                  </a:moveTo>
                  <a:lnTo>
                    <a:pt x="135889" y="42545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9629" y="214663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39" y="0"/>
                  </a:moveTo>
                  <a:lnTo>
                    <a:pt x="0" y="0"/>
                  </a:lnTo>
                  <a:lnTo>
                    <a:pt x="64769" y="19431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74289" y="1688160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30">
                  <a:moveTo>
                    <a:pt x="0" y="79882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09519" y="2478099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40" y="0"/>
                  </a:moveTo>
                  <a:lnTo>
                    <a:pt x="0" y="0"/>
                  </a:lnTo>
                  <a:lnTo>
                    <a:pt x="64769" y="19430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64179" y="1688160"/>
              <a:ext cx="0" cy="1109980"/>
            </a:xfrm>
            <a:custGeom>
              <a:avLst/>
              <a:gdLst/>
              <a:ahLst/>
              <a:cxnLst/>
              <a:rect l="l" t="t" r="r" b="b"/>
              <a:pathLst>
                <a:path h="1109980">
                  <a:moveTo>
                    <a:pt x="0" y="110997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99409" y="279052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54069" y="1688160"/>
              <a:ext cx="0" cy="1422400"/>
            </a:xfrm>
            <a:custGeom>
              <a:avLst/>
              <a:gdLst/>
              <a:ahLst/>
              <a:cxnLst/>
              <a:rect l="l" t="t" r="r" b="b"/>
              <a:pathLst>
                <a:path h="1422400">
                  <a:moveTo>
                    <a:pt x="0" y="142239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90569" y="3102939"/>
              <a:ext cx="128270" cy="193040"/>
            </a:xfrm>
            <a:custGeom>
              <a:avLst/>
              <a:gdLst/>
              <a:ahLst/>
              <a:cxnLst/>
              <a:rect l="l" t="t" r="r" b="b"/>
              <a:pathLst>
                <a:path w="128270" h="193039">
                  <a:moveTo>
                    <a:pt x="128269" y="0"/>
                  </a:moveTo>
                  <a:lnTo>
                    <a:pt x="0" y="0"/>
                  </a:lnTo>
                  <a:lnTo>
                    <a:pt x="63500" y="193039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97350" y="1557350"/>
              <a:ext cx="285750" cy="1602740"/>
            </a:xfrm>
            <a:custGeom>
              <a:avLst/>
              <a:gdLst/>
              <a:ahLst/>
              <a:cxnLst/>
              <a:rect l="l" t="t" r="r" b="b"/>
              <a:pathLst>
                <a:path w="285750" h="1602739">
                  <a:moveTo>
                    <a:pt x="0" y="0"/>
                  </a:moveTo>
                  <a:lnTo>
                    <a:pt x="95250" y="132079"/>
                  </a:lnTo>
                </a:path>
                <a:path w="285750" h="1602739">
                  <a:moveTo>
                    <a:pt x="95250" y="132079"/>
                  </a:moveTo>
                  <a:lnTo>
                    <a:pt x="190500" y="132079"/>
                  </a:lnTo>
                </a:path>
                <a:path w="285750" h="1602739">
                  <a:moveTo>
                    <a:pt x="285750" y="0"/>
                  </a:moveTo>
                  <a:lnTo>
                    <a:pt x="190500" y="132079"/>
                  </a:lnTo>
                </a:path>
                <a:path w="285750" h="1602739">
                  <a:moveTo>
                    <a:pt x="144779" y="1602739"/>
                  </a:moveTo>
                  <a:lnTo>
                    <a:pt x="144779" y="12446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77359" y="315247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72000" y="3678249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31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89450" y="3942410"/>
              <a:ext cx="165100" cy="247650"/>
            </a:xfrm>
            <a:custGeom>
              <a:avLst/>
              <a:gdLst/>
              <a:ahLst/>
              <a:cxnLst/>
              <a:rect l="l" t="t" r="r" b="b"/>
              <a:pathLst>
                <a:path w="165100" h="247650">
                  <a:moveTo>
                    <a:pt x="165100" y="0"/>
                  </a:moveTo>
                  <a:lnTo>
                    <a:pt x="0" y="0"/>
                  </a:lnTo>
                  <a:lnTo>
                    <a:pt x="82550" y="247649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431029" y="2348560"/>
            <a:ext cx="382905" cy="3251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0320">
              <a:lnSpc>
                <a:spcPts val="1160"/>
              </a:lnSpc>
              <a:spcBef>
                <a:spcPts val="170"/>
              </a:spcBef>
            </a:pPr>
            <a:r>
              <a:rPr sz="1000" spc="140" dirty="0">
                <a:solidFill>
                  <a:srgbClr val="FFFFFF"/>
                </a:solidFill>
                <a:latin typeface="Gill Sans MT"/>
                <a:cs typeface="Gill Sans MT"/>
              </a:rPr>
              <a:t>page </a:t>
            </a:r>
            <a:r>
              <a:rPr sz="1000" spc="75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87750" y="4201388"/>
            <a:ext cx="2155825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220">
              <a:lnSpc>
                <a:spcPts val="2090"/>
              </a:lnSpc>
              <a:spcBef>
                <a:spcPts val="95"/>
              </a:spcBef>
            </a:pP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forwarded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117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sp>
        <p:nvSpPr>
          <p:cNvPr id="3" name="object 3"/>
          <p:cNvSpPr/>
          <p:nvPr/>
        </p:nvSpPr>
        <p:spPr>
          <a:xfrm>
            <a:off x="731519" y="1930730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60399" y="0"/>
                </a:moveTo>
                <a:lnTo>
                  <a:pt x="0" y="0"/>
                </a:lnTo>
                <a:lnTo>
                  <a:pt x="0" y="660400"/>
                </a:lnTo>
                <a:lnTo>
                  <a:pt x="330199" y="660400"/>
                </a:lnTo>
                <a:lnTo>
                  <a:pt x="660399" y="660400"/>
                </a:lnTo>
                <a:lnTo>
                  <a:pt x="660399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519" y="1930730"/>
            <a:ext cx="660400" cy="66040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278130" marR="33655" indent="-237490">
              <a:lnSpc>
                <a:spcPts val="1410"/>
              </a:lnSpc>
              <a:spcBef>
                <a:spcPts val="118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 </a:t>
            </a:r>
            <a:r>
              <a:rPr sz="1200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91919" y="2234260"/>
            <a:ext cx="924560" cy="370840"/>
            <a:chOff x="1391919" y="2234260"/>
            <a:chExt cx="924560" cy="370840"/>
          </a:xfrm>
        </p:grpSpPr>
        <p:sp>
          <p:nvSpPr>
            <p:cNvPr id="6" name="object 6"/>
            <p:cNvSpPr/>
            <p:nvPr/>
          </p:nvSpPr>
          <p:spPr>
            <a:xfrm>
              <a:off x="1656079" y="223426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6079" y="2234260"/>
              <a:ext cx="264160" cy="330200"/>
            </a:xfrm>
            <a:custGeom>
              <a:avLst/>
              <a:gdLst/>
              <a:ahLst/>
              <a:cxnLst/>
              <a:rect l="l" t="t" r="r" b="b"/>
              <a:pathLst>
                <a:path w="264160" h="330200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80" y="66040"/>
                  </a:lnTo>
                  <a:close/>
                </a:path>
                <a:path w="264160" h="330200">
                  <a:moveTo>
                    <a:pt x="132080" y="66040"/>
                  </a:moveTo>
                  <a:lnTo>
                    <a:pt x="132080" y="33020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2319" y="234094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2319" y="234094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2319" y="240698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2319" y="240698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2319" y="247302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2319" y="247302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2319" y="2539060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91919" y="2260930"/>
              <a:ext cx="924560" cy="344170"/>
            </a:xfrm>
            <a:custGeom>
              <a:avLst/>
              <a:gdLst/>
              <a:ahLst/>
              <a:cxnLst/>
              <a:rect l="l" t="t" r="r" b="b"/>
              <a:pathLst>
                <a:path w="924560" h="344169">
                  <a:moveTo>
                    <a:pt x="792480" y="344170"/>
                  </a:moveTo>
                  <a:lnTo>
                    <a:pt x="660400" y="344170"/>
                  </a:lnTo>
                  <a:lnTo>
                    <a:pt x="660400" y="278130"/>
                  </a:lnTo>
                  <a:lnTo>
                    <a:pt x="924560" y="278130"/>
                  </a:lnTo>
                  <a:lnTo>
                    <a:pt x="924560" y="344170"/>
                  </a:lnTo>
                  <a:lnTo>
                    <a:pt x="792480" y="344170"/>
                  </a:lnTo>
                  <a:close/>
                </a:path>
                <a:path w="924560" h="344169">
                  <a:moveTo>
                    <a:pt x="396240" y="303530"/>
                  </a:moveTo>
                  <a:lnTo>
                    <a:pt x="660400" y="303530"/>
                  </a:lnTo>
                </a:path>
                <a:path w="924560" h="344169">
                  <a:moveTo>
                    <a:pt x="393700" y="250190"/>
                  </a:moveTo>
                  <a:lnTo>
                    <a:pt x="657860" y="250190"/>
                  </a:lnTo>
                </a:path>
                <a:path w="924560" h="344169">
                  <a:moveTo>
                    <a:pt x="393700" y="173990"/>
                  </a:moveTo>
                  <a:lnTo>
                    <a:pt x="657860" y="173990"/>
                  </a:lnTo>
                </a:path>
                <a:path w="924560" h="344169">
                  <a:moveTo>
                    <a:pt x="393700" y="121920"/>
                  </a:moveTo>
                  <a:lnTo>
                    <a:pt x="657860" y="121920"/>
                  </a:lnTo>
                </a:path>
                <a:path w="924560" h="344169">
                  <a:moveTo>
                    <a:pt x="0" y="0"/>
                  </a:moveTo>
                  <a:lnTo>
                    <a:pt x="264160" y="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69389" y="2109800"/>
            <a:ext cx="621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8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6779" y="2612719"/>
            <a:ext cx="3309620" cy="1065530"/>
            <a:chOff x="2176779" y="2612719"/>
            <a:chExt cx="3309620" cy="1065530"/>
          </a:xfrm>
        </p:grpSpPr>
        <p:sp>
          <p:nvSpPr>
            <p:cNvPr id="18" name="object 18"/>
            <p:cNvSpPr/>
            <p:nvPr/>
          </p:nvSpPr>
          <p:spPr>
            <a:xfrm>
              <a:off x="2178049" y="2612719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415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42209" y="265335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42209" y="265335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79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42209" y="27181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42209" y="27181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40"/>
                  </a:lnTo>
                  <a:lnTo>
                    <a:pt x="132079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2209" y="278543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79" y="66039"/>
                  </a:lnTo>
                  <a:lnTo>
                    <a:pt x="264159" y="66039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42209" y="278543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79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59" y="0"/>
                  </a:lnTo>
                  <a:lnTo>
                    <a:pt x="264159" y="66039"/>
                  </a:lnTo>
                  <a:lnTo>
                    <a:pt x="132079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42209" y="28502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59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79" y="66040"/>
                  </a:lnTo>
                  <a:lnTo>
                    <a:pt x="264159" y="66040"/>
                  </a:lnTo>
                  <a:lnTo>
                    <a:pt x="26415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76779" y="2695269"/>
              <a:ext cx="529590" cy="494030"/>
            </a:xfrm>
            <a:custGeom>
              <a:avLst/>
              <a:gdLst/>
              <a:ahLst/>
              <a:cxnLst/>
              <a:rect l="l" t="t" r="r" b="b"/>
              <a:pathLst>
                <a:path w="529589" h="494030">
                  <a:moveTo>
                    <a:pt x="397509" y="220980"/>
                  </a:moveTo>
                  <a:lnTo>
                    <a:pt x="265430" y="220980"/>
                  </a:lnTo>
                  <a:lnTo>
                    <a:pt x="265430" y="154939"/>
                  </a:lnTo>
                  <a:lnTo>
                    <a:pt x="529589" y="154939"/>
                  </a:lnTo>
                  <a:lnTo>
                    <a:pt x="529589" y="220980"/>
                  </a:lnTo>
                  <a:lnTo>
                    <a:pt x="397509" y="220980"/>
                  </a:lnTo>
                  <a:close/>
                </a:path>
                <a:path w="529589" h="494030">
                  <a:moveTo>
                    <a:pt x="1269" y="181609"/>
                  </a:moveTo>
                  <a:lnTo>
                    <a:pt x="265430" y="181609"/>
                  </a:lnTo>
                </a:path>
                <a:path w="529589" h="494030">
                  <a:moveTo>
                    <a:pt x="0" y="128269"/>
                  </a:moveTo>
                  <a:lnTo>
                    <a:pt x="264159" y="128269"/>
                  </a:lnTo>
                </a:path>
                <a:path w="529589" h="494030">
                  <a:moveTo>
                    <a:pt x="0" y="52069"/>
                  </a:moveTo>
                  <a:lnTo>
                    <a:pt x="264159" y="52069"/>
                  </a:lnTo>
                </a:path>
                <a:path w="529589" h="494030">
                  <a:moveTo>
                    <a:pt x="0" y="0"/>
                  </a:moveTo>
                  <a:lnTo>
                    <a:pt x="264159" y="0"/>
                  </a:lnTo>
                </a:path>
                <a:path w="529589" h="494030">
                  <a:moveTo>
                    <a:pt x="391159" y="229869"/>
                  </a:moveTo>
                  <a:lnTo>
                    <a:pt x="391159" y="49403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2099" y="29645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2099" y="29645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32099" y="30305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2099" y="30305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2099" y="309658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2099" y="309658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32099" y="31626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6669" y="3006419"/>
              <a:ext cx="529590" cy="494030"/>
            </a:xfrm>
            <a:custGeom>
              <a:avLst/>
              <a:gdLst/>
              <a:ahLst/>
              <a:cxnLst/>
              <a:rect l="l" t="t" r="r" b="b"/>
              <a:pathLst>
                <a:path w="529589" h="494029">
                  <a:moveTo>
                    <a:pt x="397510" y="222250"/>
                  </a:moveTo>
                  <a:lnTo>
                    <a:pt x="265430" y="222250"/>
                  </a:lnTo>
                  <a:lnTo>
                    <a:pt x="265430" y="156209"/>
                  </a:lnTo>
                  <a:lnTo>
                    <a:pt x="529590" y="156209"/>
                  </a:lnTo>
                  <a:lnTo>
                    <a:pt x="529590" y="222250"/>
                  </a:lnTo>
                  <a:lnTo>
                    <a:pt x="397510" y="222250"/>
                  </a:lnTo>
                  <a:close/>
                </a:path>
                <a:path w="529589" h="494029">
                  <a:moveTo>
                    <a:pt x="1269" y="182880"/>
                  </a:moveTo>
                  <a:lnTo>
                    <a:pt x="265430" y="182880"/>
                  </a:lnTo>
                </a:path>
                <a:path w="529589" h="494029">
                  <a:moveTo>
                    <a:pt x="0" y="128269"/>
                  </a:moveTo>
                  <a:lnTo>
                    <a:pt x="264160" y="128269"/>
                  </a:lnTo>
                </a:path>
                <a:path w="529589" h="494029">
                  <a:moveTo>
                    <a:pt x="0" y="52069"/>
                  </a:moveTo>
                  <a:lnTo>
                    <a:pt x="264160" y="52069"/>
                  </a:lnTo>
                </a:path>
                <a:path w="529589" h="494029">
                  <a:moveTo>
                    <a:pt x="0" y="0"/>
                  </a:moveTo>
                  <a:lnTo>
                    <a:pt x="264160" y="0"/>
                  </a:lnTo>
                </a:path>
                <a:path w="529589" h="494029">
                  <a:moveTo>
                    <a:pt x="391160" y="229869"/>
                  </a:moveTo>
                  <a:lnTo>
                    <a:pt x="391160" y="49403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21989" y="32769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21989" y="327692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21989" y="334296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32080" y="66040"/>
                  </a:lnTo>
                  <a:lnTo>
                    <a:pt x="264160" y="6604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1989" y="334296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40"/>
                  </a:moveTo>
                  <a:lnTo>
                    <a:pt x="0" y="66040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40"/>
                  </a:lnTo>
                  <a:lnTo>
                    <a:pt x="132080" y="6604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21989" y="34090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1989" y="340900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132080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264160" y="0"/>
                  </a:lnTo>
                  <a:lnTo>
                    <a:pt x="264160" y="66039"/>
                  </a:lnTo>
                  <a:lnTo>
                    <a:pt x="132080" y="660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21989" y="3475049"/>
              <a:ext cx="264160" cy="66040"/>
            </a:xfrm>
            <a:custGeom>
              <a:avLst/>
              <a:gdLst/>
              <a:ahLst/>
              <a:cxnLst/>
              <a:rect l="l" t="t" r="r" b="b"/>
              <a:pathLst>
                <a:path w="264160" h="66039">
                  <a:moveTo>
                    <a:pt x="26416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32080" y="66039"/>
                  </a:lnTo>
                  <a:lnTo>
                    <a:pt x="264160" y="66039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56559" y="3318839"/>
              <a:ext cx="811530" cy="222250"/>
            </a:xfrm>
            <a:custGeom>
              <a:avLst/>
              <a:gdLst/>
              <a:ahLst/>
              <a:cxnLst/>
              <a:rect l="l" t="t" r="r" b="b"/>
              <a:pathLst>
                <a:path w="811529" h="222250">
                  <a:moveTo>
                    <a:pt x="397510" y="222250"/>
                  </a:moveTo>
                  <a:lnTo>
                    <a:pt x="265429" y="222250"/>
                  </a:lnTo>
                  <a:lnTo>
                    <a:pt x="265429" y="156210"/>
                  </a:lnTo>
                  <a:lnTo>
                    <a:pt x="529589" y="156210"/>
                  </a:lnTo>
                  <a:lnTo>
                    <a:pt x="529589" y="222250"/>
                  </a:lnTo>
                  <a:lnTo>
                    <a:pt x="397510" y="222250"/>
                  </a:lnTo>
                  <a:close/>
                </a:path>
                <a:path w="811529" h="222250">
                  <a:moveTo>
                    <a:pt x="1269" y="181610"/>
                  </a:moveTo>
                  <a:lnTo>
                    <a:pt x="265429" y="181610"/>
                  </a:lnTo>
                </a:path>
                <a:path w="811529" h="222250">
                  <a:moveTo>
                    <a:pt x="0" y="128269"/>
                  </a:moveTo>
                  <a:lnTo>
                    <a:pt x="264159" y="128269"/>
                  </a:lnTo>
                </a:path>
                <a:path w="811529" h="222250">
                  <a:moveTo>
                    <a:pt x="0" y="52069"/>
                  </a:moveTo>
                  <a:lnTo>
                    <a:pt x="264159" y="52069"/>
                  </a:lnTo>
                </a:path>
                <a:path w="811529" h="222250">
                  <a:moveTo>
                    <a:pt x="0" y="0"/>
                  </a:moveTo>
                  <a:lnTo>
                    <a:pt x="264159" y="0"/>
                  </a:lnTo>
                </a:path>
                <a:path w="811529" h="222250">
                  <a:moveTo>
                    <a:pt x="521969" y="181610"/>
                  </a:moveTo>
                  <a:lnTo>
                    <a:pt x="811529" y="18161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68089" y="3345509"/>
              <a:ext cx="1718310" cy="332740"/>
            </a:xfrm>
            <a:custGeom>
              <a:avLst/>
              <a:gdLst/>
              <a:ahLst/>
              <a:cxnLst/>
              <a:rect l="l" t="t" r="r" b="b"/>
              <a:pathLst>
                <a:path w="1718310" h="332739">
                  <a:moveTo>
                    <a:pt x="1718310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859789" y="332739"/>
                  </a:lnTo>
                  <a:lnTo>
                    <a:pt x="1718310" y="332739"/>
                  </a:lnTo>
                  <a:lnTo>
                    <a:pt x="171831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68089" y="3345509"/>
              <a:ext cx="1718310" cy="332740"/>
            </a:xfrm>
            <a:custGeom>
              <a:avLst/>
              <a:gdLst/>
              <a:ahLst/>
              <a:cxnLst/>
              <a:rect l="l" t="t" r="r" b="b"/>
              <a:pathLst>
                <a:path w="1718310" h="332739">
                  <a:moveTo>
                    <a:pt x="859789" y="332739"/>
                  </a:moveTo>
                  <a:lnTo>
                    <a:pt x="0" y="332739"/>
                  </a:lnTo>
                  <a:lnTo>
                    <a:pt x="0" y="0"/>
                  </a:lnTo>
                  <a:lnTo>
                    <a:pt x="1718310" y="0"/>
                  </a:lnTo>
                  <a:lnTo>
                    <a:pt x="1718310" y="332739"/>
                  </a:lnTo>
                  <a:lnTo>
                    <a:pt x="859789" y="3327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26000" y="3345509"/>
              <a:ext cx="0" cy="332740"/>
            </a:xfrm>
            <a:custGeom>
              <a:avLst/>
              <a:gdLst/>
              <a:ahLst/>
              <a:cxnLst/>
              <a:rect l="l" t="t" r="r" b="b"/>
              <a:pathLst>
                <a:path h="332739">
                  <a:moveTo>
                    <a:pt x="0" y="0"/>
                  </a:moveTo>
                  <a:lnTo>
                    <a:pt x="0" y="3327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68090" y="3345510"/>
            <a:ext cx="1068070" cy="332740"/>
          </a:xfrm>
          <a:prstGeom prst="rect">
            <a:avLst/>
          </a:prstGeom>
          <a:ln w="3175">
            <a:solidFill>
              <a:srgbClr val="0092D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760"/>
              </a:spcBef>
            </a:pP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10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Gill Sans MT"/>
                <a:cs typeface="Gill Sans MT"/>
              </a:rPr>
              <a:t>top</a:t>
            </a:r>
            <a:r>
              <a:rPr sz="10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46320" y="3345510"/>
            <a:ext cx="640080" cy="332740"/>
            <a:chOff x="4846320" y="3345510"/>
            <a:chExt cx="640080" cy="332740"/>
          </a:xfrm>
        </p:grpSpPr>
        <p:sp>
          <p:nvSpPr>
            <p:cNvPr id="48" name="object 48"/>
            <p:cNvSpPr/>
            <p:nvPr/>
          </p:nvSpPr>
          <p:spPr>
            <a:xfrm>
              <a:off x="4846320" y="3345510"/>
              <a:ext cx="640080" cy="332740"/>
            </a:xfrm>
            <a:custGeom>
              <a:avLst/>
              <a:gdLst/>
              <a:ahLst/>
              <a:cxnLst/>
              <a:rect l="l" t="t" r="r" b="b"/>
              <a:pathLst>
                <a:path w="640079" h="332739">
                  <a:moveTo>
                    <a:pt x="640079" y="0"/>
                  </a:moveTo>
                  <a:lnTo>
                    <a:pt x="0" y="0"/>
                  </a:lnTo>
                  <a:lnTo>
                    <a:pt x="0" y="332739"/>
                  </a:lnTo>
                  <a:lnTo>
                    <a:pt x="320039" y="332739"/>
                  </a:lnTo>
                  <a:lnTo>
                    <a:pt x="640079" y="332739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EC1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46320" y="3345510"/>
              <a:ext cx="640080" cy="332740"/>
            </a:xfrm>
            <a:custGeom>
              <a:avLst/>
              <a:gdLst/>
              <a:ahLst/>
              <a:cxnLst/>
              <a:rect l="l" t="t" r="r" b="b"/>
              <a:pathLst>
                <a:path w="640079" h="332739">
                  <a:moveTo>
                    <a:pt x="320039" y="332739"/>
                  </a:moveTo>
                  <a:lnTo>
                    <a:pt x="0" y="332739"/>
                  </a:lnTo>
                  <a:lnTo>
                    <a:pt x="0" y="0"/>
                  </a:lnTo>
                  <a:lnTo>
                    <a:pt x="640079" y="0"/>
                  </a:lnTo>
                  <a:lnTo>
                    <a:pt x="640079" y="332739"/>
                  </a:lnTo>
                  <a:lnTo>
                    <a:pt x="320039" y="33273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836159" y="3434410"/>
            <a:ext cx="650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1000" spc="65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93189" y="1262710"/>
            <a:ext cx="3432810" cy="264160"/>
            <a:chOff x="1393189" y="1262710"/>
            <a:chExt cx="3432810" cy="264160"/>
          </a:xfrm>
        </p:grpSpPr>
        <p:sp>
          <p:nvSpPr>
            <p:cNvPr id="52" name="object 52"/>
            <p:cNvSpPr/>
            <p:nvPr/>
          </p:nvSpPr>
          <p:spPr>
            <a:xfrm>
              <a:off x="1393189" y="1262710"/>
              <a:ext cx="3432810" cy="264160"/>
            </a:xfrm>
            <a:custGeom>
              <a:avLst/>
              <a:gdLst/>
              <a:ahLst/>
              <a:cxnLst/>
              <a:rect l="l" t="t" r="r" b="b"/>
              <a:pathLst>
                <a:path w="3432810" h="264159">
                  <a:moveTo>
                    <a:pt x="3432810" y="0"/>
                  </a:moveTo>
                  <a:lnTo>
                    <a:pt x="0" y="0"/>
                  </a:lnTo>
                  <a:lnTo>
                    <a:pt x="0" y="264159"/>
                  </a:lnTo>
                  <a:lnTo>
                    <a:pt x="1717039" y="264159"/>
                  </a:lnTo>
                  <a:lnTo>
                    <a:pt x="3432810" y="264159"/>
                  </a:lnTo>
                  <a:lnTo>
                    <a:pt x="343281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93189" y="1262710"/>
              <a:ext cx="3432810" cy="264160"/>
            </a:xfrm>
            <a:custGeom>
              <a:avLst/>
              <a:gdLst/>
              <a:ahLst/>
              <a:cxnLst/>
              <a:rect l="l" t="t" r="r" b="b"/>
              <a:pathLst>
                <a:path w="3432810" h="264159">
                  <a:moveTo>
                    <a:pt x="1717039" y="264159"/>
                  </a:moveTo>
                  <a:lnTo>
                    <a:pt x="0" y="264159"/>
                  </a:lnTo>
                  <a:lnTo>
                    <a:pt x="0" y="0"/>
                  </a:lnTo>
                  <a:lnTo>
                    <a:pt x="3432810" y="0"/>
                  </a:lnTo>
                  <a:lnTo>
                    <a:pt x="3432810" y="264159"/>
                  </a:lnTo>
                  <a:lnTo>
                    <a:pt x="1717039" y="26415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672589" y="1186510"/>
            <a:ext cx="2875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9025" algn="l"/>
              </a:tabLst>
            </a:pPr>
            <a:r>
              <a:rPr sz="2200" spc="-10" dirty="0">
                <a:solidFill>
                  <a:srgbClr val="FFFFFF"/>
                </a:solidFill>
                <a:latin typeface="Lucida Console"/>
                <a:cs typeface="Lucida Console"/>
              </a:rPr>
              <a:t>0x55d776036</a:t>
            </a:r>
            <a:r>
              <a:rPr sz="22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2200" spc="-25" dirty="0">
                <a:solidFill>
                  <a:srgbClr val="FFFFFF"/>
                </a:solidFill>
                <a:latin typeface="Lucida Console"/>
                <a:cs typeface="Lucida Console"/>
              </a:rPr>
              <a:t>000</a:t>
            </a:r>
            <a:endParaRPr sz="2200">
              <a:latin typeface="Lucida Console"/>
              <a:cs typeface="Lucida Console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29461" y="1262710"/>
            <a:ext cx="4939030" cy="2927350"/>
            <a:chOff x="2029461" y="1262710"/>
            <a:chExt cx="4939030" cy="2927350"/>
          </a:xfrm>
        </p:grpSpPr>
        <p:sp>
          <p:nvSpPr>
            <p:cNvPr id="56" name="object 56"/>
            <p:cNvSpPr/>
            <p:nvPr/>
          </p:nvSpPr>
          <p:spPr>
            <a:xfrm>
              <a:off x="2048509" y="1262710"/>
              <a:ext cx="1786889" cy="892810"/>
            </a:xfrm>
            <a:custGeom>
              <a:avLst/>
              <a:gdLst/>
              <a:ahLst/>
              <a:cxnLst/>
              <a:rect l="l" t="t" r="r" b="b"/>
              <a:pathLst>
                <a:path w="1786889" h="892810">
                  <a:moveTo>
                    <a:pt x="1786889" y="0"/>
                  </a:moveTo>
                  <a:lnTo>
                    <a:pt x="1786889" y="264159"/>
                  </a:lnTo>
                </a:path>
                <a:path w="1786889" h="892810">
                  <a:moveTo>
                    <a:pt x="1160779" y="302259"/>
                  </a:moveTo>
                  <a:lnTo>
                    <a:pt x="1256029" y="434339"/>
                  </a:lnTo>
                </a:path>
                <a:path w="1786889" h="892810">
                  <a:moveTo>
                    <a:pt x="1256029" y="434339"/>
                  </a:moveTo>
                  <a:lnTo>
                    <a:pt x="1351279" y="434339"/>
                  </a:lnTo>
                </a:path>
                <a:path w="1786889" h="892810">
                  <a:moveTo>
                    <a:pt x="1446529" y="302259"/>
                  </a:moveTo>
                  <a:lnTo>
                    <a:pt x="1351279" y="434339"/>
                  </a:lnTo>
                </a:path>
                <a:path w="1786889" h="892810">
                  <a:moveTo>
                    <a:pt x="769619" y="302259"/>
                  </a:moveTo>
                  <a:lnTo>
                    <a:pt x="864869" y="434339"/>
                  </a:lnTo>
                </a:path>
                <a:path w="1786889" h="892810">
                  <a:moveTo>
                    <a:pt x="1054100" y="302259"/>
                  </a:moveTo>
                  <a:lnTo>
                    <a:pt x="958850" y="434339"/>
                  </a:lnTo>
                </a:path>
                <a:path w="1786889" h="892810">
                  <a:moveTo>
                    <a:pt x="377189" y="302259"/>
                  </a:moveTo>
                  <a:lnTo>
                    <a:pt x="472439" y="434339"/>
                  </a:lnTo>
                </a:path>
                <a:path w="1786889" h="892810">
                  <a:moveTo>
                    <a:pt x="661669" y="302259"/>
                  </a:moveTo>
                  <a:lnTo>
                    <a:pt x="567689" y="434339"/>
                  </a:lnTo>
                </a:path>
                <a:path w="1786889" h="892810">
                  <a:moveTo>
                    <a:pt x="0" y="302259"/>
                  </a:moveTo>
                  <a:lnTo>
                    <a:pt x="93979" y="434339"/>
                  </a:lnTo>
                </a:path>
                <a:path w="1786889" h="892810">
                  <a:moveTo>
                    <a:pt x="284479" y="302259"/>
                  </a:moveTo>
                  <a:lnTo>
                    <a:pt x="189229" y="434339"/>
                  </a:lnTo>
                </a:path>
                <a:path w="1786889" h="892810">
                  <a:moveTo>
                    <a:pt x="864869" y="434339"/>
                  </a:moveTo>
                  <a:lnTo>
                    <a:pt x="958850" y="434339"/>
                  </a:lnTo>
                </a:path>
                <a:path w="1786889" h="892810">
                  <a:moveTo>
                    <a:pt x="472439" y="434339"/>
                  </a:moveTo>
                  <a:lnTo>
                    <a:pt x="567689" y="434339"/>
                  </a:lnTo>
                </a:path>
                <a:path w="1786889" h="892810">
                  <a:moveTo>
                    <a:pt x="93979" y="434339"/>
                  </a:moveTo>
                  <a:lnTo>
                    <a:pt x="189229" y="434339"/>
                  </a:lnTo>
                </a:path>
                <a:path w="1786889" h="892810">
                  <a:moveTo>
                    <a:pt x="135889" y="892809"/>
                  </a:moveTo>
                  <a:lnTo>
                    <a:pt x="135889" y="42545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19629" y="214663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39" y="0"/>
                  </a:moveTo>
                  <a:lnTo>
                    <a:pt x="0" y="0"/>
                  </a:lnTo>
                  <a:lnTo>
                    <a:pt x="64769" y="19431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74289" y="1688160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30">
                  <a:moveTo>
                    <a:pt x="0" y="79882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09519" y="2478099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40" y="0"/>
                  </a:moveTo>
                  <a:lnTo>
                    <a:pt x="0" y="0"/>
                  </a:lnTo>
                  <a:lnTo>
                    <a:pt x="64769" y="19430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64179" y="1688160"/>
              <a:ext cx="0" cy="1109980"/>
            </a:xfrm>
            <a:custGeom>
              <a:avLst/>
              <a:gdLst/>
              <a:ahLst/>
              <a:cxnLst/>
              <a:rect l="l" t="t" r="r" b="b"/>
              <a:pathLst>
                <a:path h="1109980">
                  <a:moveTo>
                    <a:pt x="0" y="110997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99409" y="279052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4069" y="1688160"/>
              <a:ext cx="0" cy="1422400"/>
            </a:xfrm>
            <a:custGeom>
              <a:avLst/>
              <a:gdLst/>
              <a:ahLst/>
              <a:cxnLst/>
              <a:rect l="l" t="t" r="r" b="b"/>
              <a:pathLst>
                <a:path h="1422400">
                  <a:moveTo>
                    <a:pt x="0" y="142239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90569" y="3102939"/>
              <a:ext cx="128270" cy="193040"/>
            </a:xfrm>
            <a:custGeom>
              <a:avLst/>
              <a:gdLst/>
              <a:ahLst/>
              <a:cxnLst/>
              <a:rect l="l" t="t" r="r" b="b"/>
              <a:pathLst>
                <a:path w="128270" h="193039">
                  <a:moveTo>
                    <a:pt x="128269" y="0"/>
                  </a:moveTo>
                  <a:lnTo>
                    <a:pt x="0" y="0"/>
                  </a:lnTo>
                  <a:lnTo>
                    <a:pt x="63500" y="193039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97350" y="1557350"/>
              <a:ext cx="285750" cy="1602740"/>
            </a:xfrm>
            <a:custGeom>
              <a:avLst/>
              <a:gdLst/>
              <a:ahLst/>
              <a:cxnLst/>
              <a:rect l="l" t="t" r="r" b="b"/>
              <a:pathLst>
                <a:path w="285750" h="1602739">
                  <a:moveTo>
                    <a:pt x="0" y="0"/>
                  </a:moveTo>
                  <a:lnTo>
                    <a:pt x="95250" y="132079"/>
                  </a:lnTo>
                </a:path>
                <a:path w="285750" h="1602739">
                  <a:moveTo>
                    <a:pt x="95250" y="132079"/>
                  </a:moveTo>
                  <a:lnTo>
                    <a:pt x="190500" y="132079"/>
                  </a:lnTo>
                </a:path>
                <a:path w="285750" h="1602739">
                  <a:moveTo>
                    <a:pt x="285750" y="0"/>
                  </a:moveTo>
                  <a:lnTo>
                    <a:pt x="190500" y="132079"/>
                  </a:lnTo>
                </a:path>
                <a:path w="285750" h="1602739">
                  <a:moveTo>
                    <a:pt x="144779" y="1602739"/>
                  </a:moveTo>
                  <a:lnTo>
                    <a:pt x="144779" y="12446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77359" y="315247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72000" y="3678249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31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89450" y="3942410"/>
              <a:ext cx="165100" cy="247650"/>
            </a:xfrm>
            <a:custGeom>
              <a:avLst/>
              <a:gdLst/>
              <a:ahLst/>
              <a:cxnLst/>
              <a:rect l="l" t="t" r="r" b="b"/>
              <a:pathLst>
                <a:path w="165100" h="247650">
                  <a:moveTo>
                    <a:pt x="165100" y="0"/>
                  </a:moveTo>
                  <a:lnTo>
                    <a:pt x="0" y="0"/>
                  </a:lnTo>
                  <a:lnTo>
                    <a:pt x="82550" y="247649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04510" y="2652090"/>
              <a:ext cx="1344930" cy="712470"/>
            </a:xfrm>
            <a:custGeom>
              <a:avLst/>
              <a:gdLst/>
              <a:ahLst/>
              <a:cxnLst/>
              <a:rect l="l" t="t" r="r" b="b"/>
              <a:pathLst>
                <a:path w="1344929" h="712470">
                  <a:moveTo>
                    <a:pt x="1344930" y="0"/>
                  </a:moveTo>
                  <a:lnTo>
                    <a:pt x="0" y="71246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94960" y="3285820"/>
              <a:ext cx="257810" cy="189230"/>
            </a:xfrm>
            <a:custGeom>
              <a:avLst/>
              <a:gdLst/>
              <a:ahLst/>
              <a:cxnLst/>
              <a:rect l="l" t="t" r="r" b="b"/>
              <a:pathLst>
                <a:path w="257810" h="189229">
                  <a:moveTo>
                    <a:pt x="180339" y="0"/>
                  </a:moveTo>
                  <a:lnTo>
                    <a:pt x="0" y="189230"/>
                  </a:lnTo>
                  <a:lnTo>
                    <a:pt x="257810" y="14605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431029" y="2348560"/>
            <a:ext cx="382905" cy="3251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0320">
              <a:lnSpc>
                <a:spcPts val="1160"/>
              </a:lnSpc>
              <a:spcBef>
                <a:spcPts val="170"/>
              </a:spcBef>
            </a:pPr>
            <a:r>
              <a:rPr sz="1000" spc="140" dirty="0">
                <a:solidFill>
                  <a:srgbClr val="FFFFFF"/>
                </a:solidFill>
                <a:latin typeface="Gill Sans MT"/>
                <a:cs typeface="Gill Sans MT"/>
              </a:rPr>
              <a:t>page </a:t>
            </a:r>
            <a:r>
              <a:rPr sz="1000" spc="75" dirty="0">
                <a:solidFill>
                  <a:srgbClr val="FFFFFF"/>
                </a:solidFill>
                <a:latin typeface="Gill Sans MT"/>
                <a:cs typeface="Gill Sans MT"/>
              </a:rPr>
              <a:t>offset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87750" y="4201388"/>
            <a:ext cx="2155825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220">
              <a:lnSpc>
                <a:spcPts val="2090"/>
              </a:lnSpc>
              <a:spcBef>
                <a:spcPts val="95"/>
              </a:spcBef>
            </a:pP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forwarded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118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7048500" y="2266010"/>
            <a:ext cx="1884680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7150" marR="5080" indent="-44450" algn="just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speculatively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forwarded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prior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r>
              <a:rPr sz="18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/>
              <a:t>L1</a:t>
            </a:r>
            <a:r>
              <a:rPr sz="2000" spc="80" dirty="0"/>
              <a:t> </a:t>
            </a:r>
            <a:r>
              <a:rPr sz="2000" spc="145" dirty="0"/>
              <a:t>Terminal</a:t>
            </a:r>
            <a:r>
              <a:rPr sz="2000" spc="90" dirty="0"/>
              <a:t> </a:t>
            </a:r>
            <a:r>
              <a:rPr sz="2000" spc="170" dirty="0"/>
              <a:t>Fault</a:t>
            </a:r>
            <a:r>
              <a:rPr sz="2000" spc="85" dirty="0"/>
              <a:t> </a:t>
            </a:r>
            <a:r>
              <a:rPr sz="2000" spc="250" dirty="0"/>
              <a:t>(aka</a:t>
            </a:r>
            <a:r>
              <a:rPr sz="2000" spc="90" dirty="0"/>
              <a:t> </a:t>
            </a:r>
            <a:r>
              <a:rPr sz="2000" spc="170" dirty="0"/>
              <a:t>“Foreshadow”)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68300" y="1928190"/>
            <a:ext cx="8418830" cy="2468880"/>
            <a:chOff x="368300" y="1928190"/>
            <a:chExt cx="8418830" cy="2468880"/>
          </a:xfrm>
        </p:grpSpPr>
        <p:sp>
          <p:nvSpPr>
            <p:cNvPr id="4" name="object 4"/>
            <p:cNvSpPr/>
            <p:nvPr/>
          </p:nvSpPr>
          <p:spPr>
            <a:xfrm>
              <a:off x="608329" y="2777820"/>
              <a:ext cx="520700" cy="521970"/>
            </a:xfrm>
            <a:custGeom>
              <a:avLst/>
              <a:gdLst/>
              <a:ahLst/>
              <a:cxnLst/>
              <a:rect l="l" t="t" r="r" b="b"/>
              <a:pathLst>
                <a:path w="520700" h="521970">
                  <a:moveTo>
                    <a:pt x="520700" y="0"/>
                  </a:moveTo>
                  <a:lnTo>
                    <a:pt x="0" y="0"/>
                  </a:lnTo>
                  <a:lnTo>
                    <a:pt x="0" y="521969"/>
                  </a:lnTo>
                  <a:lnTo>
                    <a:pt x="260350" y="521969"/>
                  </a:lnTo>
                  <a:lnTo>
                    <a:pt x="520700" y="521969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329" y="2777820"/>
              <a:ext cx="520700" cy="521970"/>
            </a:xfrm>
            <a:custGeom>
              <a:avLst/>
              <a:gdLst/>
              <a:ahLst/>
              <a:cxnLst/>
              <a:rect l="l" t="t" r="r" b="b"/>
              <a:pathLst>
                <a:path w="520700" h="521970">
                  <a:moveTo>
                    <a:pt x="260350" y="521969"/>
                  </a:moveTo>
                  <a:lnTo>
                    <a:pt x="0" y="521969"/>
                  </a:lnTo>
                  <a:lnTo>
                    <a:pt x="0" y="0"/>
                  </a:lnTo>
                  <a:lnTo>
                    <a:pt x="520700" y="0"/>
                  </a:lnTo>
                  <a:lnTo>
                    <a:pt x="520700" y="521969"/>
                  </a:lnTo>
                  <a:lnTo>
                    <a:pt x="260350" y="5219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7310" y="30178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7310" y="3017850"/>
              <a:ext cx="208279" cy="261620"/>
            </a:xfrm>
            <a:custGeom>
              <a:avLst/>
              <a:gdLst/>
              <a:ahLst/>
              <a:cxnLst/>
              <a:rect l="l" t="t" r="r" b="b"/>
              <a:pathLst>
                <a:path w="208280" h="26162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  <a:path w="208280" h="261620">
                  <a:moveTo>
                    <a:pt x="104140" y="53339"/>
                  </a:moveTo>
                  <a:lnTo>
                    <a:pt x="104140" y="26161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9730" y="3102940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20828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4139" y="50800"/>
                  </a:lnTo>
                  <a:lnTo>
                    <a:pt x="208280" y="5080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9730" y="3102940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104139" y="50800"/>
                  </a:moveTo>
                  <a:lnTo>
                    <a:pt x="0" y="5080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0800"/>
                  </a:lnTo>
                  <a:lnTo>
                    <a:pt x="104139" y="508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9730" y="315374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9730" y="315374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9730" y="32058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9730" y="32058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9730" y="3259150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20828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4139" y="50800"/>
                  </a:lnTo>
                  <a:lnTo>
                    <a:pt x="208280" y="5080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9030" y="3039440"/>
              <a:ext cx="728980" cy="485140"/>
            </a:xfrm>
            <a:custGeom>
              <a:avLst/>
              <a:gdLst/>
              <a:ahLst/>
              <a:cxnLst/>
              <a:rect l="l" t="t" r="r" b="b"/>
              <a:pathLst>
                <a:path w="728980" h="485139">
                  <a:moveTo>
                    <a:pt x="624839" y="270510"/>
                  </a:moveTo>
                  <a:lnTo>
                    <a:pt x="520700" y="270510"/>
                  </a:lnTo>
                  <a:lnTo>
                    <a:pt x="520700" y="219710"/>
                  </a:lnTo>
                  <a:lnTo>
                    <a:pt x="728980" y="219710"/>
                  </a:lnTo>
                  <a:lnTo>
                    <a:pt x="728980" y="270510"/>
                  </a:lnTo>
                  <a:lnTo>
                    <a:pt x="624839" y="270510"/>
                  </a:lnTo>
                  <a:close/>
                </a:path>
                <a:path w="728980" h="485139">
                  <a:moveTo>
                    <a:pt x="312419" y="240030"/>
                  </a:moveTo>
                  <a:lnTo>
                    <a:pt x="520700" y="240030"/>
                  </a:lnTo>
                </a:path>
                <a:path w="728980" h="485139">
                  <a:moveTo>
                    <a:pt x="311150" y="196850"/>
                  </a:moveTo>
                  <a:lnTo>
                    <a:pt x="519430" y="196850"/>
                  </a:lnTo>
                </a:path>
                <a:path w="728980" h="485139">
                  <a:moveTo>
                    <a:pt x="311150" y="137160"/>
                  </a:moveTo>
                  <a:lnTo>
                    <a:pt x="519430" y="137160"/>
                  </a:lnTo>
                </a:path>
                <a:path w="728980" h="485139">
                  <a:moveTo>
                    <a:pt x="311150" y="96519"/>
                  </a:moveTo>
                  <a:lnTo>
                    <a:pt x="519430" y="96519"/>
                  </a:lnTo>
                </a:path>
                <a:path w="728980" h="485139">
                  <a:moveTo>
                    <a:pt x="0" y="0"/>
                  </a:moveTo>
                  <a:lnTo>
                    <a:pt x="208279" y="0"/>
                  </a:lnTo>
                </a:path>
                <a:path w="728980" h="485139">
                  <a:moveTo>
                    <a:pt x="619759" y="276860"/>
                  </a:moveTo>
                  <a:lnTo>
                    <a:pt x="619759" y="48514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57069" y="33480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7069" y="33480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57069" y="34001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40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7069" y="34001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70"/>
                  </a:lnTo>
                  <a:lnTo>
                    <a:pt x="10414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7069" y="34521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57069" y="34521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57069" y="350426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7519" y="3381070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30" h="389889">
                  <a:moveTo>
                    <a:pt x="313690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7830" y="123190"/>
                  </a:lnTo>
                  <a:lnTo>
                    <a:pt x="417830" y="175260"/>
                  </a:lnTo>
                  <a:lnTo>
                    <a:pt x="313690" y="175260"/>
                  </a:lnTo>
                  <a:close/>
                </a:path>
                <a:path w="417830" h="389889">
                  <a:moveTo>
                    <a:pt x="1269" y="143510"/>
                  </a:moveTo>
                  <a:lnTo>
                    <a:pt x="209550" y="143510"/>
                  </a:lnTo>
                </a:path>
                <a:path w="417830" h="389889">
                  <a:moveTo>
                    <a:pt x="0" y="101600"/>
                  </a:moveTo>
                  <a:lnTo>
                    <a:pt x="208280" y="101600"/>
                  </a:lnTo>
                </a:path>
                <a:path w="417830" h="389889">
                  <a:moveTo>
                    <a:pt x="0" y="41910"/>
                  </a:moveTo>
                  <a:lnTo>
                    <a:pt x="208280" y="41910"/>
                  </a:lnTo>
                </a:path>
                <a:path w="417830" h="389889">
                  <a:moveTo>
                    <a:pt x="0" y="0"/>
                  </a:moveTo>
                  <a:lnTo>
                    <a:pt x="208280" y="0"/>
                  </a:lnTo>
                </a:path>
                <a:path w="417830" h="389889">
                  <a:moveTo>
                    <a:pt x="308610" y="181610"/>
                  </a:moveTo>
                  <a:lnTo>
                    <a:pt x="308610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64410" y="359443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64410" y="359443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4410" y="364650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4410" y="364650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4410" y="369856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4410" y="369856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64410" y="375064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54860" y="3627450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30" h="389889">
                  <a:moveTo>
                    <a:pt x="313689" y="175259"/>
                  </a:moveTo>
                  <a:lnTo>
                    <a:pt x="209550" y="175259"/>
                  </a:lnTo>
                  <a:lnTo>
                    <a:pt x="209550" y="123189"/>
                  </a:lnTo>
                  <a:lnTo>
                    <a:pt x="417829" y="123189"/>
                  </a:lnTo>
                  <a:lnTo>
                    <a:pt x="417829" y="175259"/>
                  </a:lnTo>
                  <a:lnTo>
                    <a:pt x="313689" y="175259"/>
                  </a:lnTo>
                  <a:close/>
                </a:path>
                <a:path w="417830" h="389889">
                  <a:moveTo>
                    <a:pt x="1269" y="143509"/>
                  </a:moveTo>
                  <a:lnTo>
                    <a:pt x="210819" y="143509"/>
                  </a:lnTo>
                </a:path>
                <a:path w="417830" h="389889">
                  <a:moveTo>
                    <a:pt x="0" y="101599"/>
                  </a:moveTo>
                  <a:lnTo>
                    <a:pt x="208279" y="101599"/>
                  </a:lnTo>
                </a:path>
                <a:path w="417830" h="389889">
                  <a:moveTo>
                    <a:pt x="0" y="41909"/>
                  </a:moveTo>
                  <a:lnTo>
                    <a:pt x="208279" y="41909"/>
                  </a:lnTo>
                </a:path>
                <a:path w="417830" h="389889">
                  <a:moveTo>
                    <a:pt x="0" y="0"/>
                  </a:moveTo>
                  <a:lnTo>
                    <a:pt x="208279" y="0"/>
                  </a:lnTo>
                </a:path>
                <a:path w="417830" h="389889">
                  <a:moveTo>
                    <a:pt x="309879" y="181609"/>
                  </a:moveTo>
                  <a:lnTo>
                    <a:pt x="309879" y="38988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71750" y="38408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71750" y="38408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71750" y="38916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71750" y="389161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71750" y="39436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71750" y="39436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71750" y="399701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62200" y="3873830"/>
              <a:ext cx="641350" cy="175260"/>
            </a:xfrm>
            <a:custGeom>
              <a:avLst/>
              <a:gdLst/>
              <a:ahLst/>
              <a:cxnLst/>
              <a:rect l="l" t="t" r="r" b="b"/>
              <a:pathLst>
                <a:path w="641350" h="175260">
                  <a:moveTo>
                    <a:pt x="313689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7830" y="123190"/>
                  </a:lnTo>
                  <a:lnTo>
                    <a:pt x="417830" y="175260"/>
                  </a:lnTo>
                  <a:lnTo>
                    <a:pt x="313689" y="175260"/>
                  </a:lnTo>
                  <a:close/>
                </a:path>
                <a:path w="641350" h="175260">
                  <a:moveTo>
                    <a:pt x="2539" y="143510"/>
                  </a:moveTo>
                  <a:lnTo>
                    <a:pt x="210819" y="143510"/>
                  </a:lnTo>
                </a:path>
                <a:path w="641350" h="175260">
                  <a:moveTo>
                    <a:pt x="0" y="100330"/>
                  </a:moveTo>
                  <a:lnTo>
                    <a:pt x="208280" y="100330"/>
                  </a:lnTo>
                </a:path>
                <a:path w="641350" h="175260">
                  <a:moveTo>
                    <a:pt x="0" y="40640"/>
                  </a:moveTo>
                  <a:lnTo>
                    <a:pt x="208280" y="40640"/>
                  </a:lnTo>
                </a:path>
                <a:path w="641350" h="175260">
                  <a:moveTo>
                    <a:pt x="0" y="0"/>
                  </a:moveTo>
                  <a:lnTo>
                    <a:pt x="208280" y="0"/>
                  </a:lnTo>
                </a:path>
                <a:path w="641350" h="175260">
                  <a:moveTo>
                    <a:pt x="411480" y="143510"/>
                  </a:moveTo>
                  <a:lnTo>
                    <a:pt x="641350" y="14351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02279" y="389415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89" h="262889">
                  <a:moveTo>
                    <a:pt x="1355090" y="0"/>
                  </a:moveTo>
                  <a:lnTo>
                    <a:pt x="0" y="0"/>
                  </a:lnTo>
                  <a:lnTo>
                    <a:pt x="0" y="262889"/>
                  </a:lnTo>
                  <a:lnTo>
                    <a:pt x="678180" y="262889"/>
                  </a:lnTo>
                  <a:lnTo>
                    <a:pt x="1355090" y="262889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02279" y="389415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89" h="262889">
                  <a:moveTo>
                    <a:pt x="678180" y="262889"/>
                  </a:moveTo>
                  <a:lnTo>
                    <a:pt x="0" y="262889"/>
                  </a:lnTo>
                  <a:lnTo>
                    <a:pt x="0" y="0"/>
                  </a:lnTo>
                  <a:lnTo>
                    <a:pt x="1355090" y="0"/>
                  </a:lnTo>
                  <a:lnTo>
                    <a:pt x="1355090" y="262889"/>
                  </a:lnTo>
                  <a:lnTo>
                    <a:pt x="678180" y="26288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36670" y="3894150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h="262889">
                  <a:moveTo>
                    <a:pt x="0" y="0"/>
                  </a:moveTo>
                  <a:lnTo>
                    <a:pt x="0" y="262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300" y="2252040"/>
              <a:ext cx="2706370" cy="208279"/>
            </a:xfrm>
            <a:custGeom>
              <a:avLst/>
              <a:gdLst/>
              <a:ahLst/>
              <a:cxnLst/>
              <a:rect l="l" t="t" r="r" b="b"/>
              <a:pathLst>
                <a:path w="2706370" h="208280">
                  <a:moveTo>
                    <a:pt x="2706370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1353820" y="208280"/>
                  </a:lnTo>
                  <a:lnTo>
                    <a:pt x="2706370" y="208280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0300" y="2252040"/>
              <a:ext cx="2706370" cy="208279"/>
            </a:xfrm>
            <a:custGeom>
              <a:avLst/>
              <a:gdLst/>
              <a:ahLst/>
              <a:cxnLst/>
              <a:rect l="l" t="t" r="r" b="b"/>
              <a:pathLst>
                <a:path w="2706370" h="208280">
                  <a:moveTo>
                    <a:pt x="1353820" y="208280"/>
                  </a:moveTo>
                  <a:lnTo>
                    <a:pt x="0" y="208280"/>
                  </a:lnTo>
                  <a:lnTo>
                    <a:pt x="0" y="0"/>
                  </a:lnTo>
                  <a:lnTo>
                    <a:pt x="2706370" y="0"/>
                  </a:lnTo>
                  <a:lnTo>
                    <a:pt x="2706370" y="208280"/>
                  </a:lnTo>
                  <a:lnTo>
                    <a:pt x="1353820" y="2082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45919" y="2252040"/>
              <a:ext cx="1409700" cy="665480"/>
            </a:xfrm>
            <a:custGeom>
              <a:avLst/>
              <a:gdLst/>
              <a:ahLst/>
              <a:cxnLst/>
              <a:rect l="l" t="t" r="r" b="b"/>
              <a:pathLst>
                <a:path w="1409700" h="665480">
                  <a:moveTo>
                    <a:pt x="1409700" y="0"/>
                  </a:moveTo>
                  <a:lnTo>
                    <a:pt x="1409700" y="208280"/>
                  </a:lnTo>
                </a:path>
                <a:path w="1409700" h="665480">
                  <a:moveTo>
                    <a:pt x="916940" y="237489"/>
                  </a:moveTo>
                  <a:lnTo>
                    <a:pt x="991869" y="341630"/>
                  </a:lnTo>
                </a:path>
                <a:path w="1409700" h="665480">
                  <a:moveTo>
                    <a:pt x="991869" y="342900"/>
                  </a:moveTo>
                  <a:lnTo>
                    <a:pt x="1066800" y="342900"/>
                  </a:lnTo>
                </a:path>
                <a:path w="1409700" h="665480">
                  <a:moveTo>
                    <a:pt x="1141730" y="237489"/>
                  </a:moveTo>
                  <a:lnTo>
                    <a:pt x="1066800" y="341630"/>
                  </a:lnTo>
                </a:path>
                <a:path w="1409700" h="665480">
                  <a:moveTo>
                    <a:pt x="607060" y="237489"/>
                  </a:moveTo>
                  <a:lnTo>
                    <a:pt x="681990" y="341630"/>
                  </a:lnTo>
                </a:path>
                <a:path w="1409700" h="665480">
                  <a:moveTo>
                    <a:pt x="831850" y="237489"/>
                  </a:moveTo>
                  <a:lnTo>
                    <a:pt x="756919" y="341630"/>
                  </a:lnTo>
                </a:path>
                <a:path w="1409700" h="665480">
                  <a:moveTo>
                    <a:pt x="298450" y="237489"/>
                  </a:moveTo>
                  <a:lnTo>
                    <a:pt x="373380" y="341630"/>
                  </a:lnTo>
                </a:path>
                <a:path w="1409700" h="665480">
                  <a:moveTo>
                    <a:pt x="523240" y="237489"/>
                  </a:moveTo>
                  <a:lnTo>
                    <a:pt x="448310" y="341630"/>
                  </a:lnTo>
                </a:path>
                <a:path w="1409700" h="665480">
                  <a:moveTo>
                    <a:pt x="0" y="237489"/>
                  </a:moveTo>
                  <a:lnTo>
                    <a:pt x="74930" y="341630"/>
                  </a:lnTo>
                </a:path>
                <a:path w="1409700" h="665480">
                  <a:moveTo>
                    <a:pt x="224790" y="237489"/>
                  </a:moveTo>
                  <a:lnTo>
                    <a:pt x="149860" y="341630"/>
                  </a:lnTo>
                </a:path>
                <a:path w="1409700" h="665480">
                  <a:moveTo>
                    <a:pt x="681990" y="342900"/>
                  </a:moveTo>
                  <a:lnTo>
                    <a:pt x="756919" y="342900"/>
                  </a:lnTo>
                </a:path>
                <a:path w="1409700" h="665480">
                  <a:moveTo>
                    <a:pt x="373380" y="342900"/>
                  </a:moveTo>
                  <a:lnTo>
                    <a:pt x="448310" y="342900"/>
                  </a:lnTo>
                </a:path>
                <a:path w="1409700" h="665480">
                  <a:moveTo>
                    <a:pt x="74930" y="342900"/>
                  </a:moveTo>
                  <a:lnTo>
                    <a:pt x="149860" y="342900"/>
                  </a:lnTo>
                </a:path>
                <a:path w="1409700" h="665480">
                  <a:moveTo>
                    <a:pt x="107950" y="665480"/>
                  </a:moveTo>
                  <a:lnTo>
                    <a:pt x="107950" y="33655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9100" y="290863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39" y="0"/>
                  </a:moveTo>
                  <a:lnTo>
                    <a:pt x="0" y="0"/>
                  </a:lnTo>
                  <a:lnTo>
                    <a:pt x="64769" y="19431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61210" y="2588590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80">
                  <a:moveTo>
                    <a:pt x="0" y="58928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96439" y="317025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40" y="0"/>
                  </a:moveTo>
                  <a:lnTo>
                    <a:pt x="0" y="0"/>
                  </a:lnTo>
                  <a:lnTo>
                    <a:pt x="64770" y="19303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68550" y="2588590"/>
              <a:ext cx="0" cy="835660"/>
            </a:xfrm>
            <a:custGeom>
              <a:avLst/>
              <a:gdLst/>
              <a:ahLst/>
              <a:cxnLst/>
              <a:rect l="l" t="t" r="r" b="b"/>
              <a:pathLst>
                <a:path h="835660">
                  <a:moveTo>
                    <a:pt x="0" y="83566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3779" y="341663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4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77160" y="2588590"/>
              <a:ext cx="0" cy="1082040"/>
            </a:xfrm>
            <a:custGeom>
              <a:avLst/>
              <a:gdLst/>
              <a:ahLst/>
              <a:cxnLst/>
              <a:rect l="l" t="t" r="r" b="b"/>
              <a:pathLst>
                <a:path h="1082039">
                  <a:moveTo>
                    <a:pt x="0" y="108204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12389" y="366174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40" y="0"/>
                  </a:moveTo>
                  <a:lnTo>
                    <a:pt x="0" y="0"/>
                  </a:lnTo>
                  <a:lnTo>
                    <a:pt x="64770" y="19430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41370" y="2484450"/>
              <a:ext cx="224790" cy="1224280"/>
            </a:xfrm>
            <a:custGeom>
              <a:avLst/>
              <a:gdLst/>
              <a:ahLst/>
              <a:cxnLst/>
              <a:rect l="l" t="t" r="r" b="b"/>
              <a:pathLst>
                <a:path w="224789" h="1224279">
                  <a:moveTo>
                    <a:pt x="0" y="0"/>
                  </a:moveTo>
                  <a:lnTo>
                    <a:pt x="74929" y="104139"/>
                  </a:lnTo>
                </a:path>
                <a:path w="224789" h="1224279">
                  <a:moveTo>
                    <a:pt x="74929" y="104139"/>
                  </a:moveTo>
                  <a:lnTo>
                    <a:pt x="149859" y="104139"/>
                  </a:lnTo>
                </a:path>
                <a:path w="224789" h="1224279">
                  <a:moveTo>
                    <a:pt x="224789" y="0"/>
                  </a:moveTo>
                  <a:lnTo>
                    <a:pt x="149859" y="104139"/>
                  </a:lnTo>
                </a:path>
                <a:path w="224789" h="1224279">
                  <a:moveTo>
                    <a:pt x="114300" y="1224280"/>
                  </a:moveTo>
                  <a:lnTo>
                    <a:pt x="114300" y="9905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90900" y="370111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70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830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4206240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103120" y="2468880"/>
                  </a:lnTo>
                  <a:lnTo>
                    <a:pt x="4206240" y="2468880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CEE6F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84090" y="31715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84090" y="3171520"/>
              <a:ext cx="208279" cy="261620"/>
            </a:xfrm>
            <a:custGeom>
              <a:avLst/>
              <a:gdLst/>
              <a:ahLst/>
              <a:cxnLst/>
              <a:rect l="l" t="t" r="r" b="b"/>
              <a:pathLst>
                <a:path w="208279" h="26162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  <a:path w="208279" h="261620">
                  <a:moveTo>
                    <a:pt x="104139" y="53339"/>
                  </a:moveTo>
                  <a:lnTo>
                    <a:pt x="104139" y="26161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97779" y="325661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207010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102870" y="50799"/>
                  </a:lnTo>
                  <a:lnTo>
                    <a:pt x="207010" y="50799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97779" y="325661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102870" y="50799"/>
                  </a:moveTo>
                  <a:lnTo>
                    <a:pt x="0" y="50799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0799"/>
                  </a:lnTo>
                  <a:lnTo>
                    <a:pt x="102870" y="5079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97779" y="330741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20701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2870" y="52069"/>
                  </a:lnTo>
                  <a:lnTo>
                    <a:pt x="207010" y="52069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97779" y="330741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10287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2069"/>
                  </a:lnTo>
                  <a:lnTo>
                    <a:pt x="10287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97779" y="335948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20701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2870" y="52070"/>
                  </a:lnTo>
                  <a:lnTo>
                    <a:pt x="207010" y="5207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97779" y="335948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10287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2070"/>
                  </a:lnTo>
                  <a:lnTo>
                    <a:pt x="10287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97779" y="341282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20701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2870" y="50800"/>
                  </a:lnTo>
                  <a:lnTo>
                    <a:pt x="207010" y="5080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86959" y="3289630"/>
              <a:ext cx="417830" cy="388620"/>
            </a:xfrm>
            <a:custGeom>
              <a:avLst/>
              <a:gdLst/>
              <a:ahLst/>
              <a:cxnLst/>
              <a:rect l="l" t="t" r="r" b="b"/>
              <a:pathLst>
                <a:path w="417829" h="388620">
                  <a:moveTo>
                    <a:pt x="313689" y="173990"/>
                  </a:moveTo>
                  <a:lnTo>
                    <a:pt x="210819" y="173990"/>
                  </a:lnTo>
                  <a:lnTo>
                    <a:pt x="210819" y="123190"/>
                  </a:lnTo>
                  <a:lnTo>
                    <a:pt x="417829" y="123190"/>
                  </a:lnTo>
                  <a:lnTo>
                    <a:pt x="417829" y="173990"/>
                  </a:lnTo>
                  <a:lnTo>
                    <a:pt x="313689" y="173990"/>
                  </a:lnTo>
                  <a:close/>
                </a:path>
                <a:path w="417829" h="388620">
                  <a:moveTo>
                    <a:pt x="1269" y="143510"/>
                  </a:moveTo>
                  <a:lnTo>
                    <a:pt x="210819" y="143510"/>
                  </a:lnTo>
                </a:path>
                <a:path w="417829" h="388620">
                  <a:moveTo>
                    <a:pt x="0" y="100330"/>
                  </a:moveTo>
                  <a:lnTo>
                    <a:pt x="208279" y="100330"/>
                  </a:lnTo>
                </a:path>
                <a:path w="417829" h="388620">
                  <a:moveTo>
                    <a:pt x="0" y="40640"/>
                  </a:moveTo>
                  <a:lnTo>
                    <a:pt x="208279" y="40640"/>
                  </a:lnTo>
                </a:path>
                <a:path w="417829" h="388620">
                  <a:moveTo>
                    <a:pt x="0" y="0"/>
                  </a:moveTo>
                  <a:lnTo>
                    <a:pt x="208279" y="0"/>
                  </a:lnTo>
                </a:path>
                <a:path w="417829" h="388620">
                  <a:moveTo>
                    <a:pt x="309879" y="180340"/>
                  </a:moveTo>
                  <a:lnTo>
                    <a:pt x="309879" y="38862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03850" y="35017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03850" y="35017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541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03850" y="35537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03850" y="35537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03850" y="360586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03850" y="360586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03850" y="365793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194300" y="3534740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29" h="389889">
                  <a:moveTo>
                    <a:pt x="314960" y="175259"/>
                  </a:moveTo>
                  <a:lnTo>
                    <a:pt x="209550" y="175259"/>
                  </a:lnTo>
                  <a:lnTo>
                    <a:pt x="209550" y="123190"/>
                  </a:lnTo>
                  <a:lnTo>
                    <a:pt x="417829" y="123190"/>
                  </a:lnTo>
                  <a:lnTo>
                    <a:pt x="417829" y="175259"/>
                  </a:lnTo>
                  <a:lnTo>
                    <a:pt x="314960" y="175259"/>
                  </a:lnTo>
                  <a:close/>
                </a:path>
                <a:path w="417829" h="389889">
                  <a:moveTo>
                    <a:pt x="2539" y="143509"/>
                  </a:moveTo>
                  <a:lnTo>
                    <a:pt x="210820" y="143509"/>
                  </a:lnTo>
                </a:path>
                <a:path w="417829" h="389889">
                  <a:moveTo>
                    <a:pt x="0" y="101600"/>
                  </a:moveTo>
                  <a:lnTo>
                    <a:pt x="209550" y="101600"/>
                  </a:lnTo>
                </a:path>
                <a:path w="417829" h="389889">
                  <a:moveTo>
                    <a:pt x="0" y="41909"/>
                  </a:moveTo>
                  <a:lnTo>
                    <a:pt x="209550" y="41909"/>
                  </a:lnTo>
                </a:path>
                <a:path w="417829" h="389889">
                  <a:moveTo>
                    <a:pt x="0" y="0"/>
                  </a:moveTo>
                  <a:lnTo>
                    <a:pt x="209550" y="0"/>
                  </a:lnTo>
                </a:path>
                <a:path w="417829" h="389889">
                  <a:moveTo>
                    <a:pt x="309879" y="181609"/>
                  </a:moveTo>
                  <a:lnTo>
                    <a:pt x="309879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11190" y="374810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11190" y="374810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11190" y="3800169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9550" y="520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11190" y="3800169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70"/>
                  </a:lnTo>
                  <a:lnTo>
                    <a:pt x="10541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11190" y="385224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11190" y="385224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11190" y="390431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01640" y="3781119"/>
              <a:ext cx="419100" cy="389890"/>
            </a:xfrm>
            <a:custGeom>
              <a:avLst/>
              <a:gdLst/>
              <a:ahLst/>
              <a:cxnLst/>
              <a:rect l="l" t="t" r="r" b="b"/>
              <a:pathLst>
                <a:path w="419100" h="389889">
                  <a:moveTo>
                    <a:pt x="314960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9100" y="123190"/>
                  </a:lnTo>
                  <a:lnTo>
                    <a:pt x="419100" y="175260"/>
                  </a:lnTo>
                  <a:lnTo>
                    <a:pt x="314960" y="175260"/>
                  </a:lnTo>
                  <a:close/>
                </a:path>
                <a:path w="419100" h="389889">
                  <a:moveTo>
                    <a:pt x="2539" y="143510"/>
                  </a:moveTo>
                  <a:lnTo>
                    <a:pt x="210820" y="143510"/>
                  </a:lnTo>
                </a:path>
                <a:path w="419100" h="389889">
                  <a:moveTo>
                    <a:pt x="0" y="101600"/>
                  </a:moveTo>
                  <a:lnTo>
                    <a:pt x="209550" y="101600"/>
                  </a:lnTo>
                </a:path>
                <a:path w="419100" h="389889">
                  <a:moveTo>
                    <a:pt x="0" y="41910"/>
                  </a:moveTo>
                  <a:lnTo>
                    <a:pt x="209550" y="41910"/>
                  </a:lnTo>
                </a:path>
                <a:path w="419100" h="389889">
                  <a:moveTo>
                    <a:pt x="0" y="0"/>
                  </a:moveTo>
                  <a:lnTo>
                    <a:pt x="209550" y="0"/>
                  </a:lnTo>
                </a:path>
                <a:path w="419100" h="389889">
                  <a:moveTo>
                    <a:pt x="309880" y="181610"/>
                  </a:moveTo>
                  <a:lnTo>
                    <a:pt x="309880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19800" y="39944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19800" y="39944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19800" y="40452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19800" y="40452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019800" y="40973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19800" y="40973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19800" y="41506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10250" y="4027500"/>
              <a:ext cx="648970" cy="175260"/>
            </a:xfrm>
            <a:custGeom>
              <a:avLst/>
              <a:gdLst/>
              <a:ahLst/>
              <a:cxnLst/>
              <a:rect l="l" t="t" r="r" b="b"/>
              <a:pathLst>
                <a:path w="648970" h="175260">
                  <a:moveTo>
                    <a:pt x="313689" y="175259"/>
                  </a:moveTo>
                  <a:lnTo>
                    <a:pt x="209550" y="175259"/>
                  </a:lnTo>
                  <a:lnTo>
                    <a:pt x="209550" y="123189"/>
                  </a:lnTo>
                  <a:lnTo>
                    <a:pt x="417829" y="123189"/>
                  </a:lnTo>
                  <a:lnTo>
                    <a:pt x="417829" y="175259"/>
                  </a:lnTo>
                  <a:lnTo>
                    <a:pt x="313689" y="175259"/>
                  </a:lnTo>
                  <a:close/>
                </a:path>
                <a:path w="648970" h="175260">
                  <a:moveTo>
                    <a:pt x="1270" y="143509"/>
                  </a:moveTo>
                  <a:lnTo>
                    <a:pt x="209550" y="143509"/>
                  </a:lnTo>
                </a:path>
                <a:path w="648970" h="175260">
                  <a:moveTo>
                    <a:pt x="0" y="100329"/>
                  </a:moveTo>
                  <a:lnTo>
                    <a:pt x="208279" y="100329"/>
                  </a:lnTo>
                </a:path>
                <a:path w="648970" h="175260">
                  <a:moveTo>
                    <a:pt x="0" y="40639"/>
                  </a:moveTo>
                  <a:lnTo>
                    <a:pt x="208279" y="40639"/>
                  </a:lnTo>
                </a:path>
                <a:path w="648970" h="175260">
                  <a:moveTo>
                    <a:pt x="0" y="0"/>
                  </a:moveTo>
                  <a:lnTo>
                    <a:pt x="208279" y="0"/>
                  </a:lnTo>
                </a:path>
                <a:path w="648970" h="175260">
                  <a:moveTo>
                    <a:pt x="420370" y="133349"/>
                  </a:moveTo>
                  <a:lnTo>
                    <a:pt x="648970" y="13334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57950" y="403766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90" h="262889">
                  <a:moveTo>
                    <a:pt x="1355090" y="0"/>
                  </a:moveTo>
                  <a:lnTo>
                    <a:pt x="0" y="0"/>
                  </a:lnTo>
                  <a:lnTo>
                    <a:pt x="0" y="262889"/>
                  </a:lnTo>
                  <a:lnTo>
                    <a:pt x="678179" y="262889"/>
                  </a:lnTo>
                  <a:lnTo>
                    <a:pt x="1355090" y="262889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57950" y="403766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90" h="262889">
                  <a:moveTo>
                    <a:pt x="678179" y="262889"/>
                  </a:moveTo>
                  <a:lnTo>
                    <a:pt x="0" y="262889"/>
                  </a:lnTo>
                  <a:lnTo>
                    <a:pt x="0" y="0"/>
                  </a:lnTo>
                  <a:lnTo>
                    <a:pt x="1355090" y="0"/>
                  </a:lnTo>
                  <a:lnTo>
                    <a:pt x="1355090" y="262889"/>
                  </a:lnTo>
                  <a:lnTo>
                    <a:pt x="678179" y="26288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56780" y="4038930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h="262889">
                  <a:moveTo>
                    <a:pt x="0" y="0"/>
                  </a:moveTo>
                  <a:lnTo>
                    <a:pt x="0" y="262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8089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4206240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103119" y="2468880"/>
                  </a:lnTo>
                  <a:lnTo>
                    <a:pt x="4206240" y="2468880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CEE6F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496060" y="1556080"/>
            <a:ext cx="222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Translation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119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368300" y="1928190"/>
          <a:ext cx="849503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365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Guest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57200" marR="29209" indent="-196850">
                        <a:lnSpc>
                          <a:spcPts val="1160"/>
                        </a:lnSpc>
                      </a:pPr>
                      <a:r>
                        <a:rPr sz="1000" spc="7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Process </a:t>
                      </a:r>
                      <a:r>
                        <a:rPr sz="1000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35"/>
                        </a:lnSpc>
                        <a:spcBef>
                          <a:spcPts val="200"/>
                        </a:spcBef>
                      </a:pPr>
                      <a:r>
                        <a:rPr sz="1800" spc="11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VM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172085">
                        <a:lnSpc>
                          <a:spcPts val="203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0x55d776036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600" spc="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Page</a:t>
                      </a:r>
                      <a:r>
                        <a:rPr sz="600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Tables</a:t>
                      </a:r>
                      <a:endParaRPr sz="6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000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5080" marB="0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1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Hypervisor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600" spc="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Page</a:t>
                      </a:r>
                      <a:r>
                        <a:rPr sz="600" spc="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Tables</a:t>
                      </a:r>
                      <a:endParaRPr sz="6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2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8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top</a:t>
                      </a:r>
                      <a:r>
                        <a:rPr sz="8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bits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175">
                      <a:solidFill>
                        <a:srgbClr val="7F7F7F"/>
                      </a:solidFill>
                      <a:prstDash val="solid"/>
                    </a:lnL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Valid</a:t>
                      </a:r>
                      <a:endParaRPr sz="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F7F7F"/>
                      </a:solidFill>
                      <a:prstDash val="solid"/>
                    </a:lnL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67005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800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top</a:t>
                      </a:r>
                      <a:r>
                        <a:rPr sz="800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bits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Valid</a:t>
                      </a:r>
                      <a:endParaRPr sz="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6" name="object 96"/>
          <p:cNvSpPr txBox="1"/>
          <p:nvPr/>
        </p:nvSpPr>
        <p:spPr>
          <a:xfrm>
            <a:off x="5744209" y="1556080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Translation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03910"/>
            <a:ext cx="4766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>
                <a:solidFill>
                  <a:srgbClr val="FFFFFF"/>
                </a:solidFill>
                <a:latin typeface="Gill Sans MT"/>
                <a:cs typeface="Gill Sans MT"/>
              </a:rPr>
              <a:t>L1</a:t>
            </a:r>
            <a:r>
              <a:rPr sz="20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Gill Sans MT"/>
                <a:cs typeface="Gill Sans MT"/>
              </a:rPr>
              <a:t>Terminal</a:t>
            </a:r>
            <a:r>
              <a:rPr sz="20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Gill Sans MT"/>
                <a:cs typeface="Gill Sans MT"/>
              </a:rPr>
              <a:t>Fault</a:t>
            </a:r>
            <a:r>
              <a:rPr sz="20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250" dirty="0">
                <a:solidFill>
                  <a:srgbClr val="FFFFFF"/>
                </a:solidFill>
                <a:latin typeface="Gill Sans MT"/>
                <a:cs typeface="Gill Sans MT"/>
              </a:rPr>
              <a:t>(aka</a:t>
            </a:r>
            <a:r>
              <a:rPr sz="20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Gill Sans MT"/>
                <a:cs typeface="Gill Sans MT"/>
              </a:rPr>
              <a:t>“Foreshadow”)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330" y="2777819"/>
            <a:ext cx="1249680" cy="532130"/>
            <a:chOff x="608330" y="2777819"/>
            <a:chExt cx="1249680" cy="532130"/>
          </a:xfrm>
        </p:grpSpPr>
        <p:sp>
          <p:nvSpPr>
            <p:cNvPr id="4" name="object 4"/>
            <p:cNvSpPr/>
            <p:nvPr/>
          </p:nvSpPr>
          <p:spPr>
            <a:xfrm>
              <a:off x="608330" y="2777819"/>
              <a:ext cx="520700" cy="521970"/>
            </a:xfrm>
            <a:custGeom>
              <a:avLst/>
              <a:gdLst/>
              <a:ahLst/>
              <a:cxnLst/>
              <a:rect l="l" t="t" r="r" b="b"/>
              <a:pathLst>
                <a:path w="520700" h="521970">
                  <a:moveTo>
                    <a:pt x="520700" y="0"/>
                  </a:moveTo>
                  <a:lnTo>
                    <a:pt x="0" y="0"/>
                  </a:lnTo>
                  <a:lnTo>
                    <a:pt x="0" y="521969"/>
                  </a:lnTo>
                  <a:lnTo>
                    <a:pt x="260350" y="521969"/>
                  </a:lnTo>
                  <a:lnTo>
                    <a:pt x="520700" y="521969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330" y="2777819"/>
              <a:ext cx="520700" cy="521970"/>
            </a:xfrm>
            <a:custGeom>
              <a:avLst/>
              <a:gdLst/>
              <a:ahLst/>
              <a:cxnLst/>
              <a:rect l="l" t="t" r="r" b="b"/>
              <a:pathLst>
                <a:path w="520700" h="521970">
                  <a:moveTo>
                    <a:pt x="260350" y="521969"/>
                  </a:moveTo>
                  <a:lnTo>
                    <a:pt x="0" y="521969"/>
                  </a:lnTo>
                  <a:lnTo>
                    <a:pt x="0" y="0"/>
                  </a:lnTo>
                  <a:lnTo>
                    <a:pt x="520700" y="0"/>
                  </a:lnTo>
                  <a:lnTo>
                    <a:pt x="520700" y="521969"/>
                  </a:lnTo>
                  <a:lnTo>
                    <a:pt x="260350" y="5219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7310" y="301784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7310" y="3017849"/>
              <a:ext cx="208279" cy="261620"/>
            </a:xfrm>
            <a:custGeom>
              <a:avLst/>
              <a:gdLst/>
              <a:ahLst/>
              <a:cxnLst/>
              <a:rect l="l" t="t" r="r" b="b"/>
              <a:pathLst>
                <a:path w="208280" h="26162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  <a:path w="208280" h="261620">
                  <a:moveTo>
                    <a:pt x="104140" y="53339"/>
                  </a:moveTo>
                  <a:lnTo>
                    <a:pt x="104140" y="26161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9730" y="3102939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20828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4139" y="50800"/>
                  </a:lnTo>
                  <a:lnTo>
                    <a:pt x="208280" y="5080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9730" y="3102939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104139" y="50800"/>
                  </a:moveTo>
                  <a:lnTo>
                    <a:pt x="0" y="5080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0800"/>
                  </a:lnTo>
                  <a:lnTo>
                    <a:pt x="104139" y="5080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9730" y="315373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9730" y="315373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69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9730" y="32058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9730" y="32058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9730" y="3259149"/>
              <a:ext cx="208279" cy="50800"/>
            </a:xfrm>
            <a:custGeom>
              <a:avLst/>
              <a:gdLst/>
              <a:ahLst/>
              <a:cxnLst/>
              <a:rect l="l" t="t" r="r" b="b"/>
              <a:pathLst>
                <a:path w="208280" h="50800">
                  <a:moveTo>
                    <a:pt x="20828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4139" y="50800"/>
                  </a:lnTo>
                  <a:lnTo>
                    <a:pt x="208280" y="5080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9030" y="3039439"/>
              <a:ext cx="728980" cy="270510"/>
            </a:xfrm>
            <a:custGeom>
              <a:avLst/>
              <a:gdLst/>
              <a:ahLst/>
              <a:cxnLst/>
              <a:rect l="l" t="t" r="r" b="b"/>
              <a:pathLst>
                <a:path w="728980" h="270510">
                  <a:moveTo>
                    <a:pt x="624839" y="270510"/>
                  </a:moveTo>
                  <a:lnTo>
                    <a:pt x="520700" y="270510"/>
                  </a:lnTo>
                  <a:lnTo>
                    <a:pt x="520700" y="219710"/>
                  </a:lnTo>
                  <a:lnTo>
                    <a:pt x="728980" y="219710"/>
                  </a:lnTo>
                  <a:lnTo>
                    <a:pt x="728980" y="270510"/>
                  </a:lnTo>
                  <a:lnTo>
                    <a:pt x="624839" y="270510"/>
                  </a:lnTo>
                  <a:close/>
                </a:path>
                <a:path w="728980" h="270510">
                  <a:moveTo>
                    <a:pt x="312419" y="240030"/>
                  </a:moveTo>
                  <a:lnTo>
                    <a:pt x="520700" y="240030"/>
                  </a:lnTo>
                </a:path>
                <a:path w="728980" h="270510">
                  <a:moveTo>
                    <a:pt x="311150" y="196850"/>
                  </a:moveTo>
                  <a:lnTo>
                    <a:pt x="519430" y="196850"/>
                  </a:lnTo>
                </a:path>
                <a:path w="728980" h="270510">
                  <a:moveTo>
                    <a:pt x="311150" y="137160"/>
                  </a:moveTo>
                  <a:lnTo>
                    <a:pt x="519430" y="137160"/>
                  </a:lnTo>
                </a:path>
                <a:path w="728980" h="270510">
                  <a:moveTo>
                    <a:pt x="311150" y="96519"/>
                  </a:moveTo>
                  <a:lnTo>
                    <a:pt x="519430" y="96519"/>
                  </a:lnTo>
                </a:path>
                <a:path w="728980" h="270510">
                  <a:moveTo>
                    <a:pt x="0" y="0"/>
                  </a:moveTo>
                  <a:lnTo>
                    <a:pt x="208279" y="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5950" y="2875610"/>
            <a:ext cx="1064260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100"/>
              </a:spcBef>
            </a:pPr>
            <a:r>
              <a:rPr sz="1500" spc="127" baseline="2777" dirty="0">
                <a:solidFill>
                  <a:srgbClr val="FFFFFF"/>
                </a:solidFill>
                <a:latin typeface="Gill Sans MT"/>
                <a:cs typeface="Gill Sans MT"/>
              </a:rPr>
              <a:t>Process</a:t>
            </a:r>
            <a:r>
              <a:rPr sz="1500" spc="240" baseline="2777" dirty="0">
                <a:solidFill>
                  <a:srgbClr val="FFFFFF"/>
                </a:solidFill>
                <a:latin typeface="Gill Sans MT"/>
                <a:cs typeface="Gill Sans MT"/>
              </a:rPr>
              <a:t>  </a:t>
            </a:r>
            <a:r>
              <a:rPr sz="600" spc="8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6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600">
              <a:latin typeface="Gill Sans MT"/>
              <a:cs typeface="Gill Sans MT"/>
            </a:endParaRPr>
          </a:p>
          <a:p>
            <a:pPr marL="209550">
              <a:lnSpc>
                <a:spcPts val="1155"/>
              </a:lnSpc>
            </a:pPr>
            <a:r>
              <a:rPr sz="1000" spc="1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47520" y="3316299"/>
            <a:ext cx="2609850" cy="840740"/>
            <a:chOff x="1747520" y="3316299"/>
            <a:chExt cx="2609850" cy="840740"/>
          </a:xfrm>
        </p:grpSpPr>
        <p:sp>
          <p:nvSpPr>
            <p:cNvPr id="18" name="object 18"/>
            <p:cNvSpPr/>
            <p:nvPr/>
          </p:nvSpPr>
          <p:spPr>
            <a:xfrm>
              <a:off x="1748790" y="3316299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27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7070" y="334804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7070" y="334804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57070" y="340011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40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57070" y="340011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70"/>
                  </a:lnTo>
                  <a:lnTo>
                    <a:pt x="10414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7070" y="345218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7070" y="345218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4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4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57070" y="350425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40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7520" y="3381069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30" h="389889">
                  <a:moveTo>
                    <a:pt x="313690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7830" y="123190"/>
                  </a:lnTo>
                  <a:lnTo>
                    <a:pt x="417830" y="175260"/>
                  </a:lnTo>
                  <a:lnTo>
                    <a:pt x="313690" y="175260"/>
                  </a:lnTo>
                  <a:close/>
                </a:path>
                <a:path w="417830" h="389889">
                  <a:moveTo>
                    <a:pt x="1269" y="143510"/>
                  </a:moveTo>
                  <a:lnTo>
                    <a:pt x="209550" y="143510"/>
                  </a:lnTo>
                </a:path>
                <a:path w="417830" h="389889">
                  <a:moveTo>
                    <a:pt x="0" y="101600"/>
                  </a:moveTo>
                  <a:lnTo>
                    <a:pt x="208280" y="101600"/>
                  </a:lnTo>
                </a:path>
                <a:path w="417830" h="389889">
                  <a:moveTo>
                    <a:pt x="0" y="41910"/>
                  </a:moveTo>
                  <a:lnTo>
                    <a:pt x="208280" y="41910"/>
                  </a:lnTo>
                </a:path>
                <a:path w="417830" h="389889">
                  <a:moveTo>
                    <a:pt x="0" y="0"/>
                  </a:moveTo>
                  <a:lnTo>
                    <a:pt x="208280" y="0"/>
                  </a:lnTo>
                </a:path>
                <a:path w="417830" h="389889">
                  <a:moveTo>
                    <a:pt x="308610" y="181610"/>
                  </a:moveTo>
                  <a:lnTo>
                    <a:pt x="308610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4410" y="359442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4410" y="359442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64410" y="364649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64410" y="364649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64410" y="369856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64410" y="369856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64410" y="375063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54860" y="3627449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30" h="389889">
                  <a:moveTo>
                    <a:pt x="313689" y="175259"/>
                  </a:moveTo>
                  <a:lnTo>
                    <a:pt x="209550" y="175259"/>
                  </a:lnTo>
                  <a:lnTo>
                    <a:pt x="209550" y="123189"/>
                  </a:lnTo>
                  <a:lnTo>
                    <a:pt x="417829" y="123189"/>
                  </a:lnTo>
                  <a:lnTo>
                    <a:pt x="417829" y="175259"/>
                  </a:lnTo>
                  <a:lnTo>
                    <a:pt x="313689" y="175259"/>
                  </a:lnTo>
                  <a:close/>
                </a:path>
                <a:path w="417830" h="389889">
                  <a:moveTo>
                    <a:pt x="1269" y="143509"/>
                  </a:moveTo>
                  <a:lnTo>
                    <a:pt x="210819" y="143509"/>
                  </a:lnTo>
                </a:path>
                <a:path w="417830" h="389889">
                  <a:moveTo>
                    <a:pt x="0" y="101599"/>
                  </a:moveTo>
                  <a:lnTo>
                    <a:pt x="208279" y="101599"/>
                  </a:lnTo>
                </a:path>
                <a:path w="417830" h="389889">
                  <a:moveTo>
                    <a:pt x="0" y="41909"/>
                  </a:moveTo>
                  <a:lnTo>
                    <a:pt x="208279" y="41909"/>
                  </a:lnTo>
                </a:path>
                <a:path w="417830" h="389889">
                  <a:moveTo>
                    <a:pt x="0" y="0"/>
                  </a:moveTo>
                  <a:lnTo>
                    <a:pt x="208279" y="0"/>
                  </a:lnTo>
                </a:path>
                <a:path w="417830" h="389889">
                  <a:moveTo>
                    <a:pt x="309879" y="181609"/>
                  </a:moveTo>
                  <a:lnTo>
                    <a:pt x="309879" y="38988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71750" y="38408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71750" y="38408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71750" y="38916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71750" y="389160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71750" y="394367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71750" y="394367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71750" y="3997019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80" h="52070">
                  <a:moveTo>
                    <a:pt x="20828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80" y="5207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62200" y="3873829"/>
              <a:ext cx="641350" cy="175260"/>
            </a:xfrm>
            <a:custGeom>
              <a:avLst/>
              <a:gdLst/>
              <a:ahLst/>
              <a:cxnLst/>
              <a:rect l="l" t="t" r="r" b="b"/>
              <a:pathLst>
                <a:path w="641350" h="175260">
                  <a:moveTo>
                    <a:pt x="313689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7830" y="123190"/>
                  </a:lnTo>
                  <a:lnTo>
                    <a:pt x="417830" y="175260"/>
                  </a:lnTo>
                  <a:lnTo>
                    <a:pt x="313689" y="175260"/>
                  </a:lnTo>
                  <a:close/>
                </a:path>
                <a:path w="641350" h="175260">
                  <a:moveTo>
                    <a:pt x="2539" y="143510"/>
                  </a:moveTo>
                  <a:lnTo>
                    <a:pt x="210819" y="143510"/>
                  </a:lnTo>
                </a:path>
                <a:path w="641350" h="175260">
                  <a:moveTo>
                    <a:pt x="0" y="100330"/>
                  </a:moveTo>
                  <a:lnTo>
                    <a:pt x="208280" y="100330"/>
                  </a:lnTo>
                </a:path>
                <a:path w="641350" h="175260">
                  <a:moveTo>
                    <a:pt x="0" y="40640"/>
                  </a:moveTo>
                  <a:lnTo>
                    <a:pt x="208280" y="40640"/>
                  </a:lnTo>
                </a:path>
                <a:path w="641350" h="175260">
                  <a:moveTo>
                    <a:pt x="0" y="0"/>
                  </a:moveTo>
                  <a:lnTo>
                    <a:pt x="208280" y="0"/>
                  </a:lnTo>
                </a:path>
                <a:path w="641350" h="175260">
                  <a:moveTo>
                    <a:pt x="411480" y="143510"/>
                  </a:moveTo>
                  <a:lnTo>
                    <a:pt x="641350" y="14351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02280" y="3894149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89" h="262889">
                  <a:moveTo>
                    <a:pt x="1355090" y="0"/>
                  </a:moveTo>
                  <a:lnTo>
                    <a:pt x="0" y="0"/>
                  </a:lnTo>
                  <a:lnTo>
                    <a:pt x="0" y="262889"/>
                  </a:lnTo>
                  <a:lnTo>
                    <a:pt x="678180" y="262889"/>
                  </a:lnTo>
                  <a:lnTo>
                    <a:pt x="1355090" y="262889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EC1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2280" y="3894149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89" h="262889">
                  <a:moveTo>
                    <a:pt x="678180" y="262889"/>
                  </a:moveTo>
                  <a:lnTo>
                    <a:pt x="0" y="262889"/>
                  </a:lnTo>
                  <a:lnTo>
                    <a:pt x="0" y="0"/>
                  </a:lnTo>
                  <a:lnTo>
                    <a:pt x="1355090" y="0"/>
                  </a:lnTo>
                  <a:lnTo>
                    <a:pt x="1355090" y="262889"/>
                  </a:lnTo>
                  <a:lnTo>
                    <a:pt x="678180" y="26288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36670" y="3894149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h="262889">
                  <a:moveTo>
                    <a:pt x="0" y="0"/>
                  </a:moveTo>
                  <a:lnTo>
                    <a:pt x="0" y="262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01339" y="3967810"/>
            <a:ext cx="5683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8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Gill Sans MT"/>
                <a:cs typeface="Gill Sans MT"/>
              </a:rPr>
              <a:t>top</a:t>
            </a:r>
            <a:r>
              <a:rPr sz="800" spc="55" dirty="0">
                <a:solidFill>
                  <a:srgbClr val="FFFFFF"/>
                </a:solidFill>
                <a:latin typeface="Gill Sans MT"/>
                <a:cs typeface="Gill Sans MT"/>
              </a:rPr>
              <a:t> bits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95420" y="3972890"/>
            <a:ext cx="209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endParaRPr sz="600">
              <a:latin typeface="Gill Sans MT"/>
              <a:cs typeface="Gill Sans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68300" y="1928190"/>
            <a:ext cx="4936490" cy="2468880"/>
            <a:chOff x="368300" y="1928190"/>
            <a:chExt cx="4936490" cy="2468880"/>
          </a:xfrm>
        </p:grpSpPr>
        <p:sp>
          <p:nvSpPr>
            <p:cNvPr id="49" name="object 49"/>
            <p:cNvSpPr/>
            <p:nvPr/>
          </p:nvSpPr>
          <p:spPr>
            <a:xfrm>
              <a:off x="1130300" y="2252040"/>
              <a:ext cx="2706370" cy="208279"/>
            </a:xfrm>
            <a:custGeom>
              <a:avLst/>
              <a:gdLst/>
              <a:ahLst/>
              <a:cxnLst/>
              <a:rect l="l" t="t" r="r" b="b"/>
              <a:pathLst>
                <a:path w="2706370" h="208280">
                  <a:moveTo>
                    <a:pt x="2706370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1353820" y="208280"/>
                  </a:lnTo>
                  <a:lnTo>
                    <a:pt x="2706370" y="208280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30300" y="2252040"/>
              <a:ext cx="2706370" cy="208279"/>
            </a:xfrm>
            <a:custGeom>
              <a:avLst/>
              <a:gdLst/>
              <a:ahLst/>
              <a:cxnLst/>
              <a:rect l="l" t="t" r="r" b="b"/>
              <a:pathLst>
                <a:path w="2706370" h="208280">
                  <a:moveTo>
                    <a:pt x="1353820" y="208280"/>
                  </a:moveTo>
                  <a:lnTo>
                    <a:pt x="0" y="208280"/>
                  </a:lnTo>
                  <a:lnTo>
                    <a:pt x="0" y="0"/>
                  </a:lnTo>
                  <a:lnTo>
                    <a:pt x="2706370" y="0"/>
                  </a:lnTo>
                  <a:lnTo>
                    <a:pt x="2706370" y="208280"/>
                  </a:lnTo>
                  <a:lnTo>
                    <a:pt x="1353820" y="2082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45919" y="2252040"/>
              <a:ext cx="1409700" cy="665480"/>
            </a:xfrm>
            <a:custGeom>
              <a:avLst/>
              <a:gdLst/>
              <a:ahLst/>
              <a:cxnLst/>
              <a:rect l="l" t="t" r="r" b="b"/>
              <a:pathLst>
                <a:path w="1409700" h="665480">
                  <a:moveTo>
                    <a:pt x="1409700" y="0"/>
                  </a:moveTo>
                  <a:lnTo>
                    <a:pt x="1409700" y="208280"/>
                  </a:lnTo>
                </a:path>
                <a:path w="1409700" h="665480">
                  <a:moveTo>
                    <a:pt x="916940" y="237489"/>
                  </a:moveTo>
                  <a:lnTo>
                    <a:pt x="991869" y="341630"/>
                  </a:lnTo>
                </a:path>
                <a:path w="1409700" h="665480">
                  <a:moveTo>
                    <a:pt x="991869" y="342900"/>
                  </a:moveTo>
                  <a:lnTo>
                    <a:pt x="1066800" y="342900"/>
                  </a:lnTo>
                </a:path>
                <a:path w="1409700" h="665480">
                  <a:moveTo>
                    <a:pt x="1141730" y="237489"/>
                  </a:moveTo>
                  <a:lnTo>
                    <a:pt x="1066800" y="341630"/>
                  </a:lnTo>
                </a:path>
                <a:path w="1409700" h="665480">
                  <a:moveTo>
                    <a:pt x="607060" y="237489"/>
                  </a:moveTo>
                  <a:lnTo>
                    <a:pt x="681990" y="341630"/>
                  </a:lnTo>
                </a:path>
                <a:path w="1409700" h="665480">
                  <a:moveTo>
                    <a:pt x="831850" y="237489"/>
                  </a:moveTo>
                  <a:lnTo>
                    <a:pt x="756919" y="341630"/>
                  </a:lnTo>
                </a:path>
                <a:path w="1409700" h="665480">
                  <a:moveTo>
                    <a:pt x="298450" y="237489"/>
                  </a:moveTo>
                  <a:lnTo>
                    <a:pt x="373380" y="341630"/>
                  </a:lnTo>
                </a:path>
                <a:path w="1409700" h="665480">
                  <a:moveTo>
                    <a:pt x="523240" y="237489"/>
                  </a:moveTo>
                  <a:lnTo>
                    <a:pt x="448310" y="341630"/>
                  </a:lnTo>
                </a:path>
                <a:path w="1409700" h="665480">
                  <a:moveTo>
                    <a:pt x="0" y="237489"/>
                  </a:moveTo>
                  <a:lnTo>
                    <a:pt x="74930" y="341630"/>
                  </a:lnTo>
                </a:path>
                <a:path w="1409700" h="665480">
                  <a:moveTo>
                    <a:pt x="224790" y="237489"/>
                  </a:moveTo>
                  <a:lnTo>
                    <a:pt x="149860" y="341630"/>
                  </a:lnTo>
                </a:path>
                <a:path w="1409700" h="665480">
                  <a:moveTo>
                    <a:pt x="681990" y="342900"/>
                  </a:moveTo>
                  <a:lnTo>
                    <a:pt x="756919" y="342900"/>
                  </a:lnTo>
                </a:path>
                <a:path w="1409700" h="665480">
                  <a:moveTo>
                    <a:pt x="373380" y="342900"/>
                  </a:moveTo>
                  <a:lnTo>
                    <a:pt x="448310" y="342900"/>
                  </a:lnTo>
                </a:path>
                <a:path w="1409700" h="665480">
                  <a:moveTo>
                    <a:pt x="74930" y="342900"/>
                  </a:moveTo>
                  <a:lnTo>
                    <a:pt x="149860" y="342900"/>
                  </a:lnTo>
                </a:path>
                <a:path w="1409700" h="665480">
                  <a:moveTo>
                    <a:pt x="107950" y="665480"/>
                  </a:moveTo>
                  <a:lnTo>
                    <a:pt x="107950" y="33655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9100" y="290863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39" y="0"/>
                  </a:moveTo>
                  <a:lnTo>
                    <a:pt x="0" y="0"/>
                  </a:lnTo>
                  <a:lnTo>
                    <a:pt x="64769" y="19431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61210" y="2588590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80">
                  <a:moveTo>
                    <a:pt x="0" y="58928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96439" y="317025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40" y="0"/>
                  </a:moveTo>
                  <a:lnTo>
                    <a:pt x="0" y="0"/>
                  </a:lnTo>
                  <a:lnTo>
                    <a:pt x="64770" y="19303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68550" y="2588590"/>
              <a:ext cx="0" cy="835660"/>
            </a:xfrm>
            <a:custGeom>
              <a:avLst/>
              <a:gdLst/>
              <a:ahLst/>
              <a:cxnLst/>
              <a:rect l="l" t="t" r="r" b="b"/>
              <a:pathLst>
                <a:path h="835660">
                  <a:moveTo>
                    <a:pt x="0" y="83566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03779" y="341663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69" y="19304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77160" y="2588590"/>
              <a:ext cx="0" cy="1082040"/>
            </a:xfrm>
            <a:custGeom>
              <a:avLst/>
              <a:gdLst/>
              <a:ahLst/>
              <a:cxnLst/>
              <a:rect l="l" t="t" r="r" b="b"/>
              <a:pathLst>
                <a:path h="1082039">
                  <a:moveTo>
                    <a:pt x="0" y="108204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12389" y="3661740"/>
              <a:ext cx="129539" cy="194310"/>
            </a:xfrm>
            <a:custGeom>
              <a:avLst/>
              <a:gdLst/>
              <a:ahLst/>
              <a:cxnLst/>
              <a:rect l="l" t="t" r="r" b="b"/>
              <a:pathLst>
                <a:path w="129539" h="194310">
                  <a:moveTo>
                    <a:pt x="129540" y="0"/>
                  </a:moveTo>
                  <a:lnTo>
                    <a:pt x="0" y="0"/>
                  </a:lnTo>
                  <a:lnTo>
                    <a:pt x="64770" y="194309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1370" y="2484450"/>
              <a:ext cx="224790" cy="1224280"/>
            </a:xfrm>
            <a:custGeom>
              <a:avLst/>
              <a:gdLst/>
              <a:ahLst/>
              <a:cxnLst/>
              <a:rect l="l" t="t" r="r" b="b"/>
              <a:pathLst>
                <a:path w="224789" h="1224279">
                  <a:moveTo>
                    <a:pt x="0" y="0"/>
                  </a:moveTo>
                  <a:lnTo>
                    <a:pt x="74929" y="104139"/>
                  </a:lnTo>
                </a:path>
                <a:path w="224789" h="1224279">
                  <a:moveTo>
                    <a:pt x="74929" y="104139"/>
                  </a:moveTo>
                  <a:lnTo>
                    <a:pt x="149859" y="104139"/>
                  </a:lnTo>
                </a:path>
                <a:path w="224789" h="1224279">
                  <a:moveTo>
                    <a:pt x="224789" y="0"/>
                  </a:moveTo>
                  <a:lnTo>
                    <a:pt x="149859" y="104139"/>
                  </a:lnTo>
                </a:path>
                <a:path w="224789" h="1224279">
                  <a:moveTo>
                    <a:pt x="114300" y="1224280"/>
                  </a:moveTo>
                  <a:lnTo>
                    <a:pt x="114300" y="99059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90900" y="3701110"/>
              <a:ext cx="129539" cy="193040"/>
            </a:xfrm>
            <a:custGeom>
              <a:avLst/>
              <a:gdLst/>
              <a:ahLst/>
              <a:cxnLst/>
              <a:rect l="l" t="t" r="r" b="b"/>
              <a:pathLst>
                <a:path w="129539" h="193039">
                  <a:moveTo>
                    <a:pt x="129539" y="0"/>
                  </a:moveTo>
                  <a:lnTo>
                    <a:pt x="0" y="0"/>
                  </a:lnTo>
                  <a:lnTo>
                    <a:pt x="64770" y="19303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830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4206240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103120" y="2468880"/>
                  </a:lnTo>
                  <a:lnTo>
                    <a:pt x="4206240" y="2468880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CEE6F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830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2103120" y="2468880"/>
                  </a:moveTo>
                  <a:lnTo>
                    <a:pt x="0" y="2468880"/>
                  </a:lnTo>
                  <a:lnTo>
                    <a:pt x="0" y="0"/>
                  </a:lnTo>
                  <a:lnTo>
                    <a:pt x="4206240" y="0"/>
                  </a:lnTo>
                  <a:lnTo>
                    <a:pt x="4206240" y="2468880"/>
                  </a:lnTo>
                  <a:lnTo>
                    <a:pt x="2103120" y="246888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84090" y="31715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69">
                  <a:moveTo>
                    <a:pt x="20828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80" y="52069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84090" y="3171520"/>
              <a:ext cx="208279" cy="261620"/>
            </a:xfrm>
            <a:custGeom>
              <a:avLst/>
              <a:gdLst/>
              <a:ahLst/>
              <a:cxnLst/>
              <a:rect l="l" t="t" r="r" b="b"/>
              <a:pathLst>
                <a:path w="208279" h="26162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80" y="0"/>
                  </a:lnTo>
                  <a:lnTo>
                    <a:pt x="208280" y="52069"/>
                  </a:lnTo>
                  <a:lnTo>
                    <a:pt x="104139" y="52069"/>
                  </a:lnTo>
                  <a:close/>
                </a:path>
                <a:path w="208279" h="261620">
                  <a:moveTo>
                    <a:pt x="104139" y="53339"/>
                  </a:moveTo>
                  <a:lnTo>
                    <a:pt x="104139" y="261619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97779" y="325661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207010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102870" y="50799"/>
                  </a:lnTo>
                  <a:lnTo>
                    <a:pt x="207010" y="50799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97779" y="325661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102870" y="50799"/>
                  </a:moveTo>
                  <a:lnTo>
                    <a:pt x="0" y="50799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0799"/>
                  </a:lnTo>
                  <a:lnTo>
                    <a:pt x="102870" y="5079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97779" y="330741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20701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2870" y="52069"/>
                  </a:lnTo>
                  <a:lnTo>
                    <a:pt x="207010" y="52069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97779" y="330741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10287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2069"/>
                  </a:lnTo>
                  <a:lnTo>
                    <a:pt x="10287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97779" y="335948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20701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2870" y="52070"/>
                  </a:lnTo>
                  <a:lnTo>
                    <a:pt x="207010" y="5207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97779" y="3359480"/>
              <a:ext cx="207010" cy="52069"/>
            </a:xfrm>
            <a:custGeom>
              <a:avLst/>
              <a:gdLst/>
              <a:ahLst/>
              <a:cxnLst/>
              <a:rect l="l" t="t" r="r" b="b"/>
              <a:pathLst>
                <a:path w="207010" h="52070">
                  <a:moveTo>
                    <a:pt x="10287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7010" y="0"/>
                  </a:lnTo>
                  <a:lnTo>
                    <a:pt x="207010" y="52070"/>
                  </a:lnTo>
                  <a:lnTo>
                    <a:pt x="10287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97779" y="3412820"/>
              <a:ext cx="207010" cy="50800"/>
            </a:xfrm>
            <a:custGeom>
              <a:avLst/>
              <a:gdLst/>
              <a:ahLst/>
              <a:cxnLst/>
              <a:rect l="l" t="t" r="r" b="b"/>
              <a:pathLst>
                <a:path w="207010" h="50800">
                  <a:moveTo>
                    <a:pt x="20701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02870" y="50800"/>
                  </a:lnTo>
                  <a:lnTo>
                    <a:pt x="207010" y="5080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86959" y="3289630"/>
              <a:ext cx="417830" cy="173990"/>
            </a:xfrm>
            <a:custGeom>
              <a:avLst/>
              <a:gdLst/>
              <a:ahLst/>
              <a:cxnLst/>
              <a:rect l="l" t="t" r="r" b="b"/>
              <a:pathLst>
                <a:path w="417829" h="173989">
                  <a:moveTo>
                    <a:pt x="313689" y="173990"/>
                  </a:moveTo>
                  <a:lnTo>
                    <a:pt x="210819" y="173990"/>
                  </a:lnTo>
                  <a:lnTo>
                    <a:pt x="210819" y="123190"/>
                  </a:lnTo>
                  <a:lnTo>
                    <a:pt x="417829" y="123190"/>
                  </a:lnTo>
                  <a:lnTo>
                    <a:pt x="417829" y="173990"/>
                  </a:lnTo>
                  <a:lnTo>
                    <a:pt x="313689" y="173990"/>
                  </a:lnTo>
                  <a:close/>
                </a:path>
                <a:path w="417829" h="173989">
                  <a:moveTo>
                    <a:pt x="1269" y="143510"/>
                  </a:moveTo>
                  <a:lnTo>
                    <a:pt x="210819" y="143510"/>
                  </a:lnTo>
                </a:path>
                <a:path w="417829" h="173989">
                  <a:moveTo>
                    <a:pt x="0" y="100330"/>
                  </a:moveTo>
                  <a:lnTo>
                    <a:pt x="208279" y="100330"/>
                  </a:lnTo>
                </a:path>
                <a:path w="417829" h="173989">
                  <a:moveTo>
                    <a:pt x="0" y="40640"/>
                  </a:moveTo>
                  <a:lnTo>
                    <a:pt x="208279" y="40640"/>
                  </a:lnTo>
                </a:path>
                <a:path w="417829" h="173989">
                  <a:moveTo>
                    <a:pt x="0" y="0"/>
                  </a:moveTo>
                  <a:lnTo>
                    <a:pt x="208279" y="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653279" y="3044519"/>
            <a:ext cx="47370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8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6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600">
              <a:latin typeface="Gill Sans MT"/>
              <a:cs typeface="Gill Sans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70729" y="3191840"/>
            <a:ext cx="3242310" cy="1108710"/>
            <a:chOff x="4570729" y="3191840"/>
            <a:chExt cx="3242310" cy="1108710"/>
          </a:xfrm>
        </p:grpSpPr>
        <p:sp>
          <p:nvSpPr>
            <p:cNvPr id="75" name="object 75"/>
            <p:cNvSpPr/>
            <p:nvPr/>
          </p:nvSpPr>
          <p:spPr>
            <a:xfrm>
              <a:off x="5196839" y="3469970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28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03849" y="35017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03849" y="350172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541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03849" y="35537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03849" y="35537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03849" y="360586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03849" y="360586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03849" y="365793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94299" y="3534740"/>
              <a:ext cx="417830" cy="389890"/>
            </a:xfrm>
            <a:custGeom>
              <a:avLst/>
              <a:gdLst/>
              <a:ahLst/>
              <a:cxnLst/>
              <a:rect l="l" t="t" r="r" b="b"/>
              <a:pathLst>
                <a:path w="417829" h="389889">
                  <a:moveTo>
                    <a:pt x="314960" y="175259"/>
                  </a:moveTo>
                  <a:lnTo>
                    <a:pt x="209550" y="175259"/>
                  </a:lnTo>
                  <a:lnTo>
                    <a:pt x="209550" y="123190"/>
                  </a:lnTo>
                  <a:lnTo>
                    <a:pt x="417829" y="123190"/>
                  </a:lnTo>
                  <a:lnTo>
                    <a:pt x="417829" y="175259"/>
                  </a:lnTo>
                  <a:lnTo>
                    <a:pt x="314960" y="175259"/>
                  </a:lnTo>
                  <a:close/>
                </a:path>
                <a:path w="417829" h="389889">
                  <a:moveTo>
                    <a:pt x="2539" y="143509"/>
                  </a:moveTo>
                  <a:lnTo>
                    <a:pt x="210820" y="143509"/>
                  </a:lnTo>
                </a:path>
                <a:path w="417829" h="389889">
                  <a:moveTo>
                    <a:pt x="0" y="101600"/>
                  </a:moveTo>
                  <a:lnTo>
                    <a:pt x="209550" y="101600"/>
                  </a:lnTo>
                </a:path>
                <a:path w="417829" h="389889">
                  <a:moveTo>
                    <a:pt x="0" y="41909"/>
                  </a:moveTo>
                  <a:lnTo>
                    <a:pt x="209550" y="41909"/>
                  </a:lnTo>
                </a:path>
                <a:path w="417829" h="389889">
                  <a:moveTo>
                    <a:pt x="0" y="0"/>
                  </a:moveTo>
                  <a:lnTo>
                    <a:pt x="209550" y="0"/>
                  </a:lnTo>
                </a:path>
                <a:path w="417829" h="389889">
                  <a:moveTo>
                    <a:pt x="309879" y="181609"/>
                  </a:moveTo>
                  <a:lnTo>
                    <a:pt x="309879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11189" y="374810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711189" y="374810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711189" y="380017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5410" y="52070"/>
                  </a:lnTo>
                  <a:lnTo>
                    <a:pt x="209550" y="520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711189" y="380017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70"/>
                  </a:lnTo>
                  <a:lnTo>
                    <a:pt x="105410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11189" y="385224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11189" y="385224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105410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9550" y="0"/>
                  </a:lnTo>
                  <a:lnTo>
                    <a:pt x="209550" y="52069"/>
                  </a:lnTo>
                  <a:lnTo>
                    <a:pt x="105410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11189" y="3904310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70">
                  <a:moveTo>
                    <a:pt x="20955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5410" y="52069"/>
                  </a:lnTo>
                  <a:lnTo>
                    <a:pt x="209550" y="5206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01639" y="3781120"/>
              <a:ext cx="419100" cy="389890"/>
            </a:xfrm>
            <a:custGeom>
              <a:avLst/>
              <a:gdLst/>
              <a:ahLst/>
              <a:cxnLst/>
              <a:rect l="l" t="t" r="r" b="b"/>
              <a:pathLst>
                <a:path w="419100" h="389889">
                  <a:moveTo>
                    <a:pt x="314960" y="175260"/>
                  </a:moveTo>
                  <a:lnTo>
                    <a:pt x="209550" y="175260"/>
                  </a:lnTo>
                  <a:lnTo>
                    <a:pt x="209550" y="123190"/>
                  </a:lnTo>
                  <a:lnTo>
                    <a:pt x="419100" y="123190"/>
                  </a:lnTo>
                  <a:lnTo>
                    <a:pt x="419100" y="175260"/>
                  </a:lnTo>
                  <a:lnTo>
                    <a:pt x="314960" y="175260"/>
                  </a:lnTo>
                  <a:close/>
                </a:path>
                <a:path w="419100" h="389889">
                  <a:moveTo>
                    <a:pt x="2539" y="143510"/>
                  </a:moveTo>
                  <a:lnTo>
                    <a:pt x="210820" y="143510"/>
                  </a:lnTo>
                </a:path>
                <a:path w="419100" h="389889">
                  <a:moveTo>
                    <a:pt x="0" y="101600"/>
                  </a:moveTo>
                  <a:lnTo>
                    <a:pt x="209550" y="101600"/>
                  </a:lnTo>
                </a:path>
                <a:path w="419100" h="389889">
                  <a:moveTo>
                    <a:pt x="0" y="41910"/>
                  </a:moveTo>
                  <a:lnTo>
                    <a:pt x="209550" y="41910"/>
                  </a:lnTo>
                </a:path>
                <a:path w="419100" h="389889">
                  <a:moveTo>
                    <a:pt x="0" y="0"/>
                  </a:moveTo>
                  <a:lnTo>
                    <a:pt x="209550" y="0"/>
                  </a:lnTo>
                </a:path>
                <a:path w="419100" h="389889">
                  <a:moveTo>
                    <a:pt x="309880" y="181610"/>
                  </a:moveTo>
                  <a:lnTo>
                    <a:pt x="309880" y="38989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019799" y="39944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019799" y="39944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19799" y="40452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104139" y="52070"/>
                  </a:lnTo>
                  <a:lnTo>
                    <a:pt x="208279" y="52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019799" y="404528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70"/>
                  </a:moveTo>
                  <a:lnTo>
                    <a:pt x="0" y="52070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70"/>
                  </a:lnTo>
                  <a:lnTo>
                    <a:pt x="104139" y="5207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19799" y="40973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19799" y="409735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104139" y="52069"/>
                  </a:moveTo>
                  <a:lnTo>
                    <a:pt x="0" y="52069"/>
                  </a:lnTo>
                  <a:lnTo>
                    <a:pt x="0" y="0"/>
                  </a:lnTo>
                  <a:lnTo>
                    <a:pt x="208279" y="0"/>
                  </a:lnTo>
                  <a:lnTo>
                    <a:pt x="208279" y="52069"/>
                  </a:lnTo>
                  <a:lnTo>
                    <a:pt x="104139" y="5206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19799" y="4150690"/>
              <a:ext cx="208279" cy="52069"/>
            </a:xfrm>
            <a:custGeom>
              <a:avLst/>
              <a:gdLst/>
              <a:ahLst/>
              <a:cxnLst/>
              <a:rect l="l" t="t" r="r" b="b"/>
              <a:pathLst>
                <a:path w="208279" h="52070">
                  <a:moveTo>
                    <a:pt x="208279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104139" y="52069"/>
                  </a:lnTo>
                  <a:lnTo>
                    <a:pt x="208279" y="5206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70729" y="3191840"/>
              <a:ext cx="1888489" cy="1010919"/>
            </a:xfrm>
            <a:custGeom>
              <a:avLst/>
              <a:gdLst/>
              <a:ahLst/>
              <a:cxnLst/>
              <a:rect l="l" t="t" r="r" b="b"/>
              <a:pathLst>
                <a:path w="1888489" h="1010920">
                  <a:moveTo>
                    <a:pt x="1553210" y="1010919"/>
                  </a:moveTo>
                  <a:lnTo>
                    <a:pt x="1449070" y="1010919"/>
                  </a:lnTo>
                  <a:lnTo>
                    <a:pt x="1449070" y="958850"/>
                  </a:lnTo>
                  <a:lnTo>
                    <a:pt x="1657350" y="958850"/>
                  </a:lnTo>
                  <a:lnTo>
                    <a:pt x="1657350" y="1010919"/>
                  </a:lnTo>
                  <a:lnTo>
                    <a:pt x="1553210" y="1010919"/>
                  </a:lnTo>
                  <a:close/>
                </a:path>
                <a:path w="1888489" h="1010920">
                  <a:moveTo>
                    <a:pt x="1240790" y="979169"/>
                  </a:moveTo>
                  <a:lnTo>
                    <a:pt x="1449070" y="979169"/>
                  </a:lnTo>
                </a:path>
                <a:path w="1888489" h="1010920">
                  <a:moveTo>
                    <a:pt x="1239520" y="935990"/>
                  </a:moveTo>
                  <a:lnTo>
                    <a:pt x="1447800" y="935990"/>
                  </a:lnTo>
                </a:path>
                <a:path w="1888489" h="1010920">
                  <a:moveTo>
                    <a:pt x="1239520" y="876300"/>
                  </a:moveTo>
                  <a:lnTo>
                    <a:pt x="1447800" y="876300"/>
                  </a:lnTo>
                </a:path>
                <a:path w="1888489" h="1010920">
                  <a:moveTo>
                    <a:pt x="1239520" y="835660"/>
                  </a:moveTo>
                  <a:lnTo>
                    <a:pt x="1447800" y="835660"/>
                  </a:lnTo>
                </a:path>
                <a:path w="1888489" h="1010920">
                  <a:moveTo>
                    <a:pt x="0" y="0"/>
                  </a:moveTo>
                  <a:lnTo>
                    <a:pt x="208280" y="0"/>
                  </a:lnTo>
                </a:path>
                <a:path w="1888489" h="1010920">
                  <a:moveTo>
                    <a:pt x="1659890" y="969010"/>
                  </a:moveTo>
                  <a:lnTo>
                    <a:pt x="1888490" y="969010"/>
                  </a:lnTo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457950" y="403766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90" h="262889">
                  <a:moveTo>
                    <a:pt x="1355090" y="0"/>
                  </a:moveTo>
                  <a:lnTo>
                    <a:pt x="0" y="0"/>
                  </a:lnTo>
                  <a:lnTo>
                    <a:pt x="0" y="262889"/>
                  </a:lnTo>
                  <a:lnTo>
                    <a:pt x="678179" y="262889"/>
                  </a:lnTo>
                  <a:lnTo>
                    <a:pt x="1355090" y="262889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008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57950" y="4037660"/>
              <a:ext cx="1355090" cy="262890"/>
            </a:xfrm>
            <a:custGeom>
              <a:avLst/>
              <a:gdLst/>
              <a:ahLst/>
              <a:cxnLst/>
              <a:rect l="l" t="t" r="r" b="b"/>
              <a:pathLst>
                <a:path w="1355090" h="262889">
                  <a:moveTo>
                    <a:pt x="678179" y="262889"/>
                  </a:moveTo>
                  <a:lnTo>
                    <a:pt x="0" y="262889"/>
                  </a:lnTo>
                  <a:lnTo>
                    <a:pt x="0" y="0"/>
                  </a:lnTo>
                  <a:lnTo>
                    <a:pt x="1355090" y="0"/>
                  </a:lnTo>
                  <a:lnTo>
                    <a:pt x="1355090" y="262889"/>
                  </a:lnTo>
                  <a:lnTo>
                    <a:pt x="678179" y="262889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557009" y="4111319"/>
            <a:ext cx="5695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8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Gill Sans MT"/>
                <a:cs typeface="Gill Sans MT"/>
              </a:rPr>
              <a:t>top</a:t>
            </a:r>
            <a:r>
              <a:rPr sz="800" spc="55" dirty="0">
                <a:solidFill>
                  <a:srgbClr val="FFFFFF"/>
                </a:solidFill>
                <a:latin typeface="Gill Sans MT"/>
                <a:cs typeface="Gill Sans MT"/>
              </a:rPr>
              <a:t> bits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451090" y="4116399"/>
            <a:ext cx="209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endParaRPr sz="600">
              <a:latin typeface="Gill Sans MT"/>
              <a:cs typeface="Gill Sans MT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4580890" y="1928190"/>
            <a:ext cx="4206240" cy="2468880"/>
            <a:chOff x="4580890" y="1928190"/>
            <a:chExt cx="4206240" cy="2468880"/>
          </a:xfrm>
        </p:grpSpPr>
        <p:sp>
          <p:nvSpPr>
            <p:cNvPr id="105" name="object 105"/>
            <p:cNvSpPr/>
            <p:nvPr/>
          </p:nvSpPr>
          <p:spPr>
            <a:xfrm>
              <a:off x="7256780" y="4038930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h="262889">
                  <a:moveTo>
                    <a:pt x="0" y="0"/>
                  </a:moveTo>
                  <a:lnTo>
                    <a:pt x="0" y="262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8089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4206240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103119" y="2468880"/>
                  </a:lnTo>
                  <a:lnTo>
                    <a:pt x="4206240" y="2468880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CEE6F4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80890" y="1928190"/>
              <a:ext cx="4206240" cy="2468880"/>
            </a:xfrm>
            <a:custGeom>
              <a:avLst/>
              <a:gdLst/>
              <a:ahLst/>
              <a:cxnLst/>
              <a:rect l="l" t="t" r="r" b="b"/>
              <a:pathLst>
                <a:path w="4206240" h="2468879">
                  <a:moveTo>
                    <a:pt x="2103119" y="2468880"/>
                  </a:moveTo>
                  <a:lnTo>
                    <a:pt x="0" y="2468880"/>
                  </a:lnTo>
                  <a:lnTo>
                    <a:pt x="0" y="0"/>
                  </a:lnTo>
                  <a:lnTo>
                    <a:pt x="4206240" y="0"/>
                  </a:lnTo>
                  <a:lnTo>
                    <a:pt x="4206240" y="2468880"/>
                  </a:lnTo>
                  <a:lnTo>
                    <a:pt x="2103119" y="246888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26719" y="1445590"/>
            <a:ext cx="3291204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9340">
              <a:lnSpc>
                <a:spcPct val="140300"/>
              </a:lnSpc>
              <a:spcBef>
                <a:spcPts val="100"/>
              </a:spcBef>
            </a:pPr>
            <a:r>
              <a:rPr sz="1800" spc="26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Translation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Guest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VM</a:t>
            </a:r>
            <a:endParaRPr sz="1800">
              <a:latin typeface="Gill Sans MT"/>
              <a:cs typeface="Gill Sans MT"/>
            </a:endParaRPr>
          </a:p>
          <a:p>
            <a:pPr marL="890905">
              <a:lnSpc>
                <a:spcPts val="1910"/>
              </a:lnSpc>
              <a:tabLst>
                <a:tab pos="2811145" algn="l"/>
              </a:tabLst>
            </a:pPr>
            <a:r>
              <a:rPr sz="1800" spc="-10" dirty="0">
                <a:solidFill>
                  <a:srgbClr val="FFFFFF"/>
                </a:solidFill>
                <a:latin typeface="Lucida Console"/>
                <a:cs typeface="Lucida Console"/>
              </a:rPr>
              <a:t>0x55d776036</a:t>
            </a:r>
            <a:r>
              <a:rPr sz="1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Lucida Console"/>
                <a:cs typeface="Lucida Console"/>
              </a:rPr>
              <a:t>000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639309" y="1940890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Hypervisor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744209" y="1556080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Translation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749040" y="785192"/>
            <a:ext cx="5076190" cy="3649979"/>
            <a:chOff x="3749040" y="785192"/>
            <a:chExt cx="5076190" cy="3649979"/>
          </a:xfrm>
        </p:grpSpPr>
        <p:sp>
          <p:nvSpPr>
            <p:cNvPr id="112" name="object 112"/>
            <p:cNvSpPr/>
            <p:nvPr/>
          </p:nvSpPr>
          <p:spPr>
            <a:xfrm>
              <a:off x="4580890" y="1925649"/>
              <a:ext cx="4206240" cy="2471420"/>
            </a:xfrm>
            <a:custGeom>
              <a:avLst/>
              <a:gdLst/>
              <a:ahLst/>
              <a:cxnLst/>
              <a:rect l="l" t="t" r="r" b="b"/>
              <a:pathLst>
                <a:path w="4206240" h="2471420">
                  <a:moveTo>
                    <a:pt x="0" y="0"/>
                  </a:moveTo>
                  <a:lnTo>
                    <a:pt x="4206240" y="2471420"/>
                  </a:lnTo>
                </a:path>
                <a:path w="4206240" h="2471420">
                  <a:moveTo>
                    <a:pt x="0" y="2471420"/>
                  </a:moveTo>
                  <a:lnTo>
                    <a:pt x="4206240" y="2539"/>
                  </a:lnTo>
                </a:path>
              </a:pathLst>
            </a:custGeom>
            <a:ln w="76194">
              <a:solidFill>
                <a:srgbClr val="EC1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939540" y="823290"/>
              <a:ext cx="2186940" cy="2943860"/>
            </a:xfrm>
            <a:custGeom>
              <a:avLst/>
              <a:gdLst/>
              <a:ahLst/>
              <a:cxnLst/>
              <a:rect l="l" t="t" r="r" b="b"/>
              <a:pathLst>
                <a:path w="2186940" h="2943860">
                  <a:moveTo>
                    <a:pt x="2186940" y="0"/>
                  </a:moveTo>
                  <a:lnTo>
                    <a:pt x="0" y="2943860"/>
                  </a:lnTo>
                </a:path>
              </a:pathLst>
            </a:custGeom>
            <a:ln w="76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749040" y="3689680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10">
                  <a:moveTo>
                    <a:pt x="109220" y="0"/>
                  </a:moveTo>
                  <a:lnTo>
                    <a:pt x="0" y="334010"/>
                  </a:lnTo>
                  <a:lnTo>
                    <a:pt x="288289" y="13208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6231890" y="514680"/>
            <a:ext cx="264350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35" algn="ctr">
              <a:lnSpc>
                <a:spcPts val="2090"/>
              </a:lnSpc>
              <a:spcBef>
                <a:spcPts val="225"/>
              </a:spcBef>
            </a:pPr>
            <a:r>
              <a:rPr sz="1800" dirty="0"/>
              <a:t>PA</a:t>
            </a:r>
            <a:r>
              <a:rPr sz="1800" spc="150" dirty="0"/>
              <a:t> </a:t>
            </a:r>
            <a:r>
              <a:rPr sz="1800" spc="190" dirty="0"/>
              <a:t>speculatively </a:t>
            </a:r>
            <a:r>
              <a:rPr sz="1800" spc="160" dirty="0"/>
              <a:t>forwarded</a:t>
            </a:r>
            <a:r>
              <a:rPr sz="1800" spc="70" dirty="0"/>
              <a:t> </a:t>
            </a:r>
            <a:r>
              <a:rPr sz="1800" spc="100" dirty="0"/>
              <a:t>to</a:t>
            </a:r>
            <a:r>
              <a:rPr sz="1800" spc="80" dirty="0"/>
              <a:t> </a:t>
            </a:r>
            <a:r>
              <a:rPr sz="1800" spc="180" dirty="0"/>
              <a:t>L1</a:t>
            </a:r>
            <a:r>
              <a:rPr sz="1800" spc="80" dirty="0"/>
              <a:t> </a:t>
            </a:r>
            <a:r>
              <a:rPr sz="1800" spc="70" dirty="0"/>
              <a:t>D$</a:t>
            </a:r>
            <a:r>
              <a:rPr sz="1800" spc="500" dirty="0"/>
              <a:t> </a:t>
            </a:r>
            <a:r>
              <a:rPr sz="1800" spc="150" dirty="0"/>
              <a:t>(no</a:t>
            </a:r>
            <a:r>
              <a:rPr sz="1800" spc="80" dirty="0"/>
              <a:t> </a:t>
            </a:r>
            <a:r>
              <a:rPr sz="1800" spc="250" dirty="0"/>
              <a:t>stage2</a:t>
            </a:r>
            <a:r>
              <a:rPr sz="1800" spc="75" dirty="0"/>
              <a:t> </a:t>
            </a:r>
            <a:r>
              <a:rPr sz="1800" spc="150" dirty="0"/>
              <a:t>translation)</a:t>
            </a:r>
            <a:endParaRPr sz="1800"/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120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121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2210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Systems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PTE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(Page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Entry)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bit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management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552386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“paging”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(aka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“swapping”)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implemented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marking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PTEs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“not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present”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present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PTEs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store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metadata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(disk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addresses)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479" y="2478100"/>
            <a:ext cx="9334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0" y="2385390"/>
            <a:ext cx="460756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8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Specification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says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all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ignored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when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present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stores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disk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swapped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29784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900" y="2950540"/>
            <a:ext cx="59702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Intel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speculate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validity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PTEs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(Page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Entries)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324391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700" y="3218510"/>
            <a:ext cx="543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Forward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L1D$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prior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completing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valid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(“present”)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check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464890"/>
            <a:ext cx="4921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323215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35915" algn="l"/>
              </a:tabLst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Common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case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(fast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path)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PTE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“present”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(valid)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7379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3712540"/>
            <a:ext cx="4417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“Terminal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Fault”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tagged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ROB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for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at-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retirement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handling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1479" y="398431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500" y="3958919"/>
            <a:ext cx="3820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“Meltdown”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similar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underlying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fix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L1</a:t>
            </a:r>
            <a:r>
              <a:rPr spc="105" dirty="0"/>
              <a:t> </a:t>
            </a:r>
            <a:r>
              <a:rPr spc="204" dirty="0"/>
              <a:t>Terminal</a:t>
            </a:r>
            <a:r>
              <a:rPr spc="105" dirty="0"/>
              <a:t> </a:t>
            </a:r>
            <a:r>
              <a:rPr spc="245" dirty="0"/>
              <a:t>Fault</a:t>
            </a:r>
            <a:r>
              <a:rPr spc="105" dirty="0"/>
              <a:t> </a:t>
            </a:r>
            <a:r>
              <a:rPr spc="355" dirty="0"/>
              <a:t>(aka</a:t>
            </a:r>
            <a:r>
              <a:rPr spc="114" dirty="0"/>
              <a:t> </a:t>
            </a:r>
            <a:r>
              <a:rPr spc="240" dirty="0"/>
              <a:t>“Foreshadow”)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122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53308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“not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present”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PTE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speculatively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read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secrets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549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Contrive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present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PTE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Operating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(bare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metal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attack)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202510"/>
            <a:ext cx="50952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Mitigate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ensuring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OS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never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0" dirty="0">
                <a:solidFill>
                  <a:srgbClr val="FFFFFF"/>
                </a:solidFill>
                <a:latin typeface="Gill Sans MT"/>
                <a:cs typeface="Gill Sans MT"/>
              </a:rPr>
              <a:t>generates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suitable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PTEs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49715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471750"/>
            <a:ext cx="4930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All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swapped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out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0" dirty="0">
                <a:solidFill>
                  <a:srgbClr val="FFFFFF"/>
                </a:solidFill>
                <a:latin typeface="Gill Sans MT"/>
                <a:cs typeface="Gill Sans MT"/>
              </a:rPr>
              <a:t>pages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masked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to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generate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PAs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outside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Gill Sans MT"/>
                <a:cs typeface="Gill Sans MT"/>
              </a:rPr>
              <a:t>RAM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274353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715590"/>
            <a:ext cx="64166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Terminating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8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0" dirty="0">
                <a:solidFill>
                  <a:srgbClr val="FFFFFF"/>
                </a:solidFill>
                <a:latin typeface="Gill Sans MT"/>
                <a:cs typeface="Gill Sans MT"/>
              </a:rPr>
              <a:t>walks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do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undergo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5" dirty="0">
                <a:solidFill>
                  <a:srgbClr val="FFFFFF"/>
                </a:solidFill>
                <a:latin typeface="Gill Sans MT"/>
                <a:cs typeface="Gill Sans MT"/>
              </a:rPr>
              <a:t>second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translations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00896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850" y="325661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700" y="2918790"/>
            <a:ext cx="4417695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Intel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second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stage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(EPT)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ignored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“present”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PTEs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PA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treated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host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forwarded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cache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extract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Vms/Hypervisor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050" y="3750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4900" y="3722699"/>
            <a:ext cx="42411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Mitigate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keeping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secrets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04" dirty="0">
                <a:solidFill>
                  <a:srgbClr val="FFFFFF"/>
                </a:solidFill>
                <a:latin typeface="Gill Sans MT"/>
                <a:cs typeface="Gill Sans MT"/>
              </a:rPr>
              <a:t>away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reach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2850" y="4016069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6700" y="3927169"/>
            <a:ext cx="3477260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95"/>
              </a:spcBef>
            </a:pP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2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L1D$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VM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(Linux)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Scrub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secrets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Hyper-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V)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Linux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full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mitigation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require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HT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disable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Related</a:t>
            </a:r>
            <a:r>
              <a:rPr spc="125" dirty="0"/>
              <a:t> </a:t>
            </a:r>
            <a:r>
              <a:rPr spc="285" dirty="0"/>
              <a:t>Research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123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445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31009"/>
            <a:ext cx="654939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100"/>
              </a:spcBef>
            </a:pP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Meltdown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Spectre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recent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0" dirty="0">
                <a:solidFill>
                  <a:srgbClr val="FFFFFF"/>
                </a:solidFill>
                <a:latin typeface="Gill Sans MT"/>
                <a:cs typeface="Gill Sans MT"/>
              </a:rPr>
              <a:t>examples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microarchitecture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attack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memorable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“Rowhammer”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was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discovered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previously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2249500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850" y="2991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00" y="2159330"/>
            <a:ext cx="650875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8870">
              <a:lnSpc>
                <a:spcPct val="1354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Exploit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implementation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(especially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 non-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ECC)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DDR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memory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perturb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adjacent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lines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frequent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34700"/>
              </a:lnSpc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approach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flip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bits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sensitive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bypass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restrictions 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example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change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permissions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system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tables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050" y="32375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900" y="3209619"/>
            <a:ext cx="55391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5" dirty="0">
                <a:solidFill>
                  <a:srgbClr val="FFFFFF"/>
                </a:solidFill>
                <a:latin typeface="Gill Sans MT"/>
                <a:cs typeface="Gill Sans MT"/>
              </a:rPr>
              <a:t>Another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recent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sz="135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“MAGIC”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exploits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FFFFFF"/>
                </a:solidFill>
                <a:latin typeface="Gill Sans MT"/>
                <a:cs typeface="Gill Sans MT"/>
              </a:rPr>
              <a:t>NBTI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silicon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5029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375064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700" y="3412819"/>
            <a:ext cx="6330950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Negative-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bias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temperature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instability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impacts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reliability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MOSFETs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(“transistors”)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exploited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artificially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0" dirty="0">
                <a:solidFill>
                  <a:srgbClr val="FFFFFF"/>
                </a:solidFill>
                <a:latin typeface="Gill Sans MT"/>
                <a:cs typeface="Gill Sans MT"/>
              </a:rPr>
              <a:t>age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silicon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devices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decrease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longevity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Proof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concept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demonstrated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code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running</a:t>
            </a:r>
            <a:r>
              <a:rPr sz="12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OpenSPARC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Where</a:t>
            </a:r>
            <a:r>
              <a:rPr spc="110" dirty="0"/>
              <a:t> </a:t>
            </a:r>
            <a:r>
              <a:rPr spc="240" dirty="0"/>
              <a:t>do</a:t>
            </a:r>
            <a:r>
              <a:rPr spc="114" dirty="0"/>
              <a:t> </a:t>
            </a:r>
            <a:r>
              <a:rPr spc="315" dirty="0"/>
              <a:t>we</a:t>
            </a:r>
            <a:r>
              <a:rPr spc="100" dirty="0"/>
              <a:t> </a:t>
            </a:r>
            <a:r>
              <a:rPr spc="360" dirty="0"/>
              <a:t>go</a:t>
            </a:r>
            <a:r>
              <a:rPr spc="105" dirty="0"/>
              <a:t> </a:t>
            </a:r>
            <a:r>
              <a:rPr spc="240" dirty="0"/>
              <a:t>from</a:t>
            </a:r>
            <a:r>
              <a:rPr spc="105" dirty="0"/>
              <a:t> </a:t>
            </a:r>
            <a:r>
              <a:rPr spc="300" dirty="0"/>
              <a:t>here?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124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42862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Changes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how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design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required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60717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95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Addressing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Meltdown,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v2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future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relatively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straightforward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Addressing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Spectre-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v1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v4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(SSB)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through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register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tagging/tainting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fundamental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re-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adjustment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focus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security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vs.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required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7244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696540"/>
            <a:ext cx="42151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Changes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how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design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required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91180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348394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700" y="2899740"/>
            <a:ext cx="6889115" cy="767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5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All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self-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respecting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software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engineers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should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notion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how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behave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professional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race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driver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pilot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expected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know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lot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about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machine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Communication.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“hardware”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“software”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people.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“us”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“them”.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Where</a:t>
            </a:r>
            <a:r>
              <a:rPr spc="110" dirty="0"/>
              <a:t> </a:t>
            </a:r>
            <a:r>
              <a:rPr spc="240" dirty="0"/>
              <a:t>do</a:t>
            </a:r>
            <a:r>
              <a:rPr spc="114" dirty="0"/>
              <a:t> </a:t>
            </a:r>
            <a:r>
              <a:rPr spc="315" dirty="0"/>
              <a:t>we</a:t>
            </a:r>
            <a:r>
              <a:rPr spc="100" dirty="0"/>
              <a:t> </a:t>
            </a:r>
            <a:r>
              <a:rPr spc="360" dirty="0"/>
              <a:t>go</a:t>
            </a:r>
            <a:r>
              <a:rPr spc="105" dirty="0"/>
              <a:t> </a:t>
            </a:r>
            <a:r>
              <a:rPr spc="240" dirty="0"/>
              <a:t>from</a:t>
            </a:r>
            <a:r>
              <a:rPr spc="105" dirty="0"/>
              <a:t> </a:t>
            </a:r>
            <a:r>
              <a:rPr spc="300" dirty="0"/>
              <a:t>here?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125</a:t>
            </a:r>
            <a:r>
              <a:rPr spc="145" dirty="0"/>
              <a:t>  </a:t>
            </a:r>
            <a:r>
              <a:rPr spc="70" dirty="0"/>
              <a:t>Meltdown</a:t>
            </a:r>
            <a:r>
              <a:rPr spc="30" dirty="0"/>
              <a:t> </a:t>
            </a:r>
            <a:r>
              <a:rPr spc="114" dirty="0"/>
              <a:t>and</a:t>
            </a:r>
            <a:r>
              <a:rPr spc="30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191071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10" dirty="0">
                <a:solidFill>
                  <a:srgbClr val="FFFFFF"/>
                </a:solidFill>
                <a:latin typeface="Gill Sans MT"/>
                <a:cs typeface="Gill Sans MT"/>
              </a:rPr>
              <a:t>Open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Source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help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89546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Open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Architectures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won’t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magically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solve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our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security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problems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(implementation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vs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spec)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However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they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investigate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understand,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collaborate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solutions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479" y="2478100"/>
            <a:ext cx="9334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0" y="2385390"/>
            <a:ext cx="6048375" cy="5257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Many/most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security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researchers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RISC-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already,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makes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lot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sense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We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collaborate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explore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novel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solutions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(yes,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even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us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“software”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people)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784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953080"/>
            <a:ext cx="6249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Opening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up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processor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microcode/designs.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you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fully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trust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what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you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can’t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see?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Caches</a:t>
            </a:r>
            <a:r>
              <a:rPr spc="114" dirty="0"/>
              <a:t> </a:t>
            </a:r>
            <a:r>
              <a:rPr spc="445" dirty="0"/>
              <a:t>as</a:t>
            </a:r>
            <a:r>
              <a:rPr spc="114" dirty="0"/>
              <a:t> </a:t>
            </a:r>
            <a:r>
              <a:rPr spc="305" dirty="0"/>
              <a:t>side</a:t>
            </a:r>
            <a:r>
              <a:rPr spc="120" dirty="0"/>
              <a:t> </a:t>
            </a:r>
            <a:r>
              <a:rPr spc="335" dirty="0"/>
              <a:t>channels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71107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Consequently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determine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0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544639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Calibrate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measuring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known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cached/not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data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memory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location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compare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calibration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9710" y="2624149"/>
            <a:ext cx="247904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time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rdtsc(); maccess(&amp;data[0x300]);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delta3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rdtsc()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time;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9710" y="3669360"/>
            <a:ext cx="247904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time</a:t>
            </a: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rdtsc(); maccess(&amp;data[0x200]);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delta2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=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rdtsc()</a:t>
            </a:r>
            <a:r>
              <a:rPr sz="135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-</a:t>
            </a:r>
            <a:r>
              <a:rPr sz="135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time;</a:t>
            </a:r>
            <a:endParaRPr sz="135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1920" y="2945460"/>
            <a:ext cx="1371600" cy="275590"/>
            <a:chOff x="3931920" y="2945460"/>
            <a:chExt cx="1371600" cy="275590"/>
          </a:xfrm>
        </p:grpSpPr>
        <p:sp>
          <p:nvSpPr>
            <p:cNvPr id="10" name="object 10"/>
            <p:cNvSpPr/>
            <p:nvPr/>
          </p:nvSpPr>
          <p:spPr>
            <a:xfrm>
              <a:off x="3931920" y="2945460"/>
              <a:ext cx="1371600" cy="275590"/>
            </a:xfrm>
            <a:custGeom>
              <a:avLst/>
              <a:gdLst/>
              <a:ahLst/>
              <a:cxnLst/>
              <a:rect l="l" t="t" r="r" b="b"/>
              <a:pathLst>
                <a:path w="1371600" h="275589">
                  <a:moveTo>
                    <a:pt x="342900" y="0"/>
                  </a:moveTo>
                  <a:lnTo>
                    <a:pt x="0" y="137160"/>
                  </a:lnTo>
                  <a:lnTo>
                    <a:pt x="342900" y="275590"/>
                  </a:lnTo>
                  <a:lnTo>
                    <a:pt x="342900" y="205740"/>
                  </a:lnTo>
                  <a:lnTo>
                    <a:pt x="1371600" y="205740"/>
                  </a:lnTo>
                  <a:lnTo>
                    <a:pt x="1371600" y="68580"/>
                  </a:lnTo>
                  <a:lnTo>
                    <a:pt x="342900" y="6858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EE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1920" y="2945460"/>
              <a:ext cx="1371600" cy="275590"/>
            </a:xfrm>
            <a:custGeom>
              <a:avLst/>
              <a:gdLst/>
              <a:ahLst/>
              <a:cxnLst/>
              <a:rect l="l" t="t" r="r" b="b"/>
              <a:pathLst>
                <a:path w="1371600" h="275589">
                  <a:moveTo>
                    <a:pt x="1371600" y="68580"/>
                  </a:moveTo>
                  <a:lnTo>
                    <a:pt x="342900" y="68580"/>
                  </a:lnTo>
                  <a:lnTo>
                    <a:pt x="342900" y="0"/>
                  </a:lnTo>
                  <a:lnTo>
                    <a:pt x="0" y="137160"/>
                  </a:lnTo>
                  <a:lnTo>
                    <a:pt x="342900" y="275590"/>
                  </a:lnTo>
                  <a:lnTo>
                    <a:pt x="342900" y="205740"/>
                  </a:lnTo>
                  <a:lnTo>
                    <a:pt x="1371600" y="205740"/>
                  </a:lnTo>
                  <a:lnTo>
                    <a:pt x="1371600" y="68580"/>
                  </a:lnTo>
                  <a:close/>
                </a:path>
              </a:pathLst>
            </a:custGeom>
            <a:ln w="3175">
              <a:solidFill>
                <a:srgbClr val="009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72429" y="2709240"/>
            <a:ext cx="3078480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Execution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taken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for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instruction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proportional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cache(s)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64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Caches</a:t>
            </a:r>
            <a:r>
              <a:rPr spc="114" dirty="0"/>
              <a:t> </a:t>
            </a:r>
            <a:r>
              <a:rPr spc="445" dirty="0"/>
              <a:t>as</a:t>
            </a:r>
            <a:r>
              <a:rPr spc="120" dirty="0"/>
              <a:t> </a:t>
            </a:r>
            <a:r>
              <a:rPr spc="305" dirty="0"/>
              <a:t>side</a:t>
            </a:r>
            <a:r>
              <a:rPr spc="125" dirty="0"/>
              <a:t> </a:t>
            </a:r>
            <a:r>
              <a:rPr spc="345" dirty="0"/>
              <a:t>channels</a:t>
            </a:r>
            <a:r>
              <a:rPr spc="110" dirty="0"/>
              <a:t> </a:t>
            </a:r>
            <a:r>
              <a:rPr spc="250" dirty="0"/>
              <a:t>(continued)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65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8091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65" dirty="0">
                <a:solidFill>
                  <a:srgbClr val="FFFFFF"/>
                </a:solidFill>
                <a:latin typeface="Gill Sans MT"/>
                <a:cs typeface="Gill Sans MT"/>
              </a:rPr>
              <a:t>Many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arches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convenient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60" dirty="0">
                <a:solidFill>
                  <a:srgbClr val="FFFFFF"/>
                </a:solidFill>
                <a:latin typeface="Gill Sans MT"/>
                <a:cs typeface="Gill Sans MT"/>
              </a:rPr>
              <a:t>high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resolution</a:t>
            </a: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0" dirty="0">
                <a:solidFill>
                  <a:srgbClr val="FFFFFF"/>
                </a:solidFill>
                <a:latin typeface="Gill Sans MT"/>
                <a:cs typeface="Gill Sans MT"/>
              </a:rPr>
              <a:t>cycle-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accurate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timers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958669"/>
            <a:ext cx="6012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e.g.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provides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RDTSC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(Read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Stamp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Counter)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RDTSCP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230449"/>
            <a:ext cx="1016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141550"/>
            <a:ext cx="7319645" cy="5588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there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FFFFFF"/>
                </a:solidFill>
                <a:latin typeface="Gill Sans MT"/>
                <a:cs typeface="Gill Sans MT"/>
              </a:rPr>
              <a:t>are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80" dirty="0">
                <a:solidFill>
                  <a:srgbClr val="FFFFFF"/>
                </a:solidFill>
                <a:latin typeface="Gill Sans MT"/>
                <a:cs typeface="Gill Sans MT"/>
              </a:rPr>
              <a:t>ways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measure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arches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FFFFFF"/>
                </a:solidFill>
                <a:latin typeface="Gill Sans MT"/>
                <a:cs typeface="Gill Sans MT"/>
              </a:rPr>
              <a:t>without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unprivileged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Gill Sans MT"/>
                <a:cs typeface="Gill Sans MT"/>
              </a:rPr>
              <a:t>TSC</a:t>
            </a:r>
            <a:endParaRPr sz="1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arches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(e.g.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x86)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convenient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unprivileged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7625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737180"/>
            <a:ext cx="659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CLFLUSH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guarantees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given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(virtual)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present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5" dirty="0">
                <a:solidFill>
                  <a:srgbClr val="FFFFFF"/>
                </a:solidFill>
                <a:latin typeface="Gill Sans MT"/>
                <a:cs typeface="Gill Sans MT"/>
              </a:rPr>
              <a:t>any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50" y="3008959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" y="2981019"/>
            <a:ext cx="73329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10" dirty="0">
                <a:solidFill>
                  <a:srgbClr val="FFFFFF"/>
                </a:solidFill>
                <a:latin typeface="Gill Sans MT"/>
                <a:cs typeface="Gill Sans MT"/>
              </a:rPr>
              <a:t>But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possible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0" dirty="0">
                <a:solidFill>
                  <a:srgbClr val="FFFFFF"/>
                </a:solidFill>
                <a:latin typeface="Gill Sans MT"/>
                <a:cs typeface="Gill Sans MT"/>
              </a:rPr>
              <a:t>also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55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350" b="1" spc="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7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35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9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35" dirty="0">
                <a:solidFill>
                  <a:srgbClr val="FFFFFF"/>
                </a:solidFill>
                <a:latin typeface="Gill Sans MT"/>
                <a:cs typeface="Gill Sans MT"/>
              </a:rPr>
              <a:t>“displacement”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approach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b="1" spc="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14" dirty="0">
                <a:solidFill>
                  <a:srgbClr val="FFFFFF"/>
                </a:solidFill>
                <a:latin typeface="Gill Sans MT"/>
                <a:cs typeface="Gill Sans MT"/>
              </a:rPr>
              <a:t>other</a:t>
            </a:r>
            <a:r>
              <a:rPr sz="1350" b="1" spc="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Gill Sans MT"/>
                <a:cs typeface="Gill Sans MT"/>
              </a:rPr>
              <a:t>arches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327439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3248990"/>
            <a:ext cx="6696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Create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structure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size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access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mapping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desired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line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050" y="35220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4900" y="3494099"/>
            <a:ext cx="700150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time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flush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proportionate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80" dirty="0">
                <a:solidFill>
                  <a:srgbClr val="FFFFFF"/>
                </a:solidFill>
                <a:latin typeface="Gill Sans MT"/>
                <a:cs typeface="Gill Sans MT"/>
              </a:rPr>
              <a:t>was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3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2850" y="3787469"/>
            <a:ext cx="9334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6700" y="3698569"/>
            <a:ext cx="656463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700"/>
              </a:lnSpc>
              <a:spcBef>
                <a:spcPts val="100"/>
              </a:spcBef>
            </a:pP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flush+flush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attack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determines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whether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entry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was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cached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without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doing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load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Harder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to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detect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using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CPU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performance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counter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hardware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Gill Sans MT"/>
                <a:cs typeface="Gill Sans MT"/>
              </a:rPr>
              <a:t>(measuring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r>
              <a:rPr sz="1200" spc="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misses)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Caches</a:t>
            </a:r>
            <a:r>
              <a:rPr spc="114" dirty="0"/>
              <a:t> </a:t>
            </a:r>
            <a:r>
              <a:rPr spc="445" dirty="0"/>
              <a:t>as</a:t>
            </a:r>
            <a:r>
              <a:rPr spc="120" dirty="0"/>
              <a:t> </a:t>
            </a:r>
            <a:r>
              <a:rPr spc="305" dirty="0"/>
              <a:t>side</a:t>
            </a:r>
            <a:r>
              <a:rPr spc="125" dirty="0"/>
              <a:t> </a:t>
            </a:r>
            <a:r>
              <a:rPr spc="345" dirty="0"/>
              <a:t>channels</a:t>
            </a:r>
            <a:r>
              <a:rPr spc="110" dirty="0"/>
              <a:t> </a:t>
            </a:r>
            <a:r>
              <a:rPr spc="250" dirty="0"/>
              <a:t>(continued)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r>
              <a:rPr spc="105" dirty="0"/>
              <a:t>66</a:t>
            </a:r>
            <a:r>
              <a:rPr spc="140" dirty="0"/>
              <a:t>  </a:t>
            </a:r>
            <a:r>
              <a:rPr spc="70" dirty="0"/>
              <a:t>Meltdown</a:t>
            </a:r>
            <a:r>
              <a:rPr spc="35" dirty="0"/>
              <a:t> </a:t>
            </a:r>
            <a:r>
              <a:rPr spc="114" dirty="0"/>
              <a:t>and</a:t>
            </a:r>
            <a:r>
              <a:rPr spc="35" dirty="0"/>
              <a:t> </a:t>
            </a:r>
            <a:r>
              <a:rPr spc="75" dirty="0"/>
              <a:t>Spectre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050" y="171864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900" y="1690699"/>
            <a:ext cx="65678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85" dirty="0">
                <a:solidFill>
                  <a:srgbClr val="FFFFFF"/>
                </a:solidFill>
                <a:latin typeface="Gill Sans MT"/>
                <a:cs typeface="Gill Sans MT"/>
              </a:rPr>
              <a:t>Some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04" dirty="0">
                <a:solidFill>
                  <a:srgbClr val="FFFFFF"/>
                </a:solidFill>
                <a:latin typeface="Gill Sans MT"/>
                <a:cs typeface="Gill Sans MT"/>
              </a:rPr>
              <a:t>means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35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prefetch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data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65" dirty="0">
                <a:solidFill>
                  <a:srgbClr val="FFFFFF"/>
                </a:solidFill>
                <a:latin typeface="Gill Sans MT"/>
                <a:cs typeface="Gill Sans MT"/>
              </a:rPr>
              <a:t>needed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soon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50" y="1984069"/>
            <a:ext cx="933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700" y="1895169"/>
            <a:ext cx="600646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95"/>
              </a:spcBef>
            </a:pP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Usually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encoded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8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“hint”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“nop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0" dirty="0">
                <a:solidFill>
                  <a:srgbClr val="FFFFFF"/>
                </a:solidFill>
                <a:latin typeface="Gill Sans MT"/>
                <a:cs typeface="Gill Sans MT"/>
              </a:rPr>
              <a:t>space”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instructions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Gill Sans MT"/>
                <a:cs typeface="Gill Sans MT"/>
              </a:rPr>
              <a:t>have</a:t>
            </a:r>
            <a:r>
              <a:rPr sz="1200" spc="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no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effect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x86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several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variants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PREFETCH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temporal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hint</a:t>
            </a:r>
            <a:r>
              <a:rPr sz="1200" spc="5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result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prefetched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55" dirty="0">
                <a:solidFill>
                  <a:srgbClr val="FFFFFF"/>
                </a:solidFill>
                <a:latin typeface="Gill Sans MT"/>
                <a:cs typeface="Gill Sans MT"/>
              </a:rPr>
              <a:t>being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allocated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2724480"/>
            <a:ext cx="1016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24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2696540"/>
            <a:ext cx="61950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05" dirty="0">
                <a:solidFill>
                  <a:srgbClr val="FFFFFF"/>
                </a:solidFill>
                <a:latin typeface="Gill Sans MT"/>
                <a:cs typeface="Gill Sans MT"/>
              </a:rPr>
              <a:t>Processors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perform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215" dirty="0">
                <a:solidFill>
                  <a:srgbClr val="FFFFFF"/>
                </a:solidFill>
                <a:latin typeface="Gill Sans MT"/>
                <a:cs typeface="Gill Sans MT"/>
              </a:rPr>
              <a:t>page</a:t>
            </a:r>
            <a:r>
              <a:rPr sz="13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5" dirty="0">
                <a:solidFill>
                  <a:srgbClr val="FFFFFF"/>
                </a:solidFill>
                <a:latin typeface="Gill Sans MT"/>
                <a:cs typeface="Gill Sans MT"/>
              </a:rPr>
              <a:t>table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50" dirty="0">
                <a:solidFill>
                  <a:srgbClr val="FFFFFF"/>
                </a:solidFill>
                <a:latin typeface="Gill Sans MT"/>
                <a:cs typeface="Gill Sans MT"/>
              </a:rPr>
              <a:t>walks</a:t>
            </a:r>
            <a:r>
              <a:rPr sz="135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9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35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40" dirty="0">
                <a:solidFill>
                  <a:srgbClr val="FFFFFF"/>
                </a:solidFill>
                <a:latin typeface="Gill Sans MT"/>
                <a:cs typeface="Gill Sans MT"/>
              </a:rPr>
              <a:t>populate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00" dirty="0">
                <a:solidFill>
                  <a:srgbClr val="FFFFFF"/>
                </a:solidFill>
                <a:latin typeface="Gill Sans MT"/>
                <a:cs typeface="Gill Sans MT"/>
              </a:rPr>
              <a:t>TLBs</a:t>
            </a:r>
            <a:r>
              <a:rPr sz="13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35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50" spc="114" dirty="0">
                <a:solidFill>
                  <a:srgbClr val="FFFFFF"/>
                </a:solidFill>
                <a:latin typeface="Gill Sans MT"/>
                <a:cs typeface="Gill Sans MT"/>
              </a:rPr>
              <a:t>prefetch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850" y="299118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10" dirty="0">
                <a:solidFill>
                  <a:srgbClr val="FFFFFF"/>
                </a:solidFill>
                <a:latin typeface="Gill Sans MT"/>
                <a:cs typeface="Gill Sans MT"/>
              </a:rPr>
              <a:t>•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2964510"/>
            <a:ext cx="5727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happen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60" dirty="0">
                <a:solidFill>
                  <a:srgbClr val="FFFFFF"/>
                </a:solidFill>
                <a:latin typeface="Gill Sans MT"/>
                <a:cs typeface="Gill Sans MT"/>
              </a:rPr>
              <a:t>even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Gill Sans MT"/>
                <a:cs typeface="Gill Sans MT"/>
              </a:rPr>
              <a:t>if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Gill Sans MT"/>
                <a:cs typeface="Gill Sans MT"/>
              </a:rPr>
              <a:t>address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20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actually</a:t>
            </a:r>
            <a:r>
              <a:rPr sz="12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Gill Sans MT"/>
                <a:cs typeface="Gill Sans MT"/>
              </a:rPr>
              <a:t>fetched</a:t>
            </a:r>
            <a:r>
              <a:rPr sz="12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Gill Sans MT"/>
                <a:cs typeface="Gill Sans MT"/>
              </a:rPr>
              <a:t>into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2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Gill Sans MT"/>
                <a:cs typeface="Gill Sans MT"/>
              </a:rPr>
              <a:t>cache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8650" y="3383610"/>
            <a:ext cx="4725035" cy="10718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asm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volatile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("prefetcht0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(%0)"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"r"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(p));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asm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volatile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("prefetcht1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(%0)"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"r"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(p));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asm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volatile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("prefetcht2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(%0)"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"r"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(p));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asm</a:t>
            </a:r>
            <a:r>
              <a:rPr sz="135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volatile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("prefetchnta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(%0)"</a:t>
            </a:r>
            <a:r>
              <a:rPr sz="135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r>
              <a:rPr sz="135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"r"</a:t>
            </a:r>
            <a:r>
              <a:rPr sz="135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(p));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6410</Words>
  <Application>Microsoft Office PowerPoint</Application>
  <PresentationFormat>Custom</PresentationFormat>
  <Paragraphs>1048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Courier New</vt:lpstr>
      <vt:lpstr>Gill Sans MT</vt:lpstr>
      <vt:lpstr>Lucida Console</vt:lpstr>
      <vt:lpstr>Times New Roman</vt:lpstr>
      <vt:lpstr>Office Theme</vt:lpstr>
      <vt:lpstr>PowerPoint Presentation</vt:lpstr>
      <vt:lpstr>Meltdown and Spectre</vt:lpstr>
      <vt:lpstr>PowerPoint Presentation</vt:lpstr>
      <vt:lpstr>Side-channel attacks</vt:lpstr>
      <vt:lpstr>Side-channel attacks</vt:lpstr>
      <vt:lpstr>Caches as side channels</vt:lpstr>
      <vt:lpstr>Caches as side channels</vt:lpstr>
      <vt:lpstr>Caches as side channels (continued)</vt:lpstr>
      <vt:lpstr>Caches as side channels (continued)</vt:lpstr>
      <vt:lpstr>Meltdown, Spectre, TLBleed, NetSpectre, Foreshadow, etc. etc. etc.</vt:lpstr>
      <vt:lpstr>2018: year of uarch side-channel vulnerabilities</vt:lpstr>
      <vt:lpstr>Example vendor response strategy</vt:lpstr>
      <vt:lpstr>Example vendor response strategy (cont.)</vt:lpstr>
      <vt:lpstr>In the field – Microcode, Millicode, Chicken Bits...</vt:lpstr>
      <vt:lpstr>In the field – Microcode, Millicode, Chicken Bits...</vt:lpstr>
      <vt:lpstr>Deploying and validating mitigations (e.g. Linux)</vt:lpstr>
      <vt:lpstr>Meltdown</vt:lpstr>
      <vt:lpstr>Meltdown (single bit example)</vt:lpstr>
      <vt:lpstr>Meltdown (continued)</vt:lpstr>
      <vt:lpstr>Meltdown (continued)</vt:lpstr>
      <vt:lpstr>Meltdown (continued)</vt:lpstr>
      <vt:lpstr>Meltdown (continued)</vt:lpstr>
      <vt:lpstr>Meltdown (continued)</vt:lpstr>
      <vt:lpstr>Meltdown (continued)</vt:lpstr>
      <vt:lpstr>Meltdown (continued)</vt:lpstr>
      <vt:lpstr>Meltdown (continued)</vt:lpstr>
      <vt:lpstr>Meltdown: Speculative Execution</vt:lpstr>
      <vt:lpstr>Meltdown: Speculative Execution</vt:lpstr>
      <vt:lpstr>Meltdown: Speculative Execution</vt:lpstr>
      <vt:lpstr>Meltdown (continued)</vt:lpstr>
      <vt:lpstr>Mitigating Meltdown</vt:lpstr>
      <vt:lpstr>Mitigating Meltdown</vt:lpstr>
      <vt:lpstr>Spectre: A primer on exploiting “gadgets” (gadget code)</vt:lpstr>
      <vt:lpstr>Spectre-v1: Bounds Check Bypass (CVE-2017-2573)</vt:lpstr>
      <vt:lpstr>Branch prediction (Speculation)</vt:lpstr>
      <vt:lpstr>Spectre-v1: Bounds Check Bypass (cont.)</vt:lpstr>
      <vt:lpstr>Mitigating Spectre-v1: Bounds Check Bypass</vt:lpstr>
      <vt:lpstr>Mitigating Spectre-v1: Bounds Check Bypass (cont.)</vt:lpstr>
      <vt:lpstr>Mitigating Spectre-v1: Bounds Check Bypass (cont.)</vt:lpstr>
      <vt:lpstr>Spectre-v2: Reminder on branch predictors</vt:lpstr>
      <vt:lpstr>Spectre-v2: Branch Predictor Poisoning (CVE-2017-5715)</vt:lpstr>
      <vt:lpstr>Mitigating Spectre-v2: Big hammer approach</vt:lpstr>
      <vt:lpstr>Mitigating Spectre-v2: Big hammer (cont)</vt:lpstr>
      <vt:lpstr>Mitigating Spectre-v2 with Retpolines</vt:lpstr>
      <vt:lpstr>Mitigating Spectre with Retpolines (cont)</vt:lpstr>
      <vt:lpstr>Mitigating Spectre with Retpolines (cont)</vt:lpstr>
      <vt:lpstr>Mitigating Spectre-v2 with Retpolines (cont)</vt:lpstr>
      <vt:lpstr>Mitigating Spectre-v2 with Retpolines (cont)</vt:lpstr>
      <vt:lpstr>Variations on a theme: variant 3a (Sysreg read)</vt:lpstr>
      <vt:lpstr>Variant 4: “Speculative Store Buffer Bypass”</vt:lpstr>
      <vt:lpstr>Variant 4: “Speculative Store Buffer Bypass” (cont.)</vt:lpstr>
      <vt:lpstr>Variations on a theme: LazyFPU save/restore</vt:lpstr>
      <vt:lpstr>Variations on a theme: Bounds Check Bypass Store (variant 1.x)</vt:lpstr>
      <vt:lpstr>TLBleed – TLBs as a side-channel</vt:lpstr>
      <vt:lpstr>SMT (Simultaneous Multi-Threading)</vt:lpstr>
      <vt:lpstr>TLBleed – TLBs as a side-channel</vt:lpstr>
      <vt:lpstr>NetSpectre – Spectre over the network</vt:lpstr>
      <vt:lpstr>L1 Terminal Fault (aka “Foreshadow”)</vt:lpstr>
      <vt:lpstr>L1 Terminal Fault (aka “Foreshadow”)</vt:lpstr>
      <vt:lpstr>L1 Terminal Fault (aka “Foreshadow”)</vt:lpstr>
      <vt:lpstr>L1 Terminal Fault (aka “Foreshadow”)</vt:lpstr>
      <vt:lpstr>L1 Terminal Fault (aka “Foreshadow”)</vt:lpstr>
      <vt:lpstr>PA speculatively forwarded to L1 D$ (no stage2 translation)</vt:lpstr>
      <vt:lpstr>L1 Terminal Fault (aka “Foreshadow”)</vt:lpstr>
      <vt:lpstr>L1 Terminal Fault (aka “Foreshadow”)</vt:lpstr>
      <vt:lpstr>Related Research</vt:lpstr>
      <vt:lpstr>Where do we go from here?</vt:lpstr>
      <vt:lpstr>Where do we go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Meltdown and Spectre</dc:title>
  <dc:creator>Yan Fisher</dc:creator>
  <cp:lastModifiedBy>Gregory Kesden</cp:lastModifiedBy>
  <cp:revision>3</cp:revision>
  <dcterms:created xsi:type="dcterms:W3CDTF">2023-11-30T14:29:23Z</dcterms:created>
  <dcterms:modified xsi:type="dcterms:W3CDTF">2025-10-06T19:17:10Z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2018-10-29T00:00:00Z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6.0</vt:lpwstr>
  </property>
  <property fmtid="{D5CDD505-2E9C-101B-9397-08002B2CF9AE}" pid="5" name="LastSaved">
    <vt:filetime>2018-10-29T00:00:00Z</vt:filetime>
  </property>
</Properties>
</file>