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2"/>
  </p:notesMasterIdLst>
  <p:sldIdLst>
    <p:sldId id="369" r:id="rId2"/>
    <p:sldId id="283" r:id="rId3"/>
    <p:sldId id="284" r:id="rId4"/>
    <p:sldId id="285"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 id="313" r:id="rId33"/>
    <p:sldId id="314" r:id="rId34"/>
    <p:sldId id="315" r:id="rId35"/>
    <p:sldId id="316" r:id="rId36"/>
    <p:sldId id="317" r:id="rId37"/>
    <p:sldId id="318" r:id="rId38"/>
    <p:sldId id="319" r:id="rId39"/>
    <p:sldId id="320" r:id="rId40"/>
    <p:sldId id="321" r:id="rId41"/>
    <p:sldId id="370" r:id="rId42"/>
    <p:sldId id="371" r:id="rId43"/>
    <p:sldId id="372" r:id="rId44"/>
    <p:sldId id="322" r:id="rId45"/>
    <p:sldId id="323" r:id="rId46"/>
    <p:sldId id="324" r:id="rId47"/>
    <p:sldId id="373" r:id="rId48"/>
    <p:sldId id="374" r:id="rId49"/>
    <p:sldId id="325" r:id="rId50"/>
    <p:sldId id="326" r:id="rId51"/>
    <p:sldId id="327" r:id="rId52"/>
    <p:sldId id="328" r:id="rId53"/>
    <p:sldId id="329" r:id="rId54"/>
    <p:sldId id="330" r:id="rId55"/>
    <p:sldId id="331" r:id="rId56"/>
    <p:sldId id="332" r:id="rId57"/>
    <p:sldId id="333" r:id="rId58"/>
    <p:sldId id="334" r:id="rId59"/>
    <p:sldId id="335" r:id="rId60"/>
    <p:sldId id="336" r:id="rId61"/>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462" y="26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96C7000-3B6C-427D-8481-8CD24D40A7E6}" type="datetimeFigureOut">
              <a:rPr lang="en-US" smtClean="0"/>
              <a:t>9/21/2025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51425171-D014-481A-BF22-24402C534888}" type="slidenum">
              <a:rPr lang="en-US" smtClean="0"/>
              <a:t>‹#›</a:t>
            </a:fld>
            <a:endParaRPr lang="en-US"/>
          </a:p>
        </p:txBody>
      </p:sp>
    </p:spTree>
    <p:extLst>
      <p:ext uri="{BB962C8B-B14F-4D97-AF65-F5344CB8AC3E}">
        <p14:creationId xmlns:p14="http://schemas.microsoft.com/office/powerpoint/2010/main" val="4214040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425171-D014-481A-BF22-24402C534888}" type="slidenum">
              <a:rPr lang="en-US" smtClean="0"/>
              <a:t>51</a:t>
            </a:fld>
            <a:endParaRPr lang="en-US"/>
          </a:p>
        </p:txBody>
      </p:sp>
    </p:spTree>
    <p:extLst>
      <p:ext uri="{BB962C8B-B14F-4D97-AF65-F5344CB8AC3E}">
        <p14:creationId xmlns:p14="http://schemas.microsoft.com/office/powerpoint/2010/main" val="949712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079625" y="1103198"/>
            <a:ext cx="8032749" cy="2330450"/>
          </a:xfrm>
          <a:prstGeom prst="rect">
            <a:avLst/>
          </a:prstGeom>
        </p:spPr>
        <p:txBody>
          <a:bodyPr wrap="square" lIns="0" tIns="0" rIns="0" bIns="0">
            <a:spAutoFit/>
          </a:bodyPr>
          <a:lstStyle>
            <a:lvl1pPr>
              <a:defRPr sz="4400" b="0" i="0">
                <a:solidFill>
                  <a:schemeClr val="tx1"/>
                </a:solidFill>
                <a:latin typeface="Calibri Light"/>
                <a:cs typeface="Calibri Ligh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9/21/2025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75056" y="609676"/>
            <a:ext cx="11841886" cy="697230"/>
          </a:xfrm>
          <a:prstGeom prst="rect">
            <a:avLst/>
          </a:prstGeom>
        </p:spPr>
        <p:txBody>
          <a:bodyPr wrap="square" lIns="0" tIns="0" rIns="0" bIns="0">
            <a:spAutoFit/>
          </a:bodyPr>
          <a:lstStyle>
            <a:lvl1pPr>
              <a:defRPr sz="44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916939" y="1756565"/>
            <a:ext cx="9676130" cy="3086735"/>
          </a:xfrm>
          <a:prstGeom prst="rect">
            <a:avLst/>
          </a:prstGeom>
        </p:spPr>
        <p:txBody>
          <a:bodyPr wrap="square" lIns="0" tIns="0" rIns="0" bIns="0">
            <a:spAutoFit/>
          </a:bodyPr>
          <a:lstStyle>
            <a:lvl1pPr>
              <a:defRPr sz="2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9/21/2025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omputer hardware software interface&#10;&#10;Description automatically generated">
            <a:extLst>
              <a:ext uri="{FF2B5EF4-FFF2-40B4-BE49-F238E27FC236}">
                <a16:creationId xmlns:a16="http://schemas.microsoft.com/office/drawing/2014/main" id="{810F7516-70DC-172F-E7EE-CF1944FBE48E}"/>
              </a:ext>
            </a:extLst>
          </p:cNvPr>
          <p:cNvPicPr>
            <a:picLocks noChangeAspect="1"/>
          </p:cNvPicPr>
          <p:nvPr/>
        </p:nvPicPr>
        <p:blipFill rotWithShape="1">
          <a:blip r:embed="rId2"/>
          <a:srcRect l="18844" t="16667" r="1609" b="1111"/>
          <a:stretch/>
        </p:blipFill>
        <p:spPr>
          <a:xfrm>
            <a:off x="685800" y="0"/>
            <a:ext cx="11125200" cy="6860540"/>
          </a:xfrm>
          <a:prstGeom prst="rect">
            <a:avLst/>
          </a:prstGeom>
        </p:spPr>
      </p:pic>
      <p:sp>
        <p:nvSpPr>
          <p:cNvPr id="3" name="object 3"/>
          <p:cNvSpPr txBox="1"/>
          <p:nvPr/>
        </p:nvSpPr>
        <p:spPr>
          <a:xfrm>
            <a:off x="6934200" y="152400"/>
            <a:ext cx="3663315" cy="391160"/>
          </a:xfrm>
          <a:prstGeom prst="rect">
            <a:avLst/>
          </a:prstGeom>
        </p:spPr>
        <p:txBody>
          <a:bodyPr vert="horz" wrap="square" lIns="0" tIns="12700" rIns="0" bIns="0" rtlCol="0">
            <a:spAutoFit/>
          </a:bodyPr>
          <a:lstStyle/>
          <a:p>
            <a:pPr marL="12700" algn="ctr">
              <a:lnSpc>
                <a:spcPct val="100000"/>
              </a:lnSpc>
              <a:spcBef>
                <a:spcPts val="100"/>
              </a:spcBef>
            </a:pPr>
            <a:r>
              <a:rPr lang="en-US" sz="2400">
                <a:latin typeface="Calibri"/>
                <a:cs typeface="Calibri"/>
              </a:rPr>
              <a:t>Fall</a:t>
            </a:r>
            <a:r>
              <a:rPr lang="en-US" sz="2400" spc="-80">
                <a:latin typeface="Calibri"/>
                <a:cs typeface="Calibri"/>
              </a:rPr>
              <a:t> </a:t>
            </a:r>
            <a:r>
              <a:rPr lang="en-US" sz="2400">
                <a:latin typeface="Calibri"/>
                <a:cs typeface="Calibri"/>
              </a:rPr>
              <a:t>2025</a:t>
            </a:r>
            <a:endParaRPr lang="en-US" sz="2400" dirty="0">
              <a:latin typeface="Calibri"/>
              <a:cs typeface="Calibri"/>
            </a:endParaRPr>
          </a:p>
        </p:txBody>
      </p:sp>
      <p:sp>
        <p:nvSpPr>
          <p:cNvPr id="13" name="object 3">
            <a:extLst>
              <a:ext uri="{FF2B5EF4-FFF2-40B4-BE49-F238E27FC236}">
                <a16:creationId xmlns:a16="http://schemas.microsoft.com/office/drawing/2014/main" id="{0B8911A5-C562-978F-F58E-02D144E7CC60}"/>
              </a:ext>
            </a:extLst>
          </p:cNvPr>
          <p:cNvSpPr txBox="1"/>
          <p:nvPr/>
        </p:nvSpPr>
        <p:spPr>
          <a:xfrm>
            <a:off x="3810000" y="3352800"/>
            <a:ext cx="8077200" cy="382156"/>
          </a:xfrm>
          <a:prstGeom prst="rect">
            <a:avLst/>
          </a:prstGeom>
        </p:spPr>
        <p:txBody>
          <a:bodyPr vert="horz" wrap="square" lIns="0" tIns="12700" rIns="0" bIns="0" rtlCol="0">
            <a:spAutoFit/>
          </a:bodyPr>
          <a:lstStyle/>
          <a:p>
            <a:pPr marL="12700" algn="ctr">
              <a:lnSpc>
                <a:spcPct val="100000"/>
              </a:lnSpc>
              <a:spcBef>
                <a:spcPts val="100"/>
              </a:spcBef>
            </a:pPr>
            <a:r>
              <a:rPr lang="en-US" sz="2400" b="1" dirty="0">
                <a:latin typeface="Calibri"/>
                <a:cs typeface="Calibri"/>
              </a:rPr>
              <a:t>Lecture 8: Cache Replacement Policies and Enhancements</a:t>
            </a:r>
          </a:p>
        </p:txBody>
      </p:sp>
      <p:sp>
        <p:nvSpPr>
          <p:cNvPr id="14" name="object 3">
            <a:extLst>
              <a:ext uri="{FF2B5EF4-FFF2-40B4-BE49-F238E27FC236}">
                <a16:creationId xmlns:a16="http://schemas.microsoft.com/office/drawing/2014/main" id="{EA57C735-C7C9-6336-2F3C-F9046D8F623D}"/>
              </a:ext>
            </a:extLst>
          </p:cNvPr>
          <p:cNvSpPr txBox="1"/>
          <p:nvPr/>
        </p:nvSpPr>
        <p:spPr>
          <a:xfrm>
            <a:off x="6324600" y="6324600"/>
            <a:ext cx="5791200" cy="382156"/>
          </a:xfrm>
          <a:prstGeom prst="rect">
            <a:avLst/>
          </a:prstGeom>
        </p:spPr>
        <p:txBody>
          <a:bodyPr vert="horz" wrap="square" lIns="0" tIns="12700" rIns="0" bIns="0" rtlCol="0">
            <a:spAutoFit/>
          </a:bodyPr>
          <a:lstStyle/>
          <a:p>
            <a:pPr marL="12700" algn="ctr">
              <a:lnSpc>
                <a:spcPct val="100000"/>
              </a:lnSpc>
              <a:spcBef>
                <a:spcPts val="100"/>
              </a:spcBef>
            </a:pPr>
            <a:r>
              <a:rPr lang="en-US" sz="2400" b="1" dirty="0">
                <a:latin typeface="Calibri"/>
                <a:cs typeface="Calibri"/>
              </a:rPr>
              <a:t>Credit: Brandon Lucia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754380">
              <a:lnSpc>
                <a:spcPct val="100000"/>
              </a:lnSpc>
              <a:spcBef>
                <a:spcPts val="105"/>
              </a:spcBef>
            </a:pPr>
            <a:r>
              <a:rPr dirty="0"/>
              <a:t>Replacement</a:t>
            </a:r>
            <a:r>
              <a:rPr spc="-80" dirty="0"/>
              <a:t> </a:t>
            </a:r>
            <a:r>
              <a:rPr dirty="0"/>
              <a:t>Policies</a:t>
            </a:r>
            <a:r>
              <a:rPr spc="-95" dirty="0"/>
              <a:t> </a:t>
            </a:r>
            <a:r>
              <a:rPr dirty="0"/>
              <a:t>–</a:t>
            </a:r>
            <a:r>
              <a:rPr spc="-90" dirty="0"/>
              <a:t> </a:t>
            </a:r>
            <a:r>
              <a:rPr spc="-25" dirty="0"/>
              <a:t>Round-</a:t>
            </a:r>
            <a:r>
              <a:rPr dirty="0"/>
              <a:t>Robin</a:t>
            </a:r>
            <a:r>
              <a:rPr spc="-75" dirty="0"/>
              <a:t> </a:t>
            </a:r>
            <a:r>
              <a:rPr spc="-10" dirty="0"/>
              <a:t>Analysis</a:t>
            </a:r>
          </a:p>
        </p:txBody>
      </p:sp>
      <p:grpSp>
        <p:nvGrpSpPr>
          <p:cNvPr id="3" name="object 3"/>
          <p:cNvGrpSpPr/>
          <p:nvPr/>
        </p:nvGrpSpPr>
        <p:grpSpPr>
          <a:xfrm>
            <a:off x="2712466" y="3328161"/>
            <a:ext cx="6767195" cy="762635"/>
            <a:chOff x="2712466" y="3328161"/>
            <a:chExt cx="6767195" cy="762635"/>
          </a:xfrm>
        </p:grpSpPr>
        <p:sp>
          <p:nvSpPr>
            <p:cNvPr id="4" name="object 4"/>
            <p:cNvSpPr/>
            <p:nvPr/>
          </p:nvSpPr>
          <p:spPr>
            <a:xfrm>
              <a:off x="2718816" y="3334511"/>
              <a:ext cx="6754495" cy="749935"/>
            </a:xfrm>
            <a:custGeom>
              <a:avLst/>
              <a:gdLst/>
              <a:ahLst/>
              <a:cxnLst/>
              <a:rect l="l" t="t" r="r" b="b"/>
              <a:pathLst>
                <a:path w="6754495" h="749935">
                  <a:moveTo>
                    <a:pt x="6754368" y="0"/>
                  </a:moveTo>
                  <a:lnTo>
                    <a:pt x="0" y="0"/>
                  </a:lnTo>
                  <a:lnTo>
                    <a:pt x="0" y="749807"/>
                  </a:lnTo>
                  <a:lnTo>
                    <a:pt x="6754368" y="749807"/>
                  </a:lnTo>
                  <a:lnTo>
                    <a:pt x="6754368" y="0"/>
                  </a:lnTo>
                  <a:close/>
                </a:path>
              </a:pathLst>
            </a:custGeom>
            <a:solidFill>
              <a:srgbClr val="8FAADC"/>
            </a:solidFill>
          </p:spPr>
          <p:txBody>
            <a:bodyPr wrap="square" lIns="0" tIns="0" rIns="0" bIns="0" rtlCol="0"/>
            <a:lstStyle/>
            <a:p>
              <a:endParaRPr/>
            </a:p>
          </p:txBody>
        </p:sp>
        <p:sp>
          <p:nvSpPr>
            <p:cNvPr id="5" name="object 5"/>
            <p:cNvSpPr/>
            <p:nvPr/>
          </p:nvSpPr>
          <p:spPr>
            <a:xfrm>
              <a:off x="2718816" y="3334511"/>
              <a:ext cx="6754495" cy="749935"/>
            </a:xfrm>
            <a:custGeom>
              <a:avLst/>
              <a:gdLst/>
              <a:ahLst/>
              <a:cxnLst/>
              <a:rect l="l" t="t" r="r" b="b"/>
              <a:pathLst>
                <a:path w="6754495" h="749935">
                  <a:moveTo>
                    <a:pt x="0" y="749807"/>
                  </a:moveTo>
                  <a:lnTo>
                    <a:pt x="6754368" y="749807"/>
                  </a:lnTo>
                  <a:lnTo>
                    <a:pt x="6754368" y="0"/>
                  </a:lnTo>
                  <a:lnTo>
                    <a:pt x="0" y="0"/>
                  </a:lnTo>
                  <a:lnTo>
                    <a:pt x="0" y="749807"/>
                  </a:lnTo>
                  <a:close/>
                </a:path>
              </a:pathLst>
            </a:custGeom>
            <a:ln w="12700">
              <a:solidFill>
                <a:srgbClr val="2E528F"/>
              </a:solidFill>
            </a:ln>
          </p:spPr>
          <p:txBody>
            <a:bodyPr wrap="square" lIns="0" tIns="0" rIns="0" bIns="0" rtlCol="0"/>
            <a:lstStyle/>
            <a:p>
              <a:endParaRPr/>
            </a:p>
          </p:txBody>
        </p:sp>
      </p:grpSp>
      <p:sp>
        <p:nvSpPr>
          <p:cNvPr id="6" name="object 6"/>
          <p:cNvSpPr txBox="1"/>
          <p:nvPr/>
        </p:nvSpPr>
        <p:spPr>
          <a:xfrm>
            <a:off x="2771520" y="3449682"/>
            <a:ext cx="254000" cy="487680"/>
          </a:xfrm>
          <a:prstGeom prst="rect">
            <a:avLst/>
          </a:prstGeom>
        </p:spPr>
        <p:txBody>
          <a:bodyPr vert="vert270" wrap="square" lIns="0" tIns="0" rIns="0" bIns="0" rtlCol="0">
            <a:spAutoFit/>
          </a:bodyPr>
          <a:lstStyle/>
          <a:p>
            <a:pPr marL="12700">
              <a:lnSpc>
                <a:spcPts val="1810"/>
              </a:lnSpc>
            </a:pPr>
            <a:r>
              <a:rPr sz="1800" dirty="0">
                <a:latin typeface="Calibri"/>
                <a:cs typeface="Calibri"/>
              </a:rPr>
              <a:t>Set</a:t>
            </a:r>
            <a:r>
              <a:rPr sz="1800" spc="-25" dirty="0">
                <a:latin typeface="Calibri"/>
                <a:cs typeface="Calibri"/>
              </a:rPr>
              <a:t> </a:t>
            </a:r>
            <a:r>
              <a:rPr sz="1800" spc="-50" dirty="0">
                <a:latin typeface="Calibri"/>
                <a:cs typeface="Calibri"/>
              </a:rPr>
              <a:t>0</a:t>
            </a:r>
            <a:endParaRPr sz="1800">
              <a:latin typeface="Calibri"/>
              <a:cs typeface="Calibri"/>
            </a:endParaRPr>
          </a:p>
        </p:txBody>
      </p:sp>
      <p:sp>
        <p:nvSpPr>
          <p:cNvPr id="7" name="object 7"/>
          <p:cNvSpPr txBox="1"/>
          <p:nvPr/>
        </p:nvSpPr>
        <p:spPr>
          <a:xfrm>
            <a:off x="4808220"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marL="635" algn="ctr">
              <a:lnSpc>
                <a:spcPct val="100000"/>
              </a:lnSpc>
              <a:spcBef>
                <a:spcPts val="385"/>
              </a:spcBef>
            </a:pPr>
            <a:r>
              <a:rPr sz="1800" dirty="0">
                <a:latin typeface="Calibri"/>
                <a:cs typeface="Calibri"/>
              </a:rPr>
              <a:t>e</a:t>
            </a:r>
            <a:endParaRPr sz="1800">
              <a:latin typeface="Calibri"/>
              <a:cs typeface="Calibri"/>
            </a:endParaRPr>
          </a:p>
        </p:txBody>
      </p:sp>
      <p:sp>
        <p:nvSpPr>
          <p:cNvPr id="8" name="object 8"/>
          <p:cNvSpPr txBox="1"/>
          <p:nvPr/>
        </p:nvSpPr>
        <p:spPr>
          <a:xfrm>
            <a:off x="3212592"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algn="ctr">
              <a:lnSpc>
                <a:spcPct val="100000"/>
              </a:lnSpc>
              <a:spcBef>
                <a:spcPts val="385"/>
              </a:spcBef>
            </a:pPr>
            <a:r>
              <a:rPr sz="1800" dirty="0">
                <a:latin typeface="Calibri"/>
                <a:cs typeface="Calibri"/>
              </a:rPr>
              <a:t>a</a:t>
            </a:r>
            <a:endParaRPr sz="1800">
              <a:latin typeface="Calibri"/>
              <a:cs typeface="Calibri"/>
            </a:endParaRPr>
          </a:p>
        </p:txBody>
      </p:sp>
      <p:grpSp>
        <p:nvGrpSpPr>
          <p:cNvPr id="9" name="object 9"/>
          <p:cNvGrpSpPr/>
          <p:nvPr/>
        </p:nvGrpSpPr>
        <p:grpSpPr>
          <a:xfrm>
            <a:off x="6367017" y="3465321"/>
            <a:ext cx="1437640" cy="414020"/>
            <a:chOff x="6367017" y="3465321"/>
            <a:chExt cx="1437640" cy="414020"/>
          </a:xfrm>
        </p:grpSpPr>
        <p:sp>
          <p:nvSpPr>
            <p:cNvPr id="10" name="object 10"/>
            <p:cNvSpPr/>
            <p:nvPr/>
          </p:nvSpPr>
          <p:spPr>
            <a:xfrm>
              <a:off x="6373367" y="3471671"/>
              <a:ext cx="1424940" cy="401320"/>
            </a:xfrm>
            <a:custGeom>
              <a:avLst/>
              <a:gdLst/>
              <a:ahLst/>
              <a:cxnLst/>
              <a:rect l="l" t="t" r="r" b="b"/>
              <a:pathLst>
                <a:path w="1424940" h="401320">
                  <a:moveTo>
                    <a:pt x="1424939" y="0"/>
                  </a:moveTo>
                  <a:lnTo>
                    <a:pt x="0" y="0"/>
                  </a:lnTo>
                  <a:lnTo>
                    <a:pt x="0" y="400811"/>
                  </a:lnTo>
                  <a:lnTo>
                    <a:pt x="1424939" y="400811"/>
                  </a:lnTo>
                  <a:lnTo>
                    <a:pt x="1424939" y="0"/>
                  </a:lnTo>
                  <a:close/>
                </a:path>
              </a:pathLst>
            </a:custGeom>
            <a:solidFill>
              <a:srgbClr val="DAE2F3"/>
            </a:solidFill>
          </p:spPr>
          <p:txBody>
            <a:bodyPr wrap="square" lIns="0" tIns="0" rIns="0" bIns="0" rtlCol="0"/>
            <a:lstStyle/>
            <a:p>
              <a:endParaRPr/>
            </a:p>
          </p:txBody>
        </p:sp>
        <p:sp>
          <p:nvSpPr>
            <p:cNvPr id="11" name="object 11"/>
            <p:cNvSpPr/>
            <p:nvPr/>
          </p:nvSpPr>
          <p:spPr>
            <a:xfrm>
              <a:off x="6373367" y="3471671"/>
              <a:ext cx="1424940" cy="401320"/>
            </a:xfrm>
            <a:custGeom>
              <a:avLst/>
              <a:gdLst/>
              <a:ahLst/>
              <a:cxnLst/>
              <a:rect l="l" t="t" r="r" b="b"/>
              <a:pathLst>
                <a:path w="1424940" h="401320">
                  <a:moveTo>
                    <a:pt x="0" y="400811"/>
                  </a:moveTo>
                  <a:lnTo>
                    <a:pt x="1424939" y="400811"/>
                  </a:lnTo>
                  <a:lnTo>
                    <a:pt x="1424939" y="0"/>
                  </a:lnTo>
                  <a:lnTo>
                    <a:pt x="0" y="0"/>
                  </a:lnTo>
                  <a:lnTo>
                    <a:pt x="0" y="400811"/>
                  </a:lnTo>
                  <a:close/>
                </a:path>
              </a:pathLst>
            </a:custGeom>
            <a:ln w="12700">
              <a:solidFill>
                <a:srgbClr val="2E528F"/>
              </a:solidFill>
            </a:ln>
          </p:spPr>
          <p:txBody>
            <a:bodyPr wrap="square" lIns="0" tIns="0" rIns="0" bIns="0" rtlCol="0"/>
            <a:lstStyle/>
            <a:p>
              <a:endParaRPr/>
            </a:p>
          </p:txBody>
        </p:sp>
      </p:grpSp>
      <p:sp>
        <p:nvSpPr>
          <p:cNvPr id="12" name="object 12"/>
          <p:cNvSpPr txBox="1"/>
          <p:nvPr/>
        </p:nvSpPr>
        <p:spPr>
          <a:xfrm>
            <a:off x="7026020" y="3507994"/>
            <a:ext cx="12255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c</a:t>
            </a:r>
            <a:endParaRPr sz="1800">
              <a:latin typeface="Calibri"/>
              <a:cs typeface="Calibri"/>
            </a:endParaRPr>
          </a:p>
        </p:txBody>
      </p:sp>
      <p:sp>
        <p:nvSpPr>
          <p:cNvPr id="13" name="object 13"/>
          <p:cNvSpPr txBox="1"/>
          <p:nvPr/>
        </p:nvSpPr>
        <p:spPr>
          <a:xfrm>
            <a:off x="7940040" y="3464052"/>
            <a:ext cx="1424940" cy="402590"/>
          </a:xfrm>
          <a:prstGeom prst="rect">
            <a:avLst/>
          </a:prstGeom>
          <a:solidFill>
            <a:srgbClr val="DAE2F3"/>
          </a:solidFill>
          <a:ln w="12700">
            <a:solidFill>
              <a:srgbClr val="2E528F"/>
            </a:solidFill>
          </a:ln>
        </p:spPr>
        <p:txBody>
          <a:bodyPr vert="horz" wrap="square" lIns="0" tIns="49530" rIns="0" bIns="0" rtlCol="0">
            <a:spAutoFit/>
          </a:bodyPr>
          <a:lstStyle/>
          <a:p>
            <a:pPr marL="3175" algn="ctr">
              <a:lnSpc>
                <a:spcPct val="100000"/>
              </a:lnSpc>
              <a:spcBef>
                <a:spcPts val="390"/>
              </a:spcBef>
            </a:pPr>
            <a:r>
              <a:rPr sz="1800" dirty="0">
                <a:latin typeface="Calibri"/>
                <a:cs typeface="Calibri"/>
              </a:rPr>
              <a:t>d</a:t>
            </a:r>
            <a:endParaRPr sz="1800">
              <a:latin typeface="Calibri"/>
              <a:cs typeface="Calibri"/>
            </a:endParaRPr>
          </a:p>
        </p:txBody>
      </p:sp>
      <p:grpSp>
        <p:nvGrpSpPr>
          <p:cNvPr id="14" name="object 14"/>
          <p:cNvGrpSpPr/>
          <p:nvPr/>
        </p:nvGrpSpPr>
        <p:grpSpPr>
          <a:xfrm>
            <a:off x="6229858" y="2779522"/>
            <a:ext cx="1706245" cy="751840"/>
            <a:chOff x="6229858" y="2779522"/>
            <a:chExt cx="1706245" cy="751840"/>
          </a:xfrm>
        </p:grpSpPr>
        <p:sp>
          <p:nvSpPr>
            <p:cNvPr id="15" name="object 15"/>
            <p:cNvSpPr/>
            <p:nvPr/>
          </p:nvSpPr>
          <p:spPr>
            <a:xfrm>
              <a:off x="6236208" y="2785872"/>
              <a:ext cx="1693545" cy="739140"/>
            </a:xfrm>
            <a:custGeom>
              <a:avLst/>
              <a:gdLst/>
              <a:ahLst/>
              <a:cxnLst/>
              <a:rect l="l" t="t" r="r" b="b"/>
              <a:pathLst>
                <a:path w="1693545" h="739139">
                  <a:moveTo>
                    <a:pt x="1269872" y="0"/>
                  </a:moveTo>
                  <a:lnTo>
                    <a:pt x="423290" y="0"/>
                  </a:lnTo>
                  <a:lnTo>
                    <a:pt x="423290" y="369569"/>
                  </a:lnTo>
                  <a:lnTo>
                    <a:pt x="0" y="369569"/>
                  </a:lnTo>
                  <a:lnTo>
                    <a:pt x="846582" y="739139"/>
                  </a:lnTo>
                  <a:lnTo>
                    <a:pt x="1693164" y="369569"/>
                  </a:lnTo>
                  <a:lnTo>
                    <a:pt x="1269872" y="369569"/>
                  </a:lnTo>
                  <a:lnTo>
                    <a:pt x="1269872" y="0"/>
                  </a:lnTo>
                  <a:close/>
                </a:path>
              </a:pathLst>
            </a:custGeom>
            <a:solidFill>
              <a:srgbClr val="000000"/>
            </a:solidFill>
          </p:spPr>
          <p:txBody>
            <a:bodyPr wrap="square" lIns="0" tIns="0" rIns="0" bIns="0" rtlCol="0"/>
            <a:lstStyle/>
            <a:p>
              <a:endParaRPr/>
            </a:p>
          </p:txBody>
        </p:sp>
        <p:sp>
          <p:nvSpPr>
            <p:cNvPr id="16" name="object 16"/>
            <p:cNvSpPr/>
            <p:nvPr/>
          </p:nvSpPr>
          <p:spPr>
            <a:xfrm>
              <a:off x="6236208" y="2785872"/>
              <a:ext cx="1693545" cy="739140"/>
            </a:xfrm>
            <a:custGeom>
              <a:avLst/>
              <a:gdLst/>
              <a:ahLst/>
              <a:cxnLst/>
              <a:rect l="l" t="t" r="r" b="b"/>
              <a:pathLst>
                <a:path w="1693545" h="739139">
                  <a:moveTo>
                    <a:pt x="0" y="369569"/>
                  </a:moveTo>
                  <a:lnTo>
                    <a:pt x="423290" y="369569"/>
                  </a:lnTo>
                  <a:lnTo>
                    <a:pt x="423290" y="0"/>
                  </a:lnTo>
                  <a:lnTo>
                    <a:pt x="1269872" y="0"/>
                  </a:lnTo>
                  <a:lnTo>
                    <a:pt x="1269872" y="369569"/>
                  </a:lnTo>
                  <a:lnTo>
                    <a:pt x="1693164" y="369569"/>
                  </a:lnTo>
                  <a:lnTo>
                    <a:pt x="846582" y="739139"/>
                  </a:lnTo>
                  <a:lnTo>
                    <a:pt x="0" y="369569"/>
                  </a:lnTo>
                  <a:close/>
                </a:path>
              </a:pathLst>
            </a:custGeom>
            <a:ln w="12700">
              <a:solidFill>
                <a:srgbClr val="000000"/>
              </a:solidFill>
            </a:ln>
          </p:spPr>
          <p:txBody>
            <a:bodyPr wrap="square" lIns="0" tIns="0" rIns="0" bIns="0" rtlCol="0"/>
            <a:lstStyle/>
            <a:p>
              <a:endParaRPr/>
            </a:p>
          </p:txBody>
        </p:sp>
      </p:grpSp>
      <p:sp>
        <p:nvSpPr>
          <p:cNvPr id="17" name="object 17"/>
          <p:cNvSpPr txBox="1"/>
          <p:nvPr/>
        </p:nvSpPr>
        <p:spPr>
          <a:xfrm>
            <a:off x="6853173" y="2761564"/>
            <a:ext cx="460375" cy="57531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Calibri"/>
                <a:cs typeface="Calibri"/>
              </a:rPr>
              <a:t>Evict</a:t>
            </a:r>
            <a:endParaRPr sz="1800">
              <a:latin typeface="Calibri"/>
              <a:cs typeface="Calibri"/>
            </a:endParaRPr>
          </a:p>
          <a:p>
            <a:pPr marL="12700">
              <a:lnSpc>
                <a:spcPct val="100000"/>
              </a:lnSpc>
              <a:spcBef>
                <a:spcPts val="5"/>
              </a:spcBef>
            </a:pPr>
            <a:r>
              <a:rPr sz="1800" spc="-20" dirty="0">
                <a:solidFill>
                  <a:srgbClr val="FFFFFF"/>
                </a:solidFill>
                <a:latin typeface="Calibri"/>
                <a:cs typeface="Calibri"/>
              </a:rPr>
              <a:t>Next</a:t>
            </a:r>
            <a:endParaRPr sz="1800">
              <a:latin typeface="Calibri"/>
              <a:cs typeface="Calibri"/>
            </a:endParaRPr>
          </a:p>
        </p:txBody>
      </p:sp>
      <p:sp>
        <p:nvSpPr>
          <p:cNvPr id="18" name="object 18"/>
          <p:cNvSpPr txBox="1"/>
          <p:nvPr/>
        </p:nvSpPr>
        <p:spPr>
          <a:xfrm>
            <a:off x="2566797" y="5378907"/>
            <a:ext cx="7783830" cy="574675"/>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Advantage:</a:t>
            </a:r>
            <a:r>
              <a:rPr sz="1800" spc="-45" dirty="0">
                <a:latin typeface="Calibri"/>
                <a:cs typeface="Calibri"/>
              </a:rPr>
              <a:t> </a:t>
            </a:r>
            <a:r>
              <a:rPr sz="1800" dirty="0">
                <a:latin typeface="Calibri"/>
                <a:cs typeface="Calibri"/>
              </a:rPr>
              <a:t>Simple</a:t>
            </a:r>
            <a:r>
              <a:rPr sz="1800" spc="-5" dirty="0">
                <a:latin typeface="Calibri"/>
                <a:cs typeface="Calibri"/>
              </a:rPr>
              <a:t> </a:t>
            </a:r>
            <a:r>
              <a:rPr sz="1800" dirty="0">
                <a:latin typeface="Calibri"/>
                <a:cs typeface="Calibri"/>
              </a:rPr>
              <a:t>to</a:t>
            </a:r>
            <a:r>
              <a:rPr sz="1800" spc="-30" dirty="0">
                <a:latin typeface="Calibri"/>
                <a:cs typeface="Calibri"/>
              </a:rPr>
              <a:t> </a:t>
            </a:r>
            <a:r>
              <a:rPr sz="1800" dirty="0">
                <a:latin typeface="Calibri"/>
                <a:cs typeface="Calibri"/>
              </a:rPr>
              <a:t>implement</a:t>
            </a:r>
            <a:r>
              <a:rPr sz="1800" spc="-15" dirty="0">
                <a:latin typeface="Calibri"/>
                <a:cs typeface="Calibri"/>
              </a:rPr>
              <a:t> </a:t>
            </a:r>
            <a:r>
              <a:rPr sz="1800" dirty="0">
                <a:latin typeface="Calibri"/>
                <a:cs typeface="Calibri"/>
              </a:rPr>
              <a:t>and</a:t>
            </a:r>
            <a:r>
              <a:rPr sz="1800" spc="-5" dirty="0">
                <a:latin typeface="Calibri"/>
                <a:cs typeface="Calibri"/>
              </a:rPr>
              <a:t> </a:t>
            </a:r>
            <a:r>
              <a:rPr sz="1800" spc="-10" dirty="0">
                <a:latin typeface="Calibri"/>
                <a:cs typeface="Calibri"/>
              </a:rPr>
              <a:t>understand</a:t>
            </a:r>
            <a:endParaRPr sz="1800">
              <a:latin typeface="Calibri"/>
              <a:cs typeface="Calibri"/>
            </a:endParaRPr>
          </a:p>
          <a:p>
            <a:pPr marL="12700">
              <a:lnSpc>
                <a:spcPct val="100000"/>
              </a:lnSpc>
            </a:pPr>
            <a:r>
              <a:rPr sz="1800" dirty="0">
                <a:latin typeface="Calibri"/>
                <a:cs typeface="Calibri"/>
              </a:rPr>
              <a:t>Disadvantage:</a:t>
            </a:r>
            <a:r>
              <a:rPr sz="1800" spc="-35" dirty="0">
                <a:latin typeface="Calibri"/>
                <a:cs typeface="Calibri"/>
              </a:rPr>
              <a:t> </a:t>
            </a:r>
            <a:r>
              <a:rPr sz="1800" dirty="0">
                <a:latin typeface="Calibri"/>
                <a:cs typeface="Calibri"/>
              </a:rPr>
              <a:t>Hopefully the</a:t>
            </a:r>
            <a:r>
              <a:rPr sz="1800" spc="-20" dirty="0">
                <a:latin typeface="Calibri"/>
                <a:cs typeface="Calibri"/>
              </a:rPr>
              <a:t> </a:t>
            </a:r>
            <a:r>
              <a:rPr sz="1800" dirty="0">
                <a:latin typeface="Calibri"/>
                <a:cs typeface="Calibri"/>
              </a:rPr>
              <a:t>next</a:t>
            </a:r>
            <a:r>
              <a:rPr sz="1800" spc="-15"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evict</a:t>
            </a:r>
            <a:r>
              <a:rPr sz="1800" spc="-15" dirty="0">
                <a:latin typeface="Calibri"/>
                <a:cs typeface="Calibri"/>
              </a:rPr>
              <a:t> </a:t>
            </a:r>
            <a:r>
              <a:rPr sz="1800" dirty="0">
                <a:latin typeface="Calibri"/>
                <a:cs typeface="Calibri"/>
              </a:rPr>
              <a:t>isn’t</a:t>
            </a:r>
            <a:r>
              <a:rPr sz="1800" spc="-15" dirty="0">
                <a:latin typeface="Calibri"/>
                <a:cs typeface="Calibri"/>
              </a:rPr>
              <a:t> </a:t>
            </a:r>
            <a:r>
              <a:rPr sz="1800" dirty="0">
                <a:latin typeface="Calibri"/>
                <a:cs typeface="Calibri"/>
              </a:rPr>
              <a:t>going</a:t>
            </a:r>
            <a:r>
              <a:rPr sz="1800" spc="-5"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be</a:t>
            </a:r>
            <a:r>
              <a:rPr sz="1800" spc="-20" dirty="0">
                <a:latin typeface="Calibri"/>
                <a:cs typeface="Calibri"/>
              </a:rPr>
              <a:t> </a:t>
            </a:r>
            <a:r>
              <a:rPr sz="1800" dirty="0">
                <a:latin typeface="Calibri"/>
                <a:cs typeface="Calibri"/>
              </a:rPr>
              <a:t>the</a:t>
            </a:r>
            <a:r>
              <a:rPr sz="1800" spc="-5" dirty="0">
                <a:latin typeface="Calibri"/>
                <a:cs typeface="Calibri"/>
              </a:rPr>
              <a:t> </a:t>
            </a:r>
            <a:r>
              <a:rPr sz="1800" dirty="0">
                <a:latin typeface="Calibri"/>
                <a:cs typeface="Calibri"/>
              </a:rPr>
              <a:t>next</a:t>
            </a:r>
            <a:r>
              <a:rPr sz="1800" spc="-20"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be</a:t>
            </a:r>
            <a:r>
              <a:rPr sz="1800" spc="-5" dirty="0">
                <a:latin typeface="Calibri"/>
                <a:cs typeface="Calibri"/>
              </a:rPr>
              <a:t> </a:t>
            </a:r>
            <a:r>
              <a:rPr sz="1800" spc="-10" dirty="0">
                <a:latin typeface="Calibri"/>
                <a:cs typeface="Calibri"/>
              </a:rPr>
              <a:t>accessed…</a:t>
            </a:r>
            <a:endParaRPr sz="1800">
              <a:latin typeface="Calibri"/>
              <a:cs typeface="Calibri"/>
            </a:endParaRPr>
          </a:p>
        </p:txBody>
      </p:sp>
      <p:graphicFrame>
        <p:nvGraphicFramePr>
          <p:cNvPr id="19" name="object 19"/>
          <p:cNvGraphicFramePr>
            <a:graphicFrameLocks noGrp="1"/>
          </p:cNvGraphicFramePr>
          <p:nvPr/>
        </p:nvGraphicFramePr>
        <p:xfrm>
          <a:off x="9636252" y="2039806"/>
          <a:ext cx="1294129" cy="2085340"/>
        </p:xfrm>
        <a:graphic>
          <a:graphicData uri="http://schemas.openxmlformats.org/drawingml/2006/table">
            <a:tbl>
              <a:tblPr firstRow="1" bandRow="1">
                <a:tableStyleId>{2D5ABB26-0587-4C30-8999-92F81FD0307C}</a:tableStyleId>
              </a:tblPr>
              <a:tblGrid>
                <a:gridCol w="374015">
                  <a:extLst>
                    <a:ext uri="{9D8B030D-6E8A-4147-A177-3AD203B41FA5}">
                      <a16:colId xmlns:a16="http://schemas.microsoft.com/office/drawing/2014/main" val="20000"/>
                    </a:ext>
                  </a:extLst>
                </a:gridCol>
                <a:gridCol w="410209">
                  <a:extLst>
                    <a:ext uri="{9D8B030D-6E8A-4147-A177-3AD203B41FA5}">
                      <a16:colId xmlns:a16="http://schemas.microsoft.com/office/drawing/2014/main" val="20001"/>
                    </a:ext>
                  </a:extLst>
                </a:gridCol>
                <a:gridCol w="509905">
                  <a:extLst>
                    <a:ext uri="{9D8B030D-6E8A-4147-A177-3AD203B41FA5}">
                      <a16:colId xmlns:a16="http://schemas.microsoft.com/office/drawing/2014/main" val="20002"/>
                    </a:ext>
                  </a:extLst>
                </a:gridCol>
              </a:tblGrid>
              <a:tr h="370840">
                <a:tc>
                  <a:txBody>
                    <a:bodyPr/>
                    <a:lstStyle/>
                    <a:p>
                      <a:pPr marL="31750">
                        <a:lnSpc>
                          <a:spcPts val="211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211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2110"/>
                        </a:lnSpc>
                      </a:pPr>
                      <a:r>
                        <a:rPr sz="1800" spc="-25" dirty="0">
                          <a:latin typeface="Courier New"/>
                          <a:cs typeface="Courier New"/>
                        </a:rPr>
                        <a:t>0xe</a:t>
                      </a:r>
                      <a:endParaRPr sz="1800">
                        <a:latin typeface="Courier New"/>
                        <a:cs typeface="Courier New"/>
                      </a:endParaRPr>
                    </a:p>
                  </a:txBody>
                  <a:tcPr marL="0" marR="0" marT="0" marB="0"/>
                </a:tc>
                <a:extLst>
                  <a:ext uri="{0D108BD9-81ED-4DB2-BD59-A6C34878D82A}">
                    <a16:rowId xmlns:a16="http://schemas.microsoft.com/office/drawing/2014/main" val="10000"/>
                  </a:ext>
                </a:extLst>
              </a:tr>
              <a:tr h="419100">
                <a:tc>
                  <a:txBody>
                    <a:bodyPr/>
                    <a:lstStyle/>
                    <a:p>
                      <a:pPr marL="31750">
                        <a:lnSpc>
                          <a:spcPct val="100000"/>
                        </a:lnSpc>
                        <a:spcBef>
                          <a:spcPts val="330"/>
                        </a:spcBef>
                      </a:pPr>
                      <a:r>
                        <a:rPr sz="1800" spc="-25" dirty="0">
                          <a:latin typeface="Courier New"/>
                          <a:cs typeface="Courier New"/>
                        </a:rPr>
                        <a:t>lb</a:t>
                      </a:r>
                      <a:endParaRPr sz="1800">
                        <a:latin typeface="Courier New"/>
                        <a:cs typeface="Courier New"/>
                      </a:endParaRPr>
                    </a:p>
                  </a:txBody>
                  <a:tcPr marL="0" marR="0" marT="41910" marB="0"/>
                </a:tc>
                <a:tc>
                  <a:txBody>
                    <a:bodyPr/>
                    <a:lstStyle/>
                    <a:p>
                      <a:pPr algn="ctr">
                        <a:lnSpc>
                          <a:spcPct val="100000"/>
                        </a:lnSpc>
                        <a:spcBef>
                          <a:spcPts val="330"/>
                        </a:spcBef>
                      </a:pPr>
                      <a:r>
                        <a:rPr sz="1800" spc="-25" dirty="0">
                          <a:latin typeface="Courier New"/>
                          <a:cs typeface="Courier New"/>
                        </a:rPr>
                        <a:t>x6</a:t>
                      </a:r>
                      <a:endParaRPr sz="1800">
                        <a:latin typeface="Courier New"/>
                        <a:cs typeface="Courier New"/>
                      </a:endParaRPr>
                    </a:p>
                  </a:txBody>
                  <a:tcPr marL="0" marR="0" marT="41910" marB="0"/>
                </a:tc>
                <a:tc>
                  <a:txBody>
                    <a:bodyPr/>
                    <a:lstStyle/>
                    <a:p>
                      <a:pPr marR="24130" algn="r">
                        <a:lnSpc>
                          <a:spcPct val="100000"/>
                        </a:lnSpc>
                        <a:spcBef>
                          <a:spcPts val="330"/>
                        </a:spcBef>
                      </a:pPr>
                      <a:r>
                        <a:rPr sz="1800" spc="-25" dirty="0">
                          <a:latin typeface="Courier New"/>
                          <a:cs typeface="Courier New"/>
                        </a:rPr>
                        <a:t>0xb</a:t>
                      </a:r>
                      <a:endParaRPr sz="1800">
                        <a:latin typeface="Courier New"/>
                        <a:cs typeface="Courier New"/>
                      </a:endParaRPr>
                    </a:p>
                  </a:txBody>
                  <a:tcPr marL="0" marR="0" marT="41910" marB="0"/>
                </a:tc>
                <a:extLst>
                  <a:ext uri="{0D108BD9-81ED-4DB2-BD59-A6C34878D82A}">
                    <a16:rowId xmlns:a16="http://schemas.microsoft.com/office/drawing/2014/main" val="10001"/>
                  </a:ext>
                </a:extLst>
              </a:tr>
              <a:tr h="428625">
                <a:tc>
                  <a:txBody>
                    <a:bodyPr/>
                    <a:lstStyle/>
                    <a:p>
                      <a:pPr marL="31750">
                        <a:lnSpc>
                          <a:spcPct val="100000"/>
                        </a:lnSpc>
                        <a:spcBef>
                          <a:spcPts val="330"/>
                        </a:spcBef>
                      </a:pPr>
                      <a:r>
                        <a:rPr sz="1800" spc="-25" dirty="0">
                          <a:latin typeface="Courier New"/>
                          <a:cs typeface="Courier New"/>
                        </a:rPr>
                        <a:t>lb</a:t>
                      </a:r>
                      <a:endParaRPr sz="1800">
                        <a:latin typeface="Courier New"/>
                        <a:cs typeface="Courier New"/>
                      </a:endParaRPr>
                    </a:p>
                  </a:txBody>
                  <a:tcPr marL="0" marR="0" marT="41910" marB="0"/>
                </a:tc>
                <a:tc>
                  <a:txBody>
                    <a:bodyPr/>
                    <a:lstStyle/>
                    <a:p>
                      <a:pPr algn="ctr">
                        <a:lnSpc>
                          <a:spcPct val="100000"/>
                        </a:lnSpc>
                        <a:spcBef>
                          <a:spcPts val="330"/>
                        </a:spcBef>
                      </a:pPr>
                      <a:r>
                        <a:rPr sz="1800" spc="-25" dirty="0">
                          <a:latin typeface="Courier New"/>
                          <a:cs typeface="Courier New"/>
                        </a:rPr>
                        <a:t>x6</a:t>
                      </a:r>
                      <a:endParaRPr sz="1800">
                        <a:latin typeface="Courier New"/>
                        <a:cs typeface="Courier New"/>
                      </a:endParaRPr>
                    </a:p>
                  </a:txBody>
                  <a:tcPr marL="0" marR="0" marT="41910" marB="0"/>
                </a:tc>
                <a:tc>
                  <a:txBody>
                    <a:bodyPr/>
                    <a:lstStyle/>
                    <a:p>
                      <a:pPr marR="24130" algn="r">
                        <a:lnSpc>
                          <a:spcPct val="100000"/>
                        </a:lnSpc>
                        <a:spcBef>
                          <a:spcPts val="330"/>
                        </a:spcBef>
                      </a:pPr>
                      <a:r>
                        <a:rPr sz="1800" spc="-25" dirty="0">
                          <a:latin typeface="Courier New"/>
                          <a:cs typeface="Courier New"/>
                        </a:rPr>
                        <a:t>0xc</a:t>
                      </a:r>
                      <a:endParaRPr sz="1800">
                        <a:latin typeface="Courier New"/>
                        <a:cs typeface="Courier New"/>
                      </a:endParaRPr>
                    </a:p>
                  </a:txBody>
                  <a:tcPr marL="0" marR="0" marT="41910" marB="0"/>
                </a:tc>
                <a:extLst>
                  <a:ext uri="{0D108BD9-81ED-4DB2-BD59-A6C34878D82A}">
                    <a16:rowId xmlns:a16="http://schemas.microsoft.com/office/drawing/2014/main" val="10002"/>
                  </a:ext>
                </a:extLst>
              </a:tr>
              <a:tr h="462280">
                <a:tc>
                  <a:txBody>
                    <a:bodyPr/>
                    <a:lstStyle/>
                    <a:p>
                      <a:pPr marL="31750">
                        <a:lnSpc>
                          <a:spcPct val="100000"/>
                        </a:lnSpc>
                        <a:spcBef>
                          <a:spcPts val="400"/>
                        </a:spcBef>
                      </a:pPr>
                      <a:r>
                        <a:rPr sz="1800" spc="-25" dirty="0">
                          <a:latin typeface="Courier New"/>
                          <a:cs typeface="Courier New"/>
                        </a:rPr>
                        <a:t>lb</a:t>
                      </a:r>
                      <a:endParaRPr sz="1800">
                        <a:latin typeface="Courier New"/>
                        <a:cs typeface="Courier New"/>
                      </a:endParaRPr>
                    </a:p>
                  </a:txBody>
                  <a:tcPr marL="0" marR="0" marT="50800" marB="0"/>
                </a:tc>
                <a:tc>
                  <a:txBody>
                    <a:bodyPr/>
                    <a:lstStyle/>
                    <a:p>
                      <a:pPr algn="ctr">
                        <a:lnSpc>
                          <a:spcPct val="100000"/>
                        </a:lnSpc>
                        <a:spcBef>
                          <a:spcPts val="400"/>
                        </a:spcBef>
                      </a:pPr>
                      <a:r>
                        <a:rPr sz="1800" spc="-25" dirty="0">
                          <a:latin typeface="Courier New"/>
                          <a:cs typeface="Courier New"/>
                        </a:rPr>
                        <a:t>x6</a:t>
                      </a:r>
                      <a:endParaRPr sz="1800">
                        <a:latin typeface="Courier New"/>
                        <a:cs typeface="Courier New"/>
                      </a:endParaRPr>
                    </a:p>
                  </a:txBody>
                  <a:tcPr marL="0" marR="0" marT="50800" marB="0"/>
                </a:tc>
                <a:tc>
                  <a:txBody>
                    <a:bodyPr/>
                    <a:lstStyle/>
                    <a:p>
                      <a:pPr marR="24130" algn="r">
                        <a:lnSpc>
                          <a:spcPct val="100000"/>
                        </a:lnSpc>
                        <a:spcBef>
                          <a:spcPts val="400"/>
                        </a:spcBef>
                      </a:pPr>
                      <a:r>
                        <a:rPr sz="1800" spc="-25" dirty="0">
                          <a:latin typeface="Courier New"/>
                          <a:cs typeface="Courier New"/>
                        </a:rPr>
                        <a:t>0xd</a:t>
                      </a:r>
                      <a:endParaRPr sz="1800">
                        <a:latin typeface="Courier New"/>
                        <a:cs typeface="Courier New"/>
                      </a:endParaRPr>
                    </a:p>
                  </a:txBody>
                  <a:tcPr marL="0" marR="0" marT="50800" marB="0"/>
                </a:tc>
                <a:extLst>
                  <a:ext uri="{0D108BD9-81ED-4DB2-BD59-A6C34878D82A}">
                    <a16:rowId xmlns:a16="http://schemas.microsoft.com/office/drawing/2014/main" val="10003"/>
                  </a:ext>
                </a:extLst>
              </a:tr>
              <a:tr h="404495">
                <a:tc>
                  <a:txBody>
                    <a:bodyPr/>
                    <a:lstStyle/>
                    <a:p>
                      <a:pPr marL="31750">
                        <a:lnSpc>
                          <a:spcPct val="100000"/>
                        </a:lnSpc>
                        <a:spcBef>
                          <a:spcPts val="600"/>
                        </a:spcBef>
                      </a:pPr>
                      <a:r>
                        <a:rPr sz="1800" spc="-25" dirty="0">
                          <a:latin typeface="Courier New"/>
                          <a:cs typeface="Courier New"/>
                        </a:rPr>
                        <a:t>lb</a:t>
                      </a:r>
                      <a:endParaRPr sz="1800">
                        <a:latin typeface="Courier New"/>
                        <a:cs typeface="Courier New"/>
                      </a:endParaRPr>
                    </a:p>
                  </a:txBody>
                  <a:tcPr marL="0" marR="0" marT="76200" marB="0"/>
                </a:tc>
                <a:tc>
                  <a:txBody>
                    <a:bodyPr/>
                    <a:lstStyle/>
                    <a:p>
                      <a:pPr algn="ctr">
                        <a:lnSpc>
                          <a:spcPct val="100000"/>
                        </a:lnSpc>
                        <a:spcBef>
                          <a:spcPts val="600"/>
                        </a:spcBef>
                      </a:pPr>
                      <a:r>
                        <a:rPr sz="1800" spc="-25" dirty="0">
                          <a:latin typeface="Courier New"/>
                          <a:cs typeface="Courier New"/>
                        </a:rPr>
                        <a:t>x6</a:t>
                      </a:r>
                      <a:endParaRPr sz="1800">
                        <a:latin typeface="Courier New"/>
                        <a:cs typeface="Courier New"/>
                      </a:endParaRPr>
                    </a:p>
                  </a:txBody>
                  <a:tcPr marL="0" marR="0" marT="76200" marB="0"/>
                </a:tc>
                <a:tc>
                  <a:txBody>
                    <a:bodyPr/>
                    <a:lstStyle/>
                    <a:p>
                      <a:pPr marR="24130" algn="r">
                        <a:lnSpc>
                          <a:spcPct val="100000"/>
                        </a:lnSpc>
                        <a:spcBef>
                          <a:spcPts val="600"/>
                        </a:spcBef>
                      </a:pPr>
                      <a:r>
                        <a:rPr sz="1800" spc="-25" dirty="0">
                          <a:latin typeface="Courier New"/>
                          <a:cs typeface="Courier New"/>
                        </a:rPr>
                        <a:t>0xa</a:t>
                      </a:r>
                      <a:endParaRPr sz="1800">
                        <a:latin typeface="Courier New"/>
                        <a:cs typeface="Courier New"/>
                      </a:endParaRPr>
                    </a:p>
                  </a:txBody>
                  <a:tcPr marL="0" marR="0" marT="76200" marB="0"/>
                </a:tc>
                <a:extLst>
                  <a:ext uri="{0D108BD9-81ED-4DB2-BD59-A6C34878D82A}">
                    <a16:rowId xmlns:a16="http://schemas.microsoft.com/office/drawing/2014/main" val="10004"/>
                  </a:ext>
                </a:extLst>
              </a:tr>
            </a:tbl>
          </a:graphicData>
        </a:graphic>
      </p:graphicFrame>
      <p:pic>
        <p:nvPicPr>
          <p:cNvPr id="20" name="object 20"/>
          <p:cNvPicPr/>
          <p:nvPr/>
        </p:nvPicPr>
        <p:blipFill>
          <a:blip r:embed="rId2" cstate="print"/>
          <a:stretch>
            <a:fillRect/>
          </a:stretch>
        </p:blipFill>
        <p:spPr>
          <a:xfrm>
            <a:off x="11018266" y="2532633"/>
            <a:ext cx="187959" cy="17119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754380">
              <a:lnSpc>
                <a:spcPct val="100000"/>
              </a:lnSpc>
              <a:spcBef>
                <a:spcPts val="105"/>
              </a:spcBef>
            </a:pPr>
            <a:r>
              <a:rPr dirty="0"/>
              <a:t>Replacement</a:t>
            </a:r>
            <a:r>
              <a:rPr spc="-80" dirty="0"/>
              <a:t> </a:t>
            </a:r>
            <a:r>
              <a:rPr dirty="0"/>
              <a:t>Policies</a:t>
            </a:r>
            <a:r>
              <a:rPr spc="-95" dirty="0"/>
              <a:t> </a:t>
            </a:r>
            <a:r>
              <a:rPr dirty="0"/>
              <a:t>–</a:t>
            </a:r>
            <a:r>
              <a:rPr spc="-90" dirty="0"/>
              <a:t> </a:t>
            </a:r>
            <a:r>
              <a:rPr spc="-25" dirty="0"/>
              <a:t>Round-</a:t>
            </a:r>
            <a:r>
              <a:rPr dirty="0"/>
              <a:t>Robin</a:t>
            </a:r>
            <a:r>
              <a:rPr spc="-75" dirty="0"/>
              <a:t> </a:t>
            </a:r>
            <a:r>
              <a:rPr spc="-10" dirty="0"/>
              <a:t>Analysis</a:t>
            </a:r>
          </a:p>
        </p:txBody>
      </p:sp>
      <p:grpSp>
        <p:nvGrpSpPr>
          <p:cNvPr id="3" name="object 3"/>
          <p:cNvGrpSpPr/>
          <p:nvPr/>
        </p:nvGrpSpPr>
        <p:grpSpPr>
          <a:xfrm>
            <a:off x="2712466" y="3328161"/>
            <a:ext cx="6767195" cy="762635"/>
            <a:chOff x="2712466" y="3328161"/>
            <a:chExt cx="6767195" cy="762635"/>
          </a:xfrm>
        </p:grpSpPr>
        <p:sp>
          <p:nvSpPr>
            <p:cNvPr id="4" name="object 4"/>
            <p:cNvSpPr/>
            <p:nvPr/>
          </p:nvSpPr>
          <p:spPr>
            <a:xfrm>
              <a:off x="2718816" y="3334511"/>
              <a:ext cx="6754495" cy="749935"/>
            </a:xfrm>
            <a:custGeom>
              <a:avLst/>
              <a:gdLst/>
              <a:ahLst/>
              <a:cxnLst/>
              <a:rect l="l" t="t" r="r" b="b"/>
              <a:pathLst>
                <a:path w="6754495" h="749935">
                  <a:moveTo>
                    <a:pt x="6754368" y="0"/>
                  </a:moveTo>
                  <a:lnTo>
                    <a:pt x="0" y="0"/>
                  </a:lnTo>
                  <a:lnTo>
                    <a:pt x="0" y="749807"/>
                  </a:lnTo>
                  <a:lnTo>
                    <a:pt x="6754368" y="749807"/>
                  </a:lnTo>
                  <a:lnTo>
                    <a:pt x="6754368" y="0"/>
                  </a:lnTo>
                  <a:close/>
                </a:path>
              </a:pathLst>
            </a:custGeom>
            <a:solidFill>
              <a:srgbClr val="8FAADC"/>
            </a:solidFill>
          </p:spPr>
          <p:txBody>
            <a:bodyPr wrap="square" lIns="0" tIns="0" rIns="0" bIns="0" rtlCol="0"/>
            <a:lstStyle/>
            <a:p>
              <a:endParaRPr/>
            </a:p>
          </p:txBody>
        </p:sp>
        <p:sp>
          <p:nvSpPr>
            <p:cNvPr id="5" name="object 5"/>
            <p:cNvSpPr/>
            <p:nvPr/>
          </p:nvSpPr>
          <p:spPr>
            <a:xfrm>
              <a:off x="2718816" y="3334511"/>
              <a:ext cx="6754495" cy="749935"/>
            </a:xfrm>
            <a:custGeom>
              <a:avLst/>
              <a:gdLst/>
              <a:ahLst/>
              <a:cxnLst/>
              <a:rect l="l" t="t" r="r" b="b"/>
              <a:pathLst>
                <a:path w="6754495" h="749935">
                  <a:moveTo>
                    <a:pt x="0" y="749807"/>
                  </a:moveTo>
                  <a:lnTo>
                    <a:pt x="6754368" y="749807"/>
                  </a:lnTo>
                  <a:lnTo>
                    <a:pt x="6754368" y="0"/>
                  </a:lnTo>
                  <a:lnTo>
                    <a:pt x="0" y="0"/>
                  </a:lnTo>
                  <a:lnTo>
                    <a:pt x="0" y="749807"/>
                  </a:lnTo>
                  <a:close/>
                </a:path>
              </a:pathLst>
            </a:custGeom>
            <a:ln w="12700">
              <a:solidFill>
                <a:srgbClr val="2E528F"/>
              </a:solidFill>
            </a:ln>
          </p:spPr>
          <p:txBody>
            <a:bodyPr wrap="square" lIns="0" tIns="0" rIns="0" bIns="0" rtlCol="0"/>
            <a:lstStyle/>
            <a:p>
              <a:endParaRPr/>
            </a:p>
          </p:txBody>
        </p:sp>
      </p:grpSp>
      <p:sp>
        <p:nvSpPr>
          <p:cNvPr id="6" name="object 6"/>
          <p:cNvSpPr txBox="1"/>
          <p:nvPr/>
        </p:nvSpPr>
        <p:spPr>
          <a:xfrm>
            <a:off x="2771520" y="3449682"/>
            <a:ext cx="254000" cy="487680"/>
          </a:xfrm>
          <a:prstGeom prst="rect">
            <a:avLst/>
          </a:prstGeom>
        </p:spPr>
        <p:txBody>
          <a:bodyPr vert="vert270" wrap="square" lIns="0" tIns="0" rIns="0" bIns="0" rtlCol="0">
            <a:spAutoFit/>
          </a:bodyPr>
          <a:lstStyle/>
          <a:p>
            <a:pPr marL="12700">
              <a:lnSpc>
                <a:spcPts val="1810"/>
              </a:lnSpc>
            </a:pPr>
            <a:r>
              <a:rPr sz="1800" dirty="0">
                <a:latin typeface="Calibri"/>
                <a:cs typeface="Calibri"/>
              </a:rPr>
              <a:t>Set</a:t>
            </a:r>
            <a:r>
              <a:rPr sz="1800" spc="-25" dirty="0">
                <a:latin typeface="Calibri"/>
                <a:cs typeface="Calibri"/>
              </a:rPr>
              <a:t> </a:t>
            </a:r>
            <a:r>
              <a:rPr sz="1800" spc="-50" dirty="0">
                <a:latin typeface="Calibri"/>
                <a:cs typeface="Calibri"/>
              </a:rPr>
              <a:t>0</a:t>
            </a:r>
            <a:endParaRPr sz="1800">
              <a:latin typeface="Calibri"/>
              <a:cs typeface="Calibri"/>
            </a:endParaRPr>
          </a:p>
        </p:txBody>
      </p:sp>
      <p:sp>
        <p:nvSpPr>
          <p:cNvPr id="7" name="object 7"/>
          <p:cNvSpPr txBox="1"/>
          <p:nvPr/>
        </p:nvSpPr>
        <p:spPr>
          <a:xfrm>
            <a:off x="4808220"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marL="635" algn="ctr">
              <a:lnSpc>
                <a:spcPct val="100000"/>
              </a:lnSpc>
              <a:spcBef>
                <a:spcPts val="385"/>
              </a:spcBef>
            </a:pPr>
            <a:r>
              <a:rPr sz="1800" dirty="0">
                <a:latin typeface="Calibri"/>
                <a:cs typeface="Calibri"/>
              </a:rPr>
              <a:t>e</a:t>
            </a:r>
            <a:endParaRPr sz="1800">
              <a:latin typeface="Calibri"/>
              <a:cs typeface="Calibri"/>
            </a:endParaRPr>
          </a:p>
        </p:txBody>
      </p:sp>
      <p:sp>
        <p:nvSpPr>
          <p:cNvPr id="8" name="object 8"/>
          <p:cNvSpPr txBox="1"/>
          <p:nvPr/>
        </p:nvSpPr>
        <p:spPr>
          <a:xfrm>
            <a:off x="3212592"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algn="ctr">
              <a:lnSpc>
                <a:spcPct val="100000"/>
              </a:lnSpc>
              <a:spcBef>
                <a:spcPts val="385"/>
              </a:spcBef>
            </a:pPr>
            <a:r>
              <a:rPr sz="1800" dirty="0">
                <a:latin typeface="Calibri"/>
                <a:cs typeface="Calibri"/>
              </a:rPr>
              <a:t>a</a:t>
            </a:r>
            <a:endParaRPr sz="1800">
              <a:latin typeface="Calibri"/>
              <a:cs typeface="Calibri"/>
            </a:endParaRPr>
          </a:p>
        </p:txBody>
      </p:sp>
      <p:sp>
        <p:nvSpPr>
          <p:cNvPr id="9" name="object 9"/>
          <p:cNvSpPr txBox="1"/>
          <p:nvPr/>
        </p:nvSpPr>
        <p:spPr>
          <a:xfrm>
            <a:off x="6373367"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marL="1270" algn="ctr">
              <a:lnSpc>
                <a:spcPct val="100000"/>
              </a:lnSpc>
              <a:spcBef>
                <a:spcPts val="385"/>
              </a:spcBef>
            </a:pPr>
            <a:r>
              <a:rPr sz="1800" dirty="0">
                <a:latin typeface="Calibri"/>
                <a:cs typeface="Calibri"/>
              </a:rPr>
              <a:t>b</a:t>
            </a:r>
            <a:endParaRPr sz="1800">
              <a:latin typeface="Calibri"/>
              <a:cs typeface="Calibri"/>
            </a:endParaRPr>
          </a:p>
        </p:txBody>
      </p:sp>
      <p:grpSp>
        <p:nvGrpSpPr>
          <p:cNvPr id="10" name="object 10"/>
          <p:cNvGrpSpPr/>
          <p:nvPr/>
        </p:nvGrpSpPr>
        <p:grpSpPr>
          <a:xfrm>
            <a:off x="7933690" y="3457702"/>
            <a:ext cx="1437640" cy="415290"/>
            <a:chOff x="7933690" y="3457702"/>
            <a:chExt cx="1437640" cy="415290"/>
          </a:xfrm>
        </p:grpSpPr>
        <p:sp>
          <p:nvSpPr>
            <p:cNvPr id="11" name="object 11"/>
            <p:cNvSpPr/>
            <p:nvPr/>
          </p:nvSpPr>
          <p:spPr>
            <a:xfrm>
              <a:off x="7940040" y="3464052"/>
              <a:ext cx="1424940" cy="402590"/>
            </a:xfrm>
            <a:custGeom>
              <a:avLst/>
              <a:gdLst/>
              <a:ahLst/>
              <a:cxnLst/>
              <a:rect l="l" t="t" r="r" b="b"/>
              <a:pathLst>
                <a:path w="1424940" h="402589">
                  <a:moveTo>
                    <a:pt x="1424940" y="0"/>
                  </a:moveTo>
                  <a:lnTo>
                    <a:pt x="0" y="0"/>
                  </a:lnTo>
                  <a:lnTo>
                    <a:pt x="0" y="402336"/>
                  </a:lnTo>
                  <a:lnTo>
                    <a:pt x="1424940" y="402336"/>
                  </a:lnTo>
                  <a:lnTo>
                    <a:pt x="1424940" y="0"/>
                  </a:lnTo>
                  <a:close/>
                </a:path>
              </a:pathLst>
            </a:custGeom>
            <a:solidFill>
              <a:srgbClr val="DAE2F3"/>
            </a:solidFill>
          </p:spPr>
          <p:txBody>
            <a:bodyPr wrap="square" lIns="0" tIns="0" rIns="0" bIns="0" rtlCol="0"/>
            <a:lstStyle/>
            <a:p>
              <a:endParaRPr/>
            </a:p>
          </p:txBody>
        </p:sp>
        <p:sp>
          <p:nvSpPr>
            <p:cNvPr id="12" name="object 12"/>
            <p:cNvSpPr/>
            <p:nvPr/>
          </p:nvSpPr>
          <p:spPr>
            <a:xfrm>
              <a:off x="7940040" y="3464052"/>
              <a:ext cx="1424940" cy="402590"/>
            </a:xfrm>
            <a:custGeom>
              <a:avLst/>
              <a:gdLst/>
              <a:ahLst/>
              <a:cxnLst/>
              <a:rect l="l" t="t" r="r" b="b"/>
              <a:pathLst>
                <a:path w="1424940" h="402589">
                  <a:moveTo>
                    <a:pt x="0" y="402336"/>
                  </a:moveTo>
                  <a:lnTo>
                    <a:pt x="1424940" y="402336"/>
                  </a:lnTo>
                  <a:lnTo>
                    <a:pt x="1424940" y="0"/>
                  </a:lnTo>
                  <a:lnTo>
                    <a:pt x="0" y="0"/>
                  </a:lnTo>
                  <a:lnTo>
                    <a:pt x="0" y="402336"/>
                  </a:lnTo>
                  <a:close/>
                </a:path>
              </a:pathLst>
            </a:custGeom>
            <a:ln w="12700">
              <a:solidFill>
                <a:srgbClr val="2E528F"/>
              </a:solidFill>
            </a:ln>
          </p:spPr>
          <p:txBody>
            <a:bodyPr wrap="square" lIns="0" tIns="0" rIns="0" bIns="0" rtlCol="0"/>
            <a:lstStyle/>
            <a:p>
              <a:endParaRPr/>
            </a:p>
          </p:txBody>
        </p:sp>
      </p:grpSp>
      <p:sp>
        <p:nvSpPr>
          <p:cNvPr id="13" name="object 13"/>
          <p:cNvSpPr txBox="1"/>
          <p:nvPr/>
        </p:nvSpPr>
        <p:spPr>
          <a:xfrm>
            <a:off x="8581390" y="3501008"/>
            <a:ext cx="14605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d</a:t>
            </a:r>
            <a:endParaRPr sz="1800">
              <a:latin typeface="Calibri"/>
              <a:cs typeface="Calibri"/>
            </a:endParaRPr>
          </a:p>
        </p:txBody>
      </p:sp>
      <p:grpSp>
        <p:nvGrpSpPr>
          <p:cNvPr id="14" name="object 14"/>
          <p:cNvGrpSpPr/>
          <p:nvPr/>
        </p:nvGrpSpPr>
        <p:grpSpPr>
          <a:xfrm>
            <a:off x="7773669" y="2779522"/>
            <a:ext cx="1706245" cy="751840"/>
            <a:chOff x="7773669" y="2779522"/>
            <a:chExt cx="1706245" cy="751840"/>
          </a:xfrm>
        </p:grpSpPr>
        <p:sp>
          <p:nvSpPr>
            <p:cNvPr id="15" name="object 15"/>
            <p:cNvSpPr/>
            <p:nvPr/>
          </p:nvSpPr>
          <p:spPr>
            <a:xfrm>
              <a:off x="7780019" y="2785872"/>
              <a:ext cx="1693545" cy="739140"/>
            </a:xfrm>
            <a:custGeom>
              <a:avLst/>
              <a:gdLst/>
              <a:ahLst/>
              <a:cxnLst/>
              <a:rect l="l" t="t" r="r" b="b"/>
              <a:pathLst>
                <a:path w="1693545" h="739139">
                  <a:moveTo>
                    <a:pt x="1269873" y="0"/>
                  </a:moveTo>
                  <a:lnTo>
                    <a:pt x="423290" y="0"/>
                  </a:lnTo>
                  <a:lnTo>
                    <a:pt x="423290" y="369569"/>
                  </a:lnTo>
                  <a:lnTo>
                    <a:pt x="0" y="369569"/>
                  </a:lnTo>
                  <a:lnTo>
                    <a:pt x="846581" y="739139"/>
                  </a:lnTo>
                  <a:lnTo>
                    <a:pt x="1693163" y="369569"/>
                  </a:lnTo>
                  <a:lnTo>
                    <a:pt x="1269873" y="369569"/>
                  </a:lnTo>
                  <a:lnTo>
                    <a:pt x="1269873" y="0"/>
                  </a:lnTo>
                  <a:close/>
                </a:path>
              </a:pathLst>
            </a:custGeom>
            <a:solidFill>
              <a:srgbClr val="000000"/>
            </a:solidFill>
          </p:spPr>
          <p:txBody>
            <a:bodyPr wrap="square" lIns="0" tIns="0" rIns="0" bIns="0" rtlCol="0"/>
            <a:lstStyle/>
            <a:p>
              <a:endParaRPr/>
            </a:p>
          </p:txBody>
        </p:sp>
        <p:sp>
          <p:nvSpPr>
            <p:cNvPr id="16" name="object 16"/>
            <p:cNvSpPr/>
            <p:nvPr/>
          </p:nvSpPr>
          <p:spPr>
            <a:xfrm>
              <a:off x="7780019" y="2785872"/>
              <a:ext cx="1693545" cy="739140"/>
            </a:xfrm>
            <a:custGeom>
              <a:avLst/>
              <a:gdLst/>
              <a:ahLst/>
              <a:cxnLst/>
              <a:rect l="l" t="t" r="r" b="b"/>
              <a:pathLst>
                <a:path w="1693545" h="739139">
                  <a:moveTo>
                    <a:pt x="0" y="369569"/>
                  </a:moveTo>
                  <a:lnTo>
                    <a:pt x="423290" y="369569"/>
                  </a:lnTo>
                  <a:lnTo>
                    <a:pt x="423290" y="0"/>
                  </a:lnTo>
                  <a:lnTo>
                    <a:pt x="1269873" y="0"/>
                  </a:lnTo>
                  <a:lnTo>
                    <a:pt x="1269873" y="369569"/>
                  </a:lnTo>
                  <a:lnTo>
                    <a:pt x="1693163" y="369569"/>
                  </a:lnTo>
                  <a:lnTo>
                    <a:pt x="846581" y="739139"/>
                  </a:lnTo>
                  <a:lnTo>
                    <a:pt x="0" y="369569"/>
                  </a:lnTo>
                  <a:close/>
                </a:path>
              </a:pathLst>
            </a:custGeom>
            <a:ln w="12700">
              <a:solidFill>
                <a:srgbClr val="000000"/>
              </a:solidFill>
            </a:ln>
          </p:spPr>
          <p:txBody>
            <a:bodyPr wrap="square" lIns="0" tIns="0" rIns="0" bIns="0" rtlCol="0"/>
            <a:lstStyle/>
            <a:p>
              <a:endParaRPr/>
            </a:p>
          </p:txBody>
        </p:sp>
      </p:grpSp>
      <p:sp>
        <p:nvSpPr>
          <p:cNvPr id="17" name="object 17"/>
          <p:cNvSpPr txBox="1"/>
          <p:nvPr/>
        </p:nvSpPr>
        <p:spPr>
          <a:xfrm>
            <a:off x="8396731" y="2761564"/>
            <a:ext cx="460375" cy="57531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Calibri"/>
                <a:cs typeface="Calibri"/>
              </a:rPr>
              <a:t>Evict</a:t>
            </a:r>
            <a:endParaRPr sz="1800">
              <a:latin typeface="Calibri"/>
              <a:cs typeface="Calibri"/>
            </a:endParaRPr>
          </a:p>
          <a:p>
            <a:pPr marL="12700">
              <a:lnSpc>
                <a:spcPct val="100000"/>
              </a:lnSpc>
              <a:spcBef>
                <a:spcPts val="5"/>
              </a:spcBef>
            </a:pPr>
            <a:r>
              <a:rPr sz="1800" spc="-20" dirty="0">
                <a:solidFill>
                  <a:srgbClr val="FFFFFF"/>
                </a:solidFill>
                <a:latin typeface="Calibri"/>
                <a:cs typeface="Calibri"/>
              </a:rPr>
              <a:t>Next</a:t>
            </a:r>
            <a:endParaRPr sz="1800">
              <a:latin typeface="Calibri"/>
              <a:cs typeface="Calibri"/>
            </a:endParaRPr>
          </a:p>
        </p:txBody>
      </p:sp>
      <p:sp>
        <p:nvSpPr>
          <p:cNvPr id="18" name="object 18"/>
          <p:cNvSpPr txBox="1"/>
          <p:nvPr/>
        </p:nvSpPr>
        <p:spPr>
          <a:xfrm>
            <a:off x="2566797" y="5378907"/>
            <a:ext cx="7783830" cy="574675"/>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Advantage:</a:t>
            </a:r>
            <a:r>
              <a:rPr sz="1800" spc="-45" dirty="0">
                <a:latin typeface="Calibri"/>
                <a:cs typeface="Calibri"/>
              </a:rPr>
              <a:t> </a:t>
            </a:r>
            <a:r>
              <a:rPr sz="1800" dirty="0">
                <a:latin typeface="Calibri"/>
                <a:cs typeface="Calibri"/>
              </a:rPr>
              <a:t>Simple</a:t>
            </a:r>
            <a:r>
              <a:rPr sz="1800" spc="-5" dirty="0">
                <a:latin typeface="Calibri"/>
                <a:cs typeface="Calibri"/>
              </a:rPr>
              <a:t> </a:t>
            </a:r>
            <a:r>
              <a:rPr sz="1800" dirty="0">
                <a:latin typeface="Calibri"/>
                <a:cs typeface="Calibri"/>
              </a:rPr>
              <a:t>to</a:t>
            </a:r>
            <a:r>
              <a:rPr sz="1800" spc="-30" dirty="0">
                <a:latin typeface="Calibri"/>
                <a:cs typeface="Calibri"/>
              </a:rPr>
              <a:t> </a:t>
            </a:r>
            <a:r>
              <a:rPr sz="1800" dirty="0">
                <a:latin typeface="Calibri"/>
                <a:cs typeface="Calibri"/>
              </a:rPr>
              <a:t>implement</a:t>
            </a:r>
            <a:r>
              <a:rPr sz="1800" spc="-15" dirty="0">
                <a:latin typeface="Calibri"/>
                <a:cs typeface="Calibri"/>
              </a:rPr>
              <a:t> </a:t>
            </a:r>
            <a:r>
              <a:rPr sz="1800" dirty="0">
                <a:latin typeface="Calibri"/>
                <a:cs typeface="Calibri"/>
              </a:rPr>
              <a:t>and</a:t>
            </a:r>
            <a:r>
              <a:rPr sz="1800" spc="-5" dirty="0">
                <a:latin typeface="Calibri"/>
                <a:cs typeface="Calibri"/>
              </a:rPr>
              <a:t> </a:t>
            </a:r>
            <a:r>
              <a:rPr sz="1800" spc="-10" dirty="0">
                <a:latin typeface="Calibri"/>
                <a:cs typeface="Calibri"/>
              </a:rPr>
              <a:t>understand</a:t>
            </a:r>
            <a:endParaRPr sz="1800">
              <a:latin typeface="Calibri"/>
              <a:cs typeface="Calibri"/>
            </a:endParaRPr>
          </a:p>
          <a:p>
            <a:pPr marL="12700">
              <a:lnSpc>
                <a:spcPct val="100000"/>
              </a:lnSpc>
            </a:pPr>
            <a:r>
              <a:rPr sz="1800" dirty="0">
                <a:latin typeface="Calibri"/>
                <a:cs typeface="Calibri"/>
              </a:rPr>
              <a:t>Disadvantage:</a:t>
            </a:r>
            <a:r>
              <a:rPr sz="1800" spc="-35" dirty="0">
                <a:latin typeface="Calibri"/>
                <a:cs typeface="Calibri"/>
              </a:rPr>
              <a:t> </a:t>
            </a:r>
            <a:r>
              <a:rPr sz="1800" dirty="0">
                <a:latin typeface="Calibri"/>
                <a:cs typeface="Calibri"/>
              </a:rPr>
              <a:t>Hopefully the</a:t>
            </a:r>
            <a:r>
              <a:rPr sz="1800" spc="-20" dirty="0">
                <a:latin typeface="Calibri"/>
                <a:cs typeface="Calibri"/>
              </a:rPr>
              <a:t> </a:t>
            </a:r>
            <a:r>
              <a:rPr sz="1800" dirty="0">
                <a:latin typeface="Calibri"/>
                <a:cs typeface="Calibri"/>
              </a:rPr>
              <a:t>next</a:t>
            </a:r>
            <a:r>
              <a:rPr sz="1800" spc="-15"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evict</a:t>
            </a:r>
            <a:r>
              <a:rPr sz="1800" spc="-15" dirty="0">
                <a:latin typeface="Calibri"/>
                <a:cs typeface="Calibri"/>
              </a:rPr>
              <a:t> </a:t>
            </a:r>
            <a:r>
              <a:rPr sz="1800" dirty="0">
                <a:latin typeface="Calibri"/>
                <a:cs typeface="Calibri"/>
              </a:rPr>
              <a:t>isn’t</a:t>
            </a:r>
            <a:r>
              <a:rPr sz="1800" spc="-15" dirty="0">
                <a:latin typeface="Calibri"/>
                <a:cs typeface="Calibri"/>
              </a:rPr>
              <a:t> </a:t>
            </a:r>
            <a:r>
              <a:rPr sz="1800" dirty="0">
                <a:latin typeface="Calibri"/>
                <a:cs typeface="Calibri"/>
              </a:rPr>
              <a:t>going</a:t>
            </a:r>
            <a:r>
              <a:rPr sz="1800" spc="-5"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be</a:t>
            </a:r>
            <a:r>
              <a:rPr sz="1800" spc="-20" dirty="0">
                <a:latin typeface="Calibri"/>
                <a:cs typeface="Calibri"/>
              </a:rPr>
              <a:t> </a:t>
            </a:r>
            <a:r>
              <a:rPr sz="1800" dirty="0">
                <a:latin typeface="Calibri"/>
                <a:cs typeface="Calibri"/>
              </a:rPr>
              <a:t>the</a:t>
            </a:r>
            <a:r>
              <a:rPr sz="1800" spc="-5" dirty="0">
                <a:latin typeface="Calibri"/>
                <a:cs typeface="Calibri"/>
              </a:rPr>
              <a:t> </a:t>
            </a:r>
            <a:r>
              <a:rPr sz="1800" dirty="0">
                <a:latin typeface="Calibri"/>
                <a:cs typeface="Calibri"/>
              </a:rPr>
              <a:t>next</a:t>
            </a:r>
            <a:r>
              <a:rPr sz="1800" spc="-20"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be</a:t>
            </a:r>
            <a:r>
              <a:rPr sz="1800" spc="-5" dirty="0">
                <a:latin typeface="Calibri"/>
                <a:cs typeface="Calibri"/>
              </a:rPr>
              <a:t> </a:t>
            </a:r>
            <a:r>
              <a:rPr sz="1800" spc="-10" dirty="0">
                <a:latin typeface="Calibri"/>
                <a:cs typeface="Calibri"/>
              </a:rPr>
              <a:t>accessed…</a:t>
            </a:r>
            <a:endParaRPr sz="1800">
              <a:latin typeface="Calibri"/>
              <a:cs typeface="Calibri"/>
            </a:endParaRPr>
          </a:p>
        </p:txBody>
      </p:sp>
      <p:graphicFrame>
        <p:nvGraphicFramePr>
          <p:cNvPr id="19" name="object 19"/>
          <p:cNvGraphicFramePr>
            <a:graphicFrameLocks noGrp="1"/>
          </p:cNvGraphicFramePr>
          <p:nvPr/>
        </p:nvGraphicFramePr>
        <p:xfrm>
          <a:off x="9636252" y="2039806"/>
          <a:ext cx="1294129" cy="2085340"/>
        </p:xfrm>
        <a:graphic>
          <a:graphicData uri="http://schemas.openxmlformats.org/drawingml/2006/table">
            <a:tbl>
              <a:tblPr firstRow="1" bandRow="1">
                <a:tableStyleId>{2D5ABB26-0587-4C30-8999-92F81FD0307C}</a:tableStyleId>
              </a:tblPr>
              <a:tblGrid>
                <a:gridCol w="374015">
                  <a:extLst>
                    <a:ext uri="{9D8B030D-6E8A-4147-A177-3AD203B41FA5}">
                      <a16:colId xmlns:a16="http://schemas.microsoft.com/office/drawing/2014/main" val="20000"/>
                    </a:ext>
                  </a:extLst>
                </a:gridCol>
                <a:gridCol w="410209">
                  <a:extLst>
                    <a:ext uri="{9D8B030D-6E8A-4147-A177-3AD203B41FA5}">
                      <a16:colId xmlns:a16="http://schemas.microsoft.com/office/drawing/2014/main" val="20001"/>
                    </a:ext>
                  </a:extLst>
                </a:gridCol>
                <a:gridCol w="509905">
                  <a:extLst>
                    <a:ext uri="{9D8B030D-6E8A-4147-A177-3AD203B41FA5}">
                      <a16:colId xmlns:a16="http://schemas.microsoft.com/office/drawing/2014/main" val="20002"/>
                    </a:ext>
                  </a:extLst>
                </a:gridCol>
              </a:tblGrid>
              <a:tr h="370840">
                <a:tc>
                  <a:txBody>
                    <a:bodyPr/>
                    <a:lstStyle/>
                    <a:p>
                      <a:pPr marL="31750">
                        <a:lnSpc>
                          <a:spcPts val="211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211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2110"/>
                        </a:lnSpc>
                      </a:pPr>
                      <a:r>
                        <a:rPr sz="1800" spc="-25" dirty="0">
                          <a:latin typeface="Courier New"/>
                          <a:cs typeface="Courier New"/>
                        </a:rPr>
                        <a:t>0xe</a:t>
                      </a:r>
                      <a:endParaRPr sz="1800">
                        <a:latin typeface="Courier New"/>
                        <a:cs typeface="Courier New"/>
                      </a:endParaRPr>
                    </a:p>
                  </a:txBody>
                  <a:tcPr marL="0" marR="0" marT="0" marB="0"/>
                </a:tc>
                <a:extLst>
                  <a:ext uri="{0D108BD9-81ED-4DB2-BD59-A6C34878D82A}">
                    <a16:rowId xmlns:a16="http://schemas.microsoft.com/office/drawing/2014/main" val="10000"/>
                  </a:ext>
                </a:extLst>
              </a:tr>
              <a:tr h="419100">
                <a:tc>
                  <a:txBody>
                    <a:bodyPr/>
                    <a:lstStyle/>
                    <a:p>
                      <a:pPr marL="31750">
                        <a:lnSpc>
                          <a:spcPct val="100000"/>
                        </a:lnSpc>
                        <a:spcBef>
                          <a:spcPts val="330"/>
                        </a:spcBef>
                      </a:pPr>
                      <a:r>
                        <a:rPr sz="1800" spc="-25" dirty="0">
                          <a:latin typeface="Courier New"/>
                          <a:cs typeface="Courier New"/>
                        </a:rPr>
                        <a:t>lb</a:t>
                      </a:r>
                      <a:endParaRPr sz="1800">
                        <a:latin typeface="Courier New"/>
                        <a:cs typeface="Courier New"/>
                      </a:endParaRPr>
                    </a:p>
                  </a:txBody>
                  <a:tcPr marL="0" marR="0" marT="41910" marB="0"/>
                </a:tc>
                <a:tc>
                  <a:txBody>
                    <a:bodyPr/>
                    <a:lstStyle/>
                    <a:p>
                      <a:pPr algn="ctr">
                        <a:lnSpc>
                          <a:spcPct val="100000"/>
                        </a:lnSpc>
                        <a:spcBef>
                          <a:spcPts val="330"/>
                        </a:spcBef>
                      </a:pPr>
                      <a:r>
                        <a:rPr sz="1800" spc="-25" dirty="0">
                          <a:latin typeface="Courier New"/>
                          <a:cs typeface="Courier New"/>
                        </a:rPr>
                        <a:t>x6</a:t>
                      </a:r>
                      <a:endParaRPr sz="1800">
                        <a:latin typeface="Courier New"/>
                        <a:cs typeface="Courier New"/>
                      </a:endParaRPr>
                    </a:p>
                  </a:txBody>
                  <a:tcPr marL="0" marR="0" marT="41910" marB="0"/>
                </a:tc>
                <a:tc>
                  <a:txBody>
                    <a:bodyPr/>
                    <a:lstStyle/>
                    <a:p>
                      <a:pPr marR="24130" algn="r">
                        <a:lnSpc>
                          <a:spcPct val="100000"/>
                        </a:lnSpc>
                        <a:spcBef>
                          <a:spcPts val="330"/>
                        </a:spcBef>
                      </a:pPr>
                      <a:r>
                        <a:rPr sz="1800" spc="-25" dirty="0">
                          <a:latin typeface="Courier New"/>
                          <a:cs typeface="Courier New"/>
                        </a:rPr>
                        <a:t>0xb</a:t>
                      </a:r>
                      <a:endParaRPr sz="1800">
                        <a:latin typeface="Courier New"/>
                        <a:cs typeface="Courier New"/>
                      </a:endParaRPr>
                    </a:p>
                  </a:txBody>
                  <a:tcPr marL="0" marR="0" marT="41910" marB="0"/>
                </a:tc>
                <a:extLst>
                  <a:ext uri="{0D108BD9-81ED-4DB2-BD59-A6C34878D82A}">
                    <a16:rowId xmlns:a16="http://schemas.microsoft.com/office/drawing/2014/main" val="10001"/>
                  </a:ext>
                </a:extLst>
              </a:tr>
              <a:tr h="428625">
                <a:tc>
                  <a:txBody>
                    <a:bodyPr/>
                    <a:lstStyle/>
                    <a:p>
                      <a:pPr marL="31750">
                        <a:lnSpc>
                          <a:spcPct val="100000"/>
                        </a:lnSpc>
                        <a:spcBef>
                          <a:spcPts val="330"/>
                        </a:spcBef>
                      </a:pPr>
                      <a:r>
                        <a:rPr sz="1800" spc="-25" dirty="0">
                          <a:latin typeface="Courier New"/>
                          <a:cs typeface="Courier New"/>
                        </a:rPr>
                        <a:t>lb</a:t>
                      </a:r>
                      <a:endParaRPr sz="1800">
                        <a:latin typeface="Courier New"/>
                        <a:cs typeface="Courier New"/>
                      </a:endParaRPr>
                    </a:p>
                  </a:txBody>
                  <a:tcPr marL="0" marR="0" marT="41910" marB="0"/>
                </a:tc>
                <a:tc>
                  <a:txBody>
                    <a:bodyPr/>
                    <a:lstStyle/>
                    <a:p>
                      <a:pPr algn="ctr">
                        <a:lnSpc>
                          <a:spcPct val="100000"/>
                        </a:lnSpc>
                        <a:spcBef>
                          <a:spcPts val="330"/>
                        </a:spcBef>
                      </a:pPr>
                      <a:r>
                        <a:rPr sz="1800" spc="-25" dirty="0">
                          <a:latin typeface="Courier New"/>
                          <a:cs typeface="Courier New"/>
                        </a:rPr>
                        <a:t>x6</a:t>
                      </a:r>
                      <a:endParaRPr sz="1800">
                        <a:latin typeface="Courier New"/>
                        <a:cs typeface="Courier New"/>
                      </a:endParaRPr>
                    </a:p>
                  </a:txBody>
                  <a:tcPr marL="0" marR="0" marT="41910" marB="0"/>
                </a:tc>
                <a:tc>
                  <a:txBody>
                    <a:bodyPr/>
                    <a:lstStyle/>
                    <a:p>
                      <a:pPr marR="24130" algn="r">
                        <a:lnSpc>
                          <a:spcPct val="100000"/>
                        </a:lnSpc>
                        <a:spcBef>
                          <a:spcPts val="330"/>
                        </a:spcBef>
                      </a:pPr>
                      <a:r>
                        <a:rPr sz="1800" spc="-25" dirty="0">
                          <a:latin typeface="Courier New"/>
                          <a:cs typeface="Courier New"/>
                        </a:rPr>
                        <a:t>0xc</a:t>
                      </a:r>
                      <a:endParaRPr sz="1800">
                        <a:latin typeface="Courier New"/>
                        <a:cs typeface="Courier New"/>
                      </a:endParaRPr>
                    </a:p>
                  </a:txBody>
                  <a:tcPr marL="0" marR="0" marT="41910" marB="0"/>
                </a:tc>
                <a:extLst>
                  <a:ext uri="{0D108BD9-81ED-4DB2-BD59-A6C34878D82A}">
                    <a16:rowId xmlns:a16="http://schemas.microsoft.com/office/drawing/2014/main" val="10002"/>
                  </a:ext>
                </a:extLst>
              </a:tr>
              <a:tr h="462280">
                <a:tc>
                  <a:txBody>
                    <a:bodyPr/>
                    <a:lstStyle/>
                    <a:p>
                      <a:pPr marL="31750">
                        <a:lnSpc>
                          <a:spcPct val="100000"/>
                        </a:lnSpc>
                        <a:spcBef>
                          <a:spcPts val="400"/>
                        </a:spcBef>
                      </a:pPr>
                      <a:r>
                        <a:rPr sz="1800" spc="-25" dirty="0">
                          <a:latin typeface="Courier New"/>
                          <a:cs typeface="Courier New"/>
                        </a:rPr>
                        <a:t>lb</a:t>
                      </a:r>
                      <a:endParaRPr sz="1800">
                        <a:latin typeface="Courier New"/>
                        <a:cs typeface="Courier New"/>
                      </a:endParaRPr>
                    </a:p>
                  </a:txBody>
                  <a:tcPr marL="0" marR="0" marT="50800" marB="0"/>
                </a:tc>
                <a:tc>
                  <a:txBody>
                    <a:bodyPr/>
                    <a:lstStyle/>
                    <a:p>
                      <a:pPr algn="ctr">
                        <a:lnSpc>
                          <a:spcPct val="100000"/>
                        </a:lnSpc>
                        <a:spcBef>
                          <a:spcPts val="400"/>
                        </a:spcBef>
                      </a:pPr>
                      <a:r>
                        <a:rPr sz="1800" spc="-25" dirty="0">
                          <a:latin typeface="Courier New"/>
                          <a:cs typeface="Courier New"/>
                        </a:rPr>
                        <a:t>x6</a:t>
                      </a:r>
                      <a:endParaRPr sz="1800">
                        <a:latin typeface="Courier New"/>
                        <a:cs typeface="Courier New"/>
                      </a:endParaRPr>
                    </a:p>
                  </a:txBody>
                  <a:tcPr marL="0" marR="0" marT="50800" marB="0"/>
                </a:tc>
                <a:tc>
                  <a:txBody>
                    <a:bodyPr/>
                    <a:lstStyle/>
                    <a:p>
                      <a:pPr marR="24130" algn="r">
                        <a:lnSpc>
                          <a:spcPct val="100000"/>
                        </a:lnSpc>
                        <a:spcBef>
                          <a:spcPts val="400"/>
                        </a:spcBef>
                      </a:pPr>
                      <a:r>
                        <a:rPr sz="1800" spc="-25" dirty="0">
                          <a:latin typeface="Courier New"/>
                          <a:cs typeface="Courier New"/>
                        </a:rPr>
                        <a:t>0xd</a:t>
                      </a:r>
                      <a:endParaRPr sz="1800">
                        <a:latin typeface="Courier New"/>
                        <a:cs typeface="Courier New"/>
                      </a:endParaRPr>
                    </a:p>
                  </a:txBody>
                  <a:tcPr marL="0" marR="0" marT="50800" marB="0"/>
                </a:tc>
                <a:extLst>
                  <a:ext uri="{0D108BD9-81ED-4DB2-BD59-A6C34878D82A}">
                    <a16:rowId xmlns:a16="http://schemas.microsoft.com/office/drawing/2014/main" val="10003"/>
                  </a:ext>
                </a:extLst>
              </a:tr>
              <a:tr h="404495">
                <a:tc>
                  <a:txBody>
                    <a:bodyPr/>
                    <a:lstStyle/>
                    <a:p>
                      <a:pPr marL="31750">
                        <a:lnSpc>
                          <a:spcPct val="100000"/>
                        </a:lnSpc>
                        <a:spcBef>
                          <a:spcPts val="600"/>
                        </a:spcBef>
                      </a:pPr>
                      <a:r>
                        <a:rPr sz="1800" spc="-25" dirty="0">
                          <a:latin typeface="Courier New"/>
                          <a:cs typeface="Courier New"/>
                        </a:rPr>
                        <a:t>lb</a:t>
                      </a:r>
                      <a:endParaRPr sz="1800">
                        <a:latin typeface="Courier New"/>
                        <a:cs typeface="Courier New"/>
                      </a:endParaRPr>
                    </a:p>
                  </a:txBody>
                  <a:tcPr marL="0" marR="0" marT="76200" marB="0"/>
                </a:tc>
                <a:tc>
                  <a:txBody>
                    <a:bodyPr/>
                    <a:lstStyle/>
                    <a:p>
                      <a:pPr algn="ctr">
                        <a:lnSpc>
                          <a:spcPct val="100000"/>
                        </a:lnSpc>
                        <a:spcBef>
                          <a:spcPts val="600"/>
                        </a:spcBef>
                      </a:pPr>
                      <a:r>
                        <a:rPr sz="1800" spc="-25" dirty="0">
                          <a:latin typeface="Courier New"/>
                          <a:cs typeface="Courier New"/>
                        </a:rPr>
                        <a:t>x6</a:t>
                      </a:r>
                      <a:endParaRPr sz="1800">
                        <a:latin typeface="Courier New"/>
                        <a:cs typeface="Courier New"/>
                      </a:endParaRPr>
                    </a:p>
                  </a:txBody>
                  <a:tcPr marL="0" marR="0" marT="76200" marB="0"/>
                </a:tc>
                <a:tc>
                  <a:txBody>
                    <a:bodyPr/>
                    <a:lstStyle/>
                    <a:p>
                      <a:pPr marR="24130" algn="r">
                        <a:lnSpc>
                          <a:spcPct val="100000"/>
                        </a:lnSpc>
                        <a:spcBef>
                          <a:spcPts val="600"/>
                        </a:spcBef>
                      </a:pPr>
                      <a:r>
                        <a:rPr sz="1800" spc="-25" dirty="0">
                          <a:latin typeface="Courier New"/>
                          <a:cs typeface="Courier New"/>
                        </a:rPr>
                        <a:t>0xa</a:t>
                      </a:r>
                      <a:endParaRPr sz="1800">
                        <a:latin typeface="Courier New"/>
                        <a:cs typeface="Courier New"/>
                      </a:endParaRPr>
                    </a:p>
                  </a:txBody>
                  <a:tcPr marL="0" marR="0" marT="76200" marB="0"/>
                </a:tc>
                <a:extLst>
                  <a:ext uri="{0D108BD9-81ED-4DB2-BD59-A6C34878D82A}">
                    <a16:rowId xmlns:a16="http://schemas.microsoft.com/office/drawing/2014/main" val="10004"/>
                  </a:ext>
                </a:extLst>
              </a:tr>
            </a:tbl>
          </a:graphicData>
        </a:graphic>
      </p:graphicFrame>
      <p:pic>
        <p:nvPicPr>
          <p:cNvPr id="20" name="object 20"/>
          <p:cNvPicPr/>
          <p:nvPr/>
        </p:nvPicPr>
        <p:blipFill>
          <a:blip r:embed="rId2" cstate="print"/>
          <a:stretch>
            <a:fillRect/>
          </a:stretch>
        </p:blipFill>
        <p:spPr>
          <a:xfrm>
            <a:off x="11018266" y="2941066"/>
            <a:ext cx="187959" cy="17119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754380">
              <a:lnSpc>
                <a:spcPct val="100000"/>
              </a:lnSpc>
              <a:spcBef>
                <a:spcPts val="105"/>
              </a:spcBef>
            </a:pPr>
            <a:r>
              <a:rPr dirty="0"/>
              <a:t>Replacement</a:t>
            </a:r>
            <a:r>
              <a:rPr spc="-80" dirty="0"/>
              <a:t> </a:t>
            </a:r>
            <a:r>
              <a:rPr dirty="0"/>
              <a:t>Policies</a:t>
            </a:r>
            <a:r>
              <a:rPr spc="-95" dirty="0"/>
              <a:t> </a:t>
            </a:r>
            <a:r>
              <a:rPr dirty="0"/>
              <a:t>–</a:t>
            </a:r>
            <a:r>
              <a:rPr spc="-90" dirty="0"/>
              <a:t> </a:t>
            </a:r>
            <a:r>
              <a:rPr spc="-25" dirty="0"/>
              <a:t>Round-</a:t>
            </a:r>
            <a:r>
              <a:rPr dirty="0"/>
              <a:t>Robin</a:t>
            </a:r>
            <a:r>
              <a:rPr spc="-75" dirty="0"/>
              <a:t> </a:t>
            </a:r>
            <a:r>
              <a:rPr spc="-10" dirty="0"/>
              <a:t>Analysis</a:t>
            </a:r>
          </a:p>
        </p:txBody>
      </p:sp>
      <p:grpSp>
        <p:nvGrpSpPr>
          <p:cNvPr id="3" name="object 3"/>
          <p:cNvGrpSpPr/>
          <p:nvPr/>
        </p:nvGrpSpPr>
        <p:grpSpPr>
          <a:xfrm>
            <a:off x="2712466" y="3328161"/>
            <a:ext cx="6767195" cy="762635"/>
            <a:chOff x="2712466" y="3328161"/>
            <a:chExt cx="6767195" cy="762635"/>
          </a:xfrm>
        </p:grpSpPr>
        <p:sp>
          <p:nvSpPr>
            <p:cNvPr id="4" name="object 4"/>
            <p:cNvSpPr/>
            <p:nvPr/>
          </p:nvSpPr>
          <p:spPr>
            <a:xfrm>
              <a:off x="2718816" y="3334511"/>
              <a:ext cx="6754495" cy="749935"/>
            </a:xfrm>
            <a:custGeom>
              <a:avLst/>
              <a:gdLst/>
              <a:ahLst/>
              <a:cxnLst/>
              <a:rect l="l" t="t" r="r" b="b"/>
              <a:pathLst>
                <a:path w="6754495" h="749935">
                  <a:moveTo>
                    <a:pt x="6754368" y="0"/>
                  </a:moveTo>
                  <a:lnTo>
                    <a:pt x="0" y="0"/>
                  </a:lnTo>
                  <a:lnTo>
                    <a:pt x="0" y="749807"/>
                  </a:lnTo>
                  <a:lnTo>
                    <a:pt x="6754368" y="749807"/>
                  </a:lnTo>
                  <a:lnTo>
                    <a:pt x="6754368" y="0"/>
                  </a:lnTo>
                  <a:close/>
                </a:path>
              </a:pathLst>
            </a:custGeom>
            <a:solidFill>
              <a:srgbClr val="8FAADC"/>
            </a:solidFill>
          </p:spPr>
          <p:txBody>
            <a:bodyPr wrap="square" lIns="0" tIns="0" rIns="0" bIns="0" rtlCol="0"/>
            <a:lstStyle/>
            <a:p>
              <a:endParaRPr/>
            </a:p>
          </p:txBody>
        </p:sp>
        <p:sp>
          <p:nvSpPr>
            <p:cNvPr id="5" name="object 5"/>
            <p:cNvSpPr/>
            <p:nvPr/>
          </p:nvSpPr>
          <p:spPr>
            <a:xfrm>
              <a:off x="2718816" y="3334511"/>
              <a:ext cx="6754495" cy="749935"/>
            </a:xfrm>
            <a:custGeom>
              <a:avLst/>
              <a:gdLst/>
              <a:ahLst/>
              <a:cxnLst/>
              <a:rect l="l" t="t" r="r" b="b"/>
              <a:pathLst>
                <a:path w="6754495" h="749935">
                  <a:moveTo>
                    <a:pt x="0" y="749807"/>
                  </a:moveTo>
                  <a:lnTo>
                    <a:pt x="6754368" y="749807"/>
                  </a:lnTo>
                  <a:lnTo>
                    <a:pt x="6754368" y="0"/>
                  </a:lnTo>
                  <a:lnTo>
                    <a:pt x="0" y="0"/>
                  </a:lnTo>
                  <a:lnTo>
                    <a:pt x="0" y="749807"/>
                  </a:lnTo>
                  <a:close/>
                </a:path>
              </a:pathLst>
            </a:custGeom>
            <a:ln w="12700">
              <a:solidFill>
                <a:srgbClr val="2E528F"/>
              </a:solidFill>
            </a:ln>
          </p:spPr>
          <p:txBody>
            <a:bodyPr wrap="square" lIns="0" tIns="0" rIns="0" bIns="0" rtlCol="0"/>
            <a:lstStyle/>
            <a:p>
              <a:endParaRPr/>
            </a:p>
          </p:txBody>
        </p:sp>
      </p:grpSp>
      <p:sp>
        <p:nvSpPr>
          <p:cNvPr id="6" name="object 6"/>
          <p:cNvSpPr txBox="1"/>
          <p:nvPr/>
        </p:nvSpPr>
        <p:spPr>
          <a:xfrm>
            <a:off x="2771520" y="3449682"/>
            <a:ext cx="254000" cy="487680"/>
          </a:xfrm>
          <a:prstGeom prst="rect">
            <a:avLst/>
          </a:prstGeom>
        </p:spPr>
        <p:txBody>
          <a:bodyPr vert="vert270" wrap="square" lIns="0" tIns="0" rIns="0" bIns="0" rtlCol="0">
            <a:spAutoFit/>
          </a:bodyPr>
          <a:lstStyle/>
          <a:p>
            <a:pPr marL="12700">
              <a:lnSpc>
                <a:spcPts val="1810"/>
              </a:lnSpc>
            </a:pPr>
            <a:r>
              <a:rPr sz="1800" dirty="0">
                <a:latin typeface="Calibri"/>
                <a:cs typeface="Calibri"/>
              </a:rPr>
              <a:t>Set</a:t>
            </a:r>
            <a:r>
              <a:rPr sz="1800" spc="-25" dirty="0">
                <a:latin typeface="Calibri"/>
                <a:cs typeface="Calibri"/>
              </a:rPr>
              <a:t> </a:t>
            </a:r>
            <a:r>
              <a:rPr sz="1800" spc="-50" dirty="0">
                <a:latin typeface="Calibri"/>
                <a:cs typeface="Calibri"/>
              </a:rPr>
              <a:t>0</a:t>
            </a:r>
            <a:endParaRPr sz="1800">
              <a:latin typeface="Calibri"/>
              <a:cs typeface="Calibri"/>
            </a:endParaRPr>
          </a:p>
        </p:txBody>
      </p:sp>
      <p:sp>
        <p:nvSpPr>
          <p:cNvPr id="7" name="object 7"/>
          <p:cNvSpPr txBox="1"/>
          <p:nvPr/>
        </p:nvSpPr>
        <p:spPr>
          <a:xfrm>
            <a:off x="4808220"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marL="635" algn="ctr">
              <a:lnSpc>
                <a:spcPct val="100000"/>
              </a:lnSpc>
              <a:spcBef>
                <a:spcPts val="385"/>
              </a:spcBef>
            </a:pPr>
            <a:r>
              <a:rPr sz="1800" dirty="0">
                <a:latin typeface="Calibri"/>
                <a:cs typeface="Calibri"/>
              </a:rPr>
              <a:t>e</a:t>
            </a:r>
            <a:endParaRPr sz="1800">
              <a:latin typeface="Calibri"/>
              <a:cs typeface="Calibri"/>
            </a:endParaRPr>
          </a:p>
        </p:txBody>
      </p:sp>
      <p:grpSp>
        <p:nvGrpSpPr>
          <p:cNvPr id="8" name="object 8"/>
          <p:cNvGrpSpPr/>
          <p:nvPr/>
        </p:nvGrpSpPr>
        <p:grpSpPr>
          <a:xfrm>
            <a:off x="3206242" y="3465321"/>
            <a:ext cx="1437640" cy="414020"/>
            <a:chOff x="3206242" y="3465321"/>
            <a:chExt cx="1437640" cy="414020"/>
          </a:xfrm>
        </p:grpSpPr>
        <p:sp>
          <p:nvSpPr>
            <p:cNvPr id="9" name="object 9"/>
            <p:cNvSpPr/>
            <p:nvPr/>
          </p:nvSpPr>
          <p:spPr>
            <a:xfrm>
              <a:off x="3212592" y="3471671"/>
              <a:ext cx="1424940" cy="401320"/>
            </a:xfrm>
            <a:custGeom>
              <a:avLst/>
              <a:gdLst/>
              <a:ahLst/>
              <a:cxnLst/>
              <a:rect l="l" t="t" r="r" b="b"/>
              <a:pathLst>
                <a:path w="1424939" h="401320">
                  <a:moveTo>
                    <a:pt x="1424940" y="0"/>
                  </a:moveTo>
                  <a:lnTo>
                    <a:pt x="0" y="0"/>
                  </a:lnTo>
                  <a:lnTo>
                    <a:pt x="0" y="400811"/>
                  </a:lnTo>
                  <a:lnTo>
                    <a:pt x="1424940" y="400811"/>
                  </a:lnTo>
                  <a:lnTo>
                    <a:pt x="1424940" y="0"/>
                  </a:lnTo>
                  <a:close/>
                </a:path>
              </a:pathLst>
            </a:custGeom>
            <a:solidFill>
              <a:srgbClr val="DAE2F3"/>
            </a:solidFill>
          </p:spPr>
          <p:txBody>
            <a:bodyPr wrap="square" lIns="0" tIns="0" rIns="0" bIns="0" rtlCol="0"/>
            <a:lstStyle/>
            <a:p>
              <a:endParaRPr/>
            </a:p>
          </p:txBody>
        </p:sp>
        <p:sp>
          <p:nvSpPr>
            <p:cNvPr id="10" name="object 10"/>
            <p:cNvSpPr/>
            <p:nvPr/>
          </p:nvSpPr>
          <p:spPr>
            <a:xfrm>
              <a:off x="3212592" y="3471671"/>
              <a:ext cx="1424940" cy="401320"/>
            </a:xfrm>
            <a:custGeom>
              <a:avLst/>
              <a:gdLst/>
              <a:ahLst/>
              <a:cxnLst/>
              <a:rect l="l" t="t" r="r" b="b"/>
              <a:pathLst>
                <a:path w="1424939" h="401320">
                  <a:moveTo>
                    <a:pt x="0" y="400811"/>
                  </a:moveTo>
                  <a:lnTo>
                    <a:pt x="1424940" y="400811"/>
                  </a:lnTo>
                  <a:lnTo>
                    <a:pt x="1424940" y="0"/>
                  </a:lnTo>
                  <a:lnTo>
                    <a:pt x="0" y="0"/>
                  </a:lnTo>
                  <a:lnTo>
                    <a:pt x="0" y="400811"/>
                  </a:lnTo>
                  <a:close/>
                </a:path>
              </a:pathLst>
            </a:custGeom>
            <a:ln w="12700">
              <a:solidFill>
                <a:srgbClr val="2E528F"/>
              </a:solidFill>
            </a:ln>
          </p:spPr>
          <p:txBody>
            <a:bodyPr wrap="square" lIns="0" tIns="0" rIns="0" bIns="0" rtlCol="0"/>
            <a:lstStyle/>
            <a:p>
              <a:endParaRPr/>
            </a:p>
          </p:txBody>
        </p:sp>
      </p:grpSp>
      <p:sp>
        <p:nvSpPr>
          <p:cNvPr id="11" name="object 11"/>
          <p:cNvSpPr txBox="1"/>
          <p:nvPr/>
        </p:nvSpPr>
        <p:spPr>
          <a:xfrm>
            <a:off x="3857371" y="3507994"/>
            <a:ext cx="13525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a</a:t>
            </a:r>
            <a:endParaRPr sz="1800">
              <a:latin typeface="Calibri"/>
              <a:cs typeface="Calibri"/>
            </a:endParaRPr>
          </a:p>
        </p:txBody>
      </p:sp>
      <p:sp>
        <p:nvSpPr>
          <p:cNvPr id="12" name="object 12"/>
          <p:cNvSpPr txBox="1"/>
          <p:nvPr/>
        </p:nvSpPr>
        <p:spPr>
          <a:xfrm>
            <a:off x="6373367"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marL="1270" algn="ctr">
              <a:lnSpc>
                <a:spcPct val="100000"/>
              </a:lnSpc>
              <a:spcBef>
                <a:spcPts val="385"/>
              </a:spcBef>
            </a:pPr>
            <a:r>
              <a:rPr sz="1800" dirty="0">
                <a:latin typeface="Calibri"/>
                <a:cs typeface="Calibri"/>
              </a:rPr>
              <a:t>b</a:t>
            </a:r>
            <a:endParaRPr sz="1800">
              <a:latin typeface="Calibri"/>
              <a:cs typeface="Calibri"/>
            </a:endParaRPr>
          </a:p>
        </p:txBody>
      </p:sp>
      <p:sp>
        <p:nvSpPr>
          <p:cNvPr id="13" name="object 13"/>
          <p:cNvSpPr txBox="1"/>
          <p:nvPr/>
        </p:nvSpPr>
        <p:spPr>
          <a:xfrm>
            <a:off x="7940040" y="3464052"/>
            <a:ext cx="1424940" cy="402590"/>
          </a:xfrm>
          <a:prstGeom prst="rect">
            <a:avLst/>
          </a:prstGeom>
          <a:solidFill>
            <a:srgbClr val="DAE2F3"/>
          </a:solidFill>
          <a:ln w="12700">
            <a:solidFill>
              <a:srgbClr val="2E528F"/>
            </a:solidFill>
          </a:ln>
        </p:spPr>
        <p:txBody>
          <a:bodyPr vert="horz" wrap="square" lIns="0" tIns="49530" rIns="0" bIns="0" rtlCol="0">
            <a:spAutoFit/>
          </a:bodyPr>
          <a:lstStyle/>
          <a:p>
            <a:pPr marL="3810" algn="ctr">
              <a:lnSpc>
                <a:spcPct val="100000"/>
              </a:lnSpc>
              <a:spcBef>
                <a:spcPts val="390"/>
              </a:spcBef>
            </a:pPr>
            <a:r>
              <a:rPr sz="1800" dirty="0">
                <a:latin typeface="Calibri"/>
                <a:cs typeface="Calibri"/>
              </a:rPr>
              <a:t>c</a:t>
            </a:r>
            <a:endParaRPr sz="1800">
              <a:latin typeface="Calibri"/>
              <a:cs typeface="Calibri"/>
            </a:endParaRPr>
          </a:p>
        </p:txBody>
      </p:sp>
      <p:grpSp>
        <p:nvGrpSpPr>
          <p:cNvPr id="14" name="object 14"/>
          <p:cNvGrpSpPr/>
          <p:nvPr/>
        </p:nvGrpSpPr>
        <p:grpSpPr>
          <a:xfrm>
            <a:off x="3073654" y="2782570"/>
            <a:ext cx="1706245" cy="750570"/>
            <a:chOff x="3073654" y="2782570"/>
            <a:chExt cx="1706245" cy="750570"/>
          </a:xfrm>
        </p:grpSpPr>
        <p:sp>
          <p:nvSpPr>
            <p:cNvPr id="15" name="object 15"/>
            <p:cNvSpPr/>
            <p:nvPr/>
          </p:nvSpPr>
          <p:spPr>
            <a:xfrm>
              <a:off x="3080004" y="2788920"/>
              <a:ext cx="1693545" cy="737870"/>
            </a:xfrm>
            <a:custGeom>
              <a:avLst/>
              <a:gdLst/>
              <a:ahLst/>
              <a:cxnLst/>
              <a:rect l="l" t="t" r="r" b="b"/>
              <a:pathLst>
                <a:path w="1693545" h="737870">
                  <a:moveTo>
                    <a:pt x="1269872" y="0"/>
                  </a:moveTo>
                  <a:lnTo>
                    <a:pt x="423291" y="0"/>
                  </a:lnTo>
                  <a:lnTo>
                    <a:pt x="423291" y="368807"/>
                  </a:lnTo>
                  <a:lnTo>
                    <a:pt x="0" y="368807"/>
                  </a:lnTo>
                  <a:lnTo>
                    <a:pt x="846582" y="737615"/>
                  </a:lnTo>
                  <a:lnTo>
                    <a:pt x="1693163" y="368807"/>
                  </a:lnTo>
                  <a:lnTo>
                    <a:pt x="1269872" y="368807"/>
                  </a:lnTo>
                  <a:lnTo>
                    <a:pt x="1269872" y="0"/>
                  </a:lnTo>
                  <a:close/>
                </a:path>
              </a:pathLst>
            </a:custGeom>
            <a:solidFill>
              <a:srgbClr val="000000"/>
            </a:solidFill>
          </p:spPr>
          <p:txBody>
            <a:bodyPr wrap="square" lIns="0" tIns="0" rIns="0" bIns="0" rtlCol="0"/>
            <a:lstStyle/>
            <a:p>
              <a:endParaRPr/>
            </a:p>
          </p:txBody>
        </p:sp>
        <p:sp>
          <p:nvSpPr>
            <p:cNvPr id="16" name="object 16"/>
            <p:cNvSpPr/>
            <p:nvPr/>
          </p:nvSpPr>
          <p:spPr>
            <a:xfrm>
              <a:off x="3080004" y="2788920"/>
              <a:ext cx="1693545" cy="737870"/>
            </a:xfrm>
            <a:custGeom>
              <a:avLst/>
              <a:gdLst/>
              <a:ahLst/>
              <a:cxnLst/>
              <a:rect l="l" t="t" r="r" b="b"/>
              <a:pathLst>
                <a:path w="1693545" h="737870">
                  <a:moveTo>
                    <a:pt x="0" y="368807"/>
                  </a:moveTo>
                  <a:lnTo>
                    <a:pt x="423291" y="368807"/>
                  </a:lnTo>
                  <a:lnTo>
                    <a:pt x="423291" y="0"/>
                  </a:lnTo>
                  <a:lnTo>
                    <a:pt x="1269872" y="0"/>
                  </a:lnTo>
                  <a:lnTo>
                    <a:pt x="1269872" y="368807"/>
                  </a:lnTo>
                  <a:lnTo>
                    <a:pt x="1693163" y="368807"/>
                  </a:lnTo>
                  <a:lnTo>
                    <a:pt x="846582" y="737615"/>
                  </a:lnTo>
                  <a:lnTo>
                    <a:pt x="0" y="368807"/>
                  </a:lnTo>
                  <a:close/>
                </a:path>
              </a:pathLst>
            </a:custGeom>
            <a:ln w="12700">
              <a:solidFill>
                <a:srgbClr val="000000"/>
              </a:solidFill>
            </a:ln>
          </p:spPr>
          <p:txBody>
            <a:bodyPr wrap="square" lIns="0" tIns="0" rIns="0" bIns="0" rtlCol="0"/>
            <a:lstStyle/>
            <a:p>
              <a:endParaRPr/>
            </a:p>
          </p:txBody>
        </p:sp>
      </p:grpSp>
      <p:sp>
        <p:nvSpPr>
          <p:cNvPr id="17" name="object 17"/>
          <p:cNvSpPr txBox="1"/>
          <p:nvPr/>
        </p:nvSpPr>
        <p:spPr>
          <a:xfrm>
            <a:off x="3697351" y="2764028"/>
            <a:ext cx="460375" cy="574040"/>
          </a:xfrm>
          <a:prstGeom prst="rect">
            <a:avLst/>
          </a:prstGeom>
        </p:spPr>
        <p:txBody>
          <a:bodyPr vert="horz" wrap="square" lIns="0" tIns="12700" rIns="0" bIns="0" rtlCol="0">
            <a:spAutoFit/>
          </a:bodyPr>
          <a:lstStyle/>
          <a:p>
            <a:pPr marL="12700" marR="5080">
              <a:lnSpc>
                <a:spcPct val="100000"/>
              </a:lnSpc>
              <a:spcBef>
                <a:spcPts val="100"/>
              </a:spcBef>
            </a:pPr>
            <a:r>
              <a:rPr sz="1800" spc="-25" dirty="0">
                <a:solidFill>
                  <a:srgbClr val="FFFFFF"/>
                </a:solidFill>
                <a:latin typeface="Calibri"/>
                <a:cs typeface="Calibri"/>
              </a:rPr>
              <a:t>Evict </a:t>
            </a:r>
            <a:r>
              <a:rPr sz="1800" spc="-20" dirty="0">
                <a:solidFill>
                  <a:srgbClr val="FFFFFF"/>
                </a:solidFill>
                <a:latin typeface="Calibri"/>
                <a:cs typeface="Calibri"/>
              </a:rPr>
              <a:t>Next</a:t>
            </a:r>
            <a:endParaRPr sz="1800">
              <a:latin typeface="Calibri"/>
              <a:cs typeface="Calibri"/>
            </a:endParaRPr>
          </a:p>
        </p:txBody>
      </p:sp>
      <p:sp>
        <p:nvSpPr>
          <p:cNvPr id="18" name="object 18"/>
          <p:cNvSpPr txBox="1"/>
          <p:nvPr/>
        </p:nvSpPr>
        <p:spPr>
          <a:xfrm>
            <a:off x="2566797" y="5378907"/>
            <a:ext cx="7783830" cy="574675"/>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Advantage:</a:t>
            </a:r>
            <a:r>
              <a:rPr sz="1800" spc="-45" dirty="0">
                <a:latin typeface="Calibri"/>
                <a:cs typeface="Calibri"/>
              </a:rPr>
              <a:t> </a:t>
            </a:r>
            <a:r>
              <a:rPr sz="1800" dirty="0">
                <a:latin typeface="Calibri"/>
                <a:cs typeface="Calibri"/>
              </a:rPr>
              <a:t>Simple</a:t>
            </a:r>
            <a:r>
              <a:rPr sz="1800" spc="-5" dirty="0">
                <a:latin typeface="Calibri"/>
                <a:cs typeface="Calibri"/>
              </a:rPr>
              <a:t> </a:t>
            </a:r>
            <a:r>
              <a:rPr sz="1800" dirty="0">
                <a:latin typeface="Calibri"/>
                <a:cs typeface="Calibri"/>
              </a:rPr>
              <a:t>to</a:t>
            </a:r>
            <a:r>
              <a:rPr sz="1800" spc="-30" dirty="0">
                <a:latin typeface="Calibri"/>
                <a:cs typeface="Calibri"/>
              </a:rPr>
              <a:t> </a:t>
            </a:r>
            <a:r>
              <a:rPr sz="1800" dirty="0">
                <a:latin typeface="Calibri"/>
                <a:cs typeface="Calibri"/>
              </a:rPr>
              <a:t>implement</a:t>
            </a:r>
            <a:r>
              <a:rPr sz="1800" spc="-15" dirty="0">
                <a:latin typeface="Calibri"/>
                <a:cs typeface="Calibri"/>
              </a:rPr>
              <a:t> </a:t>
            </a:r>
            <a:r>
              <a:rPr sz="1800" dirty="0">
                <a:latin typeface="Calibri"/>
                <a:cs typeface="Calibri"/>
              </a:rPr>
              <a:t>and</a:t>
            </a:r>
            <a:r>
              <a:rPr sz="1800" spc="-5" dirty="0">
                <a:latin typeface="Calibri"/>
                <a:cs typeface="Calibri"/>
              </a:rPr>
              <a:t> </a:t>
            </a:r>
            <a:r>
              <a:rPr sz="1800" spc="-10" dirty="0">
                <a:latin typeface="Calibri"/>
                <a:cs typeface="Calibri"/>
              </a:rPr>
              <a:t>understand</a:t>
            </a:r>
            <a:endParaRPr sz="1800">
              <a:latin typeface="Calibri"/>
              <a:cs typeface="Calibri"/>
            </a:endParaRPr>
          </a:p>
          <a:p>
            <a:pPr marL="12700">
              <a:lnSpc>
                <a:spcPct val="100000"/>
              </a:lnSpc>
            </a:pPr>
            <a:r>
              <a:rPr sz="1800" dirty="0">
                <a:latin typeface="Calibri"/>
                <a:cs typeface="Calibri"/>
              </a:rPr>
              <a:t>Disadvantage:</a:t>
            </a:r>
            <a:r>
              <a:rPr sz="1800" spc="-35" dirty="0">
                <a:latin typeface="Calibri"/>
                <a:cs typeface="Calibri"/>
              </a:rPr>
              <a:t> </a:t>
            </a:r>
            <a:r>
              <a:rPr sz="1800" dirty="0">
                <a:latin typeface="Calibri"/>
                <a:cs typeface="Calibri"/>
              </a:rPr>
              <a:t>Hopefully the</a:t>
            </a:r>
            <a:r>
              <a:rPr sz="1800" spc="-20" dirty="0">
                <a:latin typeface="Calibri"/>
                <a:cs typeface="Calibri"/>
              </a:rPr>
              <a:t> </a:t>
            </a:r>
            <a:r>
              <a:rPr sz="1800" dirty="0">
                <a:latin typeface="Calibri"/>
                <a:cs typeface="Calibri"/>
              </a:rPr>
              <a:t>next</a:t>
            </a:r>
            <a:r>
              <a:rPr sz="1800" spc="-15"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evict</a:t>
            </a:r>
            <a:r>
              <a:rPr sz="1800" spc="-15" dirty="0">
                <a:latin typeface="Calibri"/>
                <a:cs typeface="Calibri"/>
              </a:rPr>
              <a:t> </a:t>
            </a:r>
            <a:r>
              <a:rPr sz="1800" dirty="0">
                <a:latin typeface="Calibri"/>
                <a:cs typeface="Calibri"/>
              </a:rPr>
              <a:t>isn’t</a:t>
            </a:r>
            <a:r>
              <a:rPr sz="1800" spc="-15" dirty="0">
                <a:latin typeface="Calibri"/>
                <a:cs typeface="Calibri"/>
              </a:rPr>
              <a:t> </a:t>
            </a:r>
            <a:r>
              <a:rPr sz="1800" dirty="0">
                <a:latin typeface="Calibri"/>
                <a:cs typeface="Calibri"/>
              </a:rPr>
              <a:t>going</a:t>
            </a:r>
            <a:r>
              <a:rPr sz="1800" spc="-5"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be</a:t>
            </a:r>
            <a:r>
              <a:rPr sz="1800" spc="-20" dirty="0">
                <a:latin typeface="Calibri"/>
                <a:cs typeface="Calibri"/>
              </a:rPr>
              <a:t> </a:t>
            </a:r>
            <a:r>
              <a:rPr sz="1800" dirty="0">
                <a:latin typeface="Calibri"/>
                <a:cs typeface="Calibri"/>
              </a:rPr>
              <a:t>the</a:t>
            </a:r>
            <a:r>
              <a:rPr sz="1800" spc="-5" dirty="0">
                <a:latin typeface="Calibri"/>
                <a:cs typeface="Calibri"/>
              </a:rPr>
              <a:t> </a:t>
            </a:r>
            <a:r>
              <a:rPr sz="1800" dirty="0">
                <a:latin typeface="Calibri"/>
                <a:cs typeface="Calibri"/>
              </a:rPr>
              <a:t>next</a:t>
            </a:r>
            <a:r>
              <a:rPr sz="1800" spc="-20"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be</a:t>
            </a:r>
            <a:r>
              <a:rPr sz="1800" spc="-5" dirty="0">
                <a:latin typeface="Calibri"/>
                <a:cs typeface="Calibri"/>
              </a:rPr>
              <a:t> </a:t>
            </a:r>
            <a:r>
              <a:rPr sz="1800" spc="-10" dirty="0">
                <a:latin typeface="Calibri"/>
                <a:cs typeface="Calibri"/>
              </a:rPr>
              <a:t>accessed…</a:t>
            </a:r>
            <a:endParaRPr sz="1800">
              <a:latin typeface="Calibri"/>
              <a:cs typeface="Calibri"/>
            </a:endParaRPr>
          </a:p>
        </p:txBody>
      </p:sp>
      <p:graphicFrame>
        <p:nvGraphicFramePr>
          <p:cNvPr id="19" name="object 19"/>
          <p:cNvGraphicFramePr>
            <a:graphicFrameLocks noGrp="1"/>
          </p:cNvGraphicFramePr>
          <p:nvPr/>
        </p:nvGraphicFramePr>
        <p:xfrm>
          <a:off x="9636252" y="2039806"/>
          <a:ext cx="1294129" cy="2085340"/>
        </p:xfrm>
        <a:graphic>
          <a:graphicData uri="http://schemas.openxmlformats.org/drawingml/2006/table">
            <a:tbl>
              <a:tblPr firstRow="1" bandRow="1">
                <a:tableStyleId>{2D5ABB26-0587-4C30-8999-92F81FD0307C}</a:tableStyleId>
              </a:tblPr>
              <a:tblGrid>
                <a:gridCol w="374015">
                  <a:extLst>
                    <a:ext uri="{9D8B030D-6E8A-4147-A177-3AD203B41FA5}">
                      <a16:colId xmlns:a16="http://schemas.microsoft.com/office/drawing/2014/main" val="20000"/>
                    </a:ext>
                  </a:extLst>
                </a:gridCol>
                <a:gridCol w="410209">
                  <a:extLst>
                    <a:ext uri="{9D8B030D-6E8A-4147-A177-3AD203B41FA5}">
                      <a16:colId xmlns:a16="http://schemas.microsoft.com/office/drawing/2014/main" val="20001"/>
                    </a:ext>
                  </a:extLst>
                </a:gridCol>
                <a:gridCol w="509905">
                  <a:extLst>
                    <a:ext uri="{9D8B030D-6E8A-4147-A177-3AD203B41FA5}">
                      <a16:colId xmlns:a16="http://schemas.microsoft.com/office/drawing/2014/main" val="20002"/>
                    </a:ext>
                  </a:extLst>
                </a:gridCol>
              </a:tblGrid>
              <a:tr h="370840">
                <a:tc>
                  <a:txBody>
                    <a:bodyPr/>
                    <a:lstStyle/>
                    <a:p>
                      <a:pPr marL="31750">
                        <a:lnSpc>
                          <a:spcPts val="211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211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2110"/>
                        </a:lnSpc>
                      </a:pPr>
                      <a:r>
                        <a:rPr sz="1800" spc="-25" dirty="0">
                          <a:latin typeface="Courier New"/>
                          <a:cs typeface="Courier New"/>
                        </a:rPr>
                        <a:t>0xe</a:t>
                      </a:r>
                      <a:endParaRPr sz="1800">
                        <a:latin typeface="Courier New"/>
                        <a:cs typeface="Courier New"/>
                      </a:endParaRPr>
                    </a:p>
                  </a:txBody>
                  <a:tcPr marL="0" marR="0" marT="0" marB="0"/>
                </a:tc>
                <a:extLst>
                  <a:ext uri="{0D108BD9-81ED-4DB2-BD59-A6C34878D82A}">
                    <a16:rowId xmlns:a16="http://schemas.microsoft.com/office/drawing/2014/main" val="10000"/>
                  </a:ext>
                </a:extLst>
              </a:tr>
              <a:tr h="419100">
                <a:tc>
                  <a:txBody>
                    <a:bodyPr/>
                    <a:lstStyle/>
                    <a:p>
                      <a:pPr marL="31750">
                        <a:lnSpc>
                          <a:spcPct val="100000"/>
                        </a:lnSpc>
                        <a:spcBef>
                          <a:spcPts val="330"/>
                        </a:spcBef>
                      </a:pPr>
                      <a:r>
                        <a:rPr sz="1800" spc="-25" dirty="0">
                          <a:latin typeface="Courier New"/>
                          <a:cs typeface="Courier New"/>
                        </a:rPr>
                        <a:t>lb</a:t>
                      </a:r>
                      <a:endParaRPr sz="1800">
                        <a:latin typeface="Courier New"/>
                        <a:cs typeface="Courier New"/>
                      </a:endParaRPr>
                    </a:p>
                  </a:txBody>
                  <a:tcPr marL="0" marR="0" marT="41910" marB="0"/>
                </a:tc>
                <a:tc>
                  <a:txBody>
                    <a:bodyPr/>
                    <a:lstStyle/>
                    <a:p>
                      <a:pPr algn="ctr">
                        <a:lnSpc>
                          <a:spcPct val="100000"/>
                        </a:lnSpc>
                        <a:spcBef>
                          <a:spcPts val="330"/>
                        </a:spcBef>
                      </a:pPr>
                      <a:r>
                        <a:rPr sz="1800" spc="-25" dirty="0">
                          <a:latin typeface="Courier New"/>
                          <a:cs typeface="Courier New"/>
                        </a:rPr>
                        <a:t>x6</a:t>
                      </a:r>
                      <a:endParaRPr sz="1800">
                        <a:latin typeface="Courier New"/>
                        <a:cs typeface="Courier New"/>
                      </a:endParaRPr>
                    </a:p>
                  </a:txBody>
                  <a:tcPr marL="0" marR="0" marT="41910" marB="0"/>
                </a:tc>
                <a:tc>
                  <a:txBody>
                    <a:bodyPr/>
                    <a:lstStyle/>
                    <a:p>
                      <a:pPr marR="24130" algn="r">
                        <a:lnSpc>
                          <a:spcPct val="100000"/>
                        </a:lnSpc>
                        <a:spcBef>
                          <a:spcPts val="330"/>
                        </a:spcBef>
                      </a:pPr>
                      <a:r>
                        <a:rPr sz="1800" spc="-25" dirty="0">
                          <a:latin typeface="Courier New"/>
                          <a:cs typeface="Courier New"/>
                        </a:rPr>
                        <a:t>0xb</a:t>
                      </a:r>
                      <a:endParaRPr sz="1800">
                        <a:latin typeface="Courier New"/>
                        <a:cs typeface="Courier New"/>
                      </a:endParaRPr>
                    </a:p>
                  </a:txBody>
                  <a:tcPr marL="0" marR="0" marT="41910" marB="0"/>
                </a:tc>
                <a:extLst>
                  <a:ext uri="{0D108BD9-81ED-4DB2-BD59-A6C34878D82A}">
                    <a16:rowId xmlns:a16="http://schemas.microsoft.com/office/drawing/2014/main" val="10001"/>
                  </a:ext>
                </a:extLst>
              </a:tr>
              <a:tr h="428625">
                <a:tc>
                  <a:txBody>
                    <a:bodyPr/>
                    <a:lstStyle/>
                    <a:p>
                      <a:pPr marL="31750">
                        <a:lnSpc>
                          <a:spcPct val="100000"/>
                        </a:lnSpc>
                        <a:spcBef>
                          <a:spcPts val="330"/>
                        </a:spcBef>
                      </a:pPr>
                      <a:r>
                        <a:rPr sz="1800" spc="-25" dirty="0">
                          <a:latin typeface="Courier New"/>
                          <a:cs typeface="Courier New"/>
                        </a:rPr>
                        <a:t>lb</a:t>
                      </a:r>
                      <a:endParaRPr sz="1800">
                        <a:latin typeface="Courier New"/>
                        <a:cs typeface="Courier New"/>
                      </a:endParaRPr>
                    </a:p>
                  </a:txBody>
                  <a:tcPr marL="0" marR="0" marT="41910" marB="0"/>
                </a:tc>
                <a:tc>
                  <a:txBody>
                    <a:bodyPr/>
                    <a:lstStyle/>
                    <a:p>
                      <a:pPr algn="ctr">
                        <a:lnSpc>
                          <a:spcPct val="100000"/>
                        </a:lnSpc>
                        <a:spcBef>
                          <a:spcPts val="330"/>
                        </a:spcBef>
                      </a:pPr>
                      <a:r>
                        <a:rPr sz="1800" spc="-25" dirty="0">
                          <a:latin typeface="Courier New"/>
                          <a:cs typeface="Courier New"/>
                        </a:rPr>
                        <a:t>x6</a:t>
                      </a:r>
                      <a:endParaRPr sz="1800">
                        <a:latin typeface="Courier New"/>
                        <a:cs typeface="Courier New"/>
                      </a:endParaRPr>
                    </a:p>
                  </a:txBody>
                  <a:tcPr marL="0" marR="0" marT="41910" marB="0"/>
                </a:tc>
                <a:tc>
                  <a:txBody>
                    <a:bodyPr/>
                    <a:lstStyle/>
                    <a:p>
                      <a:pPr marR="24130" algn="r">
                        <a:lnSpc>
                          <a:spcPct val="100000"/>
                        </a:lnSpc>
                        <a:spcBef>
                          <a:spcPts val="330"/>
                        </a:spcBef>
                      </a:pPr>
                      <a:r>
                        <a:rPr sz="1800" spc="-25" dirty="0">
                          <a:latin typeface="Courier New"/>
                          <a:cs typeface="Courier New"/>
                        </a:rPr>
                        <a:t>0xc</a:t>
                      </a:r>
                      <a:endParaRPr sz="1800">
                        <a:latin typeface="Courier New"/>
                        <a:cs typeface="Courier New"/>
                      </a:endParaRPr>
                    </a:p>
                  </a:txBody>
                  <a:tcPr marL="0" marR="0" marT="41910" marB="0"/>
                </a:tc>
                <a:extLst>
                  <a:ext uri="{0D108BD9-81ED-4DB2-BD59-A6C34878D82A}">
                    <a16:rowId xmlns:a16="http://schemas.microsoft.com/office/drawing/2014/main" val="10002"/>
                  </a:ext>
                </a:extLst>
              </a:tr>
              <a:tr h="462280">
                <a:tc>
                  <a:txBody>
                    <a:bodyPr/>
                    <a:lstStyle/>
                    <a:p>
                      <a:pPr marL="31750">
                        <a:lnSpc>
                          <a:spcPct val="100000"/>
                        </a:lnSpc>
                        <a:spcBef>
                          <a:spcPts val="400"/>
                        </a:spcBef>
                      </a:pPr>
                      <a:r>
                        <a:rPr sz="1800" spc="-25" dirty="0">
                          <a:latin typeface="Courier New"/>
                          <a:cs typeface="Courier New"/>
                        </a:rPr>
                        <a:t>lb</a:t>
                      </a:r>
                      <a:endParaRPr sz="1800">
                        <a:latin typeface="Courier New"/>
                        <a:cs typeface="Courier New"/>
                      </a:endParaRPr>
                    </a:p>
                  </a:txBody>
                  <a:tcPr marL="0" marR="0" marT="50800" marB="0"/>
                </a:tc>
                <a:tc>
                  <a:txBody>
                    <a:bodyPr/>
                    <a:lstStyle/>
                    <a:p>
                      <a:pPr algn="ctr">
                        <a:lnSpc>
                          <a:spcPct val="100000"/>
                        </a:lnSpc>
                        <a:spcBef>
                          <a:spcPts val="400"/>
                        </a:spcBef>
                      </a:pPr>
                      <a:r>
                        <a:rPr sz="1800" spc="-25" dirty="0">
                          <a:latin typeface="Courier New"/>
                          <a:cs typeface="Courier New"/>
                        </a:rPr>
                        <a:t>x6</a:t>
                      </a:r>
                      <a:endParaRPr sz="1800">
                        <a:latin typeface="Courier New"/>
                        <a:cs typeface="Courier New"/>
                      </a:endParaRPr>
                    </a:p>
                  </a:txBody>
                  <a:tcPr marL="0" marR="0" marT="50800" marB="0"/>
                </a:tc>
                <a:tc>
                  <a:txBody>
                    <a:bodyPr/>
                    <a:lstStyle/>
                    <a:p>
                      <a:pPr marR="24130" algn="r">
                        <a:lnSpc>
                          <a:spcPct val="100000"/>
                        </a:lnSpc>
                        <a:spcBef>
                          <a:spcPts val="400"/>
                        </a:spcBef>
                      </a:pPr>
                      <a:r>
                        <a:rPr sz="1800" spc="-25" dirty="0">
                          <a:latin typeface="Courier New"/>
                          <a:cs typeface="Courier New"/>
                        </a:rPr>
                        <a:t>0xd</a:t>
                      </a:r>
                      <a:endParaRPr sz="1800">
                        <a:latin typeface="Courier New"/>
                        <a:cs typeface="Courier New"/>
                      </a:endParaRPr>
                    </a:p>
                  </a:txBody>
                  <a:tcPr marL="0" marR="0" marT="50800" marB="0"/>
                </a:tc>
                <a:extLst>
                  <a:ext uri="{0D108BD9-81ED-4DB2-BD59-A6C34878D82A}">
                    <a16:rowId xmlns:a16="http://schemas.microsoft.com/office/drawing/2014/main" val="10003"/>
                  </a:ext>
                </a:extLst>
              </a:tr>
              <a:tr h="404495">
                <a:tc>
                  <a:txBody>
                    <a:bodyPr/>
                    <a:lstStyle/>
                    <a:p>
                      <a:pPr marL="31750">
                        <a:lnSpc>
                          <a:spcPct val="100000"/>
                        </a:lnSpc>
                        <a:spcBef>
                          <a:spcPts val="600"/>
                        </a:spcBef>
                      </a:pPr>
                      <a:r>
                        <a:rPr sz="1800" spc="-25" dirty="0">
                          <a:latin typeface="Courier New"/>
                          <a:cs typeface="Courier New"/>
                        </a:rPr>
                        <a:t>lb</a:t>
                      </a:r>
                      <a:endParaRPr sz="1800">
                        <a:latin typeface="Courier New"/>
                        <a:cs typeface="Courier New"/>
                      </a:endParaRPr>
                    </a:p>
                  </a:txBody>
                  <a:tcPr marL="0" marR="0" marT="76200" marB="0"/>
                </a:tc>
                <a:tc>
                  <a:txBody>
                    <a:bodyPr/>
                    <a:lstStyle/>
                    <a:p>
                      <a:pPr algn="ctr">
                        <a:lnSpc>
                          <a:spcPct val="100000"/>
                        </a:lnSpc>
                        <a:spcBef>
                          <a:spcPts val="600"/>
                        </a:spcBef>
                      </a:pPr>
                      <a:r>
                        <a:rPr sz="1800" spc="-25" dirty="0">
                          <a:latin typeface="Courier New"/>
                          <a:cs typeface="Courier New"/>
                        </a:rPr>
                        <a:t>x6</a:t>
                      </a:r>
                      <a:endParaRPr sz="1800">
                        <a:latin typeface="Courier New"/>
                        <a:cs typeface="Courier New"/>
                      </a:endParaRPr>
                    </a:p>
                  </a:txBody>
                  <a:tcPr marL="0" marR="0" marT="76200" marB="0"/>
                </a:tc>
                <a:tc>
                  <a:txBody>
                    <a:bodyPr/>
                    <a:lstStyle/>
                    <a:p>
                      <a:pPr marR="24130" algn="r">
                        <a:lnSpc>
                          <a:spcPct val="100000"/>
                        </a:lnSpc>
                        <a:spcBef>
                          <a:spcPts val="600"/>
                        </a:spcBef>
                      </a:pPr>
                      <a:r>
                        <a:rPr sz="1800" spc="-25" dirty="0">
                          <a:latin typeface="Courier New"/>
                          <a:cs typeface="Courier New"/>
                        </a:rPr>
                        <a:t>0xa</a:t>
                      </a:r>
                      <a:endParaRPr sz="1800">
                        <a:latin typeface="Courier New"/>
                        <a:cs typeface="Courier New"/>
                      </a:endParaRPr>
                    </a:p>
                  </a:txBody>
                  <a:tcPr marL="0" marR="0" marT="76200" marB="0"/>
                </a:tc>
                <a:extLst>
                  <a:ext uri="{0D108BD9-81ED-4DB2-BD59-A6C34878D82A}">
                    <a16:rowId xmlns:a16="http://schemas.microsoft.com/office/drawing/2014/main" val="10004"/>
                  </a:ext>
                </a:extLst>
              </a:tr>
            </a:tbl>
          </a:graphicData>
        </a:graphic>
      </p:graphicFrame>
      <p:pic>
        <p:nvPicPr>
          <p:cNvPr id="20" name="object 20"/>
          <p:cNvPicPr/>
          <p:nvPr/>
        </p:nvPicPr>
        <p:blipFill>
          <a:blip r:embed="rId2" cstate="print"/>
          <a:stretch>
            <a:fillRect/>
          </a:stretch>
        </p:blipFill>
        <p:spPr>
          <a:xfrm>
            <a:off x="11027409" y="3386073"/>
            <a:ext cx="189484" cy="17119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754380">
              <a:lnSpc>
                <a:spcPct val="100000"/>
              </a:lnSpc>
              <a:spcBef>
                <a:spcPts val="105"/>
              </a:spcBef>
            </a:pPr>
            <a:r>
              <a:rPr dirty="0"/>
              <a:t>Replacement</a:t>
            </a:r>
            <a:r>
              <a:rPr spc="-80" dirty="0"/>
              <a:t> </a:t>
            </a:r>
            <a:r>
              <a:rPr dirty="0"/>
              <a:t>Policies</a:t>
            </a:r>
            <a:r>
              <a:rPr spc="-95" dirty="0"/>
              <a:t> </a:t>
            </a:r>
            <a:r>
              <a:rPr dirty="0"/>
              <a:t>–</a:t>
            </a:r>
            <a:r>
              <a:rPr spc="-90" dirty="0"/>
              <a:t> </a:t>
            </a:r>
            <a:r>
              <a:rPr spc="-25" dirty="0"/>
              <a:t>Round-</a:t>
            </a:r>
            <a:r>
              <a:rPr dirty="0"/>
              <a:t>Robin</a:t>
            </a:r>
            <a:r>
              <a:rPr spc="-75" dirty="0"/>
              <a:t> </a:t>
            </a:r>
            <a:r>
              <a:rPr spc="-10" dirty="0"/>
              <a:t>Analysis</a:t>
            </a:r>
          </a:p>
        </p:txBody>
      </p:sp>
      <p:grpSp>
        <p:nvGrpSpPr>
          <p:cNvPr id="3" name="object 3"/>
          <p:cNvGrpSpPr/>
          <p:nvPr/>
        </p:nvGrpSpPr>
        <p:grpSpPr>
          <a:xfrm>
            <a:off x="2712466" y="3328161"/>
            <a:ext cx="6767195" cy="762635"/>
            <a:chOff x="2712466" y="3328161"/>
            <a:chExt cx="6767195" cy="762635"/>
          </a:xfrm>
        </p:grpSpPr>
        <p:sp>
          <p:nvSpPr>
            <p:cNvPr id="4" name="object 4"/>
            <p:cNvSpPr/>
            <p:nvPr/>
          </p:nvSpPr>
          <p:spPr>
            <a:xfrm>
              <a:off x="2718816" y="3334511"/>
              <a:ext cx="6754495" cy="749935"/>
            </a:xfrm>
            <a:custGeom>
              <a:avLst/>
              <a:gdLst/>
              <a:ahLst/>
              <a:cxnLst/>
              <a:rect l="l" t="t" r="r" b="b"/>
              <a:pathLst>
                <a:path w="6754495" h="749935">
                  <a:moveTo>
                    <a:pt x="6754368" y="0"/>
                  </a:moveTo>
                  <a:lnTo>
                    <a:pt x="0" y="0"/>
                  </a:lnTo>
                  <a:lnTo>
                    <a:pt x="0" y="749807"/>
                  </a:lnTo>
                  <a:lnTo>
                    <a:pt x="6754368" y="749807"/>
                  </a:lnTo>
                  <a:lnTo>
                    <a:pt x="6754368" y="0"/>
                  </a:lnTo>
                  <a:close/>
                </a:path>
              </a:pathLst>
            </a:custGeom>
            <a:solidFill>
              <a:srgbClr val="8FAADC"/>
            </a:solidFill>
          </p:spPr>
          <p:txBody>
            <a:bodyPr wrap="square" lIns="0" tIns="0" rIns="0" bIns="0" rtlCol="0"/>
            <a:lstStyle/>
            <a:p>
              <a:endParaRPr/>
            </a:p>
          </p:txBody>
        </p:sp>
        <p:sp>
          <p:nvSpPr>
            <p:cNvPr id="5" name="object 5"/>
            <p:cNvSpPr/>
            <p:nvPr/>
          </p:nvSpPr>
          <p:spPr>
            <a:xfrm>
              <a:off x="2718816" y="3334511"/>
              <a:ext cx="6754495" cy="749935"/>
            </a:xfrm>
            <a:custGeom>
              <a:avLst/>
              <a:gdLst/>
              <a:ahLst/>
              <a:cxnLst/>
              <a:rect l="l" t="t" r="r" b="b"/>
              <a:pathLst>
                <a:path w="6754495" h="749935">
                  <a:moveTo>
                    <a:pt x="0" y="749807"/>
                  </a:moveTo>
                  <a:lnTo>
                    <a:pt x="6754368" y="749807"/>
                  </a:lnTo>
                  <a:lnTo>
                    <a:pt x="6754368" y="0"/>
                  </a:lnTo>
                  <a:lnTo>
                    <a:pt x="0" y="0"/>
                  </a:lnTo>
                  <a:lnTo>
                    <a:pt x="0" y="749807"/>
                  </a:lnTo>
                  <a:close/>
                </a:path>
              </a:pathLst>
            </a:custGeom>
            <a:ln w="12700">
              <a:solidFill>
                <a:srgbClr val="2E528F"/>
              </a:solidFill>
            </a:ln>
          </p:spPr>
          <p:txBody>
            <a:bodyPr wrap="square" lIns="0" tIns="0" rIns="0" bIns="0" rtlCol="0"/>
            <a:lstStyle/>
            <a:p>
              <a:endParaRPr/>
            </a:p>
          </p:txBody>
        </p:sp>
      </p:grpSp>
      <p:sp>
        <p:nvSpPr>
          <p:cNvPr id="6" name="object 6"/>
          <p:cNvSpPr txBox="1"/>
          <p:nvPr/>
        </p:nvSpPr>
        <p:spPr>
          <a:xfrm>
            <a:off x="2771520" y="3449682"/>
            <a:ext cx="254000" cy="487680"/>
          </a:xfrm>
          <a:prstGeom prst="rect">
            <a:avLst/>
          </a:prstGeom>
        </p:spPr>
        <p:txBody>
          <a:bodyPr vert="vert270" wrap="square" lIns="0" tIns="0" rIns="0" bIns="0" rtlCol="0">
            <a:spAutoFit/>
          </a:bodyPr>
          <a:lstStyle/>
          <a:p>
            <a:pPr marL="12700">
              <a:lnSpc>
                <a:spcPts val="1810"/>
              </a:lnSpc>
            </a:pPr>
            <a:r>
              <a:rPr sz="1800" dirty="0">
                <a:latin typeface="Calibri"/>
                <a:cs typeface="Calibri"/>
              </a:rPr>
              <a:t>Set</a:t>
            </a:r>
            <a:r>
              <a:rPr sz="1800" spc="-25" dirty="0">
                <a:latin typeface="Calibri"/>
                <a:cs typeface="Calibri"/>
              </a:rPr>
              <a:t> </a:t>
            </a:r>
            <a:r>
              <a:rPr sz="1800" spc="-50" dirty="0">
                <a:latin typeface="Calibri"/>
                <a:cs typeface="Calibri"/>
              </a:rPr>
              <a:t>0</a:t>
            </a:r>
            <a:endParaRPr sz="1800">
              <a:latin typeface="Calibri"/>
              <a:cs typeface="Calibri"/>
            </a:endParaRPr>
          </a:p>
        </p:txBody>
      </p:sp>
      <p:grpSp>
        <p:nvGrpSpPr>
          <p:cNvPr id="7" name="object 7"/>
          <p:cNvGrpSpPr/>
          <p:nvPr/>
        </p:nvGrpSpPr>
        <p:grpSpPr>
          <a:xfrm>
            <a:off x="4801870" y="3465321"/>
            <a:ext cx="1437640" cy="414020"/>
            <a:chOff x="4801870" y="3465321"/>
            <a:chExt cx="1437640" cy="414020"/>
          </a:xfrm>
        </p:grpSpPr>
        <p:sp>
          <p:nvSpPr>
            <p:cNvPr id="8" name="object 8"/>
            <p:cNvSpPr/>
            <p:nvPr/>
          </p:nvSpPr>
          <p:spPr>
            <a:xfrm>
              <a:off x="4808220" y="3471671"/>
              <a:ext cx="1424940" cy="401320"/>
            </a:xfrm>
            <a:custGeom>
              <a:avLst/>
              <a:gdLst/>
              <a:ahLst/>
              <a:cxnLst/>
              <a:rect l="l" t="t" r="r" b="b"/>
              <a:pathLst>
                <a:path w="1424939" h="401320">
                  <a:moveTo>
                    <a:pt x="1424939" y="0"/>
                  </a:moveTo>
                  <a:lnTo>
                    <a:pt x="0" y="0"/>
                  </a:lnTo>
                  <a:lnTo>
                    <a:pt x="0" y="400811"/>
                  </a:lnTo>
                  <a:lnTo>
                    <a:pt x="1424939" y="400811"/>
                  </a:lnTo>
                  <a:lnTo>
                    <a:pt x="1424939" y="0"/>
                  </a:lnTo>
                  <a:close/>
                </a:path>
              </a:pathLst>
            </a:custGeom>
            <a:solidFill>
              <a:srgbClr val="DAE2F3"/>
            </a:solidFill>
          </p:spPr>
          <p:txBody>
            <a:bodyPr wrap="square" lIns="0" tIns="0" rIns="0" bIns="0" rtlCol="0"/>
            <a:lstStyle/>
            <a:p>
              <a:endParaRPr/>
            </a:p>
          </p:txBody>
        </p:sp>
        <p:sp>
          <p:nvSpPr>
            <p:cNvPr id="9" name="object 9"/>
            <p:cNvSpPr/>
            <p:nvPr/>
          </p:nvSpPr>
          <p:spPr>
            <a:xfrm>
              <a:off x="4808220" y="3471671"/>
              <a:ext cx="1424940" cy="401320"/>
            </a:xfrm>
            <a:custGeom>
              <a:avLst/>
              <a:gdLst/>
              <a:ahLst/>
              <a:cxnLst/>
              <a:rect l="l" t="t" r="r" b="b"/>
              <a:pathLst>
                <a:path w="1424939" h="401320">
                  <a:moveTo>
                    <a:pt x="0" y="400811"/>
                  </a:moveTo>
                  <a:lnTo>
                    <a:pt x="1424939" y="400811"/>
                  </a:lnTo>
                  <a:lnTo>
                    <a:pt x="1424939" y="0"/>
                  </a:lnTo>
                  <a:lnTo>
                    <a:pt x="0" y="0"/>
                  </a:lnTo>
                  <a:lnTo>
                    <a:pt x="0" y="400811"/>
                  </a:lnTo>
                  <a:close/>
                </a:path>
              </a:pathLst>
            </a:custGeom>
            <a:ln w="12700">
              <a:solidFill>
                <a:srgbClr val="2E528F"/>
              </a:solidFill>
            </a:ln>
          </p:spPr>
          <p:txBody>
            <a:bodyPr wrap="square" lIns="0" tIns="0" rIns="0" bIns="0" rtlCol="0"/>
            <a:lstStyle/>
            <a:p>
              <a:endParaRPr/>
            </a:p>
          </p:txBody>
        </p:sp>
      </p:grpSp>
      <p:sp>
        <p:nvSpPr>
          <p:cNvPr id="10" name="object 10"/>
          <p:cNvSpPr txBox="1"/>
          <p:nvPr/>
        </p:nvSpPr>
        <p:spPr>
          <a:xfrm>
            <a:off x="5451475" y="3507994"/>
            <a:ext cx="1397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e</a:t>
            </a:r>
            <a:endParaRPr sz="1800">
              <a:latin typeface="Calibri"/>
              <a:cs typeface="Calibri"/>
            </a:endParaRPr>
          </a:p>
        </p:txBody>
      </p:sp>
      <p:sp>
        <p:nvSpPr>
          <p:cNvPr id="11" name="object 11"/>
          <p:cNvSpPr txBox="1"/>
          <p:nvPr/>
        </p:nvSpPr>
        <p:spPr>
          <a:xfrm>
            <a:off x="3212592"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marL="635" algn="ctr">
              <a:lnSpc>
                <a:spcPct val="100000"/>
              </a:lnSpc>
              <a:spcBef>
                <a:spcPts val="385"/>
              </a:spcBef>
            </a:pPr>
            <a:r>
              <a:rPr sz="1800" dirty="0">
                <a:latin typeface="Calibri"/>
                <a:cs typeface="Calibri"/>
              </a:rPr>
              <a:t>d</a:t>
            </a:r>
            <a:endParaRPr sz="1800">
              <a:latin typeface="Calibri"/>
              <a:cs typeface="Calibri"/>
            </a:endParaRPr>
          </a:p>
        </p:txBody>
      </p:sp>
      <p:sp>
        <p:nvSpPr>
          <p:cNvPr id="12" name="object 12"/>
          <p:cNvSpPr txBox="1"/>
          <p:nvPr/>
        </p:nvSpPr>
        <p:spPr>
          <a:xfrm>
            <a:off x="6373367"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marL="1270" algn="ctr">
              <a:lnSpc>
                <a:spcPct val="100000"/>
              </a:lnSpc>
              <a:spcBef>
                <a:spcPts val="385"/>
              </a:spcBef>
            </a:pPr>
            <a:r>
              <a:rPr sz="1800" dirty="0">
                <a:latin typeface="Calibri"/>
                <a:cs typeface="Calibri"/>
              </a:rPr>
              <a:t>b</a:t>
            </a:r>
            <a:endParaRPr sz="1800">
              <a:latin typeface="Calibri"/>
              <a:cs typeface="Calibri"/>
            </a:endParaRPr>
          </a:p>
        </p:txBody>
      </p:sp>
      <p:sp>
        <p:nvSpPr>
          <p:cNvPr id="13" name="object 13"/>
          <p:cNvSpPr txBox="1"/>
          <p:nvPr/>
        </p:nvSpPr>
        <p:spPr>
          <a:xfrm>
            <a:off x="7940040" y="3464052"/>
            <a:ext cx="1424940" cy="402590"/>
          </a:xfrm>
          <a:prstGeom prst="rect">
            <a:avLst/>
          </a:prstGeom>
          <a:solidFill>
            <a:srgbClr val="DAE2F3"/>
          </a:solidFill>
          <a:ln w="12700">
            <a:solidFill>
              <a:srgbClr val="2E528F"/>
            </a:solidFill>
          </a:ln>
        </p:spPr>
        <p:txBody>
          <a:bodyPr vert="horz" wrap="square" lIns="0" tIns="49530" rIns="0" bIns="0" rtlCol="0">
            <a:spAutoFit/>
          </a:bodyPr>
          <a:lstStyle/>
          <a:p>
            <a:pPr marL="3810" algn="ctr">
              <a:lnSpc>
                <a:spcPct val="100000"/>
              </a:lnSpc>
              <a:spcBef>
                <a:spcPts val="390"/>
              </a:spcBef>
            </a:pPr>
            <a:r>
              <a:rPr sz="1800" dirty="0">
                <a:latin typeface="Calibri"/>
                <a:cs typeface="Calibri"/>
              </a:rPr>
              <a:t>c</a:t>
            </a:r>
            <a:endParaRPr sz="1800">
              <a:latin typeface="Calibri"/>
              <a:cs typeface="Calibri"/>
            </a:endParaRPr>
          </a:p>
        </p:txBody>
      </p:sp>
      <p:grpSp>
        <p:nvGrpSpPr>
          <p:cNvPr id="14" name="object 14"/>
          <p:cNvGrpSpPr/>
          <p:nvPr/>
        </p:nvGrpSpPr>
        <p:grpSpPr>
          <a:xfrm>
            <a:off x="4646421" y="2790189"/>
            <a:ext cx="1706245" cy="751840"/>
            <a:chOff x="4646421" y="2790189"/>
            <a:chExt cx="1706245" cy="751840"/>
          </a:xfrm>
        </p:grpSpPr>
        <p:sp>
          <p:nvSpPr>
            <p:cNvPr id="15" name="object 15"/>
            <p:cNvSpPr/>
            <p:nvPr/>
          </p:nvSpPr>
          <p:spPr>
            <a:xfrm>
              <a:off x="4652771" y="2796539"/>
              <a:ext cx="1693545" cy="739140"/>
            </a:xfrm>
            <a:custGeom>
              <a:avLst/>
              <a:gdLst/>
              <a:ahLst/>
              <a:cxnLst/>
              <a:rect l="l" t="t" r="r" b="b"/>
              <a:pathLst>
                <a:path w="1693545" h="739139">
                  <a:moveTo>
                    <a:pt x="1269873" y="0"/>
                  </a:moveTo>
                  <a:lnTo>
                    <a:pt x="423290" y="0"/>
                  </a:lnTo>
                  <a:lnTo>
                    <a:pt x="423290" y="369570"/>
                  </a:lnTo>
                  <a:lnTo>
                    <a:pt x="0" y="369570"/>
                  </a:lnTo>
                  <a:lnTo>
                    <a:pt x="846581" y="739139"/>
                  </a:lnTo>
                  <a:lnTo>
                    <a:pt x="1693164" y="369570"/>
                  </a:lnTo>
                  <a:lnTo>
                    <a:pt x="1269873" y="369570"/>
                  </a:lnTo>
                  <a:lnTo>
                    <a:pt x="1269873" y="0"/>
                  </a:lnTo>
                  <a:close/>
                </a:path>
              </a:pathLst>
            </a:custGeom>
            <a:solidFill>
              <a:srgbClr val="000000"/>
            </a:solidFill>
          </p:spPr>
          <p:txBody>
            <a:bodyPr wrap="square" lIns="0" tIns="0" rIns="0" bIns="0" rtlCol="0"/>
            <a:lstStyle/>
            <a:p>
              <a:endParaRPr/>
            </a:p>
          </p:txBody>
        </p:sp>
        <p:sp>
          <p:nvSpPr>
            <p:cNvPr id="16" name="object 16"/>
            <p:cNvSpPr/>
            <p:nvPr/>
          </p:nvSpPr>
          <p:spPr>
            <a:xfrm>
              <a:off x="4652771" y="2796539"/>
              <a:ext cx="1693545" cy="739140"/>
            </a:xfrm>
            <a:custGeom>
              <a:avLst/>
              <a:gdLst/>
              <a:ahLst/>
              <a:cxnLst/>
              <a:rect l="l" t="t" r="r" b="b"/>
              <a:pathLst>
                <a:path w="1693545" h="739139">
                  <a:moveTo>
                    <a:pt x="0" y="369570"/>
                  </a:moveTo>
                  <a:lnTo>
                    <a:pt x="423290" y="369570"/>
                  </a:lnTo>
                  <a:lnTo>
                    <a:pt x="423290" y="0"/>
                  </a:lnTo>
                  <a:lnTo>
                    <a:pt x="1269873" y="0"/>
                  </a:lnTo>
                  <a:lnTo>
                    <a:pt x="1269873" y="369570"/>
                  </a:lnTo>
                  <a:lnTo>
                    <a:pt x="1693164" y="369570"/>
                  </a:lnTo>
                  <a:lnTo>
                    <a:pt x="846581" y="739139"/>
                  </a:lnTo>
                  <a:lnTo>
                    <a:pt x="0" y="369570"/>
                  </a:lnTo>
                  <a:close/>
                </a:path>
              </a:pathLst>
            </a:custGeom>
            <a:ln w="12700">
              <a:solidFill>
                <a:srgbClr val="000000"/>
              </a:solidFill>
            </a:ln>
          </p:spPr>
          <p:txBody>
            <a:bodyPr wrap="square" lIns="0" tIns="0" rIns="0" bIns="0" rtlCol="0"/>
            <a:lstStyle/>
            <a:p>
              <a:endParaRPr/>
            </a:p>
          </p:txBody>
        </p:sp>
      </p:grpSp>
      <p:sp>
        <p:nvSpPr>
          <p:cNvPr id="17" name="object 17"/>
          <p:cNvSpPr txBox="1"/>
          <p:nvPr/>
        </p:nvSpPr>
        <p:spPr>
          <a:xfrm>
            <a:off x="5269229" y="2771902"/>
            <a:ext cx="460375" cy="574040"/>
          </a:xfrm>
          <a:prstGeom prst="rect">
            <a:avLst/>
          </a:prstGeom>
        </p:spPr>
        <p:txBody>
          <a:bodyPr vert="horz" wrap="square" lIns="0" tIns="12700" rIns="0" bIns="0" rtlCol="0">
            <a:spAutoFit/>
          </a:bodyPr>
          <a:lstStyle/>
          <a:p>
            <a:pPr marL="12700" marR="5080">
              <a:lnSpc>
                <a:spcPct val="100000"/>
              </a:lnSpc>
              <a:spcBef>
                <a:spcPts val="100"/>
              </a:spcBef>
            </a:pPr>
            <a:r>
              <a:rPr sz="1800" spc="-25" dirty="0">
                <a:solidFill>
                  <a:srgbClr val="FFFFFF"/>
                </a:solidFill>
                <a:latin typeface="Calibri"/>
                <a:cs typeface="Calibri"/>
              </a:rPr>
              <a:t>Evict </a:t>
            </a:r>
            <a:r>
              <a:rPr sz="1800" spc="-20" dirty="0">
                <a:solidFill>
                  <a:srgbClr val="FFFFFF"/>
                </a:solidFill>
                <a:latin typeface="Calibri"/>
                <a:cs typeface="Calibri"/>
              </a:rPr>
              <a:t>Next</a:t>
            </a:r>
            <a:endParaRPr sz="1800">
              <a:latin typeface="Calibri"/>
              <a:cs typeface="Calibri"/>
            </a:endParaRPr>
          </a:p>
        </p:txBody>
      </p:sp>
      <p:sp>
        <p:nvSpPr>
          <p:cNvPr id="18" name="object 18"/>
          <p:cNvSpPr txBox="1"/>
          <p:nvPr/>
        </p:nvSpPr>
        <p:spPr>
          <a:xfrm>
            <a:off x="2566797" y="5370677"/>
            <a:ext cx="7781925" cy="57404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Advantage:</a:t>
            </a:r>
            <a:r>
              <a:rPr sz="1800" spc="-45" dirty="0">
                <a:latin typeface="Calibri"/>
                <a:cs typeface="Calibri"/>
              </a:rPr>
              <a:t> </a:t>
            </a:r>
            <a:r>
              <a:rPr sz="1800" dirty="0">
                <a:latin typeface="Calibri"/>
                <a:cs typeface="Calibri"/>
              </a:rPr>
              <a:t>Simple</a:t>
            </a:r>
            <a:r>
              <a:rPr sz="1800" spc="-5" dirty="0">
                <a:latin typeface="Calibri"/>
                <a:cs typeface="Calibri"/>
              </a:rPr>
              <a:t> </a:t>
            </a:r>
            <a:r>
              <a:rPr sz="1800" dirty="0">
                <a:latin typeface="Calibri"/>
                <a:cs typeface="Calibri"/>
              </a:rPr>
              <a:t>to</a:t>
            </a:r>
            <a:r>
              <a:rPr sz="1800" spc="-30" dirty="0">
                <a:latin typeface="Calibri"/>
                <a:cs typeface="Calibri"/>
              </a:rPr>
              <a:t> </a:t>
            </a:r>
            <a:r>
              <a:rPr sz="1800" dirty="0">
                <a:latin typeface="Calibri"/>
                <a:cs typeface="Calibri"/>
              </a:rPr>
              <a:t>implement</a:t>
            </a:r>
            <a:r>
              <a:rPr sz="1800" spc="-15" dirty="0">
                <a:latin typeface="Calibri"/>
                <a:cs typeface="Calibri"/>
              </a:rPr>
              <a:t> </a:t>
            </a:r>
            <a:r>
              <a:rPr sz="1800" dirty="0">
                <a:latin typeface="Calibri"/>
                <a:cs typeface="Calibri"/>
              </a:rPr>
              <a:t>and</a:t>
            </a:r>
            <a:r>
              <a:rPr sz="1800" spc="-5" dirty="0">
                <a:latin typeface="Calibri"/>
                <a:cs typeface="Calibri"/>
              </a:rPr>
              <a:t> </a:t>
            </a:r>
            <a:r>
              <a:rPr sz="1800" spc="-10" dirty="0">
                <a:latin typeface="Calibri"/>
                <a:cs typeface="Calibri"/>
              </a:rPr>
              <a:t>understand</a:t>
            </a:r>
            <a:endParaRPr sz="1800">
              <a:latin typeface="Calibri"/>
              <a:cs typeface="Calibri"/>
            </a:endParaRPr>
          </a:p>
          <a:p>
            <a:pPr marL="12700">
              <a:lnSpc>
                <a:spcPct val="100000"/>
              </a:lnSpc>
            </a:pPr>
            <a:r>
              <a:rPr sz="1800" dirty="0">
                <a:latin typeface="Calibri"/>
                <a:cs typeface="Calibri"/>
              </a:rPr>
              <a:t>Disadvantage:</a:t>
            </a:r>
            <a:r>
              <a:rPr sz="1800" spc="-30" dirty="0">
                <a:latin typeface="Calibri"/>
                <a:cs typeface="Calibri"/>
              </a:rPr>
              <a:t> </a:t>
            </a:r>
            <a:r>
              <a:rPr sz="1800" dirty="0">
                <a:latin typeface="Calibri"/>
                <a:cs typeface="Calibri"/>
              </a:rPr>
              <a:t>Hopefully the</a:t>
            </a:r>
            <a:r>
              <a:rPr sz="1800" spc="-15" dirty="0">
                <a:latin typeface="Calibri"/>
                <a:cs typeface="Calibri"/>
              </a:rPr>
              <a:t> </a:t>
            </a:r>
            <a:r>
              <a:rPr sz="1800" dirty="0">
                <a:latin typeface="Calibri"/>
                <a:cs typeface="Calibri"/>
              </a:rPr>
              <a:t>next</a:t>
            </a:r>
            <a:r>
              <a:rPr sz="1800" spc="-15" dirty="0">
                <a:latin typeface="Calibri"/>
                <a:cs typeface="Calibri"/>
              </a:rPr>
              <a:t> </a:t>
            </a:r>
            <a:r>
              <a:rPr sz="1800" dirty="0">
                <a:latin typeface="Calibri"/>
                <a:cs typeface="Calibri"/>
              </a:rPr>
              <a:t>to</a:t>
            </a:r>
            <a:r>
              <a:rPr sz="1800" spc="-20" dirty="0">
                <a:latin typeface="Calibri"/>
                <a:cs typeface="Calibri"/>
              </a:rPr>
              <a:t> </a:t>
            </a:r>
            <a:r>
              <a:rPr sz="1800" dirty="0">
                <a:latin typeface="Calibri"/>
                <a:cs typeface="Calibri"/>
              </a:rPr>
              <a:t>evict</a:t>
            </a:r>
            <a:r>
              <a:rPr sz="1800" spc="-15" dirty="0">
                <a:latin typeface="Calibri"/>
                <a:cs typeface="Calibri"/>
              </a:rPr>
              <a:t> </a:t>
            </a:r>
            <a:r>
              <a:rPr sz="1800" dirty="0">
                <a:latin typeface="Calibri"/>
                <a:cs typeface="Calibri"/>
              </a:rPr>
              <a:t>isn’t</a:t>
            </a:r>
            <a:r>
              <a:rPr sz="1800" spc="-10" dirty="0">
                <a:latin typeface="Calibri"/>
                <a:cs typeface="Calibri"/>
              </a:rPr>
              <a:t> </a:t>
            </a:r>
            <a:r>
              <a:rPr sz="1800" dirty="0">
                <a:latin typeface="Calibri"/>
                <a:cs typeface="Calibri"/>
              </a:rPr>
              <a:t>going</a:t>
            </a:r>
            <a:r>
              <a:rPr sz="1800" spc="-5"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be</a:t>
            </a:r>
            <a:r>
              <a:rPr sz="1800" spc="-10" dirty="0">
                <a:latin typeface="Calibri"/>
                <a:cs typeface="Calibri"/>
              </a:rPr>
              <a:t> </a:t>
            </a:r>
            <a:r>
              <a:rPr sz="1800" dirty="0">
                <a:latin typeface="Calibri"/>
                <a:cs typeface="Calibri"/>
              </a:rPr>
              <a:t>the</a:t>
            </a:r>
            <a:r>
              <a:rPr sz="1800" spc="-5" dirty="0">
                <a:latin typeface="Calibri"/>
                <a:cs typeface="Calibri"/>
              </a:rPr>
              <a:t> </a:t>
            </a:r>
            <a:r>
              <a:rPr sz="1800" dirty="0">
                <a:latin typeface="Calibri"/>
                <a:cs typeface="Calibri"/>
              </a:rPr>
              <a:t>next</a:t>
            </a:r>
            <a:r>
              <a:rPr sz="1800" spc="-20"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be </a:t>
            </a:r>
            <a:r>
              <a:rPr sz="1800" spc="-10" dirty="0">
                <a:latin typeface="Calibri"/>
                <a:cs typeface="Calibri"/>
              </a:rPr>
              <a:t>accessed…</a:t>
            </a:r>
            <a:endParaRPr sz="1800">
              <a:latin typeface="Calibri"/>
              <a:cs typeface="Calibri"/>
            </a:endParaRPr>
          </a:p>
        </p:txBody>
      </p:sp>
      <p:graphicFrame>
        <p:nvGraphicFramePr>
          <p:cNvPr id="19" name="object 19"/>
          <p:cNvGraphicFramePr>
            <a:graphicFrameLocks noGrp="1"/>
          </p:cNvGraphicFramePr>
          <p:nvPr/>
        </p:nvGraphicFramePr>
        <p:xfrm>
          <a:off x="9636252" y="2039806"/>
          <a:ext cx="1294129" cy="1980565"/>
        </p:xfrm>
        <a:graphic>
          <a:graphicData uri="http://schemas.openxmlformats.org/drawingml/2006/table">
            <a:tbl>
              <a:tblPr firstRow="1" bandRow="1">
                <a:tableStyleId>{2D5ABB26-0587-4C30-8999-92F81FD0307C}</a:tableStyleId>
              </a:tblPr>
              <a:tblGrid>
                <a:gridCol w="374015">
                  <a:extLst>
                    <a:ext uri="{9D8B030D-6E8A-4147-A177-3AD203B41FA5}">
                      <a16:colId xmlns:a16="http://schemas.microsoft.com/office/drawing/2014/main" val="20000"/>
                    </a:ext>
                  </a:extLst>
                </a:gridCol>
                <a:gridCol w="410209">
                  <a:extLst>
                    <a:ext uri="{9D8B030D-6E8A-4147-A177-3AD203B41FA5}">
                      <a16:colId xmlns:a16="http://schemas.microsoft.com/office/drawing/2014/main" val="20001"/>
                    </a:ext>
                  </a:extLst>
                </a:gridCol>
                <a:gridCol w="509905">
                  <a:extLst>
                    <a:ext uri="{9D8B030D-6E8A-4147-A177-3AD203B41FA5}">
                      <a16:colId xmlns:a16="http://schemas.microsoft.com/office/drawing/2014/main" val="20002"/>
                    </a:ext>
                  </a:extLst>
                </a:gridCol>
              </a:tblGrid>
              <a:tr h="370840">
                <a:tc>
                  <a:txBody>
                    <a:bodyPr/>
                    <a:lstStyle/>
                    <a:p>
                      <a:pPr marL="31750">
                        <a:lnSpc>
                          <a:spcPts val="211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211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2110"/>
                        </a:lnSpc>
                      </a:pPr>
                      <a:r>
                        <a:rPr sz="1800" spc="-25" dirty="0">
                          <a:latin typeface="Courier New"/>
                          <a:cs typeface="Courier New"/>
                        </a:rPr>
                        <a:t>0xe</a:t>
                      </a:r>
                      <a:endParaRPr sz="1800">
                        <a:latin typeface="Courier New"/>
                        <a:cs typeface="Courier New"/>
                      </a:endParaRPr>
                    </a:p>
                  </a:txBody>
                  <a:tcPr marL="0" marR="0" marT="0" marB="0"/>
                </a:tc>
                <a:extLst>
                  <a:ext uri="{0D108BD9-81ED-4DB2-BD59-A6C34878D82A}">
                    <a16:rowId xmlns:a16="http://schemas.microsoft.com/office/drawing/2014/main" val="10000"/>
                  </a:ext>
                </a:extLst>
              </a:tr>
              <a:tr h="419100">
                <a:tc>
                  <a:txBody>
                    <a:bodyPr/>
                    <a:lstStyle/>
                    <a:p>
                      <a:pPr marL="31750">
                        <a:lnSpc>
                          <a:spcPct val="100000"/>
                        </a:lnSpc>
                        <a:spcBef>
                          <a:spcPts val="330"/>
                        </a:spcBef>
                      </a:pPr>
                      <a:r>
                        <a:rPr sz="1800" spc="-25" dirty="0">
                          <a:latin typeface="Courier New"/>
                          <a:cs typeface="Courier New"/>
                        </a:rPr>
                        <a:t>lb</a:t>
                      </a:r>
                      <a:endParaRPr sz="1800">
                        <a:latin typeface="Courier New"/>
                        <a:cs typeface="Courier New"/>
                      </a:endParaRPr>
                    </a:p>
                  </a:txBody>
                  <a:tcPr marL="0" marR="0" marT="41910" marB="0"/>
                </a:tc>
                <a:tc>
                  <a:txBody>
                    <a:bodyPr/>
                    <a:lstStyle/>
                    <a:p>
                      <a:pPr algn="ctr">
                        <a:lnSpc>
                          <a:spcPct val="100000"/>
                        </a:lnSpc>
                        <a:spcBef>
                          <a:spcPts val="330"/>
                        </a:spcBef>
                      </a:pPr>
                      <a:r>
                        <a:rPr sz="1800" spc="-25" dirty="0">
                          <a:latin typeface="Courier New"/>
                          <a:cs typeface="Courier New"/>
                        </a:rPr>
                        <a:t>x6</a:t>
                      </a:r>
                      <a:endParaRPr sz="1800">
                        <a:latin typeface="Courier New"/>
                        <a:cs typeface="Courier New"/>
                      </a:endParaRPr>
                    </a:p>
                  </a:txBody>
                  <a:tcPr marL="0" marR="0" marT="41910" marB="0"/>
                </a:tc>
                <a:tc>
                  <a:txBody>
                    <a:bodyPr/>
                    <a:lstStyle/>
                    <a:p>
                      <a:pPr marR="24130" algn="r">
                        <a:lnSpc>
                          <a:spcPct val="100000"/>
                        </a:lnSpc>
                        <a:spcBef>
                          <a:spcPts val="330"/>
                        </a:spcBef>
                      </a:pPr>
                      <a:r>
                        <a:rPr sz="1800" spc="-25" dirty="0">
                          <a:latin typeface="Courier New"/>
                          <a:cs typeface="Courier New"/>
                        </a:rPr>
                        <a:t>0xb</a:t>
                      </a:r>
                      <a:endParaRPr sz="1800">
                        <a:latin typeface="Courier New"/>
                        <a:cs typeface="Courier New"/>
                      </a:endParaRPr>
                    </a:p>
                  </a:txBody>
                  <a:tcPr marL="0" marR="0" marT="41910" marB="0"/>
                </a:tc>
                <a:extLst>
                  <a:ext uri="{0D108BD9-81ED-4DB2-BD59-A6C34878D82A}">
                    <a16:rowId xmlns:a16="http://schemas.microsoft.com/office/drawing/2014/main" val="10001"/>
                  </a:ext>
                </a:extLst>
              </a:tr>
              <a:tr h="428625">
                <a:tc>
                  <a:txBody>
                    <a:bodyPr/>
                    <a:lstStyle/>
                    <a:p>
                      <a:pPr marL="31750">
                        <a:lnSpc>
                          <a:spcPct val="100000"/>
                        </a:lnSpc>
                        <a:spcBef>
                          <a:spcPts val="330"/>
                        </a:spcBef>
                      </a:pPr>
                      <a:r>
                        <a:rPr sz="1800" spc="-25" dirty="0">
                          <a:latin typeface="Courier New"/>
                          <a:cs typeface="Courier New"/>
                        </a:rPr>
                        <a:t>lb</a:t>
                      </a:r>
                      <a:endParaRPr sz="1800">
                        <a:latin typeface="Courier New"/>
                        <a:cs typeface="Courier New"/>
                      </a:endParaRPr>
                    </a:p>
                  </a:txBody>
                  <a:tcPr marL="0" marR="0" marT="41910" marB="0"/>
                </a:tc>
                <a:tc>
                  <a:txBody>
                    <a:bodyPr/>
                    <a:lstStyle/>
                    <a:p>
                      <a:pPr algn="ctr">
                        <a:lnSpc>
                          <a:spcPct val="100000"/>
                        </a:lnSpc>
                        <a:spcBef>
                          <a:spcPts val="330"/>
                        </a:spcBef>
                      </a:pPr>
                      <a:r>
                        <a:rPr sz="1800" spc="-25" dirty="0">
                          <a:latin typeface="Courier New"/>
                          <a:cs typeface="Courier New"/>
                        </a:rPr>
                        <a:t>x6</a:t>
                      </a:r>
                      <a:endParaRPr sz="1800">
                        <a:latin typeface="Courier New"/>
                        <a:cs typeface="Courier New"/>
                      </a:endParaRPr>
                    </a:p>
                  </a:txBody>
                  <a:tcPr marL="0" marR="0" marT="41910" marB="0"/>
                </a:tc>
                <a:tc>
                  <a:txBody>
                    <a:bodyPr/>
                    <a:lstStyle/>
                    <a:p>
                      <a:pPr marR="24130" algn="r">
                        <a:lnSpc>
                          <a:spcPct val="100000"/>
                        </a:lnSpc>
                        <a:spcBef>
                          <a:spcPts val="330"/>
                        </a:spcBef>
                      </a:pPr>
                      <a:r>
                        <a:rPr sz="1800" spc="-25" dirty="0">
                          <a:latin typeface="Courier New"/>
                          <a:cs typeface="Courier New"/>
                        </a:rPr>
                        <a:t>0xc</a:t>
                      </a:r>
                      <a:endParaRPr sz="1800">
                        <a:latin typeface="Courier New"/>
                        <a:cs typeface="Courier New"/>
                      </a:endParaRPr>
                    </a:p>
                  </a:txBody>
                  <a:tcPr marL="0" marR="0" marT="41910" marB="0"/>
                </a:tc>
                <a:extLst>
                  <a:ext uri="{0D108BD9-81ED-4DB2-BD59-A6C34878D82A}">
                    <a16:rowId xmlns:a16="http://schemas.microsoft.com/office/drawing/2014/main" val="10002"/>
                  </a:ext>
                </a:extLst>
              </a:tr>
              <a:tr h="409575">
                <a:tc>
                  <a:txBody>
                    <a:bodyPr/>
                    <a:lstStyle/>
                    <a:p>
                      <a:pPr marL="31750">
                        <a:lnSpc>
                          <a:spcPct val="100000"/>
                        </a:lnSpc>
                        <a:spcBef>
                          <a:spcPts val="400"/>
                        </a:spcBef>
                      </a:pPr>
                      <a:r>
                        <a:rPr sz="1800" spc="-25" dirty="0">
                          <a:latin typeface="Courier New"/>
                          <a:cs typeface="Courier New"/>
                        </a:rPr>
                        <a:t>lb</a:t>
                      </a:r>
                      <a:endParaRPr sz="1800">
                        <a:latin typeface="Courier New"/>
                        <a:cs typeface="Courier New"/>
                      </a:endParaRPr>
                    </a:p>
                  </a:txBody>
                  <a:tcPr marL="0" marR="0" marT="50800" marB="0"/>
                </a:tc>
                <a:tc>
                  <a:txBody>
                    <a:bodyPr/>
                    <a:lstStyle/>
                    <a:p>
                      <a:pPr algn="ctr">
                        <a:lnSpc>
                          <a:spcPct val="100000"/>
                        </a:lnSpc>
                        <a:spcBef>
                          <a:spcPts val="400"/>
                        </a:spcBef>
                      </a:pPr>
                      <a:r>
                        <a:rPr sz="1800" spc="-25" dirty="0">
                          <a:latin typeface="Courier New"/>
                          <a:cs typeface="Courier New"/>
                        </a:rPr>
                        <a:t>x6</a:t>
                      </a:r>
                      <a:endParaRPr sz="1800">
                        <a:latin typeface="Courier New"/>
                        <a:cs typeface="Courier New"/>
                      </a:endParaRPr>
                    </a:p>
                  </a:txBody>
                  <a:tcPr marL="0" marR="0" marT="50800" marB="0"/>
                </a:tc>
                <a:tc>
                  <a:txBody>
                    <a:bodyPr/>
                    <a:lstStyle/>
                    <a:p>
                      <a:pPr marR="24130" algn="r">
                        <a:lnSpc>
                          <a:spcPct val="100000"/>
                        </a:lnSpc>
                        <a:spcBef>
                          <a:spcPts val="400"/>
                        </a:spcBef>
                      </a:pPr>
                      <a:r>
                        <a:rPr sz="1800" spc="-25" dirty="0">
                          <a:latin typeface="Courier New"/>
                          <a:cs typeface="Courier New"/>
                        </a:rPr>
                        <a:t>0xd</a:t>
                      </a:r>
                      <a:endParaRPr sz="1800">
                        <a:latin typeface="Courier New"/>
                        <a:cs typeface="Courier New"/>
                      </a:endParaRPr>
                    </a:p>
                  </a:txBody>
                  <a:tcPr marL="0" marR="0" marT="50800" marB="0"/>
                </a:tc>
                <a:extLst>
                  <a:ext uri="{0D108BD9-81ED-4DB2-BD59-A6C34878D82A}">
                    <a16:rowId xmlns:a16="http://schemas.microsoft.com/office/drawing/2014/main" val="10003"/>
                  </a:ext>
                </a:extLst>
              </a:tr>
              <a:tr h="352425">
                <a:tc>
                  <a:txBody>
                    <a:bodyPr/>
                    <a:lstStyle/>
                    <a:p>
                      <a:pPr marL="31750">
                        <a:lnSpc>
                          <a:spcPct val="100000"/>
                        </a:lnSpc>
                        <a:spcBef>
                          <a:spcPts val="185"/>
                        </a:spcBef>
                      </a:pPr>
                      <a:r>
                        <a:rPr sz="1800" spc="-25" dirty="0">
                          <a:latin typeface="Courier New"/>
                          <a:cs typeface="Courier New"/>
                        </a:rPr>
                        <a:t>lb</a:t>
                      </a:r>
                      <a:endParaRPr sz="1800">
                        <a:latin typeface="Courier New"/>
                        <a:cs typeface="Courier New"/>
                      </a:endParaRPr>
                    </a:p>
                  </a:txBody>
                  <a:tcPr marL="0" marR="0" marT="23495" marB="0"/>
                </a:tc>
                <a:tc>
                  <a:txBody>
                    <a:bodyPr/>
                    <a:lstStyle/>
                    <a:p>
                      <a:pPr algn="ctr">
                        <a:lnSpc>
                          <a:spcPct val="100000"/>
                        </a:lnSpc>
                        <a:spcBef>
                          <a:spcPts val="185"/>
                        </a:spcBef>
                      </a:pPr>
                      <a:r>
                        <a:rPr sz="1800" spc="-25" dirty="0">
                          <a:latin typeface="Courier New"/>
                          <a:cs typeface="Courier New"/>
                        </a:rPr>
                        <a:t>x6</a:t>
                      </a:r>
                      <a:endParaRPr sz="1800">
                        <a:latin typeface="Courier New"/>
                        <a:cs typeface="Courier New"/>
                      </a:endParaRPr>
                    </a:p>
                  </a:txBody>
                  <a:tcPr marL="0" marR="0" marT="23495" marB="0"/>
                </a:tc>
                <a:tc>
                  <a:txBody>
                    <a:bodyPr/>
                    <a:lstStyle/>
                    <a:p>
                      <a:pPr marR="24130" algn="r">
                        <a:lnSpc>
                          <a:spcPct val="100000"/>
                        </a:lnSpc>
                        <a:spcBef>
                          <a:spcPts val="185"/>
                        </a:spcBef>
                      </a:pPr>
                      <a:r>
                        <a:rPr sz="1800" spc="-25" dirty="0">
                          <a:latin typeface="Courier New"/>
                          <a:cs typeface="Courier New"/>
                        </a:rPr>
                        <a:t>0xa</a:t>
                      </a:r>
                      <a:endParaRPr sz="1800">
                        <a:latin typeface="Courier New"/>
                        <a:cs typeface="Courier New"/>
                      </a:endParaRPr>
                    </a:p>
                  </a:txBody>
                  <a:tcPr marL="0" marR="0" marT="23495" marB="0"/>
                </a:tc>
                <a:extLst>
                  <a:ext uri="{0D108BD9-81ED-4DB2-BD59-A6C34878D82A}">
                    <a16:rowId xmlns:a16="http://schemas.microsoft.com/office/drawing/2014/main" val="10004"/>
                  </a:ext>
                </a:extLst>
              </a:tr>
            </a:tbl>
          </a:graphicData>
        </a:graphic>
      </p:graphicFrame>
      <p:pic>
        <p:nvPicPr>
          <p:cNvPr id="20" name="object 20"/>
          <p:cNvPicPr/>
          <p:nvPr/>
        </p:nvPicPr>
        <p:blipFill>
          <a:blip r:embed="rId2" cstate="print"/>
          <a:stretch>
            <a:fillRect/>
          </a:stretch>
        </p:blipFill>
        <p:spPr>
          <a:xfrm>
            <a:off x="11018266" y="3849370"/>
            <a:ext cx="187959" cy="17271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754380">
              <a:lnSpc>
                <a:spcPct val="100000"/>
              </a:lnSpc>
              <a:spcBef>
                <a:spcPts val="105"/>
              </a:spcBef>
            </a:pPr>
            <a:r>
              <a:rPr dirty="0"/>
              <a:t>Replacement</a:t>
            </a:r>
            <a:r>
              <a:rPr spc="-80" dirty="0"/>
              <a:t> </a:t>
            </a:r>
            <a:r>
              <a:rPr dirty="0"/>
              <a:t>Policies</a:t>
            </a:r>
            <a:r>
              <a:rPr spc="-95" dirty="0"/>
              <a:t> </a:t>
            </a:r>
            <a:r>
              <a:rPr dirty="0"/>
              <a:t>–</a:t>
            </a:r>
            <a:r>
              <a:rPr spc="-90" dirty="0"/>
              <a:t> </a:t>
            </a:r>
            <a:r>
              <a:rPr spc="-25" dirty="0"/>
              <a:t>Round-</a:t>
            </a:r>
            <a:r>
              <a:rPr dirty="0"/>
              <a:t>Robin</a:t>
            </a:r>
            <a:r>
              <a:rPr spc="-75" dirty="0"/>
              <a:t> </a:t>
            </a:r>
            <a:r>
              <a:rPr spc="-10" dirty="0"/>
              <a:t>Analysis</a:t>
            </a:r>
          </a:p>
        </p:txBody>
      </p:sp>
      <p:grpSp>
        <p:nvGrpSpPr>
          <p:cNvPr id="3" name="object 3"/>
          <p:cNvGrpSpPr/>
          <p:nvPr/>
        </p:nvGrpSpPr>
        <p:grpSpPr>
          <a:xfrm>
            <a:off x="2712466" y="3328161"/>
            <a:ext cx="6767195" cy="762635"/>
            <a:chOff x="2712466" y="3328161"/>
            <a:chExt cx="6767195" cy="762635"/>
          </a:xfrm>
        </p:grpSpPr>
        <p:sp>
          <p:nvSpPr>
            <p:cNvPr id="4" name="object 4"/>
            <p:cNvSpPr/>
            <p:nvPr/>
          </p:nvSpPr>
          <p:spPr>
            <a:xfrm>
              <a:off x="2718816" y="3334511"/>
              <a:ext cx="6754495" cy="749935"/>
            </a:xfrm>
            <a:custGeom>
              <a:avLst/>
              <a:gdLst/>
              <a:ahLst/>
              <a:cxnLst/>
              <a:rect l="l" t="t" r="r" b="b"/>
              <a:pathLst>
                <a:path w="6754495" h="749935">
                  <a:moveTo>
                    <a:pt x="6754368" y="0"/>
                  </a:moveTo>
                  <a:lnTo>
                    <a:pt x="0" y="0"/>
                  </a:lnTo>
                  <a:lnTo>
                    <a:pt x="0" y="749807"/>
                  </a:lnTo>
                  <a:lnTo>
                    <a:pt x="6754368" y="749807"/>
                  </a:lnTo>
                  <a:lnTo>
                    <a:pt x="6754368" y="0"/>
                  </a:lnTo>
                  <a:close/>
                </a:path>
              </a:pathLst>
            </a:custGeom>
            <a:solidFill>
              <a:srgbClr val="8FAADC"/>
            </a:solidFill>
          </p:spPr>
          <p:txBody>
            <a:bodyPr wrap="square" lIns="0" tIns="0" rIns="0" bIns="0" rtlCol="0"/>
            <a:lstStyle/>
            <a:p>
              <a:endParaRPr/>
            </a:p>
          </p:txBody>
        </p:sp>
        <p:sp>
          <p:nvSpPr>
            <p:cNvPr id="5" name="object 5"/>
            <p:cNvSpPr/>
            <p:nvPr/>
          </p:nvSpPr>
          <p:spPr>
            <a:xfrm>
              <a:off x="2718816" y="3334511"/>
              <a:ext cx="6754495" cy="749935"/>
            </a:xfrm>
            <a:custGeom>
              <a:avLst/>
              <a:gdLst/>
              <a:ahLst/>
              <a:cxnLst/>
              <a:rect l="l" t="t" r="r" b="b"/>
              <a:pathLst>
                <a:path w="6754495" h="749935">
                  <a:moveTo>
                    <a:pt x="0" y="749807"/>
                  </a:moveTo>
                  <a:lnTo>
                    <a:pt x="6754368" y="749807"/>
                  </a:lnTo>
                  <a:lnTo>
                    <a:pt x="6754368" y="0"/>
                  </a:lnTo>
                  <a:lnTo>
                    <a:pt x="0" y="0"/>
                  </a:lnTo>
                  <a:lnTo>
                    <a:pt x="0" y="749807"/>
                  </a:lnTo>
                  <a:close/>
                </a:path>
              </a:pathLst>
            </a:custGeom>
            <a:ln w="12700">
              <a:solidFill>
                <a:srgbClr val="2E528F"/>
              </a:solidFill>
            </a:ln>
          </p:spPr>
          <p:txBody>
            <a:bodyPr wrap="square" lIns="0" tIns="0" rIns="0" bIns="0" rtlCol="0"/>
            <a:lstStyle/>
            <a:p>
              <a:endParaRPr/>
            </a:p>
          </p:txBody>
        </p:sp>
      </p:grpSp>
      <p:sp>
        <p:nvSpPr>
          <p:cNvPr id="6" name="object 6"/>
          <p:cNvSpPr txBox="1"/>
          <p:nvPr/>
        </p:nvSpPr>
        <p:spPr>
          <a:xfrm>
            <a:off x="2771520" y="3449682"/>
            <a:ext cx="254000" cy="487680"/>
          </a:xfrm>
          <a:prstGeom prst="rect">
            <a:avLst/>
          </a:prstGeom>
        </p:spPr>
        <p:txBody>
          <a:bodyPr vert="vert270" wrap="square" lIns="0" tIns="0" rIns="0" bIns="0" rtlCol="0">
            <a:spAutoFit/>
          </a:bodyPr>
          <a:lstStyle/>
          <a:p>
            <a:pPr marL="12700">
              <a:lnSpc>
                <a:spcPts val="1810"/>
              </a:lnSpc>
            </a:pPr>
            <a:r>
              <a:rPr sz="1800" dirty="0">
                <a:latin typeface="Calibri"/>
                <a:cs typeface="Calibri"/>
              </a:rPr>
              <a:t>Set</a:t>
            </a:r>
            <a:r>
              <a:rPr sz="1800" spc="-25" dirty="0">
                <a:latin typeface="Calibri"/>
                <a:cs typeface="Calibri"/>
              </a:rPr>
              <a:t> </a:t>
            </a:r>
            <a:r>
              <a:rPr sz="1800" spc="-50" dirty="0">
                <a:latin typeface="Calibri"/>
                <a:cs typeface="Calibri"/>
              </a:rPr>
              <a:t>0</a:t>
            </a:r>
            <a:endParaRPr sz="1800">
              <a:latin typeface="Calibri"/>
              <a:cs typeface="Calibri"/>
            </a:endParaRPr>
          </a:p>
        </p:txBody>
      </p:sp>
      <p:sp>
        <p:nvSpPr>
          <p:cNvPr id="7" name="object 7"/>
          <p:cNvSpPr txBox="1"/>
          <p:nvPr/>
        </p:nvSpPr>
        <p:spPr>
          <a:xfrm>
            <a:off x="4808220"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algn="ctr">
              <a:lnSpc>
                <a:spcPct val="100000"/>
              </a:lnSpc>
              <a:spcBef>
                <a:spcPts val="385"/>
              </a:spcBef>
            </a:pPr>
            <a:r>
              <a:rPr sz="1800" dirty="0">
                <a:latin typeface="Calibri"/>
                <a:cs typeface="Calibri"/>
              </a:rPr>
              <a:t>a</a:t>
            </a:r>
            <a:endParaRPr sz="1800">
              <a:latin typeface="Calibri"/>
              <a:cs typeface="Calibri"/>
            </a:endParaRPr>
          </a:p>
        </p:txBody>
      </p:sp>
      <p:sp>
        <p:nvSpPr>
          <p:cNvPr id="8" name="object 8"/>
          <p:cNvSpPr txBox="1"/>
          <p:nvPr/>
        </p:nvSpPr>
        <p:spPr>
          <a:xfrm>
            <a:off x="3212592"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marL="635" algn="ctr">
              <a:lnSpc>
                <a:spcPct val="100000"/>
              </a:lnSpc>
              <a:spcBef>
                <a:spcPts val="385"/>
              </a:spcBef>
            </a:pPr>
            <a:r>
              <a:rPr sz="1800" dirty="0">
                <a:latin typeface="Calibri"/>
                <a:cs typeface="Calibri"/>
              </a:rPr>
              <a:t>d</a:t>
            </a:r>
            <a:endParaRPr sz="1800">
              <a:latin typeface="Calibri"/>
              <a:cs typeface="Calibri"/>
            </a:endParaRPr>
          </a:p>
        </p:txBody>
      </p:sp>
      <p:grpSp>
        <p:nvGrpSpPr>
          <p:cNvPr id="9" name="object 9"/>
          <p:cNvGrpSpPr/>
          <p:nvPr/>
        </p:nvGrpSpPr>
        <p:grpSpPr>
          <a:xfrm>
            <a:off x="6367017" y="3465321"/>
            <a:ext cx="1437640" cy="414020"/>
            <a:chOff x="6367017" y="3465321"/>
            <a:chExt cx="1437640" cy="414020"/>
          </a:xfrm>
        </p:grpSpPr>
        <p:sp>
          <p:nvSpPr>
            <p:cNvPr id="10" name="object 10"/>
            <p:cNvSpPr/>
            <p:nvPr/>
          </p:nvSpPr>
          <p:spPr>
            <a:xfrm>
              <a:off x="6373367" y="3471671"/>
              <a:ext cx="1424940" cy="401320"/>
            </a:xfrm>
            <a:custGeom>
              <a:avLst/>
              <a:gdLst/>
              <a:ahLst/>
              <a:cxnLst/>
              <a:rect l="l" t="t" r="r" b="b"/>
              <a:pathLst>
                <a:path w="1424940" h="401320">
                  <a:moveTo>
                    <a:pt x="1424939" y="0"/>
                  </a:moveTo>
                  <a:lnTo>
                    <a:pt x="0" y="0"/>
                  </a:lnTo>
                  <a:lnTo>
                    <a:pt x="0" y="400811"/>
                  </a:lnTo>
                  <a:lnTo>
                    <a:pt x="1424939" y="400811"/>
                  </a:lnTo>
                  <a:lnTo>
                    <a:pt x="1424939" y="0"/>
                  </a:lnTo>
                  <a:close/>
                </a:path>
              </a:pathLst>
            </a:custGeom>
            <a:solidFill>
              <a:srgbClr val="DAE2F3"/>
            </a:solidFill>
          </p:spPr>
          <p:txBody>
            <a:bodyPr wrap="square" lIns="0" tIns="0" rIns="0" bIns="0" rtlCol="0"/>
            <a:lstStyle/>
            <a:p>
              <a:endParaRPr/>
            </a:p>
          </p:txBody>
        </p:sp>
        <p:sp>
          <p:nvSpPr>
            <p:cNvPr id="11" name="object 11"/>
            <p:cNvSpPr/>
            <p:nvPr/>
          </p:nvSpPr>
          <p:spPr>
            <a:xfrm>
              <a:off x="6373367" y="3471671"/>
              <a:ext cx="1424940" cy="401320"/>
            </a:xfrm>
            <a:custGeom>
              <a:avLst/>
              <a:gdLst/>
              <a:ahLst/>
              <a:cxnLst/>
              <a:rect l="l" t="t" r="r" b="b"/>
              <a:pathLst>
                <a:path w="1424940" h="401320">
                  <a:moveTo>
                    <a:pt x="0" y="400811"/>
                  </a:moveTo>
                  <a:lnTo>
                    <a:pt x="1424939" y="400811"/>
                  </a:lnTo>
                  <a:lnTo>
                    <a:pt x="1424939" y="0"/>
                  </a:lnTo>
                  <a:lnTo>
                    <a:pt x="0" y="0"/>
                  </a:lnTo>
                  <a:lnTo>
                    <a:pt x="0" y="400811"/>
                  </a:lnTo>
                  <a:close/>
                </a:path>
              </a:pathLst>
            </a:custGeom>
            <a:ln w="12700">
              <a:solidFill>
                <a:srgbClr val="2E528F"/>
              </a:solidFill>
            </a:ln>
          </p:spPr>
          <p:txBody>
            <a:bodyPr wrap="square" lIns="0" tIns="0" rIns="0" bIns="0" rtlCol="0"/>
            <a:lstStyle/>
            <a:p>
              <a:endParaRPr/>
            </a:p>
          </p:txBody>
        </p:sp>
      </p:grpSp>
      <p:sp>
        <p:nvSpPr>
          <p:cNvPr id="12" name="object 12"/>
          <p:cNvSpPr txBox="1"/>
          <p:nvPr/>
        </p:nvSpPr>
        <p:spPr>
          <a:xfrm>
            <a:off x="7013829" y="3507994"/>
            <a:ext cx="14605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b</a:t>
            </a:r>
            <a:endParaRPr sz="1800">
              <a:latin typeface="Calibri"/>
              <a:cs typeface="Calibri"/>
            </a:endParaRPr>
          </a:p>
        </p:txBody>
      </p:sp>
      <p:sp>
        <p:nvSpPr>
          <p:cNvPr id="13" name="object 13"/>
          <p:cNvSpPr txBox="1"/>
          <p:nvPr/>
        </p:nvSpPr>
        <p:spPr>
          <a:xfrm>
            <a:off x="7940040" y="3464052"/>
            <a:ext cx="1424940" cy="402590"/>
          </a:xfrm>
          <a:prstGeom prst="rect">
            <a:avLst/>
          </a:prstGeom>
          <a:solidFill>
            <a:srgbClr val="DAE2F3"/>
          </a:solidFill>
          <a:ln w="12700">
            <a:solidFill>
              <a:srgbClr val="2E528F"/>
            </a:solidFill>
          </a:ln>
        </p:spPr>
        <p:txBody>
          <a:bodyPr vert="horz" wrap="square" lIns="0" tIns="49530" rIns="0" bIns="0" rtlCol="0">
            <a:spAutoFit/>
          </a:bodyPr>
          <a:lstStyle/>
          <a:p>
            <a:pPr marL="3810" algn="ctr">
              <a:lnSpc>
                <a:spcPct val="100000"/>
              </a:lnSpc>
              <a:spcBef>
                <a:spcPts val="390"/>
              </a:spcBef>
            </a:pPr>
            <a:r>
              <a:rPr sz="1800" dirty="0">
                <a:latin typeface="Calibri"/>
                <a:cs typeface="Calibri"/>
              </a:rPr>
              <a:t>c</a:t>
            </a:r>
            <a:endParaRPr sz="1800">
              <a:latin typeface="Calibri"/>
              <a:cs typeface="Calibri"/>
            </a:endParaRPr>
          </a:p>
        </p:txBody>
      </p:sp>
      <p:grpSp>
        <p:nvGrpSpPr>
          <p:cNvPr id="14" name="object 14"/>
          <p:cNvGrpSpPr/>
          <p:nvPr/>
        </p:nvGrpSpPr>
        <p:grpSpPr>
          <a:xfrm>
            <a:off x="6240526" y="2796285"/>
            <a:ext cx="1706245" cy="751840"/>
            <a:chOff x="6240526" y="2796285"/>
            <a:chExt cx="1706245" cy="751840"/>
          </a:xfrm>
        </p:grpSpPr>
        <p:sp>
          <p:nvSpPr>
            <p:cNvPr id="15" name="object 15"/>
            <p:cNvSpPr/>
            <p:nvPr/>
          </p:nvSpPr>
          <p:spPr>
            <a:xfrm>
              <a:off x="6246876" y="2802635"/>
              <a:ext cx="1693545" cy="739140"/>
            </a:xfrm>
            <a:custGeom>
              <a:avLst/>
              <a:gdLst/>
              <a:ahLst/>
              <a:cxnLst/>
              <a:rect l="l" t="t" r="r" b="b"/>
              <a:pathLst>
                <a:path w="1693545" h="739139">
                  <a:moveTo>
                    <a:pt x="1269873" y="0"/>
                  </a:moveTo>
                  <a:lnTo>
                    <a:pt x="423291" y="0"/>
                  </a:lnTo>
                  <a:lnTo>
                    <a:pt x="423291" y="369569"/>
                  </a:lnTo>
                  <a:lnTo>
                    <a:pt x="0" y="369569"/>
                  </a:lnTo>
                  <a:lnTo>
                    <a:pt x="846581" y="739139"/>
                  </a:lnTo>
                  <a:lnTo>
                    <a:pt x="1693164" y="369569"/>
                  </a:lnTo>
                  <a:lnTo>
                    <a:pt x="1269873" y="369569"/>
                  </a:lnTo>
                  <a:lnTo>
                    <a:pt x="1269873" y="0"/>
                  </a:lnTo>
                  <a:close/>
                </a:path>
              </a:pathLst>
            </a:custGeom>
            <a:solidFill>
              <a:srgbClr val="000000"/>
            </a:solidFill>
          </p:spPr>
          <p:txBody>
            <a:bodyPr wrap="square" lIns="0" tIns="0" rIns="0" bIns="0" rtlCol="0"/>
            <a:lstStyle/>
            <a:p>
              <a:endParaRPr/>
            </a:p>
          </p:txBody>
        </p:sp>
        <p:sp>
          <p:nvSpPr>
            <p:cNvPr id="16" name="object 16"/>
            <p:cNvSpPr/>
            <p:nvPr/>
          </p:nvSpPr>
          <p:spPr>
            <a:xfrm>
              <a:off x="6246876" y="2802635"/>
              <a:ext cx="1693545" cy="739140"/>
            </a:xfrm>
            <a:custGeom>
              <a:avLst/>
              <a:gdLst/>
              <a:ahLst/>
              <a:cxnLst/>
              <a:rect l="l" t="t" r="r" b="b"/>
              <a:pathLst>
                <a:path w="1693545" h="739139">
                  <a:moveTo>
                    <a:pt x="0" y="369569"/>
                  </a:moveTo>
                  <a:lnTo>
                    <a:pt x="423291" y="369569"/>
                  </a:lnTo>
                  <a:lnTo>
                    <a:pt x="423291" y="0"/>
                  </a:lnTo>
                  <a:lnTo>
                    <a:pt x="1269873" y="0"/>
                  </a:lnTo>
                  <a:lnTo>
                    <a:pt x="1269873" y="369569"/>
                  </a:lnTo>
                  <a:lnTo>
                    <a:pt x="1693164" y="369569"/>
                  </a:lnTo>
                  <a:lnTo>
                    <a:pt x="846581" y="739139"/>
                  </a:lnTo>
                  <a:lnTo>
                    <a:pt x="0" y="369569"/>
                  </a:lnTo>
                  <a:close/>
                </a:path>
              </a:pathLst>
            </a:custGeom>
            <a:ln w="12700">
              <a:solidFill>
                <a:srgbClr val="000000"/>
              </a:solidFill>
            </a:ln>
          </p:spPr>
          <p:txBody>
            <a:bodyPr wrap="square" lIns="0" tIns="0" rIns="0" bIns="0" rtlCol="0"/>
            <a:lstStyle/>
            <a:p>
              <a:endParaRPr/>
            </a:p>
          </p:txBody>
        </p:sp>
      </p:grpSp>
      <p:sp>
        <p:nvSpPr>
          <p:cNvPr id="17" name="object 17"/>
          <p:cNvSpPr txBox="1"/>
          <p:nvPr/>
        </p:nvSpPr>
        <p:spPr>
          <a:xfrm>
            <a:off x="6864857" y="2778633"/>
            <a:ext cx="460375" cy="574675"/>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Calibri"/>
                <a:cs typeface="Calibri"/>
              </a:rPr>
              <a:t>Evict</a:t>
            </a:r>
            <a:endParaRPr sz="1800">
              <a:latin typeface="Calibri"/>
              <a:cs typeface="Calibri"/>
            </a:endParaRPr>
          </a:p>
          <a:p>
            <a:pPr marL="12700">
              <a:lnSpc>
                <a:spcPct val="100000"/>
              </a:lnSpc>
            </a:pPr>
            <a:r>
              <a:rPr sz="1800" spc="-20" dirty="0">
                <a:solidFill>
                  <a:srgbClr val="FFFFFF"/>
                </a:solidFill>
                <a:latin typeface="Calibri"/>
                <a:cs typeface="Calibri"/>
              </a:rPr>
              <a:t>Next</a:t>
            </a:r>
            <a:endParaRPr sz="1800">
              <a:latin typeface="Calibri"/>
              <a:cs typeface="Calibri"/>
            </a:endParaRPr>
          </a:p>
        </p:txBody>
      </p:sp>
      <p:sp>
        <p:nvSpPr>
          <p:cNvPr id="18" name="object 18"/>
          <p:cNvSpPr txBox="1"/>
          <p:nvPr/>
        </p:nvSpPr>
        <p:spPr>
          <a:xfrm>
            <a:off x="2566797" y="5370677"/>
            <a:ext cx="7781925" cy="57404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Advantage:</a:t>
            </a:r>
            <a:r>
              <a:rPr sz="1800" spc="-45" dirty="0">
                <a:latin typeface="Calibri"/>
                <a:cs typeface="Calibri"/>
              </a:rPr>
              <a:t> </a:t>
            </a:r>
            <a:r>
              <a:rPr sz="1800" dirty="0">
                <a:latin typeface="Calibri"/>
                <a:cs typeface="Calibri"/>
              </a:rPr>
              <a:t>Simple</a:t>
            </a:r>
            <a:r>
              <a:rPr sz="1800" spc="-5" dirty="0">
                <a:latin typeface="Calibri"/>
                <a:cs typeface="Calibri"/>
              </a:rPr>
              <a:t> </a:t>
            </a:r>
            <a:r>
              <a:rPr sz="1800" dirty="0">
                <a:latin typeface="Calibri"/>
                <a:cs typeface="Calibri"/>
              </a:rPr>
              <a:t>to</a:t>
            </a:r>
            <a:r>
              <a:rPr sz="1800" spc="-30" dirty="0">
                <a:latin typeface="Calibri"/>
                <a:cs typeface="Calibri"/>
              </a:rPr>
              <a:t> </a:t>
            </a:r>
            <a:r>
              <a:rPr sz="1800" dirty="0">
                <a:latin typeface="Calibri"/>
                <a:cs typeface="Calibri"/>
              </a:rPr>
              <a:t>implement</a:t>
            </a:r>
            <a:r>
              <a:rPr sz="1800" spc="-15" dirty="0">
                <a:latin typeface="Calibri"/>
                <a:cs typeface="Calibri"/>
              </a:rPr>
              <a:t> </a:t>
            </a:r>
            <a:r>
              <a:rPr sz="1800" dirty="0">
                <a:latin typeface="Calibri"/>
                <a:cs typeface="Calibri"/>
              </a:rPr>
              <a:t>and</a:t>
            </a:r>
            <a:r>
              <a:rPr sz="1800" spc="-5" dirty="0">
                <a:latin typeface="Calibri"/>
                <a:cs typeface="Calibri"/>
              </a:rPr>
              <a:t> </a:t>
            </a:r>
            <a:r>
              <a:rPr sz="1800" spc="-10" dirty="0">
                <a:latin typeface="Calibri"/>
                <a:cs typeface="Calibri"/>
              </a:rPr>
              <a:t>understand</a:t>
            </a:r>
            <a:endParaRPr sz="1800">
              <a:latin typeface="Calibri"/>
              <a:cs typeface="Calibri"/>
            </a:endParaRPr>
          </a:p>
          <a:p>
            <a:pPr marL="12700">
              <a:lnSpc>
                <a:spcPct val="100000"/>
              </a:lnSpc>
            </a:pPr>
            <a:r>
              <a:rPr sz="1800" dirty="0">
                <a:latin typeface="Calibri"/>
                <a:cs typeface="Calibri"/>
              </a:rPr>
              <a:t>Disadvantage:</a:t>
            </a:r>
            <a:r>
              <a:rPr sz="1800" spc="-30" dirty="0">
                <a:latin typeface="Calibri"/>
                <a:cs typeface="Calibri"/>
              </a:rPr>
              <a:t> </a:t>
            </a:r>
            <a:r>
              <a:rPr sz="1800" dirty="0">
                <a:latin typeface="Calibri"/>
                <a:cs typeface="Calibri"/>
              </a:rPr>
              <a:t>Hopefully the</a:t>
            </a:r>
            <a:r>
              <a:rPr sz="1800" spc="-15" dirty="0">
                <a:latin typeface="Calibri"/>
                <a:cs typeface="Calibri"/>
              </a:rPr>
              <a:t> </a:t>
            </a:r>
            <a:r>
              <a:rPr sz="1800" dirty="0">
                <a:latin typeface="Calibri"/>
                <a:cs typeface="Calibri"/>
              </a:rPr>
              <a:t>next</a:t>
            </a:r>
            <a:r>
              <a:rPr sz="1800" spc="-15" dirty="0">
                <a:latin typeface="Calibri"/>
                <a:cs typeface="Calibri"/>
              </a:rPr>
              <a:t> </a:t>
            </a:r>
            <a:r>
              <a:rPr sz="1800" dirty="0">
                <a:latin typeface="Calibri"/>
                <a:cs typeface="Calibri"/>
              </a:rPr>
              <a:t>to</a:t>
            </a:r>
            <a:r>
              <a:rPr sz="1800" spc="-20" dirty="0">
                <a:latin typeface="Calibri"/>
                <a:cs typeface="Calibri"/>
              </a:rPr>
              <a:t> </a:t>
            </a:r>
            <a:r>
              <a:rPr sz="1800" dirty="0">
                <a:latin typeface="Calibri"/>
                <a:cs typeface="Calibri"/>
              </a:rPr>
              <a:t>evict</a:t>
            </a:r>
            <a:r>
              <a:rPr sz="1800" spc="-15" dirty="0">
                <a:latin typeface="Calibri"/>
                <a:cs typeface="Calibri"/>
              </a:rPr>
              <a:t> </a:t>
            </a:r>
            <a:r>
              <a:rPr sz="1800" dirty="0">
                <a:latin typeface="Calibri"/>
                <a:cs typeface="Calibri"/>
              </a:rPr>
              <a:t>isn’t</a:t>
            </a:r>
            <a:r>
              <a:rPr sz="1800" spc="-10" dirty="0">
                <a:latin typeface="Calibri"/>
                <a:cs typeface="Calibri"/>
              </a:rPr>
              <a:t> </a:t>
            </a:r>
            <a:r>
              <a:rPr sz="1800" dirty="0">
                <a:latin typeface="Calibri"/>
                <a:cs typeface="Calibri"/>
              </a:rPr>
              <a:t>going</a:t>
            </a:r>
            <a:r>
              <a:rPr sz="1800" spc="-5"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be</a:t>
            </a:r>
            <a:r>
              <a:rPr sz="1800" spc="-10" dirty="0">
                <a:latin typeface="Calibri"/>
                <a:cs typeface="Calibri"/>
              </a:rPr>
              <a:t> </a:t>
            </a:r>
            <a:r>
              <a:rPr sz="1800" dirty="0">
                <a:latin typeface="Calibri"/>
                <a:cs typeface="Calibri"/>
              </a:rPr>
              <a:t>the</a:t>
            </a:r>
            <a:r>
              <a:rPr sz="1800" spc="-5" dirty="0">
                <a:latin typeface="Calibri"/>
                <a:cs typeface="Calibri"/>
              </a:rPr>
              <a:t> </a:t>
            </a:r>
            <a:r>
              <a:rPr sz="1800" dirty="0">
                <a:latin typeface="Calibri"/>
                <a:cs typeface="Calibri"/>
              </a:rPr>
              <a:t>next</a:t>
            </a:r>
            <a:r>
              <a:rPr sz="1800" spc="-20"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be </a:t>
            </a:r>
            <a:r>
              <a:rPr sz="1800" spc="-10" dirty="0">
                <a:latin typeface="Calibri"/>
                <a:cs typeface="Calibri"/>
              </a:rPr>
              <a:t>accessed…</a:t>
            </a:r>
            <a:endParaRPr sz="1800">
              <a:latin typeface="Calibri"/>
              <a:cs typeface="Calibri"/>
            </a:endParaRPr>
          </a:p>
        </p:txBody>
      </p:sp>
      <p:graphicFrame>
        <p:nvGraphicFramePr>
          <p:cNvPr id="19" name="object 19"/>
          <p:cNvGraphicFramePr>
            <a:graphicFrameLocks noGrp="1"/>
          </p:cNvGraphicFramePr>
          <p:nvPr/>
        </p:nvGraphicFramePr>
        <p:xfrm>
          <a:off x="9636252" y="2039806"/>
          <a:ext cx="1294129" cy="1980565"/>
        </p:xfrm>
        <a:graphic>
          <a:graphicData uri="http://schemas.openxmlformats.org/drawingml/2006/table">
            <a:tbl>
              <a:tblPr firstRow="1" bandRow="1">
                <a:tableStyleId>{2D5ABB26-0587-4C30-8999-92F81FD0307C}</a:tableStyleId>
              </a:tblPr>
              <a:tblGrid>
                <a:gridCol w="374015">
                  <a:extLst>
                    <a:ext uri="{9D8B030D-6E8A-4147-A177-3AD203B41FA5}">
                      <a16:colId xmlns:a16="http://schemas.microsoft.com/office/drawing/2014/main" val="20000"/>
                    </a:ext>
                  </a:extLst>
                </a:gridCol>
                <a:gridCol w="410209">
                  <a:extLst>
                    <a:ext uri="{9D8B030D-6E8A-4147-A177-3AD203B41FA5}">
                      <a16:colId xmlns:a16="http://schemas.microsoft.com/office/drawing/2014/main" val="20001"/>
                    </a:ext>
                  </a:extLst>
                </a:gridCol>
                <a:gridCol w="509905">
                  <a:extLst>
                    <a:ext uri="{9D8B030D-6E8A-4147-A177-3AD203B41FA5}">
                      <a16:colId xmlns:a16="http://schemas.microsoft.com/office/drawing/2014/main" val="20002"/>
                    </a:ext>
                  </a:extLst>
                </a:gridCol>
              </a:tblGrid>
              <a:tr h="370840">
                <a:tc>
                  <a:txBody>
                    <a:bodyPr/>
                    <a:lstStyle/>
                    <a:p>
                      <a:pPr marL="31750">
                        <a:lnSpc>
                          <a:spcPts val="211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211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2110"/>
                        </a:lnSpc>
                      </a:pPr>
                      <a:r>
                        <a:rPr sz="1800" spc="-25" dirty="0">
                          <a:latin typeface="Courier New"/>
                          <a:cs typeface="Courier New"/>
                        </a:rPr>
                        <a:t>0xe</a:t>
                      </a:r>
                      <a:endParaRPr sz="1800">
                        <a:latin typeface="Courier New"/>
                        <a:cs typeface="Courier New"/>
                      </a:endParaRPr>
                    </a:p>
                  </a:txBody>
                  <a:tcPr marL="0" marR="0" marT="0" marB="0"/>
                </a:tc>
                <a:extLst>
                  <a:ext uri="{0D108BD9-81ED-4DB2-BD59-A6C34878D82A}">
                    <a16:rowId xmlns:a16="http://schemas.microsoft.com/office/drawing/2014/main" val="10000"/>
                  </a:ext>
                </a:extLst>
              </a:tr>
              <a:tr h="419100">
                <a:tc>
                  <a:txBody>
                    <a:bodyPr/>
                    <a:lstStyle/>
                    <a:p>
                      <a:pPr marL="31750">
                        <a:lnSpc>
                          <a:spcPct val="100000"/>
                        </a:lnSpc>
                        <a:spcBef>
                          <a:spcPts val="330"/>
                        </a:spcBef>
                      </a:pPr>
                      <a:r>
                        <a:rPr sz="1800" spc="-25" dirty="0">
                          <a:latin typeface="Courier New"/>
                          <a:cs typeface="Courier New"/>
                        </a:rPr>
                        <a:t>lb</a:t>
                      </a:r>
                      <a:endParaRPr sz="1800">
                        <a:latin typeface="Courier New"/>
                        <a:cs typeface="Courier New"/>
                      </a:endParaRPr>
                    </a:p>
                  </a:txBody>
                  <a:tcPr marL="0" marR="0" marT="41910" marB="0"/>
                </a:tc>
                <a:tc>
                  <a:txBody>
                    <a:bodyPr/>
                    <a:lstStyle/>
                    <a:p>
                      <a:pPr algn="ctr">
                        <a:lnSpc>
                          <a:spcPct val="100000"/>
                        </a:lnSpc>
                        <a:spcBef>
                          <a:spcPts val="330"/>
                        </a:spcBef>
                      </a:pPr>
                      <a:r>
                        <a:rPr sz="1800" spc="-25" dirty="0">
                          <a:latin typeface="Courier New"/>
                          <a:cs typeface="Courier New"/>
                        </a:rPr>
                        <a:t>x6</a:t>
                      </a:r>
                      <a:endParaRPr sz="1800">
                        <a:latin typeface="Courier New"/>
                        <a:cs typeface="Courier New"/>
                      </a:endParaRPr>
                    </a:p>
                  </a:txBody>
                  <a:tcPr marL="0" marR="0" marT="41910" marB="0"/>
                </a:tc>
                <a:tc>
                  <a:txBody>
                    <a:bodyPr/>
                    <a:lstStyle/>
                    <a:p>
                      <a:pPr marR="24130" algn="r">
                        <a:lnSpc>
                          <a:spcPct val="100000"/>
                        </a:lnSpc>
                        <a:spcBef>
                          <a:spcPts val="330"/>
                        </a:spcBef>
                      </a:pPr>
                      <a:r>
                        <a:rPr sz="1800" spc="-25" dirty="0">
                          <a:latin typeface="Courier New"/>
                          <a:cs typeface="Courier New"/>
                        </a:rPr>
                        <a:t>0xb</a:t>
                      </a:r>
                      <a:endParaRPr sz="1800">
                        <a:latin typeface="Courier New"/>
                        <a:cs typeface="Courier New"/>
                      </a:endParaRPr>
                    </a:p>
                  </a:txBody>
                  <a:tcPr marL="0" marR="0" marT="41910" marB="0"/>
                </a:tc>
                <a:extLst>
                  <a:ext uri="{0D108BD9-81ED-4DB2-BD59-A6C34878D82A}">
                    <a16:rowId xmlns:a16="http://schemas.microsoft.com/office/drawing/2014/main" val="10001"/>
                  </a:ext>
                </a:extLst>
              </a:tr>
              <a:tr h="428625">
                <a:tc>
                  <a:txBody>
                    <a:bodyPr/>
                    <a:lstStyle/>
                    <a:p>
                      <a:pPr marL="31750">
                        <a:lnSpc>
                          <a:spcPct val="100000"/>
                        </a:lnSpc>
                        <a:spcBef>
                          <a:spcPts val="330"/>
                        </a:spcBef>
                      </a:pPr>
                      <a:r>
                        <a:rPr sz="1800" spc="-25" dirty="0">
                          <a:latin typeface="Courier New"/>
                          <a:cs typeface="Courier New"/>
                        </a:rPr>
                        <a:t>lb</a:t>
                      </a:r>
                      <a:endParaRPr sz="1800">
                        <a:latin typeface="Courier New"/>
                        <a:cs typeface="Courier New"/>
                      </a:endParaRPr>
                    </a:p>
                  </a:txBody>
                  <a:tcPr marL="0" marR="0" marT="41910" marB="0"/>
                </a:tc>
                <a:tc>
                  <a:txBody>
                    <a:bodyPr/>
                    <a:lstStyle/>
                    <a:p>
                      <a:pPr algn="ctr">
                        <a:lnSpc>
                          <a:spcPct val="100000"/>
                        </a:lnSpc>
                        <a:spcBef>
                          <a:spcPts val="330"/>
                        </a:spcBef>
                      </a:pPr>
                      <a:r>
                        <a:rPr sz="1800" spc="-25" dirty="0">
                          <a:latin typeface="Courier New"/>
                          <a:cs typeface="Courier New"/>
                        </a:rPr>
                        <a:t>x6</a:t>
                      </a:r>
                      <a:endParaRPr sz="1800">
                        <a:latin typeface="Courier New"/>
                        <a:cs typeface="Courier New"/>
                      </a:endParaRPr>
                    </a:p>
                  </a:txBody>
                  <a:tcPr marL="0" marR="0" marT="41910" marB="0"/>
                </a:tc>
                <a:tc>
                  <a:txBody>
                    <a:bodyPr/>
                    <a:lstStyle/>
                    <a:p>
                      <a:pPr marR="24130" algn="r">
                        <a:lnSpc>
                          <a:spcPct val="100000"/>
                        </a:lnSpc>
                        <a:spcBef>
                          <a:spcPts val="330"/>
                        </a:spcBef>
                      </a:pPr>
                      <a:r>
                        <a:rPr sz="1800" spc="-25" dirty="0">
                          <a:latin typeface="Courier New"/>
                          <a:cs typeface="Courier New"/>
                        </a:rPr>
                        <a:t>0xc</a:t>
                      </a:r>
                      <a:endParaRPr sz="1800">
                        <a:latin typeface="Courier New"/>
                        <a:cs typeface="Courier New"/>
                      </a:endParaRPr>
                    </a:p>
                  </a:txBody>
                  <a:tcPr marL="0" marR="0" marT="41910" marB="0"/>
                </a:tc>
                <a:extLst>
                  <a:ext uri="{0D108BD9-81ED-4DB2-BD59-A6C34878D82A}">
                    <a16:rowId xmlns:a16="http://schemas.microsoft.com/office/drawing/2014/main" val="10002"/>
                  </a:ext>
                </a:extLst>
              </a:tr>
              <a:tr h="409575">
                <a:tc>
                  <a:txBody>
                    <a:bodyPr/>
                    <a:lstStyle/>
                    <a:p>
                      <a:pPr marL="31750">
                        <a:lnSpc>
                          <a:spcPct val="100000"/>
                        </a:lnSpc>
                        <a:spcBef>
                          <a:spcPts val="400"/>
                        </a:spcBef>
                      </a:pPr>
                      <a:r>
                        <a:rPr sz="1800" spc="-25" dirty="0">
                          <a:latin typeface="Courier New"/>
                          <a:cs typeface="Courier New"/>
                        </a:rPr>
                        <a:t>lb</a:t>
                      </a:r>
                      <a:endParaRPr sz="1800">
                        <a:latin typeface="Courier New"/>
                        <a:cs typeface="Courier New"/>
                      </a:endParaRPr>
                    </a:p>
                  </a:txBody>
                  <a:tcPr marL="0" marR="0" marT="50800" marB="0"/>
                </a:tc>
                <a:tc>
                  <a:txBody>
                    <a:bodyPr/>
                    <a:lstStyle/>
                    <a:p>
                      <a:pPr algn="ctr">
                        <a:lnSpc>
                          <a:spcPct val="100000"/>
                        </a:lnSpc>
                        <a:spcBef>
                          <a:spcPts val="400"/>
                        </a:spcBef>
                      </a:pPr>
                      <a:r>
                        <a:rPr sz="1800" spc="-25" dirty="0">
                          <a:latin typeface="Courier New"/>
                          <a:cs typeface="Courier New"/>
                        </a:rPr>
                        <a:t>x6</a:t>
                      </a:r>
                      <a:endParaRPr sz="1800">
                        <a:latin typeface="Courier New"/>
                        <a:cs typeface="Courier New"/>
                      </a:endParaRPr>
                    </a:p>
                  </a:txBody>
                  <a:tcPr marL="0" marR="0" marT="50800" marB="0"/>
                </a:tc>
                <a:tc>
                  <a:txBody>
                    <a:bodyPr/>
                    <a:lstStyle/>
                    <a:p>
                      <a:pPr marR="24130" algn="r">
                        <a:lnSpc>
                          <a:spcPct val="100000"/>
                        </a:lnSpc>
                        <a:spcBef>
                          <a:spcPts val="400"/>
                        </a:spcBef>
                      </a:pPr>
                      <a:r>
                        <a:rPr sz="1800" spc="-25" dirty="0">
                          <a:latin typeface="Courier New"/>
                          <a:cs typeface="Courier New"/>
                        </a:rPr>
                        <a:t>0xd</a:t>
                      </a:r>
                      <a:endParaRPr sz="1800">
                        <a:latin typeface="Courier New"/>
                        <a:cs typeface="Courier New"/>
                      </a:endParaRPr>
                    </a:p>
                  </a:txBody>
                  <a:tcPr marL="0" marR="0" marT="50800" marB="0"/>
                </a:tc>
                <a:extLst>
                  <a:ext uri="{0D108BD9-81ED-4DB2-BD59-A6C34878D82A}">
                    <a16:rowId xmlns:a16="http://schemas.microsoft.com/office/drawing/2014/main" val="10003"/>
                  </a:ext>
                </a:extLst>
              </a:tr>
              <a:tr h="352425">
                <a:tc>
                  <a:txBody>
                    <a:bodyPr/>
                    <a:lstStyle/>
                    <a:p>
                      <a:pPr marL="31750">
                        <a:lnSpc>
                          <a:spcPct val="100000"/>
                        </a:lnSpc>
                        <a:spcBef>
                          <a:spcPts val="185"/>
                        </a:spcBef>
                      </a:pPr>
                      <a:r>
                        <a:rPr sz="1800" spc="-25" dirty="0">
                          <a:latin typeface="Courier New"/>
                          <a:cs typeface="Courier New"/>
                        </a:rPr>
                        <a:t>lb</a:t>
                      </a:r>
                      <a:endParaRPr sz="1800">
                        <a:latin typeface="Courier New"/>
                        <a:cs typeface="Courier New"/>
                      </a:endParaRPr>
                    </a:p>
                  </a:txBody>
                  <a:tcPr marL="0" marR="0" marT="23495" marB="0"/>
                </a:tc>
                <a:tc>
                  <a:txBody>
                    <a:bodyPr/>
                    <a:lstStyle/>
                    <a:p>
                      <a:pPr algn="ctr">
                        <a:lnSpc>
                          <a:spcPct val="100000"/>
                        </a:lnSpc>
                        <a:spcBef>
                          <a:spcPts val="185"/>
                        </a:spcBef>
                      </a:pPr>
                      <a:r>
                        <a:rPr sz="1800" spc="-25" dirty="0">
                          <a:latin typeface="Courier New"/>
                          <a:cs typeface="Courier New"/>
                        </a:rPr>
                        <a:t>x6</a:t>
                      </a:r>
                      <a:endParaRPr sz="1800">
                        <a:latin typeface="Courier New"/>
                        <a:cs typeface="Courier New"/>
                      </a:endParaRPr>
                    </a:p>
                  </a:txBody>
                  <a:tcPr marL="0" marR="0" marT="23495" marB="0"/>
                </a:tc>
                <a:tc>
                  <a:txBody>
                    <a:bodyPr/>
                    <a:lstStyle/>
                    <a:p>
                      <a:pPr marR="24130" algn="r">
                        <a:lnSpc>
                          <a:spcPct val="100000"/>
                        </a:lnSpc>
                        <a:spcBef>
                          <a:spcPts val="185"/>
                        </a:spcBef>
                      </a:pPr>
                      <a:r>
                        <a:rPr sz="1800" spc="-25" dirty="0">
                          <a:latin typeface="Courier New"/>
                          <a:cs typeface="Courier New"/>
                        </a:rPr>
                        <a:t>0xa</a:t>
                      </a:r>
                      <a:endParaRPr sz="1800">
                        <a:latin typeface="Courier New"/>
                        <a:cs typeface="Courier New"/>
                      </a:endParaRPr>
                    </a:p>
                  </a:txBody>
                  <a:tcPr marL="0" marR="0" marT="23495" marB="0"/>
                </a:tc>
                <a:extLst>
                  <a:ext uri="{0D108BD9-81ED-4DB2-BD59-A6C34878D82A}">
                    <a16:rowId xmlns:a16="http://schemas.microsoft.com/office/drawing/2014/main" val="100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9636252" y="2045648"/>
          <a:ext cx="1294129" cy="1974215"/>
        </p:xfrm>
        <a:graphic>
          <a:graphicData uri="http://schemas.openxmlformats.org/drawingml/2006/table">
            <a:tbl>
              <a:tblPr firstRow="1" bandRow="1">
                <a:tableStyleId>{2D5ABB26-0587-4C30-8999-92F81FD0307C}</a:tableStyleId>
              </a:tblPr>
              <a:tblGrid>
                <a:gridCol w="374015">
                  <a:extLst>
                    <a:ext uri="{9D8B030D-6E8A-4147-A177-3AD203B41FA5}">
                      <a16:colId xmlns:a16="http://schemas.microsoft.com/office/drawing/2014/main" val="20000"/>
                    </a:ext>
                  </a:extLst>
                </a:gridCol>
                <a:gridCol w="410209">
                  <a:extLst>
                    <a:ext uri="{9D8B030D-6E8A-4147-A177-3AD203B41FA5}">
                      <a16:colId xmlns:a16="http://schemas.microsoft.com/office/drawing/2014/main" val="20001"/>
                    </a:ext>
                  </a:extLst>
                </a:gridCol>
                <a:gridCol w="509905">
                  <a:extLst>
                    <a:ext uri="{9D8B030D-6E8A-4147-A177-3AD203B41FA5}">
                      <a16:colId xmlns:a16="http://schemas.microsoft.com/office/drawing/2014/main" val="20002"/>
                    </a:ext>
                  </a:extLst>
                </a:gridCol>
              </a:tblGrid>
              <a:tr h="367665">
                <a:tc>
                  <a:txBody>
                    <a:bodyPr/>
                    <a:lstStyle/>
                    <a:p>
                      <a:pPr marL="31750">
                        <a:lnSpc>
                          <a:spcPts val="211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211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2110"/>
                        </a:lnSpc>
                      </a:pPr>
                      <a:r>
                        <a:rPr sz="1800" spc="-25" dirty="0">
                          <a:latin typeface="Courier New"/>
                          <a:cs typeface="Courier New"/>
                        </a:rPr>
                        <a:t>0xe</a:t>
                      </a:r>
                      <a:endParaRPr sz="1800">
                        <a:latin typeface="Courier New"/>
                        <a:cs typeface="Courier New"/>
                      </a:endParaRPr>
                    </a:p>
                  </a:txBody>
                  <a:tcPr marL="0" marR="0" marT="0" marB="0"/>
                </a:tc>
                <a:extLst>
                  <a:ext uri="{0D108BD9-81ED-4DB2-BD59-A6C34878D82A}">
                    <a16:rowId xmlns:a16="http://schemas.microsoft.com/office/drawing/2014/main" val="10000"/>
                  </a:ext>
                </a:extLst>
              </a:tr>
              <a:tr h="415925">
                <a:tc>
                  <a:txBody>
                    <a:bodyPr/>
                    <a:lstStyle/>
                    <a:p>
                      <a:pPr marL="31750">
                        <a:lnSpc>
                          <a:spcPct val="100000"/>
                        </a:lnSpc>
                        <a:spcBef>
                          <a:spcPts val="305"/>
                        </a:spcBef>
                      </a:pPr>
                      <a:r>
                        <a:rPr sz="1800" spc="-25" dirty="0">
                          <a:latin typeface="Courier New"/>
                          <a:cs typeface="Courier New"/>
                        </a:rPr>
                        <a:t>lb</a:t>
                      </a:r>
                      <a:endParaRPr sz="1800">
                        <a:latin typeface="Courier New"/>
                        <a:cs typeface="Courier New"/>
                      </a:endParaRPr>
                    </a:p>
                  </a:txBody>
                  <a:tcPr marL="0" marR="0" marT="38735" marB="0"/>
                </a:tc>
                <a:tc>
                  <a:txBody>
                    <a:bodyPr/>
                    <a:lstStyle/>
                    <a:p>
                      <a:pPr algn="ctr">
                        <a:lnSpc>
                          <a:spcPct val="100000"/>
                        </a:lnSpc>
                        <a:spcBef>
                          <a:spcPts val="305"/>
                        </a:spcBef>
                      </a:pPr>
                      <a:r>
                        <a:rPr sz="1800" spc="-25" dirty="0">
                          <a:latin typeface="Courier New"/>
                          <a:cs typeface="Courier New"/>
                        </a:rPr>
                        <a:t>x6</a:t>
                      </a:r>
                      <a:endParaRPr sz="1800">
                        <a:latin typeface="Courier New"/>
                        <a:cs typeface="Courier New"/>
                      </a:endParaRPr>
                    </a:p>
                  </a:txBody>
                  <a:tcPr marL="0" marR="0" marT="38735" marB="0"/>
                </a:tc>
                <a:tc>
                  <a:txBody>
                    <a:bodyPr/>
                    <a:lstStyle/>
                    <a:p>
                      <a:pPr marR="24130" algn="r">
                        <a:lnSpc>
                          <a:spcPct val="100000"/>
                        </a:lnSpc>
                        <a:spcBef>
                          <a:spcPts val="305"/>
                        </a:spcBef>
                      </a:pPr>
                      <a:r>
                        <a:rPr sz="1800" spc="-25" dirty="0">
                          <a:latin typeface="Courier New"/>
                          <a:cs typeface="Courier New"/>
                        </a:rPr>
                        <a:t>0xb</a:t>
                      </a:r>
                      <a:endParaRPr sz="1800">
                        <a:latin typeface="Courier New"/>
                        <a:cs typeface="Courier New"/>
                      </a:endParaRPr>
                    </a:p>
                  </a:txBody>
                  <a:tcPr marL="0" marR="0" marT="38735" marB="0"/>
                </a:tc>
                <a:extLst>
                  <a:ext uri="{0D108BD9-81ED-4DB2-BD59-A6C34878D82A}">
                    <a16:rowId xmlns:a16="http://schemas.microsoft.com/office/drawing/2014/main" val="10001"/>
                  </a:ext>
                </a:extLst>
              </a:tr>
              <a:tr h="428625">
                <a:tc>
                  <a:txBody>
                    <a:bodyPr/>
                    <a:lstStyle/>
                    <a:p>
                      <a:pPr marL="31750">
                        <a:lnSpc>
                          <a:spcPct val="100000"/>
                        </a:lnSpc>
                        <a:spcBef>
                          <a:spcPts val="330"/>
                        </a:spcBef>
                      </a:pPr>
                      <a:r>
                        <a:rPr sz="1800" spc="-25" dirty="0">
                          <a:latin typeface="Courier New"/>
                          <a:cs typeface="Courier New"/>
                        </a:rPr>
                        <a:t>lb</a:t>
                      </a:r>
                      <a:endParaRPr sz="1800">
                        <a:latin typeface="Courier New"/>
                        <a:cs typeface="Courier New"/>
                      </a:endParaRPr>
                    </a:p>
                  </a:txBody>
                  <a:tcPr marL="0" marR="0" marT="41910" marB="0"/>
                </a:tc>
                <a:tc>
                  <a:txBody>
                    <a:bodyPr/>
                    <a:lstStyle/>
                    <a:p>
                      <a:pPr algn="ctr">
                        <a:lnSpc>
                          <a:spcPct val="100000"/>
                        </a:lnSpc>
                        <a:spcBef>
                          <a:spcPts val="330"/>
                        </a:spcBef>
                      </a:pPr>
                      <a:r>
                        <a:rPr sz="1800" spc="-25" dirty="0">
                          <a:latin typeface="Courier New"/>
                          <a:cs typeface="Courier New"/>
                        </a:rPr>
                        <a:t>x6</a:t>
                      </a:r>
                      <a:endParaRPr sz="1800">
                        <a:latin typeface="Courier New"/>
                        <a:cs typeface="Courier New"/>
                      </a:endParaRPr>
                    </a:p>
                  </a:txBody>
                  <a:tcPr marL="0" marR="0" marT="41910" marB="0"/>
                </a:tc>
                <a:tc>
                  <a:txBody>
                    <a:bodyPr/>
                    <a:lstStyle/>
                    <a:p>
                      <a:pPr marR="24130" algn="r">
                        <a:lnSpc>
                          <a:spcPct val="100000"/>
                        </a:lnSpc>
                        <a:spcBef>
                          <a:spcPts val="330"/>
                        </a:spcBef>
                      </a:pPr>
                      <a:r>
                        <a:rPr sz="1800" spc="-25" dirty="0">
                          <a:latin typeface="Courier New"/>
                          <a:cs typeface="Courier New"/>
                        </a:rPr>
                        <a:t>0xc</a:t>
                      </a:r>
                      <a:endParaRPr sz="1800">
                        <a:latin typeface="Courier New"/>
                        <a:cs typeface="Courier New"/>
                      </a:endParaRPr>
                    </a:p>
                  </a:txBody>
                  <a:tcPr marL="0" marR="0" marT="41910" marB="0"/>
                </a:tc>
                <a:extLst>
                  <a:ext uri="{0D108BD9-81ED-4DB2-BD59-A6C34878D82A}">
                    <a16:rowId xmlns:a16="http://schemas.microsoft.com/office/drawing/2014/main" val="10002"/>
                  </a:ext>
                </a:extLst>
              </a:tr>
              <a:tr h="409575">
                <a:tc>
                  <a:txBody>
                    <a:bodyPr/>
                    <a:lstStyle/>
                    <a:p>
                      <a:pPr marL="31750">
                        <a:lnSpc>
                          <a:spcPct val="100000"/>
                        </a:lnSpc>
                        <a:spcBef>
                          <a:spcPts val="400"/>
                        </a:spcBef>
                      </a:pPr>
                      <a:r>
                        <a:rPr sz="1800" spc="-25" dirty="0">
                          <a:latin typeface="Courier New"/>
                          <a:cs typeface="Courier New"/>
                        </a:rPr>
                        <a:t>lb</a:t>
                      </a:r>
                      <a:endParaRPr sz="1800">
                        <a:latin typeface="Courier New"/>
                        <a:cs typeface="Courier New"/>
                      </a:endParaRPr>
                    </a:p>
                  </a:txBody>
                  <a:tcPr marL="0" marR="0" marT="50800" marB="0"/>
                </a:tc>
                <a:tc>
                  <a:txBody>
                    <a:bodyPr/>
                    <a:lstStyle/>
                    <a:p>
                      <a:pPr algn="ctr">
                        <a:lnSpc>
                          <a:spcPct val="100000"/>
                        </a:lnSpc>
                        <a:spcBef>
                          <a:spcPts val="400"/>
                        </a:spcBef>
                      </a:pPr>
                      <a:r>
                        <a:rPr sz="1800" spc="-25" dirty="0">
                          <a:latin typeface="Courier New"/>
                          <a:cs typeface="Courier New"/>
                        </a:rPr>
                        <a:t>x6</a:t>
                      </a:r>
                      <a:endParaRPr sz="1800">
                        <a:latin typeface="Courier New"/>
                        <a:cs typeface="Courier New"/>
                      </a:endParaRPr>
                    </a:p>
                  </a:txBody>
                  <a:tcPr marL="0" marR="0" marT="50800" marB="0"/>
                </a:tc>
                <a:tc>
                  <a:txBody>
                    <a:bodyPr/>
                    <a:lstStyle/>
                    <a:p>
                      <a:pPr marR="24130" algn="r">
                        <a:lnSpc>
                          <a:spcPct val="100000"/>
                        </a:lnSpc>
                        <a:spcBef>
                          <a:spcPts val="400"/>
                        </a:spcBef>
                      </a:pPr>
                      <a:r>
                        <a:rPr sz="1800" spc="-25" dirty="0">
                          <a:latin typeface="Courier New"/>
                          <a:cs typeface="Courier New"/>
                        </a:rPr>
                        <a:t>0xd</a:t>
                      </a:r>
                      <a:endParaRPr sz="1800">
                        <a:latin typeface="Courier New"/>
                        <a:cs typeface="Courier New"/>
                      </a:endParaRPr>
                    </a:p>
                  </a:txBody>
                  <a:tcPr marL="0" marR="0" marT="50800" marB="0"/>
                </a:tc>
                <a:extLst>
                  <a:ext uri="{0D108BD9-81ED-4DB2-BD59-A6C34878D82A}">
                    <a16:rowId xmlns:a16="http://schemas.microsoft.com/office/drawing/2014/main" val="10003"/>
                  </a:ext>
                </a:extLst>
              </a:tr>
              <a:tr h="352425">
                <a:tc>
                  <a:txBody>
                    <a:bodyPr/>
                    <a:lstStyle/>
                    <a:p>
                      <a:pPr marL="31750">
                        <a:lnSpc>
                          <a:spcPct val="100000"/>
                        </a:lnSpc>
                        <a:spcBef>
                          <a:spcPts val="185"/>
                        </a:spcBef>
                      </a:pPr>
                      <a:r>
                        <a:rPr sz="1800" spc="-25" dirty="0">
                          <a:latin typeface="Courier New"/>
                          <a:cs typeface="Courier New"/>
                        </a:rPr>
                        <a:t>lb</a:t>
                      </a:r>
                      <a:endParaRPr sz="1800">
                        <a:latin typeface="Courier New"/>
                        <a:cs typeface="Courier New"/>
                      </a:endParaRPr>
                    </a:p>
                  </a:txBody>
                  <a:tcPr marL="0" marR="0" marT="23495" marB="0"/>
                </a:tc>
                <a:tc>
                  <a:txBody>
                    <a:bodyPr/>
                    <a:lstStyle/>
                    <a:p>
                      <a:pPr algn="ctr">
                        <a:lnSpc>
                          <a:spcPct val="100000"/>
                        </a:lnSpc>
                        <a:spcBef>
                          <a:spcPts val="185"/>
                        </a:spcBef>
                      </a:pPr>
                      <a:r>
                        <a:rPr sz="1800" spc="-25" dirty="0">
                          <a:latin typeface="Courier New"/>
                          <a:cs typeface="Courier New"/>
                        </a:rPr>
                        <a:t>x6</a:t>
                      </a:r>
                      <a:endParaRPr sz="1800">
                        <a:latin typeface="Courier New"/>
                        <a:cs typeface="Courier New"/>
                      </a:endParaRPr>
                    </a:p>
                  </a:txBody>
                  <a:tcPr marL="0" marR="0" marT="23495" marB="0"/>
                </a:tc>
                <a:tc>
                  <a:txBody>
                    <a:bodyPr/>
                    <a:lstStyle/>
                    <a:p>
                      <a:pPr marR="24130" algn="r">
                        <a:lnSpc>
                          <a:spcPct val="100000"/>
                        </a:lnSpc>
                        <a:spcBef>
                          <a:spcPts val="185"/>
                        </a:spcBef>
                      </a:pPr>
                      <a:r>
                        <a:rPr sz="1800" spc="-25" dirty="0">
                          <a:latin typeface="Courier New"/>
                          <a:cs typeface="Courier New"/>
                        </a:rPr>
                        <a:t>0xa</a:t>
                      </a:r>
                      <a:endParaRPr sz="1800">
                        <a:latin typeface="Courier New"/>
                        <a:cs typeface="Courier New"/>
                      </a:endParaRPr>
                    </a:p>
                  </a:txBody>
                  <a:tcPr marL="0" marR="0" marT="23495" marB="0"/>
                </a:tc>
                <a:extLst>
                  <a:ext uri="{0D108BD9-81ED-4DB2-BD59-A6C34878D82A}">
                    <a16:rowId xmlns:a16="http://schemas.microsoft.com/office/drawing/2014/main" val="10004"/>
                  </a:ext>
                </a:extLst>
              </a:tr>
            </a:tbl>
          </a:graphicData>
        </a:graphic>
      </p:graphicFrame>
      <p:sp>
        <p:nvSpPr>
          <p:cNvPr id="3" name="object 3"/>
          <p:cNvSpPr txBox="1">
            <a:spLocks noGrp="1"/>
          </p:cNvSpPr>
          <p:nvPr>
            <p:ph type="title"/>
          </p:nvPr>
        </p:nvSpPr>
        <p:spPr>
          <a:prstGeom prst="rect">
            <a:avLst/>
          </a:prstGeom>
        </p:spPr>
        <p:txBody>
          <a:bodyPr vert="horz" wrap="square" lIns="0" tIns="13335" rIns="0" bIns="0" rtlCol="0">
            <a:spAutoFit/>
          </a:bodyPr>
          <a:lstStyle/>
          <a:p>
            <a:pPr marL="754380">
              <a:lnSpc>
                <a:spcPct val="100000"/>
              </a:lnSpc>
              <a:spcBef>
                <a:spcPts val="105"/>
              </a:spcBef>
            </a:pPr>
            <a:r>
              <a:rPr dirty="0"/>
              <a:t>Minimum</a:t>
            </a:r>
            <a:r>
              <a:rPr spc="-30" dirty="0"/>
              <a:t> </a:t>
            </a:r>
            <a:r>
              <a:rPr dirty="0"/>
              <a:t>Number</a:t>
            </a:r>
            <a:r>
              <a:rPr spc="-30" dirty="0"/>
              <a:t> </a:t>
            </a:r>
            <a:r>
              <a:rPr dirty="0"/>
              <a:t>of </a:t>
            </a:r>
            <a:r>
              <a:rPr spc="-10" dirty="0"/>
              <a:t>Misses?</a:t>
            </a:r>
          </a:p>
        </p:txBody>
      </p:sp>
      <p:sp>
        <p:nvSpPr>
          <p:cNvPr id="4" name="object 4"/>
          <p:cNvSpPr txBox="1"/>
          <p:nvPr/>
        </p:nvSpPr>
        <p:spPr>
          <a:xfrm>
            <a:off x="2718816" y="3334511"/>
            <a:ext cx="6754495" cy="749935"/>
          </a:xfrm>
          <a:prstGeom prst="rect">
            <a:avLst/>
          </a:prstGeom>
          <a:solidFill>
            <a:srgbClr val="8FAADC"/>
          </a:solidFill>
          <a:ln w="12700">
            <a:solidFill>
              <a:srgbClr val="2E528F"/>
            </a:solidFill>
          </a:ln>
        </p:spPr>
        <p:txBody>
          <a:bodyPr vert="vert270" wrap="square" lIns="0" tIns="8255" rIns="0" bIns="0" rtlCol="0">
            <a:spAutoFit/>
          </a:bodyPr>
          <a:lstStyle/>
          <a:p>
            <a:pPr marL="159385">
              <a:lnSpc>
                <a:spcPct val="100000"/>
              </a:lnSpc>
              <a:spcBef>
                <a:spcPts val="65"/>
              </a:spcBef>
            </a:pPr>
            <a:r>
              <a:rPr sz="1800" dirty="0">
                <a:latin typeface="Calibri"/>
                <a:cs typeface="Calibri"/>
              </a:rPr>
              <a:t>Set</a:t>
            </a:r>
            <a:r>
              <a:rPr sz="1800" spc="-25" dirty="0">
                <a:latin typeface="Calibri"/>
                <a:cs typeface="Calibri"/>
              </a:rPr>
              <a:t> </a:t>
            </a:r>
            <a:r>
              <a:rPr sz="1800" spc="-50" dirty="0">
                <a:latin typeface="Calibri"/>
                <a:cs typeface="Calibri"/>
              </a:rPr>
              <a:t>0</a:t>
            </a:r>
            <a:endParaRPr sz="1800">
              <a:latin typeface="Calibri"/>
              <a:cs typeface="Calibri"/>
            </a:endParaRPr>
          </a:p>
        </p:txBody>
      </p:sp>
      <p:sp>
        <p:nvSpPr>
          <p:cNvPr id="5" name="object 5"/>
          <p:cNvSpPr txBox="1"/>
          <p:nvPr/>
        </p:nvSpPr>
        <p:spPr>
          <a:xfrm>
            <a:off x="4808220"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marL="635" algn="ctr">
              <a:lnSpc>
                <a:spcPct val="100000"/>
              </a:lnSpc>
              <a:spcBef>
                <a:spcPts val="385"/>
              </a:spcBef>
            </a:pPr>
            <a:r>
              <a:rPr sz="1800" dirty="0">
                <a:latin typeface="Calibri"/>
                <a:cs typeface="Calibri"/>
              </a:rPr>
              <a:t>b</a:t>
            </a:r>
            <a:endParaRPr sz="1800">
              <a:latin typeface="Calibri"/>
              <a:cs typeface="Calibri"/>
            </a:endParaRPr>
          </a:p>
        </p:txBody>
      </p:sp>
      <p:sp>
        <p:nvSpPr>
          <p:cNvPr id="6" name="object 6"/>
          <p:cNvSpPr txBox="1"/>
          <p:nvPr/>
        </p:nvSpPr>
        <p:spPr>
          <a:xfrm>
            <a:off x="3212592"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algn="ctr">
              <a:lnSpc>
                <a:spcPct val="100000"/>
              </a:lnSpc>
              <a:spcBef>
                <a:spcPts val="385"/>
              </a:spcBef>
            </a:pPr>
            <a:r>
              <a:rPr sz="1800" dirty="0">
                <a:latin typeface="Calibri"/>
                <a:cs typeface="Calibri"/>
              </a:rPr>
              <a:t>a</a:t>
            </a:r>
            <a:endParaRPr sz="1800">
              <a:latin typeface="Calibri"/>
              <a:cs typeface="Calibri"/>
            </a:endParaRPr>
          </a:p>
        </p:txBody>
      </p:sp>
      <p:sp>
        <p:nvSpPr>
          <p:cNvPr id="7" name="object 7"/>
          <p:cNvSpPr txBox="1"/>
          <p:nvPr/>
        </p:nvSpPr>
        <p:spPr>
          <a:xfrm>
            <a:off x="6373367"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marL="1905" algn="ctr">
              <a:lnSpc>
                <a:spcPct val="100000"/>
              </a:lnSpc>
              <a:spcBef>
                <a:spcPts val="385"/>
              </a:spcBef>
            </a:pPr>
            <a:r>
              <a:rPr sz="1800" dirty="0">
                <a:latin typeface="Calibri"/>
                <a:cs typeface="Calibri"/>
              </a:rPr>
              <a:t>c</a:t>
            </a:r>
            <a:endParaRPr sz="1800">
              <a:latin typeface="Calibri"/>
              <a:cs typeface="Calibri"/>
            </a:endParaRPr>
          </a:p>
        </p:txBody>
      </p:sp>
      <p:sp>
        <p:nvSpPr>
          <p:cNvPr id="8" name="object 8"/>
          <p:cNvSpPr txBox="1"/>
          <p:nvPr/>
        </p:nvSpPr>
        <p:spPr>
          <a:xfrm>
            <a:off x="7940040" y="3464052"/>
            <a:ext cx="1424940" cy="402590"/>
          </a:xfrm>
          <a:prstGeom prst="rect">
            <a:avLst/>
          </a:prstGeom>
          <a:solidFill>
            <a:srgbClr val="DAE2F3"/>
          </a:solidFill>
          <a:ln w="12700">
            <a:solidFill>
              <a:srgbClr val="2E528F"/>
            </a:solidFill>
          </a:ln>
        </p:spPr>
        <p:txBody>
          <a:bodyPr vert="horz" wrap="square" lIns="0" tIns="49530" rIns="0" bIns="0" rtlCol="0">
            <a:spAutoFit/>
          </a:bodyPr>
          <a:lstStyle/>
          <a:p>
            <a:pPr marL="3175" algn="ctr">
              <a:lnSpc>
                <a:spcPct val="100000"/>
              </a:lnSpc>
              <a:spcBef>
                <a:spcPts val="390"/>
              </a:spcBef>
            </a:pPr>
            <a:r>
              <a:rPr sz="1800" dirty="0">
                <a:latin typeface="Calibri"/>
                <a:cs typeface="Calibri"/>
              </a:rPr>
              <a:t>d</a:t>
            </a:r>
            <a:endParaRPr sz="1800">
              <a:latin typeface="Calibri"/>
              <a:cs typeface="Calibri"/>
            </a:endParaRPr>
          </a:p>
        </p:txBody>
      </p:sp>
      <p:sp>
        <p:nvSpPr>
          <p:cNvPr id="9" name="object 9"/>
          <p:cNvSpPr txBox="1"/>
          <p:nvPr/>
        </p:nvSpPr>
        <p:spPr>
          <a:xfrm>
            <a:off x="2566797" y="5378907"/>
            <a:ext cx="613981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What</a:t>
            </a:r>
            <a:r>
              <a:rPr sz="1800" spc="-25" dirty="0">
                <a:latin typeface="Calibri"/>
                <a:cs typeface="Calibri"/>
              </a:rPr>
              <a:t> </a:t>
            </a:r>
            <a:r>
              <a:rPr sz="1800" dirty="0">
                <a:latin typeface="Calibri"/>
                <a:cs typeface="Calibri"/>
              </a:rPr>
              <a:t>is</a:t>
            </a:r>
            <a:r>
              <a:rPr sz="1800" spc="-20" dirty="0">
                <a:latin typeface="Calibri"/>
                <a:cs typeface="Calibri"/>
              </a:rPr>
              <a:t> </a:t>
            </a:r>
            <a:r>
              <a:rPr sz="1800" dirty="0">
                <a:latin typeface="Calibri"/>
                <a:cs typeface="Calibri"/>
              </a:rPr>
              <a:t>the best</a:t>
            </a:r>
            <a:r>
              <a:rPr sz="1800" spc="-25" dirty="0">
                <a:latin typeface="Calibri"/>
                <a:cs typeface="Calibri"/>
              </a:rPr>
              <a:t> </a:t>
            </a:r>
            <a:r>
              <a:rPr sz="1800" dirty="0">
                <a:latin typeface="Calibri"/>
                <a:cs typeface="Calibri"/>
              </a:rPr>
              <a:t>replacement</a:t>
            </a:r>
            <a:r>
              <a:rPr sz="1800" spc="-10" dirty="0">
                <a:latin typeface="Calibri"/>
                <a:cs typeface="Calibri"/>
              </a:rPr>
              <a:t> strategy</a:t>
            </a:r>
            <a:r>
              <a:rPr sz="1800" spc="-20"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minimize misses</a:t>
            </a:r>
            <a:r>
              <a:rPr sz="1800" spc="-30" dirty="0">
                <a:latin typeface="Calibri"/>
                <a:cs typeface="Calibri"/>
              </a:rPr>
              <a:t> </a:t>
            </a:r>
            <a:r>
              <a:rPr sz="1800" dirty="0">
                <a:latin typeface="Calibri"/>
                <a:cs typeface="Calibri"/>
              </a:rPr>
              <a:t>&amp;</a:t>
            </a:r>
            <a:r>
              <a:rPr sz="1800" spc="-5" dirty="0">
                <a:latin typeface="Calibri"/>
                <a:cs typeface="Calibri"/>
              </a:rPr>
              <a:t> </a:t>
            </a:r>
            <a:r>
              <a:rPr sz="1800" b="1" spc="-20" dirty="0">
                <a:latin typeface="Calibri"/>
                <a:cs typeface="Calibri"/>
              </a:rPr>
              <a:t>why</a:t>
            </a:r>
            <a:r>
              <a:rPr sz="1800" spc="-20" dirty="0">
                <a:latin typeface="Calibri"/>
                <a:cs typeface="Calibri"/>
              </a:rPr>
              <a:t>?</a:t>
            </a:r>
            <a:endParaRPr sz="180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9636252" y="2045648"/>
          <a:ext cx="1294129" cy="1974215"/>
        </p:xfrm>
        <a:graphic>
          <a:graphicData uri="http://schemas.openxmlformats.org/drawingml/2006/table">
            <a:tbl>
              <a:tblPr firstRow="1" bandRow="1">
                <a:tableStyleId>{2D5ABB26-0587-4C30-8999-92F81FD0307C}</a:tableStyleId>
              </a:tblPr>
              <a:tblGrid>
                <a:gridCol w="374015">
                  <a:extLst>
                    <a:ext uri="{9D8B030D-6E8A-4147-A177-3AD203B41FA5}">
                      <a16:colId xmlns:a16="http://schemas.microsoft.com/office/drawing/2014/main" val="20000"/>
                    </a:ext>
                  </a:extLst>
                </a:gridCol>
                <a:gridCol w="410209">
                  <a:extLst>
                    <a:ext uri="{9D8B030D-6E8A-4147-A177-3AD203B41FA5}">
                      <a16:colId xmlns:a16="http://schemas.microsoft.com/office/drawing/2014/main" val="20001"/>
                    </a:ext>
                  </a:extLst>
                </a:gridCol>
                <a:gridCol w="509905">
                  <a:extLst>
                    <a:ext uri="{9D8B030D-6E8A-4147-A177-3AD203B41FA5}">
                      <a16:colId xmlns:a16="http://schemas.microsoft.com/office/drawing/2014/main" val="20002"/>
                    </a:ext>
                  </a:extLst>
                </a:gridCol>
              </a:tblGrid>
              <a:tr h="367665">
                <a:tc>
                  <a:txBody>
                    <a:bodyPr/>
                    <a:lstStyle/>
                    <a:p>
                      <a:pPr marL="31750">
                        <a:lnSpc>
                          <a:spcPts val="211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211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2110"/>
                        </a:lnSpc>
                      </a:pPr>
                      <a:r>
                        <a:rPr sz="1800" spc="-25" dirty="0">
                          <a:latin typeface="Courier New"/>
                          <a:cs typeface="Courier New"/>
                        </a:rPr>
                        <a:t>0xe</a:t>
                      </a:r>
                      <a:endParaRPr sz="1800">
                        <a:latin typeface="Courier New"/>
                        <a:cs typeface="Courier New"/>
                      </a:endParaRPr>
                    </a:p>
                  </a:txBody>
                  <a:tcPr marL="0" marR="0" marT="0" marB="0"/>
                </a:tc>
                <a:extLst>
                  <a:ext uri="{0D108BD9-81ED-4DB2-BD59-A6C34878D82A}">
                    <a16:rowId xmlns:a16="http://schemas.microsoft.com/office/drawing/2014/main" val="10000"/>
                  </a:ext>
                </a:extLst>
              </a:tr>
              <a:tr h="415925">
                <a:tc>
                  <a:txBody>
                    <a:bodyPr/>
                    <a:lstStyle/>
                    <a:p>
                      <a:pPr marL="31750">
                        <a:lnSpc>
                          <a:spcPct val="100000"/>
                        </a:lnSpc>
                        <a:spcBef>
                          <a:spcPts val="305"/>
                        </a:spcBef>
                      </a:pPr>
                      <a:r>
                        <a:rPr sz="1800" spc="-25" dirty="0">
                          <a:latin typeface="Courier New"/>
                          <a:cs typeface="Courier New"/>
                        </a:rPr>
                        <a:t>lb</a:t>
                      </a:r>
                      <a:endParaRPr sz="1800">
                        <a:latin typeface="Courier New"/>
                        <a:cs typeface="Courier New"/>
                      </a:endParaRPr>
                    </a:p>
                  </a:txBody>
                  <a:tcPr marL="0" marR="0" marT="38735" marB="0"/>
                </a:tc>
                <a:tc>
                  <a:txBody>
                    <a:bodyPr/>
                    <a:lstStyle/>
                    <a:p>
                      <a:pPr algn="ctr">
                        <a:lnSpc>
                          <a:spcPct val="100000"/>
                        </a:lnSpc>
                        <a:spcBef>
                          <a:spcPts val="305"/>
                        </a:spcBef>
                      </a:pPr>
                      <a:r>
                        <a:rPr sz="1800" spc="-25" dirty="0">
                          <a:latin typeface="Courier New"/>
                          <a:cs typeface="Courier New"/>
                        </a:rPr>
                        <a:t>x6</a:t>
                      </a:r>
                      <a:endParaRPr sz="1800">
                        <a:latin typeface="Courier New"/>
                        <a:cs typeface="Courier New"/>
                      </a:endParaRPr>
                    </a:p>
                  </a:txBody>
                  <a:tcPr marL="0" marR="0" marT="38735" marB="0"/>
                </a:tc>
                <a:tc>
                  <a:txBody>
                    <a:bodyPr/>
                    <a:lstStyle/>
                    <a:p>
                      <a:pPr marR="24130" algn="r">
                        <a:lnSpc>
                          <a:spcPct val="100000"/>
                        </a:lnSpc>
                        <a:spcBef>
                          <a:spcPts val="305"/>
                        </a:spcBef>
                      </a:pPr>
                      <a:r>
                        <a:rPr sz="1800" spc="-25" dirty="0">
                          <a:latin typeface="Courier New"/>
                          <a:cs typeface="Courier New"/>
                        </a:rPr>
                        <a:t>0xb</a:t>
                      </a:r>
                      <a:endParaRPr sz="1800">
                        <a:latin typeface="Courier New"/>
                        <a:cs typeface="Courier New"/>
                      </a:endParaRPr>
                    </a:p>
                  </a:txBody>
                  <a:tcPr marL="0" marR="0" marT="38735" marB="0"/>
                </a:tc>
                <a:extLst>
                  <a:ext uri="{0D108BD9-81ED-4DB2-BD59-A6C34878D82A}">
                    <a16:rowId xmlns:a16="http://schemas.microsoft.com/office/drawing/2014/main" val="10001"/>
                  </a:ext>
                </a:extLst>
              </a:tr>
              <a:tr h="428625">
                <a:tc>
                  <a:txBody>
                    <a:bodyPr/>
                    <a:lstStyle/>
                    <a:p>
                      <a:pPr marL="31750">
                        <a:lnSpc>
                          <a:spcPct val="100000"/>
                        </a:lnSpc>
                        <a:spcBef>
                          <a:spcPts val="330"/>
                        </a:spcBef>
                      </a:pPr>
                      <a:r>
                        <a:rPr sz="1800" spc="-25" dirty="0">
                          <a:latin typeface="Courier New"/>
                          <a:cs typeface="Courier New"/>
                        </a:rPr>
                        <a:t>lb</a:t>
                      </a:r>
                      <a:endParaRPr sz="1800">
                        <a:latin typeface="Courier New"/>
                        <a:cs typeface="Courier New"/>
                      </a:endParaRPr>
                    </a:p>
                  </a:txBody>
                  <a:tcPr marL="0" marR="0" marT="41910" marB="0"/>
                </a:tc>
                <a:tc>
                  <a:txBody>
                    <a:bodyPr/>
                    <a:lstStyle/>
                    <a:p>
                      <a:pPr algn="ctr">
                        <a:lnSpc>
                          <a:spcPct val="100000"/>
                        </a:lnSpc>
                        <a:spcBef>
                          <a:spcPts val="330"/>
                        </a:spcBef>
                      </a:pPr>
                      <a:r>
                        <a:rPr sz="1800" spc="-25" dirty="0">
                          <a:latin typeface="Courier New"/>
                          <a:cs typeface="Courier New"/>
                        </a:rPr>
                        <a:t>x6</a:t>
                      </a:r>
                      <a:endParaRPr sz="1800">
                        <a:latin typeface="Courier New"/>
                        <a:cs typeface="Courier New"/>
                      </a:endParaRPr>
                    </a:p>
                  </a:txBody>
                  <a:tcPr marL="0" marR="0" marT="41910" marB="0"/>
                </a:tc>
                <a:tc>
                  <a:txBody>
                    <a:bodyPr/>
                    <a:lstStyle/>
                    <a:p>
                      <a:pPr marR="24130" algn="r">
                        <a:lnSpc>
                          <a:spcPct val="100000"/>
                        </a:lnSpc>
                        <a:spcBef>
                          <a:spcPts val="330"/>
                        </a:spcBef>
                      </a:pPr>
                      <a:r>
                        <a:rPr sz="1800" spc="-25" dirty="0">
                          <a:latin typeface="Courier New"/>
                          <a:cs typeface="Courier New"/>
                        </a:rPr>
                        <a:t>0xc</a:t>
                      </a:r>
                      <a:endParaRPr sz="1800">
                        <a:latin typeface="Courier New"/>
                        <a:cs typeface="Courier New"/>
                      </a:endParaRPr>
                    </a:p>
                  </a:txBody>
                  <a:tcPr marL="0" marR="0" marT="41910" marB="0"/>
                </a:tc>
                <a:extLst>
                  <a:ext uri="{0D108BD9-81ED-4DB2-BD59-A6C34878D82A}">
                    <a16:rowId xmlns:a16="http://schemas.microsoft.com/office/drawing/2014/main" val="10002"/>
                  </a:ext>
                </a:extLst>
              </a:tr>
              <a:tr h="409575">
                <a:tc>
                  <a:txBody>
                    <a:bodyPr/>
                    <a:lstStyle/>
                    <a:p>
                      <a:pPr marL="31750">
                        <a:lnSpc>
                          <a:spcPct val="100000"/>
                        </a:lnSpc>
                        <a:spcBef>
                          <a:spcPts val="400"/>
                        </a:spcBef>
                      </a:pPr>
                      <a:r>
                        <a:rPr sz="1800" spc="-25" dirty="0">
                          <a:latin typeface="Courier New"/>
                          <a:cs typeface="Courier New"/>
                        </a:rPr>
                        <a:t>lb</a:t>
                      </a:r>
                      <a:endParaRPr sz="1800">
                        <a:latin typeface="Courier New"/>
                        <a:cs typeface="Courier New"/>
                      </a:endParaRPr>
                    </a:p>
                  </a:txBody>
                  <a:tcPr marL="0" marR="0" marT="50800" marB="0"/>
                </a:tc>
                <a:tc>
                  <a:txBody>
                    <a:bodyPr/>
                    <a:lstStyle/>
                    <a:p>
                      <a:pPr algn="ctr">
                        <a:lnSpc>
                          <a:spcPct val="100000"/>
                        </a:lnSpc>
                        <a:spcBef>
                          <a:spcPts val="400"/>
                        </a:spcBef>
                      </a:pPr>
                      <a:r>
                        <a:rPr sz="1800" spc="-25" dirty="0">
                          <a:latin typeface="Courier New"/>
                          <a:cs typeface="Courier New"/>
                        </a:rPr>
                        <a:t>x6</a:t>
                      </a:r>
                      <a:endParaRPr sz="1800">
                        <a:latin typeface="Courier New"/>
                        <a:cs typeface="Courier New"/>
                      </a:endParaRPr>
                    </a:p>
                  </a:txBody>
                  <a:tcPr marL="0" marR="0" marT="50800" marB="0"/>
                </a:tc>
                <a:tc>
                  <a:txBody>
                    <a:bodyPr/>
                    <a:lstStyle/>
                    <a:p>
                      <a:pPr marR="24130" algn="r">
                        <a:lnSpc>
                          <a:spcPct val="100000"/>
                        </a:lnSpc>
                        <a:spcBef>
                          <a:spcPts val="400"/>
                        </a:spcBef>
                      </a:pPr>
                      <a:r>
                        <a:rPr sz="1800" spc="-25" dirty="0">
                          <a:latin typeface="Courier New"/>
                          <a:cs typeface="Courier New"/>
                        </a:rPr>
                        <a:t>0xd</a:t>
                      </a:r>
                      <a:endParaRPr sz="1800">
                        <a:latin typeface="Courier New"/>
                        <a:cs typeface="Courier New"/>
                      </a:endParaRPr>
                    </a:p>
                  </a:txBody>
                  <a:tcPr marL="0" marR="0" marT="50800" marB="0"/>
                </a:tc>
                <a:extLst>
                  <a:ext uri="{0D108BD9-81ED-4DB2-BD59-A6C34878D82A}">
                    <a16:rowId xmlns:a16="http://schemas.microsoft.com/office/drawing/2014/main" val="10003"/>
                  </a:ext>
                </a:extLst>
              </a:tr>
              <a:tr h="352425">
                <a:tc>
                  <a:txBody>
                    <a:bodyPr/>
                    <a:lstStyle/>
                    <a:p>
                      <a:pPr marL="31750">
                        <a:lnSpc>
                          <a:spcPct val="100000"/>
                        </a:lnSpc>
                        <a:spcBef>
                          <a:spcPts val="185"/>
                        </a:spcBef>
                      </a:pPr>
                      <a:r>
                        <a:rPr sz="1800" spc="-25" dirty="0">
                          <a:latin typeface="Courier New"/>
                          <a:cs typeface="Courier New"/>
                        </a:rPr>
                        <a:t>lb</a:t>
                      </a:r>
                      <a:endParaRPr sz="1800">
                        <a:latin typeface="Courier New"/>
                        <a:cs typeface="Courier New"/>
                      </a:endParaRPr>
                    </a:p>
                  </a:txBody>
                  <a:tcPr marL="0" marR="0" marT="23495" marB="0"/>
                </a:tc>
                <a:tc>
                  <a:txBody>
                    <a:bodyPr/>
                    <a:lstStyle/>
                    <a:p>
                      <a:pPr algn="ctr">
                        <a:lnSpc>
                          <a:spcPct val="100000"/>
                        </a:lnSpc>
                        <a:spcBef>
                          <a:spcPts val="185"/>
                        </a:spcBef>
                      </a:pPr>
                      <a:r>
                        <a:rPr sz="1800" spc="-25" dirty="0">
                          <a:latin typeface="Courier New"/>
                          <a:cs typeface="Courier New"/>
                        </a:rPr>
                        <a:t>x6</a:t>
                      </a:r>
                      <a:endParaRPr sz="1800">
                        <a:latin typeface="Courier New"/>
                        <a:cs typeface="Courier New"/>
                      </a:endParaRPr>
                    </a:p>
                  </a:txBody>
                  <a:tcPr marL="0" marR="0" marT="23495" marB="0"/>
                </a:tc>
                <a:tc>
                  <a:txBody>
                    <a:bodyPr/>
                    <a:lstStyle/>
                    <a:p>
                      <a:pPr marR="24130" algn="r">
                        <a:lnSpc>
                          <a:spcPct val="100000"/>
                        </a:lnSpc>
                        <a:spcBef>
                          <a:spcPts val="185"/>
                        </a:spcBef>
                      </a:pPr>
                      <a:r>
                        <a:rPr sz="1800" spc="-25" dirty="0">
                          <a:latin typeface="Courier New"/>
                          <a:cs typeface="Courier New"/>
                        </a:rPr>
                        <a:t>0xa</a:t>
                      </a:r>
                      <a:endParaRPr sz="1800">
                        <a:latin typeface="Courier New"/>
                        <a:cs typeface="Courier New"/>
                      </a:endParaRPr>
                    </a:p>
                  </a:txBody>
                  <a:tcPr marL="0" marR="0" marT="23495" marB="0"/>
                </a:tc>
                <a:extLst>
                  <a:ext uri="{0D108BD9-81ED-4DB2-BD59-A6C34878D82A}">
                    <a16:rowId xmlns:a16="http://schemas.microsoft.com/office/drawing/2014/main" val="10004"/>
                  </a:ext>
                </a:extLst>
              </a:tr>
            </a:tbl>
          </a:graphicData>
        </a:graphic>
      </p:graphicFrame>
      <p:sp>
        <p:nvSpPr>
          <p:cNvPr id="3" name="object 3"/>
          <p:cNvSpPr txBox="1">
            <a:spLocks noGrp="1"/>
          </p:cNvSpPr>
          <p:nvPr>
            <p:ph type="title"/>
          </p:nvPr>
        </p:nvSpPr>
        <p:spPr>
          <a:prstGeom prst="rect">
            <a:avLst/>
          </a:prstGeom>
        </p:spPr>
        <p:txBody>
          <a:bodyPr vert="horz" wrap="square" lIns="0" tIns="13335" rIns="0" bIns="0" rtlCol="0">
            <a:spAutoFit/>
          </a:bodyPr>
          <a:lstStyle/>
          <a:p>
            <a:pPr marL="754380">
              <a:lnSpc>
                <a:spcPct val="100000"/>
              </a:lnSpc>
              <a:spcBef>
                <a:spcPts val="105"/>
              </a:spcBef>
            </a:pPr>
            <a:r>
              <a:rPr dirty="0"/>
              <a:t>Minimum</a:t>
            </a:r>
            <a:r>
              <a:rPr spc="-30" dirty="0"/>
              <a:t> </a:t>
            </a:r>
            <a:r>
              <a:rPr dirty="0"/>
              <a:t>Number</a:t>
            </a:r>
            <a:r>
              <a:rPr spc="-30" dirty="0"/>
              <a:t> </a:t>
            </a:r>
            <a:r>
              <a:rPr dirty="0"/>
              <a:t>of </a:t>
            </a:r>
            <a:r>
              <a:rPr spc="-10" dirty="0"/>
              <a:t>Misses?</a:t>
            </a:r>
          </a:p>
        </p:txBody>
      </p:sp>
      <p:grpSp>
        <p:nvGrpSpPr>
          <p:cNvPr id="4" name="object 4"/>
          <p:cNvGrpSpPr/>
          <p:nvPr/>
        </p:nvGrpSpPr>
        <p:grpSpPr>
          <a:xfrm>
            <a:off x="2712466" y="3328161"/>
            <a:ext cx="6767195" cy="762635"/>
            <a:chOff x="2712466" y="3328161"/>
            <a:chExt cx="6767195" cy="762635"/>
          </a:xfrm>
        </p:grpSpPr>
        <p:sp>
          <p:nvSpPr>
            <p:cNvPr id="5" name="object 5"/>
            <p:cNvSpPr/>
            <p:nvPr/>
          </p:nvSpPr>
          <p:spPr>
            <a:xfrm>
              <a:off x="2718816" y="3334511"/>
              <a:ext cx="6754495" cy="749935"/>
            </a:xfrm>
            <a:custGeom>
              <a:avLst/>
              <a:gdLst/>
              <a:ahLst/>
              <a:cxnLst/>
              <a:rect l="l" t="t" r="r" b="b"/>
              <a:pathLst>
                <a:path w="6754495" h="749935">
                  <a:moveTo>
                    <a:pt x="6754368" y="0"/>
                  </a:moveTo>
                  <a:lnTo>
                    <a:pt x="0" y="0"/>
                  </a:lnTo>
                  <a:lnTo>
                    <a:pt x="0" y="749807"/>
                  </a:lnTo>
                  <a:lnTo>
                    <a:pt x="6754368" y="749807"/>
                  </a:lnTo>
                  <a:lnTo>
                    <a:pt x="6754368" y="0"/>
                  </a:lnTo>
                  <a:close/>
                </a:path>
              </a:pathLst>
            </a:custGeom>
            <a:solidFill>
              <a:srgbClr val="8FAADC"/>
            </a:solidFill>
          </p:spPr>
          <p:txBody>
            <a:bodyPr wrap="square" lIns="0" tIns="0" rIns="0" bIns="0" rtlCol="0"/>
            <a:lstStyle/>
            <a:p>
              <a:endParaRPr/>
            </a:p>
          </p:txBody>
        </p:sp>
        <p:sp>
          <p:nvSpPr>
            <p:cNvPr id="6" name="object 6"/>
            <p:cNvSpPr/>
            <p:nvPr/>
          </p:nvSpPr>
          <p:spPr>
            <a:xfrm>
              <a:off x="2718816" y="3334511"/>
              <a:ext cx="6754495" cy="749935"/>
            </a:xfrm>
            <a:custGeom>
              <a:avLst/>
              <a:gdLst/>
              <a:ahLst/>
              <a:cxnLst/>
              <a:rect l="l" t="t" r="r" b="b"/>
              <a:pathLst>
                <a:path w="6754495" h="749935">
                  <a:moveTo>
                    <a:pt x="0" y="749807"/>
                  </a:moveTo>
                  <a:lnTo>
                    <a:pt x="6754368" y="749807"/>
                  </a:lnTo>
                  <a:lnTo>
                    <a:pt x="6754368" y="0"/>
                  </a:lnTo>
                  <a:lnTo>
                    <a:pt x="0" y="0"/>
                  </a:lnTo>
                  <a:lnTo>
                    <a:pt x="0" y="749807"/>
                  </a:lnTo>
                  <a:close/>
                </a:path>
              </a:pathLst>
            </a:custGeom>
            <a:ln w="12700">
              <a:solidFill>
                <a:srgbClr val="2E528F"/>
              </a:solidFill>
            </a:ln>
          </p:spPr>
          <p:txBody>
            <a:bodyPr wrap="square" lIns="0" tIns="0" rIns="0" bIns="0" rtlCol="0"/>
            <a:lstStyle/>
            <a:p>
              <a:endParaRPr/>
            </a:p>
          </p:txBody>
        </p:sp>
      </p:grpSp>
      <p:sp>
        <p:nvSpPr>
          <p:cNvPr id="7" name="object 7"/>
          <p:cNvSpPr txBox="1"/>
          <p:nvPr/>
        </p:nvSpPr>
        <p:spPr>
          <a:xfrm>
            <a:off x="2771520" y="3449682"/>
            <a:ext cx="254000" cy="487680"/>
          </a:xfrm>
          <a:prstGeom prst="rect">
            <a:avLst/>
          </a:prstGeom>
        </p:spPr>
        <p:txBody>
          <a:bodyPr vert="vert270" wrap="square" lIns="0" tIns="0" rIns="0" bIns="0" rtlCol="0">
            <a:spAutoFit/>
          </a:bodyPr>
          <a:lstStyle/>
          <a:p>
            <a:pPr marL="12700">
              <a:lnSpc>
                <a:spcPts val="1810"/>
              </a:lnSpc>
            </a:pPr>
            <a:r>
              <a:rPr sz="1800" dirty="0">
                <a:latin typeface="Calibri"/>
                <a:cs typeface="Calibri"/>
              </a:rPr>
              <a:t>Set</a:t>
            </a:r>
            <a:r>
              <a:rPr sz="1800" spc="-25" dirty="0">
                <a:latin typeface="Calibri"/>
                <a:cs typeface="Calibri"/>
              </a:rPr>
              <a:t> </a:t>
            </a:r>
            <a:r>
              <a:rPr sz="1800" spc="-50" dirty="0">
                <a:latin typeface="Calibri"/>
                <a:cs typeface="Calibri"/>
              </a:rPr>
              <a:t>0</a:t>
            </a:r>
            <a:endParaRPr sz="1800">
              <a:latin typeface="Calibri"/>
              <a:cs typeface="Calibri"/>
            </a:endParaRPr>
          </a:p>
        </p:txBody>
      </p:sp>
      <p:sp>
        <p:nvSpPr>
          <p:cNvPr id="8" name="object 8"/>
          <p:cNvSpPr txBox="1"/>
          <p:nvPr/>
        </p:nvSpPr>
        <p:spPr>
          <a:xfrm>
            <a:off x="4808220"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marL="635" algn="ctr">
              <a:lnSpc>
                <a:spcPct val="100000"/>
              </a:lnSpc>
              <a:spcBef>
                <a:spcPts val="385"/>
              </a:spcBef>
            </a:pPr>
            <a:r>
              <a:rPr sz="1800" dirty="0">
                <a:latin typeface="Calibri"/>
                <a:cs typeface="Calibri"/>
              </a:rPr>
              <a:t>b</a:t>
            </a:r>
            <a:endParaRPr sz="1800">
              <a:latin typeface="Calibri"/>
              <a:cs typeface="Calibri"/>
            </a:endParaRPr>
          </a:p>
        </p:txBody>
      </p:sp>
      <p:grpSp>
        <p:nvGrpSpPr>
          <p:cNvPr id="9" name="object 9"/>
          <p:cNvGrpSpPr/>
          <p:nvPr/>
        </p:nvGrpSpPr>
        <p:grpSpPr>
          <a:xfrm>
            <a:off x="3206242" y="3465321"/>
            <a:ext cx="1437640" cy="414020"/>
            <a:chOff x="3206242" y="3465321"/>
            <a:chExt cx="1437640" cy="414020"/>
          </a:xfrm>
        </p:grpSpPr>
        <p:sp>
          <p:nvSpPr>
            <p:cNvPr id="10" name="object 10"/>
            <p:cNvSpPr/>
            <p:nvPr/>
          </p:nvSpPr>
          <p:spPr>
            <a:xfrm>
              <a:off x="3212592" y="3471671"/>
              <a:ext cx="1424940" cy="401320"/>
            </a:xfrm>
            <a:custGeom>
              <a:avLst/>
              <a:gdLst/>
              <a:ahLst/>
              <a:cxnLst/>
              <a:rect l="l" t="t" r="r" b="b"/>
              <a:pathLst>
                <a:path w="1424939" h="401320">
                  <a:moveTo>
                    <a:pt x="1424940" y="0"/>
                  </a:moveTo>
                  <a:lnTo>
                    <a:pt x="0" y="0"/>
                  </a:lnTo>
                  <a:lnTo>
                    <a:pt x="0" y="400811"/>
                  </a:lnTo>
                  <a:lnTo>
                    <a:pt x="1424940" y="400811"/>
                  </a:lnTo>
                  <a:lnTo>
                    <a:pt x="1424940" y="0"/>
                  </a:lnTo>
                  <a:close/>
                </a:path>
              </a:pathLst>
            </a:custGeom>
            <a:solidFill>
              <a:srgbClr val="DAE2F3"/>
            </a:solidFill>
          </p:spPr>
          <p:txBody>
            <a:bodyPr wrap="square" lIns="0" tIns="0" rIns="0" bIns="0" rtlCol="0"/>
            <a:lstStyle/>
            <a:p>
              <a:endParaRPr/>
            </a:p>
          </p:txBody>
        </p:sp>
        <p:sp>
          <p:nvSpPr>
            <p:cNvPr id="11" name="object 11"/>
            <p:cNvSpPr/>
            <p:nvPr/>
          </p:nvSpPr>
          <p:spPr>
            <a:xfrm>
              <a:off x="3212592" y="3471671"/>
              <a:ext cx="1424940" cy="401320"/>
            </a:xfrm>
            <a:custGeom>
              <a:avLst/>
              <a:gdLst/>
              <a:ahLst/>
              <a:cxnLst/>
              <a:rect l="l" t="t" r="r" b="b"/>
              <a:pathLst>
                <a:path w="1424939" h="401320">
                  <a:moveTo>
                    <a:pt x="0" y="400811"/>
                  </a:moveTo>
                  <a:lnTo>
                    <a:pt x="1424940" y="400811"/>
                  </a:lnTo>
                  <a:lnTo>
                    <a:pt x="1424940" y="0"/>
                  </a:lnTo>
                  <a:lnTo>
                    <a:pt x="0" y="0"/>
                  </a:lnTo>
                  <a:lnTo>
                    <a:pt x="0" y="400811"/>
                  </a:lnTo>
                  <a:close/>
                </a:path>
              </a:pathLst>
            </a:custGeom>
            <a:ln w="12700">
              <a:solidFill>
                <a:srgbClr val="2E528F"/>
              </a:solidFill>
            </a:ln>
          </p:spPr>
          <p:txBody>
            <a:bodyPr wrap="square" lIns="0" tIns="0" rIns="0" bIns="0" rtlCol="0"/>
            <a:lstStyle/>
            <a:p>
              <a:endParaRPr/>
            </a:p>
          </p:txBody>
        </p:sp>
      </p:grpSp>
      <p:sp>
        <p:nvSpPr>
          <p:cNvPr id="12" name="object 12"/>
          <p:cNvSpPr txBox="1"/>
          <p:nvPr/>
        </p:nvSpPr>
        <p:spPr>
          <a:xfrm>
            <a:off x="3857371" y="3507994"/>
            <a:ext cx="13525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a</a:t>
            </a:r>
            <a:endParaRPr sz="1800">
              <a:latin typeface="Calibri"/>
              <a:cs typeface="Calibri"/>
            </a:endParaRPr>
          </a:p>
        </p:txBody>
      </p:sp>
      <p:sp>
        <p:nvSpPr>
          <p:cNvPr id="13" name="object 13"/>
          <p:cNvSpPr txBox="1"/>
          <p:nvPr/>
        </p:nvSpPr>
        <p:spPr>
          <a:xfrm>
            <a:off x="6373367"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marL="1905" algn="ctr">
              <a:lnSpc>
                <a:spcPct val="100000"/>
              </a:lnSpc>
              <a:spcBef>
                <a:spcPts val="385"/>
              </a:spcBef>
            </a:pPr>
            <a:r>
              <a:rPr sz="1800" dirty="0">
                <a:latin typeface="Calibri"/>
                <a:cs typeface="Calibri"/>
              </a:rPr>
              <a:t>c</a:t>
            </a:r>
            <a:endParaRPr sz="1800">
              <a:latin typeface="Calibri"/>
              <a:cs typeface="Calibri"/>
            </a:endParaRPr>
          </a:p>
        </p:txBody>
      </p:sp>
      <p:sp>
        <p:nvSpPr>
          <p:cNvPr id="14" name="object 14"/>
          <p:cNvSpPr txBox="1"/>
          <p:nvPr/>
        </p:nvSpPr>
        <p:spPr>
          <a:xfrm>
            <a:off x="7940040" y="3464052"/>
            <a:ext cx="1424940" cy="402590"/>
          </a:xfrm>
          <a:prstGeom prst="rect">
            <a:avLst/>
          </a:prstGeom>
          <a:solidFill>
            <a:srgbClr val="DAE2F3"/>
          </a:solidFill>
          <a:ln w="12700">
            <a:solidFill>
              <a:srgbClr val="2E528F"/>
            </a:solidFill>
          </a:ln>
        </p:spPr>
        <p:txBody>
          <a:bodyPr vert="horz" wrap="square" lIns="0" tIns="49530" rIns="0" bIns="0" rtlCol="0">
            <a:spAutoFit/>
          </a:bodyPr>
          <a:lstStyle/>
          <a:p>
            <a:pPr marL="3175" algn="ctr">
              <a:lnSpc>
                <a:spcPct val="100000"/>
              </a:lnSpc>
              <a:spcBef>
                <a:spcPts val="390"/>
              </a:spcBef>
            </a:pPr>
            <a:r>
              <a:rPr sz="1800" dirty="0">
                <a:latin typeface="Calibri"/>
                <a:cs typeface="Calibri"/>
              </a:rPr>
              <a:t>d</a:t>
            </a:r>
            <a:endParaRPr sz="1800">
              <a:latin typeface="Calibri"/>
              <a:cs typeface="Calibri"/>
            </a:endParaRPr>
          </a:p>
        </p:txBody>
      </p:sp>
      <p:grpSp>
        <p:nvGrpSpPr>
          <p:cNvPr id="15" name="object 15"/>
          <p:cNvGrpSpPr/>
          <p:nvPr/>
        </p:nvGrpSpPr>
        <p:grpSpPr>
          <a:xfrm>
            <a:off x="3078226" y="2787142"/>
            <a:ext cx="1706245" cy="751840"/>
            <a:chOff x="3078226" y="2787142"/>
            <a:chExt cx="1706245" cy="751840"/>
          </a:xfrm>
        </p:grpSpPr>
        <p:sp>
          <p:nvSpPr>
            <p:cNvPr id="16" name="object 16"/>
            <p:cNvSpPr/>
            <p:nvPr/>
          </p:nvSpPr>
          <p:spPr>
            <a:xfrm>
              <a:off x="3084576" y="2793492"/>
              <a:ext cx="1693545" cy="739140"/>
            </a:xfrm>
            <a:custGeom>
              <a:avLst/>
              <a:gdLst/>
              <a:ahLst/>
              <a:cxnLst/>
              <a:rect l="l" t="t" r="r" b="b"/>
              <a:pathLst>
                <a:path w="1693545" h="739139">
                  <a:moveTo>
                    <a:pt x="1269873" y="0"/>
                  </a:moveTo>
                  <a:lnTo>
                    <a:pt x="423290" y="0"/>
                  </a:lnTo>
                  <a:lnTo>
                    <a:pt x="423290" y="369570"/>
                  </a:lnTo>
                  <a:lnTo>
                    <a:pt x="0" y="369570"/>
                  </a:lnTo>
                  <a:lnTo>
                    <a:pt x="846582" y="739140"/>
                  </a:lnTo>
                  <a:lnTo>
                    <a:pt x="1693164" y="369570"/>
                  </a:lnTo>
                  <a:lnTo>
                    <a:pt x="1269873" y="369570"/>
                  </a:lnTo>
                  <a:lnTo>
                    <a:pt x="1269873" y="0"/>
                  </a:lnTo>
                  <a:close/>
                </a:path>
              </a:pathLst>
            </a:custGeom>
            <a:solidFill>
              <a:srgbClr val="000000"/>
            </a:solidFill>
          </p:spPr>
          <p:txBody>
            <a:bodyPr wrap="square" lIns="0" tIns="0" rIns="0" bIns="0" rtlCol="0"/>
            <a:lstStyle/>
            <a:p>
              <a:endParaRPr/>
            </a:p>
          </p:txBody>
        </p:sp>
        <p:sp>
          <p:nvSpPr>
            <p:cNvPr id="17" name="object 17"/>
            <p:cNvSpPr/>
            <p:nvPr/>
          </p:nvSpPr>
          <p:spPr>
            <a:xfrm>
              <a:off x="3084576" y="2793492"/>
              <a:ext cx="1693545" cy="739140"/>
            </a:xfrm>
            <a:custGeom>
              <a:avLst/>
              <a:gdLst/>
              <a:ahLst/>
              <a:cxnLst/>
              <a:rect l="l" t="t" r="r" b="b"/>
              <a:pathLst>
                <a:path w="1693545" h="739139">
                  <a:moveTo>
                    <a:pt x="0" y="369570"/>
                  </a:moveTo>
                  <a:lnTo>
                    <a:pt x="423290" y="369570"/>
                  </a:lnTo>
                  <a:lnTo>
                    <a:pt x="423290" y="0"/>
                  </a:lnTo>
                  <a:lnTo>
                    <a:pt x="1269873" y="0"/>
                  </a:lnTo>
                  <a:lnTo>
                    <a:pt x="1269873" y="369570"/>
                  </a:lnTo>
                  <a:lnTo>
                    <a:pt x="1693164" y="369570"/>
                  </a:lnTo>
                  <a:lnTo>
                    <a:pt x="846582" y="739140"/>
                  </a:lnTo>
                  <a:lnTo>
                    <a:pt x="0" y="369570"/>
                  </a:lnTo>
                  <a:close/>
                </a:path>
              </a:pathLst>
            </a:custGeom>
            <a:ln w="12700">
              <a:solidFill>
                <a:srgbClr val="000000"/>
              </a:solidFill>
            </a:ln>
          </p:spPr>
          <p:txBody>
            <a:bodyPr wrap="square" lIns="0" tIns="0" rIns="0" bIns="0" rtlCol="0"/>
            <a:lstStyle/>
            <a:p>
              <a:endParaRPr/>
            </a:p>
          </p:txBody>
        </p:sp>
      </p:grpSp>
      <p:sp>
        <p:nvSpPr>
          <p:cNvPr id="18" name="object 18"/>
          <p:cNvSpPr txBox="1"/>
          <p:nvPr/>
        </p:nvSpPr>
        <p:spPr>
          <a:xfrm>
            <a:off x="3701288" y="2769184"/>
            <a:ext cx="460375" cy="57531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Calibri"/>
                <a:cs typeface="Calibri"/>
              </a:rPr>
              <a:t>Evict</a:t>
            </a:r>
            <a:endParaRPr sz="1800">
              <a:latin typeface="Calibri"/>
              <a:cs typeface="Calibri"/>
            </a:endParaRPr>
          </a:p>
          <a:p>
            <a:pPr marL="12700">
              <a:lnSpc>
                <a:spcPct val="100000"/>
              </a:lnSpc>
              <a:spcBef>
                <a:spcPts val="5"/>
              </a:spcBef>
            </a:pPr>
            <a:r>
              <a:rPr sz="1800" spc="-20" dirty="0">
                <a:solidFill>
                  <a:srgbClr val="FFFFFF"/>
                </a:solidFill>
                <a:latin typeface="Calibri"/>
                <a:cs typeface="Calibri"/>
              </a:rPr>
              <a:t>Next</a:t>
            </a:r>
            <a:endParaRPr sz="1800">
              <a:latin typeface="Calibri"/>
              <a:cs typeface="Calibri"/>
            </a:endParaRPr>
          </a:p>
        </p:txBody>
      </p:sp>
      <p:pic>
        <p:nvPicPr>
          <p:cNvPr id="19" name="object 19"/>
          <p:cNvPicPr/>
          <p:nvPr/>
        </p:nvPicPr>
        <p:blipFill>
          <a:blip r:embed="rId2" cstate="print"/>
          <a:stretch>
            <a:fillRect/>
          </a:stretch>
        </p:blipFill>
        <p:spPr>
          <a:xfrm>
            <a:off x="11018266" y="2105914"/>
            <a:ext cx="187959" cy="17272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9636252" y="2045648"/>
          <a:ext cx="1294129" cy="1974215"/>
        </p:xfrm>
        <a:graphic>
          <a:graphicData uri="http://schemas.openxmlformats.org/drawingml/2006/table">
            <a:tbl>
              <a:tblPr firstRow="1" bandRow="1">
                <a:tableStyleId>{2D5ABB26-0587-4C30-8999-92F81FD0307C}</a:tableStyleId>
              </a:tblPr>
              <a:tblGrid>
                <a:gridCol w="374015">
                  <a:extLst>
                    <a:ext uri="{9D8B030D-6E8A-4147-A177-3AD203B41FA5}">
                      <a16:colId xmlns:a16="http://schemas.microsoft.com/office/drawing/2014/main" val="20000"/>
                    </a:ext>
                  </a:extLst>
                </a:gridCol>
                <a:gridCol w="410209">
                  <a:extLst>
                    <a:ext uri="{9D8B030D-6E8A-4147-A177-3AD203B41FA5}">
                      <a16:colId xmlns:a16="http://schemas.microsoft.com/office/drawing/2014/main" val="20001"/>
                    </a:ext>
                  </a:extLst>
                </a:gridCol>
                <a:gridCol w="509905">
                  <a:extLst>
                    <a:ext uri="{9D8B030D-6E8A-4147-A177-3AD203B41FA5}">
                      <a16:colId xmlns:a16="http://schemas.microsoft.com/office/drawing/2014/main" val="20002"/>
                    </a:ext>
                  </a:extLst>
                </a:gridCol>
              </a:tblGrid>
              <a:tr h="367665">
                <a:tc>
                  <a:txBody>
                    <a:bodyPr/>
                    <a:lstStyle/>
                    <a:p>
                      <a:pPr marL="31750">
                        <a:lnSpc>
                          <a:spcPts val="211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211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2110"/>
                        </a:lnSpc>
                      </a:pPr>
                      <a:r>
                        <a:rPr sz="1800" spc="-25" dirty="0">
                          <a:latin typeface="Courier New"/>
                          <a:cs typeface="Courier New"/>
                        </a:rPr>
                        <a:t>0xe</a:t>
                      </a:r>
                      <a:endParaRPr sz="1800">
                        <a:latin typeface="Courier New"/>
                        <a:cs typeface="Courier New"/>
                      </a:endParaRPr>
                    </a:p>
                  </a:txBody>
                  <a:tcPr marL="0" marR="0" marT="0" marB="0"/>
                </a:tc>
                <a:extLst>
                  <a:ext uri="{0D108BD9-81ED-4DB2-BD59-A6C34878D82A}">
                    <a16:rowId xmlns:a16="http://schemas.microsoft.com/office/drawing/2014/main" val="10000"/>
                  </a:ext>
                </a:extLst>
              </a:tr>
              <a:tr h="415925">
                <a:tc>
                  <a:txBody>
                    <a:bodyPr/>
                    <a:lstStyle/>
                    <a:p>
                      <a:pPr marL="31750">
                        <a:lnSpc>
                          <a:spcPct val="100000"/>
                        </a:lnSpc>
                        <a:spcBef>
                          <a:spcPts val="305"/>
                        </a:spcBef>
                      </a:pPr>
                      <a:r>
                        <a:rPr sz="1800" spc="-25" dirty="0">
                          <a:latin typeface="Courier New"/>
                          <a:cs typeface="Courier New"/>
                        </a:rPr>
                        <a:t>lb</a:t>
                      </a:r>
                      <a:endParaRPr sz="1800">
                        <a:latin typeface="Courier New"/>
                        <a:cs typeface="Courier New"/>
                      </a:endParaRPr>
                    </a:p>
                  </a:txBody>
                  <a:tcPr marL="0" marR="0" marT="38735" marB="0"/>
                </a:tc>
                <a:tc>
                  <a:txBody>
                    <a:bodyPr/>
                    <a:lstStyle/>
                    <a:p>
                      <a:pPr algn="ctr">
                        <a:lnSpc>
                          <a:spcPct val="100000"/>
                        </a:lnSpc>
                        <a:spcBef>
                          <a:spcPts val="305"/>
                        </a:spcBef>
                      </a:pPr>
                      <a:r>
                        <a:rPr sz="1800" spc="-25" dirty="0">
                          <a:latin typeface="Courier New"/>
                          <a:cs typeface="Courier New"/>
                        </a:rPr>
                        <a:t>x6</a:t>
                      </a:r>
                      <a:endParaRPr sz="1800">
                        <a:latin typeface="Courier New"/>
                        <a:cs typeface="Courier New"/>
                      </a:endParaRPr>
                    </a:p>
                  </a:txBody>
                  <a:tcPr marL="0" marR="0" marT="38735" marB="0"/>
                </a:tc>
                <a:tc>
                  <a:txBody>
                    <a:bodyPr/>
                    <a:lstStyle/>
                    <a:p>
                      <a:pPr marR="24130" algn="r">
                        <a:lnSpc>
                          <a:spcPct val="100000"/>
                        </a:lnSpc>
                        <a:spcBef>
                          <a:spcPts val="305"/>
                        </a:spcBef>
                      </a:pPr>
                      <a:r>
                        <a:rPr sz="1800" spc="-25" dirty="0">
                          <a:latin typeface="Courier New"/>
                          <a:cs typeface="Courier New"/>
                        </a:rPr>
                        <a:t>0xb</a:t>
                      </a:r>
                      <a:endParaRPr sz="1800">
                        <a:latin typeface="Courier New"/>
                        <a:cs typeface="Courier New"/>
                      </a:endParaRPr>
                    </a:p>
                  </a:txBody>
                  <a:tcPr marL="0" marR="0" marT="38735" marB="0"/>
                </a:tc>
                <a:extLst>
                  <a:ext uri="{0D108BD9-81ED-4DB2-BD59-A6C34878D82A}">
                    <a16:rowId xmlns:a16="http://schemas.microsoft.com/office/drawing/2014/main" val="10001"/>
                  </a:ext>
                </a:extLst>
              </a:tr>
              <a:tr h="428625">
                <a:tc>
                  <a:txBody>
                    <a:bodyPr/>
                    <a:lstStyle/>
                    <a:p>
                      <a:pPr marL="31750">
                        <a:lnSpc>
                          <a:spcPct val="100000"/>
                        </a:lnSpc>
                        <a:spcBef>
                          <a:spcPts val="330"/>
                        </a:spcBef>
                      </a:pPr>
                      <a:r>
                        <a:rPr sz="1800" spc="-25" dirty="0">
                          <a:latin typeface="Courier New"/>
                          <a:cs typeface="Courier New"/>
                        </a:rPr>
                        <a:t>lb</a:t>
                      </a:r>
                      <a:endParaRPr sz="1800">
                        <a:latin typeface="Courier New"/>
                        <a:cs typeface="Courier New"/>
                      </a:endParaRPr>
                    </a:p>
                  </a:txBody>
                  <a:tcPr marL="0" marR="0" marT="41910" marB="0"/>
                </a:tc>
                <a:tc>
                  <a:txBody>
                    <a:bodyPr/>
                    <a:lstStyle/>
                    <a:p>
                      <a:pPr algn="ctr">
                        <a:lnSpc>
                          <a:spcPct val="100000"/>
                        </a:lnSpc>
                        <a:spcBef>
                          <a:spcPts val="330"/>
                        </a:spcBef>
                      </a:pPr>
                      <a:r>
                        <a:rPr sz="1800" spc="-25" dirty="0">
                          <a:latin typeface="Courier New"/>
                          <a:cs typeface="Courier New"/>
                        </a:rPr>
                        <a:t>x6</a:t>
                      </a:r>
                      <a:endParaRPr sz="1800">
                        <a:latin typeface="Courier New"/>
                        <a:cs typeface="Courier New"/>
                      </a:endParaRPr>
                    </a:p>
                  </a:txBody>
                  <a:tcPr marL="0" marR="0" marT="41910" marB="0"/>
                </a:tc>
                <a:tc>
                  <a:txBody>
                    <a:bodyPr/>
                    <a:lstStyle/>
                    <a:p>
                      <a:pPr marR="24130" algn="r">
                        <a:lnSpc>
                          <a:spcPct val="100000"/>
                        </a:lnSpc>
                        <a:spcBef>
                          <a:spcPts val="330"/>
                        </a:spcBef>
                      </a:pPr>
                      <a:r>
                        <a:rPr sz="1800" spc="-25" dirty="0">
                          <a:latin typeface="Courier New"/>
                          <a:cs typeface="Courier New"/>
                        </a:rPr>
                        <a:t>0xc</a:t>
                      </a:r>
                      <a:endParaRPr sz="1800">
                        <a:latin typeface="Courier New"/>
                        <a:cs typeface="Courier New"/>
                      </a:endParaRPr>
                    </a:p>
                  </a:txBody>
                  <a:tcPr marL="0" marR="0" marT="41910" marB="0"/>
                </a:tc>
                <a:extLst>
                  <a:ext uri="{0D108BD9-81ED-4DB2-BD59-A6C34878D82A}">
                    <a16:rowId xmlns:a16="http://schemas.microsoft.com/office/drawing/2014/main" val="10002"/>
                  </a:ext>
                </a:extLst>
              </a:tr>
              <a:tr h="409575">
                <a:tc>
                  <a:txBody>
                    <a:bodyPr/>
                    <a:lstStyle/>
                    <a:p>
                      <a:pPr marL="31750">
                        <a:lnSpc>
                          <a:spcPct val="100000"/>
                        </a:lnSpc>
                        <a:spcBef>
                          <a:spcPts val="400"/>
                        </a:spcBef>
                      </a:pPr>
                      <a:r>
                        <a:rPr sz="1800" spc="-25" dirty="0">
                          <a:latin typeface="Courier New"/>
                          <a:cs typeface="Courier New"/>
                        </a:rPr>
                        <a:t>lb</a:t>
                      </a:r>
                      <a:endParaRPr sz="1800">
                        <a:latin typeface="Courier New"/>
                        <a:cs typeface="Courier New"/>
                      </a:endParaRPr>
                    </a:p>
                  </a:txBody>
                  <a:tcPr marL="0" marR="0" marT="50800" marB="0"/>
                </a:tc>
                <a:tc>
                  <a:txBody>
                    <a:bodyPr/>
                    <a:lstStyle/>
                    <a:p>
                      <a:pPr algn="ctr">
                        <a:lnSpc>
                          <a:spcPct val="100000"/>
                        </a:lnSpc>
                        <a:spcBef>
                          <a:spcPts val="400"/>
                        </a:spcBef>
                      </a:pPr>
                      <a:r>
                        <a:rPr sz="1800" spc="-25" dirty="0">
                          <a:latin typeface="Courier New"/>
                          <a:cs typeface="Courier New"/>
                        </a:rPr>
                        <a:t>x6</a:t>
                      </a:r>
                      <a:endParaRPr sz="1800">
                        <a:latin typeface="Courier New"/>
                        <a:cs typeface="Courier New"/>
                      </a:endParaRPr>
                    </a:p>
                  </a:txBody>
                  <a:tcPr marL="0" marR="0" marT="50800" marB="0"/>
                </a:tc>
                <a:tc>
                  <a:txBody>
                    <a:bodyPr/>
                    <a:lstStyle/>
                    <a:p>
                      <a:pPr marR="24130" algn="r">
                        <a:lnSpc>
                          <a:spcPct val="100000"/>
                        </a:lnSpc>
                        <a:spcBef>
                          <a:spcPts val="400"/>
                        </a:spcBef>
                      </a:pPr>
                      <a:r>
                        <a:rPr sz="1800" spc="-25" dirty="0">
                          <a:latin typeface="Courier New"/>
                          <a:cs typeface="Courier New"/>
                        </a:rPr>
                        <a:t>0xd</a:t>
                      </a:r>
                      <a:endParaRPr sz="1800">
                        <a:latin typeface="Courier New"/>
                        <a:cs typeface="Courier New"/>
                      </a:endParaRPr>
                    </a:p>
                  </a:txBody>
                  <a:tcPr marL="0" marR="0" marT="50800" marB="0"/>
                </a:tc>
                <a:extLst>
                  <a:ext uri="{0D108BD9-81ED-4DB2-BD59-A6C34878D82A}">
                    <a16:rowId xmlns:a16="http://schemas.microsoft.com/office/drawing/2014/main" val="10003"/>
                  </a:ext>
                </a:extLst>
              </a:tr>
              <a:tr h="352425">
                <a:tc>
                  <a:txBody>
                    <a:bodyPr/>
                    <a:lstStyle/>
                    <a:p>
                      <a:pPr marL="31750">
                        <a:lnSpc>
                          <a:spcPct val="100000"/>
                        </a:lnSpc>
                        <a:spcBef>
                          <a:spcPts val="185"/>
                        </a:spcBef>
                      </a:pPr>
                      <a:r>
                        <a:rPr sz="1800" spc="-25" dirty="0">
                          <a:latin typeface="Courier New"/>
                          <a:cs typeface="Courier New"/>
                        </a:rPr>
                        <a:t>lb</a:t>
                      </a:r>
                      <a:endParaRPr sz="1800">
                        <a:latin typeface="Courier New"/>
                        <a:cs typeface="Courier New"/>
                      </a:endParaRPr>
                    </a:p>
                  </a:txBody>
                  <a:tcPr marL="0" marR="0" marT="23495" marB="0"/>
                </a:tc>
                <a:tc>
                  <a:txBody>
                    <a:bodyPr/>
                    <a:lstStyle/>
                    <a:p>
                      <a:pPr algn="ctr">
                        <a:lnSpc>
                          <a:spcPct val="100000"/>
                        </a:lnSpc>
                        <a:spcBef>
                          <a:spcPts val="185"/>
                        </a:spcBef>
                      </a:pPr>
                      <a:r>
                        <a:rPr sz="1800" spc="-25" dirty="0">
                          <a:latin typeface="Courier New"/>
                          <a:cs typeface="Courier New"/>
                        </a:rPr>
                        <a:t>x6</a:t>
                      </a:r>
                      <a:endParaRPr sz="1800">
                        <a:latin typeface="Courier New"/>
                        <a:cs typeface="Courier New"/>
                      </a:endParaRPr>
                    </a:p>
                  </a:txBody>
                  <a:tcPr marL="0" marR="0" marT="23495" marB="0"/>
                </a:tc>
                <a:tc>
                  <a:txBody>
                    <a:bodyPr/>
                    <a:lstStyle/>
                    <a:p>
                      <a:pPr marR="24130" algn="r">
                        <a:lnSpc>
                          <a:spcPct val="100000"/>
                        </a:lnSpc>
                        <a:spcBef>
                          <a:spcPts val="185"/>
                        </a:spcBef>
                      </a:pPr>
                      <a:r>
                        <a:rPr sz="1800" spc="-25" dirty="0">
                          <a:latin typeface="Courier New"/>
                          <a:cs typeface="Courier New"/>
                        </a:rPr>
                        <a:t>0xa</a:t>
                      </a:r>
                      <a:endParaRPr sz="1800">
                        <a:latin typeface="Courier New"/>
                        <a:cs typeface="Courier New"/>
                      </a:endParaRPr>
                    </a:p>
                  </a:txBody>
                  <a:tcPr marL="0" marR="0" marT="23495" marB="0"/>
                </a:tc>
                <a:extLst>
                  <a:ext uri="{0D108BD9-81ED-4DB2-BD59-A6C34878D82A}">
                    <a16:rowId xmlns:a16="http://schemas.microsoft.com/office/drawing/2014/main" val="10004"/>
                  </a:ext>
                </a:extLst>
              </a:tr>
            </a:tbl>
          </a:graphicData>
        </a:graphic>
      </p:graphicFrame>
      <p:sp>
        <p:nvSpPr>
          <p:cNvPr id="3" name="object 3"/>
          <p:cNvSpPr txBox="1">
            <a:spLocks noGrp="1"/>
          </p:cNvSpPr>
          <p:nvPr>
            <p:ph type="title"/>
          </p:nvPr>
        </p:nvSpPr>
        <p:spPr>
          <a:prstGeom prst="rect">
            <a:avLst/>
          </a:prstGeom>
        </p:spPr>
        <p:txBody>
          <a:bodyPr vert="horz" wrap="square" lIns="0" tIns="13335" rIns="0" bIns="0" rtlCol="0">
            <a:spAutoFit/>
          </a:bodyPr>
          <a:lstStyle/>
          <a:p>
            <a:pPr marL="754380">
              <a:lnSpc>
                <a:spcPct val="100000"/>
              </a:lnSpc>
              <a:spcBef>
                <a:spcPts val="105"/>
              </a:spcBef>
            </a:pPr>
            <a:r>
              <a:rPr dirty="0"/>
              <a:t>When</a:t>
            </a:r>
            <a:r>
              <a:rPr spc="-50" dirty="0"/>
              <a:t> </a:t>
            </a:r>
            <a:r>
              <a:rPr dirty="0"/>
              <a:t>are</a:t>
            </a:r>
            <a:r>
              <a:rPr spc="-55" dirty="0"/>
              <a:t> </a:t>
            </a:r>
            <a:r>
              <a:rPr dirty="0"/>
              <a:t>we</a:t>
            </a:r>
            <a:r>
              <a:rPr spc="-40" dirty="0"/>
              <a:t> </a:t>
            </a:r>
            <a:r>
              <a:rPr dirty="0"/>
              <a:t>going</a:t>
            </a:r>
            <a:r>
              <a:rPr spc="-40" dirty="0"/>
              <a:t> </a:t>
            </a:r>
            <a:r>
              <a:rPr dirty="0"/>
              <a:t>to</a:t>
            </a:r>
            <a:r>
              <a:rPr spc="-65" dirty="0"/>
              <a:t> </a:t>
            </a:r>
            <a:r>
              <a:rPr spc="-50" dirty="0"/>
              <a:t>re-</a:t>
            </a:r>
            <a:r>
              <a:rPr dirty="0"/>
              <a:t>use</a:t>
            </a:r>
            <a:r>
              <a:rPr spc="-105" dirty="0"/>
              <a:t> </a:t>
            </a:r>
            <a:r>
              <a:rPr dirty="0"/>
              <a:t>cached</a:t>
            </a:r>
            <a:r>
              <a:rPr spc="-35" dirty="0"/>
              <a:t> </a:t>
            </a:r>
            <a:r>
              <a:rPr spc="-10" dirty="0"/>
              <a:t>data?</a:t>
            </a:r>
          </a:p>
        </p:txBody>
      </p:sp>
      <p:sp>
        <p:nvSpPr>
          <p:cNvPr id="4" name="object 4"/>
          <p:cNvSpPr txBox="1"/>
          <p:nvPr/>
        </p:nvSpPr>
        <p:spPr>
          <a:xfrm>
            <a:off x="2718816" y="3334511"/>
            <a:ext cx="6754495" cy="749935"/>
          </a:xfrm>
          <a:prstGeom prst="rect">
            <a:avLst/>
          </a:prstGeom>
          <a:solidFill>
            <a:srgbClr val="8FAADC"/>
          </a:solidFill>
          <a:ln w="12700">
            <a:solidFill>
              <a:srgbClr val="2E528F"/>
            </a:solidFill>
          </a:ln>
        </p:spPr>
        <p:txBody>
          <a:bodyPr vert="vert270" wrap="square" lIns="0" tIns="8255" rIns="0" bIns="0" rtlCol="0">
            <a:spAutoFit/>
          </a:bodyPr>
          <a:lstStyle/>
          <a:p>
            <a:pPr marL="159385">
              <a:lnSpc>
                <a:spcPct val="100000"/>
              </a:lnSpc>
              <a:spcBef>
                <a:spcPts val="65"/>
              </a:spcBef>
            </a:pPr>
            <a:r>
              <a:rPr sz="1800" dirty="0">
                <a:latin typeface="Calibri"/>
                <a:cs typeface="Calibri"/>
              </a:rPr>
              <a:t>Set</a:t>
            </a:r>
            <a:r>
              <a:rPr sz="1800" spc="-25" dirty="0">
                <a:latin typeface="Calibri"/>
                <a:cs typeface="Calibri"/>
              </a:rPr>
              <a:t> </a:t>
            </a:r>
            <a:r>
              <a:rPr sz="1800" spc="-50" dirty="0">
                <a:latin typeface="Calibri"/>
                <a:cs typeface="Calibri"/>
              </a:rPr>
              <a:t>0</a:t>
            </a:r>
            <a:endParaRPr sz="1800">
              <a:latin typeface="Calibri"/>
              <a:cs typeface="Calibri"/>
            </a:endParaRPr>
          </a:p>
        </p:txBody>
      </p:sp>
      <p:sp>
        <p:nvSpPr>
          <p:cNvPr id="5" name="object 5"/>
          <p:cNvSpPr txBox="1"/>
          <p:nvPr/>
        </p:nvSpPr>
        <p:spPr>
          <a:xfrm>
            <a:off x="4808220"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marL="635" algn="ctr">
              <a:lnSpc>
                <a:spcPct val="100000"/>
              </a:lnSpc>
              <a:spcBef>
                <a:spcPts val="385"/>
              </a:spcBef>
            </a:pPr>
            <a:r>
              <a:rPr sz="1800" dirty="0">
                <a:latin typeface="Calibri"/>
                <a:cs typeface="Calibri"/>
              </a:rPr>
              <a:t>b</a:t>
            </a:r>
            <a:endParaRPr sz="1800">
              <a:latin typeface="Calibri"/>
              <a:cs typeface="Calibri"/>
            </a:endParaRPr>
          </a:p>
        </p:txBody>
      </p:sp>
      <p:sp>
        <p:nvSpPr>
          <p:cNvPr id="6" name="object 6"/>
          <p:cNvSpPr txBox="1"/>
          <p:nvPr/>
        </p:nvSpPr>
        <p:spPr>
          <a:xfrm>
            <a:off x="3212592"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marL="635" algn="ctr">
              <a:lnSpc>
                <a:spcPct val="100000"/>
              </a:lnSpc>
              <a:spcBef>
                <a:spcPts val="385"/>
              </a:spcBef>
            </a:pPr>
            <a:r>
              <a:rPr sz="1800" dirty="0">
                <a:latin typeface="Calibri"/>
                <a:cs typeface="Calibri"/>
              </a:rPr>
              <a:t>e</a:t>
            </a:r>
            <a:endParaRPr sz="1800">
              <a:latin typeface="Calibri"/>
              <a:cs typeface="Calibri"/>
            </a:endParaRPr>
          </a:p>
        </p:txBody>
      </p:sp>
      <p:sp>
        <p:nvSpPr>
          <p:cNvPr id="7" name="object 7"/>
          <p:cNvSpPr txBox="1"/>
          <p:nvPr/>
        </p:nvSpPr>
        <p:spPr>
          <a:xfrm>
            <a:off x="6373367"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marL="1905" algn="ctr">
              <a:lnSpc>
                <a:spcPct val="100000"/>
              </a:lnSpc>
              <a:spcBef>
                <a:spcPts val="385"/>
              </a:spcBef>
            </a:pPr>
            <a:r>
              <a:rPr sz="1800" dirty="0">
                <a:latin typeface="Calibri"/>
                <a:cs typeface="Calibri"/>
              </a:rPr>
              <a:t>c</a:t>
            </a:r>
            <a:endParaRPr sz="1800">
              <a:latin typeface="Calibri"/>
              <a:cs typeface="Calibri"/>
            </a:endParaRPr>
          </a:p>
        </p:txBody>
      </p:sp>
      <p:sp>
        <p:nvSpPr>
          <p:cNvPr id="8" name="object 8"/>
          <p:cNvSpPr txBox="1"/>
          <p:nvPr/>
        </p:nvSpPr>
        <p:spPr>
          <a:xfrm>
            <a:off x="7940040" y="3464052"/>
            <a:ext cx="1424940" cy="402590"/>
          </a:xfrm>
          <a:prstGeom prst="rect">
            <a:avLst/>
          </a:prstGeom>
          <a:solidFill>
            <a:srgbClr val="DAE2F3"/>
          </a:solidFill>
          <a:ln w="12700">
            <a:solidFill>
              <a:srgbClr val="2E528F"/>
            </a:solidFill>
          </a:ln>
        </p:spPr>
        <p:txBody>
          <a:bodyPr vert="horz" wrap="square" lIns="0" tIns="49530" rIns="0" bIns="0" rtlCol="0">
            <a:spAutoFit/>
          </a:bodyPr>
          <a:lstStyle/>
          <a:p>
            <a:pPr marL="3175" algn="ctr">
              <a:lnSpc>
                <a:spcPct val="100000"/>
              </a:lnSpc>
              <a:spcBef>
                <a:spcPts val="390"/>
              </a:spcBef>
            </a:pPr>
            <a:r>
              <a:rPr sz="1800" dirty="0">
                <a:latin typeface="Calibri"/>
                <a:cs typeface="Calibri"/>
              </a:rPr>
              <a:t>d</a:t>
            </a:r>
            <a:endParaRPr sz="1800">
              <a:latin typeface="Calibri"/>
              <a:cs typeface="Calibri"/>
            </a:endParaRPr>
          </a:p>
        </p:txBody>
      </p:sp>
      <p:sp>
        <p:nvSpPr>
          <p:cNvPr id="9" name="object 9"/>
          <p:cNvSpPr txBox="1"/>
          <p:nvPr/>
        </p:nvSpPr>
        <p:spPr>
          <a:xfrm>
            <a:off x="11155171" y="2017522"/>
            <a:ext cx="451484" cy="1104265"/>
          </a:xfrm>
          <a:prstGeom prst="rect">
            <a:avLst/>
          </a:prstGeom>
        </p:spPr>
        <p:txBody>
          <a:bodyPr vert="horz" wrap="square" lIns="0" tIns="12700" rIns="0" bIns="0" rtlCol="0">
            <a:spAutoFit/>
          </a:bodyPr>
          <a:lstStyle/>
          <a:p>
            <a:pPr marL="12700" marR="5080">
              <a:lnSpc>
                <a:spcPct val="126899"/>
              </a:lnSpc>
              <a:spcBef>
                <a:spcPts val="100"/>
              </a:spcBef>
            </a:pPr>
            <a:r>
              <a:rPr sz="1800" spc="-20" dirty="0">
                <a:latin typeface="Calibri"/>
                <a:cs typeface="Calibri"/>
              </a:rPr>
              <a:t>Miss </a:t>
            </a:r>
            <a:r>
              <a:rPr sz="1800" spc="-25" dirty="0">
                <a:latin typeface="Calibri"/>
                <a:cs typeface="Calibri"/>
              </a:rPr>
              <a:t>Hit</a:t>
            </a:r>
            <a:endParaRPr sz="1800">
              <a:latin typeface="Calibri"/>
              <a:cs typeface="Calibri"/>
            </a:endParaRPr>
          </a:p>
          <a:p>
            <a:pPr marL="12700">
              <a:lnSpc>
                <a:spcPct val="100000"/>
              </a:lnSpc>
              <a:spcBef>
                <a:spcPts val="850"/>
              </a:spcBef>
            </a:pPr>
            <a:r>
              <a:rPr sz="1800" spc="-25" dirty="0">
                <a:latin typeface="Calibri"/>
                <a:cs typeface="Calibri"/>
              </a:rPr>
              <a:t>Hit</a:t>
            </a:r>
            <a:endParaRPr sz="1800">
              <a:latin typeface="Calibri"/>
              <a:cs typeface="Calibri"/>
            </a:endParaRPr>
          </a:p>
        </p:txBody>
      </p:sp>
      <p:sp>
        <p:nvSpPr>
          <p:cNvPr id="10" name="object 10"/>
          <p:cNvSpPr txBox="1"/>
          <p:nvPr/>
        </p:nvSpPr>
        <p:spPr>
          <a:xfrm>
            <a:off x="11153013" y="3121278"/>
            <a:ext cx="455295" cy="857885"/>
          </a:xfrm>
          <a:prstGeom prst="rect">
            <a:avLst/>
          </a:prstGeom>
        </p:spPr>
        <p:txBody>
          <a:bodyPr vert="horz" wrap="square" lIns="0" tIns="12700" rIns="0" bIns="0" rtlCol="0">
            <a:spAutoFit/>
          </a:bodyPr>
          <a:lstStyle/>
          <a:p>
            <a:pPr marL="16510" marR="5080" indent="-4445">
              <a:lnSpc>
                <a:spcPct val="151700"/>
              </a:lnSpc>
              <a:spcBef>
                <a:spcPts val="100"/>
              </a:spcBef>
            </a:pPr>
            <a:r>
              <a:rPr sz="1800" spc="-25" dirty="0">
                <a:latin typeface="Calibri"/>
                <a:cs typeface="Calibri"/>
              </a:rPr>
              <a:t>Hit </a:t>
            </a:r>
            <a:r>
              <a:rPr sz="1800" spc="-20" dirty="0">
                <a:latin typeface="Calibri"/>
                <a:cs typeface="Calibri"/>
              </a:rPr>
              <a:t>Miss</a:t>
            </a:r>
            <a:endParaRPr sz="1800">
              <a:latin typeface="Calibri"/>
              <a:cs typeface="Calibri"/>
            </a:endParaRPr>
          </a:p>
        </p:txBody>
      </p:sp>
      <p:sp>
        <p:nvSpPr>
          <p:cNvPr id="11" name="object 11"/>
          <p:cNvSpPr txBox="1"/>
          <p:nvPr/>
        </p:nvSpPr>
        <p:spPr>
          <a:xfrm>
            <a:off x="2169032" y="5378907"/>
            <a:ext cx="8752840" cy="574675"/>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Replacement</a:t>
            </a:r>
            <a:r>
              <a:rPr sz="1800" spc="-10" dirty="0">
                <a:latin typeface="Calibri"/>
                <a:cs typeface="Calibri"/>
              </a:rPr>
              <a:t> </a:t>
            </a:r>
            <a:r>
              <a:rPr sz="1800" dirty="0">
                <a:latin typeface="Calibri"/>
                <a:cs typeface="Calibri"/>
              </a:rPr>
              <a:t>decisions</a:t>
            </a:r>
            <a:r>
              <a:rPr sz="1800" spc="-20" dirty="0">
                <a:latin typeface="Calibri"/>
                <a:cs typeface="Calibri"/>
              </a:rPr>
              <a:t> </a:t>
            </a:r>
            <a:r>
              <a:rPr sz="1800" dirty="0">
                <a:latin typeface="Calibri"/>
                <a:cs typeface="Calibri"/>
              </a:rPr>
              <a:t>must</a:t>
            </a:r>
            <a:r>
              <a:rPr sz="1800" spc="-25" dirty="0">
                <a:latin typeface="Calibri"/>
                <a:cs typeface="Calibri"/>
              </a:rPr>
              <a:t> </a:t>
            </a:r>
            <a:r>
              <a:rPr sz="1800" dirty="0">
                <a:latin typeface="Calibri"/>
                <a:cs typeface="Calibri"/>
              </a:rPr>
              <a:t>be</a:t>
            </a:r>
            <a:r>
              <a:rPr sz="1800" spc="-5" dirty="0">
                <a:latin typeface="Calibri"/>
                <a:cs typeface="Calibri"/>
              </a:rPr>
              <a:t> </a:t>
            </a:r>
            <a:r>
              <a:rPr sz="1800" dirty="0">
                <a:latin typeface="Calibri"/>
                <a:cs typeface="Calibri"/>
              </a:rPr>
              <a:t>informed</a:t>
            </a:r>
            <a:r>
              <a:rPr sz="1800" spc="-15" dirty="0">
                <a:latin typeface="Calibri"/>
                <a:cs typeface="Calibri"/>
              </a:rPr>
              <a:t> </a:t>
            </a:r>
            <a:r>
              <a:rPr sz="1800" dirty="0">
                <a:latin typeface="Calibri"/>
                <a:cs typeface="Calibri"/>
              </a:rPr>
              <a:t>by</a:t>
            </a:r>
            <a:r>
              <a:rPr sz="1800" spc="-20" dirty="0">
                <a:latin typeface="Calibri"/>
                <a:cs typeface="Calibri"/>
              </a:rPr>
              <a:t> </a:t>
            </a:r>
            <a:r>
              <a:rPr sz="1800" dirty="0">
                <a:latin typeface="Calibri"/>
                <a:cs typeface="Calibri"/>
              </a:rPr>
              <a:t>the</a:t>
            </a:r>
            <a:r>
              <a:rPr sz="1800" spc="-5" dirty="0">
                <a:latin typeface="Calibri"/>
                <a:cs typeface="Calibri"/>
              </a:rPr>
              <a:t> </a:t>
            </a:r>
            <a:r>
              <a:rPr sz="1800" dirty="0">
                <a:latin typeface="Calibri"/>
                <a:cs typeface="Calibri"/>
              </a:rPr>
              <a:t>next</a:t>
            </a:r>
            <a:r>
              <a:rPr sz="1800" spc="-10" dirty="0">
                <a:latin typeface="Calibri"/>
                <a:cs typeface="Calibri"/>
              </a:rPr>
              <a:t> </a:t>
            </a:r>
            <a:r>
              <a:rPr sz="1800" b="1" dirty="0">
                <a:latin typeface="Calibri"/>
                <a:cs typeface="Calibri"/>
              </a:rPr>
              <a:t>reuse</a:t>
            </a:r>
            <a:r>
              <a:rPr sz="1800" b="1" spc="-35" dirty="0">
                <a:latin typeface="Calibri"/>
                <a:cs typeface="Calibri"/>
              </a:rPr>
              <a:t> </a:t>
            </a:r>
            <a:r>
              <a:rPr sz="1800" dirty="0">
                <a:latin typeface="Calibri"/>
                <a:cs typeface="Calibri"/>
              </a:rPr>
              <a:t>of</a:t>
            </a:r>
            <a:r>
              <a:rPr sz="1800" spc="-25" dirty="0">
                <a:latin typeface="Calibri"/>
                <a:cs typeface="Calibri"/>
              </a:rPr>
              <a:t> </a:t>
            </a:r>
            <a:r>
              <a:rPr sz="1800" dirty="0">
                <a:latin typeface="Calibri"/>
                <a:cs typeface="Calibri"/>
              </a:rPr>
              <a:t>a</a:t>
            </a:r>
            <a:r>
              <a:rPr sz="1800" spc="-20" dirty="0">
                <a:latin typeface="Calibri"/>
                <a:cs typeface="Calibri"/>
              </a:rPr>
              <a:t> </a:t>
            </a:r>
            <a:r>
              <a:rPr sz="1800" dirty="0">
                <a:latin typeface="Calibri"/>
                <a:cs typeface="Calibri"/>
              </a:rPr>
              <a:t>block of</a:t>
            </a:r>
            <a:r>
              <a:rPr sz="1800" spc="-25" dirty="0">
                <a:latin typeface="Calibri"/>
                <a:cs typeface="Calibri"/>
              </a:rPr>
              <a:t> </a:t>
            </a:r>
            <a:r>
              <a:rPr sz="1800" spc="-10" dirty="0">
                <a:latin typeface="Calibri"/>
                <a:cs typeface="Calibri"/>
              </a:rPr>
              <a:t>data.</a:t>
            </a:r>
            <a:endParaRPr sz="1800">
              <a:latin typeface="Calibri"/>
              <a:cs typeface="Calibri"/>
            </a:endParaRPr>
          </a:p>
          <a:p>
            <a:pPr marL="12700">
              <a:lnSpc>
                <a:spcPct val="100000"/>
              </a:lnSpc>
            </a:pPr>
            <a:r>
              <a:rPr sz="1800" b="1" dirty="0">
                <a:latin typeface="Calibri"/>
                <a:cs typeface="Calibri"/>
              </a:rPr>
              <a:t>Think:</a:t>
            </a:r>
            <a:r>
              <a:rPr sz="1800" b="1" spc="-40" dirty="0">
                <a:latin typeface="Calibri"/>
                <a:cs typeface="Calibri"/>
              </a:rPr>
              <a:t> </a:t>
            </a:r>
            <a:r>
              <a:rPr sz="1800" b="1" dirty="0">
                <a:latin typeface="Calibri"/>
                <a:cs typeface="Calibri"/>
              </a:rPr>
              <a:t>what</a:t>
            </a:r>
            <a:r>
              <a:rPr sz="1800" b="1" spc="-35" dirty="0">
                <a:latin typeface="Calibri"/>
                <a:cs typeface="Calibri"/>
              </a:rPr>
              <a:t> </a:t>
            </a:r>
            <a:r>
              <a:rPr sz="1800" b="1" dirty="0">
                <a:latin typeface="Calibri"/>
                <a:cs typeface="Calibri"/>
              </a:rPr>
              <a:t>is</a:t>
            </a:r>
            <a:r>
              <a:rPr sz="1800" b="1" spc="-10" dirty="0">
                <a:latin typeface="Calibri"/>
                <a:cs typeface="Calibri"/>
              </a:rPr>
              <a:t> </a:t>
            </a:r>
            <a:r>
              <a:rPr sz="1800" b="1" dirty="0">
                <a:latin typeface="Calibri"/>
                <a:cs typeface="Calibri"/>
              </a:rPr>
              <a:t>an</a:t>
            </a:r>
            <a:r>
              <a:rPr sz="1800" b="1" spc="-20" dirty="0">
                <a:latin typeface="Calibri"/>
                <a:cs typeface="Calibri"/>
              </a:rPr>
              <a:t> </a:t>
            </a:r>
            <a:r>
              <a:rPr sz="1800" b="1" dirty="0">
                <a:latin typeface="Calibri"/>
                <a:cs typeface="Calibri"/>
              </a:rPr>
              <a:t>optimal</a:t>
            </a:r>
            <a:r>
              <a:rPr sz="1800" b="1" spc="-40" dirty="0">
                <a:latin typeface="Calibri"/>
                <a:cs typeface="Calibri"/>
              </a:rPr>
              <a:t> </a:t>
            </a:r>
            <a:r>
              <a:rPr sz="1800" b="1" dirty="0">
                <a:latin typeface="Calibri"/>
                <a:cs typeface="Calibri"/>
              </a:rPr>
              <a:t>policy?</a:t>
            </a:r>
            <a:r>
              <a:rPr sz="1800" b="1" spc="350" dirty="0">
                <a:latin typeface="Calibri"/>
                <a:cs typeface="Calibri"/>
              </a:rPr>
              <a:t> </a:t>
            </a:r>
            <a:r>
              <a:rPr sz="1800" b="1" dirty="0">
                <a:latin typeface="Calibri"/>
                <a:cs typeface="Calibri"/>
              </a:rPr>
              <a:t>How</a:t>
            </a:r>
            <a:r>
              <a:rPr sz="1800" b="1" spc="-25" dirty="0">
                <a:latin typeface="Calibri"/>
                <a:cs typeface="Calibri"/>
              </a:rPr>
              <a:t> </a:t>
            </a:r>
            <a:r>
              <a:rPr sz="1800" b="1" dirty="0">
                <a:latin typeface="Calibri"/>
                <a:cs typeface="Calibri"/>
              </a:rPr>
              <a:t>far</a:t>
            </a:r>
            <a:r>
              <a:rPr sz="1800" b="1" spc="-10" dirty="0">
                <a:latin typeface="Calibri"/>
                <a:cs typeface="Calibri"/>
              </a:rPr>
              <a:t> </a:t>
            </a:r>
            <a:r>
              <a:rPr sz="1800" b="1" dirty="0">
                <a:latin typeface="Calibri"/>
                <a:cs typeface="Calibri"/>
              </a:rPr>
              <a:t>in</a:t>
            </a:r>
            <a:r>
              <a:rPr sz="1800" b="1" spc="-20" dirty="0">
                <a:latin typeface="Calibri"/>
                <a:cs typeface="Calibri"/>
              </a:rPr>
              <a:t> </a:t>
            </a:r>
            <a:r>
              <a:rPr sz="1800" b="1" dirty="0">
                <a:latin typeface="Calibri"/>
                <a:cs typeface="Calibri"/>
              </a:rPr>
              <a:t>the</a:t>
            </a:r>
            <a:r>
              <a:rPr sz="1800" b="1" spc="-20" dirty="0">
                <a:latin typeface="Calibri"/>
                <a:cs typeface="Calibri"/>
              </a:rPr>
              <a:t> </a:t>
            </a:r>
            <a:r>
              <a:rPr sz="1800" b="1" dirty="0">
                <a:latin typeface="Calibri"/>
                <a:cs typeface="Calibri"/>
              </a:rPr>
              <a:t>future</a:t>
            </a:r>
            <a:r>
              <a:rPr sz="1800" b="1" spc="-20" dirty="0">
                <a:latin typeface="Calibri"/>
                <a:cs typeface="Calibri"/>
              </a:rPr>
              <a:t> </a:t>
            </a:r>
            <a:r>
              <a:rPr sz="1800" b="1" dirty="0">
                <a:latin typeface="Calibri"/>
                <a:cs typeface="Calibri"/>
              </a:rPr>
              <a:t>is</a:t>
            </a:r>
            <a:r>
              <a:rPr sz="1800" b="1" spc="-20" dirty="0">
                <a:latin typeface="Calibri"/>
                <a:cs typeface="Calibri"/>
              </a:rPr>
              <a:t> </a:t>
            </a:r>
            <a:r>
              <a:rPr sz="1800" b="1" dirty="0">
                <a:latin typeface="Calibri"/>
                <a:cs typeface="Calibri"/>
              </a:rPr>
              <a:t>something</a:t>
            </a:r>
            <a:r>
              <a:rPr sz="1800" b="1" spc="-25" dirty="0">
                <a:latin typeface="Calibri"/>
                <a:cs typeface="Calibri"/>
              </a:rPr>
              <a:t> </a:t>
            </a:r>
            <a:r>
              <a:rPr sz="1800" b="1" dirty="0">
                <a:latin typeface="Calibri"/>
                <a:cs typeface="Calibri"/>
              </a:rPr>
              <a:t>going</a:t>
            </a:r>
            <a:r>
              <a:rPr sz="1800" b="1" spc="-50" dirty="0">
                <a:latin typeface="Calibri"/>
                <a:cs typeface="Calibri"/>
              </a:rPr>
              <a:t> </a:t>
            </a:r>
            <a:r>
              <a:rPr sz="1800" b="1" dirty="0">
                <a:latin typeface="Calibri"/>
                <a:cs typeface="Calibri"/>
              </a:rPr>
              <a:t>to</a:t>
            </a:r>
            <a:r>
              <a:rPr sz="1800" b="1" spc="-20" dirty="0">
                <a:latin typeface="Calibri"/>
                <a:cs typeface="Calibri"/>
              </a:rPr>
              <a:t> </a:t>
            </a:r>
            <a:r>
              <a:rPr sz="1800" b="1" dirty="0">
                <a:latin typeface="Calibri"/>
                <a:cs typeface="Calibri"/>
              </a:rPr>
              <a:t>be</a:t>
            </a:r>
            <a:r>
              <a:rPr sz="1800" b="1" spc="-15" dirty="0">
                <a:latin typeface="Calibri"/>
                <a:cs typeface="Calibri"/>
              </a:rPr>
              <a:t> </a:t>
            </a:r>
            <a:r>
              <a:rPr sz="1800" b="1" dirty="0">
                <a:latin typeface="Calibri"/>
                <a:cs typeface="Calibri"/>
              </a:rPr>
              <a:t>used</a:t>
            </a:r>
            <a:r>
              <a:rPr sz="1800" b="1" spc="-40" dirty="0">
                <a:latin typeface="Calibri"/>
                <a:cs typeface="Calibri"/>
              </a:rPr>
              <a:t> </a:t>
            </a:r>
            <a:r>
              <a:rPr sz="1800" b="1" spc="-10" dirty="0">
                <a:latin typeface="Calibri"/>
                <a:cs typeface="Calibri"/>
              </a:rPr>
              <a:t>again?</a:t>
            </a:r>
            <a:endParaRPr sz="180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9636252" y="2045648"/>
          <a:ext cx="1294129" cy="1974215"/>
        </p:xfrm>
        <a:graphic>
          <a:graphicData uri="http://schemas.openxmlformats.org/drawingml/2006/table">
            <a:tbl>
              <a:tblPr firstRow="1" bandRow="1">
                <a:tableStyleId>{2D5ABB26-0587-4C30-8999-92F81FD0307C}</a:tableStyleId>
              </a:tblPr>
              <a:tblGrid>
                <a:gridCol w="374015">
                  <a:extLst>
                    <a:ext uri="{9D8B030D-6E8A-4147-A177-3AD203B41FA5}">
                      <a16:colId xmlns:a16="http://schemas.microsoft.com/office/drawing/2014/main" val="20000"/>
                    </a:ext>
                  </a:extLst>
                </a:gridCol>
                <a:gridCol w="410209">
                  <a:extLst>
                    <a:ext uri="{9D8B030D-6E8A-4147-A177-3AD203B41FA5}">
                      <a16:colId xmlns:a16="http://schemas.microsoft.com/office/drawing/2014/main" val="20001"/>
                    </a:ext>
                  </a:extLst>
                </a:gridCol>
                <a:gridCol w="509905">
                  <a:extLst>
                    <a:ext uri="{9D8B030D-6E8A-4147-A177-3AD203B41FA5}">
                      <a16:colId xmlns:a16="http://schemas.microsoft.com/office/drawing/2014/main" val="20002"/>
                    </a:ext>
                  </a:extLst>
                </a:gridCol>
              </a:tblGrid>
              <a:tr h="367665">
                <a:tc>
                  <a:txBody>
                    <a:bodyPr/>
                    <a:lstStyle/>
                    <a:p>
                      <a:pPr marL="31750">
                        <a:lnSpc>
                          <a:spcPts val="211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211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2110"/>
                        </a:lnSpc>
                      </a:pPr>
                      <a:r>
                        <a:rPr sz="1800" spc="-25" dirty="0">
                          <a:latin typeface="Courier New"/>
                          <a:cs typeface="Courier New"/>
                        </a:rPr>
                        <a:t>0xe</a:t>
                      </a:r>
                      <a:endParaRPr sz="1800">
                        <a:latin typeface="Courier New"/>
                        <a:cs typeface="Courier New"/>
                      </a:endParaRPr>
                    </a:p>
                  </a:txBody>
                  <a:tcPr marL="0" marR="0" marT="0" marB="0"/>
                </a:tc>
                <a:extLst>
                  <a:ext uri="{0D108BD9-81ED-4DB2-BD59-A6C34878D82A}">
                    <a16:rowId xmlns:a16="http://schemas.microsoft.com/office/drawing/2014/main" val="10000"/>
                  </a:ext>
                </a:extLst>
              </a:tr>
              <a:tr h="415925">
                <a:tc>
                  <a:txBody>
                    <a:bodyPr/>
                    <a:lstStyle/>
                    <a:p>
                      <a:pPr marL="31750">
                        <a:lnSpc>
                          <a:spcPct val="100000"/>
                        </a:lnSpc>
                        <a:spcBef>
                          <a:spcPts val="305"/>
                        </a:spcBef>
                      </a:pPr>
                      <a:r>
                        <a:rPr sz="1800" spc="-25" dirty="0">
                          <a:latin typeface="Courier New"/>
                          <a:cs typeface="Courier New"/>
                        </a:rPr>
                        <a:t>lb</a:t>
                      </a:r>
                      <a:endParaRPr sz="1800">
                        <a:latin typeface="Courier New"/>
                        <a:cs typeface="Courier New"/>
                      </a:endParaRPr>
                    </a:p>
                  </a:txBody>
                  <a:tcPr marL="0" marR="0" marT="38735" marB="0"/>
                </a:tc>
                <a:tc>
                  <a:txBody>
                    <a:bodyPr/>
                    <a:lstStyle/>
                    <a:p>
                      <a:pPr algn="ctr">
                        <a:lnSpc>
                          <a:spcPct val="100000"/>
                        </a:lnSpc>
                        <a:spcBef>
                          <a:spcPts val="305"/>
                        </a:spcBef>
                      </a:pPr>
                      <a:r>
                        <a:rPr sz="1800" spc="-25" dirty="0">
                          <a:latin typeface="Courier New"/>
                          <a:cs typeface="Courier New"/>
                        </a:rPr>
                        <a:t>x6</a:t>
                      </a:r>
                      <a:endParaRPr sz="1800">
                        <a:latin typeface="Courier New"/>
                        <a:cs typeface="Courier New"/>
                      </a:endParaRPr>
                    </a:p>
                  </a:txBody>
                  <a:tcPr marL="0" marR="0" marT="38735" marB="0"/>
                </a:tc>
                <a:tc>
                  <a:txBody>
                    <a:bodyPr/>
                    <a:lstStyle/>
                    <a:p>
                      <a:pPr marR="24130" algn="r">
                        <a:lnSpc>
                          <a:spcPct val="100000"/>
                        </a:lnSpc>
                        <a:spcBef>
                          <a:spcPts val="305"/>
                        </a:spcBef>
                      </a:pPr>
                      <a:r>
                        <a:rPr sz="1800" spc="-25" dirty="0">
                          <a:latin typeface="Courier New"/>
                          <a:cs typeface="Courier New"/>
                        </a:rPr>
                        <a:t>0xb</a:t>
                      </a:r>
                      <a:endParaRPr sz="1800">
                        <a:latin typeface="Courier New"/>
                        <a:cs typeface="Courier New"/>
                      </a:endParaRPr>
                    </a:p>
                  </a:txBody>
                  <a:tcPr marL="0" marR="0" marT="38735" marB="0"/>
                </a:tc>
                <a:extLst>
                  <a:ext uri="{0D108BD9-81ED-4DB2-BD59-A6C34878D82A}">
                    <a16:rowId xmlns:a16="http://schemas.microsoft.com/office/drawing/2014/main" val="10001"/>
                  </a:ext>
                </a:extLst>
              </a:tr>
              <a:tr h="428625">
                <a:tc>
                  <a:txBody>
                    <a:bodyPr/>
                    <a:lstStyle/>
                    <a:p>
                      <a:pPr marL="31750">
                        <a:lnSpc>
                          <a:spcPct val="100000"/>
                        </a:lnSpc>
                        <a:spcBef>
                          <a:spcPts val="330"/>
                        </a:spcBef>
                      </a:pPr>
                      <a:r>
                        <a:rPr sz="1800" spc="-25" dirty="0">
                          <a:latin typeface="Courier New"/>
                          <a:cs typeface="Courier New"/>
                        </a:rPr>
                        <a:t>lb</a:t>
                      </a:r>
                      <a:endParaRPr sz="1800">
                        <a:latin typeface="Courier New"/>
                        <a:cs typeface="Courier New"/>
                      </a:endParaRPr>
                    </a:p>
                  </a:txBody>
                  <a:tcPr marL="0" marR="0" marT="41910" marB="0"/>
                </a:tc>
                <a:tc>
                  <a:txBody>
                    <a:bodyPr/>
                    <a:lstStyle/>
                    <a:p>
                      <a:pPr algn="ctr">
                        <a:lnSpc>
                          <a:spcPct val="100000"/>
                        </a:lnSpc>
                        <a:spcBef>
                          <a:spcPts val="330"/>
                        </a:spcBef>
                      </a:pPr>
                      <a:r>
                        <a:rPr sz="1800" spc="-25" dirty="0">
                          <a:latin typeface="Courier New"/>
                          <a:cs typeface="Courier New"/>
                        </a:rPr>
                        <a:t>x6</a:t>
                      </a:r>
                      <a:endParaRPr sz="1800">
                        <a:latin typeface="Courier New"/>
                        <a:cs typeface="Courier New"/>
                      </a:endParaRPr>
                    </a:p>
                  </a:txBody>
                  <a:tcPr marL="0" marR="0" marT="41910" marB="0"/>
                </a:tc>
                <a:tc>
                  <a:txBody>
                    <a:bodyPr/>
                    <a:lstStyle/>
                    <a:p>
                      <a:pPr marR="24130" algn="r">
                        <a:lnSpc>
                          <a:spcPct val="100000"/>
                        </a:lnSpc>
                        <a:spcBef>
                          <a:spcPts val="330"/>
                        </a:spcBef>
                      </a:pPr>
                      <a:r>
                        <a:rPr sz="1800" spc="-25" dirty="0">
                          <a:latin typeface="Courier New"/>
                          <a:cs typeface="Courier New"/>
                        </a:rPr>
                        <a:t>0xc</a:t>
                      </a:r>
                      <a:endParaRPr sz="1800">
                        <a:latin typeface="Courier New"/>
                        <a:cs typeface="Courier New"/>
                      </a:endParaRPr>
                    </a:p>
                  </a:txBody>
                  <a:tcPr marL="0" marR="0" marT="41910" marB="0"/>
                </a:tc>
                <a:extLst>
                  <a:ext uri="{0D108BD9-81ED-4DB2-BD59-A6C34878D82A}">
                    <a16:rowId xmlns:a16="http://schemas.microsoft.com/office/drawing/2014/main" val="10002"/>
                  </a:ext>
                </a:extLst>
              </a:tr>
              <a:tr h="409575">
                <a:tc>
                  <a:txBody>
                    <a:bodyPr/>
                    <a:lstStyle/>
                    <a:p>
                      <a:pPr marL="31750">
                        <a:lnSpc>
                          <a:spcPct val="100000"/>
                        </a:lnSpc>
                        <a:spcBef>
                          <a:spcPts val="400"/>
                        </a:spcBef>
                      </a:pPr>
                      <a:r>
                        <a:rPr sz="1800" spc="-25" dirty="0">
                          <a:latin typeface="Courier New"/>
                          <a:cs typeface="Courier New"/>
                        </a:rPr>
                        <a:t>lb</a:t>
                      </a:r>
                      <a:endParaRPr sz="1800">
                        <a:latin typeface="Courier New"/>
                        <a:cs typeface="Courier New"/>
                      </a:endParaRPr>
                    </a:p>
                  </a:txBody>
                  <a:tcPr marL="0" marR="0" marT="50800" marB="0"/>
                </a:tc>
                <a:tc>
                  <a:txBody>
                    <a:bodyPr/>
                    <a:lstStyle/>
                    <a:p>
                      <a:pPr algn="ctr">
                        <a:lnSpc>
                          <a:spcPct val="100000"/>
                        </a:lnSpc>
                        <a:spcBef>
                          <a:spcPts val="400"/>
                        </a:spcBef>
                      </a:pPr>
                      <a:r>
                        <a:rPr sz="1800" spc="-25" dirty="0">
                          <a:latin typeface="Courier New"/>
                          <a:cs typeface="Courier New"/>
                        </a:rPr>
                        <a:t>x6</a:t>
                      </a:r>
                      <a:endParaRPr sz="1800">
                        <a:latin typeface="Courier New"/>
                        <a:cs typeface="Courier New"/>
                      </a:endParaRPr>
                    </a:p>
                  </a:txBody>
                  <a:tcPr marL="0" marR="0" marT="50800" marB="0"/>
                </a:tc>
                <a:tc>
                  <a:txBody>
                    <a:bodyPr/>
                    <a:lstStyle/>
                    <a:p>
                      <a:pPr marR="24130" algn="r">
                        <a:lnSpc>
                          <a:spcPct val="100000"/>
                        </a:lnSpc>
                        <a:spcBef>
                          <a:spcPts val="400"/>
                        </a:spcBef>
                      </a:pPr>
                      <a:r>
                        <a:rPr sz="1800" spc="-25" dirty="0">
                          <a:latin typeface="Courier New"/>
                          <a:cs typeface="Courier New"/>
                        </a:rPr>
                        <a:t>0xd</a:t>
                      </a:r>
                      <a:endParaRPr sz="1800">
                        <a:latin typeface="Courier New"/>
                        <a:cs typeface="Courier New"/>
                      </a:endParaRPr>
                    </a:p>
                  </a:txBody>
                  <a:tcPr marL="0" marR="0" marT="50800" marB="0"/>
                </a:tc>
                <a:extLst>
                  <a:ext uri="{0D108BD9-81ED-4DB2-BD59-A6C34878D82A}">
                    <a16:rowId xmlns:a16="http://schemas.microsoft.com/office/drawing/2014/main" val="10003"/>
                  </a:ext>
                </a:extLst>
              </a:tr>
              <a:tr h="352425">
                <a:tc>
                  <a:txBody>
                    <a:bodyPr/>
                    <a:lstStyle/>
                    <a:p>
                      <a:pPr marL="31750">
                        <a:lnSpc>
                          <a:spcPct val="100000"/>
                        </a:lnSpc>
                        <a:spcBef>
                          <a:spcPts val="185"/>
                        </a:spcBef>
                      </a:pPr>
                      <a:r>
                        <a:rPr sz="1800" spc="-25" dirty="0">
                          <a:latin typeface="Courier New"/>
                          <a:cs typeface="Courier New"/>
                        </a:rPr>
                        <a:t>lb</a:t>
                      </a:r>
                      <a:endParaRPr sz="1800">
                        <a:latin typeface="Courier New"/>
                        <a:cs typeface="Courier New"/>
                      </a:endParaRPr>
                    </a:p>
                  </a:txBody>
                  <a:tcPr marL="0" marR="0" marT="23495" marB="0"/>
                </a:tc>
                <a:tc>
                  <a:txBody>
                    <a:bodyPr/>
                    <a:lstStyle/>
                    <a:p>
                      <a:pPr algn="ctr">
                        <a:lnSpc>
                          <a:spcPct val="100000"/>
                        </a:lnSpc>
                        <a:spcBef>
                          <a:spcPts val="185"/>
                        </a:spcBef>
                      </a:pPr>
                      <a:r>
                        <a:rPr sz="1800" spc="-25" dirty="0">
                          <a:latin typeface="Courier New"/>
                          <a:cs typeface="Courier New"/>
                        </a:rPr>
                        <a:t>x6</a:t>
                      </a:r>
                      <a:endParaRPr sz="1800">
                        <a:latin typeface="Courier New"/>
                        <a:cs typeface="Courier New"/>
                      </a:endParaRPr>
                    </a:p>
                  </a:txBody>
                  <a:tcPr marL="0" marR="0" marT="23495" marB="0"/>
                </a:tc>
                <a:tc>
                  <a:txBody>
                    <a:bodyPr/>
                    <a:lstStyle/>
                    <a:p>
                      <a:pPr marR="24130" algn="r">
                        <a:lnSpc>
                          <a:spcPct val="100000"/>
                        </a:lnSpc>
                        <a:spcBef>
                          <a:spcPts val="185"/>
                        </a:spcBef>
                      </a:pPr>
                      <a:r>
                        <a:rPr sz="1800" spc="-25" dirty="0">
                          <a:latin typeface="Courier New"/>
                          <a:cs typeface="Courier New"/>
                        </a:rPr>
                        <a:t>0xa</a:t>
                      </a:r>
                      <a:endParaRPr sz="1800">
                        <a:latin typeface="Courier New"/>
                        <a:cs typeface="Courier New"/>
                      </a:endParaRPr>
                    </a:p>
                  </a:txBody>
                  <a:tcPr marL="0" marR="0" marT="23495" marB="0"/>
                </a:tc>
                <a:extLst>
                  <a:ext uri="{0D108BD9-81ED-4DB2-BD59-A6C34878D82A}">
                    <a16:rowId xmlns:a16="http://schemas.microsoft.com/office/drawing/2014/main" val="10004"/>
                  </a:ext>
                </a:extLst>
              </a:tr>
            </a:tbl>
          </a:graphicData>
        </a:graphic>
      </p:graphicFrame>
      <p:sp>
        <p:nvSpPr>
          <p:cNvPr id="3" name="object 3"/>
          <p:cNvSpPr txBox="1">
            <a:spLocks noGrp="1"/>
          </p:cNvSpPr>
          <p:nvPr>
            <p:ph type="title"/>
          </p:nvPr>
        </p:nvSpPr>
        <p:spPr>
          <a:prstGeom prst="rect">
            <a:avLst/>
          </a:prstGeom>
        </p:spPr>
        <p:txBody>
          <a:bodyPr vert="horz" wrap="square" lIns="0" tIns="13335" rIns="0" bIns="0" rtlCol="0">
            <a:spAutoFit/>
          </a:bodyPr>
          <a:lstStyle/>
          <a:p>
            <a:pPr marL="754380">
              <a:lnSpc>
                <a:spcPct val="100000"/>
              </a:lnSpc>
              <a:spcBef>
                <a:spcPts val="105"/>
              </a:spcBef>
            </a:pPr>
            <a:r>
              <a:rPr dirty="0"/>
              <a:t>When</a:t>
            </a:r>
            <a:r>
              <a:rPr spc="-50" dirty="0"/>
              <a:t> </a:t>
            </a:r>
            <a:r>
              <a:rPr dirty="0"/>
              <a:t>are</a:t>
            </a:r>
            <a:r>
              <a:rPr spc="-55" dirty="0"/>
              <a:t> </a:t>
            </a:r>
            <a:r>
              <a:rPr dirty="0"/>
              <a:t>we</a:t>
            </a:r>
            <a:r>
              <a:rPr spc="-40" dirty="0"/>
              <a:t> </a:t>
            </a:r>
            <a:r>
              <a:rPr dirty="0"/>
              <a:t>going</a:t>
            </a:r>
            <a:r>
              <a:rPr spc="-40" dirty="0"/>
              <a:t> </a:t>
            </a:r>
            <a:r>
              <a:rPr dirty="0"/>
              <a:t>to</a:t>
            </a:r>
            <a:r>
              <a:rPr spc="-65" dirty="0"/>
              <a:t> </a:t>
            </a:r>
            <a:r>
              <a:rPr spc="-50" dirty="0"/>
              <a:t>re-</a:t>
            </a:r>
            <a:r>
              <a:rPr dirty="0"/>
              <a:t>use</a:t>
            </a:r>
            <a:r>
              <a:rPr spc="-105" dirty="0"/>
              <a:t> </a:t>
            </a:r>
            <a:r>
              <a:rPr dirty="0"/>
              <a:t>cached</a:t>
            </a:r>
            <a:r>
              <a:rPr spc="-35" dirty="0"/>
              <a:t> </a:t>
            </a:r>
            <a:r>
              <a:rPr spc="-10" dirty="0"/>
              <a:t>data?</a:t>
            </a:r>
          </a:p>
        </p:txBody>
      </p:sp>
      <p:sp>
        <p:nvSpPr>
          <p:cNvPr id="4" name="object 4"/>
          <p:cNvSpPr txBox="1"/>
          <p:nvPr/>
        </p:nvSpPr>
        <p:spPr>
          <a:xfrm>
            <a:off x="2718816" y="3334511"/>
            <a:ext cx="6754495" cy="749935"/>
          </a:xfrm>
          <a:prstGeom prst="rect">
            <a:avLst/>
          </a:prstGeom>
          <a:solidFill>
            <a:srgbClr val="8FAADC"/>
          </a:solidFill>
          <a:ln w="12700">
            <a:solidFill>
              <a:srgbClr val="2E528F"/>
            </a:solidFill>
          </a:ln>
        </p:spPr>
        <p:txBody>
          <a:bodyPr vert="vert270" wrap="square" lIns="0" tIns="8255" rIns="0" bIns="0" rtlCol="0">
            <a:spAutoFit/>
          </a:bodyPr>
          <a:lstStyle/>
          <a:p>
            <a:pPr marL="159385">
              <a:lnSpc>
                <a:spcPct val="100000"/>
              </a:lnSpc>
              <a:spcBef>
                <a:spcPts val="65"/>
              </a:spcBef>
            </a:pPr>
            <a:r>
              <a:rPr sz="1800" dirty="0">
                <a:latin typeface="Calibri"/>
                <a:cs typeface="Calibri"/>
              </a:rPr>
              <a:t>Set</a:t>
            </a:r>
            <a:r>
              <a:rPr sz="1800" spc="-25" dirty="0">
                <a:latin typeface="Calibri"/>
                <a:cs typeface="Calibri"/>
              </a:rPr>
              <a:t> </a:t>
            </a:r>
            <a:r>
              <a:rPr sz="1800" spc="-50" dirty="0">
                <a:latin typeface="Calibri"/>
                <a:cs typeface="Calibri"/>
              </a:rPr>
              <a:t>0</a:t>
            </a:r>
            <a:endParaRPr sz="1800">
              <a:latin typeface="Calibri"/>
              <a:cs typeface="Calibri"/>
            </a:endParaRPr>
          </a:p>
        </p:txBody>
      </p:sp>
      <p:sp>
        <p:nvSpPr>
          <p:cNvPr id="5" name="object 5"/>
          <p:cNvSpPr txBox="1"/>
          <p:nvPr/>
        </p:nvSpPr>
        <p:spPr>
          <a:xfrm>
            <a:off x="4808220"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algn="ctr">
              <a:lnSpc>
                <a:spcPct val="100000"/>
              </a:lnSpc>
              <a:spcBef>
                <a:spcPts val="385"/>
              </a:spcBef>
            </a:pPr>
            <a:r>
              <a:rPr sz="1800" dirty="0">
                <a:latin typeface="Calibri"/>
                <a:cs typeface="Calibri"/>
              </a:rPr>
              <a:t>a</a:t>
            </a:r>
            <a:endParaRPr sz="1800">
              <a:latin typeface="Calibri"/>
              <a:cs typeface="Calibri"/>
            </a:endParaRPr>
          </a:p>
        </p:txBody>
      </p:sp>
      <p:sp>
        <p:nvSpPr>
          <p:cNvPr id="6" name="object 6"/>
          <p:cNvSpPr txBox="1"/>
          <p:nvPr/>
        </p:nvSpPr>
        <p:spPr>
          <a:xfrm>
            <a:off x="3212592"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marL="635" algn="ctr">
              <a:lnSpc>
                <a:spcPct val="100000"/>
              </a:lnSpc>
              <a:spcBef>
                <a:spcPts val="385"/>
              </a:spcBef>
            </a:pPr>
            <a:r>
              <a:rPr sz="1800" dirty="0">
                <a:latin typeface="Calibri"/>
                <a:cs typeface="Calibri"/>
              </a:rPr>
              <a:t>d</a:t>
            </a:r>
            <a:endParaRPr sz="1800">
              <a:latin typeface="Calibri"/>
              <a:cs typeface="Calibri"/>
            </a:endParaRPr>
          </a:p>
        </p:txBody>
      </p:sp>
      <p:sp>
        <p:nvSpPr>
          <p:cNvPr id="7" name="object 7"/>
          <p:cNvSpPr txBox="1"/>
          <p:nvPr/>
        </p:nvSpPr>
        <p:spPr>
          <a:xfrm>
            <a:off x="6373367"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marL="1270" algn="ctr">
              <a:lnSpc>
                <a:spcPct val="100000"/>
              </a:lnSpc>
              <a:spcBef>
                <a:spcPts val="385"/>
              </a:spcBef>
            </a:pPr>
            <a:r>
              <a:rPr sz="1800" dirty="0">
                <a:latin typeface="Calibri"/>
                <a:cs typeface="Calibri"/>
              </a:rPr>
              <a:t>b</a:t>
            </a:r>
            <a:endParaRPr sz="1800">
              <a:latin typeface="Calibri"/>
              <a:cs typeface="Calibri"/>
            </a:endParaRPr>
          </a:p>
        </p:txBody>
      </p:sp>
      <p:sp>
        <p:nvSpPr>
          <p:cNvPr id="8" name="object 8"/>
          <p:cNvSpPr txBox="1"/>
          <p:nvPr/>
        </p:nvSpPr>
        <p:spPr>
          <a:xfrm>
            <a:off x="7940040" y="3464052"/>
            <a:ext cx="1424940" cy="402590"/>
          </a:xfrm>
          <a:prstGeom prst="rect">
            <a:avLst/>
          </a:prstGeom>
          <a:solidFill>
            <a:srgbClr val="DAE2F3"/>
          </a:solidFill>
          <a:ln w="12700">
            <a:solidFill>
              <a:srgbClr val="2E528F"/>
            </a:solidFill>
          </a:ln>
        </p:spPr>
        <p:txBody>
          <a:bodyPr vert="horz" wrap="square" lIns="0" tIns="49530" rIns="0" bIns="0" rtlCol="0">
            <a:spAutoFit/>
          </a:bodyPr>
          <a:lstStyle/>
          <a:p>
            <a:pPr marL="3810" algn="ctr">
              <a:lnSpc>
                <a:spcPct val="100000"/>
              </a:lnSpc>
              <a:spcBef>
                <a:spcPts val="390"/>
              </a:spcBef>
            </a:pPr>
            <a:r>
              <a:rPr sz="1800" dirty="0">
                <a:latin typeface="Calibri"/>
                <a:cs typeface="Calibri"/>
              </a:rPr>
              <a:t>c</a:t>
            </a:r>
            <a:endParaRPr sz="1800">
              <a:latin typeface="Calibri"/>
              <a:cs typeface="Calibri"/>
            </a:endParaRPr>
          </a:p>
        </p:txBody>
      </p:sp>
      <p:sp>
        <p:nvSpPr>
          <p:cNvPr id="9" name="object 9"/>
          <p:cNvSpPr txBox="1"/>
          <p:nvPr/>
        </p:nvSpPr>
        <p:spPr>
          <a:xfrm>
            <a:off x="11155171" y="2017522"/>
            <a:ext cx="451484" cy="1104265"/>
          </a:xfrm>
          <a:prstGeom prst="rect">
            <a:avLst/>
          </a:prstGeom>
        </p:spPr>
        <p:txBody>
          <a:bodyPr vert="horz" wrap="square" lIns="0" tIns="12700" rIns="0" bIns="0" rtlCol="0">
            <a:spAutoFit/>
          </a:bodyPr>
          <a:lstStyle/>
          <a:p>
            <a:pPr marL="12700" marR="5080">
              <a:lnSpc>
                <a:spcPct val="126899"/>
              </a:lnSpc>
              <a:spcBef>
                <a:spcPts val="100"/>
              </a:spcBef>
            </a:pPr>
            <a:r>
              <a:rPr sz="1800" spc="-20" dirty="0">
                <a:latin typeface="Calibri"/>
                <a:cs typeface="Calibri"/>
              </a:rPr>
              <a:t>Miss </a:t>
            </a:r>
            <a:r>
              <a:rPr sz="1800" spc="-25" dirty="0">
                <a:latin typeface="Calibri"/>
                <a:cs typeface="Calibri"/>
              </a:rPr>
              <a:t>Hit</a:t>
            </a:r>
            <a:endParaRPr sz="1800">
              <a:latin typeface="Calibri"/>
              <a:cs typeface="Calibri"/>
            </a:endParaRPr>
          </a:p>
          <a:p>
            <a:pPr marL="12700">
              <a:lnSpc>
                <a:spcPct val="100000"/>
              </a:lnSpc>
              <a:spcBef>
                <a:spcPts val="850"/>
              </a:spcBef>
            </a:pPr>
            <a:r>
              <a:rPr sz="1800" spc="-25" dirty="0">
                <a:latin typeface="Calibri"/>
                <a:cs typeface="Calibri"/>
              </a:rPr>
              <a:t>Hit</a:t>
            </a:r>
            <a:endParaRPr sz="1800">
              <a:latin typeface="Calibri"/>
              <a:cs typeface="Calibri"/>
            </a:endParaRPr>
          </a:p>
        </p:txBody>
      </p:sp>
      <p:sp>
        <p:nvSpPr>
          <p:cNvPr id="10" name="object 10"/>
          <p:cNvSpPr txBox="1"/>
          <p:nvPr/>
        </p:nvSpPr>
        <p:spPr>
          <a:xfrm>
            <a:off x="11153013" y="3121278"/>
            <a:ext cx="455295" cy="857885"/>
          </a:xfrm>
          <a:prstGeom prst="rect">
            <a:avLst/>
          </a:prstGeom>
        </p:spPr>
        <p:txBody>
          <a:bodyPr vert="horz" wrap="square" lIns="0" tIns="12700" rIns="0" bIns="0" rtlCol="0">
            <a:spAutoFit/>
          </a:bodyPr>
          <a:lstStyle/>
          <a:p>
            <a:pPr marL="16510" marR="5080" indent="-4445">
              <a:lnSpc>
                <a:spcPct val="151700"/>
              </a:lnSpc>
              <a:spcBef>
                <a:spcPts val="100"/>
              </a:spcBef>
            </a:pPr>
            <a:r>
              <a:rPr sz="1800" spc="-25" dirty="0">
                <a:latin typeface="Calibri"/>
                <a:cs typeface="Calibri"/>
              </a:rPr>
              <a:t>Hit </a:t>
            </a:r>
            <a:r>
              <a:rPr sz="1800" spc="-20" dirty="0">
                <a:latin typeface="Calibri"/>
                <a:cs typeface="Calibri"/>
              </a:rPr>
              <a:t>Miss</a:t>
            </a:r>
            <a:endParaRPr sz="1800">
              <a:latin typeface="Calibri"/>
              <a:cs typeface="Calibri"/>
            </a:endParaRPr>
          </a:p>
        </p:txBody>
      </p:sp>
      <p:sp>
        <p:nvSpPr>
          <p:cNvPr id="11" name="object 11"/>
          <p:cNvSpPr txBox="1"/>
          <p:nvPr/>
        </p:nvSpPr>
        <p:spPr>
          <a:xfrm>
            <a:off x="2566797" y="5378907"/>
            <a:ext cx="561594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What</a:t>
            </a:r>
            <a:r>
              <a:rPr sz="1800" spc="-35" dirty="0">
                <a:latin typeface="Calibri"/>
                <a:cs typeface="Calibri"/>
              </a:rPr>
              <a:t> </a:t>
            </a:r>
            <a:r>
              <a:rPr sz="1800" dirty="0">
                <a:latin typeface="Calibri"/>
                <a:cs typeface="Calibri"/>
              </a:rPr>
              <a:t>defines</a:t>
            </a:r>
            <a:r>
              <a:rPr sz="1800" spc="-20" dirty="0">
                <a:latin typeface="Calibri"/>
                <a:cs typeface="Calibri"/>
              </a:rPr>
              <a:t> </a:t>
            </a:r>
            <a:r>
              <a:rPr sz="1800" dirty="0">
                <a:latin typeface="Calibri"/>
                <a:cs typeface="Calibri"/>
              </a:rPr>
              <a:t>optimality</a:t>
            </a:r>
            <a:r>
              <a:rPr sz="1800" spc="-5" dirty="0">
                <a:latin typeface="Calibri"/>
                <a:cs typeface="Calibri"/>
              </a:rPr>
              <a:t> </a:t>
            </a:r>
            <a:r>
              <a:rPr sz="1800" dirty="0">
                <a:latin typeface="Calibri"/>
                <a:cs typeface="Calibri"/>
              </a:rPr>
              <a:t>for</a:t>
            </a:r>
            <a:r>
              <a:rPr sz="1800" spc="-30" dirty="0">
                <a:latin typeface="Calibri"/>
                <a:cs typeface="Calibri"/>
              </a:rPr>
              <a:t> </a:t>
            </a:r>
            <a:r>
              <a:rPr sz="1800" dirty="0">
                <a:latin typeface="Calibri"/>
                <a:cs typeface="Calibri"/>
              </a:rPr>
              <a:t>a</a:t>
            </a:r>
            <a:r>
              <a:rPr sz="1800" spc="-30" dirty="0">
                <a:latin typeface="Calibri"/>
                <a:cs typeface="Calibri"/>
              </a:rPr>
              <a:t> </a:t>
            </a:r>
            <a:r>
              <a:rPr sz="1800" dirty="0">
                <a:latin typeface="Calibri"/>
                <a:cs typeface="Calibri"/>
              </a:rPr>
              <a:t>cache replacement</a:t>
            </a:r>
            <a:r>
              <a:rPr sz="1800" spc="-20" dirty="0">
                <a:latin typeface="Calibri"/>
                <a:cs typeface="Calibri"/>
              </a:rPr>
              <a:t> </a:t>
            </a:r>
            <a:r>
              <a:rPr sz="1800" spc="-10" dirty="0">
                <a:latin typeface="Calibri"/>
                <a:cs typeface="Calibri"/>
              </a:rPr>
              <a:t>algorithm?</a:t>
            </a:r>
            <a:endParaRPr sz="18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9636252" y="2045648"/>
          <a:ext cx="1294129" cy="1974215"/>
        </p:xfrm>
        <a:graphic>
          <a:graphicData uri="http://schemas.openxmlformats.org/drawingml/2006/table">
            <a:tbl>
              <a:tblPr firstRow="1" bandRow="1">
                <a:tableStyleId>{2D5ABB26-0587-4C30-8999-92F81FD0307C}</a:tableStyleId>
              </a:tblPr>
              <a:tblGrid>
                <a:gridCol w="374015">
                  <a:extLst>
                    <a:ext uri="{9D8B030D-6E8A-4147-A177-3AD203B41FA5}">
                      <a16:colId xmlns:a16="http://schemas.microsoft.com/office/drawing/2014/main" val="20000"/>
                    </a:ext>
                  </a:extLst>
                </a:gridCol>
                <a:gridCol w="410209">
                  <a:extLst>
                    <a:ext uri="{9D8B030D-6E8A-4147-A177-3AD203B41FA5}">
                      <a16:colId xmlns:a16="http://schemas.microsoft.com/office/drawing/2014/main" val="20001"/>
                    </a:ext>
                  </a:extLst>
                </a:gridCol>
                <a:gridCol w="509905">
                  <a:extLst>
                    <a:ext uri="{9D8B030D-6E8A-4147-A177-3AD203B41FA5}">
                      <a16:colId xmlns:a16="http://schemas.microsoft.com/office/drawing/2014/main" val="20002"/>
                    </a:ext>
                  </a:extLst>
                </a:gridCol>
              </a:tblGrid>
              <a:tr h="367665">
                <a:tc>
                  <a:txBody>
                    <a:bodyPr/>
                    <a:lstStyle/>
                    <a:p>
                      <a:pPr marL="31750">
                        <a:lnSpc>
                          <a:spcPts val="211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211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2110"/>
                        </a:lnSpc>
                      </a:pPr>
                      <a:r>
                        <a:rPr sz="1800" spc="-25" dirty="0">
                          <a:latin typeface="Courier New"/>
                          <a:cs typeface="Courier New"/>
                        </a:rPr>
                        <a:t>0xe</a:t>
                      </a:r>
                      <a:endParaRPr sz="1800">
                        <a:latin typeface="Courier New"/>
                        <a:cs typeface="Courier New"/>
                      </a:endParaRPr>
                    </a:p>
                  </a:txBody>
                  <a:tcPr marL="0" marR="0" marT="0" marB="0"/>
                </a:tc>
                <a:extLst>
                  <a:ext uri="{0D108BD9-81ED-4DB2-BD59-A6C34878D82A}">
                    <a16:rowId xmlns:a16="http://schemas.microsoft.com/office/drawing/2014/main" val="10000"/>
                  </a:ext>
                </a:extLst>
              </a:tr>
              <a:tr h="415925">
                <a:tc>
                  <a:txBody>
                    <a:bodyPr/>
                    <a:lstStyle/>
                    <a:p>
                      <a:pPr marL="31750">
                        <a:lnSpc>
                          <a:spcPct val="100000"/>
                        </a:lnSpc>
                        <a:spcBef>
                          <a:spcPts val="305"/>
                        </a:spcBef>
                      </a:pPr>
                      <a:r>
                        <a:rPr sz="1800" spc="-25" dirty="0">
                          <a:latin typeface="Courier New"/>
                          <a:cs typeface="Courier New"/>
                        </a:rPr>
                        <a:t>lb</a:t>
                      </a:r>
                      <a:endParaRPr sz="1800">
                        <a:latin typeface="Courier New"/>
                        <a:cs typeface="Courier New"/>
                      </a:endParaRPr>
                    </a:p>
                  </a:txBody>
                  <a:tcPr marL="0" marR="0" marT="38735" marB="0"/>
                </a:tc>
                <a:tc>
                  <a:txBody>
                    <a:bodyPr/>
                    <a:lstStyle/>
                    <a:p>
                      <a:pPr algn="ctr">
                        <a:lnSpc>
                          <a:spcPct val="100000"/>
                        </a:lnSpc>
                        <a:spcBef>
                          <a:spcPts val="305"/>
                        </a:spcBef>
                      </a:pPr>
                      <a:r>
                        <a:rPr sz="1800" spc="-25" dirty="0">
                          <a:latin typeface="Courier New"/>
                          <a:cs typeface="Courier New"/>
                        </a:rPr>
                        <a:t>x6</a:t>
                      </a:r>
                      <a:endParaRPr sz="1800">
                        <a:latin typeface="Courier New"/>
                        <a:cs typeface="Courier New"/>
                      </a:endParaRPr>
                    </a:p>
                  </a:txBody>
                  <a:tcPr marL="0" marR="0" marT="38735" marB="0"/>
                </a:tc>
                <a:tc>
                  <a:txBody>
                    <a:bodyPr/>
                    <a:lstStyle/>
                    <a:p>
                      <a:pPr marR="24130" algn="r">
                        <a:lnSpc>
                          <a:spcPct val="100000"/>
                        </a:lnSpc>
                        <a:spcBef>
                          <a:spcPts val="305"/>
                        </a:spcBef>
                      </a:pPr>
                      <a:r>
                        <a:rPr sz="1800" spc="-25" dirty="0">
                          <a:latin typeface="Courier New"/>
                          <a:cs typeface="Courier New"/>
                        </a:rPr>
                        <a:t>0xb</a:t>
                      </a:r>
                      <a:endParaRPr sz="1800">
                        <a:latin typeface="Courier New"/>
                        <a:cs typeface="Courier New"/>
                      </a:endParaRPr>
                    </a:p>
                  </a:txBody>
                  <a:tcPr marL="0" marR="0" marT="38735" marB="0"/>
                </a:tc>
                <a:extLst>
                  <a:ext uri="{0D108BD9-81ED-4DB2-BD59-A6C34878D82A}">
                    <a16:rowId xmlns:a16="http://schemas.microsoft.com/office/drawing/2014/main" val="10001"/>
                  </a:ext>
                </a:extLst>
              </a:tr>
              <a:tr h="428625">
                <a:tc>
                  <a:txBody>
                    <a:bodyPr/>
                    <a:lstStyle/>
                    <a:p>
                      <a:pPr marL="31750">
                        <a:lnSpc>
                          <a:spcPct val="100000"/>
                        </a:lnSpc>
                        <a:spcBef>
                          <a:spcPts val="330"/>
                        </a:spcBef>
                      </a:pPr>
                      <a:r>
                        <a:rPr sz="1800" spc="-25" dirty="0">
                          <a:latin typeface="Courier New"/>
                          <a:cs typeface="Courier New"/>
                        </a:rPr>
                        <a:t>lb</a:t>
                      </a:r>
                      <a:endParaRPr sz="1800">
                        <a:latin typeface="Courier New"/>
                        <a:cs typeface="Courier New"/>
                      </a:endParaRPr>
                    </a:p>
                  </a:txBody>
                  <a:tcPr marL="0" marR="0" marT="41910" marB="0"/>
                </a:tc>
                <a:tc>
                  <a:txBody>
                    <a:bodyPr/>
                    <a:lstStyle/>
                    <a:p>
                      <a:pPr algn="ctr">
                        <a:lnSpc>
                          <a:spcPct val="100000"/>
                        </a:lnSpc>
                        <a:spcBef>
                          <a:spcPts val="330"/>
                        </a:spcBef>
                      </a:pPr>
                      <a:r>
                        <a:rPr sz="1800" spc="-25" dirty="0">
                          <a:latin typeface="Courier New"/>
                          <a:cs typeface="Courier New"/>
                        </a:rPr>
                        <a:t>x6</a:t>
                      </a:r>
                      <a:endParaRPr sz="1800">
                        <a:latin typeface="Courier New"/>
                        <a:cs typeface="Courier New"/>
                      </a:endParaRPr>
                    </a:p>
                  </a:txBody>
                  <a:tcPr marL="0" marR="0" marT="41910" marB="0"/>
                </a:tc>
                <a:tc>
                  <a:txBody>
                    <a:bodyPr/>
                    <a:lstStyle/>
                    <a:p>
                      <a:pPr marR="24130" algn="r">
                        <a:lnSpc>
                          <a:spcPct val="100000"/>
                        </a:lnSpc>
                        <a:spcBef>
                          <a:spcPts val="330"/>
                        </a:spcBef>
                      </a:pPr>
                      <a:r>
                        <a:rPr sz="1800" spc="-25" dirty="0">
                          <a:latin typeface="Courier New"/>
                          <a:cs typeface="Courier New"/>
                        </a:rPr>
                        <a:t>0xc</a:t>
                      </a:r>
                      <a:endParaRPr sz="1800">
                        <a:latin typeface="Courier New"/>
                        <a:cs typeface="Courier New"/>
                      </a:endParaRPr>
                    </a:p>
                  </a:txBody>
                  <a:tcPr marL="0" marR="0" marT="41910" marB="0"/>
                </a:tc>
                <a:extLst>
                  <a:ext uri="{0D108BD9-81ED-4DB2-BD59-A6C34878D82A}">
                    <a16:rowId xmlns:a16="http://schemas.microsoft.com/office/drawing/2014/main" val="10002"/>
                  </a:ext>
                </a:extLst>
              </a:tr>
              <a:tr h="409575">
                <a:tc>
                  <a:txBody>
                    <a:bodyPr/>
                    <a:lstStyle/>
                    <a:p>
                      <a:pPr marL="31750">
                        <a:lnSpc>
                          <a:spcPct val="100000"/>
                        </a:lnSpc>
                        <a:spcBef>
                          <a:spcPts val="400"/>
                        </a:spcBef>
                      </a:pPr>
                      <a:r>
                        <a:rPr sz="1800" spc="-25" dirty="0">
                          <a:latin typeface="Courier New"/>
                          <a:cs typeface="Courier New"/>
                        </a:rPr>
                        <a:t>lb</a:t>
                      </a:r>
                      <a:endParaRPr sz="1800">
                        <a:latin typeface="Courier New"/>
                        <a:cs typeface="Courier New"/>
                      </a:endParaRPr>
                    </a:p>
                  </a:txBody>
                  <a:tcPr marL="0" marR="0" marT="50800" marB="0"/>
                </a:tc>
                <a:tc>
                  <a:txBody>
                    <a:bodyPr/>
                    <a:lstStyle/>
                    <a:p>
                      <a:pPr algn="ctr">
                        <a:lnSpc>
                          <a:spcPct val="100000"/>
                        </a:lnSpc>
                        <a:spcBef>
                          <a:spcPts val="400"/>
                        </a:spcBef>
                      </a:pPr>
                      <a:r>
                        <a:rPr sz="1800" spc="-25" dirty="0">
                          <a:latin typeface="Courier New"/>
                          <a:cs typeface="Courier New"/>
                        </a:rPr>
                        <a:t>x6</a:t>
                      </a:r>
                      <a:endParaRPr sz="1800">
                        <a:latin typeface="Courier New"/>
                        <a:cs typeface="Courier New"/>
                      </a:endParaRPr>
                    </a:p>
                  </a:txBody>
                  <a:tcPr marL="0" marR="0" marT="50800" marB="0"/>
                </a:tc>
                <a:tc>
                  <a:txBody>
                    <a:bodyPr/>
                    <a:lstStyle/>
                    <a:p>
                      <a:pPr marR="24130" algn="r">
                        <a:lnSpc>
                          <a:spcPct val="100000"/>
                        </a:lnSpc>
                        <a:spcBef>
                          <a:spcPts val="400"/>
                        </a:spcBef>
                      </a:pPr>
                      <a:r>
                        <a:rPr sz="1800" spc="-25" dirty="0">
                          <a:latin typeface="Courier New"/>
                          <a:cs typeface="Courier New"/>
                        </a:rPr>
                        <a:t>0xd</a:t>
                      </a:r>
                      <a:endParaRPr sz="1800">
                        <a:latin typeface="Courier New"/>
                        <a:cs typeface="Courier New"/>
                      </a:endParaRPr>
                    </a:p>
                  </a:txBody>
                  <a:tcPr marL="0" marR="0" marT="50800" marB="0"/>
                </a:tc>
                <a:extLst>
                  <a:ext uri="{0D108BD9-81ED-4DB2-BD59-A6C34878D82A}">
                    <a16:rowId xmlns:a16="http://schemas.microsoft.com/office/drawing/2014/main" val="10003"/>
                  </a:ext>
                </a:extLst>
              </a:tr>
              <a:tr h="352425">
                <a:tc>
                  <a:txBody>
                    <a:bodyPr/>
                    <a:lstStyle/>
                    <a:p>
                      <a:pPr marL="31750">
                        <a:lnSpc>
                          <a:spcPct val="100000"/>
                        </a:lnSpc>
                        <a:spcBef>
                          <a:spcPts val="185"/>
                        </a:spcBef>
                      </a:pPr>
                      <a:r>
                        <a:rPr sz="1800" spc="-25" dirty="0">
                          <a:latin typeface="Courier New"/>
                          <a:cs typeface="Courier New"/>
                        </a:rPr>
                        <a:t>lb</a:t>
                      </a:r>
                      <a:endParaRPr sz="1800">
                        <a:latin typeface="Courier New"/>
                        <a:cs typeface="Courier New"/>
                      </a:endParaRPr>
                    </a:p>
                  </a:txBody>
                  <a:tcPr marL="0" marR="0" marT="23495" marB="0"/>
                </a:tc>
                <a:tc>
                  <a:txBody>
                    <a:bodyPr/>
                    <a:lstStyle/>
                    <a:p>
                      <a:pPr algn="ctr">
                        <a:lnSpc>
                          <a:spcPct val="100000"/>
                        </a:lnSpc>
                        <a:spcBef>
                          <a:spcPts val="185"/>
                        </a:spcBef>
                      </a:pPr>
                      <a:r>
                        <a:rPr sz="1800" spc="-25" dirty="0">
                          <a:latin typeface="Courier New"/>
                          <a:cs typeface="Courier New"/>
                        </a:rPr>
                        <a:t>x6</a:t>
                      </a:r>
                      <a:endParaRPr sz="1800">
                        <a:latin typeface="Courier New"/>
                        <a:cs typeface="Courier New"/>
                      </a:endParaRPr>
                    </a:p>
                  </a:txBody>
                  <a:tcPr marL="0" marR="0" marT="23495" marB="0"/>
                </a:tc>
                <a:tc>
                  <a:txBody>
                    <a:bodyPr/>
                    <a:lstStyle/>
                    <a:p>
                      <a:pPr marR="24130" algn="r">
                        <a:lnSpc>
                          <a:spcPct val="100000"/>
                        </a:lnSpc>
                        <a:spcBef>
                          <a:spcPts val="185"/>
                        </a:spcBef>
                      </a:pPr>
                      <a:r>
                        <a:rPr sz="1800" spc="-25" dirty="0">
                          <a:latin typeface="Courier New"/>
                          <a:cs typeface="Courier New"/>
                        </a:rPr>
                        <a:t>0xa</a:t>
                      </a:r>
                      <a:endParaRPr sz="1800">
                        <a:latin typeface="Courier New"/>
                        <a:cs typeface="Courier New"/>
                      </a:endParaRPr>
                    </a:p>
                  </a:txBody>
                  <a:tcPr marL="0" marR="0" marT="23495" marB="0"/>
                </a:tc>
                <a:extLst>
                  <a:ext uri="{0D108BD9-81ED-4DB2-BD59-A6C34878D82A}">
                    <a16:rowId xmlns:a16="http://schemas.microsoft.com/office/drawing/2014/main" val="10004"/>
                  </a:ext>
                </a:extLst>
              </a:tr>
            </a:tbl>
          </a:graphicData>
        </a:graphic>
      </p:graphicFrame>
      <p:sp>
        <p:nvSpPr>
          <p:cNvPr id="3" name="object 3"/>
          <p:cNvSpPr txBox="1">
            <a:spLocks noGrp="1"/>
          </p:cNvSpPr>
          <p:nvPr>
            <p:ph type="title"/>
          </p:nvPr>
        </p:nvSpPr>
        <p:spPr>
          <a:prstGeom prst="rect">
            <a:avLst/>
          </a:prstGeom>
        </p:spPr>
        <p:txBody>
          <a:bodyPr vert="horz" wrap="square" lIns="0" tIns="13335" rIns="0" bIns="0" rtlCol="0">
            <a:spAutoFit/>
          </a:bodyPr>
          <a:lstStyle/>
          <a:p>
            <a:pPr marL="546735">
              <a:lnSpc>
                <a:spcPct val="100000"/>
              </a:lnSpc>
              <a:spcBef>
                <a:spcPts val="105"/>
              </a:spcBef>
            </a:pPr>
            <a:r>
              <a:rPr dirty="0"/>
              <a:t>Belady’s</a:t>
            </a:r>
            <a:r>
              <a:rPr spc="-105" dirty="0"/>
              <a:t> </a:t>
            </a:r>
            <a:r>
              <a:rPr dirty="0"/>
              <a:t>MIN</a:t>
            </a:r>
            <a:r>
              <a:rPr spc="-75" dirty="0"/>
              <a:t> </a:t>
            </a:r>
            <a:r>
              <a:rPr dirty="0"/>
              <a:t>Algorithm</a:t>
            </a:r>
            <a:r>
              <a:rPr spc="-90" dirty="0"/>
              <a:t> </a:t>
            </a:r>
            <a:r>
              <a:rPr dirty="0"/>
              <a:t>for</a:t>
            </a:r>
            <a:r>
              <a:rPr spc="-75" dirty="0"/>
              <a:t> </a:t>
            </a:r>
            <a:r>
              <a:rPr dirty="0"/>
              <a:t>Optimal</a:t>
            </a:r>
            <a:r>
              <a:rPr spc="-70" dirty="0"/>
              <a:t> </a:t>
            </a:r>
            <a:r>
              <a:rPr spc="-10" dirty="0"/>
              <a:t>Replacement</a:t>
            </a:r>
          </a:p>
        </p:txBody>
      </p:sp>
      <p:sp>
        <p:nvSpPr>
          <p:cNvPr id="4" name="object 4"/>
          <p:cNvSpPr txBox="1"/>
          <p:nvPr/>
        </p:nvSpPr>
        <p:spPr>
          <a:xfrm>
            <a:off x="11155171" y="2017522"/>
            <a:ext cx="451484" cy="1104265"/>
          </a:xfrm>
          <a:prstGeom prst="rect">
            <a:avLst/>
          </a:prstGeom>
        </p:spPr>
        <p:txBody>
          <a:bodyPr vert="horz" wrap="square" lIns="0" tIns="12700" rIns="0" bIns="0" rtlCol="0">
            <a:spAutoFit/>
          </a:bodyPr>
          <a:lstStyle/>
          <a:p>
            <a:pPr marL="12700" marR="5080">
              <a:lnSpc>
                <a:spcPct val="126899"/>
              </a:lnSpc>
              <a:spcBef>
                <a:spcPts val="100"/>
              </a:spcBef>
            </a:pPr>
            <a:r>
              <a:rPr sz="1800" spc="-20" dirty="0">
                <a:latin typeface="Calibri"/>
                <a:cs typeface="Calibri"/>
              </a:rPr>
              <a:t>Miss </a:t>
            </a:r>
            <a:r>
              <a:rPr sz="1800" spc="-25" dirty="0">
                <a:latin typeface="Calibri"/>
                <a:cs typeface="Calibri"/>
              </a:rPr>
              <a:t>Hit</a:t>
            </a:r>
            <a:endParaRPr sz="1800">
              <a:latin typeface="Calibri"/>
              <a:cs typeface="Calibri"/>
            </a:endParaRPr>
          </a:p>
          <a:p>
            <a:pPr marL="12700">
              <a:lnSpc>
                <a:spcPct val="100000"/>
              </a:lnSpc>
              <a:spcBef>
                <a:spcPts val="850"/>
              </a:spcBef>
            </a:pPr>
            <a:r>
              <a:rPr sz="1800" spc="-25" dirty="0">
                <a:latin typeface="Calibri"/>
                <a:cs typeface="Calibri"/>
              </a:rPr>
              <a:t>Hit</a:t>
            </a:r>
            <a:endParaRPr sz="1800">
              <a:latin typeface="Calibri"/>
              <a:cs typeface="Calibri"/>
            </a:endParaRPr>
          </a:p>
        </p:txBody>
      </p:sp>
      <p:sp>
        <p:nvSpPr>
          <p:cNvPr id="5" name="object 5"/>
          <p:cNvSpPr txBox="1"/>
          <p:nvPr/>
        </p:nvSpPr>
        <p:spPr>
          <a:xfrm>
            <a:off x="11153013" y="3121278"/>
            <a:ext cx="455295" cy="857885"/>
          </a:xfrm>
          <a:prstGeom prst="rect">
            <a:avLst/>
          </a:prstGeom>
        </p:spPr>
        <p:txBody>
          <a:bodyPr vert="horz" wrap="square" lIns="0" tIns="12700" rIns="0" bIns="0" rtlCol="0">
            <a:spAutoFit/>
          </a:bodyPr>
          <a:lstStyle/>
          <a:p>
            <a:pPr marL="16510" marR="5080" indent="-4445">
              <a:lnSpc>
                <a:spcPct val="151700"/>
              </a:lnSpc>
              <a:spcBef>
                <a:spcPts val="100"/>
              </a:spcBef>
            </a:pPr>
            <a:r>
              <a:rPr sz="1800" spc="-25" dirty="0">
                <a:latin typeface="Calibri"/>
                <a:cs typeface="Calibri"/>
              </a:rPr>
              <a:t>Hit </a:t>
            </a:r>
            <a:r>
              <a:rPr sz="1800" spc="-20" dirty="0">
                <a:latin typeface="Calibri"/>
                <a:cs typeface="Calibri"/>
              </a:rPr>
              <a:t>Miss</a:t>
            </a:r>
            <a:endParaRPr sz="1800">
              <a:latin typeface="Calibri"/>
              <a:cs typeface="Calibri"/>
            </a:endParaRPr>
          </a:p>
        </p:txBody>
      </p:sp>
      <p:sp>
        <p:nvSpPr>
          <p:cNvPr id="6" name="object 6"/>
          <p:cNvSpPr txBox="1"/>
          <p:nvPr/>
        </p:nvSpPr>
        <p:spPr>
          <a:xfrm>
            <a:off x="2959989" y="5553862"/>
            <a:ext cx="6121400" cy="848994"/>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Bélády</a:t>
            </a:r>
            <a:r>
              <a:rPr sz="1800" b="1" spc="-20" dirty="0">
                <a:latin typeface="Calibri"/>
                <a:cs typeface="Calibri"/>
              </a:rPr>
              <a:t> </a:t>
            </a:r>
            <a:r>
              <a:rPr sz="1800" b="1" spc="-10" dirty="0">
                <a:latin typeface="Calibri"/>
                <a:cs typeface="Calibri"/>
              </a:rPr>
              <a:t>László:</a:t>
            </a:r>
            <a:endParaRPr sz="1800">
              <a:latin typeface="Calibri"/>
              <a:cs typeface="Calibri"/>
            </a:endParaRPr>
          </a:p>
          <a:p>
            <a:pPr marL="12700">
              <a:lnSpc>
                <a:spcPct val="100000"/>
              </a:lnSpc>
            </a:pPr>
            <a:r>
              <a:rPr sz="1800" dirty="0">
                <a:latin typeface="Calibri"/>
                <a:cs typeface="Calibri"/>
              </a:rPr>
              <a:t>“What</a:t>
            </a:r>
            <a:r>
              <a:rPr sz="1800" spc="-40" dirty="0">
                <a:latin typeface="Calibri"/>
                <a:cs typeface="Calibri"/>
              </a:rPr>
              <a:t> </a:t>
            </a:r>
            <a:r>
              <a:rPr sz="1800" dirty="0">
                <a:latin typeface="Calibri"/>
                <a:cs typeface="Calibri"/>
              </a:rPr>
              <a:t>defines</a:t>
            </a:r>
            <a:r>
              <a:rPr sz="1800" spc="-30" dirty="0">
                <a:latin typeface="Calibri"/>
                <a:cs typeface="Calibri"/>
              </a:rPr>
              <a:t> </a:t>
            </a:r>
            <a:r>
              <a:rPr sz="1800" dirty="0">
                <a:latin typeface="Calibri"/>
                <a:cs typeface="Calibri"/>
              </a:rPr>
              <a:t>optimality</a:t>
            </a:r>
            <a:r>
              <a:rPr sz="1800" spc="-25" dirty="0">
                <a:latin typeface="Calibri"/>
                <a:cs typeface="Calibri"/>
              </a:rPr>
              <a:t> </a:t>
            </a:r>
            <a:r>
              <a:rPr sz="1800" dirty="0">
                <a:latin typeface="Calibri"/>
                <a:cs typeface="Calibri"/>
              </a:rPr>
              <a:t>for</a:t>
            </a:r>
            <a:r>
              <a:rPr sz="1800" spc="-40" dirty="0">
                <a:latin typeface="Calibri"/>
                <a:cs typeface="Calibri"/>
              </a:rPr>
              <a:t> </a:t>
            </a:r>
            <a:r>
              <a:rPr sz="1800" dirty="0">
                <a:latin typeface="Calibri"/>
                <a:cs typeface="Calibri"/>
              </a:rPr>
              <a:t>a</a:t>
            </a:r>
            <a:r>
              <a:rPr sz="1800" spc="-20" dirty="0">
                <a:latin typeface="Calibri"/>
                <a:cs typeface="Calibri"/>
              </a:rPr>
              <a:t> </a:t>
            </a:r>
            <a:r>
              <a:rPr sz="1800" dirty="0">
                <a:latin typeface="Calibri"/>
                <a:cs typeface="Calibri"/>
              </a:rPr>
              <a:t>cache</a:t>
            </a:r>
            <a:r>
              <a:rPr sz="1800" spc="-15" dirty="0">
                <a:latin typeface="Calibri"/>
                <a:cs typeface="Calibri"/>
              </a:rPr>
              <a:t> </a:t>
            </a:r>
            <a:r>
              <a:rPr sz="1800" dirty="0">
                <a:latin typeface="Calibri"/>
                <a:cs typeface="Calibri"/>
              </a:rPr>
              <a:t>replacement</a:t>
            </a:r>
            <a:r>
              <a:rPr sz="1800" spc="-25" dirty="0">
                <a:latin typeface="Calibri"/>
                <a:cs typeface="Calibri"/>
              </a:rPr>
              <a:t> </a:t>
            </a:r>
            <a:r>
              <a:rPr sz="1800" spc="-10" dirty="0">
                <a:latin typeface="Calibri"/>
                <a:cs typeface="Calibri"/>
              </a:rPr>
              <a:t>algorithm?”</a:t>
            </a:r>
            <a:endParaRPr sz="1800">
              <a:latin typeface="Calibri"/>
              <a:cs typeface="Calibri"/>
            </a:endParaRPr>
          </a:p>
          <a:p>
            <a:pPr marL="12700">
              <a:lnSpc>
                <a:spcPct val="100000"/>
              </a:lnSpc>
            </a:pPr>
            <a:r>
              <a:rPr sz="1800" b="1" dirty="0">
                <a:latin typeface="Calibri"/>
                <a:cs typeface="Calibri"/>
              </a:rPr>
              <a:t>Evict</a:t>
            </a:r>
            <a:r>
              <a:rPr sz="1800" b="1" spc="-30" dirty="0">
                <a:latin typeface="Calibri"/>
                <a:cs typeface="Calibri"/>
              </a:rPr>
              <a:t> </a:t>
            </a:r>
            <a:r>
              <a:rPr sz="1800" b="1" dirty="0">
                <a:latin typeface="Calibri"/>
                <a:cs typeface="Calibri"/>
              </a:rPr>
              <a:t>the</a:t>
            </a:r>
            <a:r>
              <a:rPr sz="1800" b="1" spc="-20" dirty="0">
                <a:latin typeface="Calibri"/>
                <a:cs typeface="Calibri"/>
              </a:rPr>
              <a:t> </a:t>
            </a:r>
            <a:r>
              <a:rPr sz="1800" b="1" dirty="0">
                <a:latin typeface="Calibri"/>
                <a:cs typeface="Calibri"/>
              </a:rPr>
              <a:t>cached</a:t>
            </a:r>
            <a:r>
              <a:rPr sz="1800" b="1" spc="-25" dirty="0">
                <a:latin typeface="Calibri"/>
                <a:cs typeface="Calibri"/>
              </a:rPr>
              <a:t> </a:t>
            </a:r>
            <a:r>
              <a:rPr sz="1800" b="1" dirty="0">
                <a:latin typeface="Calibri"/>
                <a:cs typeface="Calibri"/>
              </a:rPr>
              <a:t>element</a:t>
            </a:r>
            <a:r>
              <a:rPr sz="1800" b="1" spc="-55" dirty="0">
                <a:latin typeface="Calibri"/>
                <a:cs typeface="Calibri"/>
              </a:rPr>
              <a:t> </a:t>
            </a:r>
            <a:r>
              <a:rPr sz="1800" b="1" dirty="0">
                <a:latin typeface="Calibri"/>
                <a:cs typeface="Calibri"/>
              </a:rPr>
              <a:t>that</a:t>
            </a:r>
            <a:r>
              <a:rPr sz="1800" b="1" spc="-15" dirty="0">
                <a:latin typeface="Calibri"/>
                <a:cs typeface="Calibri"/>
              </a:rPr>
              <a:t> </a:t>
            </a:r>
            <a:r>
              <a:rPr sz="1800" b="1" dirty="0">
                <a:latin typeface="Calibri"/>
                <a:cs typeface="Calibri"/>
              </a:rPr>
              <a:t>will</a:t>
            </a:r>
            <a:r>
              <a:rPr sz="1800" b="1" spc="-40" dirty="0">
                <a:latin typeface="Calibri"/>
                <a:cs typeface="Calibri"/>
              </a:rPr>
              <a:t> </a:t>
            </a:r>
            <a:r>
              <a:rPr sz="1800" b="1" dirty="0">
                <a:latin typeface="Calibri"/>
                <a:cs typeface="Calibri"/>
              </a:rPr>
              <a:t>be</a:t>
            </a:r>
            <a:r>
              <a:rPr sz="1800" b="1" spc="-25" dirty="0">
                <a:latin typeface="Calibri"/>
                <a:cs typeface="Calibri"/>
              </a:rPr>
              <a:t> </a:t>
            </a:r>
            <a:r>
              <a:rPr sz="1800" b="1" dirty="0">
                <a:latin typeface="Calibri"/>
                <a:cs typeface="Calibri"/>
              </a:rPr>
              <a:t>used</a:t>
            </a:r>
            <a:r>
              <a:rPr sz="1800" b="1" spc="-25" dirty="0">
                <a:latin typeface="Calibri"/>
                <a:cs typeface="Calibri"/>
              </a:rPr>
              <a:t> </a:t>
            </a:r>
            <a:r>
              <a:rPr sz="1800" b="1" dirty="0">
                <a:latin typeface="Calibri"/>
                <a:cs typeface="Calibri"/>
              </a:rPr>
              <a:t>furthest</a:t>
            </a:r>
            <a:r>
              <a:rPr sz="1800" b="1" spc="-55" dirty="0">
                <a:latin typeface="Calibri"/>
                <a:cs typeface="Calibri"/>
              </a:rPr>
              <a:t> </a:t>
            </a:r>
            <a:r>
              <a:rPr sz="1800" b="1" dirty="0">
                <a:latin typeface="Calibri"/>
                <a:cs typeface="Calibri"/>
              </a:rPr>
              <a:t>in</a:t>
            </a:r>
            <a:r>
              <a:rPr sz="1800" b="1" spc="-10" dirty="0">
                <a:latin typeface="Calibri"/>
                <a:cs typeface="Calibri"/>
              </a:rPr>
              <a:t> </a:t>
            </a:r>
            <a:r>
              <a:rPr sz="1800" b="1" dirty="0">
                <a:latin typeface="Calibri"/>
                <a:cs typeface="Calibri"/>
              </a:rPr>
              <a:t>the</a:t>
            </a:r>
            <a:r>
              <a:rPr sz="1800" b="1" spc="-30" dirty="0">
                <a:latin typeface="Calibri"/>
                <a:cs typeface="Calibri"/>
              </a:rPr>
              <a:t> </a:t>
            </a:r>
            <a:r>
              <a:rPr sz="1800" b="1" spc="-10" dirty="0">
                <a:latin typeface="Calibri"/>
                <a:cs typeface="Calibri"/>
              </a:rPr>
              <a:t>future.</a:t>
            </a:r>
            <a:endParaRPr sz="1800">
              <a:latin typeface="Calibri"/>
              <a:cs typeface="Calibri"/>
            </a:endParaRPr>
          </a:p>
        </p:txBody>
      </p:sp>
      <p:pic>
        <p:nvPicPr>
          <p:cNvPr id="7" name="object 7"/>
          <p:cNvPicPr/>
          <p:nvPr/>
        </p:nvPicPr>
        <p:blipFill>
          <a:blip r:embed="rId2" cstate="print"/>
          <a:stretch>
            <a:fillRect/>
          </a:stretch>
        </p:blipFill>
        <p:spPr>
          <a:xfrm>
            <a:off x="0" y="4151374"/>
            <a:ext cx="2484119" cy="2706623"/>
          </a:xfrm>
          <a:prstGeom prst="rect">
            <a:avLst/>
          </a:prstGeom>
        </p:spPr>
      </p:pic>
      <p:sp>
        <p:nvSpPr>
          <p:cNvPr id="8" name="object 8"/>
          <p:cNvSpPr txBox="1"/>
          <p:nvPr/>
        </p:nvSpPr>
        <p:spPr>
          <a:xfrm>
            <a:off x="2718816" y="3334511"/>
            <a:ext cx="6754495" cy="749935"/>
          </a:xfrm>
          <a:prstGeom prst="rect">
            <a:avLst/>
          </a:prstGeom>
          <a:solidFill>
            <a:srgbClr val="8FAADC"/>
          </a:solidFill>
          <a:ln w="12700">
            <a:solidFill>
              <a:srgbClr val="2E528F"/>
            </a:solidFill>
          </a:ln>
        </p:spPr>
        <p:txBody>
          <a:bodyPr vert="vert270" wrap="square" lIns="0" tIns="8255" rIns="0" bIns="0" rtlCol="0">
            <a:spAutoFit/>
          </a:bodyPr>
          <a:lstStyle/>
          <a:p>
            <a:pPr marL="159385">
              <a:lnSpc>
                <a:spcPct val="100000"/>
              </a:lnSpc>
              <a:spcBef>
                <a:spcPts val="65"/>
              </a:spcBef>
            </a:pPr>
            <a:r>
              <a:rPr sz="1800" dirty="0">
                <a:latin typeface="Calibri"/>
                <a:cs typeface="Calibri"/>
              </a:rPr>
              <a:t>Set</a:t>
            </a:r>
            <a:r>
              <a:rPr sz="1800" spc="-25" dirty="0">
                <a:latin typeface="Calibri"/>
                <a:cs typeface="Calibri"/>
              </a:rPr>
              <a:t> </a:t>
            </a:r>
            <a:r>
              <a:rPr sz="1800" spc="-50" dirty="0">
                <a:latin typeface="Calibri"/>
                <a:cs typeface="Calibri"/>
              </a:rPr>
              <a:t>0</a:t>
            </a:r>
            <a:endParaRPr sz="1800">
              <a:latin typeface="Calibri"/>
              <a:cs typeface="Calibri"/>
            </a:endParaRPr>
          </a:p>
        </p:txBody>
      </p:sp>
      <p:sp>
        <p:nvSpPr>
          <p:cNvPr id="9" name="object 9"/>
          <p:cNvSpPr txBox="1"/>
          <p:nvPr/>
        </p:nvSpPr>
        <p:spPr>
          <a:xfrm>
            <a:off x="4808220"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algn="ctr">
              <a:lnSpc>
                <a:spcPct val="100000"/>
              </a:lnSpc>
              <a:spcBef>
                <a:spcPts val="385"/>
              </a:spcBef>
            </a:pPr>
            <a:r>
              <a:rPr sz="1800" dirty="0">
                <a:latin typeface="Calibri"/>
                <a:cs typeface="Calibri"/>
              </a:rPr>
              <a:t>a</a:t>
            </a:r>
            <a:endParaRPr sz="1800">
              <a:latin typeface="Calibri"/>
              <a:cs typeface="Calibri"/>
            </a:endParaRPr>
          </a:p>
        </p:txBody>
      </p:sp>
      <p:sp>
        <p:nvSpPr>
          <p:cNvPr id="10" name="object 10"/>
          <p:cNvSpPr txBox="1"/>
          <p:nvPr/>
        </p:nvSpPr>
        <p:spPr>
          <a:xfrm>
            <a:off x="3212592"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marL="635" algn="ctr">
              <a:lnSpc>
                <a:spcPct val="100000"/>
              </a:lnSpc>
              <a:spcBef>
                <a:spcPts val="385"/>
              </a:spcBef>
            </a:pPr>
            <a:r>
              <a:rPr sz="1800" dirty="0">
                <a:latin typeface="Calibri"/>
                <a:cs typeface="Calibri"/>
              </a:rPr>
              <a:t>d</a:t>
            </a:r>
            <a:endParaRPr sz="1800">
              <a:latin typeface="Calibri"/>
              <a:cs typeface="Calibri"/>
            </a:endParaRPr>
          </a:p>
        </p:txBody>
      </p:sp>
      <p:sp>
        <p:nvSpPr>
          <p:cNvPr id="11" name="object 11"/>
          <p:cNvSpPr txBox="1"/>
          <p:nvPr/>
        </p:nvSpPr>
        <p:spPr>
          <a:xfrm>
            <a:off x="6373367"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marL="1270" algn="ctr">
              <a:lnSpc>
                <a:spcPct val="100000"/>
              </a:lnSpc>
              <a:spcBef>
                <a:spcPts val="385"/>
              </a:spcBef>
            </a:pPr>
            <a:r>
              <a:rPr sz="1800" dirty="0">
                <a:latin typeface="Calibri"/>
                <a:cs typeface="Calibri"/>
              </a:rPr>
              <a:t>b</a:t>
            </a:r>
            <a:endParaRPr sz="1800">
              <a:latin typeface="Calibri"/>
              <a:cs typeface="Calibri"/>
            </a:endParaRPr>
          </a:p>
        </p:txBody>
      </p:sp>
      <p:sp>
        <p:nvSpPr>
          <p:cNvPr id="12" name="object 12"/>
          <p:cNvSpPr txBox="1"/>
          <p:nvPr/>
        </p:nvSpPr>
        <p:spPr>
          <a:xfrm>
            <a:off x="7940040" y="3464052"/>
            <a:ext cx="1424940" cy="402590"/>
          </a:xfrm>
          <a:prstGeom prst="rect">
            <a:avLst/>
          </a:prstGeom>
          <a:solidFill>
            <a:srgbClr val="DAE2F3"/>
          </a:solidFill>
          <a:ln w="12700">
            <a:solidFill>
              <a:srgbClr val="2E528F"/>
            </a:solidFill>
          </a:ln>
        </p:spPr>
        <p:txBody>
          <a:bodyPr vert="horz" wrap="square" lIns="0" tIns="49530" rIns="0" bIns="0" rtlCol="0">
            <a:spAutoFit/>
          </a:bodyPr>
          <a:lstStyle/>
          <a:p>
            <a:pPr marL="3810" algn="ctr">
              <a:lnSpc>
                <a:spcPct val="100000"/>
              </a:lnSpc>
              <a:spcBef>
                <a:spcPts val="390"/>
              </a:spcBef>
            </a:pPr>
            <a:r>
              <a:rPr sz="1800" dirty="0">
                <a:latin typeface="Calibri"/>
                <a:cs typeface="Calibri"/>
              </a:rPr>
              <a:t>c</a:t>
            </a:r>
            <a:endParaRPr sz="18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18242" y="2895600"/>
            <a:ext cx="4755515" cy="697230"/>
          </a:xfrm>
          <a:prstGeom prst="rect">
            <a:avLst/>
          </a:prstGeom>
        </p:spPr>
        <p:txBody>
          <a:bodyPr vert="horz" wrap="square" lIns="0" tIns="13335" rIns="0" bIns="0" rtlCol="0">
            <a:spAutoFit/>
          </a:bodyPr>
          <a:lstStyle/>
          <a:p>
            <a:pPr marL="12700">
              <a:lnSpc>
                <a:spcPct val="100000"/>
              </a:lnSpc>
              <a:spcBef>
                <a:spcPts val="105"/>
              </a:spcBef>
            </a:pPr>
            <a:r>
              <a:rPr dirty="0"/>
              <a:t>Replacement</a:t>
            </a:r>
            <a:r>
              <a:rPr spc="-204" dirty="0"/>
              <a:t> </a:t>
            </a:r>
            <a:r>
              <a:rPr spc="-10" dirty="0"/>
              <a:t>Policies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9636252" y="2045648"/>
          <a:ext cx="1294129" cy="3336290"/>
        </p:xfrm>
        <a:graphic>
          <a:graphicData uri="http://schemas.openxmlformats.org/drawingml/2006/table">
            <a:tbl>
              <a:tblPr firstRow="1" bandRow="1">
                <a:tableStyleId>{2D5ABB26-0587-4C30-8999-92F81FD0307C}</a:tableStyleId>
              </a:tblPr>
              <a:tblGrid>
                <a:gridCol w="374015">
                  <a:extLst>
                    <a:ext uri="{9D8B030D-6E8A-4147-A177-3AD203B41FA5}">
                      <a16:colId xmlns:a16="http://schemas.microsoft.com/office/drawing/2014/main" val="20000"/>
                    </a:ext>
                  </a:extLst>
                </a:gridCol>
                <a:gridCol w="410209">
                  <a:extLst>
                    <a:ext uri="{9D8B030D-6E8A-4147-A177-3AD203B41FA5}">
                      <a16:colId xmlns:a16="http://schemas.microsoft.com/office/drawing/2014/main" val="20001"/>
                    </a:ext>
                  </a:extLst>
                </a:gridCol>
                <a:gridCol w="509905">
                  <a:extLst>
                    <a:ext uri="{9D8B030D-6E8A-4147-A177-3AD203B41FA5}">
                      <a16:colId xmlns:a16="http://schemas.microsoft.com/office/drawing/2014/main" val="20002"/>
                    </a:ext>
                  </a:extLst>
                </a:gridCol>
              </a:tblGrid>
              <a:tr h="297815">
                <a:tc>
                  <a:txBody>
                    <a:bodyPr/>
                    <a:lstStyle/>
                    <a:p>
                      <a:pPr marL="31750">
                        <a:lnSpc>
                          <a:spcPts val="211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211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2110"/>
                        </a:lnSpc>
                      </a:pPr>
                      <a:r>
                        <a:rPr sz="1800" spc="-25" dirty="0">
                          <a:latin typeface="Courier New"/>
                          <a:cs typeface="Courier New"/>
                        </a:rPr>
                        <a:t>0xe</a:t>
                      </a:r>
                      <a:endParaRPr sz="1800">
                        <a:latin typeface="Courier New"/>
                        <a:cs typeface="Courier New"/>
                      </a:endParaRPr>
                    </a:p>
                  </a:txBody>
                  <a:tcPr marL="0" marR="0" marT="0" marB="0"/>
                </a:tc>
                <a:extLst>
                  <a:ext uri="{0D108BD9-81ED-4DB2-BD59-A6C34878D82A}">
                    <a16:rowId xmlns:a16="http://schemas.microsoft.com/office/drawing/2014/main" val="10000"/>
                  </a:ext>
                </a:extLst>
              </a:tr>
              <a:tr h="27368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1"/>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0xb</a:t>
                      </a:r>
                      <a:endParaRPr sz="1800">
                        <a:latin typeface="Courier New"/>
                        <a:cs typeface="Courier New"/>
                      </a:endParaRPr>
                    </a:p>
                  </a:txBody>
                  <a:tcPr marL="0" marR="0" marT="0" marB="0"/>
                </a:tc>
                <a:extLst>
                  <a:ext uri="{0D108BD9-81ED-4DB2-BD59-A6C34878D82A}">
                    <a16:rowId xmlns:a16="http://schemas.microsoft.com/office/drawing/2014/main" val="10002"/>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3"/>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0xc</a:t>
                      </a:r>
                      <a:endParaRPr sz="1800">
                        <a:latin typeface="Courier New"/>
                        <a:cs typeface="Courier New"/>
                      </a:endParaRPr>
                    </a:p>
                  </a:txBody>
                  <a:tcPr marL="0" marR="0" marT="0" marB="0"/>
                </a:tc>
                <a:extLst>
                  <a:ext uri="{0D108BD9-81ED-4DB2-BD59-A6C34878D82A}">
                    <a16:rowId xmlns:a16="http://schemas.microsoft.com/office/drawing/2014/main" val="10004"/>
                  </a:ext>
                </a:extLst>
              </a:tr>
              <a:tr h="27368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5"/>
                  </a:ext>
                </a:extLst>
              </a:tr>
              <a:tr h="27368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0xd</a:t>
                      </a:r>
                      <a:endParaRPr sz="1800">
                        <a:latin typeface="Courier New"/>
                        <a:cs typeface="Courier New"/>
                      </a:endParaRPr>
                    </a:p>
                  </a:txBody>
                  <a:tcPr marL="0" marR="0" marT="0" marB="0"/>
                </a:tc>
                <a:extLst>
                  <a:ext uri="{0D108BD9-81ED-4DB2-BD59-A6C34878D82A}">
                    <a16:rowId xmlns:a16="http://schemas.microsoft.com/office/drawing/2014/main" val="10006"/>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7"/>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0xe</a:t>
                      </a:r>
                      <a:endParaRPr sz="1800">
                        <a:latin typeface="Courier New"/>
                        <a:cs typeface="Courier New"/>
                      </a:endParaRPr>
                    </a:p>
                  </a:txBody>
                  <a:tcPr marL="0" marR="0" marT="0" marB="0"/>
                </a:tc>
                <a:extLst>
                  <a:ext uri="{0D108BD9-81ED-4DB2-BD59-A6C34878D82A}">
                    <a16:rowId xmlns:a16="http://schemas.microsoft.com/office/drawing/2014/main" val="10008"/>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9"/>
                  </a:ext>
                </a:extLst>
              </a:tr>
              <a:tr h="27368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0xf</a:t>
                      </a:r>
                      <a:endParaRPr sz="1800">
                        <a:latin typeface="Courier New"/>
                        <a:cs typeface="Courier New"/>
                      </a:endParaRPr>
                    </a:p>
                  </a:txBody>
                  <a:tcPr marL="0" marR="0" marT="0" marB="0"/>
                </a:tc>
                <a:extLst>
                  <a:ext uri="{0D108BD9-81ED-4DB2-BD59-A6C34878D82A}">
                    <a16:rowId xmlns:a16="http://schemas.microsoft.com/office/drawing/2014/main" val="10010"/>
                  </a:ext>
                </a:extLst>
              </a:tr>
              <a:tr h="29781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0xe</a:t>
                      </a:r>
                      <a:endParaRPr sz="1800">
                        <a:latin typeface="Courier New"/>
                        <a:cs typeface="Courier New"/>
                      </a:endParaRPr>
                    </a:p>
                  </a:txBody>
                  <a:tcPr marL="0" marR="0" marT="0" marB="0"/>
                </a:tc>
                <a:extLst>
                  <a:ext uri="{0D108BD9-81ED-4DB2-BD59-A6C34878D82A}">
                    <a16:rowId xmlns:a16="http://schemas.microsoft.com/office/drawing/2014/main" val="10011"/>
                  </a:ext>
                </a:extLst>
              </a:tr>
            </a:tbl>
          </a:graphicData>
        </a:graphic>
      </p:graphicFrame>
      <p:sp>
        <p:nvSpPr>
          <p:cNvPr id="3" name="object 3"/>
          <p:cNvSpPr txBox="1">
            <a:spLocks noGrp="1"/>
          </p:cNvSpPr>
          <p:nvPr>
            <p:ph type="title"/>
          </p:nvPr>
        </p:nvSpPr>
        <p:spPr>
          <a:prstGeom prst="rect">
            <a:avLst/>
          </a:prstGeom>
        </p:spPr>
        <p:txBody>
          <a:bodyPr vert="horz" wrap="square" lIns="0" tIns="13335" rIns="0" bIns="0" rtlCol="0">
            <a:spAutoFit/>
          </a:bodyPr>
          <a:lstStyle/>
          <a:p>
            <a:pPr marL="546735">
              <a:lnSpc>
                <a:spcPct val="100000"/>
              </a:lnSpc>
              <a:spcBef>
                <a:spcPts val="105"/>
              </a:spcBef>
            </a:pPr>
            <a:r>
              <a:rPr dirty="0"/>
              <a:t>Belady’s</a:t>
            </a:r>
            <a:r>
              <a:rPr spc="-105" dirty="0"/>
              <a:t> </a:t>
            </a:r>
            <a:r>
              <a:rPr dirty="0"/>
              <a:t>MIN</a:t>
            </a:r>
            <a:r>
              <a:rPr spc="-75" dirty="0"/>
              <a:t> </a:t>
            </a:r>
            <a:r>
              <a:rPr dirty="0"/>
              <a:t>Algorithm</a:t>
            </a:r>
            <a:r>
              <a:rPr spc="-90" dirty="0"/>
              <a:t> </a:t>
            </a:r>
            <a:r>
              <a:rPr dirty="0"/>
              <a:t>for</a:t>
            </a:r>
            <a:r>
              <a:rPr spc="-75" dirty="0"/>
              <a:t> </a:t>
            </a:r>
            <a:r>
              <a:rPr dirty="0"/>
              <a:t>Optimal</a:t>
            </a:r>
            <a:r>
              <a:rPr spc="-70" dirty="0"/>
              <a:t> </a:t>
            </a:r>
            <a:r>
              <a:rPr spc="-10" dirty="0"/>
              <a:t>Replacement</a:t>
            </a:r>
          </a:p>
        </p:txBody>
      </p:sp>
      <p:sp>
        <p:nvSpPr>
          <p:cNvPr id="4" name="object 4"/>
          <p:cNvSpPr txBox="1"/>
          <p:nvPr/>
        </p:nvSpPr>
        <p:spPr>
          <a:xfrm>
            <a:off x="2718816" y="3334511"/>
            <a:ext cx="6754495" cy="749935"/>
          </a:xfrm>
          <a:prstGeom prst="rect">
            <a:avLst/>
          </a:prstGeom>
          <a:solidFill>
            <a:srgbClr val="8FAADC"/>
          </a:solidFill>
          <a:ln w="12700">
            <a:solidFill>
              <a:srgbClr val="2E528F"/>
            </a:solidFill>
          </a:ln>
        </p:spPr>
        <p:txBody>
          <a:bodyPr vert="vert270" wrap="square" lIns="0" tIns="8255" rIns="0" bIns="0" rtlCol="0">
            <a:spAutoFit/>
          </a:bodyPr>
          <a:lstStyle/>
          <a:p>
            <a:pPr marL="159385">
              <a:lnSpc>
                <a:spcPct val="100000"/>
              </a:lnSpc>
              <a:spcBef>
                <a:spcPts val="65"/>
              </a:spcBef>
            </a:pPr>
            <a:r>
              <a:rPr sz="1800" dirty="0">
                <a:latin typeface="Calibri"/>
                <a:cs typeface="Calibri"/>
              </a:rPr>
              <a:t>Set</a:t>
            </a:r>
            <a:r>
              <a:rPr sz="1800" spc="-25" dirty="0">
                <a:latin typeface="Calibri"/>
                <a:cs typeface="Calibri"/>
              </a:rPr>
              <a:t> </a:t>
            </a:r>
            <a:r>
              <a:rPr sz="1800" spc="-50" dirty="0">
                <a:latin typeface="Calibri"/>
                <a:cs typeface="Calibri"/>
              </a:rPr>
              <a:t>0</a:t>
            </a:r>
            <a:endParaRPr sz="1800">
              <a:latin typeface="Calibri"/>
              <a:cs typeface="Calibri"/>
            </a:endParaRPr>
          </a:p>
        </p:txBody>
      </p:sp>
      <p:sp>
        <p:nvSpPr>
          <p:cNvPr id="5" name="object 5"/>
          <p:cNvSpPr txBox="1"/>
          <p:nvPr/>
        </p:nvSpPr>
        <p:spPr>
          <a:xfrm>
            <a:off x="4808220"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algn="ctr">
              <a:lnSpc>
                <a:spcPct val="100000"/>
              </a:lnSpc>
              <a:spcBef>
                <a:spcPts val="385"/>
              </a:spcBef>
            </a:pPr>
            <a:r>
              <a:rPr sz="1800" dirty="0">
                <a:latin typeface="Calibri"/>
                <a:cs typeface="Calibri"/>
              </a:rPr>
              <a:t>a</a:t>
            </a:r>
            <a:endParaRPr sz="1800">
              <a:latin typeface="Calibri"/>
              <a:cs typeface="Calibri"/>
            </a:endParaRPr>
          </a:p>
        </p:txBody>
      </p:sp>
      <p:sp>
        <p:nvSpPr>
          <p:cNvPr id="6" name="object 6"/>
          <p:cNvSpPr txBox="1"/>
          <p:nvPr/>
        </p:nvSpPr>
        <p:spPr>
          <a:xfrm>
            <a:off x="3212592"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marL="635" algn="ctr">
              <a:lnSpc>
                <a:spcPct val="100000"/>
              </a:lnSpc>
              <a:spcBef>
                <a:spcPts val="385"/>
              </a:spcBef>
            </a:pPr>
            <a:r>
              <a:rPr sz="1800" dirty="0">
                <a:latin typeface="Calibri"/>
                <a:cs typeface="Calibri"/>
              </a:rPr>
              <a:t>d</a:t>
            </a:r>
            <a:endParaRPr sz="1800">
              <a:latin typeface="Calibri"/>
              <a:cs typeface="Calibri"/>
            </a:endParaRPr>
          </a:p>
        </p:txBody>
      </p:sp>
      <p:sp>
        <p:nvSpPr>
          <p:cNvPr id="7" name="object 7"/>
          <p:cNvSpPr txBox="1"/>
          <p:nvPr/>
        </p:nvSpPr>
        <p:spPr>
          <a:xfrm>
            <a:off x="6373367"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marL="1270" algn="ctr">
              <a:lnSpc>
                <a:spcPct val="100000"/>
              </a:lnSpc>
              <a:spcBef>
                <a:spcPts val="385"/>
              </a:spcBef>
            </a:pPr>
            <a:r>
              <a:rPr sz="1800" dirty="0">
                <a:latin typeface="Calibri"/>
                <a:cs typeface="Calibri"/>
              </a:rPr>
              <a:t>b</a:t>
            </a:r>
            <a:endParaRPr sz="1800">
              <a:latin typeface="Calibri"/>
              <a:cs typeface="Calibri"/>
            </a:endParaRPr>
          </a:p>
        </p:txBody>
      </p:sp>
      <p:sp>
        <p:nvSpPr>
          <p:cNvPr id="8" name="object 8"/>
          <p:cNvSpPr txBox="1"/>
          <p:nvPr/>
        </p:nvSpPr>
        <p:spPr>
          <a:xfrm>
            <a:off x="7940040" y="3464052"/>
            <a:ext cx="1424940" cy="402590"/>
          </a:xfrm>
          <a:prstGeom prst="rect">
            <a:avLst/>
          </a:prstGeom>
          <a:solidFill>
            <a:srgbClr val="DAE2F3"/>
          </a:solidFill>
          <a:ln w="12700">
            <a:solidFill>
              <a:srgbClr val="2E528F"/>
            </a:solidFill>
          </a:ln>
        </p:spPr>
        <p:txBody>
          <a:bodyPr vert="horz" wrap="square" lIns="0" tIns="49530" rIns="0" bIns="0" rtlCol="0">
            <a:spAutoFit/>
          </a:bodyPr>
          <a:lstStyle/>
          <a:p>
            <a:pPr marL="3810" algn="ctr">
              <a:lnSpc>
                <a:spcPct val="100000"/>
              </a:lnSpc>
              <a:spcBef>
                <a:spcPts val="390"/>
              </a:spcBef>
            </a:pPr>
            <a:r>
              <a:rPr sz="1800" dirty="0">
                <a:latin typeface="Calibri"/>
                <a:cs typeface="Calibri"/>
              </a:rPr>
              <a:t>c</a:t>
            </a:r>
            <a:endParaRPr sz="1800">
              <a:latin typeface="Calibri"/>
              <a:cs typeface="Calibri"/>
            </a:endParaRPr>
          </a:p>
        </p:txBody>
      </p:sp>
      <p:pic>
        <p:nvPicPr>
          <p:cNvPr id="9" name="object 9"/>
          <p:cNvPicPr/>
          <p:nvPr/>
        </p:nvPicPr>
        <p:blipFill>
          <a:blip r:embed="rId2" cstate="print"/>
          <a:stretch>
            <a:fillRect/>
          </a:stretch>
        </p:blipFill>
        <p:spPr>
          <a:xfrm>
            <a:off x="10966450" y="2112010"/>
            <a:ext cx="166624" cy="16052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9636252" y="2045648"/>
          <a:ext cx="1294129" cy="3336925"/>
        </p:xfrm>
        <a:graphic>
          <a:graphicData uri="http://schemas.openxmlformats.org/drawingml/2006/table">
            <a:tbl>
              <a:tblPr firstRow="1" bandRow="1">
                <a:tableStyleId>{2D5ABB26-0587-4C30-8999-92F81FD0307C}</a:tableStyleId>
              </a:tblPr>
              <a:tblGrid>
                <a:gridCol w="374015">
                  <a:extLst>
                    <a:ext uri="{9D8B030D-6E8A-4147-A177-3AD203B41FA5}">
                      <a16:colId xmlns:a16="http://schemas.microsoft.com/office/drawing/2014/main" val="20000"/>
                    </a:ext>
                  </a:extLst>
                </a:gridCol>
                <a:gridCol w="410209">
                  <a:extLst>
                    <a:ext uri="{9D8B030D-6E8A-4147-A177-3AD203B41FA5}">
                      <a16:colId xmlns:a16="http://schemas.microsoft.com/office/drawing/2014/main" val="20001"/>
                    </a:ext>
                  </a:extLst>
                </a:gridCol>
                <a:gridCol w="509905">
                  <a:extLst>
                    <a:ext uri="{9D8B030D-6E8A-4147-A177-3AD203B41FA5}">
                      <a16:colId xmlns:a16="http://schemas.microsoft.com/office/drawing/2014/main" val="20002"/>
                    </a:ext>
                  </a:extLst>
                </a:gridCol>
              </a:tblGrid>
              <a:tr h="297815">
                <a:tc>
                  <a:txBody>
                    <a:bodyPr/>
                    <a:lstStyle/>
                    <a:p>
                      <a:pPr marL="31750">
                        <a:lnSpc>
                          <a:spcPts val="211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211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2110"/>
                        </a:lnSpc>
                      </a:pPr>
                      <a:r>
                        <a:rPr sz="1800" spc="-25" dirty="0">
                          <a:latin typeface="Courier New"/>
                          <a:cs typeface="Courier New"/>
                        </a:rPr>
                        <a:t>0xe</a:t>
                      </a:r>
                      <a:endParaRPr sz="1800">
                        <a:latin typeface="Courier New"/>
                        <a:cs typeface="Courier New"/>
                      </a:endParaRPr>
                    </a:p>
                  </a:txBody>
                  <a:tcPr marL="0" marR="0" marT="0" marB="0"/>
                </a:tc>
                <a:extLst>
                  <a:ext uri="{0D108BD9-81ED-4DB2-BD59-A6C34878D82A}">
                    <a16:rowId xmlns:a16="http://schemas.microsoft.com/office/drawing/2014/main" val="10000"/>
                  </a:ext>
                </a:extLst>
              </a:tr>
              <a:tr h="27368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1"/>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0xb</a:t>
                      </a:r>
                      <a:endParaRPr sz="1800">
                        <a:latin typeface="Courier New"/>
                        <a:cs typeface="Courier New"/>
                      </a:endParaRPr>
                    </a:p>
                  </a:txBody>
                  <a:tcPr marL="0" marR="0" marT="0" marB="0"/>
                </a:tc>
                <a:extLst>
                  <a:ext uri="{0D108BD9-81ED-4DB2-BD59-A6C34878D82A}">
                    <a16:rowId xmlns:a16="http://schemas.microsoft.com/office/drawing/2014/main" val="10002"/>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3"/>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0xc</a:t>
                      </a:r>
                      <a:endParaRPr sz="1800">
                        <a:latin typeface="Courier New"/>
                        <a:cs typeface="Courier New"/>
                      </a:endParaRPr>
                    </a:p>
                  </a:txBody>
                  <a:tcPr marL="0" marR="0" marT="0" marB="0"/>
                </a:tc>
                <a:extLst>
                  <a:ext uri="{0D108BD9-81ED-4DB2-BD59-A6C34878D82A}">
                    <a16:rowId xmlns:a16="http://schemas.microsoft.com/office/drawing/2014/main" val="10004"/>
                  </a:ext>
                </a:extLst>
              </a:tr>
              <a:tr h="27368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5"/>
                  </a:ext>
                </a:extLst>
              </a:tr>
              <a:tr h="41148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0xd</a:t>
                      </a:r>
                      <a:endParaRPr sz="1800">
                        <a:latin typeface="Courier New"/>
                        <a:cs typeface="Courier New"/>
                      </a:endParaRPr>
                    </a:p>
                  </a:txBody>
                  <a:tcPr marL="0" marR="0" marT="0" marB="0"/>
                </a:tc>
                <a:extLst>
                  <a:ext uri="{0D108BD9-81ED-4DB2-BD59-A6C34878D82A}">
                    <a16:rowId xmlns:a16="http://schemas.microsoft.com/office/drawing/2014/main" val="10006"/>
                  </a:ext>
                </a:extLst>
              </a:tr>
              <a:tr h="411480">
                <a:tc>
                  <a:txBody>
                    <a:bodyPr/>
                    <a:lstStyle/>
                    <a:p>
                      <a:pPr marL="31750">
                        <a:lnSpc>
                          <a:spcPts val="840"/>
                        </a:lnSpc>
                      </a:pPr>
                      <a:r>
                        <a:rPr sz="1800" spc="-25" dirty="0">
                          <a:latin typeface="Courier New"/>
                          <a:cs typeface="Courier New"/>
                        </a:rPr>
                        <a:t>lb</a:t>
                      </a:r>
                      <a:endParaRPr sz="1800">
                        <a:latin typeface="Courier New"/>
                        <a:cs typeface="Courier New"/>
                      </a:endParaRPr>
                    </a:p>
                    <a:p>
                      <a:pPr marL="31750">
                        <a:lnSpc>
                          <a:spcPct val="100000"/>
                        </a:lnSpc>
                      </a:pPr>
                      <a:r>
                        <a:rPr sz="1800" spc="-25" dirty="0">
                          <a:latin typeface="Courier New"/>
                          <a:cs typeface="Courier New"/>
                        </a:rPr>
                        <a:t>lb</a:t>
                      </a:r>
                      <a:endParaRPr sz="1800">
                        <a:latin typeface="Courier New"/>
                        <a:cs typeface="Courier New"/>
                      </a:endParaRPr>
                    </a:p>
                  </a:txBody>
                  <a:tcPr marL="0" marR="0" marT="0" marB="0"/>
                </a:tc>
                <a:tc>
                  <a:txBody>
                    <a:bodyPr/>
                    <a:lstStyle/>
                    <a:p>
                      <a:pPr marL="67310">
                        <a:lnSpc>
                          <a:spcPts val="840"/>
                        </a:lnSpc>
                      </a:pPr>
                      <a:r>
                        <a:rPr sz="1800" spc="-25" dirty="0">
                          <a:latin typeface="Courier New"/>
                          <a:cs typeface="Courier New"/>
                        </a:rPr>
                        <a:t>x6</a:t>
                      </a:r>
                      <a:endParaRPr sz="1800">
                        <a:latin typeface="Courier New"/>
                        <a:cs typeface="Courier New"/>
                      </a:endParaRPr>
                    </a:p>
                    <a:p>
                      <a:pPr marL="67310">
                        <a:lnSpc>
                          <a:spcPct val="100000"/>
                        </a:lnSpc>
                      </a:pPr>
                      <a:r>
                        <a:rPr sz="1800" spc="-25" dirty="0">
                          <a:latin typeface="Courier New"/>
                          <a:cs typeface="Courier New"/>
                        </a:rPr>
                        <a:t>x6</a:t>
                      </a:r>
                      <a:endParaRPr sz="1800">
                        <a:latin typeface="Courier New"/>
                        <a:cs typeface="Courier New"/>
                      </a:endParaRPr>
                    </a:p>
                  </a:txBody>
                  <a:tcPr marL="0" marR="0" marT="0" marB="0"/>
                </a:tc>
                <a:tc>
                  <a:txBody>
                    <a:bodyPr/>
                    <a:lstStyle/>
                    <a:p>
                      <a:pPr marL="67310">
                        <a:lnSpc>
                          <a:spcPts val="840"/>
                        </a:lnSpc>
                      </a:pPr>
                      <a:r>
                        <a:rPr sz="1800" spc="-25" dirty="0">
                          <a:latin typeface="Courier New"/>
                          <a:cs typeface="Courier New"/>
                        </a:rPr>
                        <a:t>0xa</a:t>
                      </a:r>
                      <a:endParaRPr sz="1800">
                        <a:latin typeface="Courier New"/>
                        <a:cs typeface="Courier New"/>
                      </a:endParaRPr>
                    </a:p>
                    <a:p>
                      <a:pPr marL="67310">
                        <a:lnSpc>
                          <a:spcPct val="100000"/>
                        </a:lnSpc>
                      </a:pPr>
                      <a:r>
                        <a:rPr sz="1800" spc="-25" dirty="0">
                          <a:latin typeface="Courier New"/>
                          <a:cs typeface="Courier New"/>
                        </a:rPr>
                        <a:t>0xe</a:t>
                      </a:r>
                      <a:endParaRPr sz="1800">
                        <a:latin typeface="Courier New"/>
                        <a:cs typeface="Courier New"/>
                      </a:endParaRPr>
                    </a:p>
                  </a:txBody>
                  <a:tcPr marL="0" marR="0" marT="0" marB="0"/>
                </a:tc>
                <a:extLst>
                  <a:ext uri="{0D108BD9-81ED-4DB2-BD59-A6C34878D82A}">
                    <a16:rowId xmlns:a16="http://schemas.microsoft.com/office/drawing/2014/main" val="10007"/>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8"/>
                  </a:ext>
                </a:extLst>
              </a:tr>
              <a:tr h="27368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0xf</a:t>
                      </a:r>
                      <a:endParaRPr sz="1800">
                        <a:latin typeface="Courier New"/>
                        <a:cs typeface="Courier New"/>
                      </a:endParaRPr>
                    </a:p>
                  </a:txBody>
                  <a:tcPr marL="0" marR="0" marT="0" marB="0"/>
                </a:tc>
                <a:extLst>
                  <a:ext uri="{0D108BD9-81ED-4DB2-BD59-A6C34878D82A}">
                    <a16:rowId xmlns:a16="http://schemas.microsoft.com/office/drawing/2014/main" val="10009"/>
                  </a:ext>
                </a:extLst>
              </a:tr>
              <a:tr h="29781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0xe</a:t>
                      </a:r>
                      <a:endParaRPr sz="1800">
                        <a:latin typeface="Courier New"/>
                        <a:cs typeface="Courier New"/>
                      </a:endParaRPr>
                    </a:p>
                  </a:txBody>
                  <a:tcPr marL="0" marR="0" marT="0" marB="0"/>
                </a:tc>
                <a:extLst>
                  <a:ext uri="{0D108BD9-81ED-4DB2-BD59-A6C34878D82A}">
                    <a16:rowId xmlns:a16="http://schemas.microsoft.com/office/drawing/2014/main" val="10010"/>
                  </a:ext>
                </a:extLst>
              </a:tr>
            </a:tbl>
          </a:graphicData>
        </a:graphic>
      </p:graphicFrame>
      <p:sp>
        <p:nvSpPr>
          <p:cNvPr id="3" name="object 3"/>
          <p:cNvSpPr txBox="1">
            <a:spLocks noGrp="1"/>
          </p:cNvSpPr>
          <p:nvPr>
            <p:ph type="title"/>
          </p:nvPr>
        </p:nvSpPr>
        <p:spPr>
          <a:prstGeom prst="rect">
            <a:avLst/>
          </a:prstGeom>
        </p:spPr>
        <p:txBody>
          <a:bodyPr vert="horz" wrap="square" lIns="0" tIns="13335" rIns="0" bIns="0" rtlCol="0">
            <a:spAutoFit/>
          </a:bodyPr>
          <a:lstStyle/>
          <a:p>
            <a:pPr marL="546735">
              <a:lnSpc>
                <a:spcPct val="100000"/>
              </a:lnSpc>
              <a:spcBef>
                <a:spcPts val="105"/>
              </a:spcBef>
            </a:pPr>
            <a:r>
              <a:rPr dirty="0"/>
              <a:t>Belady’s</a:t>
            </a:r>
            <a:r>
              <a:rPr spc="-105" dirty="0"/>
              <a:t> </a:t>
            </a:r>
            <a:r>
              <a:rPr dirty="0"/>
              <a:t>MIN</a:t>
            </a:r>
            <a:r>
              <a:rPr spc="-75" dirty="0"/>
              <a:t> </a:t>
            </a:r>
            <a:r>
              <a:rPr dirty="0"/>
              <a:t>Algorithm</a:t>
            </a:r>
            <a:r>
              <a:rPr spc="-90" dirty="0"/>
              <a:t> </a:t>
            </a:r>
            <a:r>
              <a:rPr dirty="0"/>
              <a:t>for</a:t>
            </a:r>
            <a:r>
              <a:rPr spc="-75" dirty="0"/>
              <a:t> </a:t>
            </a:r>
            <a:r>
              <a:rPr dirty="0"/>
              <a:t>Optimal</a:t>
            </a:r>
            <a:r>
              <a:rPr spc="-70" dirty="0"/>
              <a:t> </a:t>
            </a:r>
            <a:r>
              <a:rPr spc="-10" dirty="0"/>
              <a:t>Replacement</a:t>
            </a:r>
          </a:p>
        </p:txBody>
      </p:sp>
      <p:sp>
        <p:nvSpPr>
          <p:cNvPr id="4" name="object 4"/>
          <p:cNvSpPr txBox="1"/>
          <p:nvPr/>
        </p:nvSpPr>
        <p:spPr>
          <a:xfrm>
            <a:off x="2718816" y="3334511"/>
            <a:ext cx="6754495" cy="749935"/>
          </a:xfrm>
          <a:prstGeom prst="rect">
            <a:avLst/>
          </a:prstGeom>
          <a:solidFill>
            <a:srgbClr val="8FAADC"/>
          </a:solidFill>
          <a:ln w="12700">
            <a:solidFill>
              <a:srgbClr val="2E528F"/>
            </a:solidFill>
          </a:ln>
        </p:spPr>
        <p:txBody>
          <a:bodyPr vert="vert270" wrap="square" lIns="0" tIns="8255" rIns="0" bIns="0" rtlCol="0">
            <a:spAutoFit/>
          </a:bodyPr>
          <a:lstStyle/>
          <a:p>
            <a:pPr marL="159385">
              <a:lnSpc>
                <a:spcPct val="100000"/>
              </a:lnSpc>
              <a:spcBef>
                <a:spcPts val="65"/>
              </a:spcBef>
            </a:pPr>
            <a:r>
              <a:rPr sz="1800" dirty="0">
                <a:latin typeface="Calibri"/>
                <a:cs typeface="Calibri"/>
              </a:rPr>
              <a:t>Set</a:t>
            </a:r>
            <a:r>
              <a:rPr sz="1800" spc="-25" dirty="0">
                <a:latin typeface="Calibri"/>
                <a:cs typeface="Calibri"/>
              </a:rPr>
              <a:t> </a:t>
            </a:r>
            <a:r>
              <a:rPr sz="1800" spc="-50" dirty="0">
                <a:latin typeface="Calibri"/>
                <a:cs typeface="Calibri"/>
              </a:rPr>
              <a:t>0</a:t>
            </a:r>
            <a:endParaRPr sz="1800">
              <a:latin typeface="Calibri"/>
              <a:cs typeface="Calibri"/>
            </a:endParaRPr>
          </a:p>
        </p:txBody>
      </p:sp>
      <p:sp>
        <p:nvSpPr>
          <p:cNvPr id="5" name="object 5"/>
          <p:cNvSpPr txBox="1"/>
          <p:nvPr/>
        </p:nvSpPr>
        <p:spPr>
          <a:xfrm>
            <a:off x="4808220"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algn="ctr">
              <a:lnSpc>
                <a:spcPct val="100000"/>
              </a:lnSpc>
              <a:spcBef>
                <a:spcPts val="385"/>
              </a:spcBef>
            </a:pPr>
            <a:r>
              <a:rPr sz="1800" dirty="0">
                <a:latin typeface="Calibri"/>
                <a:cs typeface="Calibri"/>
              </a:rPr>
              <a:t>a</a:t>
            </a:r>
            <a:endParaRPr sz="1800">
              <a:latin typeface="Calibri"/>
              <a:cs typeface="Calibri"/>
            </a:endParaRPr>
          </a:p>
        </p:txBody>
      </p:sp>
      <p:sp>
        <p:nvSpPr>
          <p:cNvPr id="6" name="object 6"/>
          <p:cNvSpPr txBox="1"/>
          <p:nvPr/>
        </p:nvSpPr>
        <p:spPr>
          <a:xfrm>
            <a:off x="3212592"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marL="635" algn="ctr">
              <a:lnSpc>
                <a:spcPct val="100000"/>
              </a:lnSpc>
              <a:spcBef>
                <a:spcPts val="385"/>
              </a:spcBef>
            </a:pPr>
            <a:r>
              <a:rPr sz="1800" dirty="0">
                <a:latin typeface="Calibri"/>
                <a:cs typeface="Calibri"/>
              </a:rPr>
              <a:t>d</a:t>
            </a:r>
            <a:endParaRPr sz="1800">
              <a:latin typeface="Calibri"/>
              <a:cs typeface="Calibri"/>
            </a:endParaRPr>
          </a:p>
        </p:txBody>
      </p:sp>
      <p:sp>
        <p:nvSpPr>
          <p:cNvPr id="7" name="object 7"/>
          <p:cNvSpPr txBox="1"/>
          <p:nvPr/>
        </p:nvSpPr>
        <p:spPr>
          <a:xfrm>
            <a:off x="6373367"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marL="1270" algn="ctr">
              <a:lnSpc>
                <a:spcPct val="100000"/>
              </a:lnSpc>
              <a:spcBef>
                <a:spcPts val="385"/>
              </a:spcBef>
            </a:pPr>
            <a:r>
              <a:rPr sz="1800" dirty="0">
                <a:latin typeface="Calibri"/>
                <a:cs typeface="Calibri"/>
              </a:rPr>
              <a:t>b</a:t>
            </a:r>
            <a:endParaRPr sz="1800">
              <a:latin typeface="Calibri"/>
              <a:cs typeface="Calibri"/>
            </a:endParaRPr>
          </a:p>
        </p:txBody>
      </p:sp>
      <p:sp>
        <p:nvSpPr>
          <p:cNvPr id="8" name="object 8"/>
          <p:cNvSpPr txBox="1"/>
          <p:nvPr/>
        </p:nvSpPr>
        <p:spPr>
          <a:xfrm>
            <a:off x="7940040" y="3464052"/>
            <a:ext cx="1424940" cy="402590"/>
          </a:xfrm>
          <a:prstGeom prst="rect">
            <a:avLst/>
          </a:prstGeom>
          <a:solidFill>
            <a:srgbClr val="DAE2F3"/>
          </a:solidFill>
          <a:ln w="12700">
            <a:solidFill>
              <a:srgbClr val="2E528F"/>
            </a:solidFill>
          </a:ln>
        </p:spPr>
        <p:txBody>
          <a:bodyPr vert="horz" wrap="square" lIns="0" tIns="49530" rIns="0" bIns="0" rtlCol="0">
            <a:spAutoFit/>
          </a:bodyPr>
          <a:lstStyle/>
          <a:p>
            <a:pPr marL="3810" algn="ctr">
              <a:lnSpc>
                <a:spcPct val="100000"/>
              </a:lnSpc>
              <a:spcBef>
                <a:spcPts val="390"/>
              </a:spcBef>
            </a:pPr>
            <a:r>
              <a:rPr sz="1800" dirty="0">
                <a:latin typeface="Calibri"/>
                <a:cs typeface="Calibri"/>
              </a:rPr>
              <a:t>c</a:t>
            </a:r>
            <a:endParaRPr sz="1800">
              <a:latin typeface="Calibri"/>
              <a:cs typeface="Calibri"/>
            </a:endParaRPr>
          </a:p>
        </p:txBody>
      </p:sp>
      <p:pic>
        <p:nvPicPr>
          <p:cNvPr id="9" name="object 9"/>
          <p:cNvPicPr/>
          <p:nvPr/>
        </p:nvPicPr>
        <p:blipFill>
          <a:blip r:embed="rId2" cstate="print"/>
          <a:stretch>
            <a:fillRect/>
          </a:stretch>
        </p:blipFill>
        <p:spPr>
          <a:xfrm>
            <a:off x="10966450" y="2112010"/>
            <a:ext cx="166624" cy="160527"/>
          </a:xfrm>
          <a:prstGeom prst="rect">
            <a:avLst/>
          </a:prstGeom>
        </p:spPr>
      </p:pic>
      <p:sp>
        <p:nvSpPr>
          <p:cNvPr id="10" name="object 10"/>
          <p:cNvSpPr txBox="1"/>
          <p:nvPr/>
        </p:nvSpPr>
        <p:spPr>
          <a:xfrm>
            <a:off x="2991992" y="4054805"/>
            <a:ext cx="6598920"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reuse</a:t>
            </a:r>
            <a:r>
              <a:rPr sz="1800" spc="-25" dirty="0">
                <a:latin typeface="Calibri"/>
                <a:cs typeface="Calibri"/>
              </a:rPr>
              <a:t> </a:t>
            </a:r>
            <a:r>
              <a:rPr sz="1800" dirty="0">
                <a:latin typeface="Calibri"/>
                <a:cs typeface="Calibri"/>
              </a:rPr>
              <a:t>distance:</a:t>
            </a:r>
            <a:r>
              <a:rPr sz="1800" spc="-10" dirty="0">
                <a:latin typeface="Calibri"/>
                <a:cs typeface="Calibri"/>
              </a:rPr>
              <a:t> </a:t>
            </a:r>
            <a:r>
              <a:rPr sz="1800" dirty="0">
                <a:latin typeface="Calibri"/>
                <a:cs typeface="Calibri"/>
              </a:rPr>
              <a:t>6</a:t>
            </a:r>
            <a:r>
              <a:rPr sz="1800" spc="295" dirty="0">
                <a:latin typeface="Calibri"/>
                <a:cs typeface="Calibri"/>
              </a:rPr>
              <a:t> </a:t>
            </a:r>
            <a:r>
              <a:rPr sz="1800" dirty="0">
                <a:latin typeface="Calibri"/>
                <a:cs typeface="Calibri"/>
              </a:rPr>
              <a:t>reuse</a:t>
            </a:r>
            <a:r>
              <a:rPr sz="1800" spc="-30" dirty="0">
                <a:latin typeface="Calibri"/>
                <a:cs typeface="Calibri"/>
              </a:rPr>
              <a:t> </a:t>
            </a:r>
            <a:r>
              <a:rPr sz="1800" dirty="0">
                <a:latin typeface="Calibri"/>
                <a:cs typeface="Calibri"/>
              </a:rPr>
              <a:t>distance:</a:t>
            </a:r>
            <a:r>
              <a:rPr sz="1800" spc="-15" dirty="0">
                <a:latin typeface="Calibri"/>
                <a:cs typeface="Calibri"/>
              </a:rPr>
              <a:t> </a:t>
            </a:r>
            <a:r>
              <a:rPr sz="1800" dirty="0">
                <a:latin typeface="Calibri"/>
                <a:cs typeface="Calibri"/>
              </a:rPr>
              <a:t>1</a:t>
            </a:r>
            <a:r>
              <a:rPr sz="1800" spc="290" dirty="0">
                <a:latin typeface="Calibri"/>
                <a:cs typeface="Calibri"/>
              </a:rPr>
              <a:t> </a:t>
            </a:r>
            <a:r>
              <a:rPr sz="1800" dirty="0">
                <a:latin typeface="Calibri"/>
                <a:cs typeface="Calibri"/>
              </a:rPr>
              <a:t>reuse</a:t>
            </a:r>
            <a:r>
              <a:rPr sz="1800" spc="-25" dirty="0">
                <a:latin typeface="Calibri"/>
                <a:cs typeface="Calibri"/>
              </a:rPr>
              <a:t> </a:t>
            </a:r>
            <a:r>
              <a:rPr sz="1800" dirty="0">
                <a:latin typeface="Calibri"/>
                <a:cs typeface="Calibri"/>
              </a:rPr>
              <a:t>distance:</a:t>
            </a:r>
            <a:r>
              <a:rPr sz="1800" spc="-10" dirty="0">
                <a:latin typeface="Calibri"/>
                <a:cs typeface="Calibri"/>
              </a:rPr>
              <a:t> </a:t>
            </a:r>
            <a:r>
              <a:rPr sz="1800" dirty="0">
                <a:latin typeface="Calibri"/>
                <a:cs typeface="Calibri"/>
              </a:rPr>
              <a:t>2</a:t>
            </a:r>
            <a:r>
              <a:rPr sz="1800" spc="295" dirty="0">
                <a:latin typeface="Calibri"/>
                <a:cs typeface="Calibri"/>
              </a:rPr>
              <a:t> </a:t>
            </a:r>
            <a:r>
              <a:rPr sz="2700" baseline="1543" dirty="0">
                <a:latin typeface="Calibri"/>
                <a:cs typeface="Calibri"/>
              </a:rPr>
              <a:t>reuse</a:t>
            </a:r>
            <a:r>
              <a:rPr sz="2700" spc="-30" baseline="1543" dirty="0">
                <a:latin typeface="Calibri"/>
                <a:cs typeface="Calibri"/>
              </a:rPr>
              <a:t> </a:t>
            </a:r>
            <a:r>
              <a:rPr sz="2700" baseline="1543" dirty="0">
                <a:latin typeface="Calibri"/>
                <a:cs typeface="Calibri"/>
              </a:rPr>
              <a:t>distance:</a:t>
            </a:r>
            <a:r>
              <a:rPr sz="2700" spc="-15" baseline="1543" dirty="0">
                <a:latin typeface="Calibri"/>
                <a:cs typeface="Calibri"/>
              </a:rPr>
              <a:t> </a:t>
            </a:r>
            <a:r>
              <a:rPr sz="2700" spc="-75" baseline="1543" dirty="0">
                <a:latin typeface="Calibri"/>
                <a:cs typeface="Calibri"/>
              </a:rPr>
              <a:t>4</a:t>
            </a:r>
            <a:endParaRPr sz="2700" baseline="1543">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9636252" y="2045648"/>
          <a:ext cx="1294129" cy="3336925"/>
        </p:xfrm>
        <a:graphic>
          <a:graphicData uri="http://schemas.openxmlformats.org/drawingml/2006/table">
            <a:tbl>
              <a:tblPr firstRow="1" bandRow="1">
                <a:tableStyleId>{2D5ABB26-0587-4C30-8999-92F81FD0307C}</a:tableStyleId>
              </a:tblPr>
              <a:tblGrid>
                <a:gridCol w="374015">
                  <a:extLst>
                    <a:ext uri="{9D8B030D-6E8A-4147-A177-3AD203B41FA5}">
                      <a16:colId xmlns:a16="http://schemas.microsoft.com/office/drawing/2014/main" val="20000"/>
                    </a:ext>
                  </a:extLst>
                </a:gridCol>
                <a:gridCol w="410209">
                  <a:extLst>
                    <a:ext uri="{9D8B030D-6E8A-4147-A177-3AD203B41FA5}">
                      <a16:colId xmlns:a16="http://schemas.microsoft.com/office/drawing/2014/main" val="20001"/>
                    </a:ext>
                  </a:extLst>
                </a:gridCol>
                <a:gridCol w="509905">
                  <a:extLst>
                    <a:ext uri="{9D8B030D-6E8A-4147-A177-3AD203B41FA5}">
                      <a16:colId xmlns:a16="http://schemas.microsoft.com/office/drawing/2014/main" val="20002"/>
                    </a:ext>
                  </a:extLst>
                </a:gridCol>
              </a:tblGrid>
              <a:tr h="297815">
                <a:tc>
                  <a:txBody>
                    <a:bodyPr/>
                    <a:lstStyle/>
                    <a:p>
                      <a:pPr marL="31750">
                        <a:lnSpc>
                          <a:spcPts val="211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211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2110"/>
                        </a:lnSpc>
                      </a:pPr>
                      <a:r>
                        <a:rPr sz="1800" spc="-25" dirty="0">
                          <a:latin typeface="Courier New"/>
                          <a:cs typeface="Courier New"/>
                        </a:rPr>
                        <a:t>0xe</a:t>
                      </a:r>
                      <a:endParaRPr sz="1800">
                        <a:latin typeface="Courier New"/>
                        <a:cs typeface="Courier New"/>
                      </a:endParaRPr>
                    </a:p>
                  </a:txBody>
                  <a:tcPr marL="0" marR="0" marT="0" marB="0"/>
                </a:tc>
                <a:extLst>
                  <a:ext uri="{0D108BD9-81ED-4DB2-BD59-A6C34878D82A}">
                    <a16:rowId xmlns:a16="http://schemas.microsoft.com/office/drawing/2014/main" val="10000"/>
                  </a:ext>
                </a:extLst>
              </a:tr>
              <a:tr h="27368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1"/>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0xb</a:t>
                      </a:r>
                      <a:endParaRPr sz="1800">
                        <a:latin typeface="Courier New"/>
                        <a:cs typeface="Courier New"/>
                      </a:endParaRPr>
                    </a:p>
                  </a:txBody>
                  <a:tcPr marL="0" marR="0" marT="0" marB="0"/>
                </a:tc>
                <a:extLst>
                  <a:ext uri="{0D108BD9-81ED-4DB2-BD59-A6C34878D82A}">
                    <a16:rowId xmlns:a16="http://schemas.microsoft.com/office/drawing/2014/main" val="10002"/>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3"/>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0xc</a:t>
                      </a:r>
                      <a:endParaRPr sz="1800">
                        <a:latin typeface="Courier New"/>
                        <a:cs typeface="Courier New"/>
                      </a:endParaRPr>
                    </a:p>
                  </a:txBody>
                  <a:tcPr marL="0" marR="0" marT="0" marB="0"/>
                </a:tc>
                <a:extLst>
                  <a:ext uri="{0D108BD9-81ED-4DB2-BD59-A6C34878D82A}">
                    <a16:rowId xmlns:a16="http://schemas.microsoft.com/office/drawing/2014/main" val="10004"/>
                  </a:ext>
                </a:extLst>
              </a:tr>
              <a:tr h="27368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5"/>
                  </a:ext>
                </a:extLst>
              </a:tr>
              <a:tr h="41148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0xd</a:t>
                      </a:r>
                      <a:endParaRPr sz="1800">
                        <a:latin typeface="Courier New"/>
                        <a:cs typeface="Courier New"/>
                      </a:endParaRPr>
                    </a:p>
                  </a:txBody>
                  <a:tcPr marL="0" marR="0" marT="0" marB="0"/>
                </a:tc>
                <a:extLst>
                  <a:ext uri="{0D108BD9-81ED-4DB2-BD59-A6C34878D82A}">
                    <a16:rowId xmlns:a16="http://schemas.microsoft.com/office/drawing/2014/main" val="10006"/>
                  </a:ext>
                </a:extLst>
              </a:tr>
              <a:tr h="411480">
                <a:tc>
                  <a:txBody>
                    <a:bodyPr/>
                    <a:lstStyle/>
                    <a:p>
                      <a:pPr marL="31750">
                        <a:lnSpc>
                          <a:spcPts val="840"/>
                        </a:lnSpc>
                      </a:pPr>
                      <a:r>
                        <a:rPr sz="1800" spc="-25" dirty="0">
                          <a:latin typeface="Courier New"/>
                          <a:cs typeface="Courier New"/>
                        </a:rPr>
                        <a:t>lb</a:t>
                      </a:r>
                      <a:endParaRPr sz="1800">
                        <a:latin typeface="Courier New"/>
                        <a:cs typeface="Courier New"/>
                      </a:endParaRPr>
                    </a:p>
                    <a:p>
                      <a:pPr marL="31750">
                        <a:lnSpc>
                          <a:spcPct val="100000"/>
                        </a:lnSpc>
                      </a:pPr>
                      <a:r>
                        <a:rPr sz="1800" spc="-25" dirty="0">
                          <a:latin typeface="Courier New"/>
                          <a:cs typeface="Courier New"/>
                        </a:rPr>
                        <a:t>lb</a:t>
                      </a:r>
                      <a:endParaRPr sz="1800">
                        <a:latin typeface="Courier New"/>
                        <a:cs typeface="Courier New"/>
                      </a:endParaRPr>
                    </a:p>
                  </a:txBody>
                  <a:tcPr marL="0" marR="0" marT="0" marB="0"/>
                </a:tc>
                <a:tc>
                  <a:txBody>
                    <a:bodyPr/>
                    <a:lstStyle/>
                    <a:p>
                      <a:pPr marL="67310">
                        <a:lnSpc>
                          <a:spcPts val="840"/>
                        </a:lnSpc>
                      </a:pPr>
                      <a:r>
                        <a:rPr sz="1800" spc="-25" dirty="0">
                          <a:latin typeface="Courier New"/>
                          <a:cs typeface="Courier New"/>
                        </a:rPr>
                        <a:t>x6</a:t>
                      </a:r>
                      <a:endParaRPr sz="1800">
                        <a:latin typeface="Courier New"/>
                        <a:cs typeface="Courier New"/>
                      </a:endParaRPr>
                    </a:p>
                    <a:p>
                      <a:pPr marL="67310">
                        <a:lnSpc>
                          <a:spcPct val="100000"/>
                        </a:lnSpc>
                      </a:pPr>
                      <a:r>
                        <a:rPr sz="1800" spc="-25" dirty="0">
                          <a:latin typeface="Courier New"/>
                          <a:cs typeface="Courier New"/>
                        </a:rPr>
                        <a:t>x6</a:t>
                      </a:r>
                      <a:endParaRPr sz="1800">
                        <a:latin typeface="Courier New"/>
                        <a:cs typeface="Courier New"/>
                      </a:endParaRPr>
                    </a:p>
                  </a:txBody>
                  <a:tcPr marL="0" marR="0" marT="0" marB="0"/>
                </a:tc>
                <a:tc>
                  <a:txBody>
                    <a:bodyPr/>
                    <a:lstStyle/>
                    <a:p>
                      <a:pPr marL="67310">
                        <a:lnSpc>
                          <a:spcPts val="840"/>
                        </a:lnSpc>
                      </a:pPr>
                      <a:r>
                        <a:rPr sz="1800" spc="-25" dirty="0">
                          <a:latin typeface="Courier New"/>
                          <a:cs typeface="Courier New"/>
                        </a:rPr>
                        <a:t>0xa</a:t>
                      </a:r>
                      <a:endParaRPr sz="1800">
                        <a:latin typeface="Courier New"/>
                        <a:cs typeface="Courier New"/>
                      </a:endParaRPr>
                    </a:p>
                    <a:p>
                      <a:pPr marL="67310">
                        <a:lnSpc>
                          <a:spcPct val="100000"/>
                        </a:lnSpc>
                      </a:pPr>
                      <a:r>
                        <a:rPr sz="1800" spc="-25" dirty="0">
                          <a:latin typeface="Courier New"/>
                          <a:cs typeface="Courier New"/>
                        </a:rPr>
                        <a:t>0xe</a:t>
                      </a:r>
                      <a:endParaRPr sz="1800">
                        <a:latin typeface="Courier New"/>
                        <a:cs typeface="Courier New"/>
                      </a:endParaRPr>
                    </a:p>
                  </a:txBody>
                  <a:tcPr marL="0" marR="0" marT="0" marB="0"/>
                </a:tc>
                <a:extLst>
                  <a:ext uri="{0D108BD9-81ED-4DB2-BD59-A6C34878D82A}">
                    <a16:rowId xmlns:a16="http://schemas.microsoft.com/office/drawing/2014/main" val="10007"/>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8"/>
                  </a:ext>
                </a:extLst>
              </a:tr>
              <a:tr h="27368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0xf</a:t>
                      </a:r>
                      <a:endParaRPr sz="1800">
                        <a:latin typeface="Courier New"/>
                        <a:cs typeface="Courier New"/>
                      </a:endParaRPr>
                    </a:p>
                  </a:txBody>
                  <a:tcPr marL="0" marR="0" marT="0" marB="0"/>
                </a:tc>
                <a:extLst>
                  <a:ext uri="{0D108BD9-81ED-4DB2-BD59-A6C34878D82A}">
                    <a16:rowId xmlns:a16="http://schemas.microsoft.com/office/drawing/2014/main" val="10009"/>
                  </a:ext>
                </a:extLst>
              </a:tr>
              <a:tr h="29781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0xe</a:t>
                      </a:r>
                      <a:endParaRPr sz="1800">
                        <a:latin typeface="Courier New"/>
                        <a:cs typeface="Courier New"/>
                      </a:endParaRPr>
                    </a:p>
                  </a:txBody>
                  <a:tcPr marL="0" marR="0" marT="0" marB="0"/>
                </a:tc>
                <a:extLst>
                  <a:ext uri="{0D108BD9-81ED-4DB2-BD59-A6C34878D82A}">
                    <a16:rowId xmlns:a16="http://schemas.microsoft.com/office/drawing/2014/main" val="10010"/>
                  </a:ext>
                </a:extLst>
              </a:tr>
            </a:tbl>
          </a:graphicData>
        </a:graphic>
      </p:graphicFrame>
      <p:sp>
        <p:nvSpPr>
          <p:cNvPr id="3" name="object 3"/>
          <p:cNvSpPr txBox="1">
            <a:spLocks noGrp="1"/>
          </p:cNvSpPr>
          <p:nvPr>
            <p:ph type="title"/>
          </p:nvPr>
        </p:nvSpPr>
        <p:spPr>
          <a:prstGeom prst="rect">
            <a:avLst/>
          </a:prstGeom>
        </p:spPr>
        <p:txBody>
          <a:bodyPr vert="horz" wrap="square" lIns="0" tIns="13335" rIns="0" bIns="0" rtlCol="0">
            <a:spAutoFit/>
          </a:bodyPr>
          <a:lstStyle/>
          <a:p>
            <a:pPr marL="546735">
              <a:lnSpc>
                <a:spcPct val="100000"/>
              </a:lnSpc>
              <a:spcBef>
                <a:spcPts val="105"/>
              </a:spcBef>
            </a:pPr>
            <a:r>
              <a:rPr dirty="0"/>
              <a:t>Belady’s</a:t>
            </a:r>
            <a:r>
              <a:rPr spc="-105" dirty="0"/>
              <a:t> </a:t>
            </a:r>
            <a:r>
              <a:rPr dirty="0"/>
              <a:t>MIN</a:t>
            </a:r>
            <a:r>
              <a:rPr spc="-75" dirty="0"/>
              <a:t> </a:t>
            </a:r>
            <a:r>
              <a:rPr dirty="0"/>
              <a:t>Algorithm</a:t>
            </a:r>
            <a:r>
              <a:rPr spc="-90" dirty="0"/>
              <a:t> </a:t>
            </a:r>
            <a:r>
              <a:rPr dirty="0"/>
              <a:t>for</a:t>
            </a:r>
            <a:r>
              <a:rPr spc="-75" dirty="0"/>
              <a:t> </a:t>
            </a:r>
            <a:r>
              <a:rPr dirty="0"/>
              <a:t>Optimal</a:t>
            </a:r>
            <a:r>
              <a:rPr spc="-70" dirty="0"/>
              <a:t> </a:t>
            </a:r>
            <a:r>
              <a:rPr spc="-10" dirty="0"/>
              <a:t>Replacement</a:t>
            </a:r>
          </a:p>
        </p:txBody>
      </p:sp>
      <p:grpSp>
        <p:nvGrpSpPr>
          <p:cNvPr id="4" name="object 4"/>
          <p:cNvGrpSpPr/>
          <p:nvPr/>
        </p:nvGrpSpPr>
        <p:grpSpPr>
          <a:xfrm>
            <a:off x="2712466" y="3328161"/>
            <a:ext cx="6767195" cy="762635"/>
            <a:chOff x="2712466" y="3328161"/>
            <a:chExt cx="6767195" cy="762635"/>
          </a:xfrm>
        </p:grpSpPr>
        <p:sp>
          <p:nvSpPr>
            <p:cNvPr id="5" name="object 5"/>
            <p:cNvSpPr/>
            <p:nvPr/>
          </p:nvSpPr>
          <p:spPr>
            <a:xfrm>
              <a:off x="2718816" y="3334511"/>
              <a:ext cx="6754495" cy="749935"/>
            </a:xfrm>
            <a:custGeom>
              <a:avLst/>
              <a:gdLst/>
              <a:ahLst/>
              <a:cxnLst/>
              <a:rect l="l" t="t" r="r" b="b"/>
              <a:pathLst>
                <a:path w="6754495" h="749935">
                  <a:moveTo>
                    <a:pt x="6754368" y="0"/>
                  </a:moveTo>
                  <a:lnTo>
                    <a:pt x="0" y="0"/>
                  </a:lnTo>
                  <a:lnTo>
                    <a:pt x="0" y="749807"/>
                  </a:lnTo>
                  <a:lnTo>
                    <a:pt x="6754368" y="749807"/>
                  </a:lnTo>
                  <a:lnTo>
                    <a:pt x="6754368" y="0"/>
                  </a:lnTo>
                  <a:close/>
                </a:path>
              </a:pathLst>
            </a:custGeom>
            <a:solidFill>
              <a:srgbClr val="8FAADC"/>
            </a:solidFill>
          </p:spPr>
          <p:txBody>
            <a:bodyPr wrap="square" lIns="0" tIns="0" rIns="0" bIns="0" rtlCol="0"/>
            <a:lstStyle/>
            <a:p>
              <a:endParaRPr/>
            </a:p>
          </p:txBody>
        </p:sp>
        <p:sp>
          <p:nvSpPr>
            <p:cNvPr id="6" name="object 6"/>
            <p:cNvSpPr/>
            <p:nvPr/>
          </p:nvSpPr>
          <p:spPr>
            <a:xfrm>
              <a:off x="2718816" y="3334511"/>
              <a:ext cx="6754495" cy="749935"/>
            </a:xfrm>
            <a:custGeom>
              <a:avLst/>
              <a:gdLst/>
              <a:ahLst/>
              <a:cxnLst/>
              <a:rect l="l" t="t" r="r" b="b"/>
              <a:pathLst>
                <a:path w="6754495" h="749935">
                  <a:moveTo>
                    <a:pt x="0" y="749807"/>
                  </a:moveTo>
                  <a:lnTo>
                    <a:pt x="6754368" y="749807"/>
                  </a:lnTo>
                  <a:lnTo>
                    <a:pt x="6754368" y="0"/>
                  </a:lnTo>
                  <a:lnTo>
                    <a:pt x="0" y="0"/>
                  </a:lnTo>
                  <a:lnTo>
                    <a:pt x="0" y="749807"/>
                  </a:lnTo>
                  <a:close/>
                </a:path>
              </a:pathLst>
            </a:custGeom>
            <a:ln w="12700">
              <a:solidFill>
                <a:srgbClr val="2E528F"/>
              </a:solidFill>
            </a:ln>
          </p:spPr>
          <p:txBody>
            <a:bodyPr wrap="square" lIns="0" tIns="0" rIns="0" bIns="0" rtlCol="0"/>
            <a:lstStyle/>
            <a:p>
              <a:endParaRPr/>
            </a:p>
          </p:txBody>
        </p:sp>
      </p:grpSp>
      <p:sp>
        <p:nvSpPr>
          <p:cNvPr id="7" name="object 7"/>
          <p:cNvSpPr txBox="1"/>
          <p:nvPr/>
        </p:nvSpPr>
        <p:spPr>
          <a:xfrm>
            <a:off x="2771520" y="3449682"/>
            <a:ext cx="254000" cy="487680"/>
          </a:xfrm>
          <a:prstGeom prst="rect">
            <a:avLst/>
          </a:prstGeom>
        </p:spPr>
        <p:txBody>
          <a:bodyPr vert="vert270" wrap="square" lIns="0" tIns="0" rIns="0" bIns="0" rtlCol="0">
            <a:spAutoFit/>
          </a:bodyPr>
          <a:lstStyle/>
          <a:p>
            <a:pPr marL="12700">
              <a:lnSpc>
                <a:spcPts val="1810"/>
              </a:lnSpc>
            </a:pPr>
            <a:r>
              <a:rPr sz="1800" dirty="0">
                <a:latin typeface="Calibri"/>
                <a:cs typeface="Calibri"/>
              </a:rPr>
              <a:t>Set</a:t>
            </a:r>
            <a:r>
              <a:rPr sz="1800" spc="-25" dirty="0">
                <a:latin typeface="Calibri"/>
                <a:cs typeface="Calibri"/>
              </a:rPr>
              <a:t> </a:t>
            </a:r>
            <a:r>
              <a:rPr sz="1800" spc="-50" dirty="0">
                <a:latin typeface="Calibri"/>
                <a:cs typeface="Calibri"/>
              </a:rPr>
              <a:t>0</a:t>
            </a:r>
            <a:endParaRPr sz="1800">
              <a:latin typeface="Calibri"/>
              <a:cs typeface="Calibri"/>
            </a:endParaRPr>
          </a:p>
        </p:txBody>
      </p:sp>
      <p:sp>
        <p:nvSpPr>
          <p:cNvPr id="8" name="object 8"/>
          <p:cNvSpPr txBox="1"/>
          <p:nvPr/>
        </p:nvSpPr>
        <p:spPr>
          <a:xfrm>
            <a:off x="4808220"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algn="ctr">
              <a:lnSpc>
                <a:spcPct val="100000"/>
              </a:lnSpc>
              <a:spcBef>
                <a:spcPts val="385"/>
              </a:spcBef>
            </a:pPr>
            <a:r>
              <a:rPr sz="1800" dirty="0">
                <a:latin typeface="Calibri"/>
                <a:cs typeface="Calibri"/>
              </a:rPr>
              <a:t>a</a:t>
            </a:r>
            <a:endParaRPr sz="1800">
              <a:latin typeface="Calibri"/>
              <a:cs typeface="Calibri"/>
            </a:endParaRPr>
          </a:p>
        </p:txBody>
      </p:sp>
      <p:grpSp>
        <p:nvGrpSpPr>
          <p:cNvPr id="9" name="object 9"/>
          <p:cNvGrpSpPr/>
          <p:nvPr/>
        </p:nvGrpSpPr>
        <p:grpSpPr>
          <a:xfrm>
            <a:off x="3206242" y="3465321"/>
            <a:ext cx="1437640" cy="414020"/>
            <a:chOff x="3206242" y="3465321"/>
            <a:chExt cx="1437640" cy="414020"/>
          </a:xfrm>
        </p:grpSpPr>
        <p:sp>
          <p:nvSpPr>
            <p:cNvPr id="10" name="object 10"/>
            <p:cNvSpPr/>
            <p:nvPr/>
          </p:nvSpPr>
          <p:spPr>
            <a:xfrm>
              <a:off x="3212592" y="3471671"/>
              <a:ext cx="1424940" cy="401320"/>
            </a:xfrm>
            <a:custGeom>
              <a:avLst/>
              <a:gdLst/>
              <a:ahLst/>
              <a:cxnLst/>
              <a:rect l="l" t="t" r="r" b="b"/>
              <a:pathLst>
                <a:path w="1424939" h="401320">
                  <a:moveTo>
                    <a:pt x="1424940" y="0"/>
                  </a:moveTo>
                  <a:lnTo>
                    <a:pt x="0" y="0"/>
                  </a:lnTo>
                  <a:lnTo>
                    <a:pt x="0" y="400811"/>
                  </a:lnTo>
                  <a:lnTo>
                    <a:pt x="1424940" y="400811"/>
                  </a:lnTo>
                  <a:lnTo>
                    <a:pt x="1424940" y="0"/>
                  </a:lnTo>
                  <a:close/>
                </a:path>
              </a:pathLst>
            </a:custGeom>
            <a:solidFill>
              <a:srgbClr val="DAE2F3"/>
            </a:solidFill>
          </p:spPr>
          <p:txBody>
            <a:bodyPr wrap="square" lIns="0" tIns="0" rIns="0" bIns="0" rtlCol="0"/>
            <a:lstStyle/>
            <a:p>
              <a:endParaRPr/>
            </a:p>
          </p:txBody>
        </p:sp>
        <p:sp>
          <p:nvSpPr>
            <p:cNvPr id="11" name="object 11"/>
            <p:cNvSpPr/>
            <p:nvPr/>
          </p:nvSpPr>
          <p:spPr>
            <a:xfrm>
              <a:off x="3212592" y="3471671"/>
              <a:ext cx="1424940" cy="401320"/>
            </a:xfrm>
            <a:custGeom>
              <a:avLst/>
              <a:gdLst/>
              <a:ahLst/>
              <a:cxnLst/>
              <a:rect l="l" t="t" r="r" b="b"/>
              <a:pathLst>
                <a:path w="1424939" h="401320">
                  <a:moveTo>
                    <a:pt x="0" y="400811"/>
                  </a:moveTo>
                  <a:lnTo>
                    <a:pt x="1424940" y="400811"/>
                  </a:lnTo>
                  <a:lnTo>
                    <a:pt x="1424940" y="0"/>
                  </a:lnTo>
                  <a:lnTo>
                    <a:pt x="0" y="0"/>
                  </a:lnTo>
                  <a:lnTo>
                    <a:pt x="0" y="400811"/>
                  </a:lnTo>
                  <a:close/>
                </a:path>
              </a:pathLst>
            </a:custGeom>
            <a:ln w="12700">
              <a:solidFill>
                <a:srgbClr val="2E528F"/>
              </a:solidFill>
            </a:ln>
          </p:spPr>
          <p:txBody>
            <a:bodyPr wrap="square" lIns="0" tIns="0" rIns="0" bIns="0" rtlCol="0"/>
            <a:lstStyle/>
            <a:p>
              <a:endParaRPr/>
            </a:p>
          </p:txBody>
        </p:sp>
      </p:grpSp>
      <p:sp>
        <p:nvSpPr>
          <p:cNvPr id="12" name="object 12"/>
          <p:cNvSpPr txBox="1"/>
          <p:nvPr/>
        </p:nvSpPr>
        <p:spPr>
          <a:xfrm>
            <a:off x="3852798" y="3507994"/>
            <a:ext cx="14605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d</a:t>
            </a:r>
            <a:endParaRPr sz="1800">
              <a:latin typeface="Calibri"/>
              <a:cs typeface="Calibri"/>
            </a:endParaRPr>
          </a:p>
        </p:txBody>
      </p:sp>
      <p:sp>
        <p:nvSpPr>
          <p:cNvPr id="13" name="object 13"/>
          <p:cNvSpPr txBox="1"/>
          <p:nvPr/>
        </p:nvSpPr>
        <p:spPr>
          <a:xfrm>
            <a:off x="6373367"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marL="1270" algn="ctr">
              <a:lnSpc>
                <a:spcPct val="100000"/>
              </a:lnSpc>
              <a:spcBef>
                <a:spcPts val="385"/>
              </a:spcBef>
            </a:pPr>
            <a:r>
              <a:rPr sz="1800" dirty="0">
                <a:latin typeface="Calibri"/>
                <a:cs typeface="Calibri"/>
              </a:rPr>
              <a:t>b</a:t>
            </a:r>
            <a:endParaRPr sz="1800">
              <a:latin typeface="Calibri"/>
              <a:cs typeface="Calibri"/>
            </a:endParaRPr>
          </a:p>
        </p:txBody>
      </p:sp>
      <p:sp>
        <p:nvSpPr>
          <p:cNvPr id="14" name="object 14"/>
          <p:cNvSpPr txBox="1"/>
          <p:nvPr/>
        </p:nvSpPr>
        <p:spPr>
          <a:xfrm>
            <a:off x="7940040" y="3464052"/>
            <a:ext cx="1424940" cy="402590"/>
          </a:xfrm>
          <a:prstGeom prst="rect">
            <a:avLst/>
          </a:prstGeom>
          <a:solidFill>
            <a:srgbClr val="DAE2F3"/>
          </a:solidFill>
          <a:ln w="12700">
            <a:solidFill>
              <a:srgbClr val="2E528F"/>
            </a:solidFill>
          </a:ln>
        </p:spPr>
        <p:txBody>
          <a:bodyPr vert="horz" wrap="square" lIns="0" tIns="49530" rIns="0" bIns="0" rtlCol="0">
            <a:spAutoFit/>
          </a:bodyPr>
          <a:lstStyle/>
          <a:p>
            <a:pPr marL="3810" algn="ctr">
              <a:lnSpc>
                <a:spcPct val="100000"/>
              </a:lnSpc>
              <a:spcBef>
                <a:spcPts val="390"/>
              </a:spcBef>
            </a:pPr>
            <a:r>
              <a:rPr sz="1800" dirty="0">
                <a:latin typeface="Calibri"/>
                <a:cs typeface="Calibri"/>
              </a:rPr>
              <a:t>c</a:t>
            </a:r>
            <a:endParaRPr sz="1800">
              <a:latin typeface="Calibri"/>
              <a:cs typeface="Calibri"/>
            </a:endParaRPr>
          </a:p>
        </p:txBody>
      </p:sp>
      <p:pic>
        <p:nvPicPr>
          <p:cNvPr id="15" name="object 15"/>
          <p:cNvPicPr/>
          <p:nvPr/>
        </p:nvPicPr>
        <p:blipFill>
          <a:blip r:embed="rId2" cstate="print"/>
          <a:stretch>
            <a:fillRect/>
          </a:stretch>
        </p:blipFill>
        <p:spPr>
          <a:xfrm>
            <a:off x="10966450" y="2112010"/>
            <a:ext cx="166624" cy="160527"/>
          </a:xfrm>
          <a:prstGeom prst="rect">
            <a:avLst/>
          </a:prstGeom>
        </p:spPr>
      </p:pic>
      <p:grpSp>
        <p:nvGrpSpPr>
          <p:cNvPr id="16" name="object 16"/>
          <p:cNvGrpSpPr/>
          <p:nvPr/>
        </p:nvGrpSpPr>
        <p:grpSpPr>
          <a:xfrm>
            <a:off x="3059938" y="2814573"/>
            <a:ext cx="1704339" cy="751840"/>
            <a:chOff x="3059938" y="2814573"/>
            <a:chExt cx="1704339" cy="751840"/>
          </a:xfrm>
        </p:grpSpPr>
        <p:sp>
          <p:nvSpPr>
            <p:cNvPr id="17" name="object 17"/>
            <p:cNvSpPr/>
            <p:nvPr/>
          </p:nvSpPr>
          <p:spPr>
            <a:xfrm>
              <a:off x="3066288" y="2820923"/>
              <a:ext cx="1691639" cy="739140"/>
            </a:xfrm>
            <a:custGeom>
              <a:avLst/>
              <a:gdLst/>
              <a:ahLst/>
              <a:cxnLst/>
              <a:rect l="l" t="t" r="r" b="b"/>
              <a:pathLst>
                <a:path w="1691639" h="739139">
                  <a:moveTo>
                    <a:pt x="1268729" y="0"/>
                  </a:moveTo>
                  <a:lnTo>
                    <a:pt x="422910" y="0"/>
                  </a:lnTo>
                  <a:lnTo>
                    <a:pt x="422910" y="369570"/>
                  </a:lnTo>
                  <a:lnTo>
                    <a:pt x="0" y="369570"/>
                  </a:lnTo>
                  <a:lnTo>
                    <a:pt x="845820" y="739139"/>
                  </a:lnTo>
                  <a:lnTo>
                    <a:pt x="1691639" y="369570"/>
                  </a:lnTo>
                  <a:lnTo>
                    <a:pt x="1268729" y="369570"/>
                  </a:lnTo>
                  <a:lnTo>
                    <a:pt x="1268729" y="0"/>
                  </a:lnTo>
                  <a:close/>
                </a:path>
              </a:pathLst>
            </a:custGeom>
            <a:solidFill>
              <a:srgbClr val="000000"/>
            </a:solidFill>
          </p:spPr>
          <p:txBody>
            <a:bodyPr wrap="square" lIns="0" tIns="0" rIns="0" bIns="0" rtlCol="0"/>
            <a:lstStyle/>
            <a:p>
              <a:endParaRPr/>
            </a:p>
          </p:txBody>
        </p:sp>
        <p:sp>
          <p:nvSpPr>
            <p:cNvPr id="18" name="object 18"/>
            <p:cNvSpPr/>
            <p:nvPr/>
          </p:nvSpPr>
          <p:spPr>
            <a:xfrm>
              <a:off x="3066288" y="2820923"/>
              <a:ext cx="1691639" cy="739140"/>
            </a:xfrm>
            <a:custGeom>
              <a:avLst/>
              <a:gdLst/>
              <a:ahLst/>
              <a:cxnLst/>
              <a:rect l="l" t="t" r="r" b="b"/>
              <a:pathLst>
                <a:path w="1691639" h="739139">
                  <a:moveTo>
                    <a:pt x="0" y="369570"/>
                  </a:moveTo>
                  <a:lnTo>
                    <a:pt x="422910" y="369570"/>
                  </a:lnTo>
                  <a:lnTo>
                    <a:pt x="422910" y="0"/>
                  </a:lnTo>
                  <a:lnTo>
                    <a:pt x="1268729" y="0"/>
                  </a:lnTo>
                  <a:lnTo>
                    <a:pt x="1268729" y="369570"/>
                  </a:lnTo>
                  <a:lnTo>
                    <a:pt x="1691639" y="369570"/>
                  </a:lnTo>
                  <a:lnTo>
                    <a:pt x="845820" y="739139"/>
                  </a:lnTo>
                  <a:lnTo>
                    <a:pt x="0" y="369570"/>
                  </a:lnTo>
                  <a:close/>
                </a:path>
              </a:pathLst>
            </a:custGeom>
            <a:ln w="12700">
              <a:solidFill>
                <a:srgbClr val="000000"/>
              </a:solidFill>
            </a:ln>
          </p:spPr>
          <p:txBody>
            <a:bodyPr wrap="square" lIns="0" tIns="0" rIns="0" bIns="0" rtlCol="0"/>
            <a:lstStyle/>
            <a:p>
              <a:endParaRPr/>
            </a:p>
          </p:txBody>
        </p:sp>
      </p:grpSp>
      <p:sp>
        <p:nvSpPr>
          <p:cNvPr id="19" name="object 19"/>
          <p:cNvSpPr txBox="1"/>
          <p:nvPr/>
        </p:nvSpPr>
        <p:spPr>
          <a:xfrm>
            <a:off x="3682365" y="2797302"/>
            <a:ext cx="460375" cy="574040"/>
          </a:xfrm>
          <a:prstGeom prst="rect">
            <a:avLst/>
          </a:prstGeom>
        </p:spPr>
        <p:txBody>
          <a:bodyPr vert="horz" wrap="square" lIns="0" tIns="12700" rIns="0" bIns="0" rtlCol="0">
            <a:spAutoFit/>
          </a:bodyPr>
          <a:lstStyle/>
          <a:p>
            <a:pPr marL="12700" marR="5080">
              <a:lnSpc>
                <a:spcPct val="100000"/>
              </a:lnSpc>
              <a:spcBef>
                <a:spcPts val="100"/>
              </a:spcBef>
            </a:pPr>
            <a:r>
              <a:rPr sz="1800" spc="-25" dirty="0">
                <a:solidFill>
                  <a:srgbClr val="FFFFFF"/>
                </a:solidFill>
                <a:latin typeface="Calibri"/>
                <a:cs typeface="Calibri"/>
              </a:rPr>
              <a:t>Evict </a:t>
            </a:r>
            <a:r>
              <a:rPr sz="1800" spc="-20" dirty="0">
                <a:solidFill>
                  <a:srgbClr val="FFFFFF"/>
                </a:solidFill>
                <a:latin typeface="Calibri"/>
                <a:cs typeface="Calibri"/>
              </a:rPr>
              <a:t>Next</a:t>
            </a:r>
            <a:endParaRPr sz="1800">
              <a:latin typeface="Calibri"/>
              <a:cs typeface="Calibri"/>
            </a:endParaRPr>
          </a:p>
        </p:txBody>
      </p:sp>
      <p:sp>
        <p:nvSpPr>
          <p:cNvPr id="20" name="object 20"/>
          <p:cNvSpPr txBox="1"/>
          <p:nvPr/>
        </p:nvSpPr>
        <p:spPr>
          <a:xfrm>
            <a:off x="2991992" y="4054805"/>
            <a:ext cx="6598920"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reuse</a:t>
            </a:r>
            <a:r>
              <a:rPr sz="1800" spc="-25" dirty="0">
                <a:latin typeface="Calibri"/>
                <a:cs typeface="Calibri"/>
              </a:rPr>
              <a:t> </a:t>
            </a:r>
            <a:r>
              <a:rPr sz="1800" dirty="0">
                <a:latin typeface="Calibri"/>
                <a:cs typeface="Calibri"/>
              </a:rPr>
              <a:t>distance:</a:t>
            </a:r>
            <a:r>
              <a:rPr sz="1800" spc="-10" dirty="0">
                <a:latin typeface="Calibri"/>
                <a:cs typeface="Calibri"/>
              </a:rPr>
              <a:t> </a:t>
            </a:r>
            <a:r>
              <a:rPr sz="1800" dirty="0">
                <a:latin typeface="Calibri"/>
                <a:cs typeface="Calibri"/>
              </a:rPr>
              <a:t>6</a:t>
            </a:r>
            <a:r>
              <a:rPr sz="1800" spc="295" dirty="0">
                <a:latin typeface="Calibri"/>
                <a:cs typeface="Calibri"/>
              </a:rPr>
              <a:t> </a:t>
            </a:r>
            <a:r>
              <a:rPr sz="1800" dirty="0">
                <a:latin typeface="Calibri"/>
                <a:cs typeface="Calibri"/>
              </a:rPr>
              <a:t>reuse</a:t>
            </a:r>
            <a:r>
              <a:rPr sz="1800" spc="-30" dirty="0">
                <a:latin typeface="Calibri"/>
                <a:cs typeface="Calibri"/>
              </a:rPr>
              <a:t> </a:t>
            </a:r>
            <a:r>
              <a:rPr sz="1800" dirty="0">
                <a:latin typeface="Calibri"/>
                <a:cs typeface="Calibri"/>
              </a:rPr>
              <a:t>distance:</a:t>
            </a:r>
            <a:r>
              <a:rPr sz="1800" spc="-15" dirty="0">
                <a:latin typeface="Calibri"/>
                <a:cs typeface="Calibri"/>
              </a:rPr>
              <a:t> </a:t>
            </a:r>
            <a:r>
              <a:rPr sz="1800" dirty="0">
                <a:latin typeface="Calibri"/>
                <a:cs typeface="Calibri"/>
              </a:rPr>
              <a:t>1</a:t>
            </a:r>
            <a:r>
              <a:rPr sz="1800" spc="290" dirty="0">
                <a:latin typeface="Calibri"/>
                <a:cs typeface="Calibri"/>
              </a:rPr>
              <a:t> </a:t>
            </a:r>
            <a:r>
              <a:rPr sz="1800" dirty="0">
                <a:latin typeface="Calibri"/>
                <a:cs typeface="Calibri"/>
              </a:rPr>
              <a:t>reuse</a:t>
            </a:r>
            <a:r>
              <a:rPr sz="1800" spc="-25" dirty="0">
                <a:latin typeface="Calibri"/>
                <a:cs typeface="Calibri"/>
              </a:rPr>
              <a:t> </a:t>
            </a:r>
            <a:r>
              <a:rPr sz="1800" dirty="0">
                <a:latin typeface="Calibri"/>
                <a:cs typeface="Calibri"/>
              </a:rPr>
              <a:t>distance:</a:t>
            </a:r>
            <a:r>
              <a:rPr sz="1800" spc="-10" dirty="0">
                <a:latin typeface="Calibri"/>
                <a:cs typeface="Calibri"/>
              </a:rPr>
              <a:t> </a:t>
            </a:r>
            <a:r>
              <a:rPr sz="1800" dirty="0">
                <a:latin typeface="Calibri"/>
                <a:cs typeface="Calibri"/>
              </a:rPr>
              <a:t>2</a:t>
            </a:r>
            <a:r>
              <a:rPr sz="1800" spc="295" dirty="0">
                <a:latin typeface="Calibri"/>
                <a:cs typeface="Calibri"/>
              </a:rPr>
              <a:t> </a:t>
            </a:r>
            <a:r>
              <a:rPr sz="2700" baseline="1543" dirty="0">
                <a:latin typeface="Calibri"/>
                <a:cs typeface="Calibri"/>
              </a:rPr>
              <a:t>reuse</a:t>
            </a:r>
            <a:r>
              <a:rPr sz="2700" spc="-30" baseline="1543" dirty="0">
                <a:latin typeface="Calibri"/>
                <a:cs typeface="Calibri"/>
              </a:rPr>
              <a:t> </a:t>
            </a:r>
            <a:r>
              <a:rPr sz="2700" baseline="1543" dirty="0">
                <a:latin typeface="Calibri"/>
                <a:cs typeface="Calibri"/>
              </a:rPr>
              <a:t>distance:</a:t>
            </a:r>
            <a:r>
              <a:rPr sz="2700" spc="-15" baseline="1543" dirty="0">
                <a:latin typeface="Calibri"/>
                <a:cs typeface="Calibri"/>
              </a:rPr>
              <a:t> </a:t>
            </a:r>
            <a:r>
              <a:rPr sz="2700" spc="-75" baseline="1543" dirty="0">
                <a:latin typeface="Calibri"/>
                <a:cs typeface="Calibri"/>
              </a:rPr>
              <a:t>4</a:t>
            </a:r>
            <a:endParaRPr sz="2700" baseline="1543">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9636252" y="2045648"/>
          <a:ext cx="1294129" cy="3336925"/>
        </p:xfrm>
        <a:graphic>
          <a:graphicData uri="http://schemas.openxmlformats.org/drawingml/2006/table">
            <a:tbl>
              <a:tblPr firstRow="1" bandRow="1">
                <a:tableStyleId>{2D5ABB26-0587-4C30-8999-92F81FD0307C}</a:tableStyleId>
              </a:tblPr>
              <a:tblGrid>
                <a:gridCol w="374015">
                  <a:extLst>
                    <a:ext uri="{9D8B030D-6E8A-4147-A177-3AD203B41FA5}">
                      <a16:colId xmlns:a16="http://schemas.microsoft.com/office/drawing/2014/main" val="20000"/>
                    </a:ext>
                  </a:extLst>
                </a:gridCol>
                <a:gridCol w="410209">
                  <a:extLst>
                    <a:ext uri="{9D8B030D-6E8A-4147-A177-3AD203B41FA5}">
                      <a16:colId xmlns:a16="http://schemas.microsoft.com/office/drawing/2014/main" val="20001"/>
                    </a:ext>
                  </a:extLst>
                </a:gridCol>
                <a:gridCol w="509905">
                  <a:extLst>
                    <a:ext uri="{9D8B030D-6E8A-4147-A177-3AD203B41FA5}">
                      <a16:colId xmlns:a16="http://schemas.microsoft.com/office/drawing/2014/main" val="20002"/>
                    </a:ext>
                  </a:extLst>
                </a:gridCol>
              </a:tblGrid>
              <a:tr h="297815">
                <a:tc>
                  <a:txBody>
                    <a:bodyPr/>
                    <a:lstStyle/>
                    <a:p>
                      <a:pPr marL="31750">
                        <a:lnSpc>
                          <a:spcPts val="211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211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2110"/>
                        </a:lnSpc>
                      </a:pPr>
                      <a:r>
                        <a:rPr sz="1800" spc="-25" dirty="0">
                          <a:latin typeface="Courier New"/>
                          <a:cs typeface="Courier New"/>
                        </a:rPr>
                        <a:t>0xe</a:t>
                      </a:r>
                      <a:endParaRPr sz="1800">
                        <a:latin typeface="Courier New"/>
                        <a:cs typeface="Courier New"/>
                      </a:endParaRPr>
                    </a:p>
                  </a:txBody>
                  <a:tcPr marL="0" marR="0" marT="0" marB="0"/>
                </a:tc>
                <a:extLst>
                  <a:ext uri="{0D108BD9-81ED-4DB2-BD59-A6C34878D82A}">
                    <a16:rowId xmlns:a16="http://schemas.microsoft.com/office/drawing/2014/main" val="10000"/>
                  </a:ext>
                </a:extLst>
              </a:tr>
              <a:tr h="27368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1"/>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0xb</a:t>
                      </a:r>
                      <a:endParaRPr sz="1800">
                        <a:latin typeface="Courier New"/>
                        <a:cs typeface="Courier New"/>
                      </a:endParaRPr>
                    </a:p>
                  </a:txBody>
                  <a:tcPr marL="0" marR="0" marT="0" marB="0"/>
                </a:tc>
                <a:extLst>
                  <a:ext uri="{0D108BD9-81ED-4DB2-BD59-A6C34878D82A}">
                    <a16:rowId xmlns:a16="http://schemas.microsoft.com/office/drawing/2014/main" val="10002"/>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3"/>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0xc</a:t>
                      </a:r>
                      <a:endParaRPr sz="1800">
                        <a:latin typeface="Courier New"/>
                        <a:cs typeface="Courier New"/>
                      </a:endParaRPr>
                    </a:p>
                  </a:txBody>
                  <a:tcPr marL="0" marR="0" marT="0" marB="0"/>
                </a:tc>
                <a:extLst>
                  <a:ext uri="{0D108BD9-81ED-4DB2-BD59-A6C34878D82A}">
                    <a16:rowId xmlns:a16="http://schemas.microsoft.com/office/drawing/2014/main" val="10004"/>
                  </a:ext>
                </a:extLst>
              </a:tr>
              <a:tr h="27368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5"/>
                  </a:ext>
                </a:extLst>
              </a:tr>
              <a:tr h="41148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0xd</a:t>
                      </a:r>
                      <a:endParaRPr sz="1800">
                        <a:latin typeface="Courier New"/>
                        <a:cs typeface="Courier New"/>
                      </a:endParaRPr>
                    </a:p>
                  </a:txBody>
                  <a:tcPr marL="0" marR="0" marT="0" marB="0"/>
                </a:tc>
                <a:extLst>
                  <a:ext uri="{0D108BD9-81ED-4DB2-BD59-A6C34878D82A}">
                    <a16:rowId xmlns:a16="http://schemas.microsoft.com/office/drawing/2014/main" val="10006"/>
                  </a:ext>
                </a:extLst>
              </a:tr>
              <a:tr h="411480">
                <a:tc>
                  <a:txBody>
                    <a:bodyPr/>
                    <a:lstStyle/>
                    <a:p>
                      <a:pPr marL="31750">
                        <a:lnSpc>
                          <a:spcPts val="840"/>
                        </a:lnSpc>
                      </a:pPr>
                      <a:r>
                        <a:rPr sz="1800" spc="-25" dirty="0">
                          <a:latin typeface="Courier New"/>
                          <a:cs typeface="Courier New"/>
                        </a:rPr>
                        <a:t>lb</a:t>
                      </a:r>
                      <a:endParaRPr sz="1800">
                        <a:latin typeface="Courier New"/>
                        <a:cs typeface="Courier New"/>
                      </a:endParaRPr>
                    </a:p>
                    <a:p>
                      <a:pPr marL="31750">
                        <a:lnSpc>
                          <a:spcPct val="100000"/>
                        </a:lnSpc>
                      </a:pPr>
                      <a:r>
                        <a:rPr sz="1800" spc="-25" dirty="0">
                          <a:latin typeface="Courier New"/>
                          <a:cs typeface="Courier New"/>
                        </a:rPr>
                        <a:t>lb</a:t>
                      </a:r>
                      <a:endParaRPr sz="1800">
                        <a:latin typeface="Courier New"/>
                        <a:cs typeface="Courier New"/>
                      </a:endParaRPr>
                    </a:p>
                  </a:txBody>
                  <a:tcPr marL="0" marR="0" marT="0" marB="0"/>
                </a:tc>
                <a:tc>
                  <a:txBody>
                    <a:bodyPr/>
                    <a:lstStyle/>
                    <a:p>
                      <a:pPr marL="67310">
                        <a:lnSpc>
                          <a:spcPts val="840"/>
                        </a:lnSpc>
                      </a:pPr>
                      <a:r>
                        <a:rPr sz="1800" spc="-25" dirty="0">
                          <a:latin typeface="Courier New"/>
                          <a:cs typeface="Courier New"/>
                        </a:rPr>
                        <a:t>x6</a:t>
                      </a:r>
                      <a:endParaRPr sz="1800">
                        <a:latin typeface="Courier New"/>
                        <a:cs typeface="Courier New"/>
                      </a:endParaRPr>
                    </a:p>
                    <a:p>
                      <a:pPr marL="67310">
                        <a:lnSpc>
                          <a:spcPct val="100000"/>
                        </a:lnSpc>
                      </a:pPr>
                      <a:r>
                        <a:rPr sz="1800" spc="-25" dirty="0">
                          <a:latin typeface="Courier New"/>
                          <a:cs typeface="Courier New"/>
                        </a:rPr>
                        <a:t>x6</a:t>
                      </a:r>
                      <a:endParaRPr sz="1800">
                        <a:latin typeface="Courier New"/>
                        <a:cs typeface="Courier New"/>
                      </a:endParaRPr>
                    </a:p>
                  </a:txBody>
                  <a:tcPr marL="0" marR="0" marT="0" marB="0"/>
                </a:tc>
                <a:tc>
                  <a:txBody>
                    <a:bodyPr/>
                    <a:lstStyle/>
                    <a:p>
                      <a:pPr marL="67310">
                        <a:lnSpc>
                          <a:spcPts val="840"/>
                        </a:lnSpc>
                      </a:pPr>
                      <a:r>
                        <a:rPr sz="1800" spc="-25" dirty="0">
                          <a:latin typeface="Courier New"/>
                          <a:cs typeface="Courier New"/>
                        </a:rPr>
                        <a:t>0xa</a:t>
                      </a:r>
                      <a:endParaRPr sz="1800">
                        <a:latin typeface="Courier New"/>
                        <a:cs typeface="Courier New"/>
                      </a:endParaRPr>
                    </a:p>
                    <a:p>
                      <a:pPr marL="67310">
                        <a:lnSpc>
                          <a:spcPct val="100000"/>
                        </a:lnSpc>
                      </a:pPr>
                      <a:r>
                        <a:rPr sz="1800" spc="-25" dirty="0">
                          <a:latin typeface="Courier New"/>
                          <a:cs typeface="Courier New"/>
                        </a:rPr>
                        <a:t>0xe</a:t>
                      </a:r>
                      <a:endParaRPr sz="1800">
                        <a:latin typeface="Courier New"/>
                        <a:cs typeface="Courier New"/>
                      </a:endParaRPr>
                    </a:p>
                  </a:txBody>
                  <a:tcPr marL="0" marR="0" marT="0" marB="0"/>
                </a:tc>
                <a:extLst>
                  <a:ext uri="{0D108BD9-81ED-4DB2-BD59-A6C34878D82A}">
                    <a16:rowId xmlns:a16="http://schemas.microsoft.com/office/drawing/2014/main" val="10007"/>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8"/>
                  </a:ext>
                </a:extLst>
              </a:tr>
              <a:tr h="27368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0xb</a:t>
                      </a:r>
                      <a:endParaRPr sz="1800">
                        <a:latin typeface="Courier New"/>
                        <a:cs typeface="Courier New"/>
                      </a:endParaRPr>
                    </a:p>
                  </a:txBody>
                  <a:tcPr marL="0" marR="0" marT="0" marB="0"/>
                </a:tc>
                <a:extLst>
                  <a:ext uri="{0D108BD9-81ED-4DB2-BD59-A6C34878D82A}">
                    <a16:rowId xmlns:a16="http://schemas.microsoft.com/office/drawing/2014/main" val="10009"/>
                  </a:ext>
                </a:extLst>
              </a:tr>
              <a:tr h="29781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10"/>
                  </a:ext>
                </a:extLst>
              </a:tr>
            </a:tbl>
          </a:graphicData>
        </a:graphic>
      </p:graphicFrame>
      <p:sp>
        <p:nvSpPr>
          <p:cNvPr id="3" name="object 3"/>
          <p:cNvSpPr txBox="1">
            <a:spLocks noGrp="1"/>
          </p:cNvSpPr>
          <p:nvPr>
            <p:ph type="title"/>
          </p:nvPr>
        </p:nvSpPr>
        <p:spPr>
          <a:prstGeom prst="rect">
            <a:avLst/>
          </a:prstGeom>
        </p:spPr>
        <p:txBody>
          <a:bodyPr vert="horz" wrap="square" lIns="0" tIns="13335" rIns="0" bIns="0" rtlCol="0">
            <a:spAutoFit/>
          </a:bodyPr>
          <a:lstStyle/>
          <a:p>
            <a:pPr marL="546735">
              <a:lnSpc>
                <a:spcPct val="100000"/>
              </a:lnSpc>
              <a:spcBef>
                <a:spcPts val="105"/>
              </a:spcBef>
            </a:pPr>
            <a:r>
              <a:rPr dirty="0"/>
              <a:t>Belady’s</a:t>
            </a:r>
            <a:r>
              <a:rPr spc="-105" dirty="0"/>
              <a:t> </a:t>
            </a:r>
            <a:r>
              <a:rPr dirty="0"/>
              <a:t>MIN</a:t>
            </a:r>
            <a:r>
              <a:rPr spc="-75" dirty="0"/>
              <a:t> </a:t>
            </a:r>
            <a:r>
              <a:rPr dirty="0"/>
              <a:t>Algorithm</a:t>
            </a:r>
            <a:r>
              <a:rPr spc="-90" dirty="0"/>
              <a:t> </a:t>
            </a:r>
            <a:r>
              <a:rPr dirty="0"/>
              <a:t>for</a:t>
            </a:r>
            <a:r>
              <a:rPr spc="-75" dirty="0"/>
              <a:t> </a:t>
            </a:r>
            <a:r>
              <a:rPr dirty="0"/>
              <a:t>Optimal</a:t>
            </a:r>
            <a:r>
              <a:rPr spc="-70" dirty="0"/>
              <a:t> </a:t>
            </a:r>
            <a:r>
              <a:rPr spc="-10" dirty="0"/>
              <a:t>Replacement</a:t>
            </a:r>
          </a:p>
        </p:txBody>
      </p:sp>
      <p:sp>
        <p:nvSpPr>
          <p:cNvPr id="4" name="object 4"/>
          <p:cNvSpPr txBox="1"/>
          <p:nvPr/>
        </p:nvSpPr>
        <p:spPr>
          <a:xfrm>
            <a:off x="2718816" y="3334511"/>
            <a:ext cx="6754495" cy="749935"/>
          </a:xfrm>
          <a:prstGeom prst="rect">
            <a:avLst/>
          </a:prstGeom>
          <a:solidFill>
            <a:srgbClr val="8FAADC"/>
          </a:solidFill>
          <a:ln w="12700">
            <a:solidFill>
              <a:srgbClr val="2E528F"/>
            </a:solidFill>
          </a:ln>
        </p:spPr>
        <p:txBody>
          <a:bodyPr vert="vert270" wrap="square" lIns="0" tIns="8255" rIns="0" bIns="0" rtlCol="0">
            <a:spAutoFit/>
          </a:bodyPr>
          <a:lstStyle/>
          <a:p>
            <a:pPr marL="159385">
              <a:lnSpc>
                <a:spcPct val="100000"/>
              </a:lnSpc>
              <a:spcBef>
                <a:spcPts val="65"/>
              </a:spcBef>
            </a:pPr>
            <a:r>
              <a:rPr sz="1800" dirty="0">
                <a:latin typeface="Calibri"/>
                <a:cs typeface="Calibri"/>
              </a:rPr>
              <a:t>Set</a:t>
            </a:r>
            <a:r>
              <a:rPr sz="1800" spc="-25" dirty="0">
                <a:latin typeface="Calibri"/>
                <a:cs typeface="Calibri"/>
              </a:rPr>
              <a:t> </a:t>
            </a:r>
            <a:r>
              <a:rPr sz="1800" spc="-50" dirty="0">
                <a:latin typeface="Calibri"/>
                <a:cs typeface="Calibri"/>
              </a:rPr>
              <a:t>0</a:t>
            </a:r>
            <a:endParaRPr sz="1800">
              <a:latin typeface="Calibri"/>
              <a:cs typeface="Calibri"/>
            </a:endParaRPr>
          </a:p>
        </p:txBody>
      </p:sp>
      <p:sp>
        <p:nvSpPr>
          <p:cNvPr id="5" name="object 5"/>
          <p:cNvSpPr txBox="1"/>
          <p:nvPr/>
        </p:nvSpPr>
        <p:spPr>
          <a:xfrm>
            <a:off x="4808220"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algn="ctr">
              <a:lnSpc>
                <a:spcPct val="100000"/>
              </a:lnSpc>
              <a:spcBef>
                <a:spcPts val="385"/>
              </a:spcBef>
            </a:pPr>
            <a:r>
              <a:rPr sz="1800" dirty="0">
                <a:latin typeface="Calibri"/>
                <a:cs typeface="Calibri"/>
              </a:rPr>
              <a:t>a</a:t>
            </a:r>
            <a:endParaRPr sz="1800">
              <a:latin typeface="Calibri"/>
              <a:cs typeface="Calibri"/>
            </a:endParaRPr>
          </a:p>
        </p:txBody>
      </p:sp>
      <p:sp>
        <p:nvSpPr>
          <p:cNvPr id="6" name="object 6"/>
          <p:cNvSpPr txBox="1"/>
          <p:nvPr/>
        </p:nvSpPr>
        <p:spPr>
          <a:xfrm>
            <a:off x="3212592"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marL="635" algn="ctr">
              <a:lnSpc>
                <a:spcPct val="100000"/>
              </a:lnSpc>
              <a:spcBef>
                <a:spcPts val="385"/>
              </a:spcBef>
            </a:pPr>
            <a:r>
              <a:rPr sz="1800" dirty="0">
                <a:latin typeface="Calibri"/>
                <a:cs typeface="Calibri"/>
              </a:rPr>
              <a:t>e</a:t>
            </a:r>
            <a:endParaRPr sz="1800">
              <a:latin typeface="Calibri"/>
              <a:cs typeface="Calibri"/>
            </a:endParaRPr>
          </a:p>
        </p:txBody>
      </p:sp>
      <p:sp>
        <p:nvSpPr>
          <p:cNvPr id="7" name="object 7"/>
          <p:cNvSpPr txBox="1"/>
          <p:nvPr/>
        </p:nvSpPr>
        <p:spPr>
          <a:xfrm>
            <a:off x="6373367"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marL="1270" algn="ctr">
              <a:lnSpc>
                <a:spcPct val="100000"/>
              </a:lnSpc>
              <a:spcBef>
                <a:spcPts val="385"/>
              </a:spcBef>
            </a:pPr>
            <a:r>
              <a:rPr sz="1800" dirty="0">
                <a:latin typeface="Calibri"/>
                <a:cs typeface="Calibri"/>
              </a:rPr>
              <a:t>b</a:t>
            </a:r>
            <a:endParaRPr sz="1800">
              <a:latin typeface="Calibri"/>
              <a:cs typeface="Calibri"/>
            </a:endParaRPr>
          </a:p>
        </p:txBody>
      </p:sp>
      <p:sp>
        <p:nvSpPr>
          <p:cNvPr id="8" name="object 8"/>
          <p:cNvSpPr txBox="1"/>
          <p:nvPr/>
        </p:nvSpPr>
        <p:spPr>
          <a:xfrm>
            <a:off x="7940040" y="3464052"/>
            <a:ext cx="1424940" cy="402590"/>
          </a:xfrm>
          <a:prstGeom prst="rect">
            <a:avLst/>
          </a:prstGeom>
          <a:solidFill>
            <a:srgbClr val="DAE2F3"/>
          </a:solidFill>
          <a:ln w="12700">
            <a:solidFill>
              <a:srgbClr val="2E528F"/>
            </a:solidFill>
          </a:ln>
        </p:spPr>
        <p:txBody>
          <a:bodyPr vert="horz" wrap="square" lIns="0" tIns="49530" rIns="0" bIns="0" rtlCol="0">
            <a:spAutoFit/>
          </a:bodyPr>
          <a:lstStyle/>
          <a:p>
            <a:pPr marL="3810" algn="ctr">
              <a:lnSpc>
                <a:spcPct val="100000"/>
              </a:lnSpc>
              <a:spcBef>
                <a:spcPts val="390"/>
              </a:spcBef>
            </a:pPr>
            <a:r>
              <a:rPr sz="1800" dirty="0">
                <a:latin typeface="Calibri"/>
                <a:cs typeface="Calibri"/>
              </a:rPr>
              <a:t>c</a:t>
            </a:r>
            <a:endParaRPr sz="1800">
              <a:latin typeface="Calibri"/>
              <a:cs typeface="Calibri"/>
            </a:endParaRPr>
          </a:p>
        </p:txBody>
      </p:sp>
      <p:pic>
        <p:nvPicPr>
          <p:cNvPr id="9" name="object 9"/>
          <p:cNvPicPr/>
          <p:nvPr/>
        </p:nvPicPr>
        <p:blipFill>
          <a:blip r:embed="rId2" cstate="print"/>
          <a:stretch>
            <a:fillRect/>
          </a:stretch>
        </p:blipFill>
        <p:spPr>
          <a:xfrm>
            <a:off x="10978642" y="3785361"/>
            <a:ext cx="166624" cy="160527"/>
          </a:xfrm>
          <a:prstGeom prst="rect">
            <a:avLst/>
          </a:prstGeom>
        </p:spPr>
      </p:pic>
      <p:sp>
        <p:nvSpPr>
          <p:cNvPr id="10" name="object 10"/>
          <p:cNvSpPr txBox="1"/>
          <p:nvPr/>
        </p:nvSpPr>
        <p:spPr>
          <a:xfrm>
            <a:off x="2991992" y="4054805"/>
            <a:ext cx="6626859"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reuse</a:t>
            </a:r>
            <a:r>
              <a:rPr sz="1800" spc="-30" dirty="0">
                <a:latin typeface="Calibri"/>
                <a:cs typeface="Calibri"/>
              </a:rPr>
              <a:t> </a:t>
            </a:r>
            <a:r>
              <a:rPr sz="1800" dirty="0">
                <a:latin typeface="Calibri"/>
                <a:cs typeface="Calibri"/>
              </a:rPr>
              <a:t>distance:</a:t>
            </a:r>
            <a:r>
              <a:rPr sz="1800" spc="-10" dirty="0">
                <a:latin typeface="Calibri"/>
                <a:cs typeface="Calibri"/>
              </a:rPr>
              <a:t> </a:t>
            </a:r>
            <a:r>
              <a:rPr sz="1800" dirty="0">
                <a:latin typeface="Calibri"/>
                <a:cs typeface="Calibri"/>
              </a:rPr>
              <a:t>2</a:t>
            </a:r>
            <a:r>
              <a:rPr sz="1800" spc="290" dirty="0">
                <a:latin typeface="Calibri"/>
                <a:cs typeface="Calibri"/>
              </a:rPr>
              <a:t> </a:t>
            </a:r>
            <a:r>
              <a:rPr sz="1800" dirty="0">
                <a:latin typeface="Calibri"/>
                <a:cs typeface="Calibri"/>
              </a:rPr>
              <a:t>reuse</a:t>
            </a:r>
            <a:r>
              <a:rPr sz="1800" spc="-30" dirty="0">
                <a:latin typeface="Calibri"/>
                <a:cs typeface="Calibri"/>
              </a:rPr>
              <a:t> </a:t>
            </a:r>
            <a:r>
              <a:rPr sz="1800" dirty="0">
                <a:latin typeface="Calibri"/>
                <a:cs typeface="Calibri"/>
              </a:rPr>
              <a:t>distance:</a:t>
            </a:r>
            <a:r>
              <a:rPr sz="1800" spc="-20" dirty="0">
                <a:latin typeface="Calibri"/>
                <a:cs typeface="Calibri"/>
              </a:rPr>
              <a:t> </a:t>
            </a:r>
            <a:r>
              <a:rPr sz="1800" dirty="0">
                <a:latin typeface="Calibri"/>
                <a:cs typeface="Calibri"/>
              </a:rPr>
              <a:t>1</a:t>
            </a:r>
            <a:r>
              <a:rPr sz="1800" spc="290" dirty="0">
                <a:latin typeface="Calibri"/>
                <a:cs typeface="Calibri"/>
              </a:rPr>
              <a:t> </a:t>
            </a:r>
            <a:r>
              <a:rPr sz="1800" dirty="0">
                <a:latin typeface="Calibri"/>
                <a:cs typeface="Calibri"/>
              </a:rPr>
              <a:t>reuse</a:t>
            </a:r>
            <a:r>
              <a:rPr sz="1800" spc="-30" dirty="0">
                <a:latin typeface="Calibri"/>
                <a:cs typeface="Calibri"/>
              </a:rPr>
              <a:t> </a:t>
            </a:r>
            <a:r>
              <a:rPr sz="1800" dirty="0">
                <a:latin typeface="Calibri"/>
                <a:cs typeface="Calibri"/>
              </a:rPr>
              <a:t>distance:</a:t>
            </a:r>
            <a:r>
              <a:rPr sz="1800" spc="-10" dirty="0">
                <a:latin typeface="Calibri"/>
                <a:cs typeface="Calibri"/>
              </a:rPr>
              <a:t> </a:t>
            </a:r>
            <a:r>
              <a:rPr sz="1800" dirty="0">
                <a:latin typeface="Calibri"/>
                <a:cs typeface="Calibri"/>
              </a:rPr>
              <a:t>4</a:t>
            </a:r>
            <a:r>
              <a:rPr sz="1800" spc="-80" dirty="0">
                <a:latin typeface="Calibri"/>
                <a:cs typeface="Calibri"/>
              </a:rPr>
              <a:t> </a:t>
            </a:r>
            <a:r>
              <a:rPr sz="2700" baseline="1543" dirty="0">
                <a:latin typeface="Calibri"/>
                <a:cs typeface="Calibri"/>
              </a:rPr>
              <a:t>reuse</a:t>
            </a:r>
            <a:r>
              <a:rPr sz="2700" spc="-37" baseline="1543" dirty="0">
                <a:latin typeface="Calibri"/>
                <a:cs typeface="Calibri"/>
              </a:rPr>
              <a:t> </a:t>
            </a:r>
            <a:r>
              <a:rPr sz="2700" baseline="1543" dirty="0">
                <a:latin typeface="Calibri"/>
                <a:cs typeface="Calibri"/>
              </a:rPr>
              <a:t>distance:</a:t>
            </a:r>
            <a:r>
              <a:rPr sz="2700" spc="-15" baseline="1543" dirty="0">
                <a:latin typeface="Calibri"/>
                <a:cs typeface="Calibri"/>
              </a:rPr>
              <a:t> </a:t>
            </a:r>
            <a:r>
              <a:rPr sz="2700" spc="-75" baseline="1543" dirty="0">
                <a:latin typeface="Calibri"/>
                <a:cs typeface="Calibri"/>
              </a:rPr>
              <a:t>∞</a:t>
            </a:r>
            <a:endParaRPr sz="2700" baseline="1543">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9636252" y="2045648"/>
          <a:ext cx="1294129" cy="3336925"/>
        </p:xfrm>
        <a:graphic>
          <a:graphicData uri="http://schemas.openxmlformats.org/drawingml/2006/table">
            <a:tbl>
              <a:tblPr firstRow="1" bandRow="1">
                <a:tableStyleId>{2D5ABB26-0587-4C30-8999-92F81FD0307C}</a:tableStyleId>
              </a:tblPr>
              <a:tblGrid>
                <a:gridCol w="374015">
                  <a:extLst>
                    <a:ext uri="{9D8B030D-6E8A-4147-A177-3AD203B41FA5}">
                      <a16:colId xmlns:a16="http://schemas.microsoft.com/office/drawing/2014/main" val="20000"/>
                    </a:ext>
                  </a:extLst>
                </a:gridCol>
                <a:gridCol w="410209">
                  <a:extLst>
                    <a:ext uri="{9D8B030D-6E8A-4147-A177-3AD203B41FA5}">
                      <a16:colId xmlns:a16="http://schemas.microsoft.com/office/drawing/2014/main" val="20001"/>
                    </a:ext>
                  </a:extLst>
                </a:gridCol>
                <a:gridCol w="509905">
                  <a:extLst>
                    <a:ext uri="{9D8B030D-6E8A-4147-A177-3AD203B41FA5}">
                      <a16:colId xmlns:a16="http://schemas.microsoft.com/office/drawing/2014/main" val="20002"/>
                    </a:ext>
                  </a:extLst>
                </a:gridCol>
              </a:tblGrid>
              <a:tr h="297815">
                <a:tc>
                  <a:txBody>
                    <a:bodyPr/>
                    <a:lstStyle/>
                    <a:p>
                      <a:pPr marL="31750">
                        <a:lnSpc>
                          <a:spcPts val="211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211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2110"/>
                        </a:lnSpc>
                      </a:pPr>
                      <a:r>
                        <a:rPr sz="1800" spc="-25" dirty="0">
                          <a:latin typeface="Courier New"/>
                          <a:cs typeface="Courier New"/>
                        </a:rPr>
                        <a:t>0xe</a:t>
                      </a:r>
                      <a:endParaRPr sz="1800">
                        <a:latin typeface="Courier New"/>
                        <a:cs typeface="Courier New"/>
                      </a:endParaRPr>
                    </a:p>
                  </a:txBody>
                  <a:tcPr marL="0" marR="0" marT="0" marB="0"/>
                </a:tc>
                <a:extLst>
                  <a:ext uri="{0D108BD9-81ED-4DB2-BD59-A6C34878D82A}">
                    <a16:rowId xmlns:a16="http://schemas.microsoft.com/office/drawing/2014/main" val="10000"/>
                  </a:ext>
                </a:extLst>
              </a:tr>
              <a:tr h="27368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1"/>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0xb</a:t>
                      </a:r>
                      <a:endParaRPr sz="1800">
                        <a:latin typeface="Courier New"/>
                        <a:cs typeface="Courier New"/>
                      </a:endParaRPr>
                    </a:p>
                  </a:txBody>
                  <a:tcPr marL="0" marR="0" marT="0" marB="0"/>
                </a:tc>
                <a:extLst>
                  <a:ext uri="{0D108BD9-81ED-4DB2-BD59-A6C34878D82A}">
                    <a16:rowId xmlns:a16="http://schemas.microsoft.com/office/drawing/2014/main" val="10002"/>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3"/>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0xc</a:t>
                      </a:r>
                      <a:endParaRPr sz="1800">
                        <a:latin typeface="Courier New"/>
                        <a:cs typeface="Courier New"/>
                      </a:endParaRPr>
                    </a:p>
                  </a:txBody>
                  <a:tcPr marL="0" marR="0" marT="0" marB="0"/>
                </a:tc>
                <a:extLst>
                  <a:ext uri="{0D108BD9-81ED-4DB2-BD59-A6C34878D82A}">
                    <a16:rowId xmlns:a16="http://schemas.microsoft.com/office/drawing/2014/main" val="10004"/>
                  </a:ext>
                </a:extLst>
              </a:tr>
              <a:tr h="27368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5"/>
                  </a:ext>
                </a:extLst>
              </a:tr>
              <a:tr h="41148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0xd</a:t>
                      </a:r>
                      <a:endParaRPr sz="1800">
                        <a:latin typeface="Courier New"/>
                        <a:cs typeface="Courier New"/>
                      </a:endParaRPr>
                    </a:p>
                  </a:txBody>
                  <a:tcPr marL="0" marR="0" marT="0" marB="0"/>
                </a:tc>
                <a:extLst>
                  <a:ext uri="{0D108BD9-81ED-4DB2-BD59-A6C34878D82A}">
                    <a16:rowId xmlns:a16="http://schemas.microsoft.com/office/drawing/2014/main" val="10006"/>
                  </a:ext>
                </a:extLst>
              </a:tr>
              <a:tr h="411480">
                <a:tc>
                  <a:txBody>
                    <a:bodyPr/>
                    <a:lstStyle/>
                    <a:p>
                      <a:pPr marL="31750">
                        <a:lnSpc>
                          <a:spcPts val="840"/>
                        </a:lnSpc>
                      </a:pPr>
                      <a:r>
                        <a:rPr sz="1800" spc="-25" dirty="0">
                          <a:latin typeface="Courier New"/>
                          <a:cs typeface="Courier New"/>
                        </a:rPr>
                        <a:t>lb</a:t>
                      </a:r>
                      <a:endParaRPr sz="1800">
                        <a:latin typeface="Courier New"/>
                        <a:cs typeface="Courier New"/>
                      </a:endParaRPr>
                    </a:p>
                    <a:p>
                      <a:pPr marL="31750">
                        <a:lnSpc>
                          <a:spcPct val="100000"/>
                        </a:lnSpc>
                      </a:pPr>
                      <a:r>
                        <a:rPr sz="1800" spc="-25" dirty="0">
                          <a:latin typeface="Courier New"/>
                          <a:cs typeface="Courier New"/>
                        </a:rPr>
                        <a:t>lb</a:t>
                      </a:r>
                      <a:endParaRPr sz="1800">
                        <a:latin typeface="Courier New"/>
                        <a:cs typeface="Courier New"/>
                      </a:endParaRPr>
                    </a:p>
                  </a:txBody>
                  <a:tcPr marL="0" marR="0" marT="0" marB="0"/>
                </a:tc>
                <a:tc>
                  <a:txBody>
                    <a:bodyPr/>
                    <a:lstStyle/>
                    <a:p>
                      <a:pPr marL="67310">
                        <a:lnSpc>
                          <a:spcPts val="840"/>
                        </a:lnSpc>
                      </a:pPr>
                      <a:r>
                        <a:rPr sz="1800" spc="-25" dirty="0">
                          <a:latin typeface="Courier New"/>
                          <a:cs typeface="Courier New"/>
                        </a:rPr>
                        <a:t>x6</a:t>
                      </a:r>
                      <a:endParaRPr sz="1800">
                        <a:latin typeface="Courier New"/>
                        <a:cs typeface="Courier New"/>
                      </a:endParaRPr>
                    </a:p>
                    <a:p>
                      <a:pPr marL="67310">
                        <a:lnSpc>
                          <a:spcPct val="100000"/>
                        </a:lnSpc>
                      </a:pPr>
                      <a:r>
                        <a:rPr sz="1800" spc="-25" dirty="0">
                          <a:latin typeface="Courier New"/>
                          <a:cs typeface="Courier New"/>
                        </a:rPr>
                        <a:t>x6</a:t>
                      </a:r>
                      <a:endParaRPr sz="1800">
                        <a:latin typeface="Courier New"/>
                        <a:cs typeface="Courier New"/>
                      </a:endParaRPr>
                    </a:p>
                  </a:txBody>
                  <a:tcPr marL="0" marR="0" marT="0" marB="0"/>
                </a:tc>
                <a:tc>
                  <a:txBody>
                    <a:bodyPr/>
                    <a:lstStyle/>
                    <a:p>
                      <a:pPr marL="67310">
                        <a:lnSpc>
                          <a:spcPts val="840"/>
                        </a:lnSpc>
                      </a:pPr>
                      <a:r>
                        <a:rPr sz="1800" spc="-25" dirty="0">
                          <a:latin typeface="Courier New"/>
                          <a:cs typeface="Courier New"/>
                        </a:rPr>
                        <a:t>0xa</a:t>
                      </a:r>
                      <a:endParaRPr sz="1800">
                        <a:latin typeface="Courier New"/>
                        <a:cs typeface="Courier New"/>
                      </a:endParaRPr>
                    </a:p>
                    <a:p>
                      <a:pPr marL="67310">
                        <a:lnSpc>
                          <a:spcPct val="100000"/>
                        </a:lnSpc>
                      </a:pPr>
                      <a:r>
                        <a:rPr sz="1800" spc="-25" dirty="0">
                          <a:latin typeface="Courier New"/>
                          <a:cs typeface="Courier New"/>
                        </a:rPr>
                        <a:t>0xe</a:t>
                      </a:r>
                      <a:endParaRPr sz="1800">
                        <a:latin typeface="Courier New"/>
                        <a:cs typeface="Courier New"/>
                      </a:endParaRPr>
                    </a:p>
                  </a:txBody>
                  <a:tcPr marL="0" marR="0" marT="0" marB="0"/>
                </a:tc>
                <a:extLst>
                  <a:ext uri="{0D108BD9-81ED-4DB2-BD59-A6C34878D82A}">
                    <a16:rowId xmlns:a16="http://schemas.microsoft.com/office/drawing/2014/main" val="10007"/>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8"/>
                  </a:ext>
                </a:extLst>
              </a:tr>
              <a:tr h="27368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0xb</a:t>
                      </a:r>
                      <a:endParaRPr sz="1800">
                        <a:latin typeface="Courier New"/>
                        <a:cs typeface="Courier New"/>
                      </a:endParaRPr>
                    </a:p>
                  </a:txBody>
                  <a:tcPr marL="0" marR="0" marT="0" marB="0"/>
                </a:tc>
                <a:extLst>
                  <a:ext uri="{0D108BD9-81ED-4DB2-BD59-A6C34878D82A}">
                    <a16:rowId xmlns:a16="http://schemas.microsoft.com/office/drawing/2014/main" val="10009"/>
                  </a:ext>
                </a:extLst>
              </a:tr>
              <a:tr h="29781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10"/>
                  </a:ext>
                </a:extLst>
              </a:tr>
            </a:tbl>
          </a:graphicData>
        </a:graphic>
      </p:graphicFrame>
      <p:sp>
        <p:nvSpPr>
          <p:cNvPr id="3" name="object 3"/>
          <p:cNvSpPr txBox="1">
            <a:spLocks noGrp="1"/>
          </p:cNvSpPr>
          <p:nvPr>
            <p:ph type="title"/>
          </p:nvPr>
        </p:nvSpPr>
        <p:spPr>
          <a:prstGeom prst="rect">
            <a:avLst/>
          </a:prstGeom>
        </p:spPr>
        <p:txBody>
          <a:bodyPr vert="horz" wrap="square" lIns="0" tIns="13335" rIns="0" bIns="0" rtlCol="0">
            <a:spAutoFit/>
          </a:bodyPr>
          <a:lstStyle/>
          <a:p>
            <a:pPr marL="546735">
              <a:lnSpc>
                <a:spcPct val="100000"/>
              </a:lnSpc>
              <a:spcBef>
                <a:spcPts val="105"/>
              </a:spcBef>
            </a:pPr>
            <a:r>
              <a:rPr dirty="0"/>
              <a:t>Belady’s</a:t>
            </a:r>
            <a:r>
              <a:rPr spc="-105" dirty="0"/>
              <a:t> </a:t>
            </a:r>
            <a:r>
              <a:rPr dirty="0"/>
              <a:t>MIN</a:t>
            </a:r>
            <a:r>
              <a:rPr spc="-75" dirty="0"/>
              <a:t> </a:t>
            </a:r>
            <a:r>
              <a:rPr dirty="0"/>
              <a:t>Algorithm</a:t>
            </a:r>
            <a:r>
              <a:rPr spc="-90" dirty="0"/>
              <a:t> </a:t>
            </a:r>
            <a:r>
              <a:rPr dirty="0"/>
              <a:t>for</a:t>
            </a:r>
            <a:r>
              <a:rPr spc="-75" dirty="0"/>
              <a:t> </a:t>
            </a:r>
            <a:r>
              <a:rPr dirty="0"/>
              <a:t>Optimal</a:t>
            </a:r>
            <a:r>
              <a:rPr spc="-70" dirty="0"/>
              <a:t> </a:t>
            </a:r>
            <a:r>
              <a:rPr spc="-10" dirty="0"/>
              <a:t>Replacement</a:t>
            </a:r>
          </a:p>
        </p:txBody>
      </p:sp>
      <p:grpSp>
        <p:nvGrpSpPr>
          <p:cNvPr id="4" name="object 4"/>
          <p:cNvGrpSpPr/>
          <p:nvPr/>
        </p:nvGrpSpPr>
        <p:grpSpPr>
          <a:xfrm>
            <a:off x="2712466" y="3328161"/>
            <a:ext cx="6767195" cy="762635"/>
            <a:chOff x="2712466" y="3328161"/>
            <a:chExt cx="6767195" cy="762635"/>
          </a:xfrm>
        </p:grpSpPr>
        <p:sp>
          <p:nvSpPr>
            <p:cNvPr id="5" name="object 5"/>
            <p:cNvSpPr/>
            <p:nvPr/>
          </p:nvSpPr>
          <p:spPr>
            <a:xfrm>
              <a:off x="2718816" y="3334511"/>
              <a:ext cx="6754495" cy="749935"/>
            </a:xfrm>
            <a:custGeom>
              <a:avLst/>
              <a:gdLst/>
              <a:ahLst/>
              <a:cxnLst/>
              <a:rect l="l" t="t" r="r" b="b"/>
              <a:pathLst>
                <a:path w="6754495" h="749935">
                  <a:moveTo>
                    <a:pt x="6754368" y="0"/>
                  </a:moveTo>
                  <a:lnTo>
                    <a:pt x="0" y="0"/>
                  </a:lnTo>
                  <a:lnTo>
                    <a:pt x="0" y="749807"/>
                  </a:lnTo>
                  <a:lnTo>
                    <a:pt x="6754368" y="749807"/>
                  </a:lnTo>
                  <a:lnTo>
                    <a:pt x="6754368" y="0"/>
                  </a:lnTo>
                  <a:close/>
                </a:path>
              </a:pathLst>
            </a:custGeom>
            <a:solidFill>
              <a:srgbClr val="8FAADC"/>
            </a:solidFill>
          </p:spPr>
          <p:txBody>
            <a:bodyPr wrap="square" lIns="0" tIns="0" rIns="0" bIns="0" rtlCol="0"/>
            <a:lstStyle/>
            <a:p>
              <a:endParaRPr/>
            </a:p>
          </p:txBody>
        </p:sp>
        <p:sp>
          <p:nvSpPr>
            <p:cNvPr id="6" name="object 6"/>
            <p:cNvSpPr/>
            <p:nvPr/>
          </p:nvSpPr>
          <p:spPr>
            <a:xfrm>
              <a:off x="2718816" y="3334511"/>
              <a:ext cx="6754495" cy="749935"/>
            </a:xfrm>
            <a:custGeom>
              <a:avLst/>
              <a:gdLst/>
              <a:ahLst/>
              <a:cxnLst/>
              <a:rect l="l" t="t" r="r" b="b"/>
              <a:pathLst>
                <a:path w="6754495" h="749935">
                  <a:moveTo>
                    <a:pt x="0" y="749807"/>
                  </a:moveTo>
                  <a:lnTo>
                    <a:pt x="6754368" y="749807"/>
                  </a:lnTo>
                  <a:lnTo>
                    <a:pt x="6754368" y="0"/>
                  </a:lnTo>
                  <a:lnTo>
                    <a:pt x="0" y="0"/>
                  </a:lnTo>
                  <a:lnTo>
                    <a:pt x="0" y="749807"/>
                  </a:lnTo>
                  <a:close/>
                </a:path>
              </a:pathLst>
            </a:custGeom>
            <a:ln w="12700">
              <a:solidFill>
                <a:srgbClr val="2E528F"/>
              </a:solidFill>
            </a:ln>
          </p:spPr>
          <p:txBody>
            <a:bodyPr wrap="square" lIns="0" tIns="0" rIns="0" bIns="0" rtlCol="0"/>
            <a:lstStyle/>
            <a:p>
              <a:endParaRPr/>
            </a:p>
          </p:txBody>
        </p:sp>
      </p:grpSp>
      <p:sp>
        <p:nvSpPr>
          <p:cNvPr id="7" name="object 7"/>
          <p:cNvSpPr txBox="1"/>
          <p:nvPr/>
        </p:nvSpPr>
        <p:spPr>
          <a:xfrm>
            <a:off x="2771520" y="3449682"/>
            <a:ext cx="254000" cy="487680"/>
          </a:xfrm>
          <a:prstGeom prst="rect">
            <a:avLst/>
          </a:prstGeom>
        </p:spPr>
        <p:txBody>
          <a:bodyPr vert="vert270" wrap="square" lIns="0" tIns="0" rIns="0" bIns="0" rtlCol="0">
            <a:spAutoFit/>
          </a:bodyPr>
          <a:lstStyle/>
          <a:p>
            <a:pPr marL="12700">
              <a:lnSpc>
                <a:spcPts val="1810"/>
              </a:lnSpc>
            </a:pPr>
            <a:r>
              <a:rPr sz="1800" dirty="0">
                <a:latin typeface="Calibri"/>
                <a:cs typeface="Calibri"/>
              </a:rPr>
              <a:t>Set</a:t>
            </a:r>
            <a:r>
              <a:rPr sz="1800" spc="-25" dirty="0">
                <a:latin typeface="Calibri"/>
                <a:cs typeface="Calibri"/>
              </a:rPr>
              <a:t> </a:t>
            </a:r>
            <a:r>
              <a:rPr sz="1800" spc="-50" dirty="0">
                <a:latin typeface="Calibri"/>
                <a:cs typeface="Calibri"/>
              </a:rPr>
              <a:t>0</a:t>
            </a:r>
            <a:endParaRPr sz="1800">
              <a:latin typeface="Calibri"/>
              <a:cs typeface="Calibri"/>
            </a:endParaRPr>
          </a:p>
        </p:txBody>
      </p:sp>
      <p:sp>
        <p:nvSpPr>
          <p:cNvPr id="8" name="object 8"/>
          <p:cNvSpPr txBox="1"/>
          <p:nvPr/>
        </p:nvSpPr>
        <p:spPr>
          <a:xfrm>
            <a:off x="4808220"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algn="ctr">
              <a:lnSpc>
                <a:spcPct val="100000"/>
              </a:lnSpc>
              <a:spcBef>
                <a:spcPts val="385"/>
              </a:spcBef>
            </a:pPr>
            <a:r>
              <a:rPr sz="1800" dirty="0">
                <a:latin typeface="Calibri"/>
                <a:cs typeface="Calibri"/>
              </a:rPr>
              <a:t>a</a:t>
            </a:r>
            <a:endParaRPr sz="1800">
              <a:latin typeface="Calibri"/>
              <a:cs typeface="Calibri"/>
            </a:endParaRPr>
          </a:p>
        </p:txBody>
      </p:sp>
      <p:sp>
        <p:nvSpPr>
          <p:cNvPr id="9" name="object 9"/>
          <p:cNvSpPr txBox="1"/>
          <p:nvPr/>
        </p:nvSpPr>
        <p:spPr>
          <a:xfrm>
            <a:off x="3212592"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marL="635" algn="ctr">
              <a:lnSpc>
                <a:spcPct val="100000"/>
              </a:lnSpc>
              <a:spcBef>
                <a:spcPts val="385"/>
              </a:spcBef>
            </a:pPr>
            <a:r>
              <a:rPr sz="1800" dirty="0">
                <a:latin typeface="Calibri"/>
                <a:cs typeface="Calibri"/>
              </a:rPr>
              <a:t>e</a:t>
            </a:r>
            <a:endParaRPr sz="1800">
              <a:latin typeface="Calibri"/>
              <a:cs typeface="Calibri"/>
            </a:endParaRPr>
          </a:p>
        </p:txBody>
      </p:sp>
      <p:sp>
        <p:nvSpPr>
          <p:cNvPr id="10" name="object 10"/>
          <p:cNvSpPr txBox="1"/>
          <p:nvPr/>
        </p:nvSpPr>
        <p:spPr>
          <a:xfrm>
            <a:off x="6373367"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marL="1270" algn="ctr">
              <a:lnSpc>
                <a:spcPct val="100000"/>
              </a:lnSpc>
              <a:spcBef>
                <a:spcPts val="385"/>
              </a:spcBef>
            </a:pPr>
            <a:r>
              <a:rPr sz="1800" dirty="0">
                <a:latin typeface="Calibri"/>
                <a:cs typeface="Calibri"/>
              </a:rPr>
              <a:t>b</a:t>
            </a:r>
            <a:endParaRPr sz="1800">
              <a:latin typeface="Calibri"/>
              <a:cs typeface="Calibri"/>
            </a:endParaRPr>
          </a:p>
        </p:txBody>
      </p:sp>
      <p:grpSp>
        <p:nvGrpSpPr>
          <p:cNvPr id="11" name="object 11"/>
          <p:cNvGrpSpPr/>
          <p:nvPr/>
        </p:nvGrpSpPr>
        <p:grpSpPr>
          <a:xfrm>
            <a:off x="7933690" y="3457702"/>
            <a:ext cx="1437640" cy="415290"/>
            <a:chOff x="7933690" y="3457702"/>
            <a:chExt cx="1437640" cy="415290"/>
          </a:xfrm>
        </p:grpSpPr>
        <p:sp>
          <p:nvSpPr>
            <p:cNvPr id="12" name="object 12"/>
            <p:cNvSpPr/>
            <p:nvPr/>
          </p:nvSpPr>
          <p:spPr>
            <a:xfrm>
              <a:off x="7940040" y="3464052"/>
              <a:ext cx="1424940" cy="402590"/>
            </a:xfrm>
            <a:custGeom>
              <a:avLst/>
              <a:gdLst/>
              <a:ahLst/>
              <a:cxnLst/>
              <a:rect l="l" t="t" r="r" b="b"/>
              <a:pathLst>
                <a:path w="1424940" h="402589">
                  <a:moveTo>
                    <a:pt x="1424940" y="0"/>
                  </a:moveTo>
                  <a:lnTo>
                    <a:pt x="0" y="0"/>
                  </a:lnTo>
                  <a:lnTo>
                    <a:pt x="0" y="402336"/>
                  </a:lnTo>
                  <a:lnTo>
                    <a:pt x="1424940" y="402336"/>
                  </a:lnTo>
                  <a:lnTo>
                    <a:pt x="1424940" y="0"/>
                  </a:lnTo>
                  <a:close/>
                </a:path>
              </a:pathLst>
            </a:custGeom>
            <a:solidFill>
              <a:srgbClr val="DAE2F3"/>
            </a:solidFill>
          </p:spPr>
          <p:txBody>
            <a:bodyPr wrap="square" lIns="0" tIns="0" rIns="0" bIns="0" rtlCol="0"/>
            <a:lstStyle/>
            <a:p>
              <a:endParaRPr/>
            </a:p>
          </p:txBody>
        </p:sp>
        <p:sp>
          <p:nvSpPr>
            <p:cNvPr id="13" name="object 13"/>
            <p:cNvSpPr/>
            <p:nvPr/>
          </p:nvSpPr>
          <p:spPr>
            <a:xfrm>
              <a:off x="7940040" y="3464052"/>
              <a:ext cx="1424940" cy="402590"/>
            </a:xfrm>
            <a:custGeom>
              <a:avLst/>
              <a:gdLst/>
              <a:ahLst/>
              <a:cxnLst/>
              <a:rect l="l" t="t" r="r" b="b"/>
              <a:pathLst>
                <a:path w="1424940" h="402589">
                  <a:moveTo>
                    <a:pt x="0" y="402336"/>
                  </a:moveTo>
                  <a:lnTo>
                    <a:pt x="1424940" y="402336"/>
                  </a:lnTo>
                  <a:lnTo>
                    <a:pt x="1424940" y="0"/>
                  </a:lnTo>
                  <a:lnTo>
                    <a:pt x="0" y="0"/>
                  </a:lnTo>
                  <a:lnTo>
                    <a:pt x="0" y="402336"/>
                  </a:lnTo>
                  <a:close/>
                </a:path>
              </a:pathLst>
            </a:custGeom>
            <a:ln w="12700">
              <a:solidFill>
                <a:srgbClr val="2E528F"/>
              </a:solidFill>
            </a:ln>
          </p:spPr>
          <p:txBody>
            <a:bodyPr wrap="square" lIns="0" tIns="0" rIns="0" bIns="0" rtlCol="0"/>
            <a:lstStyle/>
            <a:p>
              <a:endParaRPr/>
            </a:p>
          </p:txBody>
        </p:sp>
      </p:grpSp>
      <p:sp>
        <p:nvSpPr>
          <p:cNvPr id="14" name="object 14"/>
          <p:cNvSpPr txBox="1"/>
          <p:nvPr/>
        </p:nvSpPr>
        <p:spPr>
          <a:xfrm>
            <a:off x="8593581" y="3501008"/>
            <a:ext cx="12255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c</a:t>
            </a:r>
            <a:endParaRPr sz="1800">
              <a:latin typeface="Calibri"/>
              <a:cs typeface="Calibri"/>
            </a:endParaRPr>
          </a:p>
        </p:txBody>
      </p:sp>
      <p:pic>
        <p:nvPicPr>
          <p:cNvPr id="15" name="object 15"/>
          <p:cNvPicPr/>
          <p:nvPr/>
        </p:nvPicPr>
        <p:blipFill>
          <a:blip r:embed="rId2" cstate="print"/>
          <a:stretch>
            <a:fillRect/>
          </a:stretch>
        </p:blipFill>
        <p:spPr>
          <a:xfrm>
            <a:off x="10978642" y="3785361"/>
            <a:ext cx="166624" cy="160527"/>
          </a:xfrm>
          <a:prstGeom prst="rect">
            <a:avLst/>
          </a:prstGeom>
        </p:spPr>
      </p:pic>
      <p:sp>
        <p:nvSpPr>
          <p:cNvPr id="16" name="object 16"/>
          <p:cNvSpPr txBox="1"/>
          <p:nvPr/>
        </p:nvSpPr>
        <p:spPr>
          <a:xfrm>
            <a:off x="2991992" y="4054805"/>
            <a:ext cx="6626859"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reuse</a:t>
            </a:r>
            <a:r>
              <a:rPr sz="1800" spc="-30" dirty="0">
                <a:latin typeface="Calibri"/>
                <a:cs typeface="Calibri"/>
              </a:rPr>
              <a:t> </a:t>
            </a:r>
            <a:r>
              <a:rPr sz="1800" dirty="0">
                <a:latin typeface="Calibri"/>
                <a:cs typeface="Calibri"/>
              </a:rPr>
              <a:t>distance:</a:t>
            </a:r>
            <a:r>
              <a:rPr sz="1800" spc="-10" dirty="0">
                <a:latin typeface="Calibri"/>
                <a:cs typeface="Calibri"/>
              </a:rPr>
              <a:t> </a:t>
            </a:r>
            <a:r>
              <a:rPr sz="1800" dirty="0">
                <a:latin typeface="Calibri"/>
                <a:cs typeface="Calibri"/>
              </a:rPr>
              <a:t>2</a:t>
            </a:r>
            <a:r>
              <a:rPr sz="1800" spc="290" dirty="0">
                <a:latin typeface="Calibri"/>
                <a:cs typeface="Calibri"/>
              </a:rPr>
              <a:t> </a:t>
            </a:r>
            <a:r>
              <a:rPr sz="1800" dirty="0">
                <a:latin typeface="Calibri"/>
                <a:cs typeface="Calibri"/>
              </a:rPr>
              <a:t>reuse</a:t>
            </a:r>
            <a:r>
              <a:rPr sz="1800" spc="-30" dirty="0">
                <a:latin typeface="Calibri"/>
                <a:cs typeface="Calibri"/>
              </a:rPr>
              <a:t> </a:t>
            </a:r>
            <a:r>
              <a:rPr sz="1800" dirty="0">
                <a:latin typeface="Calibri"/>
                <a:cs typeface="Calibri"/>
              </a:rPr>
              <a:t>distance:</a:t>
            </a:r>
            <a:r>
              <a:rPr sz="1800" spc="-20" dirty="0">
                <a:latin typeface="Calibri"/>
                <a:cs typeface="Calibri"/>
              </a:rPr>
              <a:t> </a:t>
            </a:r>
            <a:r>
              <a:rPr sz="1800" dirty="0">
                <a:latin typeface="Calibri"/>
                <a:cs typeface="Calibri"/>
              </a:rPr>
              <a:t>1</a:t>
            </a:r>
            <a:r>
              <a:rPr sz="1800" spc="290" dirty="0">
                <a:latin typeface="Calibri"/>
                <a:cs typeface="Calibri"/>
              </a:rPr>
              <a:t> </a:t>
            </a:r>
            <a:r>
              <a:rPr sz="1800" dirty="0">
                <a:latin typeface="Calibri"/>
                <a:cs typeface="Calibri"/>
              </a:rPr>
              <a:t>reuse</a:t>
            </a:r>
            <a:r>
              <a:rPr sz="1800" spc="-30" dirty="0">
                <a:latin typeface="Calibri"/>
                <a:cs typeface="Calibri"/>
              </a:rPr>
              <a:t> </a:t>
            </a:r>
            <a:r>
              <a:rPr sz="1800" dirty="0">
                <a:latin typeface="Calibri"/>
                <a:cs typeface="Calibri"/>
              </a:rPr>
              <a:t>distance:</a:t>
            </a:r>
            <a:r>
              <a:rPr sz="1800" spc="-10" dirty="0">
                <a:latin typeface="Calibri"/>
                <a:cs typeface="Calibri"/>
              </a:rPr>
              <a:t> </a:t>
            </a:r>
            <a:r>
              <a:rPr sz="1800" dirty="0">
                <a:latin typeface="Calibri"/>
                <a:cs typeface="Calibri"/>
              </a:rPr>
              <a:t>4</a:t>
            </a:r>
            <a:r>
              <a:rPr sz="1800" spc="-80" dirty="0">
                <a:latin typeface="Calibri"/>
                <a:cs typeface="Calibri"/>
              </a:rPr>
              <a:t> </a:t>
            </a:r>
            <a:r>
              <a:rPr sz="2700" baseline="1543" dirty="0">
                <a:latin typeface="Calibri"/>
                <a:cs typeface="Calibri"/>
              </a:rPr>
              <a:t>reuse</a:t>
            </a:r>
            <a:r>
              <a:rPr sz="2700" spc="-37" baseline="1543" dirty="0">
                <a:latin typeface="Calibri"/>
                <a:cs typeface="Calibri"/>
              </a:rPr>
              <a:t> </a:t>
            </a:r>
            <a:r>
              <a:rPr sz="2700" baseline="1543" dirty="0">
                <a:latin typeface="Calibri"/>
                <a:cs typeface="Calibri"/>
              </a:rPr>
              <a:t>distance:</a:t>
            </a:r>
            <a:r>
              <a:rPr sz="2700" spc="-15" baseline="1543" dirty="0">
                <a:latin typeface="Calibri"/>
                <a:cs typeface="Calibri"/>
              </a:rPr>
              <a:t> </a:t>
            </a:r>
            <a:r>
              <a:rPr sz="2700" spc="-75" baseline="1543" dirty="0">
                <a:latin typeface="Calibri"/>
                <a:cs typeface="Calibri"/>
              </a:rPr>
              <a:t>∞</a:t>
            </a:r>
            <a:endParaRPr sz="2700" baseline="1543">
              <a:latin typeface="Calibri"/>
              <a:cs typeface="Calibri"/>
            </a:endParaRPr>
          </a:p>
        </p:txBody>
      </p:sp>
      <p:grpSp>
        <p:nvGrpSpPr>
          <p:cNvPr id="17" name="object 17"/>
          <p:cNvGrpSpPr/>
          <p:nvPr/>
        </p:nvGrpSpPr>
        <p:grpSpPr>
          <a:xfrm>
            <a:off x="7799578" y="2755138"/>
            <a:ext cx="1706245" cy="751840"/>
            <a:chOff x="7799578" y="2755138"/>
            <a:chExt cx="1706245" cy="751840"/>
          </a:xfrm>
        </p:grpSpPr>
        <p:sp>
          <p:nvSpPr>
            <p:cNvPr id="18" name="object 18"/>
            <p:cNvSpPr/>
            <p:nvPr/>
          </p:nvSpPr>
          <p:spPr>
            <a:xfrm>
              <a:off x="7805928" y="2761488"/>
              <a:ext cx="1693545" cy="739140"/>
            </a:xfrm>
            <a:custGeom>
              <a:avLst/>
              <a:gdLst/>
              <a:ahLst/>
              <a:cxnLst/>
              <a:rect l="l" t="t" r="r" b="b"/>
              <a:pathLst>
                <a:path w="1693545" h="739139">
                  <a:moveTo>
                    <a:pt x="1269873" y="0"/>
                  </a:moveTo>
                  <a:lnTo>
                    <a:pt x="423291" y="0"/>
                  </a:lnTo>
                  <a:lnTo>
                    <a:pt x="423291" y="369570"/>
                  </a:lnTo>
                  <a:lnTo>
                    <a:pt x="0" y="369570"/>
                  </a:lnTo>
                  <a:lnTo>
                    <a:pt x="846581" y="739139"/>
                  </a:lnTo>
                  <a:lnTo>
                    <a:pt x="1693164" y="369570"/>
                  </a:lnTo>
                  <a:lnTo>
                    <a:pt x="1269873" y="369570"/>
                  </a:lnTo>
                  <a:lnTo>
                    <a:pt x="1269873" y="0"/>
                  </a:lnTo>
                  <a:close/>
                </a:path>
              </a:pathLst>
            </a:custGeom>
            <a:solidFill>
              <a:srgbClr val="000000"/>
            </a:solidFill>
          </p:spPr>
          <p:txBody>
            <a:bodyPr wrap="square" lIns="0" tIns="0" rIns="0" bIns="0" rtlCol="0"/>
            <a:lstStyle/>
            <a:p>
              <a:endParaRPr/>
            </a:p>
          </p:txBody>
        </p:sp>
        <p:sp>
          <p:nvSpPr>
            <p:cNvPr id="19" name="object 19"/>
            <p:cNvSpPr/>
            <p:nvPr/>
          </p:nvSpPr>
          <p:spPr>
            <a:xfrm>
              <a:off x="7805928" y="2761488"/>
              <a:ext cx="1693545" cy="739140"/>
            </a:xfrm>
            <a:custGeom>
              <a:avLst/>
              <a:gdLst/>
              <a:ahLst/>
              <a:cxnLst/>
              <a:rect l="l" t="t" r="r" b="b"/>
              <a:pathLst>
                <a:path w="1693545" h="739139">
                  <a:moveTo>
                    <a:pt x="0" y="369570"/>
                  </a:moveTo>
                  <a:lnTo>
                    <a:pt x="423291" y="369570"/>
                  </a:lnTo>
                  <a:lnTo>
                    <a:pt x="423291" y="0"/>
                  </a:lnTo>
                  <a:lnTo>
                    <a:pt x="1269873" y="0"/>
                  </a:lnTo>
                  <a:lnTo>
                    <a:pt x="1269873" y="369570"/>
                  </a:lnTo>
                  <a:lnTo>
                    <a:pt x="1693164" y="369570"/>
                  </a:lnTo>
                  <a:lnTo>
                    <a:pt x="846581" y="739139"/>
                  </a:lnTo>
                  <a:lnTo>
                    <a:pt x="0" y="369570"/>
                  </a:lnTo>
                  <a:close/>
                </a:path>
              </a:pathLst>
            </a:custGeom>
            <a:ln w="12700">
              <a:solidFill>
                <a:srgbClr val="000000"/>
              </a:solidFill>
            </a:ln>
          </p:spPr>
          <p:txBody>
            <a:bodyPr wrap="square" lIns="0" tIns="0" rIns="0" bIns="0" rtlCol="0"/>
            <a:lstStyle/>
            <a:p>
              <a:endParaRPr/>
            </a:p>
          </p:txBody>
        </p:sp>
      </p:grpSp>
      <p:sp>
        <p:nvSpPr>
          <p:cNvPr id="20" name="object 20"/>
          <p:cNvSpPr txBox="1"/>
          <p:nvPr/>
        </p:nvSpPr>
        <p:spPr>
          <a:xfrm>
            <a:off x="8423909" y="2736850"/>
            <a:ext cx="460375" cy="574040"/>
          </a:xfrm>
          <a:prstGeom prst="rect">
            <a:avLst/>
          </a:prstGeom>
        </p:spPr>
        <p:txBody>
          <a:bodyPr vert="horz" wrap="square" lIns="0" tIns="12700" rIns="0" bIns="0" rtlCol="0">
            <a:spAutoFit/>
          </a:bodyPr>
          <a:lstStyle/>
          <a:p>
            <a:pPr marL="12700" marR="5080">
              <a:lnSpc>
                <a:spcPct val="100000"/>
              </a:lnSpc>
              <a:spcBef>
                <a:spcPts val="100"/>
              </a:spcBef>
            </a:pPr>
            <a:r>
              <a:rPr sz="1800" spc="-25" dirty="0">
                <a:solidFill>
                  <a:srgbClr val="FFFFFF"/>
                </a:solidFill>
                <a:latin typeface="Calibri"/>
                <a:cs typeface="Calibri"/>
              </a:rPr>
              <a:t>Evict </a:t>
            </a:r>
            <a:r>
              <a:rPr sz="1800" spc="-20" dirty="0">
                <a:solidFill>
                  <a:srgbClr val="FFFFFF"/>
                </a:solidFill>
                <a:latin typeface="Calibri"/>
                <a:cs typeface="Calibri"/>
              </a:rPr>
              <a:t>Next</a:t>
            </a:r>
            <a:endParaRPr sz="1800">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546735">
              <a:lnSpc>
                <a:spcPct val="100000"/>
              </a:lnSpc>
              <a:spcBef>
                <a:spcPts val="105"/>
              </a:spcBef>
            </a:pPr>
            <a:r>
              <a:rPr dirty="0"/>
              <a:t>Belady’s</a:t>
            </a:r>
            <a:r>
              <a:rPr spc="-105" dirty="0"/>
              <a:t> </a:t>
            </a:r>
            <a:r>
              <a:rPr dirty="0"/>
              <a:t>MIN</a:t>
            </a:r>
            <a:r>
              <a:rPr spc="-75" dirty="0"/>
              <a:t> </a:t>
            </a:r>
            <a:r>
              <a:rPr dirty="0"/>
              <a:t>Algorithm</a:t>
            </a:r>
            <a:r>
              <a:rPr spc="-90" dirty="0"/>
              <a:t> </a:t>
            </a:r>
            <a:r>
              <a:rPr dirty="0"/>
              <a:t>for</a:t>
            </a:r>
            <a:r>
              <a:rPr spc="-75" dirty="0"/>
              <a:t> </a:t>
            </a:r>
            <a:r>
              <a:rPr dirty="0"/>
              <a:t>Optimal</a:t>
            </a:r>
            <a:r>
              <a:rPr spc="-70" dirty="0"/>
              <a:t> </a:t>
            </a:r>
            <a:r>
              <a:rPr spc="-10" dirty="0"/>
              <a:t>Replacement</a:t>
            </a:r>
          </a:p>
        </p:txBody>
      </p:sp>
      <p:sp>
        <p:nvSpPr>
          <p:cNvPr id="3" name="object 3"/>
          <p:cNvSpPr txBox="1"/>
          <p:nvPr/>
        </p:nvSpPr>
        <p:spPr>
          <a:xfrm>
            <a:off x="2059304" y="1901444"/>
            <a:ext cx="8759190" cy="1946275"/>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ourier New"/>
                <a:cs typeface="Courier New"/>
              </a:rPr>
              <a:t>findBlockMIN(){</a:t>
            </a:r>
            <a:endParaRPr sz="1800">
              <a:latin typeface="Courier New"/>
              <a:cs typeface="Courier New"/>
            </a:endParaRPr>
          </a:p>
          <a:p>
            <a:pPr marL="559435" marR="4234180">
              <a:lnSpc>
                <a:spcPct val="100000"/>
              </a:lnSpc>
            </a:pPr>
            <a:r>
              <a:rPr sz="1800" b="1" dirty="0">
                <a:latin typeface="Courier New"/>
                <a:cs typeface="Courier New"/>
              </a:rPr>
              <a:t>0://init</a:t>
            </a:r>
            <a:r>
              <a:rPr sz="1800" b="1" spc="-55" dirty="0">
                <a:latin typeface="Courier New"/>
                <a:cs typeface="Courier New"/>
              </a:rPr>
              <a:t> </a:t>
            </a:r>
            <a:r>
              <a:rPr sz="1800" b="1" dirty="0">
                <a:latin typeface="Courier New"/>
                <a:cs typeface="Courier New"/>
              </a:rPr>
              <a:t>reuse</a:t>
            </a:r>
            <a:r>
              <a:rPr sz="1800" b="1" spc="-55" dirty="0">
                <a:latin typeface="Courier New"/>
                <a:cs typeface="Courier New"/>
              </a:rPr>
              <a:t> </a:t>
            </a:r>
            <a:r>
              <a:rPr sz="1800" b="1" spc="-10" dirty="0">
                <a:latin typeface="Courier New"/>
                <a:cs typeface="Courier New"/>
              </a:rPr>
              <a:t>distances </a:t>
            </a:r>
            <a:r>
              <a:rPr sz="1800" b="1" dirty="0">
                <a:latin typeface="Courier New"/>
                <a:cs typeface="Courier New"/>
              </a:rPr>
              <a:t>1:for</a:t>
            </a:r>
            <a:r>
              <a:rPr sz="1800" b="1" spc="-60" dirty="0">
                <a:latin typeface="Courier New"/>
                <a:cs typeface="Courier New"/>
              </a:rPr>
              <a:t> </a:t>
            </a:r>
            <a:r>
              <a:rPr sz="1800" b="1" dirty="0">
                <a:latin typeface="Courier New"/>
                <a:cs typeface="Courier New"/>
              </a:rPr>
              <a:t>each</a:t>
            </a:r>
            <a:r>
              <a:rPr sz="1800" b="1" spc="-50" dirty="0">
                <a:latin typeface="Courier New"/>
                <a:cs typeface="Courier New"/>
              </a:rPr>
              <a:t> </a:t>
            </a:r>
            <a:r>
              <a:rPr sz="1800" b="1" dirty="0">
                <a:latin typeface="Courier New"/>
                <a:cs typeface="Courier New"/>
              </a:rPr>
              <a:t>block</a:t>
            </a:r>
            <a:r>
              <a:rPr sz="1800" b="1" spc="-45" dirty="0">
                <a:latin typeface="Courier New"/>
                <a:cs typeface="Courier New"/>
              </a:rPr>
              <a:t> </a:t>
            </a:r>
            <a:r>
              <a:rPr sz="1800" b="1" dirty="0">
                <a:latin typeface="Courier New"/>
                <a:cs typeface="Courier New"/>
              </a:rPr>
              <a:t>in</a:t>
            </a:r>
            <a:r>
              <a:rPr sz="1800" b="1" spc="-40" dirty="0">
                <a:latin typeface="Courier New"/>
                <a:cs typeface="Courier New"/>
              </a:rPr>
              <a:t> </a:t>
            </a:r>
            <a:r>
              <a:rPr sz="1800" b="1" dirty="0">
                <a:latin typeface="Courier New"/>
                <a:cs typeface="Courier New"/>
              </a:rPr>
              <a:t>cache,</a:t>
            </a:r>
            <a:r>
              <a:rPr sz="1800" b="1" spc="-45" dirty="0">
                <a:latin typeface="Courier New"/>
                <a:cs typeface="Courier New"/>
              </a:rPr>
              <a:t> </a:t>
            </a:r>
            <a:r>
              <a:rPr sz="1800" b="1" spc="-25" dirty="0">
                <a:latin typeface="Courier New"/>
                <a:cs typeface="Courier New"/>
              </a:rPr>
              <a:t>b:</a:t>
            </a:r>
            <a:endParaRPr sz="1800">
              <a:latin typeface="Courier New"/>
              <a:cs typeface="Courier New"/>
            </a:endParaRPr>
          </a:p>
          <a:p>
            <a:pPr marL="559435">
              <a:lnSpc>
                <a:spcPct val="100000"/>
              </a:lnSpc>
              <a:tabLst>
                <a:tab pos="1377315" algn="l"/>
              </a:tabLst>
            </a:pPr>
            <a:r>
              <a:rPr sz="1800" b="1" spc="-25" dirty="0">
                <a:latin typeface="Courier New"/>
                <a:cs typeface="Courier New"/>
              </a:rPr>
              <a:t>2:</a:t>
            </a:r>
            <a:r>
              <a:rPr sz="1800" b="1" dirty="0">
                <a:latin typeface="Courier New"/>
                <a:cs typeface="Courier New"/>
              </a:rPr>
              <a:t>	RD[b]</a:t>
            </a:r>
            <a:r>
              <a:rPr sz="1800" b="1" spc="-55" dirty="0">
                <a:latin typeface="Courier New"/>
                <a:cs typeface="Courier New"/>
              </a:rPr>
              <a:t> </a:t>
            </a:r>
            <a:r>
              <a:rPr sz="1800" b="1" dirty="0">
                <a:latin typeface="Courier New"/>
                <a:cs typeface="Courier New"/>
              </a:rPr>
              <a:t>=</a:t>
            </a:r>
            <a:r>
              <a:rPr sz="1800" b="1" spc="-30" dirty="0">
                <a:latin typeface="Courier New"/>
                <a:cs typeface="Courier New"/>
              </a:rPr>
              <a:t> </a:t>
            </a:r>
            <a:r>
              <a:rPr sz="1800" b="1" dirty="0">
                <a:latin typeface="Courier New"/>
                <a:cs typeface="Courier New"/>
              </a:rPr>
              <a:t>0;</a:t>
            </a:r>
            <a:r>
              <a:rPr sz="1800" b="1" spc="-40" dirty="0">
                <a:latin typeface="Courier New"/>
                <a:cs typeface="Courier New"/>
              </a:rPr>
              <a:t> </a:t>
            </a:r>
            <a:r>
              <a:rPr sz="1800" b="1" dirty="0">
                <a:latin typeface="Courier New"/>
                <a:cs typeface="Courier New"/>
              </a:rPr>
              <a:t>RD_done[b]</a:t>
            </a:r>
            <a:r>
              <a:rPr sz="1800" b="1" spc="-40" dirty="0">
                <a:latin typeface="Courier New"/>
                <a:cs typeface="Courier New"/>
              </a:rPr>
              <a:t> </a:t>
            </a:r>
            <a:r>
              <a:rPr sz="1800" b="1" dirty="0">
                <a:latin typeface="Courier New"/>
                <a:cs typeface="Courier New"/>
              </a:rPr>
              <a:t>=</a:t>
            </a:r>
            <a:r>
              <a:rPr sz="1800" b="1" spc="-40" dirty="0">
                <a:latin typeface="Courier New"/>
                <a:cs typeface="Courier New"/>
              </a:rPr>
              <a:t> </a:t>
            </a:r>
            <a:r>
              <a:rPr sz="1800" b="1" spc="-10" dirty="0">
                <a:latin typeface="Courier New"/>
                <a:cs typeface="Courier New"/>
              </a:rPr>
              <a:t>false;</a:t>
            </a:r>
            <a:endParaRPr sz="1800">
              <a:latin typeface="Courier New"/>
              <a:cs typeface="Courier New"/>
            </a:endParaRPr>
          </a:p>
          <a:p>
            <a:pPr marL="559435">
              <a:lnSpc>
                <a:spcPct val="100000"/>
              </a:lnSpc>
            </a:pPr>
            <a:r>
              <a:rPr sz="1800" b="1" dirty="0">
                <a:latin typeface="Courier New"/>
                <a:cs typeface="Courier New"/>
              </a:rPr>
              <a:t>3://look</a:t>
            </a:r>
            <a:r>
              <a:rPr sz="1800" b="1" spc="-60" dirty="0">
                <a:latin typeface="Courier New"/>
                <a:cs typeface="Courier New"/>
              </a:rPr>
              <a:t> </a:t>
            </a:r>
            <a:r>
              <a:rPr sz="1800" b="1" dirty="0">
                <a:latin typeface="Courier New"/>
                <a:cs typeface="Courier New"/>
              </a:rPr>
              <a:t>forward</a:t>
            </a:r>
            <a:r>
              <a:rPr sz="1800" b="1" spc="-70" dirty="0">
                <a:latin typeface="Courier New"/>
                <a:cs typeface="Courier New"/>
              </a:rPr>
              <a:t> </a:t>
            </a:r>
            <a:r>
              <a:rPr sz="1800" b="1" dirty="0">
                <a:latin typeface="Courier New"/>
                <a:cs typeface="Courier New"/>
              </a:rPr>
              <a:t>in</a:t>
            </a:r>
            <a:r>
              <a:rPr sz="1800" b="1" spc="-55" dirty="0">
                <a:latin typeface="Courier New"/>
                <a:cs typeface="Courier New"/>
              </a:rPr>
              <a:t> </a:t>
            </a:r>
            <a:r>
              <a:rPr sz="1800" b="1" dirty="0">
                <a:latin typeface="Courier New"/>
                <a:cs typeface="Courier New"/>
              </a:rPr>
              <a:t>the</a:t>
            </a:r>
            <a:r>
              <a:rPr sz="1800" b="1" spc="-70" dirty="0">
                <a:latin typeface="Courier New"/>
                <a:cs typeface="Courier New"/>
              </a:rPr>
              <a:t> </a:t>
            </a:r>
            <a:r>
              <a:rPr sz="1800" b="1" dirty="0">
                <a:latin typeface="Courier New"/>
                <a:cs typeface="Courier New"/>
              </a:rPr>
              <a:t>execution</a:t>
            </a:r>
            <a:r>
              <a:rPr sz="1800" b="1" spc="-70" dirty="0">
                <a:latin typeface="Courier New"/>
                <a:cs typeface="Courier New"/>
              </a:rPr>
              <a:t> </a:t>
            </a:r>
            <a:r>
              <a:rPr sz="1800" b="1" spc="-10" dirty="0">
                <a:latin typeface="Courier New"/>
                <a:cs typeface="Courier New"/>
              </a:rPr>
              <a:t>trace</a:t>
            </a:r>
            <a:endParaRPr sz="1800">
              <a:latin typeface="Courier New"/>
              <a:cs typeface="Courier New"/>
            </a:endParaRPr>
          </a:p>
          <a:p>
            <a:pPr marL="559435" marR="5080">
              <a:lnSpc>
                <a:spcPct val="100000"/>
              </a:lnSpc>
            </a:pPr>
            <a:r>
              <a:rPr sz="1800" b="1" dirty="0">
                <a:latin typeface="Courier New"/>
                <a:cs typeface="Courier New"/>
              </a:rPr>
              <a:t>4:for</a:t>
            </a:r>
            <a:r>
              <a:rPr sz="1800" b="1" spc="-55" dirty="0">
                <a:latin typeface="Courier New"/>
                <a:cs typeface="Courier New"/>
              </a:rPr>
              <a:t> </a:t>
            </a:r>
            <a:r>
              <a:rPr sz="1800" b="1" dirty="0">
                <a:latin typeface="Courier New"/>
                <a:cs typeface="Courier New"/>
              </a:rPr>
              <a:t>each</a:t>
            </a:r>
            <a:r>
              <a:rPr sz="1800" b="1" spc="-55" dirty="0">
                <a:latin typeface="Courier New"/>
                <a:cs typeface="Courier New"/>
              </a:rPr>
              <a:t> </a:t>
            </a:r>
            <a:r>
              <a:rPr sz="1800" b="1" dirty="0">
                <a:latin typeface="Courier New"/>
                <a:cs typeface="Courier New"/>
              </a:rPr>
              <a:t>access,</a:t>
            </a:r>
            <a:r>
              <a:rPr sz="1800" b="1" spc="-55" dirty="0">
                <a:latin typeface="Courier New"/>
                <a:cs typeface="Courier New"/>
              </a:rPr>
              <a:t> </a:t>
            </a:r>
            <a:r>
              <a:rPr sz="1800" b="1" dirty="0">
                <a:latin typeface="Courier New"/>
                <a:cs typeface="Courier New"/>
              </a:rPr>
              <a:t>a,</a:t>
            </a:r>
            <a:r>
              <a:rPr sz="1800" b="1" spc="-55" dirty="0">
                <a:latin typeface="Courier New"/>
                <a:cs typeface="Courier New"/>
              </a:rPr>
              <a:t> </a:t>
            </a:r>
            <a:r>
              <a:rPr sz="1800" b="1" dirty="0">
                <a:latin typeface="Courier New"/>
                <a:cs typeface="Courier New"/>
              </a:rPr>
              <a:t>forward</a:t>
            </a:r>
            <a:r>
              <a:rPr sz="1800" b="1" spc="-55" dirty="0">
                <a:latin typeface="Courier New"/>
                <a:cs typeface="Courier New"/>
              </a:rPr>
              <a:t> </a:t>
            </a:r>
            <a:r>
              <a:rPr sz="1800" b="1" dirty="0">
                <a:latin typeface="Courier New"/>
                <a:cs typeface="Courier New"/>
              </a:rPr>
              <a:t>in</a:t>
            </a:r>
            <a:r>
              <a:rPr sz="1800" b="1" spc="-55" dirty="0">
                <a:latin typeface="Courier New"/>
                <a:cs typeface="Courier New"/>
              </a:rPr>
              <a:t> </a:t>
            </a:r>
            <a:r>
              <a:rPr sz="1800" b="1" dirty="0">
                <a:latin typeface="Courier New"/>
                <a:cs typeface="Courier New"/>
              </a:rPr>
              <a:t>execution</a:t>
            </a:r>
            <a:r>
              <a:rPr sz="1800" b="1" spc="-50" dirty="0">
                <a:latin typeface="Courier New"/>
                <a:cs typeface="Courier New"/>
              </a:rPr>
              <a:t> </a:t>
            </a:r>
            <a:r>
              <a:rPr sz="1800" b="1" spc="-10" dirty="0">
                <a:latin typeface="Courier New"/>
                <a:cs typeface="Courier New"/>
              </a:rPr>
              <a:t>trace: </a:t>
            </a:r>
            <a:r>
              <a:rPr sz="1800" b="1" dirty="0">
                <a:latin typeface="Courier New"/>
                <a:cs typeface="Courier New"/>
              </a:rPr>
              <a:t>5://increment</a:t>
            </a:r>
            <a:r>
              <a:rPr sz="1800" b="1" spc="-55" dirty="0">
                <a:latin typeface="Courier New"/>
                <a:cs typeface="Courier New"/>
              </a:rPr>
              <a:t> </a:t>
            </a:r>
            <a:r>
              <a:rPr sz="1800" b="1" dirty="0">
                <a:latin typeface="Courier New"/>
                <a:cs typeface="Courier New"/>
              </a:rPr>
              <a:t>reuse</a:t>
            </a:r>
            <a:r>
              <a:rPr sz="1800" b="1" spc="-55" dirty="0">
                <a:latin typeface="Courier New"/>
                <a:cs typeface="Courier New"/>
              </a:rPr>
              <a:t> </a:t>
            </a:r>
            <a:r>
              <a:rPr sz="1800" b="1" dirty="0">
                <a:latin typeface="Courier New"/>
                <a:cs typeface="Courier New"/>
              </a:rPr>
              <a:t>distance</a:t>
            </a:r>
            <a:r>
              <a:rPr sz="1800" b="1" spc="-80" dirty="0">
                <a:latin typeface="Courier New"/>
                <a:cs typeface="Courier New"/>
              </a:rPr>
              <a:t> </a:t>
            </a:r>
            <a:r>
              <a:rPr sz="1800" b="1" dirty="0">
                <a:latin typeface="Courier New"/>
                <a:cs typeface="Courier New"/>
              </a:rPr>
              <a:t>for</a:t>
            </a:r>
            <a:r>
              <a:rPr sz="1800" b="1" spc="-65" dirty="0">
                <a:latin typeface="Courier New"/>
                <a:cs typeface="Courier New"/>
              </a:rPr>
              <a:t> </a:t>
            </a:r>
            <a:r>
              <a:rPr sz="1800" b="1" dirty="0">
                <a:latin typeface="Courier New"/>
                <a:cs typeface="Courier New"/>
              </a:rPr>
              <a:t>each</a:t>
            </a:r>
            <a:r>
              <a:rPr sz="1800" b="1" spc="-60" dirty="0">
                <a:latin typeface="Courier New"/>
                <a:cs typeface="Courier New"/>
              </a:rPr>
              <a:t> </a:t>
            </a:r>
            <a:r>
              <a:rPr sz="1800" b="1" dirty="0">
                <a:latin typeface="Courier New"/>
                <a:cs typeface="Courier New"/>
              </a:rPr>
              <a:t>block</a:t>
            </a:r>
            <a:r>
              <a:rPr sz="1800" b="1" spc="-65" dirty="0">
                <a:latin typeface="Courier New"/>
                <a:cs typeface="Courier New"/>
              </a:rPr>
              <a:t> </a:t>
            </a:r>
            <a:r>
              <a:rPr sz="1800" b="1" dirty="0">
                <a:latin typeface="Courier New"/>
                <a:cs typeface="Courier New"/>
              </a:rPr>
              <a:t>not</a:t>
            </a:r>
            <a:r>
              <a:rPr sz="1800" b="1" spc="-65" dirty="0">
                <a:latin typeface="Courier New"/>
                <a:cs typeface="Courier New"/>
              </a:rPr>
              <a:t> </a:t>
            </a:r>
            <a:r>
              <a:rPr sz="1800" b="1" dirty="0">
                <a:latin typeface="Courier New"/>
                <a:cs typeface="Courier New"/>
              </a:rPr>
              <a:t>already</a:t>
            </a:r>
            <a:r>
              <a:rPr sz="1800" b="1" spc="-60" dirty="0">
                <a:latin typeface="Courier New"/>
                <a:cs typeface="Courier New"/>
              </a:rPr>
              <a:t> </a:t>
            </a:r>
            <a:r>
              <a:rPr sz="1800" b="1" spc="-20" dirty="0">
                <a:latin typeface="Courier New"/>
                <a:cs typeface="Courier New"/>
              </a:rPr>
              <a:t>seen</a:t>
            </a:r>
            <a:endParaRPr sz="1800">
              <a:latin typeface="Courier New"/>
              <a:cs typeface="Courier New"/>
            </a:endParaRPr>
          </a:p>
        </p:txBody>
      </p:sp>
      <p:sp>
        <p:nvSpPr>
          <p:cNvPr id="4" name="object 4"/>
          <p:cNvSpPr txBox="1"/>
          <p:nvPr/>
        </p:nvSpPr>
        <p:spPr>
          <a:xfrm>
            <a:off x="2606420" y="3821938"/>
            <a:ext cx="299085" cy="1123315"/>
          </a:xfrm>
          <a:prstGeom prst="rect">
            <a:avLst/>
          </a:prstGeom>
        </p:spPr>
        <p:txBody>
          <a:bodyPr vert="horz" wrap="square" lIns="0" tIns="12700" rIns="0" bIns="0" rtlCol="0">
            <a:spAutoFit/>
          </a:bodyPr>
          <a:lstStyle/>
          <a:p>
            <a:pPr marL="12700">
              <a:lnSpc>
                <a:spcPct val="100000"/>
              </a:lnSpc>
              <a:spcBef>
                <a:spcPts val="100"/>
              </a:spcBef>
            </a:pPr>
            <a:r>
              <a:rPr sz="1800" b="1" spc="-25" dirty="0">
                <a:latin typeface="Courier New"/>
                <a:cs typeface="Courier New"/>
              </a:rPr>
              <a:t>6:</a:t>
            </a:r>
            <a:endParaRPr sz="1800">
              <a:latin typeface="Courier New"/>
              <a:cs typeface="Courier New"/>
            </a:endParaRPr>
          </a:p>
          <a:p>
            <a:pPr marL="12700">
              <a:lnSpc>
                <a:spcPct val="100000"/>
              </a:lnSpc>
            </a:pPr>
            <a:r>
              <a:rPr sz="1800" b="1" spc="-25" dirty="0">
                <a:latin typeface="Courier New"/>
                <a:cs typeface="Courier New"/>
              </a:rPr>
              <a:t>7:</a:t>
            </a:r>
            <a:endParaRPr sz="1800">
              <a:latin typeface="Courier New"/>
              <a:cs typeface="Courier New"/>
            </a:endParaRPr>
          </a:p>
          <a:p>
            <a:pPr marL="12700">
              <a:lnSpc>
                <a:spcPct val="100000"/>
              </a:lnSpc>
            </a:pPr>
            <a:r>
              <a:rPr sz="1800" b="1" spc="-25" dirty="0">
                <a:latin typeface="Courier New"/>
                <a:cs typeface="Courier New"/>
              </a:rPr>
              <a:t>8:</a:t>
            </a:r>
            <a:endParaRPr sz="1800">
              <a:latin typeface="Courier New"/>
              <a:cs typeface="Courier New"/>
            </a:endParaRPr>
          </a:p>
          <a:p>
            <a:pPr marL="12700">
              <a:lnSpc>
                <a:spcPct val="100000"/>
              </a:lnSpc>
            </a:pPr>
            <a:r>
              <a:rPr sz="1800" b="1" spc="-25" dirty="0">
                <a:latin typeface="Courier New"/>
                <a:cs typeface="Courier New"/>
              </a:rPr>
              <a:t>9:</a:t>
            </a:r>
            <a:endParaRPr sz="1800">
              <a:latin typeface="Courier New"/>
              <a:cs typeface="Courier New"/>
            </a:endParaRPr>
          </a:p>
        </p:txBody>
      </p:sp>
      <p:sp>
        <p:nvSpPr>
          <p:cNvPr id="5" name="object 5"/>
          <p:cNvSpPr txBox="1"/>
          <p:nvPr/>
        </p:nvSpPr>
        <p:spPr>
          <a:xfrm>
            <a:off x="3424580" y="3821938"/>
            <a:ext cx="3712210" cy="1123315"/>
          </a:xfrm>
          <a:prstGeom prst="rect">
            <a:avLst/>
          </a:prstGeom>
        </p:spPr>
        <p:txBody>
          <a:bodyPr vert="horz" wrap="square" lIns="0" tIns="12700" rIns="0" bIns="0" rtlCol="0">
            <a:spAutoFit/>
          </a:bodyPr>
          <a:lstStyle/>
          <a:p>
            <a:pPr marR="6985" algn="r">
              <a:lnSpc>
                <a:spcPct val="100000"/>
              </a:lnSpc>
              <a:spcBef>
                <a:spcPts val="100"/>
              </a:spcBef>
            </a:pPr>
            <a:r>
              <a:rPr sz="1800" b="1" dirty="0">
                <a:latin typeface="Courier New"/>
                <a:cs typeface="Courier New"/>
              </a:rPr>
              <a:t>for</a:t>
            </a:r>
            <a:r>
              <a:rPr sz="1800" b="1" spc="-55" dirty="0">
                <a:latin typeface="Courier New"/>
                <a:cs typeface="Courier New"/>
              </a:rPr>
              <a:t> </a:t>
            </a:r>
            <a:r>
              <a:rPr sz="1800" b="1" dirty="0">
                <a:latin typeface="Courier New"/>
                <a:cs typeface="Courier New"/>
              </a:rPr>
              <a:t>each</a:t>
            </a:r>
            <a:r>
              <a:rPr sz="1800" b="1" spc="-45" dirty="0">
                <a:latin typeface="Courier New"/>
                <a:cs typeface="Courier New"/>
              </a:rPr>
              <a:t> </a:t>
            </a:r>
            <a:r>
              <a:rPr sz="1800" b="1" dirty="0">
                <a:latin typeface="Courier New"/>
                <a:cs typeface="Courier New"/>
              </a:rPr>
              <a:t>block</a:t>
            </a:r>
            <a:r>
              <a:rPr sz="1800" b="1" spc="-45" dirty="0">
                <a:latin typeface="Courier New"/>
                <a:cs typeface="Courier New"/>
              </a:rPr>
              <a:t> </a:t>
            </a:r>
            <a:r>
              <a:rPr sz="1800" b="1" dirty="0">
                <a:latin typeface="Courier New"/>
                <a:cs typeface="Courier New"/>
              </a:rPr>
              <a:t>in</a:t>
            </a:r>
            <a:r>
              <a:rPr sz="1800" b="1" spc="-45" dirty="0">
                <a:latin typeface="Courier New"/>
                <a:cs typeface="Courier New"/>
              </a:rPr>
              <a:t> </a:t>
            </a:r>
            <a:r>
              <a:rPr sz="1800" b="1" dirty="0">
                <a:latin typeface="Courier New"/>
                <a:cs typeface="Courier New"/>
              </a:rPr>
              <a:t>cache,</a:t>
            </a:r>
            <a:r>
              <a:rPr sz="1800" b="1" spc="-30" dirty="0">
                <a:latin typeface="Courier New"/>
                <a:cs typeface="Courier New"/>
              </a:rPr>
              <a:t> </a:t>
            </a:r>
            <a:r>
              <a:rPr sz="1800" b="1" spc="-25" dirty="0">
                <a:latin typeface="Courier New"/>
                <a:cs typeface="Courier New"/>
              </a:rPr>
              <a:t>b:</a:t>
            </a:r>
            <a:endParaRPr sz="1800">
              <a:latin typeface="Courier New"/>
              <a:cs typeface="Courier New"/>
            </a:endParaRPr>
          </a:p>
          <a:p>
            <a:pPr marR="5080" algn="r">
              <a:lnSpc>
                <a:spcPct val="100000"/>
              </a:lnSpc>
            </a:pPr>
            <a:r>
              <a:rPr sz="1800" b="1" dirty="0">
                <a:latin typeface="Courier New"/>
                <a:cs typeface="Courier New"/>
              </a:rPr>
              <a:t>if</a:t>
            </a:r>
            <a:r>
              <a:rPr sz="1800" b="1" spc="-50" dirty="0">
                <a:latin typeface="Courier New"/>
                <a:cs typeface="Courier New"/>
              </a:rPr>
              <a:t> </a:t>
            </a:r>
            <a:r>
              <a:rPr sz="1800" b="1" dirty="0">
                <a:latin typeface="Courier New"/>
                <a:cs typeface="Courier New"/>
              </a:rPr>
              <a:t>RD_done[b]</a:t>
            </a:r>
            <a:r>
              <a:rPr sz="1800" b="1" spc="-45" dirty="0">
                <a:latin typeface="Courier New"/>
                <a:cs typeface="Courier New"/>
              </a:rPr>
              <a:t> </a:t>
            </a:r>
            <a:r>
              <a:rPr sz="1800" b="1" dirty="0">
                <a:latin typeface="Courier New"/>
                <a:cs typeface="Courier New"/>
              </a:rPr>
              <a:t>==</a:t>
            </a:r>
            <a:r>
              <a:rPr sz="1800" b="1" spc="-50" dirty="0">
                <a:latin typeface="Courier New"/>
                <a:cs typeface="Courier New"/>
              </a:rPr>
              <a:t> </a:t>
            </a:r>
            <a:r>
              <a:rPr sz="1800" b="1" spc="-10" dirty="0">
                <a:latin typeface="Courier New"/>
                <a:cs typeface="Courier New"/>
              </a:rPr>
              <a:t>false:</a:t>
            </a:r>
            <a:endParaRPr sz="1800">
              <a:latin typeface="Courier New"/>
              <a:cs typeface="Courier New"/>
            </a:endParaRPr>
          </a:p>
          <a:p>
            <a:pPr marL="1104900">
              <a:lnSpc>
                <a:spcPct val="100000"/>
              </a:lnSpc>
            </a:pPr>
            <a:r>
              <a:rPr sz="1800" b="1" spc="-10" dirty="0">
                <a:latin typeface="Courier New"/>
                <a:cs typeface="Courier New"/>
              </a:rPr>
              <a:t>RD[b]++;</a:t>
            </a:r>
            <a:endParaRPr sz="1800">
              <a:latin typeface="Courier New"/>
              <a:cs typeface="Courier New"/>
            </a:endParaRPr>
          </a:p>
          <a:p>
            <a:pPr marL="12700">
              <a:lnSpc>
                <a:spcPct val="100000"/>
              </a:lnSpc>
            </a:pPr>
            <a:r>
              <a:rPr sz="1800" b="1" dirty="0">
                <a:latin typeface="Courier New"/>
                <a:cs typeface="Courier New"/>
              </a:rPr>
              <a:t>RD_done[a.block]</a:t>
            </a:r>
            <a:r>
              <a:rPr sz="1800" b="1" spc="-85" dirty="0">
                <a:latin typeface="Courier New"/>
                <a:cs typeface="Courier New"/>
              </a:rPr>
              <a:t> </a:t>
            </a:r>
            <a:r>
              <a:rPr sz="1800" b="1" dirty="0">
                <a:latin typeface="Courier New"/>
                <a:cs typeface="Courier New"/>
              </a:rPr>
              <a:t>=</a:t>
            </a:r>
            <a:r>
              <a:rPr sz="1800" b="1" spc="-75" dirty="0">
                <a:latin typeface="Courier New"/>
                <a:cs typeface="Courier New"/>
              </a:rPr>
              <a:t> </a:t>
            </a:r>
            <a:r>
              <a:rPr sz="1800" b="1" spc="-20" dirty="0">
                <a:latin typeface="Courier New"/>
                <a:cs typeface="Courier New"/>
              </a:rPr>
              <a:t>true</a:t>
            </a:r>
            <a:endParaRPr sz="1800">
              <a:latin typeface="Courier New"/>
              <a:cs typeface="Courier New"/>
            </a:endParaRPr>
          </a:p>
        </p:txBody>
      </p:sp>
      <p:sp>
        <p:nvSpPr>
          <p:cNvPr id="6" name="object 6"/>
          <p:cNvSpPr txBox="1"/>
          <p:nvPr/>
        </p:nvSpPr>
        <p:spPr>
          <a:xfrm>
            <a:off x="434746" y="4919598"/>
            <a:ext cx="11304270" cy="1551707"/>
          </a:xfrm>
          <a:prstGeom prst="rect">
            <a:avLst/>
          </a:prstGeom>
        </p:spPr>
        <p:txBody>
          <a:bodyPr vert="horz" wrap="square" lIns="0" tIns="12700" rIns="0" bIns="0" rtlCol="0">
            <a:spAutoFit/>
          </a:bodyPr>
          <a:lstStyle/>
          <a:p>
            <a:pPr marL="2046605" marR="3789679">
              <a:lnSpc>
                <a:spcPct val="100000"/>
              </a:lnSpc>
              <a:spcBef>
                <a:spcPts val="100"/>
              </a:spcBef>
            </a:pPr>
            <a:r>
              <a:rPr sz="1800" b="1" dirty="0">
                <a:latin typeface="Courier New"/>
                <a:cs typeface="Courier New"/>
              </a:rPr>
              <a:t>10://MIN</a:t>
            </a:r>
            <a:r>
              <a:rPr sz="1800" b="1" spc="-65" dirty="0">
                <a:latin typeface="Courier New"/>
                <a:cs typeface="Courier New"/>
              </a:rPr>
              <a:t> </a:t>
            </a:r>
            <a:r>
              <a:rPr sz="1800" b="1" dirty="0">
                <a:latin typeface="Courier New"/>
                <a:cs typeface="Courier New"/>
              </a:rPr>
              <a:t>finds</a:t>
            </a:r>
            <a:r>
              <a:rPr sz="1800" b="1" spc="-45" dirty="0">
                <a:latin typeface="Courier New"/>
                <a:cs typeface="Courier New"/>
              </a:rPr>
              <a:t> </a:t>
            </a:r>
            <a:r>
              <a:rPr sz="1800" b="1" dirty="0">
                <a:latin typeface="Courier New"/>
                <a:cs typeface="Courier New"/>
              </a:rPr>
              <a:t>the</a:t>
            </a:r>
            <a:r>
              <a:rPr sz="1800" b="1" spc="-70" dirty="0">
                <a:latin typeface="Courier New"/>
                <a:cs typeface="Courier New"/>
              </a:rPr>
              <a:t> </a:t>
            </a:r>
            <a:r>
              <a:rPr sz="1800" b="1" dirty="0">
                <a:latin typeface="Courier New"/>
                <a:cs typeface="Courier New"/>
              </a:rPr>
              <a:t>block</a:t>
            </a:r>
            <a:r>
              <a:rPr sz="1800" b="1" spc="-50" dirty="0">
                <a:latin typeface="Courier New"/>
                <a:cs typeface="Courier New"/>
              </a:rPr>
              <a:t> </a:t>
            </a:r>
            <a:r>
              <a:rPr sz="1800" b="1" dirty="0">
                <a:latin typeface="Courier New"/>
                <a:cs typeface="Courier New"/>
              </a:rPr>
              <a:t>with</a:t>
            </a:r>
            <a:r>
              <a:rPr sz="1800" b="1" spc="-70" dirty="0">
                <a:latin typeface="Courier New"/>
                <a:cs typeface="Courier New"/>
              </a:rPr>
              <a:t> </a:t>
            </a:r>
            <a:r>
              <a:rPr sz="1800" b="1" dirty="0">
                <a:latin typeface="Courier New"/>
                <a:cs typeface="Courier New"/>
              </a:rPr>
              <a:t>maximum</a:t>
            </a:r>
            <a:r>
              <a:rPr sz="1800" b="1" spc="-50" dirty="0">
                <a:latin typeface="Courier New"/>
                <a:cs typeface="Courier New"/>
              </a:rPr>
              <a:t> </a:t>
            </a:r>
            <a:r>
              <a:rPr sz="1800" b="1" spc="-25" dirty="0">
                <a:latin typeface="Courier New"/>
                <a:cs typeface="Courier New"/>
              </a:rPr>
              <a:t>RD </a:t>
            </a:r>
            <a:r>
              <a:rPr sz="1800" b="1" dirty="0">
                <a:latin typeface="Courier New"/>
                <a:cs typeface="Courier New"/>
              </a:rPr>
              <a:t>11:return</a:t>
            </a:r>
            <a:r>
              <a:rPr sz="1800" b="1" spc="-85" dirty="0">
                <a:latin typeface="Courier New"/>
                <a:cs typeface="Courier New"/>
              </a:rPr>
              <a:t> </a:t>
            </a:r>
            <a:r>
              <a:rPr sz="1800" b="1" spc="-10" dirty="0">
                <a:latin typeface="Courier New"/>
                <a:cs typeface="Courier New"/>
              </a:rPr>
              <a:t>argmax(b,RD[b])</a:t>
            </a:r>
            <a:endParaRPr sz="1800" dirty="0">
              <a:latin typeface="Courier New"/>
              <a:cs typeface="Courier New"/>
            </a:endParaRPr>
          </a:p>
          <a:p>
            <a:pPr>
              <a:lnSpc>
                <a:spcPct val="100000"/>
              </a:lnSpc>
            </a:pPr>
            <a:endParaRPr sz="2000" dirty="0">
              <a:latin typeface="Courier New"/>
              <a:cs typeface="Courier New"/>
            </a:endParaRPr>
          </a:p>
          <a:p>
            <a:pPr>
              <a:lnSpc>
                <a:spcPct val="100000"/>
              </a:lnSpc>
              <a:spcBef>
                <a:spcPts val="15"/>
              </a:spcBef>
            </a:pPr>
            <a:endParaRPr sz="2000" dirty="0">
              <a:latin typeface="Courier New"/>
              <a:cs typeface="Courier New"/>
            </a:endParaRPr>
          </a:p>
          <a:p>
            <a:pPr marL="12700">
              <a:lnSpc>
                <a:spcPct val="100000"/>
              </a:lnSpc>
            </a:pPr>
            <a:r>
              <a:rPr sz="2400" b="1" dirty="0">
                <a:latin typeface="Calibri"/>
                <a:cs typeface="Calibri"/>
              </a:rPr>
              <a:t>MIN</a:t>
            </a:r>
            <a:r>
              <a:rPr sz="2400" b="1" spc="-50" dirty="0">
                <a:latin typeface="Calibri"/>
                <a:cs typeface="Calibri"/>
              </a:rPr>
              <a:t> </a:t>
            </a:r>
            <a:r>
              <a:rPr sz="2400" b="1" dirty="0">
                <a:latin typeface="Calibri"/>
                <a:cs typeface="Calibri"/>
              </a:rPr>
              <a:t>results</a:t>
            </a:r>
            <a:r>
              <a:rPr sz="2400" b="1" spc="-25" dirty="0">
                <a:latin typeface="Calibri"/>
                <a:cs typeface="Calibri"/>
              </a:rPr>
              <a:t> </a:t>
            </a:r>
            <a:r>
              <a:rPr sz="2400" b="1" dirty="0">
                <a:latin typeface="Calibri"/>
                <a:cs typeface="Calibri"/>
              </a:rPr>
              <a:t>in</a:t>
            </a:r>
            <a:r>
              <a:rPr sz="2400" b="1" spc="-35" dirty="0">
                <a:latin typeface="Calibri"/>
                <a:cs typeface="Calibri"/>
              </a:rPr>
              <a:t> </a:t>
            </a:r>
            <a:r>
              <a:rPr sz="2400" b="1" dirty="0">
                <a:latin typeface="Calibri"/>
                <a:cs typeface="Calibri"/>
              </a:rPr>
              <a:t>the</a:t>
            </a:r>
            <a:r>
              <a:rPr sz="2400" b="1" spc="-10" dirty="0">
                <a:latin typeface="Calibri"/>
                <a:cs typeface="Calibri"/>
              </a:rPr>
              <a:t> </a:t>
            </a:r>
            <a:r>
              <a:rPr sz="2400" b="1" dirty="0">
                <a:latin typeface="Calibri"/>
                <a:cs typeface="Calibri"/>
              </a:rPr>
              <a:t>MINimum</a:t>
            </a:r>
            <a:r>
              <a:rPr sz="2400" b="1" spc="-40" dirty="0">
                <a:latin typeface="Calibri"/>
                <a:cs typeface="Calibri"/>
              </a:rPr>
              <a:t> </a:t>
            </a:r>
            <a:r>
              <a:rPr sz="2400" b="1" dirty="0">
                <a:latin typeface="Calibri"/>
                <a:cs typeface="Calibri"/>
              </a:rPr>
              <a:t>number</a:t>
            </a:r>
            <a:r>
              <a:rPr sz="2400" b="1" spc="-30" dirty="0">
                <a:latin typeface="Calibri"/>
                <a:cs typeface="Calibri"/>
              </a:rPr>
              <a:t> </a:t>
            </a:r>
            <a:r>
              <a:rPr sz="2400" b="1" dirty="0">
                <a:latin typeface="Calibri"/>
                <a:cs typeface="Calibri"/>
              </a:rPr>
              <a:t>of</a:t>
            </a:r>
            <a:r>
              <a:rPr sz="2400" b="1" spc="-30" dirty="0">
                <a:latin typeface="Calibri"/>
                <a:cs typeface="Calibri"/>
              </a:rPr>
              <a:t> </a:t>
            </a:r>
            <a:r>
              <a:rPr sz="2400" b="1" dirty="0">
                <a:latin typeface="Calibri"/>
                <a:cs typeface="Calibri"/>
              </a:rPr>
              <a:t>replacements</a:t>
            </a:r>
            <a:r>
              <a:rPr sz="2400" b="1" spc="-25" dirty="0">
                <a:latin typeface="Calibri"/>
                <a:cs typeface="Calibri"/>
              </a:rPr>
              <a:t> </a:t>
            </a:r>
            <a:r>
              <a:rPr sz="2400" b="1" dirty="0">
                <a:latin typeface="Calibri"/>
                <a:cs typeface="Calibri"/>
              </a:rPr>
              <a:t>in</a:t>
            </a:r>
            <a:r>
              <a:rPr sz="2400" b="1" spc="-35" dirty="0">
                <a:latin typeface="Calibri"/>
                <a:cs typeface="Calibri"/>
              </a:rPr>
              <a:t> </a:t>
            </a:r>
            <a:r>
              <a:rPr sz="2400" b="1" dirty="0">
                <a:latin typeface="Calibri"/>
                <a:cs typeface="Calibri"/>
              </a:rPr>
              <a:t>a</a:t>
            </a:r>
            <a:r>
              <a:rPr sz="2400" b="1" spc="-20" dirty="0">
                <a:latin typeface="Calibri"/>
                <a:cs typeface="Calibri"/>
              </a:rPr>
              <a:t> </a:t>
            </a:r>
            <a:r>
              <a:rPr sz="2400" b="1" dirty="0">
                <a:latin typeface="Calibri"/>
                <a:cs typeface="Calibri"/>
              </a:rPr>
              <a:t>cache</a:t>
            </a:r>
            <a:r>
              <a:rPr sz="2400" b="1" spc="-50" dirty="0">
                <a:latin typeface="Calibri"/>
                <a:cs typeface="Calibri"/>
              </a:rPr>
              <a:t> </a:t>
            </a:r>
            <a:r>
              <a:rPr sz="2400" b="1" dirty="0">
                <a:latin typeface="Calibri"/>
                <a:cs typeface="Calibri"/>
              </a:rPr>
              <a:t>for</a:t>
            </a:r>
            <a:r>
              <a:rPr sz="2400" b="1" spc="-30" dirty="0">
                <a:latin typeface="Calibri"/>
                <a:cs typeface="Calibri"/>
              </a:rPr>
              <a:t> </a:t>
            </a:r>
            <a:r>
              <a:rPr sz="2400" b="1" dirty="0">
                <a:latin typeface="Calibri"/>
                <a:cs typeface="Calibri"/>
              </a:rPr>
              <a:t>an</a:t>
            </a:r>
            <a:r>
              <a:rPr sz="2400" b="1" spc="-25" dirty="0">
                <a:latin typeface="Calibri"/>
                <a:cs typeface="Calibri"/>
              </a:rPr>
              <a:t> </a:t>
            </a:r>
            <a:r>
              <a:rPr sz="2400" b="1" dirty="0">
                <a:latin typeface="Calibri"/>
                <a:cs typeface="Calibri"/>
              </a:rPr>
              <a:t>execution</a:t>
            </a:r>
            <a:r>
              <a:rPr sz="2400" b="1" spc="-40" dirty="0">
                <a:latin typeface="Calibri"/>
                <a:cs typeface="Calibri"/>
              </a:rPr>
              <a:t> </a:t>
            </a:r>
            <a:r>
              <a:rPr sz="2400" b="1" spc="-10" dirty="0">
                <a:latin typeface="Calibri"/>
                <a:cs typeface="Calibri"/>
              </a:rPr>
              <a:t>trace.</a:t>
            </a:r>
            <a:endParaRPr sz="2400" dirty="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546735">
              <a:lnSpc>
                <a:spcPct val="100000"/>
              </a:lnSpc>
              <a:spcBef>
                <a:spcPts val="105"/>
              </a:spcBef>
            </a:pPr>
            <a:r>
              <a:rPr dirty="0"/>
              <a:t>Belady’s</a:t>
            </a:r>
            <a:r>
              <a:rPr spc="-105" dirty="0"/>
              <a:t> </a:t>
            </a:r>
            <a:r>
              <a:rPr dirty="0"/>
              <a:t>MIN</a:t>
            </a:r>
            <a:r>
              <a:rPr spc="-75" dirty="0"/>
              <a:t> </a:t>
            </a:r>
            <a:r>
              <a:rPr dirty="0"/>
              <a:t>Algorithm</a:t>
            </a:r>
            <a:r>
              <a:rPr spc="-90" dirty="0"/>
              <a:t> </a:t>
            </a:r>
            <a:r>
              <a:rPr dirty="0"/>
              <a:t>for</a:t>
            </a:r>
            <a:r>
              <a:rPr spc="-75" dirty="0"/>
              <a:t> </a:t>
            </a:r>
            <a:r>
              <a:rPr dirty="0"/>
              <a:t>Optimal</a:t>
            </a:r>
            <a:r>
              <a:rPr spc="-70" dirty="0"/>
              <a:t> </a:t>
            </a:r>
            <a:r>
              <a:rPr spc="-10" dirty="0"/>
              <a:t>Replacement</a:t>
            </a:r>
          </a:p>
        </p:txBody>
      </p:sp>
      <p:sp>
        <p:nvSpPr>
          <p:cNvPr id="3" name="object 3"/>
          <p:cNvSpPr txBox="1"/>
          <p:nvPr/>
        </p:nvSpPr>
        <p:spPr>
          <a:xfrm>
            <a:off x="2059304" y="1901444"/>
            <a:ext cx="8759190" cy="1946275"/>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ourier New"/>
                <a:cs typeface="Courier New"/>
              </a:rPr>
              <a:t>findBlockMIN(){</a:t>
            </a:r>
            <a:endParaRPr sz="1800">
              <a:latin typeface="Courier New"/>
              <a:cs typeface="Courier New"/>
            </a:endParaRPr>
          </a:p>
          <a:p>
            <a:pPr marL="559435" marR="4234180">
              <a:lnSpc>
                <a:spcPct val="100000"/>
              </a:lnSpc>
            </a:pPr>
            <a:r>
              <a:rPr sz="1800" b="1" dirty="0">
                <a:latin typeface="Courier New"/>
                <a:cs typeface="Courier New"/>
              </a:rPr>
              <a:t>0://init</a:t>
            </a:r>
            <a:r>
              <a:rPr sz="1800" b="1" spc="-55" dirty="0">
                <a:latin typeface="Courier New"/>
                <a:cs typeface="Courier New"/>
              </a:rPr>
              <a:t> </a:t>
            </a:r>
            <a:r>
              <a:rPr sz="1800" b="1" dirty="0">
                <a:latin typeface="Courier New"/>
                <a:cs typeface="Courier New"/>
              </a:rPr>
              <a:t>reuse</a:t>
            </a:r>
            <a:r>
              <a:rPr sz="1800" b="1" spc="-55" dirty="0">
                <a:latin typeface="Courier New"/>
                <a:cs typeface="Courier New"/>
              </a:rPr>
              <a:t> </a:t>
            </a:r>
            <a:r>
              <a:rPr sz="1800" b="1" spc="-10" dirty="0">
                <a:latin typeface="Courier New"/>
                <a:cs typeface="Courier New"/>
              </a:rPr>
              <a:t>distances </a:t>
            </a:r>
            <a:r>
              <a:rPr sz="1800" b="1" dirty="0">
                <a:latin typeface="Courier New"/>
                <a:cs typeface="Courier New"/>
              </a:rPr>
              <a:t>1:for</a:t>
            </a:r>
            <a:r>
              <a:rPr sz="1800" b="1" spc="-60" dirty="0">
                <a:latin typeface="Courier New"/>
                <a:cs typeface="Courier New"/>
              </a:rPr>
              <a:t> </a:t>
            </a:r>
            <a:r>
              <a:rPr sz="1800" b="1" dirty="0">
                <a:latin typeface="Courier New"/>
                <a:cs typeface="Courier New"/>
              </a:rPr>
              <a:t>each</a:t>
            </a:r>
            <a:r>
              <a:rPr sz="1800" b="1" spc="-50" dirty="0">
                <a:latin typeface="Courier New"/>
                <a:cs typeface="Courier New"/>
              </a:rPr>
              <a:t> </a:t>
            </a:r>
            <a:r>
              <a:rPr sz="1800" b="1" dirty="0">
                <a:latin typeface="Courier New"/>
                <a:cs typeface="Courier New"/>
              </a:rPr>
              <a:t>block</a:t>
            </a:r>
            <a:r>
              <a:rPr sz="1800" b="1" spc="-45" dirty="0">
                <a:latin typeface="Courier New"/>
                <a:cs typeface="Courier New"/>
              </a:rPr>
              <a:t> </a:t>
            </a:r>
            <a:r>
              <a:rPr sz="1800" b="1" dirty="0">
                <a:latin typeface="Courier New"/>
                <a:cs typeface="Courier New"/>
              </a:rPr>
              <a:t>in</a:t>
            </a:r>
            <a:r>
              <a:rPr sz="1800" b="1" spc="-40" dirty="0">
                <a:latin typeface="Courier New"/>
                <a:cs typeface="Courier New"/>
              </a:rPr>
              <a:t> </a:t>
            </a:r>
            <a:r>
              <a:rPr sz="1800" b="1" dirty="0">
                <a:latin typeface="Courier New"/>
                <a:cs typeface="Courier New"/>
              </a:rPr>
              <a:t>cache,</a:t>
            </a:r>
            <a:r>
              <a:rPr sz="1800" b="1" spc="-45" dirty="0">
                <a:latin typeface="Courier New"/>
                <a:cs typeface="Courier New"/>
              </a:rPr>
              <a:t> </a:t>
            </a:r>
            <a:r>
              <a:rPr sz="1800" b="1" spc="-25" dirty="0">
                <a:latin typeface="Courier New"/>
                <a:cs typeface="Courier New"/>
              </a:rPr>
              <a:t>b:</a:t>
            </a:r>
            <a:endParaRPr sz="1800">
              <a:latin typeface="Courier New"/>
              <a:cs typeface="Courier New"/>
            </a:endParaRPr>
          </a:p>
          <a:p>
            <a:pPr marL="559435">
              <a:lnSpc>
                <a:spcPct val="100000"/>
              </a:lnSpc>
              <a:tabLst>
                <a:tab pos="1377315" algn="l"/>
              </a:tabLst>
            </a:pPr>
            <a:r>
              <a:rPr sz="1800" b="1" spc="-25" dirty="0">
                <a:latin typeface="Courier New"/>
                <a:cs typeface="Courier New"/>
              </a:rPr>
              <a:t>2:</a:t>
            </a:r>
            <a:r>
              <a:rPr sz="1800" b="1" dirty="0">
                <a:latin typeface="Courier New"/>
                <a:cs typeface="Courier New"/>
              </a:rPr>
              <a:t>	RD[b]</a:t>
            </a:r>
            <a:r>
              <a:rPr sz="1800" b="1" spc="-55" dirty="0">
                <a:latin typeface="Courier New"/>
                <a:cs typeface="Courier New"/>
              </a:rPr>
              <a:t> </a:t>
            </a:r>
            <a:r>
              <a:rPr sz="1800" b="1" dirty="0">
                <a:latin typeface="Courier New"/>
                <a:cs typeface="Courier New"/>
              </a:rPr>
              <a:t>=</a:t>
            </a:r>
            <a:r>
              <a:rPr sz="1800" b="1" spc="-30" dirty="0">
                <a:latin typeface="Courier New"/>
                <a:cs typeface="Courier New"/>
              </a:rPr>
              <a:t> </a:t>
            </a:r>
            <a:r>
              <a:rPr sz="1800" b="1" dirty="0">
                <a:latin typeface="Courier New"/>
                <a:cs typeface="Courier New"/>
              </a:rPr>
              <a:t>0;</a:t>
            </a:r>
            <a:r>
              <a:rPr sz="1800" b="1" spc="-40" dirty="0">
                <a:latin typeface="Courier New"/>
                <a:cs typeface="Courier New"/>
              </a:rPr>
              <a:t> </a:t>
            </a:r>
            <a:r>
              <a:rPr sz="1800" b="1" dirty="0">
                <a:latin typeface="Courier New"/>
                <a:cs typeface="Courier New"/>
              </a:rPr>
              <a:t>RD_done[b]</a:t>
            </a:r>
            <a:r>
              <a:rPr sz="1800" b="1" spc="-40" dirty="0">
                <a:latin typeface="Courier New"/>
                <a:cs typeface="Courier New"/>
              </a:rPr>
              <a:t> </a:t>
            </a:r>
            <a:r>
              <a:rPr sz="1800" b="1" dirty="0">
                <a:latin typeface="Courier New"/>
                <a:cs typeface="Courier New"/>
              </a:rPr>
              <a:t>=</a:t>
            </a:r>
            <a:r>
              <a:rPr sz="1800" b="1" spc="-40" dirty="0">
                <a:latin typeface="Courier New"/>
                <a:cs typeface="Courier New"/>
              </a:rPr>
              <a:t> </a:t>
            </a:r>
            <a:r>
              <a:rPr sz="1800" b="1" spc="-10" dirty="0">
                <a:latin typeface="Courier New"/>
                <a:cs typeface="Courier New"/>
              </a:rPr>
              <a:t>false;</a:t>
            </a:r>
            <a:endParaRPr sz="1800">
              <a:latin typeface="Courier New"/>
              <a:cs typeface="Courier New"/>
            </a:endParaRPr>
          </a:p>
          <a:p>
            <a:pPr marL="559435">
              <a:lnSpc>
                <a:spcPct val="100000"/>
              </a:lnSpc>
            </a:pPr>
            <a:r>
              <a:rPr sz="1800" b="1" dirty="0">
                <a:latin typeface="Courier New"/>
                <a:cs typeface="Courier New"/>
              </a:rPr>
              <a:t>3://look</a:t>
            </a:r>
            <a:r>
              <a:rPr sz="1800" b="1" spc="-60" dirty="0">
                <a:latin typeface="Courier New"/>
                <a:cs typeface="Courier New"/>
              </a:rPr>
              <a:t> </a:t>
            </a:r>
            <a:r>
              <a:rPr sz="1800" b="1" dirty="0">
                <a:latin typeface="Courier New"/>
                <a:cs typeface="Courier New"/>
              </a:rPr>
              <a:t>forward</a:t>
            </a:r>
            <a:r>
              <a:rPr sz="1800" b="1" spc="-70" dirty="0">
                <a:latin typeface="Courier New"/>
                <a:cs typeface="Courier New"/>
              </a:rPr>
              <a:t> </a:t>
            </a:r>
            <a:r>
              <a:rPr sz="1800" b="1" dirty="0">
                <a:latin typeface="Courier New"/>
                <a:cs typeface="Courier New"/>
              </a:rPr>
              <a:t>in</a:t>
            </a:r>
            <a:r>
              <a:rPr sz="1800" b="1" spc="-55" dirty="0">
                <a:latin typeface="Courier New"/>
                <a:cs typeface="Courier New"/>
              </a:rPr>
              <a:t> </a:t>
            </a:r>
            <a:r>
              <a:rPr sz="1800" b="1" dirty="0">
                <a:latin typeface="Courier New"/>
                <a:cs typeface="Courier New"/>
              </a:rPr>
              <a:t>the</a:t>
            </a:r>
            <a:r>
              <a:rPr sz="1800" b="1" spc="-70" dirty="0">
                <a:latin typeface="Courier New"/>
                <a:cs typeface="Courier New"/>
              </a:rPr>
              <a:t> </a:t>
            </a:r>
            <a:r>
              <a:rPr sz="1800" b="1" dirty="0">
                <a:latin typeface="Courier New"/>
                <a:cs typeface="Courier New"/>
              </a:rPr>
              <a:t>execution</a:t>
            </a:r>
            <a:r>
              <a:rPr sz="1800" b="1" spc="-70" dirty="0">
                <a:latin typeface="Courier New"/>
                <a:cs typeface="Courier New"/>
              </a:rPr>
              <a:t> </a:t>
            </a:r>
            <a:r>
              <a:rPr sz="1800" b="1" spc="-10" dirty="0">
                <a:latin typeface="Courier New"/>
                <a:cs typeface="Courier New"/>
              </a:rPr>
              <a:t>trace</a:t>
            </a:r>
            <a:endParaRPr sz="1800">
              <a:latin typeface="Courier New"/>
              <a:cs typeface="Courier New"/>
            </a:endParaRPr>
          </a:p>
          <a:p>
            <a:pPr marL="559435" marR="5080">
              <a:lnSpc>
                <a:spcPct val="100000"/>
              </a:lnSpc>
            </a:pPr>
            <a:r>
              <a:rPr sz="1800" b="1" dirty="0">
                <a:latin typeface="Courier New"/>
                <a:cs typeface="Courier New"/>
              </a:rPr>
              <a:t>4:for</a:t>
            </a:r>
            <a:r>
              <a:rPr sz="1800" b="1" spc="-55" dirty="0">
                <a:latin typeface="Courier New"/>
                <a:cs typeface="Courier New"/>
              </a:rPr>
              <a:t> </a:t>
            </a:r>
            <a:r>
              <a:rPr sz="1800" b="1" dirty="0">
                <a:latin typeface="Courier New"/>
                <a:cs typeface="Courier New"/>
              </a:rPr>
              <a:t>each</a:t>
            </a:r>
            <a:r>
              <a:rPr sz="1800" b="1" spc="-55" dirty="0">
                <a:latin typeface="Courier New"/>
                <a:cs typeface="Courier New"/>
              </a:rPr>
              <a:t> </a:t>
            </a:r>
            <a:r>
              <a:rPr sz="1800" b="1" dirty="0">
                <a:latin typeface="Courier New"/>
                <a:cs typeface="Courier New"/>
              </a:rPr>
              <a:t>access,</a:t>
            </a:r>
            <a:r>
              <a:rPr sz="1800" b="1" spc="-55" dirty="0">
                <a:latin typeface="Courier New"/>
                <a:cs typeface="Courier New"/>
              </a:rPr>
              <a:t> </a:t>
            </a:r>
            <a:r>
              <a:rPr sz="1800" b="1" dirty="0">
                <a:latin typeface="Courier New"/>
                <a:cs typeface="Courier New"/>
              </a:rPr>
              <a:t>a,</a:t>
            </a:r>
            <a:r>
              <a:rPr sz="1800" b="1" spc="-55" dirty="0">
                <a:latin typeface="Courier New"/>
                <a:cs typeface="Courier New"/>
              </a:rPr>
              <a:t> </a:t>
            </a:r>
            <a:r>
              <a:rPr sz="1800" b="1" dirty="0">
                <a:latin typeface="Courier New"/>
                <a:cs typeface="Courier New"/>
              </a:rPr>
              <a:t>forward</a:t>
            </a:r>
            <a:r>
              <a:rPr sz="1800" b="1" spc="-55" dirty="0">
                <a:latin typeface="Courier New"/>
                <a:cs typeface="Courier New"/>
              </a:rPr>
              <a:t> </a:t>
            </a:r>
            <a:r>
              <a:rPr sz="1800" b="1" dirty="0">
                <a:latin typeface="Courier New"/>
                <a:cs typeface="Courier New"/>
              </a:rPr>
              <a:t>in</a:t>
            </a:r>
            <a:r>
              <a:rPr sz="1800" b="1" spc="-55" dirty="0">
                <a:latin typeface="Courier New"/>
                <a:cs typeface="Courier New"/>
              </a:rPr>
              <a:t> </a:t>
            </a:r>
            <a:r>
              <a:rPr sz="1800" b="1" dirty="0">
                <a:latin typeface="Courier New"/>
                <a:cs typeface="Courier New"/>
              </a:rPr>
              <a:t>execution</a:t>
            </a:r>
            <a:r>
              <a:rPr sz="1800" b="1" spc="-50" dirty="0">
                <a:latin typeface="Courier New"/>
                <a:cs typeface="Courier New"/>
              </a:rPr>
              <a:t> </a:t>
            </a:r>
            <a:r>
              <a:rPr sz="1800" b="1" spc="-10" dirty="0">
                <a:latin typeface="Courier New"/>
                <a:cs typeface="Courier New"/>
              </a:rPr>
              <a:t>trace: </a:t>
            </a:r>
            <a:r>
              <a:rPr sz="1800" b="1" dirty="0">
                <a:latin typeface="Courier New"/>
                <a:cs typeface="Courier New"/>
              </a:rPr>
              <a:t>5://increment</a:t>
            </a:r>
            <a:r>
              <a:rPr sz="1800" b="1" spc="-55" dirty="0">
                <a:latin typeface="Courier New"/>
                <a:cs typeface="Courier New"/>
              </a:rPr>
              <a:t> </a:t>
            </a:r>
            <a:r>
              <a:rPr sz="1800" b="1" dirty="0">
                <a:latin typeface="Courier New"/>
                <a:cs typeface="Courier New"/>
              </a:rPr>
              <a:t>reuse</a:t>
            </a:r>
            <a:r>
              <a:rPr sz="1800" b="1" spc="-55" dirty="0">
                <a:latin typeface="Courier New"/>
                <a:cs typeface="Courier New"/>
              </a:rPr>
              <a:t> </a:t>
            </a:r>
            <a:r>
              <a:rPr sz="1800" b="1" dirty="0">
                <a:latin typeface="Courier New"/>
                <a:cs typeface="Courier New"/>
              </a:rPr>
              <a:t>distance</a:t>
            </a:r>
            <a:r>
              <a:rPr sz="1800" b="1" spc="-80" dirty="0">
                <a:latin typeface="Courier New"/>
                <a:cs typeface="Courier New"/>
              </a:rPr>
              <a:t> </a:t>
            </a:r>
            <a:r>
              <a:rPr sz="1800" b="1" dirty="0">
                <a:latin typeface="Courier New"/>
                <a:cs typeface="Courier New"/>
              </a:rPr>
              <a:t>for</a:t>
            </a:r>
            <a:r>
              <a:rPr sz="1800" b="1" spc="-65" dirty="0">
                <a:latin typeface="Courier New"/>
                <a:cs typeface="Courier New"/>
              </a:rPr>
              <a:t> </a:t>
            </a:r>
            <a:r>
              <a:rPr sz="1800" b="1" dirty="0">
                <a:latin typeface="Courier New"/>
                <a:cs typeface="Courier New"/>
              </a:rPr>
              <a:t>each</a:t>
            </a:r>
            <a:r>
              <a:rPr sz="1800" b="1" spc="-60" dirty="0">
                <a:latin typeface="Courier New"/>
                <a:cs typeface="Courier New"/>
              </a:rPr>
              <a:t> </a:t>
            </a:r>
            <a:r>
              <a:rPr sz="1800" b="1" dirty="0">
                <a:latin typeface="Courier New"/>
                <a:cs typeface="Courier New"/>
              </a:rPr>
              <a:t>block</a:t>
            </a:r>
            <a:r>
              <a:rPr sz="1800" b="1" spc="-65" dirty="0">
                <a:latin typeface="Courier New"/>
                <a:cs typeface="Courier New"/>
              </a:rPr>
              <a:t> </a:t>
            </a:r>
            <a:r>
              <a:rPr sz="1800" b="1" dirty="0">
                <a:latin typeface="Courier New"/>
                <a:cs typeface="Courier New"/>
              </a:rPr>
              <a:t>not</a:t>
            </a:r>
            <a:r>
              <a:rPr sz="1800" b="1" spc="-65" dirty="0">
                <a:latin typeface="Courier New"/>
                <a:cs typeface="Courier New"/>
              </a:rPr>
              <a:t> </a:t>
            </a:r>
            <a:r>
              <a:rPr sz="1800" b="1" dirty="0">
                <a:latin typeface="Courier New"/>
                <a:cs typeface="Courier New"/>
              </a:rPr>
              <a:t>already</a:t>
            </a:r>
            <a:r>
              <a:rPr sz="1800" b="1" spc="-60" dirty="0">
                <a:latin typeface="Courier New"/>
                <a:cs typeface="Courier New"/>
              </a:rPr>
              <a:t> </a:t>
            </a:r>
            <a:r>
              <a:rPr sz="1800" b="1" spc="-20" dirty="0">
                <a:latin typeface="Courier New"/>
                <a:cs typeface="Courier New"/>
              </a:rPr>
              <a:t>seen</a:t>
            </a:r>
            <a:endParaRPr sz="1800">
              <a:latin typeface="Courier New"/>
              <a:cs typeface="Courier New"/>
            </a:endParaRPr>
          </a:p>
        </p:txBody>
      </p:sp>
      <p:sp>
        <p:nvSpPr>
          <p:cNvPr id="4" name="object 4"/>
          <p:cNvSpPr txBox="1"/>
          <p:nvPr/>
        </p:nvSpPr>
        <p:spPr>
          <a:xfrm>
            <a:off x="2606420" y="3821938"/>
            <a:ext cx="299085" cy="1123315"/>
          </a:xfrm>
          <a:prstGeom prst="rect">
            <a:avLst/>
          </a:prstGeom>
        </p:spPr>
        <p:txBody>
          <a:bodyPr vert="horz" wrap="square" lIns="0" tIns="12700" rIns="0" bIns="0" rtlCol="0">
            <a:spAutoFit/>
          </a:bodyPr>
          <a:lstStyle/>
          <a:p>
            <a:pPr marL="12700">
              <a:lnSpc>
                <a:spcPct val="100000"/>
              </a:lnSpc>
              <a:spcBef>
                <a:spcPts val="100"/>
              </a:spcBef>
            </a:pPr>
            <a:r>
              <a:rPr sz="1800" b="1" spc="-25" dirty="0">
                <a:latin typeface="Courier New"/>
                <a:cs typeface="Courier New"/>
              </a:rPr>
              <a:t>6:</a:t>
            </a:r>
            <a:endParaRPr sz="1800">
              <a:latin typeface="Courier New"/>
              <a:cs typeface="Courier New"/>
            </a:endParaRPr>
          </a:p>
          <a:p>
            <a:pPr marL="12700">
              <a:lnSpc>
                <a:spcPct val="100000"/>
              </a:lnSpc>
            </a:pPr>
            <a:r>
              <a:rPr sz="1800" b="1" spc="-25" dirty="0">
                <a:latin typeface="Courier New"/>
                <a:cs typeface="Courier New"/>
              </a:rPr>
              <a:t>7:</a:t>
            </a:r>
            <a:endParaRPr sz="1800">
              <a:latin typeface="Courier New"/>
              <a:cs typeface="Courier New"/>
            </a:endParaRPr>
          </a:p>
          <a:p>
            <a:pPr marL="12700">
              <a:lnSpc>
                <a:spcPct val="100000"/>
              </a:lnSpc>
            </a:pPr>
            <a:r>
              <a:rPr sz="1800" b="1" spc="-25" dirty="0">
                <a:latin typeface="Courier New"/>
                <a:cs typeface="Courier New"/>
              </a:rPr>
              <a:t>8:</a:t>
            </a:r>
            <a:endParaRPr sz="1800">
              <a:latin typeface="Courier New"/>
              <a:cs typeface="Courier New"/>
            </a:endParaRPr>
          </a:p>
          <a:p>
            <a:pPr marL="12700">
              <a:lnSpc>
                <a:spcPct val="100000"/>
              </a:lnSpc>
            </a:pPr>
            <a:r>
              <a:rPr sz="1800" b="1" spc="-25" dirty="0">
                <a:latin typeface="Courier New"/>
                <a:cs typeface="Courier New"/>
              </a:rPr>
              <a:t>9:</a:t>
            </a:r>
            <a:endParaRPr sz="1800">
              <a:latin typeface="Courier New"/>
              <a:cs typeface="Courier New"/>
            </a:endParaRPr>
          </a:p>
        </p:txBody>
      </p:sp>
      <p:sp>
        <p:nvSpPr>
          <p:cNvPr id="5" name="object 5"/>
          <p:cNvSpPr txBox="1"/>
          <p:nvPr/>
        </p:nvSpPr>
        <p:spPr>
          <a:xfrm>
            <a:off x="3424580" y="3821938"/>
            <a:ext cx="3712210" cy="1123315"/>
          </a:xfrm>
          <a:prstGeom prst="rect">
            <a:avLst/>
          </a:prstGeom>
        </p:spPr>
        <p:txBody>
          <a:bodyPr vert="horz" wrap="square" lIns="0" tIns="12700" rIns="0" bIns="0" rtlCol="0">
            <a:spAutoFit/>
          </a:bodyPr>
          <a:lstStyle/>
          <a:p>
            <a:pPr marR="6985" algn="r">
              <a:lnSpc>
                <a:spcPct val="100000"/>
              </a:lnSpc>
              <a:spcBef>
                <a:spcPts val="100"/>
              </a:spcBef>
            </a:pPr>
            <a:r>
              <a:rPr sz="1800" b="1" dirty="0">
                <a:latin typeface="Courier New"/>
                <a:cs typeface="Courier New"/>
              </a:rPr>
              <a:t>for</a:t>
            </a:r>
            <a:r>
              <a:rPr sz="1800" b="1" spc="-55" dirty="0">
                <a:latin typeface="Courier New"/>
                <a:cs typeface="Courier New"/>
              </a:rPr>
              <a:t> </a:t>
            </a:r>
            <a:r>
              <a:rPr sz="1800" b="1" dirty="0">
                <a:latin typeface="Courier New"/>
                <a:cs typeface="Courier New"/>
              </a:rPr>
              <a:t>each</a:t>
            </a:r>
            <a:r>
              <a:rPr sz="1800" b="1" spc="-45" dirty="0">
                <a:latin typeface="Courier New"/>
                <a:cs typeface="Courier New"/>
              </a:rPr>
              <a:t> </a:t>
            </a:r>
            <a:r>
              <a:rPr sz="1800" b="1" dirty="0">
                <a:latin typeface="Courier New"/>
                <a:cs typeface="Courier New"/>
              </a:rPr>
              <a:t>block</a:t>
            </a:r>
            <a:r>
              <a:rPr sz="1800" b="1" spc="-45" dirty="0">
                <a:latin typeface="Courier New"/>
                <a:cs typeface="Courier New"/>
              </a:rPr>
              <a:t> </a:t>
            </a:r>
            <a:r>
              <a:rPr sz="1800" b="1" dirty="0">
                <a:latin typeface="Courier New"/>
                <a:cs typeface="Courier New"/>
              </a:rPr>
              <a:t>in</a:t>
            </a:r>
            <a:r>
              <a:rPr sz="1800" b="1" spc="-45" dirty="0">
                <a:latin typeface="Courier New"/>
                <a:cs typeface="Courier New"/>
              </a:rPr>
              <a:t> </a:t>
            </a:r>
            <a:r>
              <a:rPr sz="1800" b="1" dirty="0">
                <a:latin typeface="Courier New"/>
                <a:cs typeface="Courier New"/>
              </a:rPr>
              <a:t>cache,</a:t>
            </a:r>
            <a:r>
              <a:rPr sz="1800" b="1" spc="-30" dirty="0">
                <a:latin typeface="Courier New"/>
                <a:cs typeface="Courier New"/>
              </a:rPr>
              <a:t> </a:t>
            </a:r>
            <a:r>
              <a:rPr sz="1800" b="1" spc="-25" dirty="0">
                <a:latin typeface="Courier New"/>
                <a:cs typeface="Courier New"/>
              </a:rPr>
              <a:t>b:</a:t>
            </a:r>
            <a:endParaRPr sz="1800">
              <a:latin typeface="Courier New"/>
              <a:cs typeface="Courier New"/>
            </a:endParaRPr>
          </a:p>
          <a:p>
            <a:pPr marR="5080" algn="r">
              <a:lnSpc>
                <a:spcPct val="100000"/>
              </a:lnSpc>
            </a:pPr>
            <a:r>
              <a:rPr sz="1800" b="1" dirty="0">
                <a:latin typeface="Courier New"/>
                <a:cs typeface="Courier New"/>
              </a:rPr>
              <a:t>if</a:t>
            </a:r>
            <a:r>
              <a:rPr sz="1800" b="1" spc="-50" dirty="0">
                <a:latin typeface="Courier New"/>
                <a:cs typeface="Courier New"/>
              </a:rPr>
              <a:t> </a:t>
            </a:r>
            <a:r>
              <a:rPr sz="1800" b="1" dirty="0">
                <a:latin typeface="Courier New"/>
                <a:cs typeface="Courier New"/>
              </a:rPr>
              <a:t>RD_done[b]</a:t>
            </a:r>
            <a:r>
              <a:rPr sz="1800" b="1" spc="-45" dirty="0">
                <a:latin typeface="Courier New"/>
                <a:cs typeface="Courier New"/>
              </a:rPr>
              <a:t> </a:t>
            </a:r>
            <a:r>
              <a:rPr sz="1800" b="1" dirty="0">
                <a:latin typeface="Courier New"/>
                <a:cs typeface="Courier New"/>
              </a:rPr>
              <a:t>==</a:t>
            </a:r>
            <a:r>
              <a:rPr sz="1800" b="1" spc="-50" dirty="0">
                <a:latin typeface="Courier New"/>
                <a:cs typeface="Courier New"/>
              </a:rPr>
              <a:t> </a:t>
            </a:r>
            <a:r>
              <a:rPr sz="1800" b="1" spc="-10" dirty="0">
                <a:latin typeface="Courier New"/>
                <a:cs typeface="Courier New"/>
              </a:rPr>
              <a:t>false:</a:t>
            </a:r>
            <a:endParaRPr sz="1800">
              <a:latin typeface="Courier New"/>
              <a:cs typeface="Courier New"/>
            </a:endParaRPr>
          </a:p>
          <a:p>
            <a:pPr marL="1104900">
              <a:lnSpc>
                <a:spcPct val="100000"/>
              </a:lnSpc>
            </a:pPr>
            <a:r>
              <a:rPr sz="1800" b="1" spc="-10" dirty="0">
                <a:latin typeface="Courier New"/>
                <a:cs typeface="Courier New"/>
              </a:rPr>
              <a:t>RD[b]++;</a:t>
            </a:r>
            <a:endParaRPr sz="1800">
              <a:latin typeface="Courier New"/>
              <a:cs typeface="Courier New"/>
            </a:endParaRPr>
          </a:p>
          <a:p>
            <a:pPr marL="12700">
              <a:lnSpc>
                <a:spcPct val="100000"/>
              </a:lnSpc>
            </a:pPr>
            <a:r>
              <a:rPr sz="1800" b="1" dirty="0">
                <a:latin typeface="Courier New"/>
                <a:cs typeface="Courier New"/>
              </a:rPr>
              <a:t>RD_done[a.block]</a:t>
            </a:r>
            <a:r>
              <a:rPr sz="1800" b="1" spc="-85" dirty="0">
                <a:latin typeface="Courier New"/>
                <a:cs typeface="Courier New"/>
              </a:rPr>
              <a:t> </a:t>
            </a:r>
            <a:r>
              <a:rPr sz="1800" b="1" dirty="0">
                <a:latin typeface="Courier New"/>
                <a:cs typeface="Courier New"/>
              </a:rPr>
              <a:t>=</a:t>
            </a:r>
            <a:r>
              <a:rPr sz="1800" b="1" spc="-75" dirty="0">
                <a:latin typeface="Courier New"/>
                <a:cs typeface="Courier New"/>
              </a:rPr>
              <a:t> </a:t>
            </a:r>
            <a:r>
              <a:rPr sz="1800" b="1" spc="-20" dirty="0">
                <a:latin typeface="Courier New"/>
                <a:cs typeface="Courier New"/>
              </a:rPr>
              <a:t>true</a:t>
            </a:r>
            <a:endParaRPr sz="1800">
              <a:latin typeface="Courier New"/>
              <a:cs typeface="Courier New"/>
            </a:endParaRPr>
          </a:p>
        </p:txBody>
      </p:sp>
      <p:sp>
        <p:nvSpPr>
          <p:cNvPr id="6" name="object 6"/>
          <p:cNvSpPr txBox="1"/>
          <p:nvPr/>
        </p:nvSpPr>
        <p:spPr>
          <a:xfrm>
            <a:off x="434746" y="4919598"/>
            <a:ext cx="8180070" cy="1518285"/>
          </a:xfrm>
          <a:prstGeom prst="rect">
            <a:avLst/>
          </a:prstGeom>
        </p:spPr>
        <p:txBody>
          <a:bodyPr vert="horz" wrap="square" lIns="0" tIns="12700" rIns="0" bIns="0" rtlCol="0">
            <a:spAutoFit/>
          </a:bodyPr>
          <a:lstStyle/>
          <a:p>
            <a:pPr marL="2046605" marR="665480">
              <a:lnSpc>
                <a:spcPct val="100000"/>
              </a:lnSpc>
              <a:spcBef>
                <a:spcPts val="100"/>
              </a:spcBef>
            </a:pPr>
            <a:r>
              <a:rPr sz="1800" b="1" dirty="0">
                <a:latin typeface="Courier New"/>
                <a:cs typeface="Courier New"/>
              </a:rPr>
              <a:t>10://MIN</a:t>
            </a:r>
            <a:r>
              <a:rPr sz="1800" b="1" spc="-65" dirty="0">
                <a:latin typeface="Courier New"/>
                <a:cs typeface="Courier New"/>
              </a:rPr>
              <a:t> </a:t>
            </a:r>
            <a:r>
              <a:rPr sz="1800" b="1" dirty="0">
                <a:latin typeface="Courier New"/>
                <a:cs typeface="Courier New"/>
              </a:rPr>
              <a:t>finds</a:t>
            </a:r>
            <a:r>
              <a:rPr sz="1800" b="1" spc="-45" dirty="0">
                <a:latin typeface="Courier New"/>
                <a:cs typeface="Courier New"/>
              </a:rPr>
              <a:t> </a:t>
            </a:r>
            <a:r>
              <a:rPr sz="1800" b="1" dirty="0">
                <a:latin typeface="Courier New"/>
                <a:cs typeface="Courier New"/>
              </a:rPr>
              <a:t>the</a:t>
            </a:r>
            <a:r>
              <a:rPr sz="1800" b="1" spc="-70" dirty="0">
                <a:latin typeface="Courier New"/>
                <a:cs typeface="Courier New"/>
              </a:rPr>
              <a:t> </a:t>
            </a:r>
            <a:r>
              <a:rPr sz="1800" b="1" dirty="0">
                <a:latin typeface="Courier New"/>
                <a:cs typeface="Courier New"/>
              </a:rPr>
              <a:t>block</a:t>
            </a:r>
            <a:r>
              <a:rPr sz="1800" b="1" spc="-50" dirty="0">
                <a:latin typeface="Courier New"/>
                <a:cs typeface="Courier New"/>
              </a:rPr>
              <a:t> </a:t>
            </a:r>
            <a:r>
              <a:rPr sz="1800" b="1" dirty="0">
                <a:latin typeface="Courier New"/>
                <a:cs typeface="Courier New"/>
              </a:rPr>
              <a:t>with</a:t>
            </a:r>
            <a:r>
              <a:rPr sz="1800" b="1" spc="-70" dirty="0">
                <a:latin typeface="Courier New"/>
                <a:cs typeface="Courier New"/>
              </a:rPr>
              <a:t> </a:t>
            </a:r>
            <a:r>
              <a:rPr sz="1800" b="1" dirty="0">
                <a:latin typeface="Courier New"/>
                <a:cs typeface="Courier New"/>
              </a:rPr>
              <a:t>maximum</a:t>
            </a:r>
            <a:r>
              <a:rPr sz="1800" b="1" spc="-50" dirty="0">
                <a:latin typeface="Courier New"/>
                <a:cs typeface="Courier New"/>
              </a:rPr>
              <a:t> </a:t>
            </a:r>
            <a:r>
              <a:rPr sz="1800" b="1" spc="-25" dirty="0">
                <a:latin typeface="Courier New"/>
                <a:cs typeface="Courier New"/>
              </a:rPr>
              <a:t>RD </a:t>
            </a:r>
            <a:r>
              <a:rPr sz="1800" b="1" dirty="0">
                <a:latin typeface="Courier New"/>
                <a:cs typeface="Courier New"/>
              </a:rPr>
              <a:t>11:return</a:t>
            </a:r>
            <a:r>
              <a:rPr sz="1800" b="1" spc="-85" dirty="0">
                <a:latin typeface="Courier New"/>
                <a:cs typeface="Courier New"/>
              </a:rPr>
              <a:t> </a:t>
            </a:r>
            <a:r>
              <a:rPr sz="1800" b="1" spc="-10" dirty="0">
                <a:latin typeface="Courier New"/>
                <a:cs typeface="Courier New"/>
              </a:rPr>
              <a:t>argmax(b,RD[b])</a:t>
            </a:r>
            <a:endParaRPr sz="1800">
              <a:latin typeface="Courier New"/>
              <a:cs typeface="Courier New"/>
            </a:endParaRPr>
          </a:p>
          <a:p>
            <a:pPr>
              <a:lnSpc>
                <a:spcPct val="100000"/>
              </a:lnSpc>
            </a:pPr>
            <a:endParaRPr sz="2000">
              <a:latin typeface="Courier New"/>
              <a:cs typeface="Courier New"/>
            </a:endParaRPr>
          </a:p>
          <a:p>
            <a:pPr>
              <a:lnSpc>
                <a:spcPct val="100000"/>
              </a:lnSpc>
              <a:spcBef>
                <a:spcPts val="15"/>
              </a:spcBef>
            </a:pPr>
            <a:endParaRPr sz="2000">
              <a:latin typeface="Courier New"/>
              <a:cs typeface="Courier New"/>
            </a:endParaRPr>
          </a:p>
          <a:p>
            <a:pPr marL="12700">
              <a:lnSpc>
                <a:spcPct val="100000"/>
              </a:lnSpc>
            </a:pPr>
            <a:r>
              <a:rPr sz="2400" b="1" dirty="0">
                <a:latin typeface="Calibri"/>
                <a:cs typeface="Calibri"/>
              </a:rPr>
              <a:t>See</a:t>
            </a:r>
            <a:r>
              <a:rPr sz="2400" b="1" spc="-45" dirty="0">
                <a:latin typeface="Calibri"/>
                <a:cs typeface="Calibri"/>
              </a:rPr>
              <a:t> </a:t>
            </a:r>
            <a:r>
              <a:rPr sz="2400" b="1" dirty="0">
                <a:latin typeface="Calibri"/>
                <a:cs typeface="Calibri"/>
              </a:rPr>
              <a:t>any</a:t>
            </a:r>
            <a:r>
              <a:rPr sz="2400" b="1" spc="-25" dirty="0">
                <a:latin typeface="Calibri"/>
                <a:cs typeface="Calibri"/>
              </a:rPr>
              <a:t> </a:t>
            </a:r>
            <a:r>
              <a:rPr sz="2400" b="1" dirty="0">
                <a:latin typeface="Calibri"/>
                <a:cs typeface="Calibri"/>
              </a:rPr>
              <a:t>limitations</a:t>
            </a:r>
            <a:r>
              <a:rPr sz="2400" b="1" spc="-25" dirty="0">
                <a:latin typeface="Calibri"/>
                <a:cs typeface="Calibri"/>
              </a:rPr>
              <a:t> </a:t>
            </a:r>
            <a:r>
              <a:rPr sz="2400" b="1" dirty="0">
                <a:latin typeface="Calibri"/>
                <a:cs typeface="Calibri"/>
              </a:rPr>
              <a:t>of</a:t>
            </a:r>
            <a:r>
              <a:rPr sz="2400" b="1" spc="-40" dirty="0">
                <a:latin typeface="Calibri"/>
                <a:cs typeface="Calibri"/>
              </a:rPr>
              <a:t> </a:t>
            </a:r>
            <a:r>
              <a:rPr sz="2400" b="1" dirty="0">
                <a:latin typeface="Calibri"/>
                <a:cs typeface="Calibri"/>
              </a:rPr>
              <a:t>the</a:t>
            </a:r>
            <a:r>
              <a:rPr sz="2400" b="1" spc="-20" dirty="0">
                <a:latin typeface="Calibri"/>
                <a:cs typeface="Calibri"/>
              </a:rPr>
              <a:t> </a:t>
            </a:r>
            <a:r>
              <a:rPr sz="2400" b="1" dirty="0">
                <a:latin typeface="Calibri"/>
                <a:cs typeface="Calibri"/>
              </a:rPr>
              <a:t>MIN</a:t>
            </a:r>
            <a:r>
              <a:rPr sz="2400" b="1" spc="-40" dirty="0">
                <a:latin typeface="Calibri"/>
                <a:cs typeface="Calibri"/>
              </a:rPr>
              <a:t> </a:t>
            </a:r>
            <a:r>
              <a:rPr sz="2400" b="1" dirty="0">
                <a:latin typeface="Calibri"/>
                <a:cs typeface="Calibri"/>
              </a:rPr>
              <a:t>algorithm</a:t>
            </a:r>
            <a:r>
              <a:rPr sz="2400" b="1" spc="-45" dirty="0">
                <a:latin typeface="Calibri"/>
                <a:cs typeface="Calibri"/>
              </a:rPr>
              <a:t> </a:t>
            </a:r>
            <a:r>
              <a:rPr sz="2400" b="1" dirty="0">
                <a:latin typeface="Calibri"/>
                <a:cs typeface="Calibri"/>
              </a:rPr>
              <a:t>for</a:t>
            </a:r>
            <a:r>
              <a:rPr sz="2400" b="1" spc="-30" dirty="0">
                <a:latin typeface="Calibri"/>
                <a:cs typeface="Calibri"/>
              </a:rPr>
              <a:t> </a:t>
            </a:r>
            <a:r>
              <a:rPr sz="2400" b="1" dirty="0">
                <a:latin typeface="Calibri"/>
                <a:cs typeface="Calibri"/>
              </a:rPr>
              <a:t>cache</a:t>
            </a:r>
            <a:r>
              <a:rPr sz="2400" b="1" spc="-55" dirty="0">
                <a:latin typeface="Calibri"/>
                <a:cs typeface="Calibri"/>
              </a:rPr>
              <a:t> </a:t>
            </a:r>
            <a:r>
              <a:rPr sz="2400" b="1" spc="-10" dirty="0">
                <a:latin typeface="Calibri"/>
                <a:cs typeface="Calibri"/>
              </a:rPr>
              <a:t>replacement?</a:t>
            </a:r>
            <a:endParaRPr sz="240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546735">
              <a:lnSpc>
                <a:spcPct val="100000"/>
              </a:lnSpc>
              <a:spcBef>
                <a:spcPts val="105"/>
              </a:spcBef>
            </a:pPr>
            <a:r>
              <a:rPr dirty="0"/>
              <a:t>Belady’s</a:t>
            </a:r>
            <a:r>
              <a:rPr spc="-105" dirty="0"/>
              <a:t> </a:t>
            </a:r>
            <a:r>
              <a:rPr dirty="0"/>
              <a:t>MIN</a:t>
            </a:r>
            <a:r>
              <a:rPr spc="-75" dirty="0"/>
              <a:t> </a:t>
            </a:r>
            <a:r>
              <a:rPr dirty="0"/>
              <a:t>Algorithm</a:t>
            </a:r>
            <a:r>
              <a:rPr spc="-90" dirty="0"/>
              <a:t> </a:t>
            </a:r>
            <a:r>
              <a:rPr dirty="0"/>
              <a:t>for</a:t>
            </a:r>
            <a:r>
              <a:rPr spc="-75" dirty="0"/>
              <a:t> </a:t>
            </a:r>
            <a:r>
              <a:rPr dirty="0"/>
              <a:t>Optimal</a:t>
            </a:r>
            <a:r>
              <a:rPr spc="-70" dirty="0"/>
              <a:t> </a:t>
            </a:r>
            <a:r>
              <a:rPr spc="-10" dirty="0"/>
              <a:t>Replacement</a:t>
            </a:r>
          </a:p>
        </p:txBody>
      </p:sp>
      <p:sp>
        <p:nvSpPr>
          <p:cNvPr id="3" name="object 3"/>
          <p:cNvSpPr txBox="1"/>
          <p:nvPr/>
        </p:nvSpPr>
        <p:spPr>
          <a:xfrm>
            <a:off x="2059304" y="1901444"/>
            <a:ext cx="5897245" cy="1397635"/>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ourier New"/>
                <a:cs typeface="Courier New"/>
              </a:rPr>
              <a:t>findBlockMIN(){</a:t>
            </a:r>
            <a:endParaRPr sz="1800">
              <a:latin typeface="Courier New"/>
              <a:cs typeface="Courier New"/>
            </a:endParaRPr>
          </a:p>
          <a:p>
            <a:pPr marL="559435" marR="1372235">
              <a:lnSpc>
                <a:spcPct val="100000"/>
              </a:lnSpc>
            </a:pPr>
            <a:r>
              <a:rPr sz="1800" b="1" dirty="0">
                <a:latin typeface="Courier New"/>
                <a:cs typeface="Courier New"/>
              </a:rPr>
              <a:t>0://init</a:t>
            </a:r>
            <a:r>
              <a:rPr sz="1800" b="1" spc="-55" dirty="0">
                <a:latin typeface="Courier New"/>
                <a:cs typeface="Courier New"/>
              </a:rPr>
              <a:t> </a:t>
            </a:r>
            <a:r>
              <a:rPr sz="1800" b="1" dirty="0">
                <a:latin typeface="Courier New"/>
                <a:cs typeface="Courier New"/>
              </a:rPr>
              <a:t>reuse</a:t>
            </a:r>
            <a:r>
              <a:rPr sz="1800" b="1" spc="-55" dirty="0">
                <a:latin typeface="Courier New"/>
                <a:cs typeface="Courier New"/>
              </a:rPr>
              <a:t> </a:t>
            </a:r>
            <a:r>
              <a:rPr sz="1800" b="1" spc="-10" dirty="0">
                <a:latin typeface="Courier New"/>
                <a:cs typeface="Courier New"/>
              </a:rPr>
              <a:t>distances </a:t>
            </a:r>
            <a:r>
              <a:rPr sz="1800" b="1" dirty="0">
                <a:latin typeface="Courier New"/>
                <a:cs typeface="Courier New"/>
              </a:rPr>
              <a:t>1:for</a:t>
            </a:r>
            <a:r>
              <a:rPr sz="1800" b="1" spc="-60" dirty="0">
                <a:latin typeface="Courier New"/>
                <a:cs typeface="Courier New"/>
              </a:rPr>
              <a:t> </a:t>
            </a:r>
            <a:r>
              <a:rPr sz="1800" b="1" dirty="0">
                <a:latin typeface="Courier New"/>
                <a:cs typeface="Courier New"/>
              </a:rPr>
              <a:t>each</a:t>
            </a:r>
            <a:r>
              <a:rPr sz="1800" b="1" spc="-50" dirty="0">
                <a:latin typeface="Courier New"/>
                <a:cs typeface="Courier New"/>
              </a:rPr>
              <a:t> </a:t>
            </a:r>
            <a:r>
              <a:rPr sz="1800" b="1" dirty="0">
                <a:latin typeface="Courier New"/>
                <a:cs typeface="Courier New"/>
              </a:rPr>
              <a:t>block</a:t>
            </a:r>
            <a:r>
              <a:rPr sz="1800" b="1" spc="-45" dirty="0">
                <a:latin typeface="Courier New"/>
                <a:cs typeface="Courier New"/>
              </a:rPr>
              <a:t> </a:t>
            </a:r>
            <a:r>
              <a:rPr sz="1800" b="1" dirty="0">
                <a:latin typeface="Courier New"/>
                <a:cs typeface="Courier New"/>
              </a:rPr>
              <a:t>in</a:t>
            </a:r>
            <a:r>
              <a:rPr sz="1800" b="1" spc="-40" dirty="0">
                <a:latin typeface="Courier New"/>
                <a:cs typeface="Courier New"/>
              </a:rPr>
              <a:t> </a:t>
            </a:r>
            <a:r>
              <a:rPr sz="1800" b="1" dirty="0">
                <a:latin typeface="Courier New"/>
                <a:cs typeface="Courier New"/>
              </a:rPr>
              <a:t>cache,</a:t>
            </a:r>
            <a:r>
              <a:rPr sz="1800" b="1" spc="-45" dirty="0">
                <a:latin typeface="Courier New"/>
                <a:cs typeface="Courier New"/>
              </a:rPr>
              <a:t> </a:t>
            </a:r>
            <a:r>
              <a:rPr sz="1800" b="1" spc="-25" dirty="0">
                <a:latin typeface="Courier New"/>
                <a:cs typeface="Courier New"/>
              </a:rPr>
              <a:t>b:</a:t>
            </a:r>
            <a:endParaRPr sz="1800">
              <a:latin typeface="Courier New"/>
              <a:cs typeface="Courier New"/>
            </a:endParaRPr>
          </a:p>
          <a:p>
            <a:pPr marL="559435">
              <a:lnSpc>
                <a:spcPct val="100000"/>
              </a:lnSpc>
              <a:tabLst>
                <a:tab pos="1377315" algn="l"/>
              </a:tabLst>
            </a:pPr>
            <a:r>
              <a:rPr sz="1800" b="1" spc="-25" dirty="0">
                <a:latin typeface="Courier New"/>
                <a:cs typeface="Courier New"/>
              </a:rPr>
              <a:t>2:</a:t>
            </a:r>
            <a:r>
              <a:rPr sz="1800" b="1" dirty="0">
                <a:latin typeface="Courier New"/>
                <a:cs typeface="Courier New"/>
              </a:rPr>
              <a:t>	RD[b]</a:t>
            </a:r>
            <a:r>
              <a:rPr sz="1800" b="1" spc="-55" dirty="0">
                <a:latin typeface="Courier New"/>
                <a:cs typeface="Courier New"/>
              </a:rPr>
              <a:t> </a:t>
            </a:r>
            <a:r>
              <a:rPr sz="1800" b="1" dirty="0">
                <a:latin typeface="Courier New"/>
                <a:cs typeface="Courier New"/>
              </a:rPr>
              <a:t>=</a:t>
            </a:r>
            <a:r>
              <a:rPr sz="1800" b="1" spc="-30" dirty="0">
                <a:latin typeface="Courier New"/>
                <a:cs typeface="Courier New"/>
              </a:rPr>
              <a:t> </a:t>
            </a:r>
            <a:r>
              <a:rPr sz="1800" b="1" dirty="0">
                <a:latin typeface="Courier New"/>
                <a:cs typeface="Courier New"/>
              </a:rPr>
              <a:t>0;</a:t>
            </a:r>
            <a:r>
              <a:rPr sz="1800" b="1" spc="-40" dirty="0">
                <a:latin typeface="Courier New"/>
                <a:cs typeface="Courier New"/>
              </a:rPr>
              <a:t> </a:t>
            </a:r>
            <a:r>
              <a:rPr sz="1800" b="1" dirty="0">
                <a:latin typeface="Courier New"/>
                <a:cs typeface="Courier New"/>
              </a:rPr>
              <a:t>RD_done[b]</a:t>
            </a:r>
            <a:r>
              <a:rPr sz="1800" b="1" spc="-40" dirty="0">
                <a:latin typeface="Courier New"/>
                <a:cs typeface="Courier New"/>
              </a:rPr>
              <a:t> </a:t>
            </a:r>
            <a:r>
              <a:rPr sz="1800" b="1" dirty="0">
                <a:latin typeface="Courier New"/>
                <a:cs typeface="Courier New"/>
              </a:rPr>
              <a:t>=</a:t>
            </a:r>
            <a:r>
              <a:rPr sz="1800" b="1" spc="-40" dirty="0">
                <a:latin typeface="Courier New"/>
                <a:cs typeface="Courier New"/>
              </a:rPr>
              <a:t> </a:t>
            </a:r>
            <a:r>
              <a:rPr sz="1800" b="1" spc="-10" dirty="0">
                <a:latin typeface="Courier New"/>
                <a:cs typeface="Courier New"/>
              </a:rPr>
              <a:t>false;</a:t>
            </a:r>
            <a:endParaRPr sz="1800">
              <a:latin typeface="Courier New"/>
              <a:cs typeface="Courier New"/>
            </a:endParaRPr>
          </a:p>
          <a:p>
            <a:pPr marL="559435">
              <a:lnSpc>
                <a:spcPct val="100000"/>
              </a:lnSpc>
            </a:pPr>
            <a:r>
              <a:rPr sz="1800" b="1" dirty="0">
                <a:latin typeface="Courier New"/>
                <a:cs typeface="Courier New"/>
              </a:rPr>
              <a:t>3://look</a:t>
            </a:r>
            <a:r>
              <a:rPr sz="1800" b="1" spc="-60" dirty="0">
                <a:latin typeface="Courier New"/>
                <a:cs typeface="Courier New"/>
              </a:rPr>
              <a:t> </a:t>
            </a:r>
            <a:r>
              <a:rPr sz="1800" b="1" dirty="0">
                <a:latin typeface="Courier New"/>
                <a:cs typeface="Courier New"/>
              </a:rPr>
              <a:t>forward</a:t>
            </a:r>
            <a:r>
              <a:rPr sz="1800" b="1" spc="-70" dirty="0">
                <a:latin typeface="Courier New"/>
                <a:cs typeface="Courier New"/>
              </a:rPr>
              <a:t> </a:t>
            </a:r>
            <a:r>
              <a:rPr sz="1800" b="1" dirty="0">
                <a:latin typeface="Courier New"/>
                <a:cs typeface="Courier New"/>
              </a:rPr>
              <a:t>in</a:t>
            </a:r>
            <a:r>
              <a:rPr sz="1800" b="1" spc="-55" dirty="0">
                <a:latin typeface="Courier New"/>
                <a:cs typeface="Courier New"/>
              </a:rPr>
              <a:t> </a:t>
            </a:r>
            <a:r>
              <a:rPr sz="1800" b="1" dirty="0">
                <a:latin typeface="Courier New"/>
                <a:cs typeface="Courier New"/>
              </a:rPr>
              <a:t>the</a:t>
            </a:r>
            <a:r>
              <a:rPr sz="1800" b="1" spc="-70" dirty="0">
                <a:latin typeface="Courier New"/>
                <a:cs typeface="Courier New"/>
              </a:rPr>
              <a:t> </a:t>
            </a:r>
            <a:r>
              <a:rPr sz="1800" b="1" dirty="0">
                <a:latin typeface="Courier New"/>
                <a:cs typeface="Courier New"/>
              </a:rPr>
              <a:t>execution</a:t>
            </a:r>
            <a:r>
              <a:rPr sz="1800" b="1" spc="-70" dirty="0">
                <a:latin typeface="Courier New"/>
                <a:cs typeface="Courier New"/>
              </a:rPr>
              <a:t> </a:t>
            </a:r>
            <a:r>
              <a:rPr sz="1800" b="1" spc="-10" dirty="0">
                <a:latin typeface="Courier New"/>
                <a:cs typeface="Courier New"/>
              </a:rPr>
              <a:t>trace</a:t>
            </a:r>
            <a:endParaRPr sz="1800">
              <a:latin typeface="Courier New"/>
              <a:cs typeface="Courier New"/>
            </a:endParaRPr>
          </a:p>
        </p:txBody>
      </p:sp>
      <p:sp>
        <p:nvSpPr>
          <p:cNvPr id="4" name="object 4"/>
          <p:cNvSpPr txBox="1"/>
          <p:nvPr/>
        </p:nvSpPr>
        <p:spPr>
          <a:xfrm>
            <a:off x="2618867" y="3327780"/>
            <a:ext cx="6698615" cy="259079"/>
          </a:xfrm>
          <a:prstGeom prst="rect">
            <a:avLst/>
          </a:prstGeom>
          <a:solidFill>
            <a:srgbClr val="FFFF00"/>
          </a:solidFill>
        </p:spPr>
        <p:txBody>
          <a:bodyPr vert="horz" wrap="square" lIns="0" tIns="0" rIns="0" bIns="0" rtlCol="0">
            <a:spAutoFit/>
          </a:bodyPr>
          <a:lstStyle/>
          <a:p>
            <a:pPr>
              <a:lnSpc>
                <a:spcPts val="1830"/>
              </a:lnSpc>
            </a:pPr>
            <a:r>
              <a:rPr sz="1800" b="1" dirty="0">
                <a:solidFill>
                  <a:srgbClr val="FF0000"/>
                </a:solidFill>
                <a:latin typeface="Courier New"/>
                <a:cs typeface="Courier New"/>
              </a:rPr>
              <a:t>4:for</a:t>
            </a:r>
            <a:r>
              <a:rPr sz="1800" b="1" spc="-55" dirty="0">
                <a:solidFill>
                  <a:srgbClr val="FF0000"/>
                </a:solidFill>
                <a:latin typeface="Courier New"/>
                <a:cs typeface="Courier New"/>
              </a:rPr>
              <a:t> </a:t>
            </a:r>
            <a:r>
              <a:rPr sz="1800" b="1" dirty="0">
                <a:solidFill>
                  <a:srgbClr val="FF0000"/>
                </a:solidFill>
                <a:latin typeface="Courier New"/>
                <a:cs typeface="Courier New"/>
              </a:rPr>
              <a:t>each</a:t>
            </a:r>
            <a:r>
              <a:rPr sz="1800" b="1" spc="-55" dirty="0">
                <a:solidFill>
                  <a:srgbClr val="FF0000"/>
                </a:solidFill>
                <a:latin typeface="Courier New"/>
                <a:cs typeface="Courier New"/>
              </a:rPr>
              <a:t> </a:t>
            </a:r>
            <a:r>
              <a:rPr sz="1800" b="1" dirty="0">
                <a:solidFill>
                  <a:srgbClr val="FF0000"/>
                </a:solidFill>
                <a:latin typeface="Courier New"/>
                <a:cs typeface="Courier New"/>
              </a:rPr>
              <a:t>access,</a:t>
            </a:r>
            <a:r>
              <a:rPr sz="1800" b="1" spc="-55" dirty="0">
                <a:solidFill>
                  <a:srgbClr val="FF0000"/>
                </a:solidFill>
                <a:latin typeface="Courier New"/>
                <a:cs typeface="Courier New"/>
              </a:rPr>
              <a:t> </a:t>
            </a:r>
            <a:r>
              <a:rPr sz="1800" b="1" dirty="0">
                <a:solidFill>
                  <a:srgbClr val="FF0000"/>
                </a:solidFill>
                <a:latin typeface="Courier New"/>
                <a:cs typeface="Courier New"/>
              </a:rPr>
              <a:t>a,</a:t>
            </a:r>
            <a:r>
              <a:rPr sz="1800" b="1" spc="-55" dirty="0">
                <a:solidFill>
                  <a:srgbClr val="FF0000"/>
                </a:solidFill>
                <a:latin typeface="Courier New"/>
                <a:cs typeface="Courier New"/>
              </a:rPr>
              <a:t> </a:t>
            </a:r>
            <a:r>
              <a:rPr sz="1800" b="1" dirty="0">
                <a:solidFill>
                  <a:srgbClr val="FF0000"/>
                </a:solidFill>
                <a:latin typeface="Courier New"/>
                <a:cs typeface="Courier New"/>
              </a:rPr>
              <a:t>forward</a:t>
            </a:r>
            <a:r>
              <a:rPr sz="1800" b="1" spc="-55" dirty="0">
                <a:solidFill>
                  <a:srgbClr val="FF0000"/>
                </a:solidFill>
                <a:latin typeface="Courier New"/>
                <a:cs typeface="Courier New"/>
              </a:rPr>
              <a:t> </a:t>
            </a:r>
            <a:r>
              <a:rPr sz="1800" b="1" dirty="0">
                <a:solidFill>
                  <a:srgbClr val="FF0000"/>
                </a:solidFill>
                <a:latin typeface="Courier New"/>
                <a:cs typeface="Courier New"/>
              </a:rPr>
              <a:t>in</a:t>
            </a:r>
            <a:r>
              <a:rPr sz="1800" b="1" spc="-55" dirty="0">
                <a:solidFill>
                  <a:srgbClr val="FF0000"/>
                </a:solidFill>
                <a:latin typeface="Courier New"/>
                <a:cs typeface="Courier New"/>
              </a:rPr>
              <a:t> </a:t>
            </a:r>
            <a:r>
              <a:rPr sz="1800" b="1" dirty="0">
                <a:solidFill>
                  <a:srgbClr val="FF0000"/>
                </a:solidFill>
                <a:latin typeface="Courier New"/>
                <a:cs typeface="Courier New"/>
              </a:rPr>
              <a:t>execution</a:t>
            </a:r>
            <a:r>
              <a:rPr sz="1800" b="1" spc="-50" dirty="0">
                <a:solidFill>
                  <a:srgbClr val="FF0000"/>
                </a:solidFill>
                <a:latin typeface="Courier New"/>
                <a:cs typeface="Courier New"/>
              </a:rPr>
              <a:t> </a:t>
            </a:r>
            <a:r>
              <a:rPr sz="1800" b="1" spc="-10" dirty="0">
                <a:solidFill>
                  <a:srgbClr val="FF0000"/>
                </a:solidFill>
                <a:latin typeface="Courier New"/>
                <a:cs typeface="Courier New"/>
              </a:rPr>
              <a:t>trace:</a:t>
            </a:r>
            <a:endParaRPr sz="1800">
              <a:latin typeface="Courier New"/>
              <a:cs typeface="Courier New"/>
            </a:endParaRPr>
          </a:p>
        </p:txBody>
      </p:sp>
      <p:sp>
        <p:nvSpPr>
          <p:cNvPr id="5" name="object 5"/>
          <p:cNvSpPr txBox="1"/>
          <p:nvPr/>
        </p:nvSpPr>
        <p:spPr>
          <a:xfrm>
            <a:off x="2606420" y="3547617"/>
            <a:ext cx="821182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ourier New"/>
                <a:cs typeface="Courier New"/>
              </a:rPr>
              <a:t>5://increment</a:t>
            </a:r>
            <a:r>
              <a:rPr sz="1800" b="1" spc="-55" dirty="0">
                <a:latin typeface="Courier New"/>
                <a:cs typeface="Courier New"/>
              </a:rPr>
              <a:t> </a:t>
            </a:r>
            <a:r>
              <a:rPr sz="1800" b="1" dirty="0">
                <a:latin typeface="Courier New"/>
                <a:cs typeface="Courier New"/>
              </a:rPr>
              <a:t>reuse</a:t>
            </a:r>
            <a:r>
              <a:rPr sz="1800" b="1" spc="-55" dirty="0">
                <a:latin typeface="Courier New"/>
                <a:cs typeface="Courier New"/>
              </a:rPr>
              <a:t> </a:t>
            </a:r>
            <a:r>
              <a:rPr sz="1800" b="1" dirty="0">
                <a:latin typeface="Courier New"/>
                <a:cs typeface="Courier New"/>
              </a:rPr>
              <a:t>distance</a:t>
            </a:r>
            <a:r>
              <a:rPr sz="1800" b="1" spc="-80" dirty="0">
                <a:latin typeface="Courier New"/>
                <a:cs typeface="Courier New"/>
              </a:rPr>
              <a:t> </a:t>
            </a:r>
            <a:r>
              <a:rPr sz="1800" b="1" dirty="0">
                <a:latin typeface="Courier New"/>
                <a:cs typeface="Courier New"/>
              </a:rPr>
              <a:t>for</a:t>
            </a:r>
            <a:r>
              <a:rPr sz="1800" b="1" spc="-65" dirty="0">
                <a:latin typeface="Courier New"/>
                <a:cs typeface="Courier New"/>
              </a:rPr>
              <a:t> </a:t>
            </a:r>
            <a:r>
              <a:rPr sz="1800" b="1" dirty="0">
                <a:latin typeface="Courier New"/>
                <a:cs typeface="Courier New"/>
              </a:rPr>
              <a:t>each</a:t>
            </a:r>
            <a:r>
              <a:rPr sz="1800" b="1" spc="-60" dirty="0">
                <a:latin typeface="Courier New"/>
                <a:cs typeface="Courier New"/>
              </a:rPr>
              <a:t> </a:t>
            </a:r>
            <a:r>
              <a:rPr sz="1800" b="1" dirty="0">
                <a:latin typeface="Courier New"/>
                <a:cs typeface="Courier New"/>
              </a:rPr>
              <a:t>block</a:t>
            </a:r>
            <a:r>
              <a:rPr sz="1800" b="1" spc="-65" dirty="0">
                <a:latin typeface="Courier New"/>
                <a:cs typeface="Courier New"/>
              </a:rPr>
              <a:t> </a:t>
            </a:r>
            <a:r>
              <a:rPr sz="1800" b="1" dirty="0">
                <a:latin typeface="Courier New"/>
                <a:cs typeface="Courier New"/>
              </a:rPr>
              <a:t>not</a:t>
            </a:r>
            <a:r>
              <a:rPr sz="1800" b="1" spc="-65" dirty="0">
                <a:latin typeface="Courier New"/>
                <a:cs typeface="Courier New"/>
              </a:rPr>
              <a:t> </a:t>
            </a:r>
            <a:r>
              <a:rPr sz="1800" b="1" dirty="0">
                <a:latin typeface="Courier New"/>
                <a:cs typeface="Courier New"/>
              </a:rPr>
              <a:t>already</a:t>
            </a:r>
            <a:r>
              <a:rPr sz="1800" b="1" spc="-60" dirty="0">
                <a:latin typeface="Courier New"/>
                <a:cs typeface="Courier New"/>
              </a:rPr>
              <a:t> </a:t>
            </a:r>
            <a:r>
              <a:rPr sz="1800" b="1" spc="-20" dirty="0">
                <a:latin typeface="Courier New"/>
                <a:cs typeface="Courier New"/>
              </a:rPr>
              <a:t>seen</a:t>
            </a:r>
            <a:endParaRPr sz="1800">
              <a:latin typeface="Courier New"/>
              <a:cs typeface="Courier New"/>
            </a:endParaRPr>
          </a:p>
        </p:txBody>
      </p:sp>
      <p:sp>
        <p:nvSpPr>
          <p:cNvPr id="6" name="object 6"/>
          <p:cNvSpPr txBox="1"/>
          <p:nvPr/>
        </p:nvSpPr>
        <p:spPr>
          <a:xfrm>
            <a:off x="2606420" y="3821938"/>
            <a:ext cx="299085" cy="1123315"/>
          </a:xfrm>
          <a:prstGeom prst="rect">
            <a:avLst/>
          </a:prstGeom>
        </p:spPr>
        <p:txBody>
          <a:bodyPr vert="horz" wrap="square" lIns="0" tIns="12700" rIns="0" bIns="0" rtlCol="0">
            <a:spAutoFit/>
          </a:bodyPr>
          <a:lstStyle/>
          <a:p>
            <a:pPr marL="12700">
              <a:lnSpc>
                <a:spcPct val="100000"/>
              </a:lnSpc>
              <a:spcBef>
                <a:spcPts val="100"/>
              </a:spcBef>
            </a:pPr>
            <a:r>
              <a:rPr sz="1800" b="1" spc="-25" dirty="0">
                <a:latin typeface="Courier New"/>
                <a:cs typeface="Courier New"/>
              </a:rPr>
              <a:t>6:</a:t>
            </a:r>
            <a:endParaRPr sz="1800">
              <a:latin typeface="Courier New"/>
              <a:cs typeface="Courier New"/>
            </a:endParaRPr>
          </a:p>
          <a:p>
            <a:pPr marL="12700">
              <a:lnSpc>
                <a:spcPct val="100000"/>
              </a:lnSpc>
            </a:pPr>
            <a:r>
              <a:rPr sz="1800" b="1" spc="-25" dirty="0">
                <a:latin typeface="Courier New"/>
                <a:cs typeface="Courier New"/>
              </a:rPr>
              <a:t>7:</a:t>
            </a:r>
            <a:endParaRPr sz="1800">
              <a:latin typeface="Courier New"/>
              <a:cs typeface="Courier New"/>
            </a:endParaRPr>
          </a:p>
          <a:p>
            <a:pPr marL="12700">
              <a:lnSpc>
                <a:spcPct val="100000"/>
              </a:lnSpc>
            </a:pPr>
            <a:r>
              <a:rPr sz="1800" b="1" spc="-25" dirty="0">
                <a:latin typeface="Courier New"/>
                <a:cs typeface="Courier New"/>
              </a:rPr>
              <a:t>8:</a:t>
            </a:r>
            <a:endParaRPr sz="1800">
              <a:latin typeface="Courier New"/>
              <a:cs typeface="Courier New"/>
            </a:endParaRPr>
          </a:p>
          <a:p>
            <a:pPr marL="12700">
              <a:lnSpc>
                <a:spcPct val="100000"/>
              </a:lnSpc>
            </a:pPr>
            <a:r>
              <a:rPr sz="1800" b="1" spc="-25" dirty="0">
                <a:latin typeface="Courier New"/>
                <a:cs typeface="Courier New"/>
              </a:rPr>
              <a:t>9:</a:t>
            </a:r>
            <a:endParaRPr sz="1800">
              <a:latin typeface="Courier New"/>
              <a:cs typeface="Courier New"/>
            </a:endParaRPr>
          </a:p>
        </p:txBody>
      </p:sp>
      <p:sp>
        <p:nvSpPr>
          <p:cNvPr id="7" name="object 7"/>
          <p:cNvSpPr txBox="1"/>
          <p:nvPr/>
        </p:nvSpPr>
        <p:spPr>
          <a:xfrm>
            <a:off x="3424580" y="3821938"/>
            <a:ext cx="3712210" cy="1123315"/>
          </a:xfrm>
          <a:prstGeom prst="rect">
            <a:avLst/>
          </a:prstGeom>
        </p:spPr>
        <p:txBody>
          <a:bodyPr vert="horz" wrap="square" lIns="0" tIns="12700" rIns="0" bIns="0" rtlCol="0">
            <a:spAutoFit/>
          </a:bodyPr>
          <a:lstStyle/>
          <a:p>
            <a:pPr marR="6985" algn="r">
              <a:lnSpc>
                <a:spcPct val="100000"/>
              </a:lnSpc>
              <a:spcBef>
                <a:spcPts val="100"/>
              </a:spcBef>
            </a:pPr>
            <a:r>
              <a:rPr sz="1800" b="1" dirty="0">
                <a:latin typeface="Courier New"/>
                <a:cs typeface="Courier New"/>
              </a:rPr>
              <a:t>for</a:t>
            </a:r>
            <a:r>
              <a:rPr sz="1800" b="1" spc="-55" dirty="0">
                <a:latin typeface="Courier New"/>
                <a:cs typeface="Courier New"/>
              </a:rPr>
              <a:t> </a:t>
            </a:r>
            <a:r>
              <a:rPr sz="1800" b="1" dirty="0">
                <a:latin typeface="Courier New"/>
                <a:cs typeface="Courier New"/>
              </a:rPr>
              <a:t>each</a:t>
            </a:r>
            <a:r>
              <a:rPr sz="1800" b="1" spc="-45" dirty="0">
                <a:latin typeface="Courier New"/>
                <a:cs typeface="Courier New"/>
              </a:rPr>
              <a:t> </a:t>
            </a:r>
            <a:r>
              <a:rPr sz="1800" b="1" dirty="0">
                <a:latin typeface="Courier New"/>
                <a:cs typeface="Courier New"/>
              </a:rPr>
              <a:t>block</a:t>
            </a:r>
            <a:r>
              <a:rPr sz="1800" b="1" spc="-45" dirty="0">
                <a:latin typeface="Courier New"/>
                <a:cs typeface="Courier New"/>
              </a:rPr>
              <a:t> </a:t>
            </a:r>
            <a:r>
              <a:rPr sz="1800" b="1" dirty="0">
                <a:latin typeface="Courier New"/>
                <a:cs typeface="Courier New"/>
              </a:rPr>
              <a:t>in</a:t>
            </a:r>
            <a:r>
              <a:rPr sz="1800" b="1" spc="-45" dirty="0">
                <a:latin typeface="Courier New"/>
                <a:cs typeface="Courier New"/>
              </a:rPr>
              <a:t> </a:t>
            </a:r>
            <a:r>
              <a:rPr sz="1800" b="1" dirty="0">
                <a:latin typeface="Courier New"/>
                <a:cs typeface="Courier New"/>
              </a:rPr>
              <a:t>cache,</a:t>
            </a:r>
            <a:r>
              <a:rPr sz="1800" b="1" spc="-30" dirty="0">
                <a:latin typeface="Courier New"/>
                <a:cs typeface="Courier New"/>
              </a:rPr>
              <a:t> </a:t>
            </a:r>
            <a:r>
              <a:rPr sz="1800" b="1" spc="-25" dirty="0">
                <a:latin typeface="Courier New"/>
                <a:cs typeface="Courier New"/>
              </a:rPr>
              <a:t>b:</a:t>
            </a:r>
            <a:endParaRPr sz="1800">
              <a:latin typeface="Courier New"/>
              <a:cs typeface="Courier New"/>
            </a:endParaRPr>
          </a:p>
          <a:p>
            <a:pPr marR="5080" algn="r">
              <a:lnSpc>
                <a:spcPct val="100000"/>
              </a:lnSpc>
            </a:pPr>
            <a:r>
              <a:rPr sz="1800" b="1" dirty="0">
                <a:latin typeface="Courier New"/>
                <a:cs typeface="Courier New"/>
              </a:rPr>
              <a:t>if</a:t>
            </a:r>
            <a:r>
              <a:rPr sz="1800" b="1" spc="-50" dirty="0">
                <a:latin typeface="Courier New"/>
                <a:cs typeface="Courier New"/>
              </a:rPr>
              <a:t> </a:t>
            </a:r>
            <a:r>
              <a:rPr sz="1800" b="1" dirty="0">
                <a:latin typeface="Courier New"/>
                <a:cs typeface="Courier New"/>
              </a:rPr>
              <a:t>RD_done[b]</a:t>
            </a:r>
            <a:r>
              <a:rPr sz="1800" b="1" spc="-45" dirty="0">
                <a:latin typeface="Courier New"/>
                <a:cs typeface="Courier New"/>
              </a:rPr>
              <a:t> </a:t>
            </a:r>
            <a:r>
              <a:rPr sz="1800" b="1" dirty="0">
                <a:latin typeface="Courier New"/>
                <a:cs typeface="Courier New"/>
              </a:rPr>
              <a:t>==</a:t>
            </a:r>
            <a:r>
              <a:rPr sz="1800" b="1" spc="-50" dirty="0">
                <a:latin typeface="Courier New"/>
                <a:cs typeface="Courier New"/>
              </a:rPr>
              <a:t> </a:t>
            </a:r>
            <a:r>
              <a:rPr sz="1800" b="1" spc="-10" dirty="0">
                <a:latin typeface="Courier New"/>
                <a:cs typeface="Courier New"/>
              </a:rPr>
              <a:t>false:</a:t>
            </a:r>
            <a:endParaRPr sz="1800">
              <a:latin typeface="Courier New"/>
              <a:cs typeface="Courier New"/>
            </a:endParaRPr>
          </a:p>
          <a:p>
            <a:pPr marL="1104900">
              <a:lnSpc>
                <a:spcPct val="100000"/>
              </a:lnSpc>
            </a:pPr>
            <a:r>
              <a:rPr sz="1800" b="1" spc="-10" dirty="0">
                <a:latin typeface="Courier New"/>
                <a:cs typeface="Courier New"/>
              </a:rPr>
              <a:t>RD[b]++;</a:t>
            </a:r>
            <a:endParaRPr sz="1800">
              <a:latin typeface="Courier New"/>
              <a:cs typeface="Courier New"/>
            </a:endParaRPr>
          </a:p>
          <a:p>
            <a:pPr marL="12700">
              <a:lnSpc>
                <a:spcPct val="100000"/>
              </a:lnSpc>
            </a:pPr>
            <a:r>
              <a:rPr sz="1800" b="1" dirty="0">
                <a:latin typeface="Courier New"/>
                <a:cs typeface="Courier New"/>
              </a:rPr>
              <a:t>RD_done[a.block]</a:t>
            </a:r>
            <a:r>
              <a:rPr sz="1800" b="1" spc="-85" dirty="0">
                <a:latin typeface="Courier New"/>
                <a:cs typeface="Courier New"/>
              </a:rPr>
              <a:t> </a:t>
            </a:r>
            <a:r>
              <a:rPr sz="1800" b="1" dirty="0">
                <a:latin typeface="Courier New"/>
                <a:cs typeface="Courier New"/>
              </a:rPr>
              <a:t>=</a:t>
            </a:r>
            <a:r>
              <a:rPr sz="1800" b="1" spc="-75" dirty="0">
                <a:latin typeface="Courier New"/>
                <a:cs typeface="Courier New"/>
              </a:rPr>
              <a:t> </a:t>
            </a:r>
            <a:r>
              <a:rPr sz="1800" b="1" spc="-20" dirty="0">
                <a:latin typeface="Courier New"/>
                <a:cs typeface="Courier New"/>
              </a:rPr>
              <a:t>true</a:t>
            </a:r>
            <a:endParaRPr sz="1800">
              <a:latin typeface="Courier New"/>
              <a:cs typeface="Courier New"/>
            </a:endParaRPr>
          </a:p>
        </p:txBody>
      </p:sp>
      <p:sp>
        <p:nvSpPr>
          <p:cNvPr id="8" name="object 8"/>
          <p:cNvSpPr txBox="1"/>
          <p:nvPr/>
        </p:nvSpPr>
        <p:spPr>
          <a:xfrm>
            <a:off x="434746" y="4919598"/>
            <a:ext cx="9516110" cy="1548765"/>
          </a:xfrm>
          <a:prstGeom prst="rect">
            <a:avLst/>
          </a:prstGeom>
        </p:spPr>
        <p:txBody>
          <a:bodyPr vert="horz" wrap="square" lIns="0" tIns="12700" rIns="0" bIns="0" rtlCol="0">
            <a:spAutoFit/>
          </a:bodyPr>
          <a:lstStyle/>
          <a:p>
            <a:pPr marL="2046605" marR="2001520">
              <a:lnSpc>
                <a:spcPct val="100000"/>
              </a:lnSpc>
              <a:spcBef>
                <a:spcPts val="100"/>
              </a:spcBef>
            </a:pPr>
            <a:r>
              <a:rPr sz="1800" b="1" dirty="0">
                <a:latin typeface="Courier New"/>
                <a:cs typeface="Courier New"/>
              </a:rPr>
              <a:t>10://MIN</a:t>
            </a:r>
            <a:r>
              <a:rPr sz="1800" b="1" spc="-65" dirty="0">
                <a:latin typeface="Courier New"/>
                <a:cs typeface="Courier New"/>
              </a:rPr>
              <a:t> </a:t>
            </a:r>
            <a:r>
              <a:rPr sz="1800" b="1" dirty="0">
                <a:latin typeface="Courier New"/>
                <a:cs typeface="Courier New"/>
              </a:rPr>
              <a:t>finds</a:t>
            </a:r>
            <a:r>
              <a:rPr sz="1800" b="1" spc="-45" dirty="0">
                <a:latin typeface="Courier New"/>
                <a:cs typeface="Courier New"/>
              </a:rPr>
              <a:t> </a:t>
            </a:r>
            <a:r>
              <a:rPr sz="1800" b="1" dirty="0">
                <a:latin typeface="Courier New"/>
                <a:cs typeface="Courier New"/>
              </a:rPr>
              <a:t>the</a:t>
            </a:r>
            <a:r>
              <a:rPr sz="1800" b="1" spc="-70" dirty="0">
                <a:latin typeface="Courier New"/>
                <a:cs typeface="Courier New"/>
              </a:rPr>
              <a:t> </a:t>
            </a:r>
            <a:r>
              <a:rPr sz="1800" b="1" dirty="0">
                <a:latin typeface="Courier New"/>
                <a:cs typeface="Courier New"/>
              </a:rPr>
              <a:t>block</a:t>
            </a:r>
            <a:r>
              <a:rPr sz="1800" b="1" spc="-50" dirty="0">
                <a:latin typeface="Courier New"/>
                <a:cs typeface="Courier New"/>
              </a:rPr>
              <a:t> </a:t>
            </a:r>
            <a:r>
              <a:rPr sz="1800" b="1" dirty="0">
                <a:latin typeface="Courier New"/>
                <a:cs typeface="Courier New"/>
              </a:rPr>
              <a:t>with</a:t>
            </a:r>
            <a:r>
              <a:rPr sz="1800" b="1" spc="-70" dirty="0">
                <a:latin typeface="Courier New"/>
                <a:cs typeface="Courier New"/>
              </a:rPr>
              <a:t> </a:t>
            </a:r>
            <a:r>
              <a:rPr sz="1800" b="1" dirty="0">
                <a:latin typeface="Courier New"/>
                <a:cs typeface="Courier New"/>
              </a:rPr>
              <a:t>maximum</a:t>
            </a:r>
            <a:r>
              <a:rPr sz="1800" b="1" spc="-50" dirty="0">
                <a:latin typeface="Courier New"/>
                <a:cs typeface="Courier New"/>
              </a:rPr>
              <a:t> </a:t>
            </a:r>
            <a:r>
              <a:rPr sz="1800" b="1" spc="-25" dirty="0">
                <a:latin typeface="Courier New"/>
                <a:cs typeface="Courier New"/>
              </a:rPr>
              <a:t>RD </a:t>
            </a:r>
            <a:r>
              <a:rPr sz="1800" b="1" dirty="0">
                <a:latin typeface="Courier New"/>
                <a:cs typeface="Courier New"/>
              </a:rPr>
              <a:t>11:return</a:t>
            </a:r>
            <a:r>
              <a:rPr sz="1800" b="1" spc="-85" dirty="0">
                <a:latin typeface="Courier New"/>
                <a:cs typeface="Courier New"/>
              </a:rPr>
              <a:t> </a:t>
            </a:r>
            <a:r>
              <a:rPr sz="1800" b="1" spc="-10" dirty="0">
                <a:latin typeface="Courier New"/>
                <a:cs typeface="Courier New"/>
              </a:rPr>
              <a:t>argmax(b,RD[b])</a:t>
            </a:r>
            <a:endParaRPr sz="1800">
              <a:latin typeface="Courier New"/>
              <a:cs typeface="Courier New"/>
            </a:endParaRPr>
          </a:p>
          <a:p>
            <a:pPr>
              <a:lnSpc>
                <a:spcPct val="100000"/>
              </a:lnSpc>
              <a:spcBef>
                <a:spcPts val="40"/>
              </a:spcBef>
            </a:pPr>
            <a:endParaRPr sz="1650">
              <a:latin typeface="Courier New"/>
              <a:cs typeface="Courier New"/>
            </a:endParaRPr>
          </a:p>
          <a:p>
            <a:pPr marL="12700" marR="5080">
              <a:lnSpc>
                <a:spcPct val="100000"/>
              </a:lnSpc>
            </a:pPr>
            <a:r>
              <a:rPr sz="2400" b="1" dirty="0">
                <a:latin typeface="Calibri"/>
                <a:cs typeface="Calibri"/>
              </a:rPr>
              <a:t>Need</a:t>
            </a:r>
            <a:r>
              <a:rPr sz="2400" b="1" spc="-65" dirty="0">
                <a:latin typeface="Calibri"/>
                <a:cs typeface="Calibri"/>
              </a:rPr>
              <a:t> </a:t>
            </a:r>
            <a:r>
              <a:rPr sz="2400" b="1" dirty="0">
                <a:latin typeface="Calibri"/>
                <a:cs typeface="Calibri"/>
              </a:rPr>
              <a:t>omniscient</a:t>
            </a:r>
            <a:r>
              <a:rPr sz="2400" b="1" spc="-50" dirty="0">
                <a:latin typeface="Calibri"/>
                <a:cs typeface="Calibri"/>
              </a:rPr>
              <a:t> </a:t>
            </a:r>
            <a:r>
              <a:rPr sz="2400" b="1" dirty="0">
                <a:latin typeface="Calibri"/>
                <a:cs typeface="Calibri"/>
              </a:rPr>
              <a:t>future</a:t>
            </a:r>
            <a:r>
              <a:rPr sz="2400" b="1" spc="-30" dirty="0">
                <a:latin typeface="Calibri"/>
                <a:cs typeface="Calibri"/>
              </a:rPr>
              <a:t> </a:t>
            </a:r>
            <a:r>
              <a:rPr sz="2400" b="1" dirty="0">
                <a:latin typeface="Calibri"/>
                <a:cs typeface="Calibri"/>
              </a:rPr>
              <a:t>knowledge</a:t>
            </a:r>
            <a:r>
              <a:rPr sz="2400" b="1" spc="-55" dirty="0">
                <a:latin typeface="Calibri"/>
                <a:cs typeface="Calibri"/>
              </a:rPr>
              <a:t> </a:t>
            </a:r>
            <a:r>
              <a:rPr sz="2400" b="1" dirty="0">
                <a:latin typeface="Calibri"/>
                <a:cs typeface="Calibri"/>
              </a:rPr>
              <a:t>of</a:t>
            </a:r>
            <a:r>
              <a:rPr sz="2400" b="1" spc="-45" dirty="0">
                <a:latin typeface="Calibri"/>
                <a:cs typeface="Calibri"/>
              </a:rPr>
              <a:t> </a:t>
            </a:r>
            <a:r>
              <a:rPr sz="2400" b="1" dirty="0">
                <a:latin typeface="Calibri"/>
                <a:cs typeface="Calibri"/>
              </a:rPr>
              <a:t>the</a:t>
            </a:r>
            <a:r>
              <a:rPr sz="2400" b="1" spc="-30" dirty="0">
                <a:latin typeface="Calibri"/>
                <a:cs typeface="Calibri"/>
              </a:rPr>
              <a:t> </a:t>
            </a:r>
            <a:r>
              <a:rPr sz="2400" b="1" dirty="0">
                <a:latin typeface="Calibri"/>
                <a:cs typeface="Calibri"/>
              </a:rPr>
              <a:t>execution</a:t>
            </a:r>
            <a:r>
              <a:rPr sz="2400" b="1" spc="-60" dirty="0">
                <a:latin typeface="Calibri"/>
                <a:cs typeface="Calibri"/>
              </a:rPr>
              <a:t> </a:t>
            </a:r>
            <a:r>
              <a:rPr sz="2400" b="1" dirty="0">
                <a:latin typeface="Calibri"/>
                <a:cs typeface="Calibri"/>
              </a:rPr>
              <a:t>trace</a:t>
            </a:r>
            <a:r>
              <a:rPr sz="2400" b="1" spc="-35" dirty="0">
                <a:latin typeface="Calibri"/>
                <a:cs typeface="Calibri"/>
              </a:rPr>
              <a:t> </a:t>
            </a:r>
            <a:r>
              <a:rPr sz="2400" b="1" dirty="0">
                <a:latin typeface="Calibri"/>
                <a:cs typeface="Calibri"/>
              </a:rPr>
              <a:t>of</a:t>
            </a:r>
            <a:r>
              <a:rPr sz="2400" b="1" spc="-60" dirty="0">
                <a:latin typeface="Calibri"/>
                <a:cs typeface="Calibri"/>
              </a:rPr>
              <a:t> </a:t>
            </a:r>
            <a:r>
              <a:rPr sz="2400" b="1" dirty="0">
                <a:latin typeface="Calibri"/>
                <a:cs typeface="Calibri"/>
              </a:rPr>
              <a:t>your</a:t>
            </a:r>
            <a:r>
              <a:rPr sz="2400" b="1" spc="-55" dirty="0">
                <a:latin typeface="Calibri"/>
                <a:cs typeface="Calibri"/>
              </a:rPr>
              <a:t> </a:t>
            </a:r>
            <a:r>
              <a:rPr sz="2400" b="1" spc="-10" dirty="0">
                <a:latin typeface="Calibri"/>
                <a:cs typeface="Calibri"/>
              </a:rPr>
              <a:t>program! </a:t>
            </a:r>
            <a:r>
              <a:rPr sz="2400" b="1" dirty="0">
                <a:latin typeface="Calibri"/>
                <a:cs typeface="Calibri"/>
              </a:rPr>
              <a:t>MIN</a:t>
            </a:r>
            <a:r>
              <a:rPr sz="2400" b="1" spc="-35" dirty="0">
                <a:latin typeface="Calibri"/>
                <a:cs typeface="Calibri"/>
              </a:rPr>
              <a:t> </a:t>
            </a:r>
            <a:r>
              <a:rPr sz="2400" b="1" dirty="0">
                <a:latin typeface="Calibri"/>
                <a:cs typeface="Calibri"/>
              </a:rPr>
              <a:t>is</a:t>
            </a:r>
            <a:r>
              <a:rPr sz="2400" b="1" spc="-25" dirty="0">
                <a:latin typeface="Calibri"/>
                <a:cs typeface="Calibri"/>
              </a:rPr>
              <a:t> </a:t>
            </a:r>
            <a:r>
              <a:rPr sz="2400" b="1" dirty="0">
                <a:solidFill>
                  <a:srgbClr val="6FAC46"/>
                </a:solidFill>
                <a:latin typeface="Calibri"/>
                <a:cs typeface="Calibri"/>
              </a:rPr>
              <a:t>optimal</a:t>
            </a:r>
            <a:r>
              <a:rPr sz="2400" b="1" dirty="0">
                <a:latin typeface="Calibri"/>
                <a:cs typeface="Calibri"/>
              </a:rPr>
              <a:t>,</a:t>
            </a:r>
            <a:r>
              <a:rPr sz="2400" b="1" spc="-20" dirty="0">
                <a:latin typeface="Calibri"/>
                <a:cs typeface="Calibri"/>
              </a:rPr>
              <a:t> </a:t>
            </a:r>
            <a:r>
              <a:rPr sz="2400" b="1" dirty="0">
                <a:latin typeface="Calibri"/>
                <a:cs typeface="Calibri"/>
              </a:rPr>
              <a:t>but</a:t>
            </a:r>
            <a:r>
              <a:rPr sz="2400" b="1" spc="-25" dirty="0">
                <a:latin typeface="Calibri"/>
                <a:cs typeface="Calibri"/>
              </a:rPr>
              <a:t> </a:t>
            </a:r>
            <a:r>
              <a:rPr sz="2400" b="1" dirty="0">
                <a:solidFill>
                  <a:srgbClr val="FF0000"/>
                </a:solidFill>
                <a:latin typeface="Calibri"/>
                <a:cs typeface="Calibri"/>
              </a:rPr>
              <a:t>not</a:t>
            </a:r>
            <a:r>
              <a:rPr sz="2400" b="1" spc="-20" dirty="0">
                <a:solidFill>
                  <a:srgbClr val="FF0000"/>
                </a:solidFill>
                <a:latin typeface="Calibri"/>
                <a:cs typeface="Calibri"/>
              </a:rPr>
              <a:t> </a:t>
            </a:r>
            <a:r>
              <a:rPr sz="2400" b="1" dirty="0">
                <a:solidFill>
                  <a:srgbClr val="FF0000"/>
                </a:solidFill>
                <a:latin typeface="Calibri"/>
                <a:cs typeface="Calibri"/>
              </a:rPr>
              <a:t>practically</a:t>
            </a:r>
            <a:r>
              <a:rPr sz="2400" b="1" spc="-30" dirty="0">
                <a:solidFill>
                  <a:srgbClr val="FF0000"/>
                </a:solidFill>
                <a:latin typeface="Calibri"/>
                <a:cs typeface="Calibri"/>
              </a:rPr>
              <a:t> </a:t>
            </a:r>
            <a:r>
              <a:rPr sz="2400" b="1" spc="-10" dirty="0">
                <a:solidFill>
                  <a:srgbClr val="FF0000"/>
                </a:solidFill>
                <a:latin typeface="Calibri"/>
                <a:cs typeface="Calibri"/>
              </a:rPr>
              <a:t>implementable</a:t>
            </a:r>
            <a:endParaRPr sz="240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9636252" y="2045648"/>
          <a:ext cx="1294129" cy="3336290"/>
        </p:xfrm>
        <a:graphic>
          <a:graphicData uri="http://schemas.openxmlformats.org/drawingml/2006/table">
            <a:tbl>
              <a:tblPr firstRow="1" bandRow="1">
                <a:tableStyleId>{2D5ABB26-0587-4C30-8999-92F81FD0307C}</a:tableStyleId>
              </a:tblPr>
              <a:tblGrid>
                <a:gridCol w="374015">
                  <a:extLst>
                    <a:ext uri="{9D8B030D-6E8A-4147-A177-3AD203B41FA5}">
                      <a16:colId xmlns:a16="http://schemas.microsoft.com/office/drawing/2014/main" val="20000"/>
                    </a:ext>
                  </a:extLst>
                </a:gridCol>
                <a:gridCol w="410209">
                  <a:extLst>
                    <a:ext uri="{9D8B030D-6E8A-4147-A177-3AD203B41FA5}">
                      <a16:colId xmlns:a16="http://schemas.microsoft.com/office/drawing/2014/main" val="20001"/>
                    </a:ext>
                  </a:extLst>
                </a:gridCol>
                <a:gridCol w="509905">
                  <a:extLst>
                    <a:ext uri="{9D8B030D-6E8A-4147-A177-3AD203B41FA5}">
                      <a16:colId xmlns:a16="http://schemas.microsoft.com/office/drawing/2014/main" val="20002"/>
                    </a:ext>
                  </a:extLst>
                </a:gridCol>
              </a:tblGrid>
              <a:tr h="297815">
                <a:tc>
                  <a:txBody>
                    <a:bodyPr/>
                    <a:lstStyle/>
                    <a:p>
                      <a:pPr marL="31750">
                        <a:lnSpc>
                          <a:spcPts val="211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211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2110"/>
                        </a:lnSpc>
                      </a:pPr>
                      <a:r>
                        <a:rPr sz="1800" spc="-25" dirty="0">
                          <a:latin typeface="Courier New"/>
                          <a:cs typeface="Courier New"/>
                        </a:rPr>
                        <a:t>0xe</a:t>
                      </a:r>
                      <a:endParaRPr sz="1800">
                        <a:latin typeface="Courier New"/>
                        <a:cs typeface="Courier New"/>
                      </a:endParaRPr>
                    </a:p>
                  </a:txBody>
                  <a:tcPr marL="0" marR="0" marT="0" marB="0"/>
                </a:tc>
                <a:extLst>
                  <a:ext uri="{0D108BD9-81ED-4DB2-BD59-A6C34878D82A}">
                    <a16:rowId xmlns:a16="http://schemas.microsoft.com/office/drawing/2014/main" val="10000"/>
                  </a:ext>
                </a:extLst>
              </a:tr>
              <a:tr h="27368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1"/>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0xb</a:t>
                      </a:r>
                      <a:endParaRPr sz="1800">
                        <a:latin typeface="Courier New"/>
                        <a:cs typeface="Courier New"/>
                      </a:endParaRPr>
                    </a:p>
                  </a:txBody>
                  <a:tcPr marL="0" marR="0" marT="0" marB="0"/>
                </a:tc>
                <a:extLst>
                  <a:ext uri="{0D108BD9-81ED-4DB2-BD59-A6C34878D82A}">
                    <a16:rowId xmlns:a16="http://schemas.microsoft.com/office/drawing/2014/main" val="10002"/>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3"/>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0xc</a:t>
                      </a:r>
                      <a:endParaRPr sz="1800">
                        <a:latin typeface="Courier New"/>
                        <a:cs typeface="Courier New"/>
                      </a:endParaRPr>
                    </a:p>
                  </a:txBody>
                  <a:tcPr marL="0" marR="0" marT="0" marB="0"/>
                </a:tc>
                <a:extLst>
                  <a:ext uri="{0D108BD9-81ED-4DB2-BD59-A6C34878D82A}">
                    <a16:rowId xmlns:a16="http://schemas.microsoft.com/office/drawing/2014/main" val="10004"/>
                  </a:ext>
                </a:extLst>
              </a:tr>
              <a:tr h="27368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5"/>
                  </a:ext>
                </a:extLst>
              </a:tr>
              <a:tr h="27368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0xd</a:t>
                      </a:r>
                      <a:endParaRPr sz="1800">
                        <a:latin typeface="Courier New"/>
                        <a:cs typeface="Courier New"/>
                      </a:endParaRPr>
                    </a:p>
                  </a:txBody>
                  <a:tcPr marL="0" marR="0" marT="0" marB="0"/>
                </a:tc>
                <a:extLst>
                  <a:ext uri="{0D108BD9-81ED-4DB2-BD59-A6C34878D82A}">
                    <a16:rowId xmlns:a16="http://schemas.microsoft.com/office/drawing/2014/main" val="10006"/>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7"/>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0xe</a:t>
                      </a:r>
                      <a:endParaRPr sz="1800">
                        <a:latin typeface="Courier New"/>
                        <a:cs typeface="Courier New"/>
                      </a:endParaRPr>
                    </a:p>
                  </a:txBody>
                  <a:tcPr marL="0" marR="0" marT="0" marB="0"/>
                </a:tc>
                <a:extLst>
                  <a:ext uri="{0D108BD9-81ED-4DB2-BD59-A6C34878D82A}">
                    <a16:rowId xmlns:a16="http://schemas.microsoft.com/office/drawing/2014/main" val="10008"/>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9"/>
                  </a:ext>
                </a:extLst>
              </a:tr>
              <a:tr h="27368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0xb</a:t>
                      </a:r>
                      <a:endParaRPr sz="1800">
                        <a:latin typeface="Courier New"/>
                        <a:cs typeface="Courier New"/>
                      </a:endParaRPr>
                    </a:p>
                  </a:txBody>
                  <a:tcPr marL="0" marR="0" marT="0" marB="0"/>
                </a:tc>
                <a:extLst>
                  <a:ext uri="{0D108BD9-81ED-4DB2-BD59-A6C34878D82A}">
                    <a16:rowId xmlns:a16="http://schemas.microsoft.com/office/drawing/2014/main" val="10010"/>
                  </a:ext>
                </a:extLst>
              </a:tr>
              <a:tr h="29781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0xe</a:t>
                      </a:r>
                      <a:endParaRPr sz="1800">
                        <a:latin typeface="Courier New"/>
                        <a:cs typeface="Courier New"/>
                      </a:endParaRPr>
                    </a:p>
                  </a:txBody>
                  <a:tcPr marL="0" marR="0" marT="0" marB="0"/>
                </a:tc>
                <a:extLst>
                  <a:ext uri="{0D108BD9-81ED-4DB2-BD59-A6C34878D82A}">
                    <a16:rowId xmlns:a16="http://schemas.microsoft.com/office/drawing/2014/main" val="10011"/>
                  </a:ext>
                </a:extLst>
              </a:tr>
            </a:tbl>
          </a:graphicData>
        </a:graphic>
      </p:graphicFrame>
      <p:sp>
        <p:nvSpPr>
          <p:cNvPr id="3" name="object 3"/>
          <p:cNvSpPr txBox="1">
            <a:spLocks noGrp="1"/>
          </p:cNvSpPr>
          <p:nvPr>
            <p:ph type="title"/>
          </p:nvPr>
        </p:nvSpPr>
        <p:spPr>
          <a:prstGeom prst="rect">
            <a:avLst/>
          </a:prstGeom>
        </p:spPr>
        <p:txBody>
          <a:bodyPr vert="horz" wrap="square" lIns="0" tIns="13335" rIns="0" bIns="0" rtlCol="0">
            <a:spAutoFit/>
          </a:bodyPr>
          <a:lstStyle/>
          <a:p>
            <a:pPr marL="546735">
              <a:lnSpc>
                <a:spcPct val="100000"/>
              </a:lnSpc>
              <a:spcBef>
                <a:spcPts val="105"/>
              </a:spcBef>
            </a:pPr>
            <a:r>
              <a:rPr dirty="0"/>
              <a:t>Practical</a:t>
            </a:r>
            <a:r>
              <a:rPr spc="-200" dirty="0"/>
              <a:t> </a:t>
            </a:r>
            <a:r>
              <a:rPr dirty="0"/>
              <a:t>Replacement</a:t>
            </a:r>
            <a:r>
              <a:rPr spc="-195" dirty="0"/>
              <a:t> </a:t>
            </a:r>
            <a:r>
              <a:rPr spc="-10" dirty="0"/>
              <a:t>Algorithms</a:t>
            </a:r>
          </a:p>
        </p:txBody>
      </p:sp>
      <p:sp>
        <p:nvSpPr>
          <p:cNvPr id="4" name="object 4"/>
          <p:cNvSpPr txBox="1"/>
          <p:nvPr/>
        </p:nvSpPr>
        <p:spPr>
          <a:xfrm>
            <a:off x="2718816" y="3334511"/>
            <a:ext cx="6754495" cy="749935"/>
          </a:xfrm>
          <a:prstGeom prst="rect">
            <a:avLst/>
          </a:prstGeom>
          <a:solidFill>
            <a:srgbClr val="8FAADC"/>
          </a:solidFill>
          <a:ln w="12700">
            <a:solidFill>
              <a:srgbClr val="2E528F"/>
            </a:solidFill>
          </a:ln>
        </p:spPr>
        <p:txBody>
          <a:bodyPr vert="vert270" wrap="square" lIns="0" tIns="8255" rIns="0" bIns="0" rtlCol="0">
            <a:spAutoFit/>
          </a:bodyPr>
          <a:lstStyle/>
          <a:p>
            <a:pPr marL="159385">
              <a:lnSpc>
                <a:spcPct val="100000"/>
              </a:lnSpc>
              <a:spcBef>
                <a:spcPts val="65"/>
              </a:spcBef>
            </a:pPr>
            <a:r>
              <a:rPr sz="1800" dirty="0">
                <a:latin typeface="Calibri"/>
                <a:cs typeface="Calibri"/>
              </a:rPr>
              <a:t>Set</a:t>
            </a:r>
            <a:r>
              <a:rPr sz="1800" spc="-25" dirty="0">
                <a:latin typeface="Calibri"/>
                <a:cs typeface="Calibri"/>
              </a:rPr>
              <a:t> </a:t>
            </a:r>
            <a:r>
              <a:rPr sz="1800" spc="-50" dirty="0">
                <a:latin typeface="Calibri"/>
                <a:cs typeface="Calibri"/>
              </a:rPr>
              <a:t>0</a:t>
            </a:r>
            <a:endParaRPr sz="1800">
              <a:latin typeface="Calibri"/>
              <a:cs typeface="Calibri"/>
            </a:endParaRPr>
          </a:p>
        </p:txBody>
      </p:sp>
      <p:sp>
        <p:nvSpPr>
          <p:cNvPr id="5" name="object 5"/>
          <p:cNvSpPr txBox="1"/>
          <p:nvPr/>
        </p:nvSpPr>
        <p:spPr>
          <a:xfrm>
            <a:off x="4808220"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algn="ctr">
              <a:lnSpc>
                <a:spcPct val="100000"/>
              </a:lnSpc>
              <a:spcBef>
                <a:spcPts val="385"/>
              </a:spcBef>
            </a:pPr>
            <a:r>
              <a:rPr sz="1800" dirty="0">
                <a:latin typeface="Calibri"/>
                <a:cs typeface="Calibri"/>
              </a:rPr>
              <a:t>a</a:t>
            </a:r>
            <a:endParaRPr sz="1800">
              <a:latin typeface="Calibri"/>
              <a:cs typeface="Calibri"/>
            </a:endParaRPr>
          </a:p>
        </p:txBody>
      </p:sp>
      <p:sp>
        <p:nvSpPr>
          <p:cNvPr id="6" name="object 6"/>
          <p:cNvSpPr txBox="1"/>
          <p:nvPr/>
        </p:nvSpPr>
        <p:spPr>
          <a:xfrm>
            <a:off x="3212592"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marL="635" algn="ctr">
              <a:lnSpc>
                <a:spcPct val="100000"/>
              </a:lnSpc>
              <a:spcBef>
                <a:spcPts val="385"/>
              </a:spcBef>
            </a:pPr>
            <a:r>
              <a:rPr sz="1800" dirty="0">
                <a:latin typeface="Calibri"/>
                <a:cs typeface="Calibri"/>
              </a:rPr>
              <a:t>e</a:t>
            </a:r>
            <a:endParaRPr sz="1800">
              <a:latin typeface="Calibri"/>
              <a:cs typeface="Calibri"/>
            </a:endParaRPr>
          </a:p>
        </p:txBody>
      </p:sp>
      <p:sp>
        <p:nvSpPr>
          <p:cNvPr id="7" name="object 7"/>
          <p:cNvSpPr txBox="1"/>
          <p:nvPr/>
        </p:nvSpPr>
        <p:spPr>
          <a:xfrm>
            <a:off x="6373367"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marL="1270" algn="ctr">
              <a:lnSpc>
                <a:spcPct val="100000"/>
              </a:lnSpc>
              <a:spcBef>
                <a:spcPts val="385"/>
              </a:spcBef>
            </a:pPr>
            <a:r>
              <a:rPr sz="1800" dirty="0">
                <a:latin typeface="Calibri"/>
                <a:cs typeface="Calibri"/>
              </a:rPr>
              <a:t>b</a:t>
            </a:r>
            <a:endParaRPr sz="1800">
              <a:latin typeface="Calibri"/>
              <a:cs typeface="Calibri"/>
            </a:endParaRPr>
          </a:p>
        </p:txBody>
      </p:sp>
      <p:sp>
        <p:nvSpPr>
          <p:cNvPr id="8" name="object 8"/>
          <p:cNvSpPr txBox="1"/>
          <p:nvPr/>
        </p:nvSpPr>
        <p:spPr>
          <a:xfrm>
            <a:off x="7940040" y="3464052"/>
            <a:ext cx="1424940" cy="402590"/>
          </a:xfrm>
          <a:prstGeom prst="rect">
            <a:avLst/>
          </a:prstGeom>
          <a:solidFill>
            <a:srgbClr val="DAE2F3"/>
          </a:solidFill>
          <a:ln w="12700">
            <a:solidFill>
              <a:srgbClr val="2E528F"/>
            </a:solidFill>
          </a:ln>
        </p:spPr>
        <p:txBody>
          <a:bodyPr vert="horz" wrap="square" lIns="0" tIns="49530" rIns="0" bIns="0" rtlCol="0">
            <a:spAutoFit/>
          </a:bodyPr>
          <a:lstStyle/>
          <a:p>
            <a:pPr marL="3810" algn="ctr">
              <a:lnSpc>
                <a:spcPct val="100000"/>
              </a:lnSpc>
              <a:spcBef>
                <a:spcPts val="390"/>
              </a:spcBef>
            </a:pPr>
            <a:r>
              <a:rPr sz="1800" dirty="0">
                <a:latin typeface="Calibri"/>
                <a:cs typeface="Calibri"/>
              </a:rPr>
              <a:t>c</a:t>
            </a:r>
            <a:endParaRPr sz="1800">
              <a:latin typeface="Calibri"/>
              <a:cs typeface="Calibri"/>
            </a:endParaRPr>
          </a:p>
        </p:txBody>
      </p:sp>
      <p:pic>
        <p:nvPicPr>
          <p:cNvPr id="9" name="object 9"/>
          <p:cNvPicPr/>
          <p:nvPr/>
        </p:nvPicPr>
        <p:blipFill>
          <a:blip r:embed="rId2" cstate="print"/>
          <a:stretch>
            <a:fillRect/>
          </a:stretch>
        </p:blipFill>
        <p:spPr>
          <a:xfrm>
            <a:off x="11042650" y="3792982"/>
            <a:ext cx="166624" cy="160528"/>
          </a:xfrm>
          <a:prstGeom prst="rect">
            <a:avLst/>
          </a:prstGeom>
        </p:spPr>
      </p:pic>
      <p:sp>
        <p:nvSpPr>
          <p:cNvPr id="10" name="object 10"/>
          <p:cNvSpPr txBox="1"/>
          <p:nvPr/>
        </p:nvSpPr>
        <p:spPr>
          <a:xfrm>
            <a:off x="783132" y="2157476"/>
            <a:ext cx="808482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alibri"/>
                <a:cs typeface="Calibri"/>
              </a:rPr>
              <a:t>General</a:t>
            </a:r>
            <a:r>
              <a:rPr sz="2400" spc="-40" dirty="0">
                <a:latin typeface="Calibri"/>
                <a:cs typeface="Calibri"/>
              </a:rPr>
              <a:t> </a:t>
            </a:r>
            <a:r>
              <a:rPr sz="2400" dirty="0">
                <a:latin typeface="Calibri"/>
                <a:cs typeface="Calibri"/>
              </a:rPr>
              <a:t>idea:</a:t>
            </a:r>
            <a:r>
              <a:rPr sz="2400" spc="-25" dirty="0">
                <a:latin typeface="Calibri"/>
                <a:cs typeface="Calibri"/>
              </a:rPr>
              <a:t> </a:t>
            </a:r>
            <a:r>
              <a:rPr sz="2400" dirty="0">
                <a:latin typeface="Calibri"/>
                <a:cs typeface="Calibri"/>
              </a:rPr>
              <a:t>Assume</a:t>
            </a:r>
            <a:r>
              <a:rPr sz="2400" spc="-25" dirty="0">
                <a:latin typeface="Calibri"/>
                <a:cs typeface="Calibri"/>
              </a:rPr>
              <a:t> </a:t>
            </a:r>
            <a:r>
              <a:rPr sz="2400" dirty="0">
                <a:latin typeface="Calibri"/>
                <a:cs typeface="Calibri"/>
              </a:rPr>
              <a:t>the</a:t>
            </a:r>
            <a:r>
              <a:rPr sz="2400" spc="-15" dirty="0">
                <a:latin typeface="Calibri"/>
                <a:cs typeface="Calibri"/>
              </a:rPr>
              <a:t> </a:t>
            </a:r>
            <a:r>
              <a:rPr sz="2400" dirty="0">
                <a:latin typeface="Calibri"/>
                <a:cs typeface="Calibri"/>
              </a:rPr>
              <a:t>near</a:t>
            </a:r>
            <a:r>
              <a:rPr sz="2400" spc="-15" dirty="0">
                <a:latin typeface="Calibri"/>
                <a:cs typeface="Calibri"/>
              </a:rPr>
              <a:t> </a:t>
            </a:r>
            <a:r>
              <a:rPr sz="2400" dirty="0">
                <a:latin typeface="Calibri"/>
                <a:cs typeface="Calibri"/>
              </a:rPr>
              <a:t>future</a:t>
            </a:r>
            <a:r>
              <a:rPr sz="2400" spc="-15" dirty="0">
                <a:latin typeface="Calibri"/>
                <a:cs typeface="Calibri"/>
              </a:rPr>
              <a:t> </a:t>
            </a:r>
            <a:r>
              <a:rPr sz="2400" dirty="0">
                <a:latin typeface="Calibri"/>
                <a:cs typeface="Calibri"/>
              </a:rPr>
              <a:t>is</a:t>
            </a:r>
            <a:r>
              <a:rPr sz="2400" spc="-25" dirty="0">
                <a:latin typeface="Calibri"/>
                <a:cs typeface="Calibri"/>
              </a:rPr>
              <a:t> </a:t>
            </a:r>
            <a:r>
              <a:rPr sz="2400" dirty="0">
                <a:latin typeface="Calibri"/>
                <a:cs typeface="Calibri"/>
              </a:rPr>
              <a:t>similar</a:t>
            </a:r>
            <a:r>
              <a:rPr sz="2400" spc="-40" dirty="0">
                <a:latin typeface="Calibri"/>
                <a:cs typeface="Calibri"/>
              </a:rPr>
              <a:t> </a:t>
            </a:r>
            <a:r>
              <a:rPr sz="2400" dirty="0">
                <a:latin typeface="Calibri"/>
                <a:cs typeface="Calibri"/>
              </a:rPr>
              <a:t>to</a:t>
            </a:r>
            <a:r>
              <a:rPr sz="2400" spc="-25" dirty="0">
                <a:latin typeface="Calibri"/>
                <a:cs typeface="Calibri"/>
              </a:rPr>
              <a:t> </a:t>
            </a:r>
            <a:r>
              <a:rPr sz="2400" dirty="0">
                <a:latin typeface="Calibri"/>
                <a:cs typeface="Calibri"/>
              </a:rPr>
              <a:t>the</a:t>
            </a:r>
            <a:r>
              <a:rPr sz="2400" spc="-15" dirty="0">
                <a:latin typeface="Calibri"/>
                <a:cs typeface="Calibri"/>
              </a:rPr>
              <a:t> </a:t>
            </a:r>
            <a:r>
              <a:rPr sz="2400" dirty="0">
                <a:latin typeface="Calibri"/>
                <a:cs typeface="Calibri"/>
              </a:rPr>
              <a:t>recent</a:t>
            </a:r>
            <a:r>
              <a:rPr sz="2400" spc="-25" dirty="0">
                <a:latin typeface="Calibri"/>
                <a:cs typeface="Calibri"/>
              </a:rPr>
              <a:t> </a:t>
            </a:r>
            <a:r>
              <a:rPr sz="2400" spc="-20" dirty="0">
                <a:latin typeface="Calibri"/>
                <a:cs typeface="Calibri"/>
              </a:rPr>
              <a:t>past</a:t>
            </a:r>
            <a:endParaRPr sz="2400">
              <a:latin typeface="Calibri"/>
              <a:cs typeface="Calibri"/>
            </a:endParaRPr>
          </a:p>
        </p:txBody>
      </p:sp>
      <p:sp>
        <p:nvSpPr>
          <p:cNvPr id="11" name="object 11"/>
          <p:cNvSpPr/>
          <p:nvPr/>
        </p:nvSpPr>
        <p:spPr>
          <a:xfrm>
            <a:off x="11028806" y="2243327"/>
            <a:ext cx="171450" cy="1409065"/>
          </a:xfrm>
          <a:custGeom>
            <a:avLst/>
            <a:gdLst/>
            <a:ahLst/>
            <a:cxnLst/>
            <a:rect l="l" t="t" r="r" b="b"/>
            <a:pathLst>
              <a:path w="171450" h="1409064">
                <a:moveTo>
                  <a:pt x="114300" y="142875"/>
                </a:moveTo>
                <a:lnTo>
                  <a:pt x="57150" y="142875"/>
                </a:lnTo>
                <a:lnTo>
                  <a:pt x="57150" y="1408557"/>
                </a:lnTo>
                <a:lnTo>
                  <a:pt x="114300" y="1408557"/>
                </a:lnTo>
                <a:lnTo>
                  <a:pt x="114300" y="142875"/>
                </a:lnTo>
                <a:close/>
              </a:path>
              <a:path w="171450" h="1409064">
                <a:moveTo>
                  <a:pt x="85725" y="0"/>
                </a:moveTo>
                <a:lnTo>
                  <a:pt x="0" y="171450"/>
                </a:lnTo>
                <a:lnTo>
                  <a:pt x="57150" y="171450"/>
                </a:lnTo>
                <a:lnTo>
                  <a:pt x="57150" y="142875"/>
                </a:lnTo>
                <a:lnTo>
                  <a:pt x="157162" y="142875"/>
                </a:lnTo>
                <a:lnTo>
                  <a:pt x="85725" y="0"/>
                </a:lnTo>
                <a:close/>
              </a:path>
              <a:path w="171450" h="1409064">
                <a:moveTo>
                  <a:pt x="157162" y="142875"/>
                </a:moveTo>
                <a:lnTo>
                  <a:pt x="114300" y="142875"/>
                </a:lnTo>
                <a:lnTo>
                  <a:pt x="114300" y="171450"/>
                </a:lnTo>
                <a:lnTo>
                  <a:pt x="171450" y="171450"/>
                </a:lnTo>
                <a:lnTo>
                  <a:pt x="157162" y="142875"/>
                </a:lnTo>
                <a:close/>
              </a:path>
            </a:pathLst>
          </a:custGeom>
          <a:solidFill>
            <a:srgbClr val="00AF50"/>
          </a:solidFill>
        </p:spPr>
        <p:txBody>
          <a:bodyPr wrap="square" lIns="0" tIns="0" rIns="0" bIns="0" rtlCol="0"/>
          <a:lstStyle/>
          <a:p>
            <a:endParaRPr/>
          </a:p>
        </p:txBody>
      </p:sp>
      <p:sp>
        <p:nvSpPr>
          <p:cNvPr id="12" name="object 12"/>
          <p:cNvSpPr/>
          <p:nvPr/>
        </p:nvSpPr>
        <p:spPr>
          <a:xfrm>
            <a:off x="11040998" y="4015740"/>
            <a:ext cx="171450" cy="1426845"/>
          </a:xfrm>
          <a:custGeom>
            <a:avLst/>
            <a:gdLst/>
            <a:ahLst/>
            <a:cxnLst/>
            <a:rect l="l" t="t" r="r" b="b"/>
            <a:pathLst>
              <a:path w="171450" h="1426845">
                <a:moveTo>
                  <a:pt x="57150" y="1255014"/>
                </a:moveTo>
                <a:lnTo>
                  <a:pt x="0" y="1255014"/>
                </a:lnTo>
                <a:lnTo>
                  <a:pt x="85725" y="1426464"/>
                </a:lnTo>
                <a:lnTo>
                  <a:pt x="157162" y="1283589"/>
                </a:lnTo>
                <a:lnTo>
                  <a:pt x="57150" y="1283589"/>
                </a:lnTo>
                <a:lnTo>
                  <a:pt x="57150" y="1255014"/>
                </a:lnTo>
                <a:close/>
              </a:path>
              <a:path w="171450" h="1426845">
                <a:moveTo>
                  <a:pt x="114300" y="0"/>
                </a:moveTo>
                <a:lnTo>
                  <a:pt x="57150" y="0"/>
                </a:lnTo>
                <a:lnTo>
                  <a:pt x="57150" y="1283589"/>
                </a:lnTo>
                <a:lnTo>
                  <a:pt x="114300" y="1283589"/>
                </a:lnTo>
                <a:lnTo>
                  <a:pt x="114300" y="0"/>
                </a:lnTo>
                <a:close/>
              </a:path>
              <a:path w="171450" h="1426845">
                <a:moveTo>
                  <a:pt x="171450" y="1255014"/>
                </a:moveTo>
                <a:lnTo>
                  <a:pt x="114300" y="1255014"/>
                </a:lnTo>
                <a:lnTo>
                  <a:pt x="114300" y="1283589"/>
                </a:lnTo>
                <a:lnTo>
                  <a:pt x="157162" y="1283589"/>
                </a:lnTo>
                <a:lnTo>
                  <a:pt x="171450" y="1255014"/>
                </a:lnTo>
                <a:close/>
              </a:path>
            </a:pathLst>
          </a:custGeom>
          <a:solidFill>
            <a:srgbClr val="FF0000"/>
          </a:solidFill>
        </p:spPr>
        <p:txBody>
          <a:bodyPr wrap="square" lIns="0" tIns="0" rIns="0" bIns="0" rtlCol="0"/>
          <a:lstStyle/>
          <a:p>
            <a:endParaRPr/>
          </a:p>
        </p:txBody>
      </p:sp>
      <p:sp>
        <p:nvSpPr>
          <p:cNvPr id="13" name="object 13"/>
          <p:cNvSpPr txBox="1"/>
          <p:nvPr/>
        </p:nvSpPr>
        <p:spPr>
          <a:xfrm>
            <a:off x="11177523" y="2525584"/>
            <a:ext cx="254000" cy="924560"/>
          </a:xfrm>
          <a:prstGeom prst="rect">
            <a:avLst/>
          </a:prstGeom>
        </p:spPr>
        <p:txBody>
          <a:bodyPr vert="vert270" wrap="square" lIns="0" tIns="0" rIns="0" bIns="0" rtlCol="0">
            <a:spAutoFit/>
          </a:bodyPr>
          <a:lstStyle/>
          <a:p>
            <a:pPr marL="12700">
              <a:lnSpc>
                <a:spcPts val="1810"/>
              </a:lnSpc>
            </a:pPr>
            <a:r>
              <a:rPr sz="1800" spc="-10" dirty="0">
                <a:latin typeface="Calibri"/>
                <a:cs typeface="Calibri"/>
              </a:rPr>
              <a:t>knowable</a:t>
            </a:r>
            <a:endParaRPr sz="1800">
              <a:latin typeface="Calibri"/>
              <a:cs typeface="Calibri"/>
            </a:endParaRPr>
          </a:p>
        </p:txBody>
      </p:sp>
      <p:sp>
        <p:nvSpPr>
          <p:cNvPr id="14" name="object 14"/>
          <p:cNvSpPr txBox="1"/>
          <p:nvPr/>
        </p:nvSpPr>
        <p:spPr>
          <a:xfrm>
            <a:off x="11202289" y="4133854"/>
            <a:ext cx="254000" cy="943610"/>
          </a:xfrm>
          <a:prstGeom prst="rect">
            <a:avLst/>
          </a:prstGeom>
        </p:spPr>
        <p:txBody>
          <a:bodyPr vert="vert270" wrap="square" lIns="0" tIns="0" rIns="0" bIns="0" rtlCol="0">
            <a:spAutoFit/>
          </a:bodyPr>
          <a:lstStyle/>
          <a:p>
            <a:pPr marL="12700">
              <a:lnSpc>
                <a:spcPts val="1810"/>
              </a:lnSpc>
            </a:pPr>
            <a:r>
              <a:rPr sz="1800" spc="-10" dirty="0">
                <a:latin typeface="Calibri"/>
                <a:cs typeface="Calibri"/>
              </a:rPr>
              <a:t>guessable</a:t>
            </a:r>
            <a:endParaRPr sz="1800">
              <a:latin typeface="Calibri"/>
              <a:cs typeface="Calibri"/>
            </a:endParaRPr>
          </a:p>
        </p:txBody>
      </p:sp>
      <p:sp>
        <p:nvSpPr>
          <p:cNvPr id="15" name="object 15"/>
          <p:cNvSpPr txBox="1"/>
          <p:nvPr/>
        </p:nvSpPr>
        <p:spPr>
          <a:xfrm>
            <a:off x="783132" y="5121909"/>
            <a:ext cx="6811009"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If</a:t>
            </a:r>
            <a:r>
              <a:rPr sz="2400" b="1" spc="-45" dirty="0">
                <a:latin typeface="Calibri"/>
                <a:cs typeface="Calibri"/>
              </a:rPr>
              <a:t> </a:t>
            </a:r>
            <a:r>
              <a:rPr sz="2400" b="1" dirty="0">
                <a:latin typeface="Calibri"/>
                <a:cs typeface="Calibri"/>
              </a:rPr>
              <a:t>a</a:t>
            </a:r>
            <a:r>
              <a:rPr sz="2400" b="1" spc="-20" dirty="0">
                <a:latin typeface="Calibri"/>
                <a:cs typeface="Calibri"/>
              </a:rPr>
              <a:t> </a:t>
            </a:r>
            <a:r>
              <a:rPr sz="2400" b="1" dirty="0">
                <a:latin typeface="Calibri"/>
                <a:cs typeface="Calibri"/>
              </a:rPr>
              <a:t>block</a:t>
            </a:r>
            <a:r>
              <a:rPr sz="2400" b="1" spc="-35" dirty="0">
                <a:latin typeface="Calibri"/>
                <a:cs typeface="Calibri"/>
              </a:rPr>
              <a:t> </a:t>
            </a:r>
            <a:r>
              <a:rPr sz="2400" b="1" dirty="0">
                <a:latin typeface="Calibri"/>
                <a:cs typeface="Calibri"/>
              </a:rPr>
              <a:t>was</a:t>
            </a:r>
            <a:r>
              <a:rPr sz="2400" b="1" spc="-30" dirty="0">
                <a:latin typeface="Calibri"/>
                <a:cs typeface="Calibri"/>
              </a:rPr>
              <a:t> </a:t>
            </a:r>
            <a:r>
              <a:rPr sz="2400" b="1" dirty="0">
                <a:latin typeface="Calibri"/>
                <a:cs typeface="Calibri"/>
              </a:rPr>
              <a:t>used</a:t>
            </a:r>
            <a:r>
              <a:rPr sz="2400" b="1" spc="-20" dirty="0">
                <a:latin typeface="Calibri"/>
                <a:cs typeface="Calibri"/>
              </a:rPr>
              <a:t> </a:t>
            </a:r>
            <a:r>
              <a:rPr sz="2400" b="1" spc="-10" dirty="0">
                <a:latin typeface="Calibri"/>
                <a:cs typeface="Calibri"/>
              </a:rPr>
              <a:t>recently,</a:t>
            </a:r>
            <a:r>
              <a:rPr sz="2400" b="1" spc="-20" dirty="0">
                <a:latin typeface="Calibri"/>
                <a:cs typeface="Calibri"/>
              </a:rPr>
              <a:t> </a:t>
            </a:r>
            <a:r>
              <a:rPr sz="2400" b="1" dirty="0">
                <a:latin typeface="Calibri"/>
                <a:cs typeface="Calibri"/>
              </a:rPr>
              <a:t>it</a:t>
            </a:r>
            <a:r>
              <a:rPr sz="2400" b="1" spc="-20" dirty="0">
                <a:latin typeface="Calibri"/>
                <a:cs typeface="Calibri"/>
              </a:rPr>
              <a:t> </a:t>
            </a:r>
            <a:r>
              <a:rPr sz="2400" b="1" dirty="0">
                <a:latin typeface="Calibri"/>
                <a:cs typeface="Calibri"/>
              </a:rPr>
              <a:t>will</a:t>
            </a:r>
            <a:r>
              <a:rPr sz="2400" b="1" spc="-30" dirty="0">
                <a:latin typeface="Calibri"/>
                <a:cs typeface="Calibri"/>
              </a:rPr>
              <a:t> </a:t>
            </a:r>
            <a:r>
              <a:rPr sz="2400" b="1" dirty="0">
                <a:latin typeface="Calibri"/>
                <a:cs typeface="Calibri"/>
              </a:rPr>
              <a:t>be</a:t>
            </a:r>
            <a:r>
              <a:rPr sz="2400" b="1" spc="-25" dirty="0">
                <a:latin typeface="Calibri"/>
                <a:cs typeface="Calibri"/>
              </a:rPr>
              <a:t> </a:t>
            </a:r>
            <a:r>
              <a:rPr sz="2400" b="1" dirty="0">
                <a:latin typeface="Calibri"/>
                <a:cs typeface="Calibri"/>
              </a:rPr>
              <a:t>used</a:t>
            </a:r>
            <a:r>
              <a:rPr sz="2400" b="1" spc="-15" dirty="0">
                <a:latin typeface="Calibri"/>
                <a:cs typeface="Calibri"/>
              </a:rPr>
              <a:t> </a:t>
            </a:r>
            <a:r>
              <a:rPr sz="2400" b="1" dirty="0">
                <a:latin typeface="Calibri"/>
                <a:cs typeface="Calibri"/>
              </a:rPr>
              <a:t>again</a:t>
            </a:r>
            <a:r>
              <a:rPr sz="2400" b="1" spc="-35" dirty="0">
                <a:latin typeface="Calibri"/>
                <a:cs typeface="Calibri"/>
              </a:rPr>
              <a:t> </a:t>
            </a:r>
            <a:r>
              <a:rPr sz="2400" b="1" spc="-20" dirty="0">
                <a:latin typeface="Calibri"/>
                <a:cs typeface="Calibri"/>
              </a:rPr>
              <a:t>soon</a:t>
            </a:r>
            <a:endParaRPr sz="240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9636252" y="2045648"/>
          <a:ext cx="1294129" cy="3336290"/>
        </p:xfrm>
        <a:graphic>
          <a:graphicData uri="http://schemas.openxmlformats.org/drawingml/2006/table">
            <a:tbl>
              <a:tblPr firstRow="1" bandRow="1">
                <a:tableStyleId>{2D5ABB26-0587-4C30-8999-92F81FD0307C}</a:tableStyleId>
              </a:tblPr>
              <a:tblGrid>
                <a:gridCol w="374015">
                  <a:extLst>
                    <a:ext uri="{9D8B030D-6E8A-4147-A177-3AD203B41FA5}">
                      <a16:colId xmlns:a16="http://schemas.microsoft.com/office/drawing/2014/main" val="20000"/>
                    </a:ext>
                  </a:extLst>
                </a:gridCol>
                <a:gridCol w="410209">
                  <a:extLst>
                    <a:ext uri="{9D8B030D-6E8A-4147-A177-3AD203B41FA5}">
                      <a16:colId xmlns:a16="http://schemas.microsoft.com/office/drawing/2014/main" val="20001"/>
                    </a:ext>
                  </a:extLst>
                </a:gridCol>
                <a:gridCol w="509905">
                  <a:extLst>
                    <a:ext uri="{9D8B030D-6E8A-4147-A177-3AD203B41FA5}">
                      <a16:colId xmlns:a16="http://schemas.microsoft.com/office/drawing/2014/main" val="20002"/>
                    </a:ext>
                  </a:extLst>
                </a:gridCol>
              </a:tblGrid>
              <a:tr h="297815">
                <a:tc>
                  <a:txBody>
                    <a:bodyPr/>
                    <a:lstStyle/>
                    <a:p>
                      <a:pPr marL="31750">
                        <a:lnSpc>
                          <a:spcPts val="211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211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2110"/>
                        </a:lnSpc>
                      </a:pPr>
                      <a:r>
                        <a:rPr sz="1800" spc="-25" dirty="0">
                          <a:latin typeface="Courier New"/>
                          <a:cs typeface="Courier New"/>
                        </a:rPr>
                        <a:t>0xe</a:t>
                      </a:r>
                      <a:endParaRPr sz="1800">
                        <a:latin typeface="Courier New"/>
                        <a:cs typeface="Courier New"/>
                      </a:endParaRPr>
                    </a:p>
                  </a:txBody>
                  <a:tcPr marL="0" marR="0" marT="0" marB="0"/>
                </a:tc>
                <a:extLst>
                  <a:ext uri="{0D108BD9-81ED-4DB2-BD59-A6C34878D82A}">
                    <a16:rowId xmlns:a16="http://schemas.microsoft.com/office/drawing/2014/main" val="10000"/>
                  </a:ext>
                </a:extLst>
              </a:tr>
              <a:tr h="27368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1"/>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0xb</a:t>
                      </a:r>
                      <a:endParaRPr sz="1800">
                        <a:latin typeface="Courier New"/>
                        <a:cs typeface="Courier New"/>
                      </a:endParaRPr>
                    </a:p>
                  </a:txBody>
                  <a:tcPr marL="0" marR="0" marT="0" marB="0"/>
                </a:tc>
                <a:extLst>
                  <a:ext uri="{0D108BD9-81ED-4DB2-BD59-A6C34878D82A}">
                    <a16:rowId xmlns:a16="http://schemas.microsoft.com/office/drawing/2014/main" val="10002"/>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3"/>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0xc</a:t>
                      </a:r>
                      <a:endParaRPr sz="1800">
                        <a:latin typeface="Courier New"/>
                        <a:cs typeface="Courier New"/>
                      </a:endParaRPr>
                    </a:p>
                  </a:txBody>
                  <a:tcPr marL="0" marR="0" marT="0" marB="0"/>
                </a:tc>
                <a:extLst>
                  <a:ext uri="{0D108BD9-81ED-4DB2-BD59-A6C34878D82A}">
                    <a16:rowId xmlns:a16="http://schemas.microsoft.com/office/drawing/2014/main" val="10004"/>
                  </a:ext>
                </a:extLst>
              </a:tr>
              <a:tr h="27368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5"/>
                  </a:ext>
                </a:extLst>
              </a:tr>
              <a:tr h="27368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0xd</a:t>
                      </a:r>
                      <a:endParaRPr sz="1800">
                        <a:latin typeface="Courier New"/>
                        <a:cs typeface="Courier New"/>
                      </a:endParaRPr>
                    </a:p>
                  </a:txBody>
                  <a:tcPr marL="0" marR="0" marT="0" marB="0"/>
                </a:tc>
                <a:extLst>
                  <a:ext uri="{0D108BD9-81ED-4DB2-BD59-A6C34878D82A}">
                    <a16:rowId xmlns:a16="http://schemas.microsoft.com/office/drawing/2014/main" val="10006"/>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7"/>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0xe</a:t>
                      </a:r>
                      <a:endParaRPr sz="1800">
                        <a:latin typeface="Courier New"/>
                        <a:cs typeface="Courier New"/>
                      </a:endParaRPr>
                    </a:p>
                  </a:txBody>
                  <a:tcPr marL="0" marR="0" marT="0" marB="0"/>
                </a:tc>
                <a:extLst>
                  <a:ext uri="{0D108BD9-81ED-4DB2-BD59-A6C34878D82A}">
                    <a16:rowId xmlns:a16="http://schemas.microsoft.com/office/drawing/2014/main" val="10008"/>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9"/>
                  </a:ext>
                </a:extLst>
              </a:tr>
              <a:tr h="27368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0xb</a:t>
                      </a:r>
                      <a:endParaRPr sz="1800">
                        <a:latin typeface="Courier New"/>
                        <a:cs typeface="Courier New"/>
                      </a:endParaRPr>
                    </a:p>
                  </a:txBody>
                  <a:tcPr marL="0" marR="0" marT="0" marB="0"/>
                </a:tc>
                <a:extLst>
                  <a:ext uri="{0D108BD9-81ED-4DB2-BD59-A6C34878D82A}">
                    <a16:rowId xmlns:a16="http://schemas.microsoft.com/office/drawing/2014/main" val="10010"/>
                  </a:ext>
                </a:extLst>
              </a:tr>
              <a:tr h="29781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0xe</a:t>
                      </a:r>
                      <a:endParaRPr sz="1800">
                        <a:latin typeface="Courier New"/>
                        <a:cs typeface="Courier New"/>
                      </a:endParaRPr>
                    </a:p>
                  </a:txBody>
                  <a:tcPr marL="0" marR="0" marT="0" marB="0"/>
                </a:tc>
                <a:extLst>
                  <a:ext uri="{0D108BD9-81ED-4DB2-BD59-A6C34878D82A}">
                    <a16:rowId xmlns:a16="http://schemas.microsoft.com/office/drawing/2014/main" val="10011"/>
                  </a:ext>
                </a:extLst>
              </a:tr>
            </a:tbl>
          </a:graphicData>
        </a:graphic>
      </p:graphicFrame>
      <p:sp>
        <p:nvSpPr>
          <p:cNvPr id="3" name="object 3"/>
          <p:cNvSpPr txBox="1">
            <a:spLocks noGrp="1"/>
          </p:cNvSpPr>
          <p:nvPr>
            <p:ph type="title"/>
          </p:nvPr>
        </p:nvSpPr>
        <p:spPr>
          <a:prstGeom prst="rect">
            <a:avLst/>
          </a:prstGeom>
        </p:spPr>
        <p:txBody>
          <a:bodyPr vert="horz" wrap="square" lIns="0" tIns="13335" rIns="0" bIns="0" rtlCol="0">
            <a:spAutoFit/>
          </a:bodyPr>
          <a:lstStyle/>
          <a:p>
            <a:pPr marL="546735">
              <a:lnSpc>
                <a:spcPct val="100000"/>
              </a:lnSpc>
              <a:spcBef>
                <a:spcPts val="105"/>
              </a:spcBef>
            </a:pPr>
            <a:r>
              <a:rPr spc="-10" dirty="0"/>
              <a:t>Least-</a:t>
            </a:r>
            <a:r>
              <a:rPr dirty="0"/>
              <a:t>Recently</a:t>
            </a:r>
            <a:r>
              <a:rPr spc="-60" dirty="0"/>
              <a:t> </a:t>
            </a:r>
            <a:r>
              <a:rPr dirty="0"/>
              <a:t>Used</a:t>
            </a:r>
            <a:r>
              <a:rPr spc="-55" dirty="0"/>
              <a:t> </a:t>
            </a:r>
            <a:r>
              <a:rPr dirty="0"/>
              <a:t>(LRU)</a:t>
            </a:r>
            <a:r>
              <a:rPr spc="-80" dirty="0"/>
              <a:t> </a:t>
            </a:r>
            <a:r>
              <a:rPr spc="-10" dirty="0"/>
              <a:t>Replacement</a:t>
            </a:r>
          </a:p>
        </p:txBody>
      </p:sp>
      <p:sp>
        <p:nvSpPr>
          <p:cNvPr id="4" name="object 4"/>
          <p:cNvSpPr txBox="1"/>
          <p:nvPr/>
        </p:nvSpPr>
        <p:spPr>
          <a:xfrm>
            <a:off x="2718816" y="3334511"/>
            <a:ext cx="6754495" cy="749935"/>
          </a:xfrm>
          <a:prstGeom prst="rect">
            <a:avLst/>
          </a:prstGeom>
          <a:solidFill>
            <a:srgbClr val="8FAADC"/>
          </a:solidFill>
          <a:ln w="12700">
            <a:solidFill>
              <a:srgbClr val="2E528F"/>
            </a:solidFill>
          </a:ln>
        </p:spPr>
        <p:txBody>
          <a:bodyPr vert="vert270" wrap="square" lIns="0" tIns="8255" rIns="0" bIns="0" rtlCol="0">
            <a:spAutoFit/>
          </a:bodyPr>
          <a:lstStyle/>
          <a:p>
            <a:pPr marL="159385">
              <a:lnSpc>
                <a:spcPct val="100000"/>
              </a:lnSpc>
              <a:spcBef>
                <a:spcPts val="65"/>
              </a:spcBef>
            </a:pPr>
            <a:r>
              <a:rPr sz="1800" dirty="0">
                <a:latin typeface="Calibri"/>
                <a:cs typeface="Calibri"/>
              </a:rPr>
              <a:t>Set</a:t>
            </a:r>
            <a:r>
              <a:rPr sz="1800" spc="-25" dirty="0">
                <a:latin typeface="Calibri"/>
                <a:cs typeface="Calibri"/>
              </a:rPr>
              <a:t> </a:t>
            </a:r>
            <a:r>
              <a:rPr sz="1800" spc="-50" dirty="0">
                <a:latin typeface="Calibri"/>
                <a:cs typeface="Calibri"/>
              </a:rPr>
              <a:t>0</a:t>
            </a:r>
            <a:endParaRPr sz="1800">
              <a:latin typeface="Calibri"/>
              <a:cs typeface="Calibri"/>
            </a:endParaRPr>
          </a:p>
        </p:txBody>
      </p:sp>
      <p:sp>
        <p:nvSpPr>
          <p:cNvPr id="5" name="object 5"/>
          <p:cNvSpPr txBox="1"/>
          <p:nvPr/>
        </p:nvSpPr>
        <p:spPr>
          <a:xfrm>
            <a:off x="4808220"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algn="ctr">
              <a:lnSpc>
                <a:spcPct val="100000"/>
              </a:lnSpc>
              <a:spcBef>
                <a:spcPts val="385"/>
              </a:spcBef>
            </a:pPr>
            <a:r>
              <a:rPr sz="1800" dirty="0">
                <a:latin typeface="Calibri"/>
                <a:cs typeface="Calibri"/>
              </a:rPr>
              <a:t>a</a:t>
            </a:r>
            <a:endParaRPr sz="1800">
              <a:latin typeface="Calibri"/>
              <a:cs typeface="Calibri"/>
            </a:endParaRPr>
          </a:p>
        </p:txBody>
      </p:sp>
      <p:sp>
        <p:nvSpPr>
          <p:cNvPr id="6" name="object 6"/>
          <p:cNvSpPr txBox="1"/>
          <p:nvPr/>
        </p:nvSpPr>
        <p:spPr>
          <a:xfrm>
            <a:off x="3212592"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marL="635" algn="ctr">
              <a:lnSpc>
                <a:spcPct val="100000"/>
              </a:lnSpc>
              <a:spcBef>
                <a:spcPts val="385"/>
              </a:spcBef>
            </a:pPr>
            <a:r>
              <a:rPr sz="1800" dirty="0">
                <a:latin typeface="Calibri"/>
                <a:cs typeface="Calibri"/>
              </a:rPr>
              <a:t>e</a:t>
            </a:r>
            <a:endParaRPr sz="1800">
              <a:latin typeface="Calibri"/>
              <a:cs typeface="Calibri"/>
            </a:endParaRPr>
          </a:p>
        </p:txBody>
      </p:sp>
      <p:sp>
        <p:nvSpPr>
          <p:cNvPr id="7" name="object 7"/>
          <p:cNvSpPr txBox="1"/>
          <p:nvPr/>
        </p:nvSpPr>
        <p:spPr>
          <a:xfrm>
            <a:off x="6373367"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marL="1270" algn="ctr">
              <a:lnSpc>
                <a:spcPct val="100000"/>
              </a:lnSpc>
              <a:spcBef>
                <a:spcPts val="385"/>
              </a:spcBef>
            </a:pPr>
            <a:r>
              <a:rPr sz="1800" dirty="0">
                <a:latin typeface="Calibri"/>
                <a:cs typeface="Calibri"/>
              </a:rPr>
              <a:t>b</a:t>
            </a:r>
            <a:endParaRPr sz="1800">
              <a:latin typeface="Calibri"/>
              <a:cs typeface="Calibri"/>
            </a:endParaRPr>
          </a:p>
        </p:txBody>
      </p:sp>
      <p:sp>
        <p:nvSpPr>
          <p:cNvPr id="8" name="object 8"/>
          <p:cNvSpPr txBox="1"/>
          <p:nvPr/>
        </p:nvSpPr>
        <p:spPr>
          <a:xfrm>
            <a:off x="7940040" y="3464052"/>
            <a:ext cx="1424940" cy="402590"/>
          </a:xfrm>
          <a:prstGeom prst="rect">
            <a:avLst/>
          </a:prstGeom>
          <a:solidFill>
            <a:srgbClr val="DAE2F3"/>
          </a:solidFill>
          <a:ln w="12700">
            <a:solidFill>
              <a:srgbClr val="2E528F"/>
            </a:solidFill>
          </a:ln>
        </p:spPr>
        <p:txBody>
          <a:bodyPr vert="horz" wrap="square" lIns="0" tIns="49530" rIns="0" bIns="0" rtlCol="0">
            <a:spAutoFit/>
          </a:bodyPr>
          <a:lstStyle/>
          <a:p>
            <a:pPr marL="3810" algn="ctr">
              <a:lnSpc>
                <a:spcPct val="100000"/>
              </a:lnSpc>
              <a:spcBef>
                <a:spcPts val="390"/>
              </a:spcBef>
            </a:pPr>
            <a:r>
              <a:rPr sz="1800" dirty="0">
                <a:latin typeface="Calibri"/>
                <a:cs typeface="Calibri"/>
              </a:rPr>
              <a:t>c</a:t>
            </a:r>
            <a:endParaRPr sz="1800">
              <a:latin typeface="Calibri"/>
              <a:cs typeface="Calibri"/>
            </a:endParaRPr>
          </a:p>
        </p:txBody>
      </p:sp>
      <p:pic>
        <p:nvPicPr>
          <p:cNvPr id="9" name="object 9"/>
          <p:cNvPicPr/>
          <p:nvPr/>
        </p:nvPicPr>
        <p:blipFill>
          <a:blip r:embed="rId2" cstate="print"/>
          <a:stretch>
            <a:fillRect/>
          </a:stretch>
        </p:blipFill>
        <p:spPr>
          <a:xfrm>
            <a:off x="11042650" y="3792982"/>
            <a:ext cx="166624" cy="160528"/>
          </a:xfrm>
          <a:prstGeom prst="rect">
            <a:avLst/>
          </a:prstGeom>
        </p:spPr>
      </p:pic>
      <p:sp>
        <p:nvSpPr>
          <p:cNvPr id="10" name="object 10"/>
          <p:cNvSpPr txBox="1"/>
          <p:nvPr/>
        </p:nvSpPr>
        <p:spPr>
          <a:xfrm>
            <a:off x="783132" y="2157476"/>
            <a:ext cx="815022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Evict</a:t>
            </a:r>
            <a:r>
              <a:rPr sz="2400" b="1" spc="-60" dirty="0">
                <a:latin typeface="Calibri"/>
                <a:cs typeface="Calibri"/>
              </a:rPr>
              <a:t> </a:t>
            </a:r>
            <a:r>
              <a:rPr sz="2400" b="1" dirty="0">
                <a:latin typeface="Calibri"/>
                <a:cs typeface="Calibri"/>
              </a:rPr>
              <a:t>the</a:t>
            </a:r>
            <a:r>
              <a:rPr sz="2400" b="1" spc="-25" dirty="0">
                <a:latin typeface="Calibri"/>
                <a:cs typeface="Calibri"/>
              </a:rPr>
              <a:t> </a:t>
            </a:r>
            <a:r>
              <a:rPr sz="2400" b="1" dirty="0">
                <a:latin typeface="Calibri"/>
                <a:cs typeface="Calibri"/>
              </a:rPr>
              <a:t>block</a:t>
            </a:r>
            <a:r>
              <a:rPr sz="2400" b="1" spc="-40" dirty="0">
                <a:latin typeface="Calibri"/>
                <a:cs typeface="Calibri"/>
              </a:rPr>
              <a:t> </a:t>
            </a:r>
            <a:r>
              <a:rPr sz="2400" b="1" dirty="0">
                <a:latin typeface="Calibri"/>
                <a:cs typeface="Calibri"/>
              </a:rPr>
              <a:t>that</a:t>
            </a:r>
            <a:r>
              <a:rPr sz="2400" b="1" spc="-20" dirty="0">
                <a:latin typeface="Calibri"/>
                <a:cs typeface="Calibri"/>
              </a:rPr>
              <a:t> </a:t>
            </a:r>
            <a:r>
              <a:rPr sz="2400" b="1" dirty="0">
                <a:latin typeface="Calibri"/>
                <a:cs typeface="Calibri"/>
              </a:rPr>
              <a:t>was</a:t>
            </a:r>
            <a:r>
              <a:rPr sz="2400" b="1" spc="-40" dirty="0">
                <a:latin typeface="Calibri"/>
                <a:cs typeface="Calibri"/>
              </a:rPr>
              <a:t> </a:t>
            </a:r>
            <a:r>
              <a:rPr sz="2400" b="1" dirty="0">
                <a:latin typeface="Calibri"/>
                <a:cs typeface="Calibri"/>
              </a:rPr>
              <a:t>used</a:t>
            </a:r>
            <a:r>
              <a:rPr sz="2400" b="1" spc="-30" dirty="0">
                <a:latin typeface="Calibri"/>
                <a:cs typeface="Calibri"/>
              </a:rPr>
              <a:t> </a:t>
            </a:r>
            <a:r>
              <a:rPr sz="2400" b="1" dirty="0">
                <a:latin typeface="Calibri"/>
                <a:cs typeface="Calibri"/>
              </a:rPr>
              <a:t>the</a:t>
            </a:r>
            <a:r>
              <a:rPr sz="2400" b="1" spc="-25" dirty="0">
                <a:latin typeface="Calibri"/>
                <a:cs typeface="Calibri"/>
              </a:rPr>
              <a:t> </a:t>
            </a:r>
            <a:r>
              <a:rPr sz="2400" b="1" dirty="0">
                <a:latin typeface="Calibri"/>
                <a:cs typeface="Calibri"/>
              </a:rPr>
              <a:t>furthest</a:t>
            </a:r>
            <a:r>
              <a:rPr sz="2400" b="1" spc="-15" dirty="0">
                <a:latin typeface="Calibri"/>
                <a:cs typeface="Calibri"/>
              </a:rPr>
              <a:t> </a:t>
            </a:r>
            <a:r>
              <a:rPr sz="2400" b="1" dirty="0">
                <a:latin typeface="Calibri"/>
                <a:cs typeface="Calibri"/>
              </a:rPr>
              <a:t>in</a:t>
            </a:r>
            <a:r>
              <a:rPr sz="2400" b="1" spc="-40" dirty="0">
                <a:latin typeface="Calibri"/>
                <a:cs typeface="Calibri"/>
              </a:rPr>
              <a:t> </a:t>
            </a:r>
            <a:r>
              <a:rPr sz="2400" b="1" dirty="0">
                <a:latin typeface="Calibri"/>
                <a:cs typeface="Calibri"/>
              </a:rPr>
              <a:t>the</a:t>
            </a:r>
            <a:r>
              <a:rPr sz="2400" b="1" spc="-25" dirty="0">
                <a:latin typeface="Calibri"/>
                <a:cs typeface="Calibri"/>
              </a:rPr>
              <a:t> </a:t>
            </a:r>
            <a:r>
              <a:rPr sz="2400" b="1" spc="-10" dirty="0">
                <a:latin typeface="Calibri"/>
                <a:cs typeface="Calibri"/>
              </a:rPr>
              <a:t>execution’s</a:t>
            </a:r>
            <a:r>
              <a:rPr sz="2400" b="1" spc="-30" dirty="0">
                <a:latin typeface="Calibri"/>
                <a:cs typeface="Calibri"/>
              </a:rPr>
              <a:t> </a:t>
            </a:r>
            <a:r>
              <a:rPr sz="2400" b="1" spc="-20" dirty="0">
                <a:latin typeface="Calibri"/>
                <a:cs typeface="Calibri"/>
              </a:rPr>
              <a:t>past</a:t>
            </a:r>
            <a:endParaRPr sz="2400">
              <a:latin typeface="Calibri"/>
              <a:cs typeface="Calibri"/>
            </a:endParaRPr>
          </a:p>
        </p:txBody>
      </p:sp>
      <p:sp>
        <p:nvSpPr>
          <p:cNvPr id="11" name="object 11"/>
          <p:cNvSpPr/>
          <p:nvPr/>
        </p:nvSpPr>
        <p:spPr>
          <a:xfrm>
            <a:off x="11028806" y="2243327"/>
            <a:ext cx="171450" cy="1409065"/>
          </a:xfrm>
          <a:custGeom>
            <a:avLst/>
            <a:gdLst/>
            <a:ahLst/>
            <a:cxnLst/>
            <a:rect l="l" t="t" r="r" b="b"/>
            <a:pathLst>
              <a:path w="171450" h="1409064">
                <a:moveTo>
                  <a:pt x="114300" y="142875"/>
                </a:moveTo>
                <a:lnTo>
                  <a:pt x="57150" y="142875"/>
                </a:lnTo>
                <a:lnTo>
                  <a:pt x="57150" y="1408557"/>
                </a:lnTo>
                <a:lnTo>
                  <a:pt x="114300" y="1408557"/>
                </a:lnTo>
                <a:lnTo>
                  <a:pt x="114300" y="142875"/>
                </a:lnTo>
                <a:close/>
              </a:path>
              <a:path w="171450" h="1409064">
                <a:moveTo>
                  <a:pt x="85725" y="0"/>
                </a:moveTo>
                <a:lnTo>
                  <a:pt x="0" y="171450"/>
                </a:lnTo>
                <a:lnTo>
                  <a:pt x="57150" y="171450"/>
                </a:lnTo>
                <a:lnTo>
                  <a:pt x="57150" y="142875"/>
                </a:lnTo>
                <a:lnTo>
                  <a:pt x="157162" y="142875"/>
                </a:lnTo>
                <a:lnTo>
                  <a:pt x="85725" y="0"/>
                </a:lnTo>
                <a:close/>
              </a:path>
              <a:path w="171450" h="1409064">
                <a:moveTo>
                  <a:pt x="157162" y="142875"/>
                </a:moveTo>
                <a:lnTo>
                  <a:pt x="114300" y="142875"/>
                </a:lnTo>
                <a:lnTo>
                  <a:pt x="114300" y="171450"/>
                </a:lnTo>
                <a:lnTo>
                  <a:pt x="171450" y="171450"/>
                </a:lnTo>
                <a:lnTo>
                  <a:pt x="157162" y="142875"/>
                </a:lnTo>
                <a:close/>
              </a:path>
            </a:pathLst>
          </a:custGeom>
          <a:solidFill>
            <a:srgbClr val="00AF50"/>
          </a:solidFill>
        </p:spPr>
        <p:txBody>
          <a:bodyPr wrap="square" lIns="0" tIns="0" rIns="0" bIns="0" rtlCol="0"/>
          <a:lstStyle/>
          <a:p>
            <a:endParaRPr/>
          </a:p>
        </p:txBody>
      </p:sp>
      <p:sp>
        <p:nvSpPr>
          <p:cNvPr id="12" name="object 12"/>
          <p:cNvSpPr/>
          <p:nvPr/>
        </p:nvSpPr>
        <p:spPr>
          <a:xfrm>
            <a:off x="11040998" y="4015740"/>
            <a:ext cx="171450" cy="1426845"/>
          </a:xfrm>
          <a:custGeom>
            <a:avLst/>
            <a:gdLst/>
            <a:ahLst/>
            <a:cxnLst/>
            <a:rect l="l" t="t" r="r" b="b"/>
            <a:pathLst>
              <a:path w="171450" h="1426845">
                <a:moveTo>
                  <a:pt x="57150" y="1255014"/>
                </a:moveTo>
                <a:lnTo>
                  <a:pt x="0" y="1255014"/>
                </a:lnTo>
                <a:lnTo>
                  <a:pt x="85725" y="1426464"/>
                </a:lnTo>
                <a:lnTo>
                  <a:pt x="157162" y="1283589"/>
                </a:lnTo>
                <a:lnTo>
                  <a:pt x="57150" y="1283589"/>
                </a:lnTo>
                <a:lnTo>
                  <a:pt x="57150" y="1255014"/>
                </a:lnTo>
                <a:close/>
              </a:path>
              <a:path w="171450" h="1426845">
                <a:moveTo>
                  <a:pt x="114300" y="0"/>
                </a:moveTo>
                <a:lnTo>
                  <a:pt x="57150" y="0"/>
                </a:lnTo>
                <a:lnTo>
                  <a:pt x="57150" y="1283589"/>
                </a:lnTo>
                <a:lnTo>
                  <a:pt x="114300" y="1283589"/>
                </a:lnTo>
                <a:lnTo>
                  <a:pt x="114300" y="0"/>
                </a:lnTo>
                <a:close/>
              </a:path>
              <a:path w="171450" h="1426845">
                <a:moveTo>
                  <a:pt x="171450" y="1255014"/>
                </a:moveTo>
                <a:lnTo>
                  <a:pt x="114300" y="1255014"/>
                </a:lnTo>
                <a:lnTo>
                  <a:pt x="114300" y="1283589"/>
                </a:lnTo>
                <a:lnTo>
                  <a:pt x="157162" y="1283589"/>
                </a:lnTo>
                <a:lnTo>
                  <a:pt x="171450" y="1255014"/>
                </a:lnTo>
                <a:close/>
              </a:path>
            </a:pathLst>
          </a:custGeom>
          <a:solidFill>
            <a:srgbClr val="FF0000"/>
          </a:solidFill>
        </p:spPr>
        <p:txBody>
          <a:bodyPr wrap="square" lIns="0" tIns="0" rIns="0" bIns="0" rtlCol="0"/>
          <a:lstStyle/>
          <a:p>
            <a:endParaRPr/>
          </a:p>
        </p:txBody>
      </p:sp>
      <p:sp>
        <p:nvSpPr>
          <p:cNvPr id="13" name="object 13"/>
          <p:cNvSpPr txBox="1"/>
          <p:nvPr/>
        </p:nvSpPr>
        <p:spPr>
          <a:xfrm>
            <a:off x="11177523" y="2525584"/>
            <a:ext cx="254000" cy="924560"/>
          </a:xfrm>
          <a:prstGeom prst="rect">
            <a:avLst/>
          </a:prstGeom>
        </p:spPr>
        <p:txBody>
          <a:bodyPr vert="vert270" wrap="square" lIns="0" tIns="0" rIns="0" bIns="0" rtlCol="0">
            <a:spAutoFit/>
          </a:bodyPr>
          <a:lstStyle/>
          <a:p>
            <a:pPr marL="12700">
              <a:lnSpc>
                <a:spcPts val="1810"/>
              </a:lnSpc>
            </a:pPr>
            <a:r>
              <a:rPr sz="1800" spc="-10" dirty="0">
                <a:latin typeface="Calibri"/>
                <a:cs typeface="Calibri"/>
              </a:rPr>
              <a:t>knowable</a:t>
            </a:r>
            <a:endParaRPr sz="1800">
              <a:latin typeface="Calibri"/>
              <a:cs typeface="Calibri"/>
            </a:endParaRPr>
          </a:p>
        </p:txBody>
      </p:sp>
      <p:sp>
        <p:nvSpPr>
          <p:cNvPr id="14" name="object 14"/>
          <p:cNvSpPr txBox="1"/>
          <p:nvPr/>
        </p:nvSpPr>
        <p:spPr>
          <a:xfrm>
            <a:off x="11202289" y="4133854"/>
            <a:ext cx="254000" cy="943610"/>
          </a:xfrm>
          <a:prstGeom prst="rect">
            <a:avLst/>
          </a:prstGeom>
        </p:spPr>
        <p:txBody>
          <a:bodyPr vert="vert270" wrap="square" lIns="0" tIns="0" rIns="0" bIns="0" rtlCol="0">
            <a:spAutoFit/>
          </a:bodyPr>
          <a:lstStyle/>
          <a:p>
            <a:pPr marL="12700">
              <a:lnSpc>
                <a:spcPts val="1810"/>
              </a:lnSpc>
            </a:pPr>
            <a:r>
              <a:rPr sz="1800" spc="-10" dirty="0">
                <a:latin typeface="Calibri"/>
                <a:cs typeface="Calibri"/>
              </a:rPr>
              <a:t>guessable</a:t>
            </a:r>
            <a:endParaRPr sz="1800">
              <a:latin typeface="Calibri"/>
              <a:cs typeface="Calibri"/>
            </a:endParaRPr>
          </a:p>
        </p:txBody>
      </p:sp>
      <p:sp>
        <p:nvSpPr>
          <p:cNvPr id="15" name="object 15"/>
          <p:cNvSpPr txBox="1"/>
          <p:nvPr/>
        </p:nvSpPr>
        <p:spPr>
          <a:xfrm>
            <a:off x="783132" y="5121909"/>
            <a:ext cx="764476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alibri"/>
                <a:cs typeface="Calibri"/>
              </a:rPr>
              <a:t>If</a:t>
            </a:r>
            <a:r>
              <a:rPr sz="2400" spc="-35" dirty="0">
                <a:latin typeface="Calibri"/>
                <a:cs typeface="Calibri"/>
              </a:rPr>
              <a:t> </a:t>
            </a:r>
            <a:r>
              <a:rPr sz="2400" dirty="0">
                <a:latin typeface="Calibri"/>
                <a:cs typeface="Calibri"/>
              </a:rPr>
              <a:t>a</a:t>
            </a:r>
            <a:r>
              <a:rPr sz="2400" spc="-20" dirty="0">
                <a:latin typeface="Calibri"/>
                <a:cs typeface="Calibri"/>
              </a:rPr>
              <a:t> </a:t>
            </a:r>
            <a:r>
              <a:rPr sz="2400" dirty="0">
                <a:latin typeface="Calibri"/>
                <a:cs typeface="Calibri"/>
              </a:rPr>
              <a:t>block</a:t>
            </a:r>
            <a:r>
              <a:rPr sz="2400" spc="-25" dirty="0">
                <a:latin typeface="Calibri"/>
                <a:cs typeface="Calibri"/>
              </a:rPr>
              <a:t> </a:t>
            </a:r>
            <a:r>
              <a:rPr sz="2400" dirty="0">
                <a:latin typeface="Calibri"/>
                <a:cs typeface="Calibri"/>
              </a:rPr>
              <a:t>was</a:t>
            </a:r>
            <a:r>
              <a:rPr sz="2400" spc="-35" dirty="0">
                <a:latin typeface="Calibri"/>
                <a:cs typeface="Calibri"/>
              </a:rPr>
              <a:t> </a:t>
            </a:r>
            <a:r>
              <a:rPr sz="2400" b="1" dirty="0">
                <a:latin typeface="Calibri"/>
                <a:cs typeface="Calibri"/>
              </a:rPr>
              <a:t>not</a:t>
            </a:r>
            <a:r>
              <a:rPr sz="2400" b="1" spc="-20" dirty="0">
                <a:latin typeface="Calibri"/>
                <a:cs typeface="Calibri"/>
              </a:rPr>
              <a:t> </a:t>
            </a:r>
            <a:r>
              <a:rPr sz="2400" dirty="0">
                <a:latin typeface="Calibri"/>
                <a:cs typeface="Calibri"/>
              </a:rPr>
              <a:t>used</a:t>
            </a:r>
            <a:r>
              <a:rPr sz="2400" spc="-10" dirty="0">
                <a:latin typeface="Calibri"/>
                <a:cs typeface="Calibri"/>
              </a:rPr>
              <a:t> </a:t>
            </a:r>
            <a:r>
              <a:rPr sz="2400" spc="-20" dirty="0">
                <a:latin typeface="Calibri"/>
                <a:cs typeface="Calibri"/>
              </a:rPr>
              <a:t>recently,</a:t>
            </a:r>
            <a:r>
              <a:rPr sz="2400" spc="-40" dirty="0">
                <a:latin typeface="Calibri"/>
                <a:cs typeface="Calibri"/>
              </a:rPr>
              <a:t> </a:t>
            </a:r>
            <a:r>
              <a:rPr sz="2400" dirty="0">
                <a:latin typeface="Calibri"/>
                <a:cs typeface="Calibri"/>
              </a:rPr>
              <a:t>it</a:t>
            </a:r>
            <a:r>
              <a:rPr sz="2400" spc="-30" dirty="0">
                <a:latin typeface="Calibri"/>
                <a:cs typeface="Calibri"/>
              </a:rPr>
              <a:t> </a:t>
            </a:r>
            <a:r>
              <a:rPr sz="2400" dirty="0">
                <a:latin typeface="Calibri"/>
                <a:cs typeface="Calibri"/>
              </a:rPr>
              <a:t>will</a:t>
            </a:r>
            <a:r>
              <a:rPr sz="2400" spc="-15" dirty="0">
                <a:latin typeface="Calibri"/>
                <a:cs typeface="Calibri"/>
              </a:rPr>
              <a:t> </a:t>
            </a:r>
            <a:r>
              <a:rPr sz="2400" b="1" dirty="0">
                <a:latin typeface="Calibri"/>
                <a:cs typeface="Calibri"/>
              </a:rPr>
              <a:t>not</a:t>
            </a:r>
            <a:r>
              <a:rPr sz="2400" b="1" spc="-10" dirty="0">
                <a:latin typeface="Calibri"/>
                <a:cs typeface="Calibri"/>
              </a:rPr>
              <a:t> </a:t>
            </a:r>
            <a:r>
              <a:rPr sz="2400" dirty="0">
                <a:latin typeface="Calibri"/>
                <a:cs typeface="Calibri"/>
              </a:rPr>
              <a:t>be</a:t>
            </a:r>
            <a:r>
              <a:rPr sz="2400" spc="-10" dirty="0">
                <a:latin typeface="Calibri"/>
                <a:cs typeface="Calibri"/>
              </a:rPr>
              <a:t> </a:t>
            </a:r>
            <a:r>
              <a:rPr sz="2400" dirty="0">
                <a:latin typeface="Calibri"/>
                <a:cs typeface="Calibri"/>
              </a:rPr>
              <a:t>used</a:t>
            </a:r>
            <a:r>
              <a:rPr sz="2400" spc="-20" dirty="0">
                <a:latin typeface="Calibri"/>
                <a:cs typeface="Calibri"/>
              </a:rPr>
              <a:t> </a:t>
            </a:r>
            <a:r>
              <a:rPr sz="2400" dirty="0">
                <a:latin typeface="Calibri"/>
                <a:cs typeface="Calibri"/>
              </a:rPr>
              <a:t>again</a:t>
            </a:r>
            <a:r>
              <a:rPr sz="2400" spc="-15" dirty="0">
                <a:latin typeface="Calibri"/>
                <a:cs typeface="Calibri"/>
              </a:rPr>
              <a:t> </a:t>
            </a:r>
            <a:r>
              <a:rPr sz="2400" spc="-20" dirty="0">
                <a:latin typeface="Calibri"/>
                <a:cs typeface="Calibri"/>
              </a:rPr>
              <a:t>soon</a:t>
            </a:r>
            <a:endParaRPr sz="24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9604" y="411556"/>
            <a:ext cx="4765040" cy="697230"/>
          </a:xfrm>
          <a:prstGeom prst="rect">
            <a:avLst/>
          </a:prstGeom>
        </p:spPr>
        <p:txBody>
          <a:bodyPr vert="horz" wrap="square" lIns="0" tIns="13335" rIns="0" bIns="0" rtlCol="0">
            <a:spAutoFit/>
          </a:bodyPr>
          <a:lstStyle/>
          <a:p>
            <a:pPr marL="12700">
              <a:lnSpc>
                <a:spcPct val="100000"/>
              </a:lnSpc>
              <a:spcBef>
                <a:spcPts val="105"/>
              </a:spcBef>
            </a:pPr>
            <a:r>
              <a:rPr dirty="0"/>
              <a:t>Replacement</a:t>
            </a:r>
            <a:r>
              <a:rPr spc="-135" dirty="0"/>
              <a:t> </a:t>
            </a:r>
            <a:r>
              <a:rPr spc="-10" dirty="0"/>
              <a:t>Policies</a:t>
            </a:r>
          </a:p>
        </p:txBody>
      </p:sp>
      <p:grpSp>
        <p:nvGrpSpPr>
          <p:cNvPr id="3" name="object 3"/>
          <p:cNvGrpSpPr/>
          <p:nvPr/>
        </p:nvGrpSpPr>
        <p:grpSpPr>
          <a:xfrm>
            <a:off x="1513077" y="2357373"/>
            <a:ext cx="7067550" cy="4137025"/>
            <a:chOff x="1513077" y="2357373"/>
            <a:chExt cx="7067550" cy="4137025"/>
          </a:xfrm>
        </p:grpSpPr>
        <p:sp>
          <p:nvSpPr>
            <p:cNvPr id="4" name="object 4"/>
            <p:cNvSpPr/>
            <p:nvPr/>
          </p:nvSpPr>
          <p:spPr>
            <a:xfrm>
              <a:off x="1519427" y="2363723"/>
              <a:ext cx="7054850" cy="4124325"/>
            </a:xfrm>
            <a:custGeom>
              <a:avLst/>
              <a:gdLst/>
              <a:ahLst/>
              <a:cxnLst/>
              <a:rect l="l" t="t" r="r" b="b"/>
              <a:pathLst>
                <a:path w="7054850" h="4124325">
                  <a:moveTo>
                    <a:pt x="7054596" y="0"/>
                  </a:moveTo>
                  <a:lnTo>
                    <a:pt x="0" y="0"/>
                  </a:lnTo>
                  <a:lnTo>
                    <a:pt x="0" y="4123944"/>
                  </a:lnTo>
                  <a:lnTo>
                    <a:pt x="7054596" y="4123944"/>
                  </a:lnTo>
                  <a:lnTo>
                    <a:pt x="7054596" y="0"/>
                  </a:lnTo>
                  <a:close/>
                </a:path>
              </a:pathLst>
            </a:custGeom>
            <a:solidFill>
              <a:srgbClr val="4471C4"/>
            </a:solidFill>
          </p:spPr>
          <p:txBody>
            <a:bodyPr wrap="square" lIns="0" tIns="0" rIns="0" bIns="0" rtlCol="0"/>
            <a:lstStyle/>
            <a:p>
              <a:endParaRPr/>
            </a:p>
          </p:txBody>
        </p:sp>
        <p:sp>
          <p:nvSpPr>
            <p:cNvPr id="5" name="object 5"/>
            <p:cNvSpPr/>
            <p:nvPr/>
          </p:nvSpPr>
          <p:spPr>
            <a:xfrm>
              <a:off x="1519427" y="2363723"/>
              <a:ext cx="7054850" cy="4124325"/>
            </a:xfrm>
            <a:custGeom>
              <a:avLst/>
              <a:gdLst/>
              <a:ahLst/>
              <a:cxnLst/>
              <a:rect l="l" t="t" r="r" b="b"/>
              <a:pathLst>
                <a:path w="7054850" h="4124325">
                  <a:moveTo>
                    <a:pt x="0" y="4123944"/>
                  </a:moveTo>
                  <a:lnTo>
                    <a:pt x="7054596" y="4123944"/>
                  </a:lnTo>
                  <a:lnTo>
                    <a:pt x="7054596" y="0"/>
                  </a:lnTo>
                  <a:lnTo>
                    <a:pt x="0" y="0"/>
                  </a:lnTo>
                  <a:lnTo>
                    <a:pt x="0" y="4123944"/>
                  </a:lnTo>
                  <a:close/>
                </a:path>
              </a:pathLst>
            </a:custGeom>
            <a:ln w="12700">
              <a:solidFill>
                <a:srgbClr val="2E528F"/>
              </a:solidFill>
            </a:ln>
          </p:spPr>
          <p:txBody>
            <a:bodyPr wrap="square" lIns="0" tIns="0" rIns="0" bIns="0" rtlCol="0"/>
            <a:lstStyle/>
            <a:p>
              <a:endParaRPr/>
            </a:p>
          </p:txBody>
        </p:sp>
        <p:sp>
          <p:nvSpPr>
            <p:cNvPr id="6" name="object 6"/>
            <p:cNvSpPr/>
            <p:nvPr/>
          </p:nvSpPr>
          <p:spPr>
            <a:xfrm>
              <a:off x="1648967" y="2545079"/>
              <a:ext cx="6753225" cy="749935"/>
            </a:xfrm>
            <a:custGeom>
              <a:avLst/>
              <a:gdLst/>
              <a:ahLst/>
              <a:cxnLst/>
              <a:rect l="l" t="t" r="r" b="b"/>
              <a:pathLst>
                <a:path w="6753225" h="749935">
                  <a:moveTo>
                    <a:pt x="6752844" y="0"/>
                  </a:moveTo>
                  <a:lnTo>
                    <a:pt x="0" y="0"/>
                  </a:lnTo>
                  <a:lnTo>
                    <a:pt x="0" y="749808"/>
                  </a:lnTo>
                  <a:lnTo>
                    <a:pt x="6752844" y="749808"/>
                  </a:lnTo>
                  <a:lnTo>
                    <a:pt x="6752844" y="0"/>
                  </a:lnTo>
                  <a:close/>
                </a:path>
              </a:pathLst>
            </a:custGeom>
            <a:solidFill>
              <a:srgbClr val="8FAADC"/>
            </a:solidFill>
          </p:spPr>
          <p:txBody>
            <a:bodyPr wrap="square" lIns="0" tIns="0" rIns="0" bIns="0" rtlCol="0"/>
            <a:lstStyle/>
            <a:p>
              <a:endParaRPr/>
            </a:p>
          </p:txBody>
        </p:sp>
        <p:sp>
          <p:nvSpPr>
            <p:cNvPr id="7" name="object 7"/>
            <p:cNvSpPr/>
            <p:nvPr/>
          </p:nvSpPr>
          <p:spPr>
            <a:xfrm>
              <a:off x="1648967" y="2545079"/>
              <a:ext cx="6753225" cy="749935"/>
            </a:xfrm>
            <a:custGeom>
              <a:avLst/>
              <a:gdLst/>
              <a:ahLst/>
              <a:cxnLst/>
              <a:rect l="l" t="t" r="r" b="b"/>
              <a:pathLst>
                <a:path w="6753225" h="749935">
                  <a:moveTo>
                    <a:pt x="0" y="749808"/>
                  </a:moveTo>
                  <a:lnTo>
                    <a:pt x="6752844" y="749808"/>
                  </a:lnTo>
                  <a:lnTo>
                    <a:pt x="6752844" y="0"/>
                  </a:lnTo>
                  <a:lnTo>
                    <a:pt x="0" y="0"/>
                  </a:lnTo>
                  <a:lnTo>
                    <a:pt x="0" y="749808"/>
                  </a:lnTo>
                  <a:close/>
                </a:path>
              </a:pathLst>
            </a:custGeom>
            <a:ln w="12700">
              <a:solidFill>
                <a:srgbClr val="2E528F"/>
              </a:solidFill>
            </a:ln>
          </p:spPr>
          <p:txBody>
            <a:bodyPr wrap="square" lIns="0" tIns="0" rIns="0" bIns="0" rtlCol="0"/>
            <a:lstStyle/>
            <a:p>
              <a:endParaRPr/>
            </a:p>
          </p:txBody>
        </p:sp>
        <p:sp>
          <p:nvSpPr>
            <p:cNvPr id="8" name="object 8"/>
            <p:cNvSpPr/>
            <p:nvPr/>
          </p:nvSpPr>
          <p:spPr>
            <a:xfrm>
              <a:off x="1648967" y="3531107"/>
              <a:ext cx="6753225" cy="749935"/>
            </a:xfrm>
            <a:custGeom>
              <a:avLst/>
              <a:gdLst/>
              <a:ahLst/>
              <a:cxnLst/>
              <a:rect l="l" t="t" r="r" b="b"/>
              <a:pathLst>
                <a:path w="6753225" h="749935">
                  <a:moveTo>
                    <a:pt x="6752844" y="0"/>
                  </a:moveTo>
                  <a:lnTo>
                    <a:pt x="0" y="0"/>
                  </a:lnTo>
                  <a:lnTo>
                    <a:pt x="0" y="749807"/>
                  </a:lnTo>
                  <a:lnTo>
                    <a:pt x="6752844" y="749807"/>
                  </a:lnTo>
                  <a:lnTo>
                    <a:pt x="6752844" y="0"/>
                  </a:lnTo>
                  <a:close/>
                </a:path>
              </a:pathLst>
            </a:custGeom>
            <a:solidFill>
              <a:srgbClr val="8FAADC"/>
            </a:solidFill>
          </p:spPr>
          <p:txBody>
            <a:bodyPr wrap="square" lIns="0" tIns="0" rIns="0" bIns="0" rtlCol="0"/>
            <a:lstStyle/>
            <a:p>
              <a:endParaRPr/>
            </a:p>
          </p:txBody>
        </p:sp>
        <p:sp>
          <p:nvSpPr>
            <p:cNvPr id="9" name="object 9"/>
            <p:cNvSpPr/>
            <p:nvPr/>
          </p:nvSpPr>
          <p:spPr>
            <a:xfrm>
              <a:off x="1648967" y="3531107"/>
              <a:ext cx="6753225" cy="749935"/>
            </a:xfrm>
            <a:custGeom>
              <a:avLst/>
              <a:gdLst/>
              <a:ahLst/>
              <a:cxnLst/>
              <a:rect l="l" t="t" r="r" b="b"/>
              <a:pathLst>
                <a:path w="6753225" h="749935">
                  <a:moveTo>
                    <a:pt x="0" y="749807"/>
                  </a:moveTo>
                  <a:lnTo>
                    <a:pt x="6752844" y="749807"/>
                  </a:lnTo>
                  <a:lnTo>
                    <a:pt x="6752844" y="0"/>
                  </a:lnTo>
                  <a:lnTo>
                    <a:pt x="0" y="0"/>
                  </a:lnTo>
                  <a:lnTo>
                    <a:pt x="0" y="749807"/>
                  </a:lnTo>
                  <a:close/>
                </a:path>
              </a:pathLst>
            </a:custGeom>
            <a:ln w="12700">
              <a:solidFill>
                <a:srgbClr val="2E528F"/>
              </a:solidFill>
            </a:ln>
          </p:spPr>
          <p:txBody>
            <a:bodyPr wrap="square" lIns="0" tIns="0" rIns="0" bIns="0" rtlCol="0"/>
            <a:lstStyle/>
            <a:p>
              <a:endParaRPr/>
            </a:p>
          </p:txBody>
        </p:sp>
        <p:sp>
          <p:nvSpPr>
            <p:cNvPr id="10" name="object 10"/>
            <p:cNvSpPr/>
            <p:nvPr/>
          </p:nvSpPr>
          <p:spPr>
            <a:xfrm>
              <a:off x="1648967" y="4546091"/>
              <a:ext cx="6753225" cy="749935"/>
            </a:xfrm>
            <a:custGeom>
              <a:avLst/>
              <a:gdLst/>
              <a:ahLst/>
              <a:cxnLst/>
              <a:rect l="l" t="t" r="r" b="b"/>
              <a:pathLst>
                <a:path w="6753225" h="749935">
                  <a:moveTo>
                    <a:pt x="6752844" y="0"/>
                  </a:moveTo>
                  <a:lnTo>
                    <a:pt x="0" y="0"/>
                  </a:lnTo>
                  <a:lnTo>
                    <a:pt x="0" y="749807"/>
                  </a:lnTo>
                  <a:lnTo>
                    <a:pt x="6752844" y="749807"/>
                  </a:lnTo>
                  <a:lnTo>
                    <a:pt x="6752844" y="0"/>
                  </a:lnTo>
                  <a:close/>
                </a:path>
              </a:pathLst>
            </a:custGeom>
            <a:solidFill>
              <a:srgbClr val="8FAADC"/>
            </a:solidFill>
          </p:spPr>
          <p:txBody>
            <a:bodyPr wrap="square" lIns="0" tIns="0" rIns="0" bIns="0" rtlCol="0"/>
            <a:lstStyle/>
            <a:p>
              <a:endParaRPr/>
            </a:p>
          </p:txBody>
        </p:sp>
        <p:sp>
          <p:nvSpPr>
            <p:cNvPr id="11" name="object 11"/>
            <p:cNvSpPr/>
            <p:nvPr/>
          </p:nvSpPr>
          <p:spPr>
            <a:xfrm>
              <a:off x="1648967" y="4546091"/>
              <a:ext cx="6753225" cy="749935"/>
            </a:xfrm>
            <a:custGeom>
              <a:avLst/>
              <a:gdLst/>
              <a:ahLst/>
              <a:cxnLst/>
              <a:rect l="l" t="t" r="r" b="b"/>
              <a:pathLst>
                <a:path w="6753225" h="749935">
                  <a:moveTo>
                    <a:pt x="0" y="749807"/>
                  </a:moveTo>
                  <a:lnTo>
                    <a:pt x="6752844" y="749807"/>
                  </a:lnTo>
                  <a:lnTo>
                    <a:pt x="6752844" y="0"/>
                  </a:lnTo>
                  <a:lnTo>
                    <a:pt x="0" y="0"/>
                  </a:lnTo>
                  <a:lnTo>
                    <a:pt x="0" y="749807"/>
                  </a:lnTo>
                  <a:close/>
                </a:path>
              </a:pathLst>
            </a:custGeom>
            <a:ln w="12700">
              <a:solidFill>
                <a:srgbClr val="2E528F"/>
              </a:solidFill>
            </a:ln>
          </p:spPr>
          <p:txBody>
            <a:bodyPr wrap="square" lIns="0" tIns="0" rIns="0" bIns="0" rtlCol="0"/>
            <a:lstStyle/>
            <a:p>
              <a:endParaRPr/>
            </a:p>
          </p:txBody>
        </p:sp>
        <p:sp>
          <p:nvSpPr>
            <p:cNvPr id="12" name="object 12"/>
            <p:cNvSpPr/>
            <p:nvPr/>
          </p:nvSpPr>
          <p:spPr>
            <a:xfrm>
              <a:off x="1648967" y="5532119"/>
              <a:ext cx="6753225" cy="749935"/>
            </a:xfrm>
            <a:custGeom>
              <a:avLst/>
              <a:gdLst/>
              <a:ahLst/>
              <a:cxnLst/>
              <a:rect l="l" t="t" r="r" b="b"/>
              <a:pathLst>
                <a:path w="6753225" h="749935">
                  <a:moveTo>
                    <a:pt x="6752844" y="0"/>
                  </a:moveTo>
                  <a:lnTo>
                    <a:pt x="0" y="0"/>
                  </a:lnTo>
                  <a:lnTo>
                    <a:pt x="0" y="749807"/>
                  </a:lnTo>
                  <a:lnTo>
                    <a:pt x="6752844" y="749807"/>
                  </a:lnTo>
                  <a:lnTo>
                    <a:pt x="6752844" y="0"/>
                  </a:lnTo>
                  <a:close/>
                </a:path>
              </a:pathLst>
            </a:custGeom>
            <a:solidFill>
              <a:srgbClr val="8FAADC"/>
            </a:solidFill>
          </p:spPr>
          <p:txBody>
            <a:bodyPr wrap="square" lIns="0" tIns="0" rIns="0" bIns="0" rtlCol="0"/>
            <a:lstStyle/>
            <a:p>
              <a:endParaRPr/>
            </a:p>
          </p:txBody>
        </p:sp>
        <p:sp>
          <p:nvSpPr>
            <p:cNvPr id="13" name="object 13"/>
            <p:cNvSpPr/>
            <p:nvPr/>
          </p:nvSpPr>
          <p:spPr>
            <a:xfrm>
              <a:off x="1648967" y="5532119"/>
              <a:ext cx="6753225" cy="749935"/>
            </a:xfrm>
            <a:custGeom>
              <a:avLst/>
              <a:gdLst/>
              <a:ahLst/>
              <a:cxnLst/>
              <a:rect l="l" t="t" r="r" b="b"/>
              <a:pathLst>
                <a:path w="6753225" h="749935">
                  <a:moveTo>
                    <a:pt x="0" y="749807"/>
                  </a:moveTo>
                  <a:lnTo>
                    <a:pt x="6752844" y="749807"/>
                  </a:lnTo>
                  <a:lnTo>
                    <a:pt x="6752844" y="0"/>
                  </a:lnTo>
                  <a:lnTo>
                    <a:pt x="0" y="0"/>
                  </a:lnTo>
                  <a:lnTo>
                    <a:pt x="0" y="749807"/>
                  </a:lnTo>
                  <a:close/>
                </a:path>
              </a:pathLst>
            </a:custGeom>
            <a:ln w="12700">
              <a:solidFill>
                <a:srgbClr val="2E528F"/>
              </a:solidFill>
            </a:ln>
          </p:spPr>
          <p:txBody>
            <a:bodyPr wrap="square" lIns="0" tIns="0" rIns="0" bIns="0" rtlCol="0"/>
            <a:lstStyle/>
            <a:p>
              <a:endParaRPr/>
            </a:p>
          </p:txBody>
        </p:sp>
      </p:grpSp>
      <p:sp>
        <p:nvSpPr>
          <p:cNvPr id="14" name="object 14"/>
          <p:cNvSpPr txBox="1"/>
          <p:nvPr/>
        </p:nvSpPr>
        <p:spPr>
          <a:xfrm>
            <a:off x="1532889" y="2036445"/>
            <a:ext cx="354330"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Calibri"/>
                <a:cs typeface="Calibri"/>
              </a:rPr>
              <a:t>L3$</a:t>
            </a:r>
            <a:endParaRPr sz="1800">
              <a:latin typeface="Calibri"/>
              <a:cs typeface="Calibri"/>
            </a:endParaRPr>
          </a:p>
        </p:txBody>
      </p:sp>
      <p:sp>
        <p:nvSpPr>
          <p:cNvPr id="15" name="object 15"/>
          <p:cNvSpPr txBox="1"/>
          <p:nvPr/>
        </p:nvSpPr>
        <p:spPr>
          <a:xfrm>
            <a:off x="1701038" y="2660249"/>
            <a:ext cx="254000" cy="487680"/>
          </a:xfrm>
          <a:prstGeom prst="rect">
            <a:avLst/>
          </a:prstGeom>
        </p:spPr>
        <p:txBody>
          <a:bodyPr vert="vert270" wrap="square" lIns="0" tIns="0" rIns="0" bIns="0" rtlCol="0">
            <a:spAutoFit/>
          </a:bodyPr>
          <a:lstStyle/>
          <a:p>
            <a:pPr marL="12700">
              <a:lnSpc>
                <a:spcPts val="1810"/>
              </a:lnSpc>
            </a:pPr>
            <a:r>
              <a:rPr sz="1800" dirty="0">
                <a:latin typeface="Calibri"/>
                <a:cs typeface="Calibri"/>
              </a:rPr>
              <a:t>Set</a:t>
            </a:r>
            <a:r>
              <a:rPr sz="1800" spc="-25" dirty="0">
                <a:latin typeface="Calibri"/>
                <a:cs typeface="Calibri"/>
              </a:rPr>
              <a:t> </a:t>
            </a:r>
            <a:r>
              <a:rPr sz="1800" spc="-50" dirty="0">
                <a:latin typeface="Calibri"/>
                <a:cs typeface="Calibri"/>
              </a:rPr>
              <a:t>0</a:t>
            </a:r>
            <a:endParaRPr sz="1800">
              <a:latin typeface="Calibri"/>
              <a:cs typeface="Calibri"/>
            </a:endParaRPr>
          </a:p>
        </p:txBody>
      </p:sp>
      <p:sp>
        <p:nvSpPr>
          <p:cNvPr id="16" name="object 16"/>
          <p:cNvSpPr txBox="1"/>
          <p:nvPr/>
        </p:nvSpPr>
        <p:spPr>
          <a:xfrm>
            <a:off x="1709927" y="3685647"/>
            <a:ext cx="254000" cy="487680"/>
          </a:xfrm>
          <a:prstGeom prst="rect">
            <a:avLst/>
          </a:prstGeom>
        </p:spPr>
        <p:txBody>
          <a:bodyPr vert="vert270" wrap="square" lIns="0" tIns="0" rIns="0" bIns="0" rtlCol="0">
            <a:spAutoFit/>
          </a:bodyPr>
          <a:lstStyle/>
          <a:p>
            <a:pPr marL="12700">
              <a:lnSpc>
                <a:spcPts val="1810"/>
              </a:lnSpc>
            </a:pPr>
            <a:r>
              <a:rPr sz="1800" dirty="0">
                <a:latin typeface="Calibri"/>
                <a:cs typeface="Calibri"/>
              </a:rPr>
              <a:t>Set</a:t>
            </a:r>
            <a:r>
              <a:rPr sz="1800" spc="-25" dirty="0">
                <a:latin typeface="Calibri"/>
                <a:cs typeface="Calibri"/>
              </a:rPr>
              <a:t> </a:t>
            </a:r>
            <a:r>
              <a:rPr sz="1800" spc="-50" dirty="0">
                <a:latin typeface="Calibri"/>
                <a:cs typeface="Calibri"/>
              </a:rPr>
              <a:t>1</a:t>
            </a:r>
            <a:endParaRPr sz="1800">
              <a:latin typeface="Calibri"/>
              <a:cs typeface="Calibri"/>
            </a:endParaRPr>
          </a:p>
        </p:txBody>
      </p:sp>
      <p:sp>
        <p:nvSpPr>
          <p:cNvPr id="17" name="object 17"/>
          <p:cNvSpPr txBox="1"/>
          <p:nvPr/>
        </p:nvSpPr>
        <p:spPr>
          <a:xfrm>
            <a:off x="1701038" y="4691233"/>
            <a:ext cx="254000" cy="487680"/>
          </a:xfrm>
          <a:prstGeom prst="rect">
            <a:avLst/>
          </a:prstGeom>
        </p:spPr>
        <p:txBody>
          <a:bodyPr vert="vert270" wrap="square" lIns="0" tIns="0" rIns="0" bIns="0" rtlCol="0">
            <a:spAutoFit/>
          </a:bodyPr>
          <a:lstStyle/>
          <a:p>
            <a:pPr marL="12700">
              <a:lnSpc>
                <a:spcPts val="1810"/>
              </a:lnSpc>
            </a:pPr>
            <a:r>
              <a:rPr sz="1800" dirty="0">
                <a:latin typeface="Calibri"/>
                <a:cs typeface="Calibri"/>
              </a:rPr>
              <a:t>Set</a:t>
            </a:r>
            <a:r>
              <a:rPr sz="1800" spc="-25" dirty="0">
                <a:latin typeface="Calibri"/>
                <a:cs typeface="Calibri"/>
              </a:rPr>
              <a:t> </a:t>
            </a:r>
            <a:r>
              <a:rPr sz="1800" spc="-50" dirty="0">
                <a:latin typeface="Calibri"/>
                <a:cs typeface="Calibri"/>
              </a:rPr>
              <a:t>2</a:t>
            </a:r>
            <a:endParaRPr sz="1800">
              <a:latin typeface="Calibri"/>
              <a:cs typeface="Calibri"/>
            </a:endParaRPr>
          </a:p>
        </p:txBody>
      </p:sp>
      <p:sp>
        <p:nvSpPr>
          <p:cNvPr id="18" name="object 18"/>
          <p:cNvSpPr txBox="1"/>
          <p:nvPr/>
        </p:nvSpPr>
        <p:spPr>
          <a:xfrm>
            <a:off x="1724532" y="5686964"/>
            <a:ext cx="254000" cy="487680"/>
          </a:xfrm>
          <a:prstGeom prst="rect">
            <a:avLst/>
          </a:prstGeom>
        </p:spPr>
        <p:txBody>
          <a:bodyPr vert="vert270" wrap="square" lIns="0" tIns="0" rIns="0" bIns="0" rtlCol="0">
            <a:spAutoFit/>
          </a:bodyPr>
          <a:lstStyle/>
          <a:p>
            <a:pPr marL="12700">
              <a:lnSpc>
                <a:spcPts val="1810"/>
              </a:lnSpc>
            </a:pPr>
            <a:r>
              <a:rPr sz="1800" dirty="0">
                <a:latin typeface="Calibri"/>
                <a:cs typeface="Calibri"/>
              </a:rPr>
              <a:t>Set</a:t>
            </a:r>
            <a:r>
              <a:rPr sz="1800" spc="-25" dirty="0">
                <a:latin typeface="Calibri"/>
                <a:cs typeface="Calibri"/>
              </a:rPr>
              <a:t> </a:t>
            </a:r>
            <a:r>
              <a:rPr sz="1800" spc="-50" dirty="0">
                <a:latin typeface="Calibri"/>
                <a:cs typeface="Calibri"/>
              </a:rPr>
              <a:t>3</a:t>
            </a:r>
            <a:endParaRPr sz="1800">
              <a:latin typeface="Calibri"/>
              <a:cs typeface="Calibri"/>
            </a:endParaRPr>
          </a:p>
        </p:txBody>
      </p:sp>
      <p:grpSp>
        <p:nvGrpSpPr>
          <p:cNvPr id="19" name="object 19"/>
          <p:cNvGrpSpPr/>
          <p:nvPr/>
        </p:nvGrpSpPr>
        <p:grpSpPr>
          <a:xfrm>
            <a:off x="2066289" y="1645666"/>
            <a:ext cx="6360160" cy="4848860"/>
            <a:chOff x="2066289" y="1645666"/>
            <a:chExt cx="6360160" cy="4848860"/>
          </a:xfrm>
        </p:grpSpPr>
        <p:sp>
          <p:nvSpPr>
            <p:cNvPr id="20" name="object 20"/>
            <p:cNvSpPr/>
            <p:nvPr/>
          </p:nvSpPr>
          <p:spPr>
            <a:xfrm>
              <a:off x="2072639" y="1653540"/>
              <a:ext cx="1569720" cy="4834255"/>
            </a:xfrm>
            <a:custGeom>
              <a:avLst/>
              <a:gdLst/>
              <a:ahLst/>
              <a:cxnLst/>
              <a:rect l="l" t="t" r="r" b="b"/>
              <a:pathLst>
                <a:path w="1569720" h="4834255">
                  <a:moveTo>
                    <a:pt x="1569719" y="0"/>
                  </a:moveTo>
                  <a:lnTo>
                    <a:pt x="0" y="0"/>
                  </a:lnTo>
                  <a:lnTo>
                    <a:pt x="0" y="4834128"/>
                  </a:lnTo>
                  <a:lnTo>
                    <a:pt x="1569719" y="4834128"/>
                  </a:lnTo>
                  <a:lnTo>
                    <a:pt x="1569719" y="0"/>
                  </a:lnTo>
                  <a:close/>
                </a:path>
              </a:pathLst>
            </a:custGeom>
            <a:solidFill>
              <a:srgbClr val="ACB8C9">
                <a:alpha val="39999"/>
              </a:srgbClr>
            </a:solidFill>
          </p:spPr>
          <p:txBody>
            <a:bodyPr wrap="square" lIns="0" tIns="0" rIns="0" bIns="0" rtlCol="0"/>
            <a:lstStyle/>
            <a:p>
              <a:endParaRPr/>
            </a:p>
          </p:txBody>
        </p:sp>
        <p:sp>
          <p:nvSpPr>
            <p:cNvPr id="21" name="object 21"/>
            <p:cNvSpPr/>
            <p:nvPr/>
          </p:nvSpPr>
          <p:spPr>
            <a:xfrm>
              <a:off x="2072639" y="1653540"/>
              <a:ext cx="1569720" cy="4834255"/>
            </a:xfrm>
            <a:custGeom>
              <a:avLst/>
              <a:gdLst/>
              <a:ahLst/>
              <a:cxnLst/>
              <a:rect l="l" t="t" r="r" b="b"/>
              <a:pathLst>
                <a:path w="1569720" h="4834255">
                  <a:moveTo>
                    <a:pt x="0" y="4834128"/>
                  </a:moveTo>
                  <a:lnTo>
                    <a:pt x="1569719" y="4834128"/>
                  </a:lnTo>
                  <a:lnTo>
                    <a:pt x="1569719" y="0"/>
                  </a:lnTo>
                  <a:lnTo>
                    <a:pt x="0" y="0"/>
                  </a:lnTo>
                  <a:lnTo>
                    <a:pt x="0" y="4834128"/>
                  </a:lnTo>
                  <a:close/>
                </a:path>
              </a:pathLst>
            </a:custGeom>
            <a:ln w="12700">
              <a:solidFill>
                <a:srgbClr val="2E528F"/>
              </a:solidFill>
            </a:ln>
          </p:spPr>
          <p:txBody>
            <a:bodyPr wrap="square" lIns="0" tIns="0" rIns="0" bIns="0" rtlCol="0"/>
            <a:lstStyle/>
            <a:p>
              <a:endParaRPr/>
            </a:p>
          </p:txBody>
        </p:sp>
        <p:sp>
          <p:nvSpPr>
            <p:cNvPr id="22" name="object 22"/>
            <p:cNvSpPr/>
            <p:nvPr/>
          </p:nvSpPr>
          <p:spPr>
            <a:xfrm>
              <a:off x="3668267" y="1652016"/>
              <a:ext cx="1568450" cy="4832985"/>
            </a:xfrm>
            <a:custGeom>
              <a:avLst/>
              <a:gdLst/>
              <a:ahLst/>
              <a:cxnLst/>
              <a:rect l="l" t="t" r="r" b="b"/>
              <a:pathLst>
                <a:path w="1568450" h="4832985">
                  <a:moveTo>
                    <a:pt x="1568196" y="0"/>
                  </a:moveTo>
                  <a:lnTo>
                    <a:pt x="0" y="0"/>
                  </a:lnTo>
                  <a:lnTo>
                    <a:pt x="0" y="4832604"/>
                  </a:lnTo>
                  <a:lnTo>
                    <a:pt x="1568196" y="4832604"/>
                  </a:lnTo>
                  <a:lnTo>
                    <a:pt x="1568196" y="0"/>
                  </a:lnTo>
                  <a:close/>
                </a:path>
              </a:pathLst>
            </a:custGeom>
            <a:solidFill>
              <a:srgbClr val="ACB8C9">
                <a:alpha val="39999"/>
              </a:srgbClr>
            </a:solidFill>
          </p:spPr>
          <p:txBody>
            <a:bodyPr wrap="square" lIns="0" tIns="0" rIns="0" bIns="0" rtlCol="0"/>
            <a:lstStyle/>
            <a:p>
              <a:endParaRPr/>
            </a:p>
          </p:txBody>
        </p:sp>
        <p:sp>
          <p:nvSpPr>
            <p:cNvPr id="23" name="object 23"/>
            <p:cNvSpPr/>
            <p:nvPr/>
          </p:nvSpPr>
          <p:spPr>
            <a:xfrm>
              <a:off x="3668267" y="1652016"/>
              <a:ext cx="1568450" cy="4832985"/>
            </a:xfrm>
            <a:custGeom>
              <a:avLst/>
              <a:gdLst/>
              <a:ahLst/>
              <a:cxnLst/>
              <a:rect l="l" t="t" r="r" b="b"/>
              <a:pathLst>
                <a:path w="1568450" h="4832985">
                  <a:moveTo>
                    <a:pt x="0" y="4832604"/>
                  </a:moveTo>
                  <a:lnTo>
                    <a:pt x="1568196" y="4832604"/>
                  </a:lnTo>
                  <a:lnTo>
                    <a:pt x="1568196" y="0"/>
                  </a:lnTo>
                  <a:lnTo>
                    <a:pt x="0" y="0"/>
                  </a:lnTo>
                  <a:lnTo>
                    <a:pt x="0" y="4832604"/>
                  </a:lnTo>
                  <a:close/>
                </a:path>
              </a:pathLst>
            </a:custGeom>
            <a:ln w="12700">
              <a:solidFill>
                <a:srgbClr val="2E528F"/>
              </a:solidFill>
            </a:ln>
          </p:spPr>
          <p:txBody>
            <a:bodyPr wrap="square" lIns="0" tIns="0" rIns="0" bIns="0" rtlCol="0"/>
            <a:lstStyle/>
            <a:p>
              <a:endParaRPr/>
            </a:p>
          </p:txBody>
        </p:sp>
        <p:sp>
          <p:nvSpPr>
            <p:cNvPr id="24" name="object 24"/>
            <p:cNvSpPr/>
            <p:nvPr/>
          </p:nvSpPr>
          <p:spPr>
            <a:xfrm>
              <a:off x="5265419" y="1655064"/>
              <a:ext cx="1568450" cy="4832985"/>
            </a:xfrm>
            <a:custGeom>
              <a:avLst/>
              <a:gdLst/>
              <a:ahLst/>
              <a:cxnLst/>
              <a:rect l="l" t="t" r="r" b="b"/>
              <a:pathLst>
                <a:path w="1568450" h="4832985">
                  <a:moveTo>
                    <a:pt x="1568196" y="0"/>
                  </a:moveTo>
                  <a:lnTo>
                    <a:pt x="0" y="0"/>
                  </a:lnTo>
                  <a:lnTo>
                    <a:pt x="0" y="4832604"/>
                  </a:lnTo>
                  <a:lnTo>
                    <a:pt x="1568196" y="4832604"/>
                  </a:lnTo>
                  <a:lnTo>
                    <a:pt x="1568196" y="0"/>
                  </a:lnTo>
                  <a:close/>
                </a:path>
              </a:pathLst>
            </a:custGeom>
            <a:solidFill>
              <a:srgbClr val="ACB8C9">
                <a:alpha val="39999"/>
              </a:srgbClr>
            </a:solidFill>
          </p:spPr>
          <p:txBody>
            <a:bodyPr wrap="square" lIns="0" tIns="0" rIns="0" bIns="0" rtlCol="0"/>
            <a:lstStyle/>
            <a:p>
              <a:endParaRPr/>
            </a:p>
          </p:txBody>
        </p:sp>
        <p:sp>
          <p:nvSpPr>
            <p:cNvPr id="25" name="object 25"/>
            <p:cNvSpPr/>
            <p:nvPr/>
          </p:nvSpPr>
          <p:spPr>
            <a:xfrm>
              <a:off x="5265419" y="1655064"/>
              <a:ext cx="1568450" cy="4832985"/>
            </a:xfrm>
            <a:custGeom>
              <a:avLst/>
              <a:gdLst/>
              <a:ahLst/>
              <a:cxnLst/>
              <a:rect l="l" t="t" r="r" b="b"/>
              <a:pathLst>
                <a:path w="1568450" h="4832985">
                  <a:moveTo>
                    <a:pt x="0" y="4832604"/>
                  </a:moveTo>
                  <a:lnTo>
                    <a:pt x="1568196" y="4832604"/>
                  </a:lnTo>
                  <a:lnTo>
                    <a:pt x="1568196" y="0"/>
                  </a:lnTo>
                  <a:lnTo>
                    <a:pt x="0" y="0"/>
                  </a:lnTo>
                  <a:lnTo>
                    <a:pt x="0" y="4832604"/>
                  </a:lnTo>
                  <a:close/>
                </a:path>
              </a:pathLst>
            </a:custGeom>
            <a:ln w="12700">
              <a:solidFill>
                <a:srgbClr val="2E528F"/>
              </a:solidFill>
            </a:ln>
          </p:spPr>
          <p:txBody>
            <a:bodyPr wrap="square" lIns="0" tIns="0" rIns="0" bIns="0" rtlCol="0"/>
            <a:lstStyle/>
            <a:p>
              <a:endParaRPr/>
            </a:p>
          </p:txBody>
        </p:sp>
        <p:sp>
          <p:nvSpPr>
            <p:cNvPr id="26" name="object 26"/>
            <p:cNvSpPr/>
            <p:nvPr/>
          </p:nvSpPr>
          <p:spPr>
            <a:xfrm>
              <a:off x="6850380" y="1652016"/>
              <a:ext cx="1569720" cy="4832985"/>
            </a:xfrm>
            <a:custGeom>
              <a:avLst/>
              <a:gdLst/>
              <a:ahLst/>
              <a:cxnLst/>
              <a:rect l="l" t="t" r="r" b="b"/>
              <a:pathLst>
                <a:path w="1569720" h="4832985">
                  <a:moveTo>
                    <a:pt x="1569720" y="0"/>
                  </a:moveTo>
                  <a:lnTo>
                    <a:pt x="0" y="0"/>
                  </a:lnTo>
                  <a:lnTo>
                    <a:pt x="0" y="4832604"/>
                  </a:lnTo>
                  <a:lnTo>
                    <a:pt x="1569720" y="4832604"/>
                  </a:lnTo>
                  <a:lnTo>
                    <a:pt x="1569720" y="0"/>
                  </a:lnTo>
                  <a:close/>
                </a:path>
              </a:pathLst>
            </a:custGeom>
            <a:solidFill>
              <a:srgbClr val="ACB8C9">
                <a:alpha val="39999"/>
              </a:srgbClr>
            </a:solidFill>
          </p:spPr>
          <p:txBody>
            <a:bodyPr wrap="square" lIns="0" tIns="0" rIns="0" bIns="0" rtlCol="0"/>
            <a:lstStyle/>
            <a:p>
              <a:endParaRPr/>
            </a:p>
          </p:txBody>
        </p:sp>
        <p:sp>
          <p:nvSpPr>
            <p:cNvPr id="27" name="object 27"/>
            <p:cNvSpPr/>
            <p:nvPr/>
          </p:nvSpPr>
          <p:spPr>
            <a:xfrm>
              <a:off x="6850380" y="1652016"/>
              <a:ext cx="1569720" cy="4832985"/>
            </a:xfrm>
            <a:custGeom>
              <a:avLst/>
              <a:gdLst/>
              <a:ahLst/>
              <a:cxnLst/>
              <a:rect l="l" t="t" r="r" b="b"/>
              <a:pathLst>
                <a:path w="1569720" h="4832985">
                  <a:moveTo>
                    <a:pt x="0" y="4832604"/>
                  </a:moveTo>
                  <a:lnTo>
                    <a:pt x="1569720" y="4832604"/>
                  </a:lnTo>
                  <a:lnTo>
                    <a:pt x="1569720" y="0"/>
                  </a:lnTo>
                  <a:lnTo>
                    <a:pt x="0" y="0"/>
                  </a:lnTo>
                  <a:lnTo>
                    <a:pt x="0" y="4832604"/>
                  </a:lnTo>
                  <a:close/>
                </a:path>
              </a:pathLst>
            </a:custGeom>
            <a:ln w="12699">
              <a:solidFill>
                <a:srgbClr val="2E528F"/>
              </a:solidFill>
            </a:ln>
          </p:spPr>
          <p:txBody>
            <a:bodyPr wrap="square" lIns="0" tIns="0" rIns="0" bIns="0" rtlCol="0"/>
            <a:lstStyle/>
            <a:p>
              <a:endParaRPr/>
            </a:p>
          </p:txBody>
        </p:sp>
        <p:sp>
          <p:nvSpPr>
            <p:cNvPr id="28" name="object 28"/>
            <p:cNvSpPr/>
            <p:nvPr/>
          </p:nvSpPr>
          <p:spPr>
            <a:xfrm>
              <a:off x="3738372" y="2682240"/>
              <a:ext cx="1423670" cy="401320"/>
            </a:xfrm>
            <a:custGeom>
              <a:avLst/>
              <a:gdLst/>
              <a:ahLst/>
              <a:cxnLst/>
              <a:rect l="l" t="t" r="r" b="b"/>
              <a:pathLst>
                <a:path w="1423670" h="401319">
                  <a:moveTo>
                    <a:pt x="1423415" y="0"/>
                  </a:moveTo>
                  <a:lnTo>
                    <a:pt x="0" y="0"/>
                  </a:lnTo>
                  <a:lnTo>
                    <a:pt x="0" y="400812"/>
                  </a:lnTo>
                  <a:lnTo>
                    <a:pt x="1423415" y="400812"/>
                  </a:lnTo>
                  <a:lnTo>
                    <a:pt x="1423415" y="0"/>
                  </a:lnTo>
                  <a:close/>
                </a:path>
              </a:pathLst>
            </a:custGeom>
            <a:solidFill>
              <a:srgbClr val="DAE2F3"/>
            </a:solidFill>
          </p:spPr>
          <p:txBody>
            <a:bodyPr wrap="square" lIns="0" tIns="0" rIns="0" bIns="0" rtlCol="0"/>
            <a:lstStyle/>
            <a:p>
              <a:endParaRPr/>
            </a:p>
          </p:txBody>
        </p:sp>
        <p:sp>
          <p:nvSpPr>
            <p:cNvPr id="29" name="object 29"/>
            <p:cNvSpPr/>
            <p:nvPr/>
          </p:nvSpPr>
          <p:spPr>
            <a:xfrm>
              <a:off x="3738372" y="2682240"/>
              <a:ext cx="1423670" cy="401320"/>
            </a:xfrm>
            <a:custGeom>
              <a:avLst/>
              <a:gdLst/>
              <a:ahLst/>
              <a:cxnLst/>
              <a:rect l="l" t="t" r="r" b="b"/>
              <a:pathLst>
                <a:path w="1423670" h="401319">
                  <a:moveTo>
                    <a:pt x="0" y="400812"/>
                  </a:moveTo>
                  <a:lnTo>
                    <a:pt x="1423415" y="400812"/>
                  </a:lnTo>
                  <a:lnTo>
                    <a:pt x="1423415" y="0"/>
                  </a:lnTo>
                  <a:lnTo>
                    <a:pt x="0" y="0"/>
                  </a:lnTo>
                  <a:lnTo>
                    <a:pt x="0" y="400812"/>
                  </a:lnTo>
                  <a:close/>
                </a:path>
              </a:pathLst>
            </a:custGeom>
            <a:ln w="12699">
              <a:solidFill>
                <a:srgbClr val="2E528F"/>
              </a:solidFill>
            </a:ln>
          </p:spPr>
          <p:txBody>
            <a:bodyPr wrap="square" lIns="0" tIns="0" rIns="0" bIns="0" rtlCol="0"/>
            <a:lstStyle/>
            <a:p>
              <a:endParaRPr/>
            </a:p>
          </p:txBody>
        </p:sp>
        <p:sp>
          <p:nvSpPr>
            <p:cNvPr id="30" name="object 30"/>
            <p:cNvSpPr/>
            <p:nvPr/>
          </p:nvSpPr>
          <p:spPr>
            <a:xfrm>
              <a:off x="5303519" y="2682240"/>
              <a:ext cx="1423670" cy="401320"/>
            </a:xfrm>
            <a:custGeom>
              <a:avLst/>
              <a:gdLst/>
              <a:ahLst/>
              <a:cxnLst/>
              <a:rect l="l" t="t" r="r" b="b"/>
              <a:pathLst>
                <a:path w="1423670" h="401319">
                  <a:moveTo>
                    <a:pt x="1423416" y="0"/>
                  </a:moveTo>
                  <a:lnTo>
                    <a:pt x="0" y="0"/>
                  </a:lnTo>
                  <a:lnTo>
                    <a:pt x="0" y="400812"/>
                  </a:lnTo>
                  <a:lnTo>
                    <a:pt x="1423416" y="400812"/>
                  </a:lnTo>
                  <a:lnTo>
                    <a:pt x="1423416" y="0"/>
                  </a:lnTo>
                  <a:close/>
                </a:path>
              </a:pathLst>
            </a:custGeom>
            <a:solidFill>
              <a:srgbClr val="DAE2F3"/>
            </a:solidFill>
          </p:spPr>
          <p:txBody>
            <a:bodyPr wrap="square" lIns="0" tIns="0" rIns="0" bIns="0" rtlCol="0"/>
            <a:lstStyle/>
            <a:p>
              <a:endParaRPr/>
            </a:p>
          </p:txBody>
        </p:sp>
        <p:sp>
          <p:nvSpPr>
            <p:cNvPr id="31" name="object 31"/>
            <p:cNvSpPr/>
            <p:nvPr/>
          </p:nvSpPr>
          <p:spPr>
            <a:xfrm>
              <a:off x="5303519" y="2682240"/>
              <a:ext cx="1423670" cy="401320"/>
            </a:xfrm>
            <a:custGeom>
              <a:avLst/>
              <a:gdLst/>
              <a:ahLst/>
              <a:cxnLst/>
              <a:rect l="l" t="t" r="r" b="b"/>
              <a:pathLst>
                <a:path w="1423670" h="401319">
                  <a:moveTo>
                    <a:pt x="0" y="400812"/>
                  </a:moveTo>
                  <a:lnTo>
                    <a:pt x="1423416" y="400812"/>
                  </a:lnTo>
                  <a:lnTo>
                    <a:pt x="1423416" y="0"/>
                  </a:lnTo>
                  <a:lnTo>
                    <a:pt x="0" y="0"/>
                  </a:lnTo>
                  <a:lnTo>
                    <a:pt x="0" y="400812"/>
                  </a:lnTo>
                  <a:close/>
                </a:path>
              </a:pathLst>
            </a:custGeom>
            <a:ln w="12700">
              <a:solidFill>
                <a:srgbClr val="2E528F"/>
              </a:solidFill>
            </a:ln>
          </p:spPr>
          <p:txBody>
            <a:bodyPr wrap="square" lIns="0" tIns="0" rIns="0" bIns="0" rtlCol="0"/>
            <a:lstStyle/>
            <a:p>
              <a:endParaRPr/>
            </a:p>
          </p:txBody>
        </p:sp>
        <p:sp>
          <p:nvSpPr>
            <p:cNvPr id="32" name="object 32"/>
            <p:cNvSpPr/>
            <p:nvPr/>
          </p:nvSpPr>
          <p:spPr>
            <a:xfrm>
              <a:off x="6870192" y="2674619"/>
              <a:ext cx="1424940" cy="402590"/>
            </a:xfrm>
            <a:custGeom>
              <a:avLst/>
              <a:gdLst/>
              <a:ahLst/>
              <a:cxnLst/>
              <a:rect l="l" t="t" r="r" b="b"/>
              <a:pathLst>
                <a:path w="1424940" h="402589">
                  <a:moveTo>
                    <a:pt x="1424940" y="0"/>
                  </a:moveTo>
                  <a:lnTo>
                    <a:pt x="0" y="0"/>
                  </a:lnTo>
                  <a:lnTo>
                    <a:pt x="0" y="402336"/>
                  </a:lnTo>
                  <a:lnTo>
                    <a:pt x="1424940" y="402336"/>
                  </a:lnTo>
                  <a:lnTo>
                    <a:pt x="1424940" y="0"/>
                  </a:lnTo>
                  <a:close/>
                </a:path>
              </a:pathLst>
            </a:custGeom>
            <a:solidFill>
              <a:srgbClr val="DAE2F3"/>
            </a:solidFill>
          </p:spPr>
          <p:txBody>
            <a:bodyPr wrap="square" lIns="0" tIns="0" rIns="0" bIns="0" rtlCol="0"/>
            <a:lstStyle/>
            <a:p>
              <a:endParaRPr/>
            </a:p>
          </p:txBody>
        </p:sp>
        <p:sp>
          <p:nvSpPr>
            <p:cNvPr id="33" name="object 33"/>
            <p:cNvSpPr/>
            <p:nvPr/>
          </p:nvSpPr>
          <p:spPr>
            <a:xfrm>
              <a:off x="6870192" y="2674619"/>
              <a:ext cx="1424940" cy="402590"/>
            </a:xfrm>
            <a:custGeom>
              <a:avLst/>
              <a:gdLst/>
              <a:ahLst/>
              <a:cxnLst/>
              <a:rect l="l" t="t" r="r" b="b"/>
              <a:pathLst>
                <a:path w="1424940" h="402589">
                  <a:moveTo>
                    <a:pt x="0" y="402336"/>
                  </a:moveTo>
                  <a:lnTo>
                    <a:pt x="1424940" y="402336"/>
                  </a:lnTo>
                  <a:lnTo>
                    <a:pt x="1424940" y="0"/>
                  </a:lnTo>
                  <a:lnTo>
                    <a:pt x="0" y="0"/>
                  </a:lnTo>
                  <a:lnTo>
                    <a:pt x="0" y="402336"/>
                  </a:lnTo>
                  <a:close/>
                </a:path>
              </a:pathLst>
            </a:custGeom>
            <a:ln w="12700">
              <a:solidFill>
                <a:srgbClr val="2E528F"/>
              </a:solidFill>
            </a:ln>
          </p:spPr>
          <p:txBody>
            <a:bodyPr wrap="square" lIns="0" tIns="0" rIns="0" bIns="0" rtlCol="0"/>
            <a:lstStyle/>
            <a:p>
              <a:endParaRPr/>
            </a:p>
          </p:txBody>
        </p:sp>
        <p:sp>
          <p:nvSpPr>
            <p:cNvPr id="34" name="object 34"/>
            <p:cNvSpPr/>
            <p:nvPr/>
          </p:nvSpPr>
          <p:spPr>
            <a:xfrm>
              <a:off x="2142743" y="3710939"/>
              <a:ext cx="1423670" cy="402590"/>
            </a:xfrm>
            <a:custGeom>
              <a:avLst/>
              <a:gdLst/>
              <a:ahLst/>
              <a:cxnLst/>
              <a:rect l="l" t="t" r="r" b="b"/>
              <a:pathLst>
                <a:path w="1423670" h="402589">
                  <a:moveTo>
                    <a:pt x="1423416" y="0"/>
                  </a:moveTo>
                  <a:lnTo>
                    <a:pt x="0" y="0"/>
                  </a:lnTo>
                  <a:lnTo>
                    <a:pt x="0" y="402336"/>
                  </a:lnTo>
                  <a:lnTo>
                    <a:pt x="1423416" y="402336"/>
                  </a:lnTo>
                  <a:lnTo>
                    <a:pt x="1423416" y="0"/>
                  </a:lnTo>
                  <a:close/>
                </a:path>
              </a:pathLst>
            </a:custGeom>
            <a:solidFill>
              <a:srgbClr val="DAE2F3"/>
            </a:solidFill>
          </p:spPr>
          <p:txBody>
            <a:bodyPr wrap="square" lIns="0" tIns="0" rIns="0" bIns="0" rtlCol="0"/>
            <a:lstStyle/>
            <a:p>
              <a:endParaRPr/>
            </a:p>
          </p:txBody>
        </p:sp>
        <p:sp>
          <p:nvSpPr>
            <p:cNvPr id="35" name="object 35"/>
            <p:cNvSpPr/>
            <p:nvPr/>
          </p:nvSpPr>
          <p:spPr>
            <a:xfrm>
              <a:off x="2142743" y="3710939"/>
              <a:ext cx="1423670" cy="402590"/>
            </a:xfrm>
            <a:custGeom>
              <a:avLst/>
              <a:gdLst/>
              <a:ahLst/>
              <a:cxnLst/>
              <a:rect l="l" t="t" r="r" b="b"/>
              <a:pathLst>
                <a:path w="1423670" h="402589">
                  <a:moveTo>
                    <a:pt x="0" y="402336"/>
                  </a:moveTo>
                  <a:lnTo>
                    <a:pt x="1423416" y="402336"/>
                  </a:lnTo>
                  <a:lnTo>
                    <a:pt x="1423416" y="0"/>
                  </a:lnTo>
                  <a:lnTo>
                    <a:pt x="0" y="0"/>
                  </a:lnTo>
                  <a:lnTo>
                    <a:pt x="0" y="402336"/>
                  </a:lnTo>
                  <a:close/>
                </a:path>
              </a:pathLst>
            </a:custGeom>
            <a:ln w="12700">
              <a:solidFill>
                <a:srgbClr val="2E528F"/>
              </a:solidFill>
            </a:ln>
          </p:spPr>
          <p:txBody>
            <a:bodyPr wrap="square" lIns="0" tIns="0" rIns="0" bIns="0" rtlCol="0"/>
            <a:lstStyle/>
            <a:p>
              <a:endParaRPr/>
            </a:p>
          </p:txBody>
        </p:sp>
        <p:sp>
          <p:nvSpPr>
            <p:cNvPr id="36" name="object 36"/>
            <p:cNvSpPr/>
            <p:nvPr/>
          </p:nvSpPr>
          <p:spPr>
            <a:xfrm>
              <a:off x="3738372" y="3710939"/>
              <a:ext cx="1423670" cy="402590"/>
            </a:xfrm>
            <a:custGeom>
              <a:avLst/>
              <a:gdLst/>
              <a:ahLst/>
              <a:cxnLst/>
              <a:rect l="l" t="t" r="r" b="b"/>
              <a:pathLst>
                <a:path w="1423670" h="402589">
                  <a:moveTo>
                    <a:pt x="1423415" y="0"/>
                  </a:moveTo>
                  <a:lnTo>
                    <a:pt x="0" y="0"/>
                  </a:lnTo>
                  <a:lnTo>
                    <a:pt x="0" y="402336"/>
                  </a:lnTo>
                  <a:lnTo>
                    <a:pt x="1423415" y="402336"/>
                  </a:lnTo>
                  <a:lnTo>
                    <a:pt x="1423415" y="0"/>
                  </a:lnTo>
                  <a:close/>
                </a:path>
              </a:pathLst>
            </a:custGeom>
            <a:solidFill>
              <a:srgbClr val="DAE2F3"/>
            </a:solidFill>
          </p:spPr>
          <p:txBody>
            <a:bodyPr wrap="square" lIns="0" tIns="0" rIns="0" bIns="0" rtlCol="0"/>
            <a:lstStyle/>
            <a:p>
              <a:endParaRPr/>
            </a:p>
          </p:txBody>
        </p:sp>
        <p:sp>
          <p:nvSpPr>
            <p:cNvPr id="37" name="object 37"/>
            <p:cNvSpPr/>
            <p:nvPr/>
          </p:nvSpPr>
          <p:spPr>
            <a:xfrm>
              <a:off x="3738372" y="3710939"/>
              <a:ext cx="1423670" cy="402590"/>
            </a:xfrm>
            <a:custGeom>
              <a:avLst/>
              <a:gdLst/>
              <a:ahLst/>
              <a:cxnLst/>
              <a:rect l="l" t="t" r="r" b="b"/>
              <a:pathLst>
                <a:path w="1423670" h="402589">
                  <a:moveTo>
                    <a:pt x="0" y="402336"/>
                  </a:moveTo>
                  <a:lnTo>
                    <a:pt x="1423415" y="402336"/>
                  </a:lnTo>
                  <a:lnTo>
                    <a:pt x="1423415" y="0"/>
                  </a:lnTo>
                  <a:lnTo>
                    <a:pt x="0" y="0"/>
                  </a:lnTo>
                  <a:lnTo>
                    <a:pt x="0" y="402336"/>
                  </a:lnTo>
                  <a:close/>
                </a:path>
              </a:pathLst>
            </a:custGeom>
            <a:ln w="12700">
              <a:solidFill>
                <a:srgbClr val="2E528F"/>
              </a:solidFill>
            </a:ln>
          </p:spPr>
          <p:txBody>
            <a:bodyPr wrap="square" lIns="0" tIns="0" rIns="0" bIns="0" rtlCol="0"/>
            <a:lstStyle/>
            <a:p>
              <a:endParaRPr/>
            </a:p>
          </p:txBody>
        </p:sp>
        <p:sp>
          <p:nvSpPr>
            <p:cNvPr id="38" name="object 38"/>
            <p:cNvSpPr/>
            <p:nvPr/>
          </p:nvSpPr>
          <p:spPr>
            <a:xfrm>
              <a:off x="5303519" y="3710939"/>
              <a:ext cx="1423670" cy="402590"/>
            </a:xfrm>
            <a:custGeom>
              <a:avLst/>
              <a:gdLst/>
              <a:ahLst/>
              <a:cxnLst/>
              <a:rect l="l" t="t" r="r" b="b"/>
              <a:pathLst>
                <a:path w="1423670" h="402589">
                  <a:moveTo>
                    <a:pt x="1423416" y="0"/>
                  </a:moveTo>
                  <a:lnTo>
                    <a:pt x="0" y="0"/>
                  </a:lnTo>
                  <a:lnTo>
                    <a:pt x="0" y="402336"/>
                  </a:lnTo>
                  <a:lnTo>
                    <a:pt x="1423416" y="402336"/>
                  </a:lnTo>
                  <a:lnTo>
                    <a:pt x="1423416" y="0"/>
                  </a:lnTo>
                  <a:close/>
                </a:path>
              </a:pathLst>
            </a:custGeom>
            <a:solidFill>
              <a:srgbClr val="DAE2F3"/>
            </a:solidFill>
          </p:spPr>
          <p:txBody>
            <a:bodyPr wrap="square" lIns="0" tIns="0" rIns="0" bIns="0" rtlCol="0"/>
            <a:lstStyle/>
            <a:p>
              <a:endParaRPr/>
            </a:p>
          </p:txBody>
        </p:sp>
        <p:sp>
          <p:nvSpPr>
            <p:cNvPr id="39" name="object 39"/>
            <p:cNvSpPr/>
            <p:nvPr/>
          </p:nvSpPr>
          <p:spPr>
            <a:xfrm>
              <a:off x="5303519" y="3710939"/>
              <a:ext cx="1423670" cy="402590"/>
            </a:xfrm>
            <a:custGeom>
              <a:avLst/>
              <a:gdLst/>
              <a:ahLst/>
              <a:cxnLst/>
              <a:rect l="l" t="t" r="r" b="b"/>
              <a:pathLst>
                <a:path w="1423670" h="402589">
                  <a:moveTo>
                    <a:pt x="0" y="402336"/>
                  </a:moveTo>
                  <a:lnTo>
                    <a:pt x="1423416" y="402336"/>
                  </a:lnTo>
                  <a:lnTo>
                    <a:pt x="1423416" y="0"/>
                  </a:lnTo>
                  <a:lnTo>
                    <a:pt x="0" y="0"/>
                  </a:lnTo>
                  <a:lnTo>
                    <a:pt x="0" y="402336"/>
                  </a:lnTo>
                  <a:close/>
                </a:path>
              </a:pathLst>
            </a:custGeom>
            <a:ln w="12700">
              <a:solidFill>
                <a:srgbClr val="2E528F"/>
              </a:solidFill>
            </a:ln>
          </p:spPr>
          <p:txBody>
            <a:bodyPr wrap="square" lIns="0" tIns="0" rIns="0" bIns="0" rtlCol="0"/>
            <a:lstStyle/>
            <a:p>
              <a:endParaRPr/>
            </a:p>
          </p:txBody>
        </p:sp>
        <p:sp>
          <p:nvSpPr>
            <p:cNvPr id="40" name="object 40"/>
            <p:cNvSpPr/>
            <p:nvPr/>
          </p:nvSpPr>
          <p:spPr>
            <a:xfrm>
              <a:off x="6870192" y="3704844"/>
              <a:ext cx="1424940" cy="401320"/>
            </a:xfrm>
            <a:custGeom>
              <a:avLst/>
              <a:gdLst/>
              <a:ahLst/>
              <a:cxnLst/>
              <a:rect l="l" t="t" r="r" b="b"/>
              <a:pathLst>
                <a:path w="1424940" h="401320">
                  <a:moveTo>
                    <a:pt x="1424940" y="0"/>
                  </a:moveTo>
                  <a:lnTo>
                    <a:pt x="0" y="0"/>
                  </a:lnTo>
                  <a:lnTo>
                    <a:pt x="0" y="400811"/>
                  </a:lnTo>
                  <a:lnTo>
                    <a:pt x="1424940" y="400811"/>
                  </a:lnTo>
                  <a:lnTo>
                    <a:pt x="1424940" y="0"/>
                  </a:lnTo>
                  <a:close/>
                </a:path>
              </a:pathLst>
            </a:custGeom>
            <a:solidFill>
              <a:srgbClr val="DAE2F3"/>
            </a:solidFill>
          </p:spPr>
          <p:txBody>
            <a:bodyPr wrap="square" lIns="0" tIns="0" rIns="0" bIns="0" rtlCol="0"/>
            <a:lstStyle/>
            <a:p>
              <a:endParaRPr/>
            </a:p>
          </p:txBody>
        </p:sp>
        <p:sp>
          <p:nvSpPr>
            <p:cNvPr id="41" name="object 41"/>
            <p:cNvSpPr/>
            <p:nvPr/>
          </p:nvSpPr>
          <p:spPr>
            <a:xfrm>
              <a:off x="6870192" y="3704844"/>
              <a:ext cx="1424940" cy="401320"/>
            </a:xfrm>
            <a:custGeom>
              <a:avLst/>
              <a:gdLst/>
              <a:ahLst/>
              <a:cxnLst/>
              <a:rect l="l" t="t" r="r" b="b"/>
              <a:pathLst>
                <a:path w="1424940" h="401320">
                  <a:moveTo>
                    <a:pt x="0" y="400811"/>
                  </a:moveTo>
                  <a:lnTo>
                    <a:pt x="1424940" y="400811"/>
                  </a:lnTo>
                  <a:lnTo>
                    <a:pt x="1424940" y="0"/>
                  </a:lnTo>
                  <a:lnTo>
                    <a:pt x="0" y="0"/>
                  </a:lnTo>
                  <a:lnTo>
                    <a:pt x="0" y="400811"/>
                  </a:lnTo>
                  <a:close/>
                </a:path>
              </a:pathLst>
            </a:custGeom>
            <a:ln w="12700">
              <a:solidFill>
                <a:srgbClr val="2E528F"/>
              </a:solidFill>
            </a:ln>
          </p:spPr>
          <p:txBody>
            <a:bodyPr wrap="square" lIns="0" tIns="0" rIns="0" bIns="0" rtlCol="0"/>
            <a:lstStyle/>
            <a:p>
              <a:endParaRPr/>
            </a:p>
          </p:txBody>
        </p:sp>
        <p:sp>
          <p:nvSpPr>
            <p:cNvPr id="42" name="object 42"/>
            <p:cNvSpPr/>
            <p:nvPr/>
          </p:nvSpPr>
          <p:spPr>
            <a:xfrm>
              <a:off x="2145791" y="4742688"/>
              <a:ext cx="1424940" cy="401320"/>
            </a:xfrm>
            <a:custGeom>
              <a:avLst/>
              <a:gdLst/>
              <a:ahLst/>
              <a:cxnLst/>
              <a:rect l="l" t="t" r="r" b="b"/>
              <a:pathLst>
                <a:path w="1424939" h="401320">
                  <a:moveTo>
                    <a:pt x="1424940" y="0"/>
                  </a:moveTo>
                  <a:lnTo>
                    <a:pt x="0" y="0"/>
                  </a:lnTo>
                  <a:lnTo>
                    <a:pt x="0" y="400812"/>
                  </a:lnTo>
                  <a:lnTo>
                    <a:pt x="1424940" y="400812"/>
                  </a:lnTo>
                  <a:lnTo>
                    <a:pt x="1424940" y="0"/>
                  </a:lnTo>
                  <a:close/>
                </a:path>
              </a:pathLst>
            </a:custGeom>
            <a:solidFill>
              <a:srgbClr val="DAE2F3"/>
            </a:solidFill>
          </p:spPr>
          <p:txBody>
            <a:bodyPr wrap="square" lIns="0" tIns="0" rIns="0" bIns="0" rtlCol="0"/>
            <a:lstStyle/>
            <a:p>
              <a:endParaRPr/>
            </a:p>
          </p:txBody>
        </p:sp>
        <p:sp>
          <p:nvSpPr>
            <p:cNvPr id="43" name="object 43"/>
            <p:cNvSpPr/>
            <p:nvPr/>
          </p:nvSpPr>
          <p:spPr>
            <a:xfrm>
              <a:off x="2145791" y="4742688"/>
              <a:ext cx="1424940" cy="401320"/>
            </a:xfrm>
            <a:custGeom>
              <a:avLst/>
              <a:gdLst/>
              <a:ahLst/>
              <a:cxnLst/>
              <a:rect l="l" t="t" r="r" b="b"/>
              <a:pathLst>
                <a:path w="1424939" h="401320">
                  <a:moveTo>
                    <a:pt x="0" y="400812"/>
                  </a:moveTo>
                  <a:lnTo>
                    <a:pt x="1424940" y="400812"/>
                  </a:lnTo>
                  <a:lnTo>
                    <a:pt x="1424940" y="0"/>
                  </a:lnTo>
                  <a:lnTo>
                    <a:pt x="0" y="0"/>
                  </a:lnTo>
                  <a:lnTo>
                    <a:pt x="0" y="400812"/>
                  </a:lnTo>
                  <a:close/>
                </a:path>
              </a:pathLst>
            </a:custGeom>
            <a:ln w="12700">
              <a:solidFill>
                <a:srgbClr val="2E528F"/>
              </a:solidFill>
            </a:ln>
          </p:spPr>
          <p:txBody>
            <a:bodyPr wrap="square" lIns="0" tIns="0" rIns="0" bIns="0" rtlCol="0"/>
            <a:lstStyle/>
            <a:p>
              <a:endParaRPr/>
            </a:p>
          </p:txBody>
        </p:sp>
        <p:sp>
          <p:nvSpPr>
            <p:cNvPr id="44" name="object 44"/>
            <p:cNvSpPr/>
            <p:nvPr/>
          </p:nvSpPr>
          <p:spPr>
            <a:xfrm>
              <a:off x="3741419" y="4742688"/>
              <a:ext cx="1424940" cy="401320"/>
            </a:xfrm>
            <a:custGeom>
              <a:avLst/>
              <a:gdLst/>
              <a:ahLst/>
              <a:cxnLst/>
              <a:rect l="l" t="t" r="r" b="b"/>
              <a:pathLst>
                <a:path w="1424939" h="401320">
                  <a:moveTo>
                    <a:pt x="1424939" y="0"/>
                  </a:moveTo>
                  <a:lnTo>
                    <a:pt x="0" y="0"/>
                  </a:lnTo>
                  <a:lnTo>
                    <a:pt x="0" y="400812"/>
                  </a:lnTo>
                  <a:lnTo>
                    <a:pt x="1424939" y="400812"/>
                  </a:lnTo>
                  <a:lnTo>
                    <a:pt x="1424939" y="0"/>
                  </a:lnTo>
                  <a:close/>
                </a:path>
              </a:pathLst>
            </a:custGeom>
            <a:solidFill>
              <a:srgbClr val="DAE2F3"/>
            </a:solidFill>
          </p:spPr>
          <p:txBody>
            <a:bodyPr wrap="square" lIns="0" tIns="0" rIns="0" bIns="0" rtlCol="0"/>
            <a:lstStyle/>
            <a:p>
              <a:endParaRPr/>
            </a:p>
          </p:txBody>
        </p:sp>
        <p:sp>
          <p:nvSpPr>
            <p:cNvPr id="45" name="object 45"/>
            <p:cNvSpPr/>
            <p:nvPr/>
          </p:nvSpPr>
          <p:spPr>
            <a:xfrm>
              <a:off x="3741419" y="4742688"/>
              <a:ext cx="1424940" cy="401320"/>
            </a:xfrm>
            <a:custGeom>
              <a:avLst/>
              <a:gdLst/>
              <a:ahLst/>
              <a:cxnLst/>
              <a:rect l="l" t="t" r="r" b="b"/>
              <a:pathLst>
                <a:path w="1424939" h="401320">
                  <a:moveTo>
                    <a:pt x="0" y="400812"/>
                  </a:moveTo>
                  <a:lnTo>
                    <a:pt x="1424939" y="400812"/>
                  </a:lnTo>
                  <a:lnTo>
                    <a:pt x="1424939" y="0"/>
                  </a:lnTo>
                  <a:lnTo>
                    <a:pt x="0" y="0"/>
                  </a:lnTo>
                  <a:lnTo>
                    <a:pt x="0" y="400812"/>
                  </a:lnTo>
                  <a:close/>
                </a:path>
              </a:pathLst>
            </a:custGeom>
            <a:ln w="12699">
              <a:solidFill>
                <a:srgbClr val="2E528F"/>
              </a:solidFill>
            </a:ln>
          </p:spPr>
          <p:txBody>
            <a:bodyPr wrap="square" lIns="0" tIns="0" rIns="0" bIns="0" rtlCol="0"/>
            <a:lstStyle/>
            <a:p>
              <a:endParaRPr/>
            </a:p>
          </p:txBody>
        </p:sp>
        <p:sp>
          <p:nvSpPr>
            <p:cNvPr id="46" name="object 46"/>
            <p:cNvSpPr/>
            <p:nvPr/>
          </p:nvSpPr>
          <p:spPr>
            <a:xfrm>
              <a:off x="5306567" y="4742688"/>
              <a:ext cx="1424940" cy="401320"/>
            </a:xfrm>
            <a:custGeom>
              <a:avLst/>
              <a:gdLst/>
              <a:ahLst/>
              <a:cxnLst/>
              <a:rect l="l" t="t" r="r" b="b"/>
              <a:pathLst>
                <a:path w="1424940" h="401320">
                  <a:moveTo>
                    <a:pt x="1424939" y="0"/>
                  </a:moveTo>
                  <a:lnTo>
                    <a:pt x="0" y="0"/>
                  </a:lnTo>
                  <a:lnTo>
                    <a:pt x="0" y="400812"/>
                  </a:lnTo>
                  <a:lnTo>
                    <a:pt x="1424939" y="400812"/>
                  </a:lnTo>
                  <a:lnTo>
                    <a:pt x="1424939" y="0"/>
                  </a:lnTo>
                  <a:close/>
                </a:path>
              </a:pathLst>
            </a:custGeom>
            <a:solidFill>
              <a:srgbClr val="DAE2F3"/>
            </a:solidFill>
          </p:spPr>
          <p:txBody>
            <a:bodyPr wrap="square" lIns="0" tIns="0" rIns="0" bIns="0" rtlCol="0"/>
            <a:lstStyle/>
            <a:p>
              <a:endParaRPr/>
            </a:p>
          </p:txBody>
        </p:sp>
        <p:sp>
          <p:nvSpPr>
            <p:cNvPr id="47" name="object 47"/>
            <p:cNvSpPr/>
            <p:nvPr/>
          </p:nvSpPr>
          <p:spPr>
            <a:xfrm>
              <a:off x="5306567" y="4735067"/>
              <a:ext cx="2988945" cy="408940"/>
            </a:xfrm>
            <a:custGeom>
              <a:avLst/>
              <a:gdLst/>
              <a:ahLst/>
              <a:cxnLst/>
              <a:rect l="l" t="t" r="r" b="b"/>
              <a:pathLst>
                <a:path w="2988945" h="408939">
                  <a:moveTo>
                    <a:pt x="0" y="408431"/>
                  </a:moveTo>
                  <a:lnTo>
                    <a:pt x="1424939" y="408431"/>
                  </a:lnTo>
                  <a:lnTo>
                    <a:pt x="1424939" y="7619"/>
                  </a:lnTo>
                  <a:lnTo>
                    <a:pt x="0" y="7619"/>
                  </a:lnTo>
                  <a:lnTo>
                    <a:pt x="0" y="408431"/>
                  </a:lnTo>
                  <a:close/>
                </a:path>
                <a:path w="2988945" h="408939">
                  <a:moveTo>
                    <a:pt x="1563624" y="400811"/>
                  </a:moveTo>
                  <a:lnTo>
                    <a:pt x="2988564" y="400811"/>
                  </a:lnTo>
                  <a:lnTo>
                    <a:pt x="2988564" y="0"/>
                  </a:lnTo>
                  <a:lnTo>
                    <a:pt x="1563624" y="0"/>
                  </a:lnTo>
                  <a:lnTo>
                    <a:pt x="1563624" y="400811"/>
                  </a:lnTo>
                  <a:close/>
                </a:path>
              </a:pathLst>
            </a:custGeom>
            <a:ln w="12700">
              <a:solidFill>
                <a:srgbClr val="2E528F"/>
              </a:solidFill>
            </a:ln>
          </p:spPr>
          <p:txBody>
            <a:bodyPr wrap="square" lIns="0" tIns="0" rIns="0" bIns="0" rtlCol="0"/>
            <a:lstStyle/>
            <a:p>
              <a:endParaRPr/>
            </a:p>
          </p:txBody>
        </p:sp>
        <p:sp>
          <p:nvSpPr>
            <p:cNvPr id="48" name="object 48"/>
            <p:cNvSpPr/>
            <p:nvPr/>
          </p:nvSpPr>
          <p:spPr>
            <a:xfrm>
              <a:off x="2148839" y="5693663"/>
              <a:ext cx="1424940" cy="402590"/>
            </a:xfrm>
            <a:custGeom>
              <a:avLst/>
              <a:gdLst/>
              <a:ahLst/>
              <a:cxnLst/>
              <a:rect l="l" t="t" r="r" b="b"/>
              <a:pathLst>
                <a:path w="1424939" h="402589">
                  <a:moveTo>
                    <a:pt x="1424939" y="0"/>
                  </a:moveTo>
                  <a:lnTo>
                    <a:pt x="0" y="0"/>
                  </a:lnTo>
                  <a:lnTo>
                    <a:pt x="0" y="402336"/>
                  </a:lnTo>
                  <a:lnTo>
                    <a:pt x="1424939" y="402336"/>
                  </a:lnTo>
                  <a:lnTo>
                    <a:pt x="1424939" y="0"/>
                  </a:lnTo>
                  <a:close/>
                </a:path>
              </a:pathLst>
            </a:custGeom>
            <a:solidFill>
              <a:srgbClr val="DAE2F3"/>
            </a:solidFill>
          </p:spPr>
          <p:txBody>
            <a:bodyPr wrap="square" lIns="0" tIns="0" rIns="0" bIns="0" rtlCol="0"/>
            <a:lstStyle/>
            <a:p>
              <a:endParaRPr/>
            </a:p>
          </p:txBody>
        </p:sp>
        <p:sp>
          <p:nvSpPr>
            <p:cNvPr id="49" name="object 49"/>
            <p:cNvSpPr/>
            <p:nvPr/>
          </p:nvSpPr>
          <p:spPr>
            <a:xfrm>
              <a:off x="2148839" y="5693663"/>
              <a:ext cx="1424940" cy="402590"/>
            </a:xfrm>
            <a:custGeom>
              <a:avLst/>
              <a:gdLst/>
              <a:ahLst/>
              <a:cxnLst/>
              <a:rect l="l" t="t" r="r" b="b"/>
              <a:pathLst>
                <a:path w="1424939" h="402589">
                  <a:moveTo>
                    <a:pt x="0" y="402336"/>
                  </a:moveTo>
                  <a:lnTo>
                    <a:pt x="1424939" y="402336"/>
                  </a:lnTo>
                  <a:lnTo>
                    <a:pt x="1424939" y="0"/>
                  </a:lnTo>
                  <a:lnTo>
                    <a:pt x="0" y="0"/>
                  </a:lnTo>
                  <a:lnTo>
                    <a:pt x="0" y="402336"/>
                  </a:lnTo>
                  <a:close/>
                </a:path>
              </a:pathLst>
            </a:custGeom>
            <a:ln w="12700">
              <a:solidFill>
                <a:srgbClr val="2E528F"/>
              </a:solidFill>
            </a:ln>
          </p:spPr>
          <p:txBody>
            <a:bodyPr wrap="square" lIns="0" tIns="0" rIns="0" bIns="0" rtlCol="0"/>
            <a:lstStyle/>
            <a:p>
              <a:endParaRPr/>
            </a:p>
          </p:txBody>
        </p:sp>
        <p:sp>
          <p:nvSpPr>
            <p:cNvPr id="50" name="object 50"/>
            <p:cNvSpPr/>
            <p:nvPr/>
          </p:nvSpPr>
          <p:spPr>
            <a:xfrm>
              <a:off x="3744467" y="5693663"/>
              <a:ext cx="1424940" cy="402590"/>
            </a:xfrm>
            <a:custGeom>
              <a:avLst/>
              <a:gdLst/>
              <a:ahLst/>
              <a:cxnLst/>
              <a:rect l="l" t="t" r="r" b="b"/>
              <a:pathLst>
                <a:path w="1424939" h="402589">
                  <a:moveTo>
                    <a:pt x="1424939" y="0"/>
                  </a:moveTo>
                  <a:lnTo>
                    <a:pt x="0" y="0"/>
                  </a:lnTo>
                  <a:lnTo>
                    <a:pt x="0" y="402336"/>
                  </a:lnTo>
                  <a:lnTo>
                    <a:pt x="1424939" y="402336"/>
                  </a:lnTo>
                  <a:lnTo>
                    <a:pt x="1424939" y="0"/>
                  </a:lnTo>
                  <a:close/>
                </a:path>
              </a:pathLst>
            </a:custGeom>
            <a:solidFill>
              <a:srgbClr val="DAE2F3"/>
            </a:solidFill>
          </p:spPr>
          <p:txBody>
            <a:bodyPr wrap="square" lIns="0" tIns="0" rIns="0" bIns="0" rtlCol="0"/>
            <a:lstStyle/>
            <a:p>
              <a:endParaRPr/>
            </a:p>
          </p:txBody>
        </p:sp>
        <p:sp>
          <p:nvSpPr>
            <p:cNvPr id="51" name="object 51"/>
            <p:cNvSpPr/>
            <p:nvPr/>
          </p:nvSpPr>
          <p:spPr>
            <a:xfrm>
              <a:off x="3744467" y="5693663"/>
              <a:ext cx="1424940" cy="402590"/>
            </a:xfrm>
            <a:custGeom>
              <a:avLst/>
              <a:gdLst/>
              <a:ahLst/>
              <a:cxnLst/>
              <a:rect l="l" t="t" r="r" b="b"/>
              <a:pathLst>
                <a:path w="1424939" h="402589">
                  <a:moveTo>
                    <a:pt x="0" y="402336"/>
                  </a:moveTo>
                  <a:lnTo>
                    <a:pt x="1424939" y="402336"/>
                  </a:lnTo>
                  <a:lnTo>
                    <a:pt x="1424939" y="0"/>
                  </a:lnTo>
                  <a:lnTo>
                    <a:pt x="0" y="0"/>
                  </a:lnTo>
                  <a:lnTo>
                    <a:pt x="0" y="402336"/>
                  </a:lnTo>
                  <a:close/>
                </a:path>
              </a:pathLst>
            </a:custGeom>
            <a:ln w="12700">
              <a:solidFill>
                <a:srgbClr val="2E528F"/>
              </a:solidFill>
            </a:ln>
          </p:spPr>
          <p:txBody>
            <a:bodyPr wrap="square" lIns="0" tIns="0" rIns="0" bIns="0" rtlCol="0"/>
            <a:lstStyle/>
            <a:p>
              <a:endParaRPr/>
            </a:p>
          </p:txBody>
        </p:sp>
        <p:sp>
          <p:nvSpPr>
            <p:cNvPr id="52" name="object 52"/>
            <p:cNvSpPr/>
            <p:nvPr/>
          </p:nvSpPr>
          <p:spPr>
            <a:xfrm>
              <a:off x="5309616" y="5693663"/>
              <a:ext cx="1424940" cy="402590"/>
            </a:xfrm>
            <a:custGeom>
              <a:avLst/>
              <a:gdLst/>
              <a:ahLst/>
              <a:cxnLst/>
              <a:rect l="l" t="t" r="r" b="b"/>
              <a:pathLst>
                <a:path w="1424940" h="402589">
                  <a:moveTo>
                    <a:pt x="1424939" y="0"/>
                  </a:moveTo>
                  <a:lnTo>
                    <a:pt x="0" y="0"/>
                  </a:lnTo>
                  <a:lnTo>
                    <a:pt x="0" y="402336"/>
                  </a:lnTo>
                  <a:lnTo>
                    <a:pt x="1424939" y="402336"/>
                  </a:lnTo>
                  <a:lnTo>
                    <a:pt x="1424939" y="0"/>
                  </a:lnTo>
                  <a:close/>
                </a:path>
              </a:pathLst>
            </a:custGeom>
            <a:solidFill>
              <a:srgbClr val="DAE2F3"/>
            </a:solidFill>
          </p:spPr>
          <p:txBody>
            <a:bodyPr wrap="square" lIns="0" tIns="0" rIns="0" bIns="0" rtlCol="0"/>
            <a:lstStyle/>
            <a:p>
              <a:endParaRPr/>
            </a:p>
          </p:txBody>
        </p:sp>
        <p:sp>
          <p:nvSpPr>
            <p:cNvPr id="53" name="object 53"/>
            <p:cNvSpPr/>
            <p:nvPr/>
          </p:nvSpPr>
          <p:spPr>
            <a:xfrm>
              <a:off x="5309616" y="5693663"/>
              <a:ext cx="1424940" cy="402590"/>
            </a:xfrm>
            <a:custGeom>
              <a:avLst/>
              <a:gdLst/>
              <a:ahLst/>
              <a:cxnLst/>
              <a:rect l="l" t="t" r="r" b="b"/>
              <a:pathLst>
                <a:path w="1424940" h="402589">
                  <a:moveTo>
                    <a:pt x="0" y="402336"/>
                  </a:moveTo>
                  <a:lnTo>
                    <a:pt x="1424939" y="402336"/>
                  </a:lnTo>
                  <a:lnTo>
                    <a:pt x="1424939" y="0"/>
                  </a:lnTo>
                  <a:lnTo>
                    <a:pt x="0" y="0"/>
                  </a:lnTo>
                  <a:lnTo>
                    <a:pt x="0" y="402336"/>
                  </a:lnTo>
                  <a:close/>
                </a:path>
              </a:pathLst>
            </a:custGeom>
            <a:ln w="12700">
              <a:solidFill>
                <a:srgbClr val="2E528F"/>
              </a:solidFill>
            </a:ln>
          </p:spPr>
          <p:txBody>
            <a:bodyPr wrap="square" lIns="0" tIns="0" rIns="0" bIns="0" rtlCol="0"/>
            <a:lstStyle/>
            <a:p>
              <a:endParaRPr/>
            </a:p>
          </p:txBody>
        </p:sp>
        <p:sp>
          <p:nvSpPr>
            <p:cNvPr id="54" name="object 54"/>
            <p:cNvSpPr/>
            <p:nvPr/>
          </p:nvSpPr>
          <p:spPr>
            <a:xfrm>
              <a:off x="6876287" y="5687568"/>
              <a:ext cx="1424940" cy="401320"/>
            </a:xfrm>
            <a:custGeom>
              <a:avLst/>
              <a:gdLst/>
              <a:ahLst/>
              <a:cxnLst/>
              <a:rect l="l" t="t" r="r" b="b"/>
              <a:pathLst>
                <a:path w="1424940" h="401320">
                  <a:moveTo>
                    <a:pt x="1424940" y="0"/>
                  </a:moveTo>
                  <a:lnTo>
                    <a:pt x="0" y="0"/>
                  </a:lnTo>
                  <a:lnTo>
                    <a:pt x="0" y="400811"/>
                  </a:lnTo>
                  <a:lnTo>
                    <a:pt x="1424940" y="400811"/>
                  </a:lnTo>
                  <a:lnTo>
                    <a:pt x="1424940" y="0"/>
                  </a:lnTo>
                  <a:close/>
                </a:path>
              </a:pathLst>
            </a:custGeom>
            <a:solidFill>
              <a:srgbClr val="DAE2F3"/>
            </a:solidFill>
          </p:spPr>
          <p:txBody>
            <a:bodyPr wrap="square" lIns="0" tIns="0" rIns="0" bIns="0" rtlCol="0"/>
            <a:lstStyle/>
            <a:p>
              <a:endParaRPr/>
            </a:p>
          </p:txBody>
        </p:sp>
        <p:sp>
          <p:nvSpPr>
            <p:cNvPr id="55" name="object 55"/>
            <p:cNvSpPr/>
            <p:nvPr/>
          </p:nvSpPr>
          <p:spPr>
            <a:xfrm>
              <a:off x="6876287" y="5687568"/>
              <a:ext cx="1424940" cy="401320"/>
            </a:xfrm>
            <a:custGeom>
              <a:avLst/>
              <a:gdLst/>
              <a:ahLst/>
              <a:cxnLst/>
              <a:rect l="l" t="t" r="r" b="b"/>
              <a:pathLst>
                <a:path w="1424940" h="401320">
                  <a:moveTo>
                    <a:pt x="0" y="400811"/>
                  </a:moveTo>
                  <a:lnTo>
                    <a:pt x="1424940" y="400811"/>
                  </a:lnTo>
                  <a:lnTo>
                    <a:pt x="1424940" y="0"/>
                  </a:lnTo>
                  <a:lnTo>
                    <a:pt x="0" y="0"/>
                  </a:lnTo>
                  <a:lnTo>
                    <a:pt x="0" y="400811"/>
                  </a:lnTo>
                  <a:close/>
                </a:path>
              </a:pathLst>
            </a:custGeom>
            <a:ln w="12700">
              <a:solidFill>
                <a:srgbClr val="2E528F"/>
              </a:solidFill>
            </a:ln>
          </p:spPr>
          <p:txBody>
            <a:bodyPr wrap="square" lIns="0" tIns="0" rIns="0" bIns="0" rtlCol="0"/>
            <a:lstStyle/>
            <a:p>
              <a:endParaRPr/>
            </a:p>
          </p:txBody>
        </p:sp>
      </p:grpSp>
      <p:sp>
        <p:nvSpPr>
          <p:cNvPr id="56" name="object 56"/>
          <p:cNvSpPr txBox="1"/>
          <p:nvPr/>
        </p:nvSpPr>
        <p:spPr>
          <a:xfrm>
            <a:off x="2078989" y="1659127"/>
            <a:ext cx="1570355" cy="698500"/>
          </a:xfrm>
          <a:prstGeom prst="rect">
            <a:avLst/>
          </a:prstGeom>
          <a:solidFill>
            <a:srgbClr val="ACB8C9">
              <a:alpha val="39999"/>
            </a:srgbClr>
          </a:solidFill>
        </p:spPr>
        <p:txBody>
          <a:bodyPr vert="horz" wrap="square" lIns="0" tIns="0" rIns="0" bIns="0" rtlCol="0">
            <a:spAutoFit/>
          </a:bodyPr>
          <a:lstStyle/>
          <a:p>
            <a:pPr marL="506095">
              <a:lnSpc>
                <a:spcPts val="2065"/>
              </a:lnSpc>
            </a:pPr>
            <a:r>
              <a:rPr sz="1800" spc="-10" dirty="0">
                <a:latin typeface="Calibri"/>
                <a:cs typeface="Calibri"/>
              </a:rPr>
              <a:t>Way</a:t>
            </a:r>
            <a:r>
              <a:rPr sz="1800" spc="-75" dirty="0">
                <a:latin typeface="Calibri"/>
                <a:cs typeface="Calibri"/>
              </a:rPr>
              <a:t> </a:t>
            </a:r>
            <a:r>
              <a:rPr sz="1800" spc="-50" dirty="0">
                <a:latin typeface="Calibri"/>
                <a:cs typeface="Calibri"/>
              </a:rPr>
              <a:t>0</a:t>
            </a:r>
            <a:endParaRPr sz="1800">
              <a:latin typeface="Calibri"/>
              <a:cs typeface="Calibri"/>
            </a:endParaRPr>
          </a:p>
        </p:txBody>
      </p:sp>
      <p:sp>
        <p:nvSpPr>
          <p:cNvPr id="57" name="object 57"/>
          <p:cNvSpPr txBox="1"/>
          <p:nvPr/>
        </p:nvSpPr>
        <p:spPr>
          <a:xfrm>
            <a:off x="3661664" y="1659127"/>
            <a:ext cx="1583055" cy="698500"/>
          </a:xfrm>
          <a:prstGeom prst="rect">
            <a:avLst/>
          </a:prstGeom>
          <a:solidFill>
            <a:srgbClr val="ACB8C9">
              <a:alpha val="39999"/>
            </a:srgbClr>
          </a:solidFill>
        </p:spPr>
        <p:txBody>
          <a:bodyPr vert="horz" wrap="square" lIns="0" tIns="0" rIns="0" bIns="0" rtlCol="0">
            <a:spAutoFit/>
          </a:bodyPr>
          <a:lstStyle/>
          <a:p>
            <a:pPr marL="455930">
              <a:lnSpc>
                <a:spcPts val="2070"/>
              </a:lnSpc>
            </a:pPr>
            <a:r>
              <a:rPr sz="1800" spc="-10" dirty="0">
                <a:latin typeface="Calibri"/>
                <a:cs typeface="Calibri"/>
              </a:rPr>
              <a:t>Way</a:t>
            </a:r>
            <a:r>
              <a:rPr sz="1800" spc="-75" dirty="0">
                <a:latin typeface="Calibri"/>
                <a:cs typeface="Calibri"/>
              </a:rPr>
              <a:t> </a:t>
            </a:r>
            <a:r>
              <a:rPr sz="1800" spc="-50" dirty="0">
                <a:latin typeface="Calibri"/>
                <a:cs typeface="Calibri"/>
              </a:rPr>
              <a:t>1</a:t>
            </a:r>
            <a:endParaRPr sz="1800">
              <a:latin typeface="Calibri"/>
              <a:cs typeface="Calibri"/>
            </a:endParaRPr>
          </a:p>
        </p:txBody>
      </p:sp>
      <p:sp>
        <p:nvSpPr>
          <p:cNvPr id="58" name="object 58"/>
          <p:cNvSpPr txBox="1"/>
          <p:nvPr/>
        </p:nvSpPr>
        <p:spPr>
          <a:xfrm>
            <a:off x="5257291" y="1659127"/>
            <a:ext cx="1578610" cy="698500"/>
          </a:xfrm>
          <a:prstGeom prst="rect">
            <a:avLst/>
          </a:prstGeom>
          <a:solidFill>
            <a:srgbClr val="ACB8C9">
              <a:alpha val="39999"/>
            </a:srgbClr>
          </a:solidFill>
        </p:spPr>
        <p:txBody>
          <a:bodyPr vert="horz" wrap="square" lIns="0" tIns="0" rIns="0" bIns="0" rtlCol="0">
            <a:spAutoFit/>
          </a:bodyPr>
          <a:lstStyle/>
          <a:p>
            <a:pPr marL="474980">
              <a:lnSpc>
                <a:spcPts val="2000"/>
              </a:lnSpc>
            </a:pPr>
            <a:r>
              <a:rPr sz="1800" spc="-10" dirty="0">
                <a:latin typeface="Calibri"/>
                <a:cs typeface="Calibri"/>
              </a:rPr>
              <a:t>Way</a:t>
            </a:r>
            <a:r>
              <a:rPr sz="1800" spc="-75" dirty="0">
                <a:latin typeface="Calibri"/>
                <a:cs typeface="Calibri"/>
              </a:rPr>
              <a:t> </a:t>
            </a:r>
            <a:r>
              <a:rPr sz="1800" spc="-50" dirty="0">
                <a:latin typeface="Calibri"/>
                <a:cs typeface="Calibri"/>
              </a:rPr>
              <a:t>2</a:t>
            </a:r>
            <a:endParaRPr sz="1800">
              <a:latin typeface="Calibri"/>
              <a:cs typeface="Calibri"/>
            </a:endParaRPr>
          </a:p>
        </p:txBody>
      </p:sp>
      <p:sp>
        <p:nvSpPr>
          <p:cNvPr id="59" name="object 59"/>
          <p:cNvSpPr txBox="1"/>
          <p:nvPr/>
        </p:nvSpPr>
        <p:spPr>
          <a:xfrm>
            <a:off x="6848347" y="1659127"/>
            <a:ext cx="1565910" cy="698500"/>
          </a:xfrm>
          <a:prstGeom prst="rect">
            <a:avLst/>
          </a:prstGeom>
          <a:solidFill>
            <a:srgbClr val="ACB8C9">
              <a:alpha val="39999"/>
            </a:srgbClr>
          </a:solidFill>
        </p:spPr>
        <p:txBody>
          <a:bodyPr vert="horz" wrap="square" lIns="0" tIns="0" rIns="0" bIns="0" rtlCol="0">
            <a:spAutoFit/>
          </a:bodyPr>
          <a:lstStyle/>
          <a:p>
            <a:pPr marL="481965">
              <a:lnSpc>
                <a:spcPts val="2065"/>
              </a:lnSpc>
            </a:pPr>
            <a:r>
              <a:rPr sz="1800" spc="-10" dirty="0">
                <a:latin typeface="Calibri"/>
                <a:cs typeface="Calibri"/>
              </a:rPr>
              <a:t>Way</a:t>
            </a:r>
            <a:r>
              <a:rPr sz="1800" spc="-75" dirty="0">
                <a:latin typeface="Calibri"/>
                <a:cs typeface="Calibri"/>
              </a:rPr>
              <a:t> </a:t>
            </a:r>
            <a:r>
              <a:rPr sz="1800" spc="-50" dirty="0">
                <a:latin typeface="Calibri"/>
                <a:cs typeface="Calibri"/>
              </a:rPr>
              <a:t>3</a:t>
            </a:r>
            <a:endParaRPr sz="1800">
              <a:latin typeface="Calibri"/>
              <a:cs typeface="Calibri"/>
            </a:endParaRPr>
          </a:p>
        </p:txBody>
      </p:sp>
      <p:sp>
        <p:nvSpPr>
          <p:cNvPr id="60" name="object 60"/>
          <p:cNvSpPr txBox="1"/>
          <p:nvPr/>
        </p:nvSpPr>
        <p:spPr>
          <a:xfrm>
            <a:off x="2142744" y="2682239"/>
            <a:ext cx="1423670" cy="401320"/>
          </a:xfrm>
          <a:prstGeom prst="rect">
            <a:avLst/>
          </a:prstGeom>
          <a:solidFill>
            <a:srgbClr val="DAE2F3"/>
          </a:solidFill>
          <a:ln w="12700">
            <a:solidFill>
              <a:srgbClr val="2E528F"/>
            </a:solidFill>
          </a:ln>
        </p:spPr>
        <p:txBody>
          <a:bodyPr vert="horz" wrap="square" lIns="0" tIns="55880" rIns="0" bIns="0" rtlCol="0">
            <a:spAutoFit/>
          </a:bodyPr>
          <a:lstStyle/>
          <a:p>
            <a:pPr marL="442595">
              <a:lnSpc>
                <a:spcPct val="100000"/>
              </a:lnSpc>
              <a:spcBef>
                <a:spcPts val="440"/>
              </a:spcBef>
            </a:pPr>
            <a:r>
              <a:rPr sz="1800" spc="-20" dirty="0">
                <a:latin typeface="Calibri"/>
                <a:cs typeface="Calibri"/>
              </a:rPr>
              <a:t>Line</a:t>
            </a:r>
            <a:endParaRPr sz="1800">
              <a:latin typeface="Calibri"/>
              <a:cs typeface="Calibri"/>
            </a:endParaRPr>
          </a:p>
        </p:txBody>
      </p:sp>
      <p:sp>
        <p:nvSpPr>
          <p:cNvPr id="61" name="object 61"/>
          <p:cNvSpPr txBox="1"/>
          <p:nvPr/>
        </p:nvSpPr>
        <p:spPr>
          <a:xfrm>
            <a:off x="9206483" y="283463"/>
            <a:ext cx="2745105" cy="810895"/>
          </a:xfrm>
          <a:prstGeom prst="rect">
            <a:avLst/>
          </a:prstGeom>
          <a:ln w="12700">
            <a:solidFill>
              <a:srgbClr val="000000"/>
            </a:solidFill>
          </a:ln>
        </p:spPr>
        <p:txBody>
          <a:bodyPr vert="horz" wrap="square" lIns="0" tIns="5715" rIns="0" bIns="0" rtlCol="0">
            <a:spAutoFit/>
          </a:bodyPr>
          <a:lstStyle/>
          <a:p>
            <a:pPr>
              <a:lnSpc>
                <a:spcPct val="100000"/>
              </a:lnSpc>
              <a:spcBef>
                <a:spcPts val="45"/>
              </a:spcBef>
            </a:pPr>
            <a:endParaRPr sz="1650">
              <a:latin typeface="Times New Roman"/>
              <a:cs typeface="Times New Roman"/>
            </a:endParaRPr>
          </a:p>
          <a:p>
            <a:pPr marL="262255">
              <a:lnSpc>
                <a:spcPct val="100000"/>
              </a:lnSpc>
            </a:pPr>
            <a:r>
              <a:rPr sz="1800" dirty="0">
                <a:latin typeface="Courier New"/>
                <a:cs typeface="Courier New"/>
              </a:rPr>
              <a:t>lb</a:t>
            </a:r>
            <a:r>
              <a:rPr sz="1800" spc="-20" dirty="0">
                <a:latin typeface="Courier New"/>
                <a:cs typeface="Courier New"/>
              </a:rPr>
              <a:t> </a:t>
            </a:r>
            <a:r>
              <a:rPr sz="1800" dirty="0">
                <a:latin typeface="Courier New"/>
                <a:cs typeface="Courier New"/>
              </a:rPr>
              <a:t>x6</a:t>
            </a:r>
            <a:r>
              <a:rPr sz="1800" spc="-20" dirty="0">
                <a:latin typeface="Courier New"/>
                <a:cs typeface="Courier New"/>
              </a:rPr>
              <a:t> </a:t>
            </a:r>
            <a:r>
              <a:rPr sz="1800" spc="-10" dirty="0">
                <a:latin typeface="Courier New"/>
                <a:cs typeface="Courier New"/>
              </a:rPr>
              <a:t>0x7fff0053</a:t>
            </a:r>
            <a:endParaRPr sz="1800">
              <a:latin typeface="Courier New"/>
              <a:cs typeface="Courier New"/>
            </a:endParaRPr>
          </a:p>
        </p:txBody>
      </p:sp>
      <p:sp>
        <p:nvSpPr>
          <p:cNvPr id="62" name="object 62"/>
          <p:cNvSpPr txBox="1"/>
          <p:nvPr/>
        </p:nvSpPr>
        <p:spPr>
          <a:xfrm>
            <a:off x="2152142" y="4840604"/>
            <a:ext cx="1383665" cy="208279"/>
          </a:xfrm>
          <a:prstGeom prst="rect">
            <a:avLst/>
          </a:prstGeom>
        </p:spPr>
        <p:txBody>
          <a:bodyPr vert="horz" wrap="square" lIns="0" tIns="12700" rIns="0" bIns="0" rtlCol="0">
            <a:spAutoFit/>
          </a:bodyPr>
          <a:lstStyle/>
          <a:p>
            <a:pPr marL="35560">
              <a:lnSpc>
                <a:spcPct val="100000"/>
              </a:lnSpc>
              <a:spcBef>
                <a:spcPts val="100"/>
              </a:spcBef>
            </a:pPr>
            <a:r>
              <a:rPr sz="1200" spc="-10" dirty="0">
                <a:latin typeface="Calibri"/>
                <a:cs typeface="Calibri"/>
              </a:rPr>
              <a:t>1,0,0x7fff10,…</a:t>
            </a:r>
            <a:endParaRPr sz="1200">
              <a:latin typeface="Calibri"/>
              <a:cs typeface="Calibri"/>
            </a:endParaRPr>
          </a:p>
        </p:txBody>
      </p:sp>
      <p:sp>
        <p:nvSpPr>
          <p:cNvPr id="63" name="object 63"/>
          <p:cNvSpPr txBox="1"/>
          <p:nvPr/>
        </p:nvSpPr>
        <p:spPr>
          <a:xfrm>
            <a:off x="3747770" y="4840604"/>
            <a:ext cx="1388110" cy="208279"/>
          </a:xfrm>
          <a:prstGeom prst="rect">
            <a:avLst/>
          </a:prstGeom>
        </p:spPr>
        <p:txBody>
          <a:bodyPr vert="horz" wrap="square" lIns="0" tIns="12700" rIns="0" bIns="0" rtlCol="0">
            <a:spAutoFit/>
          </a:bodyPr>
          <a:lstStyle/>
          <a:p>
            <a:pPr marL="34925">
              <a:lnSpc>
                <a:spcPct val="100000"/>
              </a:lnSpc>
              <a:spcBef>
                <a:spcPts val="100"/>
              </a:spcBef>
            </a:pPr>
            <a:r>
              <a:rPr sz="1200" spc="-10" dirty="0">
                <a:latin typeface="Calibri"/>
                <a:cs typeface="Calibri"/>
              </a:rPr>
              <a:t>1,0,0x000000,…</a:t>
            </a:r>
            <a:endParaRPr sz="1200">
              <a:latin typeface="Calibri"/>
              <a:cs typeface="Calibri"/>
            </a:endParaRPr>
          </a:p>
        </p:txBody>
      </p:sp>
      <p:sp>
        <p:nvSpPr>
          <p:cNvPr id="64" name="object 64"/>
          <p:cNvSpPr txBox="1"/>
          <p:nvPr/>
        </p:nvSpPr>
        <p:spPr>
          <a:xfrm>
            <a:off x="5312917" y="4829302"/>
            <a:ext cx="1398905" cy="208279"/>
          </a:xfrm>
          <a:prstGeom prst="rect">
            <a:avLst/>
          </a:prstGeom>
        </p:spPr>
        <p:txBody>
          <a:bodyPr vert="horz" wrap="square" lIns="0" tIns="12700" rIns="0" bIns="0" rtlCol="0">
            <a:spAutoFit/>
          </a:bodyPr>
          <a:lstStyle/>
          <a:p>
            <a:pPr marL="55244">
              <a:lnSpc>
                <a:spcPct val="100000"/>
              </a:lnSpc>
              <a:spcBef>
                <a:spcPts val="100"/>
              </a:spcBef>
            </a:pPr>
            <a:r>
              <a:rPr sz="1200" spc="-10" dirty="0">
                <a:latin typeface="Calibri"/>
                <a:cs typeface="Calibri"/>
              </a:rPr>
              <a:t>1,1,0x001e00,…</a:t>
            </a:r>
            <a:endParaRPr sz="1200">
              <a:latin typeface="Calibri"/>
              <a:cs typeface="Calibri"/>
            </a:endParaRPr>
          </a:p>
        </p:txBody>
      </p:sp>
      <p:sp>
        <p:nvSpPr>
          <p:cNvPr id="65" name="object 65"/>
          <p:cNvSpPr txBox="1"/>
          <p:nvPr/>
        </p:nvSpPr>
        <p:spPr>
          <a:xfrm>
            <a:off x="6870192" y="4735067"/>
            <a:ext cx="1424940" cy="401320"/>
          </a:xfrm>
          <a:prstGeom prst="rect">
            <a:avLst/>
          </a:prstGeom>
          <a:solidFill>
            <a:srgbClr val="DAE2F3"/>
          </a:solidFill>
        </p:spPr>
        <p:txBody>
          <a:bodyPr vert="horz" wrap="square" lIns="0" tIns="106680" rIns="0" bIns="0" rtlCol="0">
            <a:spAutoFit/>
          </a:bodyPr>
          <a:lstStyle/>
          <a:p>
            <a:pPr marL="46990">
              <a:lnSpc>
                <a:spcPct val="100000"/>
              </a:lnSpc>
              <a:spcBef>
                <a:spcPts val="840"/>
              </a:spcBef>
            </a:pPr>
            <a:r>
              <a:rPr sz="1200" spc="-10" dirty="0">
                <a:latin typeface="Calibri"/>
                <a:cs typeface="Calibri"/>
              </a:rPr>
              <a:t>0,0,0x7fff00,…</a:t>
            </a:r>
            <a:endParaRPr sz="1200">
              <a:latin typeface="Calibri"/>
              <a:cs typeface="Calibri"/>
            </a:endParaRPr>
          </a:p>
        </p:txBody>
      </p:sp>
      <p:grpSp>
        <p:nvGrpSpPr>
          <p:cNvPr id="66" name="object 66"/>
          <p:cNvGrpSpPr/>
          <p:nvPr/>
        </p:nvGrpSpPr>
        <p:grpSpPr>
          <a:xfrm>
            <a:off x="2066544" y="1377441"/>
            <a:ext cx="9255760" cy="5011420"/>
            <a:chOff x="2066544" y="1377441"/>
            <a:chExt cx="9255760" cy="5011420"/>
          </a:xfrm>
        </p:grpSpPr>
        <p:sp>
          <p:nvSpPr>
            <p:cNvPr id="67" name="object 67"/>
            <p:cNvSpPr/>
            <p:nvPr/>
          </p:nvSpPr>
          <p:spPr>
            <a:xfrm>
              <a:off x="6850379" y="4675632"/>
              <a:ext cx="1469390" cy="467995"/>
            </a:xfrm>
            <a:custGeom>
              <a:avLst/>
              <a:gdLst/>
              <a:ahLst/>
              <a:cxnLst/>
              <a:rect l="l" t="t" r="r" b="b"/>
              <a:pathLst>
                <a:path w="1469390" h="467995">
                  <a:moveTo>
                    <a:pt x="0" y="467868"/>
                  </a:moveTo>
                  <a:lnTo>
                    <a:pt x="1469135" y="467868"/>
                  </a:lnTo>
                  <a:lnTo>
                    <a:pt x="1469135" y="0"/>
                  </a:lnTo>
                  <a:lnTo>
                    <a:pt x="0" y="0"/>
                  </a:lnTo>
                  <a:lnTo>
                    <a:pt x="0" y="467868"/>
                  </a:lnTo>
                  <a:close/>
                </a:path>
              </a:pathLst>
            </a:custGeom>
            <a:ln w="76200">
              <a:solidFill>
                <a:srgbClr val="000000"/>
              </a:solidFill>
            </a:ln>
          </p:spPr>
          <p:txBody>
            <a:bodyPr wrap="square" lIns="0" tIns="0" rIns="0" bIns="0" rtlCol="0"/>
            <a:lstStyle/>
            <a:p>
              <a:endParaRPr/>
            </a:p>
          </p:txBody>
        </p:sp>
        <p:sp>
          <p:nvSpPr>
            <p:cNvPr id="68" name="object 68"/>
            <p:cNvSpPr/>
            <p:nvPr/>
          </p:nvSpPr>
          <p:spPr>
            <a:xfrm>
              <a:off x="7528559" y="3896868"/>
              <a:ext cx="3047365" cy="780415"/>
            </a:xfrm>
            <a:custGeom>
              <a:avLst/>
              <a:gdLst/>
              <a:ahLst/>
              <a:cxnLst/>
              <a:rect l="l" t="t" r="r" b="b"/>
              <a:pathLst>
                <a:path w="3047365" h="780414">
                  <a:moveTo>
                    <a:pt x="38100" y="665987"/>
                  </a:moveTo>
                  <a:lnTo>
                    <a:pt x="0" y="665987"/>
                  </a:lnTo>
                  <a:lnTo>
                    <a:pt x="57150" y="780287"/>
                  </a:lnTo>
                  <a:lnTo>
                    <a:pt x="104775" y="685037"/>
                  </a:lnTo>
                  <a:lnTo>
                    <a:pt x="38100" y="685037"/>
                  </a:lnTo>
                  <a:lnTo>
                    <a:pt x="38100" y="665987"/>
                  </a:lnTo>
                  <a:close/>
                </a:path>
                <a:path w="3047365" h="780414">
                  <a:moveTo>
                    <a:pt x="3047238" y="0"/>
                  </a:moveTo>
                  <a:lnTo>
                    <a:pt x="38100" y="0"/>
                  </a:lnTo>
                  <a:lnTo>
                    <a:pt x="38100" y="685037"/>
                  </a:lnTo>
                  <a:lnTo>
                    <a:pt x="76200" y="685037"/>
                  </a:lnTo>
                  <a:lnTo>
                    <a:pt x="76200" y="38099"/>
                  </a:lnTo>
                  <a:lnTo>
                    <a:pt x="57150" y="38099"/>
                  </a:lnTo>
                  <a:lnTo>
                    <a:pt x="76200" y="19049"/>
                  </a:lnTo>
                  <a:lnTo>
                    <a:pt x="3047238" y="19049"/>
                  </a:lnTo>
                  <a:lnTo>
                    <a:pt x="3047238" y="0"/>
                  </a:lnTo>
                  <a:close/>
                </a:path>
                <a:path w="3047365" h="780414">
                  <a:moveTo>
                    <a:pt x="114300" y="665987"/>
                  </a:moveTo>
                  <a:lnTo>
                    <a:pt x="76200" y="665987"/>
                  </a:lnTo>
                  <a:lnTo>
                    <a:pt x="76200" y="685037"/>
                  </a:lnTo>
                  <a:lnTo>
                    <a:pt x="104775" y="685037"/>
                  </a:lnTo>
                  <a:lnTo>
                    <a:pt x="114300" y="665987"/>
                  </a:lnTo>
                  <a:close/>
                </a:path>
                <a:path w="3047365" h="780414">
                  <a:moveTo>
                    <a:pt x="76200" y="19049"/>
                  </a:moveTo>
                  <a:lnTo>
                    <a:pt x="57150" y="38099"/>
                  </a:lnTo>
                  <a:lnTo>
                    <a:pt x="76200" y="38099"/>
                  </a:lnTo>
                  <a:lnTo>
                    <a:pt x="76200" y="19049"/>
                  </a:lnTo>
                  <a:close/>
                </a:path>
                <a:path w="3047365" h="780414">
                  <a:moveTo>
                    <a:pt x="3047238" y="19049"/>
                  </a:moveTo>
                  <a:lnTo>
                    <a:pt x="76200" y="19049"/>
                  </a:lnTo>
                  <a:lnTo>
                    <a:pt x="76200" y="38099"/>
                  </a:lnTo>
                  <a:lnTo>
                    <a:pt x="3047238" y="38099"/>
                  </a:lnTo>
                  <a:lnTo>
                    <a:pt x="3047238" y="19049"/>
                  </a:lnTo>
                  <a:close/>
                </a:path>
              </a:pathLst>
            </a:custGeom>
            <a:solidFill>
              <a:srgbClr val="000000"/>
            </a:solidFill>
          </p:spPr>
          <p:txBody>
            <a:bodyPr wrap="square" lIns="0" tIns="0" rIns="0" bIns="0" rtlCol="0"/>
            <a:lstStyle/>
            <a:p>
              <a:endParaRPr/>
            </a:p>
          </p:txBody>
        </p:sp>
        <p:sp>
          <p:nvSpPr>
            <p:cNvPr id="69" name="object 69"/>
            <p:cNvSpPr/>
            <p:nvPr/>
          </p:nvSpPr>
          <p:spPr>
            <a:xfrm>
              <a:off x="10575036" y="1383791"/>
              <a:ext cx="727075" cy="4998720"/>
            </a:xfrm>
            <a:custGeom>
              <a:avLst/>
              <a:gdLst/>
              <a:ahLst/>
              <a:cxnLst/>
              <a:rect l="l" t="t" r="r" b="b"/>
              <a:pathLst>
                <a:path w="727075" h="4998720">
                  <a:moveTo>
                    <a:pt x="726948" y="0"/>
                  </a:moveTo>
                  <a:lnTo>
                    <a:pt x="0" y="0"/>
                  </a:lnTo>
                  <a:lnTo>
                    <a:pt x="0" y="4998720"/>
                  </a:lnTo>
                  <a:lnTo>
                    <a:pt x="726948" y="4998720"/>
                  </a:lnTo>
                  <a:lnTo>
                    <a:pt x="726948" y="0"/>
                  </a:lnTo>
                  <a:close/>
                </a:path>
              </a:pathLst>
            </a:custGeom>
            <a:solidFill>
              <a:srgbClr val="4471C4"/>
            </a:solidFill>
          </p:spPr>
          <p:txBody>
            <a:bodyPr wrap="square" lIns="0" tIns="0" rIns="0" bIns="0" rtlCol="0"/>
            <a:lstStyle/>
            <a:p>
              <a:endParaRPr/>
            </a:p>
          </p:txBody>
        </p:sp>
        <p:sp>
          <p:nvSpPr>
            <p:cNvPr id="70" name="object 70"/>
            <p:cNvSpPr/>
            <p:nvPr/>
          </p:nvSpPr>
          <p:spPr>
            <a:xfrm>
              <a:off x="10575036" y="1383791"/>
              <a:ext cx="727075" cy="4998720"/>
            </a:xfrm>
            <a:custGeom>
              <a:avLst/>
              <a:gdLst/>
              <a:ahLst/>
              <a:cxnLst/>
              <a:rect l="l" t="t" r="r" b="b"/>
              <a:pathLst>
                <a:path w="727075" h="4998720">
                  <a:moveTo>
                    <a:pt x="0" y="4998720"/>
                  </a:moveTo>
                  <a:lnTo>
                    <a:pt x="726948" y="4998720"/>
                  </a:lnTo>
                  <a:lnTo>
                    <a:pt x="726948" y="0"/>
                  </a:lnTo>
                  <a:lnTo>
                    <a:pt x="0" y="0"/>
                  </a:lnTo>
                  <a:lnTo>
                    <a:pt x="0" y="4998720"/>
                  </a:lnTo>
                  <a:close/>
                </a:path>
              </a:pathLst>
            </a:custGeom>
            <a:ln w="12700">
              <a:solidFill>
                <a:srgbClr val="2E528F"/>
              </a:solidFill>
            </a:ln>
          </p:spPr>
          <p:txBody>
            <a:bodyPr wrap="square" lIns="0" tIns="0" rIns="0" bIns="0" rtlCol="0"/>
            <a:lstStyle/>
            <a:p>
              <a:endParaRPr/>
            </a:p>
          </p:txBody>
        </p:sp>
        <p:sp>
          <p:nvSpPr>
            <p:cNvPr id="71" name="object 71"/>
            <p:cNvSpPr/>
            <p:nvPr/>
          </p:nvSpPr>
          <p:spPr>
            <a:xfrm>
              <a:off x="10575798" y="3345941"/>
              <a:ext cx="727075" cy="1138555"/>
            </a:xfrm>
            <a:custGeom>
              <a:avLst/>
              <a:gdLst/>
              <a:ahLst/>
              <a:cxnLst/>
              <a:rect l="l" t="t" r="r" b="b"/>
              <a:pathLst>
                <a:path w="727075" h="1138554">
                  <a:moveTo>
                    <a:pt x="0" y="1138428"/>
                  </a:moveTo>
                  <a:lnTo>
                    <a:pt x="726948" y="1138428"/>
                  </a:lnTo>
                  <a:lnTo>
                    <a:pt x="726948" y="0"/>
                  </a:lnTo>
                  <a:lnTo>
                    <a:pt x="0" y="0"/>
                  </a:lnTo>
                  <a:lnTo>
                    <a:pt x="0" y="1138428"/>
                  </a:lnTo>
                  <a:close/>
                </a:path>
              </a:pathLst>
            </a:custGeom>
            <a:ln w="38100">
              <a:solidFill>
                <a:srgbClr val="2E528F"/>
              </a:solidFill>
            </a:ln>
          </p:spPr>
          <p:txBody>
            <a:bodyPr wrap="square" lIns="0" tIns="0" rIns="0" bIns="0" rtlCol="0"/>
            <a:lstStyle/>
            <a:p>
              <a:endParaRPr/>
            </a:p>
          </p:txBody>
        </p:sp>
        <p:sp>
          <p:nvSpPr>
            <p:cNvPr id="72" name="object 72"/>
            <p:cNvSpPr/>
            <p:nvPr/>
          </p:nvSpPr>
          <p:spPr>
            <a:xfrm>
              <a:off x="2104644" y="4695444"/>
              <a:ext cx="4645660" cy="486409"/>
            </a:xfrm>
            <a:custGeom>
              <a:avLst/>
              <a:gdLst/>
              <a:ahLst/>
              <a:cxnLst/>
              <a:rect l="l" t="t" r="r" b="b"/>
              <a:pathLst>
                <a:path w="4645659" h="486410">
                  <a:moveTo>
                    <a:pt x="3176016" y="467867"/>
                  </a:moveTo>
                  <a:lnTo>
                    <a:pt x="4645152" y="467867"/>
                  </a:lnTo>
                  <a:lnTo>
                    <a:pt x="4645152" y="0"/>
                  </a:lnTo>
                  <a:lnTo>
                    <a:pt x="3176016" y="0"/>
                  </a:lnTo>
                  <a:lnTo>
                    <a:pt x="3176016" y="467867"/>
                  </a:lnTo>
                  <a:close/>
                </a:path>
                <a:path w="4645659" h="486410">
                  <a:moveTo>
                    <a:pt x="1600200" y="486155"/>
                  </a:moveTo>
                  <a:lnTo>
                    <a:pt x="3069336" y="486155"/>
                  </a:lnTo>
                  <a:lnTo>
                    <a:pt x="3069336" y="18287"/>
                  </a:lnTo>
                  <a:lnTo>
                    <a:pt x="1600200" y="18287"/>
                  </a:lnTo>
                  <a:lnTo>
                    <a:pt x="1600200" y="486155"/>
                  </a:lnTo>
                  <a:close/>
                </a:path>
                <a:path w="4645659" h="486410">
                  <a:moveTo>
                    <a:pt x="0" y="480059"/>
                  </a:moveTo>
                  <a:lnTo>
                    <a:pt x="1469135" y="480059"/>
                  </a:lnTo>
                  <a:lnTo>
                    <a:pt x="1469135" y="12191"/>
                  </a:lnTo>
                  <a:lnTo>
                    <a:pt x="0" y="12191"/>
                  </a:lnTo>
                  <a:lnTo>
                    <a:pt x="0" y="480059"/>
                  </a:lnTo>
                  <a:close/>
                </a:path>
              </a:pathLst>
            </a:custGeom>
            <a:ln w="76200">
              <a:solidFill>
                <a:srgbClr val="000000"/>
              </a:solidFill>
            </a:ln>
          </p:spPr>
          <p:txBody>
            <a:bodyPr wrap="square" lIns="0" tIns="0" rIns="0" bIns="0" rtlCol="0"/>
            <a:lstStyle/>
            <a:p>
              <a:endParaRPr/>
            </a:p>
          </p:txBody>
        </p:sp>
        <p:sp>
          <p:nvSpPr>
            <p:cNvPr id="73" name="object 73"/>
            <p:cNvSpPr/>
            <p:nvPr/>
          </p:nvSpPr>
          <p:spPr>
            <a:xfrm>
              <a:off x="2782824" y="3896867"/>
              <a:ext cx="7793355" cy="846455"/>
            </a:xfrm>
            <a:custGeom>
              <a:avLst/>
              <a:gdLst/>
              <a:ahLst/>
              <a:cxnLst/>
              <a:rect l="l" t="t" r="r" b="b"/>
              <a:pathLst>
                <a:path w="7793355" h="846454">
                  <a:moveTo>
                    <a:pt x="7793228" y="0"/>
                  </a:moveTo>
                  <a:lnTo>
                    <a:pt x="7793228" y="0"/>
                  </a:lnTo>
                  <a:lnTo>
                    <a:pt x="38100" y="0"/>
                  </a:lnTo>
                  <a:lnTo>
                    <a:pt x="38100" y="697357"/>
                  </a:lnTo>
                  <a:lnTo>
                    <a:pt x="0" y="697357"/>
                  </a:lnTo>
                  <a:lnTo>
                    <a:pt x="57150" y="811657"/>
                  </a:lnTo>
                  <a:lnTo>
                    <a:pt x="104775" y="716407"/>
                  </a:lnTo>
                  <a:lnTo>
                    <a:pt x="114300" y="697357"/>
                  </a:lnTo>
                  <a:lnTo>
                    <a:pt x="76200" y="697357"/>
                  </a:lnTo>
                  <a:lnTo>
                    <a:pt x="76200" y="38100"/>
                  </a:lnTo>
                  <a:lnTo>
                    <a:pt x="1652016" y="38100"/>
                  </a:lnTo>
                  <a:lnTo>
                    <a:pt x="1652016" y="732155"/>
                  </a:lnTo>
                  <a:lnTo>
                    <a:pt x="1613916" y="732155"/>
                  </a:lnTo>
                  <a:lnTo>
                    <a:pt x="1671066" y="846455"/>
                  </a:lnTo>
                  <a:lnTo>
                    <a:pt x="1718691" y="751205"/>
                  </a:lnTo>
                  <a:lnTo>
                    <a:pt x="1728216" y="732155"/>
                  </a:lnTo>
                  <a:lnTo>
                    <a:pt x="1690116" y="732155"/>
                  </a:lnTo>
                  <a:lnTo>
                    <a:pt x="1690116" y="38100"/>
                  </a:lnTo>
                  <a:lnTo>
                    <a:pt x="3214116" y="38100"/>
                  </a:lnTo>
                  <a:lnTo>
                    <a:pt x="3214116" y="685927"/>
                  </a:lnTo>
                  <a:lnTo>
                    <a:pt x="3176016" y="685927"/>
                  </a:lnTo>
                  <a:lnTo>
                    <a:pt x="3233166" y="800227"/>
                  </a:lnTo>
                  <a:lnTo>
                    <a:pt x="3280791" y="704977"/>
                  </a:lnTo>
                  <a:lnTo>
                    <a:pt x="3290316" y="685927"/>
                  </a:lnTo>
                  <a:lnTo>
                    <a:pt x="3252216" y="685927"/>
                  </a:lnTo>
                  <a:lnTo>
                    <a:pt x="3252216" y="38100"/>
                  </a:lnTo>
                  <a:lnTo>
                    <a:pt x="4783836" y="38100"/>
                  </a:lnTo>
                  <a:lnTo>
                    <a:pt x="4783836" y="665988"/>
                  </a:lnTo>
                  <a:lnTo>
                    <a:pt x="4745736" y="665988"/>
                  </a:lnTo>
                  <a:lnTo>
                    <a:pt x="4802886" y="780288"/>
                  </a:lnTo>
                  <a:lnTo>
                    <a:pt x="4850511" y="685038"/>
                  </a:lnTo>
                  <a:lnTo>
                    <a:pt x="4860036" y="665988"/>
                  </a:lnTo>
                  <a:lnTo>
                    <a:pt x="4821936" y="665988"/>
                  </a:lnTo>
                  <a:lnTo>
                    <a:pt x="4821936" y="38100"/>
                  </a:lnTo>
                  <a:lnTo>
                    <a:pt x="7792847" y="38100"/>
                  </a:lnTo>
                  <a:lnTo>
                    <a:pt x="7792974" y="38100"/>
                  </a:lnTo>
                  <a:lnTo>
                    <a:pt x="7793228" y="38100"/>
                  </a:lnTo>
                  <a:lnTo>
                    <a:pt x="7793228" y="19050"/>
                  </a:lnTo>
                  <a:lnTo>
                    <a:pt x="7793228" y="0"/>
                  </a:lnTo>
                  <a:close/>
                </a:path>
              </a:pathLst>
            </a:custGeom>
            <a:solidFill>
              <a:srgbClr val="000000"/>
            </a:solidFill>
          </p:spPr>
          <p:txBody>
            <a:bodyPr wrap="square" lIns="0" tIns="0" rIns="0" bIns="0" rtlCol="0"/>
            <a:lstStyle/>
            <a:p>
              <a:endParaRPr/>
            </a:p>
          </p:txBody>
        </p:sp>
        <p:sp>
          <p:nvSpPr>
            <p:cNvPr id="74" name="object 74"/>
            <p:cNvSpPr/>
            <p:nvPr/>
          </p:nvSpPr>
          <p:spPr>
            <a:xfrm>
              <a:off x="3637026" y="3254502"/>
              <a:ext cx="3779520" cy="646430"/>
            </a:xfrm>
            <a:custGeom>
              <a:avLst/>
              <a:gdLst/>
              <a:ahLst/>
              <a:cxnLst/>
              <a:rect l="l" t="t" r="r" b="b"/>
              <a:pathLst>
                <a:path w="3779520" h="646429">
                  <a:moveTo>
                    <a:pt x="3779520" y="0"/>
                  </a:moveTo>
                  <a:lnTo>
                    <a:pt x="0" y="0"/>
                  </a:lnTo>
                  <a:lnTo>
                    <a:pt x="0" y="646176"/>
                  </a:lnTo>
                  <a:lnTo>
                    <a:pt x="3779520" y="646176"/>
                  </a:lnTo>
                  <a:lnTo>
                    <a:pt x="3779520" y="0"/>
                  </a:lnTo>
                  <a:close/>
                </a:path>
              </a:pathLst>
            </a:custGeom>
            <a:solidFill>
              <a:srgbClr val="FFFFFF"/>
            </a:solidFill>
          </p:spPr>
          <p:txBody>
            <a:bodyPr wrap="square" lIns="0" tIns="0" rIns="0" bIns="0" rtlCol="0"/>
            <a:lstStyle/>
            <a:p>
              <a:endParaRPr/>
            </a:p>
          </p:txBody>
        </p:sp>
        <p:sp>
          <p:nvSpPr>
            <p:cNvPr id="75" name="object 75"/>
            <p:cNvSpPr/>
            <p:nvPr/>
          </p:nvSpPr>
          <p:spPr>
            <a:xfrm>
              <a:off x="3637026" y="3254502"/>
              <a:ext cx="3779520" cy="646430"/>
            </a:xfrm>
            <a:custGeom>
              <a:avLst/>
              <a:gdLst/>
              <a:ahLst/>
              <a:cxnLst/>
              <a:rect l="l" t="t" r="r" b="b"/>
              <a:pathLst>
                <a:path w="3779520" h="646429">
                  <a:moveTo>
                    <a:pt x="0" y="646176"/>
                  </a:moveTo>
                  <a:lnTo>
                    <a:pt x="3779520" y="646176"/>
                  </a:lnTo>
                  <a:lnTo>
                    <a:pt x="3779520" y="0"/>
                  </a:lnTo>
                  <a:lnTo>
                    <a:pt x="0" y="0"/>
                  </a:lnTo>
                  <a:lnTo>
                    <a:pt x="0" y="646176"/>
                  </a:lnTo>
                  <a:close/>
                </a:path>
              </a:pathLst>
            </a:custGeom>
            <a:ln w="38100">
              <a:solidFill>
                <a:srgbClr val="000000"/>
              </a:solidFill>
            </a:ln>
          </p:spPr>
          <p:txBody>
            <a:bodyPr wrap="square" lIns="0" tIns="0" rIns="0" bIns="0" rtlCol="0"/>
            <a:lstStyle/>
            <a:p>
              <a:endParaRPr/>
            </a:p>
          </p:txBody>
        </p:sp>
      </p:grpSp>
      <p:grpSp>
        <p:nvGrpSpPr>
          <p:cNvPr id="76" name="object 76"/>
          <p:cNvGrpSpPr/>
          <p:nvPr/>
        </p:nvGrpSpPr>
        <p:grpSpPr>
          <a:xfrm>
            <a:off x="-6350" y="2357373"/>
            <a:ext cx="1024890" cy="4133850"/>
            <a:chOff x="-6350" y="2357373"/>
            <a:chExt cx="1024890" cy="4133850"/>
          </a:xfrm>
        </p:grpSpPr>
        <p:sp>
          <p:nvSpPr>
            <p:cNvPr id="77" name="object 77"/>
            <p:cNvSpPr/>
            <p:nvPr/>
          </p:nvSpPr>
          <p:spPr>
            <a:xfrm>
              <a:off x="0" y="2363723"/>
              <a:ext cx="1012190" cy="4121150"/>
            </a:xfrm>
            <a:custGeom>
              <a:avLst/>
              <a:gdLst/>
              <a:ahLst/>
              <a:cxnLst/>
              <a:rect l="l" t="t" r="r" b="b"/>
              <a:pathLst>
                <a:path w="1012190" h="4121150">
                  <a:moveTo>
                    <a:pt x="1011935" y="0"/>
                  </a:moveTo>
                  <a:lnTo>
                    <a:pt x="0" y="0"/>
                  </a:lnTo>
                  <a:lnTo>
                    <a:pt x="0" y="4120896"/>
                  </a:lnTo>
                  <a:lnTo>
                    <a:pt x="1011935" y="4120896"/>
                  </a:lnTo>
                  <a:lnTo>
                    <a:pt x="1011935" y="0"/>
                  </a:lnTo>
                  <a:close/>
                </a:path>
              </a:pathLst>
            </a:custGeom>
            <a:solidFill>
              <a:srgbClr val="4471C4"/>
            </a:solidFill>
          </p:spPr>
          <p:txBody>
            <a:bodyPr wrap="square" lIns="0" tIns="0" rIns="0" bIns="0" rtlCol="0"/>
            <a:lstStyle/>
            <a:p>
              <a:endParaRPr/>
            </a:p>
          </p:txBody>
        </p:sp>
        <p:sp>
          <p:nvSpPr>
            <p:cNvPr id="78" name="object 78"/>
            <p:cNvSpPr/>
            <p:nvPr/>
          </p:nvSpPr>
          <p:spPr>
            <a:xfrm>
              <a:off x="0" y="2363723"/>
              <a:ext cx="1012190" cy="4121150"/>
            </a:xfrm>
            <a:custGeom>
              <a:avLst/>
              <a:gdLst/>
              <a:ahLst/>
              <a:cxnLst/>
              <a:rect l="l" t="t" r="r" b="b"/>
              <a:pathLst>
                <a:path w="1012190" h="4121150">
                  <a:moveTo>
                    <a:pt x="0" y="4120896"/>
                  </a:moveTo>
                  <a:lnTo>
                    <a:pt x="1011935" y="4120896"/>
                  </a:lnTo>
                  <a:lnTo>
                    <a:pt x="1011935" y="0"/>
                  </a:lnTo>
                  <a:lnTo>
                    <a:pt x="0" y="0"/>
                  </a:lnTo>
                </a:path>
              </a:pathLst>
            </a:custGeom>
            <a:ln w="12700">
              <a:solidFill>
                <a:srgbClr val="2E528F"/>
              </a:solidFill>
            </a:ln>
          </p:spPr>
          <p:txBody>
            <a:bodyPr wrap="square" lIns="0" tIns="0" rIns="0" bIns="0" rtlCol="0"/>
            <a:lstStyle/>
            <a:p>
              <a:endParaRPr/>
            </a:p>
          </p:txBody>
        </p:sp>
      </p:grpSp>
      <p:sp>
        <p:nvSpPr>
          <p:cNvPr id="79" name="object 79"/>
          <p:cNvSpPr txBox="1"/>
          <p:nvPr/>
        </p:nvSpPr>
        <p:spPr>
          <a:xfrm>
            <a:off x="0" y="4131945"/>
            <a:ext cx="1005840" cy="574040"/>
          </a:xfrm>
          <a:prstGeom prst="rect">
            <a:avLst/>
          </a:prstGeom>
        </p:spPr>
        <p:txBody>
          <a:bodyPr vert="horz" wrap="square" lIns="0" tIns="12700" rIns="0" bIns="0" rtlCol="0">
            <a:spAutoFit/>
          </a:bodyPr>
          <a:lstStyle/>
          <a:p>
            <a:pPr marL="43180" marR="121285" indent="-635">
              <a:lnSpc>
                <a:spcPct val="100000"/>
              </a:lnSpc>
              <a:spcBef>
                <a:spcPts val="100"/>
              </a:spcBef>
            </a:pPr>
            <a:r>
              <a:rPr sz="1800" b="1" spc="-20" dirty="0">
                <a:latin typeface="Calibri"/>
                <a:cs typeface="Calibri"/>
              </a:rPr>
              <a:t>ache </a:t>
            </a:r>
            <a:r>
              <a:rPr sz="1800" b="1" spc="-10" dirty="0">
                <a:latin typeface="Calibri"/>
                <a:cs typeface="Calibri"/>
              </a:rPr>
              <a:t>ontroller</a:t>
            </a:r>
            <a:endParaRPr sz="1800">
              <a:latin typeface="Calibri"/>
              <a:cs typeface="Calibri"/>
            </a:endParaRPr>
          </a:p>
        </p:txBody>
      </p:sp>
      <p:sp>
        <p:nvSpPr>
          <p:cNvPr id="80" name="object 80"/>
          <p:cNvSpPr txBox="1"/>
          <p:nvPr/>
        </p:nvSpPr>
        <p:spPr>
          <a:xfrm>
            <a:off x="-52601" y="1504569"/>
            <a:ext cx="453390" cy="239395"/>
          </a:xfrm>
          <a:prstGeom prst="rect">
            <a:avLst/>
          </a:prstGeom>
        </p:spPr>
        <p:txBody>
          <a:bodyPr vert="horz" wrap="square" lIns="0" tIns="13335" rIns="0" bIns="0" rtlCol="0">
            <a:spAutoFit/>
          </a:bodyPr>
          <a:lstStyle/>
          <a:p>
            <a:pPr marL="12700">
              <a:lnSpc>
                <a:spcPct val="100000"/>
              </a:lnSpc>
              <a:spcBef>
                <a:spcPts val="105"/>
              </a:spcBef>
            </a:pPr>
            <a:r>
              <a:rPr sz="1400" spc="-20" dirty="0">
                <a:latin typeface="Courier New"/>
                <a:cs typeface="Courier New"/>
              </a:rPr>
              <a:t>0011</a:t>
            </a:r>
            <a:endParaRPr sz="1400">
              <a:latin typeface="Courier New"/>
              <a:cs typeface="Courier New"/>
            </a:endParaRPr>
          </a:p>
        </p:txBody>
      </p:sp>
      <p:sp>
        <p:nvSpPr>
          <p:cNvPr id="81" name="object 81"/>
          <p:cNvSpPr/>
          <p:nvPr/>
        </p:nvSpPr>
        <p:spPr>
          <a:xfrm>
            <a:off x="0" y="1784476"/>
            <a:ext cx="417830" cy="6350"/>
          </a:xfrm>
          <a:custGeom>
            <a:avLst/>
            <a:gdLst/>
            <a:ahLst/>
            <a:cxnLst/>
            <a:rect l="l" t="t" r="r" b="b"/>
            <a:pathLst>
              <a:path w="417830" h="6350">
                <a:moveTo>
                  <a:pt x="417372" y="0"/>
                </a:moveTo>
                <a:lnTo>
                  <a:pt x="0" y="0"/>
                </a:lnTo>
                <a:lnTo>
                  <a:pt x="0" y="6350"/>
                </a:lnTo>
                <a:lnTo>
                  <a:pt x="417372" y="6350"/>
                </a:lnTo>
                <a:lnTo>
                  <a:pt x="417372" y="0"/>
                </a:lnTo>
                <a:close/>
              </a:path>
            </a:pathLst>
          </a:custGeom>
          <a:solidFill>
            <a:srgbClr val="4471C4"/>
          </a:solidFill>
        </p:spPr>
        <p:txBody>
          <a:bodyPr wrap="square" lIns="0" tIns="0" rIns="0" bIns="0" rtlCol="0"/>
          <a:lstStyle/>
          <a:p>
            <a:endParaRPr/>
          </a:p>
        </p:txBody>
      </p:sp>
      <p:sp>
        <p:nvSpPr>
          <p:cNvPr id="82" name="object 82"/>
          <p:cNvSpPr txBox="1"/>
          <p:nvPr/>
        </p:nvSpPr>
        <p:spPr>
          <a:xfrm>
            <a:off x="10414" y="1828876"/>
            <a:ext cx="294640" cy="454025"/>
          </a:xfrm>
          <a:prstGeom prst="rect">
            <a:avLst/>
          </a:prstGeom>
        </p:spPr>
        <p:txBody>
          <a:bodyPr vert="horz" wrap="square" lIns="0" tIns="13335" rIns="0" bIns="0" rtlCol="0">
            <a:spAutoFit/>
          </a:bodyPr>
          <a:lstStyle/>
          <a:p>
            <a:pPr marL="12700">
              <a:lnSpc>
                <a:spcPct val="100000"/>
              </a:lnSpc>
              <a:spcBef>
                <a:spcPts val="105"/>
              </a:spcBef>
            </a:pPr>
            <a:r>
              <a:rPr sz="1400" spc="-20" dirty="0">
                <a:latin typeface="Calibri"/>
                <a:cs typeface="Calibri"/>
              </a:rPr>
              <a:t>fset</a:t>
            </a:r>
            <a:endParaRPr sz="1400">
              <a:latin typeface="Calibri"/>
              <a:cs typeface="Calibri"/>
            </a:endParaRPr>
          </a:p>
          <a:p>
            <a:pPr marL="21590">
              <a:lnSpc>
                <a:spcPct val="100000"/>
              </a:lnSpc>
              <a:spcBef>
                <a:spcPts val="5"/>
              </a:spcBef>
            </a:pPr>
            <a:r>
              <a:rPr sz="1400" dirty="0">
                <a:latin typeface="Calibri"/>
                <a:cs typeface="Calibri"/>
              </a:rPr>
              <a:t>9</a:t>
            </a:r>
            <a:endParaRPr sz="1400">
              <a:latin typeface="Calibri"/>
              <a:cs typeface="Calibri"/>
            </a:endParaRPr>
          </a:p>
        </p:txBody>
      </p:sp>
      <p:sp>
        <p:nvSpPr>
          <p:cNvPr id="83" name="object 83"/>
          <p:cNvSpPr/>
          <p:nvPr/>
        </p:nvSpPr>
        <p:spPr>
          <a:xfrm>
            <a:off x="0" y="1785873"/>
            <a:ext cx="455930" cy="577850"/>
          </a:xfrm>
          <a:custGeom>
            <a:avLst/>
            <a:gdLst/>
            <a:ahLst/>
            <a:cxnLst/>
            <a:rect l="l" t="t" r="r" b="b"/>
            <a:pathLst>
              <a:path w="455930" h="577850">
                <a:moveTo>
                  <a:pt x="411200" y="501650"/>
                </a:moveTo>
                <a:lnTo>
                  <a:pt x="379450" y="501650"/>
                </a:lnTo>
                <a:lnTo>
                  <a:pt x="417550" y="577850"/>
                </a:lnTo>
                <a:lnTo>
                  <a:pt x="449300" y="514350"/>
                </a:lnTo>
                <a:lnTo>
                  <a:pt x="411200" y="514350"/>
                </a:lnTo>
                <a:lnTo>
                  <a:pt x="411200" y="501650"/>
                </a:lnTo>
                <a:close/>
              </a:path>
              <a:path w="455930" h="577850">
                <a:moveTo>
                  <a:pt x="411200" y="6350"/>
                </a:moveTo>
                <a:lnTo>
                  <a:pt x="411200" y="514350"/>
                </a:lnTo>
                <a:lnTo>
                  <a:pt x="423900" y="514350"/>
                </a:lnTo>
                <a:lnTo>
                  <a:pt x="423900" y="12700"/>
                </a:lnTo>
                <a:lnTo>
                  <a:pt x="417550" y="12700"/>
                </a:lnTo>
                <a:lnTo>
                  <a:pt x="411200" y="6350"/>
                </a:lnTo>
                <a:close/>
              </a:path>
              <a:path w="455930" h="577850">
                <a:moveTo>
                  <a:pt x="455650" y="501650"/>
                </a:moveTo>
                <a:lnTo>
                  <a:pt x="423900" y="501650"/>
                </a:lnTo>
                <a:lnTo>
                  <a:pt x="423900" y="514350"/>
                </a:lnTo>
                <a:lnTo>
                  <a:pt x="449300" y="514350"/>
                </a:lnTo>
                <a:lnTo>
                  <a:pt x="455650" y="501650"/>
                </a:lnTo>
                <a:close/>
              </a:path>
              <a:path w="455930" h="577850">
                <a:moveTo>
                  <a:pt x="423900" y="0"/>
                </a:moveTo>
                <a:lnTo>
                  <a:pt x="0" y="0"/>
                </a:lnTo>
                <a:lnTo>
                  <a:pt x="0" y="12700"/>
                </a:lnTo>
                <a:lnTo>
                  <a:pt x="411200" y="12700"/>
                </a:lnTo>
                <a:lnTo>
                  <a:pt x="411200" y="6350"/>
                </a:lnTo>
                <a:lnTo>
                  <a:pt x="423900" y="6350"/>
                </a:lnTo>
                <a:lnTo>
                  <a:pt x="423900" y="0"/>
                </a:lnTo>
                <a:close/>
              </a:path>
              <a:path w="455930" h="577850">
                <a:moveTo>
                  <a:pt x="423900" y="6350"/>
                </a:moveTo>
                <a:lnTo>
                  <a:pt x="411200" y="6350"/>
                </a:lnTo>
                <a:lnTo>
                  <a:pt x="417550" y="12700"/>
                </a:lnTo>
                <a:lnTo>
                  <a:pt x="423900" y="12700"/>
                </a:lnTo>
                <a:lnTo>
                  <a:pt x="423900" y="6350"/>
                </a:lnTo>
                <a:close/>
              </a:path>
            </a:pathLst>
          </a:custGeom>
          <a:solidFill>
            <a:srgbClr val="4471C4"/>
          </a:solidFill>
        </p:spPr>
        <p:txBody>
          <a:bodyPr wrap="square" lIns="0" tIns="0" rIns="0" bIns="0" rtlCol="0"/>
          <a:lstStyle/>
          <a:p>
            <a:endParaRPr/>
          </a:p>
        </p:txBody>
      </p:sp>
      <p:sp>
        <p:nvSpPr>
          <p:cNvPr id="84" name="object 84"/>
          <p:cNvSpPr txBox="1"/>
          <p:nvPr/>
        </p:nvSpPr>
        <p:spPr>
          <a:xfrm>
            <a:off x="9854310" y="5227849"/>
            <a:ext cx="607695" cy="1155065"/>
          </a:xfrm>
          <a:prstGeom prst="rect">
            <a:avLst/>
          </a:prstGeom>
        </p:spPr>
        <p:txBody>
          <a:bodyPr vert="horz" wrap="square" lIns="0" tIns="118110" rIns="0" bIns="0" rtlCol="0">
            <a:spAutoFit/>
          </a:bodyPr>
          <a:lstStyle/>
          <a:p>
            <a:pPr marL="12700">
              <a:lnSpc>
                <a:spcPct val="100000"/>
              </a:lnSpc>
              <a:spcBef>
                <a:spcPts val="930"/>
              </a:spcBef>
            </a:pPr>
            <a:r>
              <a:rPr sz="1800" dirty="0">
                <a:latin typeface="Calibri"/>
                <a:cs typeface="Calibri"/>
              </a:rPr>
              <a:t>Byte</a:t>
            </a:r>
            <a:r>
              <a:rPr sz="1800" spc="-45" dirty="0">
                <a:latin typeface="Calibri"/>
                <a:cs typeface="Calibri"/>
              </a:rPr>
              <a:t> </a:t>
            </a:r>
            <a:r>
              <a:rPr sz="1800" spc="-50" dirty="0">
                <a:latin typeface="Calibri"/>
                <a:cs typeface="Calibri"/>
              </a:rPr>
              <a:t>2</a:t>
            </a:r>
            <a:endParaRPr sz="1800">
              <a:latin typeface="Calibri"/>
              <a:cs typeface="Calibri"/>
            </a:endParaRPr>
          </a:p>
          <a:p>
            <a:pPr marL="12700">
              <a:lnSpc>
                <a:spcPct val="100000"/>
              </a:lnSpc>
              <a:spcBef>
                <a:spcPts val="835"/>
              </a:spcBef>
            </a:pPr>
            <a:r>
              <a:rPr sz="1800" dirty="0">
                <a:latin typeface="Calibri"/>
                <a:cs typeface="Calibri"/>
              </a:rPr>
              <a:t>Byte</a:t>
            </a:r>
            <a:r>
              <a:rPr sz="1800" spc="-40" dirty="0">
                <a:latin typeface="Calibri"/>
                <a:cs typeface="Calibri"/>
              </a:rPr>
              <a:t> </a:t>
            </a:r>
            <a:r>
              <a:rPr sz="1800" spc="-50" dirty="0">
                <a:latin typeface="Calibri"/>
                <a:cs typeface="Calibri"/>
              </a:rPr>
              <a:t>1</a:t>
            </a:r>
            <a:endParaRPr sz="1800">
              <a:latin typeface="Calibri"/>
              <a:cs typeface="Calibri"/>
            </a:endParaRPr>
          </a:p>
          <a:p>
            <a:pPr marL="12700">
              <a:lnSpc>
                <a:spcPct val="100000"/>
              </a:lnSpc>
              <a:spcBef>
                <a:spcPts val="745"/>
              </a:spcBef>
            </a:pPr>
            <a:r>
              <a:rPr sz="1800" dirty="0">
                <a:latin typeface="Calibri"/>
                <a:cs typeface="Calibri"/>
              </a:rPr>
              <a:t>Byte</a:t>
            </a:r>
            <a:r>
              <a:rPr sz="1800" spc="-40" dirty="0">
                <a:latin typeface="Calibri"/>
                <a:cs typeface="Calibri"/>
              </a:rPr>
              <a:t> </a:t>
            </a:r>
            <a:r>
              <a:rPr sz="1800" spc="-50" dirty="0">
                <a:latin typeface="Calibri"/>
                <a:cs typeface="Calibri"/>
              </a:rPr>
              <a:t>0</a:t>
            </a:r>
            <a:endParaRPr sz="1800">
              <a:latin typeface="Calibri"/>
              <a:cs typeface="Calibri"/>
            </a:endParaRPr>
          </a:p>
        </p:txBody>
      </p:sp>
      <p:sp>
        <p:nvSpPr>
          <p:cNvPr id="85" name="object 85"/>
          <p:cNvSpPr txBox="1"/>
          <p:nvPr/>
        </p:nvSpPr>
        <p:spPr>
          <a:xfrm>
            <a:off x="9981183" y="2778405"/>
            <a:ext cx="254000" cy="302260"/>
          </a:xfrm>
          <a:prstGeom prst="rect">
            <a:avLst/>
          </a:prstGeom>
        </p:spPr>
        <p:txBody>
          <a:bodyPr vert="vert270" wrap="square" lIns="0" tIns="0" rIns="0" bIns="0" rtlCol="0">
            <a:spAutoFit/>
          </a:bodyPr>
          <a:lstStyle/>
          <a:p>
            <a:pPr marL="12700">
              <a:lnSpc>
                <a:spcPts val="1810"/>
              </a:lnSpc>
            </a:pPr>
            <a:r>
              <a:rPr sz="1800" dirty="0">
                <a:latin typeface="Calibri"/>
                <a:cs typeface="Calibri"/>
              </a:rPr>
              <a:t>.</a:t>
            </a:r>
            <a:r>
              <a:rPr sz="1800" spc="-5" dirty="0">
                <a:latin typeface="Calibri"/>
                <a:cs typeface="Calibri"/>
              </a:rPr>
              <a:t> </a:t>
            </a:r>
            <a:r>
              <a:rPr sz="1800" dirty="0">
                <a:latin typeface="Calibri"/>
                <a:cs typeface="Calibri"/>
              </a:rPr>
              <a:t>. </a:t>
            </a:r>
            <a:r>
              <a:rPr sz="1800" spc="-50" dirty="0">
                <a:latin typeface="Calibri"/>
                <a:cs typeface="Calibri"/>
              </a:rPr>
              <a:t>.</a:t>
            </a:r>
            <a:endParaRPr sz="1800">
              <a:latin typeface="Calibri"/>
              <a:cs typeface="Calibri"/>
            </a:endParaRPr>
          </a:p>
        </p:txBody>
      </p:sp>
      <p:sp>
        <p:nvSpPr>
          <p:cNvPr id="86" name="object 86"/>
          <p:cNvSpPr txBox="1"/>
          <p:nvPr/>
        </p:nvSpPr>
        <p:spPr>
          <a:xfrm>
            <a:off x="9785984" y="1337817"/>
            <a:ext cx="68834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Byte</a:t>
            </a:r>
            <a:r>
              <a:rPr sz="1800" spc="-35" dirty="0">
                <a:latin typeface="Calibri"/>
                <a:cs typeface="Calibri"/>
              </a:rPr>
              <a:t> </a:t>
            </a:r>
            <a:r>
              <a:rPr sz="1800" spc="-50" dirty="0">
                <a:latin typeface="Calibri"/>
                <a:cs typeface="Calibri"/>
              </a:rPr>
              <a:t>M</a:t>
            </a:r>
            <a:endParaRPr sz="1800">
              <a:latin typeface="Calibri"/>
              <a:cs typeface="Calibri"/>
            </a:endParaRPr>
          </a:p>
        </p:txBody>
      </p:sp>
      <p:sp>
        <p:nvSpPr>
          <p:cNvPr id="87" name="object 87"/>
          <p:cNvSpPr txBox="1"/>
          <p:nvPr/>
        </p:nvSpPr>
        <p:spPr>
          <a:xfrm>
            <a:off x="9981183" y="4828819"/>
            <a:ext cx="254000" cy="302260"/>
          </a:xfrm>
          <a:prstGeom prst="rect">
            <a:avLst/>
          </a:prstGeom>
        </p:spPr>
        <p:txBody>
          <a:bodyPr vert="vert270" wrap="square" lIns="0" tIns="0" rIns="0" bIns="0" rtlCol="0">
            <a:spAutoFit/>
          </a:bodyPr>
          <a:lstStyle/>
          <a:p>
            <a:pPr marL="12700">
              <a:lnSpc>
                <a:spcPts val="1810"/>
              </a:lnSpc>
            </a:pPr>
            <a:r>
              <a:rPr sz="1800" dirty="0">
                <a:latin typeface="Calibri"/>
                <a:cs typeface="Calibri"/>
              </a:rPr>
              <a:t>.</a:t>
            </a:r>
            <a:r>
              <a:rPr sz="1800" spc="-5" dirty="0">
                <a:latin typeface="Calibri"/>
                <a:cs typeface="Calibri"/>
              </a:rPr>
              <a:t> </a:t>
            </a:r>
            <a:r>
              <a:rPr sz="1800" dirty="0">
                <a:latin typeface="Calibri"/>
                <a:cs typeface="Calibri"/>
              </a:rPr>
              <a:t>. </a:t>
            </a:r>
            <a:r>
              <a:rPr sz="1800" spc="-50" dirty="0">
                <a:latin typeface="Calibri"/>
                <a:cs typeface="Calibri"/>
              </a:rPr>
              <a:t>.</a:t>
            </a:r>
            <a:endParaRPr sz="1800">
              <a:latin typeface="Calibri"/>
              <a:cs typeface="Calibri"/>
            </a:endParaRPr>
          </a:p>
        </p:txBody>
      </p:sp>
      <p:sp>
        <p:nvSpPr>
          <p:cNvPr id="88" name="object 88"/>
          <p:cNvSpPr txBox="1"/>
          <p:nvPr/>
        </p:nvSpPr>
        <p:spPr>
          <a:xfrm>
            <a:off x="11356213" y="3311161"/>
            <a:ext cx="528320" cy="1284605"/>
          </a:xfrm>
          <a:prstGeom prst="rect">
            <a:avLst/>
          </a:prstGeom>
        </p:spPr>
        <p:txBody>
          <a:bodyPr vert="vert270" wrap="square" lIns="0" tIns="0" rIns="0" bIns="0" rtlCol="0">
            <a:spAutoFit/>
          </a:bodyPr>
          <a:lstStyle/>
          <a:p>
            <a:pPr marL="12700">
              <a:lnSpc>
                <a:spcPts val="1810"/>
              </a:lnSpc>
            </a:pPr>
            <a:r>
              <a:rPr sz="1800" dirty="0">
                <a:latin typeface="Calibri"/>
                <a:cs typeface="Calibri"/>
              </a:rPr>
              <a:t>32</a:t>
            </a:r>
            <a:r>
              <a:rPr sz="1800" spc="-20" dirty="0">
                <a:latin typeface="Calibri"/>
                <a:cs typeface="Calibri"/>
              </a:rPr>
              <a:t> </a:t>
            </a:r>
            <a:r>
              <a:rPr sz="1800" dirty="0">
                <a:latin typeface="Calibri"/>
                <a:cs typeface="Calibri"/>
              </a:rPr>
              <a:t>Byte</a:t>
            </a:r>
            <a:r>
              <a:rPr sz="1800" spc="-20" dirty="0">
                <a:latin typeface="Calibri"/>
                <a:cs typeface="Calibri"/>
              </a:rPr>
              <a:t> Block</a:t>
            </a:r>
            <a:endParaRPr sz="1800">
              <a:latin typeface="Calibri"/>
              <a:cs typeface="Calibri"/>
            </a:endParaRPr>
          </a:p>
          <a:p>
            <a:pPr marL="12700">
              <a:lnSpc>
                <a:spcPct val="100000"/>
              </a:lnSpc>
            </a:pPr>
            <a:r>
              <a:rPr sz="1800" dirty="0">
                <a:latin typeface="Calibri"/>
                <a:cs typeface="Calibri"/>
              </a:rPr>
              <a:t>@</a:t>
            </a:r>
            <a:r>
              <a:rPr sz="1800" spc="10" dirty="0">
                <a:latin typeface="Calibri"/>
                <a:cs typeface="Calibri"/>
              </a:rPr>
              <a:t> </a:t>
            </a:r>
            <a:r>
              <a:rPr sz="1800" spc="-10" dirty="0">
                <a:latin typeface="Calibri"/>
                <a:cs typeface="Calibri"/>
              </a:rPr>
              <a:t>0x7fff0000</a:t>
            </a:r>
            <a:endParaRPr sz="1800">
              <a:latin typeface="Calibri"/>
              <a:cs typeface="Calibri"/>
            </a:endParaRPr>
          </a:p>
        </p:txBody>
      </p:sp>
      <p:sp>
        <p:nvSpPr>
          <p:cNvPr id="89" name="object 89"/>
          <p:cNvSpPr txBox="1"/>
          <p:nvPr/>
        </p:nvSpPr>
        <p:spPr>
          <a:xfrm>
            <a:off x="3715638" y="3272154"/>
            <a:ext cx="3700907" cy="289823"/>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Which</a:t>
            </a:r>
            <a:r>
              <a:rPr sz="1800" spc="5" dirty="0">
                <a:latin typeface="Calibri"/>
                <a:cs typeface="Calibri"/>
              </a:rPr>
              <a:t> </a:t>
            </a:r>
            <a:r>
              <a:rPr sz="1800" dirty="0">
                <a:latin typeface="Calibri"/>
                <a:cs typeface="Calibri"/>
              </a:rPr>
              <a:t>block</a:t>
            </a:r>
            <a:r>
              <a:rPr sz="1800" spc="-5" dirty="0">
                <a:latin typeface="Calibri"/>
                <a:cs typeface="Calibri"/>
              </a:rPr>
              <a:t> </a:t>
            </a:r>
            <a:r>
              <a:rPr sz="1800" dirty="0">
                <a:latin typeface="Calibri"/>
                <a:cs typeface="Calibri"/>
              </a:rPr>
              <a:t>in the</a:t>
            </a:r>
            <a:r>
              <a:rPr sz="1800" spc="10" dirty="0">
                <a:latin typeface="Calibri"/>
                <a:cs typeface="Calibri"/>
              </a:rPr>
              <a:t> </a:t>
            </a:r>
            <a:r>
              <a:rPr sz="1800" dirty="0">
                <a:latin typeface="Calibri"/>
                <a:cs typeface="Calibri"/>
              </a:rPr>
              <a:t>set</a:t>
            </a:r>
            <a:r>
              <a:rPr sz="1800" spc="-20" dirty="0">
                <a:latin typeface="Calibri"/>
                <a:cs typeface="Calibri"/>
              </a:rPr>
              <a:t> </a:t>
            </a:r>
            <a:r>
              <a:rPr sz="1800" dirty="0">
                <a:latin typeface="Calibri"/>
                <a:cs typeface="Calibri"/>
              </a:rPr>
              <a:t>should</a:t>
            </a:r>
            <a:r>
              <a:rPr sz="1800" spc="-10" dirty="0">
                <a:latin typeface="Calibri"/>
                <a:cs typeface="Calibri"/>
              </a:rPr>
              <a:t> </a:t>
            </a:r>
            <a:r>
              <a:rPr sz="1800" spc="-25" dirty="0">
                <a:latin typeface="Calibri"/>
                <a:cs typeface="Calibri"/>
              </a:rPr>
              <a:t>we</a:t>
            </a:r>
            <a:r>
              <a:rPr lang="en-US" sz="1800" spc="-25" dirty="0">
                <a:latin typeface="Calibri"/>
                <a:cs typeface="Calibri"/>
              </a:rPr>
              <a:t> evict</a:t>
            </a:r>
            <a:endParaRPr sz="1800" dirty="0">
              <a:latin typeface="Calibri"/>
              <a:cs typeface="Calibri"/>
            </a:endParaRPr>
          </a:p>
        </p:txBody>
      </p:sp>
      <p:sp>
        <p:nvSpPr>
          <p:cNvPr id="91" name="object 91"/>
          <p:cNvSpPr txBox="1"/>
          <p:nvPr/>
        </p:nvSpPr>
        <p:spPr>
          <a:xfrm>
            <a:off x="3715639" y="3546729"/>
            <a:ext cx="313880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to</a:t>
            </a:r>
            <a:r>
              <a:rPr sz="1800" spc="-25" dirty="0">
                <a:latin typeface="Calibri"/>
                <a:cs typeface="Calibri"/>
              </a:rPr>
              <a:t> </a:t>
            </a:r>
            <a:r>
              <a:rPr sz="1800" dirty="0">
                <a:latin typeface="Calibri"/>
                <a:cs typeface="Calibri"/>
              </a:rPr>
              <a:t>make</a:t>
            </a:r>
            <a:r>
              <a:rPr sz="1800" spc="-20" dirty="0">
                <a:latin typeface="Calibri"/>
                <a:cs typeface="Calibri"/>
              </a:rPr>
              <a:t> </a:t>
            </a:r>
            <a:r>
              <a:rPr sz="1800" dirty="0">
                <a:latin typeface="Calibri"/>
                <a:cs typeface="Calibri"/>
              </a:rPr>
              <a:t>space</a:t>
            </a:r>
            <a:r>
              <a:rPr sz="1800" spc="-15" dirty="0">
                <a:latin typeface="Calibri"/>
                <a:cs typeface="Calibri"/>
              </a:rPr>
              <a:t> </a:t>
            </a:r>
            <a:r>
              <a:rPr sz="1800" dirty="0">
                <a:latin typeface="Calibri"/>
                <a:cs typeface="Calibri"/>
              </a:rPr>
              <a:t>for</a:t>
            </a:r>
            <a:r>
              <a:rPr sz="1800" spc="-15" dirty="0">
                <a:latin typeface="Calibri"/>
                <a:cs typeface="Calibri"/>
              </a:rPr>
              <a:t> </a:t>
            </a:r>
            <a:r>
              <a:rPr sz="1800" dirty="0">
                <a:latin typeface="Calibri"/>
                <a:cs typeface="Calibri"/>
              </a:rPr>
              <a:t>the</a:t>
            </a:r>
            <a:r>
              <a:rPr sz="1800" spc="-20" dirty="0">
                <a:latin typeface="Calibri"/>
                <a:cs typeface="Calibri"/>
              </a:rPr>
              <a:t> </a:t>
            </a:r>
            <a:r>
              <a:rPr sz="1800" dirty="0">
                <a:latin typeface="Calibri"/>
                <a:cs typeface="Calibri"/>
              </a:rPr>
              <a:t>new</a:t>
            </a:r>
            <a:r>
              <a:rPr sz="1800" spc="-10" dirty="0">
                <a:latin typeface="Calibri"/>
                <a:cs typeface="Calibri"/>
              </a:rPr>
              <a:t> block?</a:t>
            </a:r>
            <a:endParaRPr sz="1800">
              <a:latin typeface="Calibri"/>
              <a:cs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9636252" y="2045648"/>
          <a:ext cx="1294129" cy="3336290"/>
        </p:xfrm>
        <a:graphic>
          <a:graphicData uri="http://schemas.openxmlformats.org/drawingml/2006/table">
            <a:tbl>
              <a:tblPr firstRow="1" bandRow="1">
                <a:tableStyleId>{2D5ABB26-0587-4C30-8999-92F81FD0307C}</a:tableStyleId>
              </a:tblPr>
              <a:tblGrid>
                <a:gridCol w="374015">
                  <a:extLst>
                    <a:ext uri="{9D8B030D-6E8A-4147-A177-3AD203B41FA5}">
                      <a16:colId xmlns:a16="http://schemas.microsoft.com/office/drawing/2014/main" val="20000"/>
                    </a:ext>
                  </a:extLst>
                </a:gridCol>
                <a:gridCol w="410209">
                  <a:extLst>
                    <a:ext uri="{9D8B030D-6E8A-4147-A177-3AD203B41FA5}">
                      <a16:colId xmlns:a16="http://schemas.microsoft.com/office/drawing/2014/main" val="20001"/>
                    </a:ext>
                  </a:extLst>
                </a:gridCol>
                <a:gridCol w="509905">
                  <a:extLst>
                    <a:ext uri="{9D8B030D-6E8A-4147-A177-3AD203B41FA5}">
                      <a16:colId xmlns:a16="http://schemas.microsoft.com/office/drawing/2014/main" val="20002"/>
                    </a:ext>
                  </a:extLst>
                </a:gridCol>
              </a:tblGrid>
              <a:tr h="297815">
                <a:tc>
                  <a:txBody>
                    <a:bodyPr/>
                    <a:lstStyle/>
                    <a:p>
                      <a:pPr marL="31750">
                        <a:lnSpc>
                          <a:spcPts val="211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211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2110"/>
                        </a:lnSpc>
                      </a:pPr>
                      <a:r>
                        <a:rPr sz="1800" spc="-25" dirty="0">
                          <a:latin typeface="Courier New"/>
                          <a:cs typeface="Courier New"/>
                        </a:rPr>
                        <a:t>0xe</a:t>
                      </a:r>
                      <a:endParaRPr sz="1800">
                        <a:latin typeface="Courier New"/>
                        <a:cs typeface="Courier New"/>
                      </a:endParaRPr>
                    </a:p>
                  </a:txBody>
                  <a:tcPr marL="0" marR="0" marT="0" marB="0"/>
                </a:tc>
                <a:extLst>
                  <a:ext uri="{0D108BD9-81ED-4DB2-BD59-A6C34878D82A}">
                    <a16:rowId xmlns:a16="http://schemas.microsoft.com/office/drawing/2014/main" val="10000"/>
                  </a:ext>
                </a:extLst>
              </a:tr>
              <a:tr h="27368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1"/>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0xb</a:t>
                      </a:r>
                      <a:endParaRPr sz="1800">
                        <a:latin typeface="Courier New"/>
                        <a:cs typeface="Courier New"/>
                      </a:endParaRPr>
                    </a:p>
                  </a:txBody>
                  <a:tcPr marL="0" marR="0" marT="0" marB="0"/>
                </a:tc>
                <a:extLst>
                  <a:ext uri="{0D108BD9-81ED-4DB2-BD59-A6C34878D82A}">
                    <a16:rowId xmlns:a16="http://schemas.microsoft.com/office/drawing/2014/main" val="10002"/>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3"/>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0xc</a:t>
                      </a:r>
                      <a:endParaRPr sz="1800">
                        <a:latin typeface="Courier New"/>
                        <a:cs typeface="Courier New"/>
                      </a:endParaRPr>
                    </a:p>
                  </a:txBody>
                  <a:tcPr marL="0" marR="0" marT="0" marB="0"/>
                </a:tc>
                <a:extLst>
                  <a:ext uri="{0D108BD9-81ED-4DB2-BD59-A6C34878D82A}">
                    <a16:rowId xmlns:a16="http://schemas.microsoft.com/office/drawing/2014/main" val="10004"/>
                  </a:ext>
                </a:extLst>
              </a:tr>
              <a:tr h="27368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5"/>
                  </a:ext>
                </a:extLst>
              </a:tr>
              <a:tr h="27368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0xd</a:t>
                      </a:r>
                      <a:endParaRPr sz="1800">
                        <a:latin typeface="Courier New"/>
                        <a:cs typeface="Courier New"/>
                      </a:endParaRPr>
                    </a:p>
                  </a:txBody>
                  <a:tcPr marL="0" marR="0" marT="0" marB="0"/>
                </a:tc>
                <a:extLst>
                  <a:ext uri="{0D108BD9-81ED-4DB2-BD59-A6C34878D82A}">
                    <a16:rowId xmlns:a16="http://schemas.microsoft.com/office/drawing/2014/main" val="10006"/>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7"/>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0xe</a:t>
                      </a:r>
                      <a:endParaRPr sz="1800">
                        <a:latin typeface="Courier New"/>
                        <a:cs typeface="Courier New"/>
                      </a:endParaRPr>
                    </a:p>
                  </a:txBody>
                  <a:tcPr marL="0" marR="0" marT="0" marB="0"/>
                </a:tc>
                <a:extLst>
                  <a:ext uri="{0D108BD9-81ED-4DB2-BD59-A6C34878D82A}">
                    <a16:rowId xmlns:a16="http://schemas.microsoft.com/office/drawing/2014/main" val="10008"/>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9"/>
                  </a:ext>
                </a:extLst>
              </a:tr>
              <a:tr h="27368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0xb</a:t>
                      </a:r>
                      <a:endParaRPr sz="1800">
                        <a:latin typeface="Courier New"/>
                        <a:cs typeface="Courier New"/>
                      </a:endParaRPr>
                    </a:p>
                  </a:txBody>
                  <a:tcPr marL="0" marR="0" marT="0" marB="0"/>
                </a:tc>
                <a:extLst>
                  <a:ext uri="{0D108BD9-81ED-4DB2-BD59-A6C34878D82A}">
                    <a16:rowId xmlns:a16="http://schemas.microsoft.com/office/drawing/2014/main" val="10010"/>
                  </a:ext>
                </a:extLst>
              </a:tr>
              <a:tr h="29781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0xe</a:t>
                      </a:r>
                      <a:endParaRPr sz="1800">
                        <a:latin typeface="Courier New"/>
                        <a:cs typeface="Courier New"/>
                      </a:endParaRPr>
                    </a:p>
                  </a:txBody>
                  <a:tcPr marL="0" marR="0" marT="0" marB="0"/>
                </a:tc>
                <a:extLst>
                  <a:ext uri="{0D108BD9-81ED-4DB2-BD59-A6C34878D82A}">
                    <a16:rowId xmlns:a16="http://schemas.microsoft.com/office/drawing/2014/main" val="10011"/>
                  </a:ext>
                </a:extLst>
              </a:tr>
            </a:tbl>
          </a:graphicData>
        </a:graphic>
      </p:graphicFrame>
      <p:sp>
        <p:nvSpPr>
          <p:cNvPr id="3" name="object 3"/>
          <p:cNvSpPr txBox="1">
            <a:spLocks noGrp="1"/>
          </p:cNvSpPr>
          <p:nvPr>
            <p:ph type="title"/>
          </p:nvPr>
        </p:nvSpPr>
        <p:spPr>
          <a:xfrm>
            <a:off x="709371" y="486160"/>
            <a:ext cx="8959850" cy="1253490"/>
          </a:xfrm>
          <a:prstGeom prst="rect">
            <a:avLst/>
          </a:prstGeom>
        </p:spPr>
        <p:txBody>
          <a:bodyPr vert="horz" wrap="square" lIns="0" tIns="136525" rIns="0" bIns="0" rtlCol="0">
            <a:spAutoFit/>
          </a:bodyPr>
          <a:lstStyle/>
          <a:p>
            <a:pPr marL="12700">
              <a:lnSpc>
                <a:spcPct val="100000"/>
              </a:lnSpc>
              <a:spcBef>
                <a:spcPts val="1075"/>
              </a:spcBef>
            </a:pPr>
            <a:r>
              <a:rPr spc="-10" dirty="0"/>
              <a:t>Least-</a:t>
            </a:r>
            <a:r>
              <a:rPr dirty="0"/>
              <a:t>Recently</a:t>
            </a:r>
            <a:r>
              <a:rPr spc="-60" dirty="0"/>
              <a:t> </a:t>
            </a:r>
            <a:r>
              <a:rPr dirty="0"/>
              <a:t>Used</a:t>
            </a:r>
            <a:r>
              <a:rPr spc="-55" dirty="0"/>
              <a:t> </a:t>
            </a:r>
            <a:r>
              <a:rPr dirty="0"/>
              <a:t>(LRU)</a:t>
            </a:r>
            <a:r>
              <a:rPr spc="-80" dirty="0"/>
              <a:t> </a:t>
            </a:r>
            <a:r>
              <a:rPr spc="-10" dirty="0"/>
              <a:t>Replacement</a:t>
            </a:r>
          </a:p>
          <a:p>
            <a:pPr marL="12700">
              <a:lnSpc>
                <a:spcPct val="100000"/>
              </a:lnSpc>
              <a:spcBef>
                <a:spcPts val="535"/>
              </a:spcBef>
            </a:pPr>
            <a:r>
              <a:rPr sz="2400" b="1" dirty="0">
                <a:latin typeface="Calibri"/>
                <a:cs typeface="Calibri"/>
              </a:rPr>
              <a:t>Evict</a:t>
            </a:r>
            <a:r>
              <a:rPr sz="2400" b="1" spc="-60" dirty="0">
                <a:latin typeface="Calibri"/>
                <a:cs typeface="Calibri"/>
              </a:rPr>
              <a:t> </a:t>
            </a:r>
            <a:r>
              <a:rPr sz="2400" b="1" dirty="0">
                <a:latin typeface="Calibri"/>
                <a:cs typeface="Calibri"/>
              </a:rPr>
              <a:t>the</a:t>
            </a:r>
            <a:r>
              <a:rPr sz="2400" b="1" spc="-25" dirty="0">
                <a:latin typeface="Calibri"/>
                <a:cs typeface="Calibri"/>
              </a:rPr>
              <a:t> </a:t>
            </a:r>
            <a:r>
              <a:rPr sz="2400" b="1" dirty="0">
                <a:latin typeface="Calibri"/>
                <a:cs typeface="Calibri"/>
              </a:rPr>
              <a:t>block</a:t>
            </a:r>
            <a:r>
              <a:rPr sz="2400" b="1" spc="-40" dirty="0">
                <a:latin typeface="Calibri"/>
                <a:cs typeface="Calibri"/>
              </a:rPr>
              <a:t> </a:t>
            </a:r>
            <a:r>
              <a:rPr sz="2400" b="1" dirty="0">
                <a:latin typeface="Calibri"/>
                <a:cs typeface="Calibri"/>
              </a:rPr>
              <a:t>that</a:t>
            </a:r>
            <a:r>
              <a:rPr sz="2400" b="1" spc="-20" dirty="0">
                <a:latin typeface="Calibri"/>
                <a:cs typeface="Calibri"/>
              </a:rPr>
              <a:t> </a:t>
            </a:r>
            <a:r>
              <a:rPr sz="2400" b="1" dirty="0">
                <a:latin typeface="Calibri"/>
                <a:cs typeface="Calibri"/>
              </a:rPr>
              <a:t>was</a:t>
            </a:r>
            <a:r>
              <a:rPr sz="2400" b="1" spc="-40" dirty="0">
                <a:latin typeface="Calibri"/>
                <a:cs typeface="Calibri"/>
              </a:rPr>
              <a:t> </a:t>
            </a:r>
            <a:r>
              <a:rPr sz="2400" b="1" dirty="0">
                <a:latin typeface="Calibri"/>
                <a:cs typeface="Calibri"/>
              </a:rPr>
              <a:t>used</a:t>
            </a:r>
            <a:r>
              <a:rPr sz="2400" b="1" spc="-30" dirty="0">
                <a:latin typeface="Calibri"/>
                <a:cs typeface="Calibri"/>
              </a:rPr>
              <a:t> </a:t>
            </a:r>
            <a:r>
              <a:rPr sz="2400" b="1" dirty="0">
                <a:latin typeface="Calibri"/>
                <a:cs typeface="Calibri"/>
              </a:rPr>
              <a:t>the</a:t>
            </a:r>
            <a:r>
              <a:rPr sz="2400" b="1" spc="-25" dirty="0">
                <a:latin typeface="Calibri"/>
                <a:cs typeface="Calibri"/>
              </a:rPr>
              <a:t> </a:t>
            </a:r>
            <a:r>
              <a:rPr sz="2400" b="1" dirty="0">
                <a:latin typeface="Calibri"/>
                <a:cs typeface="Calibri"/>
              </a:rPr>
              <a:t>furthest</a:t>
            </a:r>
            <a:r>
              <a:rPr sz="2400" b="1" spc="-15" dirty="0">
                <a:latin typeface="Calibri"/>
                <a:cs typeface="Calibri"/>
              </a:rPr>
              <a:t> </a:t>
            </a:r>
            <a:r>
              <a:rPr sz="2400" b="1" dirty="0">
                <a:latin typeface="Calibri"/>
                <a:cs typeface="Calibri"/>
              </a:rPr>
              <a:t>in</a:t>
            </a:r>
            <a:r>
              <a:rPr sz="2400" b="1" spc="-40" dirty="0">
                <a:latin typeface="Calibri"/>
                <a:cs typeface="Calibri"/>
              </a:rPr>
              <a:t> </a:t>
            </a:r>
            <a:r>
              <a:rPr sz="2400" b="1" dirty="0">
                <a:latin typeface="Calibri"/>
                <a:cs typeface="Calibri"/>
              </a:rPr>
              <a:t>the</a:t>
            </a:r>
            <a:r>
              <a:rPr sz="2400" b="1" spc="-25" dirty="0">
                <a:latin typeface="Calibri"/>
                <a:cs typeface="Calibri"/>
              </a:rPr>
              <a:t> </a:t>
            </a:r>
            <a:r>
              <a:rPr sz="2400" b="1" spc="-10" dirty="0">
                <a:latin typeface="Calibri"/>
                <a:cs typeface="Calibri"/>
              </a:rPr>
              <a:t>execution’s</a:t>
            </a:r>
            <a:r>
              <a:rPr sz="2400" b="1" spc="-30" dirty="0">
                <a:latin typeface="Calibri"/>
                <a:cs typeface="Calibri"/>
              </a:rPr>
              <a:t> </a:t>
            </a:r>
            <a:r>
              <a:rPr sz="2400" b="1" spc="-20" dirty="0">
                <a:latin typeface="Calibri"/>
                <a:cs typeface="Calibri"/>
              </a:rPr>
              <a:t>past</a:t>
            </a:r>
            <a:endParaRPr sz="2400">
              <a:latin typeface="Calibri"/>
              <a:cs typeface="Calibri"/>
            </a:endParaRPr>
          </a:p>
        </p:txBody>
      </p:sp>
      <p:grpSp>
        <p:nvGrpSpPr>
          <p:cNvPr id="4" name="object 4"/>
          <p:cNvGrpSpPr/>
          <p:nvPr/>
        </p:nvGrpSpPr>
        <p:grpSpPr>
          <a:xfrm>
            <a:off x="2712466" y="3328161"/>
            <a:ext cx="6767195" cy="762635"/>
            <a:chOff x="2712466" y="3328161"/>
            <a:chExt cx="6767195" cy="762635"/>
          </a:xfrm>
        </p:grpSpPr>
        <p:sp>
          <p:nvSpPr>
            <p:cNvPr id="5" name="object 5"/>
            <p:cNvSpPr/>
            <p:nvPr/>
          </p:nvSpPr>
          <p:spPr>
            <a:xfrm>
              <a:off x="2718816" y="3334511"/>
              <a:ext cx="6754495" cy="749935"/>
            </a:xfrm>
            <a:custGeom>
              <a:avLst/>
              <a:gdLst/>
              <a:ahLst/>
              <a:cxnLst/>
              <a:rect l="l" t="t" r="r" b="b"/>
              <a:pathLst>
                <a:path w="6754495" h="749935">
                  <a:moveTo>
                    <a:pt x="6754368" y="0"/>
                  </a:moveTo>
                  <a:lnTo>
                    <a:pt x="0" y="0"/>
                  </a:lnTo>
                  <a:lnTo>
                    <a:pt x="0" y="749807"/>
                  </a:lnTo>
                  <a:lnTo>
                    <a:pt x="6754368" y="749807"/>
                  </a:lnTo>
                  <a:lnTo>
                    <a:pt x="6754368" y="0"/>
                  </a:lnTo>
                  <a:close/>
                </a:path>
              </a:pathLst>
            </a:custGeom>
            <a:solidFill>
              <a:srgbClr val="8FAADC"/>
            </a:solidFill>
          </p:spPr>
          <p:txBody>
            <a:bodyPr wrap="square" lIns="0" tIns="0" rIns="0" bIns="0" rtlCol="0"/>
            <a:lstStyle/>
            <a:p>
              <a:endParaRPr/>
            </a:p>
          </p:txBody>
        </p:sp>
        <p:sp>
          <p:nvSpPr>
            <p:cNvPr id="6" name="object 6"/>
            <p:cNvSpPr/>
            <p:nvPr/>
          </p:nvSpPr>
          <p:spPr>
            <a:xfrm>
              <a:off x="2718816" y="3334511"/>
              <a:ext cx="6754495" cy="749935"/>
            </a:xfrm>
            <a:custGeom>
              <a:avLst/>
              <a:gdLst/>
              <a:ahLst/>
              <a:cxnLst/>
              <a:rect l="l" t="t" r="r" b="b"/>
              <a:pathLst>
                <a:path w="6754495" h="749935">
                  <a:moveTo>
                    <a:pt x="0" y="749807"/>
                  </a:moveTo>
                  <a:lnTo>
                    <a:pt x="6754368" y="749807"/>
                  </a:lnTo>
                  <a:lnTo>
                    <a:pt x="6754368" y="0"/>
                  </a:lnTo>
                  <a:lnTo>
                    <a:pt x="0" y="0"/>
                  </a:lnTo>
                  <a:lnTo>
                    <a:pt x="0" y="749807"/>
                  </a:lnTo>
                  <a:close/>
                </a:path>
              </a:pathLst>
            </a:custGeom>
            <a:ln w="12700">
              <a:solidFill>
                <a:srgbClr val="2E528F"/>
              </a:solidFill>
            </a:ln>
          </p:spPr>
          <p:txBody>
            <a:bodyPr wrap="square" lIns="0" tIns="0" rIns="0" bIns="0" rtlCol="0"/>
            <a:lstStyle/>
            <a:p>
              <a:endParaRPr/>
            </a:p>
          </p:txBody>
        </p:sp>
      </p:grpSp>
      <p:sp>
        <p:nvSpPr>
          <p:cNvPr id="7" name="object 7"/>
          <p:cNvSpPr txBox="1"/>
          <p:nvPr/>
        </p:nvSpPr>
        <p:spPr>
          <a:xfrm>
            <a:off x="2771520" y="3449682"/>
            <a:ext cx="254000" cy="487680"/>
          </a:xfrm>
          <a:prstGeom prst="rect">
            <a:avLst/>
          </a:prstGeom>
        </p:spPr>
        <p:txBody>
          <a:bodyPr vert="vert270" wrap="square" lIns="0" tIns="0" rIns="0" bIns="0" rtlCol="0">
            <a:spAutoFit/>
          </a:bodyPr>
          <a:lstStyle/>
          <a:p>
            <a:pPr marL="12700">
              <a:lnSpc>
                <a:spcPts val="1810"/>
              </a:lnSpc>
            </a:pPr>
            <a:r>
              <a:rPr sz="1800" dirty="0">
                <a:latin typeface="Calibri"/>
                <a:cs typeface="Calibri"/>
              </a:rPr>
              <a:t>Set</a:t>
            </a:r>
            <a:r>
              <a:rPr sz="1800" spc="-25" dirty="0">
                <a:latin typeface="Calibri"/>
                <a:cs typeface="Calibri"/>
              </a:rPr>
              <a:t> </a:t>
            </a:r>
            <a:r>
              <a:rPr sz="1800" spc="-50" dirty="0">
                <a:latin typeface="Calibri"/>
                <a:cs typeface="Calibri"/>
              </a:rPr>
              <a:t>0</a:t>
            </a:r>
            <a:endParaRPr sz="1800">
              <a:latin typeface="Calibri"/>
              <a:cs typeface="Calibri"/>
            </a:endParaRPr>
          </a:p>
        </p:txBody>
      </p:sp>
      <p:sp>
        <p:nvSpPr>
          <p:cNvPr id="8" name="object 8"/>
          <p:cNvSpPr txBox="1"/>
          <p:nvPr/>
        </p:nvSpPr>
        <p:spPr>
          <a:xfrm>
            <a:off x="4808220"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algn="ctr">
              <a:lnSpc>
                <a:spcPct val="100000"/>
              </a:lnSpc>
              <a:spcBef>
                <a:spcPts val="385"/>
              </a:spcBef>
            </a:pPr>
            <a:r>
              <a:rPr sz="1800" dirty="0">
                <a:latin typeface="Calibri"/>
                <a:cs typeface="Calibri"/>
              </a:rPr>
              <a:t>a</a:t>
            </a:r>
            <a:endParaRPr sz="1800">
              <a:latin typeface="Calibri"/>
              <a:cs typeface="Calibri"/>
            </a:endParaRPr>
          </a:p>
        </p:txBody>
      </p:sp>
      <p:grpSp>
        <p:nvGrpSpPr>
          <p:cNvPr id="9" name="object 9"/>
          <p:cNvGrpSpPr/>
          <p:nvPr/>
        </p:nvGrpSpPr>
        <p:grpSpPr>
          <a:xfrm>
            <a:off x="3206242" y="3465321"/>
            <a:ext cx="1437640" cy="414020"/>
            <a:chOff x="3206242" y="3465321"/>
            <a:chExt cx="1437640" cy="414020"/>
          </a:xfrm>
        </p:grpSpPr>
        <p:sp>
          <p:nvSpPr>
            <p:cNvPr id="10" name="object 10"/>
            <p:cNvSpPr/>
            <p:nvPr/>
          </p:nvSpPr>
          <p:spPr>
            <a:xfrm>
              <a:off x="3212592" y="3471671"/>
              <a:ext cx="1424940" cy="401320"/>
            </a:xfrm>
            <a:custGeom>
              <a:avLst/>
              <a:gdLst/>
              <a:ahLst/>
              <a:cxnLst/>
              <a:rect l="l" t="t" r="r" b="b"/>
              <a:pathLst>
                <a:path w="1424939" h="401320">
                  <a:moveTo>
                    <a:pt x="1424940" y="0"/>
                  </a:moveTo>
                  <a:lnTo>
                    <a:pt x="0" y="0"/>
                  </a:lnTo>
                  <a:lnTo>
                    <a:pt x="0" y="400811"/>
                  </a:lnTo>
                  <a:lnTo>
                    <a:pt x="1424940" y="400811"/>
                  </a:lnTo>
                  <a:lnTo>
                    <a:pt x="1424940" y="0"/>
                  </a:lnTo>
                  <a:close/>
                </a:path>
              </a:pathLst>
            </a:custGeom>
            <a:solidFill>
              <a:srgbClr val="DAE2F3"/>
            </a:solidFill>
          </p:spPr>
          <p:txBody>
            <a:bodyPr wrap="square" lIns="0" tIns="0" rIns="0" bIns="0" rtlCol="0"/>
            <a:lstStyle/>
            <a:p>
              <a:endParaRPr/>
            </a:p>
          </p:txBody>
        </p:sp>
        <p:sp>
          <p:nvSpPr>
            <p:cNvPr id="11" name="object 11"/>
            <p:cNvSpPr/>
            <p:nvPr/>
          </p:nvSpPr>
          <p:spPr>
            <a:xfrm>
              <a:off x="3212592" y="3471671"/>
              <a:ext cx="1424940" cy="401320"/>
            </a:xfrm>
            <a:custGeom>
              <a:avLst/>
              <a:gdLst/>
              <a:ahLst/>
              <a:cxnLst/>
              <a:rect l="l" t="t" r="r" b="b"/>
              <a:pathLst>
                <a:path w="1424939" h="401320">
                  <a:moveTo>
                    <a:pt x="0" y="400811"/>
                  </a:moveTo>
                  <a:lnTo>
                    <a:pt x="1424940" y="400811"/>
                  </a:lnTo>
                  <a:lnTo>
                    <a:pt x="1424940" y="0"/>
                  </a:lnTo>
                  <a:lnTo>
                    <a:pt x="0" y="0"/>
                  </a:lnTo>
                  <a:lnTo>
                    <a:pt x="0" y="400811"/>
                  </a:lnTo>
                  <a:close/>
                </a:path>
              </a:pathLst>
            </a:custGeom>
            <a:ln w="12700">
              <a:solidFill>
                <a:srgbClr val="2E528F"/>
              </a:solidFill>
            </a:ln>
          </p:spPr>
          <p:txBody>
            <a:bodyPr wrap="square" lIns="0" tIns="0" rIns="0" bIns="0" rtlCol="0"/>
            <a:lstStyle/>
            <a:p>
              <a:endParaRPr/>
            </a:p>
          </p:txBody>
        </p:sp>
      </p:grpSp>
      <p:sp>
        <p:nvSpPr>
          <p:cNvPr id="12" name="object 12"/>
          <p:cNvSpPr txBox="1"/>
          <p:nvPr/>
        </p:nvSpPr>
        <p:spPr>
          <a:xfrm>
            <a:off x="3855846" y="3507994"/>
            <a:ext cx="1397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e</a:t>
            </a:r>
            <a:endParaRPr sz="1800">
              <a:latin typeface="Calibri"/>
              <a:cs typeface="Calibri"/>
            </a:endParaRPr>
          </a:p>
        </p:txBody>
      </p:sp>
      <p:sp>
        <p:nvSpPr>
          <p:cNvPr id="13" name="object 13"/>
          <p:cNvSpPr txBox="1"/>
          <p:nvPr/>
        </p:nvSpPr>
        <p:spPr>
          <a:xfrm>
            <a:off x="6373367"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marL="1270" algn="ctr">
              <a:lnSpc>
                <a:spcPct val="100000"/>
              </a:lnSpc>
              <a:spcBef>
                <a:spcPts val="385"/>
              </a:spcBef>
            </a:pPr>
            <a:r>
              <a:rPr sz="1800" dirty="0">
                <a:latin typeface="Calibri"/>
                <a:cs typeface="Calibri"/>
              </a:rPr>
              <a:t>b</a:t>
            </a:r>
            <a:endParaRPr sz="1800">
              <a:latin typeface="Calibri"/>
              <a:cs typeface="Calibri"/>
            </a:endParaRPr>
          </a:p>
        </p:txBody>
      </p:sp>
      <p:sp>
        <p:nvSpPr>
          <p:cNvPr id="14" name="object 14"/>
          <p:cNvSpPr txBox="1"/>
          <p:nvPr/>
        </p:nvSpPr>
        <p:spPr>
          <a:xfrm>
            <a:off x="7940040" y="3464052"/>
            <a:ext cx="1424940" cy="402590"/>
          </a:xfrm>
          <a:prstGeom prst="rect">
            <a:avLst/>
          </a:prstGeom>
          <a:solidFill>
            <a:srgbClr val="DAE2F3"/>
          </a:solidFill>
          <a:ln w="12700">
            <a:solidFill>
              <a:srgbClr val="2E528F"/>
            </a:solidFill>
          </a:ln>
        </p:spPr>
        <p:txBody>
          <a:bodyPr vert="horz" wrap="square" lIns="0" tIns="49530" rIns="0" bIns="0" rtlCol="0">
            <a:spAutoFit/>
          </a:bodyPr>
          <a:lstStyle/>
          <a:p>
            <a:pPr marL="3810" algn="ctr">
              <a:lnSpc>
                <a:spcPct val="100000"/>
              </a:lnSpc>
              <a:spcBef>
                <a:spcPts val="390"/>
              </a:spcBef>
            </a:pPr>
            <a:r>
              <a:rPr sz="1800" dirty="0">
                <a:latin typeface="Calibri"/>
                <a:cs typeface="Calibri"/>
              </a:rPr>
              <a:t>c</a:t>
            </a:r>
            <a:endParaRPr sz="1800">
              <a:latin typeface="Calibri"/>
              <a:cs typeface="Calibri"/>
            </a:endParaRPr>
          </a:p>
        </p:txBody>
      </p:sp>
      <p:pic>
        <p:nvPicPr>
          <p:cNvPr id="15" name="object 15"/>
          <p:cNvPicPr/>
          <p:nvPr/>
        </p:nvPicPr>
        <p:blipFill>
          <a:blip r:embed="rId2" cstate="print"/>
          <a:stretch>
            <a:fillRect/>
          </a:stretch>
        </p:blipFill>
        <p:spPr>
          <a:xfrm>
            <a:off x="11042650" y="3792982"/>
            <a:ext cx="166624" cy="160528"/>
          </a:xfrm>
          <a:prstGeom prst="rect">
            <a:avLst/>
          </a:prstGeom>
        </p:spPr>
      </p:pic>
      <p:sp>
        <p:nvSpPr>
          <p:cNvPr id="16" name="object 16"/>
          <p:cNvSpPr/>
          <p:nvPr/>
        </p:nvSpPr>
        <p:spPr>
          <a:xfrm>
            <a:off x="11028806" y="2243327"/>
            <a:ext cx="171450" cy="1409065"/>
          </a:xfrm>
          <a:custGeom>
            <a:avLst/>
            <a:gdLst/>
            <a:ahLst/>
            <a:cxnLst/>
            <a:rect l="l" t="t" r="r" b="b"/>
            <a:pathLst>
              <a:path w="171450" h="1409064">
                <a:moveTo>
                  <a:pt x="114300" y="142875"/>
                </a:moveTo>
                <a:lnTo>
                  <a:pt x="57150" y="142875"/>
                </a:lnTo>
                <a:lnTo>
                  <a:pt x="57150" y="1408557"/>
                </a:lnTo>
                <a:lnTo>
                  <a:pt x="114300" y="1408557"/>
                </a:lnTo>
                <a:lnTo>
                  <a:pt x="114300" y="142875"/>
                </a:lnTo>
                <a:close/>
              </a:path>
              <a:path w="171450" h="1409064">
                <a:moveTo>
                  <a:pt x="85725" y="0"/>
                </a:moveTo>
                <a:lnTo>
                  <a:pt x="0" y="171450"/>
                </a:lnTo>
                <a:lnTo>
                  <a:pt x="57150" y="171450"/>
                </a:lnTo>
                <a:lnTo>
                  <a:pt x="57150" y="142875"/>
                </a:lnTo>
                <a:lnTo>
                  <a:pt x="157162" y="142875"/>
                </a:lnTo>
                <a:lnTo>
                  <a:pt x="85725" y="0"/>
                </a:lnTo>
                <a:close/>
              </a:path>
              <a:path w="171450" h="1409064">
                <a:moveTo>
                  <a:pt x="157162" y="142875"/>
                </a:moveTo>
                <a:lnTo>
                  <a:pt x="114300" y="142875"/>
                </a:lnTo>
                <a:lnTo>
                  <a:pt x="114300" y="171450"/>
                </a:lnTo>
                <a:lnTo>
                  <a:pt x="171450" y="171450"/>
                </a:lnTo>
                <a:lnTo>
                  <a:pt x="157162" y="142875"/>
                </a:lnTo>
                <a:close/>
              </a:path>
            </a:pathLst>
          </a:custGeom>
          <a:solidFill>
            <a:srgbClr val="00AF50"/>
          </a:solidFill>
        </p:spPr>
        <p:txBody>
          <a:bodyPr wrap="square" lIns="0" tIns="0" rIns="0" bIns="0" rtlCol="0"/>
          <a:lstStyle/>
          <a:p>
            <a:endParaRPr/>
          </a:p>
        </p:txBody>
      </p:sp>
      <p:sp>
        <p:nvSpPr>
          <p:cNvPr id="17" name="object 17"/>
          <p:cNvSpPr/>
          <p:nvPr/>
        </p:nvSpPr>
        <p:spPr>
          <a:xfrm>
            <a:off x="11040998" y="4015740"/>
            <a:ext cx="171450" cy="1426845"/>
          </a:xfrm>
          <a:custGeom>
            <a:avLst/>
            <a:gdLst/>
            <a:ahLst/>
            <a:cxnLst/>
            <a:rect l="l" t="t" r="r" b="b"/>
            <a:pathLst>
              <a:path w="171450" h="1426845">
                <a:moveTo>
                  <a:pt x="57150" y="1255014"/>
                </a:moveTo>
                <a:lnTo>
                  <a:pt x="0" y="1255014"/>
                </a:lnTo>
                <a:lnTo>
                  <a:pt x="85725" y="1426464"/>
                </a:lnTo>
                <a:lnTo>
                  <a:pt x="157162" y="1283589"/>
                </a:lnTo>
                <a:lnTo>
                  <a:pt x="57150" y="1283589"/>
                </a:lnTo>
                <a:lnTo>
                  <a:pt x="57150" y="1255014"/>
                </a:lnTo>
                <a:close/>
              </a:path>
              <a:path w="171450" h="1426845">
                <a:moveTo>
                  <a:pt x="114300" y="0"/>
                </a:moveTo>
                <a:lnTo>
                  <a:pt x="57150" y="0"/>
                </a:lnTo>
                <a:lnTo>
                  <a:pt x="57150" y="1283589"/>
                </a:lnTo>
                <a:lnTo>
                  <a:pt x="114300" y="1283589"/>
                </a:lnTo>
                <a:lnTo>
                  <a:pt x="114300" y="0"/>
                </a:lnTo>
                <a:close/>
              </a:path>
              <a:path w="171450" h="1426845">
                <a:moveTo>
                  <a:pt x="171450" y="1255014"/>
                </a:moveTo>
                <a:lnTo>
                  <a:pt x="114300" y="1255014"/>
                </a:lnTo>
                <a:lnTo>
                  <a:pt x="114300" y="1283589"/>
                </a:lnTo>
                <a:lnTo>
                  <a:pt x="157162" y="1283589"/>
                </a:lnTo>
                <a:lnTo>
                  <a:pt x="171450" y="1255014"/>
                </a:lnTo>
                <a:close/>
              </a:path>
            </a:pathLst>
          </a:custGeom>
          <a:solidFill>
            <a:srgbClr val="FF0000"/>
          </a:solidFill>
        </p:spPr>
        <p:txBody>
          <a:bodyPr wrap="square" lIns="0" tIns="0" rIns="0" bIns="0" rtlCol="0"/>
          <a:lstStyle/>
          <a:p>
            <a:endParaRPr/>
          </a:p>
        </p:txBody>
      </p:sp>
      <p:sp>
        <p:nvSpPr>
          <p:cNvPr id="18" name="object 18"/>
          <p:cNvSpPr txBox="1"/>
          <p:nvPr/>
        </p:nvSpPr>
        <p:spPr>
          <a:xfrm>
            <a:off x="11177523" y="2525584"/>
            <a:ext cx="254000" cy="924560"/>
          </a:xfrm>
          <a:prstGeom prst="rect">
            <a:avLst/>
          </a:prstGeom>
        </p:spPr>
        <p:txBody>
          <a:bodyPr vert="vert270" wrap="square" lIns="0" tIns="0" rIns="0" bIns="0" rtlCol="0">
            <a:spAutoFit/>
          </a:bodyPr>
          <a:lstStyle/>
          <a:p>
            <a:pPr marL="12700">
              <a:lnSpc>
                <a:spcPts val="1810"/>
              </a:lnSpc>
            </a:pPr>
            <a:r>
              <a:rPr sz="1800" spc="-10" dirty="0">
                <a:latin typeface="Calibri"/>
                <a:cs typeface="Calibri"/>
              </a:rPr>
              <a:t>knowable</a:t>
            </a:r>
            <a:endParaRPr sz="1800">
              <a:latin typeface="Calibri"/>
              <a:cs typeface="Calibri"/>
            </a:endParaRPr>
          </a:p>
        </p:txBody>
      </p:sp>
      <p:sp>
        <p:nvSpPr>
          <p:cNvPr id="19" name="object 19"/>
          <p:cNvSpPr txBox="1"/>
          <p:nvPr/>
        </p:nvSpPr>
        <p:spPr>
          <a:xfrm>
            <a:off x="11202289" y="4133854"/>
            <a:ext cx="254000" cy="943610"/>
          </a:xfrm>
          <a:prstGeom prst="rect">
            <a:avLst/>
          </a:prstGeom>
        </p:spPr>
        <p:txBody>
          <a:bodyPr vert="vert270" wrap="square" lIns="0" tIns="0" rIns="0" bIns="0" rtlCol="0">
            <a:spAutoFit/>
          </a:bodyPr>
          <a:lstStyle/>
          <a:p>
            <a:pPr marL="12700">
              <a:lnSpc>
                <a:spcPts val="1810"/>
              </a:lnSpc>
            </a:pPr>
            <a:r>
              <a:rPr sz="1800" spc="-10" dirty="0">
                <a:latin typeface="Calibri"/>
                <a:cs typeface="Calibri"/>
              </a:rPr>
              <a:t>guessable</a:t>
            </a:r>
            <a:endParaRPr sz="1800">
              <a:latin typeface="Calibri"/>
              <a:cs typeface="Calibri"/>
            </a:endParaRPr>
          </a:p>
        </p:txBody>
      </p:sp>
      <p:sp>
        <p:nvSpPr>
          <p:cNvPr id="20" name="object 20"/>
          <p:cNvSpPr txBox="1"/>
          <p:nvPr/>
        </p:nvSpPr>
        <p:spPr>
          <a:xfrm>
            <a:off x="709371" y="4120419"/>
            <a:ext cx="8462010" cy="2091689"/>
          </a:xfrm>
          <a:prstGeom prst="rect">
            <a:avLst/>
          </a:prstGeom>
        </p:spPr>
        <p:txBody>
          <a:bodyPr vert="horz" wrap="square" lIns="0" tIns="80645" rIns="0" bIns="0" rtlCol="0">
            <a:spAutoFit/>
          </a:bodyPr>
          <a:lstStyle/>
          <a:p>
            <a:pPr marL="2667000">
              <a:lnSpc>
                <a:spcPct val="100000"/>
              </a:lnSpc>
              <a:spcBef>
                <a:spcPts val="635"/>
              </a:spcBef>
              <a:tabLst>
                <a:tab pos="4314190" algn="l"/>
                <a:tab pos="5817870" algn="l"/>
                <a:tab pos="7446645" algn="l"/>
              </a:tabLst>
            </a:pPr>
            <a:r>
              <a:rPr sz="1800" dirty="0">
                <a:latin typeface="Calibri"/>
                <a:cs typeface="Calibri"/>
              </a:rPr>
              <a:t>last</a:t>
            </a:r>
            <a:r>
              <a:rPr sz="1800" spc="-20" dirty="0">
                <a:latin typeface="Calibri"/>
                <a:cs typeface="Calibri"/>
              </a:rPr>
              <a:t> </a:t>
            </a:r>
            <a:r>
              <a:rPr sz="1800" dirty="0">
                <a:latin typeface="Calibri"/>
                <a:cs typeface="Calibri"/>
              </a:rPr>
              <a:t>use: -</a:t>
            </a:r>
            <a:r>
              <a:rPr sz="1800" spc="-50" dirty="0">
                <a:latin typeface="Calibri"/>
                <a:cs typeface="Calibri"/>
              </a:rPr>
              <a:t>6</a:t>
            </a:r>
            <a:r>
              <a:rPr sz="1800" dirty="0">
                <a:latin typeface="Calibri"/>
                <a:cs typeface="Calibri"/>
              </a:rPr>
              <a:t>	last</a:t>
            </a:r>
            <a:r>
              <a:rPr sz="1800" spc="-20" dirty="0">
                <a:latin typeface="Calibri"/>
                <a:cs typeface="Calibri"/>
              </a:rPr>
              <a:t> </a:t>
            </a:r>
            <a:r>
              <a:rPr sz="1800" dirty="0">
                <a:latin typeface="Calibri"/>
                <a:cs typeface="Calibri"/>
              </a:rPr>
              <a:t>use: -</a:t>
            </a:r>
            <a:r>
              <a:rPr sz="1800" spc="-50" dirty="0">
                <a:latin typeface="Calibri"/>
                <a:cs typeface="Calibri"/>
              </a:rPr>
              <a:t>1</a:t>
            </a:r>
            <a:r>
              <a:rPr sz="1800" dirty="0">
                <a:latin typeface="Calibri"/>
                <a:cs typeface="Calibri"/>
              </a:rPr>
              <a:t>	last</a:t>
            </a:r>
            <a:r>
              <a:rPr sz="1800" spc="-20" dirty="0">
                <a:latin typeface="Calibri"/>
                <a:cs typeface="Calibri"/>
              </a:rPr>
              <a:t> </a:t>
            </a:r>
            <a:r>
              <a:rPr sz="1800" dirty="0">
                <a:latin typeface="Calibri"/>
                <a:cs typeface="Calibri"/>
              </a:rPr>
              <a:t>use: -</a:t>
            </a:r>
            <a:r>
              <a:rPr sz="1800" spc="-50" dirty="0">
                <a:latin typeface="Calibri"/>
                <a:cs typeface="Calibri"/>
              </a:rPr>
              <a:t>4</a:t>
            </a:r>
            <a:r>
              <a:rPr sz="1800" dirty="0">
                <a:latin typeface="Calibri"/>
                <a:cs typeface="Calibri"/>
              </a:rPr>
              <a:t>	last</a:t>
            </a:r>
            <a:r>
              <a:rPr sz="1800" spc="-20" dirty="0">
                <a:latin typeface="Calibri"/>
                <a:cs typeface="Calibri"/>
              </a:rPr>
              <a:t> </a:t>
            </a:r>
            <a:r>
              <a:rPr sz="1800" dirty="0">
                <a:latin typeface="Calibri"/>
                <a:cs typeface="Calibri"/>
              </a:rPr>
              <a:t>use: -</a:t>
            </a:r>
            <a:r>
              <a:rPr sz="1800" spc="-50" dirty="0">
                <a:latin typeface="Calibri"/>
                <a:cs typeface="Calibri"/>
              </a:rPr>
              <a:t>2</a:t>
            </a:r>
            <a:endParaRPr sz="1800">
              <a:latin typeface="Calibri"/>
              <a:cs typeface="Calibri"/>
            </a:endParaRPr>
          </a:p>
          <a:p>
            <a:pPr marL="2078355" marR="92710">
              <a:lnSpc>
                <a:spcPct val="100000"/>
              </a:lnSpc>
              <a:spcBef>
                <a:spcPts val="710"/>
              </a:spcBef>
            </a:pPr>
            <a:r>
              <a:rPr sz="2400" spc="-10" dirty="0">
                <a:latin typeface="Calibri"/>
                <a:cs typeface="Calibri"/>
              </a:rPr>
              <a:t>LRU’s</a:t>
            </a:r>
            <a:r>
              <a:rPr sz="2400" spc="-60" dirty="0">
                <a:latin typeface="Calibri"/>
                <a:cs typeface="Calibri"/>
              </a:rPr>
              <a:t> </a:t>
            </a:r>
            <a:r>
              <a:rPr sz="2400" dirty="0">
                <a:latin typeface="Calibri"/>
                <a:cs typeface="Calibri"/>
              </a:rPr>
              <a:t>Gamble:</a:t>
            </a:r>
            <a:r>
              <a:rPr sz="2400" spc="-65" dirty="0">
                <a:latin typeface="Calibri"/>
                <a:cs typeface="Calibri"/>
              </a:rPr>
              <a:t> </a:t>
            </a:r>
            <a:r>
              <a:rPr sz="2400" dirty="0">
                <a:latin typeface="Calibri"/>
                <a:cs typeface="Calibri"/>
              </a:rPr>
              <a:t>“Haven’t</a:t>
            </a:r>
            <a:r>
              <a:rPr sz="2400" spc="-55" dirty="0">
                <a:latin typeface="Calibri"/>
                <a:cs typeface="Calibri"/>
              </a:rPr>
              <a:t> </a:t>
            </a:r>
            <a:r>
              <a:rPr sz="2400" dirty="0">
                <a:latin typeface="Calibri"/>
                <a:cs typeface="Calibri"/>
              </a:rPr>
              <a:t>used</a:t>
            </a:r>
            <a:r>
              <a:rPr sz="2400" spc="-45" dirty="0">
                <a:latin typeface="Calibri"/>
                <a:cs typeface="Calibri"/>
              </a:rPr>
              <a:t> </a:t>
            </a:r>
            <a:r>
              <a:rPr sz="2400" dirty="0">
                <a:latin typeface="Calibri"/>
                <a:cs typeface="Calibri"/>
              </a:rPr>
              <a:t>block</a:t>
            </a:r>
            <a:r>
              <a:rPr sz="2400" spc="-55" dirty="0">
                <a:latin typeface="Calibri"/>
                <a:cs typeface="Calibri"/>
              </a:rPr>
              <a:t> </a:t>
            </a:r>
            <a:r>
              <a:rPr sz="2400" dirty="0">
                <a:latin typeface="Calibri"/>
                <a:cs typeface="Calibri"/>
              </a:rPr>
              <a:t>0xe</a:t>
            </a:r>
            <a:r>
              <a:rPr sz="2400" spc="-55" dirty="0">
                <a:latin typeface="Calibri"/>
                <a:cs typeface="Calibri"/>
              </a:rPr>
              <a:t> </a:t>
            </a:r>
            <a:r>
              <a:rPr sz="2400" dirty="0">
                <a:latin typeface="Calibri"/>
                <a:cs typeface="Calibri"/>
              </a:rPr>
              <a:t>for</a:t>
            </a:r>
            <a:r>
              <a:rPr sz="2400" spc="-40" dirty="0">
                <a:latin typeface="Calibri"/>
                <a:cs typeface="Calibri"/>
              </a:rPr>
              <a:t> </a:t>
            </a:r>
            <a:r>
              <a:rPr sz="2400" spc="-10" dirty="0">
                <a:latin typeface="Calibri"/>
                <a:cs typeface="Calibri"/>
              </a:rPr>
              <a:t>longest, </a:t>
            </a:r>
            <a:r>
              <a:rPr sz="2400" dirty="0">
                <a:latin typeface="Calibri"/>
                <a:cs typeface="Calibri"/>
              </a:rPr>
              <a:t>probably</a:t>
            </a:r>
            <a:r>
              <a:rPr sz="2400" spc="-60" dirty="0">
                <a:latin typeface="Calibri"/>
                <a:cs typeface="Calibri"/>
              </a:rPr>
              <a:t> </a:t>
            </a:r>
            <a:r>
              <a:rPr sz="2400" dirty="0">
                <a:latin typeface="Calibri"/>
                <a:cs typeface="Calibri"/>
              </a:rPr>
              <a:t>won’t</a:t>
            </a:r>
            <a:r>
              <a:rPr sz="2400" spc="-35" dirty="0">
                <a:latin typeface="Calibri"/>
                <a:cs typeface="Calibri"/>
              </a:rPr>
              <a:t> </a:t>
            </a:r>
            <a:r>
              <a:rPr sz="2400" dirty="0">
                <a:latin typeface="Calibri"/>
                <a:cs typeface="Calibri"/>
              </a:rPr>
              <a:t>use</a:t>
            </a:r>
            <a:r>
              <a:rPr sz="2400" spc="-35" dirty="0">
                <a:latin typeface="Calibri"/>
                <a:cs typeface="Calibri"/>
              </a:rPr>
              <a:t> </a:t>
            </a:r>
            <a:r>
              <a:rPr sz="2400" dirty="0">
                <a:latin typeface="Calibri"/>
                <a:cs typeface="Calibri"/>
              </a:rPr>
              <a:t>it</a:t>
            </a:r>
            <a:r>
              <a:rPr sz="2400" spc="-35" dirty="0">
                <a:latin typeface="Calibri"/>
                <a:cs typeface="Calibri"/>
              </a:rPr>
              <a:t> </a:t>
            </a:r>
            <a:r>
              <a:rPr sz="2400" dirty="0">
                <a:latin typeface="Calibri"/>
                <a:cs typeface="Calibri"/>
              </a:rPr>
              <a:t>again</a:t>
            </a:r>
            <a:r>
              <a:rPr sz="2400" spc="-45" dirty="0">
                <a:latin typeface="Calibri"/>
                <a:cs typeface="Calibri"/>
              </a:rPr>
              <a:t> </a:t>
            </a:r>
            <a:r>
              <a:rPr sz="2400" dirty="0">
                <a:latin typeface="Calibri"/>
                <a:cs typeface="Calibri"/>
              </a:rPr>
              <a:t>any</a:t>
            </a:r>
            <a:r>
              <a:rPr sz="2400" spc="-35" dirty="0">
                <a:latin typeface="Calibri"/>
                <a:cs typeface="Calibri"/>
              </a:rPr>
              <a:t> </a:t>
            </a:r>
            <a:r>
              <a:rPr sz="2400" dirty="0">
                <a:latin typeface="Calibri"/>
                <a:cs typeface="Calibri"/>
              </a:rPr>
              <a:t>time</a:t>
            </a:r>
            <a:r>
              <a:rPr sz="2400" spc="-50" dirty="0">
                <a:latin typeface="Calibri"/>
                <a:cs typeface="Calibri"/>
              </a:rPr>
              <a:t> </a:t>
            </a:r>
            <a:r>
              <a:rPr sz="2400" dirty="0">
                <a:latin typeface="Calibri"/>
                <a:cs typeface="Calibri"/>
              </a:rPr>
              <a:t>soon,</a:t>
            </a:r>
            <a:r>
              <a:rPr sz="2400" spc="-30" dirty="0">
                <a:latin typeface="Calibri"/>
                <a:cs typeface="Calibri"/>
              </a:rPr>
              <a:t> </a:t>
            </a:r>
            <a:r>
              <a:rPr sz="2400" spc="-10" dirty="0">
                <a:latin typeface="Calibri"/>
                <a:cs typeface="Calibri"/>
              </a:rPr>
              <a:t>either”</a:t>
            </a:r>
            <a:endParaRPr sz="2400">
              <a:latin typeface="Calibri"/>
              <a:cs typeface="Calibri"/>
            </a:endParaRPr>
          </a:p>
          <a:p>
            <a:pPr>
              <a:lnSpc>
                <a:spcPct val="100000"/>
              </a:lnSpc>
              <a:spcBef>
                <a:spcPts val="10"/>
              </a:spcBef>
            </a:pPr>
            <a:endParaRPr sz="3450">
              <a:latin typeface="Calibri"/>
              <a:cs typeface="Calibri"/>
            </a:endParaRPr>
          </a:p>
          <a:p>
            <a:pPr marL="12700">
              <a:lnSpc>
                <a:spcPct val="100000"/>
              </a:lnSpc>
            </a:pPr>
            <a:r>
              <a:rPr sz="2400" dirty="0">
                <a:latin typeface="Calibri"/>
                <a:cs typeface="Calibri"/>
              </a:rPr>
              <a:t>If</a:t>
            </a:r>
            <a:r>
              <a:rPr sz="2400" spc="-20" dirty="0">
                <a:latin typeface="Calibri"/>
                <a:cs typeface="Calibri"/>
              </a:rPr>
              <a:t> </a:t>
            </a:r>
            <a:r>
              <a:rPr sz="2400" dirty="0">
                <a:latin typeface="Calibri"/>
                <a:cs typeface="Calibri"/>
              </a:rPr>
              <a:t>a</a:t>
            </a:r>
            <a:r>
              <a:rPr sz="2400" spc="-20" dirty="0">
                <a:latin typeface="Calibri"/>
                <a:cs typeface="Calibri"/>
              </a:rPr>
              <a:t> </a:t>
            </a:r>
            <a:r>
              <a:rPr sz="2400" dirty="0">
                <a:latin typeface="Calibri"/>
                <a:cs typeface="Calibri"/>
              </a:rPr>
              <a:t>block</a:t>
            </a:r>
            <a:r>
              <a:rPr sz="2400" spc="-20" dirty="0">
                <a:latin typeface="Calibri"/>
                <a:cs typeface="Calibri"/>
              </a:rPr>
              <a:t> </a:t>
            </a:r>
            <a:r>
              <a:rPr sz="2400" dirty="0">
                <a:latin typeface="Calibri"/>
                <a:cs typeface="Calibri"/>
              </a:rPr>
              <a:t>was</a:t>
            </a:r>
            <a:r>
              <a:rPr sz="2400" spc="-30" dirty="0">
                <a:latin typeface="Calibri"/>
                <a:cs typeface="Calibri"/>
              </a:rPr>
              <a:t> </a:t>
            </a:r>
            <a:r>
              <a:rPr sz="2400" b="1" dirty="0">
                <a:latin typeface="Calibri"/>
                <a:cs typeface="Calibri"/>
              </a:rPr>
              <a:t>not</a:t>
            </a:r>
            <a:r>
              <a:rPr sz="2400" b="1" spc="-20" dirty="0">
                <a:latin typeface="Calibri"/>
                <a:cs typeface="Calibri"/>
              </a:rPr>
              <a:t> </a:t>
            </a:r>
            <a:r>
              <a:rPr sz="2400" dirty="0">
                <a:latin typeface="Calibri"/>
                <a:cs typeface="Calibri"/>
              </a:rPr>
              <a:t>used</a:t>
            </a:r>
            <a:r>
              <a:rPr sz="2400" spc="-10" dirty="0">
                <a:latin typeface="Calibri"/>
                <a:cs typeface="Calibri"/>
              </a:rPr>
              <a:t> </a:t>
            </a:r>
            <a:r>
              <a:rPr sz="2400" spc="-20" dirty="0">
                <a:latin typeface="Calibri"/>
                <a:cs typeface="Calibri"/>
              </a:rPr>
              <a:t>recently,</a:t>
            </a:r>
            <a:r>
              <a:rPr sz="2400" spc="-35" dirty="0">
                <a:latin typeface="Calibri"/>
                <a:cs typeface="Calibri"/>
              </a:rPr>
              <a:t> </a:t>
            </a:r>
            <a:r>
              <a:rPr sz="2400" dirty="0">
                <a:latin typeface="Calibri"/>
                <a:cs typeface="Calibri"/>
              </a:rPr>
              <a:t>it</a:t>
            </a:r>
            <a:r>
              <a:rPr sz="2400" spc="-25" dirty="0">
                <a:latin typeface="Calibri"/>
                <a:cs typeface="Calibri"/>
              </a:rPr>
              <a:t> </a:t>
            </a:r>
            <a:r>
              <a:rPr sz="2400" dirty="0">
                <a:latin typeface="Calibri"/>
                <a:cs typeface="Calibri"/>
              </a:rPr>
              <a:t>will</a:t>
            </a:r>
            <a:r>
              <a:rPr sz="2400" spc="-45" dirty="0">
                <a:latin typeface="Calibri"/>
                <a:cs typeface="Calibri"/>
              </a:rPr>
              <a:t> </a:t>
            </a:r>
            <a:r>
              <a:rPr sz="2400" b="1" dirty="0">
                <a:latin typeface="Calibri"/>
                <a:cs typeface="Calibri"/>
              </a:rPr>
              <a:t>not</a:t>
            </a:r>
            <a:r>
              <a:rPr sz="2400" b="1" spc="-5" dirty="0">
                <a:latin typeface="Calibri"/>
                <a:cs typeface="Calibri"/>
              </a:rPr>
              <a:t> </a:t>
            </a:r>
            <a:r>
              <a:rPr sz="2400" dirty="0">
                <a:latin typeface="Calibri"/>
                <a:cs typeface="Calibri"/>
              </a:rPr>
              <a:t>be</a:t>
            </a:r>
            <a:r>
              <a:rPr sz="2400" spc="-10" dirty="0">
                <a:latin typeface="Calibri"/>
                <a:cs typeface="Calibri"/>
              </a:rPr>
              <a:t> </a:t>
            </a:r>
            <a:r>
              <a:rPr sz="2400" dirty="0">
                <a:latin typeface="Calibri"/>
                <a:cs typeface="Calibri"/>
              </a:rPr>
              <a:t>used</a:t>
            </a:r>
            <a:r>
              <a:rPr sz="2400" spc="-15" dirty="0">
                <a:latin typeface="Calibri"/>
                <a:cs typeface="Calibri"/>
              </a:rPr>
              <a:t> </a:t>
            </a:r>
            <a:r>
              <a:rPr sz="2400" dirty="0">
                <a:latin typeface="Calibri"/>
                <a:cs typeface="Calibri"/>
              </a:rPr>
              <a:t>again</a:t>
            </a:r>
            <a:r>
              <a:rPr sz="2400" spc="-15" dirty="0">
                <a:latin typeface="Calibri"/>
                <a:cs typeface="Calibri"/>
              </a:rPr>
              <a:t> </a:t>
            </a:r>
            <a:r>
              <a:rPr sz="2400" spc="-20" dirty="0">
                <a:latin typeface="Calibri"/>
                <a:cs typeface="Calibri"/>
              </a:rPr>
              <a:t>soon</a:t>
            </a:r>
            <a:endParaRPr sz="2400">
              <a:latin typeface="Calibri"/>
              <a:cs typeface="Calibri"/>
            </a:endParaRPr>
          </a:p>
        </p:txBody>
      </p:sp>
      <p:grpSp>
        <p:nvGrpSpPr>
          <p:cNvPr id="21" name="object 21"/>
          <p:cNvGrpSpPr/>
          <p:nvPr/>
        </p:nvGrpSpPr>
        <p:grpSpPr>
          <a:xfrm>
            <a:off x="3082798" y="2771901"/>
            <a:ext cx="1706245" cy="751840"/>
            <a:chOff x="3082798" y="2771901"/>
            <a:chExt cx="1706245" cy="751840"/>
          </a:xfrm>
        </p:grpSpPr>
        <p:sp>
          <p:nvSpPr>
            <p:cNvPr id="22" name="object 22"/>
            <p:cNvSpPr/>
            <p:nvPr/>
          </p:nvSpPr>
          <p:spPr>
            <a:xfrm>
              <a:off x="3089148" y="2778251"/>
              <a:ext cx="1693545" cy="739140"/>
            </a:xfrm>
            <a:custGeom>
              <a:avLst/>
              <a:gdLst/>
              <a:ahLst/>
              <a:cxnLst/>
              <a:rect l="l" t="t" r="r" b="b"/>
              <a:pathLst>
                <a:path w="1693545" h="739139">
                  <a:moveTo>
                    <a:pt x="1269873" y="0"/>
                  </a:moveTo>
                  <a:lnTo>
                    <a:pt x="423290" y="0"/>
                  </a:lnTo>
                  <a:lnTo>
                    <a:pt x="423290" y="369570"/>
                  </a:lnTo>
                  <a:lnTo>
                    <a:pt x="0" y="369570"/>
                  </a:lnTo>
                  <a:lnTo>
                    <a:pt x="846581" y="739139"/>
                  </a:lnTo>
                  <a:lnTo>
                    <a:pt x="1693164" y="369570"/>
                  </a:lnTo>
                  <a:lnTo>
                    <a:pt x="1269873" y="369570"/>
                  </a:lnTo>
                  <a:lnTo>
                    <a:pt x="1269873" y="0"/>
                  </a:lnTo>
                  <a:close/>
                </a:path>
              </a:pathLst>
            </a:custGeom>
            <a:solidFill>
              <a:srgbClr val="000000"/>
            </a:solidFill>
          </p:spPr>
          <p:txBody>
            <a:bodyPr wrap="square" lIns="0" tIns="0" rIns="0" bIns="0" rtlCol="0"/>
            <a:lstStyle/>
            <a:p>
              <a:endParaRPr/>
            </a:p>
          </p:txBody>
        </p:sp>
        <p:sp>
          <p:nvSpPr>
            <p:cNvPr id="23" name="object 23"/>
            <p:cNvSpPr/>
            <p:nvPr/>
          </p:nvSpPr>
          <p:spPr>
            <a:xfrm>
              <a:off x="3089148" y="2778251"/>
              <a:ext cx="1693545" cy="739140"/>
            </a:xfrm>
            <a:custGeom>
              <a:avLst/>
              <a:gdLst/>
              <a:ahLst/>
              <a:cxnLst/>
              <a:rect l="l" t="t" r="r" b="b"/>
              <a:pathLst>
                <a:path w="1693545" h="739139">
                  <a:moveTo>
                    <a:pt x="0" y="369570"/>
                  </a:moveTo>
                  <a:lnTo>
                    <a:pt x="423290" y="369570"/>
                  </a:lnTo>
                  <a:lnTo>
                    <a:pt x="423290" y="0"/>
                  </a:lnTo>
                  <a:lnTo>
                    <a:pt x="1269873" y="0"/>
                  </a:lnTo>
                  <a:lnTo>
                    <a:pt x="1269873" y="369570"/>
                  </a:lnTo>
                  <a:lnTo>
                    <a:pt x="1693164" y="369570"/>
                  </a:lnTo>
                  <a:lnTo>
                    <a:pt x="846581" y="739139"/>
                  </a:lnTo>
                  <a:lnTo>
                    <a:pt x="0" y="369570"/>
                  </a:lnTo>
                  <a:close/>
                </a:path>
              </a:pathLst>
            </a:custGeom>
            <a:ln w="12700">
              <a:solidFill>
                <a:srgbClr val="000000"/>
              </a:solidFill>
            </a:ln>
          </p:spPr>
          <p:txBody>
            <a:bodyPr wrap="square" lIns="0" tIns="0" rIns="0" bIns="0" rtlCol="0"/>
            <a:lstStyle/>
            <a:p>
              <a:endParaRPr/>
            </a:p>
          </p:txBody>
        </p:sp>
      </p:grpSp>
      <p:sp>
        <p:nvSpPr>
          <p:cNvPr id="24" name="object 24"/>
          <p:cNvSpPr txBox="1"/>
          <p:nvPr/>
        </p:nvSpPr>
        <p:spPr>
          <a:xfrm>
            <a:off x="3705859" y="2753944"/>
            <a:ext cx="460375" cy="57531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Calibri"/>
                <a:cs typeface="Calibri"/>
              </a:rPr>
              <a:t>Evict</a:t>
            </a:r>
            <a:endParaRPr sz="1800">
              <a:latin typeface="Calibri"/>
              <a:cs typeface="Calibri"/>
            </a:endParaRPr>
          </a:p>
          <a:p>
            <a:pPr marL="12700">
              <a:lnSpc>
                <a:spcPct val="100000"/>
              </a:lnSpc>
              <a:spcBef>
                <a:spcPts val="5"/>
              </a:spcBef>
            </a:pPr>
            <a:r>
              <a:rPr sz="1800" spc="-20" dirty="0">
                <a:solidFill>
                  <a:srgbClr val="FFFFFF"/>
                </a:solidFill>
                <a:latin typeface="Calibri"/>
                <a:cs typeface="Calibri"/>
              </a:rPr>
              <a:t>Next</a:t>
            </a:r>
            <a:endParaRPr sz="1800">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9636252" y="2045648"/>
          <a:ext cx="1294129" cy="3336290"/>
        </p:xfrm>
        <a:graphic>
          <a:graphicData uri="http://schemas.openxmlformats.org/drawingml/2006/table">
            <a:tbl>
              <a:tblPr firstRow="1" bandRow="1">
                <a:tableStyleId>{2D5ABB26-0587-4C30-8999-92F81FD0307C}</a:tableStyleId>
              </a:tblPr>
              <a:tblGrid>
                <a:gridCol w="374015">
                  <a:extLst>
                    <a:ext uri="{9D8B030D-6E8A-4147-A177-3AD203B41FA5}">
                      <a16:colId xmlns:a16="http://schemas.microsoft.com/office/drawing/2014/main" val="20000"/>
                    </a:ext>
                  </a:extLst>
                </a:gridCol>
                <a:gridCol w="410209">
                  <a:extLst>
                    <a:ext uri="{9D8B030D-6E8A-4147-A177-3AD203B41FA5}">
                      <a16:colId xmlns:a16="http://schemas.microsoft.com/office/drawing/2014/main" val="20001"/>
                    </a:ext>
                  </a:extLst>
                </a:gridCol>
                <a:gridCol w="509905">
                  <a:extLst>
                    <a:ext uri="{9D8B030D-6E8A-4147-A177-3AD203B41FA5}">
                      <a16:colId xmlns:a16="http://schemas.microsoft.com/office/drawing/2014/main" val="20002"/>
                    </a:ext>
                  </a:extLst>
                </a:gridCol>
              </a:tblGrid>
              <a:tr h="297815">
                <a:tc>
                  <a:txBody>
                    <a:bodyPr/>
                    <a:lstStyle/>
                    <a:p>
                      <a:pPr marL="31750">
                        <a:lnSpc>
                          <a:spcPts val="211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211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2110"/>
                        </a:lnSpc>
                      </a:pPr>
                      <a:r>
                        <a:rPr sz="1800" spc="-25" dirty="0">
                          <a:latin typeface="Courier New"/>
                          <a:cs typeface="Courier New"/>
                        </a:rPr>
                        <a:t>0xe</a:t>
                      </a:r>
                      <a:endParaRPr sz="1800">
                        <a:latin typeface="Courier New"/>
                        <a:cs typeface="Courier New"/>
                      </a:endParaRPr>
                    </a:p>
                  </a:txBody>
                  <a:tcPr marL="0" marR="0" marT="0" marB="0"/>
                </a:tc>
                <a:extLst>
                  <a:ext uri="{0D108BD9-81ED-4DB2-BD59-A6C34878D82A}">
                    <a16:rowId xmlns:a16="http://schemas.microsoft.com/office/drawing/2014/main" val="10000"/>
                  </a:ext>
                </a:extLst>
              </a:tr>
              <a:tr h="27368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1"/>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0xb</a:t>
                      </a:r>
                      <a:endParaRPr sz="1800">
                        <a:latin typeface="Courier New"/>
                        <a:cs typeface="Courier New"/>
                      </a:endParaRPr>
                    </a:p>
                  </a:txBody>
                  <a:tcPr marL="0" marR="0" marT="0" marB="0"/>
                </a:tc>
                <a:extLst>
                  <a:ext uri="{0D108BD9-81ED-4DB2-BD59-A6C34878D82A}">
                    <a16:rowId xmlns:a16="http://schemas.microsoft.com/office/drawing/2014/main" val="10002"/>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3"/>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0xc</a:t>
                      </a:r>
                      <a:endParaRPr sz="1800">
                        <a:latin typeface="Courier New"/>
                        <a:cs typeface="Courier New"/>
                      </a:endParaRPr>
                    </a:p>
                  </a:txBody>
                  <a:tcPr marL="0" marR="0" marT="0" marB="0"/>
                </a:tc>
                <a:extLst>
                  <a:ext uri="{0D108BD9-81ED-4DB2-BD59-A6C34878D82A}">
                    <a16:rowId xmlns:a16="http://schemas.microsoft.com/office/drawing/2014/main" val="10004"/>
                  </a:ext>
                </a:extLst>
              </a:tr>
              <a:tr h="27368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5"/>
                  </a:ext>
                </a:extLst>
              </a:tr>
              <a:tr h="27368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0xd</a:t>
                      </a:r>
                      <a:endParaRPr sz="1800">
                        <a:latin typeface="Courier New"/>
                        <a:cs typeface="Courier New"/>
                      </a:endParaRPr>
                    </a:p>
                  </a:txBody>
                  <a:tcPr marL="0" marR="0" marT="0" marB="0"/>
                </a:tc>
                <a:extLst>
                  <a:ext uri="{0D108BD9-81ED-4DB2-BD59-A6C34878D82A}">
                    <a16:rowId xmlns:a16="http://schemas.microsoft.com/office/drawing/2014/main" val="10006"/>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7"/>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0xe</a:t>
                      </a:r>
                      <a:endParaRPr sz="1800">
                        <a:latin typeface="Courier New"/>
                        <a:cs typeface="Courier New"/>
                      </a:endParaRPr>
                    </a:p>
                  </a:txBody>
                  <a:tcPr marL="0" marR="0" marT="0" marB="0"/>
                </a:tc>
                <a:extLst>
                  <a:ext uri="{0D108BD9-81ED-4DB2-BD59-A6C34878D82A}">
                    <a16:rowId xmlns:a16="http://schemas.microsoft.com/office/drawing/2014/main" val="10008"/>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9"/>
                  </a:ext>
                </a:extLst>
              </a:tr>
              <a:tr h="27368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0xb</a:t>
                      </a:r>
                      <a:endParaRPr sz="1800">
                        <a:latin typeface="Courier New"/>
                        <a:cs typeface="Courier New"/>
                      </a:endParaRPr>
                    </a:p>
                  </a:txBody>
                  <a:tcPr marL="0" marR="0" marT="0" marB="0"/>
                </a:tc>
                <a:extLst>
                  <a:ext uri="{0D108BD9-81ED-4DB2-BD59-A6C34878D82A}">
                    <a16:rowId xmlns:a16="http://schemas.microsoft.com/office/drawing/2014/main" val="10010"/>
                  </a:ext>
                </a:extLst>
              </a:tr>
              <a:tr h="29781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0xe</a:t>
                      </a:r>
                      <a:endParaRPr sz="1800">
                        <a:latin typeface="Courier New"/>
                        <a:cs typeface="Courier New"/>
                      </a:endParaRPr>
                    </a:p>
                  </a:txBody>
                  <a:tcPr marL="0" marR="0" marT="0" marB="0"/>
                </a:tc>
                <a:extLst>
                  <a:ext uri="{0D108BD9-81ED-4DB2-BD59-A6C34878D82A}">
                    <a16:rowId xmlns:a16="http://schemas.microsoft.com/office/drawing/2014/main" val="10011"/>
                  </a:ext>
                </a:extLst>
              </a:tr>
            </a:tbl>
          </a:graphicData>
        </a:graphic>
      </p:graphicFrame>
      <p:sp>
        <p:nvSpPr>
          <p:cNvPr id="3" name="object 3"/>
          <p:cNvSpPr txBox="1">
            <a:spLocks noGrp="1"/>
          </p:cNvSpPr>
          <p:nvPr>
            <p:ph type="title"/>
          </p:nvPr>
        </p:nvSpPr>
        <p:spPr>
          <a:xfrm>
            <a:off x="709371" y="486160"/>
            <a:ext cx="8959850" cy="1253490"/>
          </a:xfrm>
          <a:prstGeom prst="rect">
            <a:avLst/>
          </a:prstGeom>
        </p:spPr>
        <p:txBody>
          <a:bodyPr vert="horz" wrap="square" lIns="0" tIns="136525" rIns="0" bIns="0" rtlCol="0">
            <a:spAutoFit/>
          </a:bodyPr>
          <a:lstStyle/>
          <a:p>
            <a:pPr marL="12700">
              <a:lnSpc>
                <a:spcPct val="100000"/>
              </a:lnSpc>
              <a:spcBef>
                <a:spcPts val="1075"/>
              </a:spcBef>
            </a:pPr>
            <a:r>
              <a:rPr spc="-10" dirty="0"/>
              <a:t>Least-</a:t>
            </a:r>
            <a:r>
              <a:rPr dirty="0"/>
              <a:t>Recently</a:t>
            </a:r>
            <a:r>
              <a:rPr spc="-60" dirty="0"/>
              <a:t> </a:t>
            </a:r>
            <a:r>
              <a:rPr dirty="0"/>
              <a:t>Used</a:t>
            </a:r>
            <a:r>
              <a:rPr spc="-55" dirty="0"/>
              <a:t> </a:t>
            </a:r>
            <a:r>
              <a:rPr dirty="0"/>
              <a:t>(LRU)</a:t>
            </a:r>
            <a:r>
              <a:rPr spc="-80" dirty="0"/>
              <a:t> </a:t>
            </a:r>
            <a:r>
              <a:rPr spc="-10" dirty="0"/>
              <a:t>Replacement</a:t>
            </a:r>
          </a:p>
          <a:p>
            <a:pPr marL="12700">
              <a:lnSpc>
                <a:spcPct val="100000"/>
              </a:lnSpc>
              <a:spcBef>
                <a:spcPts val="535"/>
              </a:spcBef>
            </a:pPr>
            <a:r>
              <a:rPr sz="2400" b="1" dirty="0">
                <a:latin typeface="Calibri"/>
                <a:cs typeface="Calibri"/>
              </a:rPr>
              <a:t>Evict</a:t>
            </a:r>
            <a:r>
              <a:rPr sz="2400" b="1" spc="-60" dirty="0">
                <a:latin typeface="Calibri"/>
                <a:cs typeface="Calibri"/>
              </a:rPr>
              <a:t> </a:t>
            </a:r>
            <a:r>
              <a:rPr sz="2400" b="1" dirty="0">
                <a:latin typeface="Calibri"/>
                <a:cs typeface="Calibri"/>
              </a:rPr>
              <a:t>the</a:t>
            </a:r>
            <a:r>
              <a:rPr sz="2400" b="1" spc="-25" dirty="0">
                <a:latin typeface="Calibri"/>
                <a:cs typeface="Calibri"/>
              </a:rPr>
              <a:t> </a:t>
            </a:r>
            <a:r>
              <a:rPr sz="2400" b="1" dirty="0">
                <a:latin typeface="Calibri"/>
                <a:cs typeface="Calibri"/>
              </a:rPr>
              <a:t>block</a:t>
            </a:r>
            <a:r>
              <a:rPr sz="2400" b="1" spc="-40" dirty="0">
                <a:latin typeface="Calibri"/>
                <a:cs typeface="Calibri"/>
              </a:rPr>
              <a:t> </a:t>
            </a:r>
            <a:r>
              <a:rPr sz="2400" b="1" dirty="0">
                <a:latin typeface="Calibri"/>
                <a:cs typeface="Calibri"/>
              </a:rPr>
              <a:t>that</a:t>
            </a:r>
            <a:r>
              <a:rPr sz="2400" b="1" spc="-20" dirty="0">
                <a:latin typeface="Calibri"/>
                <a:cs typeface="Calibri"/>
              </a:rPr>
              <a:t> </a:t>
            </a:r>
            <a:r>
              <a:rPr sz="2400" b="1" dirty="0">
                <a:latin typeface="Calibri"/>
                <a:cs typeface="Calibri"/>
              </a:rPr>
              <a:t>was</a:t>
            </a:r>
            <a:r>
              <a:rPr sz="2400" b="1" spc="-40" dirty="0">
                <a:latin typeface="Calibri"/>
                <a:cs typeface="Calibri"/>
              </a:rPr>
              <a:t> </a:t>
            </a:r>
            <a:r>
              <a:rPr sz="2400" b="1" dirty="0">
                <a:latin typeface="Calibri"/>
                <a:cs typeface="Calibri"/>
              </a:rPr>
              <a:t>used</a:t>
            </a:r>
            <a:r>
              <a:rPr sz="2400" b="1" spc="-30" dirty="0">
                <a:latin typeface="Calibri"/>
                <a:cs typeface="Calibri"/>
              </a:rPr>
              <a:t> </a:t>
            </a:r>
            <a:r>
              <a:rPr sz="2400" b="1" dirty="0">
                <a:latin typeface="Calibri"/>
                <a:cs typeface="Calibri"/>
              </a:rPr>
              <a:t>the</a:t>
            </a:r>
            <a:r>
              <a:rPr sz="2400" b="1" spc="-25" dirty="0">
                <a:latin typeface="Calibri"/>
                <a:cs typeface="Calibri"/>
              </a:rPr>
              <a:t> </a:t>
            </a:r>
            <a:r>
              <a:rPr sz="2400" b="1" dirty="0">
                <a:latin typeface="Calibri"/>
                <a:cs typeface="Calibri"/>
              </a:rPr>
              <a:t>furthest</a:t>
            </a:r>
            <a:r>
              <a:rPr sz="2400" b="1" spc="-15" dirty="0">
                <a:latin typeface="Calibri"/>
                <a:cs typeface="Calibri"/>
              </a:rPr>
              <a:t> </a:t>
            </a:r>
            <a:r>
              <a:rPr sz="2400" b="1" dirty="0">
                <a:latin typeface="Calibri"/>
                <a:cs typeface="Calibri"/>
              </a:rPr>
              <a:t>in</a:t>
            </a:r>
            <a:r>
              <a:rPr sz="2400" b="1" spc="-40" dirty="0">
                <a:latin typeface="Calibri"/>
                <a:cs typeface="Calibri"/>
              </a:rPr>
              <a:t> </a:t>
            </a:r>
            <a:r>
              <a:rPr sz="2400" b="1" dirty="0">
                <a:latin typeface="Calibri"/>
                <a:cs typeface="Calibri"/>
              </a:rPr>
              <a:t>the</a:t>
            </a:r>
            <a:r>
              <a:rPr sz="2400" b="1" spc="-25" dirty="0">
                <a:latin typeface="Calibri"/>
                <a:cs typeface="Calibri"/>
              </a:rPr>
              <a:t> </a:t>
            </a:r>
            <a:r>
              <a:rPr sz="2400" b="1" spc="-10" dirty="0">
                <a:latin typeface="Calibri"/>
                <a:cs typeface="Calibri"/>
              </a:rPr>
              <a:t>execution’s</a:t>
            </a:r>
            <a:r>
              <a:rPr sz="2400" b="1" spc="-30" dirty="0">
                <a:latin typeface="Calibri"/>
                <a:cs typeface="Calibri"/>
              </a:rPr>
              <a:t> </a:t>
            </a:r>
            <a:r>
              <a:rPr sz="2400" b="1" spc="-20" dirty="0">
                <a:latin typeface="Calibri"/>
                <a:cs typeface="Calibri"/>
              </a:rPr>
              <a:t>past</a:t>
            </a:r>
            <a:endParaRPr sz="2400">
              <a:latin typeface="Calibri"/>
              <a:cs typeface="Calibri"/>
            </a:endParaRPr>
          </a:p>
        </p:txBody>
      </p:sp>
      <p:grpSp>
        <p:nvGrpSpPr>
          <p:cNvPr id="4" name="object 4"/>
          <p:cNvGrpSpPr/>
          <p:nvPr/>
        </p:nvGrpSpPr>
        <p:grpSpPr>
          <a:xfrm>
            <a:off x="2712466" y="3328161"/>
            <a:ext cx="6767195" cy="762635"/>
            <a:chOff x="2712466" y="3328161"/>
            <a:chExt cx="6767195" cy="762635"/>
          </a:xfrm>
        </p:grpSpPr>
        <p:sp>
          <p:nvSpPr>
            <p:cNvPr id="5" name="object 5"/>
            <p:cNvSpPr/>
            <p:nvPr/>
          </p:nvSpPr>
          <p:spPr>
            <a:xfrm>
              <a:off x="2718816" y="3334511"/>
              <a:ext cx="6754495" cy="749935"/>
            </a:xfrm>
            <a:custGeom>
              <a:avLst/>
              <a:gdLst/>
              <a:ahLst/>
              <a:cxnLst/>
              <a:rect l="l" t="t" r="r" b="b"/>
              <a:pathLst>
                <a:path w="6754495" h="749935">
                  <a:moveTo>
                    <a:pt x="6754368" y="0"/>
                  </a:moveTo>
                  <a:lnTo>
                    <a:pt x="0" y="0"/>
                  </a:lnTo>
                  <a:lnTo>
                    <a:pt x="0" y="749807"/>
                  </a:lnTo>
                  <a:lnTo>
                    <a:pt x="6754368" y="749807"/>
                  </a:lnTo>
                  <a:lnTo>
                    <a:pt x="6754368" y="0"/>
                  </a:lnTo>
                  <a:close/>
                </a:path>
              </a:pathLst>
            </a:custGeom>
            <a:solidFill>
              <a:srgbClr val="8FAADC"/>
            </a:solidFill>
          </p:spPr>
          <p:txBody>
            <a:bodyPr wrap="square" lIns="0" tIns="0" rIns="0" bIns="0" rtlCol="0"/>
            <a:lstStyle/>
            <a:p>
              <a:endParaRPr/>
            </a:p>
          </p:txBody>
        </p:sp>
        <p:sp>
          <p:nvSpPr>
            <p:cNvPr id="6" name="object 6"/>
            <p:cNvSpPr/>
            <p:nvPr/>
          </p:nvSpPr>
          <p:spPr>
            <a:xfrm>
              <a:off x="2718816" y="3334511"/>
              <a:ext cx="6754495" cy="749935"/>
            </a:xfrm>
            <a:custGeom>
              <a:avLst/>
              <a:gdLst/>
              <a:ahLst/>
              <a:cxnLst/>
              <a:rect l="l" t="t" r="r" b="b"/>
              <a:pathLst>
                <a:path w="6754495" h="749935">
                  <a:moveTo>
                    <a:pt x="0" y="749807"/>
                  </a:moveTo>
                  <a:lnTo>
                    <a:pt x="6754368" y="749807"/>
                  </a:lnTo>
                  <a:lnTo>
                    <a:pt x="6754368" y="0"/>
                  </a:lnTo>
                  <a:lnTo>
                    <a:pt x="0" y="0"/>
                  </a:lnTo>
                  <a:lnTo>
                    <a:pt x="0" y="749807"/>
                  </a:lnTo>
                  <a:close/>
                </a:path>
              </a:pathLst>
            </a:custGeom>
            <a:ln w="12700">
              <a:solidFill>
                <a:srgbClr val="2E528F"/>
              </a:solidFill>
            </a:ln>
          </p:spPr>
          <p:txBody>
            <a:bodyPr wrap="square" lIns="0" tIns="0" rIns="0" bIns="0" rtlCol="0"/>
            <a:lstStyle/>
            <a:p>
              <a:endParaRPr/>
            </a:p>
          </p:txBody>
        </p:sp>
      </p:grpSp>
      <p:sp>
        <p:nvSpPr>
          <p:cNvPr id="7" name="object 7"/>
          <p:cNvSpPr txBox="1"/>
          <p:nvPr/>
        </p:nvSpPr>
        <p:spPr>
          <a:xfrm>
            <a:off x="2771520" y="3449682"/>
            <a:ext cx="254000" cy="487680"/>
          </a:xfrm>
          <a:prstGeom prst="rect">
            <a:avLst/>
          </a:prstGeom>
        </p:spPr>
        <p:txBody>
          <a:bodyPr vert="vert270" wrap="square" lIns="0" tIns="0" rIns="0" bIns="0" rtlCol="0">
            <a:spAutoFit/>
          </a:bodyPr>
          <a:lstStyle/>
          <a:p>
            <a:pPr marL="12700">
              <a:lnSpc>
                <a:spcPts val="1810"/>
              </a:lnSpc>
            </a:pPr>
            <a:r>
              <a:rPr sz="1800" dirty="0">
                <a:latin typeface="Calibri"/>
                <a:cs typeface="Calibri"/>
              </a:rPr>
              <a:t>Set</a:t>
            </a:r>
            <a:r>
              <a:rPr sz="1800" spc="-25" dirty="0">
                <a:latin typeface="Calibri"/>
                <a:cs typeface="Calibri"/>
              </a:rPr>
              <a:t> </a:t>
            </a:r>
            <a:r>
              <a:rPr sz="1800" spc="-50" dirty="0">
                <a:latin typeface="Calibri"/>
                <a:cs typeface="Calibri"/>
              </a:rPr>
              <a:t>0</a:t>
            </a:r>
            <a:endParaRPr sz="1800">
              <a:latin typeface="Calibri"/>
              <a:cs typeface="Calibri"/>
            </a:endParaRPr>
          </a:p>
        </p:txBody>
      </p:sp>
      <p:sp>
        <p:nvSpPr>
          <p:cNvPr id="8" name="object 8"/>
          <p:cNvSpPr txBox="1"/>
          <p:nvPr/>
        </p:nvSpPr>
        <p:spPr>
          <a:xfrm>
            <a:off x="4808220"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algn="ctr">
              <a:lnSpc>
                <a:spcPct val="100000"/>
              </a:lnSpc>
              <a:spcBef>
                <a:spcPts val="385"/>
              </a:spcBef>
            </a:pPr>
            <a:r>
              <a:rPr sz="1800" dirty="0">
                <a:latin typeface="Calibri"/>
                <a:cs typeface="Calibri"/>
              </a:rPr>
              <a:t>a</a:t>
            </a:r>
            <a:endParaRPr sz="1800">
              <a:latin typeface="Calibri"/>
              <a:cs typeface="Calibri"/>
            </a:endParaRPr>
          </a:p>
        </p:txBody>
      </p:sp>
      <p:grpSp>
        <p:nvGrpSpPr>
          <p:cNvPr id="9" name="object 9"/>
          <p:cNvGrpSpPr/>
          <p:nvPr/>
        </p:nvGrpSpPr>
        <p:grpSpPr>
          <a:xfrm>
            <a:off x="3206242" y="3465321"/>
            <a:ext cx="1437640" cy="414020"/>
            <a:chOff x="3206242" y="3465321"/>
            <a:chExt cx="1437640" cy="414020"/>
          </a:xfrm>
        </p:grpSpPr>
        <p:sp>
          <p:nvSpPr>
            <p:cNvPr id="10" name="object 10"/>
            <p:cNvSpPr/>
            <p:nvPr/>
          </p:nvSpPr>
          <p:spPr>
            <a:xfrm>
              <a:off x="3212592" y="3471671"/>
              <a:ext cx="1424940" cy="401320"/>
            </a:xfrm>
            <a:custGeom>
              <a:avLst/>
              <a:gdLst/>
              <a:ahLst/>
              <a:cxnLst/>
              <a:rect l="l" t="t" r="r" b="b"/>
              <a:pathLst>
                <a:path w="1424939" h="401320">
                  <a:moveTo>
                    <a:pt x="1424940" y="0"/>
                  </a:moveTo>
                  <a:lnTo>
                    <a:pt x="0" y="0"/>
                  </a:lnTo>
                  <a:lnTo>
                    <a:pt x="0" y="400811"/>
                  </a:lnTo>
                  <a:lnTo>
                    <a:pt x="1424940" y="400811"/>
                  </a:lnTo>
                  <a:lnTo>
                    <a:pt x="1424940" y="0"/>
                  </a:lnTo>
                  <a:close/>
                </a:path>
              </a:pathLst>
            </a:custGeom>
            <a:solidFill>
              <a:srgbClr val="DAE2F3"/>
            </a:solidFill>
          </p:spPr>
          <p:txBody>
            <a:bodyPr wrap="square" lIns="0" tIns="0" rIns="0" bIns="0" rtlCol="0"/>
            <a:lstStyle/>
            <a:p>
              <a:endParaRPr/>
            </a:p>
          </p:txBody>
        </p:sp>
        <p:sp>
          <p:nvSpPr>
            <p:cNvPr id="11" name="object 11"/>
            <p:cNvSpPr/>
            <p:nvPr/>
          </p:nvSpPr>
          <p:spPr>
            <a:xfrm>
              <a:off x="3212592" y="3471671"/>
              <a:ext cx="1424940" cy="401320"/>
            </a:xfrm>
            <a:custGeom>
              <a:avLst/>
              <a:gdLst/>
              <a:ahLst/>
              <a:cxnLst/>
              <a:rect l="l" t="t" r="r" b="b"/>
              <a:pathLst>
                <a:path w="1424939" h="401320">
                  <a:moveTo>
                    <a:pt x="0" y="400811"/>
                  </a:moveTo>
                  <a:lnTo>
                    <a:pt x="1424940" y="400811"/>
                  </a:lnTo>
                  <a:lnTo>
                    <a:pt x="1424940" y="0"/>
                  </a:lnTo>
                  <a:lnTo>
                    <a:pt x="0" y="0"/>
                  </a:lnTo>
                  <a:lnTo>
                    <a:pt x="0" y="400811"/>
                  </a:lnTo>
                  <a:close/>
                </a:path>
              </a:pathLst>
            </a:custGeom>
            <a:ln w="12700">
              <a:solidFill>
                <a:srgbClr val="2E528F"/>
              </a:solidFill>
            </a:ln>
          </p:spPr>
          <p:txBody>
            <a:bodyPr wrap="square" lIns="0" tIns="0" rIns="0" bIns="0" rtlCol="0"/>
            <a:lstStyle/>
            <a:p>
              <a:endParaRPr/>
            </a:p>
          </p:txBody>
        </p:sp>
      </p:grpSp>
      <p:sp>
        <p:nvSpPr>
          <p:cNvPr id="12" name="object 12"/>
          <p:cNvSpPr txBox="1"/>
          <p:nvPr/>
        </p:nvSpPr>
        <p:spPr>
          <a:xfrm>
            <a:off x="3855846" y="3507994"/>
            <a:ext cx="1397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e</a:t>
            </a:r>
            <a:endParaRPr sz="1800">
              <a:latin typeface="Calibri"/>
              <a:cs typeface="Calibri"/>
            </a:endParaRPr>
          </a:p>
        </p:txBody>
      </p:sp>
      <p:grpSp>
        <p:nvGrpSpPr>
          <p:cNvPr id="13" name="object 13"/>
          <p:cNvGrpSpPr/>
          <p:nvPr/>
        </p:nvGrpSpPr>
        <p:grpSpPr>
          <a:xfrm>
            <a:off x="6367017" y="3465321"/>
            <a:ext cx="1437640" cy="414020"/>
            <a:chOff x="6367017" y="3465321"/>
            <a:chExt cx="1437640" cy="414020"/>
          </a:xfrm>
        </p:grpSpPr>
        <p:sp>
          <p:nvSpPr>
            <p:cNvPr id="14" name="object 14"/>
            <p:cNvSpPr/>
            <p:nvPr/>
          </p:nvSpPr>
          <p:spPr>
            <a:xfrm>
              <a:off x="6373367" y="3471671"/>
              <a:ext cx="1424940" cy="401320"/>
            </a:xfrm>
            <a:custGeom>
              <a:avLst/>
              <a:gdLst/>
              <a:ahLst/>
              <a:cxnLst/>
              <a:rect l="l" t="t" r="r" b="b"/>
              <a:pathLst>
                <a:path w="1424940" h="401320">
                  <a:moveTo>
                    <a:pt x="1424939" y="0"/>
                  </a:moveTo>
                  <a:lnTo>
                    <a:pt x="0" y="0"/>
                  </a:lnTo>
                  <a:lnTo>
                    <a:pt x="0" y="400811"/>
                  </a:lnTo>
                  <a:lnTo>
                    <a:pt x="1424939" y="400811"/>
                  </a:lnTo>
                  <a:lnTo>
                    <a:pt x="1424939" y="0"/>
                  </a:lnTo>
                  <a:close/>
                </a:path>
              </a:pathLst>
            </a:custGeom>
            <a:solidFill>
              <a:srgbClr val="DAE2F3"/>
            </a:solidFill>
          </p:spPr>
          <p:txBody>
            <a:bodyPr wrap="square" lIns="0" tIns="0" rIns="0" bIns="0" rtlCol="0"/>
            <a:lstStyle/>
            <a:p>
              <a:endParaRPr/>
            </a:p>
          </p:txBody>
        </p:sp>
        <p:sp>
          <p:nvSpPr>
            <p:cNvPr id="15" name="object 15"/>
            <p:cNvSpPr/>
            <p:nvPr/>
          </p:nvSpPr>
          <p:spPr>
            <a:xfrm>
              <a:off x="6373367" y="3471671"/>
              <a:ext cx="1424940" cy="401320"/>
            </a:xfrm>
            <a:custGeom>
              <a:avLst/>
              <a:gdLst/>
              <a:ahLst/>
              <a:cxnLst/>
              <a:rect l="l" t="t" r="r" b="b"/>
              <a:pathLst>
                <a:path w="1424940" h="401320">
                  <a:moveTo>
                    <a:pt x="0" y="400811"/>
                  </a:moveTo>
                  <a:lnTo>
                    <a:pt x="1424939" y="400811"/>
                  </a:lnTo>
                  <a:lnTo>
                    <a:pt x="1424939" y="0"/>
                  </a:lnTo>
                  <a:lnTo>
                    <a:pt x="0" y="0"/>
                  </a:lnTo>
                  <a:lnTo>
                    <a:pt x="0" y="400811"/>
                  </a:lnTo>
                  <a:close/>
                </a:path>
              </a:pathLst>
            </a:custGeom>
            <a:ln w="12700">
              <a:solidFill>
                <a:srgbClr val="2E528F"/>
              </a:solidFill>
            </a:ln>
          </p:spPr>
          <p:txBody>
            <a:bodyPr wrap="square" lIns="0" tIns="0" rIns="0" bIns="0" rtlCol="0"/>
            <a:lstStyle/>
            <a:p>
              <a:endParaRPr/>
            </a:p>
          </p:txBody>
        </p:sp>
      </p:grpSp>
      <p:sp>
        <p:nvSpPr>
          <p:cNvPr id="16" name="object 16"/>
          <p:cNvSpPr txBox="1"/>
          <p:nvPr/>
        </p:nvSpPr>
        <p:spPr>
          <a:xfrm>
            <a:off x="7013829" y="3507994"/>
            <a:ext cx="14605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b</a:t>
            </a:r>
            <a:endParaRPr sz="1800">
              <a:latin typeface="Calibri"/>
              <a:cs typeface="Calibri"/>
            </a:endParaRPr>
          </a:p>
        </p:txBody>
      </p:sp>
      <p:grpSp>
        <p:nvGrpSpPr>
          <p:cNvPr id="17" name="object 17"/>
          <p:cNvGrpSpPr/>
          <p:nvPr/>
        </p:nvGrpSpPr>
        <p:grpSpPr>
          <a:xfrm>
            <a:off x="7933690" y="3457702"/>
            <a:ext cx="1437640" cy="415290"/>
            <a:chOff x="7933690" y="3457702"/>
            <a:chExt cx="1437640" cy="415290"/>
          </a:xfrm>
        </p:grpSpPr>
        <p:sp>
          <p:nvSpPr>
            <p:cNvPr id="18" name="object 18"/>
            <p:cNvSpPr/>
            <p:nvPr/>
          </p:nvSpPr>
          <p:spPr>
            <a:xfrm>
              <a:off x="7940040" y="3464052"/>
              <a:ext cx="1424940" cy="402590"/>
            </a:xfrm>
            <a:custGeom>
              <a:avLst/>
              <a:gdLst/>
              <a:ahLst/>
              <a:cxnLst/>
              <a:rect l="l" t="t" r="r" b="b"/>
              <a:pathLst>
                <a:path w="1424940" h="402589">
                  <a:moveTo>
                    <a:pt x="1424940" y="0"/>
                  </a:moveTo>
                  <a:lnTo>
                    <a:pt x="0" y="0"/>
                  </a:lnTo>
                  <a:lnTo>
                    <a:pt x="0" y="402336"/>
                  </a:lnTo>
                  <a:lnTo>
                    <a:pt x="1424940" y="402336"/>
                  </a:lnTo>
                  <a:lnTo>
                    <a:pt x="1424940" y="0"/>
                  </a:lnTo>
                  <a:close/>
                </a:path>
              </a:pathLst>
            </a:custGeom>
            <a:solidFill>
              <a:srgbClr val="DAE2F3"/>
            </a:solidFill>
          </p:spPr>
          <p:txBody>
            <a:bodyPr wrap="square" lIns="0" tIns="0" rIns="0" bIns="0" rtlCol="0"/>
            <a:lstStyle/>
            <a:p>
              <a:endParaRPr/>
            </a:p>
          </p:txBody>
        </p:sp>
        <p:sp>
          <p:nvSpPr>
            <p:cNvPr id="19" name="object 19"/>
            <p:cNvSpPr/>
            <p:nvPr/>
          </p:nvSpPr>
          <p:spPr>
            <a:xfrm>
              <a:off x="7940040" y="3464052"/>
              <a:ext cx="1424940" cy="402590"/>
            </a:xfrm>
            <a:custGeom>
              <a:avLst/>
              <a:gdLst/>
              <a:ahLst/>
              <a:cxnLst/>
              <a:rect l="l" t="t" r="r" b="b"/>
              <a:pathLst>
                <a:path w="1424940" h="402589">
                  <a:moveTo>
                    <a:pt x="0" y="402336"/>
                  </a:moveTo>
                  <a:lnTo>
                    <a:pt x="1424940" y="402336"/>
                  </a:lnTo>
                  <a:lnTo>
                    <a:pt x="1424940" y="0"/>
                  </a:lnTo>
                  <a:lnTo>
                    <a:pt x="0" y="0"/>
                  </a:lnTo>
                  <a:lnTo>
                    <a:pt x="0" y="402336"/>
                  </a:lnTo>
                  <a:close/>
                </a:path>
              </a:pathLst>
            </a:custGeom>
            <a:ln w="12700">
              <a:solidFill>
                <a:srgbClr val="2E528F"/>
              </a:solidFill>
            </a:ln>
          </p:spPr>
          <p:txBody>
            <a:bodyPr wrap="square" lIns="0" tIns="0" rIns="0" bIns="0" rtlCol="0"/>
            <a:lstStyle/>
            <a:p>
              <a:endParaRPr/>
            </a:p>
          </p:txBody>
        </p:sp>
      </p:grpSp>
      <p:sp>
        <p:nvSpPr>
          <p:cNvPr id="20" name="object 20"/>
          <p:cNvSpPr txBox="1"/>
          <p:nvPr/>
        </p:nvSpPr>
        <p:spPr>
          <a:xfrm>
            <a:off x="8593581" y="3501008"/>
            <a:ext cx="12255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c</a:t>
            </a:r>
            <a:endParaRPr sz="1800">
              <a:latin typeface="Calibri"/>
              <a:cs typeface="Calibri"/>
            </a:endParaRPr>
          </a:p>
        </p:txBody>
      </p:sp>
      <p:pic>
        <p:nvPicPr>
          <p:cNvPr id="21" name="object 21"/>
          <p:cNvPicPr/>
          <p:nvPr/>
        </p:nvPicPr>
        <p:blipFill>
          <a:blip r:embed="rId2" cstate="print"/>
          <a:stretch>
            <a:fillRect/>
          </a:stretch>
        </p:blipFill>
        <p:spPr>
          <a:xfrm>
            <a:off x="11042650" y="3792982"/>
            <a:ext cx="166624" cy="160528"/>
          </a:xfrm>
          <a:prstGeom prst="rect">
            <a:avLst/>
          </a:prstGeom>
        </p:spPr>
      </p:pic>
      <p:sp>
        <p:nvSpPr>
          <p:cNvPr id="22" name="object 22"/>
          <p:cNvSpPr/>
          <p:nvPr/>
        </p:nvSpPr>
        <p:spPr>
          <a:xfrm>
            <a:off x="11028806" y="2243327"/>
            <a:ext cx="171450" cy="1409065"/>
          </a:xfrm>
          <a:custGeom>
            <a:avLst/>
            <a:gdLst/>
            <a:ahLst/>
            <a:cxnLst/>
            <a:rect l="l" t="t" r="r" b="b"/>
            <a:pathLst>
              <a:path w="171450" h="1409064">
                <a:moveTo>
                  <a:pt x="114300" y="142875"/>
                </a:moveTo>
                <a:lnTo>
                  <a:pt x="57150" y="142875"/>
                </a:lnTo>
                <a:lnTo>
                  <a:pt x="57150" y="1408557"/>
                </a:lnTo>
                <a:lnTo>
                  <a:pt x="114300" y="1408557"/>
                </a:lnTo>
                <a:lnTo>
                  <a:pt x="114300" y="142875"/>
                </a:lnTo>
                <a:close/>
              </a:path>
              <a:path w="171450" h="1409064">
                <a:moveTo>
                  <a:pt x="85725" y="0"/>
                </a:moveTo>
                <a:lnTo>
                  <a:pt x="0" y="171450"/>
                </a:lnTo>
                <a:lnTo>
                  <a:pt x="57150" y="171450"/>
                </a:lnTo>
                <a:lnTo>
                  <a:pt x="57150" y="142875"/>
                </a:lnTo>
                <a:lnTo>
                  <a:pt x="157162" y="142875"/>
                </a:lnTo>
                <a:lnTo>
                  <a:pt x="85725" y="0"/>
                </a:lnTo>
                <a:close/>
              </a:path>
              <a:path w="171450" h="1409064">
                <a:moveTo>
                  <a:pt x="157162" y="142875"/>
                </a:moveTo>
                <a:lnTo>
                  <a:pt x="114300" y="142875"/>
                </a:lnTo>
                <a:lnTo>
                  <a:pt x="114300" y="171450"/>
                </a:lnTo>
                <a:lnTo>
                  <a:pt x="171450" y="171450"/>
                </a:lnTo>
                <a:lnTo>
                  <a:pt x="157162" y="142875"/>
                </a:lnTo>
                <a:close/>
              </a:path>
            </a:pathLst>
          </a:custGeom>
          <a:solidFill>
            <a:srgbClr val="00AF50"/>
          </a:solidFill>
        </p:spPr>
        <p:txBody>
          <a:bodyPr wrap="square" lIns="0" tIns="0" rIns="0" bIns="0" rtlCol="0"/>
          <a:lstStyle/>
          <a:p>
            <a:endParaRPr/>
          </a:p>
        </p:txBody>
      </p:sp>
      <p:sp>
        <p:nvSpPr>
          <p:cNvPr id="23" name="object 23"/>
          <p:cNvSpPr/>
          <p:nvPr/>
        </p:nvSpPr>
        <p:spPr>
          <a:xfrm>
            <a:off x="11040998" y="4015740"/>
            <a:ext cx="171450" cy="1426845"/>
          </a:xfrm>
          <a:custGeom>
            <a:avLst/>
            <a:gdLst/>
            <a:ahLst/>
            <a:cxnLst/>
            <a:rect l="l" t="t" r="r" b="b"/>
            <a:pathLst>
              <a:path w="171450" h="1426845">
                <a:moveTo>
                  <a:pt x="57150" y="1255014"/>
                </a:moveTo>
                <a:lnTo>
                  <a:pt x="0" y="1255014"/>
                </a:lnTo>
                <a:lnTo>
                  <a:pt x="85725" y="1426464"/>
                </a:lnTo>
                <a:lnTo>
                  <a:pt x="157162" y="1283589"/>
                </a:lnTo>
                <a:lnTo>
                  <a:pt x="57150" y="1283589"/>
                </a:lnTo>
                <a:lnTo>
                  <a:pt x="57150" y="1255014"/>
                </a:lnTo>
                <a:close/>
              </a:path>
              <a:path w="171450" h="1426845">
                <a:moveTo>
                  <a:pt x="114300" y="0"/>
                </a:moveTo>
                <a:lnTo>
                  <a:pt x="57150" y="0"/>
                </a:lnTo>
                <a:lnTo>
                  <a:pt x="57150" y="1283589"/>
                </a:lnTo>
                <a:lnTo>
                  <a:pt x="114300" y="1283589"/>
                </a:lnTo>
                <a:lnTo>
                  <a:pt x="114300" y="0"/>
                </a:lnTo>
                <a:close/>
              </a:path>
              <a:path w="171450" h="1426845">
                <a:moveTo>
                  <a:pt x="171450" y="1255014"/>
                </a:moveTo>
                <a:lnTo>
                  <a:pt x="114300" y="1255014"/>
                </a:lnTo>
                <a:lnTo>
                  <a:pt x="114300" y="1283589"/>
                </a:lnTo>
                <a:lnTo>
                  <a:pt x="157162" y="1283589"/>
                </a:lnTo>
                <a:lnTo>
                  <a:pt x="171450" y="1255014"/>
                </a:lnTo>
                <a:close/>
              </a:path>
            </a:pathLst>
          </a:custGeom>
          <a:solidFill>
            <a:srgbClr val="FF0000"/>
          </a:solidFill>
        </p:spPr>
        <p:txBody>
          <a:bodyPr wrap="square" lIns="0" tIns="0" rIns="0" bIns="0" rtlCol="0"/>
          <a:lstStyle/>
          <a:p>
            <a:endParaRPr/>
          </a:p>
        </p:txBody>
      </p:sp>
      <p:sp>
        <p:nvSpPr>
          <p:cNvPr id="24" name="object 24"/>
          <p:cNvSpPr txBox="1"/>
          <p:nvPr/>
        </p:nvSpPr>
        <p:spPr>
          <a:xfrm>
            <a:off x="11177523" y="2525584"/>
            <a:ext cx="254000" cy="924560"/>
          </a:xfrm>
          <a:prstGeom prst="rect">
            <a:avLst/>
          </a:prstGeom>
        </p:spPr>
        <p:txBody>
          <a:bodyPr vert="vert270" wrap="square" lIns="0" tIns="0" rIns="0" bIns="0" rtlCol="0">
            <a:spAutoFit/>
          </a:bodyPr>
          <a:lstStyle/>
          <a:p>
            <a:pPr marL="12700">
              <a:lnSpc>
                <a:spcPts val="1810"/>
              </a:lnSpc>
            </a:pPr>
            <a:r>
              <a:rPr sz="1800" spc="-10" dirty="0">
                <a:latin typeface="Calibri"/>
                <a:cs typeface="Calibri"/>
              </a:rPr>
              <a:t>knowable</a:t>
            </a:r>
            <a:endParaRPr sz="1800">
              <a:latin typeface="Calibri"/>
              <a:cs typeface="Calibri"/>
            </a:endParaRPr>
          </a:p>
        </p:txBody>
      </p:sp>
      <p:sp>
        <p:nvSpPr>
          <p:cNvPr id="25" name="object 25"/>
          <p:cNvSpPr txBox="1"/>
          <p:nvPr/>
        </p:nvSpPr>
        <p:spPr>
          <a:xfrm>
            <a:off x="11202289" y="4133854"/>
            <a:ext cx="254000" cy="943610"/>
          </a:xfrm>
          <a:prstGeom prst="rect">
            <a:avLst/>
          </a:prstGeom>
        </p:spPr>
        <p:txBody>
          <a:bodyPr vert="vert270" wrap="square" lIns="0" tIns="0" rIns="0" bIns="0" rtlCol="0">
            <a:spAutoFit/>
          </a:bodyPr>
          <a:lstStyle/>
          <a:p>
            <a:pPr marL="12700">
              <a:lnSpc>
                <a:spcPts val="1810"/>
              </a:lnSpc>
            </a:pPr>
            <a:r>
              <a:rPr sz="1800" spc="-10" dirty="0">
                <a:latin typeface="Calibri"/>
                <a:cs typeface="Calibri"/>
              </a:rPr>
              <a:t>guessable</a:t>
            </a:r>
            <a:endParaRPr sz="1800">
              <a:latin typeface="Calibri"/>
              <a:cs typeface="Calibri"/>
            </a:endParaRPr>
          </a:p>
        </p:txBody>
      </p:sp>
      <p:sp>
        <p:nvSpPr>
          <p:cNvPr id="26" name="object 26"/>
          <p:cNvSpPr txBox="1"/>
          <p:nvPr/>
        </p:nvSpPr>
        <p:spPr>
          <a:xfrm>
            <a:off x="709371" y="4120419"/>
            <a:ext cx="8462010" cy="2091689"/>
          </a:xfrm>
          <a:prstGeom prst="rect">
            <a:avLst/>
          </a:prstGeom>
        </p:spPr>
        <p:txBody>
          <a:bodyPr vert="horz" wrap="square" lIns="0" tIns="80645" rIns="0" bIns="0" rtlCol="0">
            <a:spAutoFit/>
          </a:bodyPr>
          <a:lstStyle/>
          <a:p>
            <a:pPr marL="2667000">
              <a:lnSpc>
                <a:spcPct val="100000"/>
              </a:lnSpc>
              <a:spcBef>
                <a:spcPts val="635"/>
              </a:spcBef>
              <a:tabLst>
                <a:tab pos="4314190" algn="l"/>
                <a:tab pos="5817870" algn="l"/>
                <a:tab pos="7446645" algn="l"/>
              </a:tabLst>
            </a:pPr>
            <a:r>
              <a:rPr sz="1800" dirty="0">
                <a:latin typeface="Calibri"/>
                <a:cs typeface="Calibri"/>
              </a:rPr>
              <a:t>last</a:t>
            </a:r>
            <a:r>
              <a:rPr sz="1800" spc="-20" dirty="0">
                <a:latin typeface="Calibri"/>
                <a:cs typeface="Calibri"/>
              </a:rPr>
              <a:t> </a:t>
            </a:r>
            <a:r>
              <a:rPr sz="1800" dirty="0">
                <a:latin typeface="Calibri"/>
                <a:cs typeface="Calibri"/>
              </a:rPr>
              <a:t>use: -</a:t>
            </a:r>
            <a:r>
              <a:rPr sz="1800" spc="-50" dirty="0">
                <a:latin typeface="Calibri"/>
                <a:cs typeface="Calibri"/>
              </a:rPr>
              <a:t>6</a:t>
            </a:r>
            <a:r>
              <a:rPr sz="1800" dirty="0">
                <a:latin typeface="Calibri"/>
                <a:cs typeface="Calibri"/>
              </a:rPr>
              <a:t>	last</a:t>
            </a:r>
            <a:r>
              <a:rPr sz="1800" spc="-20" dirty="0">
                <a:latin typeface="Calibri"/>
                <a:cs typeface="Calibri"/>
              </a:rPr>
              <a:t> </a:t>
            </a:r>
            <a:r>
              <a:rPr sz="1800" dirty="0">
                <a:latin typeface="Calibri"/>
                <a:cs typeface="Calibri"/>
              </a:rPr>
              <a:t>use: -</a:t>
            </a:r>
            <a:r>
              <a:rPr sz="1800" spc="-50" dirty="0">
                <a:latin typeface="Calibri"/>
                <a:cs typeface="Calibri"/>
              </a:rPr>
              <a:t>1</a:t>
            </a:r>
            <a:r>
              <a:rPr sz="1800" dirty="0">
                <a:latin typeface="Calibri"/>
                <a:cs typeface="Calibri"/>
              </a:rPr>
              <a:t>	last</a:t>
            </a:r>
            <a:r>
              <a:rPr sz="1800" spc="-20" dirty="0">
                <a:latin typeface="Calibri"/>
                <a:cs typeface="Calibri"/>
              </a:rPr>
              <a:t> </a:t>
            </a:r>
            <a:r>
              <a:rPr sz="1800" dirty="0">
                <a:latin typeface="Calibri"/>
                <a:cs typeface="Calibri"/>
              </a:rPr>
              <a:t>use: -</a:t>
            </a:r>
            <a:r>
              <a:rPr sz="1800" spc="-50" dirty="0">
                <a:latin typeface="Calibri"/>
                <a:cs typeface="Calibri"/>
              </a:rPr>
              <a:t>4</a:t>
            </a:r>
            <a:r>
              <a:rPr sz="1800" dirty="0">
                <a:latin typeface="Calibri"/>
                <a:cs typeface="Calibri"/>
              </a:rPr>
              <a:t>	last</a:t>
            </a:r>
            <a:r>
              <a:rPr sz="1800" spc="-20" dirty="0">
                <a:latin typeface="Calibri"/>
                <a:cs typeface="Calibri"/>
              </a:rPr>
              <a:t> </a:t>
            </a:r>
            <a:r>
              <a:rPr sz="1800" dirty="0">
                <a:latin typeface="Calibri"/>
                <a:cs typeface="Calibri"/>
              </a:rPr>
              <a:t>use: -</a:t>
            </a:r>
            <a:r>
              <a:rPr sz="1800" spc="-50" dirty="0">
                <a:latin typeface="Calibri"/>
                <a:cs typeface="Calibri"/>
              </a:rPr>
              <a:t>2</a:t>
            </a:r>
            <a:endParaRPr sz="1800">
              <a:latin typeface="Calibri"/>
              <a:cs typeface="Calibri"/>
            </a:endParaRPr>
          </a:p>
          <a:p>
            <a:pPr marL="2078355">
              <a:lnSpc>
                <a:spcPct val="100000"/>
              </a:lnSpc>
              <a:spcBef>
                <a:spcPts val="710"/>
              </a:spcBef>
            </a:pPr>
            <a:r>
              <a:rPr sz="2400" dirty="0">
                <a:latin typeface="Calibri"/>
                <a:cs typeface="Calibri"/>
              </a:rPr>
              <a:t>Caveat:</a:t>
            </a:r>
            <a:r>
              <a:rPr sz="2400" spc="-55" dirty="0">
                <a:latin typeface="Calibri"/>
                <a:cs typeface="Calibri"/>
              </a:rPr>
              <a:t> </a:t>
            </a:r>
            <a:r>
              <a:rPr sz="2400" dirty="0">
                <a:latin typeface="Calibri"/>
                <a:cs typeface="Calibri"/>
              </a:rPr>
              <a:t>LRU</a:t>
            </a:r>
            <a:r>
              <a:rPr sz="2400" spc="-25" dirty="0">
                <a:latin typeface="Calibri"/>
                <a:cs typeface="Calibri"/>
              </a:rPr>
              <a:t> </a:t>
            </a:r>
            <a:r>
              <a:rPr sz="2400" dirty="0">
                <a:latin typeface="Calibri"/>
                <a:cs typeface="Calibri"/>
              </a:rPr>
              <a:t>is</a:t>
            </a:r>
            <a:r>
              <a:rPr sz="2400" spc="-45" dirty="0">
                <a:latin typeface="Calibri"/>
                <a:cs typeface="Calibri"/>
              </a:rPr>
              <a:t> </a:t>
            </a:r>
            <a:r>
              <a:rPr sz="2400" dirty="0">
                <a:latin typeface="Calibri"/>
                <a:cs typeface="Calibri"/>
              </a:rPr>
              <a:t>wrong</a:t>
            </a:r>
            <a:r>
              <a:rPr sz="2400" spc="-35" dirty="0">
                <a:latin typeface="Calibri"/>
                <a:cs typeface="Calibri"/>
              </a:rPr>
              <a:t> </a:t>
            </a:r>
            <a:r>
              <a:rPr sz="2400" dirty="0">
                <a:latin typeface="Calibri"/>
                <a:cs typeface="Calibri"/>
              </a:rPr>
              <a:t>if</a:t>
            </a:r>
            <a:r>
              <a:rPr sz="2400" spc="-35" dirty="0">
                <a:latin typeface="Calibri"/>
                <a:cs typeface="Calibri"/>
              </a:rPr>
              <a:t> </a:t>
            </a:r>
            <a:r>
              <a:rPr sz="2400" dirty="0">
                <a:latin typeface="Calibri"/>
                <a:cs typeface="Calibri"/>
              </a:rPr>
              <a:t>past</a:t>
            </a:r>
            <a:r>
              <a:rPr sz="2400" spc="-40" dirty="0">
                <a:latin typeface="Calibri"/>
                <a:cs typeface="Calibri"/>
              </a:rPr>
              <a:t> </a:t>
            </a:r>
            <a:r>
              <a:rPr sz="2400" dirty="0">
                <a:latin typeface="Calibri"/>
                <a:cs typeface="Calibri"/>
              </a:rPr>
              <a:t>does</a:t>
            </a:r>
            <a:r>
              <a:rPr sz="2400" spc="-30" dirty="0">
                <a:latin typeface="Calibri"/>
                <a:cs typeface="Calibri"/>
              </a:rPr>
              <a:t> </a:t>
            </a:r>
            <a:r>
              <a:rPr sz="2400" dirty="0">
                <a:latin typeface="Calibri"/>
                <a:cs typeface="Calibri"/>
              </a:rPr>
              <a:t>not</a:t>
            </a:r>
            <a:r>
              <a:rPr sz="2400" spc="-30" dirty="0">
                <a:latin typeface="Calibri"/>
                <a:cs typeface="Calibri"/>
              </a:rPr>
              <a:t> </a:t>
            </a:r>
            <a:r>
              <a:rPr sz="2400" dirty="0">
                <a:latin typeface="Calibri"/>
                <a:cs typeface="Calibri"/>
              </a:rPr>
              <a:t>predict</a:t>
            </a:r>
            <a:r>
              <a:rPr sz="2400" spc="-30" dirty="0">
                <a:latin typeface="Calibri"/>
                <a:cs typeface="Calibri"/>
              </a:rPr>
              <a:t> </a:t>
            </a:r>
            <a:r>
              <a:rPr sz="2400" spc="-10" dirty="0">
                <a:latin typeface="Calibri"/>
                <a:cs typeface="Calibri"/>
              </a:rPr>
              <a:t>future</a:t>
            </a:r>
            <a:endParaRPr sz="2400">
              <a:latin typeface="Calibri"/>
              <a:cs typeface="Calibri"/>
            </a:endParaRPr>
          </a:p>
          <a:p>
            <a:pPr marL="2078355">
              <a:lnSpc>
                <a:spcPct val="100000"/>
              </a:lnSpc>
            </a:pPr>
            <a:r>
              <a:rPr sz="2400" b="1" dirty="0">
                <a:latin typeface="Calibri"/>
                <a:cs typeface="Calibri"/>
              </a:rPr>
              <a:t>Caveat</a:t>
            </a:r>
            <a:r>
              <a:rPr sz="2400" b="1" spc="-50" dirty="0">
                <a:latin typeface="Calibri"/>
                <a:cs typeface="Calibri"/>
              </a:rPr>
              <a:t> </a:t>
            </a:r>
            <a:r>
              <a:rPr sz="2400" b="1" dirty="0">
                <a:latin typeface="Calibri"/>
                <a:cs typeface="Calibri"/>
              </a:rPr>
              <a:t>to</a:t>
            </a:r>
            <a:r>
              <a:rPr sz="2400" b="1" spc="-50" dirty="0">
                <a:latin typeface="Calibri"/>
                <a:cs typeface="Calibri"/>
              </a:rPr>
              <a:t> </a:t>
            </a:r>
            <a:r>
              <a:rPr sz="2400" b="1" dirty="0">
                <a:latin typeface="Calibri"/>
                <a:cs typeface="Calibri"/>
              </a:rPr>
              <a:t>caveat:</a:t>
            </a:r>
            <a:r>
              <a:rPr sz="2400" b="1" spc="-55" dirty="0">
                <a:latin typeface="Calibri"/>
                <a:cs typeface="Calibri"/>
              </a:rPr>
              <a:t> </a:t>
            </a:r>
            <a:r>
              <a:rPr sz="2400" b="1" dirty="0">
                <a:latin typeface="Calibri"/>
                <a:cs typeface="Calibri"/>
              </a:rPr>
              <a:t>past</a:t>
            </a:r>
            <a:r>
              <a:rPr sz="2400" b="1" spc="-50" dirty="0">
                <a:latin typeface="Calibri"/>
                <a:cs typeface="Calibri"/>
              </a:rPr>
              <a:t> </a:t>
            </a:r>
            <a:r>
              <a:rPr sz="2400" b="1" i="1" dirty="0">
                <a:latin typeface="Calibri"/>
                <a:cs typeface="Calibri"/>
              </a:rPr>
              <a:t>usually</a:t>
            </a:r>
            <a:r>
              <a:rPr sz="2400" b="1" i="1" spc="-65" dirty="0">
                <a:latin typeface="Calibri"/>
                <a:cs typeface="Calibri"/>
              </a:rPr>
              <a:t> </a:t>
            </a:r>
            <a:r>
              <a:rPr sz="2400" b="1" dirty="0">
                <a:latin typeface="Calibri"/>
                <a:cs typeface="Calibri"/>
              </a:rPr>
              <a:t>predicts</a:t>
            </a:r>
            <a:r>
              <a:rPr sz="2400" b="1" spc="-50" dirty="0">
                <a:latin typeface="Calibri"/>
                <a:cs typeface="Calibri"/>
              </a:rPr>
              <a:t> </a:t>
            </a:r>
            <a:r>
              <a:rPr sz="2400" b="1" dirty="0">
                <a:latin typeface="Calibri"/>
                <a:cs typeface="Calibri"/>
              </a:rPr>
              <a:t>future</a:t>
            </a:r>
            <a:r>
              <a:rPr sz="2400" b="1" spc="-25" dirty="0">
                <a:latin typeface="Calibri"/>
                <a:cs typeface="Calibri"/>
              </a:rPr>
              <a:t> </a:t>
            </a:r>
            <a:r>
              <a:rPr sz="2400" b="1" spc="-20" dirty="0">
                <a:latin typeface="Calibri"/>
                <a:cs typeface="Calibri"/>
              </a:rPr>
              <a:t>well</a:t>
            </a:r>
            <a:endParaRPr sz="2400">
              <a:latin typeface="Calibri"/>
              <a:cs typeface="Calibri"/>
            </a:endParaRPr>
          </a:p>
          <a:p>
            <a:pPr>
              <a:lnSpc>
                <a:spcPct val="100000"/>
              </a:lnSpc>
              <a:spcBef>
                <a:spcPts val="10"/>
              </a:spcBef>
            </a:pPr>
            <a:endParaRPr sz="3450">
              <a:latin typeface="Calibri"/>
              <a:cs typeface="Calibri"/>
            </a:endParaRPr>
          </a:p>
          <a:p>
            <a:pPr marL="12700">
              <a:lnSpc>
                <a:spcPct val="100000"/>
              </a:lnSpc>
            </a:pPr>
            <a:r>
              <a:rPr sz="2400" dirty="0">
                <a:latin typeface="Calibri"/>
                <a:cs typeface="Calibri"/>
              </a:rPr>
              <a:t>If</a:t>
            </a:r>
            <a:r>
              <a:rPr sz="2400" spc="-20" dirty="0">
                <a:latin typeface="Calibri"/>
                <a:cs typeface="Calibri"/>
              </a:rPr>
              <a:t> </a:t>
            </a:r>
            <a:r>
              <a:rPr sz="2400" dirty="0">
                <a:latin typeface="Calibri"/>
                <a:cs typeface="Calibri"/>
              </a:rPr>
              <a:t>a</a:t>
            </a:r>
            <a:r>
              <a:rPr sz="2400" spc="-20" dirty="0">
                <a:latin typeface="Calibri"/>
                <a:cs typeface="Calibri"/>
              </a:rPr>
              <a:t> </a:t>
            </a:r>
            <a:r>
              <a:rPr sz="2400" dirty="0">
                <a:latin typeface="Calibri"/>
                <a:cs typeface="Calibri"/>
              </a:rPr>
              <a:t>block</a:t>
            </a:r>
            <a:r>
              <a:rPr sz="2400" spc="-20" dirty="0">
                <a:latin typeface="Calibri"/>
                <a:cs typeface="Calibri"/>
              </a:rPr>
              <a:t> </a:t>
            </a:r>
            <a:r>
              <a:rPr sz="2400" dirty="0">
                <a:latin typeface="Calibri"/>
                <a:cs typeface="Calibri"/>
              </a:rPr>
              <a:t>was</a:t>
            </a:r>
            <a:r>
              <a:rPr sz="2400" spc="-30" dirty="0">
                <a:latin typeface="Calibri"/>
                <a:cs typeface="Calibri"/>
              </a:rPr>
              <a:t> </a:t>
            </a:r>
            <a:r>
              <a:rPr sz="2400" b="1" dirty="0">
                <a:latin typeface="Calibri"/>
                <a:cs typeface="Calibri"/>
              </a:rPr>
              <a:t>not</a:t>
            </a:r>
            <a:r>
              <a:rPr sz="2400" b="1" spc="-20" dirty="0">
                <a:latin typeface="Calibri"/>
                <a:cs typeface="Calibri"/>
              </a:rPr>
              <a:t> </a:t>
            </a:r>
            <a:r>
              <a:rPr sz="2400" dirty="0">
                <a:latin typeface="Calibri"/>
                <a:cs typeface="Calibri"/>
              </a:rPr>
              <a:t>used</a:t>
            </a:r>
            <a:r>
              <a:rPr sz="2400" spc="-10" dirty="0">
                <a:latin typeface="Calibri"/>
                <a:cs typeface="Calibri"/>
              </a:rPr>
              <a:t> </a:t>
            </a:r>
            <a:r>
              <a:rPr sz="2400" spc="-20" dirty="0">
                <a:latin typeface="Calibri"/>
                <a:cs typeface="Calibri"/>
              </a:rPr>
              <a:t>recently,</a:t>
            </a:r>
            <a:r>
              <a:rPr sz="2400" spc="-35" dirty="0">
                <a:latin typeface="Calibri"/>
                <a:cs typeface="Calibri"/>
              </a:rPr>
              <a:t> </a:t>
            </a:r>
            <a:r>
              <a:rPr sz="2400" dirty="0">
                <a:latin typeface="Calibri"/>
                <a:cs typeface="Calibri"/>
              </a:rPr>
              <a:t>it</a:t>
            </a:r>
            <a:r>
              <a:rPr sz="2400" spc="-25" dirty="0">
                <a:latin typeface="Calibri"/>
                <a:cs typeface="Calibri"/>
              </a:rPr>
              <a:t> </a:t>
            </a:r>
            <a:r>
              <a:rPr sz="2400" dirty="0">
                <a:latin typeface="Calibri"/>
                <a:cs typeface="Calibri"/>
              </a:rPr>
              <a:t>will</a:t>
            </a:r>
            <a:r>
              <a:rPr sz="2400" spc="-45" dirty="0">
                <a:latin typeface="Calibri"/>
                <a:cs typeface="Calibri"/>
              </a:rPr>
              <a:t> </a:t>
            </a:r>
            <a:r>
              <a:rPr sz="2400" b="1" dirty="0">
                <a:latin typeface="Calibri"/>
                <a:cs typeface="Calibri"/>
              </a:rPr>
              <a:t>not</a:t>
            </a:r>
            <a:r>
              <a:rPr sz="2400" b="1" spc="-5" dirty="0">
                <a:latin typeface="Calibri"/>
                <a:cs typeface="Calibri"/>
              </a:rPr>
              <a:t> </a:t>
            </a:r>
            <a:r>
              <a:rPr sz="2400" dirty="0">
                <a:latin typeface="Calibri"/>
                <a:cs typeface="Calibri"/>
              </a:rPr>
              <a:t>be</a:t>
            </a:r>
            <a:r>
              <a:rPr sz="2400" spc="-10" dirty="0">
                <a:latin typeface="Calibri"/>
                <a:cs typeface="Calibri"/>
              </a:rPr>
              <a:t> </a:t>
            </a:r>
            <a:r>
              <a:rPr sz="2400" dirty="0">
                <a:latin typeface="Calibri"/>
                <a:cs typeface="Calibri"/>
              </a:rPr>
              <a:t>used</a:t>
            </a:r>
            <a:r>
              <a:rPr sz="2400" spc="-15" dirty="0">
                <a:latin typeface="Calibri"/>
                <a:cs typeface="Calibri"/>
              </a:rPr>
              <a:t> </a:t>
            </a:r>
            <a:r>
              <a:rPr sz="2400" dirty="0">
                <a:latin typeface="Calibri"/>
                <a:cs typeface="Calibri"/>
              </a:rPr>
              <a:t>again</a:t>
            </a:r>
            <a:r>
              <a:rPr sz="2400" spc="-15" dirty="0">
                <a:latin typeface="Calibri"/>
                <a:cs typeface="Calibri"/>
              </a:rPr>
              <a:t> </a:t>
            </a:r>
            <a:r>
              <a:rPr sz="2400" spc="-20" dirty="0">
                <a:latin typeface="Calibri"/>
                <a:cs typeface="Calibri"/>
              </a:rPr>
              <a:t>soon</a:t>
            </a:r>
            <a:endParaRPr sz="2400">
              <a:latin typeface="Calibri"/>
              <a:cs typeface="Calibri"/>
            </a:endParaRPr>
          </a:p>
        </p:txBody>
      </p:sp>
      <p:grpSp>
        <p:nvGrpSpPr>
          <p:cNvPr id="27" name="object 27"/>
          <p:cNvGrpSpPr/>
          <p:nvPr/>
        </p:nvGrpSpPr>
        <p:grpSpPr>
          <a:xfrm>
            <a:off x="3059938" y="2782570"/>
            <a:ext cx="1704339" cy="751840"/>
            <a:chOff x="3059938" y="2782570"/>
            <a:chExt cx="1704339" cy="751840"/>
          </a:xfrm>
        </p:grpSpPr>
        <p:sp>
          <p:nvSpPr>
            <p:cNvPr id="28" name="object 28"/>
            <p:cNvSpPr/>
            <p:nvPr/>
          </p:nvSpPr>
          <p:spPr>
            <a:xfrm>
              <a:off x="3066288" y="2788920"/>
              <a:ext cx="1691639" cy="739140"/>
            </a:xfrm>
            <a:custGeom>
              <a:avLst/>
              <a:gdLst/>
              <a:ahLst/>
              <a:cxnLst/>
              <a:rect l="l" t="t" r="r" b="b"/>
              <a:pathLst>
                <a:path w="1691639" h="739139">
                  <a:moveTo>
                    <a:pt x="1268729" y="0"/>
                  </a:moveTo>
                  <a:lnTo>
                    <a:pt x="422910" y="0"/>
                  </a:lnTo>
                  <a:lnTo>
                    <a:pt x="422910" y="369569"/>
                  </a:lnTo>
                  <a:lnTo>
                    <a:pt x="0" y="369569"/>
                  </a:lnTo>
                  <a:lnTo>
                    <a:pt x="845820" y="739139"/>
                  </a:lnTo>
                  <a:lnTo>
                    <a:pt x="1691639" y="369569"/>
                  </a:lnTo>
                  <a:lnTo>
                    <a:pt x="1268729" y="369569"/>
                  </a:lnTo>
                  <a:lnTo>
                    <a:pt x="1268729" y="0"/>
                  </a:lnTo>
                  <a:close/>
                </a:path>
              </a:pathLst>
            </a:custGeom>
            <a:solidFill>
              <a:srgbClr val="000000"/>
            </a:solidFill>
          </p:spPr>
          <p:txBody>
            <a:bodyPr wrap="square" lIns="0" tIns="0" rIns="0" bIns="0" rtlCol="0"/>
            <a:lstStyle/>
            <a:p>
              <a:endParaRPr/>
            </a:p>
          </p:txBody>
        </p:sp>
        <p:sp>
          <p:nvSpPr>
            <p:cNvPr id="29" name="object 29"/>
            <p:cNvSpPr/>
            <p:nvPr/>
          </p:nvSpPr>
          <p:spPr>
            <a:xfrm>
              <a:off x="3066288" y="2788920"/>
              <a:ext cx="1691639" cy="739140"/>
            </a:xfrm>
            <a:custGeom>
              <a:avLst/>
              <a:gdLst/>
              <a:ahLst/>
              <a:cxnLst/>
              <a:rect l="l" t="t" r="r" b="b"/>
              <a:pathLst>
                <a:path w="1691639" h="739139">
                  <a:moveTo>
                    <a:pt x="0" y="369569"/>
                  </a:moveTo>
                  <a:lnTo>
                    <a:pt x="422910" y="369569"/>
                  </a:lnTo>
                  <a:lnTo>
                    <a:pt x="422910" y="0"/>
                  </a:lnTo>
                  <a:lnTo>
                    <a:pt x="1268729" y="0"/>
                  </a:lnTo>
                  <a:lnTo>
                    <a:pt x="1268729" y="369569"/>
                  </a:lnTo>
                  <a:lnTo>
                    <a:pt x="1691639" y="369569"/>
                  </a:lnTo>
                  <a:lnTo>
                    <a:pt x="845820" y="739139"/>
                  </a:lnTo>
                  <a:lnTo>
                    <a:pt x="0" y="369569"/>
                  </a:lnTo>
                  <a:close/>
                </a:path>
              </a:pathLst>
            </a:custGeom>
            <a:ln w="12700">
              <a:solidFill>
                <a:srgbClr val="000000"/>
              </a:solidFill>
            </a:ln>
          </p:spPr>
          <p:txBody>
            <a:bodyPr wrap="square" lIns="0" tIns="0" rIns="0" bIns="0" rtlCol="0"/>
            <a:lstStyle/>
            <a:p>
              <a:endParaRPr/>
            </a:p>
          </p:txBody>
        </p:sp>
      </p:grpSp>
      <p:sp>
        <p:nvSpPr>
          <p:cNvPr id="30" name="object 30"/>
          <p:cNvSpPr txBox="1"/>
          <p:nvPr/>
        </p:nvSpPr>
        <p:spPr>
          <a:xfrm>
            <a:off x="3636645" y="2764663"/>
            <a:ext cx="549910" cy="574040"/>
          </a:xfrm>
          <a:prstGeom prst="rect">
            <a:avLst/>
          </a:prstGeom>
        </p:spPr>
        <p:txBody>
          <a:bodyPr vert="horz" wrap="square" lIns="0" tIns="12700" rIns="0" bIns="0" rtlCol="0">
            <a:spAutoFit/>
          </a:bodyPr>
          <a:lstStyle/>
          <a:p>
            <a:pPr marL="91440">
              <a:lnSpc>
                <a:spcPct val="100000"/>
              </a:lnSpc>
              <a:spcBef>
                <a:spcPts val="100"/>
              </a:spcBef>
            </a:pPr>
            <a:r>
              <a:rPr sz="1800" spc="-25" dirty="0">
                <a:solidFill>
                  <a:srgbClr val="FFFFFF"/>
                </a:solidFill>
                <a:latin typeface="Calibri"/>
                <a:cs typeface="Calibri"/>
              </a:rPr>
              <a:t>LRU</a:t>
            </a:r>
            <a:endParaRPr sz="1800">
              <a:latin typeface="Calibri"/>
              <a:cs typeface="Calibri"/>
            </a:endParaRPr>
          </a:p>
          <a:p>
            <a:pPr marL="12700">
              <a:lnSpc>
                <a:spcPct val="100000"/>
              </a:lnSpc>
            </a:pPr>
            <a:r>
              <a:rPr sz="1800" spc="-10" dirty="0">
                <a:solidFill>
                  <a:srgbClr val="FFFFFF"/>
                </a:solidFill>
                <a:latin typeface="Calibri"/>
                <a:cs typeface="Calibri"/>
              </a:rPr>
              <a:t>Evicts</a:t>
            </a:r>
            <a:endParaRPr sz="1800">
              <a:latin typeface="Calibri"/>
              <a:cs typeface="Calibri"/>
            </a:endParaRPr>
          </a:p>
        </p:txBody>
      </p:sp>
      <p:grpSp>
        <p:nvGrpSpPr>
          <p:cNvPr id="31" name="object 31"/>
          <p:cNvGrpSpPr/>
          <p:nvPr/>
        </p:nvGrpSpPr>
        <p:grpSpPr>
          <a:xfrm>
            <a:off x="7758430" y="2759710"/>
            <a:ext cx="1706245" cy="751840"/>
            <a:chOff x="7758430" y="2759710"/>
            <a:chExt cx="1706245" cy="751840"/>
          </a:xfrm>
        </p:grpSpPr>
        <p:sp>
          <p:nvSpPr>
            <p:cNvPr id="32" name="object 32"/>
            <p:cNvSpPr/>
            <p:nvPr/>
          </p:nvSpPr>
          <p:spPr>
            <a:xfrm>
              <a:off x="7764780" y="2766060"/>
              <a:ext cx="1693545" cy="739140"/>
            </a:xfrm>
            <a:custGeom>
              <a:avLst/>
              <a:gdLst/>
              <a:ahLst/>
              <a:cxnLst/>
              <a:rect l="l" t="t" r="r" b="b"/>
              <a:pathLst>
                <a:path w="1693545" h="739139">
                  <a:moveTo>
                    <a:pt x="1269873" y="0"/>
                  </a:moveTo>
                  <a:lnTo>
                    <a:pt x="423291" y="0"/>
                  </a:lnTo>
                  <a:lnTo>
                    <a:pt x="423291" y="369569"/>
                  </a:lnTo>
                  <a:lnTo>
                    <a:pt x="0" y="369569"/>
                  </a:lnTo>
                  <a:lnTo>
                    <a:pt x="846581" y="739139"/>
                  </a:lnTo>
                  <a:lnTo>
                    <a:pt x="1693164" y="369569"/>
                  </a:lnTo>
                  <a:lnTo>
                    <a:pt x="1269873" y="369569"/>
                  </a:lnTo>
                  <a:lnTo>
                    <a:pt x="1269873" y="0"/>
                  </a:lnTo>
                  <a:close/>
                </a:path>
              </a:pathLst>
            </a:custGeom>
            <a:solidFill>
              <a:srgbClr val="F1F1F1"/>
            </a:solidFill>
          </p:spPr>
          <p:txBody>
            <a:bodyPr wrap="square" lIns="0" tIns="0" rIns="0" bIns="0" rtlCol="0"/>
            <a:lstStyle/>
            <a:p>
              <a:endParaRPr/>
            </a:p>
          </p:txBody>
        </p:sp>
        <p:sp>
          <p:nvSpPr>
            <p:cNvPr id="33" name="object 33"/>
            <p:cNvSpPr/>
            <p:nvPr/>
          </p:nvSpPr>
          <p:spPr>
            <a:xfrm>
              <a:off x="7764780" y="2766060"/>
              <a:ext cx="1693545" cy="739140"/>
            </a:xfrm>
            <a:custGeom>
              <a:avLst/>
              <a:gdLst/>
              <a:ahLst/>
              <a:cxnLst/>
              <a:rect l="l" t="t" r="r" b="b"/>
              <a:pathLst>
                <a:path w="1693545" h="739139">
                  <a:moveTo>
                    <a:pt x="0" y="369569"/>
                  </a:moveTo>
                  <a:lnTo>
                    <a:pt x="423291" y="369569"/>
                  </a:lnTo>
                  <a:lnTo>
                    <a:pt x="423291" y="0"/>
                  </a:lnTo>
                  <a:lnTo>
                    <a:pt x="1269873" y="0"/>
                  </a:lnTo>
                  <a:lnTo>
                    <a:pt x="1269873" y="369569"/>
                  </a:lnTo>
                  <a:lnTo>
                    <a:pt x="1693164" y="369569"/>
                  </a:lnTo>
                  <a:lnTo>
                    <a:pt x="846581" y="739139"/>
                  </a:lnTo>
                  <a:lnTo>
                    <a:pt x="0" y="369569"/>
                  </a:lnTo>
                  <a:close/>
                </a:path>
              </a:pathLst>
            </a:custGeom>
            <a:ln w="12700">
              <a:solidFill>
                <a:srgbClr val="000000"/>
              </a:solidFill>
            </a:ln>
          </p:spPr>
          <p:txBody>
            <a:bodyPr wrap="square" lIns="0" tIns="0" rIns="0" bIns="0" rtlCol="0"/>
            <a:lstStyle/>
            <a:p>
              <a:endParaRPr/>
            </a:p>
          </p:txBody>
        </p:sp>
      </p:grpSp>
      <p:sp>
        <p:nvSpPr>
          <p:cNvPr id="34" name="object 34"/>
          <p:cNvSpPr txBox="1"/>
          <p:nvPr/>
        </p:nvSpPr>
        <p:spPr>
          <a:xfrm>
            <a:off x="8337295" y="2741803"/>
            <a:ext cx="549910" cy="574675"/>
          </a:xfrm>
          <a:prstGeom prst="rect">
            <a:avLst/>
          </a:prstGeom>
        </p:spPr>
        <p:txBody>
          <a:bodyPr vert="horz" wrap="square" lIns="0" tIns="12700" rIns="0" bIns="0" rtlCol="0">
            <a:spAutoFit/>
          </a:bodyPr>
          <a:lstStyle/>
          <a:p>
            <a:pPr marL="74930">
              <a:lnSpc>
                <a:spcPct val="100000"/>
              </a:lnSpc>
              <a:spcBef>
                <a:spcPts val="100"/>
              </a:spcBef>
            </a:pPr>
            <a:r>
              <a:rPr sz="1800" spc="-25" dirty="0">
                <a:latin typeface="Calibri"/>
                <a:cs typeface="Calibri"/>
              </a:rPr>
              <a:t>MIN</a:t>
            </a:r>
            <a:endParaRPr sz="1800">
              <a:latin typeface="Calibri"/>
              <a:cs typeface="Calibri"/>
            </a:endParaRPr>
          </a:p>
          <a:p>
            <a:pPr marL="12700">
              <a:lnSpc>
                <a:spcPct val="100000"/>
              </a:lnSpc>
            </a:pPr>
            <a:r>
              <a:rPr sz="1800" spc="-10" dirty="0">
                <a:latin typeface="Calibri"/>
                <a:cs typeface="Calibri"/>
              </a:rPr>
              <a:t>Evicts</a:t>
            </a:r>
            <a:endParaRPr sz="1800">
              <a:latin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546735">
              <a:lnSpc>
                <a:spcPct val="100000"/>
              </a:lnSpc>
              <a:spcBef>
                <a:spcPts val="105"/>
              </a:spcBef>
            </a:pPr>
            <a:r>
              <a:rPr dirty="0"/>
              <a:t>(Naïve)</a:t>
            </a:r>
            <a:r>
              <a:rPr spc="-45" dirty="0"/>
              <a:t> </a:t>
            </a:r>
            <a:r>
              <a:rPr dirty="0"/>
              <a:t>LRU</a:t>
            </a:r>
            <a:r>
              <a:rPr spc="-30" dirty="0"/>
              <a:t> </a:t>
            </a:r>
            <a:r>
              <a:rPr dirty="0"/>
              <a:t>Algorithm</a:t>
            </a:r>
            <a:r>
              <a:rPr spc="-45" dirty="0"/>
              <a:t> </a:t>
            </a:r>
            <a:r>
              <a:rPr dirty="0"/>
              <a:t>&amp;</a:t>
            </a:r>
            <a:r>
              <a:rPr spc="-25" dirty="0"/>
              <a:t> </a:t>
            </a:r>
            <a:r>
              <a:rPr spc="-10" dirty="0"/>
              <a:t>Implementability</a:t>
            </a:r>
          </a:p>
        </p:txBody>
      </p:sp>
      <p:sp>
        <p:nvSpPr>
          <p:cNvPr id="3" name="object 3"/>
          <p:cNvSpPr txBox="1"/>
          <p:nvPr/>
        </p:nvSpPr>
        <p:spPr>
          <a:xfrm>
            <a:off x="3530346" y="1918461"/>
            <a:ext cx="3984625" cy="3043555"/>
          </a:xfrm>
          <a:prstGeom prst="rect">
            <a:avLst/>
          </a:prstGeom>
        </p:spPr>
        <p:txBody>
          <a:bodyPr vert="horz" wrap="square" lIns="0" tIns="12700" rIns="0" bIns="0" rtlCol="0">
            <a:spAutoFit/>
          </a:bodyPr>
          <a:lstStyle/>
          <a:p>
            <a:pPr marL="287020" marR="5080" indent="-274955">
              <a:lnSpc>
                <a:spcPct val="100000"/>
              </a:lnSpc>
              <a:spcBef>
                <a:spcPts val="100"/>
              </a:spcBef>
            </a:pPr>
            <a:r>
              <a:rPr sz="1800" b="1" dirty="0">
                <a:latin typeface="Courier New"/>
                <a:cs typeface="Courier New"/>
              </a:rPr>
              <a:t>accessCacheLRU(access</a:t>
            </a:r>
            <a:r>
              <a:rPr sz="1800" b="1" spc="-210" dirty="0">
                <a:latin typeface="Courier New"/>
                <a:cs typeface="Courier New"/>
              </a:rPr>
              <a:t> </a:t>
            </a:r>
            <a:r>
              <a:rPr sz="1800" b="1" spc="-25" dirty="0">
                <a:latin typeface="Courier New"/>
                <a:cs typeface="Courier New"/>
              </a:rPr>
              <a:t>a){</a:t>
            </a:r>
            <a:r>
              <a:rPr sz="1800" b="1" spc="500" dirty="0">
                <a:latin typeface="Courier New"/>
                <a:cs typeface="Courier New"/>
              </a:rPr>
              <a:t> </a:t>
            </a:r>
            <a:r>
              <a:rPr sz="1800" b="1" dirty="0">
                <a:latin typeface="Courier New"/>
                <a:cs typeface="Courier New"/>
              </a:rPr>
              <a:t>for</a:t>
            </a:r>
            <a:r>
              <a:rPr sz="1800" b="1" spc="-45" dirty="0">
                <a:latin typeface="Courier New"/>
                <a:cs typeface="Courier New"/>
              </a:rPr>
              <a:t> </a:t>
            </a:r>
            <a:r>
              <a:rPr sz="1800" b="1" dirty="0">
                <a:latin typeface="Courier New"/>
                <a:cs typeface="Courier New"/>
              </a:rPr>
              <a:t>each</a:t>
            </a:r>
            <a:r>
              <a:rPr sz="1800" b="1" spc="-55" dirty="0">
                <a:latin typeface="Courier New"/>
                <a:cs typeface="Courier New"/>
              </a:rPr>
              <a:t> </a:t>
            </a:r>
            <a:r>
              <a:rPr sz="1800" b="1" dirty="0">
                <a:latin typeface="Courier New"/>
                <a:cs typeface="Courier New"/>
              </a:rPr>
              <a:t>block</a:t>
            </a:r>
            <a:r>
              <a:rPr sz="1800" b="1" spc="-45" dirty="0">
                <a:latin typeface="Courier New"/>
                <a:cs typeface="Courier New"/>
              </a:rPr>
              <a:t> </a:t>
            </a:r>
            <a:r>
              <a:rPr sz="1800" b="1" dirty="0">
                <a:latin typeface="Courier New"/>
                <a:cs typeface="Courier New"/>
              </a:rPr>
              <a:t>in</a:t>
            </a:r>
            <a:r>
              <a:rPr sz="1800" b="1" spc="-40" dirty="0">
                <a:latin typeface="Courier New"/>
                <a:cs typeface="Courier New"/>
              </a:rPr>
              <a:t> </a:t>
            </a:r>
            <a:r>
              <a:rPr sz="1800" b="1" dirty="0">
                <a:latin typeface="Courier New"/>
                <a:cs typeface="Courier New"/>
              </a:rPr>
              <a:t>cache,</a:t>
            </a:r>
            <a:r>
              <a:rPr sz="1800" b="1" spc="-40" dirty="0">
                <a:latin typeface="Courier New"/>
                <a:cs typeface="Courier New"/>
              </a:rPr>
              <a:t> </a:t>
            </a:r>
            <a:r>
              <a:rPr sz="1800" b="1" spc="-25" dirty="0">
                <a:latin typeface="Courier New"/>
                <a:cs typeface="Courier New"/>
              </a:rPr>
              <a:t>b:</a:t>
            </a:r>
            <a:endParaRPr sz="1800">
              <a:latin typeface="Courier New"/>
              <a:cs typeface="Courier New"/>
            </a:endParaRPr>
          </a:p>
          <a:p>
            <a:pPr marL="832485" marR="1231900" indent="-273050">
              <a:lnSpc>
                <a:spcPct val="100000"/>
              </a:lnSpc>
            </a:pPr>
            <a:r>
              <a:rPr sz="1800" b="1" dirty="0">
                <a:latin typeface="Courier New"/>
                <a:cs typeface="Courier New"/>
              </a:rPr>
              <a:t>if</a:t>
            </a:r>
            <a:r>
              <a:rPr sz="1800" b="1" spc="-20" dirty="0">
                <a:latin typeface="Courier New"/>
                <a:cs typeface="Courier New"/>
              </a:rPr>
              <a:t> </a:t>
            </a:r>
            <a:r>
              <a:rPr sz="1800" b="1" dirty="0">
                <a:latin typeface="Courier New"/>
                <a:cs typeface="Courier New"/>
              </a:rPr>
              <a:t>b</a:t>
            </a:r>
            <a:r>
              <a:rPr sz="1800" b="1" spc="-20" dirty="0">
                <a:latin typeface="Courier New"/>
                <a:cs typeface="Courier New"/>
              </a:rPr>
              <a:t> </a:t>
            </a:r>
            <a:r>
              <a:rPr sz="1800" b="1" dirty="0">
                <a:latin typeface="Courier New"/>
                <a:cs typeface="Courier New"/>
              </a:rPr>
              <a:t>!=</a:t>
            </a:r>
            <a:r>
              <a:rPr sz="1800" b="1" spc="-25" dirty="0">
                <a:latin typeface="Courier New"/>
                <a:cs typeface="Courier New"/>
              </a:rPr>
              <a:t> </a:t>
            </a:r>
            <a:r>
              <a:rPr sz="1800" b="1" spc="-10" dirty="0">
                <a:latin typeface="Courier New"/>
                <a:cs typeface="Courier New"/>
              </a:rPr>
              <a:t>a.block: LRU_Age[b]++</a:t>
            </a:r>
            <a:endParaRPr sz="1800">
              <a:latin typeface="Courier New"/>
              <a:cs typeface="Courier New"/>
            </a:endParaRPr>
          </a:p>
          <a:p>
            <a:pPr marL="287020">
              <a:lnSpc>
                <a:spcPct val="100000"/>
              </a:lnSpc>
            </a:pPr>
            <a:r>
              <a:rPr sz="1800" b="1" dirty="0">
                <a:latin typeface="Courier New"/>
                <a:cs typeface="Courier New"/>
              </a:rPr>
              <a:t>LRU_Age[b]</a:t>
            </a:r>
            <a:r>
              <a:rPr sz="1800" b="1" spc="-55" dirty="0">
                <a:latin typeface="Courier New"/>
                <a:cs typeface="Courier New"/>
              </a:rPr>
              <a:t> </a:t>
            </a:r>
            <a:r>
              <a:rPr sz="1800" b="1" dirty="0">
                <a:latin typeface="Courier New"/>
                <a:cs typeface="Courier New"/>
              </a:rPr>
              <a:t>=</a:t>
            </a:r>
            <a:r>
              <a:rPr sz="1800" b="1" spc="-65" dirty="0">
                <a:latin typeface="Courier New"/>
                <a:cs typeface="Courier New"/>
              </a:rPr>
              <a:t> </a:t>
            </a:r>
            <a:r>
              <a:rPr sz="1800" b="1" spc="-50" dirty="0">
                <a:latin typeface="Courier New"/>
                <a:cs typeface="Courier New"/>
              </a:rPr>
              <a:t>0</a:t>
            </a:r>
            <a:endParaRPr sz="1800">
              <a:latin typeface="Courier New"/>
              <a:cs typeface="Courier New"/>
            </a:endParaRPr>
          </a:p>
          <a:p>
            <a:pPr marL="12700">
              <a:lnSpc>
                <a:spcPct val="100000"/>
              </a:lnSpc>
            </a:pPr>
            <a:r>
              <a:rPr sz="1800" b="1" dirty="0">
                <a:latin typeface="Courier New"/>
                <a:cs typeface="Courier New"/>
              </a:rPr>
              <a:t>}</a:t>
            </a:r>
            <a:endParaRPr sz="1800">
              <a:latin typeface="Courier New"/>
              <a:cs typeface="Courier New"/>
            </a:endParaRPr>
          </a:p>
          <a:p>
            <a:pPr>
              <a:lnSpc>
                <a:spcPct val="100000"/>
              </a:lnSpc>
            </a:pPr>
            <a:endParaRPr sz="2000">
              <a:latin typeface="Courier New"/>
              <a:cs typeface="Courier New"/>
            </a:endParaRPr>
          </a:p>
          <a:p>
            <a:pPr>
              <a:lnSpc>
                <a:spcPct val="100000"/>
              </a:lnSpc>
              <a:spcBef>
                <a:spcPts val="15"/>
              </a:spcBef>
            </a:pPr>
            <a:endParaRPr sz="1800">
              <a:latin typeface="Courier New"/>
              <a:cs typeface="Courier New"/>
            </a:endParaRPr>
          </a:p>
          <a:p>
            <a:pPr marL="12700">
              <a:lnSpc>
                <a:spcPct val="100000"/>
              </a:lnSpc>
            </a:pPr>
            <a:r>
              <a:rPr sz="1800" b="1" spc="-10" dirty="0">
                <a:latin typeface="Courier New"/>
                <a:cs typeface="Courier New"/>
              </a:rPr>
              <a:t>findBlockLRU(){</a:t>
            </a:r>
            <a:endParaRPr sz="1800">
              <a:latin typeface="Courier New"/>
              <a:cs typeface="Courier New"/>
            </a:endParaRPr>
          </a:p>
          <a:p>
            <a:pPr marL="287020">
              <a:lnSpc>
                <a:spcPct val="100000"/>
              </a:lnSpc>
            </a:pPr>
            <a:r>
              <a:rPr sz="1800" b="1" dirty="0">
                <a:latin typeface="Courier New"/>
                <a:cs typeface="Courier New"/>
              </a:rPr>
              <a:t>return</a:t>
            </a:r>
            <a:r>
              <a:rPr sz="1800" b="1" spc="-65" dirty="0">
                <a:latin typeface="Courier New"/>
                <a:cs typeface="Courier New"/>
              </a:rPr>
              <a:t> </a:t>
            </a:r>
            <a:r>
              <a:rPr sz="1800" b="1" spc="-10" dirty="0">
                <a:latin typeface="Courier New"/>
                <a:cs typeface="Courier New"/>
              </a:rPr>
              <a:t>argmax(b,LRU_Age)</a:t>
            </a:r>
            <a:endParaRPr sz="1800">
              <a:latin typeface="Courier New"/>
              <a:cs typeface="Courier New"/>
            </a:endParaRPr>
          </a:p>
          <a:p>
            <a:pPr marL="12700">
              <a:lnSpc>
                <a:spcPct val="100000"/>
              </a:lnSpc>
              <a:spcBef>
                <a:spcPts val="5"/>
              </a:spcBef>
            </a:pPr>
            <a:r>
              <a:rPr sz="1800" b="1" dirty="0">
                <a:latin typeface="Courier New"/>
                <a:cs typeface="Courier New"/>
              </a:rPr>
              <a:t>}</a:t>
            </a:r>
            <a:endParaRPr sz="1800">
              <a:latin typeface="Courier New"/>
              <a:cs typeface="Courier New"/>
            </a:endParaRPr>
          </a:p>
        </p:txBody>
      </p:sp>
      <p:sp>
        <p:nvSpPr>
          <p:cNvPr id="4" name="object 4"/>
          <p:cNvSpPr txBox="1"/>
          <p:nvPr/>
        </p:nvSpPr>
        <p:spPr>
          <a:xfrm>
            <a:off x="2998470" y="5887008"/>
            <a:ext cx="520890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6FAC46"/>
                </a:solidFill>
                <a:latin typeface="Calibri"/>
                <a:cs typeface="Calibri"/>
              </a:rPr>
              <a:t>Implementability</a:t>
            </a:r>
            <a:r>
              <a:rPr sz="2400" b="1" spc="-30" dirty="0">
                <a:solidFill>
                  <a:srgbClr val="6FAC46"/>
                </a:solidFill>
                <a:latin typeface="Calibri"/>
                <a:cs typeface="Calibri"/>
              </a:rPr>
              <a:t> </a:t>
            </a:r>
            <a:r>
              <a:rPr sz="2400" b="1" dirty="0">
                <a:latin typeface="Calibri"/>
                <a:cs typeface="Calibri"/>
              </a:rPr>
              <a:t>and</a:t>
            </a:r>
            <a:r>
              <a:rPr sz="2400" b="1" spc="-40" dirty="0">
                <a:latin typeface="Calibri"/>
                <a:cs typeface="Calibri"/>
              </a:rPr>
              <a:t> </a:t>
            </a:r>
            <a:r>
              <a:rPr sz="2400" b="1" dirty="0">
                <a:solidFill>
                  <a:srgbClr val="FF0000"/>
                </a:solidFill>
                <a:latin typeface="Calibri"/>
                <a:cs typeface="Calibri"/>
              </a:rPr>
              <a:t>limitations</a:t>
            </a:r>
            <a:r>
              <a:rPr sz="2400" b="1" spc="-35" dirty="0">
                <a:solidFill>
                  <a:srgbClr val="FF0000"/>
                </a:solidFill>
                <a:latin typeface="Calibri"/>
                <a:cs typeface="Calibri"/>
              </a:rPr>
              <a:t> </a:t>
            </a:r>
            <a:r>
              <a:rPr sz="2400" b="1" dirty="0">
                <a:latin typeface="Calibri"/>
                <a:cs typeface="Calibri"/>
              </a:rPr>
              <a:t>of</a:t>
            </a:r>
            <a:r>
              <a:rPr sz="2400" b="1" spc="-40" dirty="0">
                <a:latin typeface="Calibri"/>
                <a:cs typeface="Calibri"/>
              </a:rPr>
              <a:t> </a:t>
            </a:r>
            <a:r>
              <a:rPr sz="2400" b="1" spc="-20" dirty="0">
                <a:latin typeface="Calibri"/>
                <a:cs typeface="Calibri"/>
              </a:rPr>
              <a:t>LRU?</a:t>
            </a:r>
            <a:endParaRPr sz="2400">
              <a:latin typeface="Calibri"/>
              <a:cs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546735">
              <a:lnSpc>
                <a:spcPct val="100000"/>
              </a:lnSpc>
              <a:spcBef>
                <a:spcPts val="105"/>
              </a:spcBef>
            </a:pPr>
            <a:r>
              <a:rPr dirty="0"/>
              <a:t>(Naïve)</a:t>
            </a:r>
            <a:r>
              <a:rPr spc="-45" dirty="0"/>
              <a:t> </a:t>
            </a:r>
            <a:r>
              <a:rPr dirty="0"/>
              <a:t>LRU</a:t>
            </a:r>
            <a:r>
              <a:rPr spc="-30" dirty="0"/>
              <a:t> </a:t>
            </a:r>
            <a:r>
              <a:rPr dirty="0"/>
              <a:t>Algorithm</a:t>
            </a:r>
            <a:r>
              <a:rPr spc="-45" dirty="0"/>
              <a:t> </a:t>
            </a:r>
            <a:r>
              <a:rPr dirty="0"/>
              <a:t>&amp;</a:t>
            </a:r>
            <a:r>
              <a:rPr spc="-25" dirty="0"/>
              <a:t> </a:t>
            </a:r>
            <a:r>
              <a:rPr spc="-10" dirty="0"/>
              <a:t>Implementability</a:t>
            </a:r>
          </a:p>
        </p:txBody>
      </p:sp>
      <p:sp>
        <p:nvSpPr>
          <p:cNvPr id="3" name="object 3"/>
          <p:cNvSpPr txBox="1"/>
          <p:nvPr/>
        </p:nvSpPr>
        <p:spPr>
          <a:xfrm>
            <a:off x="368604" y="1918461"/>
            <a:ext cx="10997565" cy="4743450"/>
          </a:xfrm>
          <a:prstGeom prst="rect">
            <a:avLst/>
          </a:prstGeom>
        </p:spPr>
        <p:txBody>
          <a:bodyPr vert="horz" wrap="square" lIns="0" tIns="12700" rIns="0" bIns="0" rtlCol="0">
            <a:spAutoFit/>
          </a:bodyPr>
          <a:lstStyle/>
          <a:p>
            <a:pPr marL="3448685" marR="3855720" indent="-274955">
              <a:lnSpc>
                <a:spcPct val="100000"/>
              </a:lnSpc>
              <a:spcBef>
                <a:spcPts val="100"/>
              </a:spcBef>
            </a:pPr>
            <a:r>
              <a:rPr sz="1800" b="1" dirty="0">
                <a:latin typeface="Courier New"/>
                <a:cs typeface="Courier New"/>
              </a:rPr>
              <a:t>accessCacheLRU(access</a:t>
            </a:r>
            <a:r>
              <a:rPr sz="1800" b="1" spc="-210" dirty="0">
                <a:latin typeface="Courier New"/>
                <a:cs typeface="Courier New"/>
              </a:rPr>
              <a:t> </a:t>
            </a:r>
            <a:r>
              <a:rPr sz="1800" b="1" spc="-25" dirty="0">
                <a:latin typeface="Courier New"/>
                <a:cs typeface="Courier New"/>
              </a:rPr>
              <a:t>a){</a:t>
            </a:r>
            <a:r>
              <a:rPr sz="1800" b="1" spc="500" dirty="0">
                <a:latin typeface="Courier New"/>
                <a:cs typeface="Courier New"/>
              </a:rPr>
              <a:t> </a:t>
            </a:r>
            <a:r>
              <a:rPr sz="1800" b="1" dirty="0">
                <a:latin typeface="Courier New"/>
                <a:cs typeface="Courier New"/>
              </a:rPr>
              <a:t>for</a:t>
            </a:r>
            <a:r>
              <a:rPr sz="1800" b="1" spc="-45" dirty="0">
                <a:latin typeface="Courier New"/>
                <a:cs typeface="Courier New"/>
              </a:rPr>
              <a:t> </a:t>
            </a:r>
            <a:r>
              <a:rPr sz="1800" b="1" dirty="0">
                <a:latin typeface="Courier New"/>
                <a:cs typeface="Courier New"/>
              </a:rPr>
              <a:t>each</a:t>
            </a:r>
            <a:r>
              <a:rPr sz="1800" b="1" spc="-55" dirty="0">
                <a:latin typeface="Courier New"/>
                <a:cs typeface="Courier New"/>
              </a:rPr>
              <a:t> </a:t>
            </a:r>
            <a:r>
              <a:rPr sz="1800" b="1" dirty="0">
                <a:latin typeface="Courier New"/>
                <a:cs typeface="Courier New"/>
              </a:rPr>
              <a:t>block</a:t>
            </a:r>
            <a:r>
              <a:rPr sz="1800" b="1" spc="-45" dirty="0">
                <a:latin typeface="Courier New"/>
                <a:cs typeface="Courier New"/>
              </a:rPr>
              <a:t> </a:t>
            </a:r>
            <a:r>
              <a:rPr sz="1800" b="1" dirty="0">
                <a:latin typeface="Courier New"/>
                <a:cs typeface="Courier New"/>
              </a:rPr>
              <a:t>in</a:t>
            </a:r>
            <a:r>
              <a:rPr sz="1800" b="1" spc="-40" dirty="0">
                <a:latin typeface="Courier New"/>
                <a:cs typeface="Courier New"/>
              </a:rPr>
              <a:t> </a:t>
            </a:r>
            <a:r>
              <a:rPr sz="1800" b="1" dirty="0">
                <a:latin typeface="Courier New"/>
                <a:cs typeface="Courier New"/>
              </a:rPr>
              <a:t>cache,</a:t>
            </a:r>
            <a:r>
              <a:rPr sz="1800" b="1" spc="-40" dirty="0">
                <a:latin typeface="Courier New"/>
                <a:cs typeface="Courier New"/>
              </a:rPr>
              <a:t> </a:t>
            </a:r>
            <a:r>
              <a:rPr sz="1800" b="1" spc="-25" dirty="0">
                <a:latin typeface="Courier New"/>
                <a:cs typeface="Courier New"/>
              </a:rPr>
              <a:t>b:</a:t>
            </a:r>
            <a:endParaRPr sz="1800">
              <a:latin typeface="Courier New"/>
              <a:cs typeface="Courier New"/>
            </a:endParaRPr>
          </a:p>
          <a:p>
            <a:pPr marL="3994150" marR="5083175" indent="-273050">
              <a:lnSpc>
                <a:spcPct val="100000"/>
              </a:lnSpc>
            </a:pPr>
            <a:r>
              <a:rPr sz="1800" b="1" dirty="0">
                <a:latin typeface="Courier New"/>
                <a:cs typeface="Courier New"/>
              </a:rPr>
              <a:t>if</a:t>
            </a:r>
            <a:r>
              <a:rPr sz="1800" b="1" spc="-20" dirty="0">
                <a:latin typeface="Courier New"/>
                <a:cs typeface="Courier New"/>
              </a:rPr>
              <a:t> </a:t>
            </a:r>
            <a:r>
              <a:rPr sz="1800" b="1" dirty="0">
                <a:latin typeface="Courier New"/>
                <a:cs typeface="Courier New"/>
              </a:rPr>
              <a:t>b</a:t>
            </a:r>
            <a:r>
              <a:rPr sz="1800" b="1" spc="-20" dirty="0">
                <a:latin typeface="Courier New"/>
                <a:cs typeface="Courier New"/>
              </a:rPr>
              <a:t> </a:t>
            </a:r>
            <a:r>
              <a:rPr sz="1800" b="1" dirty="0">
                <a:latin typeface="Courier New"/>
                <a:cs typeface="Courier New"/>
              </a:rPr>
              <a:t>!=</a:t>
            </a:r>
            <a:r>
              <a:rPr sz="1800" b="1" spc="-25" dirty="0">
                <a:latin typeface="Courier New"/>
                <a:cs typeface="Courier New"/>
              </a:rPr>
              <a:t> </a:t>
            </a:r>
            <a:r>
              <a:rPr sz="1800" b="1" spc="-10" dirty="0">
                <a:latin typeface="Courier New"/>
                <a:cs typeface="Courier New"/>
              </a:rPr>
              <a:t>a.block: LRU_Age[b]++</a:t>
            </a:r>
            <a:endParaRPr sz="1800">
              <a:latin typeface="Courier New"/>
              <a:cs typeface="Courier New"/>
            </a:endParaRPr>
          </a:p>
          <a:p>
            <a:pPr marL="3448685">
              <a:lnSpc>
                <a:spcPct val="100000"/>
              </a:lnSpc>
            </a:pPr>
            <a:r>
              <a:rPr sz="1800" b="1" dirty="0">
                <a:latin typeface="Courier New"/>
                <a:cs typeface="Courier New"/>
              </a:rPr>
              <a:t>LRU_Age[b]</a:t>
            </a:r>
            <a:r>
              <a:rPr sz="1800" b="1" spc="-55" dirty="0">
                <a:latin typeface="Courier New"/>
                <a:cs typeface="Courier New"/>
              </a:rPr>
              <a:t> </a:t>
            </a:r>
            <a:r>
              <a:rPr sz="1800" b="1" dirty="0">
                <a:latin typeface="Courier New"/>
                <a:cs typeface="Courier New"/>
              </a:rPr>
              <a:t>=</a:t>
            </a:r>
            <a:r>
              <a:rPr sz="1800" b="1" spc="-65" dirty="0">
                <a:latin typeface="Courier New"/>
                <a:cs typeface="Courier New"/>
              </a:rPr>
              <a:t> </a:t>
            </a:r>
            <a:r>
              <a:rPr sz="1800" b="1" spc="-50" dirty="0">
                <a:latin typeface="Courier New"/>
                <a:cs typeface="Courier New"/>
              </a:rPr>
              <a:t>0</a:t>
            </a:r>
            <a:endParaRPr sz="1800">
              <a:latin typeface="Courier New"/>
              <a:cs typeface="Courier New"/>
            </a:endParaRPr>
          </a:p>
          <a:p>
            <a:pPr marL="3174365">
              <a:lnSpc>
                <a:spcPct val="100000"/>
              </a:lnSpc>
            </a:pPr>
            <a:r>
              <a:rPr sz="1800" b="1" dirty="0">
                <a:latin typeface="Courier New"/>
                <a:cs typeface="Courier New"/>
              </a:rPr>
              <a:t>}</a:t>
            </a:r>
            <a:endParaRPr sz="1800">
              <a:latin typeface="Courier New"/>
              <a:cs typeface="Courier New"/>
            </a:endParaRPr>
          </a:p>
          <a:p>
            <a:pPr>
              <a:lnSpc>
                <a:spcPct val="100000"/>
              </a:lnSpc>
            </a:pPr>
            <a:endParaRPr sz="2000">
              <a:latin typeface="Courier New"/>
              <a:cs typeface="Courier New"/>
            </a:endParaRPr>
          </a:p>
          <a:p>
            <a:pPr>
              <a:lnSpc>
                <a:spcPct val="100000"/>
              </a:lnSpc>
              <a:spcBef>
                <a:spcPts val="15"/>
              </a:spcBef>
            </a:pPr>
            <a:endParaRPr sz="1800">
              <a:latin typeface="Courier New"/>
              <a:cs typeface="Courier New"/>
            </a:endParaRPr>
          </a:p>
          <a:p>
            <a:pPr marL="3174365">
              <a:lnSpc>
                <a:spcPct val="100000"/>
              </a:lnSpc>
            </a:pPr>
            <a:r>
              <a:rPr sz="1800" b="1" spc="-10" dirty="0">
                <a:latin typeface="Courier New"/>
                <a:cs typeface="Courier New"/>
              </a:rPr>
              <a:t>findBlockLRU(){</a:t>
            </a:r>
            <a:endParaRPr sz="1800">
              <a:latin typeface="Courier New"/>
              <a:cs typeface="Courier New"/>
            </a:endParaRPr>
          </a:p>
          <a:p>
            <a:pPr marL="3448685">
              <a:lnSpc>
                <a:spcPct val="100000"/>
              </a:lnSpc>
            </a:pPr>
            <a:r>
              <a:rPr sz="1800" b="1" dirty="0">
                <a:latin typeface="Courier New"/>
                <a:cs typeface="Courier New"/>
              </a:rPr>
              <a:t>return</a:t>
            </a:r>
            <a:r>
              <a:rPr sz="1800" b="1" spc="-65" dirty="0">
                <a:latin typeface="Courier New"/>
                <a:cs typeface="Courier New"/>
              </a:rPr>
              <a:t> </a:t>
            </a:r>
            <a:r>
              <a:rPr sz="1800" b="1" spc="-10" dirty="0">
                <a:latin typeface="Courier New"/>
                <a:cs typeface="Courier New"/>
              </a:rPr>
              <a:t>argmax(b,LRU_Age)</a:t>
            </a:r>
            <a:endParaRPr sz="1800">
              <a:latin typeface="Courier New"/>
              <a:cs typeface="Courier New"/>
            </a:endParaRPr>
          </a:p>
          <a:p>
            <a:pPr marL="3174365">
              <a:lnSpc>
                <a:spcPct val="100000"/>
              </a:lnSpc>
              <a:spcBef>
                <a:spcPts val="5"/>
              </a:spcBef>
            </a:pPr>
            <a:r>
              <a:rPr sz="1800" b="1" dirty="0">
                <a:latin typeface="Courier New"/>
                <a:cs typeface="Courier New"/>
              </a:rPr>
              <a:t>}</a:t>
            </a:r>
            <a:endParaRPr sz="1800">
              <a:latin typeface="Courier New"/>
              <a:cs typeface="Courier New"/>
            </a:endParaRPr>
          </a:p>
          <a:p>
            <a:pPr marL="12700" marR="5080">
              <a:lnSpc>
                <a:spcPct val="126200"/>
              </a:lnSpc>
              <a:spcBef>
                <a:spcPts val="350"/>
              </a:spcBef>
            </a:pPr>
            <a:r>
              <a:rPr sz="2400" b="1" dirty="0">
                <a:solidFill>
                  <a:srgbClr val="6FAC46"/>
                </a:solidFill>
                <a:latin typeface="Calibri"/>
                <a:cs typeface="Calibri"/>
              </a:rPr>
              <a:t>Implementability!</a:t>
            </a:r>
            <a:r>
              <a:rPr sz="2400" b="1" spc="-40" dirty="0">
                <a:solidFill>
                  <a:srgbClr val="6FAC46"/>
                </a:solidFill>
                <a:latin typeface="Calibri"/>
                <a:cs typeface="Calibri"/>
              </a:rPr>
              <a:t> </a:t>
            </a:r>
            <a:r>
              <a:rPr sz="2400" b="1" dirty="0">
                <a:solidFill>
                  <a:srgbClr val="6FAC46"/>
                </a:solidFill>
                <a:latin typeface="Calibri"/>
                <a:cs typeface="Calibri"/>
              </a:rPr>
              <a:t>Does</a:t>
            </a:r>
            <a:r>
              <a:rPr sz="2400" b="1" spc="-60" dirty="0">
                <a:solidFill>
                  <a:srgbClr val="6FAC46"/>
                </a:solidFill>
                <a:latin typeface="Calibri"/>
                <a:cs typeface="Calibri"/>
              </a:rPr>
              <a:t> </a:t>
            </a:r>
            <a:r>
              <a:rPr sz="2400" b="1" dirty="0">
                <a:solidFill>
                  <a:srgbClr val="6FAC46"/>
                </a:solidFill>
                <a:latin typeface="Calibri"/>
                <a:cs typeface="Calibri"/>
              </a:rPr>
              <a:t>not</a:t>
            </a:r>
            <a:r>
              <a:rPr sz="2400" b="1" spc="-40" dirty="0">
                <a:solidFill>
                  <a:srgbClr val="6FAC46"/>
                </a:solidFill>
                <a:latin typeface="Calibri"/>
                <a:cs typeface="Calibri"/>
              </a:rPr>
              <a:t> </a:t>
            </a:r>
            <a:r>
              <a:rPr sz="2400" b="1" dirty="0">
                <a:solidFill>
                  <a:srgbClr val="6FAC46"/>
                </a:solidFill>
                <a:latin typeface="Calibri"/>
                <a:cs typeface="Calibri"/>
              </a:rPr>
              <a:t>require</a:t>
            </a:r>
            <a:r>
              <a:rPr sz="2400" b="1" spc="-50" dirty="0">
                <a:solidFill>
                  <a:srgbClr val="6FAC46"/>
                </a:solidFill>
                <a:latin typeface="Calibri"/>
                <a:cs typeface="Calibri"/>
              </a:rPr>
              <a:t> </a:t>
            </a:r>
            <a:r>
              <a:rPr sz="2400" b="1" dirty="0">
                <a:solidFill>
                  <a:srgbClr val="6FAC46"/>
                </a:solidFill>
                <a:latin typeface="Calibri"/>
                <a:cs typeface="Calibri"/>
              </a:rPr>
              <a:t>unknowable</a:t>
            </a:r>
            <a:r>
              <a:rPr sz="2400" b="1" spc="-60" dirty="0">
                <a:solidFill>
                  <a:srgbClr val="6FAC46"/>
                </a:solidFill>
                <a:latin typeface="Calibri"/>
                <a:cs typeface="Calibri"/>
              </a:rPr>
              <a:t> </a:t>
            </a:r>
            <a:r>
              <a:rPr sz="2400" b="1" dirty="0">
                <a:solidFill>
                  <a:srgbClr val="6FAC46"/>
                </a:solidFill>
                <a:latin typeface="Calibri"/>
                <a:cs typeface="Calibri"/>
              </a:rPr>
              <a:t>information</a:t>
            </a:r>
            <a:r>
              <a:rPr sz="2400" b="1" spc="-45" dirty="0">
                <a:solidFill>
                  <a:srgbClr val="6FAC46"/>
                </a:solidFill>
                <a:latin typeface="Calibri"/>
                <a:cs typeface="Calibri"/>
              </a:rPr>
              <a:t> </a:t>
            </a:r>
            <a:r>
              <a:rPr sz="2400" b="1" dirty="0">
                <a:solidFill>
                  <a:srgbClr val="6FAC46"/>
                </a:solidFill>
                <a:latin typeface="Calibri"/>
                <a:cs typeface="Calibri"/>
              </a:rPr>
              <a:t>about</a:t>
            </a:r>
            <a:r>
              <a:rPr sz="2400" b="1" spc="-50" dirty="0">
                <a:solidFill>
                  <a:srgbClr val="6FAC46"/>
                </a:solidFill>
                <a:latin typeface="Calibri"/>
                <a:cs typeface="Calibri"/>
              </a:rPr>
              <a:t> </a:t>
            </a:r>
            <a:r>
              <a:rPr sz="2400" b="1" dirty="0">
                <a:solidFill>
                  <a:srgbClr val="6FAC46"/>
                </a:solidFill>
                <a:latin typeface="Calibri"/>
                <a:cs typeface="Calibri"/>
              </a:rPr>
              <a:t>future</a:t>
            </a:r>
            <a:r>
              <a:rPr sz="2400" b="1" spc="-25" dirty="0">
                <a:solidFill>
                  <a:srgbClr val="6FAC46"/>
                </a:solidFill>
                <a:latin typeface="Calibri"/>
                <a:cs typeface="Calibri"/>
              </a:rPr>
              <a:t> </a:t>
            </a:r>
            <a:r>
              <a:rPr sz="2400" b="1" dirty="0">
                <a:solidFill>
                  <a:srgbClr val="6FAC46"/>
                </a:solidFill>
                <a:latin typeface="Calibri"/>
                <a:cs typeface="Calibri"/>
              </a:rPr>
              <a:t>of</a:t>
            </a:r>
            <a:r>
              <a:rPr sz="2400" b="1" spc="-55" dirty="0">
                <a:solidFill>
                  <a:srgbClr val="6FAC46"/>
                </a:solidFill>
                <a:latin typeface="Calibri"/>
                <a:cs typeface="Calibri"/>
              </a:rPr>
              <a:t> </a:t>
            </a:r>
            <a:r>
              <a:rPr sz="2400" b="1" spc="-10" dirty="0">
                <a:solidFill>
                  <a:srgbClr val="6FAC46"/>
                </a:solidFill>
                <a:latin typeface="Calibri"/>
                <a:cs typeface="Calibri"/>
              </a:rPr>
              <a:t>execution </a:t>
            </a:r>
            <a:r>
              <a:rPr sz="2400" b="1" dirty="0">
                <a:solidFill>
                  <a:srgbClr val="FF0000"/>
                </a:solidFill>
                <a:latin typeface="Calibri"/>
                <a:cs typeface="Calibri"/>
              </a:rPr>
              <a:t>Limitation!</a:t>
            </a:r>
            <a:r>
              <a:rPr sz="2400" b="1" spc="-35" dirty="0">
                <a:solidFill>
                  <a:srgbClr val="FF0000"/>
                </a:solidFill>
                <a:latin typeface="Calibri"/>
                <a:cs typeface="Calibri"/>
              </a:rPr>
              <a:t> </a:t>
            </a:r>
            <a:r>
              <a:rPr sz="2400" b="1" dirty="0">
                <a:solidFill>
                  <a:srgbClr val="FF0000"/>
                </a:solidFill>
                <a:latin typeface="Calibri"/>
                <a:cs typeface="Calibri"/>
              </a:rPr>
              <a:t>Requires</a:t>
            </a:r>
            <a:r>
              <a:rPr sz="2400" b="1" spc="-35" dirty="0">
                <a:solidFill>
                  <a:srgbClr val="FF0000"/>
                </a:solidFill>
                <a:latin typeface="Calibri"/>
                <a:cs typeface="Calibri"/>
              </a:rPr>
              <a:t> </a:t>
            </a:r>
            <a:r>
              <a:rPr sz="2400" b="1" dirty="0">
                <a:solidFill>
                  <a:srgbClr val="FF0000"/>
                </a:solidFill>
                <a:latin typeface="Calibri"/>
                <a:cs typeface="Calibri"/>
              </a:rPr>
              <a:t>accessing</a:t>
            </a:r>
            <a:r>
              <a:rPr sz="2400" b="1" spc="-50" dirty="0">
                <a:solidFill>
                  <a:srgbClr val="FF0000"/>
                </a:solidFill>
                <a:latin typeface="Calibri"/>
                <a:cs typeface="Calibri"/>
              </a:rPr>
              <a:t> </a:t>
            </a:r>
            <a:r>
              <a:rPr sz="2400" b="1" dirty="0">
                <a:solidFill>
                  <a:srgbClr val="FF0000"/>
                </a:solidFill>
                <a:latin typeface="Calibri"/>
                <a:cs typeface="Calibri"/>
              </a:rPr>
              <a:t>metadata</a:t>
            </a:r>
            <a:r>
              <a:rPr sz="2400" b="1" spc="-25" dirty="0">
                <a:solidFill>
                  <a:srgbClr val="FF0000"/>
                </a:solidFill>
                <a:latin typeface="Calibri"/>
                <a:cs typeface="Calibri"/>
              </a:rPr>
              <a:t> </a:t>
            </a:r>
            <a:r>
              <a:rPr sz="2400" b="1" dirty="0">
                <a:solidFill>
                  <a:srgbClr val="FF0000"/>
                </a:solidFill>
                <a:latin typeface="Calibri"/>
                <a:cs typeface="Calibri"/>
              </a:rPr>
              <a:t>for</a:t>
            </a:r>
            <a:r>
              <a:rPr sz="2400" b="1" spc="-30" dirty="0">
                <a:solidFill>
                  <a:srgbClr val="FF0000"/>
                </a:solidFill>
                <a:latin typeface="Calibri"/>
                <a:cs typeface="Calibri"/>
              </a:rPr>
              <a:t> </a:t>
            </a:r>
            <a:r>
              <a:rPr sz="2400" b="1" i="1" dirty="0">
                <a:solidFill>
                  <a:srgbClr val="FF0000"/>
                </a:solidFill>
                <a:latin typeface="Calibri"/>
                <a:cs typeface="Calibri"/>
              </a:rPr>
              <a:t>every</a:t>
            </a:r>
            <a:r>
              <a:rPr sz="2400" b="1" i="1" spc="-30" dirty="0">
                <a:solidFill>
                  <a:srgbClr val="FF0000"/>
                </a:solidFill>
                <a:latin typeface="Calibri"/>
                <a:cs typeface="Calibri"/>
              </a:rPr>
              <a:t> </a:t>
            </a:r>
            <a:r>
              <a:rPr sz="2400" b="1" dirty="0">
                <a:solidFill>
                  <a:srgbClr val="FF0000"/>
                </a:solidFill>
                <a:latin typeface="Calibri"/>
                <a:cs typeface="Calibri"/>
              </a:rPr>
              <a:t>block</a:t>
            </a:r>
            <a:r>
              <a:rPr sz="2400" b="1" spc="-50" dirty="0">
                <a:solidFill>
                  <a:srgbClr val="FF0000"/>
                </a:solidFill>
                <a:latin typeface="Calibri"/>
                <a:cs typeface="Calibri"/>
              </a:rPr>
              <a:t> </a:t>
            </a:r>
            <a:r>
              <a:rPr sz="2400" b="1" dirty="0">
                <a:solidFill>
                  <a:srgbClr val="FF0000"/>
                </a:solidFill>
                <a:latin typeface="Calibri"/>
                <a:cs typeface="Calibri"/>
              </a:rPr>
              <a:t>on</a:t>
            </a:r>
            <a:r>
              <a:rPr sz="2400" b="1" spc="-50" dirty="0">
                <a:solidFill>
                  <a:srgbClr val="FF0000"/>
                </a:solidFill>
                <a:latin typeface="Calibri"/>
                <a:cs typeface="Calibri"/>
              </a:rPr>
              <a:t> </a:t>
            </a:r>
            <a:r>
              <a:rPr sz="2400" b="1" dirty="0">
                <a:solidFill>
                  <a:srgbClr val="FF0000"/>
                </a:solidFill>
                <a:latin typeface="Calibri"/>
                <a:cs typeface="Calibri"/>
              </a:rPr>
              <a:t>each</a:t>
            </a:r>
            <a:r>
              <a:rPr sz="2400" b="1" spc="-45" dirty="0">
                <a:solidFill>
                  <a:srgbClr val="FF0000"/>
                </a:solidFill>
                <a:latin typeface="Calibri"/>
                <a:cs typeface="Calibri"/>
              </a:rPr>
              <a:t> </a:t>
            </a:r>
            <a:r>
              <a:rPr sz="2400" b="1" dirty="0">
                <a:solidFill>
                  <a:srgbClr val="FF0000"/>
                </a:solidFill>
                <a:latin typeface="Calibri"/>
                <a:cs typeface="Calibri"/>
              </a:rPr>
              <a:t>access</a:t>
            </a:r>
            <a:r>
              <a:rPr sz="2400" b="1" spc="-45" dirty="0">
                <a:solidFill>
                  <a:srgbClr val="FF0000"/>
                </a:solidFill>
                <a:latin typeface="Calibri"/>
                <a:cs typeface="Calibri"/>
              </a:rPr>
              <a:t> </a:t>
            </a:r>
            <a:r>
              <a:rPr sz="2400" b="1" dirty="0">
                <a:solidFill>
                  <a:srgbClr val="FF0000"/>
                </a:solidFill>
                <a:latin typeface="Calibri"/>
                <a:cs typeface="Calibri"/>
              </a:rPr>
              <a:t>to</a:t>
            </a:r>
            <a:r>
              <a:rPr sz="2400" b="1" spc="-25" dirty="0">
                <a:solidFill>
                  <a:srgbClr val="FF0000"/>
                </a:solidFill>
                <a:latin typeface="Calibri"/>
                <a:cs typeface="Calibri"/>
              </a:rPr>
              <a:t> </a:t>
            </a:r>
            <a:r>
              <a:rPr sz="2400" b="1" i="1" dirty="0">
                <a:solidFill>
                  <a:srgbClr val="FF0000"/>
                </a:solidFill>
                <a:latin typeface="Calibri"/>
                <a:cs typeface="Calibri"/>
              </a:rPr>
              <a:t>any</a:t>
            </a:r>
            <a:r>
              <a:rPr sz="2400" b="1" i="1" spc="-45" dirty="0">
                <a:solidFill>
                  <a:srgbClr val="FF0000"/>
                </a:solidFill>
                <a:latin typeface="Calibri"/>
                <a:cs typeface="Calibri"/>
              </a:rPr>
              <a:t> </a:t>
            </a:r>
            <a:r>
              <a:rPr sz="2400" b="1" spc="-10" dirty="0">
                <a:solidFill>
                  <a:srgbClr val="FF0000"/>
                </a:solidFill>
                <a:latin typeface="Calibri"/>
                <a:cs typeface="Calibri"/>
              </a:rPr>
              <a:t>block.</a:t>
            </a:r>
            <a:endParaRPr sz="2400">
              <a:latin typeface="Calibri"/>
              <a:cs typeface="Calibri"/>
            </a:endParaRPr>
          </a:p>
          <a:p>
            <a:pPr marL="12700">
              <a:lnSpc>
                <a:spcPct val="100000"/>
              </a:lnSpc>
              <a:tabLst>
                <a:tab pos="4589780" algn="l"/>
              </a:tabLst>
            </a:pPr>
            <a:r>
              <a:rPr sz="2400" b="1" dirty="0">
                <a:solidFill>
                  <a:srgbClr val="FF0000"/>
                </a:solidFill>
                <a:latin typeface="Calibri"/>
                <a:cs typeface="Calibri"/>
              </a:rPr>
              <a:t>Time</a:t>
            </a:r>
            <a:r>
              <a:rPr sz="2400" b="1" spc="-45" dirty="0">
                <a:solidFill>
                  <a:srgbClr val="FF0000"/>
                </a:solidFill>
                <a:latin typeface="Calibri"/>
                <a:cs typeface="Calibri"/>
              </a:rPr>
              <a:t> </a:t>
            </a:r>
            <a:r>
              <a:rPr sz="2400" b="1" dirty="0">
                <a:solidFill>
                  <a:srgbClr val="FF0000"/>
                </a:solidFill>
                <a:latin typeface="Calibri"/>
                <a:cs typeface="Calibri"/>
              </a:rPr>
              <a:t>&amp;</a:t>
            </a:r>
            <a:r>
              <a:rPr sz="2400" b="1" spc="-30" dirty="0">
                <a:solidFill>
                  <a:srgbClr val="FF0000"/>
                </a:solidFill>
                <a:latin typeface="Calibri"/>
                <a:cs typeface="Calibri"/>
              </a:rPr>
              <a:t> </a:t>
            </a:r>
            <a:r>
              <a:rPr sz="2400" b="1" dirty="0">
                <a:solidFill>
                  <a:srgbClr val="FF0000"/>
                </a:solidFill>
                <a:latin typeface="Calibri"/>
                <a:cs typeface="Calibri"/>
              </a:rPr>
              <a:t>energy</a:t>
            </a:r>
            <a:r>
              <a:rPr sz="2400" b="1" spc="-40" dirty="0">
                <a:solidFill>
                  <a:srgbClr val="FF0000"/>
                </a:solidFill>
                <a:latin typeface="Calibri"/>
                <a:cs typeface="Calibri"/>
              </a:rPr>
              <a:t> </a:t>
            </a:r>
            <a:r>
              <a:rPr sz="2400" b="1" dirty="0">
                <a:solidFill>
                  <a:srgbClr val="FF0000"/>
                </a:solidFill>
                <a:latin typeface="Calibri"/>
                <a:cs typeface="Calibri"/>
              </a:rPr>
              <a:t>cost</a:t>
            </a:r>
            <a:r>
              <a:rPr sz="2400" b="1" spc="-50" dirty="0">
                <a:solidFill>
                  <a:srgbClr val="FF0000"/>
                </a:solidFill>
                <a:latin typeface="Calibri"/>
                <a:cs typeface="Calibri"/>
              </a:rPr>
              <a:t> </a:t>
            </a:r>
            <a:r>
              <a:rPr sz="2400" b="1" dirty="0">
                <a:solidFill>
                  <a:srgbClr val="FF0000"/>
                </a:solidFill>
                <a:latin typeface="Calibri"/>
                <a:cs typeface="Calibri"/>
              </a:rPr>
              <a:t>to</a:t>
            </a:r>
            <a:r>
              <a:rPr sz="2400" b="1" spc="-30" dirty="0">
                <a:solidFill>
                  <a:srgbClr val="FF0000"/>
                </a:solidFill>
                <a:latin typeface="Calibri"/>
                <a:cs typeface="Calibri"/>
              </a:rPr>
              <a:t> </a:t>
            </a:r>
            <a:r>
              <a:rPr sz="2400" b="1" dirty="0">
                <a:solidFill>
                  <a:srgbClr val="FF0000"/>
                </a:solidFill>
                <a:latin typeface="Calibri"/>
                <a:cs typeface="Calibri"/>
              </a:rPr>
              <a:t>update</a:t>
            </a:r>
            <a:r>
              <a:rPr sz="2400" b="1" spc="-20" dirty="0">
                <a:solidFill>
                  <a:srgbClr val="FF0000"/>
                </a:solidFill>
                <a:latin typeface="Calibri"/>
                <a:cs typeface="Calibri"/>
              </a:rPr>
              <a:t> </a:t>
            </a:r>
            <a:r>
              <a:rPr sz="2400" b="1" spc="-10" dirty="0">
                <a:solidFill>
                  <a:srgbClr val="FF0000"/>
                </a:solidFill>
                <a:latin typeface="Calibri"/>
                <a:cs typeface="Calibri"/>
              </a:rPr>
              <a:t>ages.</a:t>
            </a:r>
            <a:r>
              <a:rPr sz="2400" b="1" dirty="0">
                <a:solidFill>
                  <a:srgbClr val="FF0000"/>
                </a:solidFill>
                <a:latin typeface="Calibri"/>
                <a:cs typeface="Calibri"/>
              </a:rPr>
              <a:t>	Area</a:t>
            </a:r>
            <a:r>
              <a:rPr sz="2400" b="1" spc="-45" dirty="0">
                <a:solidFill>
                  <a:srgbClr val="FF0000"/>
                </a:solidFill>
                <a:latin typeface="Calibri"/>
                <a:cs typeface="Calibri"/>
              </a:rPr>
              <a:t> </a:t>
            </a:r>
            <a:r>
              <a:rPr sz="2400" b="1" dirty="0">
                <a:solidFill>
                  <a:srgbClr val="FF0000"/>
                </a:solidFill>
                <a:latin typeface="Calibri"/>
                <a:cs typeface="Calibri"/>
              </a:rPr>
              <a:t>&amp;</a:t>
            </a:r>
            <a:r>
              <a:rPr sz="2400" b="1" spc="-50" dirty="0">
                <a:solidFill>
                  <a:srgbClr val="FF0000"/>
                </a:solidFill>
                <a:latin typeface="Calibri"/>
                <a:cs typeface="Calibri"/>
              </a:rPr>
              <a:t> </a:t>
            </a:r>
            <a:r>
              <a:rPr sz="2400" b="1" dirty="0">
                <a:solidFill>
                  <a:srgbClr val="FF0000"/>
                </a:solidFill>
                <a:latin typeface="Calibri"/>
                <a:cs typeface="Calibri"/>
              </a:rPr>
              <a:t>power</a:t>
            </a:r>
            <a:r>
              <a:rPr sz="2400" b="1" spc="-40" dirty="0">
                <a:solidFill>
                  <a:srgbClr val="FF0000"/>
                </a:solidFill>
                <a:latin typeface="Calibri"/>
                <a:cs typeface="Calibri"/>
              </a:rPr>
              <a:t> </a:t>
            </a:r>
            <a:r>
              <a:rPr sz="2400" b="1" dirty="0">
                <a:solidFill>
                  <a:srgbClr val="FF0000"/>
                </a:solidFill>
                <a:latin typeface="Calibri"/>
                <a:cs typeface="Calibri"/>
              </a:rPr>
              <a:t>cost</a:t>
            </a:r>
            <a:r>
              <a:rPr sz="2400" b="1" spc="-50" dirty="0">
                <a:solidFill>
                  <a:srgbClr val="FF0000"/>
                </a:solidFill>
                <a:latin typeface="Calibri"/>
                <a:cs typeface="Calibri"/>
              </a:rPr>
              <a:t> </a:t>
            </a:r>
            <a:r>
              <a:rPr sz="2400" b="1" dirty="0">
                <a:solidFill>
                  <a:srgbClr val="FF0000"/>
                </a:solidFill>
                <a:latin typeface="Calibri"/>
                <a:cs typeface="Calibri"/>
              </a:rPr>
              <a:t>to</a:t>
            </a:r>
            <a:r>
              <a:rPr sz="2400" b="1" spc="-35" dirty="0">
                <a:solidFill>
                  <a:srgbClr val="FF0000"/>
                </a:solidFill>
                <a:latin typeface="Calibri"/>
                <a:cs typeface="Calibri"/>
              </a:rPr>
              <a:t> </a:t>
            </a:r>
            <a:r>
              <a:rPr sz="2400" b="1" dirty="0">
                <a:solidFill>
                  <a:srgbClr val="FF0000"/>
                </a:solidFill>
                <a:latin typeface="Calibri"/>
                <a:cs typeface="Calibri"/>
              </a:rPr>
              <a:t>store</a:t>
            </a:r>
            <a:r>
              <a:rPr sz="2400" b="1" spc="-50" dirty="0">
                <a:solidFill>
                  <a:srgbClr val="FF0000"/>
                </a:solidFill>
                <a:latin typeface="Calibri"/>
                <a:cs typeface="Calibri"/>
              </a:rPr>
              <a:t> </a:t>
            </a:r>
            <a:r>
              <a:rPr sz="2400" b="1" dirty="0">
                <a:solidFill>
                  <a:srgbClr val="FF0000"/>
                </a:solidFill>
                <a:latin typeface="Calibri"/>
                <a:cs typeface="Calibri"/>
              </a:rPr>
              <a:t>age</a:t>
            </a:r>
            <a:r>
              <a:rPr sz="2400" b="1" spc="-35" dirty="0">
                <a:solidFill>
                  <a:srgbClr val="FF0000"/>
                </a:solidFill>
                <a:latin typeface="Calibri"/>
                <a:cs typeface="Calibri"/>
              </a:rPr>
              <a:t> </a:t>
            </a:r>
            <a:r>
              <a:rPr sz="2400" b="1" spc="-10" dirty="0">
                <a:solidFill>
                  <a:srgbClr val="FF0000"/>
                </a:solidFill>
                <a:latin typeface="Calibri"/>
                <a:cs typeface="Calibri"/>
              </a:rPr>
              <a:t>values.</a:t>
            </a:r>
            <a:endParaRPr sz="2400">
              <a:latin typeface="Calibri"/>
              <a:cs typeface="Calibri"/>
            </a:endParaRPr>
          </a:p>
          <a:p>
            <a:pPr marL="12700">
              <a:lnSpc>
                <a:spcPct val="100000"/>
              </a:lnSpc>
            </a:pPr>
            <a:r>
              <a:rPr sz="2400" b="1" i="1" dirty="0">
                <a:solidFill>
                  <a:srgbClr val="FF0000"/>
                </a:solidFill>
                <a:latin typeface="Calibri"/>
                <a:cs typeface="Calibri"/>
              </a:rPr>
              <a:t>Does</a:t>
            </a:r>
            <a:r>
              <a:rPr sz="2400" b="1" i="1" spc="-30" dirty="0">
                <a:solidFill>
                  <a:srgbClr val="FF0000"/>
                </a:solidFill>
                <a:latin typeface="Calibri"/>
                <a:cs typeface="Calibri"/>
              </a:rPr>
              <a:t> </a:t>
            </a:r>
            <a:r>
              <a:rPr sz="2400" b="1" i="1" dirty="0">
                <a:solidFill>
                  <a:srgbClr val="FF0000"/>
                </a:solidFill>
                <a:latin typeface="Calibri"/>
                <a:cs typeface="Calibri"/>
              </a:rPr>
              <a:t>not</a:t>
            </a:r>
            <a:r>
              <a:rPr sz="2400" b="1" i="1" spc="-20" dirty="0">
                <a:solidFill>
                  <a:srgbClr val="FF0000"/>
                </a:solidFill>
                <a:latin typeface="Calibri"/>
                <a:cs typeface="Calibri"/>
              </a:rPr>
              <a:t> </a:t>
            </a:r>
            <a:r>
              <a:rPr sz="2400" b="1" i="1" dirty="0">
                <a:solidFill>
                  <a:srgbClr val="FF0000"/>
                </a:solidFill>
                <a:latin typeface="Calibri"/>
                <a:cs typeface="Calibri"/>
              </a:rPr>
              <a:t>scale</a:t>
            </a:r>
            <a:r>
              <a:rPr sz="2400" b="1" i="1" spc="-30" dirty="0">
                <a:solidFill>
                  <a:srgbClr val="FF0000"/>
                </a:solidFill>
                <a:latin typeface="Calibri"/>
                <a:cs typeface="Calibri"/>
              </a:rPr>
              <a:t> </a:t>
            </a:r>
            <a:r>
              <a:rPr sz="2400" b="1" i="1" dirty="0">
                <a:solidFill>
                  <a:srgbClr val="FF0000"/>
                </a:solidFill>
                <a:latin typeface="Calibri"/>
                <a:cs typeface="Calibri"/>
              </a:rPr>
              <a:t>beyond</a:t>
            </a:r>
            <a:r>
              <a:rPr sz="2400" b="1" i="1" spc="-45" dirty="0">
                <a:solidFill>
                  <a:srgbClr val="FF0000"/>
                </a:solidFill>
                <a:latin typeface="Calibri"/>
                <a:cs typeface="Calibri"/>
              </a:rPr>
              <a:t> </a:t>
            </a:r>
            <a:r>
              <a:rPr sz="2400" b="1" i="1" dirty="0">
                <a:solidFill>
                  <a:srgbClr val="FF0000"/>
                </a:solidFill>
                <a:latin typeface="Calibri"/>
                <a:cs typeface="Calibri"/>
              </a:rPr>
              <a:t>about</a:t>
            </a:r>
            <a:r>
              <a:rPr sz="2400" b="1" i="1" spc="-30" dirty="0">
                <a:solidFill>
                  <a:srgbClr val="FF0000"/>
                </a:solidFill>
                <a:latin typeface="Calibri"/>
                <a:cs typeface="Calibri"/>
              </a:rPr>
              <a:t> </a:t>
            </a:r>
            <a:r>
              <a:rPr sz="2400" b="1" i="1" dirty="0">
                <a:solidFill>
                  <a:srgbClr val="FF0000"/>
                </a:solidFill>
                <a:latin typeface="Calibri"/>
                <a:cs typeface="Calibri"/>
              </a:rPr>
              <a:t>4</a:t>
            </a:r>
            <a:r>
              <a:rPr sz="2400" b="1" i="1" spc="-35" dirty="0">
                <a:solidFill>
                  <a:srgbClr val="FF0000"/>
                </a:solidFill>
                <a:latin typeface="Calibri"/>
                <a:cs typeface="Calibri"/>
              </a:rPr>
              <a:t> </a:t>
            </a:r>
            <a:r>
              <a:rPr sz="2400" b="1" i="1" dirty="0">
                <a:solidFill>
                  <a:srgbClr val="FF0000"/>
                </a:solidFill>
                <a:latin typeface="Calibri"/>
                <a:cs typeface="Calibri"/>
              </a:rPr>
              <a:t>way</a:t>
            </a:r>
            <a:r>
              <a:rPr sz="2400" b="1" i="1" spc="-45" dirty="0">
                <a:solidFill>
                  <a:srgbClr val="FF0000"/>
                </a:solidFill>
                <a:latin typeface="Calibri"/>
                <a:cs typeface="Calibri"/>
              </a:rPr>
              <a:t> </a:t>
            </a:r>
            <a:r>
              <a:rPr sz="2400" b="1" i="1" dirty="0">
                <a:solidFill>
                  <a:srgbClr val="FF0000"/>
                </a:solidFill>
                <a:latin typeface="Calibri"/>
                <a:cs typeface="Calibri"/>
              </a:rPr>
              <a:t>set</a:t>
            </a:r>
            <a:r>
              <a:rPr sz="2400" b="1" i="1" spc="-20" dirty="0">
                <a:solidFill>
                  <a:srgbClr val="FF0000"/>
                </a:solidFill>
                <a:latin typeface="Calibri"/>
                <a:cs typeface="Calibri"/>
              </a:rPr>
              <a:t> </a:t>
            </a:r>
            <a:r>
              <a:rPr sz="2400" b="1" i="1" spc="-10" dirty="0">
                <a:solidFill>
                  <a:srgbClr val="FF0000"/>
                </a:solidFill>
                <a:latin typeface="Calibri"/>
                <a:cs typeface="Calibri"/>
              </a:rPr>
              <a:t>associativity.</a:t>
            </a:r>
            <a:endParaRPr sz="2400">
              <a:latin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9636252" y="2045648"/>
          <a:ext cx="1294129" cy="3336290"/>
        </p:xfrm>
        <a:graphic>
          <a:graphicData uri="http://schemas.openxmlformats.org/drawingml/2006/table">
            <a:tbl>
              <a:tblPr firstRow="1" bandRow="1">
                <a:tableStyleId>{2D5ABB26-0587-4C30-8999-92F81FD0307C}</a:tableStyleId>
              </a:tblPr>
              <a:tblGrid>
                <a:gridCol w="374015">
                  <a:extLst>
                    <a:ext uri="{9D8B030D-6E8A-4147-A177-3AD203B41FA5}">
                      <a16:colId xmlns:a16="http://schemas.microsoft.com/office/drawing/2014/main" val="20000"/>
                    </a:ext>
                  </a:extLst>
                </a:gridCol>
                <a:gridCol w="410209">
                  <a:extLst>
                    <a:ext uri="{9D8B030D-6E8A-4147-A177-3AD203B41FA5}">
                      <a16:colId xmlns:a16="http://schemas.microsoft.com/office/drawing/2014/main" val="20001"/>
                    </a:ext>
                  </a:extLst>
                </a:gridCol>
                <a:gridCol w="509905">
                  <a:extLst>
                    <a:ext uri="{9D8B030D-6E8A-4147-A177-3AD203B41FA5}">
                      <a16:colId xmlns:a16="http://schemas.microsoft.com/office/drawing/2014/main" val="20002"/>
                    </a:ext>
                  </a:extLst>
                </a:gridCol>
              </a:tblGrid>
              <a:tr h="297815">
                <a:tc>
                  <a:txBody>
                    <a:bodyPr/>
                    <a:lstStyle/>
                    <a:p>
                      <a:pPr marL="31750">
                        <a:lnSpc>
                          <a:spcPts val="211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211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2110"/>
                        </a:lnSpc>
                      </a:pPr>
                      <a:r>
                        <a:rPr sz="1800" spc="-25" dirty="0">
                          <a:latin typeface="Courier New"/>
                          <a:cs typeface="Courier New"/>
                        </a:rPr>
                        <a:t>0xe</a:t>
                      </a:r>
                      <a:endParaRPr sz="1800">
                        <a:latin typeface="Courier New"/>
                        <a:cs typeface="Courier New"/>
                      </a:endParaRPr>
                    </a:p>
                  </a:txBody>
                  <a:tcPr marL="0" marR="0" marT="0" marB="0"/>
                </a:tc>
                <a:extLst>
                  <a:ext uri="{0D108BD9-81ED-4DB2-BD59-A6C34878D82A}">
                    <a16:rowId xmlns:a16="http://schemas.microsoft.com/office/drawing/2014/main" val="10000"/>
                  </a:ext>
                </a:extLst>
              </a:tr>
              <a:tr h="27368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1"/>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0xb</a:t>
                      </a:r>
                      <a:endParaRPr sz="1800">
                        <a:latin typeface="Courier New"/>
                        <a:cs typeface="Courier New"/>
                      </a:endParaRPr>
                    </a:p>
                  </a:txBody>
                  <a:tcPr marL="0" marR="0" marT="0" marB="0"/>
                </a:tc>
                <a:extLst>
                  <a:ext uri="{0D108BD9-81ED-4DB2-BD59-A6C34878D82A}">
                    <a16:rowId xmlns:a16="http://schemas.microsoft.com/office/drawing/2014/main" val="10002"/>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3"/>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0xc</a:t>
                      </a:r>
                      <a:endParaRPr sz="1800">
                        <a:latin typeface="Courier New"/>
                        <a:cs typeface="Courier New"/>
                      </a:endParaRPr>
                    </a:p>
                  </a:txBody>
                  <a:tcPr marL="0" marR="0" marT="0" marB="0"/>
                </a:tc>
                <a:extLst>
                  <a:ext uri="{0D108BD9-81ED-4DB2-BD59-A6C34878D82A}">
                    <a16:rowId xmlns:a16="http://schemas.microsoft.com/office/drawing/2014/main" val="10004"/>
                  </a:ext>
                </a:extLst>
              </a:tr>
              <a:tr h="27368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5"/>
                  </a:ext>
                </a:extLst>
              </a:tr>
              <a:tr h="27368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0xd</a:t>
                      </a:r>
                      <a:endParaRPr sz="1800">
                        <a:latin typeface="Courier New"/>
                        <a:cs typeface="Courier New"/>
                      </a:endParaRPr>
                    </a:p>
                  </a:txBody>
                  <a:tcPr marL="0" marR="0" marT="0" marB="0"/>
                </a:tc>
                <a:extLst>
                  <a:ext uri="{0D108BD9-81ED-4DB2-BD59-A6C34878D82A}">
                    <a16:rowId xmlns:a16="http://schemas.microsoft.com/office/drawing/2014/main" val="10006"/>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7"/>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0xe</a:t>
                      </a:r>
                      <a:endParaRPr sz="1800">
                        <a:latin typeface="Courier New"/>
                        <a:cs typeface="Courier New"/>
                      </a:endParaRPr>
                    </a:p>
                  </a:txBody>
                  <a:tcPr marL="0" marR="0" marT="0" marB="0"/>
                </a:tc>
                <a:extLst>
                  <a:ext uri="{0D108BD9-81ED-4DB2-BD59-A6C34878D82A}">
                    <a16:rowId xmlns:a16="http://schemas.microsoft.com/office/drawing/2014/main" val="10008"/>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9"/>
                  </a:ext>
                </a:extLst>
              </a:tr>
              <a:tr h="27368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0xb</a:t>
                      </a:r>
                      <a:endParaRPr sz="1800">
                        <a:latin typeface="Courier New"/>
                        <a:cs typeface="Courier New"/>
                      </a:endParaRPr>
                    </a:p>
                  </a:txBody>
                  <a:tcPr marL="0" marR="0" marT="0" marB="0"/>
                </a:tc>
                <a:extLst>
                  <a:ext uri="{0D108BD9-81ED-4DB2-BD59-A6C34878D82A}">
                    <a16:rowId xmlns:a16="http://schemas.microsoft.com/office/drawing/2014/main" val="10010"/>
                  </a:ext>
                </a:extLst>
              </a:tr>
              <a:tr h="29781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0xe</a:t>
                      </a:r>
                      <a:endParaRPr sz="1800">
                        <a:latin typeface="Courier New"/>
                        <a:cs typeface="Courier New"/>
                      </a:endParaRPr>
                    </a:p>
                  </a:txBody>
                  <a:tcPr marL="0" marR="0" marT="0" marB="0"/>
                </a:tc>
                <a:extLst>
                  <a:ext uri="{0D108BD9-81ED-4DB2-BD59-A6C34878D82A}">
                    <a16:rowId xmlns:a16="http://schemas.microsoft.com/office/drawing/2014/main" val="10011"/>
                  </a:ext>
                </a:extLst>
              </a:tr>
            </a:tbl>
          </a:graphicData>
        </a:graphic>
      </p:graphicFrame>
      <p:sp>
        <p:nvSpPr>
          <p:cNvPr id="3" name="object 3"/>
          <p:cNvSpPr txBox="1">
            <a:spLocks noGrp="1"/>
          </p:cNvSpPr>
          <p:nvPr>
            <p:ph type="title"/>
          </p:nvPr>
        </p:nvSpPr>
        <p:spPr>
          <a:xfrm>
            <a:off x="709371" y="486160"/>
            <a:ext cx="9542780" cy="1253490"/>
          </a:xfrm>
          <a:prstGeom prst="rect">
            <a:avLst/>
          </a:prstGeom>
        </p:spPr>
        <p:txBody>
          <a:bodyPr vert="horz" wrap="square" lIns="0" tIns="136525" rIns="0" bIns="0" rtlCol="0">
            <a:spAutoFit/>
          </a:bodyPr>
          <a:lstStyle/>
          <a:p>
            <a:pPr marL="12700">
              <a:lnSpc>
                <a:spcPct val="100000"/>
              </a:lnSpc>
              <a:spcBef>
                <a:spcPts val="1075"/>
              </a:spcBef>
            </a:pPr>
            <a:r>
              <a:rPr spc="-10" dirty="0"/>
              <a:t>Bit-</a:t>
            </a:r>
            <a:r>
              <a:rPr spc="-25" dirty="0"/>
              <a:t>Pseudo-</a:t>
            </a:r>
            <a:r>
              <a:rPr spc="-10" dirty="0"/>
              <a:t>Least-</a:t>
            </a:r>
            <a:r>
              <a:rPr dirty="0"/>
              <a:t>Recently</a:t>
            </a:r>
            <a:r>
              <a:rPr spc="-25" dirty="0"/>
              <a:t> </a:t>
            </a:r>
            <a:r>
              <a:rPr dirty="0"/>
              <a:t>Used</a:t>
            </a:r>
            <a:r>
              <a:rPr spc="-20" dirty="0"/>
              <a:t> </a:t>
            </a:r>
            <a:r>
              <a:rPr spc="-10" dirty="0"/>
              <a:t>(Bit-PLRU)</a:t>
            </a:r>
          </a:p>
          <a:p>
            <a:pPr marL="12700">
              <a:lnSpc>
                <a:spcPct val="100000"/>
              </a:lnSpc>
              <a:spcBef>
                <a:spcPts val="535"/>
              </a:spcBef>
            </a:pPr>
            <a:r>
              <a:rPr sz="2400" b="1" dirty="0">
                <a:latin typeface="Calibri"/>
                <a:cs typeface="Calibri"/>
              </a:rPr>
              <a:t>Evict</a:t>
            </a:r>
            <a:r>
              <a:rPr sz="2400" b="1" spc="-55" dirty="0">
                <a:latin typeface="Calibri"/>
                <a:cs typeface="Calibri"/>
              </a:rPr>
              <a:t> </a:t>
            </a:r>
            <a:r>
              <a:rPr sz="2400" b="1" dirty="0">
                <a:latin typeface="Calibri"/>
                <a:cs typeface="Calibri"/>
              </a:rPr>
              <a:t>a</a:t>
            </a:r>
            <a:r>
              <a:rPr sz="2400" b="1" spc="-30" dirty="0">
                <a:latin typeface="Calibri"/>
                <a:cs typeface="Calibri"/>
              </a:rPr>
              <a:t> </a:t>
            </a:r>
            <a:r>
              <a:rPr sz="2400" b="1" dirty="0">
                <a:latin typeface="Calibri"/>
                <a:cs typeface="Calibri"/>
              </a:rPr>
              <a:t>block</a:t>
            </a:r>
            <a:r>
              <a:rPr sz="2400" b="1" spc="-45" dirty="0">
                <a:latin typeface="Calibri"/>
                <a:cs typeface="Calibri"/>
              </a:rPr>
              <a:t> </a:t>
            </a:r>
            <a:r>
              <a:rPr sz="2400" b="1" dirty="0">
                <a:latin typeface="Calibri"/>
                <a:cs typeface="Calibri"/>
              </a:rPr>
              <a:t>that</a:t>
            </a:r>
            <a:r>
              <a:rPr sz="2400" b="1" spc="-30" dirty="0">
                <a:latin typeface="Calibri"/>
                <a:cs typeface="Calibri"/>
              </a:rPr>
              <a:t> </a:t>
            </a:r>
            <a:r>
              <a:rPr sz="2400" b="1" dirty="0">
                <a:latin typeface="Calibri"/>
                <a:cs typeface="Calibri"/>
              </a:rPr>
              <a:t>was</a:t>
            </a:r>
            <a:r>
              <a:rPr sz="2400" b="1" spc="-25" dirty="0">
                <a:latin typeface="Calibri"/>
                <a:cs typeface="Calibri"/>
              </a:rPr>
              <a:t> </a:t>
            </a:r>
            <a:r>
              <a:rPr sz="2400" b="1" dirty="0">
                <a:latin typeface="Calibri"/>
                <a:cs typeface="Calibri"/>
              </a:rPr>
              <a:t>definitely</a:t>
            </a:r>
            <a:r>
              <a:rPr sz="2400" b="1" spc="-20" dirty="0">
                <a:latin typeface="Calibri"/>
                <a:cs typeface="Calibri"/>
              </a:rPr>
              <a:t> </a:t>
            </a:r>
            <a:r>
              <a:rPr sz="2400" b="1" dirty="0">
                <a:latin typeface="Calibri"/>
                <a:cs typeface="Calibri"/>
              </a:rPr>
              <a:t>not</a:t>
            </a:r>
            <a:r>
              <a:rPr sz="2400" b="1" spc="-40" dirty="0">
                <a:latin typeface="Calibri"/>
                <a:cs typeface="Calibri"/>
              </a:rPr>
              <a:t> </a:t>
            </a:r>
            <a:r>
              <a:rPr sz="2400" b="1" dirty="0">
                <a:latin typeface="Calibri"/>
                <a:cs typeface="Calibri"/>
              </a:rPr>
              <a:t>most</a:t>
            </a:r>
            <a:r>
              <a:rPr sz="2400" b="1" spc="-50" dirty="0">
                <a:latin typeface="Calibri"/>
                <a:cs typeface="Calibri"/>
              </a:rPr>
              <a:t> </a:t>
            </a:r>
            <a:r>
              <a:rPr sz="2400" b="1" dirty="0">
                <a:latin typeface="Calibri"/>
                <a:cs typeface="Calibri"/>
              </a:rPr>
              <a:t>recently</a:t>
            </a:r>
            <a:r>
              <a:rPr sz="2400" b="1" spc="-30" dirty="0">
                <a:latin typeface="Calibri"/>
                <a:cs typeface="Calibri"/>
              </a:rPr>
              <a:t> </a:t>
            </a:r>
            <a:r>
              <a:rPr sz="2400" b="1" spc="-20" dirty="0">
                <a:latin typeface="Calibri"/>
                <a:cs typeface="Calibri"/>
              </a:rPr>
              <a:t>used</a:t>
            </a:r>
            <a:endParaRPr sz="2400">
              <a:latin typeface="Calibri"/>
              <a:cs typeface="Calibri"/>
            </a:endParaRPr>
          </a:p>
        </p:txBody>
      </p:sp>
      <p:sp>
        <p:nvSpPr>
          <p:cNvPr id="4" name="object 4"/>
          <p:cNvSpPr txBox="1"/>
          <p:nvPr/>
        </p:nvSpPr>
        <p:spPr>
          <a:xfrm>
            <a:off x="2718816" y="3334511"/>
            <a:ext cx="6754495" cy="749935"/>
          </a:xfrm>
          <a:prstGeom prst="rect">
            <a:avLst/>
          </a:prstGeom>
          <a:solidFill>
            <a:srgbClr val="8FAADC"/>
          </a:solidFill>
          <a:ln w="12700">
            <a:solidFill>
              <a:srgbClr val="2E528F"/>
            </a:solidFill>
          </a:ln>
        </p:spPr>
        <p:txBody>
          <a:bodyPr vert="vert270" wrap="square" lIns="0" tIns="8255" rIns="0" bIns="0" rtlCol="0">
            <a:spAutoFit/>
          </a:bodyPr>
          <a:lstStyle/>
          <a:p>
            <a:pPr marL="159385">
              <a:lnSpc>
                <a:spcPct val="100000"/>
              </a:lnSpc>
              <a:spcBef>
                <a:spcPts val="65"/>
              </a:spcBef>
            </a:pPr>
            <a:r>
              <a:rPr sz="1800" dirty="0">
                <a:latin typeface="Calibri"/>
                <a:cs typeface="Calibri"/>
              </a:rPr>
              <a:t>Set</a:t>
            </a:r>
            <a:r>
              <a:rPr sz="1800" spc="-25" dirty="0">
                <a:latin typeface="Calibri"/>
                <a:cs typeface="Calibri"/>
              </a:rPr>
              <a:t> </a:t>
            </a:r>
            <a:r>
              <a:rPr sz="1800" spc="-50" dirty="0">
                <a:latin typeface="Calibri"/>
                <a:cs typeface="Calibri"/>
              </a:rPr>
              <a:t>0</a:t>
            </a:r>
            <a:endParaRPr sz="1800">
              <a:latin typeface="Calibri"/>
              <a:cs typeface="Calibri"/>
            </a:endParaRPr>
          </a:p>
        </p:txBody>
      </p:sp>
      <p:sp>
        <p:nvSpPr>
          <p:cNvPr id="5" name="object 5"/>
          <p:cNvSpPr txBox="1"/>
          <p:nvPr/>
        </p:nvSpPr>
        <p:spPr>
          <a:xfrm>
            <a:off x="4808220"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algn="ctr">
              <a:lnSpc>
                <a:spcPct val="100000"/>
              </a:lnSpc>
              <a:spcBef>
                <a:spcPts val="385"/>
              </a:spcBef>
            </a:pPr>
            <a:r>
              <a:rPr sz="1800" dirty="0">
                <a:latin typeface="Calibri"/>
                <a:cs typeface="Calibri"/>
              </a:rPr>
              <a:t>a</a:t>
            </a:r>
            <a:endParaRPr sz="1800">
              <a:latin typeface="Calibri"/>
              <a:cs typeface="Calibri"/>
            </a:endParaRPr>
          </a:p>
        </p:txBody>
      </p:sp>
      <p:sp>
        <p:nvSpPr>
          <p:cNvPr id="6" name="object 6"/>
          <p:cNvSpPr txBox="1"/>
          <p:nvPr/>
        </p:nvSpPr>
        <p:spPr>
          <a:xfrm>
            <a:off x="3212592"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marL="635" algn="ctr">
              <a:lnSpc>
                <a:spcPct val="100000"/>
              </a:lnSpc>
              <a:spcBef>
                <a:spcPts val="385"/>
              </a:spcBef>
            </a:pPr>
            <a:r>
              <a:rPr sz="1800" dirty="0">
                <a:latin typeface="Calibri"/>
                <a:cs typeface="Calibri"/>
              </a:rPr>
              <a:t>e</a:t>
            </a:r>
            <a:endParaRPr sz="1800">
              <a:latin typeface="Calibri"/>
              <a:cs typeface="Calibri"/>
            </a:endParaRPr>
          </a:p>
        </p:txBody>
      </p:sp>
      <p:sp>
        <p:nvSpPr>
          <p:cNvPr id="7" name="object 7"/>
          <p:cNvSpPr txBox="1"/>
          <p:nvPr/>
        </p:nvSpPr>
        <p:spPr>
          <a:xfrm>
            <a:off x="6373367"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marL="1270" algn="ctr">
              <a:lnSpc>
                <a:spcPct val="100000"/>
              </a:lnSpc>
              <a:spcBef>
                <a:spcPts val="385"/>
              </a:spcBef>
            </a:pPr>
            <a:r>
              <a:rPr sz="1800" dirty="0">
                <a:latin typeface="Calibri"/>
                <a:cs typeface="Calibri"/>
              </a:rPr>
              <a:t>b</a:t>
            </a:r>
            <a:endParaRPr sz="1800">
              <a:latin typeface="Calibri"/>
              <a:cs typeface="Calibri"/>
            </a:endParaRPr>
          </a:p>
        </p:txBody>
      </p:sp>
      <p:sp>
        <p:nvSpPr>
          <p:cNvPr id="8" name="object 8"/>
          <p:cNvSpPr txBox="1"/>
          <p:nvPr/>
        </p:nvSpPr>
        <p:spPr>
          <a:xfrm>
            <a:off x="7940040" y="3464052"/>
            <a:ext cx="1424940" cy="402590"/>
          </a:xfrm>
          <a:prstGeom prst="rect">
            <a:avLst/>
          </a:prstGeom>
          <a:solidFill>
            <a:srgbClr val="DAE2F3"/>
          </a:solidFill>
          <a:ln w="12700">
            <a:solidFill>
              <a:srgbClr val="2E528F"/>
            </a:solidFill>
          </a:ln>
        </p:spPr>
        <p:txBody>
          <a:bodyPr vert="horz" wrap="square" lIns="0" tIns="49530" rIns="0" bIns="0" rtlCol="0">
            <a:spAutoFit/>
          </a:bodyPr>
          <a:lstStyle/>
          <a:p>
            <a:pPr marL="3810" algn="ctr">
              <a:lnSpc>
                <a:spcPct val="100000"/>
              </a:lnSpc>
              <a:spcBef>
                <a:spcPts val="390"/>
              </a:spcBef>
            </a:pPr>
            <a:r>
              <a:rPr sz="1800" dirty="0">
                <a:latin typeface="Calibri"/>
                <a:cs typeface="Calibri"/>
              </a:rPr>
              <a:t>c</a:t>
            </a:r>
            <a:endParaRPr sz="1800">
              <a:latin typeface="Calibri"/>
              <a:cs typeface="Calibri"/>
            </a:endParaRPr>
          </a:p>
        </p:txBody>
      </p:sp>
      <p:pic>
        <p:nvPicPr>
          <p:cNvPr id="9" name="object 9"/>
          <p:cNvPicPr/>
          <p:nvPr/>
        </p:nvPicPr>
        <p:blipFill>
          <a:blip r:embed="rId2" cstate="print"/>
          <a:stretch>
            <a:fillRect/>
          </a:stretch>
        </p:blipFill>
        <p:spPr>
          <a:xfrm>
            <a:off x="11042650" y="3792982"/>
            <a:ext cx="166624" cy="160528"/>
          </a:xfrm>
          <a:prstGeom prst="rect">
            <a:avLst/>
          </a:prstGeom>
        </p:spPr>
      </p:pic>
      <p:sp>
        <p:nvSpPr>
          <p:cNvPr id="10" name="object 10"/>
          <p:cNvSpPr/>
          <p:nvPr/>
        </p:nvSpPr>
        <p:spPr>
          <a:xfrm>
            <a:off x="11028806" y="2243327"/>
            <a:ext cx="171450" cy="1409065"/>
          </a:xfrm>
          <a:custGeom>
            <a:avLst/>
            <a:gdLst/>
            <a:ahLst/>
            <a:cxnLst/>
            <a:rect l="l" t="t" r="r" b="b"/>
            <a:pathLst>
              <a:path w="171450" h="1409064">
                <a:moveTo>
                  <a:pt x="114300" y="142875"/>
                </a:moveTo>
                <a:lnTo>
                  <a:pt x="57150" y="142875"/>
                </a:lnTo>
                <a:lnTo>
                  <a:pt x="57150" y="1408557"/>
                </a:lnTo>
                <a:lnTo>
                  <a:pt x="114300" y="1408557"/>
                </a:lnTo>
                <a:lnTo>
                  <a:pt x="114300" y="142875"/>
                </a:lnTo>
                <a:close/>
              </a:path>
              <a:path w="171450" h="1409064">
                <a:moveTo>
                  <a:pt x="85725" y="0"/>
                </a:moveTo>
                <a:lnTo>
                  <a:pt x="0" y="171450"/>
                </a:lnTo>
                <a:lnTo>
                  <a:pt x="57150" y="171450"/>
                </a:lnTo>
                <a:lnTo>
                  <a:pt x="57150" y="142875"/>
                </a:lnTo>
                <a:lnTo>
                  <a:pt x="157162" y="142875"/>
                </a:lnTo>
                <a:lnTo>
                  <a:pt x="85725" y="0"/>
                </a:lnTo>
                <a:close/>
              </a:path>
              <a:path w="171450" h="1409064">
                <a:moveTo>
                  <a:pt x="157162" y="142875"/>
                </a:moveTo>
                <a:lnTo>
                  <a:pt x="114300" y="142875"/>
                </a:lnTo>
                <a:lnTo>
                  <a:pt x="114300" y="171450"/>
                </a:lnTo>
                <a:lnTo>
                  <a:pt x="171450" y="171450"/>
                </a:lnTo>
                <a:lnTo>
                  <a:pt x="157162" y="142875"/>
                </a:lnTo>
                <a:close/>
              </a:path>
            </a:pathLst>
          </a:custGeom>
          <a:solidFill>
            <a:srgbClr val="00AF50"/>
          </a:solidFill>
        </p:spPr>
        <p:txBody>
          <a:bodyPr wrap="square" lIns="0" tIns="0" rIns="0" bIns="0" rtlCol="0"/>
          <a:lstStyle/>
          <a:p>
            <a:endParaRPr/>
          </a:p>
        </p:txBody>
      </p:sp>
      <p:sp>
        <p:nvSpPr>
          <p:cNvPr id="11" name="object 11"/>
          <p:cNvSpPr/>
          <p:nvPr/>
        </p:nvSpPr>
        <p:spPr>
          <a:xfrm>
            <a:off x="11040998" y="4015740"/>
            <a:ext cx="171450" cy="1426845"/>
          </a:xfrm>
          <a:custGeom>
            <a:avLst/>
            <a:gdLst/>
            <a:ahLst/>
            <a:cxnLst/>
            <a:rect l="l" t="t" r="r" b="b"/>
            <a:pathLst>
              <a:path w="171450" h="1426845">
                <a:moveTo>
                  <a:pt x="57150" y="1255014"/>
                </a:moveTo>
                <a:lnTo>
                  <a:pt x="0" y="1255014"/>
                </a:lnTo>
                <a:lnTo>
                  <a:pt x="85725" y="1426464"/>
                </a:lnTo>
                <a:lnTo>
                  <a:pt x="157162" y="1283589"/>
                </a:lnTo>
                <a:lnTo>
                  <a:pt x="57150" y="1283589"/>
                </a:lnTo>
                <a:lnTo>
                  <a:pt x="57150" y="1255014"/>
                </a:lnTo>
                <a:close/>
              </a:path>
              <a:path w="171450" h="1426845">
                <a:moveTo>
                  <a:pt x="114300" y="0"/>
                </a:moveTo>
                <a:lnTo>
                  <a:pt x="57150" y="0"/>
                </a:lnTo>
                <a:lnTo>
                  <a:pt x="57150" y="1283589"/>
                </a:lnTo>
                <a:lnTo>
                  <a:pt x="114300" y="1283589"/>
                </a:lnTo>
                <a:lnTo>
                  <a:pt x="114300" y="0"/>
                </a:lnTo>
                <a:close/>
              </a:path>
              <a:path w="171450" h="1426845">
                <a:moveTo>
                  <a:pt x="171450" y="1255014"/>
                </a:moveTo>
                <a:lnTo>
                  <a:pt x="114300" y="1255014"/>
                </a:lnTo>
                <a:lnTo>
                  <a:pt x="114300" y="1283589"/>
                </a:lnTo>
                <a:lnTo>
                  <a:pt x="157162" y="1283589"/>
                </a:lnTo>
                <a:lnTo>
                  <a:pt x="171450" y="1255014"/>
                </a:lnTo>
                <a:close/>
              </a:path>
            </a:pathLst>
          </a:custGeom>
          <a:solidFill>
            <a:srgbClr val="FF0000"/>
          </a:solidFill>
        </p:spPr>
        <p:txBody>
          <a:bodyPr wrap="square" lIns="0" tIns="0" rIns="0" bIns="0" rtlCol="0"/>
          <a:lstStyle/>
          <a:p>
            <a:endParaRPr/>
          </a:p>
        </p:txBody>
      </p:sp>
      <p:sp>
        <p:nvSpPr>
          <p:cNvPr id="12" name="object 12"/>
          <p:cNvSpPr txBox="1"/>
          <p:nvPr/>
        </p:nvSpPr>
        <p:spPr>
          <a:xfrm>
            <a:off x="11177523" y="2525584"/>
            <a:ext cx="254000" cy="924560"/>
          </a:xfrm>
          <a:prstGeom prst="rect">
            <a:avLst/>
          </a:prstGeom>
        </p:spPr>
        <p:txBody>
          <a:bodyPr vert="vert270" wrap="square" lIns="0" tIns="0" rIns="0" bIns="0" rtlCol="0">
            <a:spAutoFit/>
          </a:bodyPr>
          <a:lstStyle/>
          <a:p>
            <a:pPr marL="12700">
              <a:lnSpc>
                <a:spcPts val="1810"/>
              </a:lnSpc>
            </a:pPr>
            <a:r>
              <a:rPr sz="1800" spc="-10" dirty="0">
                <a:latin typeface="Calibri"/>
                <a:cs typeface="Calibri"/>
              </a:rPr>
              <a:t>knowable</a:t>
            </a:r>
            <a:endParaRPr sz="1800">
              <a:latin typeface="Calibri"/>
              <a:cs typeface="Calibri"/>
            </a:endParaRPr>
          </a:p>
        </p:txBody>
      </p:sp>
      <p:sp>
        <p:nvSpPr>
          <p:cNvPr id="13" name="object 13"/>
          <p:cNvSpPr txBox="1"/>
          <p:nvPr/>
        </p:nvSpPr>
        <p:spPr>
          <a:xfrm>
            <a:off x="11202289" y="4133854"/>
            <a:ext cx="254000" cy="943610"/>
          </a:xfrm>
          <a:prstGeom prst="rect">
            <a:avLst/>
          </a:prstGeom>
        </p:spPr>
        <p:txBody>
          <a:bodyPr vert="vert270" wrap="square" lIns="0" tIns="0" rIns="0" bIns="0" rtlCol="0">
            <a:spAutoFit/>
          </a:bodyPr>
          <a:lstStyle/>
          <a:p>
            <a:pPr marL="12700">
              <a:lnSpc>
                <a:spcPts val="1810"/>
              </a:lnSpc>
            </a:pPr>
            <a:r>
              <a:rPr sz="1800" spc="-10" dirty="0">
                <a:latin typeface="Calibri"/>
                <a:cs typeface="Calibri"/>
              </a:rPr>
              <a:t>guessable</a:t>
            </a:r>
            <a:endParaRPr sz="1800">
              <a:latin typeface="Calibri"/>
              <a:cs typeface="Calibri"/>
            </a:endParaRPr>
          </a:p>
        </p:txBody>
      </p:sp>
      <p:sp>
        <p:nvSpPr>
          <p:cNvPr id="14" name="object 14"/>
          <p:cNvSpPr txBox="1"/>
          <p:nvPr/>
        </p:nvSpPr>
        <p:spPr>
          <a:xfrm>
            <a:off x="709371" y="5568492"/>
            <a:ext cx="8919210" cy="756920"/>
          </a:xfrm>
          <a:prstGeom prst="rect">
            <a:avLst/>
          </a:prstGeom>
        </p:spPr>
        <p:txBody>
          <a:bodyPr vert="horz" wrap="square" lIns="0" tIns="12700" rIns="0" bIns="0" rtlCol="0">
            <a:spAutoFit/>
          </a:bodyPr>
          <a:lstStyle/>
          <a:p>
            <a:pPr marL="12700" marR="5080">
              <a:lnSpc>
                <a:spcPct val="100000"/>
              </a:lnSpc>
              <a:spcBef>
                <a:spcPts val="100"/>
              </a:spcBef>
            </a:pPr>
            <a:r>
              <a:rPr sz="2400" dirty="0">
                <a:latin typeface="Calibri"/>
                <a:cs typeface="Calibri"/>
              </a:rPr>
              <a:t>Set</a:t>
            </a:r>
            <a:r>
              <a:rPr sz="2400" spc="-35" dirty="0">
                <a:latin typeface="Calibri"/>
                <a:cs typeface="Calibri"/>
              </a:rPr>
              <a:t> </a:t>
            </a:r>
            <a:r>
              <a:rPr sz="2400" dirty="0">
                <a:latin typeface="Calibri"/>
                <a:cs typeface="Calibri"/>
              </a:rPr>
              <a:t>MRU</a:t>
            </a:r>
            <a:r>
              <a:rPr sz="2400" spc="-25" dirty="0">
                <a:latin typeface="Calibri"/>
                <a:cs typeface="Calibri"/>
              </a:rPr>
              <a:t> </a:t>
            </a:r>
            <a:r>
              <a:rPr sz="2400" dirty="0">
                <a:latin typeface="Calibri"/>
                <a:cs typeface="Calibri"/>
              </a:rPr>
              <a:t>bit</a:t>
            </a:r>
            <a:r>
              <a:rPr sz="2400" spc="-15" dirty="0">
                <a:latin typeface="Calibri"/>
                <a:cs typeface="Calibri"/>
              </a:rPr>
              <a:t> </a:t>
            </a:r>
            <a:r>
              <a:rPr sz="2400" dirty="0">
                <a:latin typeface="Calibri"/>
                <a:cs typeface="Calibri"/>
              </a:rPr>
              <a:t>when</a:t>
            </a:r>
            <a:r>
              <a:rPr sz="2400" spc="-20" dirty="0">
                <a:latin typeface="Calibri"/>
                <a:cs typeface="Calibri"/>
              </a:rPr>
              <a:t> </a:t>
            </a:r>
            <a:r>
              <a:rPr sz="2400" dirty="0">
                <a:latin typeface="Calibri"/>
                <a:cs typeface="Calibri"/>
              </a:rPr>
              <a:t>block</a:t>
            </a:r>
            <a:r>
              <a:rPr sz="2400" spc="-25" dirty="0">
                <a:latin typeface="Calibri"/>
                <a:cs typeface="Calibri"/>
              </a:rPr>
              <a:t> </a:t>
            </a:r>
            <a:r>
              <a:rPr sz="2400" dirty="0">
                <a:latin typeface="Calibri"/>
                <a:cs typeface="Calibri"/>
              </a:rPr>
              <a:t>is</a:t>
            </a:r>
            <a:r>
              <a:rPr sz="2400" spc="-30" dirty="0">
                <a:latin typeface="Calibri"/>
                <a:cs typeface="Calibri"/>
              </a:rPr>
              <a:t> </a:t>
            </a:r>
            <a:r>
              <a:rPr sz="2400" dirty="0">
                <a:latin typeface="Calibri"/>
                <a:cs typeface="Calibri"/>
              </a:rPr>
              <a:t>used</a:t>
            </a:r>
            <a:r>
              <a:rPr sz="2400" spc="-10" dirty="0">
                <a:latin typeface="Calibri"/>
                <a:cs typeface="Calibri"/>
              </a:rPr>
              <a:t> </a:t>
            </a:r>
            <a:r>
              <a:rPr sz="2400" dirty="0">
                <a:latin typeface="Calibri"/>
                <a:cs typeface="Calibri"/>
              </a:rPr>
              <a:t>(most</a:t>
            </a:r>
            <a:r>
              <a:rPr sz="2400" spc="-40" dirty="0">
                <a:latin typeface="Calibri"/>
                <a:cs typeface="Calibri"/>
              </a:rPr>
              <a:t> </a:t>
            </a:r>
            <a:r>
              <a:rPr sz="2400" dirty="0">
                <a:latin typeface="Calibri"/>
                <a:cs typeface="Calibri"/>
              </a:rPr>
              <a:t>recently),</a:t>
            </a:r>
            <a:r>
              <a:rPr sz="2400" spc="-40" dirty="0">
                <a:latin typeface="Calibri"/>
                <a:cs typeface="Calibri"/>
              </a:rPr>
              <a:t> </a:t>
            </a:r>
            <a:r>
              <a:rPr sz="2400" dirty="0">
                <a:latin typeface="Calibri"/>
                <a:cs typeface="Calibri"/>
              </a:rPr>
              <a:t>clear</a:t>
            </a:r>
            <a:r>
              <a:rPr sz="2400" spc="-25" dirty="0">
                <a:latin typeface="Calibri"/>
                <a:cs typeface="Calibri"/>
              </a:rPr>
              <a:t> </a:t>
            </a:r>
            <a:r>
              <a:rPr sz="2400" dirty="0">
                <a:latin typeface="Calibri"/>
                <a:cs typeface="Calibri"/>
              </a:rPr>
              <a:t>all</a:t>
            </a:r>
            <a:r>
              <a:rPr sz="2400" spc="-25" dirty="0">
                <a:latin typeface="Calibri"/>
                <a:cs typeface="Calibri"/>
              </a:rPr>
              <a:t> </a:t>
            </a:r>
            <a:r>
              <a:rPr sz="2400" dirty="0">
                <a:latin typeface="Calibri"/>
                <a:cs typeface="Calibri"/>
              </a:rPr>
              <a:t>MRU</a:t>
            </a:r>
            <a:r>
              <a:rPr sz="2400" spc="-25" dirty="0">
                <a:latin typeface="Calibri"/>
                <a:cs typeface="Calibri"/>
              </a:rPr>
              <a:t> </a:t>
            </a:r>
            <a:r>
              <a:rPr sz="2400" dirty="0">
                <a:latin typeface="Calibri"/>
                <a:cs typeface="Calibri"/>
              </a:rPr>
              <a:t>bits</a:t>
            </a:r>
            <a:r>
              <a:rPr sz="2400" spc="-15" dirty="0">
                <a:latin typeface="Calibri"/>
                <a:cs typeface="Calibri"/>
              </a:rPr>
              <a:t> </a:t>
            </a:r>
            <a:r>
              <a:rPr sz="2400" spc="-20" dirty="0">
                <a:latin typeface="Calibri"/>
                <a:cs typeface="Calibri"/>
              </a:rPr>
              <a:t>when </a:t>
            </a:r>
            <a:r>
              <a:rPr sz="2400" dirty="0">
                <a:latin typeface="Calibri"/>
                <a:cs typeface="Calibri"/>
              </a:rPr>
              <a:t>all</a:t>
            </a:r>
            <a:r>
              <a:rPr sz="2400" spc="-40" dirty="0">
                <a:latin typeface="Calibri"/>
                <a:cs typeface="Calibri"/>
              </a:rPr>
              <a:t> </a:t>
            </a:r>
            <a:r>
              <a:rPr sz="2400" dirty="0">
                <a:latin typeface="Calibri"/>
                <a:cs typeface="Calibri"/>
              </a:rPr>
              <a:t>MRU</a:t>
            </a:r>
            <a:r>
              <a:rPr sz="2400" spc="-25" dirty="0">
                <a:latin typeface="Calibri"/>
                <a:cs typeface="Calibri"/>
              </a:rPr>
              <a:t> </a:t>
            </a:r>
            <a:r>
              <a:rPr sz="2400" dirty="0">
                <a:latin typeface="Calibri"/>
                <a:cs typeface="Calibri"/>
              </a:rPr>
              <a:t>bits</a:t>
            </a:r>
            <a:r>
              <a:rPr sz="2400" spc="-15" dirty="0">
                <a:latin typeface="Calibri"/>
                <a:cs typeface="Calibri"/>
              </a:rPr>
              <a:t> </a:t>
            </a:r>
            <a:r>
              <a:rPr sz="2400" dirty="0">
                <a:latin typeface="Calibri"/>
                <a:cs typeface="Calibri"/>
              </a:rPr>
              <a:t>are</a:t>
            </a:r>
            <a:r>
              <a:rPr sz="2400" spc="-10" dirty="0">
                <a:latin typeface="Calibri"/>
                <a:cs typeface="Calibri"/>
              </a:rPr>
              <a:t> </a:t>
            </a:r>
            <a:r>
              <a:rPr sz="2400" dirty="0">
                <a:latin typeface="Calibri"/>
                <a:cs typeface="Calibri"/>
              </a:rPr>
              <a:t>set,</a:t>
            </a:r>
            <a:r>
              <a:rPr sz="2400" spc="-25" dirty="0">
                <a:latin typeface="Calibri"/>
                <a:cs typeface="Calibri"/>
              </a:rPr>
              <a:t> </a:t>
            </a:r>
            <a:r>
              <a:rPr sz="2400" dirty="0">
                <a:latin typeface="Calibri"/>
                <a:cs typeface="Calibri"/>
              </a:rPr>
              <a:t>evict</a:t>
            </a:r>
            <a:r>
              <a:rPr sz="2400" spc="-15" dirty="0">
                <a:latin typeface="Calibri"/>
                <a:cs typeface="Calibri"/>
              </a:rPr>
              <a:t> </a:t>
            </a:r>
            <a:r>
              <a:rPr sz="2400" dirty="0">
                <a:latin typeface="Calibri"/>
                <a:cs typeface="Calibri"/>
              </a:rPr>
              <a:t>the</a:t>
            </a:r>
            <a:r>
              <a:rPr sz="2400" spc="-20" dirty="0">
                <a:latin typeface="Calibri"/>
                <a:cs typeface="Calibri"/>
              </a:rPr>
              <a:t> </a:t>
            </a:r>
            <a:r>
              <a:rPr sz="2400" spc="-10" dirty="0">
                <a:latin typeface="Calibri"/>
                <a:cs typeface="Calibri"/>
              </a:rPr>
              <a:t>left-</a:t>
            </a:r>
            <a:r>
              <a:rPr sz="2400" dirty="0">
                <a:latin typeface="Calibri"/>
                <a:cs typeface="Calibri"/>
              </a:rPr>
              <a:t>most</a:t>
            </a:r>
            <a:r>
              <a:rPr sz="2400" spc="-15" dirty="0">
                <a:latin typeface="Calibri"/>
                <a:cs typeface="Calibri"/>
              </a:rPr>
              <a:t> </a:t>
            </a:r>
            <a:r>
              <a:rPr sz="2400" dirty="0">
                <a:latin typeface="Calibri"/>
                <a:cs typeface="Calibri"/>
              </a:rPr>
              <a:t>block</a:t>
            </a:r>
            <a:r>
              <a:rPr sz="2400" spc="-30" dirty="0">
                <a:latin typeface="Calibri"/>
                <a:cs typeface="Calibri"/>
              </a:rPr>
              <a:t> </a:t>
            </a:r>
            <a:r>
              <a:rPr sz="2400" dirty="0">
                <a:latin typeface="Calibri"/>
                <a:cs typeface="Calibri"/>
              </a:rPr>
              <a:t>with</a:t>
            </a:r>
            <a:r>
              <a:rPr sz="2400" spc="-30" dirty="0">
                <a:latin typeface="Calibri"/>
                <a:cs typeface="Calibri"/>
              </a:rPr>
              <a:t> </a:t>
            </a:r>
            <a:r>
              <a:rPr sz="2400" dirty="0">
                <a:latin typeface="Calibri"/>
                <a:cs typeface="Calibri"/>
              </a:rPr>
              <a:t>unset</a:t>
            </a:r>
            <a:r>
              <a:rPr sz="2400" spc="-15" dirty="0">
                <a:latin typeface="Calibri"/>
                <a:cs typeface="Calibri"/>
              </a:rPr>
              <a:t> </a:t>
            </a:r>
            <a:r>
              <a:rPr sz="2400" dirty="0">
                <a:latin typeface="Calibri"/>
                <a:cs typeface="Calibri"/>
              </a:rPr>
              <a:t>MRU</a:t>
            </a:r>
            <a:r>
              <a:rPr sz="2400" spc="-30" dirty="0">
                <a:latin typeface="Calibri"/>
                <a:cs typeface="Calibri"/>
              </a:rPr>
              <a:t> </a:t>
            </a:r>
            <a:r>
              <a:rPr sz="2400" spc="-25" dirty="0">
                <a:latin typeface="Calibri"/>
                <a:cs typeface="Calibri"/>
              </a:rPr>
              <a:t>bit</a:t>
            </a:r>
            <a:endParaRPr sz="2400">
              <a:latin typeface="Calibri"/>
              <a:cs typeface="Calibri"/>
            </a:endParaRPr>
          </a:p>
        </p:txBody>
      </p:sp>
      <p:sp>
        <p:nvSpPr>
          <p:cNvPr id="15" name="object 15"/>
          <p:cNvSpPr txBox="1"/>
          <p:nvPr/>
        </p:nvSpPr>
        <p:spPr>
          <a:xfrm>
            <a:off x="3364229" y="4188332"/>
            <a:ext cx="72009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MRU:</a:t>
            </a:r>
            <a:r>
              <a:rPr sz="1800" spc="-15" dirty="0">
                <a:latin typeface="Calibri"/>
                <a:cs typeface="Calibri"/>
              </a:rPr>
              <a:t> </a:t>
            </a:r>
            <a:r>
              <a:rPr sz="1800" spc="-50" dirty="0">
                <a:latin typeface="Calibri"/>
                <a:cs typeface="Calibri"/>
              </a:rPr>
              <a:t>0</a:t>
            </a:r>
            <a:endParaRPr sz="1800">
              <a:latin typeface="Calibri"/>
              <a:cs typeface="Calibri"/>
            </a:endParaRPr>
          </a:p>
        </p:txBody>
      </p:sp>
      <p:sp>
        <p:nvSpPr>
          <p:cNvPr id="16" name="object 16"/>
          <p:cNvSpPr txBox="1"/>
          <p:nvPr/>
        </p:nvSpPr>
        <p:spPr>
          <a:xfrm>
            <a:off x="5011292" y="4188332"/>
            <a:ext cx="72009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MRU:</a:t>
            </a:r>
            <a:r>
              <a:rPr sz="1800" spc="-15" dirty="0">
                <a:latin typeface="Calibri"/>
                <a:cs typeface="Calibri"/>
              </a:rPr>
              <a:t> </a:t>
            </a:r>
            <a:r>
              <a:rPr sz="1800" spc="-50" dirty="0">
                <a:latin typeface="Calibri"/>
                <a:cs typeface="Calibri"/>
              </a:rPr>
              <a:t>1</a:t>
            </a:r>
            <a:endParaRPr sz="1800">
              <a:latin typeface="Calibri"/>
              <a:cs typeface="Calibri"/>
            </a:endParaRPr>
          </a:p>
        </p:txBody>
      </p:sp>
      <p:sp>
        <p:nvSpPr>
          <p:cNvPr id="17" name="object 17"/>
          <p:cNvSpPr txBox="1"/>
          <p:nvPr/>
        </p:nvSpPr>
        <p:spPr>
          <a:xfrm>
            <a:off x="6514845" y="4188332"/>
            <a:ext cx="72009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MRU:</a:t>
            </a:r>
            <a:r>
              <a:rPr sz="1800" spc="-15" dirty="0">
                <a:latin typeface="Calibri"/>
                <a:cs typeface="Calibri"/>
              </a:rPr>
              <a:t> </a:t>
            </a:r>
            <a:r>
              <a:rPr sz="1800" spc="-50" dirty="0">
                <a:latin typeface="Calibri"/>
                <a:cs typeface="Calibri"/>
              </a:rPr>
              <a:t>0</a:t>
            </a:r>
            <a:endParaRPr sz="1800">
              <a:latin typeface="Calibri"/>
              <a:cs typeface="Calibri"/>
            </a:endParaRPr>
          </a:p>
        </p:txBody>
      </p:sp>
      <p:sp>
        <p:nvSpPr>
          <p:cNvPr id="18" name="object 18"/>
          <p:cNvSpPr txBox="1"/>
          <p:nvPr/>
        </p:nvSpPr>
        <p:spPr>
          <a:xfrm>
            <a:off x="8144002" y="4188332"/>
            <a:ext cx="72009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MRU:</a:t>
            </a:r>
            <a:r>
              <a:rPr sz="1800" spc="-15" dirty="0">
                <a:latin typeface="Calibri"/>
                <a:cs typeface="Calibri"/>
              </a:rPr>
              <a:t> </a:t>
            </a:r>
            <a:r>
              <a:rPr sz="1800" spc="-50" dirty="0">
                <a:latin typeface="Calibri"/>
                <a:cs typeface="Calibri"/>
              </a:rPr>
              <a:t>0</a:t>
            </a:r>
            <a:endParaRPr sz="1800">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9636252" y="2045648"/>
          <a:ext cx="1294129" cy="3336290"/>
        </p:xfrm>
        <a:graphic>
          <a:graphicData uri="http://schemas.openxmlformats.org/drawingml/2006/table">
            <a:tbl>
              <a:tblPr firstRow="1" bandRow="1">
                <a:tableStyleId>{2D5ABB26-0587-4C30-8999-92F81FD0307C}</a:tableStyleId>
              </a:tblPr>
              <a:tblGrid>
                <a:gridCol w="374015">
                  <a:extLst>
                    <a:ext uri="{9D8B030D-6E8A-4147-A177-3AD203B41FA5}">
                      <a16:colId xmlns:a16="http://schemas.microsoft.com/office/drawing/2014/main" val="20000"/>
                    </a:ext>
                  </a:extLst>
                </a:gridCol>
                <a:gridCol w="410209">
                  <a:extLst>
                    <a:ext uri="{9D8B030D-6E8A-4147-A177-3AD203B41FA5}">
                      <a16:colId xmlns:a16="http://schemas.microsoft.com/office/drawing/2014/main" val="20001"/>
                    </a:ext>
                  </a:extLst>
                </a:gridCol>
                <a:gridCol w="509905">
                  <a:extLst>
                    <a:ext uri="{9D8B030D-6E8A-4147-A177-3AD203B41FA5}">
                      <a16:colId xmlns:a16="http://schemas.microsoft.com/office/drawing/2014/main" val="20002"/>
                    </a:ext>
                  </a:extLst>
                </a:gridCol>
              </a:tblGrid>
              <a:tr h="297815">
                <a:tc>
                  <a:txBody>
                    <a:bodyPr/>
                    <a:lstStyle/>
                    <a:p>
                      <a:pPr marL="31750">
                        <a:lnSpc>
                          <a:spcPts val="211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211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2110"/>
                        </a:lnSpc>
                      </a:pPr>
                      <a:r>
                        <a:rPr sz="1800" spc="-25" dirty="0">
                          <a:latin typeface="Courier New"/>
                          <a:cs typeface="Courier New"/>
                        </a:rPr>
                        <a:t>0xe</a:t>
                      </a:r>
                      <a:endParaRPr sz="1800">
                        <a:latin typeface="Courier New"/>
                        <a:cs typeface="Courier New"/>
                      </a:endParaRPr>
                    </a:p>
                  </a:txBody>
                  <a:tcPr marL="0" marR="0" marT="0" marB="0"/>
                </a:tc>
                <a:extLst>
                  <a:ext uri="{0D108BD9-81ED-4DB2-BD59-A6C34878D82A}">
                    <a16:rowId xmlns:a16="http://schemas.microsoft.com/office/drawing/2014/main" val="10000"/>
                  </a:ext>
                </a:extLst>
              </a:tr>
              <a:tr h="27368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1"/>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0xb</a:t>
                      </a:r>
                      <a:endParaRPr sz="1800">
                        <a:latin typeface="Courier New"/>
                        <a:cs typeface="Courier New"/>
                      </a:endParaRPr>
                    </a:p>
                  </a:txBody>
                  <a:tcPr marL="0" marR="0" marT="0" marB="0"/>
                </a:tc>
                <a:extLst>
                  <a:ext uri="{0D108BD9-81ED-4DB2-BD59-A6C34878D82A}">
                    <a16:rowId xmlns:a16="http://schemas.microsoft.com/office/drawing/2014/main" val="10002"/>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3"/>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0xc</a:t>
                      </a:r>
                      <a:endParaRPr sz="1800">
                        <a:latin typeface="Courier New"/>
                        <a:cs typeface="Courier New"/>
                      </a:endParaRPr>
                    </a:p>
                  </a:txBody>
                  <a:tcPr marL="0" marR="0" marT="0" marB="0"/>
                </a:tc>
                <a:extLst>
                  <a:ext uri="{0D108BD9-81ED-4DB2-BD59-A6C34878D82A}">
                    <a16:rowId xmlns:a16="http://schemas.microsoft.com/office/drawing/2014/main" val="10004"/>
                  </a:ext>
                </a:extLst>
              </a:tr>
              <a:tr h="27368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5"/>
                  </a:ext>
                </a:extLst>
              </a:tr>
              <a:tr h="27368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0xd</a:t>
                      </a:r>
                      <a:endParaRPr sz="1800">
                        <a:latin typeface="Courier New"/>
                        <a:cs typeface="Courier New"/>
                      </a:endParaRPr>
                    </a:p>
                  </a:txBody>
                  <a:tcPr marL="0" marR="0" marT="0" marB="0"/>
                </a:tc>
                <a:extLst>
                  <a:ext uri="{0D108BD9-81ED-4DB2-BD59-A6C34878D82A}">
                    <a16:rowId xmlns:a16="http://schemas.microsoft.com/office/drawing/2014/main" val="10006"/>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7"/>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0xe</a:t>
                      </a:r>
                      <a:endParaRPr sz="1800">
                        <a:latin typeface="Courier New"/>
                        <a:cs typeface="Courier New"/>
                      </a:endParaRPr>
                    </a:p>
                  </a:txBody>
                  <a:tcPr marL="0" marR="0" marT="0" marB="0"/>
                </a:tc>
                <a:extLst>
                  <a:ext uri="{0D108BD9-81ED-4DB2-BD59-A6C34878D82A}">
                    <a16:rowId xmlns:a16="http://schemas.microsoft.com/office/drawing/2014/main" val="10008"/>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9"/>
                  </a:ext>
                </a:extLst>
              </a:tr>
              <a:tr h="27368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0xb</a:t>
                      </a:r>
                      <a:endParaRPr sz="1800">
                        <a:latin typeface="Courier New"/>
                        <a:cs typeface="Courier New"/>
                      </a:endParaRPr>
                    </a:p>
                  </a:txBody>
                  <a:tcPr marL="0" marR="0" marT="0" marB="0"/>
                </a:tc>
                <a:extLst>
                  <a:ext uri="{0D108BD9-81ED-4DB2-BD59-A6C34878D82A}">
                    <a16:rowId xmlns:a16="http://schemas.microsoft.com/office/drawing/2014/main" val="10010"/>
                  </a:ext>
                </a:extLst>
              </a:tr>
              <a:tr h="29781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0xe</a:t>
                      </a:r>
                      <a:endParaRPr sz="1800">
                        <a:latin typeface="Courier New"/>
                        <a:cs typeface="Courier New"/>
                      </a:endParaRPr>
                    </a:p>
                  </a:txBody>
                  <a:tcPr marL="0" marR="0" marT="0" marB="0"/>
                </a:tc>
                <a:extLst>
                  <a:ext uri="{0D108BD9-81ED-4DB2-BD59-A6C34878D82A}">
                    <a16:rowId xmlns:a16="http://schemas.microsoft.com/office/drawing/2014/main" val="10011"/>
                  </a:ext>
                </a:extLst>
              </a:tr>
            </a:tbl>
          </a:graphicData>
        </a:graphic>
      </p:graphicFrame>
      <p:sp>
        <p:nvSpPr>
          <p:cNvPr id="3" name="object 3"/>
          <p:cNvSpPr txBox="1">
            <a:spLocks noGrp="1"/>
          </p:cNvSpPr>
          <p:nvPr>
            <p:ph type="title"/>
          </p:nvPr>
        </p:nvSpPr>
        <p:spPr>
          <a:xfrm>
            <a:off x="709371" y="486160"/>
            <a:ext cx="9542780" cy="1253490"/>
          </a:xfrm>
          <a:prstGeom prst="rect">
            <a:avLst/>
          </a:prstGeom>
        </p:spPr>
        <p:txBody>
          <a:bodyPr vert="horz" wrap="square" lIns="0" tIns="136525" rIns="0" bIns="0" rtlCol="0">
            <a:spAutoFit/>
          </a:bodyPr>
          <a:lstStyle/>
          <a:p>
            <a:pPr marL="12700">
              <a:lnSpc>
                <a:spcPct val="100000"/>
              </a:lnSpc>
              <a:spcBef>
                <a:spcPts val="1075"/>
              </a:spcBef>
            </a:pPr>
            <a:r>
              <a:rPr spc="-10" dirty="0"/>
              <a:t>Bit-</a:t>
            </a:r>
            <a:r>
              <a:rPr spc="-25" dirty="0"/>
              <a:t>Pseudo-</a:t>
            </a:r>
            <a:r>
              <a:rPr spc="-10" dirty="0"/>
              <a:t>Least-</a:t>
            </a:r>
            <a:r>
              <a:rPr dirty="0"/>
              <a:t>Recently</a:t>
            </a:r>
            <a:r>
              <a:rPr spc="-25" dirty="0"/>
              <a:t> </a:t>
            </a:r>
            <a:r>
              <a:rPr dirty="0"/>
              <a:t>Used</a:t>
            </a:r>
            <a:r>
              <a:rPr spc="-20" dirty="0"/>
              <a:t> </a:t>
            </a:r>
            <a:r>
              <a:rPr spc="-10" dirty="0"/>
              <a:t>(Bit-PLRU)</a:t>
            </a:r>
          </a:p>
          <a:p>
            <a:pPr marL="12700">
              <a:lnSpc>
                <a:spcPct val="100000"/>
              </a:lnSpc>
              <a:spcBef>
                <a:spcPts val="535"/>
              </a:spcBef>
            </a:pPr>
            <a:r>
              <a:rPr sz="2400" b="1" dirty="0">
                <a:latin typeface="Calibri"/>
                <a:cs typeface="Calibri"/>
              </a:rPr>
              <a:t>Evict</a:t>
            </a:r>
            <a:r>
              <a:rPr sz="2400" b="1" spc="-55" dirty="0">
                <a:latin typeface="Calibri"/>
                <a:cs typeface="Calibri"/>
              </a:rPr>
              <a:t> </a:t>
            </a:r>
            <a:r>
              <a:rPr sz="2400" b="1" dirty="0">
                <a:latin typeface="Calibri"/>
                <a:cs typeface="Calibri"/>
              </a:rPr>
              <a:t>a</a:t>
            </a:r>
            <a:r>
              <a:rPr sz="2400" b="1" spc="-30" dirty="0">
                <a:latin typeface="Calibri"/>
                <a:cs typeface="Calibri"/>
              </a:rPr>
              <a:t> </a:t>
            </a:r>
            <a:r>
              <a:rPr sz="2400" b="1" dirty="0">
                <a:latin typeface="Calibri"/>
                <a:cs typeface="Calibri"/>
              </a:rPr>
              <a:t>block</a:t>
            </a:r>
            <a:r>
              <a:rPr sz="2400" b="1" spc="-45" dirty="0">
                <a:latin typeface="Calibri"/>
                <a:cs typeface="Calibri"/>
              </a:rPr>
              <a:t> </a:t>
            </a:r>
            <a:r>
              <a:rPr sz="2400" b="1" dirty="0">
                <a:latin typeface="Calibri"/>
                <a:cs typeface="Calibri"/>
              </a:rPr>
              <a:t>that</a:t>
            </a:r>
            <a:r>
              <a:rPr sz="2400" b="1" spc="-30" dirty="0">
                <a:latin typeface="Calibri"/>
                <a:cs typeface="Calibri"/>
              </a:rPr>
              <a:t> </a:t>
            </a:r>
            <a:r>
              <a:rPr sz="2400" b="1" dirty="0">
                <a:latin typeface="Calibri"/>
                <a:cs typeface="Calibri"/>
              </a:rPr>
              <a:t>was</a:t>
            </a:r>
            <a:r>
              <a:rPr sz="2400" b="1" spc="-25" dirty="0">
                <a:latin typeface="Calibri"/>
                <a:cs typeface="Calibri"/>
              </a:rPr>
              <a:t> </a:t>
            </a:r>
            <a:r>
              <a:rPr sz="2400" b="1" dirty="0">
                <a:latin typeface="Calibri"/>
                <a:cs typeface="Calibri"/>
              </a:rPr>
              <a:t>definitely</a:t>
            </a:r>
            <a:r>
              <a:rPr sz="2400" b="1" spc="-20" dirty="0">
                <a:latin typeface="Calibri"/>
                <a:cs typeface="Calibri"/>
              </a:rPr>
              <a:t> </a:t>
            </a:r>
            <a:r>
              <a:rPr sz="2400" b="1" dirty="0">
                <a:latin typeface="Calibri"/>
                <a:cs typeface="Calibri"/>
              </a:rPr>
              <a:t>not</a:t>
            </a:r>
            <a:r>
              <a:rPr sz="2400" b="1" spc="-40" dirty="0">
                <a:latin typeface="Calibri"/>
                <a:cs typeface="Calibri"/>
              </a:rPr>
              <a:t> </a:t>
            </a:r>
            <a:r>
              <a:rPr sz="2400" b="1" dirty="0">
                <a:latin typeface="Calibri"/>
                <a:cs typeface="Calibri"/>
              </a:rPr>
              <a:t>most</a:t>
            </a:r>
            <a:r>
              <a:rPr sz="2400" b="1" spc="-50" dirty="0">
                <a:latin typeface="Calibri"/>
                <a:cs typeface="Calibri"/>
              </a:rPr>
              <a:t> </a:t>
            </a:r>
            <a:r>
              <a:rPr sz="2400" b="1" dirty="0">
                <a:latin typeface="Calibri"/>
                <a:cs typeface="Calibri"/>
              </a:rPr>
              <a:t>recently</a:t>
            </a:r>
            <a:r>
              <a:rPr sz="2400" b="1" spc="-30" dirty="0">
                <a:latin typeface="Calibri"/>
                <a:cs typeface="Calibri"/>
              </a:rPr>
              <a:t> </a:t>
            </a:r>
            <a:r>
              <a:rPr sz="2400" b="1" spc="-20" dirty="0">
                <a:latin typeface="Calibri"/>
                <a:cs typeface="Calibri"/>
              </a:rPr>
              <a:t>used</a:t>
            </a:r>
            <a:endParaRPr sz="2400">
              <a:latin typeface="Calibri"/>
              <a:cs typeface="Calibri"/>
            </a:endParaRPr>
          </a:p>
        </p:txBody>
      </p:sp>
      <p:grpSp>
        <p:nvGrpSpPr>
          <p:cNvPr id="4" name="object 4"/>
          <p:cNvGrpSpPr/>
          <p:nvPr/>
        </p:nvGrpSpPr>
        <p:grpSpPr>
          <a:xfrm>
            <a:off x="2712466" y="3328161"/>
            <a:ext cx="6767195" cy="762635"/>
            <a:chOff x="2712466" y="3328161"/>
            <a:chExt cx="6767195" cy="762635"/>
          </a:xfrm>
        </p:grpSpPr>
        <p:sp>
          <p:nvSpPr>
            <p:cNvPr id="5" name="object 5"/>
            <p:cNvSpPr/>
            <p:nvPr/>
          </p:nvSpPr>
          <p:spPr>
            <a:xfrm>
              <a:off x="2718816" y="3334511"/>
              <a:ext cx="6754495" cy="749935"/>
            </a:xfrm>
            <a:custGeom>
              <a:avLst/>
              <a:gdLst/>
              <a:ahLst/>
              <a:cxnLst/>
              <a:rect l="l" t="t" r="r" b="b"/>
              <a:pathLst>
                <a:path w="6754495" h="749935">
                  <a:moveTo>
                    <a:pt x="6754368" y="0"/>
                  </a:moveTo>
                  <a:lnTo>
                    <a:pt x="0" y="0"/>
                  </a:lnTo>
                  <a:lnTo>
                    <a:pt x="0" y="749807"/>
                  </a:lnTo>
                  <a:lnTo>
                    <a:pt x="6754368" y="749807"/>
                  </a:lnTo>
                  <a:lnTo>
                    <a:pt x="6754368" y="0"/>
                  </a:lnTo>
                  <a:close/>
                </a:path>
              </a:pathLst>
            </a:custGeom>
            <a:solidFill>
              <a:srgbClr val="8FAADC"/>
            </a:solidFill>
          </p:spPr>
          <p:txBody>
            <a:bodyPr wrap="square" lIns="0" tIns="0" rIns="0" bIns="0" rtlCol="0"/>
            <a:lstStyle/>
            <a:p>
              <a:endParaRPr/>
            </a:p>
          </p:txBody>
        </p:sp>
        <p:sp>
          <p:nvSpPr>
            <p:cNvPr id="6" name="object 6"/>
            <p:cNvSpPr/>
            <p:nvPr/>
          </p:nvSpPr>
          <p:spPr>
            <a:xfrm>
              <a:off x="2718816" y="3334511"/>
              <a:ext cx="6754495" cy="749935"/>
            </a:xfrm>
            <a:custGeom>
              <a:avLst/>
              <a:gdLst/>
              <a:ahLst/>
              <a:cxnLst/>
              <a:rect l="l" t="t" r="r" b="b"/>
              <a:pathLst>
                <a:path w="6754495" h="749935">
                  <a:moveTo>
                    <a:pt x="0" y="749807"/>
                  </a:moveTo>
                  <a:lnTo>
                    <a:pt x="6754368" y="749807"/>
                  </a:lnTo>
                  <a:lnTo>
                    <a:pt x="6754368" y="0"/>
                  </a:lnTo>
                  <a:lnTo>
                    <a:pt x="0" y="0"/>
                  </a:lnTo>
                  <a:lnTo>
                    <a:pt x="0" y="749807"/>
                  </a:lnTo>
                  <a:close/>
                </a:path>
              </a:pathLst>
            </a:custGeom>
            <a:ln w="12700">
              <a:solidFill>
                <a:srgbClr val="2E528F"/>
              </a:solidFill>
            </a:ln>
          </p:spPr>
          <p:txBody>
            <a:bodyPr wrap="square" lIns="0" tIns="0" rIns="0" bIns="0" rtlCol="0"/>
            <a:lstStyle/>
            <a:p>
              <a:endParaRPr/>
            </a:p>
          </p:txBody>
        </p:sp>
      </p:grpSp>
      <p:sp>
        <p:nvSpPr>
          <p:cNvPr id="7" name="object 7"/>
          <p:cNvSpPr txBox="1"/>
          <p:nvPr/>
        </p:nvSpPr>
        <p:spPr>
          <a:xfrm>
            <a:off x="2771520" y="3449682"/>
            <a:ext cx="254000" cy="487680"/>
          </a:xfrm>
          <a:prstGeom prst="rect">
            <a:avLst/>
          </a:prstGeom>
        </p:spPr>
        <p:txBody>
          <a:bodyPr vert="vert270" wrap="square" lIns="0" tIns="0" rIns="0" bIns="0" rtlCol="0">
            <a:spAutoFit/>
          </a:bodyPr>
          <a:lstStyle/>
          <a:p>
            <a:pPr marL="12700">
              <a:lnSpc>
                <a:spcPts val="1810"/>
              </a:lnSpc>
            </a:pPr>
            <a:r>
              <a:rPr sz="1800" dirty="0">
                <a:latin typeface="Calibri"/>
                <a:cs typeface="Calibri"/>
              </a:rPr>
              <a:t>Set</a:t>
            </a:r>
            <a:r>
              <a:rPr sz="1800" spc="-25" dirty="0">
                <a:latin typeface="Calibri"/>
                <a:cs typeface="Calibri"/>
              </a:rPr>
              <a:t> </a:t>
            </a:r>
            <a:r>
              <a:rPr sz="1800" spc="-50" dirty="0">
                <a:latin typeface="Calibri"/>
                <a:cs typeface="Calibri"/>
              </a:rPr>
              <a:t>0</a:t>
            </a:r>
            <a:endParaRPr sz="1800">
              <a:latin typeface="Calibri"/>
              <a:cs typeface="Calibri"/>
            </a:endParaRPr>
          </a:p>
        </p:txBody>
      </p:sp>
      <p:sp>
        <p:nvSpPr>
          <p:cNvPr id="8" name="object 8"/>
          <p:cNvSpPr txBox="1"/>
          <p:nvPr/>
        </p:nvSpPr>
        <p:spPr>
          <a:xfrm>
            <a:off x="4808220"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algn="ctr">
              <a:lnSpc>
                <a:spcPct val="100000"/>
              </a:lnSpc>
              <a:spcBef>
                <a:spcPts val="385"/>
              </a:spcBef>
            </a:pPr>
            <a:r>
              <a:rPr sz="1800" dirty="0">
                <a:latin typeface="Calibri"/>
                <a:cs typeface="Calibri"/>
              </a:rPr>
              <a:t>a</a:t>
            </a:r>
            <a:endParaRPr sz="1800">
              <a:latin typeface="Calibri"/>
              <a:cs typeface="Calibri"/>
            </a:endParaRPr>
          </a:p>
        </p:txBody>
      </p:sp>
      <p:grpSp>
        <p:nvGrpSpPr>
          <p:cNvPr id="9" name="object 9"/>
          <p:cNvGrpSpPr/>
          <p:nvPr/>
        </p:nvGrpSpPr>
        <p:grpSpPr>
          <a:xfrm>
            <a:off x="3206242" y="3465321"/>
            <a:ext cx="1437640" cy="414020"/>
            <a:chOff x="3206242" y="3465321"/>
            <a:chExt cx="1437640" cy="414020"/>
          </a:xfrm>
        </p:grpSpPr>
        <p:sp>
          <p:nvSpPr>
            <p:cNvPr id="10" name="object 10"/>
            <p:cNvSpPr/>
            <p:nvPr/>
          </p:nvSpPr>
          <p:spPr>
            <a:xfrm>
              <a:off x="3212592" y="3471671"/>
              <a:ext cx="1424940" cy="401320"/>
            </a:xfrm>
            <a:custGeom>
              <a:avLst/>
              <a:gdLst/>
              <a:ahLst/>
              <a:cxnLst/>
              <a:rect l="l" t="t" r="r" b="b"/>
              <a:pathLst>
                <a:path w="1424939" h="401320">
                  <a:moveTo>
                    <a:pt x="1424940" y="0"/>
                  </a:moveTo>
                  <a:lnTo>
                    <a:pt x="0" y="0"/>
                  </a:lnTo>
                  <a:lnTo>
                    <a:pt x="0" y="400811"/>
                  </a:lnTo>
                  <a:lnTo>
                    <a:pt x="1424940" y="400811"/>
                  </a:lnTo>
                  <a:lnTo>
                    <a:pt x="1424940" y="0"/>
                  </a:lnTo>
                  <a:close/>
                </a:path>
              </a:pathLst>
            </a:custGeom>
            <a:solidFill>
              <a:srgbClr val="DAE2F3"/>
            </a:solidFill>
          </p:spPr>
          <p:txBody>
            <a:bodyPr wrap="square" lIns="0" tIns="0" rIns="0" bIns="0" rtlCol="0"/>
            <a:lstStyle/>
            <a:p>
              <a:endParaRPr/>
            </a:p>
          </p:txBody>
        </p:sp>
        <p:sp>
          <p:nvSpPr>
            <p:cNvPr id="11" name="object 11"/>
            <p:cNvSpPr/>
            <p:nvPr/>
          </p:nvSpPr>
          <p:spPr>
            <a:xfrm>
              <a:off x="3212592" y="3471671"/>
              <a:ext cx="1424940" cy="401320"/>
            </a:xfrm>
            <a:custGeom>
              <a:avLst/>
              <a:gdLst/>
              <a:ahLst/>
              <a:cxnLst/>
              <a:rect l="l" t="t" r="r" b="b"/>
              <a:pathLst>
                <a:path w="1424939" h="401320">
                  <a:moveTo>
                    <a:pt x="0" y="400811"/>
                  </a:moveTo>
                  <a:lnTo>
                    <a:pt x="1424940" y="400811"/>
                  </a:lnTo>
                  <a:lnTo>
                    <a:pt x="1424940" y="0"/>
                  </a:lnTo>
                  <a:lnTo>
                    <a:pt x="0" y="0"/>
                  </a:lnTo>
                  <a:lnTo>
                    <a:pt x="0" y="400811"/>
                  </a:lnTo>
                  <a:close/>
                </a:path>
              </a:pathLst>
            </a:custGeom>
            <a:ln w="12700">
              <a:solidFill>
                <a:srgbClr val="2E528F"/>
              </a:solidFill>
            </a:ln>
          </p:spPr>
          <p:txBody>
            <a:bodyPr wrap="square" lIns="0" tIns="0" rIns="0" bIns="0" rtlCol="0"/>
            <a:lstStyle/>
            <a:p>
              <a:endParaRPr/>
            </a:p>
          </p:txBody>
        </p:sp>
      </p:grpSp>
      <p:sp>
        <p:nvSpPr>
          <p:cNvPr id="12" name="object 12"/>
          <p:cNvSpPr txBox="1"/>
          <p:nvPr/>
        </p:nvSpPr>
        <p:spPr>
          <a:xfrm>
            <a:off x="3855846" y="3507994"/>
            <a:ext cx="1397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e</a:t>
            </a:r>
            <a:endParaRPr sz="1800">
              <a:latin typeface="Calibri"/>
              <a:cs typeface="Calibri"/>
            </a:endParaRPr>
          </a:p>
        </p:txBody>
      </p:sp>
      <p:sp>
        <p:nvSpPr>
          <p:cNvPr id="13" name="object 13"/>
          <p:cNvSpPr txBox="1"/>
          <p:nvPr/>
        </p:nvSpPr>
        <p:spPr>
          <a:xfrm>
            <a:off x="6373367"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marL="1270" algn="ctr">
              <a:lnSpc>
                <a:spcPct val="100000"/>
              </a:lnSpc>
              <a:spcBef>
                <a:spcPts val="385"/>
              </a:spcBef>
            </a:pPr>
            <a:r>
              <a:rPr sz="1800" dirty="0">
                <a:latin typeface="Calibri"/>
                <a:cs typeface="Calibri"/>
              </a:rPr>
              <a:t>b</a:t>
            </a:r>
            <a:endParaRPr sz="1800">
              <a:latin typeface="Calibri"/>
              <a:cs typeface="Calibri"/>
            </a:endParaRPr>
          </a:p>
        </p:txBody>
      </p:sp>
      <p:sp>
        <p:nvSpPr>
          <p:cNvPr id="14" name="object 14"/>
          <p:cNvSpPr txBox="1"/>
          <p:nvPr/>
        </p:nvSpPr>
        <p:spPr>
          <a:xfrm>
            <a:off x="7940040" y="3464052"/>
            <a:ext cx="1424940" cy="402590"/>
          </a:xfrm>
          <a:prstGeom prst="rect">
            <a:avLst/>
          </a:prstGeom>
          <a:solidFill>
            <a:srgbClr val="DAE2F3"/>
          </a:solidFill>
          <a:ln w="12700">
            <a:solidFill>
              <a:srgbClr val="2E528F"/>
            </a:solidFill>
          </a:ln>
        </p:spPr>
        <p:txBody>
          <a:bodyPr vert="horz" wrap="square" lIns="0" tIns="49530" rIns="0" bIns="0" rtlCol="0">
            <a:spAutoFit/>
          </a:bodyPr>
          <a:lstStyle/>
          <a:p>
            <a:pPr marL="3810" algn="ctr">
              <a:lnSpc>
                <a:spcPct val="100000"/>
              </a:lnSpc>
              <a:spcBef>
                <a:spcPts val="390"/>
              </a:spcBef>
            </a:pPr>
            <a:r>
              <a:rPr sz="1800" dirty="0">
                <a:latin typeface="Calibri"/>
                <a:cs typeface="Calibri"/>
              </a:rPr>
              <a:t>c</a:t>
            </a:r>
            <a:endParaRPr sz="1800">
              <a:latin typeface="Calibri"/>
              <a:cs typeface="Calibri"/>
            </a:endParaRPr>
          </a:p>
        </p:txBody>
      </p:sp>
      <p:pic>
        <p:nvPicPr>
          <p:cNvPr id="15" name="object 15"/>
          <p:cNvPicPr/>
          <p:nvPr/>
        </p:nvPicPr>
        <p:blipFill>
          <a:blip r:embed="rId2" cstate="print"/>
          <a:stretch>
            <a:fillRect/>
          </a:stretch>
        </p:blipFill>
        <p:spPr>
          <a:xfrm>
            <a:off x="11042650" y="3792982"/>
            <a:ext cx="166624" cy="160528"/>
          </a:xfrm>
          <a:prstGeom prst="rect">
            <a:avLst/>
          </a:prstGeom>
        </p:spPr>
      </p:pic>
      <p:sp>
        <p:nvSpPr>
          <p:cNvPr id="16" name="object 16"/>
          <p:cNvSpPr/>
          <p:nvPr/>
        </p:nvSpPr>
        <p:spPr>
          <a:xfrm>
            <a:off x="11028806" y="2243327"/>
            <a:ext cx="171450" cy="1409065"/>
          </a:xfrm>
          <a:custGeom>
            <a:avLst/>
            <a:gdLst/>
            <a:ahLst/>
            <a:cxnLst/>
            <a:rect l="l" t="t" r="r" b="b"/>
            <a:pathLst>
              <a:path w="171450" h="1409064">
                <a:moveTo>
                  <a:pt x="114300" y="142875"/>
                </a:moveTo>
                <a:lnTo>
                  <a:pt x="57150" y="142875"/>
                </a:lnTo>
                <a:lnTo>
                  <a:pt x="57150" y="1408557"/>
                </a:lnTo>
                <a:lnTo>
                  <a:pt x="114300" y="1408557"/>
                </a:lnTo>
                <a:lnTo>
                  <a:pt x="114300" y="142875"/>
                </a:lnTo>
                <a:close/>
              </a:path>
              <a:path w="171450" h="1409064">
                <a:moveTo>
                  <a:pt x="85725" y="0"/>
                </a:moveTo>
                <a:lnTo>
                  <a:pt x="0" y="171450"/>
                </a:lnTo>
                <a:lnTo>
                  <a:pt x="57150" y="171450"/>
                </a:lnTo>
                <a:lnTo>
                  <a:pt x="57150" y="142875"/>
                </a:lnTo>
                <a:lnTo>
                  <a:pt x="157162" y="142875"/>
                </a:lnTo>
                <a:lnTo>
                  <a:pt x="85725" y="0"/>
                </a:lnTo>
                <a:close/>
              </a:path>
              <a:path w="171450" h="1409064">
                <a:moveTo>
                  <a:pt x="157162" y="142875"/>
                </a:moveTo>
                <a:lnTo>
                  <a:pt x="114300" y="142875"/>
                </a:lnTo>
                <a:lnTo>
                  <a:pt x="114300" y="171450"/>
                </a:lnTo>
                <a:lnTo>
                  <a:pt x="171450" y="171450"/>
                </a:lnTo>
                <a:lnTo>
                  <a:pt x="157162" y="142875"/>
                </a:lnTo>
                <a:close/>
              </a:path>
            </a:pathLst>
          </a:custGeom>
          <a:solidFill>
            <a:srgbClr val="00AF50"/>
          </a:solidFill>
        </p:spPr>
        <p:txBody>
          <a:bodyPr wrap="square" lIns="0" tIns="0" rIns="0" bIns="0" rtlCol="0"/>
          <a:lstStyle/>
          <a:p>
            <a:endParaRPr/>
          </a:p>
        </p:txBody>
      </p:sp>
      <p:sp>
        <p:nvSpPr>
          <p:cNvPr id="17" name="object 17"/>
          <p:cNvSpPr/>
          <p:nvPr/>
        </p:nvSpPr>
        <p:spPr>
          <a:xfrm>
            <a:off x="11040998" y="4015740"/>
            <a:ext cx="171450" cy="1426845"/>
          </a:xfrm>
          <a:custGeom>
            <a:avLst/>
            <a:gdLst/>
            <a:ahLst/>
            <a:cxnLst/>
            <a:rect l="l" t="t" r="r" b="b"/>
            <a:pathLst>
              <a:path w="171450" h="1426845">
                <a:moveTo>
                  <a:pt x="57150" y="1255014"/>
                </a:moveTo>
                <a:lnTo>
                  <a:pt x="0" y="1255014"/>
                </a:lnTo>
                <a:lnTo>
                  <a:pt x="85725" y="1426464"/>
                </a:lnTo>
                <a:lnTo>
                  <a:pt x="157162" y="1283589"/>
                </a:lnTo>
                <a:lnTo>
                  <a:pt x="57150" y="1283589"/>
                </a:lnTo>
                <a:lnTo>
                  <a:pt x="57150" y="1255014"/>
                </a:lnTo>
                <a:close/>
              </a:path>
              <a:path w="171450" h="1426845">
                <a:moveTo>
                  <a:pt x="114300" y="0"/>
                </a:moveTo>
                <a:lnTo>
                  <a:pt x="57150" y="0"/>
                </a:lnTo>
                <a:lnTo>
                  <a:pt x="57150" y="1283589"/>
                </a:lnTo>
                <a:lnTo>
                  <a:pt x="114300" y="1283589"/>
                </a:lnTo>
                <a:lnTo>
                  <a:pt x="114300" y="0"/>
                </a:lnTo>
                <a:close/>
              </a:path>
              <a:path w="171450" h="1426845">
                <a:moveTo>
                  <a:pt x="171450" y="1255014"/>
                </a:moveTo>
                <a:lnTo>
                  <a:pt x="114300" y="1255014"/>
                </a:lnTo>
                <a:lnTo>
                  <a:pt x="114300" y="1283589"/>
                </a:lnTo>
                <a:lnTo>
                  <a:pt x="157162" y="1283589"/>
                </a:lnTo>
                <a:lnTo>
                  <a:pt x="171450" y="1255014"/>
                </a:lnTo>
                <a:close/>
              </a:path>
            </a:pathLst>
          </a:custGeom>
          <a:solidFill>
            <a:srgbClr val="FF0000"/>
          </a:solidFill>
        </p:spPr>
        <p:txBody>
          <a:bodyPr wrap="square" lIns="0" tIns="0" rIns="0" bIns="0" rtlCol="0"/>
          <a:lstStyle/>
          <a:p>
            <a:endParaRPr/>
          </a:p>
        </p:txBody>
      </p:sp>
      <p:sp>
        <p:nvSpPr>
          <p:cNvPr id="18" name="object 18"/>
          <p:cNvSpPr txBox="1"/>
          <p:nvPr/>
        </p:nvSpPr>
        <p:spPr>
          <a:xfrm>
            <a:off x="11177523" y="2525584"/>
            <a:ext cx="254000" cy="924560"/>
          </a:xfrm>
          <a:prstGeom prst="rect">
            <a:avLst/>
          </a:prstGeom>
        </p:spPr>
        <p:txBody>
          <a:bodyPr vert="vert270" wrap="square" lIns="0" tIns="0" rIns="0" bIns="0" rtlCol="0">
            <a:spAutoFit/>
          </a:bodyPr>
          <a:lstStyle/>
          <a:p>
            <a:pPr marL="12700">
              <a:lnSpc>
                <a:spcPts val="1810"/>
              </a:lnSpc>
            </a:pPr>
            <a:r>
              <a:rPr sz="1800" spc="-10" dirty="0">
                <a:latin typeface="Calibri"/>
                <a:cs typeface="Calibri"/>
              </a:rPr>
              <a:t>knowable</a:t>
            </a:r>
            <a:endParaRPr sz="1800">
              <a:latin typeface="Calibri"/>
              <a:cs typeface="Calibri"/>
            </a:endParaRPr>
          </a:p>
        </p:txBody>
      </p:sp>
      <p:sp>
        <p:nvSpPr>
          <p:cNvPr id="19" name="object 19"/>
          <p:cNvSpPr txBox="1"/>
          <p:nvPr/>
        </p:nvSpPr>
        <p:spPr>
          <a:xfrm>
            <a:off x="11202289" y="4133854"/>
            <a:ext cx="254000" cy="943610"/>
          </a:xfrm>
          <a:prstGeom prst="rect">
            <a:avLst/>
          </a:prstGeom>
        </p:spPr>
        <p:txBody>
          <a:bodyPr vert="vert270" wrap="square" lIns="0" tIns="0" rIns="0" bIns="0" rtlCol="0">
            <a:spAutoFit/>
          </a:bodyPr>
          <a:lstStyle/>
          <a:p>
            <a:pPr marL="12700">
              <a:lnSpc>
                <a:spcPts val="1810"/>
              </a:lnSpc>
            </a:pPr>
            <a:r>
              <a:rPr sz="1800" spc="-10" dirty="0">
                <a:latin typeface="Calibri"/>
                <a:cs typeface="Calibri"/>
              </a:rPr>
              <a:t>guessable</a:t>
            </a:r>
            <a:endParaRPr sz="1800">
              <a:latin typeface="Calibri"/>
              <a:cs typeface="Calibri"/>
            </a:endParaRPr>
          </a:p>
        </p:txBody>
      </p:sp>
      <p:sp>
        <p:nvSpPr>
          <p:cNvPr id="20" name="object 20"/>
          <p:cNvSpPr txBox="1"/>
          <p:nvPr/>
        </p:nvSpPr>
        <p:spPr>
          <a:xfrm>
            <a:off x="709371" y="5568492"/>
            <a:ext cx="8919210" cy="756920"/>
          </a:xfrm>
          <a:prstGeom prst="rect">
            <a:avLst/>
          </a:prstGeom>
        </p:spPr>
        <p:txBody>
          <a:bodyPr vert="horz" wrap="square" lIns="0" tIns="12700" rIns="0" bIns="0" rtlCol="0">
            <a:spAutoFit/>
          </a:bodyPr>
          <a:lstStyle/>
          <a:p>
            <a:pPr marL="12700" marR="5080">
              <a:lnSpc>
                <a:spcPct val="100000"/>
              </a:lnSpc>
              <a:spcBef>
                <a:spcPts val="100"/>
              </a:spcBef>
            </a:pPr>
            <a:r>
              <a:rPr sz="2400" dirty="0">
                <a:latin typeface="Calibri"/>
                <a:cs typeface="Calibri"/>
              </a:rPr>
              <a:t>Set</a:t>
            </a:r>
            <a:r>
              <a:rPr sz="2400" spc="-35" dirty="0">
                <a:latin typeface="Calibri"/>
                <a:cs typeface="Calibri"/>
              </a:rPr>
              <a:t> </a:t>
            </a:r>
            <a:r>
              <a:rPr sz="2400" dirty="0">
                <a:latin typeface="Calibri"/>
                <a:cs typeface="Calibri"/>
              </a:rPr>
              <a:t>MRU</a:t>
            </a:r>
            <a:r>
              <a:rPr sz="2400" spc="-25" dirty="0">
                <a:latin typeface="Calibri"/>
                <a:cs typeface="Calibri"/>
              </a:rPr>
              <a:t> </a:t>
            </a:r>
            <a:r>
              <a:rPr sz="2400" dirty="0">
                <a:latin typeface="Calibri"/>
                <a:cs typeface="Calibri"/>
              </a:rPr>
              <a:t>bit</a:t>
            </a:r>
            <a:r>
              <a:rPr sz="2400" spc="-15" dirty="0">
                <a:latin typeface="Calibri"/>
                <a:cs typeface="Calibri"/>
              </a:rPr>
              <a:t> </a:t>
            </a:r>
            <a:r>
              <a:rPr sz="2400" dirty="0">
                <a:latin typeface="Calibri"/>
                <a:cs typeface="Calibri"/>
              </a:rPr>
              <a:t>when</a:t>
            </a:r>
            <a:r>
              <a:rPr sz="2400" spc="-20" dirty="0">
                <a:latin typeface="Calibri"/>
                <a:cs typeface="Calibri"/>
              </a:rPr>
              <a:t> </a:t>
            </a:r>
            <a:r>
              <a:rPr sz="2400" dirty="0">
                <a:latin typeface="Calibri"/>
                <a:cs typeface="Calibri"/>
              </a:rPr>
              <a:t>block</a:t>
            </a:r>
            <a:r>
              <a:rPr sz="2400" spc="-25" dirty="0">
                <a:latin typeface="Calibri"/>
                <a:cs typeface="Calibri"/>
              </a:rPr>
              <a:t> </a:t>
            </a:r>
            <a:r>
              <a:rPr sz="2400" dirty="0">
                <a:latin typeface="Calibri"/>
                <a:cs typeface="Calibri"/>
              </a:rPr>
              <a:t>is</a:t>
            </a:r>
            <a:r>
              <a:rPr sz="2400" spc="-30" dirty="0">
                <a:latin typeface="Calibri"/>
                <a:cs typeface="Calibri"/>
              </a:rPr>
              <a:t> </a:t>
            </a:r>
            <a:r>
              <a:rPr sz="2400" dirty="0">
                <a:latin typeface="Calibri"/>
                <a:cs typeface="Calibri"/>
              </a:rPr>
              <a:t>used</a:t>
            </a:r>
            <a:r>
              <a:rPr sz="2400" spc="-10" dirty="0">
                <a:latin typeface="Calibri"/>
                <a:cs typeface="Calibri"/>
              </a:rPr>
              <a:t> </a:t>
            </a:r>
            <a:r>
              <a:rPr sz="2400" dirty="0">
                <a:latin typeface="Calibri"/>
                <a:cs typeface="Calibri"/>
              </a:rPr>
              <a:t>(most</a:t>
            </a:r>
            <a:r>
              <a:rPr sz="2400" spc="-40" dirty="0">
                <a:latin typeface="Calibri"/>
                <a:cs typeface="Calibri"/>
              </a:rPr>
              <a:t> </a:t>
            </a:r>
            <a:r>
              <a:rPr sz="2400" dirty="0">
                <a:latin typeface="Calibri"/>
                <a:cs typeface="Calibri"/>
              </a:rPr>
              <a:t>recently),</a:t>
            </a:r>
            <a:r>
              <a:rPr sz="2400" spc="-40" dirty="0">
                <a:latin typeface="Calibri"/>
                <a:cs typeface="Calibri"/>
              </a:rPr>
              <a:t> </a:t>
            </a:r>
            <a:r>
              <a:rPr sz="2400" dirty="0">
                <a:latin typeface="Calibri"/>
                <a:cs typeface="Calibri"/>
              </a:rPr>
              <a:t>clear</a:t>
            </a:r>
            <a:r>
              <a:rPr sz="2400" spc="-25" dirty="0">
                <a:latin typeface="Calibri"/>
                <a:cs typeface="Calibri"/>
              </a:rPr>
              <a:t> </a:t>
            </a:r>
            <a:r>
              <a:rPr sz="2400" dirty="0">
                <a:latin typeface="Calibri"/>
                <a:cs typeface="Calibri"/>
              </a:rPr>
              <a:t>all</a:t>
            </a:r>
            <a:r>
              <a:rPr sz="2400" spc="-25" dirty="0">
                <a:latin typeface="Calibri"/>
                <a:cs typeface="Calibri"/>
              </a:rPr>
              <a:t> </a:t>
            </a:r>
            <a:r>
              <a:rPr sz="2400" dirty="0">
                <a:latin typeface="Calibri"/>
                <a:cs typeface="Calibri"/>
              </a:rPr>
              <a:t>MRU</a:t>
            </a:r>
            <a:r>
              <a:rPr sz="2400" spc="-25" dirty="0">
                <a:latin typeface="Calibri"/>
                <a:cs typeface="Calibri"/>
              </a:rPr>
              <a:t> </a:t>
            </a:r>
            <a:r>
              <a:rPr sz="2400" dirty="0">
                <a:latin typeface="Calibri"/>
                <a:cs typeface="Calibri"/>
              </a:rPr>
              <a:t>bits</a:t>
            </a:r>
            <a:r>
              <a:rPr sz="2400" spc="-15" dirty="0">
                <a:latin typeface="Calibri"/>
                <a:cs typeface="Calibri"/>
              </a:rPr>
              <a:t> </a:t>
            </a:r>
            <a:r>
              <a:rPr sz="2400" spc="-20" dirty="0">
                <a:latin typeface="Calibri"/>
                <a:cs typeface="Calibri"/>
              </a:rPr>
              <a:t>when </a:t>
            </a:r>
            <a:r>
              <a:rPr sz="2400" dirty="0">
                <a:latin typeface="Calibri"/>
                <a:cs typeface="Calibri"/>
              </a:rPr>
              <a:t>all</a:t>
            </a:r>
            <a:r>
              <a:rPr sz="2400" spc="-40" dirty="0">
                <a:latin typeface="Calibri"/>
                <a:cs typeface="Calibri"/>
              </a:rPr>
              <a:t> </a:t>
            </a:r>
            <a:r>
              <a:rPr sz="2400" dirty="0">
                <a:latin typeface="Calibri"/>
                <a:cs typeface="Calibri"/>
              </a:rPr>
              <a:t>MRU</a:t>
            </a:r>
            <a:r>
              <a:rPr sz="2400" spc="-25" dirty="0">
                <a:latin typeface="Calibri"/>
                <a:cs typeface="Calibri"/>
              </a:rPr>
              <a:t> </a:t>
            </a:r>
            <a:r>
              <a:rPr sz="2400" dirty="0">
                <a:latin typeface="Calibri"/>
                <a:cs typeface="Calibri"/>
              </a:rPr>
              <a:t>bits</a:t>
            </a:r>
            <a:r>
              <a:rPr sz="2400" spc="-15" dirty="0">
                <a:latin typeface="Calibri"/>
                <a:cs typeface="Calibri"/>
              </a:rPr>
              <a:t> </a:t>
            </a:r>
            <a:r>
              <a:rPr sz="2400" dirty="0">
                <a:latin typeface="Calibri"/>
                <a:cs typeface="Calibri"/>
              </a:rPr>
              <a:t>are</a:t>
            </a:r>
            <a:r>
              <a:rPr sz="2400" spc="-10" dirty="0">
                <a:latin typeface="Calibri"/>
                <a:cs typeface="Calibri"/>
              </a:rPr>
              <a:t> </a:t>
            </a:r>
            <a:r>
              <a:rPr sz="2400" dirty="0">
                <a:latin typeface="Calibri"/>
                <a:cs typeface="Calibri"/>
              </a:rPr>
              <a:t>set,</a:t>
            </a:r>
            <a:r>
              <a:rPr sz="2400" spc="-25" dirty="0">
                <a:latin typeface="Calibri"/>
                <a:cs typeface="Calibri"/>
              </a:rPr>
              <a:t> </a:t>
            </a:r>
            <a:r>
              <a:rPr sz="2400" dirty="0">
                <a:latin typeface="Calibri"/>
                <a:cs typeface="Calibri"/>
              </a:rPr>
              <a:t>evict</a:t>
            </a:r>
            <a:r>
              <a:rPr sz="2400" spc="-15" dirty="0">
                <a:latin typeface="Calibri"/>
                <a:cs typeface="Calibri"/>
              </a:rPr>
              <a:t> </a:t>
            </a:r>
            <a:r>
              <a:rPr sz="2400" dirty="0">
                <a:latin typeface="Calibri"/>
                <a:cs typeface="Calibri"/>
              </a:rPr>
              <a:t>the</a:t>
            </a:r>
            <a:r>
              <a:rPr sz="2400" spc="-20" dirty="0">
                <a:latin typeface="Calibri"/>
                <a:cs typeface="Calibri"/>
              </a:rPr>
              <a:t> </a:t>
            </a:r>
            <a:r>
              <a:rPr sz="2400" spc="-10" dirty="0">
                <a:latin typeface="Calibri"/>
                <a:cs typeface="Calibri"/>
              </a:rPr>
              <a:t>left-</a:t>
            </a:r>
            <a:r>
              <a:rPr sz="2400" dirty="0">
                <a:latin typeface="Calibri"/>
                <a:cs typeface="Calibri"/>
              </a:rPr>
              <a:t>most</a:t>
            </a:r>
            <a:r>
              <a:rPr sz="2400" spc="-15" dirty="0">
                <a:latin typeface="Calibri"/>
                <a:cs typeface="Calibri"/>
              </a:rPr>
              <a:t> </a:t>
            </a:r>
            <a:r>
              <a:rPr sz="2400" dirty="0">
                <a:latin typeface="Calibri"/>
                <a:cs typeface="Calibri"/>
              </a:rPr>
              <a:t>block</a:t>
            </a:r>
            <a:r>
              <a:rPr sz="2400" spc="-30" dirty="0">
                <a:latin typeface="Calibri"/>
                <a:cs typeface="Calibri"/>
              </a:rPr>
              <a:t> </a:t>
            </a:r>
            <a:r>
              <a:rPr sz="2400" dirty="0">
                <a:latin typeface="Calibri"/>
                <a:cs typeface="Calibri"/>
              </a:rPr>
              <a:t>with</a:t>
            </a:r>
            <a:r>
              <a:rPr sz="2400" spc="-30" dirty="0">
                <a:latin typeface="Calibri"/>
                <a:cs typeface="Calibri"/>
              </a:rPr>
              <a:t> </a:t>
            </a:r>
            <a:r>
              <a:rPr sz="2400" dirty="0">
                <a:latin typeface="Calibri"/>
                <a:cs typeface="Calibri"/>
              </a:rPr>
              <a:t>unset</a:t>
            </a:r>
            <a:r>
              <a:rPr sz="2400" spc="-15" dirty="0">
                <a:latin typeface="Calibri"/>
                <a:cs typeface="Calibri"/>
              </a:rPr>
              <a:t> </a:t>
            </a:r>
            <a:r>
              <a:rPr sz="2400" dirty="0">
                <a:latin typeface="Calibri"/>
                <a:cs typeface="Calibri"/>
              </a:rPr>
              <a:t>MRU</a:t>
            </a:r>
            <a:r>
              <a:rPr sz="2400" spc="-30" dirty="0">
                <a:latin typeface="Calibri"/>
                <a:cs typeface="Calibri"/>
              </a:rPr>
              <a:t> </a:t>
            </a:r>
            <a:r>
              <a:rPr sz="2400" spc="-25" dirty="0">
                <a:latin typeface="Calibri"/>
                <a:cs typeface="Calibri"/>
              </a:rPr>
              <a:t>bit</a:t>
            </a:r>
            <a:endParaRPr sz="2400">
              <a:latin typeface="Calibri"/>
              <a:cs typeface="Calibri"/>
            </a:endParaRPr>
          </a:p>
        </p:txBody>
      </p:sp>
      <p:sp>
        <p:nvSpPr>
          <p:cNvPr id="21" name="object 21"/>
          <p:cNvSpPr txBox="1"/>
          <p:nvPr/>
        </p:nvSpPr>
        <p:spPr>
          <a:xfrm>
            <a:off x="3364229" y="4188332"/>
            <a:ext cx="72009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MRU:</a:t>
            </a:r>
            <a:r>
              <a:rPr sz="1800" spc="-15" dirty="0">
                <a:latin typeface="Calibri"/>
                <a:cs typeface="Calibri"/>
              </a:rPr>
              <a:t> </a:t>
            </a:r>
            <a:r>
              <a:rPr sz="1800" spc="-50" dirty="0">
                <a:latin typeface="Calibri"/>
                <a:cs typeface="Calibri"/>
              </a:rPr>
              <a:t>0</a:t>
            </a:r>
            <a:endParaRPr sz="1800">
              <a:latin typeface="Calibri"/>
              <a:cs typeface="Calibri"/>
            </a:endParaRPr>
          </a:p>
        </p:txBody>
      </p:sp>
      <p:sp>
        <p:nvSpPr>
          <p:cNvPr id="22" name="object 22"/>
          <p:cNvSpPr txBox="1"/>
          <p:nvPr/>
        </p:nvSpPr>
        <p:spPr>
          <a:xfrm>
            <a:off x="5011292" y="4188332"/>
            <a:ext cx="72009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MRU:</a:t>
            </a:r>
            <a:r>
              <a:rPr sz="1800" spc="-15" dirty="0">
                <a:latin typeface="Calibri"/>
                <a:cs typeface="Calibri"/>
              </a:rPr>
              <a:t> </a:t>
            </a:r>
            <a:r>
              <a:rPr sz="1800" spc="-50" dirty="0">
                <a:latin typeface="Calibri"/>
                <a:cs typeface="Calibri"/>
              </a:rPr>
              <a:t>1</a:t>
            </a:r>
            <a:endParaRPr sz="1800">
              <a:latin typeface="Calibri"/>
              <a:cs typeface="Calibri"/>
            </a:endParaRPr>
          </a:p>
        </p:txBody>
      </p:sp>
      <p:sp>
        <p:nvSpPr>
          <p:cNvPr id="23" name="object 23"/>
          <p:cNvSpPr txBox="1"/>
          <p:nvPr/>
        </p:nvSpPr>
        <p:spPr>
          <a:xfrm>
            <a:off x="6514845" y="4188332"/>
            <a:ext cx="72009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MRU:</a:t>
            </a:r>
            <a:r>
              <a:rPr sz="1800" spc="-15" dirty="0">
                <a:latin typeface="Calibri"/>
                <a:cs typeface="Calibri"/>
              </a:rPr>
              <a:t> </a:t>
            </a:r>
            <a:r>
              <a:rPr sz="1800" spc="-50" dirty="0">
                <a:latin typeface="Calibri"/>
                <a:cs typeface="Calibri"/>
              </a:rPr>
              <a:t>0</a:t>
            </a:r>
            <a:endParaRPr sz="1800">
              <a:latin typeface="Calibri"/>
              <a:cs typeface="Calibri"/>
            </a:endParaRPr>
          </a:p>
        </p:txBody>
      </p:sp>
      <p:sp>
        <p:nvSpPr>
          <p:cNvPr id="24" name="object 24"/>
          <p:cNvSpPr txBox="1"/>
          <p:nvPr/>
        </p:nvSpPr>
        <p:spPr>
          <a:xfrm>
            <a:off x="8144002" y="4188332"/>
            <a:ext cx="72009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MRU:</a:t>
            </a:r>
            <a:r>
              <a:rPr sz="1800" spc="-15" dirty="0">
                <a:latin typeface="Calibri"/>
                <a:cs typeface="Calibri"/>
              </a:rPr>
              <a:t> </a:t>
            </a:r>
            <a:r>
              <a:rPr sz="1800" spc="-50" dirty="0">
                <a:latin typeface="Calibri"/>
                <a:cs typeface="Calibri"/>
              </a:rPr>
              <a:t>0</a:t>
            </a:r>
            <a:endParaRPr sz="1800">
              <a:latin typeface="Calibri"/>
              <a:cs typeface="Calibri"/>
            </a:endParaRPr>
          </a:p>
        </p:txBody>
      </p:sp>
      <p:grpSp>
        <p:nvGrpSpPr>
          <p:cNvPr id="25" name="object 25"/>
          <p:cNvGrpSpPr/>
          <p:nvPr/>
        </p:nvGrpSpPr>
        <p:grpSpPr>
          <a:xfrm>
            <a:off x="3059938" y="2782570"/>
            <a:ext cx="1704339" cy="751840"/>
            <a:chOff x="3059938" y="2782570"/>
            <a:chExt cx="1704339" cy="751840"/>
          </a:xfrm>
        </p:grpSpPr>
        <p:sp>
          <p:nvSpPr>
            <p:cNvPr id="26" name="object 26"/>
            <p:cNvSpPr/>
            <p:nvPr/>
          </p:nvSpPr>
          <p:spPr>
            <a:xfrm>
              <a:off x="3066288" y="2788920"/>
              <a:ext cx="1691639" cy="739140"/>
            </a:xfrm>
            <a:custGeom>
              <a:avLst/>
              <a:gdLst/>
              <a:ahLst/>
              <a:cxnLst/>
              <a:rect l="l" t="t" r="r" b="b"/>
              <a:pathLst>
                <a:path w="1691639" h="739139">
                  <a:moveTo>
                    <a:pt x="1268729" y="0"/>
                  </a:moveTo>
                  <a:lnTo>
                    <a:pt x="422910" y="0"/>
                  </a:lnTo>
                  <a:lnTo>
                    <a:pt x="422910" y="369569"/>
                  </a:lnTo>
                  <a:lnTo>
                    <a:pt x="0" y="369569"/>
                  </a:lnTo>
                  <a:lnTo>
                    <a:pt x="845820" y="739139"/>
                  </a:lnTo>
                  <a:lnTo>
                    <a:pt x="1691639" y="369569"/>
                  </a:lnTo>
                  <a:lnTo>
                    <a:pt x="1268729" y="369569"/>
                  </a:lnTo>
                  <a:lnTo>
                    <a:pt x="1268729" y="0"/>
                  </a:lnTo>
                  <a:close/>
                </a:path>
              </a:pathLst>
            </a:custGeom>
            <a:solidFill>
              <a:srgbClr val="000000"/>
            </a:solidFill>
          </p:spPr>
          <p:txBody>
            <a:bodyPr wrap="square" lIns="0" tIns="0" rIns="0" bIns="0" rtlCol="0"/>
            <a:lstStyle/>
            <a:p>
              <a:endParaRPr/>
            </a:p>
          </p:txBody>
        </p:sp>
        <p:sp>
          <p:nvSpPr>
            <p:cNvPr id="27" name="object 27"/>
            <p:cNvSpPr/>
            <p:nvPr/>
          </p:nvSpPr>
          <p:spPr>
            <a:xfrm>
              <a:off x="3066288" y="2788920"/>
              <a:ext cx="1691639" cy="739140"/>
            </a:xfrm>
            <a:custGeom>
              <a:avLst/>
              <a:gdLst/>
              <a:ahLst/>
              <a:cxnLst/>
              <a:rect l="l" t="t" r="r" b="b"/>
              <a:pathLst>
                <a:path w="1691639" h="739139">
                  <a:moveTo>
                    <a:pt x="0" y="369569"/>
                  </a:moveTo>
                  <a:lnTo>
                    <a:pt x="422910" y="369569"/>
                  </a:lnTo>
                  <a:lnTo>
                    <a:pt x="422910" y="0"/>
                  </a:lnTo>
                  <a:lnTo>
                    <a:pt x="1268729" y="0"/>
                  </a:lnTo>
                  <a:lnTo>
                    <a:pt x="1268729" y="369569"/>
                  </a:lnTo>
                  <a:lnTo>
                    <a:pt x="1691639" y="369569"/>
                  </a:lnTo>
                  <a:lnTo>
                    <a:pt x="845820" y="739139"/>
                  </a:lnTo>
                  <a:lnTo>
                    <a:pt x="0" y="369569"/>
                  </a:lnTo>
                  <a:close/>
                </a:path>
              </a:pathLst>
            </a:custGeom>
            <a:ln w="12700">
              <a:solidFill>
                <a:srgbClr val="000000"/>
              </a:solidFill>
            </a:ln>
          </p:spPr>
          <p:txBody>
            <a:bodyPr wrap="square" lIns="0" tIns="0" rIns="0" bIns="0" rtlCol="0"/>
            <a:lstStyle/>
            <a:p>
              <a:endParaRPr/>
            </a:p>
          </p:txBody>
        </p:sp>
      </p:grpSp>
      <p:sp>
        <p:nvSpPr>
          <p:cNvPr id="28" name="object 28"/>
          <p:cNvSpPr txBox="1"/>
          <p:nvPr/>
        </p:nvSpPr>
        <p:spPr>
          <a:xfrm>
            <a:off x="3583304" y="2798191"/>
            <a:ext cx="656590" cy="510540"/>
          </a:xfrm>
          <a:prstGeom prst="rect">
            <a:avLst/>
          </a:prstGeom>
        </p:spPr>
        <p:txBody>
          <a:bodyPr vert="horz" wrap="square" lIns="0" tIns="13335" rIns="0" bIns="0" rtlCol="0">
            <a:spAutoFit/>
          </a:bodyPr>
          <a:lstStyle/>
          <a:p>
            <a:pPr marL="12700">
              <a:lnSpc>
                <a:spcPts val="1664"/>
              </a:lnSpc>
              <a:spcBef>
                <a:spcPts val="105"/>
              </a:spcBef>
            </a:pPr>
            <a:r>
              <a:rPr sz="1400" dirty="0">
                <a:solidFill>
                  <a:srgbClr val="FFFFFF"/>
                </a:solidFill>
                <a:latin typeface="Calibri"/>
                <a:cs typeface="Calibri"/>
              </a:rPr>
              <a:t>Bit-</a:t>
            </a:r>
            <a:r>
              <a:rPr sz="1400" spc="-20" dirty="0">
                <a:solidFill>
                  <a:srgbClr val="FFFFFF"/>
                </a:solidFill>
                <a:latin typeface="Calibri"/>
                <a:cs typeface="Calibri"/>
              </a:rPr>
              <a:t>PLRU</a:t>
            </a:r>
            <a:endParaRPr sz="1400">
              <a:latin typeface="Calibri"/>
              <a:cs typeface="Calibri"/>
            </a:endParaRPr>
          </a:p>
          <a:p>
            <a:pPr marL="66040">
              <a:lnSpc>
                <a:spcPts val="2145"/>
              </a:lnSpc>
            </a:pPr>
            <a:r>
              <a:rPr sz="1800" spc="-10" dirty="0">
                <a:solidFill>
                  <a:srgbClr val="FFFFFF"/>
                </a:solidFill>
                <a:latin typeface="Calibri"/>
                <a:cs typeface="Calibri"/>
              </a:rPr>
              <a:t>Evicts</a:t>
            </a:r>
            <a:endParaRPr sz="1800">
              <a:latin typeface="Calibri"/>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55302" y="2026411"/>
            <a:ext cx="1255395" cy="57404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ourier New"/>
                <a:cs typeface="Courier New"/>
              </a:rPr>
              <a:t>lb</a:t>
            </a:r>
            <a:r>
              <a:rPr sz="1800" spc="-20" dirty="0">
                <a:latin typeface="Courier New"/>
                <a:cs typeface="Courier New"/>
              </a:rPr>
              <a:t> </a:t>
            </a:r>
            <a:r>
              <a:rPr sz="1800" dirty="0">
                <a:latin typeface="Courier New"/>
                <a:cs typeface="Courier New"/>
              </a:rPr>
              <a:t>x6</a:t>
            </a:r>
            <a:r>
              <a:rPr sz="1800" spc="-20" dirty="0">
                <a:latin typeface="Courier New"/>
                <a:cs typeface="Courier New"/>
              </a:rPr>
              <a:t> </a:t>
            </a:r>
            <a:r>
              <a:rPr sz="1800" spc="-25" dirty="0">
                <a:latin typeface="Courier New"/>
                <a:cs typeface="Courier New"/>
              </a:rPr>
              <a:t>0xe </a:t>
            </a:r>
            <a:r>
              <a:rPr sz="1800" dirty="0">
                <a:latin typeface="Courier New"/>
                <a:cs typeface="Courier New"/>
              </a:rPr>
              <a:t>lb</a:t>
            </a:r>
            <a:r>
              <a:rPr sz="1800" spc="-20" dirty="0">
                <a:latin typeface="Courier New"/>
                <a:cs typeface="Courier New"/>
              </a:rPr>
              <a:t> </a:t>
            </a:r>
            <a:r>
              <a:rPr sz="1800" dirty="0">
                <a:latin typeface="Courier New"/>
                <a:cs typeface="Courier New"/>
              </a:rPr>
              <a:t>x6</a:t>
            </a:r>
            <a:r>
              <a:rPr sz="1800" spc="-20" dirty="0">
                <a:latin typeface="Courier New"/>
                <a:cs typeface="Courier New"/>
              </a:rPr>
              <a:t> </a:t>
            </a:r>
            <a:r>
              <a:rPr sz="1800" spc="-25" dirty="0">
                <a:latin typeface="Courier New"/>
                <a:cs typeface="Courier New"/>
              </a:rPr>
              <a:t>0xa</a:t>
            </a:r>
            <a:endParaRPr sz="1800">
              <a:latin typeface="Courier New"/>
              <a:cs typeface="Courier New"/>
            </a:endParaRPr>
          </a:p>
        </p:txBody>
      </p:sp>
      <p:graphicFrame>
        <p:nvGraphicFramePr>
          <p:cNvPr id="3" name="object 3"/>
          <p:cNvGraphicFramePr>
            <a:graphicFrameLocks noGrp="1"/>
          </p:cNvGraphicFramePr>
          <p:nvPr/>
        </p:nvGraphicFramePr>
        <p:xfrm>
          <a:off x="9636252" y="2594034"/>
          <a:ext cx="1294129" cy="2788920"/>
        </p:xfrm>
        <a:graphic>
          <a:graphicData uri="http://schemas.openxmlformats.org/drawingml/2006/table">
            <a:tbl>
              <a:tblPr firstRow="1" bandRow="1">
                <a:tableStyleId>{2D5ABB26-0587-4C30-8999-92F81FD0307C}</a:tableStyleId>
              </a:tblPr>
              <a:tblGrid>
                <a:gridCol w="374015">
                  <a:extLst>
                    <a:ext uri="{9D8B030D-6E8A-4147-A177-3AD203B41FA5}">
                      <a16:colId xmlns:a16="http://schemas.microsoft.com/office/drawing/2014/main" val="20000"/>
                    </a:ext>
                  </a:extLst>
                </a:gridCol>
                <a:gridCol w="410209">
                  <a:extLst>
                    <a:ext uri="{9D8B030D-6E8A-4147-A177-3AD203B41FA5}">
                      <a16:colId xmlns:a16="http://schemas.microsoft.com/office/drawing/2014/main" val="20001"/>
                    </a:ext>
                  </a:extLst>
                </a:gridCol>
                <a:gridCol w="509905">
                  <a:extLst>
                    <a:ext uri="{9D8B030D-6E8A-4147-A177-3AD203B41FA5}">
                      <a16:colId xmlns:a16="http://schemas.microsoft.com/office/drawing/2014/main" val="20002"/>
                    </a:ext>
                  </a:extLst>
                </a:gridCol>
              </a:tblGrid>
              <a:tr h="298450">
                <a:tc>
                  <a:txBody>
                    <a:bodyPr/>
                    <a:lstStyle/>
                    <a:p>
                      <a:pPr marL="31750">
                        <a:lnSpc>
                          <a:spcPts val="211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211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2110"/>
                        </a:lnSpc>
                      </a:pPr>
                      <a:r>
                        <a:rPr sz="1800" spc="-25" dirty="0">
                          <a:latin typeface="Courier New"/>
                          <a:cs typeface="Courier New"/>
                        </a:rPr>
                        <a:t>0xb</a:t>
                      </a:r>
                      <a:endParaRPr sz="1800">
                        <a:latin typeface="Courier New"/>
                        <a:cs typeface="Courier New"/>
                      </a:endParaRPr>
                    </a:p>
                  </a:txBody>
                  <a:tcPr marL="0" marR="0" marT="0" marB="0"/>
                </a:tc>
                <a:extLst>
                  <a:ext uri="{0D108BD9-81ED-4DB2-BD59-A6C34878D82A}">
                    <a16:rowId xmlns:a16="http://schemas.microsoft.com/office/drawing/2014/main" val="10000"/>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1"/>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0xc</a:t>
                      </a:r>
                      <a:endParaRPr sz="1800">
                        <a:latin typeface="Courier New"/>
                        <a:cs typeface="Courier New"/>
                      </a:endParaRPr>
                    </a:p>
                  </a:txBody>
                  <a:tcPr marL="0" marR="0" marT="0" marB="0"/>
                </a:tc>
                <a:extLst>
                  <a:ext uri="{0D108BD9-81ED-4DB2-BD59-A6C34878D82A}">
                    <a16:rowId xmlns:a16="http://schemas.microsoft.com/office/drawing/2014/main" val="10002"/>
                  </a:ext>
                </a:extLst>
              </a:tr>
              <a:tr h="27368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3"/>
                  </a:ext>
                </a:extLst>
              </a:tr>
              <a:tr h="27368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0xd</a:t>
                      </a:r>
                      <a:endParaRPr sz="1800">
                        <a:latin typeface="Courier New"/>
                        <a:cs typeface="Courier New"/>
                      </a:endParaRPr>
                    </a:p>
                  </a:txBody>
                  <a:tcPr marL="0" marR="0" marT="0" marB="0"/>
                </a:tc>
                <a:extLst>
                  <a:ext uri="{0D108BD9-81ED-4DB2-BD59-A6C34878D82A}">
                    <a16:rowId xmlns:a16="http://schemas.microsoft.com/office/drawing/2014/main" val="10004"/>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5"/>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0xe</a:t>
                      </a:r>
                      <a:endParaRPr sz="1800">
                        <a:latin typeface="Courier New"/>
                        <a:cs typeface="Courier New"/>
                      </a:endParaRPr>
                    </a:p>
                  </a:txBody>
                  <a:tcPr marL="0" marR="0" marT="0" marB="0"/>
                </a:tc>
                <a:extLst>
                  <a:ext uri="{0D108BD9-81ED-4DB2-BD59-A6C34878D82A}">
                    <a16:rowId xmlns:a16="http://schemas.microsoft.com/office/drawing/2014/main" val="10006"/>
                  </a:ext>
                </a:extLst>
              </a:tr>
              <a:tr h="274320">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0xa</a:t>
                      </a:r>
                      <a:endParaRPr sz="1800">
                        <a:latin typeface="Courier New"/>
                        <a:cs typeface="Courier New"/>
                      </a:endParaRPr>
                    </a:p>
                  </a:txBody>
                  <a:tcPr marL="0" marR="0" marT="0" marB="0"/>
                </a:tc>
                <a:extLst>
                  <a:ext uri="{0D108BD9-81ED-4DB2-BD59-A6C34878D82A}">
                    <a16:rowId xmlns:a16="http://schemas.microsoft.com/office/drawing/2014/main" val="10007"/>
                  </a:ext>
                </a:extLst>
              </a:tr>
              <a:tr h="27368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0xb</a:t>
                      </a:r>
                      <a:endParaRPr sz="1800">
                        <a:latin typeface="Courier New"/>
                        <a:cs typeface="Courier New"/>
                      </a:endParaRPr>
                    </a:p>
                  </a:txBody>
                  <a:tcPr marL="0" marR="0" marT="0" marB="0"/>
                </a:tc>
                <a:extLst>
                  <a:ext uri="{0D108BD9-81ED-4DB2-BD59-A6C34878D82A}">
                    <a16:rowId xmlns:a16="http://schemas.microsoft.com/office/drawing/2014/main" val="10008"/>
                  </a:ext>
                </a:extLst>
              </a:tr>
              <a:tr h="297815">
                <a:tc>
                  <a:txBody>
                    <a:bodyPr/>
                    <a:lstStyle/>
                    <a:p>
                      <a:pPr marL="31750">
                        <a:lnSpc>
                          <a:spcPts val="192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192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1920"/>
                        </a:lnSpc>
                      </a:pPr>
                      <a:r>
                        <a:rPr sz="1800" spc="-25" dirty="0">
                          <a:latin typeface="Courier New"/>
                          <a:cs typeface="Courier New"/>
                        </a:rPr>
                        <a:t>0xe</a:t>
                      </a:r>
                      <a:endParaRPr sz="1800">
                        <a:latin typeface="Courier New"/>
                        <a:cs typeface="Courier New"/>
                      </a:endParaRPr>
                    </a:p>
                  </a:txBody>
                  <a:tcPr marL="0" marR="0" marT="0" marB="0"/>
                </a:tc>
                <a:extLst>
                  <a:ext uri="{0D108BD9-81ED-4DB2-BD59-A6C34878D82A}">
                    <a16:rowId xmlns:a16="http://schemas.microsoft.com/office/drawing/2014/main" val="10009"/>
                  </a:ext>
                </a:extLst>
              </a:tr>
            </a:tbl>
          </a:graphicData>
        </a:graphic>
      </p:graphicFrame>
      <p:sp>
        <p:nvSpPr>
          <p:cNvPr id="4" name="object 4"/>
          <p:cNvSpPr txBox="1">
            <a:spLocks noGrp="1"/>
          </p:cNvSpPr>
          <p:nvPr>
            <p:ph type="title"/>
          </p:nvPr>
        </p:nvSpPr>
        <p:spPr>
          <a:prstGeom prst="rect">
            <a:avLst/>
          </a:prstGeom>
        </p:spPr>
        <p:txBody>
          <a:bodyPr vert="horz" wrap="square" lIns="0" tIns="13335" rIns="0" bIns="0" rtlCol="0">
            <a:spAutoFit/>
          </a:bodyPr>
          <a:lstStyle/>
          <a:p>
            <a:pPr marL="546735">
              <a:lnSpc>
                <a:spcPct val="100000"/>
              </a:lnSpc>
              <a:spcBef>
                <a:spcPts val="105"/>
              </a:spcBef>
            </a:pPr>
            <a:r>
              <a:rPr spc="-10" dirty="0"/>
              <a:t>Bit-</a:t>
            </a:r>
            <a:r>
              <a:rPr spc="-25" dirty="0"/>
              <a:t>Pseudo-</a:t>
            </a:r>
            <a:r>
              <a:rPr spc="-10" dirty="0"/>
              <a:t>Least-</a:t>
            </a:r>
            <a:r>
              <a:rPr dirty="0"/>
              <a:t>Recently</a:t>
            </a:r>
            <a:r>
              <a:rPr spc="-25" dirty="0"/>
              <a:t> </a:t>
            </a:r>
            <a:r>
              <a:rPr dirty="0"/>
              <a:t>Used</a:t>
            </a:r>
            <a:r>
              <a:rPr spc="-20" dirty="0"/>
              <a:t> </a:t>
            </a:r>
            <a:r>
              <a:rPr spc="-10" dirty="0"/>
              <a:t>(Bit-PLRU)</a:t>
            </a:r>
          </a:p>
        </p:txBody>
      </p:sp>
      <p:grpSp>
        <p:nvGrpSpPr>
          <p:cNvPr id="5" name="object 5"/>
          <p:cNvGrpSpPr/>
          <p:nvPr/>
        </p:nvGrpSpPr>
        <p:grpSpPr>
          <a:xfrm>
            <a:off x="2712466" y="3328161"/>
            <a:ext cx="6767195" cy="762635"/>
            <a:chOff x="2712466" y="3328161"/>
            <a:chExt cx="6767195" cy="762635"/>
          </a:xfrm>
        </p:grpSpPr>
        <p:sp>
          <p:nvSpPr>
            <p:cNvPr id="6" name="object 6"/>
            <p:cNvSpPr/>
            <p:nvPr/>
          </p:nvSpPr>
          <p:spPr>
            <a:xfrm>
              <a:off x="2718816" y="3334511"/>
              <a:ext cx="6754495" cy="749935"/>
            </a:xfrm>
            <a:custGeom>
              <a:avLst/>
              <a:gdLst/>
              <a:ahLst/>
              <a:cxnLst/>
              <a:rect l="l" t="t" r="r" b="b"/>
              <a:pathLst>
                <a:path w="6754495" h="749935">
                  <a:moveTo>
                    <a:pt x="6754368" y="0"/>
                  </a:moveTo>
                  <a:lnTo>
                    <a:pt x="0" y="0"/>
                  </a:lnTo>
                  <a:lnTo>
                    <a:pt x="0" y="749807"/>
                  </a:lnTo>
                  <a:lnTo>
                    <a:pt x="6754368" y="749807"/>
                  </a:lnTo>
                  <a:lnTo>
                    <a:pt x="6754368" y="0"/>
                  </a:lnTo>
                  <a:close/>
                </a:path>
              </a:pathLst>
            </a:custGeom>
            <a:solidFill>
              <a:srgbClr val="8FAADC"/>
            </a:solidFill>
          </p:spPr>
          <p:txBody>
            <a:bodyPr wrap="square" lIns="0" tIns="0" rIns="0" bIns="0" rtlCol="0"/>
            <a:lstStyle/>
            <a:p>
              <a:endParaRPr/>
            </a:p>
          </p:txBody>
        </p:sp>
        <p:sp>
          <p:nvSpPr>
            <p:cNvPr id="7" name="object 7"/>
            <p:cNvSpPr/>
            <p:nvPr/>
          </p:nvSpPr>
          <p:spPr>
            <a:xfrm>
              <a:off x="2718816" y="3334511"/>
              <a:ext cx="6754495" cy="749935"/>
            </a:xfrm>
            <a:custGeom>
              <a:avLst/>
              <a:gdLst/>
              <a:ahLst/>
              <a:cxnLst/>
              <a:rect l="l" t="t" r="r" b="b"/>
              <a:pathLst>
                <a:path w="6754495" h="749935">
                  <a:moveTo>
                    <a:pt x="0" y="749807"/>
                  </a:moveTo>
                  <a:lnTo>
                    <a:pt x="6754368" y="749807"/>
                  </a:lnTo>
                  <a:lnTo>
                    <a:pt x="6754368" y="0"/>
                  </a:lnTo>
                  <a:lnTo>
                    <a:pt x="0" y="0"/>
                  </a:lnTo>
                  <a:lnTo>
                    <a:pt x="0" y="749807"/>
                  </a:lnTo>
                  <a:close/>
                </a:path>
              </a:pathLst>
            </a:custGeom>
            <a:ln w="12700">
              <a:solidFill>
                <a:srgbClr val="2E528F"/>
              </a:solidFill>
            </a:ln>
          </p:spPr>
          <p:txBody>
            <a:bodyPr wrap="square" lIns="0" tIns="0" rIns="0" bIns="0" rtlCol="0"/>
            <a:lstStyle/>
            <a:p>
              <a:endParaRPr/>
            </a:p>
          </p:txBody>
        </p:sp>
      </p:grpSp>
      <p:sp>
        <p:nvSpPr>
          <p:cNvPr id="8" name="object 8"/>
          <p:cNvSpPr txBox="1"/>
          <p:nvPr/>
        </p:nvSpPr>
        <p:spPr>
          <a:xfrm>
            <a:off x="2771520" y="3449682"/>
            <a:ext cx="254000" cy="487680"/>
          </a:xfrm>
          <a:prstGeom prst="rect">
            <a:avLst/>
          </a:prstGeom>
        </p:spPr>
        <p:txBody>
          <a:bodyPr vert="vert270" wrap="square" lIns="0" tIns="0" rIns="0" bIns="0" rtlCol="0">
            <a:spAutoFit/>
          </a:bodyPr>
          <a:lstStyle/>
          <a:p>
            <a:pPr marL="12700">
              <a:lnSpc>
                <a:spcPts val="1810"/>
              </a:lnSpc>
            </a:pPr>
            <a:r>
              <a:rPr sz="1800" dirty="0">
                <a:latin typeface="Calibri"/>
                <a:cs typeface="Calibri"/>
              </a:rPr>
              <a:t>Set</a:t>
            </a:r>
            <a:r>
              <a:rPr sz="1800" spc="-25" dirty="0">
                <a:latin typeface="Calibri"/>
                <a:cs typeface="Calibri"/>
              </a:rPr>
              <a:t> </a:t>
            </a:r>
            <a:r>
              <a:rPr sz="1800" spc="-50" dirty="0">
                <a:latin typeface="Calibri"/>
                <a:cs typeface="Calibri"/>
              </a:rPr>
              <a:t>0</a:t>
            </a:r>
            <a:endParaRPr sz="1800">
              <a:latin typeface="Calibri"/>
              <a:cs typeface="Calibri"/>
            </a:endParaRPr>
          </a:p>
        </p:txBody>
      </p:sp>
      <p:sp>
        <p:nvSpPr>
          <p:cNvPr id="9" name="object 9"/>
          <p:cNvSpPr txBox="1"/>
          <p:nvPr/>
        </p:nvSpPr>
        <p:spPr>
          <a:xfrm>
            <a:off x="4808220"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algn="ctr">
              <a:lnSpc>
                <a:spcPct val="100000"/>
              </a:lnSpc>
              <a:spcBef>
                <a:spcPts val="385"/>
              </a:spcBef>
            </a:pPr>
            <a:r>
              <a:rPr sz="1800" dirty="0">
                <a:latin typeface="Calibri"/>
                <a:cs typeface="Calibri"/>
              </a:rPr>
              <a:t>a</a:t>
            </a:r>
            <a:endParaRPr sz="1800">
              <a:latin typeface="Calibri"/>
              <a:cs typeface="Calibri"/>
            </a:endParaRPr>
          </a:p>
        </p:txBody>
      </p:sp>
      <p:grpSp>
        <p:nvGrpSpPr>
          <p:cNvPr id="10" name="object 10"/>
          <p:cNvGrpSpPr/>
          <p:nvPr/>
        </p:nvGrpSpPr>
        <p:grpSpPr>
          <a:xfrm>
            <a:off x="3206242" y="3465321"/>
            <a:ext cx="1437640" cy="414020"/>
            <a:chOff x="3206242" y="3465321"/>
            <a:chExt cx="1437640" cy="414020"/>
          </a:xfrm>
        </p:grpSpPr>
        <p:sp>
          <p:nvSpPr>
            <p:cNvPr id="11" name="object 11"/>
            <p:cNvSpPr/>
            <p:nvPr/>
          </p:nvSpPr>
          <p:spPr>
            <a:xfrm>
              <a:off x="3212592" y="3471671"/>
              <a:ext cx="1424940" cy="401320"/>
            </a:xfrm>
            <a:custGeom>
              <a:avLst/>
              <a:gdLst/>
              <a:ahLst/>
              <a:cxnLst/>
              <a:rect l="l" t="t" r="r" b="b"/>
              <a:pathLst>
                <a:path w="1424939" h="401320">
                  <a:moveTo>
                    <a:pt x="1424940" y="0"/>
                  </a:moveTo>
                  <a:lnTo>
                    <a:pt x="0" y="0"/>
                  </a:lnTo>
                  <a:lnTo>
                    <a:pt x="0" y="400811"/>
                  </a:lnTo>
                  <a:lnTo>
                    <a:pt x="1424940" y="400811"/>
                  </a:lnTo>
                  <a:lnTo>
                    <a:pt x="1424940" y="0"/>
                  </a:lnTo>
                  <a:close/>
                </a:path>
              </a:pathLst>
            </a:custGeom>
            <a:solidFill>
              <a:srgbClr val="DAE2F3"/>
            </a:solidFill>
          </p:spPr>
          <p:txBody>
            <a:bodyPr wrap="square" lIns="0" tIns="0" rIns="0" bIns="0" rtlCol="0"/>
            <a:lstStyle/>
            <a:p>
              <a:endParaRPr/>
            </a:p>
          </p:txBody>
        </p:sp>
        <p:sp>
          <p:nvSpPr>
            <p:cNvPr id="12" name="object 12"/>
            <p:cNvSpPr/>
            <p:nvPr/>
          </p:nvSpPr>
          <p:spPr>
            <a:xfrm>
              <a:off x="3212592" y="3471671"/>
              <a:ext cx="1424940" cy="401320"/>
            </a:xfrm>
            <a:custGeom>
              <a:avLst/>
              <a:gdLst/>
              <a:ahLst/>
              <a:cxnLst/>
              <a:rect l="l" t="t" r="r" b="b"/>
              <a:pathLst>
                <a:path w="1424939" h="401320">
                  <a:moveTo>
                    <a:pt x="0" y="400811"/>
                  </a:moveTo>
                  <a:lnTo>
                    <a:pt x="1424940" y="400811"/>
                  </a:lnTo>
                  <a:lnTo>
                    <a:pt x="1424940" y="0"/>
                  </a:lnTo>
                  <a:lnTo>
                    <a:pt x="0" y="0"/>
                  </a:lnTo>
                  <a:lnTo>
                    <a:pt x="0" y="400811"/>
                  </a:lnTo>
                  <a:close/>
                </a:path>
              </a:pathLst>
            </a:custGeom>
            <a:ln w="12700">
              <a:solidFill>
                <a:srgbClr val="2E528F"/>
              </a:solidFill>
            </a:ln>
          </p:spPr>
          <p:txBody>
            <a:bodyPr wrap="square" lIns="0" tIns="0" rIns="0" bIns="0" rtlCol="0"/>
            <a:lstStyle/>
            <a:p>
              <a:endParaRPr/>
            </a:p>
          </p:txBody>
        </p:sp>
      </p:grpSp>
      <p:sp>
        <p:nvSpPr>
          <p:cNvPr id="13" name="object 13"/>
          <p:cNvSpPr txBox="1"/>
          <p:nvPr/>
        </p:nvSpPr>
        <p:spPr>
          <a:xfrm>
            <a:off x="3855846" y="3507994"/>
            <a:ext cx="1397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e</a:t>
            </a:r>
            <a:endParaRPr sz="1800">
              <a:latin typeface="Calibri"/>
              <a:cs typeface="Calibri"/>
            </a:endParaRPr>
          </a:p>
        </p:txBody>
      </p:sp>
      <p:sp>
        <p:nvSpPr>
          <p:cNvPr id="14" name="object 14"/>
          <p:cNvSpPr txBox="1"/>
          <p:nvPr/>
        </p:nvSpPr>
        <p:spPr>
          <a:xfrm>
            <a:off x="6373367"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marL="1270" algn="ctr">
              <a:lnSpc>
                <a:spcPct val="100000"/>
              </a:lnSpc>
              <a:spcBef>
                <a:spcPts val="385"/>
              </a:spcBef>
            </a:pPr>
            <a:r>
              <a:rPr sz="1800" dirty="0">
                <a:latin typeface="Calibri"/>
                <a:cs typeface="Calibri"/>
              </a:rPr>
              <a:t>b</a:t>
            </a:r>
            <a:endParaRPr sz="1800">
              <a:latin typeface="Calibri"/>
              <a:cs typeface="Calibri"/>
            </a:endParaRPr>
          </a:p>
        </p:txBody>
      </p:sp>
      <p:grpSp>
        <p:nvGrpSpPr>
          <p:cNvPr id="15" name="object 15"/>
          <p:cNvGrpSpPr/>
          <p:nvPr/>
        </p:nvGrpSpPr>
        <p:grpSpPr>
          <a:xfrm>
            <a:off x="7933690" y="3457702"/>
            <a:ext cx="1437640" cy="415290"/>
            <a:chOff x="7933690" y="3457702"/>
            <a:chExt cx="1437640" cy="415290"/>
          </a:xfrm>
        </p:grpSpPr>
        <p:sp>
          <p:nvSpPr>
            <p:cNvPr id="16" name="object 16"/>
            <p:cNvSpPr/>
            <p:nvPr/>
          </p:nvSpPr>
          <p:spPr>
            <a:xfrm>
              <a:off x="7940040" y="3464052"/>
              <a:ext cx="1424940" cy="402590"/>
            </a:xfrm>
            <a:custGeom>
              <a:avLst/>
              <a:gdLst/>
              <a:ahLst/>
              <a:cxnLst/>
              <a:rect l="l" t="t" r="r" b="b"/>
              <a:pathLst>
                <a:path w="1424940" h="402589">
                  <a:moveTo>
                    <a:pt x="1424940" y="0"/>
                  </a:moveTo>
                  <a:lnTo>
                    <a:pt x="0" y="0"/>
                  </a:lnTo>
                  <a:lnTo>
                    <a:pt x="0" y="402336"/>
                  </a:lnTo>
                  <a:lnTo>
                    <a:pt x="1424940" y="402336"/>
                  </a:lnTo>
                  <a:lnTo>
                    <a:pt x="1424940" y="0"/>
                  </a:lnTo>
                  <a:close/>
                </a:path>
              </a:pathLst>
            </a:custGeom>
            <a:solidFill>
              <a:srgbClr val="DAE2F3"/>
            </a:solidFill>
          </p:spPr>
          <p:txBody>
            <a:bodyPr wrap="square" lIns="0" tIns="0" rIns="0" bIns="0" rtlCol="0"/>
            <a:lstStyle/>
            <a:p>
              <a:endParaRPr/>
            </a:p>
          </p:txBody>
        </p:sp>
        <p:sp>
          <p:nvSpPr>
            <p:cNvPr id="17" name="object 17"/>
            <p:cNvSpPr/>
            <p:nvPr/>
          </p:nvSpPr>
          <p:spPr>
            <a:xfrm>
              <a:off x="7940040" y="3464052"/>
              <a:ext cx="1424940" cy="402590"/>
            </a:xfrm>
            <a:custGeom>
              <a:avLst/>
              <a:gdLst/>
              <a:ahLst/>
              <a:cxnLst/>
              <a:rect l="l" t="t" r="r" b="b"/>
              <a:pathLst>
                <a:path w="1424940" h="402589">
                  <a:moveTo>
                    <a:pt x="0" y="402336"/>
                  </a:moveTo>
                  <a:lnTo>
                    <a:pt x="1424940" y="402336"/>
                  </a:lnTo>
                  <a:lnTo>
                    <a:pt x="1424940" y="0"/>
                  </a:lnTo>
                  <a:lnTo>
                    <a:pt x="0" y="0"/>
                  </a:lnTo>
                  <a:lnTo>
                    <a:pt x="0" y="402336"/>
                  </a:lnTo>
                  <a:close/>
                </a:path>
              </a:pathLst>
            </a:custGeom>
            <a:ln w="12700">
              <a:solidFill>
                <a:srgbClr val="2E528F"/>
              </a:solidFill>
            </a:ln>
          </p:spPr>
          <p:txBody>
            <a:bodyPr wrap="square" lIns="0" tIns="0" rIns="0" bIns="0" rtlCol="0"/>
            <a:lstStyle/>
            <a:p>
              <a:endParaRPr/>
            </a:p>
          </p:txBody>
        </p:sp>
      </p:grpSp>
      <p:sp>
        <p:nvSpPr>
          <p:cNvPr id="18" name="object 18"/>
          <p:cNvSpPr txBox="1"/>
          <p:nvPr/>
        </p:nvSpPr>
        <p:spPr>
          <a:xfrm>
            <a:off x="8593581" y="3501008"/>
            <a:ext cx="12255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c</a:t>
            </a:r>
            <a:endParaRPr sz="1800">
              <a:latin typeface="Calibri"/>
              <a:cs typeface="Calibri"/>
            </a:endParaRPr>
          </a:p>
        </p:txBody>
      </p:sp>
      <p:pic>
        <p:nvPicPr>
          <p:cNvPr id="19" name="object 19"/>
          <p:cNvPicPr/>
          <p:nvPr/>
        </p:nvPicPr>
        <p:blipFill>
          <a:blip r:embed="rId2" cstate="print"/>
          <a:stretch>
            <a:fillRect/>
          </a:stretch>
        </p:blipFill>
        <p:spPr>
          <a:xfrm>
            <a:off x="11042650" y="3792982"/>
            <a:ext cx="166624" cy="160528"/>
          </a:xfrm>
          <a:prstGeom prst="rect">
            <a:avLst/>
          </a:prstGeom>
        </p:spPr>
      </p:pic>
      <p:sp>
        <p:nvSpPr>
          <p:cNvPr id="20" name="object 20"/>
          <p:cNvSpPr txBox="1"/>
          <p:nvPr/>
        </p:nvSpPr>
        <p:spPr>
          <a:xfrm>
            <a:off x="709371" y="1348485"/>
            <a:ext cx="6979284"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Evict</a:t>
            </a:r>
            <a:r>
              <a:rPr sz="2400" b="1" spc="-55" dirty="0">
                <a:latin typeface="Calibri"/>
                <a:cs typeface="Calibri"/>
              </a:rPr>
              <a:t> </a:t>
            </a:r>
            <a:r>
              <a:rPr sz="2400" b="1" dirty="0">
                <a:latin typeface="Calibri"/>
                <a:cs typeface="Calibri"/>
              </a:rPr>
              <a:t>a</a:t>
            </a:r>
            <a:r>
              <a:rPr sz="2400" b="1" spc="-30" dirty="0">
                <a:latin typeface="Calibri"/>
                <a:cs typeface="Calibri"/>
              </a:rPr>
              <a:t> </a:t>
            </a:r>
            <a:r>
              <a:rPr sz="2400" b="1" dirty="0">
                <a:latin typeface="Calibri"/>
                <a:cs typeface="Calibri"/>
              </a:rPr>
              <a:t>block</a:t>
            </a:r>
            <a:r>
              <a:rPr sz="2400" b="1" spc="-45" dirty="0">
                <a:latin typeface="Calibri"/>
                <a:cs typeface="Calibri"/>
              </a:rPr>
              <a:t> </a:t>
            </a:r>
            <a:r>
              <a:rPr sz="2400" b="1" dirty="0">
                <a:latin typeface="Calibri"/>
                <a:cs typeface="Calibri"/>
              </a:rPr>
              <a:t>that</a:t>
            </a:r>
            <a:r>
              <a:rPr sz="2400" b="1" spc="-30" dirty="0">
                <a:latin typeface="Calibri"/>
                <a:cs typeface="Calibri"/>
              </a:rPr>
              <a:t> </a:t>
            </a:r>
            <a:r>
              <a:rPr sz="2400" b="1" dirty="0">
                <a:latin typeface="Calibri"/>
                <a:cs typeface="Calibri"/>
              </a:rPr>
              <a:t>was</a:t>
            </a:r>
            <a:r>
              <a:rPr sz="2400" b="1" spc="-25" dirty="0">
                <a:latin typeface="Calibri"/>
                <a:cs typeface="Calibri"/>
              </a:rPr>
              <a:t> </a:t>
            </a:r>
            <a:r>
              <a:rPr sz="2400" b="1" dirty="0">
                <a:latin typeface="Calibri"/>
                <a:cs typeface="Calibri"/>
              </a:rPr>
              <a:t>definitely</a:t>
            </a:r>
            <a:r>
              <a:rPr sz="2400" b="1" spc="-20" dirty="0">
                <a:latin typeface="Calibri"/>
                <a:cs typeface="Calibri"/>
              </a:rPr>
              <a:t> </a:t>
            </a:r>
            <a:r>
              <a:rPr sz="2400" b="1" dirty="0">
                <a:latin typeface="Calibri"/>
                <a:cs typeface="Calibri"/>
              </a:rPr>
              <a:t>not</a:t>
            </a:r>
            <a:r>
              <a:rPr sz="2400" b="1" spc="-40" dirty="0">
                <a:latin typeface="Calibri"/>
                <a:cs typeface="Calibri"/>
              </a:rPr>
              <a:t> </a:t>
            </a:r>
            <a:r>
              <a:rPr sz="2400" b="1" dirty="0">
                <a:latin typeface="Calibri"/>
                <a:cs typeface="Calibri"/>
              </a:rPr>
              <a:t>most</a:t>
            </a:r>
            <a:r>
              <a:rPr sz="2400" b="1" spc="-50" dirty="0">
                <a:latin typeface="Calibri"/>
                <a:cs typeface="Calibri"/>
              </a:rPr>
              <a:t> </a:t>
            </a:r>
            <a:r>
              <a:rPr sz="2400" b="1" dirty="0">
                <a:latin typeface="Calibri"/>
                <a:cs typeface="Calibri"/>
              </a:rPr>
              <a:t>recently</a:t>
            </a:r>
            <a:r>
              <a:rPr sz="2400" b="1" spc="-30" dirty="0">
                <a:latin typeface="Calibri"/>
                <a:cs typeface="Calibri"/>
              </a:rPr>
              <a:t> </a:t>
            </a:r>
            <a:r>
              <a:rPr sz="2400" b="1" spc="-20" dirty="0">
                <a:latin typeface="Calibri"/>
                <a:cs typeface="Calibri"/>
              </a:rPr>
              <a:t>used</a:t>
            </a:r>
            <a:endParaRPr sz="2400">
              <a:latin typeface="Calibri"/>
              <a:cs typeface="Calibri"/>
            </a:endParaRPr>
          </a:p>
        </p:txBody>
      </p:sp>
      <p:sp>
        <p:nvSpPr>
          <p:cNvPr id="21" name="object 21"/>
          <p:cNvSpPr/>
          <p:nvPr/>
        </p:nvSpPr>
        <p:spPr>
          <a:xfrm>
            <a:off x="11028806" y="2243327"/>
            <a:ext cx="171450" cy="1409065"/>
          </a:xfrm>
          <a:custGeom>
            <a:avLst/>
            <a:gdLst/>
            <a:ahLst/>
            <a:cxnLst/>
            <a:rect l="l" t="t" r="r" b="b"/>
            <a:pathLst>
              <a:path w="171450" h="1409064">
                <a:moveTo>
                  <a:pt x="114300" y="142875"/>
                </a:moveTo>
                <a:lnTo>
                  <a:pt x="57150" y="142875"/>
                </a:lnTo>
                <a:lnTo>
                  <a:pt x="57150" y="1408557"/>
                </a:lnTo>
                <a:lnTo>
                  <a:pt x="114300" y="1408557"/>
                </a:lnTo>
                <a:lnTo>
                  <a:pt x="114300" y="142875"/>
                </a:lnTo>
                <a:close/>
              </a:path>
              <a:path w="171450" h="1409064">
                <a:moveTo>
                  <a:pt x="85725" y="0"/>
                </a:moveTo>
                <a:lnTo>
                  <a:pt x="0" y="171450"/>
                </a:lnTo>
                <a:lnTo>
                  <a:pt x="57150" y="171450"/>
                </a:lnTo>
                <a:lnTo>
                  <a:pt x="57150" y="142875"/>
                </a:lnTo>
                <a:lnTo>
                  <a:pt x="157162" y="142875"/>
                </a:lnTo>
                <a:lnTo>
                  <a:pt x="85725" y="0"/>
                </a:lnTo>
                <a:close/>
              </a:path>
              <a:path w="171450" h="1409064">
                <a:moveTo>
                  <a:pt x="157162" y="142875"/>
                </a:moveTo>
                <a:lnTo>
                  <a:pt x="114300" y="142875"/>
                </a:lnTo>
                <a:lnTo>
                  <a:pt x="114300" y="171450"/>
                </a:lnTo>
                <a:lnTo>
                  <a:pt x="171450" y="171450"/>
                </a:lnTo>
                <a:lnTo>
                  <a:pt x="157162" y="142875"/>
                </a:lnTo>
                <a:close/>
              </a:path>
            </a:pathLst>
          </a:custGeom>
          <a:solidFill>
            <a:srgbClr val="00AF50"/>
          </a:solidFill>
        </p:spPr>
        <p:txBody>
          <a:bodyPr wrap="square" lIns="0" tIns="0" rIns="0" bIns="0" rtlCol="0"/>
          <a:lstStyle/>
          <a:p>
            <a:endParaRPr/>
          </a:p>
        </p:txBody>
      </p:sp>
      <p:sp>
        <p:nvSpPr>
          <p:cNvPr id="22" name="object 22"/>
          <p:cNvSpPr/>
          <p:nvPr/>
        </p:nvSpPr>
        <p:spPr>
          <a:xfrm>
            <a:off x="11040998" y="4015740"/>
            <a:ext cx="171450" cy="1426845"/>
          </a:xfrm>
          <a:custGeom>
            <a:avLst/>
            <a:gdLst/>
            <a:ahLst/>
            <a:cxnLst/>
            <a:rect l="l" t="t" r="r" b="b"/>
            <a:pathLst>
              <a:path w="171450" h="1426845">
                <a:moveTo>
                  <a:pt x="57150" y="1255014"/>
                </a:moveTo>
                <a:lnTo>
                  <a:pt x="0" y="1255014"/>
                </a:lnTo>
                <a:lnTo>
                  <a:pt x="85725" y="1426464"/>
                </a:lnTo>
                <a:lnTo>
                  <a:pt x="157162" y="1283589"/>
                </a:lnTo>
                <a:lnTo>
                  <a:pt x="57150" y="1283589"/>
                </a:lnTo>
                <a:lnTo>
                  <a:pt x="57150" y="1255014"/>
                </a:lnTo>
                <a:close/>
              </a:path>
              <a:path w="171450" h="1426845">
                <a:moveTo>
                  <a:pt x="114300" y="0"/>
                </a:moveTo>
                <a:lnTo>
                  <a:pt x="57150" y="0"/>
                </a:lnTo>
                <a:lnTo>
                  <a:pt x="57150" y="1283589"/>
                </a:lnTo>
                <a:lnTo>
                  <a:pt x="114300" y="1283589"/>
                </a:lnTo>
                <a:lnTo>
                  <a:pt x="114300" y="0"/>
                </a:lnTo>
                <a:close/>
              </a:path>
              <a:path w="171450" h="1426845">
                <a:moveTo>
                  <a:pt x="171450" y="1255014"/>
                </a:moveTo>
                <a:lnTo>
                  <a:pt x="114300" y="1255014"/>
                </a:lnTo>
                <a:lnTo>
                  <a:pt x="114300" y="1283589"/>
                </a:lnTo>
                <a:lnTo>
                  <a:pt x="157162" y="1283589"/>
                </a:lnTo>
                <a:lnTo>
                  <a:pt x="171450" y="1255014"/>
                </a:lnTo>
                <a:close/>
              </a:path>
            </a:pathLst>
          </a:custGeom>
          <a:solidFill>
            <a:srgbClr val="FF0000"/>
          </a:solidFill>
        </p:spPr>
        <p:txBody>
          <a:bodyPr wrap="square" lIns="0" tIns="0" rIns="0" bIns="0" rtlCol="0"/>
          <a:lstStyle/>
          <a:p>
            <a:endParaRPr/>
          </a:p>
        </p:txBody>
      </p:sp>
      <p:sp>
        <p:nvSpPr>
          <p:cNvPr id="23" name="object 23"/>
          <p:cNvSpPr txBox="1"/>
          <p:nvPr/>
        </p:nvSpPr>
        <p:spPr>
          <a:xfrm>
            <a:off x="11177523" y="2525584"/>
            <a:ext cx="254000" cy="924560"/>
          </a:xfrm>
          <a:prstGeom prst="rect">
            <a:avLst/>
          </a:prstGeom>
        </p:spPr>
        <p:txBody>
          <a:bodyPr vert="vert270" wrap="square" lIns="0" tIns="0" rIns="0" bIns="0" rtlCol="0">
            <a:spAutoFit/>
          </a:bodyPr>
          <a:lstStyle/>
          <a:p>
            <a:pPr marL="12700">
              <a:lnSpc>
                <a:spcPts val="1810"/>
              </a:lnSpc>
            </a:pPr>
            <a:r>
              <a:rPr sz="1800" spc="-10" dirty="0">
                <a:latin typeface="Calibri"/>
                <a:cs typeface="Calibri"/>
              </a:rPr>
              <a:t>knowable</a:t>
            </a:r>
            <a:endParaRPr sz="1800">
              <a:latin typeface="Calibri"/>
              <a:cs typeface="Calibri"/>
            </a:endParaRPr>
          </a:p>
        </p:txBody>
      </p:sp>
      <p:sp>
        <p:nvSpPr>
          <p:cNvPr id="24" name="object 24"/>
          <p:cNvSpPr txBox="1"/>
          <p:nvPr/>
        </p:nvSpPr>
        <p:spPr>
          <a:xfrm>
            <a:off x="11202289" y="4133854"/>
            <a:ext cx="254000" cy="943610"/>
          </a:xfrm>
          <a:prstGeom prst="rect">
            <a:avLst/>
          </a:prstGeom>
        </p:spPr>
        <p:txBody>
          <a:bodyPr vert="vert270" wrap="square" lIns="0" tIns="0" rIns="0" bIns="0" rtlCol="0">
            <a:spAutoFit/>
          </a:bodyPr>
          <a:lstStyle/>
          <a:p>
            <a:pPr marL="12700">
              <a:lnSpc>
                <a:spcPts val="1810"/>
              </a:lnSpc>
            </a:pPr>
            <a:r>
              <a:rPr sz="1800" spc="-10" dirty="0">
                <a:latin typeface="Calibri"/>
                <a:cs typeface="Calibri"/>
              </a:rPr>
              <a:t>guessable</a:t>
            </a:r>
            <a:endParaRPr sz="1800">
              <a:latin typeface="Calibri"/>
              <a:cs typeface="Calibri"/>
            </a:endParaRPr>
          </a:p>
        </p:txBody>
      </p:sp>
      <p:sp>
        <p:nvSpPr>
          <p:cNvPr id="25" name="object 25"/>
          <p:cNvSpPr txBox="1"/>
          <p:nvPr/>
        </p:nvSpPr>
        <p:spPr>
          <a:xfrm>
            <a:off x="709371" y="5568492"/>
            <a:ext cx="5245735"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Calibri"/>
                <a:cs typeface="Calibri"/>
              </a:rPr>
              <a:t>Bit-</a:t>
            </a:r>
            <a:r>
              <a:rPr sz="2400" dirty="0">
                <a:latin typeface="Calibri"/>
                <a:cs typeface="Calibri"/>
              </a:rPr>
              <a:t>PLRU</a:t>
            </a:r>
            <a:r>
              <a:rPr sz="2400" spc="-20" dirty="0">
                <a:latin typeface="Calibri"/>
                <a:cs typeface="Calibri"/>
              </a:rPr>
              <a:t> </a:t>
            </a:r>
            <a:r>
              <a:rPr sz="2400" dirty="0">
                <a:latin typeface="Calibri"/>
                <a:cs typeface="Calibri"/>
              </a:rPr>
              <a:t>is</a:t>
            </a:r>
            <a:r>
              <a:rPr sz="2400" spc="-5" dirty="0">
                <a:latin typeface="Calibri"/>
                <a:cs typeface="Calibri"/>
              </a:rPr>
              <a:t> </a:t>
            </a:r>
            <a:r>
              <a:rPr sz="2400" dirty="0">
                <a:latin typeface="Calibri"/>
                <a:cs typeface="Calibri"/>
              </a:rPr>
              <a:t>a</a:t>
            </a:r>
            <a:r>
              <a:rPr sz="2400" spc="-15" dirty="0">
                <a:latin typeface="Calibri"/>
                <a:cs typeface="Calibri"/>
              </a:rPr>
              <a:t> </a:t>
            </a:r>
            <a:r>
              <a:rPr sz="2400" dirty="0">
                <a:latin typeface="Calibri"/>
                <a:cs typeface="Calibri"/>
              </a:rPr>
              <a:t>decent</a:t>
            </a:r>
            <a:r>
              <a:rPr sz="2400" spc="-5" dirty="0">
                <a:latin typeface="Calibri"/>
                <a:cs typeface="Calibri"/>
              </a:rPr>
              <a:t> </a:t>
            </a:r>
            <a:r>
              <a:rPr sz="2400" spc="-10" dirty="0">
                <a:latin typeface="Calibri"/>
                <a:cs typeface="Calibri"/>
              </a:rPr>
              <a:t>approximation</a:t>
            </a:r>
            <a:r>
              <a:rPr sz="2400" spc="-35" dirty="0">
                <a:latin typeface="Calibri"/>
                <a:cs typeface="Calibri"/>
              </a:rPr>
              <a:t> </a:t>
            </a:r>
            <a:r>
              <a:rPr sz="2400" dirty="0">
                <a:latin typeface="Calibri"/>
                <a:cs typeface="Calibri"/>
              </a:rPr>
              <a:t>of </a:t>
            </a:r>
            <a:r>
              <a:rPr sz="2400" spc="-25" dirty="0">
                <a:latin typeface="Calibri"/>
                <a:cs typeface="Calibri"/>
              </a:rPr>
              <a:t>LRU</a:t>
            </a:r>
            <a:endParaRPr sz="2400">
              <a:latin typeface="Calibri"/>
              <a:cs typeface="Calibri"/>
            </a:endParaRPr>
          </a:p>
        </p:txBody>
      </p:sp>
      <p:sp>
        <p:nvSpPr>
          <p:cNvPr id="26" name="object 26"/>
          <p:cNvSpPr txBox="1"/>
          <p:nvPr/>
        </p:nvSpPr>
        <p:spPr>
          <a:xfrm>
            <a:off x="3364229" y="4188332"/>
            <a:ext cx="72009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MRU:</a:t>
            </a:r>
            <a:r>
              <a:rPr sz="1800" spc="-15" dirty="0">
                <a:latin typeface="Calibri"/>
                <a:cs typeface="Calibri"/>
              </a:rPr>
              <a:t> </a:t>
            </a:r>
            <a:r>
              <a:rPr sz="1800" spc="-50" dirty="0">
                <a:latin typeface="Calibri"/>
                <a:cs typeface="Calibri"/>
              </a:rPr>
              <a:t>0</a:t>
            </a:r>
            <a:endParaRPr sz="1800">
              <a:latin typeface="Calibri"/>
              <a:cs typeface="Calibri"/>
            </a:endParaRPr>
          </a:p>
        </p:txBody>
      </p:sp>
      <p:sp>
        <p:nvSpPr>
          <p:cNvPr id="27" name="object 27"/>
          <p:cNvSpPr txBox="1"/>
          <p:nvPr/>
        </p:nvSpPr>
        <p:spPr>
          <a:xfrm>
            <a:off x="5011292" y="4188332"/>
            <a:ext cx="72009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MRU:</a:t>
            </a:r>
            <a:r>
              <a:rPr sz="1800" spc="-15" dirty="0">
                <a:latin typeface="Calibri"/>
                <a:cs typeface="Calibri"/>
              </a:rPr>
              <a:t> </a:t>
            </a:r>
            <a:r>
              <a:rPr sz="1800" spc="-50" dirty="0">
                <a:latin typeface="Calibri"/>
                <a:cs typeface="Calibri"/>
              </a:rPr>
              <a:t>1</a:t>
            </a:r>
            <a:endParaRPr sz="1800">
              <a:latin typeface="Calibri"/>
              <a:cs typeface="Calibri"/>
            </a:endParaRPr>
          </a:p>
        </p:txBody>
      </p:sp>
      <p:sp>
        <p:nvSpPr>
          <p:cNvPr id="28" name="object 28"/>
          <p:cNvSpPr txBox="1"/>
          <p:nvPr/>
        </p:nvSpPr>
        <p:spPr>
          <a:xfrm>
            <a:off x="6514845" y="4188332"/>
            <a:ext cx="72009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MRU:</a:t>
            </a:r>
            <a:r>
              <a:rPr sz="1800" spc="-15" dirty="0">
                <a:latin typeface="Calibri"/>
                <a:cs typeface="Calibri"/>
              </a:rPr>
              <a:t> </a:t>
            </a:r>
            <a:r>
              <a:rPr sz="1800" spc="-50" dirty="0">
                <a:latin typeface="Calibri"/>
                <a:cs typeface="Calibri"/>
              </a:rPr>
              <a:t>0</a:t>
            </a:r>
            <a:endParaRPr sz="1800">
              <a:latin typeface="Calibri"/>
              <a:cs typeface="Calibri"/>
            </a:endParaRPr>
          </a:p>
        </p:txBody>
      </p:sp>
      <p:sp>
        <p:nvSpPr>
          <p:cNvPr id="29" name="object 29"/>
          <p:cNvSpPr txBox="1"/>
          <p:nvPr/>
        </p:nvSpPr>
        <p:spPr>
          <a:xfrm>
            <a:off x="8144002" y="4188332"/>
            <a:ext cx="72009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MRU:</a:t>
            </a:r>
            <a:r>
              <a:rPr sz="1800" spc="-15" dirty="0">
                <a:latin typeface="Calibri"/>
                <a:cs typeface="Calibri"/>
              </a:rPr>
              <a:t> </a:t>
            </a:r>
            <a:r>
              <a:rPr sz="1800" spc="-50" dirty="0">
                <a:latin typeface="Calibri"/>
                <a:cs typeface="Calibri"/>
              </a:rPr>
              <a:t>0</a:t>
            </a:r>
            <a:endParaRPr sz="1800">
              <a:latin typeface="Calibri"/>
              <a:cs typeface="Calibri"/>
            </a:endParaRPr>
          </a:p>
        </p:txBody>
      </p:sp>
      <p:grpSp>
        <p:nvGrpSpPr>
          <p:cNvPr id="30" name="object 30"/>
          <p:cNvGrpSpPr/>
          <p:nvPr/>
        </p:nvGrpSpPr>
        <p:grpSpPr>
          <a:xfrm>
            <a:off x="3059938" y="2782570"/>
            <a:ext cx="1704339" cy="751840"/>
            <a:chOff x="3059938" y="2782570"/>
            <a:chExt cx="1704339" cy="751840"/>
          </a:xfrm>
        </p:grpSpPr>
        <p:sp>
          <p:nvSpPr>
            <p:cNvPr id="31" name="object 31"/>
            <p:cNvSpPr/>
            <p:nvPr/>
          </p:nvSpPr>
          <p:spPr>
            <a:xfrm>
              <a:off x="3066288" y="2788920"/>
              <a:ext cx="1691639" cy="739140"/>
            </a:xfrm>
            <a:custGeom>
              <a:avLst/>
              <a:gdLst/>
              <a:ahLst/>
              <a:cxnLst/>
              <a:rect l="l" t="t" r="r" b="b"/>
              <a:pathLst>
                <a:path w="1691639" h="739139">
                  <a:moveTo>
                    <a:pt x="1268729" y="0"/>
                  </a:moveTo>
                  <a:lnTo>
                    <a:pt x="422910" y="0"/>
                  </a:lnTo>
                  <a:lnTo>
                    <a:pt x="422910" y="369569"/>
                  </a:lnTo>
                  <a:lnTo>
                    <a:pt x="0" y="369569"/>
                  </a:lnTo>
                  <a:lnTo>
                    <a:pt x="845820" y="739139"/>
                  </a:lnTo>
                  <a:lnTo>
                    <a:pt x="1691639" y="369569"/>
                  </a:lnTo>
                  <a:lnTo>
                    <a:pt x="1268729" y="369569"/>
                  </a:lnTo>
                  <a:lnTo>
                    <a:pt x="1268729" y="0"/>
                  </a:lnTo>
                  <a:close/>
                </a:path>
              </a:pathLst>
            </a:custGeom>
            <a:solidFill>
              <a:srgbClr val="000000"/>
            </a:solidFill>
          </p:spPr>
          <p:txBody>
            <a:bodyPr wrap="square" lIns="0" tIns="0" rIns="0" bIns="0" rtlCol="0"/>
            <a:lstStyle/>
            <a:p>
              <a:endParaRPr/>
            </a:p>
          </p:txBody>
        </p:sp>
        <p:sp>
          <p:nvSpPr>
            <p:cNvPr id="32" name="object 32"/>
            <p:cNvSpPr/>
            <p:nvPr/>
          </p:nvSpPr>
          <p:spPr>
            <a:xfrm>
              <a:off x="3066288" y="2788920"/>
              <a:ext cx="1691639" cy="739140"/>
            </a:xfrm>
            <a:custGeom>
              <a:avLst/>
              <a:gdLst/>
              <a:ahLst/>
              <a:cxnLst/>
              <a:rect l="l" t="t" r="r" b="b"/>
              <a:pathLst>
                <a:path w="1691639" h="739139">
                  <a:moveTo>
                    <a:pt x="0" y="369569"/>
                  </a:moveTo>
                  <a:lnTo>
                    <a:pt x="422910" y="369569"/>
                  </a:lnTo>
                  <a:lnTo>
                    <a:pt x="422910" y="0"/>
                  </a:lnTo>
                  <a:lnTo>
                    <a:pt x="1268729" y="0"/>
                  </a:lnTo>
                  <a:lnTo>
                    <a:pt x="1268729" y="369569"/>
                  </a:lnTo>
                  <a:lnTo>
                    <a:pt x="1691639" y="369569"/>
                  </a:lnTo>
                  <a:lnTo>
                    <a:pt x="845820" y="739139"/>
                  </a:lnTo>
                  <a:lnTo>
                    <a:pt x="0" y="369569"/>
                  </a:lnTo>
                  <a:close/>
                </a:path>
              </a:pathLst>
            </a:custGeom>
            <a:ln w="12700">
              <a:solidFill>
                <a:srgbClr val="000000"/>
              </a:solidFill>
            </a:ln>
          </p:spPr>
          <p:txBody>
            <a:bodyPr wrap="square" lIns="0" tIns="0" rIns="0" bIns="0" rtlCol="0"/>
            <a:lstStyle/>
            <a:p>
              <a:endParaRPr/>
            </a:p>
          </p:txBody>
        </p:sp>
      </p:grpSp>
      <p:sp>
        <p:nvSpPr>
          <p:cNvPr id="33" name="object 33"/>
          <p:cNvSpPr txBox="1"/>
          <p:nvPr/>
        </p:nvSpPr>
        <p:spPr>
          <a:xfrm>
            <a:off x="3583304" y="2798191"/>
            <a:ext cx="656590" cy="510540"/>
          </a:xfrm>
          <a:prstGeom prst="rect">
            <a:avLst/>
          </a:prstGeom>
        </p:spPr>
        <p:txBody>
          <a:bodyPr vert="horz" wrap="square" lIns="0" tIns="13335" rIns="0" bIns="0" rtlCol="0">
            <a:spAutoFit/>
          </a:bodyPr>
          <a:lstStyle/>
          <a:p>
            <a:pPr marL="12700">
              <a:lnSpc>
                <a:spcPts val="1664"/>
              </a:lnSpc>
              <a:spcBef>
                <a:spcPts val="105"/>
              </a:spcBef>
            </a:pPr>
            <a:r>
              <a:rPr sz="1400" dirty="0">
                <a:solidFill>
                  <a:srgbClr val="FFFFFF"/>
                </a:solidFill>
                <a:latin typeface="Calibri"/>
                <a:cs typeface="Calibri"/>
              </a:rPr>
              <a:t>Bit-</a:t>
            </a:r>
            <a:r>
              <a:rPr sz="1400" spc="-20" dirty="0">
                <a:solidFill>
                  <a:srgbClr val="FFFFFF"/>
                </a:solidFill>
                <a:latin typeface="Calibri"/>
                <a:cs typeface="Calibri"/>
              </a:rPr>
              <a:t>PLRU</a:t>
            </a:r>
            <a:endParaRPr sz="1400">
              <a:latin typeface="Calibri"/>
              <a:cs typeface="Calibri"/>
            </a:endParaRPr>
          </a:p>
          <a:p>
            <a:pPr marL="66040">
              <a:lnSpc>
                <a:spcPts val="2145"/>
              </a:lnSpc>
            </a:pPr>
            <a:r>
              <a:rPr sz="1800" spc="-10" dirty="0">
                <a:solidFill>
                  <a:srgbClr val="FFFFFF"/>
                </a:solidFill>
                <a:latin typeface="Calibri"/>
                <a:cs typeface="Calibri"/>
              </a:rPr>
              <a:t>Evicts</a:t>
            </a:r>
            <a:endParaRPr sz="1800">
              <a:latin typeface="Calibri"/>
              <a:cs typeface="Calibri"/>
            </a:endParaRPr>
          </a:p>
        </p:txBody>
      </p:sp>
      <p:grpSp>
        <p:nvGrpSpPr>
          <p:cNvPr id="34" name="object 34"/>
          <p:cNvGrpSpPr/>
          <p:nvPr/>
        </p:nvGrpSpPr>
        <p:grpSpPr>
          <a:xfrm>
            <a:off x="3059938" y="2037333"/>
            <a:ext cx="1704339" cy="750570"/>
            <a:chOff x="3059938" y="2037333"/>
            <a:chExt cx="1704339" cy="750570"/>
          </a:xfrm>
        </p:grpSpPr>
        <p:sp>
          <p:nvSpPr>
            <p:cNvPr id="35" name="object 35"/>
            <p:cNvSpPr/>
            <p:nvPr/>
          </p:nvSpPr>
          <p:spPr>
            <a:xfrm>
              <a:off x="3066288" y="2043683"/>
              <a:ext cx="1691639" cy="737870"/>
            </a:xfrm>
            <a:custGeom>
              <a:avLst/>
              <a:gdLst/>
              <a:ahLst/>
              <a:cxnLst/>
              <a:rect l="l" t="t" r="r" b="b"/>
              <a:pathLst>
                <a:path w="1691639" h="737869">
                  <a:moveTo>
                    <a:pt x="1268729" y="0"/>
                  </a:moveTo>
                  <a:lnTo>
                    <a:pt x="422910" y="0"/>
                  </a:lnTo>
                  <a:lnTo>
                    <a:pt x="422910" y="368807"/>
                  </a:lnTo>
                  <a:lnTo>
                    <a:pt x="0" y="368807"/>
                  </a:lnTo>
                  <a:lnTo>
                    <a:pt x="845820" y="737615"/>
                  </a:lnTo>
                  <a:lnTo>
                    <a:pt x="1691639" y="368807"/>
                  </a:lnTo>
                  <a:lnTo>
                    <a:pt x="1268729" y="368807"/>
                  </a:lnTo>
                  <a:lnTo>
                    <a:pt x="1268729" y="0"/>
                  </a:lnTo>
                  <a:close/>
                </a:path>
              </a:pathLst>
            </a:custGeom>
            <a:solidFill>
              <a:srgbClr val="000000"/>
            </a:solidFill>
          </p:spPr>
          <p:txBody>
            <a:bodyPr wrap="square" lIns="0" tIns="0" rIns="0" bIns="0" rtlCol="0"/>
            <a:lstStyle/>
            <a:p>
              <a:endParaRPr/>
            </a:p>
          </p:txBody>
        </p:sp>
        <p:sp>
          <p:nvSpPr>
            <p:cNvPr id="36" name="object 36"/>
            <p:cNvSpPr/>
            <p:nvPr/>
          </p:nvSpPr>
          <p:spPr>
            <a:xfrm>
              <a:off x="3066288" y="2043683"/>
              <a:ext cx="1691639" cy="737870"/>
            </a:xfrm>
            <a:custGeom>
              <a:avLst/>
              <a:gdLst/>
              <a:ahLst/>
              <a:cxnLst/>
              <a:rect l="l" t="t" r="r" b="b"/>
              <a:pathLst>
                <a:path w="1691639" h="737869">
                  <a:moveTo>
                    <a:pt x="0" y="368807"/>
                  </a:moveTo>
                  <a:lnTo>
                    <a:pt x="422910" y="368807"/>
                  </a:lnTo>
                  <a:lnTo>
                    <a:pt x="422910" y="0"/>
                  </a:lnTo>
                  <a:lnTo>
                    <a:pt x="1268729" y="0"/>
                  </a:lnTo>
                  <a:lnTo>
                    <a:pt x="1268729" y="368807"/>
                  </a:lnTo>
                  <a:lnTo>
                    <a:pt x="1691639" y="368807"/>
                  </a:lnTo>
                  <a:lnTo>
                    <a:pt x="845820" y="737615"/>
                  </a:lnTo>
                  <a:lnTo>
                    <a:pt x="0" y="368807"/>
                  </a:lnTo>
                  <a:close/>
                </a:path>
              </a:pathLst>
            </a:custGeom>
            <a:ln w="12700">
              <a:solidFill>
                <a:srgbClr val="000000"/>
              </a:solidFill>
            </a:ln>
          </p:spPr>
          <p:txBody>
            <a:bodyPr wrap="square" lIns="0" tIns="0" rIns="0" bIns="0" rtlCol="0"/>
            <a:lstStyle/>
            <a:p>
              <a:endParaRPr/>
            </a:p>
          </p:txBody>
        </p:sp>
      </p:grpSp>
      <p:sp>
        <p:nvSpPr>
          <p:cNvPr id="37" name="object 37"/>
          <p:cNvSpPr txBox="1"/>
          <p:nvPr/>
        </p:nvSpPr>
        <p:spPr>
          <a:xfrm>
            <a:off x="3636645" y="2018538"/>
            <a:ext cx="549910" cy="574040"/>
          </a:xfrm>
          <a:prstGeom prst="rect">
            <a:avLst/>
          </a:prstGeom>
        </p:spPr>
        <p:txBody>
          <a:bodyPr vert="horz" wrap="square" lIns="0" tIns="12700" rIns="0" bIns="0" rtlCol="0">
            <a:spAutoFit/>
          </a:bodyPr>
          <a:lstStyle/>
          <a:p>
            <a:pPr marL="91440">
              <a:lnSpc>
                <a:spcPct val="100000"/>
              </a:lnSpc>
              <a:spcBef>
                <a:spcPts val="100"/>
              </a:spcBef>
            </a:pPr>
            <a:r>
              <a:rPr sz="1800" spc="-25" dirty="0">
                <a:solidFill>
                  <a:srgbClr val="FFFFFF"/>
                </a:solidFill>
                <a:latin typeface="Calibri"/>
                <a:cs typeface="Calibri"/>
              </a:rPr>
              <a:t>LRU</a:t>
            </a:r>
            <a:endParaRPr sz="1800">
              <a:latin typeface="Calibri"/>
              <a:cs typeface="Calibri"/>
            </a:endParaRPr>
          </a:p>
          <a:p>
            <a:pPr marL="12700">
              <a:lnSpc>
                <a:spcPct val="100000"/>
              </a:lnSpc>
            </a:pPr>
            <a:r>
              <a:rPr sz="1800" spc="-10" dirty="0">
                <a:solidFill>
                  <a:srgbClr val="FFFFFF"/>
                </a:solidFill>
                <a:latin typeface="Calibri"/>
                <a:cs typeface="Calibri"/>
              </a:rPr>
              <a:t>Evicts</a:t>
            </a:r>
            <a:endParaRPr sz="1800">
              <a:latin typeface="Calibri"/>
              <a:cs typeface="Calibri"/>
            </a:endParaRPr>
          </a:p>
        </p:txBody>
      </p:sp>
      <p:grpSp>
        <p:nvGrpSpPr>
          <p:cNvPr id="38" name="object 38"/>
          <p:cNvGrpSpPr/>
          <p:nvPr/>
        </p:nvGrpSpPr>
        <p:grpSpPr>
          <a:xfrm>
            <a:off x="7791957" y="2759710"/>
            <a:ext cx="1706245" cy="751840"/>
            <a:chOff x="7791957" y="2759710"/>
            <a:chExt cx="1706245" cy="751840"/>
          </a:xfrm>
        </p:grpSpPr>
        <p:sp>
          <p:nvSpPr>
            <p:cNvPr id="39" name="object 39"/>
            <p:cNvSpPr/>
            <p:nvPr/>
          </p:nvSpPr>
          <p:spPr>
            <a:xfrm>
              <a:off x="7798307" y="2766060"/>
              <a:ext cx="1693545" cy="739140"/>
            </a:xfrm>
            <a:custGeom>
              <a:avLst/>
              <a:gdLst/>
              <a:ahLst/>
              <a:cxnLst/>
              <a:rect l="l" t="t" r="r" b="b"/>
              <a:pathLst>
                <a:path w="1693545" h="739139">
                  <a:moveTo>
                    <a:pt x="1269873" y="0"/>
                  </a:moveTo>
                  <a:lnTo>
                    <a:pt x="423291" y="0"/>
                  </a:lnTo>
                  <a:lnTo>
                    <a:pt x="423291" y="369569"/>
                  </a:lnTo>
                  <a:lnTo>
                    <a:pt x="0" y="369569"/>
                  </a:lnTo>
                  <a:lnTo>
                    <a:pt x="846582" y="739139"/>
                  </a:lnTo>
                  <a:lnTo>
                    <a:pt x="1693164" y="369569"/>
                  </a:lnTo>
                  <a:lnTo>
                    <a:pt x="1269873" y="369569"/>
                  </a:lnTo>
                  <a:lnTo>
                    <a:pt x="1269873" y="0"/>
                  </a:lnTo>
                  <a:close/>
                </a:path>
              </a:pathLst>
            </a:custGeom>
            <a:solidFill>
              <a:srgbClr val="F1F1F1"/>
            </a:solidFill>
          </p:spPr>
          <p:txBody>
            <a:bodyPr wrap="square" lIns="0" tIns="0" rIns="0" bIns="0" rtlCol="0"/>
            <a:lstStyle/>
            <a:p>
              <a:endParaRPr/>
            </a:p>
          </p:txBody>
        </p:sp>
        <p:sp>
          <p:nvSpPr>
            <p:cNvPr id="40" name="object 40"/>
            <p:cNvSpPr/>
            <p:nvPr/>
          </p:nvSpPr>
          <p:spPr>
            <a:xfrm>
              <a:off x="7798307" y="2766060"/>
              <a:ext cx="1693545" cy="739140"/>
            </a:xfrm>
            <a:custGeom>
              <a:avLst/>
              <a:gdLst/>
              <a:ahLst/>
              <a:cxnLst/>
              <a:rect l="l" t="t" r="r" b="b"/>
              <a:pathLst>
                <a:path w="1693545" h="739139">
                  <a:moveTo>
                    <a:pt x="0" y="369569"/>
                  </a:moveTo>
                  <a:lnTo>
                    <a:pt x="423291" y="369569"/>
                  </a:lnTo>
                  <a:lnTo>
                    <a:pt x="423291" y="0"/>
                  </a:lnTo>
                  <a:lnTo>
                    <a:pt x="1269873" y="0"/>
                  </a:lnTo>
                  <a:lnTo>
                    <a:pt x="1269873" y="369569"/>
                  </a:lnTo>
                  <a:lnTo>
                    <a:pt x="1693164" y="369569"/>
                  </a:lnTo>
                  <a:lnTo>
                    <a:pt x="846582" y="739139"/>
                  </a:lnTo>
                  <a:lnTo>
                    <a:pt x="0" y="369569"/>
                  </a:lnTo>
                  <a:close/>
                </a:path>
              </a:pathLst>
            </a:custGeom>
            <a:ln w="12700">
              <a:solidFill>
                <a:srgbClr val="000000"/>
              </a:solidFill>
            </a:ln>
          </p:spPr>
          <p:txBody>
            <a:bodyPr wrap="square" lIns="0" tIns="0" rIns="0" bIns="0" rtlCol="0"/>
            <a:lstStyle/>
            <a:p>
              <a:endParaRPr/>
            </a:p>
          </p:txBody>
        </p:sp>
      </p:grpSp>
      <p:sp>
        <p:nvSpPr>
          <p:cNvPr id="41" name="object 41"/>
          <p:cNvSpPr txBox="1"/>
          <p:nvPr/>
        </p:nvSpPr>
        <p:spPr>
          <a:xfrm>
            <a:off x="8370189" y="2741803"/>
            <a:ext cx="549910" cy="574675"/>
          </a:xfrm>
          <a:prstGeom prst="rect">
            <a:avLst/>
          </a:prstGeom>
        </p:spPr>
        <p:txBody>
          <a:bodyPr vert="horz" wrap="square" lIns="0" tIns="12700" rIns="0" bIns="0" rtlCol="0">
            <a:spAutoFit/>
          </a:bodyPr>
          <a:lstStyle/>
          <a:p>
            <a:pPr marL="74930">
              <a:lnSpc>
                <a:spcPct val="100000"/>
              </a:lnSpc>
              <a:spcBef>
                <a:spcPts val="100"/>
              </a:spcBef>
            </a:pPr>
            <a:r>
              <a:rPr sz="1800" spc="-25" dirty="0">
                <a:latin typeface="Calibri"/>
                <a:cs typeface="Calibri"/>
              </a:rPr>
              <a:t>MIN</a:t>
            </a:r>
            <a:endParaRPr sz="1800">
              <a:latin typeface="Calibri"/>
              <a:cs typeface="Calibri"/>
            </a:endParaRPr>
          </a:p>
          <a:p>
            <a:pPr marL="12700">
              <a:lnSpc>
                <a:spcPct val="100000"/>
              </a:lnSpc>
            </a:pPr>
            <a:r>
              <a:rPr sz="1800" spc="-10" dirty="0">
                <a:latin typeface="Calibri"/>
                <a:cs typeface="Calibri"/>
              </a:rPr>
              <a:t>Evicts</a:t>
            </a:r>
            <a:endParaRPr sz="1800">
              <a:latin typeface="Calibri"/>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546735">
              <a:lnSpc>
                <a:spcPct val="100000"/>
              </a:lnSpc>
              <a:spcBef>
                <a:spcPts val="105"/>
              </a:spcBef>
            </a:pPr>
            <a:r>
              <a:rPr spc="-10" dirty="0"/>
              <a:t>Bit-</a:t>
            </a:r>
            <a:r>
              <a:rPr dirty="0"/>
              <a:t>PLRU</a:t>
            </a:r>
            <a:r>
              <a:rPr spc="-35" dirty="0"/>
              <a:t> </a:t>
            </a:r>
            <a:r>
              <a:rPr dirty="0"/>
              <a:t>Algorithm</a:t>
            </a:r>
            <a:r>
              <a:rPr spc="-30" dirty="0"/>
              <a:t> </a:t>
            </a:r>
            <a:r>
              <a:rPr dirty="0"/>
              <a:t>&amp;</a:t>
            </a:r>
            <a:r>
              <a:rPr spc="5" dirty="0"/>
              <a:t> </a:t>
            </a:r>
            <a:r>
              <a:rPr spc="-10" dirty="0"/>
              <a:t>Implementability</a:t>
            </a:r>
          </a:p>
        </p:txBody>
      </p:sp>
      <p:sp>
        <p:nvSpPr>
          <p:cNvPr id="3" name="object 3"/>
          <p:cNvSpPr txBox="1"/>
          <p:nvPr/>
        </p:nvSpPr>
        <p:spPr>
          <a:xfrm>
            <a:off x="2595117" y="1520697"/>
            <a:ext cx="5814060" cy="4768850"/>
          </a:xfrm>
          <a:prstGeom prst="rect">
            <a:avLst/>
          </a:prstGeom>
        </p:spPr>
        <p:txBody>
          <a:bodyPr vert="horz" wrap="square" lIns="0" tIns="12700" rIns="0" bIns="0" rtlCol="0">
            <a:spAutoFit/>
          </a:bodyPr>
          <a:lstStyle/>
          <a:p>
            <a:pPr marL="930910">
              <a:lnSpc>
                <a:spcPct val="100000"/>
              </a:lnSpc>
              <a:spcBef>
                <a:spcPts val="100"/>
              </a:spcBef>
            </a:pPr>
            <a:r>
              <a:rPr sz="1800" b="1" dirty="0">
                <a:latin typeface="Courier New"/>
                <a:cs typeface="Courier New"/>
              </a:rPr>
              <a:t>accessCachePLRU(access</a:t>
            </a:r>
            <a:r>
              <a:rPr sz="1800" b="1" spc="-215" dirty="0">
                <a:latin typeface="Courier New"/>
                <a:cs typeface="Courier New"/>
              </a:rPr>
              <a:t> </a:t>
            </a:r>
            <a:r>
              <a:rPr sz="1800" b="1" spc="-25" dirty="0">
                <a:latin typeface="Courier New"/>
                <a:cs typeface="Courier New"/>
              </a:rPr>
              <a:t>a){</a:t>
            </a:r>
            <a:endParaRPr sz="1800">
              <a:latin typeface="Courier New"/>
              <a:cs typeface="Courier New"/>
            </a:endParaRPr>
          </a:p>
          <a:p>
            <a:pPr marL="1205230">
              <a:lnSpc>
                <a:spcPct val="100000"/>
              </a:lnSpc>
            </a:pPr>
            <a:r>
              <a:rPr sz="1800" b="1" dirty="0">
                <a:latin typeface="Courier New"/>
                <a:cs typeface="Courier New"/>
              </a:rPr>
              <a:t>MRU_Bit[a.block]</a:t>
            </a:r>
            <a:r>
              <a:rPr sz="1800" b="1" spc="-80" dirty="0">
                <a:latin typeface="Courier New"/>
                <a:cs typeface="Courier New"/>
              </a:rPr>
              <a:t> </a:t>
            </a:r>
            <a:r>
              <a:rPr sz="1800" b="1" dirty="0">
                <a:latin typeface="Courier New"/>
                <a:cs typeface="Courier New"/>
              </a:rPr>
              <a:t>=</a:t>
            </a:r>
            <a:r>
              <a:rPr sz="1800" b="1" spc="-75" dirty="0">
                <a:latin typeface="Courier New"/>
                <a:cs typeface="Courier New"/>
              </a:rPr>
              <a:t> </a:t>
            </a:r>
            <a:r>
              <a:rPr sz="1800" b="1" spc="-50" dirty="0">
                <a:latin typeface="Courier New"/>
                <a:cs typeface="Courier New"/>
              </a:rPr>
              <a:t>1</a:t>
            </a:r>
            <a:endParaRPr sz="1800">
              <a:latin typeface="Courier New"/>
              <a:cs typeface="Courier New"/>
            </a:endParaRPr>
          </a:p>
          <a:p>
            <a:pPr marL="1478280" marR="643255" indent="-273050">
              <a:lnSpc>
                <a:spcPct val="100000"/>
              </a:lnSpc>
            </a:pPr>
            <a:r>
              <a:rPr sz="1800" b="1" dirty="0">
                <a:latin typeface="Courier New"/>
                <a:cs typeface="Courier New"/>
              </a:rPr>
              <a:t>if</a:t>
            </a:r>
            <a:r>
              <a:rPr sz="1800" b="1" spc="-60" dirty="0">
                <a:latin typeface="Courier New"/>
                <a:cs typeface="Courier New"/>
              </a:rPr>
              <a:t> </a:t>
            </a:r>
            <a:r>
              <a:rPr sz="1800" b="1" dirty="0">
                <a:latin typeface="Courier New"/>
                <a:cs typeface="Courier New"/>
              </a:rPr>
              <a:t>++MRU_BitSum</a:t>
            </a:r>
            <a:r>
              <a:rPr sz="1800" b="1" spc="-40" dirty="0">
                <a:latin typeface="Courier New"/>
                <a:cs typeface="Courier New"/>
              </a:rPr>
              <a:t> </a:t>
            </a:r>
            <a:r>
              <a:rPr sz="1800" b="1" dirty="0">
                <a:latin typeface="Courier New"/>
                <a:cs typeface="Courier New"/>
              </a:rPr>
              <a:t>==</a:t>
            </a:r>
            <a:r>
              <a:rPr sz="1800" b="1" spc="-55" dirty="0">
                <a:latin typeface="Courier New"/>
                <a:cs typeface="Courier New"/>
              </a:rPr>
              <a:t> </a:t>
            </a:r>
            <a:r>
              <a:rPr sz="1800" b="1" spc="-10" dirty="0">
                <a:latin typeface="Courier New"/>
                <a:cs typeface="Courier New"/>
              </a:rPr>
              <a:t>setSize: </a:t>
            </a:r>
            <a:r>
              <a:rPr sz="1800" b="1" dirty="0">
                <a:latin typeface="Courier New"/>
                <a:cs typeface="Courier New"/>
              </a:rPr>
              <a:t>for</a:t>
            </a:r>
            <a:r>
              <a:rPr sz="1800" b="1" spc="-45" dirty="0">
                <a:latin typeface="Courier New"/>
                <a:cs typeface="Courier New"/>
              </a:rPr>
              <a:t> </a:t>
            </a:r>
            <a:r>
              <a:rPr sz="1800" b="1" dirty="0">
                <a:latin typeface="Courier New"/>
                <a:cs typeface="Courier New"/>
              </a:rPr>
              <a:t>each</a:t>
            </a:r>
            <a:r>
              <a:rPr sz="1800" b="1" spc="-35" dirty="0">
                <a:latin typeface="Courier New"/>
                <a:cs typeface="Courier New"/>
              </a:rPr>
              <a:t> </a:t>
            </a:r>
            <a:r>
              <a:rPr sz="1800" b="1" dirty="0">
                <a:latin typeface="Courier New"/>
                <a:cs typeface="Courier New"/>
              </a:rPr>
              <a:t>block</a:t>
            </a:r>
            <a:r>
              <a:rPr sz="1800" b="1" spc="-45" dirty="0">
                <a:latin typeface="Courier New"/>
                <a:cs typeface="Courier New"/>
              </a:rPr>
              <a:t> </a:t>
            </a:r>
            <a:r>
              <a:rPr sz="1800" b="1" dirty="0">
                <a:latin typeface="Courier New"/>
                <a:cs typeface="Courier New"/>
              </a:rPr>
              <a:t>in</a:t>
            </a:r>
            <a:r>
              <a:rPr sz="1800" b="1" spc="-60" dirty="0">
                <a:latin typeface="Courier New"/>
                <a:cs typeface="Courier New"/>
              </a:rPr>
              <a:t> </a:t>
            </a:r>
            <a:r>
              <a:rPr sz="1800" b="1" dirty="0">
                <a:latin typeface="Courier New"/>
                <a:cs typeface="Courier New"/>
              </a:rPr>
              <a:t>cache,</a:t>
            </a:r>
            <a:r>
              <a:rPr sz="1800" b="1" spc="-30" dirty="0">
                <a:latin typeface="Courier New"/>
                <a:cs typeface="Courier New"/>
              </a:rPr>
              <a:t> </a:t>
            </a:r>
            <a:r>
              <a:rPr sz="1800" b="1" spc="-25" dirty="0">
                <a:latin typeface="Courier New"/>
                <a:cs typeface="Courier New"/>
              </a:rPr>
              <a:t>b:</a:t>
            </a:r>
            <a:endParaRPr sz="1800">
              <a:latin typeface="Courier New"/>
              <a:cs typeface="Courier New"/>
            </a:endParaRPr>
          </a:p>
          <a:p>
            <a:pPr marL="1750695">
              <a:lnSpc>
                <a:spcPct val="100000"/>
              </a:lnSpc>
            </a:pPr>
            <a:r>
              <a:rPr sz="1800" b="1" dirty="0">
                <a:latin typeface="Courier New"/>
                <a:cs typeface="Courier New"/>
              </a:rPr>
              <a:t>MRU_Bit[b]</a:t>
            </a:r>
            <a:r>
              <a:rPr sz="1800" b="1" spc="-55" dirty="0">
                <a:latin typeface="Courier New"/>
                <a:cs typeface="Courier New"/>
              </a:rPr>
              <a:t> </a:t>
            </a:r>
            <a:r>
              <a:rPr sz="1800" b="1" dirty="0">
                <a:latin typeface="Courier New"/>
                <a:cs typeface="Courier New"/>
              </a:rPr>
              <a:t>=</a:t>
            </a:r>
            <a:r>
              <a:rPr sz="1800" b="1" spc="-55" dirty="0">
                <a:latin typeface="Courier New"/>
                <a:cs typeface="Courier New"/>
              </a:rPr>
              <a:t> </a:t>
            </a:r>
            <a:r>
              <a:rPr sz="1800" b="1" spc="-50" dirty="0">
                <a:latin typeface="Courier New"/>
                <a:cs typeface="Courier New"/>
              </a:rPr>
              <a:t>0</a:t>
            </a:r>
            <a:endParaRPr sz="1800">
              <a:latin typeface="Courier New"/>
              <a:cs typeface="Courier New"/>
            </a:endParaRPr>
          </a:p>
          <a:p>
            <a:pPr marR="937894" algn="ctr">
              <a:lnSpc>
                <a:spcPct val="100000"/>
              </a:lnSpc>
            </a:pPr>
            <a:r>
              <a:rPr sz="1800" b="1" dirty="0">
                <a:latin typeface="Courier New"/>
                <a:cs typeface="Courier New"/>
              </a:rPr>
              <a:t>MRU_BitSum</a:t>
            </a:r>
            <a:r>
              <a:rPr sz="1800" b="1" spc="-55" dirty="0">
                <a:latin typeface="Courier New"/>
                <a:cs typeface="Courier New"/>
              </a:rPr>
              <a:t> </a:t>
            </a:r>
            <a:r>
              <a:rPr sz="1800" b="1" dirty="0">
                <a:latin typeface="Courier New"/>
                <a:cs typeface="Courier New"/>
              </a:rPr>
              <a:t>=</a:t>
            </a:r>
            <a:r>
              <a:rPr sz="1800" b="1" spc="-55" dirty="0">
                <a:latin typeface="Courier New"/>
                <a:cs typeface="Courier New"/>
              </a:rPr>
              <a:t> </a:t>
            </a:r>
            <a:r>
              <a:rPr sz="1800" b="1" spc="-50" dirty="0">
                <a:latin typeface="Courier New"/>
                <a:cs typeface="Courier New"/>
              </a:rPr>
              <a:t>0</a:t>
            </a:r>
            <a:endParaRPr sz="1800">
              <a:latin typeface="Courier New"/>
              <a:cs typeface="Courier New"/>
            </a:endParaRPr>
          </a:p>
          <a:p>
            <a:pPr marL="930910">
              <a:lnSpc>
                <a:spcPct val="100000"/>
              </a:lnSpc>
            </a:pPr>
            <a:r>
              <a:rPr sz="1800" b="1" dirty="0">
                <a:latin typeface="Courier New"/>
                <a:cs typeface="Courier New"/>
              </a:rPr>
              <a:t>}</a:t>
            </a:r>
            <a:endParaRPr sz="1800">
              <a:latin typeface="Courier New"/>
              <a:cs typeface="Courier New"/>
            </a:endParaRPr>
          </a:p>
          <a:p>
            <a:pPr>
              <a:lnSpc>
                <a:spcPct val="100000"/>
              </a:lnSpc>
            </a:pPr>
            <a:endParaRPr sz="2000">
              <a:latin typeface="Courier New"/>
              <a:cs typeface="Courier New"/>
            </a:endParaRPr>
          </a:p>
          <a:p>
            <a:pPr>
              <a:lnSpc>
                <a:spcPct val="100000"/>
              </a:lnSpc>
              <a:spcBef>
                <a:spcPts val="20"/>
              </a:spcBef>
            </a:pPr>
            <a:endParaRPr sz="1800">
              <a:latin typeface="Courier New"/>
              <a:cs typeface="Courier New"/>
            </a:endParaRPr>
          </a:p>
          <a:p>
            <a:pPr marL="930910">
              <a:lnSpc>
                <a:spcPct val="100000"/>
              </a:lnSpc>
            </a:pPr>
            <a:r>
              <a:rPr sz="1800" b="1" spc="-10" dirty="0">
                <a:latin typeface="Courier New"/>
                <a:cs typeface="Courier New"/>
              </a:rPr>
              <a:t>findBlockLRU(){</a:t>
            </a:r>
            <a:endParaRPr sz="1800">
              <a:latin typeface="Courier New"/>
              <a:cs typeface="Courier New"/>
            </a:endParaRPr>
          </a:p>
          <a:p>
            <a:pPr marL="1478280" marR="1871345" indent="-273050">
              <a:lnSpc>
                <a:spcPct val="100000"/>
              </a:lnSpc>
            </a:pPr>
            <a:r>
              <a:rPr sz="1800" b="1" dirty="0">
                <a:latin typeface="Courier New"/>
                <a:cs typeface="Courier New"/>
              </a:rPr>
              <a:t>for</a:t>
            </a:r>
            <a:r>
              <a:rPr sz="1800" b="1" spc="-25" dirty="0">
                <a:latin typeface="Courier New"/>
                <a:cs typeface="Courier New"/>
              </a:rPr>
              <a:t> </a:t>
            </a:r>
            <a:r>
              <a:rPr sz="1800" b="1" dirty="0">
                <a:latin typeface="Courier New"/>
                <a:cs typeface="Courier New"/>
              </a:rPr>
              <a:t>i</a:t>
            </a:r>
            <a:r>
              <a:rPr sz="1800" b="1" spc="-25" dirty="0">
                <a:latin typeface="Courier New"/>
                <a:cs typeface="Courier New"/>
              </a:rPr>
              <a:t> </a:t>
            </a:r>
            <a:r>
              <a:rPr sz="1800" b="1" dirty="0">
                <a:latin typeface="Courier New"/>
                <a:cs typeface="Courier New"/>
              </a:rPr>
              <a:t>in</a:t>
            </a:r>
            <a:r>
              <a:rPr sz="1800" b="1" spc="-35" dirty="0">
                <a:latin typeface="Courier New"/>
                <a:cs typeface="Courier New"/>
              </a:rPr>
              <a:t> </a:t>
            </a:r>
            <a:r>
              <a:rPr sz="1800" b="1" spc="-10" dirty="0">
                <a:latin typeface="Courier New"/>
                <a:cs typeface="Courier New"/>
              </a:rPr>
              <a:t>0..setSize: </a:t>
            </a:r>
            <a:r>
              <a:rPr sz="1800" b="1" dirty="0">
                <a:latin typeface="Courier New"/>
                <a:cs typeface="Courier New"/>
              </a:rPr>
              <a:t>if</a:t>
            </a:r>
            <a:r>
              <a:rPr sz="1800" b="1" spc="-20" dirty="0">
                <a:latin typeface="Courier New"/>
                <a:cs typeface="Courier New"/>
              </a:rPr>
              <a:t> </a:t>
            </a:r>
            <a:r>
              <a:rPr sz="1800" b="1" spc="-10" dirty="0">
                <a:latin typeface="Courier New"/>
                <a:cs typeface="Courier New"/>
              </a:rPr>
              <a:t>!MRU_Bit[i]:</a:t>
            </a:r>
            <a:endParaRPr sz="1800">
              <a:latin typeface="Courier New"/>
              <a:cs typeface="Courier New"/>
            </a:endParaRPr>
          </a:p>
          <a:p>
            <a:pPr marL="1750695">
              <a:lnSpc>
                <a:spcPct val="100000"/>
              </a:lnSpc>
            </a:pPr>
            <a:r>
              <a:rPr sz="1800" b="1" dirty="0">
                <a:latin typeface="Courier New"/>
                <a:cs typeface="Courier New"/>
              </a:rPr>
              <a:t>return</a:t>
            </a:r>
            <a:r>
              <a:rPr sz="1800" b="1" spc="-55" dirty="0">
                <a:latin typeface="Courier New"/>
                <a:cs typeface="Courier New"/>
              </a:rPr>
              <a:t> </a:t>
            </a:r>
            <a:r>
              <a:rPr sz="1800" b="1" spc="-10" dirty="0">
                <a:latin typeface="Courier New"/>
                <a:cs typeface="Courier New"/>
              </a:rPr>
              <a:t>block(i);</a:t>
            </a:r>
            <a:endParaRPr sz="1800">
              <a:latin typeface="Courier New"/>
              <a:cs typeface="Courier New"/>
            </a:endParaRPr>
          </a:p>
          <a:p>
            <a:pPr marL="930910">
              <a:lnSpc>
                <a:spcPct val="100000"/>
              </a:lnSpc>
            </a:pPr>
            <a:r>
              <a:rPr sz="1800" b="1" dirty="0">
                <a:latin typeface="Courier New"/>
                <a:cs typeface="Courier New"/>
              </a:rPr>
              <a:t>}</a:t>
            </a:r>
            <a:endParaRPr sz="1800">
              <a:latin typeface="Courier New"/>
              <a:cs typeface="Courier New"/>
            </a:endParaRPr>
          </a:p>
          <a:p>
            <a:pPr>
              <a:lnSpc>
                <a:spcPct val="100000"/>
              </a:lnSpc>
            </a:pPr>
            <a:endParaRPr sz="2000">
              <a:latin typeface="Courier New"/>
              <a:cs typeface="Courier New"/>
            </a:endParaRPr>
          </a:p>
          <a:p>
            <a:pPr>
              <a:lnSpc>
                <a:spcPct val="100000"/>
              </a:lnSpc>
              <a:spcBef>
                <a:spcPts val="30"/>
              </a:spcBef>
            </a:pPr>
            <a:endParaRPr sz="1700">
              <a:latin typeface="Courier New"/>
              <a:cs typeface="Courier New"/>
            </a:endParaRPr>
          </a:p>
          <a:p>
            <a:pPr marL="12700">
              <a:lnSpc>
                <a:spcPct val="100000"/>
              </a:lnSpc>
            </a:pPr>
            <a:r>
              <a:rPr sz="2400" b="1" dirty="0">
                <a:solidFill>
                  <a:srgbClr val="6FAC46"/>
                </a:solidFill>
                <a:latin typeface="Calibri"/>
                <a:cs typeface="Calibri"/>
              </a:rPr>
              <a:t>Implementability</a:t>
            </a:r>
            <a:r>
              <a:rPr sz="2400" b="1" spc="-35" dirty="0">
                <a:solidFill>
                  <a:srgbClr val="6FAC46"/>
                </a:solidFill>
                <a:latin typeface="Calibri"/>
                <a:cs typeface="Calibri"/>
              </a:rPr>
              <a:t> </a:t>
            </a:r>
            <a:r>
              <a:rPr sz="2400" b="1" dirty="0">
                <a:latin typeface="Calibri"/>
                <a:cs typeface="Calibri"/>
              </a:rPr>
              <a:t>and</a:t>
            </a:r>
            <a:r>
              <a:rPr sz="2400" b="1" spc="-35" dirty="0">
                <a:latin typeface="Calibri"/>
                <a:cs typeface="Calibri"/>
              </a:rPr>
              <a:t> </a:t>
            </a:r>
            <a:r>
              <a:rPr sz="2400" b="1" dirty="0">
                <a:solidFill>
                  <a:srgbClr val="FF0000"/>
                </a:solidFill>
                <a:latin typeface="Calibri"/>
                <a:cs typeface="Calibri"/>
              </a:rPr>
              <a:t>limitations</a:t>
            </a:r>
            <a:r>
              <a:rPr sz="2400" b="1" spc="-30" dirty="0">
                <a:solidFill>
                  <a:srgbClr val="FF0000"/>
                </a:solidFill>
                <a:latin typeface="Calibri"/>
                <a:cs typeface="Calibri"/>
              </a:rPr>
              <a:t> </a:t>
            </a:r>
            <a:r>
              <a:rPr sz="2400" b="1" dirty="0">
                <a:latin typeface="Calibri"/>
                <a:cs typeface="Calibri"/>
              </a:rPr>
              <a:t>of</a:t>
            </a:r>
            <a:r>
              <a:rPr sz="2400" b="1" spc="-35" dirty="0">
                <a:latin typeface="Calibri"/>
                <a:cs typeface="Calibri"/>
              </a:rPr>
              <a:t> </a:t>
            </a:r>
            <a:r>
              <a:rPr sz="2400" b="1" spc="-10" dirty="0">
                <a:latin typeface="Calibri"/>
                <a:cs typeface="Calibri"/>
              </a:rPr>
              <a:t>Bit-PLRU?</a:t>
            </a:r>
            <a:endParaRPr sz="2400">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546735">
              <a:lnSpc>
                <a:spcPct val="100000"/>
              </a:lnSpc>
              <a:spcBef>
                <a:spcPts val="105"/>
              </a:spcBef>
            </a:pPr>
            <a:r>
              <a:rPr spc="-10" dirty="0"/>
              <a:t>Bit-</a:t>
            </a:r>
            <a:r>
              <a:rPr dirty="0"/>
              <a:t>PLRU</a:t>
            </a:r>
            <a:r>
              <a:rPr spc="-35" dirty="0"/>
              <a:t> </a:t>
            </a:r>
            <a:r>
              <a:rPr dirty="0"/>
              <a:t>Algorithm</a:t>
            </a:r>
            <a:r>
              <a:rPr spc="-30" dirty="0"/>
              <a:t> </a:t>
            </a:r>
            <a:r>
              <a:rPr dirty="0"/>
              <a:t>&amp;</a:t>
            </a:r>
            <a:r>
              <a:rPr spc="5" dirty="0"/>
              <a:t> </a:t>
            </a:r>
            <a:r>
              <a:rPr spc="-10" dirty="0"/>
              <a:t>Implementability</a:t>
            </a:r>
          </a:p>
        </p:txBody>
      </p:sp>
      <p:sp>
        <p:nvSpPr>
          <p:cNvPr id="3" name="object 3"/>
          <p:cNvSpPr txBox="1"/>
          <p:nvPr/>
        </p:nvSpPr>
        <p:spPr>
          <a:xfrm>
            <a:off x="368604" y="1520697"/>
            <a:ext cx="11031220" cy="5147310"/>
          </a:xfrm>
          <a:prstGeom prst="rect">
            <a:avLst/>
          </a:prstGeom>
        </p:spPr>
        <p:txBody>
          <a:bodyPr vert="horz" wrap="square" lIns="0" tIns="12700" rIns="0" bIns="0" rtlCol="0">
            <a:spAutoFit/>
          </a:bodyPr>
          <a:lstStyle/>
          <a:p>
            <a:pPr marL="3157220">
              <a:lnSpc>
                <a:spcPct val="100000"/>
              </a:lnSpc>
              <a:spcBef>
                <a:spcPts val="100"/>
              </a:spcBef>
            </a:pPr>
            <a:r>
              <a:rPr sz="1800" b="1" dirty="0">
                <a:latin typeface="Courier New"/>
                <a:cs typeface="Courier New"/>
              </a:rPr>
              <a:t>accessCachePLRU(access</a:t>
            </a:r>
            <a:r>
              <a:rPr sz="1800" b="1" spc="-215" dirty="0">
                <a:latin typeface="Courier New"/>
                <a:cs typeface="Courier New"/>
              </a:rPr>
              <a:t> </a:t>
            </a:r>
            <a:r>
              <a:rPr sz="1800" b="1" spc="-25" dirty="0">
                <a:latin typeface="Courier New"/>
                <a:cs typeface="Courier New"/>
              </a:rPr>
              <a:t>a){</a:t>
            </a:r>
            <a:endParaRPr sz="1800">
              <a:latin typeface="Courier New"/>
              <a:cs typeface="Courier New"/>
            </a:endParaRPr>
          </a:p>
          <a:p>
            <a:pPr marL="3431540">
              <a:lnSpc>
                <a:spcPct val="100000"/>
              </a:lnSpc>
            </a:pPr>
            <a:r>
              <a:rPr sz="1800" b="1" dirty="0">
                <a:latin typeface="Courier New"/>
                <a:cs typeface="Courier New"/>
              </a:rPr>
              <a:t>MRU_Bit[a.block]</a:t>
            </a:r>
            <a:r>
              <a:rPr sz="1800" b="1" spc="-80" dirty="0">
                <a:latin typeface="Courier New"/>
                <a:cs typeface="Courier New"/>
              </a:rPr>
              <a:t> </a:t>
            </a:r>
            <a:r>
              <a:rPr sz="1800" b="1" dirty="0">
                <a:latin typeface="Courier New"/>
                <a:cs typeface="Courier New"/>
              </a:rPr>
              <a:t>=</a:t>
            </a:r>
            <a:r>
              <a:rPr sz="1800" b="1" spc="-75" dirty="0">
                <a:latin typeface="Courier New"/>
                <a:cs typeface="Courier New"/>
              </a:rPr>
              <a:t> </a:t>
            </a:r>
            <a:r>
              <a:rPr sz="1800" b="1" spc="-50" dirty="0">
                <a:latin typeface="Courier New"/>
                <a:cs typeface="Courier New"/>
              </a:rPr>
              <a:t>1</a:t>
            </a:r>
            <a:endParaRPr sz="1800">
              <a:latin typeface="Courier New"/>
              <a:cs typeface="Courier New"/>
            </a:endParaRPr>
          </a:p>
          <a:p>
            <a:pPr marL="3704590" marR="3634104" indent="-273050">
              <a:lnSpc>
                <a:spcPct val="100000"/>
              </a:lnSpc>
            </a:pPr>
            <a:r>
              <a:rPr sz="1800" b="1" dirty="0">
                <a:latin typeface="Courier New"/>
                <a:cs typeface="Courier New"/>
              </a:rPr>
              <a:t>if</a:t>
            </a:r>
            <a:r>
              <a:rPr sz="1800" b="1" spc="-60" dirty="0">
                <a:latin typeface="Courier New"/>
                <a:cs typeface="Courier New"/>
              </a:rPr>
              <a:t> </a:t>
            </a:r>
            <a:r>
              <a:rPr sz="1800" b="1" dirty="0">
                <a:latin typeface="Courier New"/>
                <a:cs typeface="Courier New"/>
              </a:rPr>
              <a:t>++MRU_BitSum</a:t>
            </a:r>
            <a:r>
              <a:rPr sz="1800" b="1" spc="-40" dirty="0">
                <a:latin typeface="Courier New"/>
                <a:cs typeface="Courier New"/>
              </a:rPr>
              <a:t> </a:t>
            </a:r>
            <a:r>
              <a:rPr sz="1800" b="1" dirty="0">
                <a:latin typeface="Courier New"/>
                <a:cs typeface="Courier New"/>
              </a:rPr>
              <a:t>==</a:t>
            </a:r>
            <a:r>
              <a:rPr sz="1800" b="1" spc="-55" dirty="0">
                <a:latin typeface="Courier New"/>
                <a:cs typeface="Courier New"/>
              </a:rPr>
              <a:t> </a:t>
            </a:r>
            <a:r>
              <a:rPr sz="1800" b="1" spc="-10" dirty="0">
                <a:latin typeface="Courier New"/>
                <a:cs typeface="Courier New"/>
              </a:rPr>
              <a:t>setSize: </a:t>
            </a:r>
            <a:r>
              <a:rPr sz="1800" b="1" dirty="0">
                <a:latin typeface="Courier New"/>
                <a:cs typeface="Courier New"/>
              </a:rPr>
              <a:t>for</a:t>
            </a:r>
            <a:r>
              <a:rPr sz="1800" b="1" spc="-45" dirty="0">
                <a:latin typeface="Courier New"/>
                <a:cs typeface="Courier New"/>
              </a:rPr>
              <a:t> </a:t>
            </a:r>
            <a:r>
              <a:rPr sz="1800" b="1" dirty="0">
                <a:latin typeface="Courier New"/>
                <a:cs typeface="Courier New"/>
              </a:rPr>
              <a:t>each</a:t>
            </a:r>
            <a:r>
              <a:rPr sz="1800" b="1" spc="-35" dirty="0">
                <a:latin typeface="Courier New"/>
                <a:cs typeface="Courier New"/>
              </a:rPr>
              <a:t> </a:t>
            </a:r>
            <a:r>
              <a:rPr sz="1800" b="1" dirty="0">
                <a:latin typeface="Courier New"/>
                <a:cs typeface="Courier New"/>
              </a:rPr>
              <a:t>block</a:t>
            </a:r>
            <a:r>
              <a:rPr sz="1800" b="1" spc="-45" dirty="0">
                <a:latin typeface="Courier New"/>
                <a:cs typeface="Courier New"/>
              </a:rPr>
              <a:t> </a:t>
            </a:r>
            <a:r>
              <a:rPr sz="1800" b="1" dirty="0">
                <a:latin typeface="Courier New"/>
                <a:cs typeface="Courier New"/>
              </a:rPr>
              <a:t>in</a:t>
            </a:r>
            <a:r>
              <a:rPr sz="1800" b="1" spc="-60" dirty="0">
                <a:latin typeface="Courier New"/>
                <a:cs typeface="Courier New"/>
              </a:rPr>
              <a:t> </a:t>
            </a:r>
            <a:r>
              <a:rPr sz="1800" b="1" dirty="0">
                <a:latin typeface="Courier New"/>
                <a:cs typeface="Courier New"/>
              </a:rPr>
              <a:t>cache,</a:t>
            </a:r>
            <a:r>
              <a:rPr sz="1800" b="1" spc="-30" dirty="0">
                <a:latin typeface="Courier New"/>
                <a:cs typeface="Courier New"/>
              </a:rPr>
              <a:t> </a:t>
            </a:r>
            <a:r>
              <a:rPr sz="1800" b="1" spc="-25" dirty="0">
                <a:latin typeface="Courier New"/>
                <a:cs typeface="Courier New"/>
              </a:rPr>
              <a:t>b:</a:t>
            </a:r>
            <a:endParaRPr sz="1800">
              <a:latin typeface="Courier New"/>
              <a:cs typeface="Courier New"/>
            </a:endParaRPr>
          </a:p>
          <a:p>
            <a:pPr marR="1156970" algn="ctr">
              <a:lnSpc>
                <a:spcPct val="100000"/>
              </a:lnSpc>
            </a:pPr>
            <a:r>
              <a:rPr sz="1800" b="1" dirty="0">
                <a:latin typeface="Courier New"/>
                <a:cs typeface="Courier New"/>
              </a:rPr>
              <a:t>MRU_Bit[b]</a:t>
            </a:r>
            <a:r>
              <a:rPr sz="1800" b="1" spc="-55" dirty="0">
                <a:latin typeface="Courier New"/>
                <a:cs typeface="Courier New"/>
              </a:rPr>
              <a:t> </a:t>
            </a:r>
            <a:r>
              <a:rPr sz="1800" b="1" dirty="0">
                <a:latin typeface="Courier New"/>
                <a:cs typeface="Courier New"/>
              </a:rPr>
              <a:t>=</a:t>
            </a:r>
            <a:r>
              <a:rPr sz="1800" b="1" spc="-55" dirty="0">
                <a:latin typeface="Courier New"/>
                <a:cs typeface="Courier New"/>
              </a:rPr>
              <a:t> </a:t>
            </a:r>
            <a:r>
              <a:rPr sz="1800" b="1" spc="-50" dirty="0">
                <a:latin typeface="Courier New"/>
                <a:cs typeface="Courier New"/>
              </a:rPr>
              <a:t>0</a:t>
            </a:r>
            <a:endParaRPr sz="1800">
              <a:latin typeface="Courier New"/>
              <a:cs typeface="Courier New"/>
            </a:endParaRPr>
          </a:p>
          <a:p>
            <a:pPr marR="1702435" algn="ctr">
              <a:lnSpc>
                <a:spcPct val="100000"/>
              </a:lnSpc>
            </a:pPr>
            <a:r>
              <a:rPr sz="1800" b="1" dirty="0">
                <a:latin typeface="Courier New"/>
                <a:cs typeface="Courier New"/>
              </a:rPr>
              <a:t>MRU_BitSum</a:t>
            </a:r>
            <a:r>
              <a:rPr sz="1800" b="1" spc="-55" dirty="0">
                <a:latin typeface="Courier New"/>
                <a:cs typeface="Courier New"/>
              </a:rPr>
              <a:t> </a:t>
            </a:r>
            <a:r>
              <a:rPr sz="1800" b="1" dirty="0">
                <a:latin typeface="Courier New"/>
                <a:cs typeface="Courier New"/>
              </a:rPr>
              <a:t>=</a:t>
            </a:r>
            <a:r>
              <a:rPr sz="1800" b="1" spc="-55" dirty="0">
                <a:latin typeface="Courier New"/>
                <a:cs typeface="Courier New"/>
              </a:rPr>
              <a:t> </a:t>
            </a:r>
            <a:r>
              <a:rPr sz="1800" b="1" spc="-50" dirty="0">
                <a:latin typeface="Courier New"/>
                <a:cs typeface="Courier New"/>
              </a:rPr>
              <a:t>0</a:t>
            </a:r>
            <a:endParaRPr sz="1800">
              <a:latin typeface="Courier New"/>
              <a:cs typeface="Courier New"/>
            </a:endParaRPr>
          </a:p>
          <a:p>
            <a:pPr marL="3157220">
              <a:lnSpc>
                <a:spcPct val="100000"/>
              </a:lnSpc>
            </a:pPr>
            <a:r>
              <a:rPr sz="1800" b="1" dirty="0">
                <a:latin typeface="Courier New"/>
                <a:cs typeface="Courier New"/>
              </a:rPr>
              <a:t>}</a:t>
            </a:r>
            <a:endParaRPr sz="1800">
              <a:latin typeface="Courier New"/>
              <a:cs typeface="Courier New"/>
            </a:endParaRPr>
          </a:p>
          <a:p>
            <a:pPr>
              <a:lnSpc>
                <a:spcPct val="100000"/>
              </a:lnSpc>
            </a:pPr>
            <a:endParaRPr sz="2000">
              <a:latin typeface="Courier New"/>
              <a:cs typeface="Courier New"/>
            </a:endParaRPr>
          </a:p>
          <a:p>
            <a:pPr>
              <a:lnSpc>
                <a:spcPct val="100000"/>
              </a:lnSpc>
              <a:spcBef>
                <a:spcPts val="20"/>
              </a:spcBef>
            </a:pPr>
            <a:endParaRPr sz="1800">
              <a:latin typeface="Courier New"/>
              <a:cs typeface="Courier New"/>
            </a:endParaRPr>
          </a:p>
          <a:p>
            <a:pPr marR="2659380" algn="ctr">
              <a:lnSpc>
                <a:spcPct val="100000"/>
              </a:lnSpc>
            </a:pPr>
            <a:r>
              <a:rPr sz="1800" b="1" spc="-10" dirty="0">
                <a:latin typeface="Courier New"/>
                <a:cs typeface="Courier New"/>
              </a:rPr>
              <a:t>findBlockLRU(){</a:t>
            </a:r>
            <a:endParaRPr sz="1800">
              <a:latin typeface="Courier New"/>
              <a:cs typeface="Courier New"/>
            </a:endParaRPr>
          </a:p>
          <a:p>
            <a:pPr marL="3431540" marR="4862195" algn="ctr">
              <a:lnSpc>
                <a:spcPct val="100000"/>
              </a:lnSpc>
            </a:pPr>
            <a:r>
              <a:rPr sz="1800" b="1" dirty="0">
                <a:latin typeface="Courier New"/>
                <a:cs typeface="Courier New"/>
              </a:rPr>
              <a:t>for</a:t>
            </a:r>
            <a:r>
              <a:rPr sz="1800" b="1" spc="-25" dirty="0">
                <a:latin typeface="Courier New"/>
                <a:cs typeface="Courier New"/>
              </a:rPr>
              <a:t> </a:t>
            </a:r>
            <a:r>
              <a:rPr sz="1800" b="1" dirty="0">
                <a:latin typeface="Courier New"/>
                <a:cs typeface="Courier New"/>
              </a:rPr>
              <a:t>i</a:t>
            </a:r>
            <a:r>
              <a:rPr sz="1800" b="1" spc="-25" dirty="0">
                <a:latin typeface="Courier New"/>
                <a:cs typeface="Courier New"/>
              </a:rPr>
              <a:t> </a:t>
            </a:r>
            <a:r>
              <a:rPr sz="1800" b="1" dirty="0">
                <a:latin typeface="Courier New"/>
                <a:cs typeface="Courier New"/>
              </a:rPr>
              <a:t>in</a:t>
            </a:r>
            <a:r>
              <a:rPr sz="1800" b="1" spc="-35" dirty="0">
                <a:latin typeface="Courier New"/>
                <a:cs typeface="Courier New"/>
              </a:rPr>
              <a:t> </a:t>
            </a:r>
            <a:r>
              <a:rPr sz="1800" b="1" spc="-10" dirty="0">
                <a:latin typeface="Courier New"/>
                <a:cs typeface="Courier New"/>
              </a:rPr>
              <a:t>0..setSize: </a:t>
            </a:r>
            <a:r>
              <a:rPr sz="1800" b="1" dirty="0">
                <a:latin typeface="Courier New"/>
                <a:cs typeface="Courier New"/>
              </a:rPr>
              <a:t>if</a:t>
            </a:r>
            <a:r>
              <a:rPr sz="1800" b="1" spc="-20" dirty="0">
                <a:latin typeface="Courier New"/>
                <a:cs typeface="Courier New"/>
              </a:rPr>
              <a:t> </a:t>
            </a:r>
            <a:r>
              <a:rPr sz="1800" b="1" spc="-10" dirty="0">
                <a:latin typeface="Courier New"/>
                <a:cs typeface="Courier New"/>
              </a:rPr>
              <a:t>!MRU_Bit[i]:</a:t>
            </a:r>
            <a:endParaRPr sz="1800">
              <a:latin typeface="Courier New"/>
              <a:cs typeface="Courier New"/>
            </a:endParaRPr>
          </a:p>
          <a:p>
            <a:pPr marR="885190" algn="ctr">
              <a:lnSpc>
                <a:spcPct val="100000"/>
              </a:lnSpc>
            </a:pPr>
            <a:r>
              <a:rPr sz="1800" b="1" dirty="0">
                <a:latin typeface="Courier New"/>
                <a:cs typeface="Courier New"/>
              </a:rPr>
              <a:t>return</a:t>
            </a:r>
            <a:r>
              <a:rPr sz="1800" b="1" spc="-55" dirty="0">
                <a:latin typeface="Courier New"/>
                <a:cs typeface="Courier New"/>
              </a:rPr>
              <a:t> </a:t>
            </a:r>
            <a:r>
              <a:rPr sz="1800" b="1" spc="-10" dirty="0">
                <a:latin typeface="Courier New"/>
                <a:cs typeface="Courier New"/>
              </a:rPr>
              <a:t>block(i);</a:t>
            </a:r>
            <a:endParaRPr sz="1800">
              <a:latin typeface="Courier New"/>
              <a:cs typeface="Courier New"/>
            </a:endParaRPr>
          </a:p>
          <a:p>
            <a:pPr marR="4570730" algn="ctr">
              <a:lnSpc>
                <a:spcPct val="100000"/>
              </a:lnSpc>
            </a:pPr>
            <a:r>
              <a:rPr sz="1800" b="1" dirty="0">
                <a:latin typeface="Courier New"/>
                <a:cs typeface="Courier New"/>
              </a:rPr>
              <a:t>}</a:t>
            </a:r>
            <a:endParaRPr sz="1800">
              <a:latin typeface="Courier New"/>
              <a:cs typeface="Courier New"/>
            </a:endParaRPr>
          </a:p>
          <a:p>
            <a:pPr marL="12700" marR="412750">
              <a:lnSpc>
                <a:spcPct val="100000"/>
              </a:lnSpc>
              <a:spcBef>
                <a:spcPts val="505"/>
              </a:spcBef>
            </a:pPr>
            <a:r>
              <a:rPr sz="2400" b="1" dirty="0">
                <a:solidFill>
                  <a:srgbClr val="6FAC46"/>
                </a:solidFill>
                <a:latin typeface="Calibri"/>
                <a:cs typeface="Calibri"/>
              </a:rPr>
              <a:t>Implementability!</a:t>
            </a:r>
            <a:r>
              <a:rPr sz="2400" b="1" spc="-30" dirty="0">
                <a:solidFill>
                  <a:srgbClr val="6FAC46"/>
                </a:solidFill>
                <a:latin typeface="Calibri"/>
                <a:cs typeface="Calibri"/>
              </a:rPr>
              <a:t> </a:t>
            </a:r>
            <a:r>
              <a:rPr sz="2400" b="1" dirty="0">
                <a:solidFill>
                  <a:srgbClr val="6FAC46"/>
                </a:solidFill>
                <a:latin typeface="Calibri"/>
                <a:cs typeface="Calibri"/>
              </a:rPr>
              <a:t>No</a:t>
            </a:r>
            <a:r>
              <a:rPr sz="2400" b="1" spc="-55" dirty="0">
                <a:solidFill>
                  <a:srgbClr val="6FAC46"/>
                </a:solidFill>
                <a:latin typeface="Calibri"/>
                <a:cs typeface="Calibri"/>
              </a:rPr>
              <a:t> </a:t>
            </a:r>
            <a:r>
              <a:rPr sz="2400" b="1" dirty="0">
                <a:solidFill>
                  <a:srgbClr val="6FAC46"/>
                </a:solidFill>
                <a:latin typeface="Calibri"/>
                <a:cs typeface="Calibri"/>
              </a:rPr>
              <a:t>future</a:t>
            </a:r>
            <a:r>
              <a:rPr sz="2400" b="1" spc="-10" dirty="0">
                <a:solidFill>
                  <a:srgbClr val="6FAC46"/>
                </a:solidFill>
                <a:latin typeface="Calibri"/>
                <a:cs typeface="Calibri"/>
              </a:rPr>
              <a:t> </a:t>
            </a:r>
            <a:r>
              <a:rPr sz="2400" b="1" dirty="0">
                <a:solidFill>
                  <a:srgbClr val="6FAC46"/>
                </a:solidFill>
                <a:latin typeface="Calibri"/>
                <a:cs typeface="Calibri"/>
              </a:rPr>
              <a:t>knowledge,</a:t>
            </a:r>
            <a:r>
              <a:rPr sz="2400" b="1" spc="-50" dirty="0">
                <a:solidFill>
                  <a:srgbClr val="6FAC46"/>
                </a:solidFill>
                <a:latin typeface="Calibri"/>
                <a:cs typeface="Calibri"/>
              </a:rPr>
              <a:t> </a:t>
            </a:r>
            <a:r>
              <a:rPr sz="2400" b="1" dirty="0">
                <a:solidFill>
                  <a:srgbClr val="6FAC46"/>
                </a:solidFill>
                <a:latin typeface="Calibri"/>
                <a:cs typeface="Calibri"/>
              </a:rPr>
              <a:t>1</a:t>
            </a:r>
            <a:r>
              <a:rPr sz="2400" b="1" spc="-40" dirty="0">
                <a:solidFill>
                  <a:srgbClr val="6FAC46"/>
                </a:solidFill>
                <a:latin typeface="Calibri"/>
                <a:cs typeface="Calibri"/>
              </a:rPr>
              <a:t> </a:t>
            </a:r>
            <a:r>
              <a:rPr sz="2400" b="1" dirty="0">
                <a:solidFill>
                  <a:srgbClr val="6FAC46"/>
                </a:solidFill>
                <a:latin typeface="Calibri"/>
                <a:cs typeface="Calibri"/>
              </a:rPr>
              <a:t>bit/block</a:t>
            </a:r>
            <a:r>
              <a:rPr sz="2400" b="1" spc="-35" dirty="0">
                <a:solidFill>
                  <a:srgbClr val="6FAC46"/>
                </a:solidFill>
                <a:latin typeface="Calibri"/>
                <a:cs typeface="Calibri"/>
              </a:rPr>
              <a:t> </a:t>
            </a:r>
            <a:r>
              <a:rPr sz="2400" b="1" dirty="0">
                <a:solidFill>
                  <a:srgbClr val="6FAC46"/>
                </a:solidFill>
                <a:latin typeface="Calibri"/>
                <a:cs typeface="Calibri"/>
              </a:rPr>
              <a:t>overhead,</a:t>
            </a:r>
            <a:r>
              <a:rPr sz="2400" b="1" spc="-30" dirty="0">
                <a:solidFill>
                  <a:srgbClr val="6FAC46"/>
                </a:solidFill>
                <a:latin typeface="Calibri"/>
                <a:cs typeface="Calibri"/>
              </a:rPr>
              <a:t> </a:t>
            </a:r>
            <a:r>
              <a:rPr sz="2400" b="1" dirty="0">
                <a:solidFill>
                  <a:srgbClr val="6FAC46"/>
                </a:solidFill>
                <a:latin typeface="Calibri"/>
                <a:cs typeface="Calibri"/>
              </a:rPr>
              <a:t>block-local</a:t>
            </a:r>
            <a:r>
              <a:rPr sz="2400" b="1" spc="-70" dirty="0">
                <a:solidFill>
                  <a:srgbClr val="6FAC46"/>
                </a:solidFill>
                <a:latin typeface="Calibri"/>
                <a:cs typeface="Calibri"/>
              </a:rPr>
              <a:t> </a:t>
            </a:r>
            <a:r>
              <a:rPr sz="2400" b="1" spc="-10" dirty="0">
                <a:solidFill>
                  <a:srgbClr val="6FAC46"/>
                </a:solidFill>
                <a:latin typeface="Calibri"/>
                <a:cs typeface="Calibri"/>
              </a:rPr>
              <a:t>metadata </a:t>
            </a:r>
            <a:r>
              <a:rPr sz="2400" b="1" dirty="0">
                <a:solidFill>
                  <a:srgbClr val="6FAC46"/>
                </a:solidFill>
                <a:latin typeface="Calibri"/>
                <a:cs typeface="Calibri"/>
              </a:rPr>
              <a:t>updates</a:t>
            </a:r>
            <a:r>
              <a:rPr sz="2400" b="1" spc="-10" dirty="0">
                <a:solidFill>
                  <a:srgbClr val="6FAC46"/>
                </a:solidFill>
                <a:latin typeface="Calibri"/>
                <a:cs typeface="Calibri"/>
              </a:rPr>
              <a:t> </a:t>
            </a:r>
            <a:r>
              <a:rPr sz="2400" b="1" dirty="0">
                <a:solidFill>
                  <a:srgbClr val="6FAC46"/>
                </a:solidFill>
                <a:latin typeface="Calibri"/>
                <a:cs typeface="Calibri"/>
              </a:rPr>
              <a:t>on</a:t>
            </a:r>
            <a:r>
              <a:rPr sz="2400" b="1" spc="-20" dirty="0">
                <a:solidFill>
                  <a:srgbClr val="6FAC46"/>
                </a:solidFill>
                <a:latin typeface="Calibri"/>
                <a:cs typeface="Calibri"/>
              </a:rPr>
              <a:t> </a:t>
            </a:r>
            <a:r>
              <a:rPr sz="2400" b="1" dirty="0">
                <a:solidFill>
                  <a:srgbClr val="6FAC46"/>
                </a:solidFill>
                <a:latin typeface="Calibri"/>
                <a:cs typeface="Calibri"/>
              </a:rPr>
              <a:t>access</a:t>
            </a:r>
            <a:r>
              <a:rPr sz="2400" b="1" spc="-30" dirty="0">
                <a:solidFill>
                  <a:srgbClr val="6FAC46"/>
                </a:solidFill>
                <a:latin typeface="Calibri"/>
                <a:cs typeface="Calibri"/>
              </a:rPr>
              <a:t> </a:t>
            </a:r>
            <a:r>
              <a:rPr sz="2400" b="1" dirty="0">
                <a:solidFill>
                  <a:srgbClr val="6FAC46"/>
                </a:solidFill>
                <a:latin typeface="Calibri"/>
                <a:cs typeface="Calibri"/>
              </a:rPr>
              <a:t>(no</a:t>
            </a:r>
            <a:r>
              <a:rPr sz="2400" b="1" spc="-30" dirty="0">
                <a:solidFill>
                  <a:srgbClr val="6FAC46"/>
                </a:solidFill>
                <a:latin typeface="Calibri"/>
                <a:cs typeface="Calibri"/>
              </a:rPr>
              <a:t> </a:t>
            </a:r>
            <a:r>
              <a:rPr sz="2400" b="1" dirty="0">
                <a:solidFill>
                  <a:srgbClr val="6FAC46"/>
                </a:solidFill>
                <a:latin typeface="Calibri"/>
                <a:cs typeface="Calibri"/>
              </a:rPr>
              <a:t>O(n)</a:t>
            </a:r>
            <a:r>
              <a:rPr sz="2400" b="1" spc="-10" dirty="0">
                <a:solidFill>
                  <a:srgbClr val="6FAC46"/>
                </a:solidFill>
                <a:latin typeface="Calibri"/>
                <a:cs typeface="Calibri"/>
              </a:rPr>
              <a:t> </a:t>
            </a:r>
            <a:r>
              <a:rPr sz="2400" b="1" dirty="0">
                <a:solidFill>
                  <a:srgbClr val="6FAC46"/>
                </a:solidFill>
                <a:latin typeface="Calibri"/>
                <a:cs typeface="Calibri"/>
              </a:rPr>
              <a:t>aging</a:t>
            </a:r>
            <a:r>
              <a:rPr sz="2400" b="1" spc="-20" dirty="0">
                <a:solidFill>
                  <a:srgbClr val="6FAC46"/>
                </a:solidFill>
                <a:latin typeface="Calibri"/>
                <a:cs typeface="Calibri"/>
              </a:rPr>
              <a:t> </a:t>
            </a:r>
            <a:r>
              <a:rPr sz="2400" b="1" spc="-10" dirty="0">
                <a:solidFill>
                  <a:srgbClr val="6FAC46"/>
                </a:solidFill>
                <a:latin typeface="Calibri"/>
                <a:cs typeface="Calibri"/>
              </a:rPr>
              <a:t>operation)</a:t>
            </a:r>
            <a:endParaRPr sz="2400">
              <a:latin typeface="Calibri"/>
              <a:cs typeface="Calibri"/>
            </a:endParaRPr>
          </a:p>
          <a:p>
            <a:pPr marL="12700">
              <a:lnSpc>
                <a:spcPct val="100000"/>
              </a:lnSpc>
              <a:spcBef>
                <a:spcPts val="940"/>
              </a:spcBef>
            </a:pPr>
            <a:r>
              <a:rPr sz="2400" b="1" dirty="0">
                <a:solidFill>
                  <a:srgbClr val="FF0000"/>
                </a:solidFill>
                <a:latin typeface="Calibri"/>
                <a:cs typeface="Calibri"/>
              </a:rPr>
              <a:t>Limitation!</a:t>
            </a:r>
            <a:r>
              <a:rPr sz="2400" b="1" spc="-30" dirty="0">
                <a:solidFill>
                  <a:srgbClr val="FF0000"/>
                </a:solidFill>
                <a:latin typeface="Calibri"/>
                <a:cs typeface="Calibri"/>
              </a:rPr>
              <a:t> </a:t>
            </a:r>
            <a:r>
              <a:rPr sz="2400" b="1" spc="-10" dirty="0">
                <a:solidFill>
                  <a:srgbClr val="FF0000"/>
                </a:solidFill>
                <a:latin typeface="Calibri"/>
                <a:cs typeface="Calibri"/>
              </a:rPr>
              <a:t>Approximates</a:t>
            </a:r>
            <a:r>
              <a:rPr sz="2400" b="1" spc="-25" dirty="0">
                <a:solidFill>
                  <a:srgbClr val="FF0000"/>
                </a:solidFill>
                <a:latin typeface="Calibri"/>
                <a:cs typeface="Calibri"/>
              </a:rPr>
              <a:t> </a:t>
            </a:r>
            <a:r>
              <a:rPr sz="2400" b="1" dirty="0">
                <a:solidFill>
                  <a:srgbClr val="FF0000"/>
                </a:solidFill>
                <a:latin typeface="Calibri"/>
                <a:cs typeface="Calibri"/>
              </a:rPr>
              <a:t>LRU,</a:t>
            </a:r>
            <a:r>
              <a:rPr sz="2400" b="1" spc="-35" dirty="0">
                <a:solidFill>
                  <a:srgbClr val="FF0000"/>
                </a:solidFill>
                <a:latin typeface="Calibri"/>
                <a:cs typeface="Calibri"/>
              </a:rPr>
              <a:t> </a:t>
            </a:r>
            <a:r>
              <a:rPr sz="2400" b="1" dirty="0">
                <a:solidFill>
                  <a:srgbClr val="FF0000"/>
                </a:solidFill>
                <a:latin typeface="Calibri"/>
                <a:cs typeface="Calibri"/>
              </a:rPr>
              <a:t>which</a:t>
            </a:r>
            <a:r>
              <a:rPr sz="2400" b="1" spc="-30" dirty="0">
                <a:solidFill>
                  <a:srgbClr val="FF0000"/>
                </a:solidFill>
                <a:latin typeface="Calibri"/>
                <a:cs typeface="Calibri"/>
              </a:rPr>
              <a:t> </a:t>
            </a:r>
            <a:r>
              <a:rPr sz="2400" b="1" spc="-10" dirty="0">
                <a:solidFill>
                  <a:srgbClr val="FF0000"/>
                </a:solidFill>
                <a:latin typeface="Calibri"/>
                <a:cs typeface="Calibri"/>
              </a:rPr>
              <a:t>approximates</a:t>
            </a:r>
            <a:r>
              <a:rPr sz="2400" b="1" spc="-25" dirty="0">
                <a:solidFill>
                  <a:srgbClr val="FF0000"/>
                </a:solidFill>
                <a:latin typeface="Calibri"/>
                <a:cs typeface="Calibri"/>
              </a:rPr>
              <a:t> </a:t>
            </a:r>
            <a:r>
              <a:rPr sz="2400" b="1" dirty="0">
                <a:solidFill>
                  <a:srgbClr val="FF0000"/>
                </a:solidFill>
                <a:latin typeface="Calibri"/>
                <a:cs typeface="Calibri"/>
              </a:rPr>
              <a:t>MIN</a:t>
            </a:r>
            <a:r>
              <a:rPr sz="2400" b="1" spc="-30" dirty="0">
                <a:solidFill>
                  <a:srgbClr val="FF0000"/>
                </a:solidFill>
                <a:latin typeface="Calibri"/>
                <a:cs typeface="Calibri"/>
              </a:rPr>
              <a:t> </a:t>
            </a:r>
            <a:r>
              <a:rPr sz="2400" b="1" dirty="0">
                <a:solidFill>
                  <a:srgbClr val="FF0000"/>
                </a:solidFill>
                <a:latin typeface="Calibri"/>
                <a:cs typeface="Calibri"/>
              </a:rPr>
              <a:t>by</a:t>
            </a:r>
            <a:r>
              <a:rPr sz="2400" b="1" spc="-15" dirty="0">
                <a:solidFill>
                  <a:srgbClr val="FF0000"/>
                </a:solidFill>
                <a:latin typeface="Calibri"/>
                <a:cs typeface="Calibri"/>
              </a:rPr>
              <a:t> </a:t>
            </a:r>
            <a:r>
              <a:rPr sz="2400" b="1" dirty="0">
                <a:solidFill>
                  <a:srgbClr val="FF0000"/>
                </a:solidFill>
                <a:latin typeface="Calibri"/>
                <a:cs typeface="Calibri"/>
              </a:rPr>
              <a:t>guessing</a:t>
            </a:r>
            <a:r>
              <a:rPr sz="2400" b="1" spc="-20" dirty="0">
                <a:solidFill>
                  <a:srgbClr val="FF0000"/>
                </a:solidFill>
                <a:latin typeface="Calibri"/>
                <a:cs typeface="Calibri"/>
              </a:rPr>
              <a:t> </a:t>
            </a:r>
            <a:r>
              <a:rPr sz="2400" b="1" dirty="0">
                <a:solidFill>
                  <a:srgbClr val="FF0000"/>
                </a:solidFill>
                <a:latin typeface="Calibri"/>
                <a:cs typeface="Calibri"/>
              </a:rPr>
              <a:t>based</a:t>
            </a:r>
            <a:r>
              <a:rPr sz="2400" b="1" spc="-15" dirty="0">
                <a:solidFill>
                  <a:srgbClr val="FF0000"/>
                </a:solidFill>
                <a:latin typeface="Calibri"/>
                <a:cs typeface="Calibri"/>
              </a:rPr>
              <a:t> </a:t>
            </a:r>
            <a:r>
              <a:rPr sz="2400" b="1" dirty="0">
                <a:solidFill>
                  <a:srgbClr val="FF0000"/>
                </a:solidFill>
                <a:latin typeface="Calibri"/>
                <a:cs typeface="Calibri"/>
              </a:rPr>
              <a:t>on</a:t>
            </a:r>
            <a:r>
              <a:rPr sz="2400" b="1" spc="-25" dirty="0">
                <a:solidFill>
                  <a:srgbClr val="FF0000"/>
                </a:solidFill>
                <a:latin typeface="Calibri"/>
                <a:cs typeface="Calibri"/>
              </a:rPr>
              <a:t> </a:t>
            </a:r>
            <a:r>
              <a:rPr sz="2400" b="1" spc="-10" dirty="0">
                <a:solidFill>
                  <a:srgbClr val="FF0000"/>
                </a:solidFill>
                <a:latin typeface="Calibri"/>
                <a:cs typeface="Calibri"/>
              </a:rPr>
              <a:t>history…</a:t>
            </a:r>
            <a:endParaRPr sz="2400">
              <a:latin typeface="Calibri"/>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200911" y="2823972"/>
            <a:ext cx="3126105" cy="2788920"/>
            <a:chOff x="1200911" y="2823972"/>
            <a:chExt cx="3126105" cy="2788920"/>
          </a:xfrm>
        </p:grpSpPr>
        <p:sp>
          <p:nvSpPr>
            <p:cNvPr id="3" name="object 3"/>
            <p:cNvSpPr/>
            <p:nvPr/>
          </p:nvSpPr>
          <p:spPr>
            <a:xfrm>
              <a:off x="1219961" y="2843022"/>
              <a:ext cx="3088005" cy="2750820"/>
            </a:xfrm>
            <a:custGeom>
              <a:avLst/>
              <a:gdLst/>
              <a:ahLst/>
              <a:cxnLst/>
              <a:rect l="l" t="t" r="r" b="b"/>
              <a:pathLst>
                <a:path w="3088004" h="2750820">
                  <a:moveTo>
                    <a:pt x="0" y="0"/>
                  </a:moveTo>
                  <a:lnTo>
                    <a:pt x="0" y="2749829"/>
                  </a:lnTo>
                </a:path>
                <a:path w="3088004" h="2750820">
                  <a:moveTo>
                    <a:pt x="3087751" y="2750819"/>
                  </a:moveTo>
                  <a:lnTo>
                    <a:pt x="0" y="2750819"/>
                  </a:lnTo>
                </a:path>
              </a:pathLst>
            </a:custGeom>
            <a:ln w="38100">
              <a:solidFill>
                <a:srgbClr val="4471C4"/>
              </a:solidFill>
            </a:ln>
          </p:spPr>
          <p:txBody>
            <a:bodyPr wrap="square" lIns="0" tIns="0" rIns="0" bIns="0" rtlCol="0"/>
            <a:lstStyle/>
            <a:p>
              <a:endParaRPr/>
            </a:p>
          </p:txBody>
        </p:sp>
        <p:sp>
          <p:nvSpPr>
            <p:cNvPr id="4" name="object 4"/>
            <p:cNvSpPr/>
            <p:nvPr/>
          </p:nvSpPr>
          <p:spPr>
            <a:xfrm>
              <a:off x="2159508" y="3671316"/>
              <a:ext cx="451484" cy="1902460"/>
            </a:xfrm>
            <a:custGeom>
              <a:avLst/>
              <a:gdLst/>
              <a:ahLst/>
              <a:cxnLst/>
              <a:rect l="l" t="t" r="r" b="b"/>
              <a:pathLst>
                <a:path w="451485" h="1902460">
                  <a:moveTo>
                    <a:pt x="451104" y="0"/>
                  </a:moveTo>
                  <a:lnTo>
                    <a:pt x="0" y="0"/>
                  </a:lnTo>
                  <a:lnTo>
                    <a:pt x="0" y="1901951"/>
                  </a:lnTo>
                  <a:lnTo>
                    <a:pt x="451104" y="1901951"/>
                  </a:lnTo>
                  <a:lnTo>
                    <a:pt x="451104" y="0"/>
                  </a:lnTo>
                  <a:close/>
                </a:path>
              </a:pathLst>
            </a:custGeom>
            <a:solidFill>
              <a:srgbClr val="4471C4"/>
            </a:solidFill>
          </p:spPr>
          <p:txBody>
            <a:bodyPr wrap="square" lIns="0" tIns="0" rIns="0" bIns="0" rtlCol="0"/>
            <a:lstStyle/>
            <a:p>
              <a:endParaRPr/>
            </a:p>
          </p:txBody>
        </p:sp>
        <p:sp>
          <p:nvSpPr>
            <p:cNvPr id="5" name="object 5"/>
            <p:cNvSpPr/>
            <p:nvPr/>
          </p:nvSpPr>
          <p:spPr>
            <a:xfrm>
              <a:off x="2159508" y="3671316"/>
              <a:ext cx="451484" cy="1902460"/>
            </a:xfrm>
            <a:custGeom>
              <a:avLst/>
              <a:gdLst/>
              <a:ahLst/>
              <a:cxnLst/>
              <a:rect l="l" t="t" r="r" b="b"/>
              <a:pathLst>
                <a:path w="451485" h="1902460">
                  <a:moveTo>
                    <a:pt x="0" y="1901951"/>
                  </a:moveTo>
                  <a:lnTo>
                    <a:pt x="451104" y="1901951"/>
                  </a:lnTo>
                  <a:lnTo>
                    <a:pt x="451104" y="0"/>
                  </a:lnTo>
                  <a:lnTo>
                    <a:pt x="0" y="0"/>
                  </a:lnTo>
                  <a:lnTo>
                    <a:pt x="0" y="1901951"/>
                  </a:lnTo>
                  <a:close/>
                </a:path>
              </a:pathLst>
            </a:custGeom>
            <a:ln w="12700">
              <a:solidFill>
                <a:srgbClr val="2E528F"/>
              </a:solidFill>
            </a:ln>
          </p:spPr>
          <p:txBody>
            <a:bodyPr wrap="square" lIns="0" tIns="0" rIns="0" bIns="0" rtlCol="0"/>
            <a:lstStyle/>
            <a:p>
              <a:endParaRPr/>
            </a:p>
          </p:txBody>
        </p:sp>
        <p:sp>
          <p:nvSpPr>
            <p:cNvPr id="6" name="object 6"/>
            <p:cNvSpPr/>
            <p:nvPr/>
          </p:nvSpPr>
          <p:spPr>
            <a:xfrm>
              <a:off x="2977895" y="3803904"/>
              <a:ext cx="451484" cy="1769745"/>
            </a:xfrm>
            <a:custGeom>
              <a:avLst/>
              <a:gdLst/>
              <a:ahLst/>
              <a:cxnLst/>
              <a:rect l="l" t="t" r="r" b="b"/>
              <a:pathLst>
                <a:path w="451485" h="1769745">
                  <a:moveTo>
                    <a:pt x="451104" y="0"/>
                  </a:moveTo>
                  <a:lnTo>
                    <a:pt x="0" y="0"/>
                  </a:lnTo>
                  <a:lnTo>
                    <a:pt x="0" y="1769364"/>
                  </a:lnTo>
                  <a:lnTo>
                    <a:pt x="451104" y="1769364"/>
                  </a:lnTo>
                  <a:lnTo>
                    <a:pt x="451104" y="0"/>
                  </a:lnTo>
                  <a:close/>
                </a:path>
              </a:pathLst>
            </a:custGeom>
            <a:solidFill>
              <a:srgbClr val="4471C4"/>
            </a:solidFill>
          </p:spPr>
          <p:txBody>
            <a:bodyPr wrap="square" lIns="0" tIns="0" rIns="0" bIns="0" rtlCol="0"/>
            <a:lstStyle/>
            <a:p>
              <a:endParaRPr/>
            </a:p>
          </p:txBody>
        </p:sp>
        <p:sp>
          <p:nvSpPr>
            <p:cNvPr id="7" name="object 7"/>
            <p:cNvSpPr/>
            <p:nvPr/>
          </p:nvSpPr>
          <p:spPr>
            <a:xfrm>
              <a:off x="2977895" y="3803904"/>
              <a:ext cx="451484" cy="1769745"/>
            </a:xfrm>
            <a:custGeom>
              <a:avLst/>
              <a:gdLst/>
              <a:ahLst/>
              <a:cxnLst/>
              <a:rect l="l" t="t" r="r" b="b"/>
              <a:pathLst>
                <a:path w="451485" h="1769745">
                  <a:moveTo>
                    <a:pt x="0" y="1769364"/>
                  </a:moveTo>
                  <a:lnTo>
                    <a:pt x="451104" y="1769364"/>
                  </a:lnTo>
                  <a:lnTo>
                    <a:pt x="451104" y="0"/>
                  </a:lnTo>
                  <a:lnTo>
                    <a:pt x="0" y="0"/>
                  </a:lnTo>
                  <a:lnTo>
                    <a:pt x="0" y="1769364"/>
                  </a:lnTo>
                  <a:close/>
                </a:path>
              </a:pathLst>
            </a:custGeom>
            <a:ln w="12700">
              <a:solidFill>
                <a:srgbClr val="2E528F"/>
              </a:solidFill>
            </a:ln>
          </p:spPr>
          <p:txBody>
            <a:bodyPr wrap="square" lIns="0" tIns="0" rIns="0" bIns="0" rtlCol="0"/>
            <a:lstStyle/>
            <a:p>
              <a:endParaRPr/>
            </a:p>
          </p:txBody>
        </p:sp>
        <p:sp>
          <p:nvSpPr>
            <p:cNvPr id="8" name="object 8"/>
            <p:cNvSpPr/>
            <p:nvPr/>
          </p:nvSpPr>
          <p:spPr>
            <a:xfrm>
              <a:off x="3796283" y="4360163"/>
              <a:ext cx="451484" cy="1213485"/>
            </a:xfrm>
            <a:custGeom>
              <a:avLst/>
              <a:gdLst/>
              <a:ahLst/>
              <a:cxnLst/>
              <a:rect l="l" t="t" r="r" b="b"/>
              <a:pathLst>
                <a:path w="451485" h="1213485">
                  <a:moveTo>
                    <a:pt x="451103" y="0"/>
                  </a:moveTo>
                  <a:lnTo>
                    <a:pt x="0" y="0"/>
                  </a:lnTo>
                  <a:lnTo>
                    <a:pt x="0" y="1213104"/>
                  </a:lnTo>
                  <a:lnTo>
                    <a:pt x="451103" y="1213104"/>
                  </a:lnTo>
                  <a:lnTo>
                    <a:pt x="451103" y="0"/>
                  </a:lnTo>
                  <a:close/>
                </a:path>
              </a:pathLst>
            </a:custGeom>
            <a:solidFill>
              <a:srgbClr val="4471C4"/>
            </a:solidFill>
          </p:spPr>
          <p:txBody>
            <a:bodyPr wrap="square" lIns="0" tIns="0" rIns="0" bIns="0" rtlCol="0"/>
            <a:lstStyle/>
            <a:p>
              <a:endParaRPr/>
            </a:p>
          </p:txBody>
        </p:sp>
        <p:sp>
          <p:nvSpPr>
            <p:cNvPr id="9" name="object 9"/>
            <p:cNvSpPr/>
            <p:nvPr/>
          </p:nvSpPr>
          <p:spPr>
            <a:xfrm>
              <a:off x="3796283" y="4360163"/>
              <a:ext cx="451484" cy="1213485"/>
            </a:xfrm>
            <a:custGeom>
              <a:avLst/>
              <a:gdLst/>
              <a:ahLst/>
              <a:cxnLst/>
              <a:rect l="l" t="t" r="r" b="b"/>
              <a:pathLst>
                <a:path w="451485" h="1213485">
                  <a:moveTo>
                    <a:pt x="0" y="1213104"/>
                  </a:moveTo>
                  <a:lnTo>
                    <a:pt x="451103" y="1213104"/>
                  </a:lnTo>
                  <a:lnTo>
                    <a:pt x="451103" y="0"/>
                  </a:lnTo>
                  <a:lnTo>
                    <a:pt x="0" y="0"/>
                  </a:lnTo>
                  <a:lnTo>
                    <a:pt x="0" y="1213104"/>
                  </a:lnTo>
                  <a:close/>
                </a:path>
              </a:pathLst>
            </a:custGeom>
            <a:ln w="12700">
              <a:solidFill>
                <a:srgbClr val="2E528F"/>
              </a:solidFill>
            </a:ln>
          </p:spPr>
          <p:txBody>
            <a:bodyPr wrap="square" lIns="0" tIns="0" rIns="0" bIns="0" rtlCol="0"/>
            <a:lstStyle/>
            <a:p>
              <a:endParaRPr/>
            </a:p>
          </p:txBody>
        </p:sp>
      </p:grpSp>
      <p:sp>
        <p:nvSpPr>
          <p:cNvPr id="10" name="object 10"/>
          <p:cNvSpPr txBox="1"/>
          <p:nvPr/>
        </p:nvSpPr>
        <p:spPr>
          <a:xfrm>
            <a:off x="2099817" y="5532221"/>
            <a:ext cx="509905" cy="574040"/>
          </a:xfrm>
          <a:prstGeom prst="rect">
            <a:avLst/>
          </a:prstGeom>
        </p:spPr>
        <p:txBody>
          <a:bodyPr vert="horz" wrap="square" lIns="0" tIns="12700" rIns="0" bIns="0" rtlCol="0">
            <a:spAutoFit/>
          </a:bodyPr>
          <a:lstStyle/>
          <a:p>
            <a:pPr marL="12700" marR="5080">
              <a:lnSpc>
                <a:spcPct val="100000"/>
              </a:lnSpc>
              <a:spcBef>
                <a:spcPts val="100"/>
              </a:spcBef>
            </a:pPr>
            <a:r>
              <a:rPr sz="1800" spc="-20" dirty="0">
                <a:latin typeface="Calibri"/>
                <a:cs typeface="Calibri"/>
              </a:rPr>
              <a:t>Bit- PLRU</a:t>
            </a:r>
            <a:endParaRPr sz="1800">
              <a:latin typeface="Calibri"/>
              <a:cs typeface="Calibri"/>
            </a:endParaRPr>
          </a:p>
        </p:txBody>
      </p:sp>
      <p:sp>
        <p:nvSpPr>
          <p:cNvPr id="11" name="object 11"/>
          <p:cNvSpPr txBox="1"/>
          <p:nvPr/>
        </p:nvSpPr>
        <p:spPr>
          <a:xfrm>
            <a:off x="2997835" y="5532221"/>
            <a:ext cx="393065"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Calibri"/>
                <a:cs typeface="Calibri"/>
              </a:rPr>
              <a:t>LRU</a:t>
            </a:r>
            <a:endParaRPr sz="1800">
              <a:latin typeface="Calibri"/>
              <a:cs typeface="Calibri"/>
            </a:endParaRPr>
          </a:p>
        </p:txBody>
      </p:sp>
      <p:sp>
        <p:nvSpPr>
          <p:cNvPr id="12" name="object 12"/>
          <p:cNvSpPr txBox="1"/>
          <p:nvPr/>
        </p:nvSpPr>
        <p:spPr>
          <a:xfrm>
            <a:off x="3811270" y="5532221"/>
            <a:ext cx="426720"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Calibri"/>
                <a:cs typeface="Calibri"/>
              </a:rPr>
              <a:t>MIN</a:t>
            </a:r>
            <a:endParaRPr sz="1800">
              <a:latin typeface="Calibri"/>
              <a:cs typeface="Calibri"/>
            </a:endParaRPr>
          </a:p>
        </p:txBody>
      </p:sp>
      <p:sp>
        <p:nvSpPr>
          <p:cNvPr id="13" name="object 13"/>
          <p:cNvSpPr txBox="1"/>
          <p:nvPr/>
        </p:nvSpPr>
        <p:spPr>
          <a:xfrm>
            <a:off x="558342" y="3534553"/>
            <a:ext cx="528320" cy="1715770"/>
          </a:xfrm>
          <a:prstGeom prst="rect">
            <a:avLst/>
          </a:prstGeom>
        </p:spPr>
        <p:txBody>
          <a:bodyPr vert="vert270" wrap="square" lIns="0" tIns="0" rIns="0" bIns="0" rtlCol="0">
            <a:spAutoFit/>
          </a:bodyPr>
          <a:lstStyle/>
          <a:p>
            <a:pPr marL="12700">
              <a:lnSpc>
                <a:spcPts val="1810"/>
              </a:lnSpc>
            </a:pPr>
            <a:r>
              <a:rPr sz="1800" dirty="0">
                <a:latin typeface="Calibri"/>
                <a:cs typeface="Calibri"/>
              </a:rPr>
              <a:t>Misses</a:t>
            </a:r>
            <a:r>
              <a:rPr sz="1800" spc="-20" dirty="0">
                <a:latin typeface="Calibri"/>
                <a:cs typeface="Calibri"/>
              </a:rPr>
              <a:t> </a:t>
            </a:r>
            <a:r>
              <a:rPr sz="1800" dirty="0">
                <a:latin typeface="Calibri"/>
                <a:cs typeface="Calibri"/>
              </a:rPr>
              <a:t>per</a:t>
            </a:r>
            <a:r>
              <a:rPr sz="1800" spc="-5" dirty="0">
                <a:latin typeface="Calibri"/>
                <a:cs typeface="Calibri"/>
              </a:rPr>
              <a:t> </a:t>
            </a:r>
            <a:r>
              <a:rPr sz="1800" spc="-20" dirty="0">
                <a:latin typeface="Calibri"/>
                <a:cs typeface="Calibri"/>
              </a:rPr>
              <a:t>Kilo</a:t>
            </a:r>
            <a:endParaRPr sz="1800">
              <a:latin typeface="Calibri"/>
              <a:cs typeface="Calibri"/>
            </a:endParaRPr>
          </a:p>
          <a:p>
            <a:pPr marL="12700">
              <a:lnSpc>
                <a:spcPct val="100000"/>
              </a:lnSpc>
            </a:pPr>
            <a:r>
              <a:rPr sz="1800" dirty="0">
                <a:latin typeface="Calibri"/>
                <a:cs typeface="Calibri"/>
              </a:rPr>
              <a:t>Instruction</a:t>
            </a:r>
            <a:r>
              <a:rPr sz="1800" spc="-40" dirty="0">
                <a:latin typeface="Calibri"/>
                <a:cs typeface="Calibri"/>
              </a:rPr>
              <a:t> </a:t>
            </a:r>
            <a:r>
              <a:rPr sz="1800" spc="-10" dirty="0">
                <a:latin typeface="Calibri"/>
                <a:cs typeface="Calibri"/>
              </a:rPr>
              <a:t>(MPKI)</a:t>
            </a:r>
            <a:endParaRPr sz="1800">
              <a:latin typeface="Calibri"/>
              <a:cs typeface="Calibri"/>
            </a:endParaRPr>
          </a:p>
        </p:txBody>
      </p:sp>
      <p:sp>
        <p:nvSpPr>
          <p:cNvPr id="14" name="object 14"/>
          <p:cNvSpPr txBox="1"/>
          <p:nvPr/>
        </p:nvSpPr>
        <p:spPr>
          <a:xfrm>
            <a:off x="2548889" y="2352547"/>
            <a:ext cx="2319020" cy="84836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alibri"/>
                <a:cs typeface="Calibri"/>
              </a:rPr>
              <a:t>Notional</a:t>
            </a:r>
            <a:r>
              <a:rPr sz="1800" spc="-5" dirty="0">
                <a:latin typeface="Calibri"/>
                <a:cs typeface="Calibri"/>
              </a:rPr>
              <a:t> </a:t>
            </a:r>
            <a:r>
              <a:rPr sz="1800" dirty="0">
                <a:latin typeface="Calibri"/>
                <a:cs typeface="Calibri"/>
              </a:rPr>
              <a:t>Plot:</a:t>
            </a:r>
            <a:r>
              <a:rPr sz="1800" spc="5" dirty="0">
                <a:latin typeface="Calibri"/>
                <a:cs typeface="Calibri"/>
              </a:rPr>
              <a:t> </a:t>
            </a:r>
            <a:r>
              <a:rPr sz="1800" dirty="0">
                <a:latin typeface="Calibri"/>
                <a:cs typeface="Calibri"/>
              </a:rPr>
              <a:t>not</a:t>
            </a:r>
            <a:r>
              <a:rPr sz="1800" spc="5" dirty="0">
                <a:latin typeface="Calibri"/>
                <a:cs typeface="Calibri"/>
              </a:rPr>
              <a:t> </a:t>
            </a:r>
            <a:r>
              <a:rPr sz="1800" spc="-20" dirty="0">
                <a:latin typeface="Calibri"/>
                <a:cs typeface="Calibri"/>
              </a:rPr>
              <a:t>real </a:t>
            </a:r>
            <a:r>
              <a:rPr sz="1800" dirty="0">
                <a:latin typeface="Calibri"/>
                <a:cs typeface="Calibri"/>
              </a:rPr>
              <a:t>data</a:t>
            </a:r>
            <a:r>
              <a:rPr sz="1800" spc="-65" dirty="0">
                <a:latin typeface="Calibri"/>
                <a:cs typeface="Calibri"/>
              </a:rPr>
              <a:t> </a:t>
            </a:r>
            <a:r>
              <a:rPr sz="1800" spc="-20" dirty="0">
                <a:latin typeface="Calibri"/>
                <a:cs typeface="Calibri"/>
              </a:rPr>
              <a:t>(You</a:t>
            </a:r>
            <a:r>
              <a:rPr sz="1800" spc="-35" dirty="0">
                <a:latin typeface="Calibri"/>
                <a:cs typeface="Calibri"/>
              </a:rPr>
              <a:t> </a:t>
            </a:r>
            <a:r>
              <a:rPr sz="1800" dirty="0">
                <a:latin typeface="Calibri"/>
                <a:cs typeface="Calibri"/>
              </a:rPr>
              <a:t>measure</a:t>
            </a:r>
            <a:r>
              <a:rPr sz="1800" spc="-45" dirty="0">
                <a:latin typeface="Calibri"/>
                <a:cs typeface="Calibri"/>
              </a:rPr>
              <a:t> </a:t>
            </a:r>
            <a:r>
              <a:rPr sz="1800" spc="-20" dirty="0">
                <a:latin typeface="Calibri"/>
                <a:cs typeface="Calibri"/>
              </a:rPr>
              <a:t>these </a:t>
            </a:r>
            <a:r>
              <a:rPr sz="1800" dirty="0">
                <a:latin typeface="Calibri"/>
                <a:cs typeface="Calibri"/>
              </a:rPr>
              <a:t>in Lab</a:t>
            </a:r>
            <a:r>
              <a:rPr sz="1800" spc="10" dirty="0">
                <a:latin typeface="Calibri"/>
                <a:cs typeface="Calibri"/>
              </a:rPr>
              <a:t> </a:t>
            </a:r>
            <a:r>
              <a:rPr sz="1800" spc="-25" dirty="0">
                <a:latin typeface="Calibri"/>
                <a:cs typeface="Calibri"/>
              </a:rPr>
              <a:t>2!)</a:t>
            </a:r>
            <a:endParaRPr sz="1800">
              <a:latin typeface="Calibri"/>
              <a:cs typeface="Calibri"/>
            </a:endParaRPr>
          </a:p>
        </p:txBody>
      </p:sp>
      <p:grpSp>
        <p:nvGrpSpPr>
          <p:cNvPr id="15" name="object 15"/>
          <p:cNvGrpSpPr/>
          <p:nvPr/>
        </p:nvGrpSpPr>
        <p:grpSpPr>
          <a:xfrm>
            <a:off x="1407922" y="2835910"/>
            <a:ext cx="464184" cy="2743835"/>
            <a:chOff x="1407922" y="2835910"/>
            <a:chExt cx="464184" cy="2743835"/>
          </a:xfrm>
        </p:grpSpPr>
        <p:sp>
          <p:nvSpPr>
            <p:cNvPr id="16" name="object 16"/>
            <p:cNvSpPr/>
            <p:nvPr/>
          </p:nvSpPr>
          <p:spPr>
            <a:xfrm>
              <a:off x="1414272" y="2842260"/>
              <a:ext cx="451484" cy="2731135"/>
            </a:xfrm>
            <a:custGeom>
              <a:avLst/>
              <a:gdLst/>
              <a:ahLst/>
              <a:cxnLst/>
              <a:rect l="l" t="t" r="r" b="b"/>
              <a:pathLst>
                <a:path w="451485" h="2731135">
                  <a:moveTo>
                    <a:pt x="451103" y="0"/>
                  </a:moveTo>
                  <a:lnTo>
                    <a:pt x="0" y="0"/>
                  </a:lnTo>
                  <a:lnTo>
                    <a:pt x="0" y="2731008"/>
                  </a:lnTo>
                  <a:lnTo>
                    <a:pt x="451103" y="2731008"/>
                  </a:lnTo>
                  <a:lnTo>
                    <a:pt x="451103" y="0"/>
                  </a:lnTo>
                  <a:close/>
                </a:path>
              </a:pathLst>
            </a:custGeom>
            <a:solidFill>
              <a:srgbClr val="4471C4"/>
            </a:solidFill>
          </p:spPr>
          <p:txBody>
            <a:bodyPr wrap="square" lIns="0" tIns="0" rIns="0" bIns="0" rtlCol="0"/>
            <a:lstStyle/>
            <a:p>
              <a:endParaRPr/>
            </a:p>
          </p:txBody>
        </p:sp>
        <p:sp>
          <p:nvSpPr>
            <p:cNvPr id="17" name="object 17"/>
            <p:cNvSpPr/>
            <p:nvPr/>
          </p:nvSpPr>
          <p:spPr>
            <a:xfrm>
              <a:off x="1414272" y="2842260"/>
              <a:ext cx="451484" cy="2731135"/>
            </a:xfrm>
            <a:custGeom>
              <a:avLst/>
              <a:gdLst/>
              <a:ahLst/>
              <a:cxnLst/>
              <a:rect l="l" t="t" r="r" b="b"/>
              <a:pathLst>
                <a:path w="451485" h="2731135">
                  <a:moveTo>
                    <a:pt x="0" y="2731008"/>
                  </a:moveTo>
                  <a:lnTo>
                    <a:pt x="451103" y="2731008"/>
                  </a:lnTo>
                  <a:lnTo>
                    <a:pt x="451103" y="0"/>
                  </a:lnTo>
                  <a:lnTo>
                    <a:pt x="0" y="0"/>
                  </a:lnTo>
                  <a:lnTo>
                    <a:pt x="0" y="2731008"/>
                  </a:lnTo>
                  <a:close/>
                </a:path>
              </a:pathLst>
            </a:custGeom>
            <a:ln w="12700">
              <a:solidFill>
                <a:srgbClr val="2E528F"/>
              </a:solidFill>
            </a:ln>
          </p:spPr>
          <p:txBody>
            <a:bodyPr wrap="square" lIns="0" tIns="0" rIns="0" bIns="0" rtlCol="0"/>
            <a:lstStyle/>
            <a:p>
              <a:endParaRPr/>
            </a:p>
          </p:txBody>
        </p:sp>
      </p:grpSp>
      <p:sp>
        <p:nvSpPr>
          <p:cNvPr id="18" name="object 18"/>
          <p:cNvSpPr txBox="1"/>
          <p:nvPr/>
        </p:nvSpPr>
        <p:spPr>
          <a:xfrm>
            <a:off x="1453641" y="5591352"/>
            <a:ext cx="273050" cy="300355"/>
          </a:xfrm>
          <a:prstGeom prst="rect">
            <a:avLst/>
          </a:prstGeom>
        </p:spPr>
        <p:txBody>
          <a:bodyPr vert="horz" wrap="square" lIns="0" tIns="12700" rIns="0" bIns="0" rtlCol="0">
            <a:spAutoFit/>
          </a:bodyPr>
          <a:lstStyle/>
          <a:p>
            <a:pPr marL="12700">
              <a:lnSpc>
                <a:spcPct val="100000"/>
              </a:lnSpc>
              <a:spcBef>
                <a:spcPts val="100"/>
              </a:spcBef>
            </a:pPr>
            <a:r>
              <a:rPr sz="1800" spc="-25" dirty="0">
                <a:latin typeface="Calibri"/>
                <a:cs typeface="Calibri"/>
              </a:rPr>
              <a:t>RR</a:t>
            </a:r>
            <a:endParaRPr sz="1800">
              <a:latin typeface="Calibri"/>
              <a:cs typeface="Calibri"/>
            </a:endParaRPr>
          </a:p>
        </p:txBody>
      </p:sp>
      <p:sp>
        <p:nvSpPr>
          <p:cNvPr id="19" name="object 19"/>
          <p:cNvSpPr txBox="1">
            <a:spLocks noGrp="1"/>
          </p:cNvSpPr>
          <p:nvPr>
            <p:ph type="title"/>
          </p:nvPr>
        </p:nvSpPr>
        <p:spPr>
          <a:xfrm>
            <a:off x="916939" y="307924"/>
            <a:ext cx="10669905" cy="2153920"/>
          </a:xfrm>
          <a:prstGeom prst="rect">
            <a:avLst/>
          </a:prstGeom>
        </p:spPr>
        <p:txBody>
          <a:bodyPr vert="horz" wrap="square" lIns="0" tIns="89535" rIns="0" bIns="0" rtlCol="0">
            <a:spAutoFit/>
          </a:bodyPr>
          <a:lstStyle/>
          <a:p>
            <a:pPr marL="12700" marR="1991360">
              <a:lnSpc>
                <a:spcPts val="4750"/>
              </a:lnSpc>
              <a:spcBef>
                <a:spcPts val="705"/>
              </a:spcBef>
            </a:pPr>
            <a:r>
              <a:rPr dirty="0"/>
              <a:t>Replacement</a:t>
            </a:r>
            <a:r>
              <a:rPr spc="-125" dirty="0"/>
              <a:t> </a:t>
            </a:r>
            <a:r>
              <a:rPr dirty="0"/>
              <a:t>Policies</a:t>
            </a:r>
            <a:r>
              <a:rPr spc="-135" dirty="0"/>
              <a:t> </a:t>
            </a:r>
            <a:r>
              <a:rPr dirty="0"/>
              <a:t>–</a:t>
            </a:r>
            <a:r>
              <a:rPr spc="-130" dirty="0"/>
              <a:t> </a:t>
            </a:r>
            <a:r>
              <a:rPr dirty="0"/>
              <a:t>Performance</a:t>
            </a:r>
            <a:r>
              <a:rPr spc="-120" dirty="0"/>
              <a:t> </a:t>
            </a:r>
            <a:r>
              <a:rPr spc="-50" dirty="0"/>
              <a:t>&amp; </a:t>
            </a:r>
            <a:r>
              <a:rPr dirty="0"/>
              <a:t>Complexity</a:t>
            </a:r>
            <a:r>
              <a:rPr spc="-105" dirty="0"/>
              <a:t> </a:t>
            </a:r>
            <a:r>
              <a:rPr dirty="0"/>
              <a:t>Cost/Benefit</a:t>
            </a:r>
            <a:r>
              <a:rPr spc="-105" dirty="0"/>
              <a:t> </a:t>
            </a:r>
            <a:r>
              <a:rPr spc="-10" dirty="0"/>
              <a:t>Analysis</a:t>
            </a:r>
          </a:p>
          <a:p>
            <a:pPr marL="5641975" marR="5080">
              <a:lnSpc>
                <a:spcPct val="100000"/>
              </a:lnSpc>
              <a:spcBef>
                <a:spcPts val="890"/>
              </a:spcBef>
            </a:pPr>
            <a:r>
              <a:rPr sz="2400" b="1" dirty="0">
                <a:latin typeface="Calibri"/>
                <a:cs typeface="Calibri"/>
              </a:rPr>
              <a:t>RR:</a:t>
            </a:r>
            <a:r>
              <a:rPr sz="2400" b="1" spc="-40" dirty="0">
                <a:latin typeface="Calibri"/>
                <a:cs typeface="Calibri"/>
              </a:rPr>
              <a:t> </a:t>
            </a:r>
            <a:r>
              <a:rPr sz="2400" b="0" dirty="0">
                <a:latin typeface="Calibri"/>
                <a:cs typeface="Calibri"/>
              </a:rPr>
              <a:t>log(set</a:t>
            </a:r>
            <a:r>
              <a:rPr sz="2400" b="0" spc="-40" dirty="0">
                <a:latin typeface="Calibri"/>
                <a:cs typeface="Calibri"/>
              </a:rPr>
              <a:t> </a:t>
            </a:r>
            <a:r>
              <a:rPr sz="2400" b="0" dirty="0">
                <a:latin typeface="Calibri"/>
                <a:cs typeface="Calibri"/>
              </a:rPr>
              <a:t>size)</a:t>
            </a:r>
            <a:r>
              <a:rPr sz="2400" b="0" spc="-30" dirty="0">
                <a:latin typeface="Calibri"/>
                <a:cs typeface="Calibri"/>
              </a:rPr>
              <a:t> </a:t>
            </a:r>
            <a:r>
              <a:rPr sz="2400" b="0" dirty="0">
                <a:latin typeface="Calibri"/>
                <a:cs typeface="Calibri"/>
              </a:rPr>
              <a:t>bits</a:t>
            </a:r>
            <a:r>
              <a:rPr sz="2400" b="0" spc="-40" dirty="0">
                <a:latin typeface="Calibri"/>
                <a:cs typeface="Calibri"/>
              </a:rPr>
              <a:t> </a:t>
            </a:r>
            <a:r>
              <a:rPr sz="2400" b="0" dirty="0">
                <a:latin typeface="Calibri"/>
                <a:cs typeface="Calibri"/>
              </a:rPr>
              <a:t>per</a:t>
            </a:r>
            <a:r>
              <a:rPr sz="2400" b="0" spc="-20" dirty="0">
                <a:latin typeface="Calibri"/>
                <a:cs typeface="Calibri"/>
              </a:rPr>
              <a:t> </a:t>
            </a:r>
            <a:r>
              <a:rPr sz="2400" b="0" dirty="0">
                <a:latin typeface="Calibri"/>
                <a:cs typeface="Calibri"/>
              </a:rPr>
              <a:t>set</a:t>
            </a:r>
            <a:r>
              <a:rPr sz="2400" b="0" spc="-35" dirty="0">
                <a:latin typeface="Calibri"/>
                <a:cs typeface="Calibri"/>
              </a:rPr>
              <a:t> </a:t>
            </a:r>
            <a:r>
              <a:rPr sz="2400" b="0" dirty="0">
                <a:latin typeface="Calibri"/>
                <a:cs typeface="Calibri"/>
              </a:rPr>
              <a:t>to</a:t>
            </a:r>
            <a:r>
              <a:rPr sz="2400" b="0" spc="-30" dirty="0">
                <a:latin typeface="Calibri"/>
                <a:cs typeface="Calibri"/>
              </a:rPr>
              <a:t> </a:t>
            </a:r>
            <a:r>
              <a:rPr sz="2400" b="0" dirty="0">
                <a:latin typeface="Calibri"/>
                <a:cs typeface="Calibri"/>
              </a:rPr>
              <a:t>track</a:t>
            </a:r>
            <a:r>
              <a:rPr sz="2400" b="0" spc="-40" dirty="0">
                <a:latin typeface="Calibri"/>
                <a:cs typeface="Calibri"/>
              </a:rPr>
              <a:t> </a:t>
            </a:r>
            <a:r>
              <a:rPr sz="2400" b="0" spc="-20" dirty="0">
                <a:latin typeface="Calibri"/>
                <a:cs typeface="Calibri"/>
              </a:rPr>
              <a:t>next </a:t>
            </a:r>
            <a:r>
              <a:rPr sz="2400" b="0" dirty="0">
                <a:latin typeface="Calibri"/>
                <a:cs typeface="Calibri"/>
              </a:rPr>
              <a:t>to</a:t>
            </a:r>
            <a:r>
              <a:rPr sz="2400" b="0" spc="-35" dirty="0">
                <a:latin typeface="Calibri"/>
                <a:cs typeface="Calibri"/>
              </a:rPr>
              <a:t> </a:t>
            </a:r>
            <a:r>
              <a:rPr sz="2400" b="0" dirty="0">
                <a:latin typeface="Calibri"/>
                <a:cs typeface="Calibri"/>
              </a:rPr>
              <a:t>evict,</a:t>
            </a:r>
            <a:r>
              <a:rPr sz="2400" b="0" spc="-20" dirty="0">
                <a:latin typeface="Calibri"/>
                <a:cs typeface="Calibri"/>
              </a:rPr>
              <a:t> </a:t>
            </a:r>
            <a:r>
              <a:rPr sz="2400" b="0" dirty="0">
                <a:latin typeface="Calibri"/>
                <a:cs typeface="Calibri"/>
              </a:rPr>
              <a:t>no</a:t>
            </a:r>
            <a:r>
              <a:rPr sz="2400" b="0" spc="-25" dirty="0">
                <a:latin typeface="Calibri"/>
                <a:cs typeface="Calibri"/>
              </a:rPr>
              <a:t> </a:t>
            </a:r>
            <a:r>
              <a:rPr sz="2400" b="0" dirty="0">
                <a:latin typeface="Calibri"/>
                <a:cs typeface="Calibri"/>
              </a:rPr>
              <a:t>action</a:t>
            </a:r>
            <a:r>
              <a:rPr sz="2400" b="0" spc="-35" dirty="0">
                <a:latin typeface="Calibri"/>
                <a:cs typeface="Calibri"/>
              </a:rPr>
              <a:t> </a:t>
            </a:r>
            <a:r>
              <a:rPr sz="2400" b="0" dirty="0">
                <a:latin typeface="Calibri"/>
                <a:cs typeface="Calibri"/>
              </a:rPr>
              <a:t>on</a:t>
            </a:r>
            <a:r>
              <a:rPr sz="2400" b="0" spc="-20" dirty="0">
                <a:latin typeface="Calibri"/>
                <a:cs typeface="Calibri"/>
              </a:rPr>
              <a:t> </a:t>
            </a:r>
            <a:r>
              <a:rPr sz="2400" b="0" spc="-10" dirty="0">
                <a:latin typeface="Calibri"/>
                <a:cs typeface="Calibri"/>
              </a:rPr>
              <a:t>access</a:t>
            </a:r>
            <a:endParaRPr sz="2400">
              <a:latin typeface="Calibri"/>
              <a:cs typeface="Calibri"/>
            </a:endParaRPr>
          </a:p>
        </p:txBody>
      </p:sp>
      <p:sp>
        <p:nvSpPr>
          <p:cNvPr id="20" name="object 20"/>
          <p:cNvSpPr txBox="1"/>
          <p:nvPr/>
        </p:nvSpPr>
        <p:spPr>
          <a:xfrm>
            <a:off x="6546595" y="2801569"/>
            <a:ext cx="4877435" cy="1489075"/>
          </a:xfrm>
          <a:prstGeom prst="rect">
            <a:avLst/>
          </a:prstGeom>
        </p:spPr>
        <p:txBody>
          <a:bodyPr vert="horz" wrap="square" lIns="0" tIns="12700" rIns="0" bIns="0" rtlCol="0">
            <a:spAutoFit/>
          </a:bodyPr>
          <a:lstStyle/>
          <a:p>
            <a:pPr marL="12700" marR="5080" algn="just">
              <a:lnSpc>
                <a:spcPct val="100000"/>
              </a:lnSpc>
              <a:spcBef>
                <a:spcPts val="100"/>
              </a:spcBef>
            </a:pPr>
            <a:r>
              <a:rPr sz="2400" b="1" spc="-10" dirty="0">
                <a:latin typeface="Calibri"/>
                <a:cs typeface="Calibri"/>
              </a:rPr>
              <a:t>Bit-</a:t>
            </a:r>
            <a:r>
              <a:rPr sz="2400" b="1" dirty="0">
                <a:latin typeface="Calibri"/>
                <a:cs typeface="Calibri"/>
              </a:rPr>
              <a:t>PLRU:</a:t>
            </a:r>
            <a:r>
              <a:rPr sz="2400" b="1" spc="-15" dirty="0">
                <a:latin typeface="Calibri"/>
                <a:cs typeface="Calibri"/>
              </a:rPr>
              <a:t> </a:t>
            </a:r>
            <a:r>
              <a:rPr sz="2400" dirty="0">
                <a:latin typeface="Calibri"/>
                <a:cs typeface="Calibri"/>
              </a:rPr>
              <a:t>1</a:t>
            </a:r>
            <a:r>
              <a:rPr sz="2400" spc="-5" dirty="0">
                <a:latin typeface="Calibri"/>
                <a:cs typeface="Calibri"/>
              </a:rPr>
              <a:t> </a:t>
            </a:r>
            <a:r>
              <a:rPr sz="2400" dirty="0">
                <a:latin typeface="Calibri"/>
                <a:cs typeface="Calibri"/>
              </a:rPr>
              <a:t>MRU</a:t>
            </a:r>
            <a:r>
              <a:rPr sz="2400" spc="-20" dirty="0">
                <a:latin typeface="Calibri"/>
                <a:cs typeface="Calibri"/>
              </a:rPr>
              <a:t> </a:t>
            </a:r>
            <a:r>
              <a:rPr sz="2400" dirty="0">
                <a:latin typeface="Calibri"/>
                <a:cs typeface="Calibri"/>
              </a:rPr>
              <a:t>bit</a:t>
            </a:r>
            <a:r>
              <a:rPr sz="2400" spc="-15" dirty="0">
                <a:latin typeface="Calibri"/>
                <a:cs typeface="Calibri"/>
              </a:rPr>
              <a:t> </a:t>
            </a:r>
            <a:r>
              <a:rPr sz="2400" dirty="0">
                <a:latin typeface="Calibri"/>
                <a:cs typeface="Calibri"/>
              </a:rPr>
              <a:t>per block</a:t>
            </a:r>
            <a:r>
              <a:rPr sz="2400" spc="-15" dirty="0">
                <a:latin typeface="Calibri"/>
                <a:cs typeface="Calibri"/>
              </a:rPr>
              <a:t> </a:t>
            </a:r>
            <a:r>
              <a:rPr sz="2400" dirty="0">
                <a:latin typeface="Calibri"/>
                <a:cs typeface="Calibri"/>
              </a:rPr>
              <a:t>+</a:t>
            </a:r>
            <a:r>
              <a:rPr sz="2400" spc="5" dirty="0">
                <a:latin typeface="Calibri"/>
                <a:cs typeface="Calibri"/>
              </a:rPr>
              <a:t> </a:t>
            </a:r>
            <a:r>
              <a:rPr sz="2400" spc="-10" dirty="0">
                <a:latin typeface="Calibri"/>
                <a:cs typeface="Calibri"/>
              </a:rPr>
              <a:t>log(set </a:t>
            </a:r>
            <a:r>
              <a:rPr sz="2400" dirty="0">
                <a:latin typeface="Calibri"/>
                <a:cs typeface="Calibri"/>
              </a:rPr>
              <a:t>size)</a:t>
            </a:r>
            <a:r>
              <a:rPr sz="2400" spc="-40" dirty="0">
                <a:latin typeface="Calibri"/>
                <a:cs typeface="Calibri"/>
              </a:rPr>
              <a:t> </a:t>
            </a:r>
            <a:r>
              <a:rPr sz="2400" dirty="0">
                <a:latin typeface="Calibri"/>
                <a:cs typeface="Calibri"/>
              </a:rPr>
              <a:t>bits</a:t>
            </a:r>
            <a:r>
              <a:rPr sz="2400" spc="-45" dirty="0">
                <a:latin typeface="Calibri"/>
                <a:cs typeface="Calibri"/>
              </a:rPr>
              <a:t> </a:t>
            </a:r>
            <a:r>
              <a:rPr sz="2400" dirty="0">
                <a:latin typeface="Calibri"/>
                <a:cs typeface="Calibri"/>
              </a:rPr>
              <a:t>per</a:t>
            </a:r>
            <a:r>
              <a:rPr sz="2400" spc="-20" dirty="0">
                <a:latin typeface="Calibri"/>
                <a:cs typeface="Calibri"/>
              </a:rPr>
              <a:t> </a:t>
            </a:r>
            <a:r>
              <a:rPr sz="2400" dirty="0">
                <a:latin typeface="Calibri"/>
                <a:cs typeface="Calibri"/>
              </a:rPr>
              <a:t>set</a:t>
            </a:r>
            <a:r>
              <a:rPr sz="2400" spc="-30" dirty="0">
                <a:latin typeface="Calibri"/>
                <a:cs typeface="Calibri"/>
              </a:rPr>
              <a:t> </a:t>
            </a:r>
            <a:r>
              <a:rPr sz="2400" dirty="0">
                <a:latin typeface="Calibri"/>
                <a:cs typeface="Calibri"/>
              </a:rPr>
              <a:t>(or</a:t>
            </a:r>
            <a:r>
              <a:rPr sz="2400" spc="-40" dirty="0">
                <a:latin typeface="Calibri"/>
                <a:cs typeface="Calibri"/>
              </a:rPr>
              <a:t> </a:t>
            </a:r>
            <a:r>
              <a:rPr sz="2400" dirty="0">
                <a:latin typeface="Calibri"/>
                <a:cs typeface="Calibri"/>
              </a:rPr>
              <a:t>equivalent</a:t>
            </a:r>
            <a:r>
              <a:rPr sz="2400" spc="-30" dirty="0">
                <a:latin typeface="Calibri"/>
                <a:cs typeface="Calibri"/>
              </a:rPr>
              <a:t> </a:t>
            </a:r>
            <a:r>
              <a:rPr sz="2400" dirty="0">
                <a:latin typeface="Calibri"/>
                <a:cs typeface="Calibri"/>
              </a:rPr>
              <a:t>logic)</a:t>
            </a:r>
            <a:r>
              <a:rPr sz="2400" spc="-40" dirty="0">
                <a:latin typeface="Calibri"/>
                <a:cs typeface="Calibri"/>
              </a:rPr>
              <a:t> </a:t>
            </a:r>
            <a:r>
              <a:rPr sz="2400" spc="-25" dirty="0">
                <a:latin typeface="Calibri"/>
                <a:cs typeface="Calibri"/>
              </a:rPr>
              <a:t>to </a:t>
            </a:r>
            <a:r>
              <a:rPr sz="2400" dirty="0">
                <a:latin typeface="Calibri"/>
                <a:cs typeface="Calibri"/>
              </a:rPr>
              <a:t>detect</a:t>
            </a:r>
            <a:r>
              <a:rPr sz="2400" spc="-45" dirty="0">
                <a:latin typeface="Calibri"/>
                <a:cs typeface="Calibri"/>
              </a:rPr>
              <a:t> </a:t>
            </a:r>
            <a:r>
              <a:rPr sz="2400" dirty="0">
                <a:latin typeface="Calibri"/>
                <a:cs typeface="Calibri"/>
              </a:rPr>
              <a:t>all</a:t>
            </a:r>
            <a:r>
              <a:rPr sz="2400" spc="-15" dirty="0">
                <a:latin typeface="Calibri"/>
                <a:cs typeface="Calibri"/>
              </a:rPr>
              <a:t> </a:t>
            </a:r>
            <a:r>
              <a:rPr sz="2400" spc="-20" dirty="0">
                <a:latin typeface="Calibri"/>
                <a:cs typeface="Calibri"/>
              </a:rPr>
              <a:t>set,</a:t>
            </a:r>
            <a:endParaRPr sz="2400">
              <a:latin typeface="Calibri"/>
              <a:cs typeface="Calibri"/>
            </a:endParaRPr>
          </a:p>
          <a:p>
            <a:pPr marL="12700" algn="just">
              <a:lnSpc>
                <a:spcPct val="100000"/>
              </a:lnSpc>
              <a:spcBef>
                <a:spcPts val="5"/>
              </a:spcBef>
            </a:pPr>
            <a:r>
              <a:rPr sz="2400" dirty="0">
                <a:latin typeface="Calibri"/>
                <a:cs typeface="Calibri"/>
              </a:rPr>
              <a:t>Clear</a:t>
            </a:r>
            <a:r>
              <a:rPr sz="2400" spc="-40" dirty="0">
                <a:latin typeface="Calibri"/>
                <a:cs typeface="Calibri"/>
              </a:rPr>
              <a:t> </a:t>
            </a:r>
            <a:r>
              <a:rPr sz="2400" dirty="0">
                <a:latin typeface="Calibri"/>
                <a:cs typeface="Calibri"/>
              </a:rPr>
              <a:t>bits</a:t>
            </a:r>
            <a:r>
              <a:rPr sz="2400" spc="-15" dirty="0">
                <a:latin typeface="Calibri"/>
                <a:cs typeface="Calibri"/>
              </a:rPr>
              <a:t> </a:t>
            </a:r>
            <a:r>
              <a:rPr sz="2400" dirty="0">
                <a:latin typeface="Calibri"/>
                <a:cs typeface="Calibri"/>
              </a:rPr>
              <a:t>on</a:t>
            </a:r>
            <a:r>
              <a:rPr sz="2400" spc="-15" dirty="0">
                <a:latin typeface="Calibri"/>
                <a:cs typeface="Calibri"/>
              </a:rPr>
              <a:t> </a:t>
            </a:r>
            <a:r>
              <a:rPr sz="2400" dirty="0">
                <a:latin typeface="Calibri"/>
                <a:cs typeface="Calibri"/>
              </a:rPr>
              <a:t>access</a:t>
            </a:r>
            <a:r>
              <a:rPr sz="2400" spc="-30" dirty="0">
                <a:latin typeface="Calibri"/>
                <a:cs typeface="Calibri"/>
              </a:rPr>
              <a:t> </a:t>
            </a:r>
            <a:r>
              <a:rPr sz="2400" dirty="0">
                <a:latin typeface="Calibri"/>
                <a:cs typeface="Calibri"/>
              </a:rPr>
              <a:t>if</a:t>
            </a:r>
            <a:r>
              <a:rPr sz="2400" spc="-10" dirty="0">
                <a:latin typeface="Calibri"/>
                <a:cs typeface="Calibri"/>
              </a:rPr>
              <a:t> </a:t>
            </a:r>
            <a:r>
              <a:rPr sz="2400" dirty="0">
                <a:latin typeface="Calibri"/>
                <a:cs typeface="Calibri"/>
              </a:rPr>
              <a:t>all</a:t>
            </a:r>
            <a:r>
              <a:rPr sz="2400" spc="-25" dirty="0">
                <a:latin typeface="Calibri"/>
                <a:cs typeface="Calibri"/>
              </a:rPr>
              <a:t> </a:t>
            </a:r>
            <a:r>
              <a:rPr sz="2400" dirty="0">
                <a:latin typeface="Calibri"/>
                <a:cs typeface="Calibri"/>
              </a:rPr>
              <a:t>bits</a:t>
            </a:r>
            <a:r>
              <a:rPr sz="2400" spc="-15" dirty="0">
                <a:latin typeface="Calibri"/>
                <a:cs typeface="Calibri"/>
              </a:rPr>
              <a:t> </a:t>
            </a:r>
            <a:r>
              <a:rPr sz="2400" spc="-25" dirty="0">
                <a:latin typeface="Calibri"/>
                <a:cs typeface="Calibri"/>
              </a:rPr>
              <a:t>set</a:t>
            </a:r>
            <a:endParaRPr sz="2400">
              <a:latin typeface="Calibri"/>
              <a:cs typeface="Calibri"/>
            </a:endParaRPr>
          </a:p>
        </p:txBody>
      </p:sp>
      <p:sp>
        <p:nvSpPr>
          <p:cNvPr id="21" name="object 21"/>
          <p:cNvSpPr txBox="1"/>
          <p:nvPr/>
        </p:nvSpPr>
        <p:spPr>
          <a:xfrm>
            <a:off x="6546595" y="4631182"/>
            <a:ext cx="5085715" cy="756920"/>
          </a:xfrm>
          <a:prstGeom prst="rect">
            <a:avLst/>
          </a:prstGeom>
        </p:spPr>
        <p:txBody>
          <a:bodyPr vert="horz" wrap="square" lIns="0" tIns="12700" rIns="0" bIns="0" rtlCol="0">
            <a:spAutoFit/>
          </a:bodyPr>
          <a:lstStyle/>
          <a:p>
            <a:pPr marL="12700" marR="5080">
              <a:lnSpc>
                <a:spcPct val="100000"/>
              </a:lnSpc>
              <a:spcBef>
                <a:spcPts val="100"/>
              </a:spcBef>
            </a:pPr>
            <a:r>
              <a:rPr sz="2400" b="1" dirty="0">
                <a:latin typeface="Calibri"/>
                <a:cs typeface="Calibri"/>
              </a:rPr>
              <a:t>LRU:</a:t>
            </a:r>
            <a:r>
              <a:rPr sz="2400" b="1" spc="-40" dirty="0">
                <a:latin typeface="Calibri"/>
                <a:cs typeface="Calibri"/>
              </a:rPr>
              <a:t> </a:t>
            </a:r>
            <a:r>
              <a:rPr sz="2400" dirty="0">
                <a:latin typeface="Calibri"/>
                <a:cs typeface="Calibri"/>
              </a:rPr>
              <a:t>1</a:t>
            </a:r>
            <a:r>
              <a:rPr sz="2400" spc="-20" dirty="0">
                <a:latin typeface="Calibri"/>
                <a:cs typeface="Calibri"/>
              </a:rPr>
              <a:t> </a:t>
            </a:r>
            <a:r>
              <a:rPr sz="2400" dirty="0">
                <a:latin typeface="Calibri"/>
                <a:cs typeface="Calibri"/>
              </a:rPr>
              <a:t>age</a:t>
            </a:r>
            <a:r>
              <a:rPr sz="2400" spc="-5" dirty="0">
                <a:latin typeface="Calibri"/>
                <a:cs typeface="Calibri"/>
              </a:rPr>
              <a:t> </a:t>
            </a:r>
            <a:r>
              <a:rPr sz="2400" dirty="0">
                <a:latin typeface="Calibri"/>
                <a:cs typeface="Calibri"/>
              </a:rPr>
              <a:t>per</a:t>
            </a:r>
            <a:r>
              <a:rPr sz="2400" spc="-25" dirty="0">
                <a:latin typeface="Calibri"/>
                <a:cs typeface="Calibri"/>
              </a:rPr>
              <a:t> </a:t>
            </a:r>
            <a:r>
              <a:rPr sz="2400" dirty="0">
                <a:latin typeface="Calibri"/>
                <a:cs typeface="Calibri"/>
              </a:rPr>
              <a:t>block</a:t>
            </a:r>
            <a:r>
              <a:rPr sz="2400" spc="-25" dirty="0">
                <a:latin typeface="Calibri"/>
                <a:cs typeface="Calibri"/>
              </a:rPr>
              <a:t> </a:t>
            </a:r>
            <a:r>
              <a:rPr sz="2400" dirty="0">
                <a:latin typeface="Calibri"/>
                <a:cs typeface="Calibri"/>
              </a:rPr>
              <a:t>+</a:t>
            </a:r>
            <a:r>
              <a:rPr sz="2400" spc="-15" dirty="0">
                <a:latin typeface="Calibri"/>
                <a:cs typeface="Calibri"/>
              </a:rPr>
              <a:t> </a:t>
            </a:r>
            <a:r>
              <a:rPr sz="2400" dirty="0">
                <a:latin typeface="Calibri"/>
                <a:cs typeface="Calibri"/>
              </a:rPr>
              <a:t>logic</a:t>
            </a:r>
            <a:r>
              <a:rPr sz="2400" spc="-20" dirty="0">
                <a:latin typeface="Calibri"/>
                <a:cs typeface="Calibri"/>
              </a:rPr>
              <a:t> </a:t>
            </a:r>
            <a:r>
              <a:rPr sz="2400" dirty="0">
                <a:latin typeface="Calibri"/>
                <a:cs typeface="Calibri"/>
              </a:rPr>
              <a:t>to</a:t>
            </a:r>
            <a:r>
              <a:rPr sz="2400" spc="-20" dirty="0">
                <a:latin typeface="Calibri"/>
                <a:cs typeface="Calibri"/>
              </a:rPr>
              <a:t> </a:t>
            </a:r>
            <a:r>
              <a:rPr sz="2400" dirty="0">
                <a:latin typeface="Calibri"/>
                <a:cs typeface="Calibri"/>
              </a:rPr>
              <a:t>track</a:t>
            </a:r>
            <a:r>
              <a:rPr sz="2400" spc="-30" dirty="0">
                <a:latin typeface="Calibri"/>
                <a:cs typeface="Calibri"/>
              </a:rPr>
              <a:t> </a:t>
            </a:r>
            <a:r>
              <a:rPr sz="2400" spc="-20" dirty="0">
                <a:latin typeface="Calibri"/>
                <a:cs typeface="Calibri"/>
              </a:rPr>
              <a:t>max. </a:t>
            </a:r>
            <a:r>
              <a:rPr sz="2400" dirty="0">
                <a:latin typeface="Calibri"/>
                <a:cs typeface="Calibri"/>
              </a:rPr>
              <a:t>Update</a:t>
            </a:r>
            <a:r>
              <a:rPr sz="2400" spc="-40" dirty="0">
                <a:latin typeface="Calibri"/>
                <a:cs typeface="Calibri"/>
              </a:rPr>
              <a:t> </a:t>
            </a:r>
            <a:r>
              <a:rPr sz="2400" dirty="0">
                <a:latin typeface="Calibri"/>
                <a:cs typeface="Calibri"/>
              </a:rPr>
              <a:t>(set</a:t>
            </a:r>
            <a:r>
              <a:rPr sz="2400" spc="-40" dirty="0">
                <a:latin typeface="Calibri"/>
                <a:cs typeface="Calibri"/>
              </a:rPr>
              <a:t> </a:t>
            </a:r>
            <a:r>
              <a:rPr sz="2400" dirty="0">
                <a:latin typeface="Calibri"/>
                <a:cs typeface="Calibri"/>
              </a:rPr>
              <a:t>size</a:t>
            </a:r>
            <a:r>
              <a:rPr sz="2400" spc="-40" dirty="0">
                <a:latin typeface="Calibri"/>
                <a:cs typeface="Calibri"/>
              </a:rPr>
              <a:t> </a:t>
            </a:r>
            <a:r>
              <a:rPr sz="2400" dirty="0">
                <a:latin typeface="Calibri"/>
                <a:cs typeface="Calibri"/>
              </a:rPr>
              <a:t>-</a:t>
            </a:r>
            <a:r>
              <a:rPr sz="2400" spc="-35" dirty="0">
                <a:latin typeface="Calibri"/>
                <a:cs typeface="Calibri"/>
              </a:rPr>
              <a:t> </a:t>
            </a:r>
            <a:r>
              <a:rPr sz="2400" dirty="0">
                <a:latin typeface="Calibri"/>
                <a:cs typeface="Calibri"/>
              </a:rPr>
              <a:t>1)</a:t>
            </a:r>
            <a:r>
              <a:rPr sz="2400" spc="-30" dirty="0">
                <a:latin typeface="Calibri"/>
                <a:cs typeface="Calibri"/>
              </a:rPr>
              <a:t> </a:t>
            </a:r>
            <a:r>
              <a:rPr sz="2400" dirty="0">
                <a:latin typeface="Calibri"/>
                <a:cs typeface="Calibri"/>
              </a:rPr>
              <a:t>ages</a:t>
            </a:r>
            <a:r>
              <a:rPr sz="2400" spc="-45" dirty="0">
                <a:latin typeface="Calibri"/>
                <a:cs typeface="Calibri"/>
              </a:rPr>
              <a:t> </a:t>
            </a:r>
            <a:r>
              <a:rPr sz="2400" dirty="0">
                <a:latin typeface="Calibri"/>
                <a:cs typeface="Calibri"/>
              </a:rPr>
              <a:t>on</a:t>
            </a:r>
            <a:r>
              <a:rPr sz="2400" spc="-30" dirty="0">
                <a:latin typeface="Calibri"/>
                <a:cs typeface="Calibri"/>
              </a:rPr>
              <a:t> </a:t>
            </a:r>
            <a:r>
              <a:rPr sz="2400" dirty="0">
                <a:latin typeface="Calibri"/>
                <a:cs typeface="Calibri"/>
              </a:rPr>
              <a:t>any</a:t>
            </a:r>
            <a:r>
              <a:rPr sz="2400" spc="-35" dirty="0">
                <a:latin typeface="Calibri"/>
                <a:cs typeface="Calibri"/>
              </a:rPr>
              <a:t> </a:t>
            </a:r>
            <a:r>
              <a:rPr sz="2400" spc="-10" dirty="0">
                <a:latin typeface="Calibri"/>
                <a:cs typeface="Calibri"/>
              </a:rPr>
              <a:t>access</a:t>
            </a:r>
            <a:endParaRPr sz="2400">
              <a:latin typeface="Calibri"/>
              <a:cs typeface="Calibri"/>
            </a:endParaRPr>
          </a:p>
        </p:txBody>
      </p:sp>
      <p:sp>
        <p:nvSpPr>
          <p:cNvPr id="22" name="object 22"/>
          <p:cNvSpPr txBox="1"/>
          <p:nvPr/>
        </p:nvSpPr>
        <p:spPr>
          <a:xfrm>
            <a:off x="6546595" y="5728817"/>
            <a:ext cx="4922520" cy="756920"/>
          </a:xfrm>
          <a:prstGeom prst="rect">
            <a:avLst/>
          </a:prstGeom>
        </p:spPr>
        <p:txBody>
          <a:bodyPr vert="horz" wrap="square" lIns="0" tIns="12700" rIns="0" bIns="0" rtlCol="0">
            <a:spAutoFit/>
          </a:bodyPr>
          <a:lstStyle/>
          <a:p>
            <a:pPr marL="12700" marR="5080">
              <a:lnSpc>
                <a:spcPct val="100000"/>
              </a:lnSpc>
              <a:spcBef>
                <a:spcPts val="100"/>
              </a:spcBef>
            </a:pPr>
            <a:r>
              <a:rPr sz="2400" b="1" dirty="0">
                <a:latin typeface="Calibri"/>
                <a:cs typeface="Calibri"/>
              </a:rPr>
              <a:t>MIN:</a:t>
            </a:r>
            <a:r>
              <a:rPr sz="2400" b="1" spc="-70" dirty="0">
                <a:latin typeface="Calibri"/>
                <a:cs typeface="Calibri"/>
              </a:rPr>
              <a:t> </a:t>
            </a:r>
            <a:r>
              <a:rPr sz="2400" dirty="0">
                <a:latin typeface="Calibri"/>
                <a:cs typeface="Calibri"/>
              </a:rPr>
              <a:t>unimplementable,</a:t>
            </a:r>
            <a:r>
              <a:rPr sz="2400" spc="-55" dirty="0">
                <a:latin typeface="Calibri"/>
                <a:cs typeface="Calibri"/>
              </a:rPr>
              <a:t> </a:t>
            </a:r>
            <a:r>
              <a:rPr sz="2400" dirty="0">
                <a:latin typeface="Calibri"/>
                <a:cs typeface="Calibri"/>
              </a:rPr>
              <a:t>requires</a:t>
            </a:r>
            <a:r>
              <a:rPr sz="2400" spc="-40" dirty="0">
                <a:latin typeface="Calibri"/>
                <a:cs typeface="Calibri"/>
              </a:rPr>
              <a:t> </a:t>
            </a:r>
            <a:r>
              <a:rPr sz="2400" spc="-10" dirty="0">
                <a:latin typeface="Calibri"/>
                <a:cs typeface="Calibri"/>
              </a:rPr>
              <a:t>future </a:t>
            </a:r>
            <a:r>
              <a:rPr sz="2400" dirty="0">
                <a:latin typeface="Calibri"/>
                <a:cs typeface="Calibri"/>
              </a:rPr>
              <a:t>knowledge</a:t>
            </a:r>
            <a:r>
              <a:rPr sz="2400" spc="-60" dirty="0">
                <a:latin typeface="Calibri"/>
                <a:cs typeface="Calibri"/>
              </a:rPr>
              <a:t> </a:t>
            </a:r>
            <a:r>
              <a:rPr sz="2400" dirty="0">
                <a:latin typeface="Calibri"/>
                <a:cs typeface="Calibri"/>
              </a:rPr>
              <a:t>of</a:t>
            </a:r>
            <a:r>
              <a:rPr sz="2400" spc="-60" dirty="0">
                <a:latin typeface="Calibri"/>
                <a:cs typeface="Calibri"/>
              </a:rPr>
              <a:t> </a:t>
            </a:r>
            <a:r>
              <a:rPr sz="2400" dirty="0">
                <a:latin typeface="Calibri"/>
                <a:cs typeface="Calibri"/>
              </a:rPr>
              <a:t>execution</a:t>
            </a:r>
            <a:r>
              <a:rPr sz="2400" spc="-80" dirty="0">
                <a:latin typeface="Calibri"/>
                <a:cs typeface="Calibri"/>
              </a:rPr>
              <a:t> </a:t>
            </a:r>
            <a:r>
              <a:rPr sz="2400" spc="-10" dirty="0">
                <a:latin typeface="Calibri"/>
                <a:cs typeface="Calibri"/>
              </a:rPr>
              <a:t>trace.</a:t>
            </a:r>
            <a:endParaRPr sz="24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9604" y="411556"/>
            <a:ext cx="8152765" cy="697230"/>
          </a:xfrm>
          <a:prstGeom prst="rect">
            <a:avLst/>
          </a:prstGeom>
        </p:spPr>
        <p:txBody>
          <a:bodyPr vert="horz" wrap="square" lIns="0" tIns="13335" rIns="0" bIns="0" rtlCol="0">
            <a:spAutoFit/>
          </a:bodyPr>
          <a:lstStyle/>
          <a:p>
            <a:pPr marL="12700">
              <a:lnSpc>
                <a:spcPct val="100000"/>
              </a:lnSpc>
              <a:spcBef>
                <a:spcPts val="105"/>
              </a:spcBef>
            </a:pPr>
            <a:r>
              <a:rPr dirty="0"/>
              <a:t>Replacement</a:t>
            </a:r>
            <a:r>
              <a:rPr spc="-85" dirty="0"/>
              <a:t> </a:t>
            </a:r>
            <a:r>
              <a:rPr dirty="0"/>
              <a:t>Policies</a:t>
            </a:r>
            <a:r>
              <a:rPr spc="-110" dirty="0"/>
              <a:t> </a:t>
            </a:r>
            <a:r>
              <a:rPr dirty="0"/>
              <a:t>–</a:t>
            </a:r>
            <a:r>
              <a:rPr spc="-95" dirty="0"/>
              <a:t> </a:t>
            </a:r>
            <a:r>
              <a:rPr dirty="0"/>
              <a:t>Round</a:t>
            </a:r>
            <a:r>
              <a:rPr spc="-80" dirty="0"/>
              <a:t> </a:t>
            </a:r>
            <a:r>
              <a:rPr spc="-10" dirty="0"/>
              <a:t>Robin</a:t>
            </a:r>
          </a:p>
        </p:txBody>
      </p:sp>
      <p:grpSp>
        <p:nvGrpSpPr>
          <p:cNvPr id="3" name="object 3"/>
          <p:cNvGrpSpPr/>
          <p:nvPr/>
        </p:nvGrpSpPr>
        <p:grpSpPr>
          <a:xfrm>
            <a:off x="1513077" y="2357373"/>
            <a:ext cx="7067550" cy="4137025"/>
            <a:chOff x="1513077" y="2357373"/>
            <a:chExt cx="7067550" cy="4137025"/>
          </a:xfrm>
        </p:grpSpPr>
        <p:sp>
          <p:nvSpPr>
            <p:cNvPr id="4" name="object 4"/>
            <p:cNvSpPr/>
            <p:nvPr/>
          </p:nvSpPr>
          <p:spPr>
            <a:xfrm>
              <a:off x="1519427" y="2363723"/>
              <a:ext cx="7054850" cy="4124325"/>
            </a:xfrm>
            <a:custGeom>
              <a:avLst/>
              <a:gdLst/>
              <a:ahLst/>
              <a:cxnLst/>
              <a:rect l="l" t="t" r="r" b="b"/>
              <a:pathLst>
                <a:path w="7054850" h="4124325">
                  <a:moveTo>
                    <a:pt x="7054596" y="0"/>
                  </a:moveTo>
                  <a:lnTo>
                    <a:pt x="0" y="0"/>
                  </a:lnTo>
                  <a:lnTo>
                    <a:pt x="0" y="4123944"/>
                  </a:lnTo>
                  <a:lnTo>
                    <a:pt x="7054596" y="4123944"/>
                  </a:lnTo>
                  <a:lnTo>
                    <a:pt x="7054596" y="0"/>
                  </a:lnTo>
                  <a:close/>
                </a:path>
              </a:pathLst>
            </a:custGeom>
            <a:solidFill>
              <a:srgbClr val="4471C4"/>
            </a:solidFill>
          </p:spPr>
          <p:txBody>
            <a:bodyPr wrap="square" lIns="0" tIns="0" rIns="0" bIns="0" rtlCol="0"/>
            <a:lstStyle/>
            <a:p>
              <a:endParaRPr/>
            </a:p>
          </p:txBody>
        </p:sp>
        <p:sp>
          <p:nvSpPr>
            <p:cNvPr id="5" name="object 5"/>
            <p:cNvSpPr/>
            <p:nvPr/>
          </p:nvSpPr>
          <p:spPr>
            <a:xfrm>
              <a:off x="1519427" y="2363723"/>
              <a:ext cx="7054850" cy="4124325"/>
            </a:xfrm>
            <a:custGeom>
              <a:avLst/>
              <a:gdLst/>
              <a:ahLst/>
              <a:cxnLst/>
              <a:rect l="l" t="t" r="r" b="b"/>
              <a:pathLst>
                <a:path w="7054850" h="4124325">
                  <a:moveTo>
                    <a:pt x="0" y="4123944"/>
                  </a:moveTo>
                  <a:lnTo>
                    <a:pt x="7054596" y="4123944"/>
                  </a:lnTo>
                  <a:lnTo>
                    <a:pt x="7054596" y="0"/>
                  </a:lnTo>
                  <a:lnTo>
                    <a:pt x="0" y="0"/>
                  </a:lnTo>
                  <a:lnTo>
                    <a:pt x="0" y="4123944"/>
                  </a:lnTo>
                  <a:close/>
                </a:path>
              </a:pathLst>
            </a:custGeom>
            <a:ln w="12700">
              <a:solidFill>
                <a:srgbClr val="2E528F"/>
              </a:solidFill>
            </a:ln>
          </p:spPr>
          <p:txBody>
            <a:bodyPr wrap="square" lIns="0" tIns="0" rIns="0" bIns="0" rtlCol="0"/>
            <a:lstStyle/>
            <a:p>
              <a:endParaRPr/>
            </a:p>
          </p:txBody>
        </p:sp>
        <p:sp>
          <p:nvSpPr>
            <p:cNvPr id="6" name="object 6"/>
            <p:cNvSpPr/>
            <p:nvPr/>
          </p:nvSpPr>
          <p:spPr>
            <a:xfrm>
              <a:off x="1648967" y="2545079"/>
              <a:ext cx="6753225" cy="749935"/>
            </a:xfrm>
            <a:custGeom>
              <a:avLst/>
              <a:gdLst/>
              <a:ahLst/>
              <a:cxnLst/>
              <a:rect l="l" t="t" r="r" b="b"/>
              <a:pathLst>
                <a:path w="6753225" h="749935">
                  <a:moveTo>
                    <a:pt x="6752844" y="0"/>
                  </a:moveTo>
                  <a:lnTo>
                    <a:pt x="0" y="0"/>
                  </a:lnTo>
                  <a:lnTo>
                    <a:pt x="0" y="749808"/>
                  </a:lnTo>
                  <a:lnTo>
                    <a:pt x="6752844" y="749808"/>
                  </a:lnTo>
                  <a:lnTo>
                    <a:pt x="6752844" y="0"/>
                  </a:lnTo>
                  <a:close/>
                </a:path>
              </a:pathLst>
            </a:custGeom>
            <a:solidFill>
              <a:srgbClr val="8FAADC"/>
            </a:solidFill>
          </p:spPr>
          <p:txBody>
            <a:bodyPr wrap="square" lIns="0" tIns="0" rIns="0" bIns="0" rtlCol="0"/>
            <a:lstStyle/>
            <a:p>
              <a:endParaRPr/>
            </a:p>
          </p:txBody>
        </p:sp>
        <p:sp>
          <p:nvSpPr>
            <p:cNvPr id="7" name="object 7"/>
            <p:cNvSpPr/>
            <p:nvPr/>
          </p:nvSpPr>
          <p:spPr>
            <a:xfrm>
              <a:off x="1648967" y="2545079"/>
              <a:ext cx="6753225" cy="749935"/>
            </a:xfrm>
            <a:custGeom>
              <a:avLst/>
              <a:gdLst/>
              <a:ahLst/>
              <a:cxnLst/>
              <a:rect l="l" t="t" r="r" b="b"/>
              <a:pathLst>
                <a:path w="6753225" h="749935">
                  <a:moveTo>
                    <a:pt x="0" y="749808"/>
                  </a:moveTo>
                  <a:lnTo>
                    <a:pt x="6752844" y="749808"/>
                  </a:lnTo>
                  <a:lnTo>
                    <a:pt x="6752844" y="0"/>
                  </a:lnTo>
                  <a:lnTo>
                    <a:pt x="0" y="0"/>
                  </a:lnTo>
                  <a:lnTo>
                    <a:pt x="0" y="749808"/>
                  </a:lnTo>
                  <a:close/>
                </a:path>
              </a:pathLst>
            </a:custGeom>
            <a:ln w="12700">
              <a:solidFill>
                <a:srgbClr val="2E528F"/>
              </a:solidFill>
            </a:ln>
          </p:spPr>
          <p:txBody>
            <a:bodyPr wrap="square" lIns="0" tIns="0" rIns="0" bIns="0" rtlCol="0"/>
            <a:lstStyle/>
            <a:p>
              <a:endParaRPr/>
            </a:p>
          </p:txBody>
        </p:sp>
        <p:sp>
          <p:nvSpPr>
            <p:cNvPr id="8" name="object 8"/>
            <p:cNvSpPr/>
            <p:nvPr/>
          </p:nvSpPr>
          <p:spPr>
            <a:xfrm>
              <a:off x="1648967" y="3531107"/>
              <a:ext cx="6753225" cy="749935"/>
            </a:xfrm>
            <a:custGeom>
              <a:avLst/>
              <a:gdLst/>
              <a:ahLst/>
              <a:cxnLst/>
              <a:rect l="l" t="t" r="r" b="b"/>
              <a:pathLst>
                <a:path w="6753225" h="749935">
                  <a:moveTo>
                    <a:pt x="6752844" y="0"/>
                  </a:moveTo>
                  <a:lnTo>
                    <a:pt x="0" y="0"/>
                  </a:lnTo>
                  <a:lnTo>
                    <a:pt x="0" y="749807"/>
                  </a:lnTo>
                  <a:lnTo>
                    <a:pt x="6752844" y="749807"/>
                  </a:lnTo>
                  <a:lnTo>
                    <a:pt x="6752844" y="0"/>
                  </a:lnTo>
                  <a:close/>
                </a:path>
              </a:pathLst>
            </a:custGeom>
            <a:solidFill>
              <a:srgbClr val="8FAADC"/>
            </a:solidFill>
          </p:spPr>
          <p:txBody>
            <a:bodyPr wrap="square" lIns="0" tIns="0" rIns="0" bIns="0" rtlCol="0"/>
            <a:lstStyle/>
            <a:p>
              <a:endParaRPr/>
            </a:p>
          </p:txBody>
        </p:sp>
        <p:sp>
          <p:nvSpPr>
            <p:cNvPr id="9" name="object 9"/>
            <p:cNvSpPr/>
            <p:nvPr/>
          </p:nvSpPr>
          <p:spPr>
            <a:xfrm>
              <a:off x="1648967" y="3531107"/>
              <a:ext cx="6753225" cy="749935"/>
            </a:xfrm>
            <a:custGeom>
              <a:avLst/>
              <a:gdLst/>
              <a:ahLst/>
              <a:cxnLst/>
              <a:rect l="l" t="t" r="r" b="b"/>
              <a:pathLst>
                <a:path w="6753225" h="749935">
                  <a:moveTo>
                    <a:pt x="0" y="749807"/>
                  </a:moveTo>
                  <a:lnTo>
                    <a:pt x="6752844" y="749807"/>
                  </a:lnTo>
                  <a:lnTo>
                    <a:pt x="6752844" y="0"/>
                  </a:lnTo>
                  <a:lnTo>
                    <a:pt x="0" y="0"/>
                  </a:lnTo>
                  <a:lnTo>
                    <a:pt x="0" y="749807"/>
                  </a:lnTo>
                  <a:close/>
                </a:path>
              </a:pathLst>
            </a:custGeom>
            <a:ln w="12700">
              <a:solidFill>
                <a:srgbClr val="2E528F"/>
              </a:solidFill>
            </a:ln>
          </p:spPr>
          <p:txBody>
            <a:bodyPr wrap="square" lIns="0" tIns="0" rIns="0" bIns="0" rtlCol="0"/>
            <a:lstStyle/>
            <a:p>
              <a:endParaRPr/>
            </a:p>
          </p:txBody>
        </p:sp>
        <p:sp>
          <p:nvSpPr>
            <p:cNvPr id="10" name="object 10"/>
            <p:cNvSpPr/>
            <p:nvPr/>
          </p:nvSpPr>
          <p:spPr>
            <a:xfrm>
              <a:off x="1648967" y="4546091"/>
              <a:ext cx="6753225" cy="749935"/>
            </a:xfrm>
            <a:custGeom>
              <a:avLst/>
              <a:gdLst/>
              <a:ahLst/>
              <a:cxnLst/>
              <a:rect l="l" t="t" r="r" b="b"/>
              <a:pathLst>
                <a:path w="6753225" h="749935">
                  <a:moveTo>
                    <a:pt x="6752844" y="0"/>
                  </a:moveTo>
                  <a:lnTo>
                    <a:pt x="0" y="0"/>
                  </a:lnTo>
                  <a:lnTo>
                    <a:pt x="0" y="749807"/>
                  </a:lnTo>
                  <a:lnTo>
                    <a:pt x="6752844" y="749807"/>
                  </a:lnTo>
                  <a:lnTo>
                    <a:pt x="6752844" y="0"/>
                  </a:lnTo>
                  <a:close/>
                </a:path>
              </a:pathLst>
            </a:custGeom>
            <a:solidFill>
              <a:srgbClr val="8FAADC"/>
            </a:solidFill>
          </p:spPr>
          <p:txBody>
            <a:bodyPr wrap="square" lIns="0" tIns="0" rIns="0" bIns="0" rtlCol="0"/>
            <a:lstStyle/>
            <a:p>
              <a:endParaRPr/>
            </a:p>
          </p:txBody>
        </p:sp>
        <p:sp>
          <p:nvSpPr>
            <p:cNvPr id="11" name="object 11"/>
            <p:cNvSpPr/>
            <p:nvPr/>
          </p:nvSpPr>
          <p:spPr>
            <a:xfrm>
              <a:off x="1648967" y="4546091"/>
              <a:ext cx="6753225" cy="749935"/>
            </a:xfrm>
            <a:custGeom>
              <a:avLst/>
              <a:gdLst/>
              <a:ahLst/>
              <a:cxnLst/>
              <a:rect l="l" t="t" r="r" b="b"/>
              <a:pathLst>
                <a:path w="6753225" h="749935">
                  <a:moveTo>
                    <a:pt x="0" y="749807"/>
                  </a:moveTo>
                  <a:lnTo>
                    <a:pt x="6752844" y="749807"/>
                  </a:lnTo>
                  <a:lnTo>
                    <a:pt x="6752844" y="0"/>
                  </a:lnTo>
                  <a:lnTo>
                    <a:pt x="0" y="0"/>
                  </a:lnTo>
                  <a:lnTo>
                    <a:pt x="0" y="749807"/>
                  </a:lnTo>
                  <a:close/>
                </a:path>
              </a:pathLst>
            </a:custGeom>
            <a:ln w="12700">
              <a:solidFill>
                <a:srgbClr val="2E528F"/>
              </a:solidFill>
            </a:ln>
          </p:spPr>
          <p:txBody>
            <a:bodyPr wrap="square" lIns="0" tIns="0" rIns="0" bIns="0" rtlCol="0"/>
            <a:lstStyle/>
            <a:p>
              <a:endParaRPr/>
            </a:p>
          </p:txBody>
        </p:sp>
        <p:sp>
          <p:nvSpPr>
            <p:cNvPr id="12" name="object 12"/>
            <p:cNvSpPr/>
            <p:nvPr/>
          </p:nvSpPr>
          <p:spPr>
            <a:xfrm>
              <a:off x="1648967" y="5532119"/>
              <a:ext cx="6753225" cy="749935"/>
            </a:xfrm>
            <a:custGeom>
              <a:avLst/>
              <a:gdLst/>
              <a:ahLst/>
              <a:cxnLst/>
              <a:rect l="l" t="t" r="r" b="b"/>
              <a:pathLst>
                <a:path w="6753225" h="749935">
                  <a:moveTo>
                    <a:pt x="6752844" y="0"/>
                  </a:moveTo>
                  <a:lnTo>
                    <a:pt x="0" y="0"/>
                  </a:lnTo>
                  <a:lnTo>
                    <a:pt x="0" y="749807"/>
                  </a:lnTo>
                  <a:lnTo>
                    <a:pt x="6752844" y="749807"/>
                  </a:lnTo>
                  <a:lnTo>
                    <a:pt x="6752844" y="0"/>
                  </a:lnTo>
                  <a:close/>
                </a:path>
              </a:pathLst>
            </a:custGeom>
            <a:solidFill>
              <a:srgbClr val="8FAADC"/>
            </a:solidFill>
          </p:spPr>
          <p:txBody>
            <a:bodyPr wrap="square" lIns="0" tIns="0" rIns="0" bIns="0" rtlCol="0"/>
            <a:lstStyle/>
            <a:p>
              <a:endParaRPr/>
            </a:p>
          </p:txBody>
        </p:sp>
        <p:sp>
          <p:nvSpPr>
            <p:cNvPr id="13" name="object 13"/>
            <p:cNvSpPr/>
            <p:nvPr/>
          </p:nvSpPr>
          <p:spPr>
            <a:xfrm>
              <a:off x="1648967" y="5532119"/>
              <a:ext cx="6753225" cy="749935"/>
            </a:xfrm>
            <a:custGeom>
              <a:avLst/>
              <a:gdLst/>
              <a:ahLst/>
              <a:cxnLst/>
              <a:rect l="l" t="t" r="r" b="b"/>
              <a:pathLst>
                <a:path w="6753225" h="749935">
                  <a:moveTo>
                    <a:pt x="0" y="749807"/>
                  </a:moveTo>
                  <a:lnTo>
                    <a:pt x="6752844" y="749807"/>
                  </a:lnTo>
                  <a:lnTo>
                    <a:pt x="6752844" y="0"/>
                  </a:lnTo>
                  <a:lnTo>
                    <a:pt x="0" y="0"/>
                  </a:lnTo>
                  <a:lnTo>
                    <a:pt x="0" y="749807"/>
                  </a:lnTo>
                  <a:close/>
                </a:path>
              </a:pathLst>
            </a:custGeom>
            <a:ln w="12700">
              <a:solidFill>
                <a:srgbClr val="2E528F"/>
              </a:solidFill>
            </a:ln>
          </p:spPr>
          <p:txBody>
            <a:bodyPr wrap="square" lIns="0" tIns="0" rIns="0" bIns="0" rtlCol="0"/>
            <a:lstStyle/>
            <a:p>
              <a:endParaRPr/>
            </a:p>
          </p:txBody>
        </p:sp>
      </p:grpSp>
      <p:sp>
        <p:nvSpPr>
          <p:cNvPr id="14" name="object 14"/>
          <p:cNvSpPr txBox="1"/>
          <p:nvPr/>
        </p:nvSpPr>
        <p:spPr>
          <a:xfrm>
            <a:off x="1532889" y="2036445"/>
            <a:ext cx="354330"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Calibri"/>
                <a:cs typeface="Calibri"/>
              </a:rPr>
              <a:t>L3$</a:t>
            </a:r>
            <a:endParaRPr sz="1800">
              <a:latin typeface="Calibri"/>
              <a:cs typeface="Calibri"/>
            </a:endParaRPr>
          </a:p>
        </p:txBody>
      </p:sp>
      <p:sp>
        <p:nvSpPr>
          <p:cNvPr id="15" name="object 15"/>
          <p:cNvSpPr txBox="1"/>
          <p:nvPr/>
        </p:nvSpPr>
        <p:spPr>
          <a:xfrm>
            <a:off x="1701038" y="2660249"/>
            <a:ext cx="254000" cy="487680"/>
          </a:xfrm>
          <a:prstGeom prst="rect">
            <a:avLst/>
          </a:prstGeom>
        </p:spPr>
        <p:txBody>
          <a:bodyPr vert="vert270" wrap="square" lIns="0" tIns="0" rIns="0" bIns="0" rtlCol="0">
            <a:spAutoFit/>
          </a:bodyPr>
          <a:lstStyle/>
          <a:p>
            <a:pPr marL="12700">
              <a:lnSpc>
                <a:spcPts val="1810"/>
              </a:lnSpc>
            </a:pPr>
            <a:r>
              <a:rPr sz="1800" dirty="0">
                <a:latin typeface="Calibri"/>
                <a:cs typeface="Calibri"/>
              </a:rPr>
              <a:t>Set</a:t>
            </a:r>
            <a:r>
              <a:rPr sz="1800" spc="-25" dirty="0">
                <a:latin typeface="Calibri"/>
                <a:cs typeface="Calibri"/>
              </a:rPr>
              <a:t> </a:t>
            </a:r>
            <a:r>
              <a:rPr sz="1800" spc="-50" dirty="0">
                <a:latin typeface="Calibri"/>
                <a:cs typeface="Calibri"/>
              </a:rPr>
              <a:t>0</a:t>
            </a:r>
            <a:endParaRPr sz="1800">
              <a:latin typeface="Calibri"/>
              <a:cs typeface="Calibri"/>
            </a:endParaRPr>
          </a:p>
        </p:txBody>
      </p:sp>
      <p:sp>
        <p:nvSpPr>
          <p:cNvPr id="16" name="object 16"/>
          <p:cNvSpPr txBox="1"/>
          <p:nvPr/>
        </p:nvSpPr>
        <p:spPr>
          <a:xfrm>
            <a:off x="1709927" y="3685647"/>
            <a:ext cx="254000" cy="487680"/>
          </a:xfrm>
          <a:prstGeom prst="rect">
            <a:avLst/>
          </a:prstGeom>
        </p:spPr>
        <p:txBody>
          <a:bodyPr vert="vert270" wrap="square" lIns="0" tIns="0" rIns="0" bIns="0" rtlCol="0">
            <a:spAutoFit/>
          </a:bodyPr>
          <a:lstStyle/>
          <a:p>
            <a:pPr marL="12700">
              <a:lnSpc>
                <a:spcPts val="1810"/>
              </a:lnSpc>
            </a:pPr>
            <a:r>
              <a:rPr sz="1800" dirty="0">
                <a:latin typeface="Calibri"/>
                <a:cs typeface="Calibri"/>
              </a:rPr>
              <a:t>Set</a:t>
            </a:r>
            <a:r>
              <a:rPr sz="1800" spc="-25" dirty="0">
                <a:latin typeface="Calibri"/>
                <a:cs typeface="Calibri"/>
              </a:rPr>
              <a:t> </a:t>
            </a:r>
            <a:r>
              <a:rPr sz="1800" spc="-50" dirty="0">
                <a:latin typeface="Calibri"/>
                <a:cs typeface="Calibri"/>
              </a:rPr>
              <a:t>1</a:t>
            </a:r>
            <a:endParaRPr sz="1800">
              <a:latin typeface="Calibri"/>
              <a:cs typeface="Calibri"/>
            </a:endParaRPr>
          </a:p>
        </p:txBody>
      </p:sp>
      <p:sp>
        <p:nvSpPr>
          <p:cNvPr id="17" name="object 17"/>
          <p:cNvSpPr txBox="1"/>
          <p:nvPr/>
        </p:nvSpPr>
        <p:spPr>
          <a:xfrm>
            <a:off x="1701038" y="4691233"/>
            <a:ext cx="254000" cy="487680"/>
          </a:xfrm>
          <a:prstGeom prst="rect">
            <a:avLst/>
          </a:prstGeom>
        </p:spPr>
        <p:txBody>
          <a:bodyPr vert="vert270" wrap="square" lIns="0" tIns="0" rIns="0" bIns="0" rtlCol="0">
            <a:spAutoFit/>
          </a:bodyPr>
          <a:lstStyle/>
          <a:p>
            <a:pPr marL="12700">
              <a:lnSpc>
                <a:spcPts val="1810"/>
              </a:lnSpc>
            </a:pPr>
            <a:r>
              <a:rPr sz="1800" dirty="0">
                <a:latin typeface="Calibri"/>
                <a:cs typeface="Calibri"/>
              </a:rPr>
              <a:t>Set</a:t>
            </a:r>
            <a:r>
              <a:rPr sz="1800" spc="-25" dirty="0">
                <a:latin typeface="Calibri"/>
                <a:cs typeface="Calibri"/>
              </a:rPr>
              <a:t> </a:t>
            </a:r>
            <a:r>
              <a:rPr sz="1800" spc="-50" dirty="0">
                <a:latin typeface="Calibri"/>
                <a:cs typeface="Calibri"/>
              </a:rPr>
              <a:t>2</a:t>
            </a:r>
            <a:endParaRPr sz="1800">
              <a:latin typeface="Calibri"/>
              <a:cs typeface="Calibri"/>
            </a:endParaRPr>
          </a:p>
        </p:txBody>
      </p:sp>
      <p:sp>
        <p:nvSpPr>
          <p:cNvPr id="18" name="object 18"/>
          <p:cNvSpPr txBox="1"/>
          <p:nvPr/>
        </p:nvSpPr>
        <p:spPr>
          <a:xfrm>
            <a:off x="1724532" y="5686964"/>
            <a:ext cx="254000" cy="487680"/>
          </a:xfrm>
          <a:prstGeom prst="rect">
            <a:avLst/>
          </a:prstGeom>
        </p:spPr>
        <p:txBody>
          <a:bodyPr vert="vert270" wrap="square" lIns="0" tIns="0" rIns="0" bIns="0" rtlCol="0">
            <a:spAutoFit/>
          </a:bodyPr>
          <a:lstStyle/>
          <a:p>
            <a:pPr marL="12700">
              <a:lnSpc>
                <a:spcPts val="1810"/>
              </a:lnSpc>
            </a:pPr>
            <a:r>
              <a:rPr sz="1800" dirty="0">
                <a:latin typeface="Calibri"/>
                <a:cs typeface="Calibri"/>
              </a:rPr>
              <a:t>Set</a:t>
            </a:r>
            <a:r>
              <a:rPr sz="1800" spc="-25" dirty="0">
                <a:latin typeface="Calibri"/>
                <a:cs typeface="Calibri"/>
              </a:rPr>
              <a:t> </a:t>
            </a:r>
            <a:r>
              <a:rPr sz="1800" spc="-50" dirty="0">
                <a:latin typeface="Calibri"/>
                <a:cs typeface="Calibri"/>
              </a:rPr>
              <a:t>3</a:t>
            </a:r>
            <a:endParaRPr sz="1800">
              <a:latin typeface="Calibri"/>
              <a:cs typeface="Calibri"/>
            </a:endParaRPr>
          </a:p>
        </p:txBody>
      </p:sp>
      <p:grpSp>
        <p:nvGrpSpPr>
          <p:cNvPr id="19" name="object 19"/>
          <p:cNvGrpSpPr/>
          <p:nvPr/>
        </p:nvGrpSpPr>
        <p:grpSpPr>
          <a:xfrm>
            <a:off x="2066289" y="1645666"/>
            <a:ext cx="6360160" cy="4848860"/>
            <a:chOff x="2066289" y="1645666"/>
            <a:chExt cx="6360160" cy="4848860"/>
          </a:xfrm>
        </p:grpSpPr>
        <p:sp>
          <p:nvSpPr>
            <p:cNvPr id="20" name="object 20"/>
            <p:cNvSpPr/>
            <p:nvPr/>
          </p:nvSpPr>
          <p:spPr>
            <a:xfrm>
              <a:off x="2072639" y="1653540"/>
              <a:ext cx="1569720" cy="4834255"/>
            </a:xfrm>
            <a:custGeom>
              <a:avLst/>
              <a:gdLst/>
              <a:ahLst/>
              <a:cxnLst/>
              <a:rect l="l" t="t" r="r" b="b"/>
              <a:pathLst>
                <a:path w="1569720" h="4834255">
                  <a:moveTo>
                    <a:pt x="1569719" y="0"/>
                  </a:moveTo>
                  <a:lnTo>
                    <a:pt x="0" y="0"/>
                  </a:lnTo>
                  <a:lnTo>
                    <a:pt x="0" y="4834128"/>
                  </a:lnTo>
                  <a:lnTo>
                    <a:pt x="1569719" y="4834128"/>
                  </a:lnTo>
                  <a:lnTo>
                    <a:pt x="1569719" y="0"/>
                  </a:lnTo>
                  <a:close/>
                </a:path>
              </a:pathLst>
            </a:custGeom>
            <a:solidFill>
              <a:srgbClr val="ACB8C9">
                <a:alpha val="39999"/>
              </a:srgbClr>
            </a:solidFill>
          </p:spPr>
          <p:txBody>
            <a:bodyPr wrap="square" lIns="0" tIns="0" rIns="0" bIns="0" rtlCol="0"/>
            <a:lstStyle/>
            <a:p>
              <a:endParaRPr/>
            </a:p>
          </p:txBody>
        </p:sp>
        <p:sp>
          <p:nvSpPr>
            <p:cNvPr id="21" name="object 21"/>
            <p:cNvSpPr/>
            <p:nvPr/>
          </p:nvSpPr>
          <p:spPr>
            <a:xfrm>
              <a:off x="2072639" y="1653540"/>
              <a:ext cx="1569720" cy="4834255"/>
            </a:xfrm>
            <a:custGeom>
              <a:avLst/>
              <a:gdLst/>
              <a:ahLst/>
              <a:cxnLst/>
              <a:rect l="l" t="t" r="r" b="b"/>
              <a:pathLst>
                <a:path w="1569720" h="4834255">
                  <a:moveTo>
                    <a:pt x="0" y="4834128"/>
                  </a:moveTo>
                  <a:lnTo>
                    <a:pt x="1569719" y="4834128"/>
                  </a:lnTo>
                  <a:lnTo>
                    <a:pt x="1569719" y="0"/>
                  </a:lnTo>
                  <a:lnTo>
                    <a:pt x="0" y="0"/>
                  </a:lnTo>
                  <a:lnTo>
                    <a:pt x="0" y="4834128"/>
                  </a:lnTo>
                  <a:close/>
                </a:path>
              </a:pathLst>
            </a:custGeom>
            <a:ln w="12700">
              <a:solidFill>
                <a:srgbClr val="2E528F"/>
              </a:solidFill>
            </a:ln>
          </p:spPr>
          <p:txBody>
            <a:bodyPr wrap="square" lIns="0" tIns="0" rIns="0" bIns="0" rtlCol="0"/>
            <a:lstStyle/>
            <a:p>
              <a:endParaRPr/>
            </a:p>
          </p:txBody>
        </p:sp>
        <p:sp>
          <p:nvSpPr>
            <p:cNvPr id="22" name="object 22"/>
            <p:cNvSpPr/>
            <p:nvPr/>
          </p:nvSpPr>
          <p:spPr>
            <a:xfrm>
              <a:off x="3668267" y="1652016"/>
              <a:ext cx="1568450" cy="4832985"/>
            </a:xfrm>
            <a:custGeom>
              <a:avLst/>
              <a:gdLst/>
              <a:ahLst/>
              <a:cxnLst/>
              <a:rect l="l" t="t" r="r" b="b"/>
              <a:pathLst>
                <a:path w="1568450" h="4832985">
                  <a:moveTo>
                    <a:pt x="1568196" y="0"/>
                  </a:moveTo>
                  <a:lnTo>
                    <a:pt x="0" y="0"/>
                  </a:lnTo>
                  <a:lnTo>
                    <a:pt x="0" y="4832604"/>
                  </a:lnTo>
                  <a:lnTo>
                    <a:pt x="1568196" y="4832604"/>
                  </a:lnTo>
                  <a:lnTo>
                    <a:pt x="1568196" y="0"/>
                  </a:lnTo>
                  <a:close/>
                </a:path>
              </a:pathLst>
            </a:custGeom>
            <a:solidFill>
              <a:srgbClr val="ACB8C9">
                <a:alpha val="39999"/>
              </a:srgbClr>
            </a:solidFill>
          </p:spPr>
          <p:txBody>
            <a:bodyPr wrap="square" lIns="0" tIns="0" rIns="0" bIns="0" rtlCol="0"/>
            <a:lstStyle/>
            <a:p>
              <a:endParaRPr/>
            </a:p>
          </p:txBody>
        </p:sp>
        <p:sp>
          <p:nvSpPr>
            <p:cNvPr id="23" name="object 23"/>
            <p:cNvSpPr/>
            <p:nvPr/>
          </p:nvSpPr>
          <p:spPr>
            <a:xfrm>
              <a:off x="3668267" y="1652016"/>
              <a:ext cx="1568450" cy="4832985"/>
            </a:xfrm>
            <a:custGeom>
              <a:avLst/>
              <a:gdLst/>
              <a:ahLst/>
              <a:cxnLst/>
              <a:rect l="l" t="t" r="r" b="b"/>
              <a:pathLst>
                <a:path w="1568450" h="4832985">
                  <a:moveTo>
                    <a:pt x="0" y="4832604"/>
                  </a:moveTo>
                  <a:lnTo>
                    <a:pt x="1568196" y="4832604"/>
                  </a:lnTo>
                  <a:lnTo>
                    <a:pt x="1568196" y="0"/>
                  </a:lnTo>
                  <a:lnTo>
                    <a:pt x="0" y="0"/>
                  </a:lnTo>
                  <a:lnTo>
                    <a:pt x="0" y="4832604"/>
                  </a:lnTo>
                  <a:close/>
                </a:path>
              </a:pathLst>
            </a:custGeom>
            <a:ln w="12700">
              <a:solidFill>
                <a:srgbClr val="2E528F"/>
              </a:solidFill>
            </a:ln>
          </p:spPr>
          <p:txBody>
            <a:bodyPr wrap="square" lIns="0" tIns="0" rIns="0" bIns="0" rtlCol="0"/>
            <a:lstStyle/>
            <a:p>
              <a:endParaRPr/>
            </a:p>
          </p:txBody>
        </p:sp>
        <p:sp>
          <p:nvSpPr>
            <p:cNvPr id="24" name="object 24"/>
            <p:cNvSpPr/>
            <p:nvPr/>
          </p:nvSpPr>
          <p:spPr>
            <a:xfrm>
              <a:off x="5265419" y="1655064"/>
              <a:ext cx="1568450" cy="4832985"/>
            </a:xfrm>
            <a:custGeom>
              <a:avLst/>
              <a:gdLst/>
              <a:ahLst/>
              <a:cxnLst/>
              <a:rect l="l" t="t" r="r" b="b"/>
              <a:pathLst>
                <a:path w="1568450" h="4832985">
                  <a:moveTo>
                    <a:pt x="1568196" y="0"/>
                  </a:moveTo>
                  <a:lnTo>
                    <a:pt x="0" y="0"/>
                  </a:lnTo>
                  <a:lnTo>
                    <a:pt x="0" y="4832604"/>
                  </a:lnTo>
                  <a:lnTo>
                    <a:pt x="1568196" y="4832604"/>
                  </a:lnTo>
                  <a:lnTo>
                    <a:pt x="1568196" y="0"/>
                  </a:lnTo>
                  <a:close/>
                </a:path>
              </a:pathLst>
            </a:custGeom>
            <a:solidFill>
              <a:srgbClr val="ACB8C9">
                <a:alpha val="39999"/>
              </a:srgbClr>
            </a:solidFill>
          </p:spPr>
          <p:txBody>
            <a:bodyPr wrap="square" lIns="0" tIns="0" rIns="0" bIns="0" rtlCol="0"/>
            <a:lstStyle/>
            <a:p>
              <a:endParaRPr/>
            </a:p>
          </p:txBody>
        </p:sp>
        <p:sp>
          <p:nvSpPr>
            <p:cNvPr id="25" name="object 25"/>
            <p:cNvSpPr/>
            <p:nvPr/>
          </p:nvSpPr>
          <p:spPr>
            <a:xfrm>
              <a:off x="5265419" y="1655064"/>
              <a:ext cx="1568450" cy="4832985"/>
            </a:xfrm>
            <a:custGeom>
              <a:avLst/>
              <a:gdLst/>
              <a:ahLst/>
              <a:cxnLst/>
              <a:rect l="l" t="t" r="r" b="b"/>
              <a:pathLst>
                <a:path w="1568450" h="4832985">
                  <a:moveTo>
                    <a:pt x="0" y="4832604"/>
                  </a:moveTo>
                  <a:lnTo>
                    <a:pt x="1568196" y="4832604"/>
                  </a:lnTo>
                  <a:lnTo>
                    <a:pt x="1568196" y="0"/>
                  </a:lnTo>
                  <a:lnTo>
                    <a:pt x="0" y="0"/>
                  </a:lnTo>
                  <a:lnTo>
                    <a:pt x="0" y="4832604"/>
                  </a:lnTo>
                  <a:close/>
                </a:path>
              </a:pathLst>
            </a:custGeom>
            <a:ln w="12700">
              <a:solidFill>
                <a:srgbClr val="2E528F"/>
              </a:solidFill>
            </a:ln>
          </p:spPr>
          <p:txBody>
            <a:bodyPr wrap="square" lIns="0" tIns="0" rIns="0" bIns="0" rtlCol="0"/>
            <a:lstStyle/>
            <a:p>
              <a:endParaRPr/>
            </a:p>
          </p:txBody>
        </p:sp>
        <p:sp>
          <p:nvSpPr>
            <p:cNvPr id="26" name="object 26"/>
            <p:cNvSpPr/>
            <p:nvPr/>
          </p:nvSpPr>
          <p:spPr>
            <a:xfrm>
              <a:off x="6850380" y="1652016"/>
              <a:ext cx="1569720" cy="4832985"/>
            </a:xfrm>
            <a:custGeom>
              <a:avLst/>
              <a:gdLst/>
              <a:ahLst/>
              <a:cxnLst/>
              <a:rect l="l" t="t" r="r" b="b"/>
              <a:pathLst>
                <a:path w="1569720" h="4832985">
                  <a:moveTo>
                    <a:pt x="1569720" y="0"/>
                  </a:moveTo>
                  <a:lnTo>
                    <a:pt x="0" y="0"/>
                  </a:lnTo>
                  <a:lnTo>
                    <a:pt x="0" y="4832604"/>
                  </a:lnTo>
                  <a:lnTo>
                    <a:pt x="1569720" y="4832604"/>
                  </a:lnTo>
                  <a:lnTo>
                    <a:pt x="1569720" y="0"/>
                  </a:lnTo>
                  <a:close/>
                </a:path>
              </a:pathLst>
            </a:custGeom>
            <a:solidFill>
              <a:srgbClr val="ACB8C9">
                <a:alpha val="39999"/>
              </a:srgbClr>
            </a:solidFill>
          </p:spPr>
          <p:txBody>
            <a:bodyPr wrap="square" lIns="0" tIns="0" rIns="0" bIns="0" rtlCol="0"/>
            <a:lstStyle/>
            <a:p>
              <a:endParaRPr/>
            </a:p>
          </p:txBody>
        </p:sp>
        <p:sp>
          <p:nvSpPr>
            <p:cNvPr id="27" name="object 27"/>
            <p:cNvSpPr/>
            <p:nvPr/>
          </p:nvSpPr>
          <p:spPr>
            <a:xfrm>
              <a:off x="6850380" y="1652016"/>
              <a:ext cx="1569720" cy="4832985"/>
            </a:xfrm>
            <a:custGeom>
              <a:avLst/>
              <a:gdLst/>
              <a:ahLst/>
              <a:cxnLst/>
              <a:rect l="l" t="t" r="r" b="b"/>
              <a:pathLst>
                <a:path w="1569720" h="4832985">
                  <a:moveTo>
                    <a:pt x="0" y="4832604"/>
                  </a:moveTo>
                  <a:lnTo>
                    <a:pt x="1569720" y="4832604"/>
                  </a:lnTo>
                  <a:lnTo>
                    <a:pt x="1569720" y="0"/>
                  </a:lnTo>
                  <a:lnTo>
                    <a:pt x="0" y="0"/>
                  </a:lnTo>
                  <a:lnTo>
                    <a:pt x="0" y="4832604"/>
                  </a:lnTo>
                  <a:close/>
                </a:path>
              </a:pathLst>
            </a:custGeom>
            <a:ln w="12699">
              <a:solidFill>
                <a:srgbClr val="2E528F"/>
              </a:solidFill>
            </a:ln>
          </p:spPr>
          <p:txBody>
            <a:bodyPr wrap="square" lIns="0" tIns="0" rIns="0" bIns="0" rtlCol="0"/>
            <a:lstStyle/>
            <a:p>
              <a:endParaRPr/>
            </a:p>
          </p:txBody>
        </p:sp>
        <p:sp>
          <p:nvSpPr>
            <p:cNvPr id="28" name="object 28"/>
            <p:cNvSpPr/>
            <p:nvPr/>
          </p:nvSpPr>
          <p:spPr>
            <a:xfrm>
              <a:off x="3738372" y="2682240"/>
              <a:ext cx="1423670" cy="401320"/>
            </a:xfrm>
            <a:custGeom>
              <a:avLst/>
              <a:gdLst/>
              <a:ahLst/>
              <a:cxnLst/>
              <a:rect l="l" t="t" r="r" b="b"/>
              <a:pathLst>
                <a:path w="1423670" h="401319">
                  <a:moveTo>
                    <a:pt x="1423415" y="0"/>
                  </a:moveTo>
                  <a:lnTo>
                    <a:pt x="0" y="0"/>
                  </a:lnTo>
                  <a:lnTo>
                    <a:pt x="0" y="400812"/>
                  </a:lnTo>
                  <a:lnTo>
                    <a:pt x="1423415" y="400812"/>
                  </a:lnTo>
                  <a:lnTo>
                    <a:pt x="1423415" y="0"/>
                  </a:lnTo>
                  <a:close/>
                </a:path>
              </a:pathLst>
            </a:custGeom>
            <a:solidFill>
              <a:srgbClr val="DAE2F3"/>
            </a:solidFill>
          </p:spPr>
          <p:txBody>
            <a:bodyPr wrap="square" lIns="0" tIns="0" rIns="0" bIns="0" rtlCol="0"/>
            <a:lstStyle/>
            <a:p>
              <a:endParaRPr/>
            </a:p>
          </p:txBody>
        </p:sp>
        <p:sp>
          <p:nvSpPr>
            <p:cNvPr id="29" name="object 29"/>
            <p:cNvSpPr/>
            <p:nvPr/>
          </p:nvSpPr>
          <p:spPr>
            <a:xfrm>
              <a:off x="3738372" y="2682240"/>
              <a:ext cx="1423670" cy="401320"/>
            </a:xfrm>
            <a:custGeom>
              <a:avLst/>
              <a:gdLst/>
              <a:ahLst/>
              <a:cxnLst/>
              <a:rect l="l" t="t" r="r" b="b"/>
              <a:pathLst>
                <a:path w="1423670" h="401319">
                  <a:moveTo>
                    <a:pt x="0" y="400812"/>
                  </a:moveTo>
                  <a:lnTo>
                    <a:pt x="1423415" y="400812"/>
                  </a:lnTo>
                  <a:lnTo>
                    <a:pt x="1423415" y="0"/>
                  </a:lnTo>
                  <a:lnTo>
                    <a:pt x="0" y="0"/>
                  </a:lnTo>
                  <a:lnTo>
                    <a:pt x="0" y="400812"/>
                  </a:lnTo>
                  <a:close/>
                </a:path>
              </a:pathLst>
            </a:custGeom>
            <a:ln w="12699">
              <a:solidFill>
                <a:srgbClr val="2E528F"/>
              </a:solidFill>
            </a:ln>
          </p:spPr>
          <p:txBody>
            <a:bodyPr wrap="square" lIns="0" tIns="0" rIns="0" bIns="0" rtlCol="0"/>
            <a:lstStyle/>
            <a:p>
              <a:endParaRPr/>
            </a:p>
          </p:txBody>
        </p:sp>
        <p:sp>
          <p:nvSpPr>
            <p:cNvPr id="30" name="object 30"/>
            <p:cNvSpPr/>
            <p:nvPr/>
          </p:nvSpPr>
          <p:spPr>
            <a:xfrm>
              <a:off x="5303519" y="2682240"/>
              <a:ext cx="1423670" cy="401320"/>
            </a:xfrm>
            <a:custGeom>
              <a:avLst/>
              <a:gdLst/>
              <a:ahLst/>
              <a:cxnLst/>
              <a:rect l="l" t="t" r="r" b="b"/>
              <a:pathLst>
                <a:path w="1423670" h="401319">
                  <a:moveTo>
                    <a:pt x="1423416" y="0"/>
                  </a:moveTo>
                  <a:lnTo>
                    <a:pt x="0" y="0"/>
                  </a:lnTo>
                  <a:lnTo>
                    <a:pt x="0" y="400812"/>
                  </a:lnTo>
                  <a:lnTo>
                    <a:pt x="1423416" y="400812"/>
                  </a:lnTo>
                  <a:lnTo>
                    <a:pt x="1423416" y="0"/>
                  </a:lnTo>
                  <a:close/>
                </a:path>
              </a:pathLst>
            </a:custGeom>
            <a:solidFill>
              <a:srgbClr val="DAE2F3"/>
            </a:solidFill>
          </p:spPr>
          <p:txBody>
            <a:bodyPr wrap="square" lIns="0" tIns="0" rIns="0" bIns="0" rtlCol="0"/>
            <a:lstStyle/>
            <a:p>
              <a:endParaRPr/>
            </a:p>
          </p:txBody>
        </p:sp>
        <p:sp>
          <p:nvSpPr>
            <p:cNvPr id="31" name="object 31"/>
            <p:cNvSpPr/>
            <p:nvPr/>
          </p:nvSpPr>
          <p:spPr>
            <a:xfrm>
              <a:off x="5303519" y="2682240"/>
              <a:ext cx="1423670" cy="401320"/>
            </a:xfrm>
            <a:custGeom>
              <a:avLst/>
              <a:gdLst/>
              <a:ahLst/>
              <a:cxnLst/>
              <a:rect l="l" t="t" r="r" b="b"/>
              <a:pathLst>
                <a:path w="1423670" h="401319">
                  <a:moveTo>
                    <a:pt x="0" y="400812"/>
                  </a:moveTo>
                  <a:lnTo>
                    <a:pt x="1423416" y="400812"/>
                  </a:lnTo>
                  <a:lnTo>
                    <a:pt x="1423416" y="0"/>
                  </a:lnTo>
                  <a:lnTo>
                    <a:pt x="0" y="0"/>
                  </a:lnTo>
                  <a:lnTo>
                    <a:pt x="0" y="400812"/>
                  </a:lnTo>
                  <a:close/>
                </a:path>
              </a:pathLst>
            </a:custGeom>
            <a:ln w="12700">
              <a:solidFill>
                <a:srgbClr val="2E528F"/>
              </a:solidFill>
            </a:ln>
          </p:spPr>
          <p:txBody>
            <a:bodyPr wrap="square" lIns="0" tIns="0" rIns="0" bIns="0" rtlCol="0"/>
            <a:lstStyle/>
            <a:p>
              <a:endParaRPr/>
            </a:p>
          </p:txBody>
        </p:sp>
        <p:sp>
          <p:nvSpPr>
            <p:cNvPr id="32" name="object 32"/>
            <p:cNvSpPr/>
            <p:nvPr/>
          </p:nvSpPr>
          <p:spPr>
            <a:xfrm>
              <a:off x="6870192" y="2674619"/>
              <a:ext cx="1424940" cy="402590"/>
            </a:xfrm>
            <a:custGeom>
              <a:avLst/>
              <a:gdLst/>
              <a:ahLst/>
              <a:cxnLst/>
              <a:rect l="l" t="t" r="r" b="b"/>
              <a:pathLst>
                <a:path w="1424940" h="402589">
                  <a:moveTo>
                    <a:pt x="1424940" y="0"/>
                  </a:moveTo>
                  <a:lnTo>
                    <a:pt x="0" y="0"/>
                  </a:lnTo>
                  <a:lnTo>
                    <a:pt x="0" y="402336"/>
                  </a:lnTo>
                  <a:lnTo>
                    <a:pt x="1424940" y="402336"/>
                  </a:lnTo>
                  <a:lnTo>
                    <a:pt x="1424940" y="0"/>
                  </a:lnTo>
                  <a:close/>
                </a:path>
              </a:pathLst>
            </a:custGeom>
            <a:solidFill>
              <a:srgbClr val="DAE2F3"/>
            </a:solidFill>
          </p:spPr>
          <p:txBody>
            <a:bodyPr wrap="square" lIns="0" tIns="0" rIns="0" bIns="0" rtlCol="0"/>
            <a:lstStyle/>
            <a:p>
              <a:endParaRPr/>
            </a:p>
          </p:txBody>
        </p:sp>
        <p:sp>
          <p:nvSpPr>
            <p:cNvPr id="33" name="object 33"/>
            <p:cNvSpPr/>
            <p:nvPr/>
          </p:nvSpPr>
          <p:spPr>
            <a:xfrm>
              <a:off x="6870192" y="2674619"/>
              <a:ext cx="1424940" cy="402590"/>
            </a:xfrm>
            <a:custGeom>
              <a:avLst/>
              <a:gdLst/>
              <a:ahLst/>
              <a:cxnLst/>
              <a:rect l="l" t="t" r="r" b="b"/>
              <a:pathLst>
                <a:path w="1424940" h="402589">
                  <a:moveTo>
                    <a:pt x="0" y="402336"/>
                  </a:moveTo>
                  <a:lnTo>
                    <a:pt x="1424940" y="402336"/>
                  </a:lnTo>
                  <a:lnTo>
                    <a:pt x="1424940" y="0"/>
                  </a:lnTo>
                  <a:lnTo>
                    <a:pt x="0" y="0"/>
                  </a:lnTo>
                  <a:lnTo>
                    <a:pt x="0" y="402336"/>
                  </a:lnTo>
                  <a:close/>
                </a:path>
              </a:pathLst>
            </a:custGeom>
            <a:ln w="12700">
              <a:solidFill>
                <a:srgbClr val="2E528F"/>
              </a:solidFill>
            </a:ln>
          </p:spPr>
          <p:txBody>
            <a:bodyPr wrap="square" lIns="0" tIns="0" rIns="0" bIns="0" rtlCol="0"/>
            <a:lstStyle/>
            <a:p>
              <a:endParaRPr/>
            </a:p>
          </p:txBody>
        </p:sp>
        <p:sp>
          <p:nvSpPr>
            <p:cNvPr id="34" name="object 34"/>
            <p:cNvSpPr/>
            <p:nvPr/>
          </p:nvSpPr>
          <p:spPr>
            <a:xfrm>
              <a:off x="2142743" y="3710939"/>
              <a:ext cx="1423670" cy="402590"/>
            </a:xfrm>
            <a:custGeom>
              <a:avLst/>
              <a:gdLst/>
              <a:ahLst/>
              <a:cxnLst/>
              <a:rect l="l" t="t" r="r" b="b"/>
              <a:pathLst>
                <a:path w="1423670" h="402589">
                  <a:moveTo>
                    <a:pt x="1423416" y="0"/>
                  </a:moveTo>
                  <a:lnTo>
                    <a:pt x="0" y="0"/>
                  </a:lnTo>
                  <a:lnTo>
                    <a:pt x="0" y="402336"/>
                  </a:lnTo>
                  <a:lnTo>
                    <a:pt x="1423416" y="402336"/>
                  </a:lnTo>
                  <a:lnTo>
                    <a:pt x="1423416" y="0"/>
                  </a:lnTo>
                  <a:close/>
                </a:path>
              </a:pathLst>
            </a:custGeom>
            <a:solidFill>
              <a:srgbClr val="DAE2F3"/>
            </a:solidFill>
          </p:spPr>
          <p:txBody>
            <a:bodyPr wrap="square" lIns="0" tIns="0" rIns="0" bIns="0" rtlCol="0"/>
            <a:lstStyle/>
            <a:p>
              <a:endParaRPr/>
            </a:p>
          </p:txBody>
        </p:sp>
        <p:sp>
          <p:nvSpPr>
            <p:cNvPr id="35" name="object 35"/>
            <p:cNvSpPr/>
            <p:nvPr/>
          </p:nvSpPr>
          <p:spPr>
            <a:xfrm>
              <a:off x="2142743" y="3710939"/>
              <a:ext cx="1423670" cy="402590"/>
            </a:xfrm>
            <a:custGeom>
              <a:avLst/>
              <a:gdLst/>
              <a:ahLst/>
              <a:cxnLst/>
              <a:rect l="l" t="t" r="r" b="b"/>
              <a:pathLst>
                <a:path w="1423670" h="402589">
                  <a:moveTo>
                    <a:pt x="0" y="402336"/>
                  </a:moveTo>
                  <a:lnTo>
                    <a:pt x="1423416" y="402336"/>
                  </a:lnTo>
                  <a:lnTo>
                    <a:pt x="1423416" y="0"/>
                  </a:lnTo>
                  <a:lnTo>
                    <a:pt x="0" y="0"/>
                  </a:lnTo>
                  <a:lnTo>
                    <a:pt x="0" y="402336"/>
                  </a:lnTo>
                  <a:close/>
                </a:path>
              </a:pathLst>
            </a:custGeom>
            <a:ln w="12700">
              <a:solidFill>
                <a:srgbClr val="2E528F"/>
              </a:solidFill>
            </a:ln>
          </p:spPr>
          <p:txBody>
            <a:bodyPr wrap="square" lIns="0" tIns="0" rIns="0" bIns="0" rtlCol="0"/>
            <a:lstStyle/>
            <a:p>
              <a:endParaRPr/>
            </a:p>
          </p:txBody>
        </p:sp>
        <p:sp>
          <p:nvSpPr>
            <p:cNvPr id="36" name="object 36"/>
            <p:cNvSpPr/>
            <p:nvPr/>
          </p:nvSpPr>
          <p:spPr>
            <a:xfrm>
              <a:off x="3738372" y="3710939"/>
              <a:ext cx="1423670" cy="402590"/>
            </a:xfrm>
            <a:custGeom>
              <a:avLst/>
              <a:gdLst/>
              <a:ahLst/>
              <a:cxnLst/>
              <a:rect l="l" t="t" r="r" b="b"/>
              <a:pathLst>
                <a:path w="1423670" h="402589">
                  <a:moveTo>
                    <a:pt x="1423415" y="0"/>
                  </a:moveTo>
                  <a:lnTo>
                    <a:pt x="0" y="0"/>
                  </a:lnTo>
                  <a:lnTo>
                    <a:pt x="0" y="402336"/>
                  </a:lnTo>
                  <a:lnTo>
                    <a:pt x="1423415" y="402336"/>
                  </a:lnTo>
                  <a:lnTo>
                    <a:pt x="1423415" y="0"/>
                  </a:lnTo>
                  <a:close/>
                </a:path>
              </a:pathLst>
            </a:custGeom>
            <a:solidFill>
              <a:srgbClr val="DAE2F3"/>
            </a:solidFill>
          </p:spPr>
          <p:txBody>
            <a:bodyPr wrap="square" lIns="0" tIns="0" rIns="0" bIns="0" rtlCol="0"/>
            <a:lstStyle/>
            <a:p>
              <a:endParaRPr/>
            </a:p>
          </p:txBody>
        </p:sp>
        <p:sp>
          <p:nvSpPr>
            <p:cNvPr id="37" name="object 37"/>
            <p:cNvSpPr/>
            <p:nvPr/>
          </p:nvSpPr>
          <p:spPr>
            <a:xfrm>
              <a:off x="3738372" y="3710939"/>
              <a:ext cx="1423670" cy="402590"/>
            </a:xfrm>
            <a:custGeom>
              <a:avLst/>
              <a:gdLst/>
              <a:ahLst/>
              <a:cxnLst/>
              <a:rect l="l" t="t" r="r" b="b"/>
              <a:pathLst>
                <a:path w="1423670" h="402589">
                  <a:moveTo>
                    <a:pt x="0" y="402336"/>
                  </a:moveTo>
                  <a:lnTo>
                    <a:pt x="1423415" y="402336"/>
                  </a:lnTo>
                  <a:lnTo>
                    <a:pt x="1423415" y="0"/>
                  </a:lnTo>
                  <a:lnTo>
                    <a:pt x="0" y="0"/>
                  </a:lnTo>
                  <a:lnTo>
                    <a:pt x="0" y="402336"/>
                  </a:lnTo>
                  <a:close/>
                </a:path>
              </a:pathLst>
            </a:custGeom>
            <a:ln w="12700">
              <a:solidFill>
                <a:srgbClr val="2E528F"/>
              </a:solidFill>
            </a:ln>
          </p:spPr>
          <p:txBody>
            <a:bodyPr wrap="square" lIns="0" tIns="0" rIns="0" bIns="0" rtlCol="0"/>
            <a:lstStyle/>
            <a:p>
              <a:endParaRPr/>
            </a:p>
          </p:txBody>
        </p:sp>
        <p:sp>
          <p:nvSpPr>
            <p:cNvPr id="38" name="object 38"/>
            <p:cNvSpPr/>
            <p:nvPr/>
          </p:nvSpPr>
          <p:spPr>
            <a:xfrm>
              <a:off x="5303519" y="3710939"/>
              <a:ext cx="1423670" cy="402590"/>
            </a:xfrm>
            <a:custGeom>
              <a:avLst/>
              <a:gdLst/>
              <a:ahLst/>
              <a:cxnLst/>
              <a:rect l="l" t="t" r="r" b="b"/>
              <a:pathLst>
                <a:path w="1423670" h="402589">
                  <a:moveTo>
                    <a:pt x="1423416" y="0"/>
                  </a:moveTo>
                  <a:lnTo>
                    <a:pt x="0" y="0"/>
                  </a:lnTo>
                  <a:lnTo>
                    <a:pt x="0" y="402336"/>
                  </a:lnTo>
                  <a:lnTo>
                    <a:pt x="1423416" y="402336"/>
                  </a:lnTo>
                  <a:lnTo>
                    <a:pt x="1423416" y="0"/>
                  </a:lnTo>
                  <a:close/>
                </a:path>
              </a:pathLst>
            </a:custGeom>
            <a:solidFill>
              <a:srgbClr val="DAE2F3"/>
            </a:solidFill>
          </p:spPr>
          <p:txBody>
            <a:bodyPr wrap="square" lIns="0" tIns="0" rIns="0" bIns="0" rtlCol="0"/>
            <a:lstStyle/>
            <a:p>
              <a:endParaRPr/>
            </a:p>
          </p:txBody>
        </p:sp>
        <p:sp>
          <p:nvSpPr>
            <p:cNvPr id="39" name="object 39"/>
            <p:cNvSpPr/>
            <p:nvPr/>
          </p:nvSpPr>
          <p:spPr>
            <a:xfrm>
              <a:off x="5303519" y="3710939"/>
              <a:ext cx="1423670" cy="402590"/>
            </a:xfrm>
            <a:custGeom>
              <a:avLst/>
              <a:gdLst/>
              <a:ahLst/>
              <a:cxnLst/>
              <a:rect l="l" t="t" r="r" b="b"/>
              <a:pathLst>
                <a:path w="1423670" h="402589">
                  <a:moveTo>
                    <a:pt x="0" y="402336"/>
                  </a:moveTo>
                  <a:lnTo>
                    <a:pt x="1423416" y="402336"/>
                  </a:lnTo>
                  <a:lnTo>
                    <a:pt x="1423416" y="0"/>
                  </a:lnTo>
                  <a:lnTo>
                    <a:pt x="0" y="0"/>
                  </a:lnTo>
                  <a:lnTo>
                    <a:pt x="0" y="402336"/>
                  </a:lnTo>
                  <a:close/>
                </a:path>
              </a:pathLst>
            </a:custGeom>
            <a:ln w="12700">
              <a:solidFill>
                <a:srgbClr val="2E528F"/>
              </a:solidFill>
            </a:ln>
          </p:spPr>
          <p:txBody>
            <a:bodyPr wrap="square" lIns="0" tIns="0" rIns="0" bIns="0" rtlCol="0"/>
            <a:lstStyle/>
            <a:p>
              <a:endParaRPr/>
            </a:p>
          </p:txBody>
        </p:sp>
        <p:sp>
          <p:nvSpPr>
            <p:cNvPr id="40" name="object 40"/>
            <p:cNvSpPr/>
            <p:nvPr/>
          </p:nvSpPr>
          <p:spPr>
            <a:xfrm>
              <a:off x="6870192" y="3704844"/>
              <a:ext cx="1424940" cy="401320"/>
            </a:xfrm>
            <a:custGeom>
              <a:avLst/>
              <a:gdLst/>
              <a:ahLst/>
              <a:cxnLst/>
              <a:rect l="l" t="t" r="r" b="b"/>
              <a:pathLst>
                <a:path w="1424940" h="401320">
                  <a:moveTo>
                    <a:pt x="1424940" y="0"/>
                  </a:moveTo>
                  <a:lnTo>
                    <a:pt x="0" y="0"/>
                  </a:lnTo>
                  <a:lnTo>
                    <a:pt x="0" y="400811"/>
                  </a:lnTo>
                  <a:lnTo>
                    <a:pt x="1424940" y="400811"/>
                  </a:lnTo>
                  <a:lnTo>
                    <a:pt x="1424940" y="0"/>
                  </a:lnTo>
                  <a:close/>
                </a:path>
              </a:pathLst>
            </a:custGeom>
            <a:solidFill>
              <a:srgbClr val="DAE2F3"/>
            </a:solidFill>
          </p:spPr>
          <p:txBody>
            <a:bodyPr wrap="square" lIns="0" tIns="0" rIns="0" bIns="0" rtlCol="0"/>
            <a:lstStyle/>
            <a:p>
              <a:endParaRPr/>
            </a:p>
          </p:txBody>
        </p:sp>
        <p:sp>
          <p:nvSpPr>
            <p:cNvPr id="41" name="object 41"/>
            <p:cNvSpPr/>
            <p:nvPr/>
          </p:nvSpPr>
          <p:spPr>
            <a:xfrm>
              <a:off x="6870192" y="3704844"/>
              <a:ext cx="1424940" cy="401320"/>
            </a:xfrm>
            <a:custGeom>
              <a:avLst/>
              <a:gdLst/>
              <a:ahLst/>
              <a:cxnLst/>
              <a:rect l="l" t="t" r="r" b="b"/>
              <a:pathLst>
                <a:path w="1424940" h="401320">
                  <a:moveTo>
                    <a:pt x="0" y="400811"/>
                  </a:moveTo>
                  <a:lnTo>
                    <a:pt x="1424940" y="400811"/>
                  </a:lnTo>
                  <a:lnTo>
                    <a:pt x="1424940" y="0"/>
                  </a:lnTo>
                  <a:lnTo>
                    <a:pt x="0" y="0"/>
                  </a:lnTo>
                  <a:lnTo>
                    <a:pt x="0" y="400811"/>
                  </a:lnTo>
                  <a:close/>
                </a:path>
              </a:pathLst>
            </a:custGeom>
            <a:ln w="12700">
              <a:solidFill>
                <a:srgbClr val="2E528F"/>
              </a:solidFill>
            </a:ln>
          </p:spPr>
          <p:txBody>
            <a:bodyPr wrap="square" lIns="0" tIns="0" rIns="0" bIns="0" rtlCol="0"/>
            <a:lstStyle/>
            <a:p>
              <a:endParaRPr/>
            </a:p>
          </p:txBody>
        </p:sp>
        <p:sp>
          <p:nvSpPr>
            <p:cNvPr id="42" name="object 42"/>
            <p:cNvSpPr/>
            <p:nvPr/>
          </p:nvSpPr>
          <p:spPr>
            <a:xfrm>
              <a:off x="2145791" y="4742688"/>
              <a:ext cx="1424940" cy="401320"/>
            </a:xfrm>
            <a:custGeom>
              <a:avLst/>
              <a:gdLst/>
              <a:ahLst/>
              <a:cxnLst/>
              <a:rect l="l" t="t" r="r" b="b"/>
              <a:pathLst>
                <a:path w="1424939" h="401320">
                  <a:moveTo>
                    <a:pt x="1424940" y="0"/>
                  </a:moveTo>
                  <a:lnTo>
                    <a:pt x="0" y="0"/>
                  </a:lnTo>
                  <a:lnTo>
                    <a:pt x="0" y="400812"/>
                  </a:lnTo>
                  <a:lnTo>
                    <a:pt x="1424940" y="400812"/>
                  </a:lnTo>
                  <a:lnTo>
                    <a:pt x="1424940" y="0"/>
                  </a:lnTo>
                  <a:close/>
                </a:path>
              </a:pathLst>
            </a:custGeom>
            <a:solidFill>
              <a:srgbClr val="DAE2F3"/>
            </a:solidFill>
          </p:spPr>
          <p:txBody>
            <a:bodyPr wrap="square" lIns="0" tIns="0" rIns="0" bIns="0" rtlCol="0"/>
            <a:lstStyle/>
            <a:p>
              <a:endParaRPr/>
            </a:p>
          </p:txBody>
        </p:sp>
        <p:sp>
          <p:nvSpPr>
            <p:cNvPr id="43" name="object 43"/>
            <p:cNvSpPr/>
            <p:nvPr/>
          </p:nvSpPr>
          <p:spPr>
            <a:xfrm>
              <a:off x="2145791" y="4742688"/>
              <a:ext cx="1424940" cy="401320"/>
            </a:xfrm>
            <a:custGeom>
              <a:avLst/>
              <a:gdLst/>
              <a:ahLst/>
              <a:cxnLst/>
              <a:rect l="l" t="t" r="r" b="b"/>
              <a:pathLst>
                <a:path w="1424939" h="401320">
                  <a:moveTo>
                    <a:pt x="0" y="400812"/>
                  </a:moveTo>
                  <a:lnTo>
                    <a:pt x="1424940" y="400812"/>
                  </a:lnTo>
                  <a:lnTo>
                    <a:pt x="1424940" y="0"/>
                  </a:lnTo>
                  <a:lnTo>
                    <a:pt x="0" y="0"/>
                  </a:lnTo>
                  <a:lnTo>
                    <a:pt x="0" y="400812"/>
                  </a:lnTo>
                  <a:close/>
                </a:path>
              </a:pathLst>
            </a:custGeom>
            <a:ln w="12700">
              <a:solidFill>
                <a:srgbClr val="2E528F"/>
              </a:solidFill>
            </a:ln>
          </p:spPr>
          <p:txBody>
            <a:bodyPr wrap="square" lIns="0" tIns="0" rIns="0" bIns="0" rtlCol="0"/>
            <a:lstStyle/>
            <a:p>
              <a:endParaRPr/>
            </a:p>
          </p:txBody>
        </p:sp>
        <p:sp>
          <p:nvSpPr>
            <p:cNvPr id="44" name="object 44"/>
            <p:cNvSpPr/>
            <p:nvPr/>
          </p:nvSpPr>
          <p:spPr>
            <a:xfrm>
              <a:off x="3741419" y="4742688"/>
              <a:ext cx="1424940" cy="401320"/>
            </a:xfrm>
            <a:custGeom>
              <a:avLst/>
              <a:gdLst/>
              <a:ahLst/>
              <a:cxnLst/>
              <a:rect l="l" t="t" r="r" b="b"/>
              <a:pathLst>
                <a:path w="1424939" h="401320">
                  <a:moveTo>
                    <a:pt x="1424939" y="0"/>
                  </a:moveTo>
                  <a:lnTo>
                    <a:pt x="0" y="0"/>
                  </a:lnTo>
                  <a:lnTo>
                    <a:pt x="0" y="400812"/>
                  </a:lnTo>
                  <a:lnTo>
                    <a:pt x="1424939" y="400812"/>
                  </a:lnTo>
                  <a:lnTo>
                    <a:pt x="1424939" y="0"/>
                  </a:lnTo>
                  <a:close/>
                </a:path>
              </a:pathLst>
            </a:custGeom>
            <a:solidFill>
              <a:srgbClr val="DAE2F3"/>
            </a:solidFill>
          </p:spPr>
          <p:txBody>
            <a:bodyPr wrap="square" lIns="0" tIns="0" rIns="0" bIns="0" rtlCol="0"/>
            <a:lstStyle/>
            <a:p>
              <a:endParaRPr/>
            </a:p>
          </p:txBody>
        </p:sp>
        <p:sp>
          <p:nvSpPr>
            <p:cNvPr id="45" name="object 45"/>
            <p:cNvSpPr/>
            <p:nvPr/>
          </p:nvSpPr>
          <p:spPr>
            <a:xfrm>
              <a:off x="3741419" y="4742688"/>
              <a:ext cx="1424940" cy="401320"/>
            </a:xfrm>
            <a:custGeom>
              <a:avLst/>
              <a:gdLst/>
              <a:ahLst/>
              <a:cxnLst/>
              <a:rect l="l" t="t" r="r" b="b"/>
              <a:pathLst>
                <a:path w="1424939" h="401320">
                  <a:moveTo>
                    <a:pt x="0" y="400812"/>
                  </a:moveTo>
                  <a:lnTo>
                    <a:pt x="1424939" y="400812"/>
                  </a:lnTo>
                  <a:lnTo>
                    <a:pt x="1424939" y="0"/>
                  </a:lnTo>
                  <a:lnTo>
                    <a:pt x="0" y="0"/>
                  </a:lnTo>
                  <a:lnTo>
                    <a:pt x="0" y="400812"/>
                  </a:lnTo>
                  <a:close/>
                </a:path>
              </a:pathLst>
            </a:custGeom>
            <a:ln w="12699">
              <a:solidFill>
                <a:srgbClr val="2E528F"/>
              </a:solidFill>
            </a:ln>
          </p:spPr>
          <p:txBody>
            <a:bodyPr wrap="square" lIns="0" tIns="0" rIns="0" bIns="0" rtlCol="0"/>
            <a:lstStyle/>
            <a:p>
              <a:endParaRPr/>
            </a:p>
          </p:txBody>
        </p:sp>
        <p:sp>
          <p:nvSpPr>
            <p:cNvPr id="46" name="object 46"/>
            <p:cNvSpPr/>
            <p:nvPr/>
          </p:nvSpPr>
          <p:spPr>
            <a:xfrm>
              <a:off x="5306567" y="4742688"/>
              <a:ext cx="1424940" cy="401320"/>
            </a:xfrm>
            <a:custGeom>
              <a:avLst/>
              <a:gdLst/>
              <a:ahLst/>
              <a:cxnLst/>
              <a:rect l="l" t="t" r="r" b="b"/>
              <a:pathLst>
                <a:path w="1424940" h="401320">
                  <a:moveTo>
                    <a:pt x="1424939" y="0"/>
                  </a:moveTo>
                  <a:lnTo>
                    <a:pt x="0" y="0"/>
                  </a:lnTo>
                  <a:lnTo>
                    <a:pt x="0" y="400812"/>
                  </a:lnTo>
                  <a:lnTo>
                    <a:pt x="1424939" y="400812"/>
                  </a:lnTo>
                  <a:lnTo>
                    <a:pt x="1424939" y="0"/>
                  </a:lnTo>
                  <a:close/>
                </a:path>
              </a:pathLst>
            </a:custGeom>
            <a:solidFill>
              <a:srgbClr val="DAE2F3"/>
            </a:solidFill>
          </p:spPr>
          <p:txBody>
            <a:bodyPr wrap="square" lIns="0" tIns="0" rIns="0" bIns="0" rtlCol="0"/>
            <a:lstStyle/>
            <a:p>
              <a:endParaRPr/>
            </a:p>
          </p:txBody>
        </p:sp>
        <p:sp>
          <p:nvSpPr>
            <p:cNvPr id="47" name="object 47"/>
            <p:cNvSpPr/>
            <p:nvPr/>
          </p:nvSpPr>
          <p:spPr>
            <a:xfrm>
              <a:off x="5306567" y="4735067"/>
              <a:ext cx="2988945" cy="408940"/>
            </a:xfrm>
            <a:custGeom>
              <a:avLst/>
              <a:gdLst/>
              <a:ahLst/>
              <a:cxnLst/>
              <a:rect l="l" t="t" r="r" b="b"/>
              <a:pathLst>
                <a:path w="2988945" h="408939">
                  <a:moveTo>
                    <a:pt x="0" y="408431"/>
                  </a:moveTo>
                  <a:lnTo>
                    <a:pt x="1424939" y="408431"/>
                  </a:lnTo>
                  <a:lnTo>
                    <a:pt x="1424939" y="7619"/>
                  </a:lnTo>
                  <a:lnTo>
                    <a:pt x="0" y="7619"/>
                  </a:lnTo>
                  <a:lnTo>
                    <a:pt x="0" y="408431"/>
                  </a:lnTo>
                  <a:close/>
                </a:path>
                <a:path w="2988945" h="408939">
                  <a:moveTo>
                    <a:pt x="1563624" y="400811"/>
                  </a:moveTo>
                  <a:lnTo>
                    <a:pt x="2988564" y="400811"/>
                  </a:lnTo>
                  <a:lnTo>
                    <a:pt x="2988564" y="0"/>
                  </a:lnTo>
                  <a:lnTo>
                    <a:pt x="1563624" y="0"/>
                  </a:lnTo>
                  <a:lnTo>
                    <a:pt x="1563624" y="400811"/>
                  </a:lnTo>
                  <a:close/>
                </a:path>
              </a:pathLst>
            </a:custGeom>
            <a:ln w="12700">
              <a:solidFill>
                <a:srgbClr val="2E528F"/>
              </a:solidFill>
            </a:ln>
          </p:spPr>
          <p:txBody>
            <a:bodyPr wrap="square" lIns="0" tIns="0" rIns="0" bIns="0" rtlCol="0"/>
            <a:lstStyle/>
            <a:p>
              <a:endParaRPr/>
            </a:p>
          </p:txBody>
        </p:sp>
        <p:sp>
          <p:nvSpPr>
            <p:cNvPr id="48" name="object 48"/>
            <p:cNvSpPr/>
            <p:nvPr/>
          </p:nvSpPr>
          <p:spPr>
            <a:xfrm>
              <a:off x="2148839" y="5693663"/>
              <a:ext cx="1424940" cy="402590"/>
            </a:xfrm>
            <a:custGeom>
              <a:avLst/>
              <a:gdLst/>
              <a:ahLst/>
              <a:cxnLst/>
              <a:rect l="l" t="t" r="r" b="b"/>
              <a:pathLst>
                <a:path w="1424939" h="402589">
                  <a:moveTo>
                    <a:pt x="1424939" y="0"/>
                  </a:moveTo>
                  <a:lnTo>
                    <a:pt x="0" y="0"/>
                  </a:lnTo>
                  <a:lnTo>
                    <a:pt x="0" y="402336"/>
                  </a:lnTo>
                  <a:lnTo>
                    <a:pt x="1424939" y="402336"/>
                  </a:lnTo>
                  <a:lnTo>
                    <a:pt x="1424939" y="0"/>
                  </a:lnTo>
                  <a:close/>
                </a:path>
              </a:pathLst>
            </a:custGeom>
            <a:solidFill>
              <a:srgbClr val="DAE2F3"/>
            </a:solidFill>
          </p:spPr>
          <p:txBody>
            <a:bodyPr wrap="square" lIns="0" tIns="0" rIns="0" bIns="0" rtlCol="0"/>
            <a:lstStyle/>
            <a:p>
              <a:endParaRPr/>
            </a:p>
          </p:txBody>
        </p:sp>
        <p:sp>
          <p:nvSpPr>
            <p:cNvPr id="49" name="object 49"/>
            <p:cNvSpPr/>
            <p:nvPr/>
          </p:nvSpPr>
          <p:spPr>
            <a:xfrm>
              <a:off x="2148839" y="5693663"/>
              <a:ext cx="1424940" cy="402590"/>
            </a:xfrm>
            <a:custGeom>
              <a:avLst/>
              <a:gdLst/>
              <a:ahLst/>
              <a:cxnLst/>
              <a:rect l="l" t="t" r="r" b="b"/>
              <a:pathLst>
                <a:path w="1424939" h="402589">
                  <a:moveTo>
                    <a:pt x="0" y="402336"/>
                  </a:moveTo>
                  <a:lnTo>
                    <a:pt x="1424939" y="402336"/>
                  </a:lnTo>
                  <a:lnTo>
                    <a:pt x="1424939" y="0"/>
                  </a:lnTo>
                  <a:lnTo>
                    <a:pt x="0" y="0"/>
                  </a:lnTo>
                  <a:lnTo>
                    <a:pt x="0" y="402336"/>
                  </a:lnTo>
                  <a:close/>
                </a:path>
              </a:pathLst>
            </a:custGeom>
            <a:ln w="12700">
              <a:solidFill>
                <a:srgbClr val="2E528F"/>
              </a:solidFill>
            </a:ln>
          </p:spPr>
          <p:txBody>
            <a:bodyPr wrap="square" lIns="0" tIns="0" rIns="0" bIns="0" rtlCol="0"/>
            <a:lstStyle/>
            <a:p>
              <a:endParaRPr/>
            </a:p>
          </p:txBody>
        </p:sp>
        <p:sp>
          <p:nvSpPr>
            <p:cNvPr id="50" name="object 50"/>
            <p:cNvSpPr/>
            <p:nvPr/>
          </p:nvSpPr>
          <p:spPr>
            <a:xfrm>
              <a:off x="3744467" y="5693663"/>
              <a:ext cx="1424940" cy="402590"/>
            </a:xfrm>
            <a:custGeom>
              <a:avLst/>
              <a:gdLst/>
              <a:ahLst/>
              <a:cxnLst/>
              <a:rect l="l" t="t" r="r" b="b"/>
              <a:pathLst>
                <a:path w="1424939" h="402589">
                  <a:moveTo>
                    <a:pt x="1424939" y="0"/>
                  </a:moveTo>
                  <a:lnTo>
                    <a:pt x="0" y="0"/>
                  </a:lnTo>
                  <a:lnTo>
                    <a:pt x="0" y="402336"/>
                  </a:lnTo>
                  <a:lnTo>
                    <a:pt x="1424939" y="402336"/>
                  </a:lnTo>
                  <a:lnTo>
                    <a:pt x="1424939" y="0"/>
                  </a:lnTo>
                  <a:close/>
                </a:path>
              </a:pathLst>
            </a:custGeom>
            <a:solidFill>
              <a:srgbClr val="DAE2F3"/>
            </a:solidFill>
          </p:spPr>
          <p:txBody>
            <a:bodyPr wrap="square" lIns="0" tIns="0" rIns="0" bIns="0" rtlCol="0"/>
            <a:lstStyle/>
            <a:p>
              <a:endParaRPr/>
            </a:p>
          </p:txBody>
        </p:sp>
        <p:sp>
          <p:nvSpPr>
            <p:cNvPr id="51" name="object 51"/>
            <p:cNvSpPr/>
            <p:nvPr/>
          </p:nvSpPr>
          <p:spPr>
            <a:xfrm>
              <a:off x="3744467" y="5693663"/>
              <a:ext cx="1424940" cy="402590"/>
            </a:xfrm>
            <a:custGeom>
              <a:avLst/>
              <a:gdLst/>
              <a:ahLst/>
              <a:cxnLst/>
              <a:rect l="l" t="t" r="r" b="b"/>
              <a:pathLst>
                <a:path w="1424939" h="402589">
                  <a:moveTo>
                    <a:pt x="0" y="402336"/>
                  </a:moveTo>
                  <a:lnTo>
                    <a:pt x="1424939" y="402336"/>
                  </a:lnTo>
                  <a:lnTo>
                    <a:pt x="1424939" y="0"/>
                  </a:lnTo>
                  <a:lnTo>
                    <a:pt x="0" y="0"/>
                  </a:lnTo>
                  <a:lnTo>
                    <a:pt x="0" y="402336"/>
                  </a:lnTo>
                  <a:close/>
                </a:path>
              </a:pathLst>
            </a:custGeom>
            <a:ln w="12700">
              <a:solidFill>
                <a:srgbClr val="2E528F"/>
              </a:solidFill>
            </a:ln>
          </p:spPr>
          <p:txBody>
            <a:bodyPr wrap="square" lIns="0" tIns="0" rIns="0" bIns="0" rtlCol="0"/>
            <a:lstStyle/>
            <a:p>
              <a:endParaRPr/>
            </a:p>
          </p:txBody>
        </p:sp>
        <p:sp>
          <p:nvSpPr>
            <p:cNvPr id="52" name="object 52"/>
            <p:cNvSpPr/>
            <p:nvPr/>
          </p:nvSpPr>
          <p:spPr>
            <a:xfrm>
              <a:off x="5309616" y="5693663"/>
              <a:ext cx="1424940" cy="402590"/>
            </a:xfrm>
            <a:custGeom>
              <a:avLst/>
              <a:gdLst/>
              <a:ahLst/>
              <a:cxnLst/>
              <a:rect l="l" t="t" r="r" b="b"/>
              <a:pathLst>
                <a:path w="1424940" h="402589">
                  <a:moveTo>
                    <a:pt x="1424939" y="0"/>
                  </a:moveTo>
                  <a:lnTo>
                    <a:pt x="0" y="0"/>
                  </a:lnTo>
                  <a:lnTo>
                    <a:pt x="0" y="402336"/>
                  </a:lnTo>
                  <a:lnTo>
                    <a:pt x="1424939" y="402336"/>
                  </a:lnTo>
                  <a:lnTo>
                    <a:pt x="1424939" y="0"/>
                  </a:lnTo>
                  <a:close/>
                </a:path>
              </a:pathLst>
            </a:custGeom>
            <a:solidFill>
              <a:srgbClr val="DAE2F3"/>
            </a:solidFill>
          </p:spPr>
          <p:txBody>
            <a:bodyPr wrap="square" lIns="0" tIns="0" rIns="0" bIns="0" rtlCol="0"/>
            <a:lstStyle/>
            <a:p>
              <a:endParaRPr/>
            </a:p>
          </p:txBody>
        </p:sp>
        <p:sp>
          <p:nvSpPr>
            <p:cNvPr id="53" name="object 53"/>
            <p:cNvSpPr/>
            <p:nvPr/>
          </p:nvSpPr>
          <p:spPr>
            <a:xfrm>
              <a:off x="5309616" y="5693663"/>
              <a:ext cx="1424940" cy="402590"/>
            </a:xfrm>
            <a:custGeom>
              <a:avLst/>
              <a:gdLst/>
              <a:ahLst/>
              <a:cxnLst/>
              <a:rect l="l" t="t" r="r" b="b"/>
              <a:pathLst>
                <a:path w="1424940" h="402589">
                  <a:moveTo>
                    <a:pt x="0" y="402336"/>
                  </a:moveTo>
                  <a:lnTo>
                    <a:pt x="1424939" y="402336"/>
                  </a:lnTo>
                  <a:lnTo>
                    <a:pt x="1424939" y="0"/>
                  </a:lnTo>
                  <a:lnTo>
                    <a:pt x="0" y="0"/>
                  </a:lnTo>
                  <a:lnTo>
                    <a:pt x="0" y="402336"/>
                  </a:lnTo>
                  <a:close/>
                </a:path>
              </a:pathLst>
            </a:custGeom>
            <a:ln w="12700">
              <a:solidFill>
                <a:srgbClr val="2E528F"/>
              </a:solidFill>
            </a:ln>
          </p:spPr>
          <p:txBody>
            <a:bodyPr wrap="square" lIns="0" tIns="0" rIns="0" bIns="0" rtlCol="0"/>
            <a:lstStyle/>
            <a:p>
              <a:endParaRPr/>
            </a:p>
          </p:txBody>
        </p:sp>
        <p:sp>
          <p:nvSpPr>
            <p:cNvPr id="54" name="object 54"/>
            <p:cNvSpPr/>
            <p:nvPr/>
          </p:nvSpPr>
          <p:spPr>
            <a:xfrm>
              <a:off x="6876287" y="5687568"/>
              <a:ext cx="1424940" cy="401320"/>
            </a:xfrm>
            <a:custGeom>
              <a:avLst/>
              <a:gdLst/>
              <a:ahLst/>
              <a:cxnLst/>
              <a:rect l="l" t="t" r="r" b="b"/>
              <a:pathLst>
                <a:path w="1424940" h="401320">
                  <a:moveTo>
                    <a:pt x="1424940" y="0"/>
                  </a:moveTo>
                  <a:lnTo>
                    <a:pt x="0" y="0"/>
                  </a:lnTo>
                  <a:lnTo>
                    <a:pt x="0" y="400811"/>
                  </a:lnTo>
                  <a:lnTo>
                    <a:pt x="1424940" y="400811"/>
                  </a:lnTo>
                  <a:lnTo>
                    <a:pt x="1424940" y="0"/>
                  </a:lnTo>
                  <a:close/>
                </a:path>
              </a:pathLst>
            </a:custGeom>
            <a:solidFill>
              <a:srgbClr val="DAE2F3"/>
            </a:solidFill>
          </p:spPr>
          <p:txBody>
            <a:bodyPr wrap="square" lIns="0" tIns="0" rIns="0" bIns="0" rtlCol="0"/>
            <a:lstStyle/>
            <a:p>
              <a:endParaRPr/>
            </a:p>
          </p:txBody>
        </p:sp>
        <p:sp>
          <p:nvSpPr>
            <p:cNvPr id="55" name="object 55"/>
            <p:cNvSpPr/>
            <p:nvPr/>
          </p:nvSpPr>
          <p:spPr>
            <a:xfrm>
              <a:off x="6876287" y="5687568"/>
              <a:ext cx="1424940" cy="401320"/>
            </a:xfrm>
            <a:custGeom>
              <a:avLst/>
              <a:gdLst/>
              <a:ahLst/>
              <a:cxnLst/>
              <a:rect l="l" t="t" r="r" b="b"/>
              <a:pathLst>
                <a:path w="1424940" h="401320">
                  <a:moveTo>
                    <a:pt x="0" y="400811"/>
                  </a:moveTo>
                  <a:lnTo>
                    <a:pt x="1424940" y="400811"/>
                  </a:lnTo>
                  <a:lnTo>
                    <a:pt x="1424940" y="0"/>
                  </a:lnTo>
                  <a:lnTo>
                    <a:pt x="0" y="0"/>
                  </a:lnTo>
                  <a:lnTo>
                    <a:pt x="0" y="400811"/>
                  </a:lnTo>
                  <a:close/>
                </a:path>
              </a:pathLst>
            </a:custGeom>
            <a:ln w="12700">
              <a:solidFill>
                <a:srgbClr val="2E528F"/>
              </a:solidFill>
            </a:ln>
          </p:spPr>
          <p:txBody>
            <a:bodyPr wrap="square" lIns="0" tIns="0" rIns="0" bIns="0" rtlCol="0"/>
            <a:lstStyle/>
            <a:p>
              <a:endParaRPr/>
            </a:p>
          </p:txBody>
        </p:sp>
      </p:grpSp>
      <p:sp>
        <p:nvSpPr>
          <p:cNvPr id="56" name="object 56"/>
          <p:cNvSpPr txBox="1"/>
          <p:nvPr/>
        </p:nvSpPr>
        <p:spPr>
          <a:xfrm>
            <a:off x="2078989" y="1659127"/>
            <a:ext cx="1570355" cy="698500"/>
          </a:xfrm>
          <a:prstGeom prst="rect">
            <a:avLst/>
          </a:prstGeom>
          <a:solidFill>
            <a:srgbClr val="ACB8C9">
              <a:alpha val="39999"/>
            </a:srgbClr>
          </a:solidFill>
        </p:spPr>
        <p:txBody>
          <a:bodyPr vert="horz" wrap="square" lIns="0" tIns="0" rIns="0" bIns="0" rtlCol="0">
            <a:spAutoFit/>
          </a:bodyPr>
          <a:lstStyle/>
          <a:p>
            <a:pPr marL="506095">
              <a:lnSpc>
                <a:spcPts val="2065"/>
              </a:lnSpc>
            </a:pPr>
            <a:r>
              <a:rPr sz="1800" spc="-10" dirty="0">
                <a:latin typeface="Calibri"/>
                <a:cs typeface="Calibri"/>
              </a:rPr>
              <a:t>Way</a:t>
            </a:r>
            <a:r>
              <a:rPr sz="1800" spc="-75" dirty="0">
                <a:latin typeface="Calibri"/>
                <a:cs typeface="Calibri"/>
              </a:rPr>
              <a:t> </a:t>
            </a:r>
            <a:r>
              <a:rPr sz="1800" spc="-50" dirty="0">
                <a:latin typeface="Calibri"/>
                <a:cs typeface="Calibri"/>
              </a:rPr>
              <a:t>0</a:t>
            </a:r>
            <a:endParaRPr sz="1800">
              <a:latin typeface="Calibri"/>
              <a:cs typeface="Calibri"/>
            </a:endParaRPr>
          </a:p>
        </p:txBody>
      </p:sp>
      <p:sp>
        <p:nvSpPr>
          <p:cNvPr id="57" name="object 57"/>
          <p:cNvSpPr txBox="1"/>
          <p:nvPr/>
        </p:nvSpPr>
        <p:spPr>
          <a:xfrm>
            <a:off x="3661664" y="1659127"/>
            <a:ext cx="1583055" cy="698500"/>
          </a:xfrm>
          <a:prstGeom prst="rect">
            <a:avLst/>
          </a:prstGeom>
          <a:solidFill>
            <a:srgbClr val="ACB8C9">
              <a:alpha val="39999"/>
            </a:srgbClr>
          </a:solidFill>
        </p:spPr>
        <p:txBody>
          <a:bodyPr vert="horz" wrap="square" lIns="0" tIns="0" rIns="0" bIns="0" rtlCol="0">
            <a:spAutoFit/>
          </a:bodyPr>
          <a:lstStyle/>
          <a:p>
            <a:pPr marL="455930">
              <a:lnSpc>
                <a:spcPts val="2070"/>
              </a:lnSpc>
            </a:pPr>
            <a:r>
              <a:rPr sz="1800" spc="-10" dirty="0">
                <a:latin typeface="Calibri"/>
                <a:cs typeface="Calibri"/>
              </a:rPr>
              <a:t>Way</a:t>
            </a:r>
            <a:r>
              <a:rPr sz="1800" spc="-75" dirty="0">
                <a:latin typeface="Calibri"/>
                <a:cs typeface="Calibri"/>
              </a:rPr>
              <a:t> </a:t>
            </a:r>
            <a:r>
              <a:rPr sz="1800" spc="-50" dirty="0">
                <a:latin typeface="Calibri"/>
                <a:cs typeface="Calibri"/>
              </a:rPr>
              <a:t>1</a:t>
            </a:r>
            <a:endParaRPr sz="1800">
              <a:latin typeface="Calibri"/>
              <a:cs typeface="Calibri"/>
            </a:endParaRPr>
          </a:p>
        </p:txBody>
      </p:sp>
      <p:sp>
        <p:nvSpPr>
          <p:cNvPr id="58" name="object 58"/>
          <p:cNvSpPr txBox="1"/>
          <p:nvPr/>
        </p:nvSpPr>
        <p:spPr>
          <a:xfrm>
            <a:off x="5257291" y="1659127"/>
            <a:ext cx="1578610" cy="698500"/>
          </a:xfrm>
          <a:prstGeom prst="rect">
            <a:avLst/>
          </a:prstGeom>
          <a:solidFill>
            <a:srgbClr val="ACB8C9">
              <a:alpha val="39999"/>
            </a:srgbClr>
          </a:solidFill>
        </p:spPr>
        <p:txBody>
          <a:bodyPr vert="horz" wrap="square" lIns="0" tIns="0" rIns="0" bIns="0" rtlCol="0">
            <a:spAutoFit/>
          </a:bodyPr>
          <a:lstStyle/>
          <a:p>
            <a:pPr marL="474980">
              <a:lnSpc>
                <a:spcPts val="2000"/>
              </a:lnSpc>
            </a:pPr>
            <a:r>
              <a:rPr sz="1800" spc="-10" dirty="0">
                <a:latin typeface="Calibri"/>
                <a:cs typeface="Calibri"/>
              </a:rPr>
              <a:t>Way</a:t>
            </a:r>
            <a:r>
              <a:rPr sz="1800" spc="-75" dirty="0">
                <a:latin typeface="Calibri"/>
                <a:cs typeface="Calibri"/>
              </a:rPr>
              <a:t> </a:t>
            </a:r>
            <a:r>
              <a:rPr sz="1800" spc="-50" dirty="0">
                <a:latin typeface="Calibri"/>
                <a:cs typeface="Calibri"/>
              </a:rPr>
              <a:t>2</a:t>
            </a:r>
            <a:endParaRPr sz="1800">
              <a:latin typeface="Calibri"/>
              <a:cs typeface="Calibri"/>
            </a:endParaRPr>
          </a:p>
        </p:txBody>
      </p:sp>
      <p:sp>
        <p:nvSpPr>
          <p:cNvPr id="59" name="object 59"/>
          <p:cNvSpPr txBox="1"/>
          <p:nvPr/>
        </p:nvSpPr>
        <p:spPr>
          <a:xfrm>
            <a:off x="6848347" y="1659127"/>
            <a:ext cx="1565910" cy="698500"/>
          </a:xfrm>
          <a:prstGeom prst="rect">
            <a:avLst/>
          </a:prstGeom>
          <a:solidFill>
            <a:srgbClr val="ACB8C9">
              <a:alpha val="39999"/>
            </a:srgbClr>
          </a:solidFill>
        </p:spPr>
        <p:txBody>
          <a:bodyPr vert="horz" wrap="square" lIns="0" tIns="0" rIns="0" bIns="0" rtlCol="0">
            <a:spAutoFit/>
          </a:bodyPr>
          <a:lstStyle/>
          <a:p>
            <a:pPr marL="481965">
              <a:lnSpc>
                <a:spcPts val="2065"/>
              </a:lnSpc>
            </a:pPr>
            <a:r>
              <a:rPr sz="1800" spc="-10" dirty="0">
                <a:latin typeface="Calibri"/>
                <a:cs typeface="Calibri"/>
              </a:rPr>
              <a:t>Way</a:t>
            </a:r>
            <a:r>
              <a:rPr sz="1800" spc="-75" dirty="0">
                <a:latin typeface="Calibri"/>
                <a:cs typeface="Calibri"/>
              </a:rPr>
              <a:t> </a:t>
            </a:r>
            <a:r>
              <a:rPr sz="1800" spc="-50" dirty="0">
                <a:latin typeface="Calibri"/>
                <a:cs typeface="Calibri"/>
              </a:rPr>
              <a:t>3</a:t>
            </a:r>
            <a:endParaRPr sz="1800">
              <a:latin typeface="Calibri"/>
              <a:cs typeface="Calibri"/>
            </a:endParaRPr>
          </a:p>
        </p:txBody>
      </p:sp>
      <p:sp>
        <p:nvSpPr>
          <p:cNvPr id="60" name="object 60"/>
          <p:cNvSpPr txBox="1"/>
          <p:nvPr/>
        </p:nvSpPr>
        <p:spPr>
          <a:xfrm>
            <a:off x="2142744" y="2682239"/>
            <a:ext cx="1423670" cy="401320"/>
          </a:xfrm>
          <a:prstGeom prst="rect">
            <a:avLst/>
          </a:prstGeom>
          <a:solidFill>
            <a:srgbClr val="DAE2F3"/>
          </a:solidFill>
          <a:ln w="12700">
            <a:solidFill>
              <a:srgbClr val="2E528F"/>
            </a:solidFill>
          </a:ln>
        </p:spPr>
        <p:txBody>
          <a:bodyPr vert="horz" wrap="square" lIns="0" tIns="55880" rIns="0" bIns="0" rtlCol="0">
            <a:spAutoFit/>
          </a:bodyPr>
          <a:lstStyle/>
          <a:p>
            <a:pPr marL="442595">
              <a:lnSpc>
                <a:spcPct val="100000"/>
              </a:lnSpc>
              <a:spcBef>
                <a:spcPts val="440"/>
              </a:spcBef>
            </a:pPr>
            <a:r>
              <a:rPr sz="1800" spc="-20" dirty="0">
                <a:latin typeface="Calibri"/>
                <a:cs typeface="Calibri"/>
              </a:rPr>
              <a:t>Line</a:t>
            </a:r>
            <a:endParaRPr sz="1800">
              <a:latin typeface="Calibri"/>
              <a:cs typeface="Calibri"/>
            </a:endParaRPr>
          </a:p>
        </p:txBody>
      </p:sp>
      <p:sp>
        <p:nvSpPr>
          <p:cNvPr id="61" name="object 61"/>
          <p:cNvSpPr txBox="1"/>
          <p:nvPr/>
        </p:nvSpPr>
        <p:spPr>
          <a:xfrm>
            <a:off x="9206483" y="283463"/>
            <a:ext cx="2745105" cy="810895"/>
          </a:xfrm>
          <a:prstGeom prst="rect">
            <a:avLst/>
          </a:prstGeom>
          <a:ln w="12700">
            <a:solidFill>
              <a:srgbClr val="000000"/>
            </a:solidFill>
          </a:ln>
        </p:spPr>
        <p:txBody>
          <a:bodyPr vert="horz" wrap="square" lIns="0" tIns="5715" rIns="0" bIns="0" rtlCol="0">
            <a:spAutoFit/>
          </a:bodyPr>
          <a:lstStyle/>
          <a:p>
            <a:pPr>
              <a:lnSpc>
                <a:spcPct val="100000"/>
              </a:lnSpc>
              <a:spcBef>
                <a:spcPts val="45"/>
              </a:spcBef>
            </a:pPr>
            <a:endParaRPr sz="1650">
              <a:latin typeface="Times New Roman"/>
              <a:cs typeface="Times New Roman"/>
            </a:endParaRPr>
          </a:p>
          <a:p>
            <a:pPr marL="262255">
              <a:lnSpc>
                <a:spcPct val="100000"/>
              </a:lnSpc>
            </a:pPr>
            <a:r>
              <a:rPr sz="1800" dirty="0">
                <a:latin typeface="Courier New"/>
                <a:cs typeface="Courier New"/>
              </a:rPr>
              <a:t>lb</a:t>
            </a:r>
            <a:r>
              <a:rPr sz="1800" spc="-20" dirty="0">
                <a:latin typeface="Courier New"/>
                <a:cs typeface="Courier New"/>
              </a:rPr>
              <a:t> </a:t>
            </a:r>
            <a:r>
              <a:rPr sz="1800" dirty="0">
                <a:latin typeface="Courier New"/>
                <a:cs typeface="Courier New"/>
              </a:rPr>
              <a:t>x6</a:t>
            </a:r>
            <a:r>
              <a:rPr sz="1800" spc="-20" dirty="0">
                <a:latin typeface="Courier New"/>
                <a:cs typeface="Courier New"/>
              </a:rPr>
              <a:t> </a:t>
            </a:r>
            <a:r>
              <a:rPr sz="1800" spc="-10" dirty="0">
                <a:latin typeface="Courier New"/>
                <a:cs typeface="Courier New"/>
              </a:rPr>
              <a:t>0x7fff0053</a:t>
            </a:r>
            <a:endParaRPr sz="1800">
              <a:latin typeface="Courier New"/>
              <a:cs typeface="Courier New"/>
            </a:endParaRPr>
          </a:p>
        </p:txBody>
      </p:sp>
      <p:sp>
        <p:nvSpPr>
          <p:cNvPr id="62" name="object 62"/>
          <p:cNvSpPr txBox="1"/>
          <p:nvPr/>
        </p:nvSpPr>
        <p:spPr>
          <a:xfrm>
            <a:off x="2152142" y="4840604"/>
            <a:ext cx="1383665" cy="208279"/>
          </a:xfrm>
          <a:prstGeom prst="rect">
            <a:avLst/>
          </a:prstGeom>
        </p:spPr>
        <p:txBody>
          <a:bodyPr vert="horz" wrap="square" lIns="0" tIns="12700" rIns="0" bIns="0" rtlCol="0">
            <a:spAutoFit/>
          </a:bodyPr>
          <a:lstStyle/>
          <a:p>
            <a:pPr marL="35560">
              <a:lnSpc>
                <a:spcPct val="100000"/>
              </a:lnSpc>
              <a:spcBef>
                <a:spcPts val="100"/>
              </a:spcBef>
            </a:pPr>
            <a:r>
              <a:rPr sz="1200" spc="-10" dirty="0">
                <a:latin typeface="Calibri"/>
                <a:cs typeface="Calibri"/>
              </a:rPr>
              <a:t>1,0,0x7fff10,…</a:t>
            </a:r>
            <a:endParaRPr sz="1200">
              <a:latin typeface="Calibri"/>
              <a:cs typeface="Calibri"/>
            </a:endParaRPr>
          </a:p>
        </p:txBody>
      </p:sp>
      <p:sp>
        <p:nvSpPr>
          <p:cNvPr id="63" name="object 63"/>
          <p:cNvSpPr txBox="1"/>
          <p:nvPr/>
        </p:nvSpPr>
        <p:spPr>
          <a:xfrm>
            <a:off x="3747770" y="4840604"/>
            <a:ext cx="1388110" cy="208279"/>
          </a:xfrm>
          <a:prstGeom prst="rect">
            <a:avLst/>
          </a:prstGeom>
        </p:spPr>
        <p:txBody>
          <a:bodyPr vert="horz" wrap="square" lIns="0" tIns="12700" rIns="0" bIns="0" rtlCol="0">
            <a:spAutoFit/>
          </a:bodyPr>
          <a:lstStyle/>
          <a:p>
            <a:pPr marL="34925">
              <a:lnSpc>
                <a:spcPct val="100000"/>
              </a:lnSpc>
              <a:spcBef>
                <a:spcPts val="100"/>
              </a:spcBef>
            </a:pPr>
            <a:r>
              <a:rPr sz="1200" spc="-10" dirty="0">
                <a:latin typeface="Calibri"/>
                <a:cs typeface="Calibri"/>
              </a:rPr>
              <a:t>1,0,0x000000,…</a:t>
            </a:r>
            <a:endParaRPr sz="1200">
              <a:latin typeface="Calibri"/>
              <a:cs typeface="Calibri"/>
            </a:endParaRPr>
          </a:p>
        </p:txBody>
      </p:sp>
      <p:sp>
        <p:nvSpPr>
          <p:cNvPr id="64" name="object 64"/>
          <p:cNvSpPr txBox="1"/>
          <p:nvPr/>
        </p:nvSpPr>
        <p:spPr>
          <a:xfrm>
            <a:off x="5312917" y="4829302"/>
            <a:ext cx="1398905" cy="208279"/>
          </a:xfrm>
          <a:prstGeom prst="rect">
            <a:avLst/>
          </a:prstGeom>
        </p:spPr>
        <p:txBody>
          <a:bodyPr vert="horz" wrap="square" lIns="0" tIns="12700" rIns="0" bIns="0" rtlCol="0">
            <a:spAutoFit/>
          </a:bodyPr>
          <a:lstStyle/>
          <a:p>
            <a:pPr marL="55244">
              <a:lnSpc>
                <a:spcPct val="100000"/>
              </a:lnSpc>
              <a:spcBef>
                <a:spcPts val="100"/>
              </a:spcBef>
            </a:pPr>
            <a:r>
              <a:rPr sz="1200" spc="-10" dirty="0">
                <a:latin typeface="Calibri"/>
                <a:cs typeface="Calibri"/>
              </a:rPr>
              <a:t>1,1,0x001e00,…</a:t>
            </a:r>
            <a:endParaRPr sz="1200">
              <a:latin typeface="Calibri"/>
              <a:cs typeface="Calibri"/>
            </a:endParaRPr>
          </a:p>
        </p:txBody>
      </p:sp>
      <p:sp>
        <p:nvSpPr>
          <p:cNvPr id="65" name="object 65"/>
          <p:cNvSpPr txBox="1"/>
          <p:nvPr/>
        </p:nvSpPr>
        <p:spPr>
          <a:xfrm>
            <a:off x="6870192" y="4735067"/>
            <a:ext cx="1424940" cy="401320"/>
          </a:xfrm>
          <a:prstGeom prst="rect">
            <a:avLst/>
          </a:prstGeom>
          <a:solidFill>
            <a:srgbClr val="DAE2F3"/>
          </a:solidFill>
        </p:spPr>
        <p:txBody>
          <a:bodyPr vert="horz" wrap="square" lIns="0" tIns="106680" rIns="0" bIns="0" rtlCol="0">
            <a:spAutoFit/>
          </a:bodyPr>
          <a:lstStyle/>
          <a:p>
            <a:pPr marL="46990">
              <a:lnSpc>
                <a:spcPct val="100000"/>
              </a:lnSpc>
              <a:spcBef>
                <a:spcPts val="840"/>
              </a:spcBef>
            </a:pPr>
            <a:r>
              <a:rPr sz="1200" spc="-10" dirty="0">
                <a:latin typeface="Calibri"/>
                <a:cs typeface="Calibri"/>
              </a:rPr>
              <a:t>0,0,0x7fff00,…</a:t>
            </a:r>
            <a:endParaRPr sz="1200">
              <a:latin typeface="Calibri"/>
              <a:cs typeface="Calibri"/>
            </a:endParaRPr>
          </a:p>
        </p:txBody>
      </p:sp>
      <p:grpSp>
        <p:nvGrpSpPr>
          <p:cNvPr id="66" name="object 66"/>
          <p:cNvGrpSpPr/>
          <p:nvPr/>
        </p:nvGrpSpPr>
        <p:grpSpPr>
          <a:xfrm>
            <a:off x="1549653" y="1377441"/>
            <a:ext cx="9772650" cy="5011420"/>
            <a:chOff x="1549653" y="1377441"/>
            <a:chExt cx="9772650" cy="5011420"/>
          </a:xfrm>
        </p:grpSpPr>
        <p:sp>
          <p:nvSpPr>
            <p:cNvPr id="67" name="object 67"/>
            <p:cNvSpPr/>
            <p:nvPr/>
          </p:nvSpPr>
          <p:spPr>
            <a:xfrm>
              <a:off x="6850380" y="4675632"/>
              <a:ext cx="1469390" cy="467995"/>
            </a:xfrm>
            <a:custGeom>
              <a:avLst/>
              <a:gdLst/>
              <a:ahLst/>
              <a:cxnLst/>
              <a:rect l="l" t="t" r="r" b="b"/>
              <a:pathLst>
                <a:path w="1469390" h="467995">
                  <a:moveTo>
                    <a:pt x="0" y="467868"/>
                  </a:moveTo>
                  <a:lnTo>
                    <a:pt x="1469135" y="467868"/>
                  </a:lnTo>
                  <a:lnTo>
                    <a:pt x="1469135" y="0"/>
                  </a:lnTo>
                  <a:lnTo>
                    <a:pt x="0" y="0"/>
                  </a:lnTo>
                  <a:lnTo>
                    <a:pt x="0" y="467868"/>
                  </a:lnTo>
                  <a:close/>
                </a:path>
              </a:pathLst>
            </a:custGeom>
            <a:ln w="76200">
              <a:solidFill>
                <a:srgbClr val="000000"/>
              </a:solidFill>
            </a:ln>
          </p:spPr>
          <p:txBody>
            <a:bodyPr wrap="square" lIns="0" tIns="0" rIns="0" bIns="0" rtlCol="0"/>
            <a:lstStyle/>
            <a:p>
              <a:endParaRPr/>
            </a:p>
          </p:txBody>
        </p:sp>
        <p:sp>
          <p:nvSpPr>
            <p:cNvPr id="68" name="object 68"/>
            <p:cNvSpPr/>
            <p:nvPr/>
          </p:nvSpPr>
          <p:spPr>
            <a:xfrm>
              <a:off x="7528559" y="3896868"/>
              <a:ext cx="3047365" cy="780415"/>
            </a:xfrm>
            <a:custGeom>
              <a:avLst/>
              <a:gdLst/>
              <a:ahLst/>
              <a:cxnLst/>
              <a:rect l="l" t="t" r="r" b="b"/>
              <a:pathLst>
                <a:path w="3047365" h="780414">
                  <a:moveTo>
                    <a:pt x="38100" y="665987"/>
                  </a:moveTo>
                  <a:lnTo>
                    <a:pt x="0" y="665987"/>
                  </a:lnTo>
                  <a:lnTo>
                    <a:pt x="57150" y="780287"/>
                  </a:lnTo>
                  <a:lnTo>
                    <a:pt x="104775" y="685037"/>
                  </a:lnTo>
                  <a:lnTo>
                    <a:pt x="38100" y="685037"/>
                  </a:lnTo>
                  <a:lnTo>
                    <a:pt x="38100" y="665987"/>
                  </a:lnTo>
                  <a:close/>
                </a:path>
                <a:path w="3047365" h="780414">
                  <a:moveTo>
                    <a:pt x="3047238" y="0"/>
                  </a:moveTo>
                  <a:lnTo>
                    <a:pt x="38100" y="0"/>
                  </a:lnTo>
                  <a:lnTo>
                    <a:pt x="38100" y="685037"/>
                  </a:lnTo>
                  <a:lnTo>
                    <a:pt x="76200" y="685037"/>
                  </a:lnTo>
                  <a:lnTo>
                    <a:pt x="76200" y="38099"/>
                  </a:lnTo>
                  <a:lnTo>
                    <a:pt x="57150" y="38099"/>
                  </a:lnTo>
                  <a:lnTo>
                    <a:pt x="76200" y="19049"/>
                  </a:lnTo>
                  <a:lnTo>
                    <a:pt x="3047238" y="19049"/>
                  </a:lnTo>
                  <a:lnTo>
                    <a:pt x="3047238" y="0"/>
                  </a:lnTo>
                  <a:close/>
                </a:path>
                <a:path w="3047365" h="780414">
                  <a:moveTo>
                    <a:pt x="114300" y="665987"/>
                  </a:moveTo>
                  <a:lnTo>
                    <a:pt x="76200" y="665987"/>
                  </a:lnTo>
                  <a:lnTo>
                    <a:pt x="76200" y="685037"/>
                  </a:lnTo>
                  <a:lnTo>
                    <a:pt x="104775" y="685037"/>
                  </a:lnTo>
                  <a:lnTo>
                    <a:pt x="114300" y="665987"/>
                  </a:lnTo>
                  <a:close/>
                </a:path>
                <a:path w="3047365" h="780414">
                  <a:moveTo>
                    <a:pt x="76200" y="19049"/>
                  </a:moveTo>
                  <a:lnTo>
                    <a:pt x="57150" y="38099"/>
                  </a:lnTo>
                  <a:lnTo>
                    <a:pt x="76200" y="38099"/>
                  </a:lnTo>
                  <a:lnTo>
                    <a:pt x="76200" y="19049"/>
                  </a:lnTo>
                  <a:close/>
                </a:path>
                <a:path w="3047365" h="780414">
                  <a:moveTo>
                    <a:pt x="3047238" y="19049"/>
                  </a:moveTo>
                  <a:lnTo>
                    <a:pt x="76200" y="19049"/>
                  </a:lnTo>
                  <a:lnTo>
                    <a:pt x="76200" y="38099"/>
                  </a:lnTo>
                  <a:lnTo>
                    <a:pt x="3047238" y="38099"/>
                  </a:lnTo>
                  <a:lnTo>
                    <a:pt x="3047238" y="19049"/>
                  </a:lnTo>
                  <a:close/>
                </a:path>
              </a:pathLst>
            </a:custGeom>
            <a:solidFill>
              <a:srgbClr val="000000"/>
            </a:solidFill>
          </p:spPr>
          <p:txBody>
            <a:bodyPr wrap="square" lIns="0" tIns="0" rIns="0" bIns="0" rtlCol="0"/>
            <a:lstStyle/>
            <a:p>
              <a:endParaRPr/>
            </a:p>
          </p:txBody>
        </p:sp>
        <p:sp>
          <p:nvSpPr>
            <p:cNvPr id="69" name="object 69"/>
            <p:cNvSpPr/>
            <p:nvPr/>
          </p:nvSpPr>
          <p:spPr>
            <a:xfrm>
              <a:off x="10575035" y="1383791"/>
              <a:ext cx="727075" cy="4998720"/>
            </a:xfrm>
            <a:custGeom>
              <a:avLst/>
              <a:gdLst/>
              <a:ahLst/>
              <a:cxnLst/>
              <a:rect l="l" t="t" r="r" b="b"/>
              <a:pathLst>
                <a:path w="727075" h="4998720">
                  <a:moveTo>
                    <a:pt x="726948" y="0"/>
                  </a:moveTo>
                  <a:lnTo>
                    <a:pt x="0" y="0"/>
                  </a:lnTo>
                  <a:lnTo>
                    <a:pt x="0" y="4998720"/>
                  </a:lnTo>
                  <a:lnTo>
                    <a:pt x="726948" y="4998720"/>
                  </a:lnTo>
                  <a:lnTo>
                    <a:pt x="726948" y="0"/>
                  </a:lnTo>
                  <a:close/>
                </a:path>
              </a:pathLst>
            </a:custGeom>
            <a:solidFill>
              <a:srgbClr val="4471C4"/>
            </a:solidFill>
          </p:spPr>
          <p:txBody>
            <a:bodyPr wrap="square" lIns="0" tIns="0" rIns="0" bIns="0" rtlCol="0"/>
            <a:lstStyle/>
            <a:p>
              <a:endParaRPr/>
            </a:p>
          </p:txBody>
        </p:sp>
        <p:sp>
          <p:nvSpPr>
            <p:cNvPr id="70" name="object 70"/>
            <p:cNvSpPr/>
            <p:nvPr/>
          </p:nvSpPr>
          <p:spPr>
            <a:xfrm>
              <a:off x="10575035" y="1383791"/>
              <a:ext cx="727075" cy="4998720"/>
            </a:xfrm>
            <a:custGeom>
              <a:avLst/>
              <a:gdLst/>
              <a:ahLst/>
              <a:cxnLst/>
              <a:rect l="l" t="t" r="r" b="b"/>
              <a:pathLst>
                <a:path w="727075" h="4998720">
                  <a:moveTo>
                    <a:pt x="0" y="4998720"/>
                  </a:moveTo>
                  <a:lnTo>
                    <a:pt x="726948" y="4998720"/>
                  </a:lnTo>
                  <a:lnTo>
                    <a:pt x="726948" y="0"/>
                  </a:lnTo>
                  <a:lnTo>
                    <a:pt x="0" y="0"/>
                  </a:lnTo>
                  <a:lnTo>
                    <a:pt x="0" y="4998720"/>
                  </a:lnTo>
                  <a:close/>
                </a:path>
              </a:pathLst>
            </a:custGeom>
            <a:ln w="12700">
              <a:solidFill>
                <a:srgbClr val="2E528F"/>
              </a:solidFill>
            </a:ln>
          </p:spPr>
          <p:txBody>
            <a:bodyPr wrap="square" lIns="0" tIns="0" rIns="0" bIns="0" rtlCol="0"/>
            <a:lstStyle/>
            <a:p>
              <a:endParaRPr/>
            </a:p>
          </p:txBody>
        </p:sp>
        <p:sp>
          <p:nvSpPr>
            <p:cNvPr id="71" name="object 71"/>
            <p:cNvSpPr/>
            <p:nvPr/>
          </p:nvSpPr>
          <p:spPr>
            <a:xfrm>
              <a:off x="10575797" y="3345941"/>
              <a:ext cx="727075" cy="1138555"/>
            </a:xfrm>
            <a:custGeom>
              <a:avLst/>
              <a:gdLst/>
              <a:ahLst/>
              <a:cxnLst/>
              <a:rect l="l" t="t" r="r" b="b"/>
              <a:pathLst>
                <a:path w="727075" h="1138554">
                  <a:moveTo>
                    <a:pt x="0" y="1138428"/>
                  </a:moveTo>
                  <a:lnTo>
                    <a:pt x="726948" y="1138428"/>
                  </a:lnTo>
                  <a:lnTo>
                    <a:pt x="726948" y="0"/>
                  </a:lnTo>
                  <a:lnTo>
                    <a:pt x="0" y="0"/>
                  </a:lnTo>
                  <a:lnTo>
                    <a:pt x="0" y="1138428"/>
                  </a:lnTo>
                  <a:close/>
                </a:path>
              </a:pathLst>
            </a:custGeom>
            <a:ln w="38100">
              <a:solidFill>
                <a:srgbClr val="2E528F"/>
              </a:solidFill>
            </a:ln>
          </p:spPr>
          <p:txBody>
            <a:bodyPr wrap="square" lIns="0" tIns="0" rIns="0" bIns="0" rtlCol="0"/>
            <a:lstStyle/>
            <a:p>
              <a:endParaRPr/>
            </a:p>
          </p:txBody>
        </p:sp>
        <p:sp>
          <p:nvSpPr>
            <p:cNvPr id="72" name="object 72"/>
            <p:cNvSpPr/>
            <p:nvPr/>
          </p:nvSpPr>
          <p:spPr>
            <a:xfrm>
              <a:off x="2104643" y="4695444"/>
              <a:ext cx="4645660" cy="486409"/>
            </a:xfrm>
            <a:custGeom>
              <a:avLst/>
              <a:gdLst/>
              <a:ahLst/>
              <a:cxnLst/>
              <a:rect l="l" t="t" r="r" b="b"/>
              <a:pathLst>
                <a:path w="4645659" h="486410">
                  <a:moveTo>
                    <a:pt x="3176016" y="467867"/>
                  </a:moveTo>
                  <a:lnTo>
                    <a:pt x="4645152" y="467867"/>
                  </a:lnTo>
                  <a:lnTo>
                    <a:pt x="4645152" y="0"/>
                  </a:lnTo>
                  <a:lnTo>
                    <a:pt x="3176016" y="0"/>
                  </a:lnTo>
                  <a:lnTo>
                    <a:pt x="3176016" y="467867"/>
                  </a:lnTo>
                  <a:close/>
                </a:path>
                <a:path w="4645659" h="486410">
                  <a:moveTo>
                    <a:pt x="1600200" y="486155"/>
                  </a:moveTo>
                  <a:lnTo>
                    <a:pt x="3069336" y="486155"/>
                  </a:lnTo>
                  <a:lnTo>
                    <a:pt x="3069336" y="18287"/>
                  </a:lnTo>
                  <a:lnTo>
                    <a:pt x="1600200" y="18287"/>
                  </a:lnTo>
                  <a:lnTo>
                    <a:pt x="1600200" y="486155"/>
                  </a:lnTo>
                  <a:close/>
                </a:path>
                <a:path w="4645659" h="486410">
                  <a:moveTo>
                    <a:pt x="0" y="480059"/>
                  </a:moveTo>
                  <a:lnTo>
                    <a:pt x="1469135" y="480059"/>
                  </a:lnTo>
                  <a:lnTo>
                    <a:pt x="1469135" y="12191"/>
                  </a:lnTo>
                  <a:lnTo>
                    <a:pt x="0" y="12191"/>
                  </a:lnTo>
                  <a:lnTo>
                    <a:pt x="0" y="480059"/>
                  </a:lnTo>
                  <a:close/>
                </a:path>
              </a:pathLst>
            </a:custGeom>
            <a:ln w="76200">
              <a:solidFill>
                <a:srgbClr val="000000"/>
              </a:solidFill>
            </a:ln>
          </p:spPr>
          <p:txBody>
            <a:bodyPr wrap="square" lIns="0" tIns="0" rIns="0" bIns="0" rtlCol="0"/>
            <a:lstStyle/>
            <a:p>
              <a:endParaRPr/>
            </a:p>
          </p:txBody>
        </p:sp>
        <p:sp>
          <p:nvSpPr>
            <p:cNvPr id="73" name="object 73"/>
            <p:cNvSpPr/>
            <p:nvPr/>
          </p:nvSpPr>
          <p:spPr>
            <a:xfrm>
              <a:off x="1556004" y="3896867"/>
              <a:ext cx="9020175" cy="846455"/>
            </a:xfrm>
            <a:custGeom>
              <a:avLst/>
              <a:gdLst/>
              <a:ahLst/>
              <a:cxnLst/>
              <a:rect l="l" t="t" r="r" b="b"/>
              <a:pathLst>
                <a:path w="9020175" h="846454">
                  <a:moveTo>
                    <a:pt x="9020048" y="0"/>
                  </a:moveTo>
                  <a:lnTo>
                    <a:pt x="9020048" y="0"/>
                  </a:lnTo>
                  <a:lnTo>
                    <a:pt x="1264920" y="0"/>
                  </a:lnTo>
                  <a:lnTo>
                    <a:pt x="1264920" y="45720"/>
                  </a:lnTo>
                  <a:lnTo>
                    <a:pt x="423291" y="45720"/>
                  </a:lnTo>
                  <a:lnTo>
                    <a:pt x="423291" y="415290"/>
                  </a:lnTo>
                  <a:lnTo>
                    <a:pt x="0" y="415290"/>
                  </a:lnTo>
                  <a:lnTo>
                    <a:pt x="846582" y="784860"/>
                  </a:lnTo>
                  <a:lnTo>
                    <a:pt x="1264920" y="602246"/>
                  </a:lnTo>
                  <a:lnTo>
                    <a:pt x="1264920" y="697357"/>
                  </a:lnTo>
                  <a:lnTo>
                    <a:pt x="1226820" y="697357"/>
                  </a:lnTo>
                  <a:lnTo>
                    <a:pt x="1283970" y="811657"/>
                  </a:lnTo>
                  <a:lnTo>
                    <a:pt x="1331595" y="716407"/>
                  </a:lnTo>
                  <a:lnTo>
                    <a:pt x="1341120" y="697357"/>
                  </a:lnTo>
                  <a:lnTo>
                    <a:pt x="1303020" y="697357"/>
                  </a:lnTo>
                  <a:lnTo>
                    <a:pt x="1303020" y="585609"/>
                  </a:lnTo>
                  <a:lnTo>
                    <a:pt x="1693164" y="415290"/>
                  </a:lnTo>
                  <a:lnTo>
                    <a:pt x="1303020" y="415290"/>
                  </a:lnTo>
                  <a:lnTo>
                    <a:pt x="1303020" y="38100"/>
                  </a:lnTo>
                  <a:lnTo>
                    <a:pt x="2878836" y="38100"/>
                  </a:lnTo>
                  <a:lnTo>
                    <a:pt x="2878836" y="732155"/>
                  </a:lnTo>
                  <a:lnTo>
                    <a:pt x="2840736" y="732155"/>
                  </a:lnTo>
                  <a:lnTo>
                    <a:pt x="2897886" y="846455"/>
                  </a:lnTo>
                  <a:lnTo>
                    <a:pt x="2945511" y="751205"/>
                  </a:lnTo>
                  <a:lnTo>
                    <a:pt x="2955036" y="732155"/>
                  </a:lnTo>
                  <a:lnTo>
                    <a:pt x="2916936" y="732155"/>
                  </a:lnTo>
                  <a:lnTo>
                    <a:pt x="2916936" y="38100"/>
                  </a:lnTo>
                  <a:lnTo>
                    <a:pt x="4440936" y="38100"/>
                  </a:lnTo>
                  <a:lnTo>
                    <a:pt x="4440936" y="685927"/>
                  </a:lnTo>
                  <a:lnTo>
                    <a:pt x="4402836" y="685927"/>
                  </a:lnTo>
                  <a:lnTo>
                    <a:pt x="4459986" y="800227"/>
                  </a:lnTo>
                  <a:lnTo>
                    <a:pt x="4507611" y="704977"/>
                  </a:lnTo>
                  <a:lnTo>
                    <a:pt x="4517136" y="685927"/>
                  </a:lnTo>
                  <a:lnTo>
                    <a:pt x="4479036" y="685927"/>
                  </a:lnTo>
                  <a:lnTo>
                    <a:pt x="4479036" y="38100"/>
                  </a:lnTo>
                  <a:lnTo>
                    <a:pt x="6010656" y="38100"/>
                  </a:lnTo>
                  <a:lnTo>
                    <a:pt x="6010656" y="665988"/>
                  </a:lnTo>
                  <a:lnTo>
                    <a:pt x="5972556" y="665988"/>
                  </a:lnTo>
                  <a:lnTo>
                    <a:pt x="6029706" y="780288"/>
                  </a:lnTo>
                  <a:lnTo>
                    <a:pt x="6077331" y="685038"/>
                  </a:lnTo>
                  <a:lnTo>
                    <a:pt x="6086856" y="665988"/>
                  </a:lnTo>
                  <a:lnTo>
                    <a:pt x="6048756" y="665988"/>
                  </a:lnTo>
                  <a:lnTo>
                    <a:pt x="6048756" y="38100"/>
                  </a:lnTo>
                  <a:lnTo>
                    <a:pt x="9019667" y="38100"/>
                  </a:lnTo>
                  <a:lnTo>
                    <a:pt x="9019794" y="38100"/>
                  </a:lnTo>
                  <a:lnTo>
                    <a:pt x="9020048" y="38100"/>
                  </a:lnTo>
                  <a:lnTo>
                    <a:pt x="9020048" y="19050"/>
                  </a:lnTo>
                  <a:lnTo>
                    <a:pt x="9020048" y="0"/>
                  </a:lnTo>
                  <a:close/>
                </a:path>
              </a:pathLst>
            </a:custGeom>
            <a:solidFill>
              <a:srgbClr val="000000"/>
            </a:solidFill>
          </p:spPr>
          <p:txBody>
            <a:bodyPr wrap="square" lIns="0" tIns="0" rIns="0" bIns="0" rtlCol="0"/>
            <a:lstStyle/>
            <a:p>
              <a:endParaRPr/>
            </a:p>
          </p:txBody>
        </p:sp>
        <p:sp>
          <p:nvSpPr>
            <p:cNvPr id="74" name="object 74"/>
            <p:cNvSpPr/>
            <p:nvPr/>
          </p:nvSpPr>
          <p:spPr>
            <a:xfrm>
              <a:off x="1556003" y="3942587"/>
              <a:ext cx="1693545" cy="739140"/>
            </a:xfrm>
            <a:custGeom>
              <a:avLst/>
              <a:gdLst/>
              <a:ahLst/>
              <a:cxnLst/>
              <a:rect l="l" t="t" r="r" b="b"/>
              <a:pathLst>
                <a:path w="1693545" h="739139">
                  <a:moveTo>
                    <a:pt x="0" y="369569"/>
                  </a:moveTo>
                  <a:lnTo>
                    <a:pt x="423291" y="369569"/>
                  </a:lnTo>
                  <a:lnTo>
                    <a:pt x="423291" y="0"/>
                  </a:lnTo>
                  <a:lnTo>
                    <a:pt x="1269873" y="0"/>
                  </a:lnTo>
                  <a:lnTo>
                    <a:pt x="1269873" y="369569"/>
                  </a:lnTo>
                  <a:lnTo>
                    <a:pt x="1693164" y="369569"/>
                  </a:lnTo>
                  <a:lnTo>
                    <a:pt x="846582" y="739139"/>
                  </a:lnTo>
                  <a:lnTo>
                    <a:pt x="0" y="369569"/>
                  </a:lnTo>
                  <a:close/>
                </a:path>
              </a:pathLst>
            </a:custGeom>
            <a:ln w="12700">
              <a:solidFill>
                <a:srgbClr val="000000"/>
              </a:solidFill>
            </a:ln>
          </p:spPr>
          <p:txBody>
            <a:bodyPr wrap="square" lIns="0" tIns="0" rIns="0" bIns="0" rtlCol="0"/>
            <a:lstStyle/>
            <a:p>
              <a:endParaRPr/>
            </a:p>
          </p:txBody>
        </p:sp>
      </p:grpSp>
      <p:grpSp>
        <p:nvGrpSpPr>
          <p:cNvPr id="75" name="object 75"/>
          <p:cNvGrpSpPr/>
          <p:nvPr/>
        </p:nvGrpSpPr>
        <p:grpSpPr>
          <a:xfrm>
            <a:off x="-6350" y="2357373"/>
            <a:ext cx="1024890" cy="4133850"/>
            <a:chOff x="-6350" y="2357373"/>
            <a:chExt cx="1024890" cy="4133850"/>
          </a:xfrm>
        </p:grpSpPr>
        <p:sp>
          <p:nvSpPr>
            <p:cNvPr id="76" name="object 76"/>
            <p:cNvSpPr/>
            <p:nvPr/>
          </p:nvSpPr>
          <p:spPr>
            <a:xfrm>
              <a:off x="0" y="2363723"/>
              <a:ext cx="1012190" cy="4121150"/>
            </a:xfrm>
            <a:custGeom>
              <a:avLst/>
              <a:gdLst/>
              <a:ahLst/>
              <a:cxnLst/>
              <a:rect l="l" t="t" r="r" b="b"/>
              <a:pathLst>
                <a:path w="1012190" h="4121150">
                  <a:moveTo>
                    <a:pt x="1011935" y="0"/>
                  </a:moveTo>
                  <a:lnTo>
                    <a:pt x="0" y="0"/>
                  </a:lnTo>
                  <a:lnTo>
                    <a:pt x="0" y="4120896"/>
                  </a:lnTo>
                  <a:lnTo>
                    <a:pt x="1011935" y="4120896"/>
                  </a:lnTo>
                  <a:lnTo>
                    <a:pt x="1011935" y="0"/>
                  </a:lnTo>
                  <a:close/>
                </a:path>
              </a:pathLst>
            </a:custGeom>
            <a:solidFill>
              <a:srgbClr val="4471C4"/>
            </a:solidFill>
          </p:spPr>
          <p:txBody>
            <a:bodyPr wrap="square" lIns="0" tIns="0" rIns="0" bIns="0" rtlCol="0"/>
            <a:lstStyle/>
            <a:p>
              <a:endParaRPr/>
            </a:p>
          </p:txBody>
        </p:sp>
        <p:sp>
          <p:nvSpPr>
            <p:cNvPr id="77" name="object 77"/>
            <p:cNvSpPr/>
            <p:nvPr/>
          </p:nvSpPr>
          <p:spPr>
            <a:xfrm>
              <a:off x="0" y="2363723"/>
              <a:ext cx="1012190" cy="4121150"/>
            </a:xfrm>
            <a:custGeom>
              <a:avLst/>
              <a:gdLst/>
              <a:ahLst/>
              <a:cxnLst/>
              <a:rect l="l" t="t" r="r" b="b"/>
              <a:pathLst>
                <a:path w="1012190" h="4121150">
                  <a:moveTo>
                    <a:pt x="0" y="4120896"/>
                  </a:moveTo>
                  <a:lnTo>
                    <a:pt x="1011935" y="4120896"/>
                  </a:lnTo>
                  <a:lnTo>
                    <a:pt x="1011935" y="0"/>
                  </a:lnTo>
                  <a:lnTo>
                    <a:pt x="0" y="0"/>
                  </a:lnTo>
                </a:path>
              </a:pathLst>
            </a:custGeom>
            <a:ln w="12700">
              <a:solidFill>
                <a:srgbClr val="2E528F"/>
              </a:solidFill>
            </a:ln>
          </p:spPr>
          <p:txBody>
            <a:bodyPr wrap="square" lIns="0" tIns="0" rIns="0" bIns="0" rtlCol="0"/>
            <a:lstStyle/>
            <a:p>
              <a:endParaRPr/>
            </a:p>
          </p:txBody>
        </p:sp>
      </p:grpSp>
      <p:sp>
        <p:nvSpPr>
          <p:cNvPr id="78" name="object 78"/>
          <p:cNvSpPr txBox="1"/>
          <p:nvPr/>
        </p:nvSpPr>
        <p:spPr>
          <a:xfrm>
            <a:off x="0" y="4131945"/>
            <a:ext cx="1005840" cy="574040"/>
          </a:xfrm>
          <a:prstGeom prst="rect">
            <a:avLst/>
          </a:prstGeom>
        </p:spPr>
        <p:txBody>
          <a:bodyPr vert="horz" wrap="square" lIns="0" tIns="12700" rIns="0" bIns="0" rtlCol="0">
            <a:spAutoFit/>
          </a:bodyPr>
          <a:lstStyle/>
          <a:p>
            <a:pPr marL="43180" marR="121285" indent="-635">
              <a:lnSpc>
                <a:spcPct val="100000"/>
              </a:lnSpc>
              <a:spcBef>
                <a:spcPts val="100"/>
              </a:spcBef>
            </a:pPr>
            <a:r>
              <a:rPr sz="1800" b="1" spc="-20" dirty="0">
                <a:latin typeface="Calibri"/>
                <a:cs typeface="Calibri"/>
              </a:rPr>
              <a:t>ache </a:t>
            </a:r>
            <a:r>
              <a:rPr sz="1800" b="1" spc="-10" dirty="0">
                <a:latin typeface="Calibri"/>
                <a:cs typeface="Calibri"/>
              </a:rPr>
              <a:t>ontroller</a:t>
            </a:r>
            <a:endParaRPr sz="1800">
              <a:latin typeface="Calibri"/>
              <a:cs typeface="Calibri"/>
            </a:endParaRPr>
          </a:p>
        </p:txBody>
      </p:sp>
      <p:sp>
        <p:nvSpPr>
          <p:cNvPr id="79" name="object 79"/>
          <p:cNvSpPr txBox="1"/>
          <p:nvPr/>
        </p:nvSpPr>
        <p:spPr>
          <a:xfrm>
            <a:off x="-52601" y="1504569"/>
            <a:ext cx="453390" cy="239395"/>
          </a:xfrm>
          <a:prstGeom prst="rect">
            <a:avLst/>
          </a:prstGeom>
        </p:spPr>
        <p:txBody>
          <a:bodyPr vert="horz" wrap="square" lIns="0" tIns="13335" rIns="0" bIns="0" rtlCol="0">
            <a:spAutoFit/>
          </a:bodyPr>
          <a:lstStyle/>
          <a:p>
            <a:pPr marL="12700">
              <a:lnSpc>
                <a:spcPct val="100000"/>
              </a:lnSpc>
              <a:spcBef>
                <a:spcPts val="105"/>
              </a:spcBef>
            </a:pPr>
            <a:r>
              <a:rPr sz="1400" spc="-20" dirty="0">
                <a:latin typeface="Courier New"/>
                <a:cs typeface="Courier New"/>
              </a:rPr>
              <a:t>0011</a:t>
            </a:r>
            <a:endParaRPr sz="1400">
              <a:latin typeface="Courier New"/>
              <a:cs typeface="Courier New"/>
            </a:endParaRPr>
          </a:p>
        </p:txBody>
      </p:sp>
      <p:sp>
        <p:nvSpPr>
          <p:cNvPr id="80" name="object 80"/>
          <p:cNvSpPr/>
          <p:nvPr/>
        </p:nvSpPr>
        <p:spPr>
          <a:xfrm>
            <a:off x="0" y="1784476"/>
            <a:ext cx="417830" cy="6350"/>
          </a:xfrm>
          <a:custGeom>
            <a:avLst/>
            <a:gdLst/>
            <a:ahLst/>
            <a:cxnLst/>
            <a:rect l="l" t="t" r="r" b="b"/>
            <a:pathLst>
              <a:path w="417830" h="6350">
                <a:moveTo>
                  <a:pt x="417372" y="0"/>
                </a:moveTo>
                <a:lnTo>
                  <a:pt x="0" y="0"/>
                </a:lnTo>
                <a:lnTo>
                  <a:pt x="0" y="6350"/>
                </a:lnTo>
                <a:lnTo>
                  <a:pt x="417372" y="6350"/>
                </a:lnTo>
                <a:lnTo>
                  <a:pt x="417372" y="0"/>
                </a:lnTo>
                <a:close/>
              </a:path>
            </a:pathLst>
          </a:custGeom>
          <a:solidFill>
            <a:srgbClr val="4471C4"/>
          </a:solidFill>
        </p:spPr>
        <p:txBody>
          <a:bodyPr wrap="square" lIns="0" tIns="0" rIns="0" bIns="0" rtlCol="0"/>
          <a:lstStyle/>
          <a:p>
            <a:endParaRPr/>
          </a:p>
        </p:txBody>
      </p:sp>
      <p:sp>
        <p:nvSpPr>
          <p:cNvPr id="81" name="object 81"/>
          <p:cNvSpPr txBox="1"/>
          <p:nvPr/>
        </p:nvSpPr>
        <p:spPr>
          <a:xfrm>
            <a:off x="10414" y="1828876"/>
            <a:ext cx="294640" cy="454025"/>
          </a:xfrm>
          <a:prstGeom prst="rect">
            <a:avLst/>
          </a:prstGeom>
        </p:spPr>
        <p:txBody>
          <a:bodyPr vert="horz" wrap="square" lIns="0" tIns="13335" rIns="0" bIns="0" rtlCol="0">
            <a:spAutoFit/>
          </a:bodyPr>
          <a:lstStyle/>
          <a:p>
            <a:pPr marL="12700">
              <a:lnSpc>
                <a:spcPct val="100000"/>
              </a:lnSpc>
              <a:spcBef>
                <a:spcPts val="105"/>
              </a:spcBef>
            </a:pPr>
            <a:r>
              <a:rPr sz="1400" spc="-20" dirty="0">
                <a:latin typeface="Calibri"/>
                <a:cs typeface="Calibri"/>
              </a:rPr>
              <a:t>fset</a:t>
            </a:r>
            <a:endParaRPr sz="1400">
              <a:latin typeface="Calibri"/>
              <a:cs typeface="Calibri"/>
            </a:endParaRPr>
          </a:p>
          <a:p>
            <a:pPr marL="21590">
              <a:lnSpc>
                <a:spcPct val="100000"/>
              </a:lnSpc>
              <a:spcBef>
                <a:spcPts val="5"/>
              </a:spcBef>
            </a:pPr>
            <a:r>
              <a:rPr sz="1400" dirty="0">
                <a:latin typeface="Calibri"/>
                <a:cs typeface="Calibri"/>
              </a:rPr>
              <a:t>9</a:t>
            </a:r>
            <a:endParaRPr sz="1400">
              <a:latin typeface="Calibri"/>
              <a:cs typeface="Calibri"/>
            </a:endParaRPr>
          </a:p>
        </p:txBody>
      </p:sp>
      <p:sp>
        <p:nvSpPr>
          <p:cNvPr id="82" name="object 82"/>
          <p:cNvSpPr/>
          <p:nvPr/>
        </p:nvSpPr>
        <p:spPr>
          <a:xfrm>
            <a:off x="0" y="1785873"/>
            <a:ext cx="455930" cy="577850"/>
          </a:xfrm>
          <a:custGeom>
            <a:avLst/>
            <a:gdLst/>
            <a:ahLst/>
            <a:cxnLst/>
            <a:rect l="l" t="t" r="r" b="b"/>
            <a:pathLst>
              <a:path w="455930" h="577850">
                <a:moveTo>
                  <a:pt x="411200" y="501650"/>
                </a:moveTo>
                <a:lnTo>
                  <a:pt x="379450" y="501650"/>
                </a:lnTo>
                <a:lnTo>
                  <a:pt x="417550" y="577850"/>
                </a:lnTo>
                <a:lnTo>
                  <a:pt x="449300" y="514350"/>
                </a:lnTo>
                <a:lnTo>
                  <a:pt x="411200" y="514350"/>
                </a:lnTo>
                <a:lnTo>
                  <a:pt x="411200" y="501650"/>
                </a:lnTo>
                <a:close/>
              </a:path>
              <a:path w="455930" h="577850">
                <a:moveTo>
                  <a:pt x="411200" y="6350"/>
                </a:moveTo>
                <a:lnTo>
                  <a:pt x="411200" y="514350"/>
                </a:lnTo>
                <a:lnTo>
                  <a:pt x="423900" y="514350"/>
                </a:lnTo>
                <a:lnTo>
                  <a:pt x="423900" y="12700"/>
                </a:lnTo>
                <a:lnTo>
                  <a:pt x="417550" y="12700"/>
                </a:lnTo>
                <a:lnTo>
                  <a:pt x="411200" y="6350"/>
                </a:lnTo>
                <a:close/>
              </a:path>
              <a:path w="455930" h="577850">
                <a:moveTo>
                  <a:pt x="455650" y="501650"/>
                </a:moveTo>
                <a:lnTo>
                  <a:pt x="423900" y="501650"/>
                </a:lnTo>
                <a:lnTo>
                  <a:pt x="423900" y="514350"/>
                </a:lnTo>
                <a:lnTo>
                  <a:pt x="449300" y="514350"/>
                </a:lnTo>
                <a:lnTo>
                  <a:pt x="455650" y="501650"/>
                </a:lnTo>
                <a:close/>
              </a:path>
              <a:path w="455930" h="577850">
                <a:moveTo>
                  <a:pt x="423900" y="0"/>
                </a:moveTo>
                <a:lnTo>
                  <a:pt x="0" y="0"/>
                </a:lnTo>
                <a:lnTo>
                  <a:pt x="0" y="12700"/>
                </a:lnTo>
                <a:lnTo>
                  <a:pt x="411200" y="12700"/>
                </a:lnTo>
                <a:lnTo>
                  <a:pt x="411200" y="6350"/>
                </a:lnTo>
                <a:lnTo>
                  <a:pt x="423900" y="6350"/>
                </a:lnTo>
                <a:lnTo>
                  <a:pt x="423900" y="0"/>
                </a:lnTo>
                <a:close/>
              </a:path>
              <a:path w="455930" h="577850">
                <a:moveTo>
                  <a:pt x="423900" y="6350"/>
                </a:moveTo>
                <a:lnTo>
                  <a:pt x="411200" y="6350"/>
                </a:lnTo>
                <a:lnTo>
                  <a:pt x="417550" y="12700"/>
                </a:lnTo>
                <a:lnTo>
                  <a:pt x="423900" y="12700"/>
                </a:lnTo>
                <a:lnTo>
                  <a:pt x="423900" y="6350"/>
                </a:lnTo>
                <a:close/>
              </a:path>
            </a:pathLst>
          </a:custGeom>
          <a:solidFill>
            <a:srgbClr val="4471C4"/>
          </a:solidFill>
        </p:spPr>
        <p:txBody>
          <a:bodyPr wrap="square" lIns="0" tIns="0" rIns="0" bIns="0" rtlCol="0"/>
          <a:lstStyle/>
          <a:p>
            <a:endParaRPr/>
          </a:p>
        </p:txBody>
      </p:sp>
      <p:sp>
        <p:nvSpPr>
          <p:cNvPr id="83" name="object 83"/>
          <p:cNvSpPr txBox="1"/>
          <p:nvPr/>
        </p:nvSpPr>
        <p:spPr>
          <a:xfrm>
            <a:off x="9854310" y="5227849"/>
            <a:ext cx="607695" cy="1155065"/>
          </a:xfrm>
          <a:prstGeom prst="rect">
            <a:avLst/>
          </a:prstGeom>
        </p:spPr>
        <p:txBody>
          <a:bodyPr vert="horz" wrap="square" lIns="0" tIns="118110" rIns="0" bIns="0" rtlCol="0">
            <a:spAutoFit/>
          </a:bodyPr>
          <a:lstStyle/>
          <a:p>
            <a:pPr marL="12700">
              <a:lnSpc>
                <a:spcPct val="100000"/>
              </a:lnSpc>
              <a:spcBef>
                <a:spcPts val="930"/>
              </a:spcBef>
            </a:pPr>
            <a:r>
              <a:rPr sz="1800" dirty="0">
                <a:latin typeface="Calibri"/>
                <a:cs typeface="Calibri"/>
              </a:rPr>
              <a:t>Byte</a:t>
            </a:r>
            <a:r>
              <a:rPr sz="1800" spc="-45" dirty="0">
                <a:latin typeface="Calibri"/>
                <a:cs typeface="Calibri"/>
              </a:rPr>
              <a:t> </a:t>
            </a:r>
            <a:r>
              <a:rPr sz="1800" spc="-50" dirty="0">
                <a:latin typeface="Calibri"/>
                <a:cs typeface="Calibri"/>
              </a:rPr>
              <a:t>2</a:t>
            </a:r>
            <a:endParaRPr sz="1800">
              <a:latin typeface="Calibri"/>
              <a:cs typeface="Calibri"/>
            </a:endParaRPr>
          </a:p>
          <a:p>
            <a:pPr marL="12700">
              <a:lnSpc>
                <a:spcPct val="100000"/>
              </a:lnSpc>
              <a:spcBef>
                <a:spcPts val="835"/>
              </a:spcBef>
            </a:pPr>
            <a:r>
              <a:rPr sz="1800" dirty="0">
                <a:latin typeface="Calibri"/>
                <a:cs typeface="Calibri"/>
              </a:rPr>
              <a:t>Byte</a:t>
            </a:r>
            <a:r>
              <a:rPr sz="1800" spc="-40" dirty="0">
                <a:latin typeface="Calibri"/>
                <a:cs typeface="Calibri"/>
              </a:rPr>
              <a:t> </a:t>
            </a:r>
            <a:r>
              <a:rPr sz="1800" spc="-50" dirty="0">
                <a:latin typeface="Calibri"/>
                <a:cs typeface="Calibri"/>
              </a:rPr>
              <a:t>1</a:t>
            </a:r>
            <a:endParaRPr sz="1800">
              <a:latin typeface="Calibri"/>
              <a:cs typeface="Calibri"/>
            </a:endParaRPr>
          </a:p>
          <a:p>
            <a:pPr marL="12700">
              <a:lnSpc>
                <a:spcPct val="100000"/>
              </a:lnSpc>
              <a:spcBef>
                <a:spcPts val="745"/>
              </a:spcBef>
            </a:pPr>
            <a:r>
              <a:rPr sz="1800" dirty="0">
                <a:latin typeface="Calibri"/>
                <a:cs typeface="Calibri"/>
              </a:rPr>
              <a:t>Byte</a:t>
            </a:r>
            <a:r>
              <a:rPr sz="1800" spc="-40" dirty="0">
                <a:latin typeface="Calibri"/>
                <a:cs typeface="Calibri"/>
              </a:rPr>
              <a:t> </a:t>
            </a:r>
            <a:r>
              <a:rPr sz="1800" spc="-50" dirty="0">
                <a:latin typeface="Calibri"/>
                <a:cs typeface="Calibri"/>
              </a:rPr>
              <a:t>0</a:t>
            </a:r>
            <a:endParaRPr sz="1800">
              <a:latin typeface="Calibri"/>
              <a:cs typeface="Calibri"/>
            </a:endParaRPr>
          </a:p>
        </p:txBody>
      </p:sp>
      <p:sp>
        <p:nvSpPr>
          <p:cNvPr id="84" name="object 84"/>
          <p:cNvSpPr txBox="1"/>
          <p:nvPr/>
        </p:nvSpPr>
        <p:spPr>
          <a:xfrm>
            <a:off x="9981183" y="2778405"/>
            <a:ext cx="254000" cy="302260"/>
          </a:xfrm>
          <a:prstGeom prst="rect">
            <a:avLst/>
          </a:prstGeom>
        </p:spPr>
        <p:txBody>
          <a:bodyPr vert="vert270" wrap="square" lIns="0" tIns="0" rIns="0" bIns="0" rtlCol="0">
            <a:spAutoFit/>
          </a:bodyPr>
          <a:lstStyle/>
          <a:p>
            <a:pPr marL="12700">
              <a:lnSpc>
                <a:spcPts val="1810"/>
              </a:lnSpc>
            </a:pPr>
            <a:r>
              <a:rPr sz="1800" dirty="0">
                <a:latin typeface="Calibri"/>
                <a:cs typeface="Calibri"/>
              </a:rPr>
              <a:t>.</a:t>
            </a:r>
            <a:r>
              <a:rPr sz="1800" spc="-5" dirty="0">
                <a:latin typeface="Calibri"/>
                <a:cs typeface="Calibri"/>
              </a:rPr>
              <a:t> </a:t>
            </a:r>
            <a:r>
              <a:rPr sz="1800" dirty="0">
                <a:latin typeface="Calibri"/>
                <a:cs typeface="Calibri"/>
              </a:rPr>
              <a:t>. </a:t>
            </a:r>
            <a:r>
              <a:rPr sz="1800" spc="-50" dirty="0">
                <a:latin typeface="Calibri"/>
                <a:cs typeface="Calibri"/>
              </a:rPr>
              <a:t>.</a:t>
            </a:r>
            <a:endParaRPr sz="1800">
              <a:latin typeface="Calibri"/>
              <a:cs typeface="Calibri"/>
            </a:endParaRPr>
          </a:p>
        </p:txBody>
      </p:sp>
      <p:sp>
        <p:nvSpPr>
          <p:cNvPr id="85" name="object 85"/>
          <p:cNvSpPr txBox="1"/>
          <p:nvPr/>
        </p:nvSpPr>
        <p:spPr>
          <a:xfrm>
            <a:off x="9785984" y="1337817"/>
            <a:ext cx="68834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Byte</a:t>
            </a:r>
            <a:r>
              <a:rPr sz="1800" spc="-35" dirty="0">
                <a:latin typeface="Calibri"/>
                <a:cs typeface="Calibri"/>
              </a:rPr>
              <a:t> </a:t>
            </a:r>
            <a:r>
              <a:rPr sz="1800" spc="-50" dirty="0">
                <a:latin typeface="Calibri"/>
                <a:cs typeface="Calibri"/>
              </a:rPr>
              <a:t>M</a:t>
            </a:r>
            <a:endParaRPr sz="1800">
              <a:latin typeface="Calibri"/>
              <a:cs typeface="Calibri"/>
            </a:endParaRPr>
          </a:p>
        </p:txBody>
      </p:sp>
      <p:sp>
        <p:nvSpPr>
          <p:cNvPr id="86" name="object 86"/>
          <p:cNvSpPr txBox="1"/>
          <p:nvPr/>
        </p:nvSpPr>
        <p:spPr>
          <a:xfrm>
            <a:off x="9981183" y="4828819"/>
            <a:ext cx="254000" cy="302260"/>
          </a:xfrm>
          <a:prstGeom prst="rect">
            <a:avLst/>
          </a:prstGeom>
        </p:spPr>
        <p:txBody>
          <a:bodyPr vert="vert270" wrap="square" lIns="0" tIns="0" rIns="0" bIns="0" rtlCol="0">
            <a:spAutoFit/>
          </a:bodyPr>
          <a:lstStyle/>
          <a:p>
            <a:pPr marL="12700">
              <a:lnSpc>
                <a:spcPts val="1810"/>
              </a:lnSpc>
            </a:pPr>
            <a:r>
              <a:rPr sz="1800" dirty="0">
                <a:latin typeface="Calibri"/>
                <a:cs typeface="Calibri"/>
              </a:rPr>
              <a:t>.</a:t>
            </a:r>
            <a:r>
              <a:rPr sz="1800" spc="-5" dirty="0">
                <a:latin typeface="Calibri"/>
                <a:cs typeface="Calibri"/>
              </a:rPr>
              <a:t> </a:t>
            </a:r>
            <a:r>
              <a:rPr sz="1800" dirty="0">
                <a:latin typeface="Calibri"/>
                <a:cs typeface="Calibri"/>
              </a:rPr>
              <a:t>. </a:t>
            </a:r>
            <a:r>
              <a:rPr sz="1800" spc="-50" dirty="0">
                <a:latin typeface="Calibri"/>
                <a:cs typeface="Calibri"/>
              </a:rPr>
              <a:t>.</a:t>
            </a:r>
            <a:endParaRPr sz="1800">
              <a:latin typeface="Calibri"/>
              <a:cs typeface="Calibri"/>
            </a:endParaRPr>
          </a:p>
        </p:txBody>
      </p:sp>
      <p:sp>
        <p:nvSpPr>
          <p:cNvPr id="87" name="object 87"/>
          <p:cNvSpPr txBox="1"/>
          <p:nvPr/>
        </p:nvSpPr>
        <p:spPr>
          <a:xfrm>
            <a:off x="11356213" y="3311161"/>
            <a:ext cx="528320" cy="1284605"/>
          </a:xfrm>
          <a:prstGeom prst="rect">
            <a:avLst/>
          </a:prstGeom>
        </p:spPr>
        <p:txBody>
          <a:bodyPr vert="vert270" wrap="square" lIns="0" tIns="0" rIns="0" bIns="0" rtlCol="0">
            <a:spAutoFit/>
          </a:bodyPr>
          <a:lstStyle/>
          <a:p>
            <a:pPr marL="12700">
              <a:lnSpc>
                <a:spcPts val="1810"/>
              </a:lnSpc>
            </a:pPr>
            <a:r>
              <a:rPr sz="1800" dirty="0">
                <a:latin typeface="Calibri"/>
                <a:cs typeface="Calibri"/>
              </a:rPr>
              <a:t>32</a:t>
            </a:r>
            <a:r>
              <a:rPr sz="1800" spc="-20" dirty="0">
                <a:latin typeface="Calibri"/>
                <a:cs typeface="Calibri"/>
              </a:rPr>
              <a:t> </a:t>
            </a:r>
            <a:r>
              <a:rPr sz="1800" dirty="0">
                <a:latin typeface="Calibri"/>
                <a:cs typeface="Calibri"/>
              </a:rPr>
              <a:t>Byte</a:t>
            </a:r>
            <a:r>
              <a:rPr sz="1800" spc="-20" dirty="0">
                <a:latin typeface="Calibri"/>
                <a:cs typeface="Calibri"/>
              </a:rPr>
              <a:t> Block</a:t>
            </a:r>
            <a:endParaRPr sz="1800">
              <a:latin typeface="Calibri"/>
              <a:cs typeface="Calibri"/>
            </a:endParaRPr>
          </a:p>
          <a:p>
            <a:pPr marL="12700">
              <a:lnSpc>
                <a:spcPct val="100000"/>
              </a:lnSpc>
            </a:pPr>
            <a:r>
              <a:rPr sz="1800" dirty="0">
                <a:latin typeface="Calibri"/>
                <a:cs typeface="Calibri"/>
              </a:rPr>
              <a:t>@</a:t>
            </a:r>
            <a:r>
              <a:rPr sz="1800" spc="10" dirty="0">
                <a:latin typeface="Calibri"/>
                <a:cs typeface="Calibri"/>
              </a:rPr>
              <a:t> </a:t>
            </a:r>
            <a:r>
              <a:rPr sz="1800" spc="-10" dirty="0">
                <a:latin typeface="Calibri"/>
                <a:cs typeface="Calibri"/>
              </a:rPr>
              <a:t>0x7fff0000</a:t>
            </a:r>
            <a:endParaRPr sz="1800">
              <a:latin typeface="Calibri"/>
              <a:cs typeface="Calibri"/>
            </a:endParaRPr>
          </a:p>
        </p:txBody>
      </p:sp>
      <p:sp>
        <p:nvSpPr>
          <p:cNvPr id="88" name="object 88"/>
          <p:cNvSpPr txBox="1"/>
          <p:nvPr/>
        </p:nvSpPr>
        <p:spPr>
          <a:xfrm>
            <a:off x="2172970" y="3917950"/>
            <a:ext cx="46037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Calibri"/>
                <a:cs typeface="Calibri"/>
              </a:rPr>
              <a:t>Evict</a:t>
            </a:r>
            <a:endParaRPr sz="1800">
              <a:latin typeface="Calibri"/>
              <a:cs typeface="Calibri"/>
            </a:endParaRPr>
          </a:p>
        </p:txBody>
      </p:sp>
      <p:sp>
        <p:nvSpPr>
          <p:cNvPr id="89" name="object 89"/>
          <p:cNvSpPr txBox="1"/>
          <p:nvPr/>
        </p:nvSpPr>
        <p:spPr>
          <a:xfrm>
            <a:off x="2078989" y="4191965"/>
            <a:ext cx="1570355" cy="300355"/>
          </a:xfrm>
          <a:prstGeom prst="rect">
            <a:avLst/>
          </a:prstGeom>
        </p:spPr>
        <p:txBody>
          <a:bodyPr vert="horz" wrap="square" lIns="0" tIns="12700" rIns="0" bIns="0" rtlCol="0">
            <a:spAutoFit/>
          </a:bodyPr>
          <a:lstStyle/>
          <a:p>
            <a:pPr marL="106680">
              <a:lnSpc>
                <a:spcPct val="100000"/>
              </a:lnSpc>
              <a:spcBef>
                <a:spcPts val="100"/>
              </a:spcBef>
            </a:pPr>
            <a:r>
              <a:rPr sz="1800" spc="-20" dirty="0">
                <a:solidFill>
                  <a:srgbClr val="FFFFFF"/>
                </a:solidFill>
                <a:latin typeface="Calibri"/>
                <a:cs typeface="Calibri"/>
              </a:rPr>
              <a:t>Next</a:t>
            </a:r>
            <a:endParaRPr sz="1800">
              <a:latin typeface="Calibri"/>
              <a:cs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9604" y="411556"/>
            <a:ext cx="7591425" cy="697230"/>
          </a:xfrm>
          <a:prstGeom prst="rect">
            <a:avLst/>
          </a:prstGeom>
        </p:spPr>
        <p:txBody>
          <a:bodyPr vert="horz" wrap="square" lIns="0" tIns="13335" rIns="0" bIns="0" rtlCol="0">
            <a:spAutoFit/>
          </a:bodyPr>
          <a:lstStyle/>
          <a:p>
            <a:pPr marL="12700">
              <a:lnSpc>
                <a:spcPct val="100000"/>
              </a:lnSpc>
              <a:spcBef>
                <a:spcPts val="105"/>
              </a:spcBef>
            </a:pPr>
            <a:r>
              <a:rPr dirty="0"/>
              <a:t>More</a:t>
            </a:r>
            <a:r>
              <a:rPr spc="-85" dirty="0"/>
              <a:t> </a:t>
            </a:r>
            <a:r>
              <a:rPr spc="-25" dirty="0"/>
              <a:t>cache-</a:t>
            </a:r>
            <a:r>
              <a:rPr dirty="0"/>
              <a:t>related</a:t>
            </a:r>
            <a:r>
              <a:rPr spc="-85" dirty="0"/>
              <a:t> </a:t>
            </a:r>
            <a:r>
              <a:rPr spc="-10" dirty="0"/>
              <a:t>optimizations</a:t>
            </a:r>
          </a:p>
        </p:txBody>
      </p:sp>
      <p:grpSp>
        <p:nvGrpSpPr>
          <p:cNvPr id="3" name="object 3"/>
          <p:cNvGrpSpPr/>
          <p:nvPr/>
        </p:nvGrpSpPr>
        <p:grpSpPr>
          <a:xfrm>
            <a:off x="2201926" y="2319273"/>
            <a:ext cx="7067550" cy="4137025"/>
            <a:chOff x="2201926" y="2319273"/>
            <a:chExt cx="7067550" cy="4137025"/>
          </a:xfrm>
        </p:grpSpPr>
        <p:sp>
          <p:nvSpPr>
            <p:cNvPr id="4" name="object 4"/>
            <p:cNvSpPr/>
            <p:nvPr/>
          </p:nvSpPr>
          <p:spPr>
            <a:xfrm>
              <a:off x="2208276" y="2325623"/>
              <a:ext cx="7054850" cy="4124325"/>
            </a:xfrm>
            <a:custGeom>
              <a:avLst/>
              <a:gdLst/>
              <a:ahLst/>
              <a:cxnLst/>
              <a:rect l="l" t="t" r="r" b="b"/>
              <a:pathLst>
                <a:path w="7054850" h="4124325">
                  <a:moveTo>
                    <a:pt x="7054596" y="0"/>
                  </a:moveTo>
                  <a:lnTo>
                    <a:pt x="0" y="0"/>
                  </a:lnTo>
                  <a:lnTo>
                    <a:pt x="0" y="4123944"/>
                  </a:lnTo>
                  <a:lnTo>
                    <a:pt x="7054596" y="4123944"/>
                  </a:lnTo>
                  <a:lnTo>
                    <a:pt x="7054596" y="0"/>
                  </a:lnTo>
                  <a:close/>
                </a:path>
              </a:pathLst>
            </a:custGeom>
            <a:solidFill>
              <a:srgbClr val="4471C4"/>
            </a:solidFill>
          </p:spPr>
          <p:txBody>
            <a:bodyPr wrap="square" lIns="0" tIns="0" rIns="0" bIns="0" rtlCol="0"/>
            <a:lstStyle/>
            <a:p>
              <a:endParaRPr/>
            </a:p>
          </p:txBody>
        </p:sp>
        <p:sp>
          <p:nvSpPr>
            <p:cNvPr id="5" name="object 5"/>
            <p:cNvSpPr/>
            <p:nvPr/>
          </p:nvSpPr>
          <p:spPr>
            <a:xfrm>
              <a:off x="2208276" y="2325623"/>
              <a:ext cx="7054850" cy="4124325"/>
            </a:xfrm>
            <a:custGeom>
              <a:avLst/>
              <a:gdLst/>
              <a:ahLst/>
              <a:cxnLst/>
              <a:rect l="l" t="t" r="r" b="b"/>
              <a:pathLst>
                <a:path w="7054850" h="4124325">
                  <a:moveTo>
                    <a:pt x="0" y="4123944"/>
                  </a:moveTo>
                  <a:lnTo>
                    <a:pt x="7054596" y="4123944"/>
                  </a:lnTo>
                  <a:lnTo>
                    <a:pt x="7054596" y="0"/>
                  </a:lnTo>
                  <a:lnTo>
                    <a:pt x="0" y="0"/>
                  </a:lnTo>
                  <a:lnTo>
                    <a:pt x="0" y="4123944"/>
                  </a:lnTo>
                  <a:close/>
                </a:path>
              </a:pathLst>
            </a:custGeom>
            <a:ln w="12700">
              <a:solidFill>
                <a:srgbClr val="2E528F"/>
              </a:solidFill>
            </a:ln>
          </p:spPr>
          <p:txBody>
            <a:bodyPr wrap="square" lIns="0" tIns="0" rIns="0" bIns="0" rtlCol="0"/>
            <a:lstStyle/>
            <a:p>
              <a:endParaRPr/>
            </a:p>
          </p:txBody>
        </p:sp>
        <p:sp>
          <p:nvSpPr>
            <p:cNvPr id="6" name="object 6"/>
            <p:cNvSpPr/>
            <p:nvPr/>
          </p:nvSpPr>
          <p:spPr>
            <a:xfrm>
              <a:off x="2337816" y="2506979"/>
              <a:ext cx="6753225" cy="749935"/>
            </a:xfrm>
            <a:custGeom>
              <a:avLst/>
              <a:gdLst/>
              <a:ahLst/>
              <a:cxnLst/>
              <a:rect l="l" t="t" r="r" b="b"/>
              <a:pathLst>
                <a:path w="6753225" h="749935">
                  <a:moveTo>
                    <a:pt x="6752844" y="0"/>
                  </a:moveTo>
                  <a:lnTo>
                    <a:pt x="0" y="0"/>
                  </a:lnTo>
                  <a:lnTo>
                    <a:pt x="0" y="749808"/>
                  </a:lnTo>
                  <a:lnTo>
                    <a:pt x="6752844" y="749808"/>
                  </a:lnTo>
                  <a:lnTo>
                    <a:pt x="6752844" y="0"/>
                  </a:lnTo>
                  <a:close/>
                </a:path>
              </a:pathLst>
            </a:custGeom>
            <a:solidFill>
              <a:srgbClr val="8FAADC"/>
            </a:solidFill>
          </p:spPr>
          <p:txBody>
            <a:bodyPr wrap="square" lIns="0" tIns="0" rIns="0" bIns="0" rtlCol="0"/>
            <a:lstStyle/>
            <a:p>
              <a:endParaRPr/>
            </a:p>
          </p:txBody>
        </p:sp>
        <p:sp>
          <p:nvSpPr>
            <p:cNvPr id="7" name="object 7"/>
            <p:cNvSpPr/>
            <p:nvPr/>
          </p:nvSpPr>
          <p:spPr>
            <a:xfrm>
              <a:off x="2337816" y="2506979"/>
              <a:ext cx="6753225" cy="749935"/>
            </a:xfrm>
            <a:custGeom>
              <a:avLst/>
              <a:gdLst/>
              <a:ahLst/>
              <a:cxnLst/>
              <a:rect l="l" t="t" r="r" b="b"/>
              <a:pathLst>
                <a:path w="6753225" h="749935">
                  <a:moveTo>
                    <a:pt x="0" y="749808"/>
                  </a:moveTo>
                  <a:lnTo>
                    <a:pt x="6752844" y="749808"/>
                  </a:lnTo>
                  <a:lnTo>
                    <a:pt x="6752844" y="0"/>
                  </a:lnTo>
                  <a:lnTo>
                    <a:pt x="0" y="0"/>
                  </a:lnTo>
                  <a:lnTo>
                    <a:pt x="0" y="749808"/>
                  </a:lnTo>
                  <a:close/>
                </a:path>
              </a:pathLst>
            </a:custGeom>
            <a:ln w="12700">
              <a:solidFill>
                <a:srgbClr val="2E528F"/>
              </a:solidFill>
            </a:ln>
          </p:spPr>
          <p:txBody>
            <a:bodyPr wrap="square" lIns="0" tIns="0" rIns="0" bIns="0" rtlCol="0"/>
            <a:lstStyle/>
            <a:p>
              <a:endParaRPr/>
            </a:p>
          </p:txBody>
        </p:sp>
        <p:sp>
          <p:nvSpPr>
            <p:cNvPr id="8" name="object 8"/>
            <p:cNvSpPr/>
            <p:nvPr/>
          </p:nvSpPr>
          <p:spPr>
            <a:xfrm>
              <a:off x="2337816" y="3493007"/>
              <a:ext cx="6753225" cy="749935"/>
            </a:xfrm>
            <a:custGeom>
              <a:avLst/>
              <a:gdLst/>
              <a:ahLst/>
              <a:cxnLst/>
              <a:rect l="l" t="t" r="r" b="b"/>
              <a:pathLst>
                <a:path w="6753225" h="749935">
                  <a:moveTo>
                    <a:pt x="6752844" y="0"/>
                  </a:moveTo>
                  <a:lnTo>
                    <a:pt x="0" y="0"/>
                  </a:lnTo>
                  <a:lnTo>
                    <a:pt x="0" y="749807"/>
                  </a:lnTo>
                  <a:lnTo>
                    <a:pt x="6752844" y="749807"/>
                  </a:lnTo>
                  <a:lnTo>
                    <a:pt x="6752844" y="0"/>
                  </a:lnTo>
                  <a:close/>
                </a:path>
              </a:pathLst>
            </a:custGeom>
            <a:solidFill>
              <a:srgbClr val="8FAADC"/>
            </a:solidFill>
          </p:spPr>
          <p:txBody>
            <a:bodyPr wrap="square" lIns="0" tIns="0" rIns="0" bIns="0" rtlCol="0"/>
            <a:lstStyle/>
            <a:p>
              <a:endParaRPr/>
            </a:p>
          </p:txBody>
        </p:sp>
        <p:sp>
          <p:nvSpPr>
            <p:cNvPr id="9" name="object 9"/>
            <p:cNvSpPr/>
            <p:nvPr/>
          </p:nvSpPr>
          <p:spPr>
            <a:xfrm>
              <a:off x="2337816" y="3493007"/>
              <a:ext cx="6753225" cy="749935"/>
            </a:xfrm>
            <a:custGeom>
              <a:avLst/>
              <a:gdLst/>
              <a:ahLst/>
              <a:cxnLst/>
              <a:rect l="l" t="t" r="r" b="b"/>
              <a:pathLst>
                <a:path w="6753225" h="749935">
                  <a:moveTo>
                    <a:pt x="0" y="749807"/>
                  </a:moveTo>
                  <a:lnTo>
                    <a:pt x="6752844" y="749807"/>
                  </a:lnTo>
                  <a:lnTo>
                    <a:pt x="6752844" y="0"/>
                  </a:lnTo>
                  <a:lnTo>
                    <a:pt x="0" y="0"/>
                  </a:lnTo>
                  <a:lnTo>
                    <a:pt x="0" y="749807"/>
                  </a:lnTo>
                  <a:close/>
                </a:path>
              </a:pathLst>
            </a:custGeom>
            <a:ln w="12700">
              <a:solidFill>
                <a:srgbClr val="2E528F"/>
              </a:solidFill>
            </a:ln>
          </p:spPr>
          <p:txBody>
            <a:bodyPr wrap="square" lIns="0" tIns="0" rIns="0" bIns="0" rtlCol="0"/>
            <a:lstStyle/>
            <a:p>
              <a:endParaRPr/>
            </a:p>
          </p:txBody>
        </p:sp>
        <p:sp>
          <p:nvSpPr>
            <p:cNvPr id="10" name="object 10"/>
            <p:cNvSpPr/>
            <p:nvPr/>
          </p:nvSpPr>
          <p:spPr>
            <a:xfrm>
              <a:off x="2337816" y="4507991"/>
              <a:ext cx="6753225" cy="749935"/>
            </a:xfrm>
            <a:custGeom>
              <a:avLst/>
              <a:gdLst/>
              <a:ahLst/>
              <a:cxnLst/>
              <a:rect l="l" t="t" r="r" b="b"/>
              <a:pathLst>
                <a:path w="6753225" h="749935">
                  <a:moveTo>
                    <a:pt x="6752844" y="0"/>
                  </a:moveTo>
                  <a:lnTo>
                    <a:pt x="0" y="0"/>
                  </a:lnTo>
                  <a:lnTo>
                    <a:pt x="0" y="749807"/>
                  </a:lnTo>
                  <a:lnTo>
                    <a:pt x="6752844" y="749807"/>
                  </a:lnTo>
                  <a:lnTo>
                    <a:pt x="6752844" y="0"/>
                  </a:lnTo>
                  <a:close/>
                </a:path>
              </a:pathLst>
            </a:custGeom>
            <a:solidFill>
              <a:srgbClr val="8FAADC"/>
            </a:solidFill>
          </p:spPr>
          <p:txBody>
            <a:bodyPr wrap="square" lIns="0" tIns="0" rIns="0" bIns="0" rtlCol="0"/>
            <a:lstStyle/>
            <a:p>
              <a:endParaRPr/>
            </a:p>
          </p:txBody>
        </p:sp>
        <p:sp>
          <p:nvSpPr>
            <p:cNvPr id="11" name="object 11"/>
            <p:cNvSpPr/>
            <p:nvPr/>
          </p:nvSpPr>
          <p:spPr>
            <a:xfrm>
              <a:off x="2337816" y="4507991"/>
              <a:ext cx="6753225" cy="749935"/>
            </a:xfrm>
            <a:custGeom>
              <a:avLst/>
              <a:gdLst/>
              <a:ahLst/>
              <a:cxnLst/>
              <a:rect l="l" t="t" r="r" b="b"/>
              <a:pathLst>
                <a:path w="6753225" h="749935">
                  <a:moveTo>
                    <a:pt x="0" y="749807"/>
                  </a:moveTo>
                  <a:lnTo>
                    <a:pt x="6752844" y="749807"/>
                  </a:lnTo>
                  <a:lnTo>
                    <a:pt x="6752844" y="0"/>
                  </a:lnTo>
                  <a:lnTo>
                    <a:pt x="0" y="0"/>
                  </a:lnTo>
                  <a:lnTo>
                    <a:pt x="0" y="749807"/>
                  </a:lnTo>
                  <a:close/>
                </a:path>
              </a:pathLst>
            </a:custGeom>
            <a:ln w="12700">
              <a:solidFill>
                <a:srgbClr val="2E528F"/>
              </a:solidFill>
            </a:ln>
          </p:spPr>
          <p:txBody>
            <a:bodyPr wrap="square" lIns="0" tIns="0" rIns="0" bIns="0" rtlCol="0"/>
            <a:lstStyle/>
            <a:p>
              <a:endParaRPr/>
            </a:p>
          </p:txBody>
        </p:sp>
        <p:sp>
          <p:nvSpPr>
            <p:cNvPr id="12" name="object 12"/>
            <p:cNvSpPr/>
            <p:nvPr/>
          </p:nvSpPr>
          <p:spPr>
            <a:xfrm>
              <a:off x="2337816" y="5494019"/>
              <a:ext cx="6753225" cy="749935"/>
            </a:xfrm>
            <a:custGeom>
              <a:avLst/>
              <a:gdLst/>
              <a:ahLst/>
              <a:cxnLst/>
              <a:rect l="l" t="t" r="r" b="b"/>
              <a:pathLst>
                <a:path w="6753225" h="749935">
                  <a:moveTo>
                    <a:pt x="6752844" y="0"/>
                  </a:moveTo>
                  <a:lnTo>
                    <a:pt x="0" y="0"/>
                  </a:lnTo>
                  <a:lnTo>
                    <a:pt x="0" y="749807"/>
                  </a:lnTo>
                  <a:lnTo>
                    <a:pt x="6752844" y="749807"/>
                  </a:lnTo>
                  <a:lnTo>
                    <a:pt x="6752844" y="0"/>
                  </a:lnTo>
                  <a:close/>
                </a:path>
              </a:pathLst>
            </a:custGeom>
            <a:solidFill>
              <a:srgbClr val="8FAADC"/>
            </a:solidFill>
          </p:spPr>
          <p:txBody>
            <a:bodyPr wrap="square" lIns="0" tIns="0" rIns="0" bIns="0" rtlCol="0"/>
            <a:lstStyle/>
            <a:p>
              <a:endParaRPr/>
            </a:p>
          </p:txBody>
        </p:sp>
        <p:sp>
          <p:nvSpPr>
            <p:cNvPr id="13" name="object 13"/>
            <p:cNvSpPr/>
            <p:nvPr/>
          </p:nvSpPr>
          <p:spPr>
            <a:xfrm>
              <a:off x="2337816" y="5494019"/>
              <a:ext cx="6753225" cy="749935"/>
            </a:xfrm>
            <a:custGeom>
              <a:avLst/>
              <a:gdLst/>
              <a:ahLst/>
              <a:cxnLst/>
              <a:rect l="l" t="t" r="r" b="b"/>
              <a:pathLst>
                <a:path w="6753225" h="749935">
                  <a:moveTo>
                    <a:pt x="0" y="749807"/>
                  </a:moveTo>
                  <a:lnTo>
                    <a:pt x="6752844" y="749807"/>
                  </a:lnTo>
                  <a:lnTo>
                    <a:pt x="6752844" y="0"/>
                  </a:lnTo>
                  <a:lnTo>
                    <a:pt x="0" y="0"/>
                  </a:lnTo>
                  <a:lnTo>
                    <a:pt x="0" y="749807"/>
                  </a:lnTo>
                  <a:close/>
                </a:path>
              </a:pathLst>
            </a:custGeom>
            <a:ln w="12700">
              <a:solidFill>
                <a:srgbClr val="2E528F"/>
              </a:solidFill>
            </a:ln>
          </p:spPr>
          <p:txBody>
            <a:bodyPr wrap="square" lIns="0" tIns="0" rIns="0" bIns="0" rtlCol="0"/>
            <a:lstStyle/>
            <a:p>
              <a:endParaRPr/>
            </a:p>
          </p:txBody>
        </p:sp>
      </p:grpSp>
      <p:sp>
        <p:nvSpPr>
          <p:cNvPr id="14" name="object 14"/>
          <p:cNvSpPr txBox="1"/>
          <p:nvPr/>
        </p:nvSpPr>
        <p:spPr>
          <a:xfrm>
            <a:off x="2222373" y="1998345"/>
            <a:ext cx="353695"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Calibri"/>
                <a:cs typeface="Calibri"/>
              </a:rPr>
              <a:t>L3$</a:t>
            </a:r>
            <a:endParaRPr sz="1800">
              <a:latin typeface="Calibri"/>
              <a:cs typeface="Calibri"/>
            </a:endParaRPr>
          </a:p>
        </p:txBody>
      </p:sp>
      <p:sp>
        <p:nvSpPr>
          <p:cNvPr id="15" name="object 15"/>
          <p:cNvSpPr txBox="1"/>
          <p:nvPr/>
        </p:nvSpPr>
        <p:spPr>
          <a:xfrm>
            <a:off x="2390520" y="2622149"/>
            <a:ext cx="254000" cy="487680"/>
          </a:xfrm>
          <a:prstGeom prst="rect">
            <a:avLst/>
          </a:prstGeom>
        </p:spPr>
        <p:txBody>
          <a:bodyPr vert="vert270" wrap="square" lIns="0" tIns="0" rIns="0" bIns="0" rtlCol="0">
            <a:spAutoFit/>
          </a:bodyPr>
          <a:lstStyle/>
          <a:p>
            <a:pPr marL="12700">
              <a:lnSpc>
                <a:spcPts val="1810"/>
              </a:lnSpc>
            </a:pPr>
            <a:r>
              <a:rPr sz="1800" dirty="0">
                <a:latin typeface="Calibri"/>
                <a:cs typeface="Calibri"/>
              </a:rPr>
              <a:t>Set</a:t>
            </a:r>
            <a:r>
              <a:rPr sz="1800" spc="-25" dirty="0">
                <a:latin typeface="Calibri"/>
                <a:cs typeface="Calibri"/>
              </a:rPr>
              <a:t> </a:t>
            </a:r>
            <a:r>
              <a:rPr sz="1800" spc="-50" dirty="0">
                <a:latin typeface="Calibri"/>
                <a:cs typeface="Calibri"/>
              </a:rPr>
              <a:t>0</a:t>
            </a:r>
            <a:endParaRPr sz="1800">
              <a:latin typeface="Calibri"/>
              <a:cs typeface="Calibri"/>
            </a:endParaRPr>
          </a:p>
        </p:txBody>
      </p:sp>
      <p:sp>
        <p:nvSpPr>
          <p:cNvPr id="16" name="object 16"/>
          <p:cNvSpPr txBox="1"/>
          <p:nvPr/>
        </p:nvSpPr>
        <p:spPr>
          <a:xfrm>
            <a:off x="2399029" y="3647547"/>
            <a:ext cx="254000" cy="487680"/>
          </a:xfrm>
          <a:prstGeom prst="rect">
            <a:avLst/>
          </a:prstGeom>
        </p:spPr>
        <p:txBody>
          <a:bodyPr vert="vert270" wrap="square" lIns="0" tIns="0" rIns="0" bIns="0" rtlCol="0">
            <a:spAutoFit/>
          </a:bodyPr>
          <a:lstStyle/>
          <a:p>
            <a:pPr marL="12700">
              <a:lnSpc>
                <a:spcPts val="1810"/>
              </a:lnSpc>
            </a:pPr>
            <a:r>
              <a:rPr sz="1800" dirty="0">
                <a:latin typeface="Calibri"/>
                <a:cs typeface="Calibri"/>
              </a:rPr>
              <a:t>Set</a:t>
            </a:r>
            <a:r>
              <a:rPr sz="1800" spc="-25" dirty="0">
                <a:latin typeface="Calibri"/>
                <a:cs typeface="Calibri"/>
              </a:rPr>
              <a:t> </a:t>
            </a:r>
            <a:r>
              <a:rPr sz="1800" spc="-50" dirty="0">
                <a:latin typeface="Calibri"/>
                <a:cs typeface="Calibri"/>
              </a:rPr>
              <a:t>1</a:t>
            </a:r>
            <a:endParaRPr sz="1800">
              <a:latin typeface="Calibri"/>
              <a:cs typeface="Calibri"/>
            </a:endParaRPr>
          </a:p>
        </p:txBody>
      </p:sp>
      <p:sp>
        <p:nvSpPr>
          <p:cNvPr id="17" name="object 17"/>
          <p:cNvSpPr txBox="1"/>
          <p:nvPr/>
        </p:nvSpPr>
        <p:spPr>
          <a:xfrm>
            <a:off x="2390520" y="4653133"/>
            <a:ext cx="254000" cy="487680"/>
          </a:xfrm>
          <a:prstGeom prst="rect">
            <a:avLst/>
          </a:prstGeom>
        </p:spPr>
        <p:txBody>
          <a:bodyPr vert="vert270" wrap="square" lIns="0" tIns="0" rIns="0" bIns="0" rtlCol="0">
            <a:spAutoFit/>
          </a:bodyPr>
          <a:lstStyle/>
          <a:p>
            <a:pPr marL="12700">
              <a:lnSpc>
                <a:spcPts val="1810"/>
              </a:lnSpc>
            </a:pPr>
            <a:r>
              <a:rPr sz="1800" dirty="0">
                <a:latin typeface="Calibri"/>
                <a:cs typeface="Calibri"/>
              </a:rPr>
              <a:t>Set</a:t>
            </a:r>
            <a:r>
              <a:rPr sz="1800" spc="-25" dirty="0">
                <a:latin typeface="Calibri"/>
                <a:cs typeface="Calibri"/>
              </a:rPr>
              <a:t> </a:t>
            </a:r>
            <a:r>
              <a:rPr sz="1800" spc="-50" dirty="0">
                <a:latin typeface="Calibri"/>
                <a:cs typeface="Calibri"/>
              </a:rPr>
              <a:t>2</a:t>
            </a:r>
            <a:endParaRPr sz="1800">
              <a:latin typeface="Calibri"/>
              <a:cs typeface="Calibri"/>
            </a:endParaRPr>
          </a:p>
        </p:txBody>
      </p:sp>
      <p:sp>
        <p:nvSpPr>
          <p:cNvPr id="18" name="object 18"/>
          <p:cNvSpPr txBox="1"/>
          <p:nvPr/>
        </p:nvSpPr>
        <p:spPr>
          <a:xfrm>
            <a:off x="2413635" y="5648864"/>
            <a:ext cx="254000" cy="487680"/>
          </a:xfrm>
          <a:prstGeom prst="rect">
            <a:avLst/>
          </a:prstGeom>
        </p:spPr>
        <p:txBody>
          <a:bodyPr vert="vert270" wrap="square" lIns="0" tIns="0" rIns="0" bIns="0" rtlCol="0">
            <a:spAutoFit/>
          </a:bodyPr>
          <a:lstStyle/>
          <a:p>
            <a:pPr marL="12700">
              <a:lnSpc>
                <a:spcPts val="1810"/>
              </a:lnSpc>
            </a:pPr>
            <a:r>
              <a:rPr sz="1800" dirty="0">
                <a:latin typeface="Calibri"/>
                <a:cs typeface="Calibri"/>
              </a:rPr>
              <a:t>Set</a:t>
            </a:r>
            <a:r>
              <a:rPr sz="1800" spc="-25" dirty="0">
                <a:latin typeface="Calibri"/>
                <a:cs typeface="Calibri"/>
              </a:rPr>
              <a:t> </a:t>
            </a:r>
            <a:r>
              <a:rPr sz="1800" spc="-50" dirty="0">
                <a:latin typeface="Calibri"/>
                <a:cs typeface="Calibri"/>
              </a:rPr>
              <a:t>3</a:t>
            </a:r>
            <a:endParaRPr sz="1800">
              <a:latin typeface="Calibri"/>
              <a:cs typeface="Calibri"/>
            </a:endParaRPr>
          </a:p>
        </p:txBody>
      </p:sp>
      <p:grpSp>
        <p:nvGrpSpPr>
          <p:cNvPr id="19" name="object 19"/>
          <p:cNvGrpSpPr/>
          <p:nvPr/>
        </p:nvGrpSpPr>
        <p:grpSpPr>
          <a:xfrm>
            <a:off x="2756661" y="1607566"/>
            <a:ext cx="6358890" cy="4848860"/>
            <a:chOff x="2756661" y="1607566"/>
            <a:chExt cx="6358890" cy="4848860"/>
          </a:xfrm>
        </p:grpSpPr>
        <p:sp>
          <p:nvSpPr>
            <p:cNvPr id="20" name="object 20"/>
            <p:cNvSpPr/>
            <p:nvPr/>
          </p:nvSpPr>
          <p:spPr>
            <a:xfrm>
              <a:off x="2763011" y="1615440"/>
              <a:ext cx="1568450" cy="4834255"/>
            </a:xfrm>
            <a:custGeom>
              <a:avLst/>
              <a:gdLst/>
              <a:ahLst/>
              <a:cxnLst/>
              <a:rect l="l" t="t" r="r" b="b"/>
              <a:pathLst>
                <a:path w="1568450" h="4834255">
                  <a:moveTo>
                    <a:pt x="1568196" y="0"/>
                  </a:moveTo>
                  <a:lnTo>
                    <a:pt x="0" y="0"/>
                  </a:lnTo>
                  <a:lnTo>
                    <a:pt x="0" y="4834128"/>
                  </a:lnTo>
                  <a:lnTo>
                    <a:pt x="1568196" y="4834128"/>
                  </a:lnTo>
                  <a:lnTo>
                    <a:pt x="1568196" y="0"/>
                  </a:lnTo>
                  <a:close/>
                </a:path>
              </a:pathLst>
            </a:custGeom>
            <a:solidFill>
              <a:srgbClr val="ACB8C9">
                <a:alpha val="39999"/>
              </a:srgbClr>
            </a:solidFill>
          </p:spPr>
          <p:txBody>
            <a:bodyPr wrap="square" lIns="0" tIns="0" rIns="0" bIns="0" rtlCol="0"/>
            <a:lstStyle/>
            <a:p>
              <a:endParaRPr/>
            </a:p>
          </p:txBody>
        </p:sp>
        <p:sp>
          <p:nvSpPr>
            <p:cNvPr id="21" name="object 21"/>
            <p:cNvSpPr/>
            <p:nvPr/>
          </p:nvSpPr>
          <p:spPr>
            <a:xfrm>
              <a:off x="2763011" y="1615440"/>
              <a:ext cx="1568450" cy="4834255"/>
            </a:xfrm>
            <a:custGeom>
              <a:avLst/>
              <a:gdLst/>
              <a:ahLst/>
              <a:cxnLst/>
              <a:rect l="l" t="t" r="r" b="b"/>
              <a:pathLst>
                <a:path w="1568450" h="4834255">
                  <a:moveTo>
                    <a:pt x="0" y="4834128"/>
                  </a:moveTo>
                  <a:lnTo>
                    <a:pt x="1568196" y="4834128"/>
                  </a:lnTo>
                  <a:lnTo>
                    <a:pt x="1568196" y="0"/>
                  </a:lnTo>
                  <a:lnTo>
                    <a:pt x="0" y="0"/>
                  </a:lnTo>
                  <a:lnTo>
                    <a:pt x="0" y="4834128"/>
                  </a:lnTo>
                  <a:close/>
                </a:path>
              </a:pathLst>
            </a:custGeom>
            <a:ln w="12699">
              <a:solidFill>
                <a:srgbClr val="2E528F"/>
              </a:solidFill>
            </a:ln>
          </p:spPr>
          <p:txBody>
            <a:bodyPr wrap="square" lIns="0" tIns="0" rIns="0" bIns="0" rtlCol="0"/>
            <a:lstStyle/>
            <a:p>
              <a:endParaRPr/>
            </a:p>
          </p:txBody>
        </p:sp>
        <p:sp>
          <p:nvSpPr>
            <p:cNvPr id="22" name="object 22"/>
            <p:cNvSpPr/>
            <p:nvPr/>
          </p:nvSpPr>
          <p:spPr>
            <a:xfrm>
              <a:off x="4357115" y="1613916"/>
              <a:ext cx="1568450" cy="4832985"/>
            </a:xfrm>
            <a:custGeom>
              <a:avLst/>
              <a:gdLst/>
              <a:ahLst/>
              <a:cxnLst/>
              <a:rect l="l" t="t" r="r" b="b"/>
              <a:pathLst>
                <a:path w="1568450" h="4832985">
                  <a:moveTo>
                    <a:pt x="1568196" y="0"/>
                  </a:moveTo>
                  <a:lnTo>
                    <a:pt x="0" y="0"/>
                  </a:lnTo>
                  <a:lnTo>
                    <a:pt x="0" y="4832604"/>
                  </a:lnTo>
                  <a:lnTo>
                    <a:pt x="1568196" y="4832604"/>
                  </a:lnTo>
                  <a:lnTo>
                    <a:pt x="1568196" y="0"/>
                  </a:lnTo>
                  <a:close/>
                </a:path>
              </a:pathLst>
            </a:custGeom>
            <a:solidFill>
              <a:srgbClr val="ACB8C9">
                <a:alpha val="39999"/>
              </a:srgbClr>
            </a:solidFill>
          </p:spPr>
          <p:txBody>
            <a:bodyPr wrap="square" lIns="0" tIns="0" rIns="0" bIns="0" rtlCol="0"/>
            <a:lstStyle/>
            <a:p>
              <a:endParaRPr/>
            </a:p>
          </p:txBody>
        </p:sp>
        <p:sp>
          <p:nvSpPr>
            <p:cNvPr id="23" name="object 23"/>
            <p:cNvSpPr/>
            <p:nvPr/>
          </p:nvSpPr>
          <p:spPr>
            <a:xfrm>
              <a:off x="4357115" y="1613916"/>
              <a:ext cx="1568450" cy="4832985"/>
            </a:xfrm>
            <a:custGeom>
              <a:avLst/>
              <a:gdLst/>
              <a:ahLst/>
              <a:cxnLst/>
              <a:rect l="l" t="t" r="r" b="b"/>
              <a:pathLst>
                <a:path w="1568450" h="4832985">
                  <a:moveTo>
                    <a:pt x="0" y="4832604"/>
                  </a:moveTo>
                  <a:lnTo>
                    <a:pt x="1568196" y="4832604"/>
                  </a:lnTo>
                  <a:lnTo>
                    <a:pt x="1568196" y="0"/>
                  </a:lnTo>
                  <a:lnTo>
                    <a:pt x="0" y="0"/>
                  </a:lnTo>
                  <a:lnTo>
                    <a:pt x="0" y="4832604"/>
                  </a:lnTo>
                  <a:close/>
                </a:path>
              </a:pathLst>
            </a:custGeom>
            <a:ln w="12700">
              <a:solidFill>
                <a:srgbClr val="2E528F"/>
              </a:solidFill>
            </a:ln>
          </p:spPr>
          <p:txBody>
            <a:bodyPr wrap="square" lIns="0" tIns="0" rIns="0" bIns="0" rtlCol="0"/>
            <a:lstStyle/>
            <a:p>
              <a:endParaRPr/>
            </a:p>
          </p:txBody>
        </p:sp>
        <p:sp>
          <p:nvSpPr>
            <p:cNvPr id="24" name="object 24"/>
            <p:cNvSpPr/>
            <p:nvPr/>
          </p:nvSpPr>
          <p:spPr>
            <a:xfrm>
              <a:off x="5954267" y="1616964"/>
              <a:ext cx="1569720" cy="4832985"/>
            </a:xfrm>
            <a:custGeom>
              <a:avLst/>
              <a:gdLst/>
              <a:ahLst/>
              <a:cxnLst/>
              <a:rect l="l" t="t" r="r" b="b"/>
              <a:pathLst>
                <a:path w="1569720" h="4832985">
                  <a:moveTo>
                    <a:pt x="1569719" y="0"/>
                  </a:moveTo>
                  <a:lnTo>
                    <a:pt x="0" y="0"/>
                  </a:lnTo>
                  <a:lnTo>
                    <a:pt x="0" y="4832604"/>
                  </a:lnTo>
                  <a:lnTo>
                    <a:pt x="1569719" y="4832604"/>
                  </a:lnTo>
                  <a:lnTo>
                    <a:pt x="1569719" y="0"/>
                  </a:lnTo>
                  <a:close/>
                </a:path>
              </a:pathLst>
            </a:custGeom>
            <a:solidFill>
              <a:srgbClr val="ACB8C9">
                <a:alpha val="39999"/>
              </a:srgbClr>
            </a:solidFill>
          </p:spPr>
          <p:txBody>
            <a:bodyPr wrap="square" lIns="0" tIns="0" rIns="0" bIns="0" rtlCol="0"/>
            <a:lstStyle/>
            <a:p>
              <a:endParaRPr/>
            </a:p>
          </p:txBody>
        </p:sp>
        <p:sp>
          <p:nvSpPr>
            <p:cNvPr id="25" name="object 25"/>
            <p:cNvSpPr/>
            <p:nvPr/>
          </p:nvSpPr>
          <p:spPr>
            <a:xfrm>
              <a:off x="5954267" y="1616964"/>
              <a:ext cx="1569720" cy="4832985"/>
            </a:xfrm>
            <a:custGeom>
              <a:avLst/>
              <a:gdLst/>
              <a:ahLst/>
              <a:cxnLst/>
              <a:rect l="l" t="t" r="r" b="b"/>
              <a:pathLst>
                <a:path w="1569720" h="4832985">
                  <a:moveTo>
                    <a:pt x="0" y="4832604"/>
                  </a:moveTo>
                  <a:lnTo>
                    <a:pt x="1569719" y="4832604"/>
                  </a:lnTo>
                  <a:lnTo>
                    <a:pt x="1569719" y="0"/>
                  </a:lnTo>
                  <a:lnTo>
                    <a:pt x="0" y="0"/>
                  </a:lnTo>
                  <a:lnTo>
                    <a:pt x="0" y="4832604"/>
                  </a:lnTo>
                  <a:close/>
                </a:path>
              </a:pathLst>
            </a:custGeom>
            <a:ln w="12700">
              <a:solidFill>
                <a:srgbClr val="2E528F"/>
              </a:solidFill>
            </a:ln>
          </p:spPr>
          <p:txBody>
            <a:bodyPr wrap="square" lIns="0" tIns="0" rIns="0" bIns="0" rtlCol="0"/>
            <a:lstStyle/>
            <a:p>
              <a:endParaRPr/>
            </a:p>
          </p:txBody>
        </p:sp>
        <p:sp>
          <p:nvSpPr>
            <p:cNvPr id="26" name="object 26"/>
            <p:cNvSpPr/>
            <p:nvPr/>
          </p:nvSpPr>
          <p:spPr>
            <a:xfrm>
              <a:off x="7540752" y="1613916"/>
              <a:ext cx="1568450" cy="4832985"/>
            </a:xfrm>
            <a:custGeom>
              <a:avLst/>
              <a:gdLst/>
              <a:ahLst/>
              <a:cxnLst/>
              <a:rect l="l" t="t" r="r" b="b"/>
              <a:pathLst>
                <a:path w="1568450" h="4832985">
                  <a:moveTo>
                    <a:pt x="1568196" y="0"/>
                  </a:moveTo>
                  <a:lnTo>
                    <a:pt x="0" y="0"/>
                  </a:lnTo>
                  <a:lnTo>
                    <a:pt x="0" y="4832604"/>
                  </a:lnTo>
                  <a:lnTo>
                    <a:pt x="1568196" y="4832604"/>
                  </a:lnTo>
                  <a:lnTo>
                    <a:pt x="1568196" y="0"/>
                  </a:lnTo>
                  <a:close/>
                </a:path>
              </a:pathLst>
            </a:custGeom>
            <a:solidFill>
              <a:srgbClr val="ACB8C9">
                <a:alpha val="39999"/>
              </a:srgbClr>
            </a:solidFill>
          </p:spPr>
          <p:txBody>
            <a:bodyPr wrap="square" lIns="0" tIns="0" rIns="0" bIns="0" rtlCol="0"/>
            <a:lstStyle/>
            <a:p>
              <a:endParaRPr/>
            </a:p>
          </p:txBody>
        </p:sp>
        <p:sp>
          <p:nvSpPr>
            <p:cNvPr id="27" name="object 27"/>
            <p:cNvSpPr/>
            <p:nvPr/>
          </p:nvSpPr>
          <p:spPr>
            <a:xfrm>
              <a:off x="7540752" y="1613916"/>
              <a:ext cx="1568450" cy="4832985"/>
            </a:xfrm>
            <a:custGeom>
              <a:avLst/>
              <a:gdLst/>
              <a:ahLst/>
              <a:cxnLst/>
              <a:rect l="l" t="t" r="r" b="b"/>
              <a:pathLst>
                <a:path w="1568450" h="4832985">
                  <a:moveTo>
                    <a:pt x="0" y="4832604"/>
                  </a:moveTo>
                  <a:lnTo>
                    <a:pt x="1568196" y="4832604"/>
                  </a:lnTo>
                  <a:lnTo>
                    <a:pt x="1568196" y="0"/>
                  </a:lnTo>
                  <a:lnTo>
                    <a:pt x="0" y="0"/>
                  </a:lnTo>
                  <a:lnTo>
                    <a:pt x="0" y="4832604"/>
                  </a:lnTo>
                  <a:close/>
                </a:path>
              </a:pathLst>
            </a:custGeom>
            <a:ln w="12700">
              <a:solidFill>
                <a:srgbClr val="2E528F"/>
              </a:solidFill>
            </a:ln>
          </p:spPr>
          <p:txBody>
            <a:bodyPr wrap="square" lIns="0" tIns="0" rIns="0" bIns="0" rtlCol="0"/>
            <a:lstStyle/>
            <a:p>
              <a:endParaRPr/>
            </a:p>
          </p:txBody>
        </p:sp>
        <p:sp>
          <p:nvSpPr>
            <p:cNvPr id="28" name="object 28"/>
            <p:cNvSpPr/>
            <p:nvPr/>
          </p:nvSpPr>
          <p:spPr>
            <a:xfrm>
              <a:off x="4427219" y="2644140"/>
              <a:ext cx="1424940" cy="401320"/>
            </a:xfrm>
            <a:custGeom>
              <a:avLst/>
              <a:gdLst/>
              <a:ahLst/>
              <a:cxnLst/>
              <a:rect l="l" t="t" r="r" b="b"/>
              <a:pathLst>
                <a:path w="1424939" h="401319">
                  <a:moveTo>
                    <a:pt x="1424939" y="0"/>
                  </a:moveTo>
                  <a:lnTo>
                    <a:pt x="0" y="0"/>
                  </a:lnTo>
                  <a:lnTo>
                    <a:pt x="0" y="400812"/>
                  </a:lnTo>
                  <a:lnTo>
                    <a:pt x="1424939" y="400812"/>
                  </a:lnTo>
                  <a:lnTo>
                    <a:pt x="1424939" y="0"/>
                  </a:lnTo>
                  <a:close/>
                </a:path>
              </a:pathLst>
            </a:custGeom>
            <a:solidFill>
              <a:srgbClr val="DAE2F3"/>
            </a:solidFill>
          </p:spPr>
          <p:txBody>
            <a:bodyPr wrap="square" lIns="0" tIns="0" rIns="0" bIns="0" rtlCol="0"/>
            <a:lstStyle/>
            <a:p>
              <a:endParaRPr/>
            </a:p>
          </p:txBody>
        </p:sp>
        <p:sp>
          <p:nvSpPr>
            <p:cNvPr id="29" name="object 29"/>
            <p:cNvSpPr/>
            <p:nvPr/>
          </p:nvSpPr>
          <p:spPr>
            <a:xfrm>
              <a:off x="4427219" y="2644140"/>
              <a:ext cx="1424940" cy="401320"/>
            </a:xfrm>
            <a:custGeom>
              <a:avLst/>
              <a:gdLst/>
              <a:ahLst/>
              <a:cxnLst/>
              <a:rect l="l" t="t" r="r" b="b"/>
              <a:pathLst>
                <a:path w="1424939" h="401319">
                  <a:moveTo>
                    <a:pt x="0" y="400812"/>
                  </a:moveTo>
                  <a:lnTo>
                    <a:pt x="1424939" y="400812"/>
                  </a:lnTo>
                  <a:lnTo>
                    <a:pt x="1424939" y="0"/>
                  </a:lnTo>
                  <a:lnTo>
                    <a:pt x="0" y="0"/>
                  </a:lnTo>
                  <a:lnTo>
                    <a:pt x="0" y="400812"/>
                  </a:lnTo>
                  <a:close/>
                </a:path>
              </a:pathLst>
            </a:custGeom>
            <a:ln w="12699">
              <a:solidFill>
                <a:srgbClr val="2E528F"/>
              </a:solidFill>
            </a:ln>
          </p:spPr>
          <p:txBody>
            <a:bodyPr wrap="square" lIns="0" tIns="0" rIns="0" bIns="0" rtlCol="0"/>
            <a:lstStyle/>
            <a:p>
              <a:endParaRPr/>
            </a:p>
          </p:txBody>
        </p:sp>
        <p:sp>
          <p:nvSpPr>
            <p:cNvPr id="30" name="object 30"/>
            <p:cNvSpPr/>
            <p:nvPr/>
          </p:nvSpPr>
          <p:spPr>
            <a:xfrm>
              <a:off x="5992367" y="2644140"/>
              <a:ext cx="1424940" cy="401320"/>
            </a:xfrm>
            <a:custGeom>
              <a:avLst/>
              <a:gdLst/>
              <a:ahLst/>
              <a:cxnLst/>
              <a:rect l="l" t="t" r="r" b="b"/>
              <a:pathLst>
                <a:path w="1424940" h="401319">
                  <a:moveTo>
                    <a:pt x="1424939" y="0"/>
                  </a:moveTo>
                  <a:lnTo>
                    <a:pt x="0" y="0"/>
                  </a:lnTo>
                  <a:lnTo>
                    <a:pt x="0" y="400812"/>
                  </a:lnTo>
                  <a:lnTo>
                    <a:pt x="1424939" y="400812"/>
                  </a:lnTo>
                  <a:lnTo>
                    <a:pt x="1424939" y="0"/>
                  </a:lnTo>
                  <a:close/>
                </a:path>
              </a:pathLst>
            </a:custGeom>
            <a:solidFill>
              <a:srgbClr val="DAE2F3"/>
            </a:solidFill>
          </p:spPr>
          <p:txBody>
            <a:bodyPr wrap="square" lIns="0" tIns="0" rIns="0" bIns="0" rtlCol="0"/>
            <a:lstStyle/>
            <a:p>
              <a:endParaRPr/>
            </a:p>
          </p:txBody>
        </p:sp>
        <p:sp>
          <p:nvSpPr>
            <p:cNvPr id="31" name="object 31"/>
            <p:cNvSpPr/>
            <p:nvPr/>
          </p:nvSpPr>
          <p:spPr>
            <a:xfrm>
              <a:off x="5992367" y="2644140"/>
              <a:ext cx="1424940" cy="401320"/>
            </a:xfrm>
            <a:custGeom>
              <a:avLst/>
              <a:gdLst/>
              <a:ahLst/>
              <a:cxnLst/>
              <a:rect l="l" t="t" r="r" b="b"/>
              <a:pathLst>
                <a:path w="1424940" h="401319">
                  <a:moveTo>
                    <a:pt x="0" y="400812"/>
                  </a:moveTo>
                  <a:lnTo>
                    <a:pt x="1424939" y="400812"/>
                  </a:lnTo>
                  <a:lnTo>
                    <a:pt x="1424939" y="0"/>
                  </a:lnTo>
                  <a:lnTo>
                    <a:pt x="0" y="0"/>
                  </a:lnTo>
                  <a:lnTo>
                    <a:pt x="0" y="400812"/>
                  </a:lnTo>
                  <a:close/>
                </a:path>
              </a:pathLst>
            </a:custGeom>
            <a:ln w="12699">
              <a:solidFill>
                <a:srgbClr val="2E528F"/>
              </a:solidFill>
            </a:ln>
          </p:spPr>
          <p:txBody>
            <a:bodyPr wrap="square" lIns="0" tIns="0" rIns="0" bIns="0" rtlCol="0"/>
            <a:lstStyle/>
            <a:p>
              <a:endParaRPr/>
            </a:p>
          </p:txBody>
        </p:sp>
        <p:sp>
          <p:nvSpPr>
            <p:cNvPr id="32" name="object 32"/>
            <p:cNvSpPr/>
            <p:nvPr/>
          </p:nvSpPr>
          <p:spPr>
            <a:xfrm>
              <a:off x="7559040" y="2636519"/>
              <a:ext cx="1424940" cy="402590"/>
            </a:xfrm>
            <a:custGeom>
              <a:avLst/>
              <a:gdLst/>
              <a:ahLst/>
              <a:cxnLst/>
              <a:rect l="l" t="t" r="r" b="b"/>
              <a:pathLst>
                <a:path w="1424940" h="402589">
                  <a:moveTo>
                    <a:pt x="1424940" y="0"/>
                  </a:moveTo>
                  <a:lnTo>
                    <a:pt x="0" y="0"/>
                  </a:lnTo>
                  <a:lnTo>
                    <a:pt x="0" y="402336"/>
                  </a:lnTo>
                  <a:lnTo>
                    <a:pt x="1424940" y="402336"/>
                  </a:lnTo>
                  <a:lnTo>
                    <a:pt x="1424940" y="0"/>
                  </a:lnTo>
                  <a:close/>
                </a:path>
              </a:pathLst>
            </a:custGeom>
            <a:solidFill>
              <a:srgbClr val="DAE2F3"/>
            </a:solidFill>
          </p:spPr>
          <p:txBody>
            <a:bodyPr wrap="square" lIns="0" tIns="0" rIns="0" bIns="0" rtlCol="0"/>
            <a:lstStyle/>
            <a:p>
              <a:endParaRPr/>
            </a:p>
          </p:txBody>
        </p:sp>
        <p:sp>
          <p:nvSpPr>
            <p:cNvPr id="33" name="object 33"/>
            <p:cNvSpPr/>
            <p:nvPr/>
          </p:nvSpPr>
          <p:spPr>
            <a:xfrm>
              <a:off x="7559040" y="2636519"/>
              <a:ext cx="1424940" cy="402590"/>
            </a:xfrm>
            <a:custGeom>
              <a:avLst/>
              <a:gdLst/>
              <a:ahLst/>
              <a:cxnLst/>
              <a:rect l="l" t="t" r="r" b="b"/>
              <a:pathLst>
                <a:path w="1424940" h="402589">
                  <a:moveTo>
                    <a:pt x="0" y="402336"/>
                  </a:moveTo>
                  <a:lnTo>
                    <a:pt x="1424940" y="402336"/>
                  </a:lnTo>
                  <a:lnTo>
                    <a:pt x="1424940" y="0"/>
                  </a:lnTo>
                  <a:lnTo>
                    <a:pt x="0" y="0"/>
                  </a:lnTo>
                  <a:lnTo>
                    <a:pt x="0" y="402336"/>
                  </a:lnTo>
                  <a:close/>
                </a:path>
              </a:pathLst>
            </a:custGeom>
            <a:ln w="12700">
              <a:solidFill>
                <a:srgbClr val="2E528F"/>
              </a:solidFill>
            </a:ln>
          </p:spPr>
          <p:txBody>
            <a:bodyPr wrap="square" lIns="0" tIns="0" rIns="0" bIns="0" rtlCol="0"/>
            <a:lstStyle/>
            <a:p>
              <a:endParaRPr/>
            </a:p>
          </p:txBody>
        </p:sp>
        <p:sp>
          <p:nvSpPr>
            <p:cNvPr id="34" name="object 34"/>
            <p:cNvSpPr/>
            <p:nvPr/>
          </p:nvSpPr>
          <p:spPr>
            <a:xfrm>
              <a:off x="2831591" y="3672839"/>
              <a:ext cx="1424940" cy="402590"/>
            </a:xfrm>
            <a:custGeom>
              <a:avLst/>
              <a:gdLst/>
              <a:ahLst/>
              <a:cxnLst/>
              <a:rect l="l" t="t" r="r" b="b"/>
              <a:pathLst>
                <a:path w="1424939" h="402589">
                  <a:moveTo>
                    <a:pt x="1424940" y="0"/>
                  </a:moveTo>
                  <a:lnTo>
                    <a:pt x="0" y="0"/>
                  </a:lnTo>
                  <a:lnTo>
                    <a:pt x="0" y="402336"/>
                  </a:lnTo>
                  <a:lnTo>
                    <a:pt x="1424940" y="402336"/>
                  </a:lnTo>
                  <a:lnTo>
                    <a:pt x="1424940" y="0"/>
                  </a:lnTo>
                  <a:close/>
                </a:path>
              </a:pathLst>
            </a:custGeom>
            <a:solidFill>
              <a:srgbClr val="DAE2F3"/>
            </a:solidFill>
          </p:spPr>
          <p:txBody>
            <a:bodyPr wrap="square" lIns="0" tIns="0" rIns="0" bIns="0" rtlCol="0"/>
            <a:lstStyle/>
            <a:p>
              <a:endParaRPr/>
            </a:p>
          </p:txBody>
        </p:sp>
        <p:sp>
          <p:nvSpPr>
            <p:cNvPr id="35" name="object 35"/>
            <p:cNvSpPr/>
            <p:nvPr/>
          </p:nvSpPr>
          <p:spPr>
            <a:xfrm>
              <a:off x="2831591" y="3672839"/>
              <a:ext cx="1424940" cy="402590"/>
            </a:xfrm>
            <a:custGeom>
              <a:avLst/>
              <a:gdLst/>
              <a:ahLst/>
              <a:cxnLst/>
              <a:rect l="l" t="t" r="r" b="b"/>
              <a:pathLst>
                <a:path w="1424939" h="402589">
                  <a:moveTo>
                    <a:pt x="0" y="402336"/>
                  </a:moveTo>
                  <a:lnTo>
                    <a:pt x="1424940" y="402336"/>
                  </a:lnTo>
                  <a:lnTo>
                    <a:pt x="1424940" y="0"/>
                  </a:lnTo>
                  <a:lnTo>
                    <a:pt x="0" y="0"/>
                  </a:lnTo>
                  <a:lnTo>
                    <a:pt x="0" y="402336"/>
                  </a:lnTo>
                  <a:close/>
                </a:path>
              </a:pathLst>
            </a:custGeom>
            <a:ln w="12700">
              <a:solidFill>
                <a:srgbClr val="2E528F"/>
              </a:solidFill>
            </a:ln>
          </p:spPr>
          <p:txBody>
            <a:bodyPr wrap="square" lIns="0" tIns="0" rIns="0" bIns="0" rtlCol="0"/>
            <a:lstStyle/>
            <a:p>
              <a:endParaRPr/>
            </a:p>
          </p:txBody>
        </p:sp>
        <p:sp>
          <p:nvSpPr>
            <p:cNvPr id="36" name="object 36"/>
            <p:cNvSpPr/>
            <p:nvPr/>
          </p:nvSpPr>
          <p:spPr>
            <a:xfrm>
              <a:off x="4427219" y="3672839"/>
              <a:ext cx="1424940" cy="402590"/>
            </a:xfrm>
            <a:custGeom>
              <a:avLst/>
              <a:gdLst/>
              <a:ahLst/>
              <a:cxnLst/>
              <a:rect l="l" t="t" r="r" b="b"/>
              <a:pathLst>
                <a:path w="1424939" h="402589">
                  <a:moveTo>
                    <a:pt x="1424939" y="0"/>
                  </a:moveTo>
                  <a:lnTo>
                    <a:pt x="0" y="0"/>
                  </a:lnTo>
                  <a:lnTo>
                    <a:pt x="0" y="402336"/>
                  </a:lnTo>
                  <a:lnTo>
                    <a:pt x="1424939" y="402336"/>
                  </a:lnTo>
                  <a:lnTo>
                    <a:pt x="1424939" y="0"/>
                  </a:lnTo>
                  <a:close/>
                </a:path>
              </a:pathLst>
            </a:custGeom>
            <a:solidFill>
              <a:srgbClr val="DAE2F3"/>
            </a:solidFill>
          </p:spPr>
          <p:txBody>
            <a:bodyPr wrap="square" lIns="0" tIns="0" rIns="0" bIns="0" rtlCol="0"/>
            <a:lstStyle/>
            <a:p>
              <a:endParaRPr/>
            </a:p>
          </p:txBody>
        </p:sp>
        <p:sp>
          <p:nvSpPr>
            <p:cNvPr id="37" name="object 37"/>
            <p:cNvSpPr/>
            <p:nvPr/>
          </p:nvSpPr>
          <p:spPr>
            <a:xfrm>
              <a:off x="4427219" y="3672839"/>
              <a:ext cx="1424940" cy="402590"/>
            </a:xfrm>
            <a:custGeom>
              <a:avLst/>
              <a:gdLst/>
              <a:ahLst/>
              <a:cxnLst/>
              <a:rect l="l" t="t" r="r" b="b"/>
              <a:pathLst>
                <a:path w="1424939" h="402589">
                  <a:moveTo>
                    <a:pt x="0" y="402336"/>
                  </a:moveTo>
                  <a:lnTo>
                    <a:pt x="1424939" y="402336"/>
                  </a:lnTo>
                  <a:lnTo>
                    <a:pt x="1424939" y="0"/>
                  </a:lnTo>
                  <a:lnTo>
                    <a:pt x="0" y="0"/>
                  </a:lnTo>
                  <a:lnTo>
                    <a:pt x="0" y="402336"/>
                  </a:lnTo>
                  <a:close/>
                </a:path>
              </a:pathLst>
            </a:custGeom>
            <a:ln w="12700">
              <a:solidFill>
                <a:srgbClr val="2E528F"/>
              </a:solidFill>
            </a:ln>
          </p:spPr>
          <p:txBody>
            <a:bodyPr wrap="square" lIns="0" tIns="0" rIns="0" bIns="0" rtlCol="0"/>
            <a:lstStyle/>
            <a:p>
              <a:endParaRPr/>
            </a:p>
          </p:txBody>
        </p:sp>
        <p:sp>
          <p:nvSpPr>
            <p:cNvPr id="38" name="object 38"/>
            <p:cNvSpPr/>
            <p:nvPr/>
          </p:nvSpPr>
          <p:spPr>
            <a:xfrm>
              <a:off x="5992367" y="3672839"/>
              <a:ext cx="1424940" cy="402590"/>
            </a:xfrm>
            <a:custGeom>
              <a:avLst/>
              <a:gdLst/>
              <a:ahLst/>
              <a:cxnLst/>
              <a:rect l="l" t="t" r="r" b="b"/>
              <a:pathLst>
                <a:path w="1424940" h="402589">
                  <a:moveTo>
                    <a:pt x="1424939" y="0"/>
                  </a:moveTo>
                  <a:lnTo>
                    <a:pt x="0" y="0"/>
                  </a:lnTo>
                  <a:lnTo>
                    <a:pt x="0" y="402336"/>
                  </a:lnTo>
                  <a:lnTo>
                    <a:pt x="1424939" y="402336"/>
                  </a:lnTo>
                  <a:lnTo>
                    <a:pt x="1424939" y="0"/>
                  </a:lnTo>
                  <a:close/>
                </a:path>
              </a:pathLst>
            </a:custGeom>
            <a:solidFill>
              <a:srgbClr val="DAE2F3"/>
            </a:solidFill>
          </p:spPr>
          <p:txBody>
            <a:bodyPr wrap="square" lIns="0" tIns="0" rIns="0" bIns="0" rtlCol="0"/>
            <a:lstStyle/>
            <a:p>
              <a:endParaRPr/>
            </a:p>
          </p:txBody>
        </p:sp>
        <p:sp>
          <p:nvSpPr>
            <p:cNvPr id="39" name="object 39"/>
            <p:cNvSpPr/>
            <p:nvPr/>
          </p:nvSpPr>
          <p:spPr>
            <a:xfrm>
              <a:off x="5992367" y="3672839"/>
              <a:ext cx="1424940" cy="402590"/>
            </a:xfrm>
            <a:custGeom>
              <a:avLst/>
              <a:gdLst/>
              <a:ahLst/>
              <a:cxnLst/>
              <a:rect l="l" t="t" r="r" b="b"/>
              <a:pathLst>
                <a:path w="1424940" h="402589">
                  <a:moveTo>
                    <a:pt x="0" y="402336"/>
                  </a:moveTo>
                  <a:lnTo>
                    <a:pt x="1424939" y="402336"/>
                  </a:lnTo>
                  <a:lnTo>
                    <a:pt x="1424939" y="0"/>
                  </a:lnTo>
                  <a:lnTo>
                    <a:pt x="0" y="0"/>
                  </a:lnTo>
                  <a:lnTo>
                    <a:pt x="0" y="402336"/>
                  </a:lnTo>
                  <a:close/>
                </a:path>
              </a:pathLst>
            </a:custGeom>
            <a:ln w="12700">
              <a:solidFill>
                <a:srgbClr val="2E528F"/>
              </a:solidFill>
            </a:ln>
          </p:spPr>
          <p:txBody>
            <a:bodyPr wrap="square" lIns="0" tIns="0" rIns="0" bIns="0" rtlCol="0"/>
            <a:lstStyle/>
            <a:p>
              <a:endParaRPr/>
            </a:p>
          </p:txBody>
        </p:sp>
        <p:sp>
          <p:nvSpPr>
            <p:cNvPr id="40" name="object 40"/>
            <p:cNvSpPr/>
            <p:nvPr/>
          </p:nvSpPr>
          <p:spPr>
            <a:xfrm>
              <a:off x="7559040" y="3666744"/>
              <a:ext cx="1424940" cy="401320"/>
            </a:xfrm>
            <a:custGeom>
              <a:avLst/>
              <a:gdLst/>
              <a:ahLst/>
              <a:cxnLst/>
              <a:rect l="l" t="t" r="r" b="b"/>
              <a:pathLst>
                <a:path w="1424940" h="401320">
                  <a:moveTo>
                    <a:pt x="1424940" y="0"/>
                  </a:moveTo>
                  <a:lnTo>
                    <a:pt x="0" y="0"/>
                  </a:lnTo>
                  <a:lnTo>
                    <a:pt x="0" y="400811"/>
                  </a:lnTo>
                  <a:lnTo>
                    <a:pt x="1424940" y="400811"/>
                  </a:lnTo>
                  <a:lnTo>
                    <a:pt x="1424940" y="0"/>
                  </a:lnTo>
                  <a:close/>
                </a:path>
              </a:pathLst>
            </a:custGeom>
            <a:solidFill>
              <a:srgbClr val="DAE2F3"/>
            </a:solidFill>
          </p:spPr>
          <p:txBody>
            <a:bodyPr wrap="square" lIns="0" tIns="0" rIns="0" bIns="0" rtlCol="0"/>
            <a:lstStyle/>
            <a:p>
              <a:endParaRPr/>
            </a:p>
          </p:txBody>
        </p:sp>
        <p:sp>
          <p:nvSpPr>
            <p:cNvPr id="41" name="object 41"/>
            <p:cNvSpPr/>
            <p:nvPr/>
          </p:nvSpPr>
          <p:spPr>
            <a:xfrm>
              <a:off x="7559040" y="3666744"/>
              <a:ext cx="1424940" cy="401320"/>
            </a:xfrm>
            <a:custGeom>
              <a:avLst/>
              <a:gdLst/>
              <a:ahLst/>
              <a:cxnLst/>
              <a:rect l="l" t="t" r="r" b="b"/>
              <a:pathLst>
                <a:path w="1424940" h="401320">
                  <a:moveTo>
                    <a:pt x="0" y="400811"/>
                  </a:moveTo>
                  <a:lnTo>
                    <a:pt x="1424940" y="400811"/>
                  </a:lnTo>
                  <a:lnTo>
                    <a:pt x="1424940" y="0"/>
                  </a:lnTo>
                  <a:lnTo>
                    <a:pt x="0" y="0"/>
                  </a:lnTo>
                  <a:lnTo>
                    <a:pt x="0" y="400811"/>
                  </a:lnTo>
                  <a:close/>
                </a:path>
              </a:pathLst>
            </a:custGeom>
            <a:ln w="12700">
              <a:solidFill>
                <a:srgbClr val="2E528F"/>
              </a:solidFill>
            </a:ln>
          </p:spPr>
          <p:txBody>
            <a:bodyPr wrap="square" lIns="0" tIns="0" rIns="0" bIns="0" rtlCol="0"/>
            <a:lstStyle/>
            <a:p>
              <a:endParaRPr/>
            </a:p>
          </p:txBody>
        </p:sp>
        <p:sp>
          <p:nvSpPr>
            <p:cNvPr id="42" name="object 42"/>
            <p:cNvSpPr/>
            <p:nvPr/>
          </p:nvSpPr>
          <p:spPr>
            <a:xfrm>
              <a:off x="2834639" y="4704588"/>
              <a:ext cx="1424940" cy="401320"/>
            </a:xfrm>
            <a:custGeom>
              <a:avLst/>
              <a:gdLst/>
              <a:ahLst/>
              <a:cxnLst/>
              <a:rect l="l" t="t" r="r" b="b"/>
              <a:pathLst>
                <a:path w="1424939" h="401320">
                  <a:moveTo>
                    <a:pt x="1424939" y="0"/>
                  </a:moveTo>
                  <a:lnTo>
                    <a:pt x="0" y="0"/>
                  </a:lnTo>
                  <a:lnTo>
                    <a:pt x="0" y="400812"/>
                  </a:lnTo>
                  <a:lnTo>
                    <a:pt x="1424939" y="400812"/>
                  </a:lnTo>
                  <a:lnTo>
                    <a:pt x="1424939" y="0"/>
                  </a:lnTo>
                  <a:close/>
                </a:path>
              </a:pathLst>
            </a:custGeom>
            <a:solidFill>
              <a:srgbClr val="DAE2F3"/>
            </a:solidFill>
          </p:spPr>
          <p:txBody>
            <a:bodyPr wrap="square" lIns="0" tIns="0" rIns="0" bIns="0" rtlCol="0"/>
            <a:lstStyle/>
            <a:p>
              <a:endParaRPr/>
            </a:p>
          </p:txBody>
        </p:sp>
        <p:sp>
          <p:nvSpPr>
            <p:cNvPr id="43" name="object 43"/>
            <p:cNvSpPr/>
            <p:nvPr/>
          </p:nvSpPr>
          <p:spPr>
            <a:xfrm>
              <a:off x="2834639" y="4704588"/>
              <a:ext cx="1424940" cy="401320"/>
            </a:xfrm>
            <a:custGeom>
              <a:avLst/>
              <a:gdLst/>
              <a:ahLst/>
              <a:cxnLst/>
              <a:rect l="l" t="t" r="r" b="b"/>
              <a:pathLst>
                <a:path w="1424939" h="401320">
                  <a:moveTo>
                    <a:pt x="0" y="400812"/>
                  </a:moveTo>
                  <a:lnTo>
                    <a:pt x="1424939" y="400812"/>
                  </a:lnTo>
                  <a:lnTo>
                    <a:pt x="1424939" y="0"/>
                  </a:lnTo>
                  <a:lnTo>
                    <a:pt x="0" y="0"/>
                  </a:lnTo>
                  <a:lnTo>
                    <a:pt x="0" y="400812"/>
                  </a:lnTo>
                  <a:close/>
                </a:path>
              </a:pathLst>
            </a:custGeom>
            <a:ln w="12699">
              <a:solidFill>
                <a:srgbClr val="2E528F"/>
              </a:solidFill>
            </a:ln>
          </p:spPr>
          <p:txBody>
            <a:bodyPr wrap="square" lIns="0" tIns="0" rIns="0" bIns="0" rtlCol="0"/>
            <a:lstStyle/>
            <a:p>
              <a:endParaRPr/>
            </a:p>
          </p:txBody>
        </p:sp>
        <p:sp>
          <p:nvSpPr>
            <p:cNvPr id="44" name="object 44"/>
            <p:cNvSpPr/>
            <p:nvPr/>
          </p:nvSpPr>
          <p:spPr>
            <a:xfrm>
              <a:off x="4430267" y="4704588"/>
              <a:ext cx="1424940" cy="401320"/>
            </a:xfrm>
            <a:custGeom>
              <a:avLst/>
              <a:gdLst/>
              <a:ahLst/>
              <a:cxnLst/>
              <a:rect l="l" t="t" r="r" b="b"/>
              <a:pathLst>
                <a:path w="1424939" h="401320">
                  <a:moveTo>
                    <a:pt x="1424939" y="0"/>
                  </a:moveTo>
                  <a:lnTo>
                    <a:pt x="0" y="0"/>
                  </a:lnTo>
                  <a:lnTo>
                    <a:pt x="0" y="400812"/>
                  </a:lnTo>
                  <a:lnTo>
                    <a:pt x="1424939" y="400812"/>
                  </a:lnTo>
                  <a:lnTo>
                    <a:pt x="1424939" y="0"/>
                  </a:lnTo>
                  <a:close/>
                </a:path>
              </a:pathLst>
            </a:custGeom>
            <a:solidFill>
              <a:srgbClr val="DAE2F3"/>
            </a:solidFill>
          </p:spPr>
          <p:txBody>
            <a:bodyPr wrap="square" lIns="0" tIns="0" rIns="0" bIns="0" rtlCol="0"/>
            <a:lstStyle/>
            <a:p>
              <a:endParaRPr/>
            </a:p>
          </p:txBody>
        </p:sp>
        <p:sp>
          <p:nvSpPr>
            <p:cNvPr id="45" name="object 45"/>
            <p:cNvSpPr/>
            <p:nvPr/>
          </p:nvSpPr>
          <p:spPr>
            <a:xfrm>
              <a:off x="4430267" y="4704588"/>
              <a:ext cx="1424940" cy="401320"/>
            </a:xfrm>
            <a:custGeom>
              <a:avLst/>
              <a:gdLst/>
              <a:ahLst/>
              <a:cxnLst/>
              <a:rect l="l" t="t" r="r" b="b"/>
              <a:pathLst>
                <a:path w="1424939" h="401320">
                  <a:moveTo>
                    <a:pt x="0" y="400812"/>
                  </a:moveTo>
                  <a:lnTo>
                    <a:pt x="1424939" y="400812"/>
                  </a:lnTo>
                  <a:lnTo>
                    <a:pt x="1424939" y="0"/>
                  </a:lnTo>
                  <a:lnTo>
                    <a:pt x="0" y="0"/>
                  </a:lnTo>
                  <a:lnTo>
                    <a:pt x="0" y="400812"/>
                  </a:lnTo>
                  <a:close/>
                </a:path>
              </a:pathLst>
            </a:custGeom>
            <a:ln w="12699">
              <a:solidFill>
                <a:srgbClr val="2E528F"/>
              </a:solidFill>
            </a:ln>
          </p:spPr>
          <p:txBody>
            <a:bodyPr wrap="square" lIns="0" tIns="0" rIns="0" bIns="0" rtlCol="0"/>
            <a:lstStyle/>
            <a:p>
              <a:endParaRPr/>
            </a:p>
          </p:txBody>
        </p:sp>
        <p:sp>
          <p:nvSpPr>
            <p:cNvPr id="46" name="object 46"/>
            <p:cNvSpPr/>
            <p:nvPr/>
          </p:nvSpPr>
          <p:spPr>
            <a:xfrm>
              <a:off x="5995416" y="4704588"/>
              <a:ext cx="1424940" cy="401320"/>
            </a:xfrm>
            <a:custGeom>
              <a:avLst/>
              <a:gdLst/>
              <a:ahLst/>
              <a:cxnLst/>
              <a:rect l="l" t="t" r="r" b="b"/>
              <a:pathLst>
                <a:path w="1424940" h="401320">
                  <a:moveTo>
                    <a:pt x="1424939" y="0"/>
                  </a:moveTo>
                  <a:lnTo>
                    <a:pt x="0" y="0"/>
                  </a:lnTo>
                  <a:lnTo>
                    <a:pt x="0" y="400812"/>
                  </a:lnTo>
                  <a:lnTo>
                    <a:pt x="1424939" y="400812"/>
                  </a:lnTo>
                  <a:lnTo>
                    <a:pt x="1424939" y="0"/>
                  </a:lnTo>
                  <a:close/>
                </a:path>
              </a:pathLst>
            </a:custGeom>
            <a:solidFill>
              <a:srgbClr val="DAE2F3"/>
            </a:solidFill>
          </p:spPr>
          <p:txBody>
            <a:bodyPr wrap="square" lIns="0" tIns="0" rIns="0" bIns="0" rtlCol="0"/>
            <a:lstStyle/>
            <a:p>
              <a:endParaRPr/>
            </a:p>
          </p:txBody>
        </p:sp>
        <p:sp>
          <p:nvSpPr>
            <p:cNvPr id="47" name="object 47"/>
            <p:cNvSpPr/>
            <p:nvPr/>
          </p:nvSpPr>
          <p:spPr>
            <a:xfrm>
              <a:off x="5995416" y="4704588"/>
              <a:ext cx="1424940" cy="401320"/>
            </a:xfrm>
            <a:custGeom>
              <a:avLst/>
              <a:gdLst/>
              <a:ahLst/>
              <a:cxnLst/>
              <a:rect l="l" t="t" r="r" b="b"/>
              <a:pathLst>
                <a:path w="1424940" h="401320">
                  <a:moveTo>
                    <a:pt x="0" y="400812"/>
                  </a:moveTo>
                  <a:lnTo>
                    <a:pt x="1424939" y="400812"/>
                  </a:lnTo>
                  <a:lnTo>
                    <a:pt x="1424939" y="0"/>
                  </a:lnTo>
                  <a:lnTo>
                    <a:pt x="0" y="0"/>
                  </a:lnTo>
                  <a:lnTo>
                    <a:pt x="0" y="400812"/>
                  </a:lnTo>
                  <a:close/>
                </a:path>
              </a:pathLst>
            </a:custGeom>
            <a:ln w="12699">
              <a:solidFill>
                <a:srgbClr val="2E528F"/>
              </a:solidFill>
            </a:ln>
          </p:spPr>
          <p:txBody>
            <a:bodyPr wrap="square" lIns="0" tIns="0" rIns="0" bIns="0" rtlCol="0"/>
            <a:lstStyle/>
            <a:p>
              <a:endParaRPr/>
            </a:p>
          </p:txBody>
        </p:sp>
        <p:sp>
          <p:nvSpPr>
            <p:cNvPr id="48" name="object 48"/>
            <p:cNvSpPr/>
            <p:nvPr/>
          </p:nvSpPr>
          <p:spPr>
            <a:xfrm>
              <a:off x="7559040" y="4696967"/>
              <a:ext cx="1424940" cy="401320"/>
            </a:xfrm>
            <a:custGeom>
              <a:avLst/>
              <a:gdLst/>
              <a:ahLst/>
              <a:cxnLst/>
              <a:rect l="l" t="t" r="r" b="b"/>
              <a:pathLst>
                <a:path w="1424940" h="401320">
                  <a:moveTo>
                    <a:pt x="1424940" y="0"/>
                  </a:moveTo>
                  <a:lnTo>
                    <a:pt x="0" y="0"/>
                  </a:lnTo>
                  <a:lnTo>
                    <a:pt x="0" y="400811"/>
                  </a:lnTo>
                  <a:lnTo>
                    <a:pt x="1424940" y="400811"/>
                  </a:lnTo>
                  <a:lnTo>
                    <a:pt x="1424940" y="0"/>
                  </a:lnTo>
                  <a:close/>
                </a:path>
              </a:pathLst>
            </a:custGeom>
            <a:solidFill>
              <a:srgbClr val="DAE2F3"/>
            </a:solidFill>
          </p:spPr>
          <p:txBody>
            <a:bodyPr wrap="square" lIns="0" tIns="0" rIns="0" bIns="0" rtlCol="0"/>
            <a:lstStyle/>
            <a:p>
              <a:endParaRPr/>
            </a:p>
          </p:txBody>
        </p:sp>
        <p:sp>
          <p:nvSpPr>
            <p:cNvPr id="49" name="object 49"/>
            <p:cNvSpPr/>
            <p:nvPr/>
          </p:nvSpPr>
          <p:spPr>
            <a:xfrm>
              <a:off x="7559040" y="4696967"/>
              <a:ext cx="1424940" cy="401320"/>
            </a:xfrm>
            <a:custGeom>
              <a:avLst/>
              <a:gdLst/>
              <a:ahLst/>
              <a:cxnLst/>
              <a:rect l="l" t="t" r="r" b="b"/>
              <a:pathLst>
                <a:path w="1424940" h="401320">
                  <a:moveTo>
                    <a:pt x="0" y="400811"/>
                  </a:moveTo>
                  <a:lnTo>
                    <a:pt x="1424940" y="400811"/>
                  </a:lnTo>
                  <a:lnTo>
                    <a:pt x="1424940" y="0"/>
                  </a:lnTo>
                  <a:lnTo>
                    <a:pt x="0" y="0"/>
                  </a:lnTo>
                  <a:lnTo>
                    <a:pt x="0" y="400811"/>
                  </a:lnTo>
                  <a:close/>
                </a:path>
              </a:pathLst>
            </a:custGeom>
            <a:ln w="12700">
              <a:solidFill>
                <a:srgbClr val="2E528F"/>
              </a:solidFill>
            </a:ln>
          </p:spPr>
          <p:txBody>
            <a:bodyPr wrap="square" lIns="0" tIns="0" rIns="0" bIns="0" rtlCol="0"/>
            <a:lstStyle/>
            <a:p>
              <a:endParaRPr/>
            </a:p>
          </p:txBody>
        </p:sp>
        <p:sp>
          <p:nvSpPr>
            <p:cNvPr id="50" name="object 50"/>
            <p:cNvSpPr/>
            <p:nvPr/>
          </p:nvSpPr>
          <p:spPr>
            <a:xfrm>
              <a:off x="2837687" y="5655563"/>
              <a:ext cx="1424940" cy="402590"/>
            </a:xfrm>
            <a:custGeom>
              <a:avLst/>
              <a:gdLst/>
              <a:ahLst/>
              <a:cxnLst/>
              <a:rect l="l" t="t" r="r" b="b"/>
              <a:pathLst>
                <a:path w="1424939" h="402589">
                  <a:moveTo>
                    <a:pt x="1424939" y="0"/>
                  </a:moveTo>
                  <a:lnTo>
                    <a:pt x="0" y="0"/>
                  </a:lnTo>
                  <a:lnTo>
                    <a:pt x="0" y="402336"/>
                  </a:lnTo>
                  <a:lnTo>
                    <a:pt x="1424939" y="402336"/>
                  </a:lnTo>
                  <a:lnTo>
                    <a:pt x="1424939" y="0"/>
                  </a:lnTo>
                  <a:close/>
                </a:path>
              </a:pathLst>
            </a:custGeom>
            <a:solidFill>
              <a:srgbClr val="DAE2F3"/>
            </a:solidFill>
          </p:spPr>
          <p:txBody>
            <a:bodyPr wrap="square" lIns="0" tIns="0" rIns="0" bIns="0" rtlCol="0"/>
            <a:lstStyle/>
            <a:p>
              <a:endParaRPr/>
            </a:p>
          </p:txBody>
        </p:sp>
        <p:sp>
          <p:nvSpPr>
            <p:cNvPr id="51" name="object 51"/>
            <p:cNvSpPr/>
            <p:nvPr/>
          </p:nvSpPr>
          <p:spPr>
            <a:xfrm>
              <a:off x="2837687" y="5655563"/>
              <a:ext cx="1424940" cy="402590"/>
            </a:xfrm>
            <a:custGeom>
              <a:avLst/>
              <a:gdLst/>
              <a:ahLst/>
              <a:cxnLst/>
              <a:rect l="l" t="t" r="r" b="b"/>
              <a:pathLst>
                <a:path w="1424939" h="402589">
                  <a:moveTo>
                    <a:pt x="0" y="402336"/>
                  </a:moveTo>
                  <a:lnTo>
                    <a:pt x="1424939" y="402336"/>
                  </a:lnTo>
                  <a:lnTo>
                    <a:pt x="1424939" y="0"/>
                  </a:lnTo>
                  <a:lnTo>
                    <a:pt x="0" y="0"/>
                  </a:lnTo>
                  <a:lnTo>
                    <a:pt x="0" y="402336"/>
                  </a:lnTo>
                  <a:close/>
                </a:path>
              </a:pathLst>
            </a:custGeom>
            <a:ln w="12700">
              <a:solidFill>
                <a:srgbClr val="2E528F"/>
              </a:solidFill>
            </a:ln>
          </p:spPr>
          <p:txBody>
            <a:bodyPr wrap="square" lIns="0" tIns="0" rIns="0" bIns="0" rtlCol="0"/>
            <a:lstStyle/>
            <a:p>
              <a:endParaRPr/>
            </a:p>
          </p:txBody>
        </p:sp>
        <p:sp>
          <p:nvSpPr>
            <p:cNvPr id="52" name="object 52"/>
            <p:cNvSpPr/>
            <p:nvPr/>
          </p:nvSpPr>
          <p:spPr>
            <a:xfrm>
              <a:off x="4433316" y="5655563"/>
              <a:ext cx="1424940" cy="402590"/>
            </a:xfrm>
            <a:custGeom>
              <a:avLst/>
              <a:gdLst/>
              <a:ahLst/>
              <a:cxnLst/>
              <a:rect l="l" t="t" r="r" b="b"/>
              <a:pathLst>
                <a:path w="1424939" h="402589">
                  <a:moveTo>
                    <a:pt x="1424939" y="0"/>
                  </a:moveTo>
                  <a:lnTo>
                    <a:pt x="0" y="0"/>
                  </a:lnTo>
                  <a:lnTo>
                    <a:pt x="0" y="402336"/>
                  </a:lnTo>
                  <a:lnTo>
                    <a:pt x="1424939" y="402336"/>
                  </a:lnTo>
                  <a:lnTo>
                    <a:pt x="1424939" y="0"/>
                  </a:lnTo>
                  <a:close/>
                </a:path>
              </a:pathLst>
            </a:custGeom>
            <a:solidFill>
              <a:srgbClr val="DAE2F3"/>
            </a:solidFill>
          </p:spPr>
          <p:txBody>
            <a:bodyPr wrap="square" lIns="0" tIns="0" rIns="0" bIns="0" rtlCol="0"/>
            <a:lstStyle/>
            <a:p>
              <a:endParaRPr/>
            </a:p>
          </p:txBody>
        </p:sp>
        <p:sp>
          <p:nvSpPr>
            <p:cNvPr id="53" name="object 53"/>
            <p:cNvSpPr/>
            <p:nvPr/>
          </p:nvSpPr>
          <p:spPr>
            <a:xfrm>
              <a:off x="4433316" y="5655563"/>
              <a:ext cx="1424940" cy="402590"/>
            </a:xfrm>
            <a:custGeom>
              <a:avLst/>
              <a:gdLst/>
              <a:ahLst/>
              <a:cxnLst/>
              <a:rect l="l" t="t" r="r" b="b"/>
              <a:pathLst>
                <a:path w="1424939" h="402589">
                  <a:moveTo>
                    <a:pt x="0" y="402336"/>
                  </a:moveTo>
                  <a:lnTo>
                    <a:pt x="1424939" y="402336"/>
                  </a:lnTo>
                  <a:lnTo>
                    <a:pt x="1424939" y="0"/>
                  </a:lnTo>
                  <a:lnTo>
                    <a:pt x="0" y="0"/>
                  </a:lnTo>
                  <a:lnTo>
                    <a:pt x="0" y="402336"/>
                  </a:lnTo>
                  <a:close/>
                </a:path>
              </a:pathLst>
            </a:custGeom>
            <a:ln w="12700">
              <a:solidFill>
                <a:srgbClr val="2E528F"/>
              </a:solidFill>
            </a:ln>
          </p:spPr>
          <p:txBody>
            <a:bodyPr wrap="square" lIns="0" tIns="0" rIns="0" bIns="0" rtlCol="0"/>
            <a:lstStyle/>
            <a:p>
              <a:endParaRPr/>
            </a:p>
          </p:txBody>
        </p:sp>
        <p:sp>
          <p:nvSpPr>
            <p:cNvPr id="54" name="object 54"/>
            <p:cNvSpPr/>
            <p:nvPr/>
          </p:nvSpPr>
          <p:spPr>
            <a:xfrm>
              <a:off x="5998463" y="5655563"/>
              <a:ext cx="1424940" cy="402590"/>
            </a:xfrm>
            <a:custGeom>
              <a:avLst/>
              <a:gdLst/>
              <a:ahLst/>
              <a:cxnLst/>
              <a:rect l="l" t="t" r="r" b="b"/>
              <a:pathLst>
                <a:path w="1424940" h="402589">
                  <a:moveTo>
                    <a:pt x="1424939" y="0"/>
                  </a:moveTo>
                  <a:lnTo>
                    <a:pt x="0" y="0"/>
                  </a:lnTo>
                  <a:lnTo>
                    <a:pt x="0" y="402336"/>
                  </a:lnTo>
                  <a:lnTo>
                    <a:pt x="1424939" y="402336"/>
                  </a:lnTo>
                  <a:lnTo>
                    <a:pt x="1424939" y="0"/>
                  </a:lnTo>
                  <a:close/>
                </a:path>
              </a:pathLst>
            </a:custGeom>
            <a:solidFill>
              <a:srgbClr val="DAE2F3"/>
            </a:solidFill>
          </p:spPr>
          <p:txBody>
            <a:bodyPr wrap="square" lIns="0" tIns="0" rIns="0" bIns="0" rtlCol="0"/>
            <a:lstStyle/>
            <a:p>
              <a:endParaRPr/>
            </a:p>
          </p:txBody>
        </p:sp>
        <p:sp>
          <p:nvSpPr>
            <p:cNvPr id="55" name="object 55"/>
            <p:cNvSpPr/>
            <p:nvPr/>
          </p:nvSpPr>
          <p:spPr>
            <a:xfrm>
              <a:off x="5998463" y="5655563"/>
              <a:ext cx="1424940" cy="402590"/>
            </a:xfrm>
            <a:custGeom>
              <a:avLst/>
              <a:gdLst/>
              <a:ahLst/>
              <a:cxnLst/>
              <a:rect l="l" t="t" r="r" b="b"/>
              <a:pathLst>
                <a:path w="1424940" h="402589">
                  <a:moveTo>
                    <a:pt x="0" y="402336"/>
                  </a:moveTo>
                  <a:lnTo>
                    <a:pt x="1424939" y="402336"/>
                  </a:lnTo>
                  <a:lnTo>
                    <a:pt x="1424939" y="0"/>
                  </a:lnTo>
                  <a:lnTo>
                    <a:pt x="0" y="0"/>
                  </a:lnTo>
                  <a:lnTo>
                    <a:pt x="0" y="402336"/>
                  </a:lnTo>
                  <a:close/>
                </a:path>
              </a:pathLst>
            </a:custGeom>
            <a:ln w="12700">
              <a:solidFill>
                <a:srgbClr val="2E528F"/>
              </a:solidFill>
            </a:ln>
          </p:spPr>
          <p:txBody>
            <a:bodyPr wrap="square" lIns="0" tIns="0" rIns="0" bIns="0" rtlCol="0"/>
            <a:lstStyle/>
            <a:p>
              <a:endParaRPr/>
            </a:p>
          </p:txBody>
        </p:sp>
        <p:sp>
          <p:nvSpPr>
            <p:cNvPr id="56" name="object 56"/>
            <p:cNvSpPr/>
            <p:nvPr/>
          </p:nvSpPr>
          <p:spPr>
            <a:xfrm>
              <a:off x="7566659" y="5649468"/>
              <a:ext cx="1423670" cy="401320"/>
            </a:xfrm>
            <a:custGeom>
              <a:avLst/>
              <a:gdLst/>
              <a:ahLst/>
              <a:cxnLst/>
              <a:rect l="l" t="t" r="r" b="b"/>
              <a:pathLst>
                <a:path w="1423670" h="401320">
                  <a:moveTo>
                    <a:pt x="1423416" y="0"/>
                  </a:moveTo>
                  <a:lnTo>
                    <a:pt x="0" y="0"/>
                  </a:lnTo>
                  <a:lnTo>
                    <a:pt x="0" y="400811"/>
                  </a:lnTo>
                  <a:lnTo>
                    <a:pt x="1423416" y="400811"/>
                  </a:lnTo>
                  <a:lnTo>
                    <a:pt x="1423416" y="0"/>
                  </a:lnTo>
                  <a:close/>
                </a:path>
              </a:pathLst>
            </a:custGeom>
            <a:solidFill>
              <a:srgbClr val="DAE2F3"/>
            </a:solidFill>
          </p:spPr>
          <p:txBody>
            <a:bodyPr wrap="square" lIns="0" tIns="0" rIns="0" bIns="0" rtlCol="0"/>
            <a:lstStyle/>
            <a:p>
              <a:endParaRPr/>
            </a:p>
          </p:txBody>
        </p:sp>
        <p:sp>
          <p:nvSpPr>
            <p:cNvPr id="57" name="object 57"/>
            <p:cNvSpPr/>
            <p:nvPr/>
          </p:nvSpPr>
          <p:spPr>
            <a:xfrm>
              <a:off x="7566659" y="5649468"/>
              <a:ext cx="1423670" cy="401320"/>
            </a:xfrm>
            <a:custGeom>
              <a:avLst/>
              <a:gdLst/>
              <a:ahLst/>
              <a:cxnLst/>
              <a:rect l="l" t="t" r="r" b="b"/>
              <a:pathLst>
                <a:path w="1423670" h="401320">
                  <a:moveTo>
                    <a:pt x="0" y="400811"/>
                  </a:moveTo>
                  <a:lnTo>
                    <a:pt x="1423416" y="400811"/>
                  </a:lnTo>
                  <a:lnTo>
                    <a:pt x="1423416" y="0"/>
                  </a:lnTo>
                  <a:lnTo>
                    <a:pt x="0" y="0"/>
                  </a:lnTo>
                  <a:lnTo>
                    <a:pt x="0" y="400811"/>
                  </a:lnTo>
                  <a:close/>
                </a:path>
              </a:pathLst>
            </a:custGeom>
            <a:ln w="12700">
              <a:solidFill>
                <a:srgbClr val="2E528F"/>
              </a:solidFill>
            </a:ln>
          </p:spPr>
          <p:txBody>
            <a:bodyPr wrap="square" lIns="0" tIns="0" rIns="0" bIns="0" rtlCol="0"/>
            <a:lstStyle/>
            <a:p>
              <a:endParaRPr/>
            </a:p>
          </p:txBody>
        </p:sp>
      </p:grpSp>
      <p:sp>
        <p:nvSpPr>
          <p:cNvPr id="58" name="object 58"/>
          <p:cNvSpPr txBox="1"/>
          <p:nvPr/>
        </p:nvSpPr>
        <p:spPr>
          <a:xfrm>
            <a:off x="2769361" y="1621027"/>
            <a:ext cx="1568450" cy="698500"/>
          </a:xfrm>
          <a:prstGeom prst="rect">
            <a:avLst/>
          </a:prstGeom>
          <a:solidFill>
            <a:srgbClr val="ACB8C9">
              <a:alpha val="39999"/>
            </a:srgbClr>
          </a:solidFill>
        </p:spPr>
        <p:txBody>
          <a:bodyPr vert="horz" wrap="square" lIns="0" tIns="0" rIns="0" bIns="0" rtlCol="0">
            <a:spAutoFit/>
          </a:bodyPr>
          <a:lstStyle/>
          <a:p>
            <a:pPr marL="505459">
              <a:lnSpc>
                <a:spcPts val="2065"/>
              </a:lnSpc>
            </a:pPr>
            <a:r>
              <a:rPr sz="1800" spc="-10" dirty="0">
                <a:latin typeface="Calibri"/>
                <a:cs typeface="Calibri"/>
              </a:rPr>
              <a:t>Way</a:t>
            </a:r>
            <a:r>
              <a:rPr sz="1800" spc="-75" dirty="0">
                <a:latin typeface="Calibri"/>
                <a:cs typeface="Calibri"/>
              </a:rPr>
              <a:t> </a:t>
            </a:r>
            <a:r>
              <a:rPr sz="1800" spc="-50" dirty="0">
                <a:latin typeface="Calibri"/>
                <a:cs typeface="Calibri"/>
              </a:rPr>
              <a:t>0</a:t>
            </a:r>
            <a:endParaRPr sz="1800">
              <a:latin typeface="Calibri"/>
              <a:cs typeface="Calibri"/>
            </a:endParaRPr>
          </a:p>
        </p:txBody>
      </p:sp>
      <p:sp>
        <p:nvSpPr>
          <p:cNvPr id="59" name="object 59"/>
          <p:cNvSpPr txBox="1"/>
          <p:nvPr/>
        </p:nvSpPr>
        <p:spPr>
          <a:xfrm>
            <a:off x="4350511" y="1621027"/>
            <a:ext cx="1583055" cy="698500"/>
          </a:xfrm>
          <a:prstGeom prst="rect">
            <a:avLst/>
          </a:prstGeom>
          <a:solidFill>
            <a:srgbClr val="ACB8C9">
              <a:alpha val="39999"/>
            </a:srgbClr>
          </a:solidFill>
        </p:spPr>
        <p:txBody>
          <a:bodyPr vert="horz" wrap="square" lIns="0" tIns="0" rIns="0" bIns="0" rtlCol="0">
            <a:spAutoFit/>
          </a:bodyPr>
          <a:lstStyle/>
          <a:p>
            <a:pPr marL="456565">
              <a:lnSpc>
                <a:spcPts val="2070"/>
              </a:lnSpc>
            </a:pPr>
            <a:r>
              <a:rPr sz="1800" spc="-10" dirty="0">
                <a:latin typeface="Calibri"/>
                <a:cs typeface="Calibri"/>
              </a:rPr>
              <a:t>Way</a:t>
            </a:r>
            <a:r>
              <a:rPr sz="1800" spc="-75" dirty="0">
                <a:latin typeface="Calibri"/>
                <a:cs typeface="Calibri"/>
              </a:rPr>
              <a:t> </a:t>
            </a:r>
            <a:r>
              <a:rPr sz="1800" spc="-50" dirty="0">
                <a:latin typeface="Calibri"/>
                <a:cs typeface="Calibri"/>
              </a:rPr>
              <a:t>1</a:t>
            </a:r>
            <a:endParaRPr sz="1800">
              <a:latin typeface="Calibri"/>
              <a:cs typeface="Calibri"/>
            </a:endParaRPr>
          </a:p>
        </p:txBody>
      </p:sp>
      <p:sp>
        <p:nvSpPr>
          <p:cNvPr id="60" name="object 60"/>
          <p:cNvSpPr txBox="1"/>
          <p:nvPr/>
        </p:nvSpPr>
        <p:spPr>
          <a:xfrm>
            <a:off x="5946140" y="1621027"/>
            <a:ext cx="1579880" cy="698500"/>
          </a:xfrm>
          <a:prstGeom prst="rect">
            <a:avLst/>
          </a:prstGeom>
          <a:solidFill>
            <a:srgbClr val="ACB8C9">
              <a:alpha val="39999"/>
            </a:srgbClr>
          </a:solidFill>
        </p:spPr>
        <p:txBody>
          <a:bodyPr vert="horz" wrap="square" lIns="0" tIns="0" rIns="0" bIns="0" rtlCol="0">
            <a:spAutoFit/>
          </a:bodyPr>
          <a:lstStyle/>
          <a:p>
            <a:pPr marL="475615">
              <a:lnSpc>
                <a:spcPts val="2000"/>
              </a:lnSpc>
            </a:pPr>
            <a:r>
              <a:rPr sz="1800" spc="-10" dirty="0">
                <a:latin typeface="Calibri"/>
                <a:cs typeface="Calibri"/>
              </a:rPr>
              <a:t>Way</a:t>
            </a:r>
            <a:r>
              <a:rPr sz="1800" spc="-75" dirty="0">
                <a:latin typeface="Calibri"/>
                <a:cs typeface="Calibri"/>
              </a:rPr>
              <a:t> </a:t>
            </a:r>
            <a:r>
              <a:rPr sz="1800" spc="-50" dirty="0">
                <a:latin typeface="Calibri"/>
                <a:cs typeface="Calibri"/>
              </a:rPr>
              <a:t>2</a:t>
            </a:r>
            <a:endParaRPr sz="1800">
              <a:latin typeface="Calibri"/>
              <a:cs typeface="Calibri"/>
            </a:endParaRPr>
          </a:p>
        </p:txBody>
      </p:sp>
      <p:sp>
        <p:nvSpPr>
          <p:cNvPr id="61" name="object 61"/>
          <p:cNvSpPr txBox="1"/>
          <p:nvPr/>
        </p:nvSpPr>
        <p:spPr>
          <a:xfrm>
            <a:off x="7538719" y="1621027"/>
            <a:ext cx="1564005" cy="698500"/>
          </a:xfrm>
          <a:prstGeom prst="rect">
            <a:avLst/>
          </a:prstGeom>
          <a:solidFill>
            <a:srgbClr val="ACB8C9">
              <a:alpha val="39999"/>
            </a:srgbClr>
          </a:solidFill>
        </p:spPr>
        <p:txBody>
          <a:bodyPr vert="horz" wrap="square" lIns="0" tIns="0" rIns="0" bIns="0" rtlCol="0">
            <a:spAutoFit/>
          </a:bodyPr>
          <a:lstStyle/>
          <a:p>
            <a:pPr marL="480695">
              <a:lnSpc>
                <a:spcPts val="2065"/>
              </a:lnSpc>
            </a:pPr>
            <a:r>
              <a:rPr sz="1800" spc="-10" dirty="0">
                <a:latin typeface="Calibri"/>
                <a:cs typeface="Calibri"/>
              </a:rPr>
              <a:t>Way</a:t>
            </a:r>
            <a:r>
              <a:rPr sz="1800" spc="-75" dirty="0">
                <a:latin typeface="Calibri"/>
                <a:cs typeface="Calibri"/>
              </a:rPr>
              <a:t> </a:t>
            </a:r>
            <a:r>
              <a:rPr sz="1800" spc="-50" dirty="0">
                <a:latin typeface="Calibri"/>
                <a:cs typeface="Calibri"/>
              </a:rPr>
              <a:t>3</a:t>
            </a:r>
            <a:endParaRPr sz="1800">
              <a:latin typeface="Calibri"/>
              <a:cs typeface="Calibri"/>
            </a:endParaRPr>
          </a:p>
        </p:txBody>
      </p:sp>
      <p:sp>
        <p:nvSpPr>
          <p:cNvPr id="62" name="object 62"/>
          <p:cNvSpPr txBox="1"/>
          <p:nvPr/>
        </p:nvSpPr>
        <p:spPr>
          <a:xfrm>
            <a:off x="2831592" y="2644139"/>
            <a:ext cx="1424940" cy="401320"/>
          </a:xfrm>
          <a:prstGeom prst="rect">
            <a:avLst/>
          </a:prstGeom>
          <a:solidFill>
            <a:srgbClr val="DAE2F3"/>
          </a:solidFill>
          <a:ln w="12700">
            <a:solidFill>
              <a:srgbClr val="2E528F"/>
            </a:solidFill>
          </a:ln>
        </p:spPr>
        <p:txBody>
          <a:bodyPr vert="horz" wrap="square" lIns="0" tIns="55880" rIns="0" bIns="0" rtlCol="0">
            <a:spAutoFit/>
          </a:bodyPr>
          <a:lstStyle/>
          <a:p>
            <a:pPr marL="443230">
              <a:lnSpc>
                <a:spcPct val="100000"/>
              </a:lnSpc>
              <a:spcBef>
                <a:spcPts val="440"/>
              </a:spcBef>
            </a:pPr>
            <a:r>
              <a:rPr sz="1800" spc="-20" dirty="0">
                <a:latin typeface="Calibri"/>
                <a:cs typeface="Calibri"/>
              </a:rPr>
              <a:t>Line</a:t>
            </a:r>
            <a:endParaRPr sz="1800">
              <a:latin typeface="Calibri"/>
              <a:cs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9604" y="411556"/>
            <a:ext cx="7591425" cy="697230"/>
          </a:xfrm>
          <a:prstGeom prst="rect">
            <a:avLst/>
          </a:prstGeom>
        </p:spPr>
        <p:txBody>
          <a:bodyPr vert="horz" wrap="square" lIns="0" tIns="13335" rIns="0" bIns="0" rtlCol="0">
            <a:spAutoFit/>
          </a:bodyPr>
          <a:lstStyle/>
          <a:p>
            <a:pPr marL="12700">
              <a:lnSpc>
                <a:spcPct val="100000"/>
              </a:lnSpc>
              <a:spcBef>
                <a:spcPts val="105"/>
              </a:spcBef>
            </a:pPr>
            <a:r>
              <a:rPr lang="en-US" spc="-10" dirty="0"/>
              <a:t>Recall a Set Associative Caches</a:t>
            </a:r>
            <a:endParaRPr spc="-10" dirty="0"/>
          </a:p>
        </p:txBody>
      </p:sp>
      <p:grpSp>
        <p:nvGrpSpPr>
          <p:cNvPr id="63" name="Group 62">
            <a:extLst>
              <a:ext uri="{FF2B5EF4-FFF2-40B4-BE49-F238E27FC236}">
                <a16:creationId xmlns:a16="http://schemas.microsoft.com/office/drawing/2014/main" id="{ABA8338F-040A-B335-A34A-FBA8B6A39F7B}"/>
              </a:ext>
            </a:extLst>
          </p:cNvPr>
          <p:cNvGrpSpPr/>
          <p:nvPr/>
        </p:nvGrpSpPr>
        <p:grpSpPr>
          <a:xfrm>
            <a:off x="381000" y="1676400"/>
            <a:ext cx="7067550" cy="4848860"/>
            <a:chOff x="2201926" y="1607566"/>
            <a:chExt cx="7067550" cy="4848860"/>
          </a:xfrm>
        </p:grpSpPr>
        <p:grpSp>
          <p:nvGrpSpPr>
            <p:cNvPr id="3" name="object 3"/>
            <p:cNvGrpSpPr/>
            <p:nvPr/>
          </p:nvGrpSpPr>
          <p:grpSpPr>
            <a:xfrm>
              <a:off x="2201926" y="2319273"/>
              <a:ext cx="7067550" cy="4137025"/>
              <a:chOff x="2201926" y="2319273"/>
              <a:chExt cx="7067550" cy="4137025"/>
            </a:xfrm>
          </p:grpSpPr>
          <p:sp>
            <p:nvSpPr>
              <p:cNvPr id="4" name="object 4"/>
              <p:cNvSpPr/>
              <p:nvPr/>
            </p:nvSpPr>
            <p:spPr>
              <a:xfrm>
                <a:off x="2208276" y="2325623"/>
                <a:ext cx="7054850" cy="4124325"/>
              </a:xfrm>
              <a:custGeom>
                <a:avLst/>
                <a:gdLst/>
                <a:ahLst/>
                <a:cxnLst/>
                <a:rect l="l" t="t" r="r" b="b"/>
                <a:pathLst>
                  <a:path w="7054850" h="4124325">
                    <a:moveTo>
                      <a:pt x="7054596" y="0"/>
                    </a:moveTo>
                    <a:lnTo>
                      <a:pt x="0" y="0"/>
                    </a:lnTo>
                    <a:lnTo>
                      <a:pt x="0" y="4123944"/>
                    </a:lnTo>
                    <a:lnTo>
                      <a:pt x="7054596" y="4123944"/>
                    </a:lnTo>
                    <a:lnTo>
                      <a:pt x="7054596" y="0"/>
                    </a:lnTo>
                    <a:close/>
                  </a:path>
                </a:pathLst>
              </a:custGeom>
              <a:solidFill>
                <a:srgbClr val="4471C4"/>
              </a:solidFill>
            </p:spPr>
            <p:txBody>
              <a:bodyPr wrap="square" lIns="0" tIns="0" rIns="0" bIns="0" rtlCol="0"/>
              <a:lstStyle/>
              <a:p>
                <a:endParaRPr/>
              </a:p>
            </p:txBody>
          </p:sp>
          <p:sp>
            <p:nvSpPr>
              <p:cNvPr id="5" name="object 5"/>
              <p:cNvSpPr/>
              <p:nvPr/>
            </p:nvSpPr>
            <p:spPr>
              <a:xfrm>
                <a:off x="2208276" y="2325623"/>
                <a:ext cx="7054850" cy="4124325"/>
              </a:xfrm>
              <a:custGeom>
                <a:avLst/>
                <a:gdLst/>
                <a:ahLst/>
                <a:cxnLst/>
                <a:rect l="l" t="t" r="r" b="b"/>
                <a:pathLst>
                  <a:path w="7054850" h="4124325">
                    <a:moveTo>
                      <a:pt x="0" y="4123944"/>
                    </a:moveTo>
                    <a:lnTo>
                      <a:pt x="7054596" y="4123944"/>
                    </a:lnTo>
                    <a:lnTo>
                      <a:pt x="7054596" y="0"/>
                    </a:lnTo>
                    <a:lnTo>
                      <a:pt x="0" y="0"/>
                    </a:lnTo>
                    <a:lnTo>
                      <a:pt x="0" y="4123944"/>
                    </a:lnTo>
                    <a:close/>
                  </a:path>
                </a:pathLst>
              </a:custGeom>
              <a:ln w="12700">
                <a:solidFill>
                  <a:srgbClr val="2E528F"/>
                </a:solidFill>
              </a:ln>
            </p:spPr>
            <p:txBody>
              <a:bodyPr wrap="square" lIns="0" tIns="0" rIns="0" bIns="0" rtlCol="0"/>
              <a:lstStyle/>
              <a:p>
                <a:endParaRPr/>
              </a:p>
            </p:txBody>
          </p:sp>
          <p:sp>
            <p:nvSpPr>
              <p:cNvPr id="6" name="object 6"/>
              <p:cNvSpPr/>
              <p:nvPr/>
            </p:nvSpPr>
            <p:spPr>
              <a:xfrm>
                <a:off x="2337816" y="2506979"/>
                <a:ext cx="6753225" cy="749935"/>
              </a:xfrm>
              <a:custGeom>
                <a:avLst/>
                <a:gdLst/>
                <a:ahLst/>
                <a:cxnLst/>
                <a:rect l="l" t="t" r="r" b="b"/>
                <a:pathLst>
                  <a:path w="6753225" h="749935">
                    <a:moveTo>
                      <a:pt x="6752844" y="0"/>
                    </a:moveTo>
                    <a:lnTo>
                      <a:pt x="0" y="0"/>
                    </a:lnTo>
                    <a:lnTo>
                      <a:pt x="0" y="749808"/>
                    </a:lnTo>
                    <a:lnTo>
                      <a:pt x="6752844" y="749808"/>
                    </a:lnTo>
                    <a:lnTo>
                      <a:pt x="6752844" y="0"/>
                    </a:lnTo>
                    <a:close/>
                  </a:path>
                </a:pathLst>
              </a:custGeom>
              <a:solidFill>
                <a:srgbClr val="8FAADC"/>
              </a:solidFill>
            </p:spPr>
            <p:txBody>
              <a:bodyPr wrap="square" lIns="0" tIns="0" rIns="0" bIns="0" rtlCol="0"/>
              <a:lstStyle/>
              <a:p>
                <a:endParaRPr/>
              </a:p>
            </p:txBody>
          </p:sp>
          <p:sp>
            <p:nvSpPr>
              <p:cNvPr id="7" name="object 7"/>
              <p:cNvSpPr/>
              <p:nvPr/>
            </p:nvSpPr>
            <p:spPr>
              <a:xfrm>
                <a:off x="2337816" y="2506979"/>
                <a:ext cx="6753225" cy="749935"/>
              </a:xfrm>
              <a:custGeom>
                <a:avLst/>
                <a:gdLst/>
                <a:ahLst/>
                <a:cxnLst/>
                <a:rect l="l" t="t" r="r" b="b"/>
                <a:pathLst>
                  <a:path w="6753225" h="749935">
                    <a:moveTo>
                      <a:pt x="0" y="749808"/>
                    </a:moveTo>
                    <a:lnTo>
                      <a:pt x="6752844" y="749808"/>
                    </a:lnTo>
                    <a:lnTo>
                      <a:pt x="6752844" y="0"/>
                    </a:lnTo>
                    <a:lnTo>
                      <a:pt x="0" y="0"/>
                    </a:lnTo>
                    <a:lnTo>
                      <a:pt x="0" y="749808"/>
                    </a:lnTo>
                    <a:close/>
                  </a:path>
                </a:pathLst>
              </a:custGeom>
              <a:ln w="12700">
                <a:solidFill>
                  <a:srgbClr val="2E528F"/>
                </a:solidFill>
              </a:ln>
            </p:spPr>
            <p:txBody>
              <a:bodyPr wrap="square" lIns="0" tIns="0" rIns="0" bIns="0" rtlCol="0"/>
              <a:lstStyle/>
              <a:p>
                <a:endParaRPr/>
              </a:p>
            </p:txBody>
          </p:sp>
          <p:sp>
            <p:nvSpPr>
              <p:cNvPr id="8" name="object 8"/>
              <p:cNvSpPr/>
              <p:nvPr/>
            </p:nvSpPr>
            <p:spPr>
              <a:xfrm>
                <a:off x="2337816" y="3493007"/>
                <a:ext cx="6753225" cy="749935"/>
              </a:xfrm>
              <a:custGeom>
                <a:avLst/>
                <a:gdLst/>
                <a:ahLst/>
                <a:cxnLst/>
                <a:rect l="l" t="t" r="r" b="b"/>
                <a:pathLst>
                  <a:path w="6753225" h="749935">
                    <a:moveTo>
                      <a:pt x="6752844" y="0"/>
                    </a:moveTo>
                    <a:lnTo>
                      <a:pt x="0" y="0"/>
                    </a:lnTo>
                    <a:lnTo>
                      <a:pt x="0" y="749807"/>
                    </a:lnTo>
                    <a:lnTo>
                      <a:pt x="6752844" y="749807"/>
                    </a:lnTo>
                    <a:lnTo>
                      <a:pt x="6752844" y="0"/>
                    </a:lnTo>
                    <a:close/>
                  </a:path>
                </a:pathLst>
              </a:custGeom>
              <a:solidFill>
                <a:srgbClr val="8FAADC"/>
              </a:solidFill>
            </p:spPr>
            <p:txBody>
              <a:bodyPr wrap="square" lIns="0" tIns="0" rIns="0" bIns="0" rtlCol="0"/>
              <a:lstStyle/>
              <a:p>
                <a:endParaRPr/>
              </a:p>
            </p:txBody>
          </p:sp>
          <p:sp>
            <p:nvSpPr>
              <p:cNvPr id="9" name="object 9"/>
              <p:cNvSpPr/>
              <p:nvPr/>
            </p:nvSpPr>
            <p:spPr>
              <a:xfrm>
                <a:off x="2337816" y="3493007"/>
                <a:ext cx="6753225" cy="749935"/>
              </a:xfrm>
              <a:custGeom>
                <a:avLst/>
                <a:gdLst/>
                <a:ahLst/>
                <a:cxnLst/>
                <a:rect l="l" t="t" r="r" b="b"/>
                <a:pathLst>
                  <a:path w="6753225" h="749935">
                    <a:moveTo>
                      <a:pt x="0" y="749807"/>
                    </a:moveTo>
                    <a:lnTo>
                      <a:pt x="6752844" y="749807"/>
                    </a:lnTo>
                    <a:lnTo>
                      <a:pt x="6752844" y="0"/>
                    </a:lnTo>
                    <a:lnTo>
                      <a:pt x="0" y="0"/>
                    </a:lnTo>
                    <a:lnTo>
                      <a:pt x="0" y="749807"/>
                    </a:lnTo>
                    <a:close/>
                  </a:path>
                </a:pathLst>
              </a:custGeom>
              <a:ln w="12700">
                <a:solidFill>
                  <a:srgbClr val="2E528F"/>
                </a:solidFill>
              </a:ln>
            </p:spPr>
            <p:txBody>
              <a:bodyPr wrap="square" lIns="0" tIns="0" rIns="0" bIns="0" rtlCol="0"/>
              <a:lstStyle/>
              <a:p>
                <a:endParaRPr/>
              </a:p>
            </p:txBody>
          </p:sp>
          <p:sp>
            <p:nvSpPr>
              <p:cNvPr id="10" name="object 10"/>
              <p:cNvSpPr/>
              <p:nvPr/>
            </p:nvSpPr>
            <p:spPr>
              <a:xfrm>
                <a:off x="2337816" y="4507991"/>
                <a:ext cx="6753225" cy="749935"/>
              </a:xfrm>
              <a:custGeom>
                <a:avLst/>
                <a:gdLst/>
                <a:ahLst/>
                <a:cxnLst/>
                <a:rect l="l" t="t" r="r" b="b"/>
                <a:pathLst>
                  <a:path w="6753225" h="749935">
                    <a:moveTo>
                      <a:pt x="6752844" y="0"/>
                    </a:moveTo>
                    <a:lnTo>
                      <a:pt x="0" y="0"/>
                    </a:lnTo>
                    <a:lnTo>
                      <a:pt x="0" y="749807"/>
                    </a:lnTo>
                    <a:lnTo>
                      <a:pt x="6752844" y="749807"/>
                    </a:lnTo>
                    <a:lnTo>
                      <a:pt x="6752844" y="0"/>
                    </a:lnTo>
                    <a:close/>
                  </a:path>
                </a:pathLst>
              </a:custGeom>
              <a:solidFill>
                <a:srgbClr val="8FAADC"/>
              </a:solidFill>
            </p:spPr>
            <p:txBody>
              <a:bodyPr wrap="square" lIns="0" tIns="0" rIns="0" bIns="0" rtlCol="0"/>
              <a:lstStyle/>
              <a:p>
                <a:endParaRPr/>
              </a:p>
            </p:txBody>
          </p:sp>
          <p:sp>
            <p:nvSpPr>
              <p:cNvPr id="11" name="object 11"/>
              <p:cNvSpPr/>
              <p:nvPr/>
            </p:nvSpPr>
            <p:spPr>
              <a:xfrm>
                <a:off x="2337816" y="4507991"/>
                <a:ext cx="6753225" cy="749935"/>
              </a:xfrm>
              <a:custGeom>
                <a:avLst/>
                <a:gdLst/>
                <a:ahLst/>
                <a:cxnLst/>
                <a:rect l="l" t="t" r="r" b="b"/>
                <a:pathLst>
                  <a:path w="6753225" h="749935">
                    <a:moveTo>
                      <a:pt x="0" y="749807"/>
                    </a:moveTo>
                    <a:lnTo>
                      <a:pt x="6752844" y="749807"/>
                    </a:lnTo>
                    <a:lnTo>
                      <a:pt x="6752844" y="0"/>
                    </a:lnTo>
                    <a:lnTo>
                      <a:pt x="0" y="0"/>
                    </a:lnTo>
                    <a:lnTo>
                      <a:pt x="0" y="749807"/>
                    </a:lnTo>
                    <a:close/>
                  </a:path>
                </a:pathLst>
              </a:custGeom>
              <a:ln w="12700">
                <a:solidFill>
                  <a:srgbClr val="2E528F"/>
                </a:solidFill>
              </a:ln>
            </p:spPr>
            <p:txBody>
              <a:bodyPr wrap="square" lIns="0" tIns="0" rIns="0" bIns="0" rtlCol="0"/>
              <a:lstStyle/>
              <a:p>
                <a:endParaRPr/>
              </a:p>
            </p:txBody>
          </p:sp>
          <p:sp>
            <p:nvSpPr>
              <p:cNvPr id="12" name="object 12"/>
              <p:cNvSpPr/>
              <p:nvPr/>
            </p:nvSpPr>
            <p:spPr>
              <a:xfrm>
                <a:off x="2337816" y="5494019"/>
                <a:ext cx="6753225" cy="749935"/>
              </a:xfrm>
              <a:custGeom>
                <a:avLst/>
                <a:gdLst/>
                <a:ahLst/>
                <a:cxnLst/>
                <a:rect l="l" t="t" r="r" b="b"/>
                <a:pathLst>
                  <a:path w="6753225" h="749935">
                    <a:moveTo>
                      <a:pt x="6752844" y="0"/>
                    </a:moveTo>
                    <a:lnTo>
                      <a:pt x="0" y="0"/>
                    </a:lnTo>
                    <a:lnTo>
                      <a:pt x="0" y="749807"/>
                    </a:lnTo>
                    <a:lnTo>
                      <a:pt x="6752844" y="749807"/>
                    </a:lnTo>
                    <a:lnTo>
                      <a:pt x="6752844" y="0"/>
                    </a:lnTo>
                    <a:close/>
                  </a:path>
                </a:pathLst>
              </a:custGeom>
              <a:solidFill>
                <a:srgbClr val="8FAADC"/>
              </a:solidFill>
            </p:spPr>
            <p:txBody>
              <a:bodyPr wrap="square" lIns="0" tIns="0" rIns="0" bIns="0" rtlCol="0"/>
              <a:lstStyle/>
              <a:p>
                <a:endParaRPr/>
              </a:p>
            </p:txBody>
          </p:sp>
          <p:sp>
            <p:nvSpPr>
              <p:cNvPr id="13" name="object 13"/>
              <p:cNvSpPr/>
              <p:nvPr/>
            </p:nvSpPr>
            <p:spPr>
              <a:xfrm>
                <a:off x="2337816" y="5494019"/>
                <a:ext cx="6753225" cy="749935"/>
              </a:xfrm>
              <a:custGeom>
                <a:avLst/>
                <a:gdLst/>
                <a:ahLst/>
                <a:cxnLst/>
                <a:rect l="l" t="t" r="r" b="b"/>
                <a:pathLst>
                  <a:path w="6753225" h="749935">
                    <a:moveTo>
                      <a:pt x="0" y="749807"/>
                    </a:moveTo>
                    <a:lnTo>
                      <a:pt x="6752844" y="749807"/>
                    </a:lnTo>
                    <a:lnTo>
                      <a:pt x="6752844" y="0"/>
                    </a:lnTo>
                    <a:lnTo>
                      <a:pt x="0" y="0"/>
                    </a:lnTo>
                    <a:lnTo>
                      <a:pt x="0" y="749807"/>
                    </a:lnTo>
                    <a:close/>
                  </a:path>
                </a:pathLst>
              </a:custGeom>
              <a:ln w="12700">
                <a:solidFill>
                  <a:srgbClr val="2E528F"/>
                </a:solidFill>
              </a:ln>
            </p:spPr>
            <p:txBody>
              <a:bodyPr wrap="square" lIns="0" tIns="0" rIns="0" bIns="0" rtlCol="0"/>
              <a:lstStyle/>
              <a:p>
                <a:endParaRPr/>
              </a:p>
            </p:txBody>
          </p:sp>
        </p:grpSp>
        <p:sp>
          <p:nvSpPr>
            <p:cNvPr id="14" name="object 14"/>
            <p:cNvSpPr txBox="1"/>
            <p:nvPr/>
          </p:nvSpPr>
          <p:spPr>
            <a:xfrm>
              <a:off x="2222373" y="1998345"/>
              <a:ext cx="353695"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Calibri"/>
                  <a:cs typeface="Calibri"/>
                </a:rPr>
                <a:t>L3$</a:t>
              </a:r>
              <a:endParaRPr sz="1800">
                <a:latin typeface="Calibri"/>
                <a:cs typeface="Calibri"/>
              </a:endParaRPr>
            </a:p>
          </p:txBody>
        </p:sp>
        <p:sp>
          <p:nvSpPr>
            <p:cNvPr id="15" name="object 15"/>
            <p:cNvSpPr txBox="1"/>
            <p:nvPr/>
          </p:nvSpPr>
          <p:spPr>
            <a:xfrm>
              <a:off x="2390520" y="2622149"/>
              <a:ext cx="254000" cy="487680"/>
            </a:xfrm>
            <a:prstGeom prst="rect">
              <a:avLst/>
            </a:prstGeom>
          </p:spPr>
          <p:txBody>
            <a:bodyPr vert="vert270" wrap="square" lIns="0" tIns="0" rIns="0" bIns="0" rtlCol="0">
              <a:spAutoFit/>
            </a:bodyPr>
            <a:lstStyle/>
            <a:p>
              <a:pPr marL="12700">
                <a:lnSpc>
                  <a:spcPts val="1810"/>
                </a:lnSpc>
              </a:pPr>
              <a:r>
                <a:rPr sz="1800" dirty="0">
                  <a:latin typeface="Calibri"/>
                  <a:cs typeface="Calibri"/>
                </a:rPr>
                <a:t>Set</a:t>
              </a:r>
              <a:r>
                <a:rPr sz="1800" spc="-25" dirty="0">
                  <a:latin typeface="Calibri"/>
                  <a:cs typeface="Calibri"/>
                </a:rPr>
                <a:t> </a:t>
              </a:r>
              <a:r>
                <a:rPr sz="1800" spc="-50" dirty="0">
                  <a:latin typeface="Calibri"/>
                  <a:cs typeface="Calibri"/>
                </a:rPr>
                <a:t>0</a:t>
              </a:r>
              <a:endParaRPr sz="1800">
                <a:latin typeface="Calibri"/>
                <a:cs typeface="Calibri"/>
              </a:endParaRPr>
            </a:p>
          </p:txBody>
        </p:sp>
        <p:sp>
          <p:nvSpPr>
            <p:cNvPr id="16" name="object 16"/>
            <p:cNvSpPr txBox="1"/>
            <p:nvPr/>
          </p:nvSpPr>
          <p:spPr>
            <a:xfrm>
              <a:off x="2399029" y="3647547"/>
              <a:ext cx="254000" cy="487680"/>
            </a:xfrm>
            <a:prstGeom prst="rect">
              <a:avLst/>
            </a:prstGeom>
          </p:spPr>
          <p:txBody>
            <a:bodyPr vert="vert270" wrap="square" lIns="0" tIns="0" rIns="0" bIns="0" rtlCol="0">
              <a:spAutoFit/>
            </a:bodyPr>
            <a:lstStyle/>
            <a:p>
              <a:pPr marL="12700">
                <a:lnSpc>
                  <a:spcPts val="1810"/>
                </a:lnSpc>
              </a:pPr>
              <a:r>
                <a:rPr sz="1800" dirty="0">
                  <a:latin typeface="Calibri"/>
                  <a:cs typeface="Calibri"/>
                </a:rPr>
                <a:t>Set</a:t>
              </a:r>
              <a:r>
                <a:rPr sz="1800" spc="-25" dirty="0">
                  <a:latin typeface="Calibri"/>
                  <a:cs typeface="Calibri"/>
                </a:rPr>
                <a:t> </a:t>
              </a:r>
              <a:r>
                <a:rPr sz="1800" spc="-50" dirty="0">
                  <a:latin typeface="Calibri"/>
                  <a:cs typeface="Calibri"/>
                </a:rPr>
                <a:t>1</a:t>
              </a:r>
              <a:endParaRPr sz="1800">
                <a:latin typeface="Calibri"/>
                <a:cs typeface="Calibri"/>
              </a:endParaRPr>
            </a:p>
          </p:txBody>
        </p:sp>
        <p:sp>
          <p:nvSpPr>
            <p:cNvPr id="17" name="object 17"/>
            <p:cNvSpPr txBox="1"/>
            <p:nvPr/>
          </p:nvSpPr>
          <p:spPr>
            <a:xfrm>
              <a:off x="2390520" y="4653133"/>
              <a:ext cx="254000" cy="487680"/>
            </a:xfrm>
            <a:prstGeom prst="rect">
              <a:avLst/>
            </a:prstGeom>
          </p:spPr>
          <p:txBody>
            <a:bodyPr vert="vert270" wrap="square" lIns="0" tIns="0" rIns="0" bIns="0" rtlCol="0">
              <a:spAutoFit/>
            </a:bodyPr>
            <a:lstStyle/>
            <a:p>
              <a:pPr marL="12700">
                <a:lnSpc>
                  <a:spcPts val="1810"/>
                </a:lnSpc>
              </a:pPr>
              <a:r>
                <a:rPr sz="1800" dirty="0">
                  <a:latin typeface="Calibri"/>
                  <a:cs typeface="Calibri"/>
                </a:rPr>
                <a:t>Set</a:t>
              </a:r>
              <a:r>
                <a:rPr sz="1800" spc="-25" dirty="0">
                  <a:latin typeface="Calibri"/>
                  <a:cs typeface="Calibri"/>
                </a:rPr>
                <a:t> </a:t>
              </a:r>
              <a:r>
                <a:rPr sz="1800" spc="-50" dirty="0">
                  <a:latin typeface="Calibri"/>
                  <a:cs typeface="Calibri"/>
                </a:rPr>
                <a:t>2</a:t>
              </a:r>
              <a:endParaRPr sz="1800">
                <a:latin typeface="Calibri"/>
                <a:cs typeface="Calibri"/>
              </a:endParaRPr>
            </a:p>
          </p:txBody>
        </p:sp>
        <p:sp>
          <p:nvSpPr>
            <p:cNvPr id="18" name="object 18"/>
            <p:cNvSpPr txBox="1"/>
            <p:nvPr/>
          </p:nvSpPr>
          <p:spPr>
            <a:xfrm>
              <a:off x="2413635" y="5648864"/>
              <a:ext cx="254000" cy="487680"/>
            </a:xfrm>
            <a:prstGeom prst="rect">
              <a:avLst/>
            </a:prstGeom>
          </p:spPr>
          <p:txBody>
            <a:bodyPr vert="vert270" wrap="square" lIns="0" tIns="0" rIns="0" bIns="0" rtlCol="0">
              <a:spAutoFit/>
            </a:bodyPr>
            <a:lstStyle/>
            <a:p>
              <a:pPr marL="12700">
                <a:lnSpc>
                  <a:spcPts val="1810"/>
                </a:lnSpc>
              </a:pPr>
              <a:r>
                <a:rPr sz="1800" dirty="0">
                  <a:latin typeface="Calibri"/>
                  <a:cs typeface="Calibri"/>
                </a:rPr>
                <a:t>Set</a:t>
              </a:r>
              <a:r>
                <a:rPr sz="1800" spc="-25" dirty="0">
                  <a:latin typeface="Calibri"/>
                  <a:cs typeface="Calibri"/>
                </a:rPr>
                <a:t> </a:t>
              </a:r>
              <a:r>
                <a:rPr sz="1800" spc="-50" dirty="0">
                  <a:latin typeface="Calibri"/>
                  <a:cs typeface="Calibri"/>
                </a:rPr>
                <a:t>3</a:t>
              </a:r>
              <a:endParaRPr sz="1800">
                <a:latin typeface="Calibri"/>
                <a:cs typeface="Calibri"/>
              </a:endParaRPr>
            </a:p>
          </p:txBody>
        </p:sp>
        <p:grpSp>
          <p:nvGrpSpPr>
            <p:cNvPr id="19" name="object 19"/>
            <p:cNvGrpSpPr/>
            <p:nvPr/>
          </p:nvGrpSpPr>
          <p:grpSpPr>
            <a:xfrm>
              <a:off x="2756661" y="1607566"/>
              <a:ext cx="6358890" cy="4848860"/>
              <a:chOff x="2756661" y="1607566"/>
              <a:chExt cx="6358890" cy="4848860"/>
            </a:xfrm>
          </p:grpSpPr>
          <p:sp>
            <p:nvSpPr>
              <p:cNvPr id="20" name="object 20"/>
              <p:cNvSpPr/>
              <p:nvPr/>
            </p:nvSpPr>
            <p:spPr>
              <a:xfrm>
                <a:off x="2763011" y="1615440"/>
                <a:ext cx="1568450" cy="4834255"/>
              </a:xfrm>
              <a:custGeom>
                <a:avLst/>
                <a:gdLst/>
                <a:ahLst/>
                <a:cxnLst/>
                <a:rect l="l" t="t" r="r" b="b"/>
                <a:pathLst>
                  <a:path w="1568450" h="4834255">
                    <a:moveTo>
                      <a:pt x="1568196" y="0"/>
                    </a:moveTo>
                    <a:lnTo>
                      <a:pt x="0" y="0"/>
                    </a:lnTo>
                    <a:lnTo>
                      <a:pt x="0" y="4834128"/>
                    </a:lnTo>
                    <a:lnTo>
                      <a:pt x="1568196" y="4834128"/>
                    </a:lnTo>
                    <a:lnTo>
                      <a:pt x="1568196" y="0"/>
                    </a:lnTo>
                    <a:close/>
                  </a:path>
                </a:pathLst>
              </a:custGeom>
              <a:solidFill>
                <a:srgbClr val="ACB8C9">
                  <a:alpha val="39999"/>
                </a:srgbClr>
              </a:solidFill>
            </p:spPr>
            <p:txBody>
              <a:bodyPr wrap="square" lIns="0" tIns="0" rIns="0" bIns="0" rtlCol="0"/>
              <a:lstStyle/>
              <a:p>
                <a:endParaRPr/>
              </a:p>
            </p:txBody>
          </p:sp>
          <p:sp>
            <p:nvSpPr>
              <p:cNvPr id="21" name="object 21"/>
              <p:cNvSpPr/>
              <p:nvPr/>
            </p:nvSpPr>
            <p:spPr>
              <a:xfrm>
                <a:off x="2763011" y="1615440"/>
                <a:ext cx="1568450" cy="4834255"/>
              </a:xfrm>
              <a:custGeom>
                <a:avLst/>
                <a:gdLst/>
                <a:ahLst/>
                <a:cxnLst/>
                <a:rect l="l" t="t" r="r" b="b"/>
                <a:pathLst>
                  <a:path w="1568450" h="4834255">
                    <a:moveTo>
                      <a:pt x="0" y="4834128"/>
                    </a:moveTo>
                    <a:lnTo>
                      <a:pt x="1568196" y="4834128"/>
                    </a:lnTo>
                    <a:lnTo>
                      <a:pt x="1568196" y="0"/>
                    </a:lnTo>
                    <a:lnTo>
                      <a:pt x="0" y="0"/>
                    </a:lnTo>
                    <a:lnTo>
                      <a:pt x="0" y="4834128"/>
                    </a:lnTo>
                    <a:close/>
                  </a:path>
                </a:pathLst>
              </a:custGeom>
              <a:ln w="12699">
                <a:solidFill>
                  <a:srgbClr val="2E528F"/>
                </a:solidFill>
              </a:ln>
            </p:spPr>
            <p:txBody>
              <a:bodyPr wrap="square" lIns="0" tIns="0" rIns="0" bIns="0" rtlCol="0"/>
              <a:lstStyle/>
              <a:p>
                <a:endParaRPr/>
              </a:p>
            </p:txBody>
          </p:sp>
          <p:sp>
            <p:nvSpPr>
              <p:cNvPr id="22" name="object 22"/>
              <p:cNvSpPr/>
              <p:nvPr/>
            </p:nvSpPr>
            <p:spPr>
              <a:xfrm>
                <a:off x="4357115" y="1613916"/>
                <a:ext cx="1568450" cy="4832985"/>
              </a:xfrm>
              <a:custGeom>
                <a:avLst/>
                <a:gdLst/>
                <a:ahLst/>
                <a:cxnLst/>
                <a:rect l="l" t="t" r="r" b="b"/>
                <a:pathLst>
                  <a:path w="1568450" h="4832985">
                    <a:moveTo>
                      <a:pt x="1568196" y="0"/>
                    </a:moveTo>
                    <a:lnTo>
                      <a:pt x="0" y="0"/>
                    </a:lnTo>
                    <a:lnTo>
                      <a:pt x="0" y="4832604"/>
                    </a:lnTo>
                    <a:lnTo>
                      <a:pt x="1568196" y="4832604"/>
                    </a:lnTo>
                    <a:lnTo>
                      <a:pt x="1568196" y="0"/>
                    </a:lnTo>
                    <a:close/>
                  </a:path>
                </a:pathLst>
              </a:custGeom>
              <a:solidFill>
                <a:srgbClr val="ACB8C9">
                  <a:alpha val="39999"/>
                </a:srgbClr>
              </a:solidFill>
            </p:spPr>
            <p:txBody>
              <a:bodyPr wrap="square" lIns="0" tIns="0" rIns="0" bIns="0" rtlCol="0"/>
              <a:lstStyle/>
              <a:p>
                <a:endParaRPr/>
              </a:p>
            </p:txBody>
          </p:sp>
          <p:sp>
            <p:nvSpPr>
              <p:cNvPr id="23" name="object 23"/>
              <p:cNvSpPr/>
              <p:nvPr/>
            </p:nvSpPr>
            <p:spPr>
              <a:xfrm>
                <a:off x="4357115" y="1613916"/>
                <a:ext cx="1568450" cy="4832985"/>
              </a:xfrm>
              <a:custGeom>
                <a:avLst/>
                <a:gdLst/>
                <a:ahLst/>
                <a:cxnLst/>
                <a:rect l="l" t="t" r="r" b="b"/>
                <a:pathLst>
                  <a:path w="1568450" h="4832985">
                    <a:moveTo>
                      <a:pt x="0" y="4832604"/>
                    </a:moveTo>
                    <a:lnTo>
                      <a:pt x="1568196" y="4832604"/>
                    </a:lnTo>
                    <a:lnTo>
                      <a:pt x="1568196" y="0"/>
                    </a:lnTo>
                    <a:lnTo>
                      <a:pt x="0" y="0"/>
                    </a:lnTo>
                    <a:lnTo>
                      <a:pt x="0" y="4832604"/>
                    </a:lnTo>
                    <a:close/>
                  </a:path>
                </a:pathLst>
              </a:custGeom>
              <a:ln w="12700">
                <a:solidFill>
                  <a:srgbClr val="2E528F"/>
                </a:solidFill>
              </a:ln>
            </p:spPr>
            <p:txBody>
              <a:bodyPr wrap="square" lIns="0" tIns="0" rIns="0" bIns="0" rtlCol="0"/>
              <a:lstStyle/>
              <a:p>
                <a:endParaRPr/>
              </a:p>
            </p:txBody>
          </p:sp>
          <p:sp>
            <p:nvSpPr>
              <p:cNvPr id="24" name="object 24"/>
              <p:cNvSpPr/>
              <p:nvPr/>
            </p:nvSpPr>
            <p:spPr>
              <a:xfrm>
                <a:off x="5954267" y="1616964"/>
                <a:ext cx="1569720" cy="4832985"/>
              </a:xfrm>
              <a:custGeom>
                <a:avLst/>
                <a:gdLst/>
                <a:ahLst/>
                <a:cxnLst/>
                <a:rect l="l" t="t" r="r" b="b"/>
                <a:pathLst>
                  <a:path w="1569720" h="4832985">
                    <a:moveTo>
                      <a:pt x="1569719" y="0"/>
                    </a:moveTo>
                    <a:lnTo>
                      <a:pt x="0" y="0"/>
                    </a:lnTo>
                    <a:lnTo>
                      <a:pt x="0" y="4832604"/>
                    </a:lnTo>
                    <a:lnTo>
                      <a:pt x="1569719" y="4832604"/>
                    </a:lnTo>
                    <a:lnTo>
                      <a:pt x="1569719" y="0"/>
                    </a:lnTo>
                    <a:close/>
                  </a:path>
                </a:pathLst>
              </a:custGeom>
              <a:solidFill>
                <a:srgbClr val="ACB8C9">
                  <a:alpha val="39999"/>
                </a:srgbClr>
              </a:solidFill>
            </p:spPr>
            <p:txBody>
              <a:bodyPr wrap="square" lIns="0" tIns="0" rIns="0" bIns="0" rtlCol="0"/>
              <a:lstStyle/>
              <a:p>
                <a:endParaRPr/>
              </a:p>
            </p:txBody>
          </p:sp>
          <p:sp>
            <p:nvSpPr>
              <p:cNvPr id="25" name="object 25"/>
              <p:cNvSpPr/>
              <p:nvPr/>
            </p:nvSpPr>
            <p:spPr>
              <a:xfrm>
                <a:off x="5954267" y="1616964"/>
                <a:ext cx="1569720" cy="4832985"/>
              </a:xfrm>
              <a:custGeom>
                <a:avLst/>
                <a:gdLst/>
                <a:ahLst/>
                <a:cxnLst/>
                <a:rect l="l" t="t" r="r" b="b"/>
                <a:pathLst>
                  <a:path w="1569720" h="4832985">
                    <a:moveTo>
                      <a:pt x="0" y="4832604"/>
                    </a:moveTo>
                    <a:lnTo>
                      <a:pt x="1569719" y="4832604"/>
                    </a:lnTo>
                    <a:lnTo>
                      <a:pt x="1569719" y="0"/>
                    </a:lnTo>
                    <a:lnTo>
                      <a:pt x="0" y="0"/>
                    </a:lnTo>
                    <a:lnTo>
                      <a:pt x="0" y="4832604"/>
                    </a:lnTo>
                    <a:close/>
                  </a:path>
                </a:pathLst>
              </a:custGeom>
              <a:ln w="12700">
                <a:solidFill>
                  <a:srgbClr val="2E528F"/>
                </a:solidFill>
              </a:ln>
            </p:spPr>
            <p:txBody>
              <a:bodyPr wrap="square" lIns="0" tIns="0" rIns="0" bIns="0" rtlCol="0"/>
              <a:lstStyle/>
              <a:p>
                <a:endParaRPr/>
              </a:p>
            </p:txBody>
          </p:sp>
          <p:sp>
            <p:nvSpPr>
              <p:cNvPr id="26" name="object 26"/>
              <p:cNvSpPr/>
              <p:nvPr/>
            </p:nvSpPr>
            <p:spPr>
              <a:xfrm>
                <a:off x="7540752" y="1613916"/>
                <a:ext cx="1568450" cy="4832985"/>
              </a:xfrm>
              <a:custGeom>
                <a:avLst/>
                <a:gdLst/>
                <a:ahLst/>
                <a:cxnLst/>
                <a:rect l="l" t="t" r="r" b="b"/>
                <a:pathLst>
                  <a:path w="1568450" h="4832985">
                    <a:moveTo>
                      <a:pt x="1568196" y="0"/>
                    </a:moveTo>
                    <a:lnTo>
                      <a:pt x="0" y="0"/>
                    </a:lnTo>
                    <a:lnTo>
                      <a:pt x="0" y="4832604"/>
                    </a:lnTo>
                    <a:lnTo>
                      <a:pt x="1568196" y="4832604"/>
                    </a:lnTo>
                    <a:lnTo>
                      <a:pt x="1568196" y="0"/>
                    </a:lnTo>
                    <a:close/>
                  </a:path>
                </a:pathLst>
              </a:custGeom>
              <a:solidFill>
                <a:srgbClr val="ACB8C9">
                  <a:alpha val="39999"/>
                </a:srgbClr>
              </a:solidFill>
            </p:spPr>
            <p:txBody>
              <a:bodyPr wrap="square" lIns="0" tIns="0" rIns="0" bIns="0" rtlCol="0"/>
              <a:lstStyle/>
              <a:p>
                <a:endParaRPr/>
              </a:p>
            </p:txBody>
          </p:sp>
          <p:sp>
            <p:nvSpPr>
              <p:cNvPr id="27" name="object 27"/>
              <p:cNvSpPr/>
              <p:nvPr/>
            </p:nvSpPr>
            <p:spPr>
              <a:xfrm>
                <a:off x="7540752" y="1613916"/>
                <a:ext cx="1568450" cy="4832985"/>
              </a:xfrm>
              <a:custGeom>
                <a:avLst/>
                <a:gdLst/>
                <a:ahLst/>
                <a:cxnLst/>
                <a:rect l="l" t="t" r="r" b="b"/>
                <a:pathLst>
                  <a:path w="1568450" h="4832985">
                    <a:moveTo>
                      <a:pt x="0" y="4832604"/>
                    </a:moveTo>
                    <a:lnTo>
                      <a:pt x="1568196" y="4832604"/>
                    </a:lnTo>
                    <a:lnTo>
                      <a:pt x="1568196" y="0"/>
                    </a:lnTo>
                    <a:lnTo>
                      <a:pt x="0" y="0"/>
                    </a:lnTo>
                    <a:lnTo>
                      <a:pt x="0" y="4832604"/>
                    </a:lnTo>
                    <a:close/>
                  </a:path>
                </a:pathLst>
              </a:custGeom>
              <a:ln w="12700">
                <a:solidFill>
                  <a:srgbClr val="2E528F"/>
                </a:solidFill>
              </a:ln>
            </p:spPr>
            <p:txBody>
              <a:bodyPr wrap="square" lIns="0" tIns="0" rIns="0" bIns="0" rtlCol="0"/>
              <a:lstStyle/>
              <a:p>
                <a:endParaRPr/>
              </a:p>
            </p:txBody>
          </p:sp>
          <p:sp>
            <p:nvSpPr>
              <p:cNvPr id="28" name="object 28"/>
              <p:cNvSpPr/>
              <p:nvPr/>
            </p:nvSpPr>
            <p:spPr>
              <a:xfrm>
                <a:off x="4427219" y="2644140"/>
                <a:ext cx="1424940" cy="401320"/>
              </a:xfrm>
              <a:custGeom>
                <a:avLst/>
                <a:gdLst/>
                <a:ahLst/>
                <a:cxnLst/>
                <a:rect l="l" t="t" r="r" b="b"/>
                <a:pathLst>
                  <a:path w="1424939" h="401319">
                    <a:moveTo>
                      <a:pt x="1424939" y="0"/>
                    </a:moveTo>
                    <a:lnTo>
                      <a:pt x="0" y="0"/>
                    </a:lnTo>
                    <a:lnTo>
                      <a:pt x="0" y="400812"/>
                    </a:lnTo>
                    <a:lnTo>
                      <a:pt x="1424939" y="400812"/>
                    </a:lnTo>
                    <a:lnTo>
                      <a:pt x="1424939" y="0"/>
                    </a:lnTo>
                    <a:close/>
                  </a:path>
                </a:pathLst>
              </a:custGeom>
              <a:solidFill>
                <a:srgbClr val="DAE2F3"/>
              </a:solidFill>
            </p:spPr>
            <p:txBody>
              <a:bodyPr wrap="square" lIns="0" tIns="0" rIns="0" bIns="0" rtlCol="0"/>
              <a:lstStyle/>
              <a:p>
                <a:endParaRPr/>
              </a:p>
            </p:txBody>
          </p:sp>
          <p:sp>
            <p:nvSpPr>
              <p:cNvPr id="29" name="object 29"/>
              <p:cNvSpPr/>
              <p:nvPr/>
            </p:nvSpPr>
            <p:spPr>
              <a:xfrm>
                <a:off x="4427219" y="2644140"/>
                <a:ext cx="1424940" cy="401320"/>
              </a:xfrm>
              <a:custGeom>
                <a:avLst/>
                <a:gdLst/>
                <a:ahLst/>
                <a:cxnLst/>
                <a:rect l="l" t="t" r="r" b="b"/>
                <a:pathLst>
                  <a:path w="1424939" h="401319">
                    <a:moveTo>
                      <a:pt x="0" y="400812"/>
                    </a:moveTo>
                    <a:lnTo>
                      <a:pt x="1424939" y="400812"/>
                    </a:lnTo>
                    <a:lnTo>
                      <a:pt x="1424939" y="0"/>
                    </a:lnTo>
                    <a:lnTo>
                      <a:pt x="0" y="0"/>
                    </a:lnTo>
                    <a:lnTo>
                      <a:pt x="0" y="400812"/>
                    </a:lnTo>
                    <a:close/>
                  </a:path>
                </a:pathLst>
              </a:custGeom>
              <a:ln w="12699">
                <a:solidFill>
                  <a:srgbClr val="2E528F"/>
                </a:solidFill>
              </a:ln>
            </p:spPr>
            <p:txBody>
              <a:bodyPr wrap="square" lIns="0" tIns="0" rIns="0" bIns="0" rtlCol="0"/>
              <a:lstStyle/>
              <a:p>
                <a:endParaRPr/>
              </a:p>
            </p:txBody>
          </p:sp>
          <p:sp>
            <p:nvSpPr>
              <p:cNvPr id="30" name="object 30"/>
              <p:cNvSpPr/>
              <p:nvPr/>
            </p:nvSpPr>
            <p:spPr>
              <a:xfrm>
                <a:off x="5992367" y="2644140"/>
                <a:ext cx="1424940" cy="401320"/>
              </a:xfrm>
              <a:custGeom>
                <a:avLst/>
                <a:gdLst/>
                <a:ahLst/>
                <a:cxnLst/>
                <a:rect l="l" t="t" r="r" b="b"/>
                <a:pathLst>
                  <a:path w="1424940" h="401319">
                    <a:moveTo>
                      <a:pt x="1424939" y="0"/>
                    </a:moveTo>
                    <a:lnTo>
                      <a:pt x="0" y="0"/>
                    </a:lnTo>
                    <a:lnTo>
                      <a:pt x="0" y="400812"/>
                    </a:lnTo>
                    <a:lnTo>
                      <a:pt x="1424939" y="400812"/>
                    </a:lnTo>
                    <a:lnTo>
                      <a:pt x="1424939" y="0"/>
                    </a:lnTo>
                    <a:close/>
                  </a:path>
                </a:pathLst>
              </a:custGeom>
              <a:solidFill>
                <a:srgbClr val="DAE2F3"/>
              </a:solidFill>
            </p:spPr>
            <p:txBody>
              <a:bodyPr wrap="square" lIns="0" tIns="0" rIns="0" bIns="0" rtlCol="0"/>
              <a:lstStyle/>
              <a:p>
                <a:endParaRPr/>
              </a:p>
            </p:txBody>
          </p:sp>
          <p:sp>
            <p:nvSpPr>
              <p:cNvPr id="31" name="object 31"/>
              <p:cNvSpPr/>
              <p:nvPr/>
            </p:nvSpPr>
            <p:spPr>
              <a:xfrm>
                <a:off x="5992367" y="2644140"/>
                <a:ext cx="1424940" cy="401320"/>
              </a:xfrm>
              <a:custGeom>
                <a:avLst/>
                <a:gdLst/>
                <a:ahLst/>
                <a:cxnLst/>
                <a:rect l="l" t="t" r="r" b="b"/>
                <a:pathLst>
                  <a:path w="1424940" h="401319">
                    <a:moveTo>
                      <a:pt x="0" y="400812"/>
                    </a:moveTo>
                    <a:lnTo>
                      <a:pt x="1424939" y="400812"/>
                    </a:lnTo>
                    <a:lnTo>
                      <a:pt x="1424939" y="0"/>
                    </a:lnTo>
                    <a:lnTo>
                      <a:pt x="0" y="0"/>
                    </a:lnTo>
                    <a:lnTo>
                      <a:pt x="0" y="400812"/>
                    </a:lnTo>
                    <a:close/>
                  </a:path>
                </a:pathLst>
              </a:custGeom>
              <a:ln w="12699">
                <a:solidFill>
                  <a:srgbClr val="2E528F"/>
                </a:solidFill>
              </a:ln>
            </p:spPr>
            <p:txBody>
              <a:bodyPr wrap="square" lIns="0" tIns="0" rIns="0" bIns="0" rtlCol="0"/>
              <a:lstStyle/>
              <a:p>
                <a:endParaRPr/>
              </a:p>
            </p:txBody>
          </p:sp>
          <p:sp>
            <p:nvSpPr>
              <p:cNvPr id="32" name="object 32"/>
              <p:cNvSpPr/>
              <p:nvPr/>
            </p:nvSpPr>
            <p:spPr>
              <a:xfrm>
                <a:off x="7559040" y="2636519"/>
                <a:ext cx="1424940" cy="402590"/>
              </a:xfrm>
              <a:custGeom>
                <a:avLst/>
                <a:gdLst/>
                <a:ahLst/>
                <a:cxnLst/>
                <a:rect l="l" t="t" r="r" b="b"/>
                <a:pathLst>
                  <a:path w="1424940" h="402589">
                    <a:moveTo>
                      <a:pt x="1424940" y="0"/>
                    </a:moveTo>
                    <a:lnTo>
                      <a:pt x="0" y="0"/>
                    </a:lnTo>
                    <a:lnTo>
                      <a:pt x="0" y="402336"/>
                    </a:lnTo>
                    <a:lnTo>
                      <a:pt x="1424940" y="402336"/>
                    </a:lnTo>
                    <a:lnTo>
                      <a:pt x="1424940" y="0"/>
                    </a:lnTo>
                    <a:close/>
                  </a:path>
                </a:pathLst>
              </a:custGeom>
              <a:solidFill>
                <a:srgbClr val="DAE2F3"/>
              </a:solidFill>
            </p:spPr>
            <p:txBody>
              <a:bodyPr wrap="square" lIns="0" tIns="0" rIns="0" bIns="0" rtlCol="0"/>
              <a:lstStyle/>
              <a:p>
                <a:endParaRPr/>
              </a:p>
            </p:txBody>
          </p:sp>
          <p:sp>
            <p:nvSpPr>
              <p:cNvPr id="33" name="object 33"/>
              <p:cNvSpPr/>
              <p:nvPr/>
            </p:nvSpPr>
            <p:spPr>
              <a:xfrm>
                <a:off x="7559040" y="2636519"/>
                <a:ext cx="1424940" cy="402590"/>
              </a:xfrm>
              <a:custGeom>
                <a:avLst/>
                <a:gdLst/>
                <a:ahLst/>
                <a:cxnLst/>
                <a:rect l="l" t="t" r="r" b="b"/>
                <a:pathLst>
                  <a:path w="1424940" h="402589">
                    <a:moveTo>
                      <a:pt x="0" y="402336"/>
                    </a:moveTo>
                    <a:lnTo>
                      <a:pt x="1424940" y="402336"/>
                    </a:lnTo>
                    <a:lnTo>
                      <a:pt x="1424940" y="0"/>
                    </a:lnTo>
                    <a:lnTo>
                      <a:pt x="0" y="0"/>
                    </a:lnTo>
                    <a:lnTo>
                      <a:pt x="0" y="402336"/>
                    </a:lnTo>
                    <a:close/>
                  </a:path>
                </a:pathLst>
              </a:custGeom>
              <a:ln w="12700">
                <a:solidFill>
                  <a:srgbClr val="2E528F"/>
                </a:solidFill>
              </a:ln>
            </p:spPr>
            <p:txBody>
              <a:bodyPr wrap="square" lIns="0" tIns="0" rIns="0" bIns="0" rtlCol="0"/>
              <a:lstStyle/>
              <a:p>
                <a:endParaRPr/>
              </a:p>
            </p:txBody>
          </p:sp>
          <p:sp>
            <p:nvSpPr>
              <p:cNvPr id="34" name="object 34"/>
              <p:cNvSpPr/>
              <p:nvPr/>
            </p:nvSpPr>
            <p:spPr>
              <a:xfrm>
                <a:off x="2831591" y="3672839"/>
                <a:ext cx="1424940" cy="402590"/>
              </a:xfrm>
              <a:custGeom>
                <a:avLst/>
                <a:gdLst/>
                <a:ahLst/>
                <a:cxnLst/>
                <a:rect l="l" t="t" r="r" b="b"/>
                <a:pathLst>
                  <a:path w="1424939" h="402589">
                    <a:moveTo>
                      <a:pt x="1424940" y="0"/>
                    </a:moveTo>
                    <a:lnTo>
                      <a:pt x="0" y="0"/>
                    </a:lnTo>
                    <a:lnTo>
                      <a:pt x="0" y="402336"/>
                    </a:lnTo>
                    <a:lnTo>
                      <a:pt x="1424940" y="402336"/>
                    </a:lnTo>
                    <a:lnTo>
                      <a:pt x="1424940" y="0"/>
                    </a:lnTo>
                    <a:close/>
                  </a:path>
                </a:pathLst>
              </a:custGeom>
              <a:solidFill>
                <a:srgbClr val="DAE2F3"/>
              </a:solidFill>
            </p:spPr>
            <p:txBody>
              <a:bodyPr wrap="square" lIns="0" tIns="0" rIns="0" bIns="0" rtlCol="0"/>
              <a:lstStyle/>
              <a:p>
                <a:endParaRPr/>
              </a:p>
            </p:txBody>
          </p:sp>
          <p:sp>
            <p:nvSpPr>
              <p:cNvPr id="35" name="object 35"/>
              <p:cNvSpPr/>
              <p:nvPr/>
            </p:nvSpPr>
            <p:spPr>
              <a:xfrm>
                <a:off x="2831591" y="3672839"/>
                <a:ext cx="1424940" cy="402590"/>
              </a:xfrm>
              <a:custGeom>
                <a:avLst/>
                <a:gdLst/>
                <a:ahLst/>
                <a:cxnLst/>
                <a:rect l="l" t="t" r="r" b="b"/>
                <a:pathLst>
                  <a:path w="1424939" h="402589">
                    <a:moveTo>
                      <a:pt x="0" y="402336"/>
                    </a:moveTo>
                    <a:lnTo>
                      <a:pt x="1424940" y="402336"/>
                    </a:lnTo>
                    <a:lnTo>
                      <a:pt x="1424940" y="0"/>
                    </a:lnTo>
                    <a:lnTo>
                      <a:pt x="0" y="0"/>
                    </a:lnTo>
                    <a:lnTo>
                      <a:pt x="0" y="402336"/>
                    </a:lnTo>
                    <a:close/>
                  </a:path>
                </a:pathLst>
              </a:custGeom>
              <a:ln w="12700">
                <a:solidFill>
                  <a:srgbClr val="2E528F"/>
                </a:solidFill>
              </a:ln>
            </p:spPr>
            <p:txBody>
              <a:bodyPr wrap="square" lIns="0" tIns="0" rIns="0" bIns="0" rtlCol="0"/>
              <a:lstStyle/>
              <a:p>
                <a:endParaRPr/>
              </a:p>
            </p:txBody>
          </p:sp>
          <p:sp>
            <p:nvSpPr>
              <p:cNvPr id="36" name="object 36"/>
              <p:cNvSpPr/>
              <p:nvPr/>
            </p:nvSpPr>
            <p:spPr>
              <a:xfrm>
                <a:off x="4427219" y="3672839"/>
                <a:ext cx="1424940" cy="402590"/>
              </a:xfrm>
              <a:custGeom>
                <a:avLst/>
                <a:gdLst/>
                <a:ahLst/>
                <a:cxnLst/>
                <a:rect l="l" t="t" r="r" b="b"/>
                <a:pathLst>
                  <a:path w="1424939" h="402589">
                    <a:moveTo>
                      <a:pt x="1424939" y="0"/>
                    </a:moveTo>
                    <a:lnTo>
                      <a:pt x="0" y="0"/>
                    </a:lnTo>
                    <a:lnTo>
                      <a:pt x="0" y="402336"/>
                    </a:lnTo>
                    <a:lnTo>
                      <a:pt x="1424939" y="402336"/>
                    </a:lnTo>
                    <a:lnTo>
                      <a:pt x="1424939" y="0"/>
                    </a:lnTo>
                    <a:close/>
                  </a:path>
                </a:pathLst>
              </a:custGeom>
              <a:solidFill>
                <a:srgbClr val="DAE2F3"/>
              </a:solidFill>
            </p:spPr>
            <p:txBody>
              <a:bodyPr wrap="square" lIns="0" tIns="0" rIns="0" bIns="0" rtlCol="0"/>
              <a:lstStyle/>
              <a:p>
                <a:endParaRPr/>
              </a:p>
            </p:txBody>
          </p:sp>
          <p:sp>
            <p:nvSpPr>
              <p:cNvPr id="37" name="object 37"/>
              <p:cNvSpPr/>
              <p:nvPr/>
            </p:nvSpPr>
            <p:spPr>
              <a:xfrm>
                <a:off x="4427219" y="3672839"/>
                <a:ext cx="1424940" cy="402590"/>
              </a:xfrm>
              <a:custGeom>
                <a:avLst/>
                <a:gdLst/>
                <a:ahLst/>
                <a:cxnLst/>
                <a:rect l="l" t="t" r="r" b="b"/>
                <a:pathLst>
                  <a:path w="1424939" h="402589">
                    <a:moveTo>
                      <a:pt x="0" y="402336"/>
                    </a:moveTo>
                    <a:lnTo>
                      <a:pt x="1424939" y="402336"/>
                    </a:lnTo>
                    <a:lnTo>
                      <a:pt x="1424939" y="0"/>
                    </a:lnTo>
                    <a:lnTo>
                      <a:pt x="0" y="0"/>
                    </a:lnTo>
                    <a:lnTo>
                      <a:pt x="0" y="402336"/>
                    </a:lnTo>
                    <a:close/>
                  </a:path>
                </a:pathLst>
              </a:custGeom>
              <a:ln w="12700">
                <a:solidFill>
                  <a:srgbClr val="2E528F"/>
                </a:solidFill>
              </a:ln>
            </p:spPr>
            <p:txBody>
              <a:bodyPr wrap="square" lIns="0" tIns="0" rIns="0" bIns="0" rtlCol="0"/>
              <a:lstStyle/>
              <a:p>
                <a:endParaRPr/>
              </a:p>
            </p:txBody>
          </p:sp>
          <p:sp>
            <p:nvSpPr>
              <p:cNvPr id="38" name="object 38"/>
              <p:cNvSpPr/>
              <p:nvPr/>
            </p:nvSpPr>
            <p:spPr>
              <a:xfrm>
                <a:off x="5992367" y="3672839"/>
                <a:ext cx="1424940" cy="402590"/>
              </a:xfrm>
              <a:custGeom>
                <a:avLst/>
                <a:gdLst/>
                <a:ahLst/>
                <a:cxnLst/>
                <a:rect l="l" t="t" r="r" b="b"/>
                <a:pathLst>
                  <a:path w="1424940" h="402589">
                    <a:moveTo>
                      <a:pt x="1424939" y="0"/>
                    </a:moveTo>
                    <a:lnTo>
                      <a:pt x="0" y="0"/>
                    </a:lnTo>
                    <a:lnTo>
                      <a:pt x="0" y="402336"/>
                    </a:lnTo>
                    <a:lnTo>
                      <a:pt x="1424939" y="402336"/>
                    </a:lnTo>
                    <a:lnTo>
                      <a:pt x="1424939" y="0"/>
                    </a:lnTo>
                    <a:close/>
                  </a:path>
                </a:pathLst>
              </a:custGeom>
              <a:solidFill>
                <a:srgbClr val="DAE2F3"/>
              </a:solidFill>
            </p:spPr>
            <p:txBody>
              <a:bodyPr wrap="square" lIns="0" tIns="0" rIns="0" bIns="0" rtlCol="0"/>
              <a:lstStyle/>
              <a:p>
                <a:endParaRPr/>
              </a:p>
            </p:txBody>
          </p:sp>
          <p:sp>
            <p:nvSpPr>
              <p:cNvPr id="39" name="object 39"/>
              <p:cNvSpPr/>
              <p:nvPr/>
            </p:nvSpPr>
            <p:spPr>
              <a:xfrm>
                <a:off x="5992367" y="3672839"/>
                <a:ext cx="1424940" cy="402590"/>
              </a:xfrm>
              <a:custGeom>
                <a:avLst/>
                <a:gdLst/>
                <a:ahLst/>
                <a:cxnLst/>
                <a:rect l="l" t="t" r="r" b="b"/>
                <a:pathLst>
                  <a:path w="1424940" h="402589">
                    <a:moveTo>
                      <a:pt x="0" y="402336"/>
                    </a:moveTo>
                    <a:lnTo>
                      <a:pt x="1424939" y="402336"/>
                    </a:lnTo>
                    <a:lnTo>
                      <a:pt x="1424939" y="0"/>
                    </a:lnTo>
                    <a:lnTo>
                      <a:pt x="0" y="0"/>
                    </a:lnTo>
                    <a:lnTo>
                      <a:pt x="0" y="402336"/>
                    </a:lnTo>
                    <a:close/>
                  </a:path>
                </a:pathLst>
              </a:custGeom>
              <a:ln w="12700">
                <a:solidFill>
                  <a:srgbClr val="2E528F"/>
                </a:solidFill>
              </a:ln>
            </p:spPr>
            <p:txBody>
              <a:bodyPr wrap="square" lIns="0" tIns="0" rIns="0" bIns="0" rtlCol="0"/>
              <a:lstStyle/>
              <a:p>
                <a:endParaRPr/>
              </a:p>
            </p:txBody>
          </p:sp>
          <p:sp>
            <p:nvSpPr>
              <p:cNvPr id="40" name="object 40"/>
              <p:cNvSpPr/>
              <p:nvPr/>
            </p:nvSpPr>
            <p:spPr>
              <a:xfrm>
                <a:off x="7559040" y="3666744"/>
                <a:ext cx="1424940" cy="401320"/>
              </a:xfrm>
              <a:custGeom>
                <a:avLst/>
                <a:gdLst/>
                <a:ahLst/>
                <a:cxnLst/>
                <a:rect l="l" t="t" r="r" b="b"/>
                <a:pathLst>
                  <a:path w="1424940" h="401320">
                    <a:moveTo>
                      <a:pt x="1424940" y="0"/>
                    </a:moveTo>
                    <a:lnTo>
                      <a:pt x="0" y="0"/>
                    </a:lnTo>
                    <a:lnTo>
                      <a:pt x="0" y="400811"/>
                    </a:lnTo>
                    <a:lnTo>
                      <a:pt x="1424940" y="400811"/>
                    </a:lnTo>
                    <a:lnTo>
                      <a:pt x="1424940" y="0"/>
                    </a:lnTo>
                    <a:close/>
                  </a:path>
                </a:pathLst>
              </a:custGeom>
              <a:solidFill>
                <a:srgbClr val="DAE2F3"/>
              </a:solidFill>
            </p:spPr>
            <p:txBody>
              <a:bodyPr wrap="square" lIns="0" tIns="0" rIns="0" bIns="0" rtlCol="0"/>
              <a:lstStyle/>
              <a:p>
                <a:endParaRPr/>
              </a:p>
            </p:txBody>
          </p:sp>
          <p:sp>
            <p:nvSpPr>
              <p:cNvPr id="41" name="object 41"/>
              <p:cNvSpPr/>
              <p:nvPr/>
            </p:nvSpPr>
            <p:spPr>
              <a:xfrm>
                <a:off x="7559040" y="3666744"/>
                <a:ext cx="1424940" cy="401320"/>
              </a:xfrm>
              <a:custGeom>
                <a:avLst/>
                <a:gdLst/>
                <a:ahLst/>
                <a:cxnLst/>
                <a:rect l="l" t="t" r="r" b="b"/>
                <a:pathLst>
                  <a:path w="1424940" h="401320">
                    <a:moveTo>
                      <a:pt x="0" y="400811"/>
                    </a:moveTo>
                    <a:lnTo>
                      <a:pt x="1424940" y="400811"/>
                    </a:lnTo>
                    <a:lnTo>
                      <a:pt x="1424940" y="0"/>
                    </a:lnTo>
                    <a:lnTo>
                      <a:pt x="0" y="0"/>
                    </a:lnTo>
                    <a:lnTo>
                      <a:pt x="0" y="400811"/>
                    </a:lnTo>
                    <a:close/>
                  </a:path>
                </a:pathLst>
              </a:custGeom>
              <a:ln w="12700">
                <a:solidFill>
                  <a:srgbClr val="2E528F"/>
                </a:solidFill>
              </a:ln>
            </p:spPr>
            <p:txBody>
              <a:bodyPr wrap="square" lIns="0" tIns="0" rIns="0" bIns="0" rtlCol="0"/>
              <a:lstStyle/>
              <a:p>
                <a:endParaRPr/>
              </a:p>
            </p:txBody>
          </p:sp>
          <p:sp>
            <p:nvSpPr>
              <p:cNvPr id="42" name="object 42"/>
              <p:cNvSpPr/>
              <p:nvPr/>
            </p:nvSpPr>
            <p:spPr>
              <a:xfrm>
                <a:off x="2834639" y="4704588"/>
                <a:ext cx="1424940" cy="401320"/>
              </a:xfrm>
              <a:custGeom>
                <a:avLst/>
                <a:gdLst/>
                <a:ahLst/>
                <a:cxnLst/>
                <a:rect l="l" t="t" r="r" b="b"/>
                <a:pathLst>
                  <a:path w="1424939" h="401320">
                    <a:moveTo>
                      <a:pt x="1424939" y="0"/>
                    </a:moveTo>
                    <a:lnTo>
                      <a:pt x="0" y="0"/>
                    </a:lnTo>
                    <a:lnTo>
                      <a:pt x="0" y="400812"/>
                    </a:lnTo>
                    <a:lnTo>
                      <a:pt x="1424939" y="400812"/>
                    </a:lnTo>
                    <a:lnTo>
                      <a:pt x="1424939" y="0"/>
                    </a:lnTo>
                    <a:close/>
                  </a:path>
                </a:pathLst>
              </a:custGeom>
              <a:solidFill>
                <a:srgbClr val="DAE2F3"/>
              </a:solidFill>
            </p:spPr>
            <p:txBody>
              <a:bodyPr wrap="square" lIns="0" tIns="0" rIns="0" bIns="0" rtlCol="0"/>
              <a:lstStyle/>
              <a:p>
                <a:endParaRPr/>
              </a:p>
            </p:txBody>
          </p:sp>
          <p:sp>
            <p:nvSpPr>
              <p:cNvPr id="43" name="object 43"/>
              <p:cNvSpPr/>
              <p:nvPr/>
            </p:nvSpPr>
            <p:spPr>
              <a:xfrm>
                <a:off x="2834639" y="4704588"/>
                <a:ext cx="1424940" cy="401320"/>
              </a:xfrm>
              <a:custGeom>
                <a:avLst/>
                <a:gdLst/>
                <a:ahLst/>
                <a:cxnLst/>
                <a:rect l="l" t="t" r="r" b="b"/>
                <a:pathLst>
                  <a:path w="1424939" h="401320">
                    <a:moveTo>
                      <a:pt x="0" y="400812"/>
                    </a:moveTo>
                    <a:lnTo>
                      <a:pt x="1424939" y="400812"/>
                    </a:lnTo>
                    <a:lnTo>
                      <a:pt x="1424939" y="0"/>
                    </a:lnTo>
                    <a:lnTo>
                      <a:pt x="0" y="0"/>
                    </a:lnTo>
                    <a:lnTo>
                      <a:pt x="0" y="400812"/>
                    </a:lnTo>
                    <a:close/>
                  </a:path>
                </a:pathLst>
              </a:custGeom>
              <a:ln w="12699">
                <a:solidFill>
                  <a:srgbClr val="2E528F"/>
                </a:solidFill>
              </a:ln>
            </p:spPr>
            <p:txBody>
              <a:bodyPr wrap="square" lIns="0" tIns="0" rIns="0" bIns="0" rtlCol="0"/>
              <a:lstStyle/>
              <a:p>
                <a:endParaRPr/>
              </a:p>
            </p:txBody>
          </p:sp>
          <p:sp>
            <p:nvSpPr>
              <p:cNvPr id="44" name="object 44"/>
              <p:cNvSpPr/>
              <p:nvPr/>
            </p:nvSpPr>
            <p:spPr>
              <a:xfrm>
                <a:off x="4430267" y="4704588"/>
                <a:ext cx="1424940" cy="401320"/>
              </a:xfrm>
              <a:custGeom>
                <a:avLst/>
                <a:gdLst/>
                <a:ahLst/>
                <a:cxnLst/>
                <a:rect l="l" t="t" r="r" b="b"/>
                <a:pathLst>
                  <a:path w="1424939" h="401320">
                    <a:moveTo>
                      <a:pt x="1424939" y="0"/>
                    </a:moveTo>
                    <a:lnTo>
                      <a:pt x="0" y="0"/>
                    </a:lnTo>
                    <a:lnTo>
                      <a:pt x="0" y="400812"/>
                    </a:lnTo>
                    <a:lnTo>
                      <a:pt x="1424939" y="400812"/>
                    </a:lnTo>
                    <a:lnTo>
                      <a:pt x="1424939" y="0"/>
                    </a:lnTo>
                    <a:close/>
                  </a:path>
                </a:pathLst>
              </a:custGeom>
              <a:solidFill>
                <a:srgbClr val="DAE2F3"/>
              </a:solidFill>
            </p:spPr>
            <p:txBody>
              <a:bodyPr wrap="square" lIns="0" tIns="0" rIns="0" bIns="0" rtlCol="0"/>
              <a:lstStyle/>
              <a:p>
                <a:endParaRPr/>
              </a:p>
            </p:txBody>
          </p:sp>
          <p:sp>
            <p:nvSpPr>
              <p:cNvPr id="45" name="object 45"/>
              <p:cNvSpPr/>
              <p:nvPr/>
            </p:nvSpPr>
            <p:spPr>
              <a:xfrm>
                <a:off x="4430267" y="4704588"/>
                <a:ext cx="1424940" cy="401320"/>
              </a:xfrm>
              <a:custGeom>
                <a:avLst/>
                <a:gdLst/>
                <a:ahLst/>
                <a:cxnLst/>
                <a:rect l="l" t="t" r="r" b="b"/>
                <a:pathLst>
                  <a:path w="1424939" h="401320">
                    <a:moveTo>
                      <a:pt x="0" y="400812"/>
                    </a:moveTo>
                    <a:lnTo>
                      <a:pt x="1424939" y="400812"/>
                    </a:lnTo>
                    <a:lnTo>
                      <a:pt x="1424939" y="0"/>
                    </a:lnTo>
                    <a:lnTo>
                      <a:pt x="0" y="0"/>
                    </a:lnTo>
                    <a:lnTo>
                      <a:pt x="0" y="400812"/>
                    </a:lnTo>
                    <a:close/>
                  </a:path>
                </a:pathLst>
              </a:custGeom>
              <a:ln w="12699">
                <a:solidFill>
                  <a:srgbClr val="2E528F"/>
                </a:solidFill>
              </a:ln>
            </p:spPr>
            <p:txBody>
              <a:bodyPr wrap="square" lIns="0" tIns="0" rIns="0" bIns="0" rtlCol="0"/>
              <a:lstStyle/>
              <a:p>
                <a:endParaRPr/>
              </a:p>
            </p:txBody>
          </p:sp>
          <p:sp>
            <p:nvSpPr>
              <p:cNvPr id="46" name="object 46"/>
              <p:cNvSpPr/>
              <p:nvPr/>
            </p:nvSpPr>
            <p:spPr>
              <a:xfrm>
                <a:off x="5995416" y="4704588"/>
                <a:ext cx="1424940" cy="401320"/>
              </a:xfrm>
              <a:custGeom>
                <a:avLst/>
                <a:gdLst/>
                <a:ahLst/>
                <a:cxnLst/>
                <a:rect l="l" t="t" r="r" b="b"/>
                <a:pathLst>
                  <a:path w="1424940" h="401320">
                    <a:moveTo>
                      <a:pt x="1424939" y="0"/>
                    </a:moveTo>
                    <a:lnTo>
                      <a:pt x="0" y="0"/>
                    </a:lnTo>
                    <a:lnTo>
                      <a:pt x="0" y="400812"/>
                    </a:lnTo>
                    <a:lnTo>
                      <a:pt x="1424939" y="400812"/>
                    </a:lnTo>
                    <a:lnTo>
                      <a:pt x="1424939" y="0"/>
                    </a:lnTo>
                    <a:close/>
                  </a:path>
                </a:pathLst>
              </a:custGeom>
              <a:solidFill>
                <a:srgbClr val="DAE2F3"/>
              </a:solidFill>
            </p:spPr>
            <p:txBody>
              <a:bodyPr wrap="square" lIns="0" tIns="0" rIns="0" bIns="0" rtlCol="0"/>
              <a:lstStyle/>
              <a:p>
                <a:endParaRPr/>
              </a:p>
            </p:txBody>
          </p:sp>
          <p:sp>
            <p:nvSpPr>
              <p:cNvPr id="47" name="object 47"/>
              <p:cNvSpPr/>
              <p:nvPr/>
            </p:nvSpPr>
            <p:spPr>
              <a:xfrm>
                <a:off x="5995416" y="4704588"/>
                <a:ext cx="1424940" cy="401320"/>
              </a:xfrm>
              <a:custGeom>
                <a:avLst/>
                <a:gdLst/>
                <a:ahLst/>
                <a:cxnLst/>
                <a:rect l="l" t="t" r="r" b="b"/>
                <a:pathLst>
                  <a:path w="1424940" h="401320">
                    <a:moveTo>
                      <a:pt x="0" y="400812"/>
                    </a:moveTo>
                    <a:lnTo>
                      <a:pt x="1424939" y="400812"/>
                    </a:lnTo>
                    <a:lnTo>
                      <a:pt x="1424939" y="0"/>
                    </a:lnTo>
                    <a:lnTo>
                      <a:pt x="0" y="0"/>
                    </a:lnTo>
                    <a:lnTo>
                      <a:pt x="0" y="400812"/>
                    </a:lnTo>
                    <a:close/>
                  </a:path>
                </a:pathLst>
              </a:custGeom>
              <a:ln w="12699">
                <a:solidFill>
                  <a:srgbClr val="2E528F"/>
                </a:solidFill>
              </a:ln>
            </p:spPr>
            <p:txBody>
              <a:bodyPr wrap="square" lIns="0" tIns="0" rIns="0" bIns="0" rtlCol="0"/>
              <a:lstStyle/>
              <a:p>
                <a:endParaRPr/>
              </a:p>
            </p:txBody>
          </p:sp>
          <p:sp>
            <p:nvSpPr>
              <p:cNvPr id="48" name="object 48"/>
              <p:cNvSpPr/>
              <p:nvPr/>
            </p:nvSpPr>
            <p:spPr>
              <a:xfrm>
                <a:off x="7559040" y="4696967"/>
                <a:ext cx="1424940" cy="401320"/>
              </a:xfrm>
              <a:custGeom>
                <a:avLst/>
                <a:gdLst/>
                <a:ahLst/>
                <a:cxnLst/>
                <a:rect l="l" t="t" r="r" b="b"/>
                <a:pathLst>
                  <a:path w="1424940" h="401320">
                    <a:moveTo>
                      <a:pt x="1424940" y="0"/>
                    </a:moveTo>
                    <a:lnTo>
                      <a:pt x="0" y="0"/>
                    </a:lnTo>
                    <a:lnTo>
                      <a:pt x="0" y="400811"/>
                    </a:lnTo>
                    <a:lnTo>
                      <a:pt x="1424940" y="400811"/>
                    </a:lnTo>
                    <a:lnTo>
                      <a:pt x="1424940" y="0"/>
                    </a:lnTo>
                    <a:close/>
                  </a:path>
                </a:pathLst>
              </a:custGeom>
              <a:solidFill>
                <a:srgbClr val="DAE2F3"/>
              </a:solidFill>
            </p:spPr>
            <p:txBody>
              <a:bodyPr wrap="square" lIns="0" tIns="0" rIns="0" bIns="0" rtlCol="0"/>
              <a:lstStyle/>
              <a:p>
                <a:endParaRPr/>
              </a:p>
            </p:txBody>
          </p:sp>
          <p:sp>
            <p:nvSpPr>
              <p:cNvPr id="49" name="object 49"/>
              <p:cNvSpPr/>
              <p:nvPr/>
            </p:nvSpPr>
            <p:spPr>
              <a:xfrm>
                <a:off x="7559040" y="4696967"/>
                <a:ext cx="1424940" cy="401320"/>
              </a:xfrm>
              <a:custGeom>
                <a:avLst/>
                <a:gdLst/>
                <a:ahLst/>
                <a:cxnLst/>
                <a:rect l="l" t="t" r="r" b="b"/>
                <a:pathLst>
                  <a:path w="1424940" h="401320">
                    <a:moveTo>
                      <a:pt x="0" y="400811"/>
                    </a:moveTo>
                    <a:lnTo>
                      <a:pt x="1424940" y="400811"/>
                    </a:lnTo>
                    <a:lnTo>
                      <a:pt x="1424940" y="0"/>
                    </a:lnTo>
                    <a:lnTo>
                      <a:pt x="0" y="0"/>
                    </a:lnTo>
                    <a:lnTo>
                      <a:pt x="0" y="400811"/>
                    </a:lnTo>
                    <a:close/>
                  </a:path>
                </a:pathLst>
              </a:custGeom>
              <a:ln w="12700">
                <a:solidFill>
                  <a:srgbClr val="2E528F"/>
                </a:solidFill>
              </a:ln>
            </p:spPr>
            <p:txBody>
              <a:bodyPr wrap="square" lIns="0" tIns="0" rIns="0" bIns="0" rtlCol="0"/>
              <a:lstStyle/>
              <a:p>
                <a:endParaRPr/>
              </a:p>
            </p:txBody>
          </p:sp>
          <p:sp>
            <p:nvSpPr>
              <p:cNvPr id="50" name="object 50"/>
              <p:cNvSpPr/>
              <p:nvPr/>
            </p:nvSpPr>
            <p:spPr>
              <a:xfrm>
                <a:off x="2837687" y="5655563"/>
                <a:ext cx="1424940" cy="402590"/>
              </a:xfrm>
              <a:custGeom>
                <a:avLst/>
                <a:gdLst/>
                <a:ahLst/>
                <a:cxnLst/>
                <a:rect l="l" t="t" r="r" b="b"/>
                <a:pathLst>
                  <a:path w="1424939" h="402589">
                    <a:moveTo>
                      <a:pt x="1424939" y="0"/>
                    </a:moveTo>
                    <a:lnTo>
                      <a:pt x="0" y="0"/>
                    </a:lnTo>
                    <a:lnTo>
                      <a:pt x="0" y="402336"/>
                    </a:lnTo>
                    <a:lnTo>
                      <a:pt x="1424939" y="402336"/>
                    </a:lnTo>
                    <a:lnTo>
                      <a:pt x="1424939" y="0"/>
                    </a:lnTo>
                    <a:close/>
                  </a:path>
                </a:pathLst>
              </a:custGeom>
              <a:solidFill>
                <a:srgbClr val="DAE2F3"/>
              </a:solidFill>
            </p:spPr>
            <p:txBody>
              <a:bodyPr wrap="square" lIns="0" tIns="0" rIns="0" bIns="0" rtlCol="0"/>
              <a:lstStyle/>
              <a:p>
                <a:endParaRPr/>
              </a:p>
            </p:txBody>
          </p:sp>
          <p:sp>
            <p:nvSpPr>
              <p:cNvPr id="51" name="object 51"/>
              <p:cNvSpPr/>
              <p:nvPr/>
            </p:nvSpPr>
            <p:spPr>
              <a:xfrm>
                <a:off x="2837687" y="5655563"/>
                <a:ext cx="1424940" cy="402590"/>
              </a:xfrm>
              <a:custGeom>
                <a:avLst/>
                <a:gdLst/>
                <a:ahLst/>
                <a:cxnLst/>
                <a:rect l="l" t="t" r="r" b="b"/>
                <a:pathLst>
                  <a:path w="1424939" h="402589">
                    <a:moveTo>
                      <a:pt x="0" y="402336"/>
                    </a:moveTo>
                    <a:lnTo>
                      <a:pt x="1424939" y="402336"/>
                    </a:lnTo>
                    <a:lnTo>
                      <a:pt x="1424939" y="0"/>
                    </a:lnTo>
                    <a:lnTo>
                      <a:pt x="0" y="0"/>
                    </a:lnTo>
                    <a:lnTo>
                      <a:pt x="0" y="402336"/>
                    </a:lnTo>
                    <a:close/>
                  </a:path>
                </a:pathLst>
              </a:custGeom>
              <a:ln w="12700">
                <a:solidFill>
                  <a:srgbClr val="2E528F"/>
                </a:solidFill>
              </a:ln>
            </p:spPr>
            <p:txBody>
              <a:bodyPr wrap="square" lIns="0" tIns="0" rIns="0" bIns="0" rtlCol="0"/>
              <a:lstStyle/>
              <a:p>
                <a:endParaRPr/>
              </a:p>
            </p:txBody>
          </p:sp>
          <p:sp>
            <p:nvSpPr>
              <p:cNvPr id="52" name="object 52"/>
              <p:cNvSpPr/>
              <p:nvPr/>
            </p:nvSpPr>
            <p:spPr>
              <a:xfrm>
                <a:off x="4433316" y="5655563"/>
                <a:ext cx="1424940" cy="402590"/>
              </a:xfrm>
              <a:custGeom>
                <a:avLst/>
                <a:gdLst/>
                <a:ahLst/>
                <a:cxnLst/>
                <a:rect l="l" t="t" r="r" b="b"/>
                <a:pathLst>
                  <a:path w="1424939" h="402589">
                    <a:moveTo>
                      <a:pt x="1424939" y="0"/>
                    </a:moveTo>
                    <a:lnTo>
                      <a:pt x="0" y="0"/>
                    </a:lnTo>
                    <a:lnTo>
                      <a:pt x="0" y="402336"/>
                    </a:lnTo>
                    <a:lnTo>
                      <a:pt x="1424939" y="402336"/>
                    </a:lnTo>
                    <a:lnTo>
                      <a:pt x="1424939" y="0"/>
                    </a:lnTo>
                    <a:close/>
                  </a:path>
                </a:pathLst>
              </a:custGeom>
              <a:solidFill>
                <a:srgbClr val="DAE2F3"/>
              </a:solidFill>
            </p:spPr>
            <p:txBody>
              <a:bodyPr wrap="square" lIns="0" tIns="0" rIns="0" bIns="0" rtlCol="0"/>
              <a:lstStyle/>
              <a:p>
                <a:endParaRPr/>
              </a:p>
            </p:txBody>
          </p:sp>
          <p:sp>
            <p:nvSpPr>
              <p:cNvPr id="53" name="object 53"/>
              <p:cNvSpPr/>
              <p:nvPr/>
            </p:nvSpPr>
            <p:spPr>
              <a:xfrm>
                <a:off x="4433316" y="5655563"/>
                <a:ext cx="1424940" cy="402590"/>
              </a:xfrm>
              <a:custGeom>
                <a:avLst/>
                <a:gdLst/>
                <a:ahLst/>
                <a:cxnLst/>
                <a:rect l="l" t="t" r="r" b="b"/>
                <a:pathLst>
                  <a:path w="1424939" h="402589">
                    <a:moveTo>
                      <a:pt x="0" y="402336"/>
                    </a:moveTo>
                    <a:lnTo>
                      <a:pt x="1424939" y="402336"/>
                    </a:lnTo>
                    <a:lnTo>
                      <a:pt x="1424939" y="0"/>
                    </a:lnTo>
                    <a:lnTo>
                      <a:pt x="0" y="0"/>
                    </a:lnTo>
                    <a:lnTo>
                      <a:pt x="0" y="402336"/>
                    </a:lnTo>
                    <a:close/>
                  </a:path>
                </a:pathLst>
              </a:custGeom>
              <a:ln w="12700">
                <a:solidFill>
                  <a:srgbClr val="2E528F"/>
                </a:solidFill>
              </a:ln>
            </p:spPr>
            <p:txBody>
              <a:bodyPr wrap="square" lIns="0" tIns="0" rIns="0" bIns="0" rtlCol="0"/>
              <a:lstStyle/>
              <a:p>
                <a:endParaRPr/>
              </a:p>
            </p:txBody>
          </p:sp>
          <p:sp>
            <p:nvSpPr>
              <p:cNvPr id="54" name="object 54"/>
              <p:cNvSpPr/>
              <p:nvPr/>
            </p:nvSpPr>
            <p:spPr>
              <a:xfrm>
                <a:off x="5998463" y="5655563"/>
                <a:ext cx="1424940" cy="402590"/>
              </a:xfrm>
              <a:custGeom>
                <a:avLst/>
                <a:gdLst/>
                <a:ahLst/>
                <a:cxnLst/>
                <a:rect l="l" t="t" r="r" b="b"/>
                <a:pathLst>
                  <a:path w="1424940" h="402589">
                    <a:moveTo>
                      <a:pt x="1424939" y="0"/>
                    </a:moveTo>
                    <a:lnTo>
                      <a:pt x="0" y="0"/>
                    </a:lnTo>
                    <a:lnTo>
                      <a:pt x="0" y="402336"/>
                    </a:lnTo>
                    <a:lnTo>
                      <a:pt x="1424939" y="402336"/>
                    </a:lnTo>
                    <a:lnTo>
                      <a:pt x="1424939" y="0"/>
                    </a:lnTo>
                    <a:close/>
                  </a:path>
                </a:pathLst>
              </a:custGeom>
              <a:solidFill>
                <a:srgbClr val="DAE2F3"/>
              </a:solidFill>
            </p:spPr>
            <p:txBody>
              <a:bodyPr wrap="square" lIns="0" tIns="0" rIns="0" bIns="0" rtlCol="0"/>
              <a:lstStyle/>
              <a:p>
                <a:endParaRPr/>
              </a:p>
            </p:txBody>
          </p:sp>
          <p:sp>
            <p:nvSpPr>
              <p:cNvPr id="55" name="object 55"/>
              <p:cNvSpPr/>
              <p:nvPr/>
            </p:nvSpPr>
            <p:spPr>
              <a:xfrm>
                <a:off x="5998463" y="5655563"/>
                <a:ext cx="1424940" cy="402590"/>
              </a:xfrm>
              <a:custGeom>
                <a:avLst/>
                <a:gdLst/>
                <a:ahLst/>
                <a:cxnLst/>
                <a:rect l="l" t="t" r="r" b="b"/>
                <a:pathLst>
                  <a:path w="1424940" h="402589">
                    <a:moveTo>
                      <a:pt x="0" y="402336"/>
                    </a:moveTo>
                    <a:lnTo>
                      <a:pt x="1424939" y="402336"/>
                    </a:lnTo>
                    <a:lnTo>
                      <a:pt x="1424939" y="0"/>
                    </a:lnTo>
                    <a:lnTo>
                      <a:pt x="0" y="0"/>
                    </a:lnTo>
                    <a:lnTo>
                      <a:pt x="0" y="402336"/>
                    </a:lnTo>
                    <a:close/>
                  </a:path>
                </a:pathLst>
              </a:custGeom>
              <a:ln w="12700">
                <a:solidFill>
                  <a:srgbClr val="2E528F"/>
                </a:solidFill>
              </a:ln>
            </p:spPr>
            <p:txBody>
              <a:bodyPr wrap="square" lIns="0" tIns="0" rIns="0" bIns="0" rtlCol="0"/>
              <a:lstStyle/>
              <a:p>
                <a:endParaRPr/>
              </a:p>
            </p:txBody>
          </p:sp>
          <p:sp>
            <p:nvSpPr>
              <p:cNvPr id="56" name="object 56"/>
              <p:cNvSpPr/>
              <p:nvPr/>
            </p:nvSpPr>
            <p:spPr>
              <a:xfrm>
                <a:off x="7566659" y="5649468"/>
                <a:ext cx="1423670" cy="401320"/>
              </a:xfrm>
              <a:custGeom>
                <a:avLst/>
                <a:gdLst/>
                <a:ahLst/>
                <a:cxnLst/>
                <a:rect l="l" t="t" r="r" b="b"/>
                <a:pathLst>
                  <a:path w="1423670" h="401320">
                    <a:moveTo>
                      <a:pt x="1423416" y="0"/>
                    </a:moveTo>
                    <a:lnTo>
                      <a:pt x="0" y="0"/>
                    </a:lnTo>
                    <a:lnTo>
                      <a:pt x="0" y="400811"/>
                    </a:lnTo>
                    <a:lnTo>
                      <a:pt x="1423416" y="400811"/>
                    </a:lnTo>
                    <a:lnTo>
                      <a:pt x="1423416" y="0"/>
                    </a:lnTo>
                    <a:close/>
                  </a:path>
                </a:pathLst>
              </a:custGeom>
              <a:solidFill>
                <a:srgbClr val="DAE2F3"/>
              </a:solidFill>
            </p:spPr>
            <p:txBody>
              <a:bodyPr wrap="square" lIns="0" tIns="0" rIns="0" bIns="0" rtlCol="0"/>
              <a:lstStyle/>
              <a:p>
                <a:endParaRPr/>
              </a:p>
            </p:txBody>
          </p:sp>
          <p:sp>
            <p:nvSpPr>
              <p:cNvPr id="57" name="object 57"/>
              <p:cNvSpPr/>
              <p:nvPr/>
            </p:nvSpPr>
            <p:spPr>
              <a:xfrm>
                <a:off x="7566659" y="5649468"/>
                <a:ext cx="1423670" cy="401320"/>
              </a:xfrm>
              <a:custGeom>
                <a:avLst/>
                <a:gdLst/>
                <a:ahLst/>
                <a:cxnLst/>
                <a:rect l="l" t="t" r="r" b="b"/>
                <a:pathLst>
                  <a:path w="1423670" h="401320">
                    <a:moveTo>
                      <a:pt x="0" y="400811"/>
                    </a:moveTo>
                    <a:lnTo>
                      <a:pt x="1423416" y="400811"/>
                    </a:lnTo>
                    <a:lnTo>
                      <a:pt x="1423416" y="0"/>
                    </a:lnTo>
                    <a:lnTo>
                      <a:pt x="0" y="0"/>
                    </a:lnTo>
                    <a:lnTo>
                      <a:pt x="0" y="400811"/>
                    </a:lnTo>
                    <a:close/>
                  </a:path>
                </a:pathLst>
              </a:custGeom>
              <a:ln w="12700">
                <a:solidFill>
                  <a:srgbClr val="2E528F"/>
                </a:solidFill>
              </a:ln>
            </p:spPr>
            <p:txBody>
              <a:bodyPr wrap="square" lIns="0" tIns="0" rIns="0" bIns="0" rtlCol="0"/>
              <a:lstStyle/>
              <a:p>
                <a:endParaRPr/>
              </a:p>
            </p:txBody>
          </p:sp>
        </p:grpSp>
        <p:sp>
          <p:nvSpPr>
            <p:cNvPr id="58" name="object 58"/>
            <p:cNvSpPr txBox="1"/>
            <p:nvPr/>
          </p:nvSpPr>
          <p:spPr>
            <a:xfrm>
              <a:off x="2769361" y="1621027"/>
              <a:ext cx="1568450" cy="698500"/>
            </a:xfrm>
            <a:prstGeom prst="rect">
              <a:avLst/>
            </a:prstGeom>
            <a:solidFill>
              <a:srgbClr val="ACB8C9">
                <a:alpha val="39999"/>
              </a:srgbClr>
            </a:solidFill>
          </p:spPr>
          <p:txBody>
            <a:bodyPr vert="horz" wrap="square" lIns="0" tIns="0" rIns="0" bIns="0" rtlCol="0">
              <a:spAutoFit/>
            </a:bodyPr>
            <a:lstStyle/>
            <a:p>
              <a:pPr marL="505459">
                <a:lnSpc>
                  <a:spcPts val="2065"/>
                </a:lnSpc>
              </a:pPr>
              <a:r>
                <a:rPr sz="1800" spc="-10" dirty="0">
                  <a:latin typeface="Calibri"/>
                  <a:cs typeface="Calibri"/>
                </a:rPr>
                <a:t>Way</a:t>
              </a:r>
              <a:r>
                <a:rPr sz="1800" spc="-75" dirty="0">
                  <a:latin typeface="Calibri"/>
                  <a:cs typeface="Calibri"/>
                </a:rPr>
                <a:t> </a:t>
              </a:r>
              <a:r>
                <a:rPr sz="1800" spc="-50" dirty="0">
                  <a:latin typeface="Calibri"/>
                  <a:cs typeface="Calibri"/>
                </a:rPr>
                <a:t>0</a:t>
              </a:r>
              <a:endParaRPr sz="1800">
                <a:latin typeface="Calibri"/>
                <a:cs typeface="Calibri"/>
              </a:endParaRPr>
            </a:p>
          </p:txBody>
        </p:sp>
        <p:sp>
          <p:nvSpPr>
            <p:cNvPr id="59" name="object 59"/>
            <p:cNvSpPr txBox="1"/>
            <p:nvPr/>
          </p:nvSpPr>
          <p:spPr>
            <a:xfrm>
              <a:off x="4350511" y="1621027"/>
              <a:ext cx="1583055" cy="698500"/>
            </a:xfrm>
            <a:prstGeom prst="rect">
              <a:avLst/>
            </a:prstGeom>
            <a:solidFill>
              <a:srgbClr val="ACB8C9">
                <a:alpha val="39999"/>
              </a:srgbClr>
            </a:solidFill>
          </p:spPr>
          <p:txBody>
            <a:bodyPr vert="horz" wrap="square" lIns="0" tIns="0" rIns="0" bIns="0" rtlCol="0">
              <a:spAutoFit/>
            </a:bodyPr>
            <a:lstStyle/>
            <a:p>
              <a:pPr marL="456565">
                <a:lnSpc>
                  <a:spcPts val="2070"/>
                </a:lnSpc>
              </a:pPr>
              <a:r>
                <a:rPr sz="1800" spc="-10" dirty="0">
                  <a:latin typeface="Calibri"/>
                  <a:cs typeface="Calibri"/>
                </a:rPr>
                <a:t>Way</a:t>
              </a:r>
              <a:r>
                <a:rPr sz="1800" spc="-75" dirty="0">
                  <a:latin typeface="Calibri"/>
                  <a:cs typeface="Calibri"/>
                </a:rPr>
                <a:t> </a:t>
              </a:r>
              <a:r>
                <a:rPr sz="1800" spc="-50" dirty="0">
                  <a:latin typeface="Calibri"/>
                  <a:cs typeface="Calibri"/>
                </a:rPr>
                <a:t>1</a:t>
              </a:r>
              <a:endParaRPr sz="1800">
                <a:latin typeface="Calibri"/>
                <a:cs typeface="Calibri"/>
              </a:endParaRPr>
            </a:p>
          </p:txBody>
        </p:sp>
        <p:sp>
          <p:nvSpPr>
            <p:cNvPr id="60" name="object 60"/>
            <p:cNvSpPr txBox="1"/>
            <p:nvPr/>
          </p:nvSpPr>
          <p:spPr>
            <a:xfrm>
              <a:off x="5946140" y="1621027"/>
              <a:ext cx="1579880" cy="698500"/>
            </a:xfrm>
            <a:prstGeom prst="rect">
              <a:avLst/>
            </a:prstGeom>
            <a:solidFill>
              <a:srgbClr val="ACB8C9">
                <a:alpha val="39999"/>
              </a:srgbClr>
            </a:solidFill>
          </p:spPr>
          <p:txBody>
            <a:bodyPr vert="horz" wrap="square" lIns="0" tIns="0" rIns="0" bIns="0" rtlCol="0">
              <a:spAutoFit/>
            </a:bodyPr>
            <a:lstStyle/>
            <a:p>
              <a:pPr marL="475615">
                <a:lnSpc>
                  <a:spcPts val="2000"/>
                </a:lnSpc>
              </a:pPr>
              <a:r>
                <a:rPr sz="1800" spc="-10" dirty="0">
                  <a:latin typeface="Calibri"/>
                  <a:cs typeface="Calibri"/>
                </a:rPr>
                <a:t>Way</a:t>
              </a:r>
              <a:r>
                <a:rPr sz="1800" spc="-75" dirty="0">
                  <a:latin typeface="Calibri"/>
                  <a:cs typeface="Calibri"/>
                </a:rPr>
                <a:t> </a:t>
              </a:r>
              <a:r>
                <a:rPr sz="1800" spc="-50" dirty="0">
                  <a:latin typeface="Calibri"/>
                  <a:cs typeface="Calibri"/>
                </a:rPr>
                <a:t>2</a:t>
              </a:r>
              <a:endParaRPr sz="1800">
                <a:latin typeface="Calibri"/>
                <a:cs typeface="Calibri"/>
              </a:endParaRPr>
            </a:p>
          </p:txBody>
        </p:sp>
        <p:sp>
          <p:nvSpPr>
            <p:cNvPr id="61" name="object 61"/>
            <p:cNvSpPr txBox="1"/>
            <p:nvPr/>
          </p:nvSpPr>
          <p:spPr>
            <a:xfrm>
              <a:off x="7538719" y="1621027"/>
              <a:ext cx="1564005" cy="698500"/>
            </a:xfrm>
            <a:prstGeom prst="rect">
              <a:avLst/>
            </a:prstGeom>
            <a:solidFill>
              <a:srgbClr val="ACB8C9">
                <a:alpha val="39999"/>
              </a:srgbClr>
            </a:solidFill>
          </p:spPr>
          <p:txBody>
            <a:bodyPr vert="horz" wrap="square" lIns="0" tIns="0" rIns="0" bIns="0" rtlCol="0">
              <a:spAutoFit/>
            </a:bodyPr>
            <a:lstStyle/>
            <a:p>
              <a:pPr marL="480695">
                <a:lnSpc>
                  <a:spcPts val="2065"/>
                </a:lnSpc>
              </a:pPr>
              <a:r>
                <a:rPr sz="1800" spc="-10" dirty="0">
                  <a:latin typeface="Calibri"/>
                  <a:cs typeface="Calibri"/>
                </a:rPr>
                <a:t>Way</a:t>
              </a:r>
              <a:r>
                <a:rPr sz="1800" spc="-75" dirty="0">
                  <a:latin typeface="Calibri"/>
                  <a:cs typeface="Calibri"/>
                </a:rPr>
                <a:t> </a:t>
              </a:r>
              <a:r>
                <a:rPr sz="1800" spc="-50" dirty="0">
                  <a:latin typeface="Calibri"/>
                  <a:cs typeface="Calibri"/>
                </a:rPr>
                <a:t>3</a:t>
              </a:r>
              <a:endParaRPr sz="1800">
                <a:latin typeface="Calibri"/>
                <a:cs typeface="Calibri"/>
              </a:endParaRPr>
            </a:p>
          </p:txBody>
        </p:sp>
        <p:sp>
          <p:nvSpPr>
            <p:cNvPr id="62" name="object 62"/>
            <p:cNvSpPr txBox="1"/>
            <p:nvPr/>
          </p:nvSpPr>
          <p:spPr>
            <a:xfrm>
              <a:off x="2831592" y="2644139"/>
              <a:ext cx="1424940" cy="401320"/>
            </a:xfrm>
            <a:prstGeom prst="rect">
              <a:avLst/>
            </a:prstGeom>
            <a:solidFill>
              <a:srgbClr val="DAE2F3"/>
            </a:solidFill>
            <a:ln w="12700">
              <a:solidFill>
                <a:srgbClr val="2E528F"/>
              </a:solidFill>
            </a:ln>
          </p:spPr>
          <p:txBody>
            <a:bodyPr vert="horz" wrap="square" lIns="0" tIns="55880" rIns="0" bIns="0" rtlCol="0">
              <a:spAutoFit/>
            </a:bodyPr>
            <a:lstStyle/>
            <a:p>
              <a:pPr marL="443230">
                <a:lnSpc>
                  <a:spcPct val="100000"/>
                </a:lnSpc>
                <a:spcBef>
                  <a:spcPts val="440"/>
                </a:spcBef>
              </a:pPr>
              <a:r>
                <a:rPr sz="1800" spc="-20" dirty="0">
                  <a:latin typeface="Calibri"/>
                  <a:cs typeface="Calibri"/>
                </a:rPr>
                <a:t>Line</a:t>
              </a:r>
              <a:endParaRPr sz="1800">
                <a:latin typeface="Calibri"/>
                <a:cs typeface="Calibri"/>
              </a:endParaRPr>
            </a:p>
          </p:txBody>
        </p:sp>
      </p:grpSp>
      <p:sp>
        <p:nvSpPr>
          <p:cNvPr id="65" name="TextBox 64">
            <a:extLst>
              <a:ext uri="{FF2B5EF4-FFF2-40B4-BE49-F238E27FC236}">
                <a16:creationId xmlns:a16="http://schemas.microsoft.com/office/drawing/2014/main" id="{79825B3C-5689-63E3-39CF-D575A84E6FD2}"/>
              </a:ext>
            </a:extLst>
          </p:cNvPr>
          <p:cNvSpPr txBox="1"/>
          <p:nvPr/>
        </p:nvSpPr>
        <p:spPr>
          <a:xfrm>
            <a:off x="7629143" y="1524772"/>
            <a:ext cx="4258057" cy="4652556"/>
          </a:xfrm>
          <a:prstGeom prst="rect">
            <a:avLst/>
          </a:prstGeom>
          <a:noFill/>
        </p:spPr>
        <p:txBody>
          <a:bodyPr wrap="square" rtlCol="0">
            <a:spAutoFit/>
          </a:bodyPr>
          <a:lstStyle/>
          <a:p>
            <a:pPr marL="12700">
              <a:spcBef>
                <a:spcPts val="105"/>
              </a:spcBef>
            </a:pPr>
            <a:r>
              <a:rPr lang="en-US" sz="1800" spc="-10" dirty="0">
                <a:latin typeface="+mn-lt"/>
              </a:rPr>
              <a:t>What type of miss can be addressed by cache design? </a:t>
            </a:r>
          </a:p>
          <a:p>
            <a:pPr marL="469900" indent="-457200">
              <a:spcBef>
                <a:spcPts val="105"/>
              </a:spcBef>
              <a:buFont typeface="Arial" panose="020B0604020202020204" pitchFamily="34" charset="0"/>
              <a:buChar char="•"/>
            </a:pPr>
            <a:r>
              <a:rPr lang="en-US" sz="1800" spc="-10" dirty="0">
                <a:latin typeface="+mn-lt"/>
              </a:rPr>
              <a:t>Cold?</a:t>
            </a:r>
          </a:p>
          <a:p>
            <a:pPr marL="469900" indent="-457200">
              <a:spcBef>
                <a:spcPts val="105"/>
              </a:spcBef>
              <a:buFont typeface="Arial" panose="020B0604020202020204" pitchFamily="34" charset="0"/>
              <a:buChar char="•"/>
            </a:pPr>
            <a:r>
              <a:rPr lang="en-US" sz="1800" spc="-10" dirty="0">
                <a:latin typeface="+mn-lt"/>
              </a:rPr>
              <a:t>Capacity?</a:t>
            </a:r>
          </a:p>
          <a:p>
            <a:pPr marL="469900" indent="-457200">
              <a:spcBef>
                <a:spcPts val="105"/>
              </a:spcBef>
              <a:buFont typeface="Arial" panose="020B0604020202020204" pitchFamily="34" charset="0"/>
              <a:buChar char="•"/>
            </a:pPr>
            <a:r>
              <a:rPr lang="en-US" sz="1800" spc="-10" dirty="0">
                <a:latin typeface="+mn-lt"/>
              </a:rPr>
              <a:t>Conflict?</a:t>
            </a:r>
          </a:p>
          <a:p>
            <a:pPr marL="469900" indent="-457200">
              <a:spcBef>
                <a:spcPts val="105"/>
              </a:spcBef>
              <a:buFont typeface="Arial" panose="020B0604020202020204" pitchFamily="34" charset="0"/>
              <a:buChar char="•"/>
            </a:pPr>
            <a:endParaRPr lang="en-US" sz="1800" spc="-10" dirty="0">
              <a:latin typeface="+mn-lt"/>
            </a:endParaRPr>
          </a:p>
          <a:p>
            <a:pPr marL="12700">
              <a:spcBef>
                <a:spcPts val="105"/>
              </a:spcBef>
            </a:pPr>
            <a:r>
              <a:rPr lang="en-US" sz="1800" spc="-10" dirty="0">
                <a:latin typeface="+mn-lt"/>
              </a:rPr>
              <a:t>What can we do to address those misses without doing the impractical:</a:t>
            </a:r>
          </a:p>
          <a:p>
            <a:pPr marL="469900" lvl="5" indent="-457200">
              <a:spcBef>
                <a:spcPts val="105"/>
              </a:spcBef>
              <a:buFont typeface="Arial" panose="020B0604020202020204" pitchFamily="34" charset="0"/>
              <a:buChar char="•"/>
            </a:pPr>
            <a:r>
              <a:rPr lang="en-US" spc="-10" dirty="0">
                <a:latin typeface="+mn-lt"/>
              </a:rPr>
              <a:t>Increasing cache size significantly(costly)</a:t>
            </a:r>
          </a:p>
          <a:p>
            <a:pPr marL="469900" lvl="5" indent="-457200">
              <a:spcBef>
                <a:spcPts val="105"/>
              </a:spcBef>
              <a:buFont typeface="Arial" panose="020B0604020202020204" pitchFamily="34" charset="0"/>
              <a:buChar char="•"/>
            </a:pPr>
            <a:r>
              <a:rPr lang="en-US" spc="-10" dirty="0">
                <a:latin typeface="+mn-lt"/>
              </a:rPr>
              <a:t>Increasing associativity (slower)</a:t>
            </a:r>
          </a:p>
          <a:p>
            <a:pPr marL="469900" lvl="5" indent="-457200">
              <a:spcBef>
                <a:spcPts val="105"/>
              </a:spcBef>
              <a:buFont typeface="Arial" panose="020B0604020202020204" pitchFamily="34" charset="0"/>
              <a:buChar char="•"/>
            </a:pPr>
            <a:endParaRPr lang="en-US" spc="-10" dirty="0">
              <a:latin typeface="+mn-lt"/>
            </a:endParaRPr>
          </a:p>
          <a:p>
            <a:pPr marL="12700" lvl="5">
              <a:spcBef>
                <a:spcPts val="105"/>
              </a:spcBef>
            </a:pPr>
            <a:r>
              <a:rPr lang="en-US" spc="-10" dirty="0">
                <a:latin typeface="+mn-lt"/>
              </a:rPr>
              <a:t>Address the most glaring misses caused by partitioning, i.e. conflict misses</a:t>
            </a:r>
          </a:p>
          <a:p>
            <a:pPr marL="298450" lvl="5" indent="-285750">
              <a:spcBef>
                <a:spcPts val="105"/>
              </a:spcBef>
              <a:buFont typeface="Arial" panose="020B0604020202020204" pitchFamily="34" charset="0"/>
              <a:buChar char="•"/>
            </a:pPr>
            <a:r>
              <a:rPr lang="en-US" spc="-10" dirty="0">
                <a:latin typeface="+mn-lt"/>
              </a:rPr>
              <a:t>But how? </a:t>
            </a:r>
          </a:p>
          <a:p>
            <a:endParaRPr lang="en-US" dirty="0"/>
          </a:p>
        </p:txBody>
      </p:sp>
    </p:spTree>
    <p:extLst>
      <p:ext uri="{BB962C8B-B14F-4D97-AF65-F5344CB8AC3E}">
        <p14:creationId xmlns:p14="http://schemas.microsoft.com/office/powerpoint/2010/main" val="39238142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8E146-5052-C17F-E026-2D6EB2076F9E}"/>
              </a:ext>
            </a:extLst>
          </p:cNvPr>
          <p:cNvSpPr>
            <a:spLocks noGrp="1"/>
          </p:cNvSpPr>
          <p:nvPr>
            <p:ph type="title"/>
          </p:nvPr>
        </p:nvSpPr>
        <p:spPr>
          <a:xfrm>
            <a:off x="175057" y="234353"/>
            <a:ext cx="11841886" cy="697230"/>
          </a:xfrm>
        </p:spPr>
        <p:txBody>
          <a:bodyPr/>
          <a:lstStyle/>
          <a:p>
            <a:r>
              <a:rPr lang="en-US" dirty="0"/>
              <a:t>Miss Cache</a:t>
            </a:r>
          </a:p>
        </p:txBody>
      </p:sp>
      <p:sp>
        <p:nvSpPr>
          <p:cNvPr id="4" name="Rectangle 3">
            <a:extLst>
              <a:ext uri="{FF2B5EF4-FFF2-40B4-BE49-F238E27FC236}">
                <a16:creationId xmlns:a16="http://schemas.microsoft.com/office/drawing/2014/main" id="{8CDB1DBC-6BE4-4DFB-8D96-E205D503BF3E}"/>
              </a:ext>
            </a:extLst>
          </p:cNvPr>
          <p:cNvSpPr/>
          <p:nvPr/>
        </p:nvSpPr>
        <p:spPr>
          <a:xfrm>
            <a:off x="1600200" y="990600"/>
            <a:ext cx="3733800" cy="152400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B12EE9D-770E-A4F5-A8CB-10B22B0A4FAB}"/>
              </a:ext>
            </a:extLst>
          </p:cNvPr>
          <p:cNvSpPr/>
          <p:nvPr/>
        </p:nvSpPr>
        <p:spPr>
          <a:xfrm>
            <a:off x="1600200" y="3962400"/>
            <a:ext cx="3733800" cy="2661247"/>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666FA62-0582-AA2E-B4A8-BACA44577D69}"/>
              </a:ext>
            </a:extLst>
          </p:cNvPr>
          <p:cNvSpPr/>
          <p:nvPr/>
        </p:nvSpPr>
        <p:spPr>
          <a:xfrm>
            <a:off x="1600200" y="2976580"/>
            <a:ext cx="3733800" cy="489623"/>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B3D62F94-7AA9-30D9-8EE5-59A85A7CCC17}"/>
              </a:ext>
            </a:extLst>
          </p:cNvPr>
          <p:cNvSpPr>
            <a:spLocks noGrp="1"/>
          </p:cNvSpPr>
          <p:nvPr>
            <p:ph type="body" idx="1"/>
          </p:nvPr>
        </p:nvSpPr>
        <p:spPr>
          <a:xfrm>
            <a:off x="1600200" y="1510003"/>
            <a:ext cx="3735069" cy="430887"/>
          </a:xfrm>
        </p:spPr>
        <p:txBody>
          <a:bodyPr/>
          <a:lstStyle/>
          <a:p>
            <a:pPr algn="ctr"/>
            <a:r>
              <a:rPr lang="en-US" dirty="0"/>
              <a:t>L1</a:t>
            </a:r>
          </a:p>
        </p:txBody>
      </p:sp>
      <p:sp>
        <p:nvSpPr>
          <p:cNvPr id="8" name="Text Placeholder 2">
            <a:extLst>
              <a:ext uri="{FF2B5EF4-FFF2-40B4-BE49-F238E27FC236}">
                <a16:creationId xmlns:a16="http://schemas.microsoft.com/office/drawing/2014/main" id="{2C3AD37C-E250-6BA5-CA63-6B65D81619C8}"/>
              </a:ext>
            </a:extLst>
          </p:cNvPr>
          <p:cNvSpPr txBox="1">
            <a:spLocks/>
          </p:cNvSpPr>
          <p:nvPr/>
        </p:nvSpPr>
        <p:spPr>
          <a:xfrm>
            <a:off x="2590800" y="3010797"/>
            <a:ext cx="2362200" cy="430887"/>
          </a:xfrm>
          <a:prstGeom prst="rect">
            <a:avLst/>
          </a:prstGeom>
        </p:spPr>
        <p:txBody>
          <a:bodyPr wrap="square" lIns="0" tIns="0" rIns="0" bIns="0">
            <a:spAutoFit/>
          </a:bodyPr>
          <a:lstStyle>
            <a:lvl1pPr marL="0">
              <a:defRPr sz="2800" b="0" i="0">
                <a:solidFill>
                  <a:schemeClr val="tx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Miss Cache</a:t>
            </a:r>
          </a:p>
        </p:txBody>
      </p:sp>
      <p:sp>
        <p:nvSpPr>
          <p:cNvPr id="9" name="Text Placeholder 2">
            <a:extLst>
              <a:ext uri="{FF2B5EF4-FFF2-40B4-BE49-F238E27FC236}">
                <a16:creationId xmlns:a16="http://schemas.microsoft.com/office/drawing/2014/main" id="{843B69AF-BA4F-33B5-9961-5EE0F1CE7F7C}"/>
              </a:ext>
            </a:extLst>
          </p:cNvPr>
          <p:cNvSpPr txBox="1">
            <a:spLocks/>
          </p:cNvSpPr>
          <p:nvPr/>
        </p:nvSpPr>
        <p:spPr>
          <a:xfrm>
            <a:off x="1600200" y="5029200"/>
            <a:ext cx="3735069" cy="430887"/>
          </a:xfrm>
          <a:prstGeom prst="rect">
            <a:avLst/>
          </a:prstGeom>
        </p:spPr>
        <p:txBody>
          <a:bodyPr wrap="square" lIns="0" tIns="0" rIns="0" bIns="0">
            <a:spAutoFit/>
          </a:bodyPr>
          <a:lstStyle>
            <a:lvl1pPr marL="0">
              <a:defRPr sz="2800" b="0" i="0">
                <a:solidFill>
                  <a:schemeClr val="tx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dirty="0"/>
              <a:t>L2</a:t>
            </a:r>
          </a:p>
        </p:txBody>
      </p:sp>
      <p:sp>
        <p:nvSpPr>
          <p:cNvPr id="10" name="Text Placeholder 2">
            <a:extLst>
              <a:ext uri="{FF2B5EF4-FFF2-40B4-BE49-F238E27FC236}">
                <a16:creationId xmlns:a16="http://schemas.microsoft.com/office/drawing/2014/main" id="{84A0A988-6CC4-3A3B-AC91-8877B7BA5DA0}"/>
              </a:ext>
            </a:extLst>
          </p:cNvPr>
          <p:cNvSpPr txBox="1">
            <a:spLocks/>
          </p:cNvSpPr>
          <p:nvPr/>
        </p:nvSpPr>
        <p:spPr>
          <a:xfrm>
            <a:off x="6035565" y="2790504"/>
            <a:ext cx="4480035" cy="861774"/>
          </a:xfrm>
          <a:prstGeom prst="rect">
            <a:avLst/>
          </a:prstGeom>
        </p:spPr>
        <p:txBody>
          <a:bodyPr wrap="square" lIns="0" tIns="0" rIns="0" bIns="0">
            <a:spAutoFit/>
          </a:bodyPr>
          <a:lstStyle>
            <a:lvl1pPr marL="0">
              <a:defRPr sz="2800" b="0" i="0">
                <a:solidFill>
                  <a:schemeClr val="tx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Just a few lines, i.e. 2 – 4, but fully associative</a:t>
            </a:r>
          </a:p>
        </p:txBody>
      </p:sp>
      <p:sp>
        <p:nvSpPr>
          <p:cNvPr id="7" name="Text Placeholder 2">
            <a:extLst>
              <a:ext uri="{FF2B5EF4-FFF2-40B4-BE49-F238E27FC236}">
                <a16:creationId xmlns:a16="http://schemas.microsoft.com/office/drawing/2014/main" id="{D25FE5DD-F6C1-38E7-9360-03DE7D892FC1}"/>
              </a:ext>
            </a:extLst>
          </p:cNvPr>
          <p:cNvSpPr txBox="1">
            <a:spLocks/>
          </p:cNvSpPr>
          <p:nvPr/>
        </p:nvSpPr>
        <p:spPr>
          <a:xfrm>
            <a:off x="6019799" y="1219200"/>
            <a:ext cx="4876801" cy="861774"/>
          </a:xfrm>
          <a:prstGeom prst="rect">
            <a:avLst/>
          </a:prstGeom>
        </p:spPr>
        <p:txBody>
          <a:bodyPr wrap="square" lIns="0" tIns="0" rIns="0" bIns="0">
            <a:spAutoFit/>
          </a:bodyPr>
          <a:lstStyle>
            <a:lvl1pPr marL="0">
              <a:defRPr sz="2800" b="0" i="0">
                <a:solidFill>
                  <a:schemeClr val="tx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Set associative</a:t>
            </a:r>
          </a:p>
          <a:p>
            <a:r>
              <a:rPr lang="en-US" dirty="0"/>
              <a:t>Probably write-through (Why?)</a:t>
            </a:r>
          </a:p>
        </p:txBody>
      </p:sp>
      <p:sp>
        <p:nvSpPr>
          <p:cNvPr id="11" name="Arrow: Down 10">
            <a:extLst>
              <a:ext uri="{FF2B5EF4-FFF2-40B4-BE49-F238E27FC236}">
                <a16:creationId xmlns:a16="http://schemas.microsoft.com/office/drawing/2014/main" id="{343C14C2-1631-44A7-BFA8-812C56E66E83}"/>
              </a:ext>
            </a:extLst>
          </p:cNvPr>
          <p:cNvSpPr/>
          <p:nvPr/>
        </p:nvSpPr>
        <p:spPr>
          <a:xfrm rot="10800000">
            <a:off x="4457700" y="1676400"/>
            <a:ext cx="457200" cy="3697910"/>
          </a:xfrm>
          <a:prstGeom prst="down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12" name="Arrow: Curved Right 11">
            <a:extLst>
              <a:ext uri="{FF2B5EF4-FFF2-40B4-BE49-F238E27FC236}">
                <a16:creationId xmlns:a16="http://schemas.microsoft.com/office/drawing/2014/main" id="{EBE4795A-D4E5-B353-FF0A-E41260B82F57}"/>
              </a:ext>
            </a:extLst>
          </p:cNvPr>
          <p:cNvSpPr/>
          <p:nvPr/>
        </p:nvSpPr>
        <p:spPr>
          <a:xfrm>
            <a:off x="598432" y="1752600"/>
            <a:ext cx="990600" cy="3810000"/>
          </a:xfrm>
          <a:prstGeom prst="curvedRight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 Placeholder 2">
            <a:extLst>
              <a:ext uri="{FF2B5EF4-FFF2-40B4-BE49-F238E27FC236}">
                <a16:creationId xmlns:a16="http://schemas.microsoft.com/office/drawing/2014/main" id="{DF2686E2-8061-1CB1-DEF2-3910D375EFA0}"/>
              </a:ext>
            </a:extLst>
          </p:cNvPr>
          <p:cNvSpPr txBox="1">
            <a:spLocks/>
          </p:cNvSpPr>
          <p:nvPr/>
        </p:nvSpPr>
        <p:spPr>
          <a:xfrm>
            <a:off x="5951481" y="3962400"/>
            <a:ext cx="5402319" cy="2585323"/>
          </a:xfrm>
          <a:prstGeom prst="rect">
            <a:avLst/>
          </a:prstGeom>
        </p:spPr>
        <p:txBody>
          <a:bodyPr wrap="square" lIns="0" tIns="0" rIns="0" bIns="0">
            <a:spAutoFit/>
          </a:bodyPr>
          <a:lstStyle>
            <a:lvl1pPr marL="0">
              <a:defRPr sz="2800" b="0" i="0">
                <a:solidFill>
                  <a:schemeClr val="tx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The most recent few reads brought into L1 from L2 also hang out for a very short time in the “Miss Cache” which is fully associative. L1 misses that is satisfied by the “Miss Cache” very low penalty. </a:t>
            </a:r>
          </a:p>
        </p:txBody>
      </p:sp>
    </p:spTree>
    <p:extLst>
      <p:ext uri="{BB962C8B-B14F-4D97-AF65-F5344CB8AC3E}">
        <p14:creationId xmlns:p14="http://schemas.microsoft.com/office/powerpoint/2010/main" val="13445908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8E146-5052-C17F-E026-2D6EB2076F9E}"/>
              </a:ext>
            </a:extLst>
          </p:cNvPr>
          <p:cNvSpPr>
            <a:spLocks noGrp="1"/>
          </p:cNvSpPr>
          <p:nvPr>
            <p:ph type="title"/>
          </p:nvPr>
        </p:nvSpPr>
        <p:spPr>
          <a:xfrm>
            <a:off x="175057" y="234353"/>
            <a:ext cx="11841886" cy="697230"/>
          </a:xfrm>
        </p:spPr>
        <p:txBody>
          <a:bodyPr/>
          <a:lstStyle/>
          <a:p>
            <a:r>
              <a:rPr lang="en-US" dirty="0"/>
              <a:t>Miss Cache</a:t>
            </a:r>
          </a:p>
        </p:txBody>
      </p:sp>
      <p:sp>
        <p:nvSpPr>
          <p:cNvPr id="4" name="Rectangle 3">
            <a:extLst>
              <a:ext uri="{FF2B5EF4-FFF2-40B4-BE49-F238E27FC236}">
                <a16:creationId xmlns:a16="http://schemas.microsoft.com/office/drawing/2014/main" id="{8CDB1DBC-6BE4-4DFB-8D96-E205D503BF3E}"/>
              </a:ext>
            </a:extLst>
          </p:cNvPr>
          <p:cNvSpPr/>
          <p:nvPr/>
        </p:nvSpPr>
        <p:spPr>
          <a:xfrm>
            <a:off x="1600200" y="990600"/>
            <a:ext cx="3733800" cy="152400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B12EE9D-770E-A4F5-A8CB-10B22B0A4FAB}"/>
              </a:ext>
            </a:extLst>
          </p:cNvPr>
          <p:cNvSpPr/>
          <p:nvPr/>
        </p:nvSpPr>
        <p:spPr>
          <a:xfrm>
            <a:off x="1600200" y="3962400"/>
            <a:ext cx="3733800" cy="2661247"/>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666FA62-0582-AA2E-B4A8-BACA44577D69}"/>
              </a:ext>
            </a:extLst>
          </p:cNvPr>
          <p:cNvSpPr/>
          <p:nvPr/>
        </p:nvSpPr>
        <p:spPr>
          <a:xfrm>
            <a:off x="1600200" y="2976580"/>
            <a:ext cx="3733800" cy="489623"/>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B3D62F94-7AA9-30D9-8EE5-59A85A7CCC17}"/>
              </a:ext>
            </a:extLst>
          </p:cNvPr>
          <p:cNvSpPr>
            <a:spLocks noGrp="1"/>
          </p:cNvSpPr>
          <p:nvPr>
            <p:ph type="body" idx="1"/>
          </p:nvPr>
        </p:nvSpPr>
        <p:spPr>
          <a:xfrm>
            <a:off x="1600200" y="1510003"/>
            <a:ext cx="3735069" cy="430887"/>
          </a:xfrm>
        </p:spPr>
        <p:txBody>
          <a:bodyPr/>
          <a:lstStyle/>
          <a:p>
            <a:pPr algn="ctr"/>
            <a:r>
              <a:rPr lang="en-US" dirty="0"/>
              <a:t>L1</a:t>
            </a:r>
          </a:p>
        </p:txBody>
      </p:sp>
      <p:sp>
        <p:nvSpPr>
          <p:cNvPr id="8" name="Text Placeholder 2">
            <a:extLst>
              <a:ext uri="{FF2B5EF4-FFF2-40B4-BE49-F238E27FC236}">
                <a16:creationId xmlns:a16="http://schemas.microsoft.com/office/drawing/2014/main" id="{2C3AD37C-E250-6BA5-CA63-6B65D81619C8}"/>
              </a:ext>
            </a:extLst>
          </p:cNvPr>
          <p:cNvSpPr txBox="1">
            <a:spLocks/>
          </p:cNvSpPr>
          <p:nvPr/>
        </p:nvSpPr>
        <p:spPr>
          <a:xfrm>
            <a:off x="2590800" y="3010797"/>
            <a:ext cx="2362200" cy="430887"/>
          </a:xfrm>
          <a:prstGeom prst="rect">
            <a:avLst/>
          </a:prstGeom>
        </p:spPr>
        <p:txBody>
          <a:bodyPr wrap="square" lIns="0" tIns="0" rIns="0" bIns="0">
            <a:spAutoFit/>
          </a:bodyPr>
          <a:lstStyle>
            <a:lvl1pPr marL="0">
              <a:defRPr sz="2800" b="0" i="0">
                <a:solidFill>
                  <a:schemeClr val="tx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Miss Cache</a:t>
            </a:r>
          </a:p>
        </p:txBody>
      </p:sp>
      <p:sp>
        <p:nvSpPr>
          <p:cNvPr id="9" name="Text Placeholder 2">
            <a:extLst>
              <a:ext uri="{FF2B5EF4-FFF2-40B4-BE49-F238E27FC236}">
                <a16:creationId xmlns:a16="http://schemas.microsoft.com/office/drawing/2014/main" id="{843B69AF-BA4F-33B5-9961-5EE0F1CE7F7C}"/>
              </a:ext>
            </a:extLst>
          </p:cNvPr>
          <p:cNvSpPr txBox="1">
            <a:spLocks/>
          </p:cNvSpPr>
          <p:nvPr/>
        </p:nvSpPr>
        <p:spPr>
          <a:xfrm>
            <a:off x="1600200" y="5029200"/>
            <a:ext cx="3735069" cy="430887"/>
          </a:xfrm>
          <a:prstGeom prst="rect">
            <a:avLst/>
          </a:prstGeom>
        </p:spPr>
        <p:txBody>
          <a:bodyPr wrap="square" lIns="0" tIns="0" rIns="0" bIns="0">
            <a:spAutoFit/>
          </a:bodyPr>
          <a:lstStyle>
            <a:lvl1pPr marL="0">
              <a:defRPr sz="2800" b="0" i="0">
                <a:solidFill>
                  <a:schemeClr val="tx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dirty="0"/>
              <a:t>L2</a:t>
            </a:r>
          </a:p>
        </p:txBody>
      </p:sp>
      <p:sp>
        <p:nvSpPr>
          <p:cNvPr id="11" name="Arrow: Down 10">
            <a:extLst>
              <a:ext uri="{FF2B5EF4-FFF2-40B4-BE49-F238E27FC236}">
                <a16:creationId xmlns:a16="http://schemas.microsoft.com/office/drawing/2014/main" id="{343C14C2-1631-44A7-BFA8-812C56E66E83}"/>
              </a:ext>
            </a:extLst>
          </p:cNvPr>
          <p:cNvSpPr/>
          <p:nvPr/>
        </p:nvSpPr>
        <p:spPr>
          <a:xfrm rot="10800000">
            <a:off x="4457700" y="1676400"/>
            <a:ext cx="457200" cy="3697910"/>
          </a:xfrm>
          <a:prstGeom prst="down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12" name="Arrow: Curved Right 11">
            <a:extLst>
              <a:ext uri="{FF2B5EF4-FFF2-40B4-BE49-F238E27FC236}">
                <a16:creationId xmlns:a16="http://schemas.microsoft.com/office/drawing/2014/main" id="{EBE4795A-D4E5-B353-FF0A-E41260B82F57}"/>
              </a:ext>
            </a:extLst>
          </p:cNvPr>
          <p:cNvSpPr/>
          <p:nvPr/>
        </p:nvSpPr>
        <p:spPr>
          <a:xfrm>
            <a:off x="598432" y="1752600"/>
            <a:ext cx="990600" cy="3810000"/>
          </a:xfrm>
          <a:prstGeom prst="curvedRight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 Placeholder 2">
            <a:extLst>
              <a:ext uri="{FF2B5EF4-FFF2-40B4-BE49-F238E27FC236}">
                <a16:creationId xmlns:a16="http://schemas.microsoft.com/office/drawing/2014/main" id="{DF2686E2-8061-1CB1-DEF2-3910D375EFA0}"/>
              </a:ext>
            </a:extLst>
          </p:cNvPr>
          <p:cNvSpPr txBox="1">
            <a:spLocks/>
          </p:cNvSpPr>
          <p:nvPr/>
        </p:nvSpPr>
        <p:spPr>
          <a:xfrm>
            <a:off x="5943600" y="2057400"/>
            <a:ext cx="5402319" cy="3447098"/>
          </a:xfrm>
          <a:prstGeom prst="rect">
            <a:avLst/>
          </a:prstGeom>
        </p:spPr>
        <p:txBody>
          <a:bodyPr wrap="square" lIns="0" tIns="0" rIns="0" bIns="0">
            <a:spAutoFit/>
          </a:bodyPr>
          <a:lstStyle>
            <a:lvl1pPr marL="0">
              <a:defRPr sz="2800" b="0" i="0">
                <a:solidFill>
                  <a:schemeClr val="tx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But, most of the time, the miss cache stores values that are already stored in the L1 cache, as they were just read into both L1 and the miss cache from the L2 cache, which is a waste of space. </a:t>
            </a:r>
          </a:p>
          <a:p>
            <a:endParaRPr lang="en-US" dirty="0"/>
          </a:p>
          <a:p>
            <a:r>
              <a:rPr lang="en-US" dirty="0"/>
              <a:t>What can we do about that?</a:t>
            </a:r>
          </a:p>
        </p:txBody>
      </p:sp>
    </p:spTree>
    <p:extLst>
      <p:ext uri="{BB962C8B-B14F-4D97-AF65-F5344CB8AC3E}">
        <p14:creationId xmlns:p14="http://schemas.microsoft.com/office/powerpoint/2010/main" val="3094080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9604" y="411556"/>
            <a:ext cx="4942205" cy="697230"/>
          </a:xfrm>
          <a:prstGeom prst="rect">
            <a:avLst/>
          </a:prstGeom>
        </p:spPr>
        <p:txBody>
          <a:bodyPr vert="horz" wrap="square" lIns="0" tIns="13335" rIns="0" bIns="0" rtlCol="0">
            <a:spAutoFit/>
          </a:bodyPr>
          <a:lstStyle/>
          <a:p>
            <a:pPr marL="12700">
              <a:lnSpc>
                <a:spcPct val="100000"/>
              </a:lnSpc>
              <a:spcBef>
                <a:spcPts val="105"/>
              </a:spcBef>
            </a:pPr>
            <a:r>
              <a:rPr dirty="0"/>
              <a:t>Victim</a:t>
            </a:r>
            <a:r>
              <a:rPr spc="-25" dirty="0"/>
              <a:t> </a:t>
            </a:r>
            <a:r>
              <a:rPr spc="-10" dirty="0"/>
              <a:t>Caches/Buffers</a:t>
            </a:r>
          </a:p>
        </p:txBody>
      </p:sp>
      <p:grpSp>
        <p:nvGrpSpPr>
          <p:cNvPr id="3" name="object 3"/>
          <p:cNvGrpSpPr/>
          <p:nvPr/>
        </p:nvGrpSpPr>
        <p:grpSpPr>
          <a:xfrm>
            <a:off x="185928" y="1687067"/>
            <a:ext cx="7054850" cy="4836160"/>
            <a:chOff x="185928" y="1687067"/>
            <a:chExt cx="7054850" cy="4836160"/>
          </a:xfrm>
        </p:grpSpPr>
        <p:sp>
          <p:nvSpPr>
            <p:cNvPr id="4" name="object 4"/>
            <p:cNvSpPr/>
            <p:nvPr/>
          </p:nvSpPr>
          <p:spPr>
            <a:xfrm>
              <a:off x="185928" y="2400299"/>
              <a:ext cx="7054850" cy="4122420"/>
            </a:xfrm>
            <a:custGeom>
              <a:avLst/>
              <a:gdLst/>
              <a:ahLst/>
              <a:cxnLst/>
              <a:rect l="l" t="t" r="r" b="b"/>
              <a:pathLst>
                <a:path w="7054850" h="4122420">
                  <a:moveTo>
                    <a:pt x="7054596" y="0"/>
                  </a:moveTo>
                  <a:lnTo>
                    <a:pt x="0" y="0"/>
                  </a:lnTo>
                  <a:lnTo>
                    <a:pt x="0" y="4122420"/>
                  </a:lnTo>
                  <a:lnTo>
                    <a:pt x="7054596" y="4122420"/>
                  </a:lnTo>
                  <a:lnTo>
                    <a:pt x="7054596" y="0"/>
                  </a:lnTo>
                  <a:close/>
                </a:path>
              </a:pathLst>
            </a:custGeom>
            <a:solidFill>
              <a:srgbClr val="4471C4"/>
            </a:solidFill>
          </p:spPr>
          <p:txBody>
            <a:bodyPr wrap="square" lIns="0" tIns="0" rIns="0" bIns="0" rtlCol="0"/>
            <a:lstStyle/>
            <a:p>
              <a:endParaRPr/>
            </a:p>
          </p:txBody>
        </p:sp>
        <p:sp>
          <p:nvSpPr>
            <p:cNvPr id="5" name="object 5"/>
            <p:cNvSpPr/>
            <p:nvPr/>
          </p:nvSpPr>
          <p:spPr>
            <a:xfrm>
              <a:off x="316992" y="2581655"/>
              <a:ext cx="6753225" cy="3735704"/>
            </a:xfrm>
            <a:custGeom>
              <a:avLst/>
              <a:gdLst/>
              <a:ahLst/>
              <a:cxnLst/>
              <a:rect l="l" t="t" r="r" b="b"/>
              <a:pathLst>
                <a:path w="6753225" h="3735704">
                  <a:moveTo>
                    <a:pt x="6752844" y="2985516"/>
                  </a:moveTo>
                  <a:lnTo>
                    <a:pt x="0" y="2985516"/>
                  </a:lnTo>
                  <a:lnTo>
                    <a:pt x="0" y="3735324"/>
                  </a:lnTo>
                  <a:lnTo>
                    <a:pt x="6752844" y="3735324"/>
                  </a:lnTo>
                  <a:lnTo>
                    <a:pt x="6752844" y="2985516"/>
                  </a:lnTo>
                  <a:close/>
                </a:path>
                <a:path w="6753225" h="3735704">
                  <a:moveTo>
                    <a:pt x="6752844" y="2001012"/>
                  </a:moveTo>
                  <a:lnTo>
                    <a:pt x="0" y="2001012"/>
                  </a:lnTo>
                  <a:lnTo>
                    <a:pt x="0" y="2750820"/>
                  </a:lnTo>
                  <a:lnTo>
                    <a:pt x="6752844" y="2750820"/>
                  </a:lnTo>
                  <a:lnTo>
                    <a:pt x="6752844" y="2001012"/>
                  </a:lnTo>
                  <a:close/>
                </a:path>
                <a:path w="6753225" h="3735704">
                  <a:moveTo>
                    <a:pt x="6752844" y="986040"/>
                  </a:moveTo>
                  <a:lnTo>
                    <a:pt x="0" y="986040"/>
                  </a:lnTo>
                  <a:lnTo>
                    <a:pt x="0" y="1734312"/>
                  </a:lnTo>
                  <a:lnTo>
                    <a:pt x="6752844" y="1734312"/>
                  </a:lnTo>
                  <a:lnTo>
                    <a:pt x="6752844" y="986040"/>
                  </a:lnTo>
                  <a:close/>
                </a:path>
                <a:path w="6753225" h="3735704">
                  <a:moveTo>
                    <a:pt x="6752844" y="0"/>
                  </a:moveTo>
                  <a:lnTo>
                    <a:pt x="0" y="0"/>
                  </a:lnTo>
                  <a:lnTo>
                    <a:pt x="0" y="749808"/>
                  </a:lnTo>
                  <a:lnTo>
                    <a:pt x="6752844" y="749808"/>
                  </a:lnTo>
                  <a:lnTo>
                    <a:pt x="6752844" y="0"/>
                  </a:lnTo>
                  <a:close/>
                </a:path>
              </a:pathLst>
            </a:custGeom>
            <a:solidFill>
              <a:srgbClr val="8FAADC"/>
            </a:solidFill>
          </p:spPr>
          <p:txBody>
            <a:bodyPr wrap="square" lIns="0" tIns="0" rIns="0" bIns="0" rtlCol="0"/>
            <a:lstStyle/>
            <a:p>
              <a:endParaRPr/>
            </a:p>
          </p:txBody>
        </p:sp>
        <p:sp>
          <p:nvSpPr>
            <p:cNvPr id="6" name="object 6"/>
            <p:cNvSpPr/>
            <p:nvPr/>
          </p:nvSpPr>
          <p:spPr>
            <a:xfrm>
              <a:off x="740664" y="1687080"/>
              <a:ext cx="4761230" cy="4836160"/>
            </a:xfrm>
            <a:custGeom>
              <a:avLst/>
              <a:gdLst/>
              <a:ahLst/>
              <a:cxnLst/>
              <a:rect l="l" t="t" r="r" b="b"/>
              <a:pathLst>
                <a:path w="4761230" h="4836159">
                  <a:moveTo>
                    <a:pt x="1568196" y="3048"/>
                  </a:moveTo>
                  <a:lnTo>
                    <a:pt x="0" y="3048"/>
                  </a:lnTo>
                  <a:lnTo>
                    <a:pt x="0" y="4835639"/>
                  </a:lnTo>
                  <a:lnTo>
                    <a:pt x="1568196" y="4835639"/>
                  </a:lnTo>
                  <a:lnTo>
                    <a:pt x="1568196" y="3048"/>
                  </a:lnTo>
                  <a:close/>
                </a:path>
                <a:path w="4761230" h="4836159">
                  <a:moveTo>
                    <a:pt x="3163824" y="0"/>
                  </a:moveTo>
                  <a:lnTo>
                    <a:pt x="1594104" y="0"/>
                  </a:lnTo>
                  <a:lnTo>
                    <a:pt x="1594104" y="4832591"/>
                  </a:lnTo>
                  <a:lnTo>
                    <a:pt x="3163824" y="4832591"/>
                  </a:lnTo>
                  <a:lnTo>
                    <a:pt x="3163824" y="0"/>
                  </a:lnTo>
                  <a:close/>
                </a:path>
                <a:path w="4761230" h="4836159">
                  <a:moveTo>
                    <a:pt x="4760976" y="3048"/>
                  </a:moveTo>
                  <a:lnTo>
                    <a:pt x="3192780" y="3048"/>
                  </a:lnTo>
                  <a:lnTo>
                    <a:pt x="3192780" y="4835639"/>
                  </a:lnTo>
                  <a:lnTo>
                    <a:pt x="4760976" y="4835639"/>
                  </a:lnTo>
                  <a:lnTo>
                    <a:pt x="4760976" y="3048"/>
                  </a:lnTo>
                  <a:close/>
                </a:path>
              </a:pathLst>
            </a:custGeom>
            <a:solidFill>
              <a:srgbClr val="ACB8C9">
                <a:alpha val="39999"/>
              </a:srgbClr>
            </a:solidFill>
          </p:spPr>
          <p:txBody>
            <a:bodyPr wrap="square" lIns="0" tIns="0" rIns="0" bIns="0" rtlCol="0"/>
            <a:lstStyle/>
            <a:p>
              <a:endParaRPr/>
            </a:p>
          </p:txBody>
        </p:sp>
        <p:sp>
          <p:nvSpPr>
            <p:cNvPr id="7" name="object 7"/>
            <p:cNvSpPr/>
            <p:nvPr/>
          </p:nvSpPr>
          <p:spPr>
            <a:xfrm>
              <a:off x="2404872" y="2717291"/>
              <a:ext cx="1424940" cy="402590"/>
            </a:xfrm>
            <a:custGeom>
              <a:avLst/>
              <a:gdLst/>
              <a:ahLst/>
              <a:cxnLst/>
              <a:rect l="l" t="t" r="r" b="b"/>
              <a:pathLst>
                <a:path w="1424939" h="402589">
                  <a:moveTo>
                    <a:pt x="1424939" y="0"/>
                  </a:moveTo>
                  <a:lnTo>
                    <a:pt x="0" y="0"/>
                  </a:lnTo>
                  <a:lnTo>
                    <a:pt x="0" y="402336"/>
                  </a:lnTo>
                  <a:lnTo>
                    <a:pt x="1424939" y="402336"/>
                  </a:lnTo>
                  <a:lnTo>
                    <a:pt x="1424939" y="0"/>
                  </a:lnTo>
                  <a:close/>
                </a:path>
              </a:pathLst>
            </a:custGeom>
            <a:solidFill>
              <a:srgbClr val="DAE2F3"/>
            </a:solidFill>
          </p:spPr>
          <p:txBody>
            <a:bodyPr wrap="square" lIns="0" tIns="0" rIns="0" bIns="0" rtlCol="0"/>
            <a:lstStyle/>
            <a:p>
              <a:endParaRPr/>
            </a:p>
          </p:txBody>
        </p:sp>
        <p:sp>
          <p:nvSpPr>
            <p:cNvPr id="8" name="object 8"/>
            <p:cNvSpPr/>
            <p:nvPr/>
          </p:nvSpPr>
          <p:spPr>
            <a:xfrm>
              <a:off x="2404872" y="2717291"/>
              <a:ext cx="1424940" cy="402590"/>
            </a:xfrm>
            <a:custGeom>
              <a:avLst/>
              <a:gdLst/>
              <a:ahLst/>
              <a:cxnLst/>
              <a:rect l="l" t="t" r="r" b="b"/>
              <a:pathLst>
                <a:path w="1424939" h="402589">
                  <a:moveTo>
                    <a:pt x="0" y="402336"/>
                  </a:moveTo>
                  <a:lnTo>
                    <a:pt x="1424939" y="402336"/>
                  </a:lnTo>
                  <a:lnTo>
                    <a:pt x="1424939" y="0"/>
                  </a:lnTo>
                  <a:lnTo>
                    <a:pt x="0" y="0"/>
                  </a:lnTo>
                  <a:lnTo>
                    <a:pt x="0" y="402336"/>
                  </a:lnTo>
                  <a:close/>
                </a:path>
              </a:pathLst>
            </a:custGeom>
            <a:ln w="12700">
              <a:solidFill>
                <a:srgbClr val="2E528F"/>
              </a:solidFill>
            </a:ln>
          </p:spPr>
          <p:txBody>
            <a:bodyPr wrap="square" lIns="0" tIns="0" rIns="0" bIns="0" rtlCol="0"/>
            <a:lstStyle/>
            <a:p>
              <a:endParaRPr/>
            </a:p>
          </p:txBody>
        </p:sp>
        <p:sp>
          <p:nvSpPr>
            <p:cNvPr id="9" name="object 9"/>
            <p:cNvSpPr/>
            <p:nvPr/>
          </p:nvSpPr>
          <p:spPr>
            <a:xfrm>
              <a:off x="809244" y="2717291"/>
              <a:ext cx="1424940" cy="402590"/>
            </a:xfrm>
            <a:custGeom>
              <a:avLst/>
              <a:gdLst/>
              <a:ahLst/>
              <a:cxnLst/>
              <a:rect l="l" t="t" r="r" b="b"/>
              <a:pathLst>
                <a:path w="1424939" h="402589">
                  <a:moveTo>
                    <a:pt x="1424940" y="0"/>
                  </a:moveTo>
                  <a:lnTo>
                    <a:pt x="0" y="0"/>
                  </a:lnTo>
                  <a:lnTo>
                    <a:pt x="0" y="402336"/>
                  </a:lnTo>
                  <a:lnTo>
                    <a:pt x="1424940" y="402336"/>
                  </a:lnTo>
                  <a:lnTo>
                    <a:pt x="1424940" y="0"/>
                  </a:lnTo>
                  <a:close/>
                </a:path>
              </a:pathLst>
            </a:custGeom>
            <a:solidFill>
              <a:srgbClr val="DAE2F3"/>
            </a:solidFill>
          </p:spPr>
          <p:txBody>
            <a:bodyPr wrap="square" lIns="0" tIns="0" rIns="0" bIns="0" rtlCol="0"/>
            <a:lstStyle/>
            <a:p>
              <a:endParaRPr/>
            </a:p>
          </p:txBody>
        </p:sp>
        <p:sp>
          <p:nvSpPr>
            <p:cNvPr id="10" name="object 10"/>
            <p:cNvSpPr/>
            <p:nvPr/>
          </p:nvSpPr>
          <p:spPr>
            <a:xfrm>
              <a:off x="809244" y="2717291"/>
              <a:ext cx="1424940" cy="402590"/>
            </a:xfrm>
            <a:custGeom>
              <a:avLst/>
              <a:gdLst/>
              <a:ahLst/>
              <a:cxnLst/>
              <a:rect l="l" t="t" r="r" b="b"/>
              <a:pathLst>
                <a:path w="1424939" h="402589">
                  <a:moveTo>
                    <a:pt x="0" y="402336"/>
                  </a:moveTo>
                  <a:lnTo>
                    <a:pt x="1424940" y="402336"/>
                  </a:lnTo>
                  <a:lnTo>
                    <a:pt x="1424940" y="0"/>
                  </a:lnTo>
                  <a:lnTo>
                    <a:pt x="0" y="0"/>
                  </a:lnTo>
                  <a:lnTo>
                    <a:pt x="0" y="402336"/>
                  </a:lnTo>
                  <a:close/>
                </a:path>
              </a:pathLst>
            </a:custGeom>
            <a:ln w="12700">
              <a:solidFill>
                <a:srgbClr val="2E528F"/>
              </a:solidFill>
            </a:ln>
          </p:spPr>
          <p:txBody>
            <a:bodyPr wrap="square" lIns="0" tIns="0" rIns="0" bIns="0" rtlCol="0"/>
            <a:lstStyle/>
            <a:p>
              <a:endParaRPr/>
            </a:p>
          </p:txBody>
        </p:sp>
        <p:sp>
          <p:nvSpPr>
            <p:cNvPr id="11" name="object 11"/>
            <p:cNvSpPr/>
            <p:nvPr/>
          </p:nvSpPr>
          <p:spPr>
            <a:xfrm>
              <a:off x="3970019" y="2717291"/>
              <a:ext cx="1424940" cy="402590"/>
            </a:xfrm>
            <a:custGeom>
              <a:avLst/>
              <a:gdLst/>
              <a:ahLst/>
              <a:cxnLst/>
              <a:rect l="l" t="t" r="r" b="b"/>
              <a:pathLst>
                <a:path w="1424939" h="402589">
                  <a:moveTo>
                    <a:pt x="1424939" y="0"/>
                  </a:moveTo>
                  <a:lnTo>
                    <a:pt x="0" y="0"/>
                  </a:lnTo>
                  <a:lnTo>
                    <a:pt x="0" y="402336"/>
                  </a:lnTo>
                  <a:lnTo>
                    <a:pt x="1424939" y="402336"/>
                  </a:lnTo>
                  <a:lnTo>
                    <a:pt x="1424939" y="0"/>
                  </a:lnTo>
                  <a:close/>
                </a:path>
              </a:pathLst>
            </a:custGeom>
            <a:solidFill>
              <a:srgbClr val="DAE2F3"/>
            </a:solidFill>
          </p:spPr>
          <p:txBody>
            <a:bodyPr wrap="square" lIns="0" tIns="0" rIns="0" bIns="0" rtlCol="0"/>
            <a:lstStyle/>
            <a:p>
              <a:endParaRPr/>
            </a:p>
          </p:txBody>
        </p:sp>
        <p:sp>
          <p:nvSpPr>
            <p:cNvPr id="12" name="object 12"/>
            <p:cNvSpPr/>
            <p:nvPr/>
          </p:nvSpPr>
          <p:spPr>
            <a:xfrm>
              <a:off x="3970019" y="2717291"/>
              <a:ext cx="1424940" cy="402590"/>
            </a:xfrm>
            <a:custGeom>
              <a:avLst/>
              <a:gdLst/>
              <a:ahLst/>
              <a:cxnLst/>
              <a:rect l="l" t="t" r="r" b="b"/>
              <a:pathLst>
                <a:path w="1424939" h="402589">
                  <a:moveTo>
                    <a:pt x="0" y="402336"/>
                  </a:moveTo>
                  <a:lnTo>
                    <a:pt x="1424939" y="402336"/>
                  </a:lnTo>
                  <a:lnTo>
                    <a:pt x="1424939" y="0"/>
                  </a:lnTo>
                  <a:lnTo>
                    <a:pt x="0" y="0"/>
                  </a:lnTo>
                  <a:lnTo>
                    <a:pt x="0" y="402336"/>
                  </a:lnTo>
                  <a:close/>
                </a:path>
              </a:pathLst>
            </a:custGeom>
            <a:ln w="12700">
              <a:solidFill>
                <a:srgbClr val="2E528F"/>
              </a:solidFill>
            </a:ln>
          </p:spPr>
          <p:txBody>
            <a:bodyPr wrap="square" lIns="0" tIns="0" rIns="0" bIns="0" rtlCol="0"/>
            <a:lstStyle/>
            <a:p>
              <a:endParaRPr/>
            </a:p>
          </p:txBody>
        </p:sp>
        <p:sp>
          <p:nvSpPr>
            <p:cNvPr id="13" name="object 13"/>
            <p:cNvSpPr/>
            <p:nvPr/>
          </p:nvSpPr>
          <p:spPr>
            <a:xfrm>
              <a:off x="809244" y="3747516"/>
              <a:ext cx="1424940" cy="401320"/>
            </a:xfrm>
            <a:custGeom>
              <a:avLst/>
              <a:gdLst/>
              <a:ahLst/>
              <a:cxnLst/>
              <a:rect l="l" t="t" r="r" b="b"/>
              <a:pathLst>
                <a:path w="1424939" h="401320">
                  <a:moveTo>
                    <a:pt x="1424940" y="0"/>
                  </a:moveTo>
                  <a:lnTo>
                    <a:pt x="0" y="0"/>
                  </a:lnTo>
                  <a:lnTo>
                    <a:pt x="0" y="400812"/>
                  </a:lnTo>
                  <a:lnTo>
                    <a:pt x="1424940" y="400812"/>
                  </a:lnTo>
                  <a:lnTo>
                    <a:pt x="1424940" y="0"/>
                  </a:lnTo>
                  <a:close/>
                </a:path>
              </a:pathLst>
            </a:custGeom>
            <a:solidFill>
              <a:srgbClr val="DAE2F3"/>
            </a:solidFill>
          </p:spPr>
          <p:txBody>
            <a:bodyPr wrap="square" lIns="0" tIns="0" rIns="0" bIns="0" rtlCol="0"/>
            <a:lstStyle/>
            <a:p>
              <a:endParaRPr/>
            </a:p>
          </p:txBody>
        </p:sp>
        <p:sp>
          <p:nvSpPr>
            <p:cNvPr id="14" name="object 14"/>
            <p:cNvSpPr/>
            <p:nvPr/>
          </p:nvSpPr>
          <p:spPr>
            <a:xfrm>
              <a:off x="809244" y="3747516"/>
              <a:ext cx="1424940" cy="401320"/>
            </a:xfrm>
            <a:custGeom>
              <a:avLst/>
              <a:gdLst/>
              <a:ahLst/>
              <a:cxnLst/>
              <a:rect l="l" t="t" r="r" b="b"/>
              <a:pathLst>
                <a:path w="1424939" h="401320">
                  <a:moveTo>
                    <a:pt x="0" y="400812"/>
                  </a:moveTo>
                  <a:lnTo>
                    <a:pt x="1424940" y="400812"/>
                  </a:lnTo>
                  <a:lnTo>
                    <a:pt x="1424940" y="0"/>
                  </a:lnTo>
                  <a:lnTo>
                    <a:pt x="0" y="0"/>
                  </a:lnTo>
                  <a:lnTo>
                    <a:pt x="0" y="400812"/>
                  </a:lnTo>
                  <a:close/>
                </a:path>
              </a:pathLst>
            </a:custGeom>
            <a:ln w="12700">
              <a:solidFill>
                <a:srgbClr val="2E528F"/>
              </a:solidFill>
            </a:ln>
          </p:spPr>
          <p:txBody>
            <a:bodyPr wrap="square" lIns="0" tIns="0" rIns="0" bIns="0" rtlCol="0"/>
            <a:lstStyle/>
            <a:p>
              <a:endParaRPr/>
            </a:p>
          </p:txBody>
        </p:sp>
        <p:sp>
          <p:nvSpPr>
            <p:cNvPr id="15" name="object 15"/>
            <p:cNvSpPr/>
            <p:nvPr/>
          </p:nvSpPr>
          <p:spPr>
            <a:xfrm>
              <a:off x="2404872" y="3747516"/>
              <a:ext cx="1424940" cy="401320"/>
            </a:xfrm>
            <a:custGeom>
              <a:avLst/>
              <a:gdLst/>
              <a:ahLst/>
              <a:cxnLst/>
              <a:rect l="l" t="t" r="r" b="b"/>
              <a:pathLst>
                <a:path w="1424939" h="401320">
                  <a:moveTo>
                    <a:pt x="1424939" y="0"/>
                  </a:moveTo>
                  <a:lnTo>
                    <a:pt x="0" y="0"/>
                  </a:lnTo>
                  <a:lnTo>
                    <a:pt x="0" y="400812"/>
                  </a:lnTo>
                  <a:lnTo>
                    <a:pt x="1424939" y="400812"/>
                  </a:lnTo>
                  <a:lnTo>
                    <a:pt x="1424939" y="0"/>
                  </a:lnTo>
                  <a:close/>
                </a:path>
              </a:pathLst>
            </a:custGeom>
            <a:solidFill>
              <a:srgbClr val="DAE2F3"/>
            </a:solidFill>
          </p:spPr>
          <p:txBody>
            <a:bodyPr wrap="square" lIns="0" tIns="0" rIns="0" bIns="0" rtlCol="0"/>
            <a:lstStyle/>
            <a:p>
              <a:endParaRPr/>
            </a:p>
          </p:txBody>
        </p:sp>
        <p:sp>
          <p:nvSpPr>
            <p:cNvPr id="16" name="object 16"/>
            <p:cNvSpPr/>
            <p:nvPr/>
          </p:nvSpPr>
          <p:spPr>
            <a:xfrm>
              <a:off x="2404872" y="3747516"/>
              <a:ext cx="1424940" cy="401320"/>
            </a:xfrm>
            <a:custGeom>
              <a:avLst/>
              <a:gdLst/>
              <a:ahLst/>
              <a:cxnLst/>
              <a:rect l="l" t="t" r="r" b="b"/>
              <a:pathLst>
                <a:path w="1424939" h="401320">
                  <a:moveTo>
                    <a:pt x="0" y="400812"/>
                  </a:moveTo>
                  <a:lnTo>
                    <a:pt x="1424939" y="400812"/>
                  </a:lnTo>
                  <a:lnTo>
                    <a:pt x="1424939" y="0"/>
                  </a:lnTo>
                  <a:lnTo>
                    <a:pt x="0" y="0"/>
                  </a:lnTo>
                  <a:lnTo>
                    <a:pt x="0" y="400812"/>
                  </a:lnTo>
                  <a:close/>
                </a:path>
              </a:pathLst>
            </a:custGeom>
            <a:ln w="12699">
              <a:solidFill>
                <a:srgbClr val="2E528F"/>
              </a:solidFill>
            </a:ln>
          </p:spPr>
          <p:txBody>
            <a:bodyPr wrap="square" lIns="0" tIns="0" rIns="0" bIns="0" rtlCol="0"/>
            <a:lstStyle/>
            <a:p>
              <a:endParaRPr/>
            </a:p>
          </p:txBody>
        </p:sp>
        <p:sp>
          <p:nvSpPr>
            <p:cNvPr id="17" name="object 17"/>
            <p:cNvSpPr/>
            <p:nvPr/>
          </p:nvSpPr>
          <p:spPr>
            <a:xfrm>
              <a:off x="3970019" y="3747516"/>
              <a:ext cx="1424940" cy="401320"/>
            </a:xfrm>
            <a:custGeom>
              <a:avLst/>
              <a:gdLst/>
              <a:ahLst/>
              <a:cxnLst/>
              <a:rect l="l" t="t" r="r" b="b"/>
              <a:pathLst>
                <a:path w="1424939" h="401320">
                  <a:moveTo>
                    <a:pt x="1424939" y="0"/>
                  </a:moveTo>
                  <a:lnTo>
                    <a:pt x="0" y="0"/>
                  </a:lnTo>
                  <a:lnTo>
                    <a:pt x="0" y="400812"/>
                  </a:lnTo>
                  <a:lnTo>
                    <a:pt x="1424939" y="400812"/>
                  </a:lnTo>
                  <a:lnTo>
                    <a:pt x="1424939" y="0"/>
                  </a:lnTo>
                  <a:close/>
                </a:path>
              </a:pathLst>
            </a:custGeom>
            <a:solidFill>
              <a:srgbClr val="DAE2F3"/>
            </a:solidFill>
          </p:spPr>
          <p:txBody>
            <a:bodyPr wrap="square" lIns="0" tIns="0" rIns="0" bIns="0" rtlCol="0"/>
            <a:lstStyle/>
            <a:p>
              <a:endParaRPr/>
            </a:p>
          </p:txBody>
        </p:sp>
        <p:sp>
          <p:nvSpPr>
            <p:cNvPr id="18" name="object 18"/>
            <p:cNvSpPr/>
            <p:nvPr/>
          </p:nvSpPr>
          <p:spPr>
            <a:xfrm>
              <a:off x="813815" y="3747516"/>
              <a:ext cx="4584700" cy="1432560"/>
            </a:xfrm>
            <a:custGeom>
              <a:avLst/>
              <a:gdLst/>
              <a:ahLst/>
              <a:cxnLst/>
              <a:rect l="l" t="t" r="r" b="b"/>
              <a:pathLst>
                <a:path w="4584700" h="1432560">
                  <a:moveTo>
                    <a:pt x="3156204" y="400812"/>
                  </a:moveTo>
                  <a:lnTo>
                    <a:pt x="4581144" y="400812"/>
                  </a:lnTo>
                  <a:lnTo>
                    <a:pt x="4581144" y="0"/>
                  </a:lnTo>
                  <a:lnTo>
                    <a:pt x="3156204" y="0"/>
                  </a:lnTo>
                  <a:lnTo>
                    <a:pt x="3156204" y="400812"/>
                  </a:lnTo>
                  <a:close/>
                </a:path>
                <a:path w="4584700" h="1432560">
                  <a:moveTo>
                    <a:pt x="0" y="1432560"/>
                  </a:moveTo>
                  <a:lnTo>
                    <a:pt x="1423416" y="1432560"/>
                  </a:lnTo>
                  <a:lnTo>
                    <a:pt x="1423416" y="1030224"/>
                  </a:lnTo>
                  <a:lnTo>
                    <a:pt x="0" y="1030224"/>
                  </a:lnTo>
                  <a:lnTo>
                    <a:pt x="0" y="1432560"/>
                  </a:lnTo>
                  <a:close/>
                </a:path>
                <a:path w="4584700" h="1432560">
                  <a:moveTo>
                    <a:pt x="1594104" y="1432560"/>
                  </a:moveTo>
                  <a:lnTo>
                    <a:pt x="3019044" y="1432560"/>
                  </a:lnTo>
                  <a:lnTo>
                    <a:pt x="3019044" y="1030224"/>
                  </a:lnTo>
                  <a:lnTo>
                    <a:pt x="1594104" y="1030224"/>
                  </a:lnTo>
                  <a:lnTo>
                    <a:pt x="1594104" y="1432560"/>
                  </a:lnTo>
                  <a:close/>
                </a:path>
                <a:path w="4584700" h="1432560">
                  <a:moveTo>
                    <a:pt x="3159252" y="1432560"/>
                  </a:moveTo>
                  <a:lnTo>
                    <a:pt x="4584192" y="1432560"/>
                  </a:lnTo>
                  <a:lnTo>
                    <a:pt x="4584192" y="1030224"/>
                  </a:lnTo>
                  <a:lnTo>
                    <a:pt x="3159252" y="1030224"/>
                  </a:lnTo>
                  <a:lnTo>
                    <a:pt x="3159252" y="1432560"/>
                  </a:lnTo>
                  <a:close/>
                </a:path>
              </a:pathLst>
            </a:custGeom>
            <a:ln w="12700">
              <a:solidFill>
                <a:srgbClr val="2E528F"/>
              </a:solidFill>
            </a:ln>
          </p:spPr>
          <p:txBody>
            <a:bodyPr wrap="square" lIns="0" tIns="0" rIns="0" bIns="0" rtlCol="0"/>
            <a:lstStyle/>
            <a:p>
              <a:endParaRPr/>
            </a:p>
          </p:txBody>
        </p:sp>
        <p:sp>
          <p:nvSpPr>
            <p:cNvPr id="19" name="object 19"/>
            <p:cNvSpPr/>
            <p:nvPr/>
          </p:nvSpPr>
          <p:spPr>
            <a:xfrm>
              <a:off x="816864" y="5730239"/>
              <a:ext cx="1423670" cy="401320"/>
            </a:xfrm>
            <a:custGeom>
              <a:avLst/>
              <a:gdLst/>
              <a:ahLst/>
              <a:cxnLst/>
              <a:rect l="l" t="t" r="r" b="b"/>
              <a:pathLst>
                <a:path w="1423670" h="401320">
                  <a:moveTo>
                    <a:pt x="1423415" y="0"/>
                  </a:moveTo>
                  <a:lnTo>
                    <a:pt x="0" y="0"/>
                  </a:lnTo>
                  <a:lnTo>
                    <a:pt x="0" y="400812"/>
                  </a:lnTo>
                  <a:lnTo>
                    <a:pt x="1423415" y="400812"/>
                  </a:lnTo>
                  <a:lnTo>
                    <a:pt x="1423415" y="0"/>
                  </a:lnTo>
                  <a:close/>
                </a:path>
              </a:pathLst>
            </a:custGeom>
            <a:solidFill>
              <a:srgbClr val="DAE2F3"/>
            </a:solidFill>
          </p:spPr>
          <p:txBody>
            <a:bodyPr wrap="square" lIns="0" tIns="0" rIns="0" bIns="0" rtlCol="0"/>
            <a:lstStyle/>
            <a:p>
              <a:endParaRPr/>
            </a:p>
          </p:txBody>
        </p:sp>
        <p:sp>
          <p:nvSpPr>
            <p:cNvPr id="20" name="object 20"/>
            <p:cNvSpPr/>
            <p:nvPr/>
          </p:nvSpPr>
          <p:spPr>
            <a:xfrm>
              <a:off x="816864" y="5730239"/>
              <a:ext cx="1423670" cy="401320"/>
            </a:xfrm>
            <a:custGeom>
              <a:avLst/>
              <a:gdLst/>
              <a:ahLst/>
              <a:cxnLst/>
              <a:rect l="l" t="t" r="r" b="b"/>
              <a:pathLst>
                <a:path w="1423670" h="401320">
                  <a:moveTo>
                    <a:pt x="0" y="400812"/>
                  </a:moveTo>
                  <a:lnTo>
                    <a:pt x="1423415" y="400812"/>
                  </a:lnTo>
                  <a:lnTo>
                    <a:pt x="1423415" y="0"/>
                  </a:lnTo>
                  <a:lnTo>
                    <a:pt x="0" y="0"/>
                  </a:lnTo>
                  <a:lnTo>
                    <a:pt x="0" y="400812"/>
                  </a:lnTo>
                  <a:close/>
                </a:path>
              </a:pathLst>
            </a:custGeom>
            <a:ln w="12700">
              <a:solidFill>
                <a:srgbClr val="2E528F"/>
              </a:solidFill>
            </a:ln>
          </p:spPr>
          <p:txBody>
            <a:bodyPr wrap="square" lIns="0" tIns="0" rIns="0" bIns="0" rtlCol="0"/>
            <a:lstStyle/>
            <a:p>
              <a:endParaRPr/>
            </a:p>
          </p:txBody>
        </p:sp>
        <p:sp>
          <p:nvSpPr>
            <p:cNvPr id="21" name="object 21"/>
            <p:cNvSpPr/>
            <p:nvPr/>
          </p:nvSpPr>
          <p:spPr>
            <a:xfrm>
              <a:off x="2412492" y="5730239"/>
              <a:ext cx="1423670" cy="401320"/>
            </a:xfrm>
            <a:custGeom>
              <a:avLst/>
              <a:gdLst/>
              <a:ahLst/>
              <a:cxnLst/>
              <a:rect l="l" t="t" r="r" b="b"/>
              <a:pathLst>
                <a:path w="1423670" h="401320">
                  <a:moveTo>
                    <a:pt x="1423416" y="0"/>
                  </a:moveTo>
                  <a:lnTo>
                    <a:pt x="0" y="0"/>
                  </a:lnTo>
                  <a:lnTo>
                    <a:pt x="0" y="400812"/>
                  </a:lnTo>
                  <a:lnTo>
                    <a:pt x="1423416" y="400812"/>
                  </a:lnTo>
                  <a:lnTo>
                    <a:pt x="1423416" y="0"/>
                  </a:lnTo>
                  <a:close/>
                </a:path>
              </a:pathLst>
            </a:custGeom>
            <a:solidFill>
              <a:srgbClr val="DAE2F3"/>
            </a:solidFill>
          </p:spPr>
          <p:txBody>
            <a:bodyPr wrap="square" lIns="0" tIns="0" rIns="0" bIns="0" rtlCol="0"/>
            <a:lstStyle/>
            <a:p>
              <a:endParaRPr/>
            </a:p>
          </p:txBody>
        </p:sp>
        <p:sp>
          <p:nvSpPr>
            <p:cNvPr id="22" name="object 22"/>
            <p:cNvSpPr/>
            <p:nvPr/>
          </p:nvSpPr>
          <p:spPr>
            <a:xfrm>
              <a:off x="2412492" y="5730239"/>
              <a:ext cx="1423670" cy="401320"/>
            </a:xfrm>
            <a:custGeom>
              <a:avLst/>
              <a:gdLst/>
              <a:ahLst/>
              <a:cxnLst/>
              <a:rect l="l" t="t" r="r" b="b"/>
              <a:pathLst>
                <a:path w="1423670" h="401320">
                  <a:moveTo>
                    <a:pt x="0" y="400812"/>
                  </a:moveTo>
                  <a:lnTo>
                    <a:pt x="1423416" y="400812"/>
                  </a:lnTo>
                  <a:lnTo>
                    <a:pt x="1423416" y="0"/>
                  </a:lnTo>
                  <a:lnTo>
                    <a:pt x="0" y="0"/>
                  </a:lnTo>
                  <a:lnTo>
                    <a:pt x="0" y="400812"/>
                  </a:lnTo>
                  <a:close/>
                </a:path>
              </a:pathLst>
            </a:custGeom>
            <a:ln w="12699">
              <a:solidFill>
                <a:srgbClr val="2E528F"/>
              </a:solidFill>
            </a:ln>
          </p:spPr>
          <p:txBody>
            <a:bodyPr wrap="square" lIns="0" tIns="0" rIns="0" bIns="0" rtlCol="0"/>
            <a:lstStyle/>
            <a:p>
              <a:endParaRPr/>
            </a:p>
          </p:txBody>
        </p:sp>
        <p:sp>
          <p:nvSpPr>
            <p:cNvPr id="23" name="object 23"/>
            <p:cNvSpPr/>
            <p:nvPr/>
          </p:nvSpPr>
          <p:spPr>
            <a:xfrm>
              <a:off x="3977639" y="5730239"/>
              <a:ext cx="1423670" cy="401320"/>
            </a:xfrm>
            <a:custGeom>
              <a:avLst/>
              <a:gdLst/>
              <a:ahLst/>
              <a:cxnLst/>
              <a:rect l="l" t="t" r="r" b="b"/>
              <a:pathLst>
                <a:path w="1423670" h="401320">
                  <a:moveTo>
                    <a:pt x="1423415" y="0"/>
                  </a:moveTo>
                  <a:lnTo>
                    <a:pt x="0" y="0"/>
                  </a:lnTo>
                  <a:lnTo>
                    <a:pt x="0" y="400812"/>
                  </a:lnTo>
                  <a:lnTo>
                    <a:pt x="1423415" y="400812"/>
                  </a:lnTo>
                  <a:lnTo>
                    <a:pt x="1423415" y="0"/>
                  </a:lnTo>
                  <a:close/>
                </a:path>
              </a:pathLst>
            </a:custGeom>
            <a:solidFill>
              <a:srgbClr val="DAE2F3"/>
            </a:solidFill>
          </p:spPr>
          <p:txBody>
            <a:bodyPr wrap="square" lIns="0" tIns="0" rIns="0" bIns="0" rtlCol="0"/>
            <a:lstStyle/>
            <a:p>
              <a:endParaRPr/>
            </a:p>
          </p:txBody>
        </p:sp>
        <p:sp>
          <p:nvSpPr>
            <p:cNvPr id="24" name="object 24"/>
            <p:cNvSpPr/>
            <p:nvPr/>
          </p:nvSpPr>
          <p:spPr>
            <a:xfrm>
              <a:off x="3977639" y="5730239"/>
              <a:ext cx="1423670" cy="401320"/>
            </a:xfrm>
            <a:custGeom>
              <a:avLst/>
              <a:gdLst/>
              <a:ahLst/>
              <a:cxnLst/>
              <a:rect l="l" t="t" r="r" b="b"/>
              <a:pathLst>
                <a:path w="1423670" h="401320">
                  <a:moveTo>
                    <a:pt x="0" y="400812"/>
                  </a:moveTo>
                  <a:lnTo>
                    <a:pt x="1423415" y="400812"/>
                  </a:lnTo>
                  <a:lnTo>
                    <a:pt x="1423415" y="0"/>
                  </a:lnTo>
                  <a:lnTo>
                    <a:pt x="0" y="0"/>
                  </a:lnTo>
                  <a:lnTo>
                    <a:pt x="0" y="400812"/>
                  </a:lnTo>
                  <a:close/>
                </a:path>
              </a:pathLst>
            </a:custGeom>
            <a:ln w="12700">
              <a:solidFill>
                <a:srgbClr val="2E528F"/>
              </a:solidFill>
            </a:ln>
          </p:spPr>
          <p:txBody>
            <a:bodyPr wrap="square" lIns="0" tIns="0" rIns="0" bIns="0" rtlCol="0"/>
            <a:lstStyle/>
            <a:p>
              <a:endParaRPr/>
            </a:p>
          </p:txBody>
        </p:sp>
      </p:grpSp>
      <p:graphicFrame>
        <p:nvGraphicFramePr>
          <p:cNvPr id="25" name="object 25"/>
          <p:cNvGraphicFramePr>
            <a:graphicFrameLocks noGrp="1"/>
          </p:cNvGraphicFramePr>
          <p:nvPr/>
        </p:nvGraphicFramePr>
        <p:xfrm>
          <a:off x="179578" y="1680717"/>
          <a:ext cx="7052309" cy="4918710"/>
        </p:xfrm>
        <a:graphic>
          <a:graphicData uri="http://schemas.openxmlformats.org/drawingml/2006/table">
            <a:tbl>
              <a:tblPr firstRow="1" bandRow="1">
                <a:tableStyleId>{2D5ABB26-0587-4C30-8999-92F81FD0307C}</a:tableStyleId>
              </a:tblPr>
              <a:tblGrid>
                <a:gridCol w="130810">
                  <a:extLst>
                    <a:ext uri="{9D8B030D-6E8A-4147-A177-3AD203B41FA5}">
                      <a16:colId xmlns:a16="http://schemas.microsoft.com/office/drawing/2014/main" val="20000"/>
                    </a:ext>
                  </a:extLst>
                </a:gridCol>
                <a:gridCol w="423545">
                  <a:extLst>
                    <a:ext uri="{9D8B030D-6E8A-4147-A177-3AD203B41FA5}">
                      <a16:colId xmlns:a16="http://schemas.microsoft.com/office/drawing/2014/main" val="20001"/>
                    </a:ext>
                  </a:extLst>
                </a:gridCol>
                <a:gridCol w="1581150">
                  <a:extLst>
                    <a:ext uri="{9D8B030D-6E8A-4147-A177-3AD203B41FA5}">
                      <a16:colId xmlns:a16="http://schemas.microsoft.com/office/drawing/2014/main" val="20002"/>
                    </a:ext>
                  </a:extLst>
                </a:gridCol>
                <a:gridCol w="1597024">
                  <a:extLst>
                    <a:ext uri="{9D8B030D-6E8A-4147-A177-3AD203B41FA5}">
                      <a16:colId xmlns:a16="http://schemas.microsoft.com/office/drawing/2014/main" val="20003"/>
                    </a:ext>
                  </a:extLst>
                </a:gridCol>
                <a:gridCol w="1590675">
                  <a:extLst>
                    <a:ext uri="{9D8B030D-6E8A-4147-A177-3AD203B41FA5}">
                      <a16:colId xmlns:a16="http://schemas.microsoft.com/office/drawing/2014/main" val="20004"/>
                    </a:ext>
                  </a:extLst>
                </a:gridCol>
                <a:gridCol w="1453515">
                  <a:extLst>
                    <a:ext uri="{9D8B030D-6E8A-4147-A177-3AD203B41FA5}">
                      <a16:colId xmlns:a16="http://schemas.microsoft.com/office/drawing/2014/main" val="20005"/>
                    </a:ext>
                  </a:extLst>
                </a:gridCol>
                <a:gridCol w="121920">
                  <a:extLst>
                    <a:ext uri="{9D8B030D-6E8A-4147-A177-3AD203B41FA5}">
                      <a16:colId xmlns:a16="http://schemas.microsoft.com/office/drawing/2014/main" val="20006"/>
                    </a:ext>
                  </a:extLst>
                </a:gridCol>
                <a:gridCol w="153670">
                  <a:extLst>
                    <a:ext uri="{9D8B030D-6E8A-4147-A177-3AD203B41FA5}">
                      <a16:colId xmlns:a16="http://schemas.microsoft.com/office/drawing/2014/main" val="20007"/>
                    </a:ext>
                  </a:extLst>
                </a:gridCol>
              </a:tblGrid>
              <a:tr h="711200">
                <a:tc gridSpan="2">
                  <a:txBody>
                    <a:bodyPr/>
                    <a:lstStyle/>
                    <a:p>
                      <a:pPr>
                        <a:lnSpc>
                          <a:spcPct val="100000"/>
                        </a:lnSpc>
                      </a:pPr>
                      <a:endParaRPr sz="1800">
                        <a:latin typeface="Times New Roman"/>
                        <a:cs typeface="Times New Roman"/>
                      </a:endParaRPr>
                    </a:p>
                    <a:p>
                      <a:pPr marL="26670">
                        <a:lnSpc>
                          <a:spcPct val="100000"/>
                        </a:lnSpc>
                        <a:spcBef>
                          <a:spcPts val="1055"/>
                        </a:spcBef>
                      </a:pPr>
                      <a:r>
                        <a:rPr sz="1800" spc="-780" dirty="0">
                          <a:latin typeface="Calibri"/>
                          <a:cs typeface="Calibri"/>
                        </a:rPr>
                        <a:t>L</a:t>
                      </a:r>
                      <a:r>
                        <a:rPr sz="1800" spc="-25" dirty="0">
                          <a:latin typeface="Calibri"/>
                          <a:cs typeface="Calibri"/>
                        </a:rPr>
                        <a:t>L</a:t>
                      </a:r>
                      <a:r>
                        <a:rPr sz="1800" spc="-935" dirty="0">
                          <a:latin typeface="Calibri"/>
                          <a:cs typeface="Calibri"/>
                        </a:rPr>
                        <a:t>3</a:t>
                      </a:r>
                      <a:r>
                        <a:rPr sz="1800" spc="-25" dirty="0">
                          <a:latin typeface="Calibri"/>
                          <a:cs typeface="Calibri"/>
                        </a:rPr>
                        <a:t>3</a:t>
                      </a:r>
                      <a:r>
                        <a:rPr sz="1800" spc="-935" dirty="0">
                          <a:latin typeface="Calibri"/>
                          <a:cs typeface="Calibri"/>
                        </a:rPr>
                        <a:t>$</a:t>
                      </a:r>
                      <a:r>
                        <a:rPr sz="1800" spc="-25" dirty="0">
                          <a:latin typeface="Calibri"/>
                          <a:cs typeface="Calibri"/>
                        </a:rPr>
                        <a:t>$</a:t>
                      </a:r>
                      <a:endParaRPr sz="1800">
                        <a:latin typeface="Calibri"/>
                        <a:cs typeface="Calibri"/>
                      </a:endParaRPr>
                    </a:p>
                  </a:txBody>
                  <a:tcPr marL="0" marR="0" marT="0" marB="0">
                    <a:lnR w="12700">
                      <a:solidFill>
                        <a:srgbClr val="2E528F"/>
                      </a:solidFill>
                      <a:prstDash val="solid"/>
                    </a:lnR>
                    <a:lnB w="12700">
                      <a:solidFill>
                        <a:srgbClr val="2E528F"/>
                      </a:solidFill>
                      <a:prstDash val="solid"/>
                    </a:lnB>
                  </a:tcPr>
                </a:tc>
                <a:tc hMerge="1">
                  <a:txBody>
                    <a:bodyPr/>
                    <a:lstStyle/>
                    <a:p>
                      <a:endParaRPr/>
                    </a:p>
                  </a:txBody>
                  <a:tcPr marL="0" marR="0" marT="0" marB="0"/>
                </a:tc>
                <a:tc>
                  <a:txBody>
                    <a:bodyPr/>
                    <a:lstStyle/>
                    <a:p>
                      <a:pPr marL="511809">
                        <a:lnSpc>
                          <a:spcPts val="2115"/>
                        </a:lnSpc>
                      </a:pPr>
                      <a:r>
                        <a:rPr sz="1800" spc="-10" dirty="0">
                          <a:latin typeface="Calibri"/>
                          <a:cs typeface="Calibri"/>
                        </a:rPr>
                        <a:t>Way</a:t>
                      </a:r>
                      <a:r>
                        <a:rPr sz="1800" spc="-75" dirty="0">
                          <a:latin typeface="Calibri"/>
                          <a:cs typeface="Calibri"/>
                        </a:rPr>
                        <a:t> </a:t>
                      </a:r>
                      <a:r>
                        <a:rPr sz="1800" spc="-50" dirty="0">
                          <a:latin typeface="Calibri"/>
                          <a:cs typeface="Calibri"/>
                        </a:rPr>
                        <a:t>0</a:t>
                      </a:r>
                      <a:endParaRPr sz="1800">
                        <a:latin typeface="Calibri"/>
                        <a:cs typeface="Calibri"/>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a:txBody>
                    <a:bodyPr/>
                    <a:lstStyle/>
                    <a:p>
                      <a:pPr marL="462915">
                        <a:lnSpc>
                          <a:spcPts val="2120"/>
                        </a:lnSpc>
                      </a:pPr>
                      <a:r>
                        <a:rPr sz="1800" spc="-10" dirty="0">
                          <a:latin typeface="Calibri"/>
                          <a:cs typeface="Calibri"/>
                        </a:rPr>
                        <a:t>Way</a:t>
                      </a:r>
                      <a:r>
                        <a:rPr sz="1800" spc="-90" dirty="0">
                          <a:latin typeface="Calibri"/>
                          <a:cs typeface="Calibri"/>
                        </a:rPr>
                        <a:t> </a:t>
                      </a:r>
                      <a:r>
                        <a:rPr sz="1800" spc="-50" dirty="0">
                          <a:latin typeface="Calibri"/>
                          <a:cs typeface="Calibri"/>
                        </a:rPr>
                        <a:t>1</a:t>
                      </a:r>
                      <a:endParaRPr sz="1800">
                        <a:latin typeface="Calibri"/>
                        <a:cs typeface="Calibri"/>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a:txBody>
                    <a:bodyPr/>
                    <a:lstStyle/>
                    <a:p>
                      <a:pPr marL="480695">
                        <a:lnSpc>
                          <a:spcPts val="2045"/>
                        </a:lnSpc>
                      </a:pPr>
                      <a:r>
                        <a:rPr sz="1800" spc="-10" dirty="0">
                          <a:latin typeface="Calibri"/>
                          <a:cs typeface="Calibri"/>
                        </a:rPr>
                        <a:t>Way</a:t>
                      </a:r>
                      <a:r>
                        <a:rPr sz="1800" spc="-75" dirty="0">
                          <a:latin typeface="Calibri"/>
                          <a:cs typeface="Calibri"/>
                        </a:rPr>
                        <a:t> </a:t>
                      </a:r>
                      <a:r>
                        <a:rPr sz="1800" spc="-50" dirty="0">
                          <a:latin typeface="Calibri"/>
                          <a:cs typeface="Calibri"/>
                        </a:rPr>
                        <a:t>2</a:t>
                      </a:r>
                      <a:endParaRPr sz="1800">
                        <a:latin typeface="Calibri"/>
                        <a:cs typeface="Calibri"/>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gridSpan="2">
                  <a:txBody>
                    <a:bodyPr/>
                    <a:lstStyle/>
                    <a:p>
                      <a:pPr marL="487045">
                        <a:lnSpc>
                          <a:spcPts val="2115"/>
                        </a:lnSpc>
                      </a:pPr>
                      <a:r>
                        <a:rPr sz="1800" spc="-10" dirty="0">
                          <a:latin typeface="Calibri"/>
                          <a:cs typeface="Calibri"/>
                        </a:rPr>
                        <a:t>Way</a:t>
                      </a:r>
                      <a:r>
                        <a:rPr sz="1800" spc="-75" dirty="0">
                          <a:latin typeface="Calibri"/>
                          <a:cs typeface="Calibri"/>
                        </a:rPr>
                        <a:t> </a:t>
                      </a:r>
                      <a:r>
                        <a:rPr sz="1800" spc="-50" dirty="0">
                          <a:latin typeface="Calibri"/>
                          <a:cs typeface="Calibri"/>
                        </a:rPr>
                        <a:t>3</a:t>
                      </a:r>
                      <a:endParaRPr sz="1800">
                        <a:latin typeface="Calibri"/>
                        <a:cs typeface="Calibri"/>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hMerge="1">
                  <a:txBody>
                    <a:bodyPr/>
                    <a:lstStyle/>
                    <a:p>
                      <a:endParaRPr/>
                    </a:p>
                  </a:txBody>
                  <a:tcPr marL="0" marR="0" marT="0" marB="0"/>
                </a:tc>
                <a:tc>
                  <a:txBody>
                    <a:bodyPr/>
                    <a:lstStyle/>
                    <a:p>
                      <a:pPr>
                        <a:lnSpc>
                          <a:spcPct val="100000"/>
                        </a:lnSpc>
                      </a:pPr>
                      <a:endParaRPr sz="2100">
                        <a:latin typeface="Times New Roman"/>
                        <a:cs typeface="Times New Roman"/>
                      </a:endParaRPr>
                    </a:p>
                  </a:txBody>
                  <a:tcPr marL="0" marR="0" marT="0" marB="0">
                    <a:lnL w="12700">
                      <a:solidFill>
                        <a:srgbClr val="2E528F"/>
                      </a:solidFill>
                      <a:prstDash val="solid"/>
                    </a:lnL>
                    <a:lnB w="12700">
                      <a:solidFill>
                        <a:srgbClr val="2E528F"/>
                      </a:solidFill>
                      <a:prstDash val="solid"/>
                    </a:lnB>
                  </a:tcPr>
                </a:tc>
                <a:extLst>
                  <a:ext uri="{0D108BD9-81ED-4DB2-BD59-A6C34878D82A}">
                    <a16:rowId xmlns:a16="http://schemas.microsoft.com/office/drawing/2014/main" val="10000"/>
                  </a:ext>
                </a:extLst>
              </a:tr>
              <a:tr h="180975">
                <a:tc gridSpan="2">
                  <a:txBody>
                    <a:bodyPr/>
                    <a:lstStyle/>
                    <a:p>
                      <a:pPr>
                        <a:lnSpc>
                          <a:spcPct val="100000"/>
                        </a:lnSpc>
                      </a:pPr>
                      <a:endParaRPr sz="10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solidFill>
                      <a:srgbClr val="4471C4"/>
                    </a:solidFill>
                  </a:tcPr>
                </a:tc>
                <a:tc hMerge="1">
                  <a:txBody>
                    <a:bodyPr/>
                    <a:lstStyle/>
                    <a:p>
                      <a:endParaRPr/>
                    </a:p>
                  </a:txBody>
                  <a:tcPr marL="0" marR="0" marT="0" marB="0"/>
                </a:tc>
                <a:tc>
                  <a:txBody>
                    <a:bodyPr/>
                    <a:lstStyle/>
                    <a:p>
                      <a:pPr>
                        <a:lnSpc>
                          <a:spcPct val="100000"/>
                        </a:lnSpc>
                      </a:pPr>
                      <a:endParaRPr sz="10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a:txBody>
                    <a:bodyPr/>
                    <a:lstStyle/>
                    <a:p>
                      <a:pPr>
                        <a:lnSpc>
                          <a:spcPct val="100000"/>
                        </a:lnSpc>
                      </a:pPr>
                      <a:endParaRPr sz="10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a:txBody>
                    <a:bodyPr/>
                    <a:lstStyle/>
                    <a:p>
                      <a:pPr>
                        <a:lnSpc>
                          <a:spcPct val="100000"/>
                        </a:lnSpc>
                      </a:pPr>
                      <a:endParaRPr sz="10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gridSpan="2">
                  <a:txBody>
                    <a:bodyPr/>
                    <a:lstStyle/>
                    <a:p>
                      <a:pPr>
                        <a:lnSpc>
                          <a:spcPct val="100000"/>
                        </a:lnSpc>
                      </a:pPr>
                      <a:endParaRPr sz="10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hMerge="1">
                  <a:txBody>
                    <a:bodyPr/>
                    <a:lstStyle/>
                    <a:p>
                      <a:endParaRPr/>
                    </a:p>
                  </a:txBody>
                  <a:tcPr marL="0" marR="0" marT="0" marB="0"/>
                </a:tc>
                <a:tc rowSpan="15">
                  <a:txBody>
                    <a:bodyPr/>
                    <a:lstStyle/>
                    <a:p>
                      <a:pPr>
                        <a:lnSpc>
                          <a:spcPct val="100000"/>
                        </a:lnSpc>
                      </a:pPr>
                      <a:endParaRPr sz="21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01"/>
                  </a:ext>
                </a:extLst>
              </a:tr>
              <a:tr h="0">
                <a:tc rowSpan="3">
                  <a:txBody>
                    <a:bodyPr/>
                    <a:lstStyle/>
                    <a:p>
                      <a:pPr>
                        <a:lnSpc>
                          <a:spcPct val="100000"/>
                        </a:lnSpc>
                      </a:pPr>
                      <a:endParaRPr sz="2100">
                        <a:latin typeface="Times New Roman"/>
                        <a:cs typeface="Times New Roman"/>
                      </a:endParaRPr>
                    </a:p>
                  </a:txBody>
                  <a:tcPr marL="0" marR="0" marT="0" marB="0">
                    <a:lnL w="12700">
                      <a:solidFill>
                        <a:srgbClr val="2E528F"/>
                      </a:solidFill>
                      <a:prstDash val="solid"/>
                    </a:lnL>
                    <a:lnR w="12700">
                      <a:solidFill>
                        <a:srgbClr val="2E528F"/>
                      </a:solidFill>
                      <a:prstDash val="solid"/>
                    </a:lnR>
                    <a:solidFill>
                      <a:srgbClr val="4471C4"/>
                    </a:solidFill>
                  </a:tcPr>
                </a:tc>
                <a:tc rowSpan="3">
                  <a:txBody>
                    <a:bodyPr/>
                    <a:lstStyle/>
                    <a:p>
                      <a:pPr marL="160020">
                        <a:lnSpc>
                          <a:spcPct val="100000"/>
                        </a:lnSpc>
                        <a:spcBef>
                          <a:spcPts val="50"/>
                        </a:spcBef>
                      </a:pPr>
                      <a:r>
                        <a:rPr sz="1800" dirty="0">
                          <a:latin typeface="Calibri"/>
                          <a:cs typeface="Calibri"/>
                        </a:rPr>
                        <a:t>Set</a:t>
                      </a:r>
                      <a:r>
                        <a:rPr sz="1800" spc="-25" dirty="0">
                          <a:latin typeface="Calibri"/>
                          <a:cs typeface="Calibri"/>
                        </a:rPr>
                        <a:t> </a:t>
                      </a:r>
                      <a:r>
                        <a:rPr sz="1800" spc="-50" dirty="0">
                          <a:latin typeface="Calibri"/>
                          <a:cs typeface="Calibri"/>
                        </a:rPr>
                        <a:t>0</a:t>
                      </a:r>
                      <a:endParaRPr sz="1800">
                        <a:latin typeface="Calibri"/>
                        <a:cs typeface="Calibri"/>
                      </a:endParaRPr>
                    </a:p>
                  </a:txBody>
                  <a:tcPr marL="0" marR="0" marT="6350" marB="0" vert="vert27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8FAADC"/>
                    </a:solidFill>
                  </a:tcPr>
                </a:tc>
                <a:tc rowSpan="3">
                  <a:txBody>
                    <a:bodyPr/>
                    <a:lstStyle/>
                    <a:p>
                      <a:pPr marL="511809">
                        <a:lnSpc>
                          <a:spcPct val="100000"/>
                        </a:lnSpc>
                        <a:spcBef>
                          <a:spcPts val="1515"/>
                        </a:spcBef>
                      </a:pPr>
                      <a:r>
                        <a:rPr sz="1800" spc="-20" dirty="0">
                          <a:latin typeface="Calibri"/>
                          <a:cs typeface="Calibri"/>
                        </a:rPr>
                        <a:t>Line</a:t>
                      </a:r>
                      <a:endParaRPr sz="1800">
                        <a:latin typeface="Calibri"/>
                        <a:cs typeface="Calibri"/>
                      </a:endParaRPr>
                    </a:p>
                  </a:txBody>
                  <a:tcPr marL="0" marR="0" marT="192405"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rowSpan="3">
                  <a:txBody>
                    <a:bodyPr/>
                    <a:lstStyle/>
                    <a:p>
                      <a:pPr>
                        <a:lnSpc>
                          <a:spcPct val="100000"/>
                        </a:lnSpc>
                      </a:pPr>
                      <a:endParaRPr sz="21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rowSpan="3">
                  <a:txBody>
                    <a:bodyPr/>
                    <a:lstStyle/>
                    <a:p>
                      <a:pPr>
                        <a:lnSpc>
                          <a:spcPct val="100000"/>
                        </a:lnSpc>
                      </a:pPr>
                      <a:endParaRPr sz="21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gridSpan="2">
                  <a:txBody>
                    <a:bodyPr/>
                    <a:lstStyle/>
                    <a:p>
                      <a:pPr>
                        <a:lnSpc>
                          <a:spcPct val="100000"/>
                        </a:lnSpc>
                      </a:pPr>
                      <a:endParaRPr sz="7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solidFill>
                      <a:srgbClr val="ACB8C9">
                        <a:alpha val="39999"/>
                      </a:srgbClr>
                    </a:solidFill>
                  </a:tcPr>
                </a:tc>
                <a:tc hMerge="1">
                  <a:txBody>
                    <a:bodyPr/>
                    <a:lstStyle/>
                    <a:p>
                      <a:endParaRPr/>
                    </a:p>
                  </a:txBody>
                  <a:tcPr marL="0" marR="0" marT="0" marB="0"/>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02"/>
                  </a:ext>
                </a:extLst>
              </a:tr>
              <a:tr h="400685">
                <a:tc vMerge="1">
                  <a:txBody>
                    <a:bodyPr/>
                    <a:lstStyle/>
                    <a:p>
                      <a:endParaRPr/>
                    </a:p>
                  </a:txBody>
                  <a:tcPr marL="0" marR="0" marT="0" marB="0">
                    <a:lnL w="12700">
                      <a:solidFill>
                        <a:srgbClr val="2E528F"/>
                      </a:solidFill>
                      <a:prstDash val="solid"/>
                    </a:lnL>
                    <a:lnR w="12700">
                      <a:solidFill>
                        <a:srgbClr val="2E528F"/>
                      </a:solidFill>
                      <a:prstDash val="solid"/>
                    </a:lnR>
                    <a:solidFill>
                      <a:srgbClr val="4471C4"/>
                    </a:solidFill>
                  </a:tcPr>
                </a:tc>
                <a:tc vMerge="1">
                  <a:txBody>
                    <a:bodyPr/>
                    <a:lstStyle/>
                    <a:p>
                      <a:endParaRPr/>
                    </a:p>
                  </a:txBody>
                  <a:tcPr marL="0" marR="0" marT="6350" marB="0" vert="vert27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8FAADC"/>
                    </a:solidFill>
                  </a:tcPr>
                </a:tc>
                <a:tc vMerge="1">
                  <a:txBody>
                    <a:bodyPr/>
                    <a:lstStyle/>
                    <a:p>
                      <a:endParaRPr/>
                    </a:p>
                  </a:txBody>
                  <a:tcPr marL="0" marR="0" marT="192405"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a:txBody>
                    <a:bodyPr/>
                    <a:lstStyle/>
                    <a:p>
                      <a:pPr>
                        <a:lnSpc>
                          <a:spcPct val="100000"/>
                        </a:lnSpc>
                      </a:pPr>
                      <a:endParaRPr sz="2100">
                        <a:latin typeface="Times New Roman"/>
                        <a:cs typeface="Times New Roman"/>
                      </a:endParaRPr>
                    </a:p>
                  </a:txBody>
                  <a:tcPr marL="0" marR="0" marT="0" marB="0">
                    <a:lnL w="12700">
                      <a:solidFill>
                        <a:srgbClr val="2E528F"/>
                      </a:solidFill>
                      <a:prstDash val="solid"/>
                    </a:lnL>
                    <a:lnR w="12700">
                      <a:solidFill>
                        <a:srgbClr val="2E528F"/>
                      </a:solidFill>
                      <a:prstDash val="solid"/>
                    </a:lnR>
                    <a:lnB w="12700">
                      <a:solidFill>
                        <a:srgbClr val="2E528F"/>
                      </a:solidFill>
                      <a:prstDash val="solid"/>
                    </a:lnB>
                    <a:solidFill>
                      <a:srgbClr val="DAE2F3"/>
                    </a:solidFill>
                  </a:tcPr>
                </a:tc>
                <a:tc>
                  <a:txBody>
                    <a:bodyPr/>
                    <a:lstStyle/>
                    <a:p>
                      <a:pPr>
                        <a:lnSpc>
                          <a:spcPct val="100000"/>
                        </a:lnSpc>
                      </a:pPr>
                      <a:endParaRPr sz="2100">
                        <a:latin typeface="Times New Roman"/>
                        <a:cs typeface="Times New Roman"/>
                      </a:endParaRPr>
                    </a:p>
                  </a:txBody>
                  <a:tcPr marL="0" marR="0" marT="0" marB="0">
                    <a:lnL w="12700">
                      <a:solidFill>
                        <a:srgbClr val="2E528F"/>
                      </a:solidFill>
                      <a:prstDash val="solid"/>
                    </a:lnL>
                    <a:lnR w="12700">
                      <a:solidFill>
                        <a:srgbClr val="2E528F"/>
                      </a:solidFill>
                      <a:prstDash val="solid"/>
                    </a:lnR>
                    <a:solidFill>
                      <a:srgbClr val="ACB8C9">
                        <a:alpha val="39999"/>
                      </a:srgbClr>
                    </a:solidFill>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03"/>
                  </a:ext>
                </a:extLst>
              </a:tr>
              <a:tr h="219075">
                <a:tc vMerge="1">
                  <a:txBody>
                    <a:bodyPr/>
                    <a:lstStyle/>
                    <a:p>
                      <a:endParaRPr/>
                    </a:p>
                  </a:txBody>
                  <a:tcPr marL="0" marR="0" marT="0" marB="0">
                    <a:lnL w="12700">
                      <a:solidFill>
                        <a:srgbClr val="2E528F"/>
                      </a:solidFill>
                      <a:prstDash val="solid"/>
                    </a:lnL>
                    <a:lnR w="12700">
                      <a:solidFill>
                        <a:srgbClr val="2E528F"/>
                      </a:solidFill>
                      <a:prstDash val="solid"/>
                    </a:lnR>
                    <a:solidFill>
                      <a:srgbClr val="4471C4"/>
                    </a:solidFill>
                  </a:tcPr>
                </a:tc>
                <a:tc vMerge="1">
                  <a:txBody>
                    <a:bodyPr/>
                    <a:lstStyle/>
                    <a:p>
                      <a:endParaRPr/>
                    </a:p>
                  </a:txBody>
                  <a:tcPr marL="0" marR="0" marT="6350" marB="0" vert="vert27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8FAADC"/>
                    </a:solidFill>
                  </a:tcPr>
                </a:tc>
                <a:tc vMerge="1">
                  <a:txBody>
                    <a:bodyPr/>
                    <a:lstStyle/>
                    <a:p>
                      <a:endParaRPr/>
                    </a:p>
                  </a:txBody>
                  <a:tcPr marL="0" marR="0" marT="192405"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gridSpan="2">
                  <a:txBody>
                    <a:bodyPr/>
                    <a:lstStyle/>
                    <a:p>
                      <a:pPr>
                        <a:lnSpc>
                          <a:spcPct val="100000"/>
                        </a:lnSpc>
                      </a:pPr>
                      <a:endParaRPr sz="13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cap="flat" cmpd="sng" algn="ctr">
                      <a:solidFill>
                        <a:srgbClr val="2E528F"/>
                      </a:solidFill>
                      <a:prstDash val="solid"/>
                      <a:round/>
                      <a:headEnd type="none" w="med" len="med"/>
                      <a:tailEnd type="none" w="med" len="med"/>
                    </a:lnT>
                    <a:lnB w="12700">
                      <a:solidFill>
                        <a:srgbClr val="2E528F"/>
                      </a:solidFill>
                      <a:prstDash val="solid"/>
                    </a:lnB>
                    <a:solidFill>
                      <a:srgbClr val="ACB8C9">
                        <a:alpha val="39999"/>
                      </a:srgbClr>
                    </a:solidFill>
                  </a:tcPr>
                </a:tc>
                <a:tc hMerge="1">
                  <a:txBody>
                    <a:bodyPr/>
                    <a:lstStyle/>
                    <a:p>
                      <a:endParaRPr/>
                    </a:p>
                  </a:txBody>
                  <a:tcPr marL="0" marR="0" marT="0" marB="0"/>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04"/>
                  </a:ext>
                </a:extLst>
              </a:tr>
              <a:tr h="236220">
                <a:tc gridSpan="2">
                  <a:txBody>
                    <a:bodyPr/>
                    <a:lstStyle/>
                    <a:p>
                      <a:pPr>
                        <a:lnSpc>
                          <a:spcPct val="100000"/>
                        </a:lnSpc>
                      </a:pPr>
                      <a:endParaRPr sz="1400">
                        <a:latin typeface="Times New Roman"/>
                        <a:cs typeface="Times New Roman"/>
                      </a:endParaRPr>
                    </a:p>
                  </a:txBody>
                  <a:tcPr marL="0" marR="0" marT="0" marB="0">
                    <a:lnL w="12700">
                      <a:solidFill>
                        <a:srgbClr val="2E528F"/>
                      </a:solidFill>
                      <a:prstDash val="solid"/>
                    </a:lnL>
                    <a:lnR w="12700">
                      <a:solidFill>
                        <a:srgbClr val="2E528F"/>
                      </a:solidFill>
                      <a:prstDash val="solid"/>
                    </a:lnR>
                    <a:solidFill>
                      <a:srgbClr val="4471C4"/>
                    </a:solidFill>
                  </a:tcPr>
                </a:tc>
                <a:tc hMerge="1">
                  <a:txBody>
                    <a:bodyPr/>
                    <a:lstStyle/>
                    <a:p>
                      <a:endParaRPr/>
                    </a:p>
                  </a:txBody>
                  <a:tcPr marL="0" marR="0" marT="0" marB="0"/>
                </a:tc>
                <a:tc>
                  <a:txBody>
                    <a:bodyPr/>
                    <a:lstStyle/>
                    <a:p>
                      <a:pPr>
                        <a:lnSpc>
                          <a:spcPct val="100000"/>
                        </a:lnSpc>
                      </a:pPr>
                      <a:endParaRPr sz="14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a:txBody>
                    <a:bodyPr/>
                    <a:lstStyle/>
                    <a:p>
                      <a:pPr>
                        <a:lnSpc>
                          <a:spcPct val="100000"/>
                        </a:lnSpc>
                      </a:pPr>
                      <a:endParaRPr sz="14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a:txBody>
                    <a:bodyPr/>
                    <a:lstStyle/>
                    <a:p>
                      <a:pPr>
                        <a:lnSpc>
                          <a:spcPct val="100000"/>
                        </a:lnSpc>
                      </a:pPr>
                      <a:endParaRPr sz="14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gridSpan="2">
                  <a:txBody>
                    <a:bodyPr/>
                    <a:lstStyle/>
                    <a:p>
                      <a:pPr>
                        <a:lnSpc>
                          <a:spcPct val="100000"/>
                        </a:lnSpc>
                      </a:pPr>
                      <a:endParaRPr sz="14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hMerge="1">
                  <a:txBody>
                    <a:bodyPr/>
                    <a:lstStyle/>
                    <a:p>
                      <a:endParaRPr/>
                    </a:p>
                  </a:txBody>
                  <a:tcPr marL="0" marR="0" marT="0" marB="0"/>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05"/>
                  </a:ext>
                </a:extLst>
              </a:tr>
              <a:tr h="172085">
                <a:tc rowSpan="3">
                  <a:txBody>
                    <a:bodyPr/>
                    <a:lstStyle/>
                    <a:p>
                      <a:pPr>
                        <a:lnSpc>
                          <a:spcPct val="100000"/>
                        </a:lnSpc>
                      </a:pPr>
                      <a:endParaRPr sz="2100">
                        <a:latin typeface="Times New Roman"/>
                        <a:cs typeface="Times New Roman"/>
                      </a:endParaRPr>
                    </a:p>
                  </a:txBody>
                  <a:tcPr marL="0" marR="0" marT="0" marB="0">
                    <a:lnL w="12700">
                      <a:solidFill>
                        <a:srgbClr val="2E528F"/>
                      </a:solidFill>
                      <a:prstDash val="solid"/>
                    </a:lnL>
                    <a:lnR w="12700">
                      <a:solidFill>
                        <a:srgbClr val="2E528F"/>
                      </a:solidFill>
                      <a:prstDash val="solid"/>
                    </a:lnR>
                    <a:solidFill>
                      <a:srgbClr val="4471C4"/>
                    </a:solidFill>
                  </a:tcPr>
                </a:tc>
                <a:tc rowSpan="3">
                  <a:txBody>
                    <a:bodyPr/>
                    <a:lstStyle/>
                    <a:p>
                      <a:pPr marL="119380">
                        <a:lnSpc>
                          <a:spcPct val="100000"/>
                        </a:lnSpc>
                        <a:spcBef>
                          <a:spcPts val="120"/>
                        </a:spcBef>
                      </a:pPr>
                      <a:r>
                        <a:rPr sz="1800" dirty="0">
                          <a:latin typeface="Calibri"/>
                          <a:cs typeface="Calibri"/>
                        </a:rPr>
                        <a:t>Set</a:t>
                      </a:r>
                      <a:r>
                        <a:rPr sz="1800" spc="-25" dirty="0">
                          <a:latin typeface="Calibri"/>
                          <a:cs typeface="Calibri"/>
                        </a:rPr>
                        <a:t> </a:t>
                      </a:r>
                      <a:r>
                        <a:rPr sz="1800" spc="-50" dirty="0">
                          <a:latin typeface="Calibri"/>
                          <a:cs typeface="Calibri"/>
                        </a:rPr>
                        <a:t>1</a:t>
                      </a:r>
                      <a:endParaRPr sz="1800">
                        <a:latin typeface="Calibri"/>
                        <a:cs typeface="Calibri"/>
                      </a:endParaRPr>
                    </a:p>
                  </a:txBody>
                  <a:tcPr marL="0" marR="0" marT="15240" marB="0" vert="vert27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8FAADC"/>
                    </a:solidFill>
                  </a:tcPr>
                </a:tc>
                <a:tc rowSpan="3">
                  <a:txBody>
                    <a:bodyPr/>
                    <a:lstStyle/>
                    <a:p>
                      <a:pPr>
                        <a:lnSpc>
                          <a:spcPct val="100000"/>
                        </a:lnSpc>
                      </a:pPr>
                      <a:endParaRPr sz="21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rowSpan="3">
                  <a:txBody>
                    <a:bodyPr/>
                    <a:lstStyle/>
                    <a:p>
                      <a:pPr>
                        <a:lnSpc>
                          <a:spcPct val="100000"/>
                        </a:lnSpc>
                      </a:pPr>
                      <a:endParaRPr sz="21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rowSpan="3">
                  <a:txBody>
                    <a:bodyPr/>
                    <a:lstStyle/>
                    <a:p>
                      <a:pPr>
                        <a:lnSpc>
                          <a:spcPct val="100000"/>
                        </a:lnSpc>
                      </a:pPr>
                      <a:endParaRPr sz="21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gridSpan="2">
                  <a:txBody>
                    <a:bodyPr/>
                    <a:lstStyle/>
                    <a:p>
                      <a:pPr>
                        <a:lnSpc>
                          <a:spcPct val="100000"/>
                        </a:lnSpc>
                      </a:pPr>
                      <a:endParaRPr sz="10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solidFill>
                      <a:srgbClr val="ACB8C9">
                        <a:alpha val="39999"/>
                      </a:srgbClr>
                    </a:solidFill>
                  </a:tcPr>
                </a:tc>
                <a:tc hMerge="1">
                  <a:txBody>
                    <a:bodyPr/>
                    <a:lstStyle/>
                    <a:p>
                      <a:endParaRPr/>
                    </a:p>
                  </a:txBody>
                  <a:tcPr marL="0" marR="0" marT="0" marB="0"/>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06"/>
                  </a:ext>
                </a:extLst>
              </a:tr>
              <a:tr h="401955">
                <a:tc vMerge="1">
                  <a:txBody>
                    <a:bodyPr/>
                    <a:lstStyle/>
                    <a:p>
                      <a:endParaRPr/>
                    </a:p>
                  </a:txBody>
                  <a:tcPr marL="0" marR="0" marT="0" marB="0">
                    <a:lnL w="12700">
                      <a:solidFill>
                        <a:srgbClr val="2E528F"/>
                      </a:solidFill>
                      <a:prstDash val="solid"/>
                    </a:lnL>
                    <a:lnR w="12700">
                      <a:solidFill>
                        <a:srgbClr val="2E528F"/>
                      </a:solidFill>
                      <a:prstDash val="solid"/>
                    </a:lnR>
                    <a:solidFill>
                      <a:srgbClr val="4471C4"/>
                    </a:solidFill>
                  </a:tcPr>
                </a:tc>
                <a:tc vMerge="1">
                  <a:txBody>
                    <a:bodyPr/>
                    <a:lstStyle/>
                    <a:p>
                      <a:endParaRPr/>
                    </a:p>
                  </a:txBody>
                  <a:tcPr marL="0" marR="0" marT="15240" marB="0" vert="vert27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8FAADC"/>
                    </a:solidFill>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a:txBody>
                    <a:bodyPr/>
                    <a:lstStyle/>
                    <a:p>
                      <a:pPr>
                        <a:lnSpc>
                          <a:spcPct val="100000"/>
                        </a:lnSpc>
                      </a:pPr>
                      <a:endParaRPr sz="2100">
                        <a:latin typeface="Times New Roman"/>
                        <a:cs typeface="Times New Roman"/>
                      </a:endParaRPr>
                    </a:p>
                  </a:txBody>
                  <a:tcPr marL="0" marR="0" marT="0" marB="0">
                    <a:lnL w="12700">
                      <a:solidFill>
                        <a:srgbClr val="2E528F"/>
                      </a:solidFill>
                      <a:prstDash val="solid"/>
                    </a:lnL>
                    <a:lnR w="12700">
                      <a:solidFill>
                        <a:srgbClr val="2E528F"/>
                      </a:solidFill>
                      <a:prstDash val="solid"/>
                    </a:lnR>
                    <a:lnB w="12700">
                      <a:solidFill>
                        <a:srgbClr val="2E528F"/>
                      </a:solidFill>
                      <a:prstDash val="solid"/>
                    </a:lnB>
                    <a:solidFill>
                      <a:srgbClr val="DAE2F3"/>
                    </a:solidFill>
                  </a:tcPr>
                </a:tc>
                <a:tc>
                  <a:txBody>
                    <a:bodyPr/>
                    <a:lstStyle/>
                    <a:p>
                      <a:pPr>
                        <a:lnSpc>
                          <a:spcPct val="100000"/>
                        </a:lnSpc>
                      </a:pPr>
                      <a:endParaRPr sz="2100">
                        <a:latin typeface="Times New Roman"/>
                        <a:cs typeface="Times New Roman"/>
                      </a:endParaRPr>
                    </a:p>
                  </a:txBody>
                  <a:tcPr marL="0" marR="0" marT="0" marB="0">
                    <a:lnL w="12700">
                      <a:solidFill>
                        <a:srgbClr val="2E528F"/>
                      </a:solidFill>
                      <a:prstDash val="solid"/>
                    </a:lnL>
                    <a:lnR w="12700">
                      <a:solidFill>
                        <a:srgbClr val="2E528F"/>
                      </a:solidFill>
                      <a:prstDash val="solid"/>
                    </a:lnR>
                    <a:solidFill>
                      <a:srgbClr val="ACB8C9">
                        <a:alpha val="39999"/>
                      </a:srgbClr>
                    </a:solidFill>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07"/>
                  </a:ext>
                </a:extLst>
              </a:tr>
              <a:tr h="173355">
                <a:tc vMerge="1">
                  <a:txBody>
                    <a:bodyPr/>
                    <a:lstStyle/>
                    <a:p>
                      <a:endParaRPr/>
                    </a:p>
                  </a:txBody>
                  <a:tcPr marL="0" marR="0" marT="0" marB="0">
                    <a:lnL w="12700">
                      <a:solidFill>
                        <a:srgbClr val="2E528F"/>
                      </a:solidFill>
                      <a:prstDash val="solid"/>
                    </a:lnL>
                    <a:lnR w="12700">
                      <a:solidFill>
                        <a:srgbClr val="2E528F"/>
                      </a:solidFill>
                      <a:prstDash val="solid"/>
                    </a:lnR>
                    <a:solidFill>
                      <a:srgbClr val="4471C4"/>
                    </a:solidFill>
                  </a:tcPr>
                </a:tc>
                <a:tc vMerge="1">
                  <a:txBody>
                    <a:bodyPr/>
                    <a:lstStyle/>
                    <a:p>
                      <a:endParaRPr/>
                    </a:p>
                  </a:txBody>
                  <a:tcPr marL="0" marR="0" marT="15240" marB="0" vert="vert27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8FAADC"/>
                    </a:solidFill>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gridSpan="2">
                  <a:txBody>
                    <a:bodyPr/>
                    <a:lstStyle/>
                    <a:p>
                      <a:pPr>
                        <a:lnSpc>
                          <a:spcPct val="100000"/>
                        </a:lnSpc>
                      </a:pPr>
                      <a:endParaRPr sz="10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cap="flat" cmpd="sng" algn="ctr">
                      <a:solidFill>
                        <a:srgbClr val="2E528F"/>
                      </a:solidFill>
                      <a:prstDash val="solid"/>
                      <a:round/>
                      <a:headEnd type="none" w="med" len="med"/>
                      <a:tailEnd type="none" w="med" len="med"/>
                    </a:lnT>
                    <a:lnB w="12700">
                      <a:solidFill>
                        <a:srgbClr val="2E528F"/>
                      </a:solidFill>
                      <a:prstDash val="solid"/>
                    </a:lnB>
                    <a:solidFill>
                      <a:srgbClr val="ACB8C9">
                        <a:alpha val="39999"/>
                      </a:srgbClr>
                    </a:solidFill>
                  </a:tcPr>
                </a:tc>
                <a:tc hMerge="1">
                  <a:txBody>
                    <a:bodyPr/>
                    <a:lstStyle/>
                    <a:p>
                      <a:endParaRPr/>
                    </a:p>
                  </a:txBody>
                  <a:tcPr marL="0" marR="0" marT="0" marB="0"/>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08"/>
                  </a:ext>
                </a:extLst>
              </a:tr>
              <a:tr h="266700">
                <a:tc gridSpan="2">
                  <a:txBody>
                    <a:bodyPr/>
                    <a:lstStyle/>
                    <a:p>
                      <a:pPr>
                        <a:lnSpc>
                          <a:spcPct val="100000"/>
                        </a:lnSpc>
                      </a:pPr>
                      <a:endParaRPr sz="1600">
                        <a:latin typeface="Times New Roman"/>
                        <a:cs typeface="Times New Roman"/>
                      </a:endParaRPr>
                    </a:p>
                  </a:txBody>
                  <a:tcPr marL="0" marR="0" marT="0" marB="0">
                    <a:lnL w="12700">
                      <a:solidFill>
                        <a:srgbClr val="2E528F"/>
                      </a:solidFill>
                      <a:prstDash val="solid"/>
                    </a:lnL>
                    <a:lnR w="12700">
                      <a:solidFill>
                        <a:srgbClr val="2E528F"/>
                      </a:solidFill>
                      <a:prstDash val="solid"/>
                    </a:lnR>
                    <a:solidFill>
                      <a:srgbClr val="4471C4"/>
                    </a:solidFill>
                  </a:tcPr>
                </a:tc>
                <a:tc hMerge="1">
                  <a:txBody>
                    <a:bodyPr/>
                    <a:lstStyle/>
                    <a:p>
                      <a:endParaRPr/>
                    </a:p>
                  </a:txBody>
                  <a:tcPr marL="0" marR="0" marT="0" marB="0"/>
                </a:tc>
                <a:tc>
                  <a:txBody>
                    <a:bodyPr/>
                    <a:lstStyle/>
                    <a:p>
                      <a:pPr>
                        <a:lnSpc>
                          <a:spcPct val="100000"/>
                        </a:lnSpc>
                      </a:pPr>
                      <a:endParaRPr sz="16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a:txBody>
                    <a:bodyPr/>
                    <a:lstStyle/>
                    <a:p>
                      <a:pPr>
                        <a:lnSpc>
                          <a:spcPct val="100000"/>
                        </a:lnSpc>
                      </a:pPr>
                      <a:endParaRPr sz="16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a:txBody>
                    <a:bodyPr/>
                    <a:lstStyle/>
                    <a:p>
                      <a:pPr>
                        <a:lnSpc>
                          <a:spcPct val="100000"/>
                        </a:lnSpc>
                      </a:pPr>
                      <a:endParaRPr sz="16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gridSpan="2">
                  <a:txBody>
                    <a:bodyPr/>
                    <a:lstStyle/>
                    <a:p>
                      <a:pPr>
                        <a:lnSpc>
                          <a:spcPct val="100000"/>
                        </a:lnSpc>
                      </a:pPr>
                      <a:endParaRPr sz="16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hMerge="1">
                  <a:txBody>
                    <a:bodyPr/>
                    <a:lstStyle/>
                    <a:p>
                      <a:endParaRPr/>
                    </a:p>
                  </a:txBody>
                  <a:tcPr marL="0" marR="0" marT="0" marB="0"/>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09"/>
                  </a:ext>
                </a:extLst>
              </a:tr>
              <a:tr h="191135">
                <a:tc rowSpan="3">
                  <a:txBody>
                    <a:bodyPr/>
                    <a:lstStyle/>
                    <a:p>
                      <a:pPr>
                        <a:lnSpc>
                          <a:spcPct val="100000"/>
                        </a:lnSpc>
                      </a:pPr>
                      <a:endParaRPr sz="2100">
                        <a:latin typeface="Times New Roman"/>
                        <a:cs typeface="Times New Roman"/>
                      </a:endParaRPr>
                    </a:p>
                  </a:txBody>
                  <a:tcPr marL="0" marR="0" marT="0" marB="0">
                    <a:lnL w="12700">
                      <a:solidFill>
                        <a:srgbClr val="2E528F"/>
                      </a:solidFill>
                      <a:prstDash val="solid"/>
                    </a:lnL>
                    <a:lnR w="12700">
                      <a:solidFill>
                        <a:srgbClr val="2E528F"/>
                      </a:solidFill>
                      <a:prstDash val="solid"/>
                    </a:lnR>
                    <a:solidFill>
                      <a:srgbClr val="4471C4"/>
                    </a:solidFill>
                  </a:tcPr>
                </a:tc>
                <a:tc rowSpan="3">
                  <a:txBody>
                    <a:bodyPr/>
                    <a:lstStyle/>
                    <a:p>
                      <a:pPr marL="130175">
                        <a:lnSpc>
                          <a:spcPct val="100000"/>
                        </a:lnSpc>
                        <a:spcBef>
                          <a:spcPts val="50"/>
                        </a:spcBef>
                      </a:pPr>
                      <a:r>
                        <a:rPr sz="1800" dirty="0">
                          <a:latin typeface="Calibri"/>
                          <a:cs typeface="Calibri"/>
                        </a:rPr>
                        <a:t>Set</a:t>
                      </a:r>
                      <a:r>
                        <a:rPr sz="1800" spc="-25" dirty="0">
                          <a:latin typeface="Calibri"/>
                          <a:cs typeface="Calibri"/>
                        </a:rPr>
                        <a:t> </a:t>
                      </a:r>
                      <a:r>
                        <a:rPr sz="1800" spc="-50" dirty="0">
                          <a:latin typeface="Calibri"/>
                          <a:cs typeface="Calibri"/>
                        </a:rPr>
                        <a:t>2</a:t>
                      </a:r>
                      <a:endParaRPr sz="1800">
                        <a:latin typeface="Calibri"/>
                        <a:cs typeface="Calibri"/>
                      </a:endParaRPr>
                    </a:p>
                  </a:txBody>
                  <a:tcPr marL="0" marR="0" marT="6350" marB="0" vert="vert27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8FAADC"/>
                    </a:solidFill>
                  </a:tcPr>
                </a:tc>
                <a:tc rowSpan="3">
                  <a:txBody>
                    <a:bodyPr/>
                    <a:lstStyle/>
                    <a:p>
                      <a:pPr>
                        <a:lnSpc>
                          <a:spcPct val="100000"/>
                        </a:lnSpc>
                      </a:pPr>
                      <a:endParaRPr sz="21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rowSpan="3">
                  <a:txBody>
                    <a:bodyPr/>
                    <a:lstStyle/>
                    <a:p>
                      <a:pPr>
                        <a:lnSpc>
                          <a:spcPct val="100000"/>
                        </a:lnSpc>
                      </a:pPr>
                      <a:endParaRPr sz="21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rowSpan="3">
                  <a:txBody>
                    <a:bodyPr/>
                    <a:lstStyle/>
                    <a:p>
                      <a:pPr>
                        <a:lnSpc>
                          <a:spcPct val="100000"/>
                        </a:lnSpc>
                      </a:pPr>
                      <a:endParaRPr sz="2100">
                        <a:latin typeface="Times New Roman"/>
                        <a:cs typeface="Times New Roman"/>
                      </a:endParaRPr>
                    </a:p>
                  </a:txBody>
                  <a:tcPr marL="0" marR="0" marT="0" marB="0">
                    <a:lnL w="12700">
                      <a:solidFill>
                        <a:srgbClr val="2E528F"/>
                      </a:solidFill>
                      <a:prstDash val="solid"/>
                    </a:lnL>
                    <a:lnR w="19050">
                      <a:solidFill>
                        <a:srgbClr val="2E528F"/>
                      </a:solidFill>
                      <a:prstDash val="solid"/>
                    </a:lnR>
                    <a:lnT w="12700">
                      <a:solidFill>
                        <a:srgbClr val="2E528F"/>
                      </a:solidFill>
                      <a:prstDash val="solid"/>
                    </a:lnT>
                    <a:lnB w="12700">
                      <a:solidFill>
                        <a:srgbClr val="2E528F"/>
                      </a:solidFill>
                      <a:prstDash val="solid"/>
                    </a:lnB>
                  </a:tcPr>
                </a:tc>
                <a:tc gridSpan="2">
                  <a:txBody>
                    <a:bodyPr/>
                    <a:lstStyle/>
                    <a:p>
                      <a:pPr>
                        <a:lnSpc>
                          <a:spcPct val="100000"/>
                        </a:lnSpc>
                      </a:pPr>
                      <a:endParaRPr sz="1100">
                        <a:latin typeface="Times New Roman"/>
                        <a:cs typeface="Times New Roman"/>
                      </a:endParaRPr>
                    </a:p>
                  </a:txBody>
                  <a:tcPr marL="0" marR="0" marT="0" marB="0">
                    <a:lnL w="19050" cap="flat" cmpd="sng" algn="ctr">
                      <a:solidFill>
                        <a:srgbClr val="2E528F"/>
                      </a:solidFill>
                      <a:prstDash val="solid"/>
                      <a:round/>
                      <a:headEnd type="none" w="med" len="med"/>
                      <a:tailEnd type="none" w="med" len="med"/>
                    </a:lnL>
                    <a:lnR w="12700">
                      <a:solidFill>
                        <a:srgbClr val="2E528F"/>
                      </a:solidFill>
                      <a:prstDash val="solid"/>
                    </a:lnR>
                    <a:lnT w="12700">
                      <a:solidFill>
                        <a:srgbClr val="2E528F"/>
                      </a:solidFill>
                      <a:prstDash val="solid"/>
                    </a:lnT>
                    <a:solidFill>
                      <a:srgbClr val="ACB8C9">
                        <a:alpha val="39999"/>
                      </a:srgbClr>
                    </a:solidFill>
                  </a:tcPr>
                </a:tc>
                <a:tc hMerge="1">
                  <a:txBody>
                    <a:bodyPr/>
                    <a:lstStyle/>
                    <a:p>
                      <a:endParaRPr/>
                    </a:p>
                  </a:txBody>
                  <a:tcPr marL="0" marR="0" marT="0" marB="0"/>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10"/>
                  </a:ext>
                </a:extLst>
              </a:tr>
              <a:tr h="405765">
                <a:tc vMerge="1">
                  <a:txBody>
                    <a:bodyPr/>
                    <a:lstStyle/>
                    <a:p>
                      <a:endParaRPr/>
                    </a:p>
                  </a:txBody>
                  <a:tcPr marL="0" marR="0" marT="0" marB="0">
                    <a:lnL w="12700">
                      <a:solidFill>
                        <a:srgbClr val="2E528F"/>
                      </a:solidFill>
                      <a:prstDash val="solid"/>
                    </a:lnL>
                    <a:lnR w="12700">
                      <a:solidFill>
                        <a:srgbClr val="2E528F"/>
                      </a:solidFill>
                      <a:prstDash val="solid"/>
                    </a:lnR>
                    <a:solidFill>
                      <a:srgbClr val="4471C4"/>
                    </a:solidFill>
                  </a:tcPr>
                </a:tc>
                <a:tc vMerge="1">
                  <a:txBody>
                    <a:bodyPr/>
                    <a:lstStyle/>
                    <a:p>
                      <a:endParaRPr/>
                    </a:p>
                  </a:txBody>
                  <a:tcPr marL="0" marR="0" marT="6350" marB="0" vert="vert27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8FAADC"/>
                    </a:solidFill>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vMerge="1">
                  <a:txBody>
                    <a:bodyPr/>
                    <a:lstStyle/>
                    <a:p>
                      <a:endParaRPr/>
                    </a:p>
                  </a:txBody>
                  <a:tcPr marL="0" marR="0" marT="0" marB="0">
                    <a:lnL w="12700">
                      <a:solidFill>
                        <a:srgbClr val="2E528F"/>
                      </a:solidFill>
                      <a:prstDash val="solid"/>
                    </a:lnL>
                    <a:lnR w="19050">
                      <a:solidFill>
                        <a:srgbClr val="2E528F"/>
                      </a:solidFill>
                      <a:prstDash val="solid"/>
                    </a:lnR>
                    <a:lnT w="12700">
                      <a:solidFill>
                        <a:srgbClr val="2E528F"/>
                      </a:solidFill>
                      <a:prstDash val="solid"/>
                    </a:lnT>
                    <a:lnB w="12700">
                      <a:solidFill>
                        <a:srgbClr val="2E528F"/>
                      </a:solidFill>
                      <a:prstDash val="solid"/>
                    </a:lnB>
                  </a:tcPr>
                </a:tc>
                <a:tc>
                  <a:txBody>
                    <a:bodyPr/>
                    <a:lstStyle/>
                    <a:p>
                      <a:pPr>
                        <a:lnSpc>
                          <a:spcPct val="100000"/>
                        </a:lnSpc>
                      </a:pPr>
                      <a:endParaRPr sz="2100">
                        <a:latin typeface="Times New Roman"/>
                        <a:cs typeface="Times New Roman"/>
                      </a:endParaRPr>
                    </a:p>
                  </a:txBody>
                  <a:tcPr marL="0" marR="0" marT="0" marB="0">
                    <a:lnL w="19050">
                      <a:solidFill>
                        <a:srgbClr val="2E528F"/>
                      </a:solidFill>
                      <a:prstDash val="solid"/>
                    </a:lnL>
                    <a:lnB w="12700">
                      <a:solidFill>
                        <a:srgbClr val="2E528F"/>
                      </a:solidFill>
                      <a:prstDash val="solid"/>
                    </a:lnB>
                    <a:solidFill>
                      <a:srgbClr val="EC7C30"/>
                    </a:solidFill>
                  </a:tcPr>
                </a:tc>
                <a:tc>
                  <a:txBody>
                    <a:bodyPr/>
                    <a:lstStyle/>
                    <a:p>
                      <a:pPr>
                        <a:lnSpc>
                          <a:spcPct val="100000"/>
                        </a:lnSpc>
                      </a:pPr>
                      <a:endParaRPr sz="2100">
                        <a:latin typeface="Times New Roman"/>
                        <a:cs typeface="Times New Roman"/>
                      </a:endParaRPr>
                    </a:p>
                  </a:txBody>
                  <a:tcPr marL="0" marR="0" marT="0" marB="0">
                    <a:lnR w="12700">
                      <a:solidFill>
                        <a:srgbClr val="2E528F"/>
                      </a:solidFill>
                      <a:prstDash val="solid"/>
                    </a:lnR>
                    <a:solidFill>
                      <a:srgbClr val="ACB8C9">
                        <a:alpha val="39999"/>
                      </a:srgbClr>
                    </a:solidFill>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11"/>
                  </a:ext>
                </a:extLst>
              </a:tr>
              <a:tr h="152400">
                <a:tc vMerge="1">
                  <a:txBody>
                    <a:bodyPr/>
                    <a:lstStyle/>
                    <a:p>
                      <a:endParaRPr/>
                    </a:p>
                  </a:txBody>
                  <a:tcPr marL="0" marR="0" marT="0" marB="0">
                    <a:lnL w="12700">
                      <a:solidFill>
                        <a:srgbClr val="2E528F"/>
                      </a:solidFill>
                      <a:prstDash val="solid"/>
                    </a:lnL>
                    <a:lnR w="12700">
                      <a:solidFill>
                        <a:srgbClr val="2E528F"/>
                      </a:solidFill>
                      <a:prstDash val="solid"/>
                    </a:lnR>
                    <a:solidFill>
                      <a:srgbClr val="4471C4"/>
                    </a:solidFill>
                  </a:tcPr>
                </a:tc>
                <a:tc vMerge="1">
                  <a:txBody>
                    <a:bodyPr/>
                    <a:lstStyle/>
                    <a:p>
                      <a:endParaRPr/>
                    </a:p>
                  </a:txBody>
                  <a:tcPr marL="0" marR="0" marT="6350" marB="0" vert="vert27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8FAADC"/>
                    </a:solidFill>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vMerge="1">
                  <a:txBody>
                    <a:bodyPr/>
                    <a:lstStyle/>
                    <a:p>
                      <a:endParaRPr/>
                    </a:p>
                  </a:txBody>
                  <a:tcPr marL="0" marR="0" marT="0" marB="0">
                    <a:lnL w="12700">
                      <a:solidFill>
                        <a:srgbClr val="2E528F"/>
                      </a:solidFill>
                      <a:prstDash val="solid"/>
                    </a:lnL>
                    <a:lnR w="19050">
                      <a:solidFill>
                        <a:srgbClr val="2E528F"/>
                      </a:solidFill>
                      <a:prstDash val="solid"/>
                    </a:lnR>
                    <a:lnT w="12700">
                      <a:solidFill>
                        <a:srgbClr val="2E528F"/>
                      </a:solidFill>
                      <a:prstDash val="solid"/>
                    </a:lnT>
                    <a:lnB w="12700">
                      <a:solidFill>
                        <a:srgbClr val="2E528F"/>
                      </a:solidFill>
                      <a:prstDash val="solid"/>
                    </a:lnB>
                  </a:tcPr>
                </a:tc>
                <a:tc gridSpan="2">
                  <a:txBody>
                    <a:bodyPr/>
                    <a:lstStyle/>
                    <a:p>
                      <a:pPr>
                        <a:lnSpc>
                          <a:spcPct val="100000"/>
                        </a:lnSpc>
                      </a:pPr>
                      <a:endParaRPr sz="8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cap="flat" cmpd="sng" algn="ctr">
                      <a:solidFill>
                        <a:srgbClr val="2E528F"/>
                      </a:solidFill>
                      <a:prstDash val="solid"/>
                      <a:round/>
                      <a:headEnd type="none" w="med" len="med"/>
                      <a:tailEnd type="none" w="med" len="med"/>
                    </a:lnT>
                    <a:lnB w="12700">
                      <a:solidFill>
                        <a:srgbClr val="2E528F"/>
                      </a:solidFill>
                      <a:prstDash val="solid"/>
                    </a:lnB>
                    <a:solidFill>
                      <a:srgbClr val="ACB8C9">
                        <a:alpha val="39999"/>
                      </a:srgbClr>
                    </a:solidFill>
                  </a:tcPr>
                </a:tc>
                <a:tc hMerge="1">
                  <a:txBody>
                    <a:bodyPr/>
                    <a:lstStyle/>
                    <a:p>
                      <a:endParaRPr/>
                    </a:p>
                  </a:txBody>
                  <a:tcPr marL="0" marR="0" marT="0" marB="0"/>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12"/>
                  </a:ext>
                </a:extLst>
              </a:tr>
              <a:tr h="234315">
                <a:tc gridSpan="2">
                  <a:txBody>
                    <a:bodyPr/>
                    <a:lstStyle/>
                    <a:p>
                      <a:pPr>
                        <a:lnSpc>
                          <a:spcPct val="100000"/>
                        </a:lnSpc>
                      </a:pPr>
                      <a:endParaRPr sz="1400">
                        <a:latin typeface="Times New Roman"/>
                        <a:cs typeface="Times New Roman"/>
                      </a:endParaRPr>
                    </a:p>
                  </a:txBody>
                  <a:tcPr marL="0" marR="0" marT="0" marB="0">
                    <a:lnL w="12700">
                      <a:solidFill>
                        <a:srgbClr val="2E528F"/>
                      </a:solidFill>
                      <a:prstDash val="solid"/>
                    </a:lnL>
                    <a:lnR w="12700">
                      <a:solidFill>
                        <a:srgbClr val="2E528F"/>
                      </a:solidFill>
                      <a:prstDash val="solid"/>
                    </a:lnR>
                    <a:solidFill>
                      <a:srgbClr val="4471C4"/>
                    </a:solidFill>
                  </a:tcPr>
                </a:tc>
                <a:tc hMerge="1">
                  <a:txBody>
                    <a:bodyPr/>
                    <a:lstStyle/>
                    <a:p>
                      <a:endParaRPr/>
                    </a:p>
                  </a:txBody>
                  <a:tcPr marL="0" marR="0" marT="0" marB="0"/>
                </a:tc>
                <a:tc>
                  <a:txBody>
                    <a:bodyPr/>
                    <a:lstStyle/>
                    <a:p>
                      <a:pPr>
                        <a:lnSpc>
                          <a:spcPct val="100000"/>
                        </a:lnSpc>
                      </a:pPr>
                      <a:endParaRPr sz="14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a:txBody>
                    <a:bodyPr/>
                    <a:lstStyle/>
                    <a:p>
                      <a:pPr>
                        <a:lnSpc>
                          <a:spcPct val="100000"/>
                        </a:lnSpc>
                      </a:pPr>
                      <a:endParaRPr sz="14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a:txBody>
                    <a:bodyPr/>
                    <a:lstStyle/>
                    <a:p>
                      <a:pPr>
                        <a:lnSpc>
                          <a:spcPct val="100000"/>
                        </a:lnSpc>
                      </a:pPr>
                      <a:endParaRPr sz="14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gridSpan="2">
                  <a:txBody>
                    <a:bodyPr/>
                    <a:lstStyle/>
                    <a:p>
                      <a:pPr>
                        <a:lnSpc>
                          <a:spcPct val="100000"/>
                        </a:lnSpc>
                      </a:pPr>
                      <a:endParaRPr sz="14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hMerge="1">
                  <a:txBody>
                    <a:bodyPr/>
                    <a:lstStyle/>
                    <a:p>
                      <a:endParaRPr/>
                    </a:p>
                  </a:txBody>
                  <a:tcPr marL="0" marR="0" marT="0" marB="0"/>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13"/>
                  </a:ext>
                </a:extLst>
              </a:tr>
              <a:tr h="749300">
                <a:tc>
                  <a:txBody>
                    <a:bodyPr/>
                    <a:lstStyle/>
                    <a:p>
                      <a:pPr>
                        <a:lnSpc>
                          <a:spcPct val="100000"/>
                        </a:lnSpc>
                      </a:pPr>
                      <a:endParaRPr sz="2100">
                        <a:latin typeface="Times New Roman"/>
                        <a:cs typeface="Times New Roman"/>
                      </a:endParaRPr>
                    </a:p>
                  </a:txBody>
                  <a:tcPr marL="0" marR="0" marT="0" marB="0">
                    <a:lnL w="12700">
                      <a:solidFill>
                        <a:srgbClr val="2E528F"/>
                      </a:solidFill>
                      <a:prstDash val="solid"/>
                    </a:lnL>
                    <a:lnR w="12700">
                      <a:solidFill>
                        <a:srgbClr val="2E528F"/>
                      </a:solidFill>
                      <a:prstDash val="solid"/>
                    </a:lnR>
                    <a:solidFill>
                      <a:srgbClr val="4471C4"/>
                    </a:solidFill>
                  </a:tcPr>
                </a:tc>
                <a:tc>
                  <a:txBody>
                    <a:bodyPr/>
                    <a:lstStyle/>
                    <a:p>
                      <a:pPr marL="119380">
                        <a:lnSpc>
                          <a:spcPct val="100000"/>
                        </a:lnSpc>
                        <a:spcBef>
                          <a:spcPts val="235"/>
                        </a:spcBef>
                      </a:pPr>
                      <a:r>
                        <a:rPr sz="1800" dirty="0">
                          <a:latin typeface="Calibri"/>
                          <a:cs typeface="Calibri"/>
                        </a:rPr>
                        <a:t>Set</a:t>
                      </a:r>
                      <a:r>
                        <a:rPr sz="1800" spc="-25" dirty="0">
                          <a:latin typeface="Calibri"/>
                          <a:cs typeface="Calibri"/>
                        </a:rPr>
                        <a:t> </a:t>
                      </a:r>
                      <a:r>
                        <a:rPr sz="1800" spc="-50" dirty="0">
                          <a:latin typeface="Calibri"/>
                          <a:cs typeface="Calibri"/>
                        </a:rPr>
                        <a:t>3</a:t>
                      </a:r>
                      <a:endParaRPr sz="1800">
                        <a:latin typeface="Calibri"/>
                        <a:cs typeface="Calibri"/>
                      </a:endParaRPr>
                    </a:p>
                  </a:txBody>
                  <a:tcPr marL="0" marR="0" marT="29845" marB="0" vert="vert27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8FAADC"/>
                    </a:solidFill>
                  </a:tcPr>
                </a:tc>
                <a:tc>
                  <a:txBody>
                    <a:bodyPr/>
                    <a:lstStyle/>
                    <a:p>
                      <a:pPr>
                        <a:lnSpc>
                          <a:spcPct val="100000"/>
                        </a:lnSpc>
                      </a:pPr>
                      <a:endParaRPr sz="21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a:txBody>
                    <a:bodyPr/>
                    <a:lstStyle/>
                    <a:p>
                      <a:pPr>
                        <a:lnSpc>
                          <a:spcPct val="100000"/>
                        </a:lnSpc>
                      </a:pPr>
                      <a:endParaRPr sz="21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a:txBody>
                    <a:bodyPr/>
                    <a:lstStyle/>
                    <a:p>
                      <a:pPr>
                        <a:lnSpc>
                          <a:spcPct val="100000"/>
                        </a:lnSpc>
                      </a:pPr>
                      <a:endParaRPr sz="21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gridSpan="2">
                  <a:txBody>
                    <a:bodyPr/>
                    <a:lstStyle/>
                    <a:p>
                      <a:pPr>
                        <a:lnSpc>
                          <a:spcPct val="100000"/>
                        </a:lnSpc>
                      </a:pPr>
                      <a:endParaRPr sz="21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hMerge="1">
                  <a:txBody>
                    <a:bodyPr/>
                    <a:lstStyle/>
                    <a:p>
                      <a:endParaRPr/>
                    </a:p>
                  </a:txBody>
                  <a:tcPr marL="0" marR="0" marT="0" marB="0"/>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14"/>
                  </a:ext>
                </a:extLst>
              </a:tr>
              <a:tr h="205740">
                <a:tc gridSpan="2">
                  <a:txBody>
                    <a:bodyPr/>
                    <a:lstStyle/>
                    <a:p>
                      <a:pPr>
                        <a:lnSpc>
                          <a:spcPct val="100000"/>
                        </a:lnSpc>
                      </a:pPr>
                      <a:endParaRPr sz="1200">
                        <a:latin typeface="Times New Roman"/>
                        <a:cs typeface="Times New Roman"/>
                      </a:endParaRPr>
                    </a:p>
                  </a:txBody>
                  <a:tcPr marL="0" marR="0" marT="0" marB="0">
                    <a:lnL w="12700">
                      <a:solidFill>
                        <a:srgbClr val="2E528F"/>
                      </a:solidFill>
                      <a:prstDash val="solid"/>
                    </a:lnL>
                    <a:lnR w="12700">
                      <a:solidFill>
                        <a:srgbClr val="2E528F"/>
                      </a:solidFill>
                      <a:prstDash val="solid"/>
                    </a:lnR>
                    <a:lnB w="12700">
                      <a:solidFill>
                        <a:srgbClr val="2E528F"/>
                      </a:solidFill>
                      <a:prstDash val="solid"/>
                    </a:lnB>
                    <a:solidFill>
                      <a:srgbClr val="4471C4"/>
                    </a:solidFill>
                  </a:tcPr>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a:txBody>
                    <a:bodyPr/>
                    <a:lstStyle/>
                    <a:p>
                      <a:pPr>
                        <a:lnSpc>
                          <a:spcPct val="100000"/>
                        </a:lnSpc>
                      </a:pPr>
                      <a:endParaRPr sz="12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9050">
                      <a:solidFill>
                        <a:srgbClr val="2E528F"/>
                      </a:solidFill>
                      <a:prstDash val="solid"/>
                    </a:lnB>
                    <a:solidFill>
                      <a:srgbClr val="ACB8C9">
                        <a:alpha val="39999"/>
                      </a:srgbClr>
                    </a:solidFill>
                  </a:tcPr>
                </a:tc>
                <a:tc>
                  <a:txBody>
                    <a:bodyPr/>
                    <a:lstStyle/>
                    <a:p>
                      <a:pPr>
                        <a:lnSpc>
                          <a:spcPct val="100000"/>
                        </a:lnSpc>
                      </a:pPr>
                      <a:endParaRPr sz="12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gridSpan="2">
                  <a:txBody>
                    <a:bodyPr/>
                    <a:lstStyle/>
                    <a:p>
                      <a:pPr>
                        <a:lnSpc>
                          <a:spcPct val="100000"/>
                        </a:lnSpc>
                      </a:pPr>
                      <a:endParaRPr sz="12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9050">
                      <a:solidFill>
                        <a:srgbClr val="2E528F"/>
                      </a:solidFill>
                      <a:prstDash val="solid"/>
                    </a:lnB>
                    <a:solidFill>
                      <a:srgbClr val="ACB8C9">
                        <a:alpha val="39999"/>
                      </a:srgbClr>
                    </a:solidFill>
                  </a:tcPr>
                </a:tc>
                <a:tc hMerge="1">
                  <a:txBody>
                    <a:bodyPr/>
                    <a:lstStyle/>
                    <a:p>
                      <a:endParaRPr/>
                    </a:p>
                  </a:txBody>
                  <a:tcPr marL="0" marR="0" marT="0" marB="0"/>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15"/>
                  </a:ext>
                </a:extLst>
              </a:tr>
            </a:tbl>
          </a:graphicData>
        </a:graphic>
      </p:graphicFrame>
      <p:sp>
        <p:nvSpPr>
          <p:cNvPr id="26" name="object 26"/>
          <p:cNvSpPr/>
          <p:nvPr/>
        </p:nvSpPr>
        <p:spPr>
          <a:xfrm>
            <a:off x="813816" y="5167884"/>
            <a:ext cx="1423670" cy="12700"/>
          </a:xfrm>
          <a:custGeom>
            <a:avLst/>
            <a:gdLst/>
            <a:ahLst/>
            <a:cxnLst/>
            <a:rect l="l" t="t" r="r" b="b"/>
            <a:pathLst>
              <a:path w="1423670" h="12700">
                <a:moveTo>
                  <a:pt x="0" y="12192"/>
                </a:moveTo>
                <a:lnTo>
                  <a:pt x="1423416" y="12192"/>
                </a:lnTo>
                <a:lnTo>
                  <a:pt x="1423416" y="0"/>
                </a:lnTo>
                <a:lnTo>
                  <a:pt x="0" y="0"/>
                </a:lnTo>
                <a:lnTo>
                  <a:pt x="0" y="12192"/>
                </a:lnTo>
                <a:close/>
              </a:path>
            </a:pathLst>
          </a:custGeom>
          <a:solidFill>
            <a:srgbClr val="DAE2F3"/>
          </a:solidFill>
        </p:spPr>
        <p:txBody>
          <a:bodyPr wrap="square" lIns="0" tIns="0" rIns="0" bIns="0" rtlCol="0"/>
          <a:lstStyle/>
          <a:p>
            <a:endParaRPr/>
          </a:p>
        </p:txBody>
      </p:sp>
      <p:sp>
        <p:nvSpPr>
          <p:cNvPr id="27" name="object 27"/>
          <p:cNvSpPr/>
          <p:nvPr/>
        </p:nvSpPr>
        <p:spPr>
          <a:xfrm>
            <a:off x="2407920" y="5167884"/>
            <a:ext cx="1424940" cy="12700"/>
          </a:xfrm>
          <a:custGeom>
            <a:avLst/>
            <a:gdLst/>
            <a:ahLst/>
            <a:cxnLst/>
            <a:rect l="l" t="t" r="r" b="b"/>
            <a:pathLst>
              <a:path w="1424939" h="12700">
                <a:moveTo>
                  <a:pt x="0" y="12192"/>
                </a:moveTo>
                <a:lnTo>
                  <a:pt x="1424940" y="12192"/>
                </a:lnTo>
                <a:lnTo>
                  <a:pt x="1424940" y="0"/>
                </a:lnTo>
                <a:lnTo>
                  <a:pt x="0" y="0"/>
                </a:lnTo>
                <a:lnTo>
                  <a:pt x="0" y="12192"/>
                </a:lnTo>
                <a:close/>
              </a:path>
            </a:pathLst>
          </a:custGeom>
          <a:solidFill>
            <a:srgbClr val="DAE2F3"/>
          </a:solidFill>
        </p:spPr>
        <p:txBody>
          <a:bodyPr wrap="square" lIns="0" tIns="0" rIns="0" bIns="0" rtlCol="0"/>
          <a:lstStyle/>
          <a:p>
            <a:endParaRPr/>
          </a:p>
        </p:txBody>
      </p:sp>
      <p:sp>
        <p:nvSpPr>
          <p:cNvPr id="28" name="object 28"/>
          <p:cNvSpPr/>
          <p:nvPr/>
        </p:nvSpPr>
        <p:spPr>
          <a:xfrm>
            <a:off x="3973067" y="5167884"/>
            <a:ext cx="1424940" cy="12700"/>
          </a:xfrm>
          <a:custGeom>
            <a:avLst/>
            <a:gdLst/>
            <a:ahLst/>
            <a:cxnLst/>
            <a:rect l="l" t="t" r="r" b="b"/>
            <a:pathLst>
              <a:path w="1424939" h="12700">
                <a:moveTo>
                  <a:pt x="0" y="12192"/>
                </a:moveTo>
                <a:lnTo>
                  <a:pt x="1424939" y="12192"/>
                </a:lnTo>
                <a:lnTo>
                  <a:pt x="1424939" y="0"/>
                </a:lnTo>
                <a:lnTo>
                  <a:pt x="0" y="0"/>
                </a:lnTo>
                <a:lnTo>
                  <a:pt x="0" y="12192"/>
                </a:lnTo>
                <a:close/>
              </a:path>
            </a:pathLst>
          </a:custGeom>
          <a:solidFill>
            <a:srgbClr val="DAE2F3"/>
          </a:solidFill>
        </p:spPr>
        <p:txBody>
          <a:bodyPr wrap="square" lIns="0" tIns="0" rIns="0" bIns="0" rtlCol="0"/>
          <a:lstStyle/>
          <a:p>
            <a:endParaRPr/>
          </a:p>
        </p:txBody>
      </p:sp>
      <p:grpSp>
        <p:nvGrpSpPr>
          <p:cNvPr id="29" name="object 29"/>
          <p:cNvGrpSpPr/>
          <p:nvPr/>
        </p:nvGrpSpPr>
        <p:grpSpPr>
          <a:xfrm>
            <a:off x="7741666" y="5291073"/>
            <a:ext cx="3253104" cy="1238250"/>
            <a:chOff x="7741666" y="5291073"/>
            <a:chExt cx="3253104" cy="1238250"/>
          </a:xfrm>
        </p:grpSpPr>
        <p:sp>
          <p:nvSpPr>
            <p:cNvPr id="30" name="object 30"/>
            <p:cNvSpPr/>
            <p:nvPr/>
          </p:nvSpPr>
          <p:spPr>
            <a:xfrm>
              <a:off x="7748016" y="5297423"/>
              <a:ext cx="3240405" cy="1225550"/>
            </a:xfrm>
            <a:custGeom>
              <a:avLst/>
              <a:gdLst/>
              <a:ahLst/>
              <a:cxnLst/>
              <a:rect l="l" t="t" r="r" b="b"/>
              <a:pathLst>
                <a:path w="3240404" h="1225550">
                  <a:moveTo>
                    <a:pt x="3240024" y="0"/>
                  </a:moveTo>
                  <a:lnTo>
                    <a:pt x="0" y="0"/>
                  </a:lnTo>
                  <a:lnTo>
                    <a:pt x="0" y="1225295"/>
                  </a:lnTo>
                  <a:lnTo>
                    <a:pt x="3240024" y="1225295"/>
                  </a:lnTo>
                  <a:lnTo>
                    <a:pt x="3240024" y="0"/>
                  </a:lnTo>
                  <a:close/>
                </a:path>
              </a:pathLst>
            </a:custGeom>
            <a:solidFill>
              <a:srgbClr val="8FAADC"/>
            </a:solidFill>
          </p:spPr>
          <p:txBody>
            <a:bodyPr wrap="square" lIns="0" tIns="0" rIns="0" bIns="0" rtlCol="0"/>
            <a:lstStyle/>
            <a:p>
              <a:endParaRPr/>
            </a:p>
          </p:txBody>
        </p:sp>
        <p:sp>
          <p:nvSpPr>
            <p:cNvPr id="31" name="object 31"/>
            <p:cNvSpPr/>
            <p:nvPr/>
          </p:nvSpPr>
          <p:spPr>
            <a:xfrm>
              <a:off x="7748016" y="5297423"/>
              <a:ext cx="3240405" cy="1225550"/>
            </a:xfrm>
            <a:custGeom>
              <a:avLst/>
              <a:gdLst/>
              <a:ahLst/>
              <a:cxnLst/>
              <a:rect l="l" t="t" r="r" b="b"/>
              <a:pathLst>
                <a:path w="3240404" h="1225550">
                  <a:moveTo>
                    <a:pt x="0" y="1225295"/>
                  </a:moveTo>
                  <a:lnTo>
                    <a:pt x="3240024" y="1225295"/>
                  </a:lnTo>
                  <a:lnTo>
                    <a:pt x="3240024" y="0"/>
                  </a:lnTo>
                  <a:lnTo>
                    <a:pt x="0" y="0"/>
                  </a:lnTo>
                  <a:lnTo>
                    <a:pt x="0" y="1225295"/>
                  </a:lnTo>
                  <a:close/>
                </a:path>
              </a:pathLst>
            </a:custGeom>
            <a:ln w="12700">
              <a:solidFill>
                <a:srgbClr val="2E528F"/>
              </a:solidFill>
            </a:ln>
          </p:spPr>
          <p:txBody>
            <a:bodyPr wrap="square" lIns="0" tIns="0" rIns="0" bIns="0" rtlCol="0"/>
            <a:lstStyle/>
            <a:p>
              <a:endParaRPr/>
            </a:p>
          </p:txBody>
        </p:sp>
        <p:sp>
          <p:nvSpPr>
            <p:cNvPr id="32" name="object 32"/>
            <p:cNvSpPr/>
            <p:nvPr/>
          </p:nvSpPr>
          <p:spPr>
            <a:xfrm>
              <a:off x="7888224" y="6003035"/>
              <a:ext cx="1424940" cy="402590"/>
            </a:xfrm>
            <a:custGeom>
              <a:avLst/>
              <a:gdLst/>
              <a:ahLst/>
              <a:cxnLst/>
              <a:rect l="l" t="t" r="r" b="b"/>
              <a:pathLst>
                <a:path w="1424940" h="402589">
                  <a:moveTo>
                    <a:pt x="1424940" y="0"/>
                  </a:moveTo>
                  <a:lnTo>
                    <a:pt x="0" y="0"/>
                  </a:lnTo>
                  <a:lnTo>
                    <a:pt x="0" y="402335"/>
                  </a:lnTo>
                  <a:lnTo>
                    <a:pt x="1424940" y="402335"/>
                  </a:lnTo>
                  <a:lnTo>
                    <a:pt x="1424940" y="0"/>
                  </a:lnTo>
                  <a:close/>
                </a:path>
              </a:pathLst>
            </a:custGeom>
            <a:solidFill>
              <a:srgbClr val="DAE2F3"/>
            </a:solidFill>
          </p:spPr>
          <p:txBody>
            <a:bodyPr wrap="square" lIns="0" tIns="0" rIns="0" bIns="0" rtlCol="0"/>
            <a:lstStyle/>
            <a:p>
              <a:endParaRPr/>
            </a:p>
          </p:txBody>
        </p:sp>
        <p:sp>
          <p:nvSpPr>
            <p:cNvPr id="33" name="object 33"/>
            <p:cNvSpPr/>
            <p:nvPr/>
          </p:nvSpPr>
          <p:spPr>
            <a:xfrm>
              <a:off x="7888224" y="6003035"/>
              <a:ext cx="1424940" cy="402590"/>
            </a:xfrm>
            <a:custGeom>
              <a:avLst/>
              <a:gdLst/>
              <a:ahLst/>
              <a:cxnLst/>
              <a:rect l="l" t="t" r="r" b="b"/>
              <a:pathLst>
                <a:path w="1424940" h="402589">
                  <a:moveTo>
                    <a:pt x="0" y="402335"/>
                  </a:moveTo>
                  <a:lnTo>
                    <a:pt x="1424940" y="402335"/>
                  </a:lnTo>
                  <a:lnTo>
                    <a:pt x="1424940" y="0"/>
                  </a:lnTo>
                  <a:lnTo>
                    <a:pt x="0" y="0"/>
                  </a:lnTo>
                  <a:lnTo>
                    <a:pt x="0" y="402335"/>
                  </a:lnTo>
                  <a:close/>
                </a:path>
              </a:pathLst>
            </a:custGeom>
            <a:ln w="12699">
              <a:solidFill>
                <a:srgbClr val="2E528F"/>
              </a:solidFill>
            </a:ln>
          </p:spPr>
          <p:txBody>
            <a:bodyPr wrap="square" lIns="0" tIns="0" rIns="0" bIns="0" rtlCol="0"/>
            <a:lstStyle/>
            <a:p>
              <a:endParaRPr/>
            </a:p>
          </p:txBody>
        </p:sp>
        <p:sp>
          <p:nvSpPr>
            <p:cNvPr id="34" name="object 34"/>
            <p:cNvSpPr/>
            <p:nvPr/>
          </p:nvSpPr>
          <p:spPr>
            <a:xfrm>
              <a:off x="9467088" y="5999987"/>
              <a:ext cx="1424940" cy="402590"/>
            </a:xfrm>
            <a:custGeom>
              <a:avLst/>
              <a:gdLst/>
              <a:ahLst/>
              <a:cxnLst/>
              <a:rect l="l" t="t" r="r" b="b"/>
              <a:pathLst>
                <a:path w="1424940" h="402589">
                  <a:moveTo>
                    <a:pt x="1424940" y="0"/>
                  </a:moveTo>
                  <a:lnTo>
                    <a:pt x="0" y="0"/>
                  </a:lnTo>
                  <a:lnTo>
                    <a:pt x="0" y="402336"/>
                  </a:lnTo>
                  <a:lnTo>
                    <a:pt x="1424940" y="402336"/>
                  </a:lnTo>
                  <a:lnTo>
                    <a:pt x="1424940" y="0"/>
                  </a:lnTo>
                  <a:close/>
                </a:path>
              </a:pathLst>
            </a:custGeom>
            <a:solidFill>
              <a:srgbClr val="DAE2F3"/>
            </a:solidFill>
          </p:spPr>
          <p:txBody>
            <a:bodyPr wrap="square" lIns="0" tIns="0" rIns="0" bIns="0" rtlCol="0"/>
            <a:lstStyle/>
            <a:p>
              <a:endParaRPr/>
            </a:p>
          </p:txBody>
        </p:sp>
        <p:sp>
          <p:nvSpPr>
            <p:cNvPr id="35" name="object 35"/>
            <p:cNvSpPr/>
            <p:nvPr/>
          </p:nvSpPr>
          <p:spPr>
            <a:xfrm>
              <a:off x="9467088" y="5999987"/>
              <a:ext cx="1424940" cy="402590"/>
            </a:xfrm>
            <a:custGeom>
              <a:avLst/>
              <a:gdLst/>
              <a:ahLst/>
              <a:cxnLst/>
              <a:rect l="l" t="t" r="r" b="b"/>
              <a:pathLst>
                <a:path w="1424940" h="402589">
                  <a:moveTo>
                    <a:pt x="0" y="402336"/>
                  </a:moveTo>
                  <a:lnTo>
                    <a:pt x="1424940" y="402336"/>
                  </a:lnTo>
                  <a:lnTo>
                    <a:pt x="1424940" y="0"/>
                  </a:lnTo>
                  <a:lnTo>
                    <a:pt x="0" y="0"/>
                  </a:lnTo>
                  <a:lnTo>
                    <a:pt x="0" y="402336"/>
                  </a:lnTo>
                  <a:close/>
                </a:path>
              </a:pathLst>
            </a:custGeom>
            <a:ln w="12700">
              <a:solidFill>
                <a:srgbClr val="2E528F"/>
              </a:solidFill>
            </a:ln>
          </p:spPr>
          <p:txBody>
            <a:bodyPr wrap="square" lIns="0" tIns="0" rIns="0" bIns="0" rtlCol="0"/>
            <a:lstStyle/>
            <a:p>
              <a:endParaRPr/>
            </a:p>
          </p:txBody>
        </p:sp>
        <p:sp>
          <p:nvSpPr>
            <p:cNvPr id="36" name="object 36"/>
            <p:cNvSpPr/>
            <p:nvPr/>
          </p:nvSpPr>
          <p:spPr>
            <a:xfrm>
              <a:off x="7888224" y="5434583"/>
              <a:ext cx="1424940" cy="401320"/>
            </a:xfrm>
            <a:custGeom>
              <a:avLst/>
              <a:gdLst/>
              <a:ahLst/>
              <a:cxnLst/>
              <a:rect l="l" t="t" r="r" b="b"/>
              <a:pathLst>
                <a:path w="1424940" h="401320">
                  <a:moveTo>
                    <a:pt x="1424940" y="0"/>
                  </a:moveTo>
                  <a:lnTo>
                    <a:pt x="0" y="0"/>
                  </a:lnTo>
                  <a:lnTo>
                    <a:pt x="0" y="400811"/>
                  </a:lnTo>
                  <a:lnTo>
                    <a:pt x="1424940" y="400811"/>
                  </a:lnTo>
                  <a:lnTo>
                    <a:pt x="1424940" y="0"/>
                  </a:lnTo>
                  <a:close/>
                </a:path>
              </a:pathLst>
            </a:custGeom>
            <a:solidFill>
              <a:srgbClr val="DAE2F3"/>
            </a:solidFill>
          </p:spPr>
          <p:txBody>
            <a:bodyPr wrap="square" lIns="0" tIns="0" rIns="0" bIns="0" rtlCol="0"/>
            <a:lstStyle/>
            <a:p>
              <a:endParaRPr/>
            </a:p>
          </p:txBody>
        </p:sp>
        <p:sp>
          <p:nvSpPr>
            <p:cNvPr id="37" name="object 37"/>
            <p:cNvSpPr/>
            <p:nvPr/>
          </p:nvSpPr>
          <p:spPr>
            <a:xfrm>
              <a:off x="7888224" y="5434583"/>
              <a:ext cx="1424940" cy="401320"/>
            </a:xfrm>
            <a:custGeom>
              <a:avLst/>
              <a:gdLst/>
              <a:ahLst/>
              <a:cxnLst/>
              <a:rect l="l" t="t" r="r" b="b"/>
              <a:pathLst>
                <a:path w="1424940" h="401320">
                  <a:moveTo>
                    <a:pt x="0" y="400811"/>
                  </a:moveTo>
                  <a:lnTo>
                    <a:pt x="1424940" y="400811"/>
                  </a:lnTo>
                  <a:lnTo>
                    <a:pt x="1424940" y="0"/>
                  </a:lnTo>
                  <a:lnTo>
                    <a:pt x="0" y="0"/>
                  </a:lnTo>
                  <a:lnTo>
                    <a:pt x="0" y="400811"/>
                  </a:lnTo>
                  <a:close/>
                </a:path>
              </a:pathLst>
            </a:custGeom>
            <a:ln w="12700">
              <a:solidFill>
                <a:srgbClr val="2E528F"/>
              </a:solidFill>
            </a:ln>
          </p:spPr>
          <p:txBody>
            <a:bodyPr wrap="square" lIns="0" tIns="0" rIns="0" bIns="0" rtlCol="0"/>
            <a:lstStyle/>
            <a:p>
              <a:endParaRPr/>
            </a:p>
          </p:txBody>
        </p:sp>
        <p:sp>
          <p:nvSpPr>
            <p:cNvPr id="38" name="object 38"/>
            <p:cNvSpPr/>
            <p:nvPr/>
          </p:nvSpPr>
          <p:spPr>
            <a:xfrm>
              <a:off x="9454896" y="5426963"/>
              <a:ext cx="1424940" cy="402590"/>
            </a:xfrm>
            <a:custGeom>
              <a:avLst/>
              <a:gdLst/>
              <a:ahLst/>
              <a:cxnLst/>
              <a:rect l="l" t="t" r="r" b="b"/>
              <a:pathLst>
                <a:path w="1424940" h="402589">
                  <a:moveTo>
                    <a:pt x="1424940" y="0"/>
                  </a:moveTo>
                  <a:lnTo>
                    <a:pt x="0" y="0"/>
                  </a:lnTo>
                  <a:lnTo>
                    <a:pt x="0" y="402336"/>
                  </a:lnTo>
                  <a:lnTo>
                    <a:pt x="1424940" y="402336"/>
                  </a:lnTo>
                  <a:lnTo>
                    <a:pt x="1424940" y="0"/>
                  </a:lnTo>
                  <a:close/>
                </a:path>
              </a:pathLst>
            </a:custGeom>
            <a:solidFill>
              <a:srgbClr val="DAE2F3"/>
            </a:solidFill>
          </p:spPr>
          <p:txBody>
            <a:bodyPr wrap="square" lIns="0" tIns="0" rIns="0" bIns="0" rtlCol="0"/>
            <a:lstStyle/>
            <a:p>
              <a:endParaRPr/>
            </a:p>
          </p:txBody>
        </p:sp>
        <p:sp>
          <p:nvSpPr>
            <p:cNvPr id="39" name="object 39"/>
            <p:cNvSpPr/>
            <p:nvPr/>
          </p:nvSpPr>
          <p:spPr>
            <a:xfrm>
              <a:off x="9454896" y="5426963"/>
              <a:ext cx="1424940" cy="402590"/>
            </a:xfrm>
            <a:custGeom>
              <a:avLst/>
              <a:gdLst/>
              <a:ahLst/>
              <a:cxnLst/>
              <a:rect l="l" t="t" r="r" b="b"/>
              <a:pathLst>
                <a:path w="1424940" h="402589">
                  <a:moveTo>
                    <a:pt x="0" y="402336"/>
                  </a:moveTo>
                  <a:lnTo>
                    <a:pt x="1424940" y="402336"/>
                  </a:lnTo>
                  <a:lnTo>
                    <a:pt x="1424940" y="0"/>
                  </a:lnTo>
                  <a:lnTo>
                    <a:pt x="0" y="0"/>
                  </a:lnTo>
                  <a:lnTo>
                    <a:pt x="0" y="402336"/>
                  </a:lnTo>
                  <a:close/>
                </a:path>
              </a:pathLst>
            </a:custGeom>
            <a:ln w="12700">
              <a:solidFill>
                <a:srgbClr val="2E528F"/>
              </a:solidFill>
            </a:ln>
          </p:spPr>
          <p:txBody>
            <a:bodyPr wrap="square" lIns="0" tIns="0" rIns="0" bIns="0" rtlCol="0"/>
            <a:lstStyle/>
            <a:p>
              <a:endParaRPr/>
            </a:p>
          </p:txBody>
        </p:sp>
      </p:grpSp>
      <p:sp>
        <p:nvSpPr>
          <p:cNvPr id="40" name="object 40"/>
          <p:cNvSpPr txBox="1"/>
          <p:nvPr/>
        </p:nvSpPr>
        <p:spPr>
          <a:xfrm>
            <a:off x="7744206" y="6508191"/>
            <a:ext cx="123253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Victim</a:t>
            </a:r>
            <a:r>
              <a:rPr sz="1800" spc="5" dirty="0">
                <a:latin typeface="Calibri"/>
                <a:cs typeface="Calibri"/>
              </a:rPr>
              <a:t> </a:t>
            </a:r>
            <a:r>
              <a:rPr sz="1800" spc="-10" dirty="0">
                <a:latin typeface="Calibri"/>
                <a:cs typeface="Calibri"/>
              </a:rPr>
              <a:t>Cache</a:t>
            </a:r>
            <a:endParaRPr sz="1800">
              <a:latin typeface="Calibri"/>
              <a:cs typeface="Calibri"/>
            </a:endParaRPr>
          </a:p>
        </p:txBody>
      </p:sp>
      <p:sp>
        <p:nvSpPr>
          <p:cNvPr id="41" name="object 41"/>
          <p:cNvSpPr txBox="1"/>
          <p:nvPr/>
        </p:nvSpPr>
        <p:spPr>
          <a:xfrm>
            <a:off x="7655559" y="1557938"/>
            <a:ext cx="4081145" cy="1977464"/>
          </a:xfrm>
          <a:prstGeom prst="rect">
            <a:avLst/>
          </a:prstGeom>
        </p:spPr>
        <p:txBody>
          <a:bodyPr vert="horz" wrap="square" lIns="0" tIns="12700" rIns="0" bIns="0" rtlCol="0">
            <a:spAutoFit/>
          </a:bodyPr>
          <a:lstStyle/>
          <a:p>
            <a:pPr marL="12700">
              <a:lnSpc>
                <a:spcPct val="100000"/>
              </a:lnSpc>
              <a:spcBef>
                <a:spcPts val="100"/>
              </a:spcBef>
            </a:pPr>
            <a:r>
              <a:rPr lang="en-US" sz="1800" b="1" dirty="0">
                <a:latin typeface="Calibri"/>
                <a:cs typeface="Calibri"/>
              </a:rPr>
              <a:t>Only store things into the cache upon eviction – then the only copy is in the small cache between L1 and L2, now called  victim buffer.  </a:t>
            </a:r>
          </a:p>
          <a:p>
            <a:pPr marL="12700">
              <a:lnSpc>
                <a:spcPct val="100000"/>
              </a:lnSpc>
              <a:spcBef>
                <a:spcPts val="100"/>
              </a:spcBef>
            </a:pPr>
            <a:endParaRPr lang="en-US" b="1" dirty="0">
              <a:latin typeface="Calibri"/>
              <a:cs typeface="Calibri"/>
            </a:endParaRPr>
          </a:p>
          <a:p>
            <a:pPr marL="12700">
              <a:lnSpc>
                <a:spcPct val="100000"/>
              </a:lnSpc>
              <a:spcBef>
                <a:spcPts val="100"/>
              </a:spcBef>
            </a:pPr>
            <a:r>
              <a:rPr sz="1800" b="1" dirty="0">
                <a:latin typeface="Calibri"/>
                <a:cs typeface="Calibri"/>
              </a:rPr>
              <a:t>Block</a:t>
            </a:r>
            <a:r>
              <a:rPr sz="1800" b="1" spc="-50" dirty="0">
                <a:latin typeface="Calibri"/>
                <a:cs typeface="Calibri"/>
              </a:rPr>
              <a:t> </a:t>
            </a:r>
            <a:r>
              <a:rPr sz="1800" b="1" dirty="0">
                <a:latin typeface="Calibri"/>
                <a:cs typeface="Calibri"/>
              </a:rPr>
              <a:t>evicted</a:t>
            </a:r>
            <a:r>
              <a:rPr sz="1800" b="1" spc="-35" dirty="0">
                <a:latin typeface="Calibri"/>
                <a:cs typeface="Calibri"/>
              </a:rPr>
              <a:t> </a:t>
            </a:r>
            <a:r>
              <a:rPr sz="1800" b="1" dirty="0">
                <a:latin typeface="Calibri"/>
                <a:cs typeface="Calibri"/>
              </a:rPr>
              <a:t>from</a:t>
            </a:r>
            <a:r>
              <a:rPr sz="1800" b="1" spc="-45" dirty="0">
                <a:latin typeface="Calibri"/>
                <a:cs typeface="Calibri"/>
              </a:rPr>
              <a:t> </a:t>
            </a:r>
            <a:r>
              <a:rPr sz="1800" b="1" dirty="0">
                <a:latin typeface="Calibri"/>
                <a:cs typeface="Calibri"/>
              </a:rPr>
              <a:t>cache</a:t>
            </a:r>
            <a:r>
              <a:rPr sz="1800" b="1" spc="-45" dirty="0">
                <a:latin typeface="Calibri"/>
                <a:cs typeface="Calibri"/>
              </a:rPr>
              <a:t> </a:t>
            </a:r>
            <a:r>
              <a:rPr sz="1800" b="1" dirty="0">
                <a:latin typeface="Calibri"/>
                <a:cs typeface="Calibri"/>
              </a:rPr>
              <a:t>goes</a:t>
            </a:r>
            <a:r>
              <a:rPr sz="1800" b="1" spc="-60" dirty="0">
                <a:latin typeface="Calibri"/>
                <a:cs typeface="Calibri"/>
              </a:rPr>
              <a:t> </a:t>
            </a:r>
            <a:r>
              <a:rPr sz="1800" b="1" dirty="0">
                <a:latin typeface="Calibri"/>
                <a:cs typeface="Calibri"/>
              </a:rPr>
              <a:t>into</a:t>
            </a:r>
            <a:r>
              <a:rPr sz="1800" b="1" spc="-40" dirty="0">
                <a:latin typeface="Calibri"/>
                <a:cs typeface="Calibri"/>
              </a:rPr>
              <a:t> </a:t>
            </a:r>
            <a:r>
              <a:rPr sz="1800" b="1" spc="-10" dirty="0">
                <a:latin typeface="Calibri"/>
                <a:cs typeface="Calibri"/>
              </a:rPr>
              <a:t>(usually</a:t>
            </a:r>
            <a:endParaRPr sz="1800" dirty="0">
              <a:latin typeface="Calibri"/>
              <a:cs typeface="Calibri"/>
            </a:endParaRPr>
          </a:p>
          <a:p>
            <a:pPr marL="12700">
              <a:lnSpc>
                <a:spcPct val="100000"/>
              </a:lnSpc>
            </a:pPr>
            <a:r>
              <a:rPr sz="1800" b="1" dirty="0">
                <a:latin typeface="Calibri"/>
                <a:cs typeface="Calibri"/>
              </a:rPr>
              <a:t>fully</a:t>
            </a:r>
            <a:r>
              <a:rPr sz="1800" b="1" spc="-40" dirty="0">
                <a:latin typeface="Calibri"/>
                <a:cs typeface="Calibri"/>
              </a:rPr>
              <a:t> </a:t>
            </a:r>
            <a:r>
              <a:rPr sz="1800" b="1" dirty="0">
                <a:latin typeface="Calibri"/>
                <a:cs typeface="Calibri"/>
              </a:rPr>
              <a:t>associative,</a:t>
            </a:r>
            <a:r>
              <a:rPr sz="1800" b="1" spc="-35" dirty="0">
                <a:latin typeface="Calibri"/>
                <a:cs typeface="Calibri"/>
              </a:rPr>
              <a:t> </a:t>
            </a:r>
            <a:r>
              <a:rPr sz="1800" b="1" dirty="0">
                <a:latin typeface="Calibri"/>
                <a:cs typeface="Calibri"/>
              </a:rPr>
              <a:t>small)</a:t>
            </a:r>
            <a:r>
              <a:rPr sz="1800" b="1" spc="-55" dirty="0">
                <a:latin typeface="Calibri"/>
                <a:cs typeface="Calibri"/>
              </a:rPr>
              <a:t> </a:t>
            </a:r>
            <a:r>
              <a:rPr sz="1800" b="1" dirty="0">
                <a:latin typeface="Calibri"/>
                <a:cs typeface="Calibri"/>
              </a:rPr>
              <a:t>victim</a:t>
            </a:r>
            <a:r>
              <a:rPr sz="1800" b="1" spc="-40" dirty="0">
                <a:latin typeface="Calibri"/>
                <a:cs typeface="Calibri"/>
              </a:rPr>
              <a:t> </a:t>
            </a:r>
            <a:r>
              <a:rPr sz="1800" b="1" spc="-10" dirty="0">
                <a:latin typeface="Calibri"/>
                <a:cs typeface="Calibri"/>
              </a:rPr>
              <a:t>buffer.</a:t>
            </a:r>
            <a:endParaRPr sz="1800" dirty="0">
              <a:latin typeface="Calibri"/>
              <a:cs typeface="Calibri"/>
            </a:endParaRPr>
          </a:p>
        </p:txBody>
      </p:sp>
      <p:grpSp>
        <p:nvGrpSpPr>
          <p:cNvPr id="42" name="object 42"/>
          <p:cNvGrpSpPr/>
          <p:nvPr/>
        </p:nvGrpSpPr>
        <p:grpSpPr>
          <a:xfrm>
            <a:off x="819658" y="4760721"/>
            <a:ext cx="4592320" cy="414020"/>
            <a:chOff x="819658" y="4760721"/>
            <a:chExt cx="4592320" cy="414020"/>
          </a:xfrm>
        </p:grpSpPr>
        <p:sp>
          <p:nvSpPr>
            <p:cNvPr id="43" name="object 43"/>
            <p:cNvSpPr/>
            <p:nvPr/>
          </p:nvSpPr>
          <p:spPr>
            <a:xfrm>
              <a:off x="826008" y="4767071"/>
              <a:ext cx="1424940" cy="401320"/>
            </a:xfrm>
            <a:custGeom>
              <a:avLst/>
              <a:gdLst/>
              <a:ahLst/>
              <a:cxnLst/>
              <a:rect l="l" t="t" r="r" b="b"/>
              <a:pathLst>
                <a:path w="1424939" h="401320">
                  <a:moveTo>
                    <a:pt x="1424940" y="0"/>
                  </a:moveTo>
                  <a:lnTo>
                    <a:pt x="0" y="0"/>
                  </a:lnTo>
                  <a:lnTo>
                    <a:pt x="0" y="400811"/>
                  </a:lnTo>
                  <a:lnTo>
                    <a:pt x="1424940" y="400811"/>
                  </a:lnTo>
                  <a:lnTo>
                    <a:pt x="1424940" y="0"/>
                  </a:lnTo>
                  <a:close/>
                </a:path>
              </a:pathLst>
            </a:custGeom>
            <a:solidFill>
              <a:srgbClr val="FFFF00"/>
            </a:solidFill>
          </p:spPr>
          <p:txBody>
            <a:bodyPr wrap="square" lIns="0" tIns="0" rIns="0" bIns="0" rtlCol="0"/>
            <a:lstStyle/>
            <a:p>
              <a:endParaRPr/>
            </a:p>
          </p:txBody>
        </p:sp>
        <p:sp>
          <p:nvSpPr>
            <p:cNvPr id="44" name="object 44"/>
            <p:cNvSpPr/>
            <p:nvPr/>
          </p:nvSpPr>
          <p:spPr>
            <a:xfrm>
              <a:off x="826008" y="4767071"/>
              <a:ext cx="1424940" cy="401320"/>
            </a:xfrm>
            <a:custGeom>
              <a:avLst/>
              <a:gdLst/>
              <a:ahLst/>
              <a:cxnLst/>
              <a:rect l="l" t="t" r="r" b="b"/>
              <a:pathLst>
                <a:path w="1424939" h="401320">
                  <a:moveTo>
                    <a:pt x="0" y="400811"/>
                  </a:moveTo>
                  <a:lnTo>
                    <a:pt x="1424940" y="400811"/>
                  </a:lnTo>
                  <a:lnTo>
                    <a:pt x="1424940" y="0"/>
                  </a:lnTo>
                  <a:lnTo>
                    <a:pt x="0" y="0"/>
                  </a:lnTo>
                  <a:lnTo>
                    <a:pt x="0" y="400811"/>
                  </a:lnTo>
                  <a:close/>
                </a:path>
              </a:pathLst>
            </a:custGeom>
            <a:ln w="12699">
              <a:solidFill>
                <a:srgbClr val="2E528F"/>
              </a:solidFill>
            </a:ln>
          </p:spPr>
          <p:txBody>
            <a:bodyPr wrap="square" lIns="0" tIns="0" rIns="0" bIns="0" rtlCol="0"/>
            <a:lstStyle/>
            <a:p>
              <a:endParaRPr/>
            </a:p>
          </p:txBody>
        </p:sp>
        <p:sp>
          <p:nvSpPr>
            <p:cNvPr id="45" name="object 45"/>
            <p:cNvSpPr/>
            <p:nvPr/>
          </p:nvSpPr>
          <p:spPr>
            <a:xfrm>
              <a:off x="2412491" y="4767071"/>
              <a:ext cx="1423670" cy="401320"/>
            </a:xfrm>
            <a:custGeom>
              <a:avLst/>
              <a:gdLst/>
              <a:ahLst/>
              <a:cxnLst/>
              <a:rect l="l" t="t" r="r" b="b"/>
              <a:pathLst>
                <a:path w="1423670" h="401320">
                  <a:moveTo>
                    <a:pt x="1423416" y="0"/>
                  </a:moveTo>
                  <a:lnTo>
                    <a:pt x="0" y="0"/>
                  </a:lnTo>
                  <a:lnTo>
                    <a:pt x="0" y="400811"/>
                  </a:lnTo>
                  <a:lnTo>
                    <a:pt x="1423416" y="400811"/>
                  </a:lnTo>
                  <a:lnTo>
                    <a:pt x="1423416" y="0"/>
                  </a:lnTo>
                  <a:close/>
                </a:path>
              </a:pathLst>
            </a:custGeom>
            <a:solidFill>
              <a:srgbClr val="FF0000"/>
            </a:solidFill>
          </p:spPr>
          <p:txBody>
            <a:bodyPr wrap="square" lIns="0" tIns="0" rIns="0" bIns="0" rtlCol="0"/>
            <a:lstStyle/>
            <a:p>
              <a:endParaRPr/>
            </a:p>
          </p:txBody>
        </p:sp>
        <p:sp>
          <p:nvSpPr>
            <p:cNvPr id="46" name="object 46"/>
            <p:cNvSpPr/>
            <p:nvPr/>
          </p:nvSpPr>
          <p:spPr>
            <a:xfrm>
              <a:off x="2412491" y="4767071"/>
              <a:ext cx="1423670" cy="401320"/>
            </a:xfrm>
            <a:custGeom>
              <a:avLst/>
              <a:gdLst/>
              <a:ahLst/>
              <a:cxnLst/>
              <a:rect l="l" t="t" r="r" b="b"/>
              <a:pathLst>
                <a:path w="1423670" h="401320">
                  <a:moveTo>
                    <a:pt x="0" y="400811"/>
                  </a:moveTo>
                  <a:lnTo>
                    <a:pt x="1423416" y="400811"/>
                  </a:lnTo>
                  <a:lnTo>
                    <a:pt x="1423416" y="0"/>
                  </a:lnTo>
                  <a:lnTo>
                    <a:pt x="0" y="0"/>
                  </a:lnTo>
                  <a:lnTo>
                    <a:pt x="0" y="400811"/>
                  </a:lnTo>
                  <a:close/>
                </a:path>
              </a:pathLst>
            </a:custGeom>
            <a:ln w="12699">
              <a:solidFill>
                <a:srgbClr val="2E528F"/>
              </a:solidFill>
            </a:ln>
          </p:spPr>
          <p:txBody>
            <a:bodyPr wrap="square" lIns="0" tIns="0" rIns="0" bIns="0" rtlCol="0"/>
            <a:lstStyle/>
            <a:p>
              <a:endParaRPr/>
            </a:p>
          </p:txBody>
        </p:sp>
        <p:sp>
          <p:nvSpPr>
            <p:cNvPr id="47" name="object 47"/>
            <p:cNvSpPr/>
            <p:nvPr/>
          </p:nvSpPr>
          <p:spPr>
            <a:xfrm>
              <a:off x="3982212" y="4767071"/>
              <a:ext cx="1423670" cy="401320"/>
            </a:xfrm>
            <a:custGeom>
              <a:avLst/>
              <a:gdLst/>
              <a:ahLst/>
              <a:cxnLst/>
              <a:rect l="l" t="t" r="r" b="b"/>
              <a:pathLst>
                <a:path w="1423670" h="401320">
                  <a:moveTo>
                    <a:pt x="1423415" y="0"/>
                  </a:moveTo>
                  <a:lnTo>
                    <a:pt x="0" y="0"/>
                  </a:lnTo>
                  <a:lnTo>
                    <a:pt x="0" y="400811"/>
                  </a:lnTo>
                  <a:lnTo>
                    <a:pt x="1423415" y="400811"/>
                  </a:lnTo>
                  <a:lnTo>
                    <a:pt x="1423415" y="0"/>
                  </a:lnTo>
                  <a:close/>
                </a:path>
              </a:pathLst>
            </a:custGeom>
            <a:solidFill>
              <a:srgbClr val="7E5F00"/>
            </a:solidFill>
          </p:spPr>
          <p:txBody>
            <a:bodyPr wrap="square" lIns="0" tIns="0" rIns="0" bIns="0" rtlCol="0"/>
            <a:lstStyle/>
            <a:p>
              <a:endParaRPr/>
            </a:p>
          </p:txBody>
        </p:sp>
        <p:sp>
          <p:nvSpPr>
            <p:cNvPr id="48" name="object 48"/>
            <p:cNvSpPr/>
            <p:nvPr/>
          </p:nvSpPr>
          <p:spPr>
            <a:xfrm>
              <a:off x="3982212" y="4767071"/>
              <a:ext cx="1423670" cy="401320"/>
            </a:xfrm>
            <a:custGeom>
              <a:avLst/>
              <a:gdLst/>
              <a:ahLst/>
              <a:cxnLst/>
              <a:rect l="l" t="t" r="r" b="b"/>
              <a:pathLst>
                <a:path w="1423670" h="401320">
                  <a:moveTo>
                    <a:pt x="0" y="400811"/>
                  </a:moveTo>
                  <a:lnTo>
                    <a:pt x="1423415" y="400811"/>
                  </a:lnTo>
                  <a:lnTo>
                    <a:pt x="1423415" y="0"/>
                  </a:lnTo>
                  <a:lnTo>
                    <a:pt x="0" y="0"/>
                  </a:lnTo>
                  <a:lnTo>
                    <a:pt x="0" y="400811"/>
                  </a:lnTo>
                  <a:close/>
                </a:path>
              </a:pathLst>
            </a:custGeom>
            <a:ln w="12699">
              <a:solidFill>
                <a:srgbClr val="2E528F"/>
              </a:solidFill>
            </a:ln>
          </p:spPr>
          <p:txBody>
            <a:bodyPr wrap="square" lIns="0" tIns="0" rIns="0" bIns="0" rtlCol="0"/>
            <a:lstStyle/>
            <a:p>
              <a:endParaRPr/>
            </a:p>
          </p:txBody>
        </p:sp>
      </p:grpSp>
      <p:grpSp>
        <p:nvGrpSpPr>
          <p:cNvPr id="49" name="object 49"/>
          <p:cNvGrpSpPr/>
          <p:nvPr/>
        </p:nvGrpSpPr>
        <p:grpSpPr>
          <a:xfrm>
            <a:off x="7817866" y="3741165"/>
            <a:ext cx="1436370" cy="414020"/>
            <a:chOff x="7817866" y="3741165"/>
            <a:chExt cx="1436370" cy="414020"/>
          </a:xfrm>
        </p:grpSpPr>
        <p:sp>
          <p:nvSpPr>
            <p:cNvPr id="50" name="object 50"/>
            <p:cNvSpPr/>
            <p:nvPr/>
          </p:nvSpPr>
          <p:spPr>
            <a:xfrm>
              <a:off x="7824216" y="3747515"/>
              <a:ext cx="1423670" cy="401320"/>
            </a:xfrm>
            <a:custGeom>
              <a:avLst/>
              <a:gdLst/>
              <a:ahLst/>
              <a:cxnLst/>
              <a:rect l="l" t="t" r="r" b="b"/>
              <a:pathLst>
                <a:path w="1423670" h="401320">
                  <a:moveTo>
                    <a:pt x="1423416" y="0"/>
                  </a:moveTo>
                  <a:lnTo>
                    <a:pt x="0" y="0"/>
                  </a:lnTo>
                  <a:lnTo>
                    <a:pt x="0" y="400812"/>
                  </a:lnTo>
                  <a:lnTo>
                    <a:pt x="1423416" y="400812"/>
                  </a:lnTo>
                  <a:lnTo>
                    <a:pt x="1423416" y="0"/>
                  </a:lnTo>
                  <a:close/>
                </a:path>
              </a:pathLst>
            </a:custGeom>
            <a:solidFill>
              <a:srgbClr val="BEBEBE"/>
            </a:solidFill>
          </p:spPr>
          <p:txBody>
            <a:bodyPr wrap="square" lIns="0" tIns="0" rIns="0" bIns="0" rtlCol="0"/>
            <a:lstStyle/>
            <a:p>
              <a:endParaRPr/>
            </a:p>
          </p:txBody>
        </p:sp>
        <p:sp>
          <p:nvSpPr>
            <p:cNvPr id="51" name="object 51"/>
            <p:cNvSpPr/>
            <p:nvPr/>
          </p:nvSpPr>
          <p:spPr>
            <a:xfrm>
              <a:off x="7824216" y="3747515"/>
              <a:ext cx="1423670" cy="401320"/>
            </a:xfrm>
            <a:custGeom>
              <a:avLst/>
              <a:gdLst/>
              <a:ahLst/>
              <a:cxnLst/>
              <a:rect l="l" t="t" r="r" b="b"/>
              <a:pathLst>
                <a:path w="1423670" h="401320">
                  <a:moveTo>
                    <a:pt x="0" y="400812"/>
                  </a:moveTo>
                  <a:lnTo>
                    <a:pt x="1423416" y="400812"/>
                  </a:lnTo>
                  <a:lnTo>
                    <a:pt x="1423416" y="0"/>
                  </a:lnTo>
                  <a:lnTo>
                    <a:pt x="0" y="0"/>
                  </a:lnTo>
                  <a:lnTo>
                    <a:pt x="0" y="400812"/>
                  </a:lnTo>
                  <a:close/>
                </a:path>
              </a:pathLst>
            </a:custGeom>
            <a:ln w="12700">
              <a:solidFill>
                <a:srgbClr val="2E528F"/>
              </a:solidFill>
            </a:ln>
          </p:spPr>
          <p:txBody>
            <a:bodyPr wrap="square" lIns="0" tIns="0" rIns="0" bIns="0" rtlCol="0"/>
            <a:lstStyle/>
            <a:p>
              <a:endParaRPr/>
            </a:p>
          </p:txBody>
        </p:sp>
      </p:grpSp>
      <p:sp>
        <p:nvSpPr>
          <p:cNvPr id="52" name="object 52"/>
          <p:cNvSpPr/>
          <p:nvPr/>
        </p:nvSpPr>
        <p:spPr>
          <a:xfrm>
            <a:off x="6203442" y="3933316"/>
            <a:ext cx="2334260" cy="1711325"/>
          </a:xfrm>
          <a:custGeom>
            <a:avLst/>
            <a:gdLst/>
            <a:ahLst/>
            <a:cxnLst/>
            <a:rect l="l" t="t" r="r" b="b"/>
            <a:pathLst>
              <a:path w="2334259" h="1711325">
                <a:moveTo>
                  <a:pt x="1631950" y="32258"/>
                </a:moveTo>
                <a:lnTo>
                  <a:pt x="1611503" y="0"/>
                </a:lnTo>
                <a:lnTo>
                  <a:pt x="86258" y="969365"/>
                </a:lnTo>
                <a:lnTo>
                  <a:pt x="65786" y="937133"/>
                </a:lnTo>
                <a:lnTo>
                  <a:pt x="0" y="1046734"/>
                </a:lnTo>
                <a:lnTo>
                  <a:pt x="127127" y="1033653"/>
                </a:lnTo>
                <a:lnTo>
                  <a:pt x="113157" y="1011682"/>
                </a:lnTo>
                <a:lnTo>
                  <a:pt x="106654" y="1001458"/>
                </a:lnTo>
                <a:lnTo>
                  <a:pt x="1631950" y="32258"/>
                </a:lnTo>
                <a:close/>
              </a:path>
              <a:path w="2334259" h="1711325">
                <a:moveTo>
                  <a:pt x="2333879" y="1702485"/>
                </a:moveTo>
                <a:lnTo>
                  <a:pt x="2317343" y="1683270"/>
                </a:lnTo>
                <a:lnTo>
                  <a:pt x="2250567" y="1605661"/>
                </a:lnTo>
                <a:lnTo>
                  <a:pt x="2235847" y="1640751"/>
                </a:lnTo>
                <a:lnTo>
                  <a:pt x="773938" y="1028827"/>
                </a:lnTo>
                <a:lnTo>
                  <a:pt x="759206" y="1063879"/>
                </a:lnTo>
                <a:lnTo>
                  <a:pt x="2221115" y="1675892"/>
                </a:lnTo>
                <a:lnTo>
                  <a:pt x="2206371" y="1711058"/>
                </a:lnTo>
                <a:lnTo>
                  <a:pt x="2333879" y="1702485"/>
                </a:lnTo>
                <a:close/>
              </a:path>
            </a:pathLst>
          </a:custGeom>
          <a:solidFill>
            <a:srgbClr val="4471C4"/>
          </a:solidFill>
        </p:spPr>
        <p:txBody>
          <a:bodyPr wrap="square" lIns="0" tIns="0" rIns="0" bIns="0" rtlCol="0"/>
          <a:lstStyle/>
          <a:p>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9604" y="411556"/>
            <a:ext cx="4942205" cy="697230"/>
          </a:xfrm>
          <a:prstGeom prst="rect">
            <a:avLst/>
          </a:prstGeom>
        </p:spPr>
        <p:txBody>
          <a:bodyPr vert="horz" wrap="square" lIns="0" tIns="13335" rIns="0" bIns="0" rtlCol="0">
            <a:spAutoFit/>
          </a:bodyPr>
          <a:lstStyle/>
          <a:p>
            <a:pPr marL="12700">
              <a:lnSpc>
                <a:spcPct val="100000"/>
              </a:lnSpc>
              <a:spcBef>
                <a:spcPts val="105"/>
              </a:spcBef>
            </a:pPr>
            <a:r>
              <a:rPr dirty="0"/>
              <a:t>Victim</a:t>
            </a:r>
            <a:r>
              <a:rPr spc="-25" dirty="0"/>
              <a:t> </a:t>
            </a:r>
            <a:r>
              <a:rPr spc="-10" dirty="0"/>
              <a:t>Caches/Buffers</a:t>
            </a:r>
          </a:p>
        </p:txBody>
      </p:sp>
      <p:grpSp>
        <p:nvGrpSpPr>
          <p:cNvPr id="3" name="object 3"/>
          <p:cNvGrpSpPr/>
          <p:nvPr/>
        </p:nvGrpSpPr>
        <p:grpSpPr>
          <a:xfrm>
            <a:off x="185928" y="1687067"/>
            <a:ext cx="7054850" cy="4836160"/>
            <a:chOff x="185928" y="1687067"/>
            <a:chExt cx="7054850" cy="4836160"/>
          </a:xfrm>
        </p:grpSpPr>
        <p:sp>
          <p:nvSpPr>
            <p:cNvPr id="4" name="object 4"/>
            <p:cNvSpPr/>
            <p:nvPr/>
          </p:nvSpPr>
          <p:spPr>
            <a:xfrm>
              <a:off x="185928" y="2400299"/>
              <a:ext cx="7054850" cy="4122420"/>
            </a:xfrm>
            <a:custGeom>
              <a:avLst/>
              <a:gdLst/>
              <a:ahLst/>
              <a:cxnLst/>
              <a:rect l="l" t="t" r="r" b="b"/>
              <a:pathLst>
                <a:path w="7054850" h="4122420">
                  <a:moveTo>
                    <a:pt x="7054596" y="0"/>
                  </a:moveTo>
                  <a:lnTo>
                    <a:pt x="0" y="0"/>
                  </a:lnTo>
                  <a:lnTo>
                    <a:pt x="0" y="4122420"/>
                  </a:lnTo>
                  <a:lnTo>
                    <a:pt x="7054596" y="4122420"/>
                  </a:lnTo>
                  <a:lnTo>
                    <a:pt x="7054596" y="0"/>
                  </a:lnTo>
                  <a:close/>
                </a:path>
              </a:pathLst>
            </a:custGeom>
            <a:solidFill>
              <a:srgbClr val="4471C4"/>
            </a:solidFill>
          </p:spPr>
          <p:txBody>
            <a:bodyPr wrap="square" lIns="0" tIns="0" rIns="0" bIns="0" rtlCol="0"/>
            <a:lstStyle/>
            <a:p>
              <a:endParaRPr/>
            </a:p>
          </p:txBody>
        </p:sp>
        <p:sp>
          <p:nvSpPr>
            <p:cNvPr id="5" name="object 5"/>
            <p:cNvSpPr/>
            <p:nvPr/>
          </p:nvSpPr>
          <p:spPr>
            <a:xfrm>
              <a:off x="316992" y="2581655"/>
              <a:ext cx="6753225" cy="3735704"/>
            </a:xfrm>
            <a:custGeom>
              <a:avLst/>
              <a:gdLst/>
              <a:ahLst/>
              <a:cxnLst/>
              <a:rect l="l" t="t" r="r" b="b"/>
              <a:pathLst>
                <a:path w="6753225" h="3735704">
                  <a:moveTo>
                    <a:pt x="6752844" y="2985516"/>
                  </a:moveTo>
                  <a:lnTo>
                    <a:pt x="0" y="2985516"/>
                  </a:lnTo>
                  <a:lnTo>
                    <a:pt x="0" y="3735324"/>
                  </a:lnTo>
                  <a:lnTo>
                    <a:pt x="6752844" y="3735324"/>
                  </a:lnTo>
                  <a:lnTo>
                    <a:pt x="6752844" y="2985516"/>
                  </a:lnTo>
                  <a:close/>
                </a:path>
                <a:path w="6753225" h="3735704">
                  <a:moveTo>
                    <a:pt x="6752844" y="2001012"/>
                  </a:moveTo>
                  <a:lnTo>
                    <a:pt x="0" y="2001012"/>
                  </a:lnTo>
                  <a:lnTo>
                    <a:pt x="0" y="2750820"/>
                  </a:lnTo>
                  <a:lnTo>
                    <a:pt x="6752844" y="2750820"/>
                  </a:lnTo>
                  <a:lnTo>
                    <a:pt x="6752844" y="2001012"/>
                  </a:lnTo>
                  <a:close/>
                </a:path>
                <a:path w="6753225" h="3735704">
                  <a:moveTo>
                    <a:pt x="6752844" y="986040"/>
                  </a:moveTo>
                  <a:lnTo>
                    <a:pt x="0" y="986040"/>
                  </a:lnTo>
                  <a:lnTo>
                    <a:pt x="0" y="1734312"/>
                  </a:lnTo>
                  <a:lnTo>
                    <a:pt x="6752844" y="1734312"/>
                  </a:lnTo>
                  <a:lnTo>
                    <a:pt x="6752844" y="986040"/>
                  </a:lnTo>
                  <a:close/>
                </a:path>
                <a:path w="6753225" h="3735704">
                  <a:moveTo>
                    <a:pt x="6752844" y="0"/>
                  </a:moveTo>
                  <a:lnTo>
                    <a:pt x="0" y="0"/>
                  </a:lnTo>
                  <a:lnTo>
                    <a:pt x="0" y="749808"/>
                  </a:lnTo>
                  <a:lnTo>
                    <a:pt x="6752844" y="749808"/>
                  </a:lnTo>
                  <a:lnTo>
                    <a:pt x="6752844" y="0"/>
                  </a:lnTo>
                  <a:close/>
                </a:path>
              </a:pathLst>
            </a:custGeom>
            <a:solidFill>
              <a:srgbClr val="8FAADC"/>
            </a:solidFill>
          </p:spPr>
          <p:txBody>
            <a:bodyPr wrap="square" lIns="0" tIns="0" rIns="0" bIns="0" rtlCol="0"/>
            <a:lstStyle/>
            <a:p>
              <a:endParaRPr/>
            </a:p>
          </p:txBody>
        </p:sp>
        <p:sp>
          <p:nvSpPr>
            <p:cNvPr id="6" name="object 6"/>
            <p:cNvSpPr/>
            <p:nvPr/>
          </p:nvSpPr>
          <p:spPr>
            <a:xfrm>
              <a:off x="740664" y="1687080"/>
              <a:ext cx="4761230" cy="4836160"/>
            </a:xfrm>
            <a:custGeom>
              <a:avLst/>
              <a:gdLst/>
              <a:ahLst/>
              <a:cxnLst/>
              <a:rect l="l" t="t" r="r" b="b"/>
              <a:pathLst>
                <a:path w="4761230" h="4836159">
                  <a:moveTo>
                    <a:pt x="1568196" y="3048"/>
                  </a:moveTo>
                  <a:lnTo>
                    <a:pt x="0" y="3048"/>
                  </a:lnTo>
                  <a:lnTo>
                    <a:pt x="0" y="4835639"/>
                  </a:lnTo>
                  <a:lnTo>
                    <a:pt x="1568196" y="4835639"/>
                  </a:lnTo>
                  <a:lnTo>
                    <a:pt x="1568196" y="3048"/>
                  </a:lnTo>
                  <a:close/>
                </a:path>
                <a:path w="4761230" h="4836159">
                  <a:moveTo>
                    <a:pt x="3163824" y="0"/>
                  </a:moveTo>
                  <a:lnTo>
                    <a:pt x="1594104" y="0"/>
                  </a:lnTo>
                  <a:lnTo>
                    <a:pt x="1594104" y="4832591"/>
                  </a:lnTo>
                  <a:lnTo>
                    <a:pt x="3163824" y="4832591"/>
                  </a:lnTo>
                  <a:lnTo>
                    <a:pt x="3163824" y="0"/>
                  </a:lnTo>
                  <a:close/>
                </a:path>
                <a:path w="4761230" h="4836159">
                  <a:moveTo>
                    <a:pt x="4760976" y="3048"/>
                  </a:moveTo>
                  <a:lnTo>
                    <a:pt x="3192780" y="3048"/>
                  </a:lnTo>
                  <a:lnTo>
                    <a:pt x="3192780" y="4835639"/>
                  </a:lnTo>
                  <a:lnTo>
                    <a:pt x="4760976" y="4835639"/>
                  </a:lnTo>
                  <a:lnTo>
                    <a:pt x="4760976" y="3048"/>
                  </a:lnTo>
                  <a:close/>
                </a:path>
              </a:pathLst>
            </a:custGeom>
            <a:solidFill>
              <a:srgbClr val="ACB8C9">
                <a:alpha val="39999"/>
              </a:srgbClr>
            </a:solidFill>
          </p:spPr>
          <p:txBody>
            <a:bodyPr wrap="square" lIns="0" tIns="0" rIns="0" bIns="0" rtlCol="0"/>
            <a:lstStyle/>
            <a:p>
              <a:endParaRPr/>
            </a:p>
          </p:txBody>
        </p:sp>
        <p:sp>
          <p:nvSpPr>
            <p:cNvPr id="7" name="object 7"/>
            <p:cNvSpPr/>
            <p:nvPr/>
          </p:nvSpPr>
          <p:spPr>
            <a:xfrm>
              <a:off x="2404872" y="2717291"/>
              <a:ext cx="1424940" cy="402590"/>
            </a:xfrm>
            <a:custGeom>
              <a:avLst/>
              <a:gdLst/>
              <a:ahLst/>
              <a:cxnLst/>
              <a:rect l="l" t="t" r="r" b="b"/>
              <a:pathLst>
                <a:path w="1424939" h="402589">
                  <a:moveTo>
                    <a:pt x="1424939" y="0"/>
                  </a:moveTo>
                  <a:lnTo>
                    <a:pt x="0" y="0"/>
                  </a:lnTo>
                  <a:lnTo>
                    <a:pt x="0" y="402336"/>
                  </a:lnTo>
                  <a:lnTo>
                    <a:pt x="1424939" y="402336"/>
                  </a:lnTo>
                  <a:lnTo>
                    <a:pt x="1424939" y="0"/>
                  </a:lnTo>
                  <a:close/>
                </a:path>
              </a:pathLst>
            </a:custGeom>
            <a:solidFill>
              <a:srgbClr val="DAE2F3"/>
            </a:solidFill>
          </p:spPr>
          <p:txBody>
            <a:bodyPr wrap="square" lIns="0" tIns="0" rIns="0" bIns="0" rtlCol="0"/>
            <a:lstStyle/>
            <a:p>
              <a:endParaRPr/>
            </a:p>
          </p:txBody>
        </p:sp>
        <p:sp>
          <p:nvSpPr>
            <p:cNvPr id="8" name="object 8"/>
            <p:cNvSpPr/>
            <p:nvPr/>
          </p:nvSpPr>
          <p:spPr>
            <a:xfrm>
              <a:off x="2404872" y="2717291"/>
              <a:ext cx="1424940" cy="402590"/>
            </a:xfrm>
            <a:custGeom>
              <a:avLst/>
              <a:gdLst/>
              <a:ahLst/>
              <a:cxnLst/>
              <a:rect l="l" t="t" r="r" b="b"/>
              <a:pathLst>
                <a:path w="1424939" h="402589">
                  <a:moveTo>
                    <a:pt x="0" y="402336"/>
                  </a:moveTo>
                  <a:lnTo>
                    <a:pt x="1424939" y="402336"/>
                  </a:lnTo>
                  <a:lnTo>
                    <a:pt x="1424939" y="0"/>
                  </a:lnTo>
                  <a:lnTo>
                    <a:pt x="0" y="0"/>
                  </a:lnTo>
                  <a:lnTo>
                    <a:pt x="0" y="402336"/>
                  </a:lnTo>
                  <a:close/>
                </a:path>
              </a:pathLst>
            </a:custGeom>
            <a:ln w="12700">
              <a:solidFill>
                <a:srgbClr val="2E528F"/>
              </a:solidFill>
            </a:ln>
          </p:spPr>
          <p:txBody>
            <a:bodyPr wrap="square" lIns="0" tIns="0" rIns="0" bIns="0" rtlCol="0"/>
            <a:lstStyle/>
            <a:p>
              <a:endParaRPr/>
            </a:p>
          </p:txBody>
        </p:sp>
        <p:sp>
          <p:nvSpPr>
            <p:cNvPr id="9" name="object 9"/>
            <p:cNvSpPr/>
            <p:nvPr/>
          </p:nvSpPr>
          <p:spPr>
            <a:xfrm>
              <a:off x="809244" y="2717291"/>
              <a:ext cx="1424940" cy="402590"/>
            </a:xfrm>
            <a:custGeom>
              <a:avLst/>
              <a:gdLst/>
              <a:ahLst/>
              <a:cxnLst/>
              <a:rect l="l" t="t" r="r" b="b"/>
              <a:pathLst>
                <a:path w="1424939" h="402589">
                  <a:moveTo>
                    <a:pt x="1424940" y="0"/>
                  </a:moveTo>
                  <a:lnTo>
                    <a:pt x="0" y="0"/>
                  </a:lnTo>
                  <a:lnTo>
                    <a:pt x="0" y="402336"/>
                  </a:lnTo>
                  <a:lnTo>
                    <a:pt x="1424940" y="402336"/>
                  </a:lnTo>
                  <a:lnTo>
                    <a:pt x="1424940" y="0"/>
                  </a:lnTo>
                  <a:close/>
                </a:path>
              </a:pathLst>
            </a:custGeom>
            <a:solidFill>
              <a:srgbClr val="DAE2F3"/>
            </a:solidFill>
          </p:spPr>
          <p:txBody>
            <a:bodyPr wrap="square" lIns="0" tIns="0" rIns="0" bIns="0" rtlCol="0"/>
            <a:lstStyle/>
            <a:p>
              <a:endParaRPr/>
            </a:p>
          </p:txBody>
        </p:sp>
        <p:sp>
          <p:nvSpPr>
            <p:cNvPr id="10" name="object 10"/>
            <p:cNvSpPr/>
            <p:nvPr/>
          </p:nvSpPr>
          <p:spPr>
            <a:xfrm>
              <a:off x="809244" y="2717291"/>
              <a:ext cx="1424940" cy="402590"/>
            </a:xfrm>
            <a:custGeom>
              <a:avLst/>
              <a:gdLst/>
              <a:ahLst/>
              <a:cxnLst/>
              <a:rect l="l" t="t" r="r" b="b"/>
              <a:pathLst>
                <a:path w="1424939" h="402589">
                  <a:moveTo>
                    <a:pt x="0" y="402336"/>
                  </a:moveTo>
                  <a:lnTo>
                    <a:pt x="1424940" y="402336"/>
                  </a:lnTo>
                  <a:lnTo>
                    <a:pt x="1424940" y="0"/>
                  </a:lnTo>
                  <a:lnTo>
                    <a:pt x="0" y="0"/>
                  </a:lnTo>
                  <a:lnTo>
                    <a:pt x="0" y="402336"/>
                  </a:lnTo>
                  <a:close/>
                </a:path>
              </a:pathLst>
            </a:custGeom>
            <a:ln w="12700">
              <a:solidFill>
                <a:srgbClr val="2E528F"/>
              </a:solidFill>
            </a:ln>
          </p:spPr>
          <p:txBody>
            <a:bodyPr wrap="square" lIns="0" tIns="0" rIns="0" bIns="0" rtlCol="0"/>
            <a:lstStyle/>
            <a:p>
              <a:endParaRPr/>
            </a:p>
          </p:txBody>
        </p:sp>
        <p:sp>
          <p:nvSpPr>
            <p:cNvPr id="11" name="object 11"/>
            <p:cNvSpPr/>
            <p:nvPr/>
          </p:nvSpPr>
          <p:spPr>
            <a:xfrm>
              <a:off x="3970019" y="2717291"/>
              <a:ext cx="1424940" cy="402590"/>
            </a:xfrm>
            <a:custGeom>
              <a:avLst/>
              <a:gdLst/>
              <a:ahLst/>
              <a:cxnLst/>
              <a:rect l="l" t="t" r="r" b="b"/>
              <a:pathLst>
                <a:path w="1424939" h="402589">
                  <a:moveTo>
                    <a:pt x="1424939" y="0"/>
                  </a:moveTo>
                  <a:lnTo>
                    <a:pt x="0" y="0"/>
                  </a:lnTo>
                  <a:lnTo>
                    <a:pt x="0" y="402336"/>
                  </a:lnTo>
                  <a:lnTo>
                    <a:pt x="1424939" y="402336"/>
                  </a:lnTo>
                  <a:lnTo>
                    <a:pt x="1424939" y="0"/>
                  </a:lnTo>
                  <a:close/>
                </a:path>
              </a:pathLst>
            </a:custGeom>
            <a:solidFill>
              <a:srgbClr val="DAE2F3"/>
            </a:solidFill>
          </p:spPr>
          <p:txBody>
            <a:bodyPr wrap="square" lIns="0" tIns="0" rIns="0" bIns="0" rtlCol="0"/>
            <a:lstStyle/>
            <a:p>
              <a:endParaRPr/>
            </a:p>
          </p:txBody>
        </p:sp>
        <p:sp>
          <p:nvSpPr>
            <p:cNvPr id="12" name="object 12"/>
            <p:cNvSpPr/>
            <p:nvPr/>
          </p:nvSpPr>
          <p:spPr>
            <a:xfrm>
              <a:off x="3970019" y="2717291"/>
              <a:ext cx="1424940" cy="402590"/>
            </a:xfrm>
            <a:custGeom>
              <a:avLst/>
              <a:gdLst/>
              <a:ahLst/>
              <a:cxnLst/>
              <a:rect l="l" t="t" r="r" b="b"/>
              <a:pathLst>
                <a:path w="1424939" h="402589">
                  <a:moveTo>
                    <a:pt x="0" y="402336"/>
                  </a:moveTo>
                  <a:lnTo>
                    <a:pt x="1424939" y="402336"/>
                  </a:lnTo>
                  <a:lnTo>
                    <a:pt x="1424939" y="0"/>
                  </a:lnTo>
                  <a:lnTo>
                    <a:pt x="0" y="0"/>
                  </a:lnTo>
                  <a:lnTo>
                    <a:pt x="0" y="402336"/>
                  </a:lnTo>
                  <a:close/>
                </a:path>
              </a:pathLst>
            </a:custGeom>
            <a:ln w="12700">
              <a:solidFill>
                <a:srgbClr val="2E528F"/>
              </a:solidFill>
            </a:ln>
          </p:spPr>
          <p:txBody>
            <a:bodyPr wrap="square" lIns="0" tIns="0" rIns="0" bIns="0" rtlCol="0"/>
            <a:lstStyle/>
            <a:p>
              <a:endParaRPr/>
            </a:p>
          </p:txBody>
        </p:sp>
        <p:sp>
          <p:nvSpPr>
            <p:cNvPr id="13" name="object 13"/>
            <p:cNvSpPr/>
            <p:nvPr/>
          </p:nvSpPr>
          <p:spPr>
            <a:xfrm>
              <a:off x="809244" y="3747516"/>
              <a:ext cx="1424940" cy="401320"/>
            </a:xfrm>
            <a:custGeom>
              <a:avLst/>
              <a:gdLst/>
              <a:ahLst/>
              <a:cxnLst/>
              <a:rect l="l" t="t" r="r" b="b"/>
              <a:pathLst>
                <a:path w="1424939" h="401320">
                  <a:moveTo>
                    <a:pt x="1424940" y="0"/>
                  </a:moveTo>
                  <a:lnTo>
                    <a:pt x="0" y="0"/>
                  </a:lnTo>
                  <a:lnTo>
                    <a:pt x="0" y="400812"/>
                  </a:lnTo>
                  <a:lnTo>
                    <a:pt x="1424940" y="400812"/>
                  </a:lnTo>
                  <a:lnTo>
                    <a:pt x="1424940" y="0"/>
                  </a:lnTo>
                  <a:close/>
                </a:path>
              </a:pathLst>
            </a:custGeom>
            <a:solidFill>
              <a:srgbClr val="DAE2F3"/>
            </a:solidFill>
          </p:spPr>
          <p:txBody>
            <a:bodyPr wrap="square" lIns="0" tIns="0" rIns="0" bIns="0" rtlCol="0"/>
            <a:lstStyle/>
            <a:p>
              <a:endParaRPr/>
            </a:p>
          </p:txBody>
        </p:sp>
        <p:sp>
          <p:nvSpPr>
            <p:cNvPr id="14" name="object 14"/>
            <p:cNvSpPr/>
            <p:nvPr/>
          </p:nvSpPr>
          <p:spPr>
            <a:xfrm>
              <a:off x="809244" y="3747516"/>
              <a:ext cx="1424940" cy="401320"/>
            </a:xfrm>
            <a:custGeom>
              <a:avLst/>
              <a:gdLst/>
              <a:ahLst/>
              <a:cxnLst/>
              <a:rect l="l" t="t" r="r" b="b"/>
              <a:pathLst>
                <a:path w="1424939" h="401320">
                  <a:moveTo>
                    <a:pt x="0" y="400812"/>
                  </a:moveTo>
                  <a:lnTo>
                    <a:pt x="1424940" y="400812"/>
                  </a:lnTo>
                  <a:lnTo>
                    <a:pt x="1424940" y="0"/>
                  </a:lnTo>
                  <a:lnTo>
                    <a:pt x="0" y="0"/>
                  </a:lnTo>
                  <a:lnTo>
                    <a:pt x="0" y="400812"/>
                  </a:lnTo>
                  <a:close/>
                </a:path>
              </a:pathLst>
            </a:custGeom>
            <a:ln w="12700">
              <a:solidFill>
                <a:srgbClr val="2E528F"/>
              </a:solidFill>
            </a:ln>
          </p:spPr>
          <p:txBody>
            <a:bodyPr wrap="square" lIns="0" tIns="0" rIns="0" bIns="0" rtlCol="0"/>
            <a:lstStyle/>
            <a:p>
              <a:endParaRPr/>
            </a:p>
          </p:txBody>
        </p:sp>
        <p:sp>
          <p:nvSpPr>
            <p:cNvPr id="15" name="object 15"/>
            <p:cNvSpPr/>
            <p:nvPr/>
          </p:nvSpPr>
          <p:spPr>
            <a:xfrm>
              <a:off x="2404872" y="3747516"/>
              <a:ext cx="1424940" cy="401320"/>
            </a:xfrm>
            <a:custGeom>
              <a:avLst/>
              <a:gdLst/>
              <a:ahLst/>
              <a:cxnLst/>
              <a:rect l="l" t="t" r="r" b="b"/>
              <a:pathLst>
                <a:path w="1424939" h="401320">
                  <a:moveTo>
                    <a:pt x="1424939" y="0"/>
                  </a:moveTo>
                  <a:lnTo>
                    <a:pt x="0" y="0"/>
                  </a:lnTo>
                  <a:lnTo>
                    <a:pt x="0" y="400812"/>
                  </a:lnTo>
                  <a:lnTo>
                    <a:pt x="1424939" y="400812"/>
                  </a:lnTo>
                  <a:lnTo>
                    <a:pt x="1424939" y="0"/>
                  </a:lnTo>
                  <a:close/>
                </a:path>
              </a:pathLst>
            </a:custGeom>
            <a:solidFill>
              <a:srgbClr val="DAE2F3"/>
            </a:solidFill>
          </p:spPr>
          <p:txBody>
            <a:bodyPr wrap="square" lIns="0" tIns="0" rIns="0" bIns="0" rtlCol="0"/>
            <a:lstStyle/>
            <a:p>
              <a:endParaRPr/>
            </a:p>
          </p:txBody>
        </p:sp>
        <p:sp>
          <p:nvSpPr>
            <p:cNvPr id="16" name="object 16"/>
            <p:cNvSpPr/>
            <p:nvPr/>
          </p:nvSpPr>
          <p:spPr>
            <a:xfrm>
              <a:off x="2404872" y="3747516"/>
              <a:ext cx="1424940" cy="401320"/>
            </a:xfrm>
            <a:custGeom>
              <a:avLst/>
              <a:gdLst/>
              <a:ahLst/>
              <a:cxnLst/>
              <a:rect l="l" t="t" r="r" b="b"/>
              <a:pathLst>
                <a:path w="1424939" h="401320">
                  <a:moveTo>
                    <a:pt x="0" y="400812"/>
                  </a:moveTo>
                  <a:lnTo>
                    <a:pt x="1424939" y="400812"/>
                  </a:lnTo>
                  <a:lnTo>
                    <a:pt x="1424939" y="0"/>
                  </a:lnTo>
                  <a:lnTo>
                    <a:pt x="0" y="0"/>
                  </a:lnTo>
                  <a:lnTo>
                    <a:pt x="0" y="400812"/>
                  </a:lnTo>
                  <a:close/>
                </a:path>
              </a:pathLst>
            </a:custGeom>
            <a:ln w="12699">
              <a:solidFill>
                <a:srgbClr val="2E528F"/>
              </a:solidFill>
            </a:ln>
          </p:spPr>
          <p:txBody>
            <a:bodyPr wrap="square" lIns="0" tIns="0" rIns="0" bIns="0" rtlCol="0"/>
            <a:lstStyle/>
            <a:p>
              <a:endParaRPr/>
            </a:p>
          </p:txBody>
        </p:sp>
        <p:sp>
          <p:nvSpPr>
            <p:cNvPr id="17" name="object 17"/>
            <p:cNvSpPr/>
            <p:nvPr/>
          </p:nvSpPr>
          <p:spPr>
            <a:xfrm>
              <a:off x="3970019" y="3747516"/>
              <a:ext cx="1424940" cy="401320"/>
            </a:xfrm>
            <a:custGeom>
              <a:avLst/>
              <a:gdLst/>
              <a:ahLst/>
              <a:cxnLst/>
              <a:rect l="l" t="t" r="r" b="b"/>
              <a:pathLst>
                <a:path w="1424939" h="401320">
                  <a:moveTo>
                    <a:pt x="1424939" y="0"/>
                  </a:moveTo>
                  <a:lnTo>
                    <a:pt x="0" y="0"/>
                  </a:lnTo>
                  <a:lnTo>
                    <a:pt x="0" y="400812"/>
                  </a:lnTo>
                  <a:lnTo>
                    <a:pt x="1424939" y="400812"/>
                  </a:lnTo>
                  <a:lnTo>
                    <a:pt x="1424939" y="0"/>
                  </a:lnTo>
                  <a:close/>
                </a:path>
              </a:pathLst>
            </a:custGeom>
            <a:solidFill>
              <a:srgbClr val="DAE2F3"/>
            </a:solidFill>
          </p:spPr>
          <p:txBody>
            <a:bodyPr wrap="square" lIns="0" tIns="0" rIns="0" bIns="0" rtlCol="0"/>
            <a:lstStyle/>
            <a:p>
              <a:endParaRPr/>
            </a:p>
          </p:txBody>
        </p:sp>
        <p:sp>
          <p:nvSpPr>
            <p:cNvPr id="18" name="object 18"/>
            <p:cNvSpPr/>
            <p:nvPr/>
          </p:nvSpPr>
          <p:spPr>
            <a:xfrm>
              <a:off x="813815" y="3747516"/>
              <a:ext cx="4584700" cy="1432560"/>
            </a:xfrm>
            <a:custGeom>
              <a:avLst/>
              <a:gdLst/>
              <a:ahLst/>
              <a:cxnLst/>
              <a:rect l="l" t="t" r="r" b="b"/>
              <a:pathLst>
                <a:path w="4584700" h="1432560">
                  <a:moveTo>
                    <a:pt x="3156204" y="400812"/>
                  </a:moveTo>
                  <a:lnTo>
                    <a:pt x="4581144" y="400812"/>
                  </a:lnTo>
                  <a:lnTo>
                    <a:pt x="4581144" y="0"/>
                  </a:lnTo>
                  <a:lnTo>
                    <a:pt x="3156204" y="0"/>
                  </a:lnTo>
                  <a:lnTo>
                    <a:pt x="3156204" y="400812"/>
                  </a:lnTo>
                  <a:close/>
                </a:path>
                <a:path w="4584700" h="1432560">
                  <a:moveTo>
                    <a:pt x="0" y="1432560"/>
                  </a:moveTo>
                  <a:lnTo>
                    <a:pt x="1423416" y="1432560"/>
                  </a:lnTo>
                  <a:lnTo>
                    <a:pt x="1423416" y="1030224"/>
                  </a:lnTo>
                  <a:lnTo>
                    <a:pt x="0" y="1030224"/>
                  </a:lnTo>
                  <a:lnTo>
                    <a:pt x="0" y="1432560"/>
                  </a:lnTo>
                  <a:close/>
                </a:path>
                <a:path w="4584700" h="1432560">
                  <a:moveTo>
                    <a:pt x="1594104" y="1432560"/>
                  </a:moveTo>
                  <a:lnTo>
                    <a:pt x="3019044" y="1432560"/>
                  </a:lnTo>
                  <a:lnTo>
                    <a:pt x="3019044" y="1030224"/>
                  </a:lnTo>
                  <a:lnTo>
                    <a:pt x="1594104" y="1030224"/>
                  </a:lnTo>
                  <a:lnTo>
                    <a:pt x="1594104" y="1432560"/>
                  </a:lnTo>
                  <a:close/>
                </a:path>
                <a:path w="4584700" h="1432560">
                  <a:moveTo>
                    <a:pt x="3159252" y="1432560"/>
                  </a:moveTo>
                  <a:lnTo>
                    <a:pt x="4584192" y="1432560"/>
                  </a:lnTo>
                  <a:lnTo>
                    <a:pt x="4584192" y="1030224"/>
                  </a:lnTo>
                  <a:lnTo>
                    <a:pt x="3159252" y="1030224"/>
                  </a:lnTo>
                  <a:lnTo>
                    <a:pt x="3159252" y="1432560"/>
                  </a:lnTo>
                  <a:close/>
                </a:path>
              </a:pathLst>
            </a:custGeom>
            <a:ln w="12700">
              <a:solidFill>
                <a:srgbClr val="2E528F"/>
              </a:solidFill>
            </a:ln>
          </p:spPr>
          <p:txBody>
            <a:bodyPr wrap="square" lIns="0" tIns="0" rIns="0" bIns="0" rtlCol="0"/>
            <a:lstStyle/>
            <a:p>
              <a:endParaRPr/>
            </a:p>
          </p:txBody>
        </p:sp>
        <p:sp>
          <p:nvSpPr>
            <p:cNvPr id="19" name="object 19"/>
            <p:cNvSpPr/>
            <p:nvPr/>
          </p:nvSpPr>
          <p:spPr>
            <a:xfrm>
              <a:off x="816864" y="5730239"/>
              <a:ext cx="1423670" cy="401320"/>
            </a:xfrm>
            <a:custGeom>
              <a:avLst/>
              <a:gdLst/>
              <a:ahLst/>
              <a:cxnLst/>
              <a:rect l="l" t="t" r="r" b="b"/>
              <a:pathLst>
                <a:path w="1423670" h="401320">
                  <a:moveTo>
                    <a:pt x="1423415" y="0"/>
                  </a:moveTo>
                  <a:lnTo>
                    <a:pt x="0" y="0"/>
                  </a:lnTo>
                  <a:lnTo>
                    <a:pt x="0" y="400812"/>
                  </a:lnTo>
                  <a:lnTo>
                    <a:pt x="1423415" y="400812"/>
                  </a:lnTo>
                  <a:lnTo>
                    <a:pt x="1423415" y="0"/>
                  </a:lnTo>
                  <a:close/>
                </a:path>
              </a:pathLst>
            </a:custGeom>
            <a:solidFill>
              <a:srgbClr val="DAE2F3"/>
            </a:solidFill>
          </p:spPr>
          <p:txBody>
            <a:bodyPr wrap="square" lIns="0" tIns="0" rIns="0" bIns="0" rtlCol="0"/>
            <a:lstStyle/>
            <a:p>
              <a:endParaRPr/>
            </a:p>
          </p:txBody>
        </p:sp>
        <p:sp>
          <p:nvSpPr>
            <p:cNvPr id="20" name="object 20"/>
            <p:cNvSpPr/>
            <p:nvPr/>
          </p:nvSpPr>
          <p:spPr>
            <a:xfrm>
              <a:off x="816864" y="5730239"/>
              <a:ext cx="1423670" cy="401320"/>
            </a:xfrm>
            <a:custGeom>
              <a:avLst/>
              <a:gdLst/>
              <a:ahLst/>
              <a:cxnLst/>
              <a:rect l="l" t="t" r="r" b="b"/>
              <a:pathLst>
                <a:path w="1423670" h="401320">
                  <a:moveTo>
                    <a:pt x="0" y="400812"/>
                  </a:moveTo>
                  <a:lnTo>
                    <a:pt x="1423415" y="400812"/>
                  </a:lnTo>
                  <a:lnTo>
                    <a:pt x="1423415" y="0"/>
                  </a:lnTo>
                  <a:lnTo>
                    <a:pt x="0" y="0"/>
                  </a:lnTo>
                  <a:lnTo>
                    <a:pt x="0" y="400812"/>
                  </a:lnTo>
                  <a:close/>
                </a:path>
              </a:pathLst>
            </a:custGeom>
            <a:ln w="12700">
              <a:solidFill>
                <a:srgbClr val="2E528F"/>
              </a:solidFill>
            </a:ln>
          </p:spPr>
          <p:txBody>
            <a:bodyPr wrap="square" lIns="0" tIns="0" rIns="0" bIns="0" rtlCol="0"/>
            <a:lstStyle/>
            <a:p>
              <a:endParaRPr/>
            </a:p>
          </p:txBody>
        </p:sp>
        <p:sp>
          <p:nvSpPr>
            <p:cNvPr id="21" name="object 21"/>
            <p:cNvSpPr/>
            <p:nvPr/>
          </p:nvSpPr>
          <p:spPr>
            <a:xfrm>
              <a:off x="2412492" y="5730239"/>
              <a:ext cx="1423670" cy="401320"/>
            </a:xfrm>
            <a:custGeom>
              <a:avLst/>
              <a:gdLst/>
              <a:ahLst/>
              <a:cxnLst/>
              <a:rect l="l" t="t" r="r" b="b"/>
              <a:pathLst>
                <a:path w="1423670" h="401320">
                  <a:moveTo>
                    <a:pt x="1423416" y="0"/>
                  </a:moveTo>
                  <a:lnTo>
                    <a:pt x="0" y="0"/>
                  </a:lnTo>
                  <a:lnTo>
                    <a:pt x="0" y="400812"/>
                  </a:lnTo>
                  <a:lnTo>
                    <a:pt x="1423416" y="400812"/>
                  </a:lnTo>
                  <a:lnTo>
                    <a:pt x="1423416" y="0"/>
                  </a:lnTo>
                  <a:close/>
                </a:path>
              </a:pathLst>
            </a:custGeom>
            <a:solidFill>
              <a:srgbClr val="DAE2F3"/>
            </a:solidFill>
          </p:spPr>
          <p:txBody>
            <a:bodyPr wrap="square" lIns="0" tIns="0" rIns="0" bIns="0" rtlCol="0"/>
            <a:lstStyle/>
            <a:p>
              <a:endParaRPr/>
            </a:p>
          </p:txBody>
        </p:sp>
        <p:sp>
          <p:nvSpPr>
            <p:cNvPr id="22" name="object 22"/>
            <p:cNvSpPr/>
            <p:nvPr/>
          </p:nvSpPr>
          <p:spPr>
            <a:xfrm>
              <a:off x="2412492" y="5730239"/>
              <a:ext cx="1423670" cy="401320"/>
            </a:xfrm>
            <a:custGeom>
              <a:avLst/>
              <a:gdLst/>
              <a:ahLst/>
              <a:cxnLst/>
              <a:rect l="l" t="t" r="r" b="b"/>
              <a:pathLst>
                <a:path w="1423670" h="401320">
                  <a:moveTo>
                    <a:pt x="0" y="400812"/>
                  </a:moveTo>
                  <a:lnTo>
                    <a:pt x="1423416" y="400812"/>
                  </a:lnTo>
                  <a:lnTo>
                    <a:pt x="1423416" y="0"/>
                  </a:lnTo>
                  <a:lnTo>
                    <a:pt x="0" y="0"/>
                  </a:lnTo>
                  <a:lnTo>
                    <a:pt x="0" y="400812"/>
                  </a:lnTo>
                  <a:close/>
                </a:path>
              </a:pathLst>
            </a:custGeom>
            <a:ln w="12699">
              <a:solidFill>
                <a:srgbClr val="2E528F"/>
              </a:solidFill>
            </a:ln>
          </p:spPr>
          <p:txBody>
            <a:bodyPr wrap="square" lIns="0" tIns="0" rIns="0" bIns="0" rtlCol="0"/>
            <a:lstStyle/>
            <a:p>
              <a:endParaRPr/>
            </a:p>
          </p:txBody>
        </p:sp>
        <p:sp>
          <p:nvSpPr>
            <p:cNvPr id="23" name="object 23"/>
            <p:cNvSpPr/>
            <p:nvPr/>
          </p:nvSpPr>
          <p:spPr>
            <a:xfrm>
              <a:off x="3977639" y="5730239"/>
              <a:ext cx="1423670" cy="401320"/>
            </a:xfrm>
            <a:custGeom>
              <a:avLst/>
              <a:gdLst/>
              <a:ahLst/>
              <a:cxnLst/>
              <a:rect l="l" t="t" r="r" b="b"/>
              <a:pathLst>
                <a:path w="1423670" h="401320">
                  <a:moveTo>
                    <a:pt x="1423415" y="0"/>
                  </a:moveTo>
                  <a:lnTo>
                    <a:pt x="0" y="0"/>
                  </a:lnTo>
                  <a:lnTo>
                    <a:pt x="0" y="400812"/>
                  </a:lnTo>
                  <a:lnTo>
                    <a:pt x="1423415" y="400812"/>
                  </a:lnTo>
                  <a:lnTo>
                    <a:pt x="1423415" y="0"/>
                  </a:lnTo>
                  <a:close/>
                </a:path>
              </a:pathLst>
            </a:custGeom>
            <a:solidFill>
              <a:srgbClr val="DAE2F3"/>
            </a:solidFill>
          </p:spPr>
          <p:txBody>
            <a:bodyPr wrap="square" lIns="0" tIns="0" rIns="0" bIns="0" rtlCol="0"/>
            <a:lstStyle/>
            <a:p>
              <a:endParaRPr/>
            </a:p>
          </p:txBody>
        </p:sp>
        <p:sp>
          <p:nvSpPr>
            <p:cNvPr id="24" name="object 24"/>
            <p:cNvSpPr/>
            <p:nvPr/>
          </p:nvSpPr>
          <p:spPr>
            <a:xfrm>
              <a:off x="3977639" y="5730239"/>
              <a:ext cx="1423670" cy="401320"/>
            </a:xfrm>
            <a:custGeom>
              <a:avLst/>
              <a:gdLst/>
              <a:ahLst/>
              <a:cxnLst/>
              <a:rect l="l" t="t" r="r" b="b"/>
              <a:pathLst>
                <a:path w="1423670" h="401320">
                  <a:moveTo>
                    <a:pt x="0" y="400812"/>
                  </a:moveTo>
                  <a:lnTo>
                    <a:pt x="1423415" y="400812"/>
                  </a:lnTo>
                  <a:lnTo>
                    <a:pt x="1423415" y="0"/>
                  </a:lnTo>
                  <a:lnTo>
                    <a:pt x="0" y="0"/>
                  </a:lnTo>
                  <a:lnTo>
                    <a:pt x="0" y="400812"/>
                  </a:lnTo>
                  <a:close/>
                </a:path>
              </a:pathLst>
            </a:custGeom>
            <a:ln w="12700">
              <a:solidFill>
                <a:srgbClr val="2E528F"/>
              </a:solidFill>
            </a:ln>
          </p:spPr>
          <p:txBody>
            <a:bodyPr wrap="square" lIns="0" tIns="0" rIns="0" bIns="0" rtlCol="0"/>
            <a:lstStyle/>
            <a:p>
              <a:endParaRPr/>
            </a:p>
          </p:txBody>
        </p:sp>
      </p:grpSp>
      <p:graphicFrame>
        <p:nvGraphicFramePr>
          <p:cNvPr id="25" name="object 25"/>
          <p:cNvGraphicFramePr>
            <a:graphicFrameLocks noGrp="1"/>
          </p:cNvGraphicFramePr>
          <p:nvPr/>
        </p:nvGraphicFramePr>
        <p:xfrm>
          <a:off x="179578" y="1680717"/>
          <a:ext cx="7052309" cy="4918075"/>
        </p:xfrm>
        <a:graphic>
          <a:graphicData uri="http://schemas.openxmlformats.org/drawingml/2006/table">
            <a:tbl>
              <a:tblPr firstRow="1" bandRow="1">
                <a:tableStyleId>{2D5ABB26-0587-4C30-8999-92F81FD0307C}</a:tableStyleId>
              </a:tblPr>
              <a:tblGrid>
                <a:gridCol w="130810">
                  <a:extLst>
                    <a:ext uri="{9D8B030D-6E8A-4147-A177-3AD203B41FA5}">
                      <a16:colId xmlns:a16="http://schemas.microsoft.com/office/drawing/2014/main" val="20000"/>
                    </a:ext>
                  </a:extLst>
                </a:gridCol>
                <a:gridCol w="423545">
                  <a:extLst>
                    <a:ext uri="{9D8B030D-6E8A-4147-A177-3AD203B41FA5}">
                      <a16:colId xmlns:a16="http://schemas.microsoft.com/office/drawing/2014/main" val="20001"/>
                    </a:ext>
                  </a:extLst>
                </a:gridCol>
                <a:gridCol w="1581150">
                  <a:extLst>
                    <a:ext uri="{9D8B030D-6E8A-4147-A177-3AD203B41FA5}">
                      <a16:colId xmlns:a16="http://schemas.microsoft.com/office/drawing/2014/main" val="20002"/>
                    </a:ext>
                  </a:extLst>
                </a:gridCol>
                <a:gridCol w="1597024">
                  <a:extLst>
                    <a:ext uri="{9D8B030D-6E8A-4147-A177-3AD203B41FA5}">
                      <a16:colId xmlns:a16="http://schemas.microsoft.com/office/drawing/2014/main" val="20003"/>
                    </a:ext>
                  </a:extLst>
                </a:gridCol>
                <a:gridCol w="1590675">
                  <a:extLst>
                    <a:ext uri="{9D8B030D-6E8A-4147-A177-3AD203B41FA5}">
                      <a16:colId xmlns:a16="http://schemas.microsoft.com/office/drawing/2014/main" val="20004"/>
                    </a:ext>
                  </a:extLst>
                </a:gridCol>
                <a:gridCol w="1453515">
                  <a:extLst>
                    <a:ext uri="{9D8B030D-6E8A-4147-A177-3AD203B41FA5}">
                      <a16:colId xmlns:a16="http://schemas.microsoft.com/office/drawing/2014/main" val="20005"/>
                    </a:ext>
                  </a:extLst>
                </a:gridCol>
                <a:gridCol w="121920">
                  <a:extLst>
                    <a:ext uri="{9D8B030D-6E8A-4147-A177-3AD203B41FA5}">
                      <a16:colId xmlns:a16="http://schemas.microsoft.com/office/drawing/2014/main" val="20006"/>
                    </a:ext>
                  </a:extLst>
                </a:gridCol>
                <a:gridCol w="153670">
                  <a:extLst>
                    <a:ext uri="{9D8B030D-6E8A-4147-A177-3AD203B41FA5}">
                      <a16:colId xmlns:a16="http://schemas.microsoft.com/office/drawing/2014/main" val="20007"/>
                    </a:ext>
                  </a:extLst>
                </a:gridCol>
              </a:tblGrid>
              <a:tr h="711200">
                <a:tc gridSpan="2">
                  <a:txBody>
                    <a:bodyPr/>
                    <a:lstStyle/>
                    <a:p>
                      <a:pPr>
                        <a:lnSpc>
                          <a:spcPct val="100000"/>
                        </a:lnSpc>
                      </a:pPr>
                      <a:endParaRPr sz="1800">
                        <a:latin typeface="Times New Roman"/>
                        <a:cs typeface="Times New Roman"/>
                      </a:endParaRPr>
                    </a:p>
                    <a:p>
                      <a:pPr marL="26670">
                        <a:lnSpc>
                          <a:spcPct val="100000"/>
                        </a:lnSpc>
                        <a:spcBef>
                          <a:spcPts val="1055"/>
                        </a:spcBef>
                      </a:pPr>
                      <a:r>
                        <a:rPr sz="1800" spc="-780" dirty="0">
                          <a:latin typeface="Calibri"/>
                          <a:cs typeface="Calibri"/>
                        </a:rPr>
                        <a:t>L</a:t>
                      </a:r>
                      <a:r>
                        <a:rPr sz="1800" spc="-25" dirty="0">
                          <a:latin typeface="Calibri"/>
                          <a:cs typeface="Calibri"/>
                        </a:rPr>
                        <a:t>L</a:t>
                      </a:r>
                      <a:r>
                        <a:rPr sz="1800" spc="-935" dirty="0">
                          <a:latin typeface="Calibri"/>
                          <a:cs typeface="Calibri"/>
                        </a:rPr>
                        <a:t>3</a:t>
                      </a:r>
                      <a:r>
                        <a:rPr sz="1800" spc="-25" dirty="0">
                          <a:latin typeface="Calibri"/>
                          <a:cs typeface="Calibri"/>
                        </a:rPr>
                        <a:t>3</a:t>
                      </a:r>
                      <a:r>
                        <a:rPr sz="1800" spc="-935" dirty="0">
                          <a:latin typeface="Calibri"/>
                          <a:cs typeface="Calibri"/>
                        </a:rPr>
                        <a:t>$</a:t>
                      </a:r>
                      <a:r>
                        <a:rPr sz="1800" spc="-25" dirty="0">
                          <a:latin typeface="Calibri"/>
                          <a:cs typeface="Calibri"/>
                        </a:rPr>
                        <a:t>$</a:t>
                      </a:r>
                      <a:endParaRPr sz="1800">
                        <a:latin typeface="Calibri"/>
                        <a:cs typeface="Calibri"/>
                      </a:endParaRPr>
                    </a:p>
                  </a:txBody>
                  <a:tcPr marL="0" marR="0" marT="0" marB="0">
                    <a:lnR w="12700">
                      <a:solidFill>
                        <a:srgbClr val="2E528F"/>
                      </a:solidFill>
                      <a:prstDash val="solid"/>
                    </a:lnR>
                    <a:lnB w="12700">
                      <a:solidFill>
                        <a:srgbClr val="2E528F"/>
                      </a:solidFill>
                      <a:prstDash val="solid"/>
                    </a:lnB>
                  </a:tcPr>
                </a:tc>
                <a:tc hMerge="1">
                  <a:txBody>
                    <a:bodyPr/>
                    <a:lstStyle/>
                    <a:p>
                      <a:endParaRPr/>
                    </a:p>
                  </a:txBody>
                  <a:tcPr marL="0" marR="0" marT="0" marB="0"/>
                </a:tc>
                <a:tc>
                  <a:txBody>
                    <a:bodyPr/>
                    <a:lstStyle/>
                    <a:p>
                      <a:pPr marL="511809">
                        <a:lnSpc>
                          <a:spcPts val="2115"/>
                        </a:lnSpc>
                      </a:pPr>
                      <a:r>
                        <a:rPr sz="1800" spc="-10" dirty="0">
                          <a:latin typeface="Calibri"/>
                          <a:cs typeface="Calibri"/>
                        </a:rPr>
                        <a:t>Way</a:t>
                      </a:r>
                      <a:r>
                        <a:rPr sz="1800" spc="-75" dirty="0">
                          <a:latin typeface="Calibri"/>
                          <a:cs typeface="Calibri"/>
                        </a:rPr>
                        <a:t> </a:t>
                      </a:r>
                      <a:r>
                        <a:rPr sz="1800" spc="-50" dirty="0">
                          <a:latin typeface="Calibri"/>
                          <a:cs typeface="Calibri"/>
                        </a:rPr>
                        <a:t>0</a:t>
                      </a:r>
                      <a:endParaRPr sz="1800">
                        <a:latin typeface="Calibri"/>
                        <a:cs typeface="Calibri"/>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a:txBody>
                    <a:bodyPr/>
                    <a:lstStyle/>
                    <a:p>
                      <a:pPr marL="462915">
                        <a:lnSpc>
                          <a:spcPts val="2120"/>
                        </a:lnSpc>
                      </a:pPr>
                      <a:r>
                        <a:rPr sz="1800" spc="-10" dirty="0">
                          <a:latin typeface="Calibri"/>
                          <a:cs typeface="Calibri"/>
                        </a:rPr>
                        <a:t>Way</a:t>
                      </a:r>
                      <a:r>
                        <a:rPr sz="1800" spc="-90" dirty="0">
                          <a:latin typeface="Calibri"/>
                          <a:cs typeface="Calibri"/>
                        </a:rPr>
                        <a:t> </a:t>
                      </a:r>
                      <a:r>
                        <a:rPr sz="1800" spc="-50" dirty="0">
                          <a:latin typeface="Calibri"/>
                          <a:cs typeface="Calibri"/>
                        </a:rPr>
                        <a:t>1</a:t>
                      </a:r>
                      <a:endParaRPr sz="1800">
                        <a:latin typeface="Calibri"/>
                        <a:cs typeface="Calibri"/>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a:txBody>
                    <a:bodyPr/>
                    <a:lstStyle/>
                    <a:p>
                      <a:pPr marL="480695">
                        <a:lnSpc>
                          <a:spcPts val="2045"/>
                        </a:lnSpc>
                      </a:pPr>
                      <a:r>
                        <a:rPr sz="1800" spc="-10" dirty="0">
                          <a:latin typeface="Calibri"/>
                          <a:cs typeface="Calibri"/>
                        </a:rPr>
                        <a:t>Way</a:t>
                      </a:r>
                      <a:r>
                        <a:rPr sz="1800" spc="-75" dirty="0">
                          <a:latin typeface="Calibri"/>
                          <a:cs typeface="Calibri"/>
                        </a:rPr>
                        <a:t> </a:t>
                      </a:r>
                      <a:r>
                        <a:rPr sz="1800" spc="-50" dirty="0">
                          <a:latin typeface="Calibri"/>
                          <a:cs typeface="Calibri"/>
                        </a:rPr>
                        <a:t>2</a:t>
                      </a:r>
                      <a:endParaRPr sz="1800">
                        <a:latin typeface="Calibri"/>
                        <a:cs typeface="Calibri"/>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gridSpan="2">
                  <a:txBody>
                    <a:bodyPr/>
                    <a:lstStyle/>
                    <a:p>
                      <a:pPr marL="487045">
                        <a:lnSpc>
                          <a:spcPts val="2115"/>
                        </a:lnSpc>
                      </a:pPr>
                      <a:r>
                        <a:rPr sz="1800" spc="-10" dirty="0">
                          <a:latin typeface="Calibri"/>
                          <a:cs typeface="Calibri"/>
                        </a:rPr>
                        <a:t>Way</a:t>
                      </a:r>
                      <a:r>
                        <a:rPr sz="1800" spc="-75" dirty="0">
                          <a:latin typeface="Calibri"/>
                          <a:cs typeface="Calibri"/>
                        </a:rPr>
                        <a:t> </a:t>
                      </a:r>
                      <a:r>
                        <a:rPr sz="1800" spc="-50" dirty="0">
                          <a:latin typeface="Calibri"/>
                          <a:cs typeface="Calibri"/>
                        </a:rPr>
                        <a:t>3</a:t>
                      </a:r>
                      <a:endParaRPr sz="1800">
                        <a:latin typeface="Calibri"/>
                        <a:cs typeface="Calibri"/>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hMerge="1">
                  <a:txBody>
                    <a:bodyPr/>
                    <a:lstStyle/>
                    <a:p>
                      <a:endParaRPr/>
                    </a:p>
                  </a:txBody>
                  <a:tcPr marL="0" marR="0" marT="0" marB="0"/>
                </a:tc>
                <a:tc>
                  <a:txBody>
                    <a:bodyPr/>
                    <a:lstStyle/>
                    <a:p>
                      <a:pPr>
                        <a:lnSpc>
                          <a:spcPct val="100000"/>
                        </a:lnSpc>
                      </a:pPr>
                      <a:endParaRPr sz="2000">
                        <a:latin typeface="Times New Roman"/>
                        <a:cs typeface="Times New Roman"/>
                      </a:endParaRPr>
                    </a:p>
                  </a:txBody>
                  <a:tcPr marL="0" marR="0" marT="0" marB="0">
                    <a:lnL w="12700">
                      <a:solidFill>
                        <a:srgbClr val="2E528F"/>
                      </a:solidFill>
                      <a:prstDash val="solid"/>
                    </a:lnL>
                    <a:lnB w="12700">
                      <a:solidFill>
                        <a:srgbClr val="2E528F"/>
                      </a:solidFill>
                      <a:prstDash val="solid"/>
                    </a:lnB>
                  </a:tcPr>
                </a:tc>
                <a:extLst>
                  <a:ext uri="{0D108BD9-81ED-4DB2-BD59-A6C34878D82A}">
                    <a16:rowId xmlns:a16="http://schemas.microsoft.com/office/drawing/2014/main" val="10000"/>
                  </a:ext>
                </a:extLst>
              </a:tr>
              <a:tr h="180975">
                <a:tc gridSpan="2">
                  <a:txBody>
                    <a:bodyPr/>
                    <a:lstStyle/>
                    <a:p>
                      <a:pPr>
                        <a:lnSpc>
                          <a:spcPct val="100000"/>
                        </a:lnSpc>
                      </a:pPr>
                      <a:endParaRPr sz="10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solidFill>
                      <a:srgbClr val="4471C4"/>
                    </a:solidFill>
                  </a:tcPr>
                </a:tc>
                <a:tc hMerge="1">
                  <a:txBody>
                    <a:bodyPr/>
                    <a:lstStyle/>
                    <a:p>
                      <a:endParaRPr/>
                    </a:p>
                  </a:txBody>
                  <a:tcPr marL="0" marR="0" marT="0" marB="0"/>
                </a:tc>
                <a:tc>
                  <a:txBody>
                    <a:bodyPr/>
                    <a:lstStyle/>
                    <a:p>
                      <a:pPr>
                        <a:lnSpc>
                          <a:spcPct val="100000"/>
                        </a:lnSpc>
                      </a:pPr>
                      <a:endParaRPr sz="10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a:txBody>
                    <a:bodyPr/>
                    <a:lstStyle/>
                    <a:p>
                      <a:pPr>
                        <a:lnSpc>
                          <a:spcPct val="100000"/>
                        </a:lnSpc>
                      </a:pPr>
                      <a:endParaRPr sz="10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a:txBody>
                    <a:bodyPr/>
                    <a:lstStyle/>
                    <a:p>
                      <a:pPr>
                        <a:lnSpc>
                          <a:spcPct val="100000"/>
                        </a:lnSpc>
                      </a:pPr>
                      <a:endParaRPr sz="10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gridSpan="2">
                  <a:txBody>
                    <a:bodyPr/>
                    <a:lstStyle/>
                    <a:p>
                      <a:pPr>
                        <a:lnSpc>
                          <a:spcPct val="100000"/>
                        </a:lnSpc>
                      </a:pPr>
                      <a:endParaRPr sz="10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hMerge="1">
                  <a:txBody>
                    <a:bodyPr/>
                    <a:lstStyle/>
                    <a:p>
                      <a:endParaRPr/>
                    </a:p>
                  </a:txBody>
                  <a:tcPr marL="0" marR="0" marT="0" marB="0"/>
                </a:tc>
                <a:tc rowSpan="15">
                  <a:txBody>
                    <a:bodyPr/>
                    <a:lstStyle/>
                    <a:p>
                      <a:pPr>
                        <a:lnSpc>
                          <a:spcPct val="100000"/>
                        </a:lnSpc>
                      </a:pPr>
                      <a:endParaRPr sz="20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01"/>
                  </a:ext>
                </a:extLst>
              </a:tr>
              <a:tr h="0">
                <a:tc rowSpan="3">
                  <a:txBody>
                    <a:bodyPr/>
                    <a:lstStyle/>
                    <a:p>
                      <a:pPr>
                        <a:lnSpc>
                          <a:spcPct val="100000"/>
                        </a:lnSpc>
                      </a:pPr>
                      <a:endParaRPr sz="2000">
                        <a:latin typeface="Times New Roman"/>
                        <a:cs typeface="Times New Roman"/>
                      </a:endParaRPr>
                    </a:p>
                  </a:txBody>
                  <a:tcPr marL="0" marR="0" marT="0" marB="0">
                    <a:lnL w="12700">
                      <a:solidFill>
                        <a:srgbClr val="2E528F"/>
                      </a:solidFill>
                      <a:prstDash val="solid"/>
                    </a:lnL>
                    <a:lnR w="12700">
                      <a:solidFill>
                        <a:srgbClr val="2E528F"/>
                      </a:solidFill>
                      <a:prstDash val="solid"/>
                    </a:lnR>
                    <a:solidFill>
                      <a:srgbClr val="4471C4"/>
                    </a:solidFill>
                  </a:tcPr>
                </a:tc>
                <a:tc rowSpan="3">
                  <a:txBody>
                    <a:bodyPr/>
                    <a:lstStyle/>
                    <a:p>
                      <a:pPr marL="160020">
                        <a:lnSpc>
                          <a:spcPct val="100000"/>
                        </a:lnSpc>
                        <a:spcBef>
                          <a:spcPts val="50"/>
                        </a:spcBef>
                      </a:pPr>
                      <a:r>
                        <a:rPr sz="1800" dirty="0">
                          <a:latin typeface="Calibri"/>
                          <a:cs typeface="Calibri"/>
                        </a:rPr>
                        <a:t>Set</a:t>
                      </a:r>
                      <a:r>
                        <a:rPr sz="1800" spc="-25" dirty="0">
                          <a:latin typeface="Calibri"/>
                          <a:cs typeface="Calibri"/>
                        </a:rPr>
                        <a:t> </a:t>
                      </a:r>
                      <a:r>
                        <a:rPr sz="1800" spc="-50" dirty="0">
                          <a:latin typeface="Calibri"/>
                          <a:cs typeface="Calibri"/>
                        </a:rPr>
                        <a:t>0</a:t>
                      </a:r>
                      <a:endParaRPr sz="1800">
                        <a:latin typeface="Calibri"/>
                        <a:cs typeface="Calibri"/>
                      </a:endParaRPr>
                    </a:p>
                  </a:txBody>
                  <a:tcPr marL="0" marR="0" marT="6350" marB="0" vert="vert27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8FAADC"/>
                    </a:solidFill>
                  </a:tcPr>
                </a:tc>
                <a:tc rowSpan="3">
                  <a:txBody>
                    <a:bodyPr/>
                    <a:lstStyle/>
                    <a:p>
                      <a:pPr marL="511809">
                        <a:lnSpc>
                          <a:spcPct val="100000"/>
                        </a:lnSpc>
                        <a:spcBef>
                          <a:spcPts val="1515"/>
                        </a:spcBef>
                      </a:pPr>
                      <a:r>
                        <a:rPr sz="1800" spc="-20" dirty="0">
                          <a:latin typeface="Calibri"/>
                          <a:cs typeface="Calibri"/>
                        </a:rPr>
                        <a:t>Line</a:t>
                      </a:r>
                      <a:endParaRPr sz="1800">
                        <a:latin typeface="Calibri"/>
                        <a:cs typeface="Calibri"/>
                      </a:endParaRPr>
                    </a:p>
                  </a:txBody>
                  <a:tcPr marL="0" marR="0" marT="192405"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rowSpan="3">
                  <a:txBody>
                    <a:bodyPr/>
                    <a:lstStyle/>
                    <a:p>
                      <a:pPr>
                        <a:lnSpc>
                          <a:spcPct val="100000"/>
                        </a:lnSpc>
                      </a:pPr>
                      <a:endParaRPr sz="20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rowSpan="3">
                  <a:txBody>
                    <a:bodyPr/>
                    <a:lstStyle/>
                    <a:p>
                      <a:pPr>
                        <a:lnSpc>
                          <a:spcPct val="100000"/>
                        </a:lnSpc>
                      </a:pPr>
                      <a:endParaRPr sz="20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gridSpan="2">
                  <a:txBody>
                    <a:bodyPr/>
                    <a:lstStyle/>
                    <a:p>
                      <a:pPr>
                        <a:lnSpc>
                          <a:spcPct val="100000"/>
                        </a:lnSpc>
                      </a:pPr>
                      <a:endParaRPr sz="7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solidFill>
                      <a:srgbClr val="ACB8C9">
                        <a:alpha val="39999"/>
                      </a:srgbClr>
                    </a:solidFill>
                  </a:tcPr>
                </a:tc>
                <a:tc hMerge="1">
                  <a:txBody>
                    <a:bodyPr/>
                    <a:lstStyle/>
                    <a:p>
                      <a:endParaRPr/>
                    </a:p>
                  </a:txBody>
                  <a:tcPr marL="0" marR="0" marT="0" marB="0"/>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02"/>
                  </a:ext>
                </a:extLst>
              </a:tr>
              <a:tr h="400685">
                <a:tc vMerge="1">
                  <a:txBody>
                    <a:bodyPr/>
                    <a:lstStyle/>
                    <a:p>
                      <a:endParaRPr/>
                    </a:p>
                  </a:txBody>
                  <a:tcPr marL="0" marR="0" marT="0" marB="0">
                    <a:lnL w="12700">
                      <a:solidFill>
                        <a:srgbClr val="2E528F"/>
                      </a:solidFill>
                      <a:prstDash val="solid"/>
                    </a:lnL>
                    <a:lnR w="12700">
                      <a:solidFill>
                        <a:srgbClr val="2E528F"/>
                      </a:solidFill>
                      <a:prstDash val="solid"/>
                    </a:lnR>
                    <a:solidFill>
                      <a:srgbClr val="4471C4"/>
                    </a:solidFill>
                  </a:tcPr>
                </a:tc>
                <a:tc vMerge="1">
                  <a:txBody>
                    <a:bodyPr/>
                    <a:lstStyle/>
                    <a:p>
                      <a:endParaRPr/>
                    </a:p>
                  </a:txBody>
                  <a:tcPr marL="0" marR="0" marT="6350" marB="0" vert="vert27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8FAADC"/>
                    </a:solidFill>
                  </a:tcPr>
                </a:tc>
                <a:tc vMerge="1">
                  <a:txBody>
                    <a:bodyPr/>
                    <a:lstStyle/>
                    <a:p>
                      <a:endParaRPr/>
                    </a:p>
                  </a:txBody>
                  <a:tcPr marL="0" marR="0" marT="192405"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2E528F"/>
                      </a:solidFill>
                      <a:prstDash val="solid"/>
                    </a:lnL>
                    <a:lnR w="12700">
                      <a:solidFill>
                        <a:srgbClr val="2E528F"/>
                      </a:solidFill>
                      <a:prstDash val="solid"/>
                    </a:lnR>
                    <a:lnB w="12700">
                      <a:solidFill>
                        <a:srgbClr val="2E528F"/>
                      </a:solidFill>
                      <a:prstDash val="solid"/>
                    </a:lnB>
                    <a:solidFill>
                      <a:srgbClr val="DAE2F3"/>
                    </a:solidFill>
                  </a:tcPr>
                </a:tc>
                <a:tc>
                  <a:txBody>
                    <a:bodyPr/>
                    <a:lstStyle/>
                    <a:p>
                      <a:pPr>
                        <a:lnSpc>
                          <a:spcPct val="100000"/>
                        </a:lnSpc>
                      </a:pPr>
                      <a:endParaRPr sz="2000">
                        <a:latin typeface="Times New Roman"/>
                        <a:cs typeface="Times New Roman"/>
                      </a:endParaRPr>
                    </a:p>
                  </a:txBody>
                  <a:tcPr marL="0" marR="0" marT="0" marB="0">
                    <a:lnL w="12700">
                      <a:solidFill>
                        <a:srgbClr val="2E528F"/>
                      </a:solidFill>
                      <a:prstDash val="solid"/>
                    </a:lnL>
                    <a:lnR w="12700">
                      <a:solidFill>
                        <a:srgbClr val="2E528F"/>
                      </a:solidFill>
                      <a:prstDash val="solid"/>
                    </a:lnR>
                    <a:solidFill>
                      <a:srgbClr val="ACB8C9">
                        <a:alpha val="39999"/>
                      </a:srgbClr>
                    </a:solidFill>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03"/>
                  </a:ext>
                </a:extLst>
              </a:tr>
              <a:tr h="219075">
                <a:tc vMerge="1">
                  <a:txBody>
                    <a:bodyPr/>
                    <a:lstStyle/>
                    <a:p>
                      <a:endParaRPr/>
                    </a:p>
                  </a:txBody>
                  <a:tcPr marL="0" marR="0" marT="0" marB="0">
                    <a:lnL w="12700">
                      <a:solidFill>
                        <a:srgbClr val="2E528F"/>
                      </a:solidFill>
                      <a:prstDash val="solid"/>
                    </a:lnL>
                    <a:lnR w="12700">
                      <a:solidFill>
                        <a:srgbClr val="2E528F"/>
                      </a:solidFill>
                      <a:prstDash val="solid"/>
                    </a:lnR>
                    <a:solidFill>
                      <a:srgbClr val="4471C4"/>
                    </a:solidFill>
                  </a:tcPr>
                </a:tc>
                <a:tc vMerge="1">
                  <a:txBody>
                    <a:bodyPr/>
                    <a:lstStyle/>
                    <a:p>
                      <a:endParaRPr/>
                    </a:p>
                  </a:txBody>
                  <a:tcPr marL="0" marR="0" marT="6350" marB="0" vert="vert27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8FAADC"/>
                    </a:solidFill>
                  </a:tcPr>
                </a:tc>
                <a:tc vMerge="1">
                  <a:txBody>
                    <a:bodyPr/>
                    <a:lstStyle/>
                    <a:p>
                      <a:endParaRPr/>
                    </a:p>
                  </a:txBody>
                  <a:tcPr marL="0" marR="0" marT="192405"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gridSpan="2">
                  <a:txBody>
                    <a:bodyPr/>
                    <a:lstStyle/>
                    <a:p>
                      <a:pPr>
                        <a:lnSpc>
                          <a:spcPct val="100000"/>
                        </a:lnSpc>
                      </a:pPr>
                      <a:endParaRPr sz="13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cap="flat" cmpd="sng" algn="ctr">
                      <a:solidFill>
                        <a:srgbClr val="2E528F"/>
                      </a:solidFill>
                      <a:prstDash val="solid"/>
                      <a:round/>
                      <a:headEnd type="none" w="med" len="med"/>
                      <a:tailEnd type="none" w="med" len="med"/>
                    </a:lnT>
                    <a:lnB w="12700">
                      <a:solidFill>
                        <a:srgbClr val="2E528F"/>
                      </a:solidFill>
                      <a:prstDash val="solid"/>
                    </a:lnB>
                    <a:solidFill>
                      <a:srgbClr val="ACB8C9">
                        <a:alpha val="39999"/>
                      </a:srgbClr>
                    </a:solidFill>
                  </a:tcPr>
                </a:tc>
                <a:tc hMerge="1">
                  <a:txBody>
                    <a:bodyPr/>
                    <a:lstStyle/>
                    <a:p>
                      <a:endParaRPr/>
                    </a:p>
                  </a:txBody>
                  <a:tcPr marL="0" marR="0" marT="0" marB="0"/>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04"/>
                  </a:ext>
                </a:extLst>
              </a:tr>
              <a:tr h="236220">
                <a:tc gridSpan="2">
                  <a:txBody>
                    <a:bodyPr/>
                    <a:lstStyle/>
                    <a:p>
                      <a:pPr>
                        <a:lnSpc>
                          <a:spcPct val="100000"/>
                        </a:lnSpc>
                      </a:pPr>
                      <a:endParaRPr sz="1400">
                        <a:latin typeface="Times New Roman"/>
                        <a:cs typeface="Times New Roman"/>
                      </a:endParaRPr>
                    </a:p>
                  </a:txBody>
                  <a:tcPr marL="0" marR="0" marT="0" marB="0">
                    <a:lnL w="12700">
                      <a:solidFill>
                        <a:srgbClr val="2E528F"/>
                      </a:solidFill>
                      <a:prstDash val="solid"/>
                    </a:lnL>
                    <a:lnR w="12700">
                      <a:solidFill>
                        <a:srgbClr val="2E528F"/>
                      </a:solidFill>
                      <a:prstDash val="solid"/>
                    </a:lnR>
                    <a:solidFill>
                      <a:srgbClr val="4471C4"/>
                    </a:solidFill>
                  </a:tcPr>
                </a:tc>
                <a:tc hMerge="1">
                  <a:txBody>
                    <a:bodyPr/>
                    <a:lstStyle/>
                    <a:p>
                      <a:endParaRPr/>
                    </a:p>
                  </a:txBody>
                  <a:tcPr marL="0" marR="0" marT="0" marB="0"/>
                </a:tc>
                <a:tc>
                  <a:txBody>
                    <a:bodyPr/>
                    <a:lstStyle/>
                    <a:p>
                      <a:pPr>
                        <a:lnSpc>
                          <a:spcPct val="100000"/>
                        </a:lnSpc>
                      </a:pPr>
                      <a:endParaRPr sz="14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a:txBody>
                    <a:bodyPr/>
                    <a:lstStyle/>
                    <a:p>
                      <a:pPr>
                        <a:lnSpc>
                          <a:spcPct val="100000"/>
                        </a:lnSpc>
                      </a:pPr>
                      <a:endParaRPr sz="14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a:txBody>
                    <a:bodyPr/>
                    <a:lstStyle/>
                    <a:p>
                      <a:pPr>
                        <a:lnSpc>
                          <a:spcPct val="100000"/>
                        </a:lnSpc>
                      </a:pPr>
                      <a:endParaRPr sz="14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gridSpan="2">
                  <a:txBody>
                    <a:bodyPr/>
                    <a:lstStyle/>
                    <a:p>
                      <a:pPr>
                        <a:lnSpc>
                          <a:spcPct val="100000"/>
                        </a:lnSpc>
                      </a:pPr>
                      <a:endParaRPr sz="14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hMerge="1">
                  <a:txBody>
                    <a:bodyPr/>
                    <a:lstStyle/>
                    <a:p>
                      <a:endParaRPr/>
                    </a:p>
                  </a:txBody>
                  <a:tcPr marL="0" marR="0" marT="0" marB="0"/>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05"/>
                  </a:ext>
                </a:extLst>
              </a:tr>
              <a:tr h="172085">
                <a:tc rowSpan="3">
                  <a:txBody>
                    <a:bodyPr/>
                    <a:lstStyle/>
                    <a:p>
                      <a:pPr>
                        <a:lnSpc>
                          <a:spcPct val="100000"/>
                        </a:lnSpc>
                      </a:pPr>
                      <a:endParaRPr sz="2000">
                        <a:latin typeface="Times New Roman"/>
                        <a:cs typeface="Times New Roman"/>
                      </a:endParaRPr>
                    </a:p>
                  </a:txBody>
                  <a:tcPr marL="0" marR="0" marT="0" marB="0">
                    <a:lnL w="12700">
                      <a:solidFill>
                        <a:srgbClr val="2E528F"/>
                      </a:solidFill>
                      <a:prstDash val="solid"/>
                    </a:lnL>
                    <a:lnR w="12700">
                      <a:solidFill>
                        <a:srgbClr val="2E528F"/>
                      </a:solidFill>
                      <a:prstDash val="solid"/>
                    </a:lnR>
                    <a:solidFill>
                      <a:srgbClr val="4471C4"/>
                    </a:solidFill>
                  </a:tcPr>
                </a:tc>
                <a:tc rowSpan="3">
                  <a:txBody>
                    <a:bodyPr/>
                    <a:lstStyle/>
                    <a:p>
                      <a:pPr marL="119380">
                        <a:lnSpc>
                          <a:spcPct val="100000"/>
                        </a:lnSpc>
                        <a:spcBef>
                          <a:spcPts val="120"/>
                        </a:spcBef>
                      </a:pPr>
                      <a:r>
                        <a:rPr sz="1800" dirty="0">
                          <a:latin typeface="Calibri"/>
                          <a:cs typeface="Calibri"/>
                        </a:rPr>
                        <a:t>Set</a:t>
                      </a:r>
                      <a:r>
                        <a:rPr sz="1800" spc="-25" dirty="0">
                          <a:latin typeface="Calibri"/>
                          <a:cs typeface="Calibri"/>
                        </a:rPr>
                        <a:t> </a:t>
                      </a:r>
                      <a:r>
                        <a:rPr sz="1800" spc="-50" dirty="0">
                          <a:latin typeface="Calibri"/>
                          <a:cs typeface="Calibri"/>
                        </a:rPr>
                        <a:t>1</a:t>
                      </a:r>
                      <a:endParaRPr sz="1800">
                        <a:latin typeface="Calibri"/>
                        <a:cs typeface="Calibri"/>
                      </a:endParaRPr>
                    </a:p>
                  </a:txBody>
                  <a:tcPr marL="0" marR="0" marT="15240" marB="0" vert="vert27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8FAADC"/>
                    </a:solidFill>
                  </a:tcPr>
                </a:tc>
                <a:tc rowSpan="3">
                  <a:txBody>
                    <a:bodyPr/>
                    <a:lstStyle/>
                    <a:p>
                      <a:pPr>
                        <a:lnSpc>
                          <a:spcPct val="100000"/>
                        </a:lnSpc>
                      </a:pPr>
                      <a:endParaRPr sz="20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rowSpan="3">
                  <a:txBody>
                    <a:bodyPr/>
                    <a:lstStyle/>
                    <a:p>
                      <a:pPr>
                        <a:lnSpc>
                          <a:spcPct val="100000"/>
                        </a:lnSpc>
                      </a:pPr>
                      <a:endParaRPr sz="20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rowSpan="3">
                  <a:txBody>
                    <a:bodyPr/>
                    <a:lstStyle/>
                    <a:p>
                      <a:pPr>
                        <a:lnSpc>
                          <a:spcPct val="100000"/>
                        </a:lnSpc>
                      </a:pPr>
                      <a:endParaRPr sz="20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gridSpan="2">
                  <a:txBody>
                    <a:bodyPr/>
                    <a:lstStyle/>
                    <a:p>
                      <a:pPr>
                        <a:lnSpc>
                          <a:spcPct val="100000"/>
                        </a:lnSpc>
                      </a:pPr>
                      <a:endParaRPr sz="10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solidFill>
                      <a:srgbClr val="ACB8C9">
                        <a:alpha val="39999"/>
                      </a:srgbClr>
                    </a:solidFill>
                  </a:tcPr>
                </a:tc>
                <a:tc hMerge="1">
                  <a:txBody>
                    <a:bodyPr/>
                    <a:lstStyle/>
                    <a:p>
                      <a:endParaRPr/>
                    </a:p>
                  </a:txBody>
                  <a:tcPr marL="0" marR="0" marT="0" marB="0"/>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06"/>
                  </a:ext>
                </a:extLst>
              </a:tr>
              <a:tr h="401955">
                <a:tc vMerge="1">
                  <a:txBody>
                    <a:bodyPr/>
                    <a:lstStyle/>
                    <a:p>
                      <a:endParaRPr/>
                    </a:p>
                  </a:txBody>
                  <a:tcPr marL="0" marR="0" marT="0" marB="0">
                    <a:lnL w="12700">
                      <a:solidFill>
                        <a:srgbClr val="2E528F"/>
                      </a:solidFill>
                      <a:prstDash val="solid"/>
                    </a:lnL>
                    <a:lnR w="12700">
                      <a:solidFill>
                        <a:srgbClr val="2E528F"/>
                      </a:solidFill>
                      <a:prstDash val="solid"/>
                    </a:lnR>
                    <a:solidFill>
                      <a:srgbClr val="4471C4"/>
                    </a:solidFill>
                  </a:tcPr>
                </a:tc>
                <a:tc vMerge="1">
                  <a:txBody>
                    <a:bodyPr/>
                    <a:lstStyle/>
                    <a:p>
                      <a:endParaRPr/>
                    </a:p>
                  </a:txBody>
                  <a:tcPr marL="0" marR="0" marT="15240" marB="0" vert="vert27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8FAADC"/>
                    </a:solidFill>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2E528F"/>
                      </a:solidFill>
                      <a:prstDash val="solid"/>
                    </a:lnL>
                    <a:lnR w="12700">
                      <a:solidFill>
                        <a:srgbClr val="2E528F"/>
                      </a:solidFill>
                      <a:prstDash val="solid"/>
                    </a:lnR>
                    <a:lnB w="12700">
                      <a:solidFill>
                        <a:srgbClr val="2E528F"/>
                      </a:solidFill>
                      <a:prstDash val="solid"/>
                    </a:lnB>
                    <a:solidFill>
                      <a:srgbClr val="DAE2F3"/>
                    </a:solidFill>
                  </a:tcPr>
                </a:tc>
                <a:tc>
                  <a:txBody>
                    <a:bodyPr/>
                    <a:lstStyle/>
                    <a:p>
                      <a:pPr>
                        <a:lnSpc>
                          <a:spcPct val="100000"/>
                        </a:lnSpc>
                      </a:pPr>
                      <a:endParaRPr sz="2000">
                        <a:latin typeface="Times New Roman"/>
                        <a:cs typeface="Times New Roman"/>
                      </a:endParaRPr>
                    </a:p>
                  </a:txBody>
                  <a:tcPr marL="0" marR="0" marT="0" marB="0">
                    <a:lnL w="12700">
                      <a:solidFill>
                        <a:srgbClr val="2E528F"/>
                      </a:solidFill>
                      <a:prstDash val="solid"/>
                    </a:lnL>
                    <a:lnR w="12700">
                      <a:solidFill>
                        <a:srgbClr val="2E528F"/>
                      </a:solidFill>
                      <a:prstDash val="solid"/>
                    </a:lnR>
                    <a:solidFill>
                      <a:srgbClr val="ACB8C9">
                        <a:alpha val="39999"/>
                      </a:srgbClr>
                    </a:solidFill>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07"/>
                  </a:ext>
                </a:extLst>
              </a:tr>
              <a:tr h="173355">
                <a:tc vMerge="1">
                  <a:txBody>
                    <a:bodyPr/>
                    <a:lstStyle/>
                    <a:p>
                      <a:endParaRPr/>
                    </a:p>
                  </a:txBody>
                  <a:tcPr marL="0" marR="0" marT="0" marB="0">
                    <a:lnL w="12700">
                      <a:solidFill>
                        <a:srgbClr val="2E528F"/>
                      </a:solidFill>
                      <a:prstDash val="solid"/>
                    </a:lnL>
                    <a:lnR w="12700">
                      <a:solidFill>
                        <a:srgbClr val="2E528F"/>
                      </a:solidFill>
                      <a:prstDash val="solid"/>
                    </a:lnR>
                    <a:solidFill>
                      <a:srgbClr val="4471C4"/>
                    </a:solidFill>
                  </a:tcPr>
                </a:tc>
                <a:tc vMerge="1">
                  <a:txBody>
                    <a:bodyPr/>
                    <a:lstStyle/>
                    <a:p>
                      <a:endParaRPr/>
                    </a:p>
                  </a:txBody>
                  <a:tcPr marL="0" marR="0" marT="15240" marB="0" vert="vert27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8FAADC"/>
                    </a:solidFill>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gridSpan="2">
                  <a:txBody>
                    <a:bodyPr/>
                    <a:lstStyle/>
                    <a:p>
                      <a:pPr>
                        <a:lnSpc>
                          <a:spcPct val="100000"/>
                        </a:lnSpc>
                      </a:pPr>
                      <a:endParaRPr sz="10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cap="flat" cmpd="sng" algn="ctr">
                      <a:solidFill>
                        <a:srgbClr val="2E528F"/>
                      </a:solidFill>
                      <a:prstDash val="solid"/>
                      <a:round/>
                      <a:headEnd type="none" w="med" len="med"/>
                      <a:tailEnd type="none" w="med" len="med"/>
                    </a:lnT>
                    <a:lnB w="12700">
                      <a:solidFill>
                        <a:srgbClr val="2E528F"/>
                      </a:solidFill>
                      <a:prstDash val="solid"/>
                    </a:lnB>
                    <a:solidFill>
                      <a:srgbClr val="ACB8C9">
                        <a:alpha val="39999"/>
                      </a:srgbClr>
                    </a:solidFill>
                  </a:tcPr>
                </a:tc>
                <a:tc hMerge="1">
                  <a:txBody>
                    <a:bodyPr/>
                    <a:lstStyle/>
                    <a:p>
                      <a:endParaRPr/>
                    </a:p>
                  </a:txBody>
                  <a:tcPr marL="0" marR="0" marT="0" marB="0"/>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08"/>
                  </a:ext>
                </a:extLst>
              </a:tr>
              <a:tr h="266700">
                <a:tc gridSpan="2">
                  <a:txBody>
                    <a:bodyPr/>
                    <a:lstStyle/>
                    <a:p>
                      <a:pPr>
                        <a:lnSpc>
                          <a:spcPct val="100000"/>
                        </a:lnSpc>
                      </a:pPr>
                      <a:endParaRPr sz="1600">
                        <a:latin typeface="Times New Roman"/>
                        <a:cs typeface="Times New Roman"/>
                      </a:endParaRPr>
                    </a:p>
                  </a:txBody>
                  <a:tcPr marL="0" marR="0" marT="0" marB="0">
                    <a:lnL w="12700">
                      <a:solidFill>
                        <a:srgbClr val="2E528F"/>
                      </a:solidFill>
                      <a:prstDash val="solid"/>
                    </a:lnL>
                    <a:lnR w="12700">
                      <a:solidFill>
                        <a:srgbClr val="2E528F"/>
                      </a:solidFill>
                      <a:prstDash val="solid"/>
                    </a:lnR>
                    <a:solidFill>
                      <a:srgbClr val="4471C4"/>
                    </a:solidFill>
                  </a:tcPr>
                </a:tc>
                <a:tc hMerge="1">
                  <a:txBody>
                    <a:bodyPr/>
                    <a:lstStyle/>
                    <a:p>
                      <a:endParaRPr/>
                    </a:p>
                  </a:txBody>
                  <a:tcPr marL="0" marR="0" marT="0" marB="0"/>
                </a:tc>
                <a:tc>
                  <a:txBody>
                    <a:bodyPr/>
                    <a:lstStyle/>
                    <a:p>
                      <a:pPr>
                        <a:lnSpc>
                          <a:spcPct val="100000"/>
                        </a:lnSpc>
                      </a:pPr>
                      <a:endParaRPr sz="16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a:txBody>
                    <a:bodyPr/>
                    <a:lstStyle/>
                    <a:p>
                      <a:pPr>
                        <a:lnSpc>
                          <a:spcPct val="100000"/>
                        </a:lnSpc>
                      </a:pPr>
                      <a:endParaRPr sz="16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a:txBody>
                    <a:bodyPr/>
                    <a:lstStyle/>
                    <a:p>
                      <a:pPr>
                        <a:lnSpc>
                          <a:spcPct val="100000"/>
                        </a:lnSpc>
                      </a:pPr>
                      <a:endParaRPr sz="16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gridSpan="2">
                  <a:txBody>
                    <a:bodyPr/>
                    <a:lstStyle/>
                    <a:p>
                      <a:pPr>
                        <a:lnSpc>
                          <a:spcPct val="100000"/>
                        </a:lnSpc>
                      </a:pPr>
                      <a:endParaRPr sz="16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hMerge="1">
                  <a:txBody>
                    <a:bodyPr/>
                    <a:lstStyle/>
                    <a:p>
                      <a:endParaRPr/>
                    </a:p>
                  </a:txBody>
                  <a:tcPr marL="0" marR="0" marT="0" marB="0"/>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09"/>
                  </a:ext>
                </a:extLst>
              </a:tr>
              <a:tr h="185420">
                <a:tc rowSpan="3">
                  <a:txBody>
                    <a:bodyPr/>
                    <a:lstStyle/>
                    <a:p>
                      <a:pPr>
                        <a:lnSpc>
                          <a:spcPct val="100000"/>
                        </a:lnSpc>
                      </a:pPr>
                      <a:endParaRPr sz="2000">
                        <a:latin typeface="Times New Roman"/>
                        <a:cs typeface="Times New Roman"/>
                      </a:endParaRPr>
                    </a:p>
                  </a:txBody>
                  <a:tcPr marL="0" marR="0" marT="0" marB="0">
                    <a:lnL w="12700">
                      <a:solidFill>
                        <a:srgbClr val="2E528F"/>
                      </a:solidFill>
                      <a:prstDash val="solid"/>
                    </a:lnL>
                    <a:lnR w="12700">
                      <a:solidFill>
                        <a:srgbClr val="2E528F"/>
                      </a:solidFill>
                      <a:prstDash val="solid"/>
                    </a:lnR>
                    <a:solidFill>
                      <a:srgbClr val="4471C4"/>
                    </a:solidFill>
                  </a:tcPr>
                </a:tc>
                <a:tc rowSpan="3">
                  <a:txBody>
                    <a:bodyPr/>
                    <a:lstStyle/>
                    <a:p>
                      <a:pPr marL="130175">
                        <a:lnSpc>
                          <a:spcPct val="100000"/>
                        </a:lnSpc>
                        <a:spcBef>
                          <a:spcPts val="50"/>
                        </a:spcBef>
                      </a:pPr>
                      <a:r>
                        <a:rPr sz="1800" dirty="0">
                          <a:latin typeface="Calibri"/>
                          <a:cs typeface="Calibri"/>
                        </a:rPr>
                        <a:t>Set</a:t>
                      </a:r>
                      <a:r>
                        <a:rPr sz="1800" spc="-25" dirty="0">
                          <a:latin typeface="Calibri"/>
                          <a:cs typeface="Calibri"/>
                        </a:rPr>
                        <a:t> </a:t>
                      </a:r>
                      <a:r>
                        <a:rPr sz="1800" spc="-50" dirty="0">
                          <a:latin typeface="Calibri"/>
                          <a:cs typeface="Calibri"/>
                        </a:rPr>
                        <a:t>2</a:t>
                      </a:r>
                      <a:endParaRPr sz="1800">
                        <a:latin typeface="Calibri"/>
                        <a:cs typeface="Calibri"/>
                      </a:endParaRPr>
                    </a:p>
                  </a:txBody>
                  <a:tcPr marL="0" marR="0" marT="6350" marB="0" vert="vert27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8FAADC"/>
                    </a:solidFill>
                  </a:tcPr>
                </a:tc>
                <a:tc rowSpan="3">
                  <a:txBody>
                    <a:bodyPr/>
                    <a:lstStyle/>
                    <a:p>
                      <a:pPr>
                        <a:lnSpc>
                          <a:spcPct val="100000"/>
                        </a:lnSpc>
                      </a:pPr>
                      <a:endParaRPr sz="20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rowSpan="3">
                  <a:txBody>
                    <a:bodyPr/>
                    <a:lstStyle/>
                    <a:p>
                      <a:pPr>
                        <a:lnSpc>
                          <a:spcPct val="100000"/>
                        </a:lnSpc>
                      </a:pPr>
                      <a:endParaRPr sz="20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rowSpan="3">
                  <a:txBody>
                    <a:bodyPr/>
                    <a:lstStyle/>
                    <a:p>
                      <a:pPr>
                        <a:lnSpc>
                          <a:spcPct val="100000"/>
                        </a:lnSpc>
                      </a:pPr>
                      <a:endParaRPr sz="2000">
                        <a:latin typeface="Times New Roman"/>
                        <a:cs typeface="Times New Roman"/>
                      </a:endParaRPr>
                    </a:p>
                  </a:txBody>
                  <a:tcPr marL="0" marR="0" marT="0" marB="0">
                    <a:lnL w="12700">
                      <a:solidFill>
                        <a:srgbClr val="2E528F"/>
                      </a:solidFill>
                      <a:prstDash val="solid"/>
                    </a:lnL>
                    <a:lnR w="19050">
                      <a:solidFill>
                        <a:srgbClr val="2E528F"/>
                      </a:solidFill>
                      <a:prstDash val="solid"/>
                    </a:lnR>
                    <a:lnT w="12700">
                      <a:solidFill>
                        <a:srgbClr val="2E528F"/>
                      </a:solidFill>
                      <a:prstDash val="solid"/>
                    </a:lnT>
                    <a:lnB w="12700">
                      <a:solidFill>
                        <a:srgbClr val="2E528F"/>
                      </a:solidFill>
                      <a:prstDash val="solid"/>
                    </a:lnB>
                  </a:tcPr>
                </a:tc>
                <a:tc gridSpan="2">
                  <a:txBody>
                    <a:bodyPr/>
                    <a:lstStyle/>
                    <a:p>
                      <a:pPr>
                        <a:lnSpc>
                          <a:spcPct val="100000"/>
                        </a:lnSpc>
                      </a:pPr>
                      <a:endParaRPr sz="1000">
                        <a:latin typeface="Times New Roman"/>
                        <a:cs typeface="Times New Roman"/>
                      </a:endParaRPr>
                    </a:p>
                  </a:txBody>
                  <a:tcPr marL="0" marR="0" marT="0" marB="0">
                    <a:lnL w="19050" cap="flat" cmpd="sng" algn="ctr">
                      <a:solidFill>
                        <a:srgbClr val="2E528F"/>
                      </a:solidFill>
                      <a:prstDash val="solid"/>
                      <a:round/>
                      <a:headEnd type="none" w="med" len="med"/>
                      <a:tailEnd type="none" w="med" len="med"/>
                    </a:lnL>
                    <a:lnR w="12700">
                      <a:solidFill>
                        <a:srgbClr val="2E528F"/>
                      </a:solidFill>
                      <a:prstDash val="solid"/>
                    </a:lnR>
                    <a:lnT w="12700">
                      <a:solidFill>
                        <a:srgbClr val="2E528F"/>
                      </a:solidFill>
                      <a:prstDash val="solid"/>
                    </a:lnT>
                    <a:solidFill>
                      <a:srgbClr val="ACB8C9">
                        <a:alpha val="39999"/>
                      </a:srgbClr>
                    </a:solidFill>
                  </a:tcPr>
                </a:tc>
                <a:tc hMerge="1">
                  <a:txBody>
                    <a:bodyPr/>
                    <a:lstStyle/>
                    <a:p>
                      <a:endParaRPr/>
                    </a:p>
                  </a:txBody>
                  <a:tcPr marL="0" marR="0" marT="0" marB="0"/>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10"/>
                  </a:ext>
                </a:extLst>
              </a:tr>
              <a:tr h="401320">
                <a:tc vMerge="1">
                  <a:txBody>
                    <a:bodyPr/>
                    <a:lstStyle/>
                    <a:p>
                      <a:endParaRPr/>
                    </a:p>
                  </a:txBody>
                  <a:tcPr marL="0" marR="0" marT="0" marB="0">
                    <a:lnL w="12700">
                      <a:solidFill>
                        <a:srgbClr val="2E528F"/>
                      </a:solidFill>
                      <a:prstDash val="solid"/>
                    </a:lnL>
                    <a:lnR w="12700">
                      <a:solidFill>
                        <a:srgbClr val="2E528F"/>
                      </a:solidFill>
                      <a:prstDash val="solid"/>
                    </a:lnR>
                    <a:solidFill>
                      <a:srgbClr val="4471C4"/>
                    </a:solidFill>
                  </a:tcPr>
                </a:tc>
                <a:tc vMerge="1">
                  <a:txBody>
                    <a:bodyPr/>
                    <a:lstStyle/>
                    <a:p>
                      <a:endParaRPr/>
                    </a:p>
                  </a:txBody>
                  <a:tcPr marL="0" marR="0" marT="6350" marB="0" vert="vert27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8FAADC"/>
                    </a:solidFill>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vMerge="1">
                  <a:txBody>
                    <a:bodyPr/>
                    <a:lstStyle/>
                    <a:p>
                      <a:endParaRPr/>
                    </a:p>
                  </a:txBody>
                  <a:tcPr marL="0" marR="0" marT="0" marB="0">
                    <a:lnL w="12700">
                      <a:solidFill>
                        <a:srgbClr val="2E528F"/>
                      </a:solidFill>
                      <a:prstDash val="solid"/>
                    </a:lnL>
                    <a:lnR w="19050">
                      <a:solidFill>
                        <a:srgbClr val="2E528F"/>
                      </a:solidFill>
                      <a:prstDash val="solid"/>
                    </a:lnR>
                    <a:lnT w="12700">
                      <a:solidFill>
                        <a:srgbClr val="2E528F"/>
                      </a:solidFill>
                      <a:prstDash val="solid"/>
                    </a:lnT>
                    <a:lnB w="12700">
                      <a:solidFill>
                        <a:srgbClr val="2E528F"/>
                      </a:solidFill>
                      <a:prstDash val="solid"/>
                    </a:lnB>
                  </a:tcPr>
                </a:tc>
                <a:tc>
                  <a:txBody>
                    <a:bodyPr/>
                    <a:lstStyle/>
                    <a:p>
                      <a:pPr>
                        <a:lnSpc>
                          <a:spcPct val="100000"/>
                        </a:lnSpc>
                      </a:pPr>
                      <a:endParaRPr sz="2000">
                        <a:latin typeface="Times New Roman"/>
                        <a:cs typeface="Times New Roman"/>
                      </a:endParaRPr>
                    </a:p>
                  </a:txBody>
                  <a:tcPr marL="0" marR="0" marT="0" marB="0">
                    <a:lnL w="19050">
                      <a:solidFill>
                        <a:srgbClr val="2E528F"/>
                      </a:solidFill>
                      <a:prstDash val="solid"/>
                    </a:lnL>
                    <a:lnR w="12700">
                      <a:solidFill>
                        <a:srgbClr val="2E528F"/>
                      </a:solidFill>
                      <a:prstDash val="solid"/>
                    </a:lnR>
                    <a:lnB w="19050">
                      <a:solidFill>
                        <a:srgbClr val="2E528F"/>
                      </a:solidFill>
                      <a:prstDash val="solid"/>
                    </a:lnB>
                    <a:solidFill>
                      <a:srgbClr val="EC7C30"/>
                    </a:solidFill>
                  </a:tcPr>
                </a:tc>
                <a:tc>
                  <a:txBody>
                    <a:bodyPr/>
                    <a:lstStyle/>
                    <a:p>
                      <a:pPr>
                        <a:lnSpc>
                          <a:spcPct val="100000"/>
                        </a:lnSpc>
                      </a:pPr>
                      <a:endParaRPr sz="2000">
                        <a:latin typeface="Times New Roman"/>
                        <a:cs typeface="Times New Roman"/>
                      </a:endParaRPr>
                    </a:p>
                  </a:txBody>
                  <a:tcPr marL="0" marR="0" marT="0" marB="0">
                    <a:lnL w="12700">
                      <a:solidFill>
                        <a:srgbClr val="2E528F"/>
                      </a:solidFill>
                      <a:prstDash val="solid"/>
                    </a:lnL>
                    <a:lnR w="12700">
                      <a:solidFill>
                        <a:srgbClr val="2E528F"/>
                      </a:solidFill>
                      <a:prstDash val="solid"/>
                    </a:lnR>
                    <a:solidFill>
                      <a:srgbClr val="ACB8C9">
                        <a:alpha val="39999"/>
                      </a:srgbClr>
                    </a:solidFill>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11"/>
                  </a:ext>
                </a:extLst>
              </a:tr>
              <a:tr h="161925">
                <a:tc vMerge="1">
                  <a:txBody>
                    <a:bodyPr/>
                    <a:lstStyle/>
                    <a:p>
                      <a:endParaRPr/>
                    </a:p>
                  </a:txBody>
                  <a:tcPr marL="0" marR="0" marT="0" marB="0">
                    <a:lnL w="12700">
                      <a:solidFill>
                        <a:srgbClr val="2E528F"/>
                      </a:solidFill>
                      <a:prstDash val="solid"/>
                    </a:lnL>
                    <a:lnR w="12700">
                      <a:solidFill>
                        <a:srgbClr val="2E528F"/>
                      </a:solidFill>
                      <a:prstDash val="solid"/>
                    </a:lnR>
                    <a:solidFill>
                      <a:srgbClr val="4471C4"/>
                    </a:solidFill>
                  </a:tcPr>
                </a:tc>
                <a:tc vMerge="1">
                  <a:txBody>
                    <a:bodyPr/>
                    <a:lstStyle/>
                    <a:p>
                      <a:endParaRPr/>
                    </a:p>
                  </a:txBody>
                  <a:tcPr marL="0" marR="0" marT="6350" marB="0" vert="vert27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8FAADC"/>
                    </a:solidFill>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vMerge="1">
                  <a:txBody>
                    <a:bodyPr/>
                    <a:lstStyle/>
                    <a:p>
                      <a:endParaRPr/>
                    </a:p>
                  </a:txBody>
                  <a:tcPr marL="0" marR="0" marT="0" marB="0">
                    <a:lnL w="12700">
                      <a:solidFill>
                        <a:srgbClr val="2E528F"/>
                      </a:solidFill>
                      <a:prstDash val="solid"/>
                    </a:lnL>
                    <a:lnR w="19050">
                      <a:solidFill>
                        <a:srgbClr val="2E528F"/>
                      </a:solidFill>
                      <a:prstDash val="solid"/>
                    </a:lnR>
                    <a:lnT w="12700">
                      <a:solidFill>
                        <a:srgbClr val="2E528F"/>
                      </a:solidFill>
                      <a:prstDash val="solid"/>
                    </a:lnT>
                    <a:lnB w="12700">
                      <a:solidFill>
                        <a:srgbClr val="2E528F"/>
                      </a:solidFill>
                      <a:prstDash val="solid"/>
                    </a:lnB>
                  </a:tcPr>
                </a:tc>
                <a:tc gridSpan="2">
                  <a:txBody>
                    <a:bodyPr/>
                    <a:lstStyle/>
                    <a:p>
                      <a:pPr>
                        <a:lnSpc>
                          <a:spcPct val="100000"/>
                        </a:lnSpc>
                      </a:pPr>
                      <a:endParaRPr sz="900">
                        <a:latin typeface="Times New Roman"/>
                        <a:cs typeface="Times New Roman"/>
                      </a:endParaRPr>
                    </a:p>
                  </a:txBody>
                  <a:tcPr marL="0" marR="0" marT="0" marB="0">
                    <a:lnL w="12700">
                      <a:solidFill>
                        <a:srgbClr val="2E528F"/>
                      </a:solidFill>
                      <a:prstDash val="solid"/>
                    </a:lnL>
                    <a:lnR w="12700">
                      <a:solidFill>
                        <a:srgbClr val="2E528F"/>
                      </a:solidFill>
                      <a:prstDash val="solid"/>
                    </a:lnR>
                    <a:lnT w="19050" cap="flat" cmpd="sng" algn="ctr">
                      <a:solidFill>
                        <a:srgbClr val="2E528F"/>
                      </a:solidFill>
                      <a:prstDash val="solid"/>
                      <a:round/>
                      <a:headEnd type="none" w="med" len="med"/>
                      <a:tailEnd type="none" w="med" len="med"/>
                    </a:lnT>
                    <a:lnB w="12700">
                      <a:solidFill>
                        <a:srgbClr val="2E528F"/>
                      </a:solidFill>
                      <a:prstDash val="solid"/>
                    </a:lnB>
                    <a:solidFill>
                      <a:srgbClr val="ACB8C9">
                        <a:alpha val="39999"/>
                      </a:srgbClr>
                    </a:solidFill>
                  </a:tcPr>
                </a:tc>
                <a:tc hMerge="1">
                  <a:txBody>
                    <a:bodyPr/>
                    <a:lstStyle/>
                    <a:p>
                      <a:endParaRPr/>
                    </a:p>
                  </a:txBody>
                  <a:tcPr marL="0" marR="0" marT="0" marB="0"/>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12"/>
                  </a:ext>
                </a:extLst>
              </a:tr>
              <a:tr h="234315">
                <a:tc gridSpan="2">
                  <a:txBody>
                    <a:bodyPr/>
                    <a:lstStyle/>
                    <a:p>
                      <a:pPr>
                        <a:lnSpc>
                          <a:spcPct val="100000"/>
                        </a:lnSpc>
                      </a:pPr>
                      <a:endParaRPr sz="1400">
                        <a:latin typeface="Times New Roman"/>
                        <a:cs typeface="Times New Roman"/>
                      </a:endParaRPr>
                    </a:p>
                  </a:txBody>
                  <a:tcPr marL="0" marR="0" marT="0" marB="0">
                    <a:lnL w="12700">
                      <a:solidFill>
                        <a:srgbClr val="2E528F"/>
                      </a:solidFill>
                      <a:prstDash val="solid"/>
                    </a:lnL>
                    <a:lnR w="12700">
                      <a:solidFill>
                        <a:srgbClr val="2E528F"/>
                      </a:solidFill>
                      <a:prstDash val="solid"/>
                    </a:lnR>
                    <a:solidFill>
                      <a:srgbClr val="4471C4"/>
                    </a:solidFill>
                  </a:tcPr>
                </a:tc>
                <a:tc hMerge="1">
                  <a:txBody>
                    <a:bodyPr/>
                    <a:lstStyle/>
                    <a:p>
                      <a:endParaRPr/>
                    </a:p>
                  </a:txBody>
                  <a:tcPr marL="0" marR="0" marT="0" marB="0"/>
                </a:tc>
                <a:tc>
                  <a:txBody>
                    <a:bodyPr/>
                    <a:lstStyle/>
                    <a:p>
                      <a:pPr>
                        <a:lnSpc>
                          <a:spcPct val="100000"/>
                        </a:lnSpc>
                      </a:pPr>
                      <a:endParaRPr sz="14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a:txBody>
                    <a:bodyPr/>
                    <a:lstStyle/>
                    <a:p>
                      <a:pPr>
                        <a:lnSpc>
                          <a:spcPct val="100000"/>
                        </a:lnSpc>
                      </a:pPr>
                      <a:endParaRPr sz="14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a:txBody>
                    <a:bodyPr/>
                    <a:lstStyle/>
                    <a:p>
                      <a:pPr>
                        <a:lnSpc>
                          <a:spcPct val="100000"/>
                        </a:lnSpc>
                      </a:pPr>
                      <a:endParaRPr sz="14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gridSpan="2">
                  <a:txBody>
                    <a:bodyPr/>
                    <a:lstStyle/>
                    <a:p>
                      <a:pPr>
                        <a:lnSpc>
                          <a:spcPct val="100000"/>
                        </a:lnSpc>
                      </a:pPr>
                      <a:endParaRPr sz="14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hMerge="1">
                  <a:txBody>
                    <a:bodyPr/>
                    <a:lstStyle/>
                    <a:p>
                      <a:endParaRPr/>
                    </a:p>
                  </a:txBody>
                  <a:tcPr marL="0" marR="0" marT="0" marB="0"/>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13"/>
                  </a:ext>
                </a:extLst>
              </a:tr>
              <a:tr h="749300">
                <a:tc>
                  <a:txBody>
                    <a:bodyPr/>
                    <a:lstStyle/>
                    <a:p>
                      <a:pPr>
                        <a:lnSpc>
                          <a:spcPct val="100000"/>
                        </a:lnSpc>
                      </a:pPr>
                      <a:endParaRPr sz="2000">
                        <a:latin typeface="Times New Roman"/>
                        <a:cs typeface="Times New Roman"/>
                      </a:endParaRPr>
                    </a:p>
                  </a:txBody>
                  <a:tcPr marL="0" marR="0" marT="0" marB="0">
                    <a:lnL w="12700">
                      <a:solidFill>
                        <a:srgbClr val="2E528F"/>
                      </a:solidFill>
                      <a:prstDash val="solid"/>
                    </a:lnL>
                    <a:lnR w="12700">
                      <a:solidFill>
                        <a:srgbClr val="2E528F"/>
                      </a:solidFill>
                      <a:prstDash val="solid"/>
                    </a:lnR>
                    <a:solidFill>
                      <a:srgbClr val="4471C4"/>
                    </a:solidFill>
                  </a:tcPr>
                </a:tc>
                <a:tc>
                  <a:txBody>
                    <a:bodyPr/>
                    <a:lstStyle/>
                    <a:p>
                      <a:pPr marL="119380">
                        <a:lnSpc>
                          <a:spcPct val="100000"/>
                        </a:lnSpc>
                        <a:spcBef>
                          <a:spcPts val="235"/>
                        </a:spcBef>
                      </a:pPr>
                      <a:r>
                        <a:rPr sz="1800" dirty="0">
                          <a:latin typeface="Calibri"/>
                          <a:cs typeface="Calibri"/>
                        </a:rPr>
                        <a:t>Set</a:t>
                      </a:r>
                      <a:r>
                        <a:rPr sz="1800" spc="-25" dirty="0">
                          <a:latin typeface="Calibri"/>
                          <a:cs typeface="Calibri"/>
                        </a:rPr>
                        <a:t> </a:t>
                      </a:r>
                      <a:r>
                        <a:rPr sz="1800" spc="-50" dirty="0">
                          <a:latin typeface="Calibri"/>
                          <a:cs typeface="Calibri"/>
                        </a:rPr>
                        <a:t>3</a:t>
                      </a:r>
                      <a:endParaRPr sz="1800">
                        <a:latin typeface="Calibri"/>
                        <a:cs typeface="Calibri"/>
                      </a:endParaRPr>
                    </a:p>
                  </a:txBody>
                  <a:tcPr marL="0" marR="0" marT="29845" marB="0" vert="vert27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8FAADC"/>
                    </a:solidFill>
                  </a:tcPr>
                </a:tc>
                <a:tc>
                  <a:txBody>
                    <a:bodyPr/>
                    <a:lstStyle/>
                    <a:p>
                      <a:pPr>
                        <a:lnSpc>
                          <a:spcPct val="100000"/>
                        </a:lnSpc>
                      </a:pPr>
                      <a:endParaRPr sz="20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gridSpan="2">
                  <a:txBody>
                    <a:bodyPr/>
                    <a:lstStyle/>
                    <a:p>
                      <a:pPr>
                        <a:lnSpc>
                          <a:spcPct val="100000"/>
                        </a:lnSpc>
                      </a:pPr>
                      <a:endParaRPr sz="20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hMerge="1">
                  <a:txBody>
                    <a:bodyPr/>
                    <a:lstStyle/>
                    <a:p>
                      <a:endParaRPr/>
                    </a:p>
                  </a:txBody>
                  <a:tcPr marL="0" marR="0" marT="0" marB="0"/>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14"/>
                  </a:ext>
                </a:extLst>
              </a:tr>
              <a:tr h="205740">
                <a:tc gridSpan="2">
                  <a:txBody>
                    <a:bodyPr/>
                    <a:lstStyle/>
                    <a:p>
                      <a:pPr>
                        <a:lnSpc>
                          <a:spcPct val="100000"/>
                        </a:lnSpc>
                      </a:pPr>
                      <a:endParaRPr sz="1200">
                        <a:latin typeface="Times New Roman"/>
                        <a:cs typeface="Times New Roman"/>
                      </a:endParaRPr>
                    </a:p>
                  </a:txBody>
                  <a:tcPr marL="0" marR="0" marT="0" marB="0">
                    <a:lnL w="12700">
                      <a:solidFill>
                        <a:srgbClr val="2E528F"/>
                      </a:solidFill>
                      <a:prstDash val="solid"/>
                    </a:lnL>
                    <a:lnR w="12700">
                      <a:solidFill>
                        <a:srgbClr val="2E528F"/>
                      </a:solidFill>
                      <a:prstDash val="solid"/>
                    </a:lnR>
                    <a:lnB w="12700">
                      <a:solidFill>
                        <a:srgbClr val="2E528F"/>
                      </a:solidFill>
                      <a:prstDash val="solid"/>
                    </a:lnB>
                    <a:solidFill>
                      <a:srgbClr val="4471C4"/>
                    </a:solidFill>
                  </a:tcPr>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a:txBody>
                    <a:bodyPr/>
                    <a:lstStyle/>
                    <a:p>
                      <a:pPr>
                        <a:lnSpc>
                          <a:spcPct val="100000"/>
                        </a:lnSpc>
                      </a:pPr>
                      <a:endParaRPr sz="12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9050">
                      <a:solidFill>
                        <a:srgbClr val="2E528F"/>
                      </a:solidFill>
                      <a:prstDash val="solid"/>
                    </a:lnB>
                    <a:solidFill>
                      <a:srgbClr val="ACB8C9">
                        <a:alpha val="39999"/>
                      </a:srgbClr>
                    </a:solidFill>
                  </a:tcPr>
                </a:tc>
                <a:tc>
                  <a:txBody>
                    <a:bodyPr/>
                    <a:lstStyle/>
                    <a:p>
                      <a:pPr>
                        <a:lnSpc>
                          <a:spcPct val="100000"/>
                        </a:lnSpc>
                      </a:pPr>
                      <a:endParaRPr sz="12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gridSpan="2">
                  <a:txBody>
                    <a:bodyPr/>
                    <a:lstStyle/>
                    <a:p>
                      <a:pPr>
                        <a:lnSpc>
                          <a:spcPct val="100000"/>
                        </a:lnSpc>
                      </a:pPr>
                      <a:endParaRPr sz="12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9050">
                      <a:solidFill>
                        <a:srgbClr val="2E528F"/>
                      </a:solidFill>
                      <a:prstDash val="solid"/>
                    </a:lnB>
                    <a:solidFill>
                      <a:srgbClr val="ACB8C9">
                        <a:alpha val="39999"/>
                      </a:srgbClr>
                    </a:solidFill>
                  </a:tcPr>
                </a:tc>
                <a:tc hMerge="1">
                  <a:txBody>
                    <a:bodyPr/>
                    <a:lstStyle/>
                    <a:p>
                      <a:endParaRPr/>
                    </a:p>
                  </a:txBody>
                  <a:tcPr marL="0" marR="0" marT="0" marB="0"/>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15"/>
                  </a:ext>
                </a:extLst>
              </a:tr>
            </a:tbl>
          </a:graphicData>
        </a:graphic>
      </p:graphicFrame>
      <p:sp>
        <p:nvSpPr>
          <p:cNvPr id="26" name="object 26"/>
          <p:cNvSpPr/>
          <p:nvPr/>
        </p:nvSpPr>
        <p:spPr>
          <a:xfrm>
            <a:off x="813816" y="5167884"/>
            <a:ext cx="1423670" cy="12700"/>
          </a:xfrm>
          <a:custGeom>
            <a:avLst/>
            <a:gdLst/>
            <a:ahLst/>
            <a:cxnLst/>
            <a:rect l="l" t="t" r="r" b="b"/>
            <a:pathLst>
              <a:path w="1423670" h="12700">
                <a:moveTo>
                  <a:pt x="0" y="12192"/>
                </a:moveTo>
                <a:lnTo>
                  <a:pt x="1423416" y="12192"/>
                </a:lnTo>
                <a:lnTo>
                  <a:pt x="1423416" y="0"/>
                </a:lnTo>
                <a:lnTo>
                  <a:pt x="0" y="0"/>
                </a:lnTo>
                <a:lnTo>
                  <a:pt x="0" y="12192"/>
                </a:lnTo>
                <a:close/>
              </a:path>
            </a:pathLst>
          </a:custGeom>
          <a:solidFill>
            <a:srgbClr val="DAE2F3"/>
          </a:solidFill>
        </p:spPr>
        <p:txBody>
          <a:bodyPr wrap="square" lIns="0" tIns="0" rIns="0" bIns="0" rtlCol="0"/>
          <a:lstStyle/>
          <a:p>
            <a:endParaRPr/>
          </a:p>
        </p:txBody>
      </p:sp>
      <p:sp>
        <p:nvSpPr>
          <p:cNvPr id="27" name="object 27"/>
          <p:cNvSpPr/>
          <p:nvPr/>
        </p:nvSpPr>
        <p:spPr>
          <a:xfrm>
            <a:off x="2407920" y="5167884"/>
            <a:ext cx="1424940" cy="12700"/>
          </a:xfrm>
          <a:custGeom>
            <a:avLst/>
            <a:gdLst/>
            <a:ahLst/>
            <a:cxnLst/>
            <a:rect l="l" t="t" r="r" b="b"/>
            <a:pathLst>
              <a:path w="1424939" h="12700">
                <a:moveTo>
                  <a:pt x="0" y="12192"/>
                </a:moveTo>
                <a:lnTo>
                  <a:pt x="1424940" y="12192"/>
                </a:lnTo>
                <a:lnTo>
                  <a:pt x="1424940" y="0"/>
                </a:lnTo>
                <a:lnTo>
                  <a:pt x="0" y="0"/>
                </a:lnTo>
                <a:lnTo>
                  <a:pt x="0" y="12192"/>
                </a:lnTo>
                <a:close/>
              </a:path>
            </a:pathLst>
          </a:custGeom>
          <a:solidFill>
            <a:srgbClr val="DAE2F3"/>
          </a:solidFill>
        </p:spPr>
        <p:txBody>
          <a:bodyPr wrap="square" lIns="0" tIns="0" rIns="0" bIns="0" rtlCol="0"/>
          <a:lstStyle/>
          <a:p>
            <a:endParaRPr/>
          </a:p>
        </p:txBody>
      </p:sp>
      <p:sp>
        <p:nvSpPr>
          <p:cNvPr id="28" name="object 28"/>
          <p:cNvSpPr/>
          <p:nvPr/>
        </p:nvSpPr>
        <p:spPr>
          <a:xfrm>
            <a:off x="3973067" y="5167884"/>
            <a:ext cx="1424940" cy="12700"/>
          </a:xfrm>
          <a:custGeom>
            <a:avLst/>
            <a:gdLst/>
            <a:ahLst/>
            <a:cxnLst/>
            <a:rect l="l" t="t" r="r" b="b"/>
            <a:pathLst>
              <a:path w="1424939" h="12700">
                <a:moveTo>
                  <a:pt x="0" y="12192"/>
                </a:moveTo>
                <a:lnTo>
                  <a:pt x="1424939" y="12192"/>
                </a:lnTo>
                <a:lnTo>
                  <a:pt x="1424939" y="0"/>
                </a:lnTo>
                <a:lnTo>
                  <a:pt x="0" y="0"/>
                </a:lnTo>
                <a:lnTo>
                  <a:pt x="0" y="12192"/>
                </a:lnTo>
                <a:close/>
              </a:path>
            </a:pathLst>
          </a:custGeom>
          <a:solidFill>
            <a:srgbClr val="DAE2F3"/>
          </a:solidFill>
        </p:spPr>
        <p:txBody>
          <a:bodyPr wrap="square" lIns="0" tIns="0" rIns="0" bIns="0" rtlCol="0"/>
          <a:lstStyle/>
          <a:p>
            <a:endParaRPr/>
          </a:p>
        </p:txBody>
      </p:sp>
      <p:grpSp>
        <p:nvGrpSpPr>
          <p:cNvPr id="29" name="object 29"/>
          <p:cNvGrpSpPr/>
          <p:nvPr/>
        </p:nvGrpSpPr>
        <p:grpSpPr>
          <a:xfrm>
            <a:off x="7741666" y="5291073"/>
            <a:ext cx="3253104" cy="1238250"/>
            <a:chOff x="7741666" y="5291073"/>
            <a:chExt cx="3253104" cy="1238250"/>
          </a:xfrm>
        </p:grpSpPr>
        <p:sp>
          <p:nvSpPr>
            <p:cNvPr id="30" name="object 30"/>
            <p:cNvSpPr/>
            <p:nvPr/>
          </p:nvSpPr>
          <p:spPr>
            <a:xfrm>
              <a:off x="7748016" y="5297423"/>
              <a:ext cx="3240405" cy="1225550"/>
            </a:xfrm>
            <a:custGeom>
              <a:avLst/>
              <a:gdLst/>
              <a:ahLst/>
              <a:cxnLst/>
              <a:rect l="l" t="t" r="r" b="b"/>
              <a:pathLst>
                <a:path w="3240404" h="1225550">
                  <a:moveTo>
                    <a:pt x="3240024" y="0"/>
                  </a:moveTo>
                  <a:lnTo>
                    <a:pt x="0" y="0"/>
                  </a:lnTo>
                  <a:lnTo>
                    <a:pt x="0" y="1225295"/>
                  </a:lnTo>
                  <a:lnTo>
                    <a:pt x="3240024" y="1225295"/>
                  </a:lnTo>
                  <a:lnTo>
                    <a:pt x="3240024" y="0"/>
                  </a:lnTo>
                  <a:close/>
                </a:path>
              </a:pathLst>
            </a:custGeom>
            <a:solidFill>
              <a:srgbClr val="8FAADC"/>
            </a:solidFill>
          </p:spPr>
          <p:txBody>
            <a:bodyPr wrap="square" lIns="0" tIns="0" rIns="0" bIns="0" rtlCol="0"/>
            <a:lstStyle/>
            <a:p>
              <a:endParaRPr/>
            </a:p>
          </p:txBody>
        </p:sp>
        <p:sp>
          <p:nvSpPr>
            <p:cNvPr id="31" name="object 31"/>
            <p:cNvSpPr/>
            <p:nvPr/>
          </p:nvSpPr>
          <p:spPr>
            <a:xfrm>
              <a:off x="7748016" y="5297423"/>
              <a:ext cx="3240405" cy="1225550"/>
            </a:xfrm>
            <a:custGeom>
              <a:avLst/>
              <a:gdLst/>
              <a:ahLst/>
              <a:cxnLst/>
              <a:rect l="l" t="t" r="r" b="b"/>
              <a:pathLst>
                <a:path w="3240404" h="1225550">
                  <a:moveTo>
                    <a:pt x="0" y="1225295"/>
                  </a:moveTo>
                  <a:lnTo>
                    <a:pt x="3240024" y="1225295"/>
                  </a:lnTo>
                  <a:lnTo>
                    <a:pt x="3240024" y="0"/>
                  </a:lnTo>
                  <a:lnTo>
                    <a:pt x="0" y="0"/>
                  </a:lnTo>
                  <a:lnTo>
                    <a:pt x="0" y="1225295"/>
                  </a:lnTo>
                  <a:close/>
                </a:path>
              </a:pathLst>
            </a:custGeom>
            <a:ln w="12700">
              <a:solidFill>
                <a:srgbClr val="2E528F"/>
              </a:solidFill>
            </a:ln>
          </p:spPr>
          <p:txBody>
            <a:bodyPr wrap="square" lIns="0" tIns="0" rIns="0" bIns="0" rtlCol="0"/>
            <a:lstStyle/>
            <a:p>
              <a:endParaRPr/>
            </a:p>
          </p:txBody>
        </p:sp>
        <p:sp>
          <p:nvSpPr>
            <p:cNvPr id="32" name="object 32"/>
            <p:cNvSpPr/>
            <p:nvPr/>
          </p:nvSpPr>
          <p:spPr>
            <a:xfrm>
              <a:off x="7888224" y="6003035"/>
              <a:ext cx="1424940" cy="402590"/>
            </a:xfrm>
            <a:custGeom>
              <a:avLst/>
              <a:gdLst/>
              <a:ahLst/>
              <a:cxnLst/>
              <a:rect l="l" t="t" r="r" b="b"/>
              <a:pathLst>
                <a:path w="1424940" h="402589">
                  <a:moveTo>
                    <a:pt x="1424940" y="0"/>
                  </a:moveTo>
                  <a:lnTo>
                    <a:pt x="0" y="0"/>
                  </a:lnTo>
                  <a:lnTo>
                    <a:pt x="0" y="402335"/>
                  </a:lnTo>
                  <a:lnTo>
                    <a:pt x="1424940" y="402335"/>
                  </a:lnTo>
                  <a:lnTo>
                    <a:pt x="1424940" y="0"/>
                  </a:lnTo>
                  <a:close/>
                </a:path>
              </a:pathLst>
            </a:custGeom>
            <a:solidFill>
              <a:srgbClr val="DAE2F3"/>
            </a:solidFill>
          </p:spPr>
          <p:txBody>
            <a:bodyPr wrap="square" lIns="0" tIns="0" rIns="0" bIns="0" rtlCol="0"/>
            <a:lstStyle/>
            <a:p>
              <a:endParaRPr/>
            </a:p>
          </p:txBody>
        </p:sp>
        <p:sp>
          <p:nvSpPr>
            <p:cNvPr id="33" name="object 33"/>
            <p:cNvSpPr/>
            <p:nvPr/>
          </p:nvSpPr>
          <p:spPr>
            <a:xfrm>
              <a:off x="7888224" y="6003035"/>
              <a:ext cx="1424940" cy="402590"/>
            </a:xfrm>
            <a:custGeom>
              <a:avLst/>
              <a:gdLst/>
              <a:ahLst/>
              <a:cxnLst/>
              <a:rect l="l" t="t" r="r" b="b"/>
              <a:pathLst>
                <a:path w="1424940" h="402589">
                  <a:moveTo>
                    <a:pt x="0" y="402335"/>
                  </a:moveTo>
                  <a:lnTo>
                    <a:pt x="1424940" y="402335"/>
                  </a:lnTo>
                  <a:lnTo>
                    <a:pt x="1424940" y="0"/>
                  </a:lnTo>
                  <a:lnTo>
                    <a:pt x="0" y="0"/>
                  </a:lnTo>
                  <a:lnTo>
                    <a:pt x="0" y="402335"/>
                  </a:lnTo>
                  <a:close/>
                </a:path>
              </a:pathLst>
            </a:custGeom>
            <a:ln w="12699">
              <a:solidFill>
                <a:srgbClr val="2E528F"/>
              </a:solidFill>
            </a:ln>
          </p:spPr>
          <p:txBody>
            <a:bodyPr wrap="square" lIns="0" tIns="0" rIns="0" bIns="0" rtlCol="0"/>
            <a:lstStyle/>
            <a:p>
              <a:endParaRPr/>
            </a:p>
          </p:txBody>
        </p:sp>
        <p:sp>
          <p:nvSpPr>
            <p:cNvPr id="34" name="object 34"/>
            <p:cNvSpPr/>
            <p:nvPr/>
          </p:nvSpPr>
          <p:spPr>
            <a:xfrm>
              <a:off x="9467088" y="5999987"/>
              <a:ext cx="1424940" cy="402590"/>
            </a:xfrm>
            <a:custGeom>
              <a:avLst/>
              <a:gdLst/>
              <a:ahLst/>
              <a:cxnLst/>
              <a:rect l="l" t="t" r="r" b="b"/>
              <a:pathLst>
                <a:path w="1424940" h="402589">
                  <a:moveTo>
                    <a:pt x="1424940" y="0"/>
                  </a:moveTo>
                  <a:lnTo>
                    <a:pt x="0" y="0"/>
                  </a:lnTo>
                  <a:lnTo>
                    <a:pt x="0" y="402336"/>
                  </a:lnTo>
                  <a:lnTo>
                    <a:pt x="1424940" y="402336"/>
                  </a:lnTo>
                  <a:lnTo>
                    <a:pt x="1424940" y="0"/>
                  </a:lnTo>
                  <a:close/>
                </a:path>
              </a:pathLst>
            </a:custGeom>
            <a:solidFill>
              <a:srgbClr val="DAE2F3"/>
            </a:solidFill>
          </p:spPr>
          <p:txBody>
            <a:bodyPr wrap="square" lIns="0" tIns="0" rIns="0" bIns="0" rtlCol="0"/>
            <a:lstStyle/>
            <a:p>
              <a:endParaRPr/>
            </a:p>
          </p:txBody>
        </p:sp>
        <p:sp>
          <p:nvSpPr>
            <p:cNvPr id="35" name="object 35"/>
            <p:cNvSpPr/>
            <p:nvPr/>
          </p:nvSpPr>
          <p:spPr>
            <a:xfrm>
              <a:off x="9467088" y="5999987"/>
              <a:ext cx="1424940" cy="402590"/>
            </a:xfrm>
            <a:custGeom>
              <a:avLst/>
              <a:gdLst/>
              <a:ahLst/>
              <a:cxnLst/>
              <a:rect l="l" t="t" r="r" b="b"/>
              <a:pathLst>
                <a:path w="1424940" h="402589">
                  <a:moveTo>
                    <a:pt x="0" y="402336"/>
                  </a:moveTo>
                  <a:lnTo>
                    <a:pt x="1424940" y="402336"/>
                  </a:lnTo>
                  <a:lnTo>
                    <a:pt x="1424940" y="0"/>
                  </a:lnTo>
                  <a:lnTo>
                    <a:pt x="0" y="0"/>
                  </a:lnTo>
                  <a:lnTo>
                    <a:pt x="0" y="402336"/>
                  </a:lnTo>
                  <a:close/>
                </a:path>
              </a:pathLst>
            </a:custGeom>
            <a:ln w="12700">
              <a:solidFill>
                <a:srgbClr val="2E528F"/>
              </a:solidFill>
            </a:ln>
          </p:spPr>
          <p:txBody>
            <a:bodyPr wrap="square" lIns="0" tIns="0" rIns="0" bIns="0" rtlCol="0"/>
            <a:lstStyle/>
            <a:p>
              <a:endParaRPr/>
            </a:p>
          </p:txBody>
        </p:sp>
        <p:sp>
          <p:nvSpPr>
            <p:cNvPr id="36" name="object 36"/>
            <p:cNvSpPr/>
            <p:nvPr/>
          </p:nvSpPr>
          <p:spPr>
            <a:xfrm>
              <a:off x="7888224" y="5434583"/>
              <a:ext cx="1424940" cy="401320"/>
            </a:xfrm>
            <a:custGeom>
              <a:avLst/>
              <a:gdLst/>
              <a:ahLst/>
              <a:cxnLst/>
              <a:rect l="l" t="t" r="r" b="b"/>
              <a:pathLst>
                <a:path w="1424940" h="401320">
                  <a:moveTo>
                    <a:pt x="1424940" y="0"/>
                  </a:moveTo>
                  <a:lnTo>
                    <a:pt x="0" y="0"/>
                  </a:lnTo>
                  <a:lnTo>
                    <a:pt x="0" y="400811"/>
                  </a:lnTo>
                  <a:lnTo>
                    <a:pt x="1424940" y="400811"/>
                  </a:lnTo>
                  <a:lnTo>
                    <a:pt x="1424940" y="0"/>
                  </a:lnTo>
                  <a:close/>
                </a:path>
              </a:pathLst>
            </a:custGeom>
            <a:solidFill>
              <a:srgbClr val="DAE2F3"/>
            </a:solidFill>
          </p:spPr>
          <p:txBody>
            <a:bodyPr wrap="square" lIns="0" tIns="0" rIns="0" bIns="0" rtlCol="0"/>
            <a:lstStyle/>
            <a:p>
              <a:endParaRPr/>
            </a:p>
          </p:txBody>
        </p:sp>
        <p:sp>
          <p:nvSpPr>
            <p:cNvPr id="37" name="object 37"/>
            <p:cNvSpPr/>
            <p:nvPr/>
          </p:nvSpPr>
          <p:spPr>
            <a:xfrm>
              <a:off x="7888224" y="5434583"/>
              <a:ext cx="1424940" cy="401320"/>
            </a:xfrm>
            <a:custGeom>
              <a:avLst/>
              <a:gdLst/>
              <a:ahLst/>
              <a:cxnLst/>
              <a:rect l="l" t="t" r="r" b="b"/>
              <a:pathLst>
                <a:path w="1424940" h="401320">
                  <a:moveTo>
                    <a:pt x="0" y="400811"/>
                  </a:moveTo>
                  <a:lnTo>
                    <a:pt x="1424940" y="400811"/>
                  </a:lnTo>
                  <a:lnTo>
                    <a:pt x="1424940" y="0"/>
                  </a:lnTo>
                  <a:lnTo>
                    <a:pt x="0" y="0"/>
                  </a:lnTo>
                  <a:lnTo>
                    <a:pt x="0" y="400811"/>
                  </a:lnTo>
                  <a:close/>
                </a:path>
              </a:pathLst>
            </a:custGeom>
            <a:ln w="12700">
              <a:solidFill>
                <a:srgbClr val="2E528F"/>
              </a:solidFill>
            </a:ln>
          </p:spPr>
          <p:txBody>
            <a:bodyPr wrap="square" lIns="0" tIns="0" rIns="0" bIns="0" rtlCol="0"/>
            <a:lstStyle/>
            <a:p>
              <a:endParaRPr/>
            </a:p>
          </p:txBody>
        </p:sp>
        <p:sp>
          <p:nvSpPr>
            <p:cNvPr id="38" name="object 38"/>
            <p:cNvSpPr/>
            <p:nvPr/>
          </p:nvSpPr>
          <p:spPr>
            <a:xfrm>
              <a:off x="9454896" y="5823203"/>
              <a:ext cx="1424940" cy="6350"/>
            </a:xfrm>
            <a:custGeom>
              <a:avLst/>
              <a:gdLst/>
              <a:ahLst/>
              <a:cxnLst/>
              <a:rect l="l" t="t" r="r" b="b"/>
              <a:pathLst>
                <a:path w="1424940" h="6350">
                  <a:moveTo>
                    <a:pt x="0" y="6096"/>
                  </a:moveTo>
                  <a:lnTo>
                    <a:pt x="1424940" y="6096"/>
                  </a:lnTo>
                  <a:lnTo>
                    <a:pt x="1424940" y="0"/>
                  </a:lnTo>
                  <a:lnTo>
                    <a:pt x="0" y="0"/>
                  </a:lnTo>
                  <a:lnTo>
                    <a:pt x="0" y="6096"/>
                  </a:lnTo>
                  <a:close/>
                </a:path>
              </a:pathLst>
            </a:custGeom>
            <a:solidFill>
              <a:srgbClr val="DAE2F3"/>
            </a:solidFill>
          </p:spPr>
          <p:txBody>
            <a:bodyPr wrap="square" lIns="0" tIns="0" rIns="0" bIns="0" rtlCol="0"/>
            <a:lstStyle/>
            <a:p>
              <a:endParaRPr/>
            </a:p>
          </p:txBody>
        </p:sp>
        <p:sp>
          <p:nvSpPr>
            <p:cNvPr id="39" name="object 39"/>
            <p:cNvSpPr/>
            <p:nvPr/>
          </p:nvSpPr>
          <p:spPr>
            <a:xfrm>
              <a:off x="9454896" y="5426963"/>
              <a:ext cx="1424940" cy="402590"/>
            </a:xfrm>
            <a:custGeom>
              <a:avLst/>
              <a:gdLst/>
              <a:ahLst/>
              <a:cxnLst/>
              <a:rect l="l" t="t" r="r" b="b"/>
              <a:pathLst>
                <a:path w="1424940" h="402589">
                  <a:moveTo>
                    <a:pt x="0" y="402336"/>
                  </a:moveTo>
                  <a:lnTo>
                    <a:pt x="1424940" y="402336"/>
                  </a:lnTo>
                  <a:lnTo>
                    <a:pt x="1424940" y="0"/>
                  </a:lnTo>
                  <a:lnTo>
                    <a:pt x="0" y="0"/>
                  </a:lnTo>
                  <a:lnTo>
                    <a:pt x="0" y="402336"/>
                  </a:lnTo>
                  <a:close/>
                </a:path>
              </a:pathLst>
            </a:custGeom>
            <a:ln w="12700">
              <a:solidFill>
                <a:srgbClr val="2E528F"/>
              </a:solidFill>
            </a:ln>
          </p:spPr>
          <p:txBody>
            <a:bodyPr wrap="square" lIns="0" tIns="0" rIns="0" bIns="0" rtlCol="0"/>
            <a:lstStyle/>
            <a:p>
              <a:endParaRPr/>
            </a:p>
          </p:txBody>
        </p:sp>
      </p:grpSp>
      <p:sp>
        <p:nvSpPr>
          <p:cNvPr id="40" name="object 40"/>
          <p:cNvSpPr txBox="1"/>
          <p:nvPr/>
        </p:nvSpPr>
        <p:spPr>
          <a:xfrm>
            <a:off x="7744206" y="6508191"/>
            <a:ext cx="123253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Victim</a:t>
            </a:r>
            <a:r>
              <a:rPr sz="1800" spc="5" dirty="0">
                <a:latin typeface="Calibri"/>
                <a:cs typeface="Calibri"/>
              </a:rPr>
              <a:t> </a:t>
            </a:r>
            <a:r>
              <a:rPr sz="1800" spc="-10" dirty="0">
                <a:latin typeface="Calibri"/>
                <a:cs typeface="Calibri"/>
              </a:rPr>
              <a:t>Cache</a:t>
            </a:r>
            <a:endParaRPr sz="1800">
              <a:latin typeface="Calibri"/>
              <a:cs typeface="Calibri"/>
            </a:endParaRPr>
          </a:p>
        </p:txBody>
      </p:sp>
      <p:sp>
        <p:nvSpPr>
          <p:cNvPr id="41" name="object 41"/>
          <p:cNvSpPr txBox="1"/>
          <p:nvPr/>
        </p:nvSpPr>
        <p:spPr>
          <a:xfrm>
            <a:off x="7615808" y="1705483"/>
            <a:ext cx="4081145" cy="1397635"/>
          </a:xfrm>
          <a:prstGeom prst="rect">
            <a:avLst/>
          </a:prstGeom>
        </p:spPr>
        <p:txBody>
          <a:bodyPr vert="horz" wrap="square" lIns="0" tIns="12700" rIns="0" bIns="0" rtlCol="0">
            <a:spAutoFit/>
          </a:bodyPr>
          <a:lstStyle/>
          <a:p>
            <a:pPr marL="12700" marR="5080">
              <a:lnSpc>
                <a:spcPct val="100000"/>
              </a:lnSpc>
              <a:spcBef>
                <a:spcPts val="100"/>
              </a:spcBef>
            </a:pPr>
            <a:r>
              <a:rPr sz="1800" b="1" dirty="0">
                <a:latin typeface="Calibri"/>
                <a:cs typeface="Calibri"/>
              </a:rPr>
              <a:t>Block</a:t>
            </a:r>
            <a:r>
              <a:rPr sz="1800" b="1" spc="-50" dirty="0">
                <a:latin typeface="Calibri"/>
                <a:cs typeface="Calibri"/>
              </a:rPr>
              <a:t> </a:t>
            </a:r>
            <a:r>
              <a:rPr sz="1800" b="1" dirty="0">
                <a:latin typeface="Calibri"/>
                <a:cs typeface="Calibri"/>
              </a:rPr>
              <a:t>evicted</a:t>
            </a:r>
            <a:r>
              <a:rPr sz="1800" b="1" spc="-35" dirty="0">
                <a:latin typeface="Calibri"/>
                <a:cs typeface="Calibri"/>
              </a:rPr>
              <a:t> </a:t>
            </a:r>
            <a:r>
              <a:rPr sz="1800" b="1" dirty="0">
                <a:latin typeface="Calibri"/>
                <a:cs typeface="Calibri"/>
              </a:rPr>
              <a:t>from</a:t>
            </a:r>
            <a:r>
              <a:rPr sz="1800" b="1" spc="-45" dirty="0">
                <a:latin typeface="Calibri"/>
                <a:cs typeface="Calibri"/>
              </a:rPr>
              <a:t> </a:t>
            </a:r>
            <a:r>
              <a:rPr sz="1800" b="1" dirty="0">
                <a:latin typeface="Calibri"/>
                <a:cs typeface="Calibri"/>
              </a:rPr>
              <a:t>cache</a:t>
            </a:r>
            <a:r>
              <a:rPr sz="1800" b="1" spc="-45" dirty="0">
                <a:latin typeface="Calibri"/>
                <a:cs typeface="Calibri"/>
              </a:rPr>
              <a:t> </a:t>
            </a:r>
            <a:r>
              <a:rPr sz="1800" b="1" dirty="0">
                <a:latin typeface="Calibri"/>
                <a:cs typeface="Calibri"/>
              </a:rPr>
              <a:t>goes</a:t>
            </a:r>
            <a:r>
              <a:rPr sz="1800" b="1" spc="-60" dirty="0">
                <a:latin typeface="Calibri"/>
                <a:cs typeface="Calibri"/>
              </a:rPr>
              <a:t> </a:t>
            </a:r>
            <a:r>
              <a:rPr sz="1800" b="1" dirty="0">
                <a:latin typeface="Calibri"/>
                <a:cs typeface="Calibri"/>
              </a:rPr>
              <a:t>into</a:t>
            </a:r>
            <a:r>
              <a:rPr sz="1800" b="1" spc="-40" dirty="0">
                <a:latin typeface="Calibri"/>
                <a:cs typeface="Calibri"/>
              </a:rPr>
              <a:t> </a:t>
            </a:r>
            <a:r>
              <a:rPr sz="1800" b="1" spc="-10" dirty="0">
                <a:latin typeface="Calibri"/>
                <a:cs typeface="Calibri"/>
              </a:rPr>
              <a:t>(usually </a:t>
            </a:r>
            <a:r>
              <a:rPr sz="1800" b="1" dirty="0">
                <a:latin typeface="Calibri"/>
                <a:cs typeface="Calibri"/>
              </a:rPr>
              <a:t>fully</a:t>
            </a:r>
            <a:r>
              <a:rPr sz="1800" b="1" spc="-45" dirty="0">
                <a:latin typeface="Calibri"/>
                <a:cs typeface="Calibri"/>
              </a:rPr>
              <a:t> </a:t>
            </a:r>
            <a:r>
              <a:rPr sz="1800" b="1" dirty="0">
                <a:latin typeface="Calibri"/>
                <a:cs typeface="Calibri"/>
              </a:rPr>
              <a:t>associative,</a:t>
            </a:r>
            <a:r>
              <a:rPr sz="1800" b="1" spc="-30" dirty="0">
                <a:latin typeface="Calibri"/>
                <a:cs typeface="Calibri"/>
              </a:rPr>
              <a:t> </a:t>
            </a:r>
            <a:r>
              <a:rPr sz="1800" b="1" dirty="0">
                <a:latin typeface="Calibri"/>
                <a:cs typeface="Calibri"/>
              </a:rPr>
              <a:t>small)</a:t>
            </a:r>
            <a:r>
              <a:rPr sz="1800" b="1" spc="-45" dirty="0">
                <a:latin typeface="Calibri"/>
                <a:cs typeface="Calibri"/>
              </a:rPr>
              <a:t> </a:t>
            </a:r>
            <a:r>
              <a:rPr sz="1800" b="1" dirty="0">
                <a:latin typeface="Calibri"/>
                <a:cs typeface="Calibri"/>
              </a:rPr>
              <a:t>victim</a:t>
            </a:r>
            <a:r>
              <a:rPr sz="1800" b="1" spc="-30" dirty="0">
                <a:latin typeface="Calibri"/>
                <a:cs typeface="Calibri"/>
              </a:rPr>
              <a:t> </a:t>
            </a:r>
            <a:r>
              <a:rPr sz="1800" b="1" spc="-10" dirty="0">
                <a:latin typeface="Calibri"/>
                <a:cs typeface="Calibri"/>
              </a:rPr>
              <a:t>buffer.</a:t>
            </a:r>
            <a:endParaRPr sz="1800">
              <a:latin typeface="Calibri"/>
              <a:cs typeface="Calibri"/>
            </a:endParaRPr>
          </a:p>
          <a:p>
            <a:pPr>
              <a:lnSpc>
                <a:spcPct val="100000"/>
              </a:lnSpc>
              <a:spcBef>
                <a:spcPts val="20"/>
              </a:spcBef>
            </a:pPr>
            <a:endParaRPr sz="1750">
              <a:latin typeface="Calibri"/>
              <a:cs typeface="Calibri"/>
            </a:endParaRPr>
          </a:p>
          <a:p>
            <a:pPr marL="12700">
              <a:lnSpc>
                <a:spcPct val="100000"/>
              </a:lnSpc>
            </a:pPr>
            <a:r>
              <a:rPr sz="1800" b="1" dirty="0">
                <a:latin typeface="Calibri"/>
                <a:cs typeface="Calibri"/>
              </a:rPr>
              <a:t>On</a:t>
            </a:r>
            <a:r>
              <a:rPr sz="1800" b="1" spc="-30" dirty="0">
                <a:latin typeface="Calibri"/>
                <a:cs typeface="Calibri"/>
              </a:rPr>
              <a:t> </a:t>
            </a:r>
            <a:r>
              <a:rPr sz="1800" b="1" dirty="0">
                <a:latin typeface="Calibri"/>
                <a:cs typeface="Calibri"/>
              </a:rPr>
              <a:t>next</a:t>
            </a:r>
            <a:r>
              <a:rPr sz="1800" b="1" spc="-40" dirty="0">
                <a:latin typeface="Calibri"/>
                <a:cs typeface="Calibri"/>
              </a:rPr>
              <a:t> </a:t>
            </a:r>
            <a:r>
              <a:rPr sz="1800" b="1" dirty="0">
                <a:latin typeface="Calibri"/>
                <a:cs typeface="Calibri"/>
              </a:rPr>
              <a:t>access,</a:t>
            </a:r>
            <a:r>
              <a:rPr sz="1800" b="1" spc="-45" dirty="0">
                <a:latin typeface="Calibri"/>
                <a:cs typeface="Calibri"/>
              </a:rPr>
              <a:t> </a:t>
            </a:r>
            <a:r>
              <a:rPr sz="1800" b="1" dirty="0">
                <a:latin typeface="Calibri"/>
                <a:cs typeface="Calibri"/>
              </a:rPr>
              <a:t>“victim”</a:t>
            </a:r>
            <a:r>
              <a:rPr sz="1800" b="1" spc="-25" dirty="0">
                <a:latin typeface="Calibri"/>
                <a:cs typeface="Calibri"/>
              </a:rPr>
              <a:t> </a:t>
            </a:r>
            <a:r>
              <a:rPr sz="1800" b="1" dirty="0">
                <a:latin typeface="Calibri"/>
                <a:cs typeface="Calibri"/>
              </a:rPr>
              <a:t>can</a:t>
            </a:r>
            <a:r>
              <a:rPr sz="1800" b="1" spc="-25" dirty="0">
                <a:latin typeface="Calibri"/>
                <a:cs typeface="Calibri"/>
              </a:rPr>
              <a:t> </a:t>
            </a:r>
            <a:r>
              <a:rPr sz="1800" b="1" dirty="0">
                <a:latin typeface="Calibri"/>
                <a:cs typeface="Calibri"/>
              </a:rPr>
              <a:t>be</a:t>
            </a:r>
            <a:r>
              <a:rPr sz="1800" b="1" spc="-20" dirty="0">
                <a:latin typeface="Calibri"/>
                <a:cs typeface="Calibri"/>
              </a:rPr>
              <a:t> </a:t>
            </a:r>
            <a:r>
              <a:rPr sz="1800" b="1" spc="-10" dirty="0">
                <a:latin typeface="Calibri"/>
                <a:cs typeface="Calibri"/>
              </a:rPr>
              <a:t>re-cached</a:t>
            </a:r>
            <a:endParaRPr sz="1800">
              <a:latin typeface="Calibri"/>
              <a:cs typeface="Calibri"/>
            </a:endParaRPr>
          </a:p>
          <a:p>
            <a:pPr marL="12700">
              <a:lnSpc>
                <a:spcPct val="100000"/>
              </a:lnSpc>
              <a:spcBef>
                <a:spcPts val="5"/>
              </a:spcBef>
            </a:pPr>
            <a:r>
              <a:rPr sz="1800" b="1" dirty="0">
                <a:latin typeface="Calibri"/>
                <a:cs typeface="Calibri"/>
              </a:rPr>
              <a:t>without</a:t>
            </a:r>
            <a:r>
              <a:rPr sz="1800" b="1" spc="-40" dirty="0">
                <a:latin typeface="Calibri"/>
                <a:cs typeface="Calibri"/>
              </a:rPr>
              <a:t> </a:t>
            </a:r>
            <a:r>
              <a:rPr sz="1800" b="1" dirty="0">
                <a:latin typeface="Calibri"/>
                <a:cs typeface="Calibri"/>
              </a:rPr>
              <a:t>going</a:t>
            </a:r>
            <a:r>
              <a:rPr sz="1800" b="1" spc="-25" dirty="0">
                <a:latin typeface="Calibri"/>
                <a:cs typeface="Calibri"/>
              </a:rPr>
              <a:t> </a:t>
            </a:r>
            <a:r>
              <a:rPr sz="1800" b="1" dirty="0">
                <a:latin typeface="Calibri"/>
                <a:cs typeface="Calibri"/>
              </a:rPr>
              <a:t>down</a:t>
            </a:r>
            <a:r>
              <a:rPr sz="1800" b="1" spc="-10" dirty="0">
                <a:latin typeface="Calibri"/>
                <a:cs typeface="Calibri"/>
              </a:rPr>
              <a:t> </a:t>
            </a:r>
            <a:r>
              <a:rPr sz="1800" b="1" dirty="0">
                <a:latin typeface="Calibri"/>
                <a:cs typeface="Calibri"/>
              </a:rPr>
              <a:t>the</a:t>
            </a:r>
            <a:r>
              <a:rPr sz="1800" b="1" spc="-45" dirty="0">
                <a:latin typeface="Calibri"/>
                <a:cs typeface="Calibri"/>
              </a:rPr>
              <a:t> </a:t>
            </a:r>
            <a:r>
              <a:rPr sz="1800" b="1" spc="-10" dirty="0">
                <a:latin typeface="Calibri"/>
                <a:cs typeface="Calibri"/>
              </a:rPr>
              <a:t>hierarchy.</a:t>
            </a:r>
            <a:endParaRPr sz="1800">
              <a:latin typeface="Calibri"/>
              <a:cs typeface="Calibri"/>
            </a:endParaRPr>
          </a:p>
        </p:txBody>
      </p:sp>
      <p:grpSp>
        <p:nvGrpSpPr>
          <p:cNvPr id="42" name="object 42"/>
          <p:cNvGrpSpPr/>
          <p:nvPr/>
        </p:nvGrpSpPr>
        <p:grpSpPr>
          <a:xfrm>
            <a:off x="818133" y="4760721"/>
            <a:ext cx="4594225" cy="414020"/>
            <a:chOff x="818133" y="4760721"/>
            <a:chExt cx="4594225" cy="414020"/>
          </a:xfrm>
        </p:grpSpPr>
        <p:sp>
          <p:nvSpPr>
            <p:cNvPr id="43" name="object 43"/>
            <p:cNvSpPr/>
            <p:nvPr/>
          </p:nvSpPr>
          <p:spPr>
            <a:xfrm>
              <a:off x="824483" y="4767071"/>
              <a:ext cx="1424940" cy="401320"/>
            </a:xfrm>
            <a:custGeom>
              <a:avLst/>
              <a:gdLst/>
              <a:ahLst/>
              <a:cxnLst/>
              <a:rect l="l" t="t" r="r" b="b"/>
              <a:pathLst>
                <a:path w="1424939" h="401320">
                  <a:moveTo>
                    <a:pt x="1424940" y="0"/>
                  </a:moveTo>
                  <a:lnTo>
                    <a:pt x="0" y="0"/>
                  </a:lnTo>
                  <a:lnTo>
                    <a:pt x="0" y="400811"/>
                  </a:lnTo>
                  <a:lnTo>
                    <a:pt x="1424940" y="400811"/>
                  </a:lnTo>
                  <a:lnTo>
                    <a:pt x="1424940" y="0"/>
                  </a:lnTo>
                  <a:close/>
                </a:path>
              </a:pathLst>
            </a:custGeom>
            <a:solidFill>
              <a:srgbClr val="FFFF00"/>
            </a:solidFill>
          </p:spPr>
          <p:txBody>
            <a:bodyPr wrap="square" lIns="0" tIns="0" rIns="0" bIns="0" rtlCol="0"/>
            <a:lstStyle/>
            <a:p>
              <a:endParaRPr/>
            </a:p>
          </p:txBody>
        </p:sp>
        <p:sp>
          <p:nvSpPr>
            <p:cNvPr id="44" name="object 44"/>
            <p:cNvSpPr/>
            <p:nvPr/>
          </p:nvSpPr>
          <p:spPr>
            <a:xfrm>
              <a:off x="824483" y="4767071"/>
              <a:ext cx="1424940" cy="401320"/>
            </a:xfrm>
            <a:custGeom>
              <a:avLst/>
              <a:gdLst/>
              <a:ahLst/>
              <a:cxnLst/>
              <a:rect l="l" t="t" r="r" b="b"/>
              <a:pathLst>
                <a:path w="1424939" h="401320">
                  <a:moveTo>
                    <a:pt x="0" y="400811"/>
                  </a:moveTo>
                  <a:lnTo>
                    <a:pt x="1424940" y="400811"/>
                  </a:lnTo>
                  <a:lnTo>
                    <a:pt x="1424940" y="0"/>
                  </a:lnTo>
                  <a:lnTo>
                    <a:pt x="0" y="0"/>
                  </a:lnTo>
                  <a:lnTo>
                    <a:pt x="0" y="400811"/>
                  </a:lnTo>
                  <a:close/>
                </a:path>
              </a:pathLst>
            </a:custGeom>
            <a:ln w="12699">
              <a:solidFill>
                <a:srgbClr val="2E528F"/>
              </a:solidFill>
            </a:ln>
          </p:spPr>
          <p:txBody>
            <a:bodyPr wrap="square" lIns="0" tIns="0" rIns="0" bIns="0" rtlCol="0"/>
            <a:lstStyle/>
            <a:p>
              <a:endParaRPr/>
            </a:p>
          </p:txBody>
        </p:sp>
        <p:sp>
          <p:nvSpPr>
            <p:cNvPr id="45" name="object 45"/>
            <p:cNvSpPr/>
            <p:nvPr/>
          </p:nvSpPr>
          <p:spPr>
            <a:xfrm>
              <a:off x="2420111" y="4767071"/>
              <a:ext cx="1424940" cy="401320"/>
            </a:xfrm>
            <a:custGeom>
              <a:avLst/>
              <a:gdLst/>
              <a:ahLst/>
              <a:cxnLst/>
              <a:rect l="l" t="t" r="r" b="b"/>
              <a:pathLst>
                <a:path w="1424939" h="401320">
                  <a:moveTo>
                    <a:pt x="1424939" y="0"/>
                  </a:moveTo>
                  <a:lnTo>
                    <a:pt x="0" y="0"/>
                  </a:lnTo>
                  <a:lnTo>
                    <a:pt x="0" y="400811"/>
                  </a:lnTo>
                  <a:lnTo>
                    <a:pt x="1424939" y="400811"/>
                  </a:lnTo>
                  <a:lnTo>
                    <a:pt x="1424939" y="0"/>
                  </a:lnTo>
                  <a:close/>
                </a:path>
              </a:pathLst>
            </a:custGeom>
            <a:solidFill>
              <a:srgbClr val="FF0000"/>
            </a:solidFill>
          </p:spPr>
          <p:txBody>
            <a:bodyPr wrap="square" lIns="0" tIns="0" rIns="0" bIns="0" rtlCol="0"/>
            <a:lstStyle/>
            <a:p>
              <a:endParaRPr/>
            </a:p>
          </p:txBody>
        </p:sp>
        <p:sp>
          <p:nvSpPr>
            <p:cNvPr id="46" name="object 46"/>
            <p:cNvSpPr/>
            <p:nvPr/>
          </p:nvSpPr>
          <p:spPr>
            <a:xfrm>
              <a:off x="2420111" y="4767071"/>
              <a:ext cx="1424940" cy="401320"/>
            </a:xfrm>
            <a:custGeom>
              <a:avLst/>
              <a:gdLst/>
              <a:ahLst/>
              <a:cxnLst/>
              <a:rect l="l" t="t" r="r" b="b"/>
              <a:pathLst>
                <a:path w="1424939" h="401320">
                  <a:moveTo>
                    <a:pt x="0" y="400811"/>
                  </a:moveTo>
                  <a:lnTo>
                    <a:pt x="1424939" y="400811"/>
                  </a:lnTo>
                  <a:lnTo>
                    <a:pt x="1424939" y="0"/>
                  </a:lnTo>
                  <a:lnTo>
                    <a:pt x="0" y="0"/>
                  </a:lnTo>
                  <a:lnTo>
                    <a:pt x="0" y="400811"/>
                  </a:lnTo>
                  <a:close/>
                </a:path>
              </a:pathLst>
            </a:custGeom>
            <a:ln w="12699">
              <a:solidFill>
                <a:srgbClr val="2E528F"/>
              </a:solidFill>
            </a:ln>
          </p:spPr>
          <p:txBody>
            <a:bodyPr wrap="square" lIns="0" tIns="0" rIns="0" bIns="0" rtlCol="0"/>
            <a:lstStyle/>
            <a:p>
              <a:endParaRPr/>
            </a:p>
          </p:txBody>
        </p:sp>
        <p:sp>
          <p:nvSpPr>
            <p:cNvPr id="47" name="object 47"/>
            <p:cNvSpPr/>
            <p:nvPr/>
          </p:nvSpPr>
          <p:spPr>
            <a:xfrm>
              <a:off x="3982211" y="4767071"/>
              <a:ext cx="1423670" cy="401320"/>
            </a:xfrm>
            <a:custGeom>
              <a:avLst/>
              <a:gdLst/>
              <a:ahLst/>
              <a:cxnLst/>
              <a:rect l="l" t="t" r="r" b="b"/>
              <a:pathLst>
                <a:path w="1423670" h="401320">
                  <a:moveTo>
                    <a:pt x="1423415" y="0"/>
                  </a:moveTo>
                  <a:lnTo>
                    <a:pt x="0" y="0"/>
                  </a:lnTo>
                  <a:lnTo>
                    <a:pt x="0" y="400811"/>
                  </a:lnTo>
                  <a:lnTo>
                    <a:pt x="1423415" y="400811"/>
                  </a:lnTo>
                  <a:lnTo>
                    <a:pt x="1423415" y="0"/>
                  </a:lnTo>
                  <a:close/>
                </a:path>
              </a:pathLst>
            </a:custGeom>
            <a:solidFill>
              <a:srgbClr val="7E5F00"/>
            </a:solidFill>
          </p:spPr>
          <p:txBody>
            <a:bodyPr wrap="square" lIns="0" tIns="0" rIns="0" bIns="0" rtlCol="0"/>
            <a:lstStyle/>
            <a:p>
              <a:endParaRPr/>
            </a:p>
          </p:txBody>
        </p:sp>
        <p:sp>
          <p:nvSpPr>
            <p:cNvPr id="48" name="object 48"/>
            <p:cNvSpPr/>
            <p:nvPr/>
          </p:nvSpPr>
          <p:spPr>
            <a:xfrm>
              <a:off x="3982211" y="4767071"/>
              <a:ext cx="1423670" cy="401320"/>
            </a:xfrm>
            <a:custGeom>
              <a:avLst/>
              <a:gdLst/>
              <a:ahLst/>
              <a:cxnLst/>
              <a:rect l="l" t="t" r="r" b="b"/>
              <a:pathLst>
                <a:path w="1423670" h="401320">
                  <a:moveTo>
                    <a:pt x="0" y="400811"/>
                  </a:moveTo>
                  <a:lnTo>
                    <a:pt x="1423415" y="400811"/>
                  </a:lnTo>
                  <a:lnTo>
                    <a:pt x="1423415" y="0"/>
                  </a:lnTo>
                  <a:lnTo>
                    <a:pt x="0" y="0"/>
                  </a:lnTo>
                  <a:lnTo>
                    <a:pt x="0" y="400811"/>
                  </a:lnTo>
                  <a:close/>
                </a:path>
              </a:pathLst>
            </a:custGeom>
            <a:ln w="12699">
              <a:solidFill>
                <a:srgbClr val="2E528F"/>
              </a:solidFill>
            </a:ln>
          </p:spPr>
          <p:txBody>
            <a:bodyPr wrap="square" lIns="0" tIns="0" rIns="0" bIns="0" rtlCol="0"/>
            <a:lstStyle/>
            <a:p>
              <a:endParaRPr/>
            </a:p>
          </p:txBody>
        </p:sp>
      </p:grpSp>
      <p:grpSp>
        <p:nvGrpSpPr>
          <p:cNvPr id="49" name="object 49"/>
          <p:cNvGrpSpPr/>
          <p:nvPr/>
        </p:nvGrpSpPr>
        <p:grpSpPr>
          <a:xfrm>
            <a:off x="9448545" y="5414517"/>
            <a:ext cx="1437640" cy="415290"/>
            <a:chOff x="9448545" y="5414517"/>
            <a:chExt cx="1437640" cy="415290"/>
          </a:xfrm>
        </p:grpSpPr>
        <p:sp>
          <p:nvSpPr>
            <p:cNvPr id="50" name="object 50"/>
            <p:cNvSpPr/>
            <p:nvPr/>
          </p:nvSpPr>
          <p:spPr>
            <a:xfrm>
              <a:off x="9454895" y="5420867"/>
              <a:ext cx="1424940" cy="402590"/>
            </a:xfrm>
            <a:custGeom>
              <a:avLst/>
              <a:gdLst/>
              <a:ahLst/>
              <a:cxnLst/>
              <a:rect l="l" t="t" r="r" b="b"/>
              <a:pathLst>
                <a:path w="1424940" h="402589">
                  <a:moveTo>
                    <a:pt x="1424940" y="0"/>
                  </a:moveTo>
                  <a:lnTo>
                    <a:pt x="0" y="0"/>
                  </a:lnTo>
                  <a:lnTo>
                    <a:pt x="0" y="402335"/>
                  </a:lnTo>
                  <a:lnTo>
                    <a:pt x="1424940" y="402335"/>
                  </a:lnTo>
                  <a:lnTo>
                    <a:pt x="1424940" y="0"/>
                  </a:lnTo>
                  <a:close/>
                </a:path>
              </a:pathLst>
            </a:custGeom>
            <a:solidFill>
              <a:srgbClr val="BEBEBE"/>
            </a:solidFill>
          </p:spPr>
          <p:txBody>
            <a:bodyPr wrap="square" lIns="0" tIns="0" rIns="0" bIns="0" rtlCol="0"/>
            <a:lstStyle/>
            <a:p>
              <a:endParaRPr/>
            </a:p>
          </p:txBody>
        </p:sp>
        <p:sp>
          <p:nvSpPr>
            <p:cNvPr id="51" name="object 51"/>
            <p:cNvSpPr/>
            <p:nvPr/>
          </p:nvSpPr>
          <p:spPr>
            <a:xfrm>
              <a:off x="9454895" y="5420867"/>
              <a:ext cx="1424940" cy="402590"/>
            </a:xfrm>
            <a:custGeom>
              <a:avLst/>
              <a:gdLst/>
              <a:ahLst/>
              <a:cxnLst/>
              <a:rect l="l" t="t" r="r" b="b"/>
              <a:pathLst>
                <a:path w="1424940" h="402589">
                  <a:moveTo>
                    <a:pt x="0" y="402335"/>
                  </a:moveTo>
                  <a:lnTo>
                    <a:pt x="1424940" y="402335"/>
                  </a:lnTo>
                  <a:lnTo>
                    <a:pt x="1424940" y="0"/>
                  </a:lnTo>
                  <a:lnTo>
                    <a:pt x="0" y="0"/>
                  </a:lnTo>
                  <a:lnTo>
                    <a:pt x="0" y="402335"/>
                  </a:lnTo>
                  <a:close/>
                </a:path>
              </a:pathLst>
            </a:custGeom>
            <a:ln w="12699">
              <a:solidFill>
                <a:srgbClr val="2E528F"/>
              </a:solidFill>
            </a:ln>
          </p:spPr>
          <p:txBody>
            <a:bodyPr wrap="square" lIns="0" tIns="0" rIns="0" bIns="0" rtlCol="0"/>
            <a:lstStyle/>
            <a:p>
              <a:endParaRPr/>
            </a:p>
          </p:txBody>
        </p:sp>
      </p:grpSp>
      <p:sp>
        <p:nvSpPr>
          <p:cNvPr id="52" name="object 52"/>
          <p:cNvSpPr/>
          <p:nvPr/>
        </p:nvSpPr>
        <p:spPr>
          <a:xfrm>
            <a:off x="6328410" y="4948808"/>
            <a:ext cx="3583940" cy="705485"/>
          </a:xfrm>
          <a:custGeom>
            <a:avLst/>
            <a:gdLst/>
            <a:ahLst/>
            <a:cxnLst/>
            <a:rect l="l" t="t" r="r" b="b"/>
            <a:pathLst>
              <a:path w="3583940" h="705485">
                <a:moveTo>
                  <a:pt x="1568577" y="669747"/>
                </a:moveTo>
                <a:lnTo>
                  <a:pt x="112737" y="57581"/>
                </a:lnTo>
                <a:lnTo>
                  <a:pt x="115862" y="50165"/>
                </a:lnTo>
                <a:lnTo>
                  <a:pt x="127508" y="22479"/>
                </a:lnTo>
                <a:lnTo>
                  <a:pt x="0" y="30861"/>
                </a:lnTo>
                <a:lnTo>
                  <a:pt x="83185" y="127889"/>
                </a:lnTo>
                <a:lnTo>
                  <a:pt x="97955" y="92735"/>
                </a:lnTo>
                <a:lnTo>
                  <a:pt x="1553718" y="704875"/>
                </a:lnTo>
                <a:lnTo>
                  <a:pt x="1568577" y="669747"/>
                </a:lnTo>
                <a:close/>
              </a:path>
              <a:path w="3583940" h="705485">
                <a:moveTo>
                  <a:pt x="3583686" y="653681"/>
                </a:moveTo>
                <a:lnTo>
                  <a:pt x="3581844" y="652208"/>
                </a:lnTo>
                <a:lnTo>
                  <a:pt x="3483991" y="573659"/>
                </a:lnTo>
                <a:lnTo>
                  <a:pt x="3475939" y="610933"/>
                </a:lnTo>
                <a:lnTo>
                  <a:pt x="645668" y="0"/>
                </a:lnTo>
                <a:lnTo>
                  <a:pt x="637540" y="37338"/>
                </a:lnTo>
                <a:lnTo>
                  <a:pt x="3467887" y="648195"/>
                </a:lnTo>
                <a:lnTo>
                  <a:pt x="3459861" y="685419"/>
                </a:lnTo>
                <a:lnTo>
                  <a:pt x="3583686" y="653681"/>
                </a:lnTo>
                <a:close/>
              </a:path>
            </a:pathLst>
          </a:custGeom>
          <a:solidFill>
            <a:srgbClr val="4471C4"/>
          </a:solidFill>
        </p:spPr>
        <p:txBody>
          <a:bodyPr wrap="square" lIns="0" tIns="0" rIns="0" bIns="0" rtlCol="0"/>
          <a:lstStyle/>
          <a:p>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9604" y="411556"/>
            <a:ext cx="4942205" cy="697230"/>
          </a:xfrm>
          <a:prstGeom prst="rect">
            <a:avLst/>
          </a:prstGeom>
        </p:spPr>
        <p:txBody>
          <a:bodyPr vert="horz" wrap="square" lIns="0" tIns="13335" rIns="0" bIns="0" rtlCol="0">
            <a:spAutoFit/>
          </a:bodyPr>
          <a:lstStyle/>
          <a:p>
            <a:pPr marL="12700">
              <a:lnSpc>
                <a:spcPct val="100000"/>
              </a:lnSpc>
              <a:spcBef>
                <a:spcPts val="105"/>
              </a:spcBef>
            </a:pPr>
            <a:r>
              <a:rPr dirty="0"/>
              <a:t>Victim</a:t>
            </a:r>
            <a:r>
              <a:rPr spc="-25" dirty="0"/>
              <a:t> </a:t>
            </a:r>
            <a:r>
              <a:rPr spc="-10" dirty="0"/>
              <a:t>Caches/Buffers</a:t>
            </a:r>
          </a:p>
        </p:txBody>
      </p:sp>
      <p:grpSp>
        <p:nvGrpSpPr>
          <p:cNvPr id="3" name="object 3"/>
          <p:cNvGrpSpPr/>
          <p:nvPr/>
        </p:nvGrpSpPr>
        <p:grpSpPr>
          <a:xfrm>
            <a:off x="185928" y="1687067"/>
            <a:ext cx="7054850" cy="4836160"/>
            <a:chOff x="185928" y="1687067"/>
            <a:chExt cx="7054850" cy="4836160"/>
          </a:xfrm>
        </p:grpSpPr>
        <p:sp>
          <p:nvSpPr>
            <p:cNvPr id="4" name="object 4"/>
            <p:cNvSpPr/>
            <p:nvPr/>
          </p:nvSpPr>
          <p:spPr>
            <a:xfrm>
              <a:off x="185928" y="2400299"/>
              <a:ext cx="7054850" cy="4122420"/>
            </a:xfrm>
            <a:custGeom>
              <a:avLst/>
              <a:gdLst/>
              <a:ahLst/>
              <a:cxnLst/>
              <a:rect l="l" t="t" r="r" b="b"/>
              <a:pathLst>
                <a:path w="7054850" h="4122420">
                  <a:moveTo>
                    <a:pt x="7054596" y="0"/>
                  </a:moveTo>
                  <a:lnTo>
                    <a:pt x="0" y="0"/>
                  </a:lnTo>
                  <a:lnTo>
                    <a:pt x="0" y="4122420"/>
                  </a:lnTo>
                  <a:lnTo>
                    <a:pt x="7054596" y="4122420"/>
                  </a:lnTo>
                  <a:lnTo>
                    <a:pt x="7054596" y="0"/>
                  </a:lnTo>
                  <a:close/>
                </a:path>
              </a:pathLst>
            </a:custGeom>
            <a:solidFill>
              <a:srgbClr val="4471C4"/>
            </a:solidFill>
          </p:spPr>
          <p:txBody>
            <a:bodyPr wrap="square" lIns="0" tIns="0" rIns="0" bIns="0" rtlCol="0"/>
            <a:lstStyle/>
            <a:p>
              <a:endParaRPr/>
            </a:p>
          </p:txBody>
        </p:sp>
        <p:sp>
          <p:nvSpPr>
            <p:cNvPr id="5" name="object 5"/>
            <p:cNvSpPr/>
            <p:nvPr/>
          </p:nvSpPr>
          <p:spPr>
            <a:xfrm>
              <a:off x="316992" y="2581655"/>
              <a:ext cx="6753225" cy="3735704"/>
            </a:xfrm>
            <a:custGeom>
              <a:avLst/>
              <a:gdLst/>
              <a:ahLst/>
              <a:cxnLst/>
              <a:rect l="l" t="t" r="r" b="b"/>
              <a:pathLst>
                <a:path w="6753225" h="3735704">
                  <a:moveTo>
                    <a:pt x="6752844" y="2985516"/>
                  </a:moveTo>
                  <a:lnTo>
                    <a:pt x="0" y="2985516"/>
                  </a:lnTo>
                  <a:lnTo>
                    <a:pt x="0" y="3735324"/>
                  </a:lnTo>
                  <a:lnTo>
                    <a:pt x="6752844" y="3735324"/>
                  </a:lnTo>
                  <a:lnTo>
                    <a:pt x="6752844" y="2985516"/>
                  </a:lnTo>
                  <a:close/>
                </a:path>
                <a:path w="6753225" h="3735704">
                  <a:moveTo>
                    <a:pt x="6752844" y="2001012"/>
                  </a:moveTo>
                  <a:lnTo>
                    <a:pt x="0" y="2001012"/>
                  </a:lnTo>
                  <a:lnTo>
                    <a:pt x="0" y="2750820"/>
                  </a:lnTo>
                  <a:lnTo>
                    <a:pt x="6752844" y="2750820"/>
                  </a:lnTo>
                  <a:lnTo>
                    <a:pt x="6752844" y="2001012"/>
                  </a:lnTo>
                  <a:close/>
                </a:path>
                <a:path w="6753225" h="3735704">
                  <a:moveTo>
                    <a:pt x="6752844" y="986040"/>
                  </a:moveTo>
                  <a:lnTo>
                    <a:pt x="0" y="986040"/>
                  </a:lnTo>
                  <a:lnTo>
                    <a:pt x="0" y="1734312"/>
                  </a:lnTo>
                  <a:lnTo>
                    <a:pt x="6752844" y="1734312"/>
                  </a:lnTo>
                  <a:lnTo>
                    <a:pt x="6752844" y="986040"/>
                  </a:lnTo>
                  <a:close/>
                </a:path>
                <a:path w="6753225" h="3735704">
                  <a:moveTo>
                    <a:pt x="6752844" y="0"/>
                  </a:moveTo>
                  <a:lnTo>
                    <a:pt x="0" y="0"/>
                  </a:lnTo>
                  <a:lnTo>
                    <a:pt x="0" y="749808"/>
                  </a:lnTo>
                  <a:lnTo>
                    <a:pt x="6752844" y="749808"/>
                  </a:lnTo>
                  <a:lnTo>
                    <a:pt x="6752844" y="0"/>
                  </a:lnTo>
                  <a:close/>
                </a:path>
              </a:pathLst>
            </a:custGeom>
            <a:solidFill>
              <a:srgbClr val="8FAADC"/>
            </a:solidFill>
          </p:spPr>
          <p:txBody>
            <a:bodyPr wrap="square" lIns="0" tIns="0" rIns="0" bIns="0" rtlCol="0"/>
            <a:lstStyle/>
            <a:p>
              <a:endParaRPr/>
            </a:p>
          </p:txBody>
        </p:sp>
        <p:sp>
          <p:nvSpPr>
            <p:cNvPr id="6" name="object 6"/>
            <p:cNvSpPr/>
            <p:nvPr/>
          </p:nvSpPr>
          <p:spPr>
            <a:xfrm>
              <a:off x="740664" y="1687080"/>
              <a:ext cx="4761230" cy="4836160"/>
            </a:xfrm>
            <a:custGeom>
              <a:avLst/>
              <a:gdLst/>
              <a:ahLst/>
              <a:cxnLst/>
              <a:rect l="l" t="t" r="r" b="b"/>
              <a:pathLst>
                <a:path w="4761230" h="4836159">
                  <a:moveTo>
                    <a:pt x="1568196" y="3048"/>
                  </a:moveTo>
                  <a:lnTo>
                    <a:pt x="0" y="3048"/>
                  </a:lnTo>
                  <a:lnTo>
                    <a:pt x="0" y="4835639"/>
                  </a:lnTo>
                  <a:lnTo>
                    <a:pt x="1568196" y="4835639"/>
                  </a:lnTo>
                  <a:lnTo>
                    <a:pt x="1568196" y="3048"/>
                  </a:lnTo>
                  <a:close/>
                </a:path>
                <a:path w="4761230" h="4836159">
                  <a:moveTo>
                    <a:pt x="3163824" y="0"/>
                  </a:moveTo>
                  <a:lnTo>
                    <a:pt x="1594104" y="0"/>
                  </a:lnTo>
                  <a:lnTo>
                    <a:pt x="1594104" y="4832591"/>
                  </a:lnTo>
                  <a:lnTo>
                    <a:pt x="3163824" y="4832591"/>
                  </a:lnTo>
                  <a:lnTo>
                    <a:pt x="3163824" y="0"/>
                  </a:lnTo>
                  <a:close/>
                </a:path>
                <a:path w="4761230" h="4836159">
                  <a:moveTo>
                    <a:pt x="4760976" y="3048"/>
                  </a:moveTo>
                  <a:lnTo>
                    <a:pt x="3192780" y="3048"/>
                  </a:lnTo>
                  <a:lnTo>
                    <a:pt x="3192780" y="4835639"/>
                  </a:lnTo>
                  <a:lnTo>
                    <a:pt x="4760976" y="4835639"/>
                  </a:lnTo>
                  <a:lnTo>
                    <a:pt x="4760976" y="3048"/>
                  </a:lnTo>
                  <a:close/>
                </a:path>
              </a:pathLst>
            </a:custGeom>
            <a:solidFill>
              <a:srgbClr val="ACB8C9">
                <a:alpha val="39999"/>
              </a:srgbClr>
            </a:solidFill>
          </p:spPr>
          <p:txBody>
            <a:bodyPr wrap="square" lIns="0" tIns="0" rIns="0" bIns="0" rtlCol="0"/>
            <a:lstStyle/>
            <a:p>
              <a:endParaRPr/>
            </a:p>
          </p:txBody>
        </p:sp>
        <p:sp>
          <p:nvSpPr>
            <p:cNvPr id="7" name="object 7"/>
            <p:cNvSpPr/>
            <p:nvPr/>
          </p:nvSpPr>
          <p:spPr>
            <a:xfrm>
              <a:off x="2404872" y="2717291"/>
              <a:ext cx="1424940" cy="402590"/>
            </a:xfrm>
            <a:custGeom>
              <a:avLst/>
              <a:gdLst/>
              <a:ahLst/>
              <a:cxnLst/>
              <a:rect l="l" t="t" r="r" b="b"/>
              <a:pathLst>
                <a:path w="1424939" h="402589">
                  <a:moveTo>
                    <a:pt x="1424939" y="0"/>
                  </a:moveTo>
                  <a:lnTo>
                    <a:pt x="0" y="0"/>
                  </a:lnTo>
                  <a:lnTo>
                    <a:pt x="0" y="402336"/>
                  </a:lnTo>
                  <a:lnTo>
                    <a:pt x="1424939" y="402336"/>
                  </a:lnTo>
                  <a:lnTo>
                    <a:pt x="1424939" y="0"/>
                  </a:lnTo>
                  <a:close/>
                </a:path>
              </a:pathLst>
            </a:custGeom>
            <a:solidFill>
              <a:srgbClr val="DAE2F3"/>
            </a:solidFill>
          </p:spPr>
          <p:txBody>
            <a:bodyPr wrap="square" lIns="0" tIns="0" rIns="0" bIns="0" rtlCol="0"/>
            <a:lstStyle/>
            <a:p>
              <a:endParaRPr/>
            </a:p>
          </p:txBody>
        </p:sp>
        <p:sp>
          <p:nvSpPr>
            <p:cNvPr id="8" name="object 8"/>
            <p:cNvSpPr/>
            <p:nvPr/>
          </p:nvSpPr>
          <p:spPr>
            <a:xfrm>
              <a:off x="2404872" y="2717291"/>
              <a:ext cx="1424940" cy="402590"/>
            </a:xfrm>
            <a:custGeom>
              <a:avLst/>
              <a:gdLst/>
              <a:ahLst/>
              <a:cxnLst/>
              <a:rect l="l" t="t" r="r" b="b"/>
              <a:pathLst>
                <a:path w="1424939" h="402589">
                  <a:moveTo>
                    <a:pt x="0" y="402336"/>
                  </a:moveTo>
                  <a:lnTo>
                    <a:pt x="1424939" y="402336"/>
                  </a:lnTo>
                  <a:lnTo>
                    <a:pt x="1424939" y="0"/>
                  </a:lnTo>
                  <a:lnTo>
                    <a:pt x="0" y="0"/>
                  </a:lnTo>
                  <a:lnTo>
                    <a:pt x="0" y="402336"/>
                  </a:lnTo>
                  <a:close/>
                </a:path>
              </a:pathLst>
            </a:custGeom>
            <a:ln w="12700">
              <a:solidFill>
                <a:srgbClr val="2E528F"/>
              </a:solidFill>
            </a:ln>
          </p:spPr>
          <p:txBody>
            <a:bodyPr wrap="square" lIns="0" tIns="0" rIns="0" bIns="0" rtlCol="0"/>
            <a:lstStyle/>
            <a:p>
              <a:endParaRPr/>
            </a:p>
          </p:txBody>
        </p:sp>
        <p:sp>
          <p:nvSpPr>
            <p:cNvPr id="9" name="object 9"/>
            <p:cNvSpPr/>
            <p:nvPr/>
          </p:nvSpPr>
          <p:spPr>
            <a:xfrm>
              <a:off x="809244" y="2717291"/>
              <a:ext cx="1424940" cy="402590"/>
            </a:xfrm>
            <a:custGeom>
              <a:avLst/>
              <a:gdLst/>
              <a:ahLst/>
              <a:cxnLst/>
              <a:rect l="l" t="t" r="r" b="b"/>
              <a:pathLst>
                <a:path w="1424939" h="402589">
                  <a:moveTo>
                    <a:pt x="1424940" y="0"/>
                  </a:moveTo>
                  <a:lnTo>
                    <a:pt x="0" y="0"/>
                  </a:lnTo>
                  <a:lnTo>
                    <a:pt x="0" y="402336"/>
                  </a:lnTo>
                  <a:lnTo>
                    <a:pt x="1424940" y="402336"/>
                  </a:lnTo>
                  <a:lnTo>
                    <a:pt x="1424940" y="0"/>
                  </a:lnTo>
                  <a:close/>
                </a:path>
              </a:pathLst>
            </a:custGeom>
            <a:solidFill>
              <a:srgbClr val="DAE2F3"/>
            </a:solidFill>
          </p:spPr>
          <p:txBody>
            <a:bodyPr wrap="square" lIns="0" tIns="0" rIns="0" bIns="0" rtlCol="0"/>
            <a:lstStyle/>
            <a:p>
              <a:endParaRPr/>
            </a:p>
          </p:txBody>
        </p:sp>
        <p:sp>
          <p:nvSpPr>
            <p:cNvPr id="10" name="object 10"/>
            <p:cNvSpPr/>
            <p:nvPr/>
          </p:nvSpPr>
          <p:spPr>
            <a:xfrm>
              <a:off x="809244" y="2717291"/>
              <a:ext cx="1424940" cy="402590"/>
            </a:xfrm>
            <a:custGeom>
              <a:avLst/>
              <a:gdLst/>
              <a:ahLst/>
              <a:cxnLst/>
              <a:rect l="l" t="t" r="r" b="b"/>
              <a:pathLst>
                <a:path w="1424939" h="402589">
                  <a:moveTo>
                    <a:pt x="0" y="402336"/>
                  </a:moveTo>
                  <a:lnTo>
                    <a:pt x="1424940" y="402336"/>
                  </a:lnTo>
                  <a:lnTo>
                    <a:pt x="1424940" y="0"/>
                  </a:lnTo>
                  <a:lnTo>
                    <a:pt x="0" y="0"/>
                  </a:lnTo>
                  <a:lnTo>
                    <a:pt x="0" y="402336"/>
                  </a:lnTo>
                  <a:close/>
                </a:path>
              </a:pathLst>
            </a:custGeom>
            <a:ln w="12700">
              <a:solidFill>
                <a:srgbClr val="2E528F"/>
              </a:solidFill>
            </a:ln>
          </p:spPr>
          <p:txBody>
            <a:bodyPr wrap="square" lIns="0" tIns="0" rIns="0" bIns="0" rtlCol="0"/>
            <a:lstStyle/>
            <a:p>
              <a:endParaRPr/>
            </a:p>
          </p:txBody>
        </p:sp>
        <p:sp>
          <p:nvSpPr>
            <p:cNvPr id="11" name="object 11"/>
            <p:cNvSpPr/>
            <p:nvPr/>
          </p:nvSpPr>
          <p:spPr>
            <a:xfrm>
              <a:off x="3970019" y="2717291"/>
              <a:ext cx="1424940" cy="402590"/>
            </a:xfrm>
            <a:custGeom>
              <a:avLst/>
              <a:gdLst/>
              <a:ahLst/>
              <a:cxnLst/>
              <a:rect l="l" t="t" r="r" b="b"/>
              <a:pathLst>
                <a:path w="1424939" h="402589">
                  <a:moveTo>
                    <a:pt x="1424939" y="0"/>
                  </a:moveTo>
                  <a:lnTo>
                    <a:pt x="0" y="0"/>
                  </a:lnTo>
                  <a:lnTo>
                    <a:pt x="0" y="402336"/>
                  </a:lnTo>
                  <a:lnTo>
                    <a:pt x="1424939" y="402336"/>
                  </a:lnTo>
                  <a:lnTo>
                    <a:pt x="1424939" y="0"/>
                  </a:lnTo>
                  <a:close/>
                </a:path>
              </a:pathLst>
            </a:custGeom>
            <a:solidFill>
              <a:srgbClr val="DAE2F3"/>
            </a:solidFill>
          </p:spPr>
          <p:txBody>
            <a:bodyPr wrap="square" lIns="0" tIns="0" rIns="0" bIns="0" rtlCol="0"/>
            <a:lstStyle/>
            <a:p>
              <a:endParaRPr/>
            </a:p>
          </p:txBody>
        </p:sp>
        <p:sp>
          <p:nvSpPr>
            <p:cNvPr id="12" name="object 12"/>
            <p:cNvSpPr/>
            <p:nvPr/>
          </p:nvSpPr>
          <p:spPr>
            <a:xfrm>
              <a:off x="3970019" y="2717291"/>
              <a:ext cx="1424940" cy="402590"/>
            </a:xfrm>
            <a:custGeom>
              <a:avLst/>
              <a:gdLst/>
              <a:ahLst/>
              <a:cxnLst/>
              <a:rect l="l" t="t" r="r" b="b"/>
              <a:pathLst>
                <a:path w="1424939" h="402589">
                  <a:moveTo>
                    <a:pt x="0" y="402336"/>
                  </a:moveTo>
                  <a:lnTo>
                    <a:pt x="1424939" y="402336"/>
                  </a:lnTo>
                  <a:lnTo>
                    <a:pt x="1424939" y="0"/>
                  </a:lnTo>
                  <a:lnTo>
                    <a:pt x="0" y="0"/>
                  </a:lnTo>
                  <a:lnTo>
                    <a:pt x="0" y="402336"/>
                  </a:lnTo>
                  <a:close/>
                </a:path>
              </a:pathLst>
            </a:custGeom>
            <a:ln w="12700">
              <a:solidFill>
                <a:srgbClr val="2E528F"/>
              </a:solidFill>
            </a:ln>
          </p:spPr>
          <p:txBody>
            <a:bodyPr wrap="square" lIns="0" tIns="0" rIns="0" bIns="0" rtlCol="0"/>
            <a:lstStyle/>
            <a:p>
              <a:endParaRPr/>
            </a:p>
          </p:txBody>
        </p:sp>
        <p:sp>
          <p:nvSpPr>
            <p:cNvPr id="13" name="object 13"/>
            <p:cNvSpPr/>
            <p:nvPr/>
          </p:nvSpPr>
          <p:spPr>
            <a:xfrm>
              <a:off x="809244" y="3747516"/>
              <a:ext cx="1424940" cy="401320"/>
            </a:xfrm>
            <a:custGeom>
              <a:avLst/>
              <a:gdLst/>
              <a:ahLst/>
              <a:cxnLst/>
              <a:rect l="l" t="t" r="r" b="b"/>
              <a:pathLst>
                <a:path w="1424939" h="401320">
                  <a:moveTo>
                    <a:pt x="1424940" y="0"/>
                  </a:moveTo>
                  <a:lnTo>
                    <a:pt x="0" y="0"/>
                  </a:lnTo>
                  <a:lnTo>
                    <a:pt x="0" y="400812"/>
                  </a:lnTo>
                  <a:lnTo>
                    <a:pt x="1424940" y="400812"/>
                  </a:lnTo>
                  <a:lnTo>
                    <a:pt x="1424940" y="0"/>
                  </a:lnTo>
                  <a:close/>
                </a:path>
              </a:pathLst>
            </a:custGeom>
            <a:solidFill>
              <a:srgbClr val="DAE2F3"/>
            </a:solidFill>
          </p:spPr>
          <p:txBody>
            <a:bodyPr wrap="square" lIns="0" tIns="0" rIns="0" bIns="0" rtlCol="0"/>
            <a:lstStyle/>
            <a:p>
              <a:endParaRPr/>
            </a:p>
          </p:txBody>
        </p:sp>
        <p:sp>
          <p:nvSpPr>
            <p:cNvPr id="14" name="object 14"/>
            <p:cNvSpPr/>
            <p:nvPr/>
          </p:nvSpPr>
          <p:spPr>
            <a:xfrm>
              <a:off x="809244" y="3747516"/>
              <a:ext cx="1424940" cy="401320"/>
            </a:xfrm>
            <a:custGeom>
              <a:avLst/>
              <a:gdLst/>
              <a:ahLst/>
              <a:cxnLst/>
              <a:rect l="l" t="t" r="r" b="b"/>
              <a:pathLst>
                <a:path w="1424939" h="401320">
                  <a:moveTo>
                    <a:pt x="0" y="400812"/>
                  </a:moveTo>
                  <a:lnTo>
                    <a:pt x="1424940" y="400812"/>
                  </a:lnTo>
                  <a:lnTo>
                    <a:pt x="1424940" y="0"/>
                  </a:lnTo>
                  <a:lnTo>
                    <a:pt x="0" y="0"/>
                  </a:lnTo>
                  <a:lnTo>
                    <a:pt x="0" y="400812"/>
                  </a:lnTo>
                  <a:close/>
                </a:path>
              </a:pathLst>
            </a:custGeom>
            <a:ln w="12700">
              <a:solidFill>
                <a:srgbClr val="2E528F"/>
              </a:solidFill>
            </a:ln>
          </p:spPr>
          <p:txBody>
            <a:bodyPr wrap="square" lIns="0" tIns="0" rIns="0" bIns="0" rtlCol="0"/>
            <a:lstStyle/>
            <a:p>
              <a:endParaRPr/>
            </a:p>
          </p:txBody>
        </p:sp>
        <p:sp>
          <p:nvSpPr>
            <p:cNvPr id="15" name="object 15"/>
            <p:cNvSpPr/>
            <p:nvPr/>
          </p:nvSpPr>
          <p:spPr>
            <a:xfrm>
              <a:off x="2404872" y="3747516"/>
              <a:ext cx="1424940" cy="401320"/>
            </a:xfrm>
            <a:custGeom>
              <a:avLst/>
              <a:gdLst/>
              <a:ahLst/>
              <a:cxnLst/>
              <a:rect l="l" t="t" r="r" b="b"/>
              <a:pathLst>
                <a:path w="1424939" h="401320">
                  <a:moveTo>
                    <a:pt x="1424939" y="0"/>
                  </a:moveTo>
                  <a:lnTo>
                    <a:pt x="0" y="0"/>
                  </a:lnTo>
                  <a:lnTo>
                    <a:pt x="0" y="400812"/>
                  </a:lnTo>
                  <a:lnTo>
                    <a:pt x="1424939" y="400812"/>
                  </a:lnTo>
                  <a:lnTo>
                    <a:pt x="1424939" y="0"/>
                  </a:lnTo>
                  <a:close/>
                </a:path>
              </a:pathLst>
            </a:custGeom>
            <a:solidFill>
              <a:srgbClr val="DAE2F3"/>
            </a:solidFill>
          </p:spPr>
          <p:txBody>
            <a:bodyPr wrap="square" lIns="0" tIns="0" rIns="0" bIns="0" rtlCol="0"/>
            <a:lstStyle/>
            <a:p>
              <a:endParaRPr/>
            </a:p>
          </p:txBody>
        </p:sp>
        <p:sp>
          <p:nvSpPr>
            <p:cNvPr id="16" name="object 16"/>
            <p:cNvSpPr/>
            <p:nvPr/>
          </p:nvSpPr>
          <p:spPr>
            <a:xfrm>
              <a:off x="2404872" y="3747516"/>
              <a:ext cx="1424940" cy="401320"/>
            </a:xfrm>
            <a:custGeom>
              <a:avLst/>
              <a:gdLst/>
              <a:ahLst/>
              <a:cxnLst/>
              <a:rect l="l" t="t" r="r" b="b"/>
              <a:pathLst>
                <a:path w="1424939" h="401320">
                  <a:moveTo>
                    <a:pt x="0" y="400812"/>
                  </a:moveTo>
                  <a:lnTo>
                    <a:pt x="1424939" y="400812"/>
                  </a:lnTo>
                  <a:lnTo>
                    <a:pt x="1424939" y="0"/>
                  </a:lnTo>
                  <a:lnTo>
                    <a:pt x="0" y="0"/>
                  </a:lnTo>
                  <a:lnTo>
                    <a:pt x="0" y="400812"/>
                  </a:lnTo>
                  <a:close/>
                </a:path>
              </a:pathLst>
            </a:custGeom>
            <a:ln w="12699">
              <a:solidFill>
                <a:srgbClr val="2E528F"/>
              </a:solidFill>
            </a:ln>
          </p:spPr>
          <p:txBody>
            <a:bodyPr wrap="square" lIns="0" tIns="0" rIns="0" bIns="0" rtlCol="0"/>
            <a:lstStyle/>
            <a:p>
              <a:endParaRPr/>
            </a:p>
          </p:txBody>
        </p:sp>
        <p:sp>
          <p:nvSpPr>
            <p:cNvPr id="17" name="object 17"/>
            <p:cNvSpPr/>
            <p:nvPr/>
          </p:nvSpPr>
          <p:spPr>
            <a:xfrm>
              <a:off x="3970019" y="3747516"/>
              <a:ext cx="1424940" cy="401320"/>
            </a:xfrm>
            <a:custGeom>
              <a:avLst/>
              <a:gdLst/>
              <a:ahLst/>
              <a:cxnLst/>
              <a:rect l="l" t="t" r="r" b="b"/>
              <a:pathLst>
                <a:path w="1424939" h="401320">
                  <a:moveTo>
                    <a:pt x="1424939" y="0"/>
                  </a:moveTo>
                  <a:lnTo>
                    <a:pt x="0" y="0"/>
                  </a:lnTo>
                  <a:lnTo>
                    <a:pt x="0" y="400812"/>
                  </a:lnTo>
                  <a:lnTo>
                    <a:pt x="1424939" y="400812"/>
                  </a:lnTo>
                  <a:lnTo>
                    <a:pt x="1424939" y="0"/>
                  </a:lnTo>
                  <a:close/>
                </a:path>
              </a:pathLst>
            </a:custGeom>
            <a:solidFill>
              <a:srgbClr val="DAE2F3"/>
            </a:solidFill>
          </p:spPr>
          <p:txBody>
            <a:bodyPr wrap="square" lIns="0" tIns="0" rIns="0" bIns="0" rtlCol="0"/>
            <a:lstStyle/>
            <a:p>
              <a:endParaRPr/>
            </a:p>
          </p:txBody>
        </p:sp>
        <p:sp>
          <p:nvSpPr>
            <p:cNvPr id="18" name="object 18"/>
            <p:cNvSpPr/>
            <p:nvPr/>
          </p:nvSpPr>
          <p:spPr>
            <a:xfrm>
              <a:off x="813815" y="3747516"/>
              <a:ext cx="4584700" cy="1432560"/>
            </a:xfrm>
            <a:custGeom>
              <a:avLst/>
              <a:gdLst/>
              <a:ahLst/>
              <a:cxnLst/>
              <a:rect l="l" t="t" r="r" b="b"/>
              <a:pathLst>
                <a:path w="4584700" h="1432560">
                  <a:moveTo>
                    <a:pt x="3156204" y="400812"/>
                  </a:moveTo>
                  <a:lnTo>
                    <a:pt x="4581144" y="400812"/>
                  </a:lnTo>
                  <a:lnTo>
                    <a:pt x="4581144" y="0"/>
                  </a:lnTo>
                  <a:lnTo>
                    <a:pt x="3156204" y="0"/>
                  </a:lnTo>
                  <a:lnTo>
                    <a:pt x="3156204" y="400812"/>
                  </a:lnTo>
                  <a:close/>
                </a:path>
                <a:path w="4584700" h="1432560">
                  <a:moveTo>
                    <a:pt x="0" y="1432560"/>
                  </a:moveTo>
                  <a:lnTo>
                    <a:pt x="1423416" y="1432560"/>
                  </a:lnTo>
                  <a:lnTo>
                    <a:pt x="1423416" y="1030224"/>
                  </a:lnTo>
                  <a:lnTo>
                    <a:pt x="0" y="1030224"/>
                  </a:lnTo>
                  <a:lnTo>
                    <a:pt x="0" y="1432560"/>
                  </a:lnTo>
                  <a:close/>
                </a:path>
                <a:path w="4584700" h="1432560">
                  <a:moveTo>
                    <a:pt x="1594104" y="1432560"/>
                  </a:moveTo>
                  <a:lnTo>
                    <a:pt x="3019044" y="1432560"/>
                  </a:lnTo>
                  <a:lnTo>
                    <a:pt x="3019044" y="1030224"/>
                  </a:lnTo>
                  <a:lnTo>
                    <a:pt x="1594104" y="1030224"/>
                  </a:lnTo>
                  <a:lnTo>
                    <a:pt x="1594104" y="1432560"/>
                  </a:lnTo>
                  <a:close/>
                </a:path>
                <a:path w="4584700" h="1432560">
                  <a:moveTo>
                    <a:pt x="3159252" y="1432560"/>
                  </a:moveTo>
                  <a:lnTo>
                    <a:pt x="4584192" y="1432560"/>
                  </a:lnTo>
                  <a:lnTo>
                    <a:pt x="4584192" y="1030224"/>
                  </a:lnTo>
                  <a:lnTo>
                    <a:pt x="3159252" y="1030224"/>
                  </a:lnTo>
                  <a:lnTo>
                    <a:pt x="3159252" y="1432560"/>
                  </a:lnTo>
                  <a:close/>
                </a:path>
              </a:pathLst>
            </a:custGeom>
            <a:ln w="12700">
              <a:solidFill>
                <a:srgbClr val="2E528F"/>
              </a:solidFill>
            </a:ln>
          </p:spPr>
          <p:txBody>
            <a:bodyPr wrap="square" lIns="0" tIns="0" rIns="0" bIns="0" rtlCol="0"/>
            <a:lstStyle/>
            <a:p>
              <a:endParaRPr/>
            </a:p>
          </p:txBody>
        </p:sp>
        <p:sp>
          <p:nvSpPr>
            <p:cNvPr id="19" name="object 19"/>
            <p:cNvSpPr/>
            <p:nvPr/>
          </p:nvSpPr>
          <p:spPr>
            <a:xfrm>
              <a:off x="816864" y="5730239"/>
              <a:ext cx="1423670" cy="401320"/>
            </a:xfrm>
            <a:custGeom>
              <a:avLst/>
              <a:gdLst/>
              <a:ahLst/>
              <a:cxnLst/>
              <a:rect l="l" t="t" r="r" b="b"/>
              <a:pathLst>
                <a:path w="1423670" h="401320">
                  <a:moveTo>
                    <a:pt x="1423415" y="0"/>
                  </a:moveTo>
                  <a:lnTo>
                    <a:pt x="0" y="0"/>
                  </a:lnTo>
                  <a:lnTo>
                    <a:pt x="0" y="400812"/>
                  </a:lnTo>
                  <a:lnTo>
                    <a:pt x="1423415" y="400812"/>
                  </a:lnTo>
                  <a:lnTo>
                    <a:pt x="1423415" y="0"/>
                  </a:lnTo>
                  <a:close/>
                </a:path>
              </a:pathLst>
            </a:custGeom>
            <a:solidFill>
              <a:srgbClr val="DAE2F3"/>
            </a:solidFill>
          </p:spPr>
          <p:txBody>
            <a:bodyPr wrap="square" lIns="0" tIns="0" rIns="0" bIns="0" rtlCol="0"/>
            <a:lstStyle/>
            <a:p>
              <a:endParaRPr/>
            </a:p>
          </p:txBody>
        </p:sp>
        <p:sp>
          <p:nvSpPr>
            <p:cNvPr id="20" name="object 20"/>
            <p:cNvSpPr/>
            <p:nvPr/>
          </p:nvSpPr>
          <p:spPr>
            <a:xfrm>
              <a:off x="816864" y="5730239"/>
              <a:ext cx="1423670" cy="401320"/>
            </a:xfrm>
            <a:custGeom>
              <a:avLst/>
              <a:gdLst/>
              <a:ahLst/>
              <a:cxnLst/>
              <a:rect l="l" t="t" r="r" b="b"/>
              <a:pathLst>
                <a:path w="1423670" h="401320">
                  <a:moveTo>
                    <a:pt x="0" y="400812"/>
                  </a:moveTo>
                  <a:lnTo>
                    <a:pt x="1423415" y="400812"/>
                  </a:lnTo>
                  <a:lnTo>
                    <a:pt x="1423415" y="0"/>
                  </a:lnTo>
                  <a:lnTo>
                    <a:pt x="0" y="0"/>
                  </a:lnTo>
                  <a:lnTo>
                    <a:pt x="0" y="400812"/>
                  </a:lnTo>
                  <a:close/>
                </a:path>
              </a:pathLst>
            </a:custGeom>
            <a:ln w="12700">
              <a:solidFill>
                <a:srgbClr val="2E528F"/>
              </a:solidFill>
            </a:ln>
          </p:spPr>
          <p:txBody>
            <a:bodyPr wrap="square" lIns="0" tIns="0" rIns="0" bIns="0" rtlCol="0"/>
            <a:lstStyle/>
            <a:p>
              <a:endParaRPr/>
            </a:p>
          </p:txBody>
        </p:sp>
        <p:sp>
          <p:nvSpPr>
            <p:cNvPr id="21" name="object 21"/>
            <p:cNvSpPr/>
            <p:nvPr/>
          </p:nvSpPr>
          <p:spPr>
            <a:xfrm>
              <a:off x="2412492" y="5730239"/>
              <a:ext cx="1423670" cy="401320"/>
            </a:xfrm>
            <a:custGeom>
              <a:avLst/>
              <a:gdLst/>
              <a:ahLst/>
              <a:cxnLst/>
              <a:rect l="l" t="t" r="r" b="b"/>
              <a:pathLst>
                <a:path w="1423670" h="401320">
                  <a:moveTo>
                    <a:pt x="1423416" y="0"/>
                  </a:moveTo>
                  <a:lnTo>
                    <a:pt x="0" y="0"/>
                  </a:lnTo>
                  <a:lnTo>
                    <a:pt x="0" y="400812"/>
                  </a:lnTo>
                  <a:lnTo>
                    <a:pt x="1423416" y="400812"/>
                  </a:lnTo>
                  <a:lnTo>
                    <a:pt x="1423416" y="0"/>
                  </a:lnTo>
                  <a:close/>
                </a:path>
              </a:pathLst>
            </a:custGeom>
            <a:solidFill>
              <a:srgbClr val="DAE2F3"/>
            </a:solidFill>
          </p:spPr>
          <p:txBody>
            <a:bodyPr wrap="square" lIns="0" tIns="0" rIns="0" bIns="0" rtlCol="0"/>
            <a:lstStyle/>
            <a:p>
              <a:endParaRPr/>
            </a:p>
          </p:txBody>
        </p:sp>
        <p:sp>
          <p:nvSpPr>
            <p:cNvPr id="22" name="object 22"/>
            <p:cNvSpPr/>
            <p:nvPr/>
          </p:nvSpPr>
          <p:spPr>
            <a:xfrm>
              <a:off x="2412492" y="5730239"/>
              <a:ext cx="1423670" cy="401320"/>
            </a:xfrm>
            <a:custGeom>
              <a:avLst/>
              <a:gdLst/>
              <a:ahLst/>
              <a:cxnLst/>
              <a:rect l="l" t="t" r="r" b="b"/>
              <a:pathLst>
                <a:path w="1423670" h="401320">
                  <a:moveTo>
                    <a:pt x="0" y="400812"/>
                  </a:moveTo>
                  <a:lnTo>
                    <a:pt x="1423416" y="400812"/>
                  </a:lnTo>
                  <a:lnTo>
                    <a:pt x="1423416" y="0"/>
                  </a:lnTo>
                  <a:lnTo>
                    <a:pt x="0" y="0"/>
                  </a:lnTo>
                  <a:lnTo>
                    <a:pt x="0" y="400812"/>
                  </a:lnTo>
                  <a:close/>
                </a:path>
              </a:pathLst>
            </a:custGeom>
            <a:ln w="12699">
              <a:solidFill>
                <a:srgbClr val="2E528F"/>
              </a:solidFill>
            </a:ln>
          </p:spPr>
          <p:txBody>
            <a:bodyPr wrap="square" lIns="0" tIns="0" rIns="0" bIns="0" rtlCol="0"/>
            <a:lstStyle/>
            <a:p>
              <a:endParaRPr/>
            </a:p>
          </p:txBody>
        </p:sp>
        <p:sp>
          <p:nvSpPr>
            <p:cNvPr id="23" name="object 23"/>
            <p:cNvSpPr/>
            <p:nvPr/>
          </p:nvSpPr>
          <p:spPr>
            <a:xfrm>
              <a:off x="3977639" y="5730239"/>
              <a:ext cx="1423670" cy="401320"/>
            </a:xfrm>
            <a:custGeom>
              <a:avLst/>
              <a:gdLst/>
              <a:ahLst/>
              <a:cxnLst/>
              <a:rect l="l" t="t" r="r" b="b"/>
              <a:pathLst>
                <a:path w="1423670" h="401320">
                  <a:moveTo>
                    <a:pt x="1423415" y="0"/>
                  </a:moveTo>
                  <a:lnTo>
                    <a:pt x="0" y="0"/>
                  </a:lnTo>
                  <a:lnTo>
                    <a:pt x="0" y="400812"/>
                  </a:lnTo>
                  <a:lnTo>
                    <a:pt x="1423415" y="400812"/>
                  </a:lnTo>
                  <a:lnTo>
                    <a:pt x="1423415" y="0"/>
                  </a:lnTo>
                  <a:close/>
                </a:path>
              </a:pathLst>
            </a:custGeom>
            <a:solidFill>
              <a:srgbClr val="DAE2F3"/>
            </a:solidFill>
          </p:spPr>
          <p:txBody>
            <a:bodyPr wrap="square" lIns="0" tIns="0" rIns="0" bIns="0" rtlCol="0"/>
            <a:lstStyle/>
            <a:p>
              <a:endParaRPr/>
            </a:p>
          </p:txBody>
        </p:sp>
        <p:sp>
          <p:nvSpPr>
            <p:cNvPr id="24" name="object 24"/>
            <p:cNvSpPr/>
            <p:nvPr/>
          </p:nvSpPr>
          <p:spPr>
            <a:xfrm>
              <a:off x="3977639" y="5730239"/>
              <a:ext cx="1423670" cy="401320"/>
            </a:xfrm>
            <a:custGeom>
              <a:avLst/>
              <a:gdLst/>
              <a:ahLst/>
              <a:cxnLst/>
              <a:rect l="l" t="t" r="r" b="b"/>
              <a:pathLst>
                <a:path w="1423670" h="401320">
                  <a:moveTo>
                    <a:pt x="0" y="400812"/>
                  </a:moveTo>
                  <a:lnTo>
                    <a:pt x="1423415" y="400812"/>
                  </a:lnTo>
                  <a:lnTo>
                    <a:pt x="1423415" y="0"/>
                  </a:lnTo>
                  <a:lnTo>
                    <a:pt x="0" y="0"/>
                  </a:lnTo>
                  <a:lnTo>
                    <a:pt x="0" y="400812"/>
                  </a:lnTo>
                  <a:close/>
                </a:path>
              </a:pathLst>
            </a:custGeom>
            <a:ln w="12700">
              <a:solidFill>
                <a:srgbClr val="2E528F"/>
              </a:solidFill>
            </a:ln>
          </p:spPr>
          <p:txBody>
            <a:bodyPr wrap="square" lIns="0" tIns="0" rIns="0" bIns="0" rtlCol="0"/>
            <a:lstStyle/>
            <a:p>
              <a:endParaRPr/>
            </a:p>
          </p:txBody>
        </p:sp>
      </p:grpSp>
      <p:graphicFrame>
        <p:nvGraphicFramePr>
          <p:cNvPr id="25" name="object 25"/>
          <p:cNvGraphicFramePr>
            <a:graphicFrameLocks noGrp="1"/>
          </p:cNvGraphicFramePr>
          <p:nvPr/>
        </p:nvGraphicFramePr>
        <p:xfrm>
          <a:off x="179578" y="1680717"/>
          <a:ext cx="7052309" cy="4918075"/>
        </p:xfrm>
        <a:graphic>
          <a:graphicData uri="http://schemas.openxmlformats.org/drawingml/2006/table">
            <a:tbl>
              <a:tblPr firstRow="1" bandRow="1">
                <a:tableStyleId>{2D5ABB26-0587-4C30-8999-92F81FD0307C}</a:tableStyleId>
              </a:tblPr>
              <a:tblGrid>
                <a:gridCol w="130810">
                  <a:extLst>
                    <a:ext uri="{9D8B030D-6E8A-4147-A177-3AD203B41FA5}">
                      <a16:colId xmlns:a16="http://schemas.microsoft.com/office/drawing/2014/main" val="20000"/>
                    </a:ext>
                  </a:extLst>
                </a:gridCol>
                <a:gridCol w="423545">
                  <a:extLst>
                    <a:ext uri="{9D8B030D-6E8A-4147-A177-3AD203B41FA5}">
                      <a16:colId xmlns:a16="http://schemas.microsoft.com/office/drawing/2014/main" val="20001"/>
                    </a:ext>
                  </a:extLst>
                </a:gridCol>
                <a:gridCol w="1581150">
                  <a:extLst>
                    <a:ext uri="{9D8B030D-6E8A-4147-A177-3AD203B41FA5}">
                      <a16:colId xmlns:a16="http://schemas.microsoft.com/office/drawing/2014/main" val="20002"/>
                    </a:ext>
                  </a:extLst>
                </a:gridCol>
                <a:gridCol w="1597024">
                  <a:extLst>
                    <a:ext uri="{9D8B030D-6E8A-4147-A177-3AD203B41FA5}">
                      <a16:colId xmlns:a16="http://schemas.microsoft.com/office/drawing/2014/main" val="20003"/>
                    </a:ext>
                  </a:extLst>
                </a:gridCol>
                <a:gridCol w="1590675">
                  <a:extLst>
                    <a:ext uri="{9D8B030D-6E8A-4147-A177-3AD203B41FA5}">
                      <a16:colId xmlns:a16="http://schemas.microsoft.com/office/drawing/2014/main" val="20004"/>
                    </a:ext>
                  </a:extLst>
                </a:gridCol>
                <a:gridCol w="1453515">
                  <a:extLst>
                    <a:ext uri="{9D8B030D-6E8A-4147-A177-3AD203B41FA5}">
                      <a16:colId xmlns:a16="http://schemas.microsoft.com/office/drawing/2014/main" val="20005"/>
                    </a:ext>
                  </a:extLst>
                </a:gridCol>
                <a:gridCol w="121920">
                  <a:extLst>
                    <a:ext uri="{9D8B030D-6E8A-4147-A177-3AD203B41FA5}">
                      <a16:colId xmlns:a16="http://schemas.microsoft.com/office/drawing/2014/main" val="20006"/>
                    </a:ext>
                  </a:extLst>
                </a:gridCol>
                <a:gridCol w="153670">
                  <a:extLst>
                    <a:ext uri="{9D8B030D-6E8A-4147-A177-3AD203B41FA5}">
                      <a16:colId xmlns:a16="http://schemas.microsoft.com/office/drawing/2014/main" val="20007"/>
                    </a:ext>
                  </a:extLst>
                </a:gridCol>
              </a:tblGrid>
              <a:tr h="711200">
                <a:tc gridSpan="2">
                  <a:txBody>
                    <a:bodyPr/>
                    <a:lstStyle/>
                    <a:p>
                      <a:pPr>
                        <a:lnSpc>
                          <a:spcPct val="100000"/>
                        </a:lnSpc>
                      </a:pPr>
                      <a:endParaRPr sz="1800">
                        <a:latin typeface="Times New Roman"/>
                        <a:cs typeface="Times New Roman"/>
                      </a:endParaRPr>
                    </a:p>
                    <a:p>
                      <a:pPr marL="26670">
                        <a:lnSpc>
                          <a:spcPct val="100000"/>
                        </a:lnSpc>
                        <a:spcBef>
                          <a:spcPts val="1055"/>
                        </a:spcBef>
                      </a:pPr>
                      <a:r>
                        <a:rPr sz="1800" spc="-780" dirty="0">
                          <a:latin typeface="Calibri"/>
                          <a:cs typeface="Calibri"/>
                        </a:rPr>
                        <a:t>L</a:t>
                      </a:r>
                      <a:r>
                        <a:rPr sz="1800" spc="-25" dirty="0">
                          <a:latin typeface="Calibri"/>
                          <a:cs typeface="Calibri"/>
                        </a:rPr>
                        <a:t>L</a:t>
                      </a:r>
                      <a:r>
                        <a:rPr sz="1800" spc="-935" dirty="0">
                          <a:latin typeface="Calibri"/>
                          <a:cs typeface="Calibri"/>
                        </a:rPr>
                        <a:t>3</a:t>
                      </a:r>
                      <a:r>
                        <a:rPr sz="1800" spc="-25" dirty="0">
                          <a:latin typeface="Calibri"/>
                          <a:cs typeface="Calibri"/>
                        </a:rPr>
                        <a:t>3</a:t>
                      </a:r>
                      <a:r>
                        <a:rPr sz="1800" spc="-935" dirty="0">
                          <a:latin typeface="Calibri"/>
                          <a:cs typeface="Calibri"/>
                        </a:rPr>
                        <a:t>$</a:t>
                      </a:r>
                      <a:r>
                        <a:rPr sz="1800" spc="-25" dirty="0">
                          <a:latin typeface="Calibri"/>
                          <a:cs typeface="Calibri"/>
                        </a:rPr>
                        <a:t>$</a:t>
                      </a:r>
                      <a:endParaRPr sz="1800">
                        <a:latin typeface="Calibri"/>
                        <a:cs typeface="Calibri"/>
                      </a:endParaRPr>
                    </a:p>
                  </a:txBody>
                  <a:tcPr marL="0" marR="0" marT="0" marB="0">
                    <a:lnR w="12700">
                      <a:solidFill>
                        <a:srgbClr val="2E528F"/>
                      </a:solidFill>
                      <a:prstDash val="solid"/>
                    </a:lnR>
                    <a:lnB w="12700">
                      <a:solidFill>
                        <a:srgbClr val="2E528F"/>
                      </a:solidFill>
                      <a:prstDash val="solid"/>
                    </a:lnB>
                  </a:tcPr>
                </a:tc>
                <a:tc hMerge="1">
                  <a:txBody>
                    <a:bodyPr/>
                    <a:lstStyle/>
                    <a:p>
                      <a:endParaRPr/>
                    </a:p>
                  </a:txBody>
                  <a:tcPr marL="0" marR="0" marT="0" marB="0"/>
                </a:tc>
                <a:tc>
                  <a:txBody>
                    <a:bodyPr/>
                    <a:lstStyle/>
                    <a:p>
                      <a:pPr marL="511809">
                        <a:lnSpc>
                          <a:spcPts val="2115"/>
                        </a:lnSpc>
                      </a:pPr>
                      <a:r>
                        <a:rPr sz="1800" spc="-10" dirty="0">
                          <a:latin typeface="Calibri"/>
                          <a:cs typeface="Calibri"/>
                        </a:rPr>
                        <a:t>Way</a:t>
                      </a:r>
                      <a:r>
                        <a:rPr sz="1800" spc="-75" dirty="0">
                          <a:latin typeface="Calibri"/>
                          <a:cs typeface="Calibri"/>
                        </a:rPr>
                        <a:t> </a:t>
                      </a:r>
                      <a:r>
                        <a:rPr sz="1800" spc="-50" dirty="0">
                          <a:latin typeface="Calibri"/>
                          <a:cs typeface="Calibri"/>
                        </a:rPr>
                        <a:t>0</a:t>
                      </a:r>
                      <a:endParaRPr sz="1800">
                        <a:latin typeface="Calibri"/>
                        <a:cs typeface="Calibri"/>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a:txBody>
                    <a:bodyPr/>
                    <a:lstStyle/>
                    <a:p>
                      <a:pPr marL="462915">
                        <a:lnSpc>
                          <a:spcPts val="2120"/>
                        </a:lnSpc>
                      </a:pPr>
                      <a:r>
                        <a:rPr sz="1800" spc="-10" dirty="0">
                          <a:latin typeface="Calibri"/>
                          <a:cs typeface="Calibri"/>
                        </a:rPr>
                        <a:t>Way</a:t>
                      </a:r>
                      <a:r>
                        <a:rPr sz="1800" spc="-90" dirty="0">
                          <a:latin typeface="Calibri"/>
                          <a:cs typeface="Calibri"/>
                        </a:rPr>
                        <a:t> </a:t>
                      </a:r>
                      <a:r>
                        <a:rPr sz="1800" spc="-50" dirty="0">
                          <a:latin typeface="Calibri"/>
                          <a:cs typeface="Calibri"/>
                        </a:rPr>
                        <a:t>1</a:t>
                      </a:r>
                      <a:endParaRPr sz="1800">
                        <a:latin typeface="Calibri"/>
                        <a:cs typeface="Calibri"/>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a:txBody>
                    <a:bodyPr/>
                    <a:lstStyle/>
                    <a:p>
                      <a:pPr marL="480695">
                        <a:lnSpc>
                          <a:spcPts val="2045"/>
                        </a:lnSpc>
                      </a:pPr>
                      <a:r>
                        <a:rPr sz="1800" spc="-10" dirty="0">
                          <a:latin typeface="Calibri"/>
                          <a:cs typeface="Calibri"/>
                        </a:rPr>
                        <a:t>Way</a:t>
                      </a:r>
                      <a:r>
                        <a:rPr sz="1800" spc="-75" dirty="0">
                          <a:latin typeface="Calibri"/>
                          <a:cs typeface="Calibri"/>
                        </a:rPr>
                        <a:t> </a:t>
                      </a:r>
                      <a:r>
                        <a:rPr sz="1800" spc="-50" dirty="0">
                          <a:latin typeface="Calibri"/>
                          <a:cs typeface="Calibri"/>
                        </a:rPr>
                        <a:t>2</a:t>
                      </a:r>
                      <a:endParaRPr sz="1800">
                        <a:latin typeface="Calibri"/>
                        <a:cs typeface="Calibri"/>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gridSpan="2">
                  <a:txBody>
                    <a:bodyPr/>
                    <a:lstStyle/>
                    <a:p>
                      <a:pPr marL="487045">
                        <a:lnSpc>
                          <a:spcPts val="2115"/>
                        </a:lnSpc>
                      </a:pPr>
                      <a:r>
                        <a:rPr sz="1800" spc="-10" dirty="0">
                          <a:latin typeface="Calibri"/>
                          <a:cs typeface="Calibri"/>
                        </a:rPr>
                        <a:t>Way</a:t>
                      </a:r>
                      <a:r>
                        <a:rPr sz="1800" spc="-75" dirty="0">
                          <a:latin typeface="Calibri"/>
                          <a:cs typeface="Calibri"/>
                        </a:rPr>
                        <a:t> </a:t>
                      </a:r>
                      <a:r>
                        <a:rPr sz="1800" spc="-50" dirty="0">
                          <a:latin typeface="Calibri"/>
                          <a:cs typeface="Calibri"/>
                        </a:rPr>
                        <a:t>3</a:t>
                      </a:r>
                      <a:endParaRPr sz="1800">
                        <a:latin typeface="Calibri"/>
                        <a:cs typeface="Calibri"/>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hMerge="1">
                  <a:txBody>
                    <a:bodyPr/>
                    <a:lstStyle/>
                    <a:p>
                      <a:endParaRPr/>
                    </a:p>
                  </a:txBody>
                  <a:tcPr marL="0" marR="0" marT="0" marB="0"/>
                </a:tc>
                <a:tc>
                  <a:txBody>
                    <a:bodyPr/>
                    <a:lstStyle/>
                    <a:p>
                      <a:pPr>
                        <a:lnSpc>
                          <a:spcPct val="100000"/>
                        </a:lnSpc>
                      </a:pPr>
                      <a:endParaRPr sz="2000">
                        <a:latin typeface="Times New Roman"/>
                        <a:cs typeface="Times New Roman"/>
                      </a:endParaRPr>
                    </a:p>
                  </a:txBody>
                  <a:tcPr marL="0" marR="0" marT="0" marB="0">
                    <a:lnL w="12700">
                      <a:solidFill>
                        <a:srgbClr val="2E528F"/>
                      </a:solidFill>
                      <a:prstDash val="solid"/>
                    </a:lnL>
                    <a:lnB w="12700">
                      <a:solidFill>
                        <a:srgbClr val="2E528F"/>
                      </a:solidFill>
                      <a:prstDash val="solid"/>
                    </a:lnB>
                  </a:tcPr>
                </a:tc>
                <a:extLst>
                  <a:ext uri="{0D108BD9-81ED-4DB2-BD59-A6C34878D82A}">
                    <a16:rowId xmlns:a16="http://schemas.microsoft.com/office/drawing/2014/main" val="10000"/>
                  </a:ext>
                </a:extLst>
              </a:tr>
              <a:tr h="180975">
                <a:tc gridSpan="2">
                  <a:txBody>
                    <a:bodyPr/>
                    <a:lstStyle/>
                    <a:p>
                      <a:pPr>
                        <a:lnSpc>
                          <a:spcPct val="100000"/>
                        </a:lnSpc>
                      </a:pPr>
                      <a:endParaRPr sz="10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solidFill>
                      <a:srgbClr val="4471C4"/>
                    </a:solidFill>
                  </a:tcPr>
                </a:tc>
                <a:tc hMerge="1">
                  <a:txBody>
                    <a:bodyPr/>
                    <a:lstStyle/>
                    <a:p>
                      <a:endParaRPr/>
                    </a:p>
                  </a:txBody>
                  <a:tcPr marL="0" marR="0" marT="0" marB="0"/>
                </a:tc>
                <a:tc>
                  <a:txBody>
                    <a:bodyPr/>
                    <a:lstStyle/>
                    <a:p>
                      <a:pPr>
                        <a:lnSpc>
                          <a:spcPct val="100000"/>
                        </a:lnSpc>
                      </a:pPr>
                      <a:endParaRPr sz="10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a:txBody>
                    <a:bodyPr/>
                    <a:lstStyle/>
                    <a:p>
                      <a:pPr>
                        <a:lnSpc>
                          <a:spcPct val="100000"/>
                        </a:lnSpc>
                      </a:pPr>
                      <a:endParaRPr sz="10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a:txBody>
                    <a:bodyPr/>
                    <a:lstStyle/>
                    <a:p>
                      <a:pPr>
                        <a:lnSpc>
                          <a:spcPct val="100000"/>
                        </a:lnSpc>
                      </a:pPr>
                      <a:endParaRPr sz="10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gridSpan="2">
                  <a:txBody>
                    <a:bodyPr/>
                    <a:lstStyle/>
                    <a:p>
                      <a:pPr>
                        <a:lnSpc>
                          <a:spcPct val="100000"/>
                        </a:lnSpc>
                      </a:pPr>
                      <a:endParaRPr sz="10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hMerge="1">
                  <a:txBody>
                    <a:bodyPr/>
                    <a:lstStyle/>
                    <a:p>
                      <a:endParaRPr/>
                    </a:p>
                  </a:txBody>
                  <a:tcPr marL="0" marR="0" marT="0" marB="0"/>
                </a:tc>
                <a:tc rowSpan="15">
                  <a:txBody>
                    <a:bodyPr/>
                    <a:lstStyle/>
                    <a:p>
                      <a:pPr>
                        <a:lnSpc>
                          <a:spcPct val="100000"/>
                        </a:lnSpc>
                      </a:pPr>
                      <a:endParaRPr sz="20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01"/>
                  </a:ext>
                </a:extLst>
              </a:tr>
              <a:tr h="0">
                <a:tc rowSpan="3">
                  <a:txBody>
                    <a:bodyPr/>
                    <a:lstStyle/>
                    <a:p>
                      <a:pPr>
                        <a:lnSpc>
                          <a:spcPct val="100000"/>
                        </a:lnSpc>
                      </a:pPr>
                      <a:endParaRPr sz="2000">
                        <a:latin typeface="Times New Roman"/>
                        <a:cs typeface="Times New Roman"/>
                      </a:endParaRPr>
                    </a:p>
                  </a:txBody>
                  <a:tcPr marL="0" marR="0" marT="0" marB="0">
                    <a:lnL w="12700">
                      <a:solidFill>
                        <a:srgbClr val="2E528F"/>
                      </a:solidFill>
                      <a:prstDash val="solid"/>
                    </a:lnL>
                    <a:lnR w="12700">
                      <a:solidFill>
                        <a:srgbClr val="2E528F"/>
                      </a:solidFill>
                      <a:prstDash val="solid"/>
                    </a:lnR>
                    <a:solidFill>
                      <a:srgbClr val="4471C4"/>
                    </a:solidFill>
                  </a:tcPr>
                </a:tc>
                <a:tc rowSpan="3">
                  <a:txBody>
                    <a:bodyPr/>
                    <a:lstStyle/>
                    <a:p>
                      <a:pPr marL="160020">
                        <a:lnSpc>
                          <a:spcPct val="100000"/>
                        </a:lnSpc>
                        <a:spcBef>
                          <a:spcPts val="50"/>
                        </a:spcBef>
                      </a:pPr>
                      <a:r>
                        <a:rPr sz="1800" dirty="0">
                          <a:latin typeface="Calibri"/>
                          <a:cs typeface="Calibri"/>
                        </a:rPr>
                        <a:t>Set</a:t>
                      </a:r>
                      <a:r>
                        <a:rPr sz="1800" spc="-25" dirty="0">
                          <a:latin typeface="Calibri"/>
                          <a:cs typeface="Calibri"/>
                        </a:rPr>
                        <a:t> </a:t>
                      </a:r>
                      <a:r>
                        <a:rPr sz="1800" spc="-50" dirty="0">
                          <a:latin typeface="Calibri"/>
                          <a:cs typeface="Calibri"/>
                        </a:rPr>
                        <a:t>0</a:t>
                      </a:r>
                      <a:endParaRPr sz="1800">
                        <a:latin typeface="Calibri"/>
                        <a:cs typeface="Calibri"/>
                      </a:endParaRPr>
                    </a:p>
                  </a:txBody>
                  <a:tcPr marL="0" marR="0" marT="6350" marB="0" vert="vert27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8FAADC"/>
                    </a:solidFill>
                  </a:tcPr>
                </a:tc>
                <a:tc rowSpan="3">
                  <a:txBody>
                    <a:bodyPr/>
                    <a:lstStyle/>
                    <a:p>
                      <a:pPr marL="511809">
                        <a:lnSpc>
                          <a:spcPct val="100000"/>
                        </a:lnSpc>
                        <a:spcBef>
                          <a:spcPts val="1515"/>
                        </a:spcBef>
                      </a:pPr>
                      <a:r>
                        <a:rPr sz="1800" spc="-20" dirty="0">
                          <a:latin typeface="Calibri"/>
                          <a:cs typeface="Calibri"/>
                        </a:rPr>
                        <a:t>Line</a:t>
                      </a:r>
                      <a:endParaRPr sz="1800">
                        <a:latin typeface="Calibri"/>
                        <a:cs typeface="Calibri"/>
                      </a:endParaRPr>
                    </a:p>
                  </a:txBody>
                  <a:tcPr marL="0" marR="0" marT="192405"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rowSpan="3">
                  <a:txBody>
                    <a:bodyPr/>
                    <a:lstStyle/>
                    <a:p>
                      <a:pPr>
                        <a:lnSpc>
                          <a:spcPct val="100000"/>
                        </a:lnSpc>
                      </a:pPr>
                      <a:endParaRPr sz="20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rowSpan="3">
                  <a:txBody>
                    <a:bodyPr/>
                    <a:lstStyle/>
                    <a:p>
                      <a:pPr>
                        <a:lnSpc>
                          <a:spcPct val="100000"/>
                        </a:lnSpc>
                      </a:pPr>
                      <a:endParaRPr sz="20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gridSpan="2">
                  <a:txBody>
                    <a:bodyPr/>
                    <a:lstStyle/>
                    <a:p>
                      <a:pPr>
                        <a:lnSpc>
                          <a:spcPct val="100000"/>
                        </a:lnSpc>
                      </a:pPr>
                      <a:endParaRPr sz="7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solidFill>
                      <a:srgbClr val="ACB8C9">
                        <a:alpha val="39999"/>
                      </a:srgbClr>
                    </a:solidFill>
                  </a:tcPr>
                </a:tc>
                <a:tc hMerge="1">
                  <a:txBody>
                    <a:bodyPr/>
                    <a:lstStyle/>
                    <a:p>
                      <a:endParaRPr/>
                    </a:p>
                  </a:txBody>
                  <a:tcPr marL="0" marR="0" marT="0" marB="0"/>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02"/>
                  </a:ext>
                </a:extLst>
              </a:tr>
              <a:tr h="400685">
                <a:tc vMerge="1">
                  <a:txBody>
                    <a:bodyPr/>
                    <a:lstStyle/>
                    <a:p>
                      <a:endParaRPr/>
                    </a:p>
                  </a:txBody>
                  <a:tcPr marL="0" marR="0" marT="0" marB="0">
                    <a:lnL w="12700">
                      <a:solidFill>
                        <a:srgbClr val="2E528F"/>
                      </a:solidFill>
                      <a:prstDash val="solid"/>
                    </a:lnL>
                    <a:lnR w="12700">
                      <a:solidFill>
                        <a:srgbClr val="2E528F"/>
                      </a:solidFill>
                      <a:prstDash val="solid"/>
                    </a:lnR>
                    <a:solidFill>
                      <a:srgbClr val="4471C4"/>
                    </a:solidFill>
                  </a:tcPr>
                </a:tc>
                <a:tc vMerge="1">
                  <a:txBody>
                    <a:bodyPr/>
                    <a:lstStyle/>
                    <a:p>
                      <a:endParaRPr/>
                    </a:p>
                  </a:txBody>
                  <a:tcPr marL="0" marR="0" marT="6350" marB="0" vert="vert27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8FAADC"/>
                    </a:solidFill>
                  </a:tcPr>
                </a:tc>
                <a:tc vMerge="1">
                  <a:txBody>
                    <a:bodyPr/>
                    <a:lstStyle/>
                    <a:p>
                      <a:endParaRPr/>
                    </a:p>
                  </a:txBody>
                  <a:tcPr marL="0" marR="0" marT="192405"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2E528F"/>
                      </a:solidFill>
                      <a:prstDash val="solid"/>
                    </a:lnL>
                    <a:lnR w="12700">
                      <a:solidFill>
                        <a:srgbClr val="2E528F"/>
                      </a:solidFill>
                      <a:prstDash val="solid"/>
                    </a:lnR>
                    <a:lnB w="12700">
                      <a:solidFill>
                        <a:srgbClr val="2E528F"/>
                      </a:solidFill>
                      <a:prstDash val="solid"/>
                    </a:lnB>
                    <a:solidFill>
                      <a:srgbClr val="DAE2F3"/>
                    </a:solidFill>
                  </a:tcPr>
                </a:tc>
                <a:tc>
                  <a:txBody>
                    <a:bodyPr/>
                    <a:lstStyle/>
                    <a:p>
                      <a:pPr>
                        <a:lnSpc>
                          <a:spcPct val="100000"/>
                        </a:lnSpc>
                      </a:pPr>
                      <a:endParaRPr sz="2000">
                        <a:latin typeface="Times New Roman"/>
                        <a:cs typeface="Times New Roman"/>
                      </a:endParaRPr>
                    </a:p>
                  </a:txBody>
                  <a:tcPr marL="0" marR="0" marT="0" marB="0">
                    <a:lnL w="12700">
                      <a:solidFill>
                        <a:srgbClr val="2E528F"/>
                      </a:solidFill>
                      <a:prstDash val="solid"/>
                    </a:lnL>
                    <a:lnR w="12700">
                      <a:solidFill>
                        <a:srgbClr val="2E528F"/>
                      </a:solidFill>
                      <a:prstDash val="solid"/>
                    </a:lnR>
                    <a:solidFill>
                      <a:srgbClr val="ACB8C9">
                        <a:alpha val="39999"/>
                      </a:srgbClr>
                    </a:solidFill>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03"/>
                  </a:ext>
                </a:extLst>
              </a:tr>
              <a:tr h="219075">
                <a:tc vMerge="1">
                  <a:txBody>
                    <a:bodyPr/>
                    <a:lstStyle/>
                    <a:p>
                      <a:endParaRPr/>
                    </a:p>
                  </a:txBody>
                  <a:tcPr marL="0" marR="0" marT="0" marB="0">
                    <a:lnL w="12700">
                      <a:solidFill>
                        <a:srgbClr val="2E528F"/>
                      </a:solidFill>
                      <a:prstDash val="solid"/>
                    </a:lnL>
                    <a:lnR w="12700">
                      <a:solidFill>
                        <a:srgbClr val="2E528F"/>
                      </a:solidFill>
                      <a:prstDash val="solid"/>
                    </a:lnR>
                    <a:solidFill>
                      <a:srgbClr val="4471C4"/>
                    </a:solidFill>
                  </a:tcPr>
                </a:tc>
                <a:tc vMerge="1">
                  <a:txBody>
                    <a:bodyPr/>
                    <a:lstStyle/>
                    <a:p>
                      <a:endParaRPr/>
                    </a:p>
                  </a:txBody>
                  <a:tcPr marL="0" marR="0" marT="6350" marB="0" vert="vert27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8FAADC"/>
                    </a:solidFill>
                  </a:tcPr>
                </a:tc>
                <a:tc vMerge="1">
                  <a:txBody>
                    <a:bodyPr/>
                    <a:lstStyle/>
                    <a:p>
                      <a:endParaRPr/>
                    </a:p>
                  </a:txBody>
                  <a:tcPr marL="0" marR="0" marT="192405"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gridSpan="2">
                  <a:txBody>
                    <a:bodyPr/>
                    <a:lstStyle/>
                    <a:p>
                      <a:pPr>
                        <a:lnSpc>
                          <a:spcPct val="100000"/>
                        </a:lnSpc>
                      </a:pPr>
                      <a:endParaRPr sz="13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cap="flat" cmpd="sng" algn="ctr">
                      <a:solidFill>
                        <a:srgbClr val="2E528F"/>
                      </a:solidFill>
                      <a:prstDash val="solid"/>
                      <a:round/>
                      <a:headEnd type="none" w="med" len="med"/>
                      <a:tailEnd type="none" w="med" len="med"/>
                    </a:lnT>
                    <a:lnB w="12700">
                      <a:solidFill>
                        <a:srgbClr val="2E528F"/>
                      </a:solidFill>
                      <a:prstDash val="solid"/>
                    </a:lnB>
                    <a:solidFill>
                      <a:srgbClr val="ACB8C9">
                        <a:alpha val="39999"/>
                      </a:srgbClr>
                    </a:solidFill>
                  </a:tcPr>
                </a:tc>
                <a:tc hMerge="1">
                  <a:txBody>
                    <a:bodyPr/>
                    <a:lstStyle/>
                    <a:p>
                      <a:endParaRPr/>
                    </a:p>
                  </a:txBody>
                  <a:tcPr marL="0" marR="0" marT="0" marB="0"/>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04"/>
                  </a:ext>
                </a:extLst>
              </a:tr>
              <a:tr h="236220">
                <a:tc gridSpan="2">
                  <a:txBody>
                    <a:bodyPr/>
                    <a:lstStyle/>
                    <a:p>
                      <a:pPr>
                        <a:lnSpc>
                          <a:spcPct val="100000"/>
                        </a:lnSpc>
                      </a:pPr>
                      <a:endParaRPr sz="1400">
                        <a:latin typeface="Times New Roman"/>
                        <a:cs typeface="Times New Roman"/>
                      </a:endParaRPr>
                    </a:p>
                  </a:txBody>
                  <a:tcPr marL="0" marR="0" marT="0" marB="0">
                    <a:lnL w="12700">
                      <a:solidFill>
                        <a:srgbClr val="2E528F"/>
                      </a:solidFill>
                      <a:prstDash val="solid"/>
                    </a:lnL>
                    <a:lnR w="12700">
                      <a:solidFill>
                        <a:srgbClr val="2E528F"/>
                      </a:solidFill>
                      <a:prstDash val="solid"/>
                    </a:lnR>
                    <a:solidFill>
                      <a:srgbClr val="4471C4"/>
                    </a:solidFill>
                  </a:tcPr>
                </a:tc>
                <a:tc hMerge="1">
                  <a:txBody>
                    <a:bodyPr/>
                    <a:lstStyle/>
                    <a:p>
                      <a:endParaRPr/>
                    </a:p>
                  </a:txBody>
                  <a:tcPr marL="0" marR="0" marT="0" marB="0"/>
                </a:tc>
                <a:tc>
                  <a:txBody>
                    <a:bodyPr/>
                    <a:lstStyle/>
                    <a:p>
                      <a:pPr>
                        <a:lnSpc>
                          <a:spcPct val="100000"/>
                        </a:lnSpc>
                      </a:pPr>
                      <a:endParaRPr sz="14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a:txBody>
                    <a:bodyPr/>
                    <a:lstStyle/>
                    <a:p>
                      <a:pPr>
                        <a:lnSpc>
                          <a:spcPct val="100000"/>
                        </a:lnSpc>
                      </a:pPr>
                      <a:endParaRPr sz="14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a:txBody>
                    <a:bodyPr/>
                    <a:lstStyle/>
                    <a:p>
                      <a:pPr>
                        <a:lnSpc>
                          <a:spcPct val="100000"/>
                        </a:lnSpc>
                      </a:pPr>
                      <a:endParaRPr sz="14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gridSpan="2">
                  <a:txBody>
                    <a:bodyPr/>
                    <a:lstStyle/>
                    <a:p>
                      <a:pPr>
                        <a:lnSpc>
                          <a:spcPct val="100000"/>
                        </a:lnSpc>
                      </a:pPr>
                      <a:endParaRPr sz="14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hMerge="1">
                  <a:txBody>
                    <a:bodyPr/>
                    <a:lstStyle/>
                    <a:p>
                      <a:endParaRPr/>
                    </a:p>
                  </a:txBody>
                  <a:tcPr marL="0" marR="0" marT="0" marB="0"/>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05"/>
                  </a:ext>
                </a:extLst>
              </a:tr>
              <a:tr h="172085">
                <a:tc rowSpan="3">
                  <a:txBody>
                    <a:bodyPr/>
                    <a:lstStyle/>
                    <a:p>
                      <a:pPr>
                        <a:lnSpc>
                          <a:spcPct val="100000"/>
                        </a:lnSpc>
                      </a:pPr>
                      <a:endParaRPr sz="2000">
                        <a:latin typeface="Times New Roman"/>
                        <a:cs typeface="Times New Roman"/>
                      </a:endParaRPr>
                    </a:p>
                  </a:txBody>
                  <a:tcPr marL="0" marR="0" marT="0" marB="0">
                    <a:lnL w="12700">
                      <a:solidFill>
                        <a:srgbClr val="2E528F"/>
                      </a:solidFill>
                      <a:prstDash val="solid"/>
                    </a:lnL>
                    <a:lnR w="12700">
                      <a:solidFill>
                        <a:srgbClr val="2E528F"/>
                      </a:solidFill>
                      <a:prstDash val="solid"/>
                    </a:lnR>
                    <a:solidFill>
                      <a:srgbClr val="4471C4"/>
                    </a:solidFill>
                  </a:tcPr>
                </a:tc>
                <a:tc rowSpan="3">
                  <a:txBody>
                    <a:bodyPr/>
                    <a:lstStyle/>
                    <a:p>
                      <a:pPr marL="119380">
                        <a:lnSpc>
                          <a:spcPct val="100000"/>
                        </a:lnSpc>
                        <a:spcBef>
                          <a:spcPts val="120"/>
                        </a:spcBef>
                      </a:pPr>
                      <a:r>
                        <a:rPr sz="1800" dirty="0">
                          <a:latin typeface="Calibri"/>
                          <a:cs typeface="Calibri"/>
                        </a:rPr>
                        <a:t>Set</a:t>
                      </a:r>
                      <a:r>
                        <a:rPr sz="1800" spc="-25" dirty="0">
                          <a:latin typeface="Calibri"/>
                          <a:cs typeface="Calibri"/>
                        </a:rPr>
                        <a:t> </a:t>
                      </a:r>
                      <a:r>
                        <a:rPr sz="1800" spc="-50" dirty="0">
                          <a:latin typeface="Calibri"/>
                          <a:cs typeface="Calibri"/>
                        </a:rPr>
                        <a:t>1</a:t>
                      </a:r>
                      <a:endParaRPr sz="1800">
                        <a:latin typeface="Calibri"/>
                        <a:cs typeface="Calibri"/>
                      </a:endParaRPr>
                    </a:p>
                  </a:txBody>
                  <a:tcPr marL="0" marR="0" marT="15240" marB="0" vert="vert27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8FAADC"/>
                    </a:solidFill>
                  </a:tcPr>
                </a:tc>
                <a:tc rowSpan="3">
                  <a:txBody>
                    <a:bodyPr/>
                    <a:lstStyle/>
                    <a:p>
                      <a:pPr>
                        <a:lnSpc>
                          <a:spcPct val="100000"/>
                        </a:lnSpc>
                      </a:pPr>
                      <a:endParaRPr sz="20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rowSpan="3">
                  <a:txBody>
                    <a:bodyPr/>
                    <a:lstStyle/>
                    <a:p>
                      <a:pPr>
                        <a:lnSpc>
                          <a:spcPct val="100000"/>
                        </a:lnSpc>
                      </a:pPr>
                      <a:endParaRPr sz="20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rowSpan="3">
                  <a:txBody>
                    <a:bodyPr/>
                    <a:lstStyle/>
                    <a:p>
                      <a:pPr>
                        <a:lnSpc>
                          <a:spcPct val="100000"/>
                        </a:lnSpc>
                      </a:pPr>
                      <a:endParaRPr sz="20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gridSpan="2">
                  <a:txBody>
                    <a:bodyPr/>
                    <a:lstStyle/>
                    <a:p>
                      <a:pPr>
                        <a:lnSpc>
                          <a:spcPct val="100000"/>
                        </a:lnSpc>
                      </a:pPr>
                      <a:endParaRPr sz="10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solidFill>
                      <a:srgbClr val="ACB8C9">
                        <a:alpha val="39999"/>
                      </a:srgbClr>
                    </a:solidFill>
                  </a:tcPr>
                </a:tc>
                <a:tc hMerge="1">
                  <a:txBody>
                    <a:bodyPr/>
                    <a:lstStyle/>
                    <a:p>
                      <a:endParaRPr/>
                    </a:p>
                  </a:txBody>
                  <a:tcPr marL="0" marR="0" marT="0" marB="0"/>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06"/>
                  </a:ext>
                </a:extLst>
              </a:tr>
              <a:tr h="401955">
                <a:tc vMerge="1">
                  <a:txBody>
                    <a:bodyPr/>
                    <a:lstStyle/>
                    <a:p>
                      <a:endParaRPr/>
                    </a:p>
                  </a:txBody>
                  <a:tcPr marL="0" marR="0" marT="0" marB="0">
                    <a:lnL w="12700">
                      <a:solidFill>
                        <a:srgbClr val="2E528F"/>
                      </a:solidFill>
                      <a:prstDash val="solid"/>
                    </a:lnL>
                    <a:lnR w="12700">
                      <a:solidFill>
                        <a:srgbClr val="2E528F"/>
                      </a:solidFill>
                      <a:prstDash val="solid"/>
                    </a:lnR>
                    <a:solidFill>
                      <a:srgbClr val="4471C4"/>
                    </a:solidFill>
                  </a:tcPr>
                </a:tc>
                <a:tc vMerge="1">
                  <a:txBody>
                    <a:bodyPr/>
                    <a:lstStyle/>
                    <a:p>
                      <a:endParaRPr/>
                    </a:p>
                  </a:txBody>
                  <a:tcPr marL="0" marR="0" marT="15240" marB="0" vert="vert27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8FAADC"/>
                    </a:solidFill>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2E528F"/>
                      </a:solidFill>
                      <a:prstDash val="solid"/>
                    </a:lnL>
                    <a:lnR w="12700">
                      <a:solidFill>
                        <a:srgbClr val="2E528F"/>
                      </a:solidFill>
                      <a:prstDash val="solid"/>
                    </a:lnR>
                    <a:lnB w="12700">
                      <a:solidFill>
                        <a:srgbClr val="2E528F"/>
                      </a:solidFill>
                      <a:prstDash val="solid"/>
                    </a:lnB>
                    <a:solidFill>
                      <a:srgbClr val="DAE2F3"/>
                    </a:solidFill>
                  </a:tcPr>
                </a:tc>
                <a:tc>
                  <a:txBody>
                    <a:bodyPr/>
                    <a:lstStyle/>
                    <a:p>
                      <a:pPr>
                        <a:lnSpc>
                          <a:spcPct val="100000"/>
                        </a:lnSpc>
                      </a:pPr>
                      <a:endParaRPr sz="2000">
                        <a:latin typeface="Times New Roman"/>
                        <a:cs typeface="Times New Roman"/>
                      </a:endParaRPr>
                    </a:p>
                  </a:txBody>
                  <a:tcPr marL="0" marR="0" marT="0" marB="0">
                    <a:lnL w="12700">
                      <a:solidFill>
                        <a:srgbClr val="2E528F"/>
                      </a:solidFill>
                      <a:prstDash val="solid"/>
                    </a:lnL>
                    <a:lnR w="12700">
                      <a:solidFill>
                        <a:srgbClr val="2E528F"/>
                      </a:solidFill>
                      <a:prstDash val="solid"/>
                    </a:lnR>
                    <a:solidFill>
                      <a:srgbClr val="ACB8C9">
                        <a:alpha val="39999"/>
                      </a:srgbClr>
                    </a:solidFill>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07"/>
                  </a:ext>
                </a:extLst>
              </a:tr>
              <a:tr h="173355">
                <a:tc vMerge="1">
                  <a:txBody>
                    <a:bodyPr/>
                    <a:lstStyle/>
                    <a:p>
                      <a:endParaRPr/>
                    </a:p>
                  </a:txBody>
                  <a:tcPr marL="0" marR="0" marT="0" marB="0">
                    <a:lnL w="12700">
                      <a:solidFill>
                        <a:srgbClr val="2E528F"/>
                      </a:solidFill>
                      <a:prstDash val="solid"/>
                    </a:lnL>
                    <a:lnR w="12700">
                      <a:solidFill>
                        <a:srgbClr val="2E528F"/>
                      </a:solidFill>
                      <a:prstDash val="solid"/>
                    </a:lnR>
                    <a:solidFill>
                      <a:srgbClr val="4471C4"/>
                    </a:solidFill>
                  </a:tcPr>
                </a:tc>
                <a:tc vMerge="1">
                  <a:txBody>
                    <a:bodyPr/>
                    <a:lstStyle/>
                    <a:p>
                      <a:endParaRPr/>
                    </a:p>
                  </a:txBody>
                  <a:tcPr marL="0" marR="0" marT="15240" marB="0" vert="vert27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8FAADC"/>
                    </a:solidFill>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gridSpan="2">
                  <a:txBody>
                    <a:bodyPr/>
                    <a:lstStyle/>
                    <a:p>
                      <a:pPr>
                        <a:lnSpc>
                          <a:spcPct val="100000"/>
                        </a:lnSpc>
                      </a:pPr>
                      <a:endParaRPr sz="10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cap="flat" cmpd="sng" algn="ctr">
                      <a:solidFill>
                        <a:srgbClr val="2E528F"/>
                      </a:solidFill>
                      <a:prstDash val="solid"/>
                      <a:round/>
                      <a:headEnd type="none" w="med" len="med"/>
                      <a:tailEnd type="none" w="med" len="med"/>
                    </a:lnT>
                    <a:lnB w="12700">
                      <a:solidFill>
                        <a:srgbClr val="2E528F"/>
                      </a:solidFill>
                      <a:prstDash val="solid"/>
                    </a:lnB>
                    <a:solidFill>
                      <a:srgbClr val="ACB8C9">
                        <a:alpha val="39999"/>
                      </a:srgbClr>
                    </a:solidFill>
                  </a:tcPr>
                </a:tc>
                <a:tc hMerge="1">
                  <a:txBody>
                    <a:bodyPr/>
                    <a:lstStyle/>
                    <a:p>
                      <a:endParaRPr/>
                    </a:p>
                  </a:txBody>
                  <a:tcPr marL="0" marR="0" marT="0" marB="0"/>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08"/>
                  </a:ext>
                </a:extLst>
              </a:tr>
              <a:tr h="266700">
                <a:tc gridSpan="2">
                  <a:txBody>
                    <a:bodyPr/>
                    <a:lstStyle/>
                    <a:p>
                      <a:pPr>
                        <a:lnSpc>
                          <a:spcPct val="100000"/>
                        </a:lnSpc>
                      </a:pPr>
                      <a:endParaRPr sz="1600">
                        <a:latin typeface="Times New Roman"/>
                        <a:cs typeface="Times New Roman"/>
                      </a:endParaRPr>
                    </a:p>
                  </a:txBody>
                  <a:tcPr marL="0" marR="0" marT="0" marB="0">
                    <a:lnL w="12700">
                      <a:solidFill>
                        <a:srgbClr val="2E528F"/>
                      </a:solidFill>
                      <a:prstDash val="solid"/>
                    </a:lnL>
                    <a:lnR w="12700">
                      <a:solidFill>
                        <a:srgbClr val="2E528F"/>
                      </a:solidFill>
                      <a:prstDash val="solid"/>
                    </a:lnR>
                    <a:solidFill>
                      <a:srgbClr val="4471C4"/>
                    </a:solidFill>
                  </a:tcPr>
                </a:tc>
                <a:tc hMerge="1">
                  <a:txBody>
                    <a:bodyPr/>
                    <a:lstStyle/>
                    <a:p>
                      <a:endParaRPr/>
                    </a:p>
                  </a:txBody>
                  <a:tcPr marL="0" marR="0" marT="0" marB="0"/>
                </a:tc>
                <a:tc>
                  <a:txBody>
                    <a:bodyPr/>
                    <a:lstStyle/>
                    <a:p>
                      <a:pPr>
                        <a:lnSpc>
                          <a:spcPct val="100000"/>
                        </a:lnSpc>
                      </a:pPr>
                      <a:endParaRPr sz="16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a:txBody>
                    <a:bodyPr/>
                    <a:lstStyle/>
                    <a:p>
                      <a:pPr>
                        <a:lnSpc>
                          <a:spcPct val="100000"/>
                        </a:lnSpc>
                      </a:pPr>
                      <a:endParaRPr sz="16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a:txBody>
                    <a:bodyPr/>
                    <a:lstStyle/>
                    <a:p>
                      <a:pPr>
                        <a:lnSpc>
                          <a:spcPct val="100000"/>
                        </a:lnSpc>
                      </a:pPr>
                      <a:endParaRPr sz="16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gridSpan="2">
                  <a:txBody>
                    <a:bodyPr/>
                    <a:lstStyle/>
                    <a:p>
                      <a:pPr>
                        <a:lnSpc>
                          <a:spcPct val="100000"/>
                        </a:lnSpc>
                      </a:pPr>
                      <a:endParaRPr sz="16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hMerge="1">
                  <a:txBody>
                    <a:bodyPr/>
                    <a:lstStyle/>
                    <a:p>
                      <a:endParaRPr/>
                    </a:p>
                  </a:txBody>
                  <a:tcPr marL="0" marR="0" marT="0" marB="0"/>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09"/>
                  </a:ext>
                </a:extLst>
              </a:tr>
              <a:tr h="185420">
                <a:tc rowSpan="3">
                  <a:txBody>
                    <a:bodyPr/>
                    <a:lstStyle/>
                    <a:p>
                      <a:pPr>
                        <a:lnSpc>
                          <a:spcPct val="100000"/>
                        </a:lnSpc>
                      </a:pPr>
                      <a:endParaRPr sz="2000">
                        <a:latin typeface="Times New Roman"/>
                        <a:cs typeface="Times New Roman"/>
                      </a:endParaRPr>
                    </a:p>
                  </a:txBody>
                  <a:tcPr marL="0" marR="0" marT="0" marB="0">
                    <a:lnL w="12700">
                      <a:solidFill>
                        <a:srgbClr val="2E528F"/>
                      </a:solidFill>
                      <a:prstDash val="solid"/>
                    </a:lnL>
                    <a:lnR w="12700">
                      <a:solidFill>
                        <a:srgbClr val="2E528F"/>
                      </a:solidFill>
                      <a:prstDash val="solid"/>
                    </a:lnR>
                    <a:solidFill>
                      <a:srgbClr val="4471C4"/>
                    </a:solidFill>
                  </a:tcPr>
                </a:tc>
                <a:tc rowSpan="3">
                  <a:txBody>
                    <a:bodyPr/>
                    <a:lstStyle/>
                    <a:p>
                      <a:pPr marL="130175">
                        <a:lnSpc>
                          <a:spcPct val="100000"/>
                        </a:lnSpc>
                        <a:spcBef>
                          <a:spcPts val="50"/>
                        </a:spcBef>
                      </a:pPr>
                      <a:r>
                        <a:rPr sz="1800" dirty="0">
                          <a:latin typeface="Calibri"/>
                          <a:cs typeface="Calibri"/>
                        </a:rPr>
                        <a:t>Set</a:t>
                      </a:r>
                      <a:r>
                        <a:rPr sz="1800" spc="-25" dirty="0">
                          <a:latin typeface="Calibri"/>
                          <a:cs typeface="Calibri"/>
                        </a:rPr>
                        <a:t> </a:t>
                      </a:r>
                      <a:r>
                        <a:rPr sz="1800" spc="-50" dirty="0">
                          <a:latin typeface="Calibri"/>
                          <a:cs typeface="Calibri"/>
                        </a:rPr>
                        <a:t>2</a:t>
                      </a:r>
                      <a:endParaRPr sz="1800">
                        <a:latin typeface="Calibri"/>
                        <a:cs typeface="Calibri"/>
                      </a:endParaRPr>
                    </a:p>
                  </a:txBody>
                  <a:tcPr marL="0" marR="0" marT="6350" marB="0" vert="vert27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8FAADC"/>
                    </a:solidFill>
                  </a:tcPr>
                </a:tc>
                <a:tc rowSpan="3">
                  <a:txBody>
                    <a:bodyPr/>
                    <a:lstStyle/>
                    <a:p>
                      <a:pPr>
                        <a:lnSpc>
                          <a:spcPct val="100000"/>
                        </a:lnSpc>
                      </a:pPr>
                      <a:endParaRPr sz="20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rowSpan="3">
                  <a:txBody>
                    <a:bodyPr/>
                    <a:lstStyle/>
                    <a:p>
                      <a:pPr>
                        <a:lnSpc>
                          <a:spcPct val="100000"/>
                        </a:lnSpc>
                      </a:pPr>
                      <a:endParaRPr sz="20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rowSpan="3">
                  <a:txBody>
                    <a:bodyPr/>
                    <a:lstStyle/>
                    <a:p>
                      <a:pPr>
                        <a:lnSpc>
                          <a:spcPct val="100000"/>
                        </a:lnSpc>
                      </a:pPr>
                      <a:endParaRPr sz="2000">
                        <a:latin typeface="Times New Roman"/>
                        <a:cs typeface="Times New Roman"/>
                      </a:endParaRPr>
                    </a:p>
                  </a:txBody>
                  <a:tcPr marL="0" marR="0" marT="0" marB="0">
                    <a:lnL w="12700">
                      <a:solidFill>
                        <a:srgbClr val="2E528F"/>
                      </a:solidFill>
                      <a:prstDash val="solid"/>
                    </a:lnL>
                    <a:lnR w="19050">
                      <a:solidFill>
                        <a:srgbClr val="2E528F"/>
                      </a:solidFill>
                      <a:prstDash val="solid"/>
                    </a:lnR>
                    <a:lnT w="12700">
                      <a:solidFill>
                        <a:srgbClr val="2E528F"/>
                      </a:solidFill>
                      <a:prstDash val="solid"/>
                    </a:lnT>
                    <a:lnB w="12700">
                      <a:solidFill>
                        <a:srgbClr val="2E528F"/>
                      </a:solidFill>
                      <a:prstDash val="solid"/>
                    </a:lnB>
                  </a:tcPr>
                </a:tc>
                <a:tc gridSpan="2">
                  <a:txBody>
                    <a:bodyPr/>
                    <a:lstStyle/>
                    <a:p>
                      <a:pPr>
                        <a:lnSpc>
                          <a:spcPct val="100000"/>
                        </a:lnSpc>
                      </a:pPr>
                      <a:endParaRPr sz="1000">
                        <a:latin typeface="Times New Roman"/>
                        <a:cs typeface="Times New Roman"/>
                      </a:endParaRPr>
                    </a:p>
                  </a:txBody>
                  <a:tcPr marL="0" marR="0" marT="0" marB="0">
                    <a:lnL w="19050" cap="flat" cmpd="sng" algn="ctr">
                      <a:solidFill>
                        <a:srgbClr val="2E528F"/>
                      </a:solidFill>
                      <a:prstDash val="solid"/>
                      <a:round/>
                      <a:headEnd type="none" w="med" len="med"/>
                      <a:tailEnd type="none" w="med" len="med"/>
                    </a:lnL>
                    <a:lnR w="12700">
                      <a:solidFill>
                        <a:srgbClr val="2E528F"/>
                      </a:solidFill>
                      <a:prstDash val="solid"/>
                    </a:lnR>
                    <a:lnT w="12700">
                      <a:solidFill>
                        <a:srgbClr val="2E528F"/>
                      </a:solidFill>
                      <a:prstDash val="solid"/>
                    </a:lnT>
                    <a:solidFill>
                      <a:srgbClr val="ACB8C9">
                        <a:alpha val="39999"/>
                      </a:srgbClr>
                    </a:solidFill>
                  </a:tcPr>
                </a:tc>
                <a:tc hMerge="1">
                  <a:txBody>
                    <a:bodyPr/>
                    <a:lstStyle/>
                    <a:p>
                      <a:endParaRPr/>
                    </a:p>
                  </a:txBody>
                  <a:tcPr marL="0" marR="0" marT="0" marB="0"/>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10"/>
                  </a:ext>
                </a:extLst>
              </a:tr>
              <a:tr h="401320">
                <a:tc vMerge="1">
                  <a:txBody>
                    <a:bodyPr/>
                    <a:lstStyle/>
                    <a:p>
                      <a:endParaRPr/>
                    </a:p>
                  </a:txBody>
                  <a:tcPr marL="0" marR="0" marT="0" marB="0">
                    <a:lnL w="12700">
                      <a:solidFill>
                        <a:srgbClr val="2E528F"/>
                      </a:solidFill>
                      <a:prstDash val="solid"/>
                    </a:lnL>
                    <a:lnR w="12700">
                      <a:solidFill>
                        <a:srgbClr val="2E528F"/>
                      </a:solidFill>
                      <a:prstDash val="solid"/>
                    </a:lnR>
                    <a:solidFill>
                      <a:srgbClr val="4471C4"/>
                    </a:solidFill>
                  </a:tcPr>
                </a:tc>
                <a:tc vMerge="1">
                  <a:txBody>
                    <a:bodyPr/>
                    <a:lstStyle/>
                    <a:p>
                      <a:endParaRPr/>
                    </a:p>
                  </a:txBody>
                  <a:tcPr marL="0" marR="0" marT="6350" marB="0" vert="vert27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8FAADC"/>
                    </a:solidFill>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vMerge="1">
                  <a:txBody>
                    <a:bodyPr/>
                    <a:lstStyle/>
                    <a:p>
                      <a:endParaRPr/>
                    </a:p>
                  </a:txBody>
                  <a:tcPr marL="0" marR="0" marT="0" marB="0">
                    <a:lnL w="12700">
                      <a:solidFill>
                        <a:srgbClr val="2E528F"/>
                      </a:solidFill>
                      <a:prstDash val="solid"/>
                    </a:lnL>
                    <a:lnR w="19050">
                      <a:solidFill>
                        <a:srgbClr val="2E528F"/>
                      </a:solidFill>
                      <a:prstDash val="solid"/>
                    </a:lnR>
                    <a:lnT w="12700">
                      <a:solidFill>
                        <a:srgbClr val="2E528F"/>
                      </a:solidFill>
                      <a:prstDash val="solid"/>
                    </a:lnT>
                    <a:lnB w="12700">
                      <a:solidFill>
                        <a:srgbClr val="2E528F"/>
                      </a:solidFill>
                      <a:prstDash val="solid"/>
                    </a:lnB>
                  </a:tcPr>
                </a:tc>
                <a:tc>
                  <a:txBody>
                    <a:bodyPr/>
                    <a:lstStyle/>
                    <a:p>
                      <a:pPr>
                        <a:lnSpc>
                          <a:spcPct val="100000"/>
                        </a:lnSpc>
                      </a:pPr>
                      <a:endParaRPr sz="2000">
                        <a:latin typeface="Times New Roman"/>
                        <a:cs typeface="Times New Roman"/>
                      </a:endParaRPr>
                    </a:p>
                  </a:txBody>
                  <a:tcPr marL="0" marR="0" marT="0" marB="0">
                    <a:lnL w="19050">
                      <a:solidFill>
                        <a:srgbClr val="2E528F"/>
                      </a:solidFill>
                      <a:prstDash val="solid"/>
                    </a:lnL>
                    <a:lnR w="12700">
                      <a:solidFill>
                        <a:srgbClr val="2E528F"/>
                      </a:solidFill>
                      <a:prstDash val="solid"/>
                    </a:lnR>
                    <a:lnB w="19050">
                      <a:solidFill>
                        <a:srgbClr val="2E528F"/>
                      </a:solidFill>
                      <a:prstDash val="solid"/>
                    </a:lnB>
                    <a:solidFill>
                      <a:srgbClr val="BEBEBE"/>
                    </a:solidFill>
                  </a:tcPr>
                </a:tc>
                <a:tc>
                  <a:txBody>
                    <a:bodyPr/>
                    <a:lstStyle/>
                    <a:p>
                      <a:pPr>
                        <a:lnSpc>
                          <a:spcPct val="100000"/>
                        </a:lnSpc>
                      </a:pPr>
                      <a:endParaRPr sz="2000">
                        <a:latin typeface="Times New Roman"/>
                        <a:cs typeface="Times New Roman"/>
                      </a:endParaRPr>
                    </a:p>
                  </a:txBody>
                  <a:tcPr marL="0" marR="0" marT="0" marB="0">
                    <a:lnL w="12700">
                      <a:solidFill>
                        <a:srgbClr val="2E528F"/>
                      </a:solidFill>
                      <a:prstDash val="solid"/>
                    </a:lnL>
                    <a:lnR w="12700">
                      <a:solidFill>
                        <a:srgbClr val="2E528F"/>
                      </a:solidFill>
                      <a:prstDash val="solid"/>
                    </a:lnR>
                    <a:solidFill>
                      <a:srgbClr val="ACB8C9">
                        <a:alpha val="39999"/>
                      </a:srgbClr>
                    </a:solidFill>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11"/>
                  </a:ext>
                </a:extLst>
              </a:tr>
              <a:tr h="161925">
                <a:tc vMerge="1">
                  <a:txBody>
                    <a:bodyPr/>
                    <a:lstStyle/>
                    <a:p>
                      <a:endParaRPr/>
                    </a:p>
                  </a:txBody>
                  <a:tcPr marL="0" marR="0" marT="0" marB="0">
                    <a:lnL w="12700">
                      <a:solidFill>
                        <a:srgbClr val="2E528F"/>
                      </a:solidFill>
                      <a:prstDash val="solid"/>
                    </a:lnL>
                    <a:lnR w="12700">
                      <a:solidFill>
                        <a:srgbClr val="2E528F"/>
                      </a:solidFill>
                      <a:prstDash val="solid"/>
                    </a:lnR>
                    <a:solidFill>
                      <a:srgbClr val="4471C4"/>
                    </a:solidFill>
                  </a:tcPr>
                </a:tc>
                <a:tc vMerge="1">
                  <a:txBody>
                    <a:bodyPr/>
                    <a:lstStyle/>
                    <a:p>
                      <a:endParaRPr/>
                    </a:p>
                  </a:txBody>
                  <a:tcPr marL="0" marR="0" marT="6350" marB="0" vert="vert27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8FAADC"/>
                    </a:solidFill>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vMerge="1">
                  <a:txBody>
                    <a:bodyPr/>
                    <a:lstStyle/>
                    <a:p>
                      <a:endParaRPr/>
                    </a:p>
                  </a:txBody>
                  <a:tcPr marL="0" marR="0" marT="0" marB="0">
                    <a:lnL w="12700">
                      <a:solidFill>
                        <a:srgbClr val="2E528F"/>
                      </a:solidFill>
                      <a:prstDash val="solid"/>
                    </a:lnL>
                    <a:lnR w="19050">
                      <a:solidFill>
                        <a:srgbClr val="2E528F"/>
                      </a:solidFill>
                      <a:prstDash val="solid"/>
                    </a:lnR>
                    <a:lnT w="12700">
                      <a:solidFill>
                        <a:srgbClr val="2E528F"/>
                      </a:solidFill>
                      <a:prstDash val="solid"/>
                    </a:lnT>
                    <a:lnB w="12700">
                      <a:solidFill>
                        <a:srgbClr val="2E528F"/>
                      </a:solidFill>
                      <a:prstDash val="solid"/>
                    </a:lnB>
                  </a:tcPr>
                </a:tc>
                <a:tc gridSpan="2">
                  <a:txBody>
                    <a:bodyPr/>
                    <a:lstStyle/>
                    <a:p>
                      <a:pPr>
                        <a:lnSpc>
                          <a:spcPct val="100000"/>
                        </a:lnSpc>
                      </a:pPr>
                      <a:endParaRPr sz="900">
                        <a:latin typeface="Times New Roman"/>
                        <a:cs typeface="Times New Roman"/>
                      </a:endParaRPr>
                    </a:p>
                  </a:txBody>
                  <a:tcPr marL="0" marR="0" marT="0" marB="0">
                    <a:lnL w="12700">
                      <a:solidFill>
                        <a:srgbClr val="2E528F"/>
                      </a:solidFill>
                      <a:prstDash val="solid"/>
                    </a:lnL>
                    <a:lnR w="12700">
                      <a:solidFill>
                        <a:srgbClr val="2E528F"/>
                      </a:solidFill>
                      <a:prstDash val="solid"/>
                    </a:lnR>
                    <a:lnT w="19050" cap="flat" cmpd="sng" algn="ctr">
                      <a:solidFill>
                        <a:srgbClr val="2E528F"/>
                      </a:solidFill>
                      <a:prstDash val="solid"/>
                      <a:round/>
                      <a:headEnd type="none" w="med" len="med"/>
                      <a:tailEnd type="none" w="med" len="med"/>
                    </a:lnT>
                    <a:lnB w="12700">
                      <a:solidFill>
                        <a:srgbClr val="2E528F"/>
                      </a:solidFill>
                      <a:prstDash val="solid"/>
                    </a:lnB>
                    <a:solidFill>
                      <a:srgbClr val="ACB8C9">
                        <a:alpha val="39999"/>
                      </a:srgbClr>
                    </a:solidFill>
                  </a:tcPr>
                </a:tc>
                <a:tc hMerge="1">
                  <a:txBody>
                    <a:bodyPr/>
                    <a:lstStyle/>
                    <a:p>
                      <a:endParaRPr/>
                    </a:p>
                  </a:txBody>
                  <a:tcPr marL="0" marR="0" marT="0" marB="0"/>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12"/>
                  </a:ext>
                </a:extLst>
              </a:tr>
              <a:tr h="234315">
                <a:tc gridSpan="2">
                  <a:txBody>
                    <a:bodyPr/>
                    <a:lstStyle/>
                    <a:p>
                      <a:pPr>
                        <a:lnSpc>
                          <a:spcPct val="100000"/>
                        </a:lnSpc>
                      </a:pPr>
                      <a:endParaRPr sz="1400">
                        <a:latin typeface="Times New Roman"/>
                        <a:cs typeface="Times New Roman"/>
                      </a:endParaRPr>
                    </a:p>
                  </a:txBody>
                  <a:tcPr marL="0" marR="0" marT="0" marB="0">
                    <a:lnL w="12700">
                      <a:solidFill>
                        <a:srgbClr val="2E528F"/>
                      </a:solidFill>
                      <a:prstDash val="solid"/>
                    </a:lnL>
                    <a:lnR w="12700">
                      <a:solidFill>
                        <a:srgbClr val="2E528F"/>
                      </a:solidFill>
                      <a:prstDash val="solid"/>
                    </a:lnR>
                    <a:solidFill>
                      <a:srgbClr val="4471C4"/>
                    </a:solidFill>
                  </a:tcPr>
                </a:tc>
                <a:tc hMerge="1">
                  <a:txBody>
                    <a:bodyPr/>
                    <a:lstStyle/>
                    <a:p>
                      <a:endParaRPr/>
                    </a:p>
                  </a:txBody>
                  <a:tcPr marL="0" marR="0" marT="0" marB="0"/>
                </a:tc>
                <a:tc>
                  <a:txBody>
                    <a:bodyPr/>
                    <a:lstStyle/>
                    <a:p>
                      <a:pPr>
                        <a:lnSpc>
                          <a:spcPct val="100000"/>
                        </a:lnSpc>
                      </a:pPr>
                      <a:endParaRPr sz="14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a:txBody>
                    <a:bodyPr/>
                    <a:lstStyle/>
                    <a:p>
                      <a:pPr>
                        <a:lnSpc>
                          <a:spcPct val="100000"/>
                        </a:lnSpc>
                      </a:pPr>
                      <a:endParaRPr sz="14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a:txBody>
                    <a:bodyPr/>
                    <a:lstStyle/>
                    <a:p>
                      <a:pPr>
                        <a:lnSpc>
                          <a:spcPct val="100000"/>
                        </a:lnSpc>
                      </a:pPr>
                      <a:endParaRPr sz="14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gridSpan="2">
                  <a:txBody>
                    <a:bodyPr/>
                    <a:lstStyle/>
                    <a:p>
                      <a:pPr>
                        <a:lnSpc>
                          <a:spcPct val="100000"/>
                        </a:lnSpc>
                      </a:pPr>
                      <a:endParaRPr sz="14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hMerge="1">
                  <a:txBody>
                    <a:bodyPr/>
                    <a:lstStyle/>
                    <a:p>
                      <a:endParaRPr/>
                    </a:p>
                  </a:txBody>
                  <a:tcPr marL="0" marR="0" marT="0" marB="0"/>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13"/>
                  </a:ext>
                </a:extLst>
              </a:tr>
              <a:tr h="749300">
                <a:tc>
                  <a:txBody>
                    <a:bodyPr/>
                    <a:lstStyle/>
                    <a:p>
                      <a:pPr>
                        <a:lnSpc>
                          <a:spcPct val="100000"/>
                        </a:lnSpc>
                      </a:pPr>
                      <a:endParaRPr sz="2000">
                        <a:latin typeface="Times New Roman"/>
                        <a:cs typeface="Times New Roman"/>
                      </a:endParaRPr>
                    </a:p>
                  </a:txBody>
                  <a:tcPr marL="0" marR="0" marT="0" marB="0">
                    <a:lnL w="12700">
                      <a:solidFill>
                        <a:srgbClr val="2E528F"/>
                      </a:solidFill>
                      <a:prstDash val="solid"/>
                    </a:lnL>
                    <a:lnR w="12700">
                      <a:solidFill>
                        <a:srgbClr val="2E528F"/>
                      </a:solidFill>
                      <a:prstDash val="solid"/>
                    </a:lnR>
                    <a:solidFill>
                      <a:srgbClr val="4471C4"/>
                    </a:solidFill>
                  </a:tcPr>
                </a:tc>
                <a:tc>
                  <a:txBody>
                    <a:bodyPr/>
                    <a:lstStyle/>
                    <a:p>
                      <a:pPr marL="119380">
                        <a:lnSpc>
                          <a:spcPct val="100000"/>
                        </a:lnSpc>
                        <a:spcBef>
                          <a:spcPts val="235"/>
                        </a:spcBef>
                      </a:pPr>
                      <a:r>
                        <a:rPr sz="1800" dirty="0">
                          <a:latin typeface="Calibri"/>
                          <a:cs typeface="Calibri"/>
                        </a:rPr>
                        <a:t>Set</a:t>
                      </a:r>
                      <a:r>
                        <a:rPr sz="1800" spc="-25" dirty="0">
                          <a:latin typeface="Calibri"/>
                          <a:cs typeface="Calibri"/>
                        </a:rPr>
                        <a:t> </a:t>
                      </a:r>
                      <a:r>
                        <a:rPr sz="1800" spc="-50" dirty="0">
                          <a:latin typeface="Calibri"/>
                          <a:cs typeface="Calibri"/>
                        </a:rPr>
                        <a:t>3</a:t>
                      </a:r>
                      <a:endParaRPr sz="1800">
                        <a:latin typeface="Calibri"/>
                        <a:cs typeface="Calibri"/>
                      </a:endParaRPr>
                    </a:p>
                  </a:txBody>
                  <a:tcPr marL="0" marR="0" marT="29845" marB="0" vert="vert27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8FAADC"/>
                    </a:solidFill>
                  </a:tcPr>
                </a:tc>
                <a:tc>
                  <a:txBody>
                    <a:bodyPr/>
                    <a:lstStyle/>
                    <a:p>
                      <a:pPr>
                        <a:lnSpc>
                          <a:spcPct val="100000"/>
                        </a:lnSpc>
                      </a:pPr>
                      <a:endParaRPr sz="20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tcPr>
                </a:tc>
                <a:tc gridSpan="2">
                  <a:txBody>
                    <a:bodyPr/>
                    <a:lstStyle/>
                    <a:p>
                      <a:pPr>
                        <a:lnSpc>
                          <a:spcPct val="100000"/>
                        </a:lnSpc>
                      </a:pPr>
                      <a:endParaRPr sz="20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hMerge="1">
                  <a:txBody>
                    <a:bodyPr/>
                    <a:lstStyle/>
                    <a:p>
                      <a:endParaRPr/>
                    </a:p>
                  </a:txBody>
                  <a:tcPr marL="0" marR="0" marT="0" marB="0"/>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14"/>
                  </a:ext>
                </a:extLst>
              </a:tr>
              <a:tr h="205740">
                <a:tc gridSpan="2">
                  <a:txBody>
                    <a:bodyPr/>
                    <a:lstStyle/>
                    <a:p>
                      <a:pPr>
                        <a:lnSpc>
                          <a:spcPct val="100000"/>
                        </a:lnSpc>
                      </a:pPr>
                      <a:endParaRPr sz="1200">
                        <a:latin typeface="Times New Roman"/>
                        <a:cs typeface="Times New Roman"/>
                      </a:endParaRPr>
                    </a:p>
                  </a:txBody>
                  <a:tcPr marL="0" marR="0" marT="0" marB="0">
                    <a:lnL w="12700">
                      <a:solidFill>
                        <a:srgbClr val="2E528F"/>
                      </a:solidFill>
                      <a:prstDash val="solid"/>
                    </a:lnL>
                    <a:lnR w="12700">
                      <a:solidFill>
                        <a:srgbClr val="2E528F"/>
                      </a:solidFill>
                      <a:prstDash val="solid"/>
                    </a:lnR>
                    <a:lnB w="12700">
                      <a:solidFill>
                        <a:srgbClr val="2E528F"/>
                      </a:solidFill>
                      <a:prstDash val="solid"/>
                    </a:lnB>
                    <a:solidFill>
                      <a:srgbClr val="4471C4"/>
                    </a:solidFill>
                  </a:tcPr>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a:txBody>
                    <a:bodyPr/>
                    <a:lstStyle/>
                    <a:p>
                      <a:pPr>
                        <a:lnSpc>
                          <a:spcPct val="100000"/>
                        </a:lnSpc>
                      </a:pPr>
                      <a:endParaRPr sz="12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9050">
                      <a:solidFill>
                        <a:srgbClr val="2E528F"/>
                      </a:solidFill>
                      <a:prstDash val="solid"/>
                    </a:lnB>
                    <a:solidFill>
                      <a:srgbClr val="ACB8C9">
                        <a:alpha val="39999"/>
                      </a:srgbClr>
                    </a:solidFill>
                  </a:tcPr>
                </a:tc>
                <a:tc>
                  <a:txBody>
                    <a:bodyPr/>
                    <a:lstStyle/>
                    <a:p>
                      <a:pPr>
                        <a:lnSpc>
                          <a:spcPct val="100000"/>
                        </a:lnSpc>
                      </a:pPr>
                      <a:endParaRPr sz="12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ACB8C9">
                        <a:alpha val="39999"/>
                      </a:srgbClr>
                    </a:solidFill>
                  </a:tcPr>
                </a:tc>
                <a:tc gridSpan="2">
                  <a:txBody>
                    <a:bodyPr/>
                    <a:lstStyle/>
                    <a:p>
                      <a:pPr>
                        <a:lnSpc>
                          <a:spcPct val="100000"/>
                        </a:lnSpc>
                      </a:pPr>
                      <a:endParaRPr sz="1200">
                        <a:latin typeface="Times New Roman"/>
                        <a:cs typeface="Times New Roman"/>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9050">
                      <a:solidFill>
                        <a:srgbClr val="2E528F"/>
                      </a:solidFill>
                      <a:prstDash val="solid"/>
                    </a:lnB>
                    <a:solidFill>
                      <a:srgbClr val="ACB8C9">
                        <a:alpha val="39999"/>
                      </a:srgbClr>
                    </a:solidFill>
                  </a:tcPr>
                </a:tc>
                <a:tc hMerge="1">
                  <a:txBody>
                    <a:bodyPr/>
                    <a:lstStyle/>
                    <a:p>
                      <a:endParaRPr/>
                    </a:p>
                  </a:txBody>
                  <a:tcPr marL="0" marR="0" marT="0" marB="0"/>
                </a:tc>
                <a:tc vMerge="1">
                  <a:txBody>
                    <a:bodyPr/>
                    <a:lstStyle/>
                    <a:p>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15"/>
                  </a:ext>
                </a:extLst>
              </a:tr>
            </a:tbl>
          </a:graphicData>
        </a:graphic>
      </p:graphicFrame>
      <p:sp>
        <p:nvSpPr>
          <p:cNvPr id="26" name="object 26"/>
          <p:cNvSpPr/>
          <p:nvPr/>
        </p:nvSpPr>
        <p:spPr>
          <a:xfrm>
            <a:off x="813816" y="5167884"/>
            <a:ext cx="1423670" cy="12700"/>
          </a:xfrm>
          <a:custGeom>
            <a:avLst/>
            <a:gdLst/>
            <a:ahLst/>
            <a:cxnLst/>
            <a:rect l="l" t="t" r="r" b="b"/>
            <a:pathLst>
              <a:path w="1423670" h="12700">
                <a:moveTo>
                  <a:pt x="0" y="12192"/>
                </a:moveTo>
                <a:lnTo>
                  <a:pt x="1423416" y="12192"/>
                </a:lnTo>
                <a:lnTo>
                  <a:pt x="1423416" y="0"/>
                </a:lnTo>
                <a:lnTo>
                  <a:pt x="0" y="0"/>
                </a:lnTo>
                <a:lnTo>
                  <a:pt x="0" y="12192"/>
                </a:lnTo>
                <a:close/>
              </a:path>
            </a:pathLst>
          </a:custGeom>
          <a:solidFill>
            <a:srgbClr val="DAE2F3"/>
          </a:solidFill>
        </p:spPr>
        <p:txBody>
          <a:bodyPr wrap="square" lIns="0" tIns="0" rIns="0" bIns="0" rtlCol="0"/>
          <a:lstStyle/>
          <a:p>
            <a:endParaRPr/>
          </a:p>
        </p:txBody>
      </p:sp>
      <p:sp>
        <p:nvSpPr>
          <p:cNvPr id="27" name="object 27"/>
          <p:cNvSpPr/>
          <p:nvPr/>
        </p:nvSpPr>
        <p:spPr>
          <a:xfrm>
            <a:off x="2407920" y="5167884"/>
            <a:ext cx="1424940" cy="12700"/>
          </a:xfrm>
          <a:custGeom>
            <a:avLst/>
            <a:gdLst/>
            <a:ahLst/>
            <a:cxnLst/>
            <a:rect l="l" t="t" r="r" b="b"/>
            <a:pathLst>
              <a:path w="1424939" h="12700">
                <a:moveTo>
                  <a:pt x="0" y="12192"/>
                </a:moveTo>
                <a:lnTo>
                  <a:pt x="1424940" y="12192"/>
                </a:lnTo>
                <a:lnTo>
                  <a:pt x="1424940" y="0"/>
                </a:lnTo>
                <a:lnTo>
                  <a:pt x="0" y="0"/>
                </a:lnTo>
                <a:lnTo>
                  <a:pt x="0" y="12192"/>
                </a:lnTo>
                <a:close/>
              </a:path>
            </a:pathLst>
          </a:custGeom>
          <a:solidFill>
            <a:srgbClr val="DAE2F3"/>
          </a:solidFill>
        </p:spPr>
        <p:txBody>
          <a:bodyPr wrap="square" lIns="0" tIns="0" rIns="0" bIns="0" rtlCol="0"/>
          <a:lstStyle/>
          <a:p>
            <a:endParaRPr/>
          </a:p>
        </p:txBody>
      </p:sp>
      <p:sp>
        <p:nvSpPr>
          <p:cNvPr id="28" name="object 28"/>
          <p:cNvSpPr/>
          <p:nvPr/>
        </p:nvSpPr>
        <p:spPr>
          <a:xfrm>
            <a:off x="3973067" y="5167884"/>
            <a:ext cx="1424940" cy="12700"/>
          </a:xfrm>
          <a:custGeom>
            <a:avLst/>
            <a:gdLst/>
            <a:ahLst/>
            <a:cxnLst/>
            <a:rect l="l" t="t" r="r" b="b"/>
            <a:pathLst>
              <a:path w="1424939" h="12700">
                <a:moveTo>
                  <a:pt x="0" y="12192"/>
                </a:moveTo>
                <a:lnTo>
                  <a:pt x="1424939" y="12192"/>
                </a:lnTo>
                <a:lnTo>
                  <a:pt x="1424939" y="0"/>
                </a:lnTo>
                <a:lnTo>
                  <a:pt x="0" y="0"/>
                </a:lnTo>
                <a:lnTo>
                  <a:pt x="0" y="12192"/>
                </a:lnTo>
                <a:close/>
              </a:path>
            </a:pathLst>
          </a:custGeom>
          <a:solidFill>
            <a:srgbClr val="DAE2F3"/>
          </a:solidFill>
        </p:spPr>
        <p:txBody>
          <a:bodyPr wrap="square" lIns="0" tIns="0" rIns="0" bIns="0" rtlCol="0"/>
          <a:lstStyle/>
          <a:p>
            <a:endParaRPr/>
          </a:p>
        </p:txBody>
      </p:sp>
      <p:grpSp>
        <p:nvGrpSpPr>
          <p:cNvPr id="29" name="object 29"/>
          <p:cNvGrpSpPr/>
          <p:nvPr/>
        </p:nvGrpSpPr>
        <p:grpSpPr>
          <a:xfrm>
            <a:off x="7741666" y="5291073"/>
            <a:ext cx="3253104" cy="1238250"/>
            <a:chOff x="7741666" y="5291073"/>
            <a:chExt cx="3253104" cy="1238250"/>
          </a:xfrm>
        </p:grpSpPr>
        <p:sp>
          <p:nvSpPr>
            <p:cNvPr id="30" name="object 30"/>
            <p:cNvSpPr/>
            <p:nvPr/>
          </p:nvSpPr>
          <p:spPr>
            <a:xfrm>
              <a:off x="7748016" y="5297423"/>
              <a:ext cx="3240405" cy="1225550"/>
            </a:xfrm>
            <a:custGeom>
              <a:avLst/>
              <a:gdLst/>
              <a:ahLst/>
              <a:cxnLst/>
              <a:rect l="l" t="t" r="r" b="b"/>
              <a:pathLst>
                <a:path w="3240404" h="1225550">
                  <a:moveTo>
                    <a:pt x="3240024" y="0"/>
                  </a:moveTo>
                  <a:lnTo>
                    <a:pt x="0" y="0"/>
                  </a:lnTo>
                  <a:lnTo>
                    <a:pt x="0" y="1225295"/>
                  </a:lnTo>
                  <a:lnTo>
                    <a:pt x="3240024" y="1225295"/>
                  </a:lnTo>
                  <a:lnTo>
                    <a:pt x="3240024" y="0"/>
                  </a:lnTo>
                  <a:close/>
                </a:path>
              </a:pathLst>
            </a:custGeom>
            <a:solidFill>
              <a:srgbClr val="8FAADC"/>
            </a:solidFill>
          </p:spPr>
          <p:txBody>
            <a:bodyPr wrap="square" lIns="0" tIns="0" rIns="0" bIns="0" rtlCol="0"/>
            <a:lstStyle/>
            <a:p>
              <a:endParaRPr/>
            </a:p>
          </p:txBody>
        </p:sp>
        <p:sp>
          <p:nvSpPr>
            <p:cNvPr id="31" name="object 31"/>
            <p:cNvSpPr/>
            <p:nvPr/>
          </p:nvSpPr>
          <p:spPr>
            <a:xfrm>
              <a:off x="7748016" y="5297423"/>
              <a:ext cx="3240405" cy="1225550"/>
            </a:xfrm>
            <a:custGeom>
              <a:avLst/>
              <a:gdLst/>
              <a:ahLst/>
              <a:cxnLst/>
              <a:rect l="l" t="t" r="r" b="b"/>
              <a:pathLst>
                <a:path w="3240404" h="1225550">
                  <a:moveTo>
                    <a:pt x="0" y="1225295"/>
                  </a:moveTo>
                  <a:lnTo>
                    <a:pt x="3240024" y="1225295"/>
                  </a:lnTo>
                  <a:lnTo>
                    <a:pt x="3240024" y="0"/>
                  </a:lnTo>
                  <a:lnTo>
                    <a:pt x="0" y="0"/>
                  </a:lnTo>
                  <a:lnTo>
                    <a:pt x="0" y="1225295"/>
                  </a:lnTo>
                  <a:close/>
                </a:path>
              </a:pathLst>
            </a:custGeom>
            <a:ln w="12700">
              <a:solidFill>
                <a:srgbClr val="2E528F"/>
              </a:solidFill>
            </a:ln>
          </p:spPr>
          <p:txBody>
            <a:bodyPr wrap="square" lIns="0" tIns="0" rIns="0" bIns="0" rtlCol="0"/>
            <a:lstStyle/>
            <a:p>
              <a:endParaRPr/>
            </a:p>
          </p:txBody>
        </p:sp>
        <p:sp>
          <p:nvSpPr>
            <p:cNvPr id="32" name="object 32"/>
            <p:cNvSpPr/>
            <p:nvPr/>
          </p:nvSpPr>
          <p:spPr>
            <a:xfrm>
              <a:off x="7888224" y="6003035"/>
              <a:ext cx="1424940" cy="402590"/>
            </a:xfrm>
            <a:custGeom>
              <a:avLst/>
              <a:gdLst/>
              <a:ahLst/>
              <a:cxnLst/>
              <a:rect l="l" t="t" r="r" b="b"/>
              <a:pathLst>
                <a:path w="1424940" h="402589">
                  <a:moveTo>
                    <a:pt x="1424940" y="0"/>
                  </a:moveTo>
                  <a:lnTo>
                    <a:pt x="0" y="0"/>
                  </a:lnTo>
                  <a:lnTo>
                    <a:pt x="0" y="402335"/>
                  </a:lnTo>
                  <a:lnTo>
                    <a:pt x="1424940" y="402335"/>
                  </a:lnTo>
                  <a:lnTo>
                    <a:pt x="1424940" y="0"/>
                  </a:lnTo>
                  <a:close/>
                </a:path>
              </a:pathLst>
            </a:custGeom>
            <a:solidFill>
              <a:srgbClr val="DAE2F3"/>
            </a:solidFill>
          </p:spPr>
          <p:txBody>
            <a:bodyPr wrap="square" lIns="0" tIns="0" rIns="0" bIns="0" rtlCol="0"/>
            <a:lstStyle/>
            <a:p>
              <a:endParaRPr/>
            </a:p>
          </p:txBody>
        </p:sp>
        <p:sp>
          <p:nvSpPr>
            <p:cNvPr id="33" name="object 33"/>
            <p:cNvSpPr/>
            <p:nvPr/>
          </p:nvSpPr>
          <p:spPr>
            <a:xfrm>
              <a:off x="7888224" y="6003035"/>
              <a:ext cx="1424940" cy="402590"/>
            </a:xfrm>
            <a:custGeom>
              <a:avLst/>
              <a:gdLst/>
              <a:ahLst/>
              <a:cxnLst/>
              <a:rect l="l" t="t" r="r" b="b"/>
              <a:pathLst>
                <a:path w="1424940" h="402589">
                  <a:moveTo>
                    <a:pt x="0" y="402335"/>
                  </a:moveTo>
                  <a:lnTo>
                    <a:pt x="1424940" y="402335"/>
                  </a:lnTo>
                  <a:lnTo>
                    <a:pt x="1424940" y="0"/>
                  </a:lnTo>
                  <a:lnTo>
                    <a:pt x="0" y="0"/>
                  </a:lnTo>
                  <a:lnTo>
                    <a:pt x="0" y="402335"/>
                  </a:lnTo>
                  <a:close/>
                </a:path>
              </a:pathLst>
            </a:custGeom>
            <a:ln w="12699">
              <a:solidFill>
                <a:srgbClr val="2E528F"/>
              </a:solidFill>
            </a:ln>
          </p:spPr>
          <p:txBody>
            <a:bodyPr wrap="square" lIns="0" tIns="0" rIns="0" bIns="0" rtlCol="0"/>
            <a:lstStyle/>
            <a:p>
              <a:endParaRPr/>
            </a:p>
          </p:txBody>
        </p:sp>
        <p:sp>
          <p:nvSpPr>
            <p:cNvPr id="34" name="object 34"/>
            <p:cNvSpPr/>
            <p:nvPr/>
          </p:nvSpPr>
          <p:spPr>
            <a:xfrm>
              <a:off x="9467088" y="5999987"/>
              <a:ext cx="1424940" cy="402590"/>
            </a:xfrm>
            <a:custGeom>
              <a:avLst/>
              <a:gdLst/>
              <a:ahLst/>
              <a:cxnLst/>
              <a:rect l="l" t="t" r="r" b="b"/>
              <a:pathLst>
                <a:path w="1424940" h="402589">
                  <a:moveTo>
                    <a:pt x="1424940" y="0"/>
                  </a:moveTo>
                  <a:lnTo>
                    <a:pt x="0" y="0"/>
                  </a:lnTo>
                  <a:lnTo>
                    <a:pt x="0" y="402336"/>
                  </a:lnTo>
                  <a:lnTo>
                    <a:pt x="1424940" y="402336"/>
                  </a:lnTo>
                  <a:lnTo>
                    <a:pt x="1424940" y="0"/>
                  </a:lnTo>
                  <a:close/>
                </a:path>
              </a:pathLst>
            </a:custGeom>
            <a:solidFill>
              <a:srgbClr val="DAE2F3"/>
            </a:solidFill>
          </p:spPr>
          <p:txBody>
            <a:bodyPr wrap="square" lIns="0" tIns="0" rIns="0" bIns="0" rtlCol="0"/>
            <a:lstStyle/>
            <a:p>
              <a:endParaRPr/>
            </a:p>
          </p:txBody>
        </p:sp>
        <p:sp>
          <p:nvSpPr>
            <p:cNvPr id="35" name="object 35"/>
            <p:cNvSpPr/>
            <p:nvPr/>
          </p:nvSpPr>
          <p:spPr>
            <a:xfrm>
              <a:off x="7888224" y="5434583"/>
              <a:ext cx="3004185" cy="967740"/>
            </a:xfrm>
            <a:custGeom>
              <a:avLst/>
              <a:gdLst/>
              <a:ahLst/>
              <a:cxnLst/>
              <a:rect l="l" t="t" r="r" b="b"/>
              <a:pathLst>
                <a:path w="3004184" h="967739">
                  <a:moveTo>
                    <a:pt x="1578864" y="967739"/>
                  </a:moveTo>
                  <a:lnTo>
                    <a:pt x="3003804" y="967739"/>
                  </a:lnTo>
                  <a:lnTo>
                    <a:pt x="3003804" y="565403"/>
                  </a:lnTo>
                  <a:lnTo>
                    <a:pt x="1578864" y="565403"/>
                  </a:lnTo>
                  <a:lnTo>
                    <a:pt x="1578864" y="967739"/>
                  </a:lnTo>
                  <a:close/>
                </a:path>
                <a:path w="3004184" h="967739">
                  <a:moveTo>
                    <a:pt x="0" y="400811"/>
                  </a:moveTo>
                  <a:lnTo>
                    <a:pt x="1424940" y="400811"/>
                  </a:lnTo>
                  <a:lnTo>
                    <a:pt x="1424940" y="0"/>
                  </a:lnTo>
                  <a:lnTo>
                    <a:pt x="0" y="0"/>
                  </a:lnTo>
                  <a:lnTo>
                    <a:pt x="0" y="400811"/>
                  </a:lnTo>
                  <a:close/>
                </a:path>
              </a:pathLst>
            </a:custGeom>
            <a:ln w="12700">
              <a:solidFill>
                <a:srgbClr val="2E528F"/>
              </a:solidFill>
            </a:ln>
          </p:spPr>
          <p:txBody>
            <a:bodyPr wrap="square" lIns="0" tIns="0" rIns="0" bIns="0" rtlCol="0"/>
            <a:lstStyle/>
            <a:p>
              <a:endParaRPr/>
            </a:p>
          </p:txBody>
        </p:sp>
        <p:sp>
          <p:nvSpPr>
            <p:cNvPr id="36" name="object 36"/>
            <p:cNvSpPr/>
            <p:nvPr/>
          </p:nvSpPr>
          <p:spPr>
            <a:xfrm>
              <a:off x="9454896" y="5426963"/>
              <a:ext cx="1424940" cy="402590"/>
            </a:xfrm>
            <a:custGeom>
              <a:avLst/>
              <a:gdLst/>
              <a:ahLst/>
              <a:cxnLst/>
              <a:rect l="l" t="t" r="r" b="b"/>
              <a:pathLst>
                <a:path w="1424940" h="402589">
                  <a:moveTo>
                    <a:pt x="1424940" y="0"/>
                  </a:moveTo>
                  <a:lnTo>
                    <a:pt x="0" y="0"/>
                  </a:lnTo>
                  <a:lnTo>
                    <a:pt x="0" y="402336"/>
                  </a:lnTo>
                  <a:lnTo>
                    <a:pt x="1424940" y="402336"/>
                  </a:lnTo>
                  <a:lnTo>
                    <a:pt x="1424940" y="0"/>
                  </a:lnTo>
                  <a:close/>
                </a:path>
              </a:pathLst>
            </a:custGeom>
            <a:solidFill>
              <a:srgbClr val="DAE2F3"/>
            </a:solidFill>
          </p:spPr>
          <p:txBody>
            <a:bodyPr wrap="square" lIns="0" tIns="0" rIns="0" bIns="0" rtlCol="0"/>
            <a:lstStyle/>
            <a:p>
              <a:endParaRPr/>
            </a:p>
          </p:txBody>
        </p:sp>
        <p:sp>
          <p:nvSpPr>
            <p:cNvPr id="37" name="object 37"/>
            <p:cNvSpPr/>
            <p:nvPr/>
          </p:nvSpPr>
          <p:spPr>
            <a:xfrm>
              <a:off x="9454896" y="5426963"/>
              <a:ext cx="1424940" cy="402590"/>
            </a:xfrm>
            <a:custGeom>
              <a:avLst/>
              <a:gdLst/>
              <a:ahLst/>
              <a:cxnLst/>
              <a:rect l="l" t="t" r="r" b="b"/>
              <a:pathLst>
                <a:path w="1424940" h="402589">
                  <a:moveTo>
                    <a:pt x="0" y="402336"/>
                  </a:moveTo>
                  <a:lnTo>
                    <a:pt x="1424940" y="402336"/>
                  </a:lnTo>
                  <a:lnTo>
                    <a:pt x="1424940" y="0"/>
                  </a:lnTo>
                  <a:lnTo>
                    <a:pt x="0" y="0"/>
                  </a:lnTo>
                  <a:lnTo>
                    <a:pt x="0" y="402336"/>
                  </a:lnTo>
                  <a:close/>
                </a:path>
              </a:pathLst>
            </a:custGeom>
            <a:ln w="12700">
              <a:solidFill>
                <a:srgbClr val="2E528F"/>
              </a:solidFill>
            </a:ln>
          </p:spPr>
          <p:txBody>
            <a:bodyPr wrap="square" lIns="0" tIns="0" rIns="0" bIns="0" rtlCol="0"/>
            <a:lstStyle/>
            <a:p>
              <a:endParaRPr/>
            </a:p>
          </p:txBody>
        </p:sp>
      </p:grpSp>
      <p:sp>
        <p:nvSpPr>
          <p:cNvPr id="38" name="object 38"/>
          <p:cNvSpPr txBox="1"/>
          <p:nvPr/>
        </p:nvSpPr>
        <p:spPr>
          <a:xfrm>
            <a:off x="7744206" y="6508191"/>
            <a:ext cx="123253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Victim</a:t>
            </a:r>
            <a:r>
              <a:rPr sz="1800" spc="5" dirty="0">
                <a:latin typeface="Calibri"/>
                <a:cs typeface="Calibri"/>
              </a:rPr>
              <a:t> </a:t>
            </a:r>
            <a:r>
              <a:rPr sz="1800" spc="-10" dirty="0">
                <a:latin typeface="Calibri"/>
                <a:cs typeface="Calibri"/>
              </a:rPr>
              <a:t>Cache</a:t>
            </a:r>
            <a:endParaRPr sz="1800">
              <a:latin typeface="Calibri"/>
              <a:cs typeface="Calibri"/>
            </a:endParaRPr>
          </a:p>
        </p:txBody>
      </p:sp>
      <p:sp>
        <p:nvSpPr>
          <p:cNvPr id="39" name="object 39"/>
          <p:cNvSpPr txBox="1"/>
          <p:nvPr/>
        </p:nvSpPr>
        <p:spPr>
          <a:xfrm>
            <a:off x="7632318" y="3962527"/>
            <a:ext cx="39370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Calibri"/>
                <a:cs typeface="Calibri"/>
              </a:rPr>
              <a:t>What</a:t>
            </a:r>
            <a:r>
              <a:rPr sz="1800" b="1" spc="-25" dirty="0">
                <a:solidFill>
                  <a:srgbClr val="FF0000"/>
                </a:solidFill>
                <a:latin typeface="Calibri"/>
                <a:cs typeface="Calibri"/>
              </a:rPr>
              <a:t> </a:t>
            </a:r>
            <a:r>
              <a:rPr sz="1800" b="1" dirty="0">
                <a:solidFill>
                  <a:srgbClr val="FF0000"/>
                </a:solidFill>
                <a:latin typeface="Calibri"/>
                <a:cs typeface="Calibri"/>
              </a:rPr>
              <a:t>problem</a:t>
            </a:r>
            <a:r>
              <a:rPr sz="1800" b="1" spc="-50" dirty="0">
                <a:solidFill>
                  <a:srgbClr val="FF0000"/>
                </a:solidFill>
                <a:latin typeface="Calibri"/>
                <a:cs typeface="Calibri"/>
              </a:rPr>
              <a:t> </a:t>
            </a:r>
            <a:r>
              <a:rPr sz="1800" b="1" dirty="0">
                <a:solidFill>
                  <a:srgbClr val="FF0000"/>
                </a:solidFill>
                <a:latin typeface="Calibri"/>
                <a:cs typeface="Calibri"/>
              </a:rPr>
              <a:t>does</a:t>
            </a:r>
            <a:r>
              <a:rPr sz="1800" b="1" spc="-35" dirty="0">
                <a:solidFill>
                  <a:srgbClr val="FF0000"/>
                </a:solidFill>
                <a:latin typeface="Calibri"/>
                <a:cs typeface="Calibri"/>
              </a:rPr>
              <a:t> </a:t>
            </a:r>
            <a:r>
              <a:rPr sz="1800" b="1" dirty="0">
                <a:solidFill>
                  <a:srgbClr val="FF0000"/>
                </a:solidFill>
                <a:latin typeface="Calibri"/>
                <a:cs typeface="Calibri"/>
              </a:rPr>
              <a:t>a</a:t>
            </a:r>
            <a:r>
              <a:rPr sz="1800" b="1" spc="-15" dirty="0">
                <a:solidFill>
                  <a:srgbClr val="FF0000"/>
                </a:solidFill>
                <a:latin typeface="Calibri"/>
                <a:cs typeface="Calibri"/>
              </a:rPr>
              <a:t> </a:t>
            </a:r>
            <a:r>
              <a:rPr sz="1800" b="1" dirty="0">
                <a:solidFill>
                  <a:srgbClr val="FF0000"/>
                </a:solidFill>
                <a:latin typeface="Calibri"/>
                <a:cs typeface="Calibri"/>
              </a:rPr>
              <a:t>victim</a:t>
            </a:r>
            <a:r>
              <a:rPr sz="1800" b="1" spc="-35" dirty="0">
                <a:solidFill>
                  <a:srgbClr val="FF0000"/>
                </a:solidFill>
                <a:latin typeface="Calibri"/>
                <a:cs typeface="Calibri"/>
              </a:rPr>
              <a:t> </a:t>
            </a:r>
            <a:r>
              <a:rPr sz="1800" b="1" dirty="0">
                <a:solidFill>
                  <a:srgbClr val="FF0000"/>
                </a:solidFill>
                <a:latin typeface="Calibri"/>
                <a:cs typeface="Calibri"/>
              </a:rPr>
              <a:t>cache</a:t>
            </a:r>
            <a:r>
              <a:rPr sz="1800" b="1" spc="-30" dirty="0">
                <a:solidFill>
                  <a:srgbClr val="FF0000"/>
                </a:solidFill>
                <a:latin typeface="Calibri"/>
                <a:cs typeface="Calibri"/>
              </a:rPr>
              <a:t> </a:t>
            </a:r>
            <a:r>
              <a:rPr sz="1800" b="1" spc="-10" dirty="0">
                <a:solidFill>
                  <a:srgbClr val="FF0000"/>
                </a:solidFill>
                <a:latin typeface="Calibri"/>
                <a:cs typeface="Calibri"/>
              </a:rPr>
              <a:t>solve?</a:t>
            </a:r>
            <a:endParaRPr sz="1800">
              <a:latin typeface="Calibri"/>
              <a:cs typeface="Calibri"/>
            </a:endParaRPr>
          </a:p>
        </p:txBody>
      </p:sp>
      <p:grpSp>
        <p:nvGrpSpPr>
          <p:cNvPr id="40" name="object 40"/>
          <p:cNvGrpSpPr/>
          <p:nvPr/>
        </p:nvGrpSpPr>
        <p:grpSpPr>
          <a:xfrm>
            <a:off x="818133" y="4760721"/>
            <a:ext cx="4594225" cy="414020"/>
            <a:chOff x="818133" y="4760721"/>
            <a:chExt cx="4594225" cy="414020"/>
          </a:xfrm>
        </p:grpSpPr>
        <p:sp>
          <p:nvSpPr>
            <p:cNvPr id="41" name="object 41"/>
            <p:cNvSpPr/>
            <p:nvPr/>
          </p:nvSpPr>
          <p:spPr>
            <a:xfrm>
              <a:off x="824483" y="4767071"/>
              <a:ext cx="1424940" cy="401320"/>
            </a:xfrm>
            <a:custGeom>
              <a:avLst/>
              <a:gdLst/>
              <a:ahLst/>
              <a:cxnLst/>
              <a:rect l="l" t="t" r="r" b="b"/>
              <a:pathLst>
                <a:path w="1424939" h="401320">
                  <a:moveTo>
                    <a:pt x="1424940" y="0"/>
                  </a:moveTo>
                  <a:lnTo>
                    <a:pt x="0" y="0"/>
                  </a:lnTo>
                  <a:lnTo>
                    <a:pt x="0" y="400811"/>
                  </a:lnTo>
                  <a:lnTo>
                    <a:pt x="1424940" y="400811"/>
                  </a:lnTo>
                  <a:lnTo>
                    <a:pt x="1424940" y="0"/>
                  </a:lnTo>
                  <a:close/>
                </a:path>
              </a:pathLst>
            </a:custGeom>
            <a:solidFill>
              <a:srgbClr val="FFFF00"/>
            </a:solidFill>
          </p:spPr>
          <p:txBody>
            <a:bodyPr wrap="square" lIns="0" tIns="0" rIns="0" bIns="0" rtlCol="0"/>
            <a:lstStyle/>
            <a:p>
              <a:endParaRPr/>
            </a:p>
          </p:txBody>
        </p:sp>
        <p:sp>
          <p:nvSpPr>
            <p:cNvPr id="42" name="object 42"/>
            <p:cNvSpPr/>
            <p:nvPr/>
          </p:nvSpPr>
          <p:spPr>
            <a:xfrm>
              <a:off x="824483" y="4767071"/>
              <a:ext cx="1424940" cy="401320"/>
            </a:xfrm>
            <a:custGeom>
              <a:avLst/>
              <a:gdLst/>
              <a:ahLst/>
              <a:cxnLst/>
              <a:rect l="l" t="t" r="r" b="b"/>
              <a:pathLst>
                <a:path w="1424939" h="401320">
                  <a:moveTo>
                    <a:pt x="0" y="400811"/>
                  </a:moveTo>
                  <a:lnTo>
                    <a:pt x="1424940" y="400811"/>
                  </a:lnTo>
                  <a:lnTo>
                    <a:pt x="1424940" y="0"/>
                  </a:lnTo>
                  <a:lnTo>
                    <a:pt x="0" y="0"/>
                  </a:lnTo>
                  <a:lnTo>
                    <a:pt x="0" y="400811"/>
                  </a:lnTo>
                  <a:close/>
                </a:path>
              </a:pathLst>
            </a:custGeom>
            <a:ln w="12699">
              <a:solidFill>
                <a:srgbClr val="2E528F"/>
              </a:solidFill>
            </a:ln>
          </p:spPr>
          <p:txBody>
            <a:bodyPr wrap="square" lIns="0" tIns="0" rIns="0" bIns="0" rtlCol="0"/>
            <a:lstStyle/>
            <a:p>
              <a:endParaRPr/>
            </a:p>
          </p:txBody>
        </p:sp>
        <p:sp>
          <p:nvSpPr>
            <p:cNvPr id="43" name="object 43"/>
            <p:cNvSpPr/>
            <p:nvPr/>
          </p:nvSpPr>
          <p:spPr>
            <a:xfrm>
              <a:off x="2420111" y="4767071"/>
              <a:ext cx="1424940" cy="401320"/>
            </a:xfrm>
            <a:custGeom>
              <a:avLst/>
              <a:gdLst/>
              <a:ahLst/>
              <a:cxnLst/>
              <a:rect l="l" t="t" r="r" b="b"/>
              <a:pathLst>
                <a:path w="1424939" h="401320">
                  <a:moveTo>
                    <a:pt x="1424939" y="0"/>
                  </a:moveTo>
                  <a:lnTo>
                    <a:pt x="0" y="0"/>
                  </a:lnTo>
                  <a:lnTo>
                    <a:pt x="0" y="400811"/>
                  </a:lnTo>
                  <a:lnTo>
                    <a:pt x="1424939" y="400811"/>
                  </a:lnTo>
                  <a:lnTo>
                    <a:pt x="1424939" y="0"/>
                  </a:lnTo>
                  <a:close/>
                </a:path>
              </a:pathLst>
            </a:custGeom>
            <a:solidFill>
              <a:srgbClr val="FF0000"/>
            </a:solidFill>
          </p:spPr>
          <p:txBody>
            <a:bodyPr wrap="square" lIns="0" tIns="0" rIns="0" bIns="0" rtlCol="0"/>
            <a:lstStyle/>
            <a:p>
              <a:endParaRPr/>
            </a:p>
          </p:txBody>
        </p:sp>
        <p:sp>
          <p:nvSpPr>
            <p:cNvPr id="44" name="object 44"/>
            <p:cNvSpPr/>
            <p:nvPr/>
          </p:nvSpPr>
          <p:spPr>
            <a:xfrm>
              <a:off x="2420111" y="4767071"/>
              <a:ext cx="1424940" cy="401320"/>
            </a:xfrm>
            <a:custGeom>
              <a:avLst/>
              <a:gdLst/>
              <a:ahLst/>
              <a:cxnLst/>
              <a:rect l="l" t="t" r="r" b="b"/>
              <a:pathLst>
                <a:path w="1424939" h="401320">
                  <a:moveTo>
                    <a:pt x="0" y="400811"/>
                  </a:moveTo>
                  <a:lnTo>
                    <a:pt x="1424939" y="400811"/>
                  </a:lnTo>
                  <a:lnTo>
                    <a:pt x="1424939" y="0"/>
                  </a:lnTo>
                  <a:lnTo>
                    <a:pt x="0" y="0"/>
                  </a:lnTo>
                  <a:lnTo>
                    <a:pt x="0" y="400811"/>
                  </a:lnTo>
                  <a:close/>
                </a:path>
              </a:pathLst>
            </a:custGeom>
            <a:ln w="12699">
              <a:solidFill>
                <a:srgbClr val="2E528F"/>
              </a:solidFill>
            </a:ln>
          </p:spPr>
          <p:txBody>
            <a:bodyPr wrap="square" lIns="0" tIns="0" rIns="0" bIns="0" rtlCol="0"/>
            <a:lstStyle/>
            <a:p>
              <a:endParaRPr/>
            </a:p>
          </p:txBody>
        </p:sp>
        <p:sp>
          <p:nvSpPr>
            <p:cNvPr id="45" name="object 45"/>
            <p:cNvSpPr/>
            <p:nvPr/>
          </p:nvSpPr>
          <p:spPr>
            <a:xfrm>
              <a:off x="3982211" y="4767071"/>
              <a:ext cx="1423670" cy="401320"/>
            </a:xfrm>
            <a:custGeom>
              <a:avLst/>
              <a:gdLst/>
              <a:ahLst/>
              <a:cxnLst/>
              <a:rect l="l" t="t" r="r" b="b"/>
              <a:pathLst>
                <a:path w="1423670" h="401320">
                  <a:moveTo>
                    <a:pt x="1423415" y="0"/>
                  </a:moveTo>
                  <a:lnTo>
                    <a:pt x="0" y="0"/>
                  </a:lnTo>
                  <a:lnTo>
                    <a:pt x="0" y="400811"/>
                  </a:lnTo>
                  <a:lnTo>
                    <a:pt x="1423415" y="400811"/>
                  </a:lnTo>
                  <a:lnTo>
                    <a:pt x="1423415" y="0"/>
                  </a:lnTo>
                  <a:close/>
                </a:path>
              </a:pathLst>
            </a:custGeom>
            <a:solidFill>
              <a:srgbClr val="7E5F00"/>
            </a:solidFill>
          </p:spPr>
          <p:txBody>
            <a:bodyPr wrap="square" lIns="0" tIns="0" rIns="0" bIns="0" rtlCol="0"/>
            <a:lstStyle/>
            <a:p>
              <a:endParaRPr/>
            </a:p>
          </p:txBody>
        </p:sp>
        <p:sp>
          <p:nvSpPr>
            <p:cNvPr id="46" name="object 46"/>
            <p:cNvSpPr/>
            <p:nvPr/>
          </p:nvSpPr>
          <p:spPr>
            <a:xfrm>
              <a:off x="3982211" y="4767071"/>
              <a:ext cx="1423670" cy="401320"/>
            </a:xfrm>
            <a:custGeom>
              <a:avLst/>
              <a:gdLst/>
              <a:ahLst/>
              <a:cxnLst/>
              <a:rect l="l" t="t" r="r" b="b"/>
              <a:pathLst>
                <a:path w="1423670" h="401320">
                  <a:moveTo>
                    <a:pt x="0" y="400811"/>
                  </a:moveTo>
                  <a:lnTo>
                    <a:pt x="1423415" y="400811"/>
                  </a:lnTo>
                  <a:lnTo>
                    <a:pt x="1423415" y="0"/>
                  </a:lnTo>
                  <a:lnTo>
                    <a:pt x="0" y="0"/>
                  </a:lnTo>
                  <a:lnTo>
                    <a:pt x="0" y="400811"/>
                  </a:lnTo>
                  <a:close/>
                </a:path>
              </a:pathLst>
            </a:custGeom>
            <a:ln w="12699">
              <a:solidFill>
                <a:srgbClr val="2E528F"/>
              </a:solidFill>
            </a:ln>
          </p:spPr>
          <p:txBody>
            <a:bodyPr wrap="square" lIns="0" tIns="0" rIns="0" bIns="0" rtlCol="0"/>
            <a:lstStyle/>
            <a:p>
              <a:endParaRPr/>
            </a:p>
          </p:txBody>
        </p:sp>
      </p:grpSp>
      <p:grpSp>
        <p:nvGrpSpPr>
          <p:cNvPr id="47" name="object 47"/>
          <p:cNvGrpSpPr/>
          <p:nvPr/>
        </p:nvGrpSpPr>
        <p:grpSpPr>
          <a:xfrm>
            <a:off x="7881873" y="5431282"/>
            <a:ext cx="1437640" cy="415290"/>
            <a:chOff x="7881873" y="5431282"/>
            <a:chExt cx="1437640" cy="415290"/>
          </a:xfrm>
        </p:grpSpPr>
        <p:sp>
          <p:nvSpPr>
            <p:cNvPr id="48" name="object 48"/>
            <p:cNvSpPr/>
            <p:nvPr/>
          </p:nvSpPr>
          <p:spPr>
            <a:xfrm>
              <a:off x="7888223" y="5437632"/>
              <a:ext cx="1424940" cy="402590"/>
            </a:xfrm>
            <a:custGeom>
              <a:avLst/>
              <a:gdLst/>
              <a:ahLst/>
              <a:cxnLst/>
              <a:rect l="l" t="t" r="r" b="b"/>
              <a:pathLst>
                <a:path w="1424940" h="402589">
                  <a:moveTo>
                    <a:pt x="1424940" y="0"/>
                  </a:moveTo>
                  <a:lnTo>
                    <a:pt x="0" y="0"/>
                  </a:lnTo>
                  <a:lnTo>
                    <a:pt x="0" y="402336"/>
                  </a:lnTo>
                  <a:lnTo>
                    <a:pt x="1424940" y="402336"/>
                  </a:lnTo>
                  <a:lnTo>
                    <a:pt x="1424940" y="0"/>
                  </a:lnTo>
                  <a:close/>
                </a:path>
              </a:pathLst>
            </a:custGeom>
            <a:solidFill>
              <a:srgbClr val="EC7C30"/>
            </a:solidFill>
          </p:spPr>
          <p:txBody>
            <a:bodyPr wrap="square" lIns="0" tIns="0" rIns="0" bIns="0" rtlCol="0"/>
            <a:lstStyle/>
            <a:p>
              <a:endParaRPr/>
            </a:p>
          </p:txBody>
        </p:sp>
        <p:sp>
          <p:nvSpPr>
            <p:cNvPr id="49" name="object 49"/>
            <p:cNvSpPr/>
            <p:nvPr/>
          </p:nvSpPr>
          <p:spPr>
            <a:xfrm>
              <a:off x="7888223" y="5437632"/>
              <a:ext cx="1424940" cy="402590"/>
            </a:xfrm>
            <a:custGeom>
              <a:avLst/>
              <a:gdLst/>
              <a:ahLst/>
              <a:cxnLst/>
              <a:rect l="l" t="t" r="r" b="b"/>
              <a:pathLst>
                <a:path w="1424940" h="402589">
                  <a:moveTo>
                    <a:pt x="0" y="402336"/>
                  </a:moveTo>
                  <a:lnTo>
                    <a:pt x="1424940" y="402336"/>
                  </a:lnTo>
                  <a:lnTo>
                    <a:pt x="1424940" y="0"/>
                  </a:lnTo>
                  <a:lnTo>
                    <a:pt x="0" y="0"/>
                  </a:lnTo>
                  <a:lnTo>
                    <a:pt x="0" y="402336"/>
                  </a:lnTo>
                  <a:close/>
                </a:path>
              </a:pathLst>
            </a:custGeom>
            <a:ln w="12700">
              <a:solidFill>
                <a:srgbClr val="2E528F"/>
              </a:solidFill>
            </a:ln>
          </p:spPr>
          <p:txBody>
            <a:bodyPr wrap="square" lIns="0" tIns="0" rIns="0" bIns="0" rtlCol="0"/>
            <a:lstStyle/>
            <a:p>
              <a:endParaRPr/>
            </a:p>
          </p:txBody>
        </p:sp>
      </p:grpSp>
      <p:sp>
        <p:nvSpPr>
          <p:cNvPr id="50" name="object 50"/>
          <p:cNvSpPr txBox="1"/>
          <p:nvPr/>
        </p:nvSpPr>
        <p:spPr>
          <a:xfrm>
            <a:off x="7615808" y="1705483"/>
            <a:ext cx="4081145" cy="1397635"/>
          </a:xfrm>
          <a:prstGeom prst="rect">
            <a:avLst/>
          </a:prstGeom>
        </p:spPr>
        <p:txBody>
          <a:bodyPr vert="horz" wrap="square" lIns="0" tIns="12700" rIns="0" bIns="0" rtlCol="0">
            <a:spAutoFit/>
          </a:bodyPr>
          <a:lstStyle/>
          <a:p>
            <a:pPr marL="12700" marR="5080">
              <a:lnSpc>
                <a:spcPct val="100000"/>
              </a:lnSpc>
              <a:spcBef>
                <a:spcPts val="100"/>
              </a:spcBef>
            </a:pPr>
            <a:r>
              <a:rPr sz="1800" b="1" dirty="0">
                <a:latin typeface="Calibri"/>
                <a:cs typeface="Calibri"/>
              </a:rPr>
              <a:t>Block</a:t>
            </a:r>
            <a:r>
              <a:rPr sz="1800" b="1" spc="-50" dirty="0">
                <a:latin typeface="Calibri"/>
                <a:cs typeface="Calibri"/>
              </a:rPr>
              <a:t> </a:t>
            </a:r>
            <a:r>
              <a:rPr sz="1800" b="1" dirty="0">
                <a:latin typeface="Calibri"/>
                <a:cs typeface="Calibri"/>
              </a:rPr>
              <a:t>evicted</a:t>
            </a:r>
            <a:r>
              <a:rPr sz="1800" b="1" spc="-35" dirty="0">
                <a:latin typeface="Calibri"/>
                <a:cs typeface="Calibri"/>
              </a:rPr>
              <a:t> </a:t>
            </a:r>
            <a:r>
              <a:rPr sz="1800" b="1" dirty="0">
                <a:latin typeface="Calibri"/>
                <a:cs typeface="Calibri"/>
              </a:rPr>
              <a:t>from</a:t>
            </a:r>
            <a:r>
              <a:rPr sz="1800" b="1" spc="-45" dirty="0">
                <a:latin typeface="Calibri"/>
                <a:cs typeface="Calibri"/>
              </a:rPr>
              <a:t> </a:t>
            </a:r>
            <a:r>
              <a:rPr sz="1800" b="1" dirty="0">
                <a:latin typeface="Calibri"/>
                <a:cs typeface="Calibri"/>
              </a:rPr>
              <a:t>cache</a:t>
            </a:r>
            <a:r>
              <a:rPr sz="1800" b="1" spc="-45" dirty="0">
                <a:latin typeface="Calibri"/>
                <a:cs typeface="Calibri"/>
              </a:rPr>
              <a:t> </a:t>
            </a:r>
            <a:r>
              <a:rPr sz="1800" b="1" dirty="0">
                <a:latin typeface="Calibri"/>
                <a:cs typeface="Calibri"/>
              </a:rPr>
              <a:t>goes</a:t>
            </a:r>
            <a:r>
              <a:rPr sz="1800" b="1" spc="-60" dirty="0">
                <a:latin typeface="Calibri"/>
                <a:cs typeface="Calibri"/>
              </a:rPr>
              <a:t> </a:t>
            </a:r>
            <a:r>
              <a:rPr sz="1800" b="1" dirty="0">
                <a:latin typeface="Calibri"/>
                <a:cs typeface="Calibri"/>
              </a:rPr>
              <a:t>into</a:t>
            </a:r>
            <a:r>
              <a:rPr sz="1800" b="1" spc="-40" dirty="0">
                <a:latin typeface="Calibri"/>
                <a:cs typeface="Calibri"/>
              </a:rPr>
              <a:t> </a:t>
            </a:r>
            <a:r>
              <a:rPr sz="1800" b="1" spc="-10" dirty="0">
                <a:latin typeface="Calibri"/>
                <a:cs typeface="Calibri"/>
              </a:rPr>
              <a:t>(usually </a:t>
            </a:r>
            <a:r>
              <a:rPr sz="1800" b="1" dirty="0">
                <a:latin typeface="Calibri"/>
                <a:cs typeface="Calibri"/>
              </a:rPr>
              <a:t>fully</a:t>
            </a:r>
            <a:r>
              <a:rPr sz="1800" b="1" spc="-45" dirty="0">
                <a:latin typeface="Calibri"/>
                <a:cs typeface="Calibri"/>
              </a:rPr>
              <a:t> </a:t>
            </a:r>
            <a:r>
              <a:rPr sz="1800" b="1" dirty="0">
                <a:latin typeface="Calibri"/>
                <a:cs typeface="Calibri"/>
              </a:rPr>
              <a:t>associative,</a:t>
            </a:r>
            <a:r>
              <a:rPr sz="1800" b="1" spc="-30" dirty="0">
                <a:latin typeface="Calibri"/>
                <a:cs typeface="Calibri"/>
              </a:rPr>
              <a:t> </a:t>
            </a:r>
            <a:r>
              <a:rPr sz="1800" b="1" dirty="0">
                <a:latin typeface="Calibri"/>
                <a:cs typeface="Calibri"/>
              </a:rPr>
              <a:t>small)</a:t>
            </a:r>
            <a:r>
              <a:rPr sz="1800" b="1" spc="-45" dirty="0">
                <a:latin typeface="Calibri"/>
                <a:cs typeface="Calibri"/>
              </a:rPr>
              <a:t> </a:t>
            </a:r>
            <a:r>
              <a:rPr sz="1800" b="1" dirty="0">
                <a:latin typeface="Calibri"/>
                <a:cs typeface="Calibri"/>
              </a:rPr>
              <a:t>victim</a:t>
            </a:r>
            <a:r>
              <a:rPr sz="1800" b="1" spc="-30" dirty="0">
                <a:latin typeface="Calibri"/>
                <a:cs typeface="Calibri"/>
              </a:rPr>
              <a:t> </a:t>
            </a:r>
            <a:r>
              <a:rPr sz="1800" b="1" spc="-10" dirty="0">
                <a:latin typeface="Calibri"/>
                <a:cs typeface="Calibri"/>
              </a:rPr>
              <a:t>buffer.</a:t>
            </a:r>
            <a:endParaRPr sz="1800">
              <a:latin typeface="Calibri"/>
              <a:cs typeface="Calibri"/>
            </a:endParaRPr>
          </a:p>
          <a:p>
            <a:pPr>
              <a:lnSpc>
                <a:spcPct val="100000"/>
              </a:lnSpc>
              <a:spcBef>
                <a:spcPts val="20"/>
              </a:spcBef>
            </a:pPr>
            <a:endParaRPr sz="1750">
              <a:latin typeface="Calibri"/>
              <a:cs typeface="Calibri"/>
            </a:endParaRPr>
          </a:p>
          <a:p>
            <a:pPr marL="12700">
              <a:lnSpc>
                <a:spcPct val="100000"/>
              </a:lnSpc>
            </a:pPr>
            <a:r>
              <a:rPr sz="1800" b="1" dirty="0">
                <a:latin typeface="Calibri"/>
                <a:cs typeface="Calibri"/>
              </a:rPr>
              <a:t>On</a:t>
            </a:r>
            <a:r>
              <a:rPr sz="1800" b="1" spc="-30" dirty="0">
                <a:latin typeface="Calibri"/>
                <a:cs typeface="Calibri"/>
              </a:rPr>
              <a:t> </a:t>
            </a:r>
            <a:r>
              <a:rPr sz="1800" b="1" dirty="0">
                <a:latin typeface="Calibri"/>
                <a:cs typeface="Calibri"/>
              </a:rPr>
              <a:t>next</a:t>
            </a:r>
            <a:r>
              <a:rPr sz="1800" b="1" spc="-40" dirty="0">
                <a:latin typeface="Calibri"/>
                <a:cs typeface="Calibri"/>
              </a:rPr>
              <a:t> </a:t>
            </a:r>
            <a:r>
              <a:rPr sz="1800" b="1" dirty="0">
                <a:latin typeface="Calibri"/>
                <a:cs typeface="Calibri"/>
              </a:rPr>
              <a:t>access,</a:t>
            </a:r>
            <a:r>
              <a:rPr sz="1800" b="1" spc="-45" dirty="0">
                <a:latin typeface="Calibri"/>
                <a:cs typeface="Calibri"/>
              </a:rPr>
              <a:t> </a:t>
            </a:r>
            <a:r>
              <a:rPr sz="1800" b="1" dirty="0">
                <a:latin typeface="Calibri"/>
                <a:cs typeface="Calibri"/>
              </a:rPr>
              <a:t>“victim”</a:t>
            </a:r>
            <a:r>
              <a:rPr sz="1800" b="1" spc="-25" dirty="0">
                <a:latin typeface="Calibri"/>
                <a:cs typeface="Calibri"/>
              </a:rPr>
              <a:t> </a:t>
            </a:r>
            <a:r>
              <a:rPr sz="1800" b="1" dirty="0">
                <a:latin typeface="Calibri"/>
                <a:cs typeface="Calibri"/>
              </a:rPr>
              <a:t>can</a:t>
            </a:r>
            <a:r>
              <a:rPr sz="1800" b="1" spc="-25" dirty="0">
                <a:latin typeface="Calibri"/>
                <a:cs typeface="Calibri"/>
              </a:rPr>
              <a:t> </a:t>
            </a:r>
            <a:r>
              <a:rPr sz="1800" b="1" dirty="0">
                <a:latin typeface="Calibri"/>
                <a:cs typeface="Calibri"/>
              </a:rPr>
              <a:t>be</a:t>
            </a:r>
            <a:r>
              <a:rPr sz="1800" b="1" spc="-20" dirty="0">
                <a:latin typeface="Calibri"/>
                <a:cs typeface="Calibri"/>
              </a:rPr>
              <a:t> </a:t>
            </a:r>
            <a:r>
              <a:rPr sz="1800" b="1" spc="-10" dirty="0">
                <a:latin typeface="Calibri"/>
                <a:cs typeface="Calibri"/>
              </a:rPr>
              <a:t>re-cached</a:t>
            </a:r>
            <a:endParaRPr sz="1800">
              <a:latin typeface="Calibri"/>
              <a:cs typeface="Calibri"/>
            </a:endParaRPr>
          </a:p>
          <a:p>
            <a:pPr marL="12700">
              <a:lnSpc>
                <a:spcPct val="100000"/>
              </a:lnSpc>
              <a:spcBef>
                <a:spcPts val="5"/>
              </a:spcBef>
            </a:pPr>
            <a:r>
              <a:rPr sz="1800" b="1" dirty="0">
                <a:latin typeface="Calibri"/>
                <a:cs typeface="Calibri"/>
              </a:rPr>
              <a:t>without</a:t>
            </a:r>
            <a:r>
              <a:rPr sz="1800" b="1" spc="-40" dirty="0">
                <a:latin typeface="Calibri"/>
                <a:cs typeface="Calibri"/>
              </a:rPr>
              <a:t> </a:t>
            </a:r>
            <a:r>
              <a:rPr sz="1800" b="1" dirty="0">
                <a:latin typeface="Calibri"/>
                <a:cs typeface="Calibri"/>
              </a:rPr>
              <a:t>going</a:t>
            </a:r>
            <a:r>
              <a:rPr sz="1800" b="1" spc="-25" dirty="0">
                <a:latin typeface="Calibri"/>
                <a:cs typeface="Calibri"/>
              </a:rPr>
              <a:t> </a:t>
            </a:r>
            <a:r>
              <a:rPr sz="1800" b="1" dirty="0">
                <a:latin typeface="Calibri"/>
                <a:cs typeface="Calibri"/>
              </a:rPr>
              <a:t>down</a:t>
            </a:r>
            <a:r>
              <a:rPr sz="1800" b="1" spc="-10" dirty="0">
                <a:latin typeface="Calibri"/>
                <a:cs typeface="Calibri"/>
              </a:rPr>
              <a:t> </a:t>
            </a:r>
            <a:r>
              <a:rPr sz="1800" b="1" dirty="0">
                <a:latin typeface="Calibri"/>
                <a:cs typeface="Calibri"/>
              </a:rPr>
              <a:t>the</a:t>
            </a:r>
            <a:r>
              <a:rPr sz="1800" b="1" spc="-45" dirty="0">
                <a:latin typeface="Calibri"/>
                <a:cs typeface="Calibri"/>
              </a:rPr>
              <a:t> </a:t>
            </a:r>
            <a:r>
              <a:rPr sz="1800" b="1" spc="-10" dirty="0">
                <a:latin typeface="Calibri"/>
                <a:cs typeface="Calibri"/>
              </a:rPr>
              <a:t>hierarchy.</a:t>
            </a:r>
            <a:endParaRPr sz="1800">
              <a:latin typeface="Calibri"/>
              <a:cs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D30FC-1E61-9436-9246-FFE6C21E27CE}"/>
              </a:ext>
            </a:extLst>
          </p:cNvPr>
          <p:cNvSpPr>
            <a:spLocks noGrp="1"/>
          </p:cNvSpPr>
          <p:nvPr>
            <p:ph type="title"/>
          </p:nvPr>
        </p:nvSpPr>
        <p:spPr>
          <a:xfrm>
            <a:off x="175057" y="152400"/>
            <a:ext cx="11841886" cy="697230"/>
          </a:xfrm>
        </p:spPr>
        <p:txBody>
          <a:bodyPr/>
          <a:lstStyle/>
          <a:p>
            <a:r>
              <a:rPr lang="en-US" dirty="0"/>
              <a:t>Miss Caching vs Victim Caching</a:t>
            </a:r>
          </a:p>
        </p:txBody>
      </p:sp>
      <p:sp>
        <p:nvSpPr>
          <p:cNvPr id="3" name="Text Placeholder 2">
            <a:extLst>
              <a:ext uri="{FF2B5EF4-FFF2-40B4-BE49-F238E27FC236}">
                <a16:creationId xmlns:a16="http://schemas.microsoft.com/office/drawing/2014/main" id="{5FE56D4A-936D-85A8-D69B-4A388EB07C6A}"/>
              </a:ext>
            </a:extLst>
          </p:cNvPr>
          <p:cNvSpPr>
            <a:spLocks noGrp="1"/>
          </p:cNvSpPr>
          <p:nvPr>
            <p:ph type="body" idx="1"/>
          </p:nvPr>
        </p:nvSpPr>
        <p:spPr>
          <a:xfrm>
            <a:off x="640724" y="4633275"/>
            <a:ext cx="10972800" cy="553998"/>
          </a:xfrm>
        </p:spPr>
        <p:txBody>
          <a:bodyPr/>
          <a:lstStyle/>
          <a:p>
            <a:r>
              <a:rPr lang="en-US" sz="1800" dirty="0"/>
              <a:t>Norman P. </a:t>
            </a:r>
            <a:r>
              <a:rPr lang="en-US" sz="1800" dirty="0" err="1"/>
              <a:t>Jouppi</a:t>
            </a:r>
            <a:r>
              <a:rPr lang="en-US" sz="1800" dirty="0"/>
              <a:t>. 1990. Improving direct-mapped cache performance by the addition of a small fully-associative cache and prefetch buffers. SIGARCH Computer Architecture News </a:t>
            </a:r>
            <a:r>
              <a:rPr lang="en-US" sz="1800" b="0" i="0" dirty="0">
                <a:solidFill>
                  <a:srgbClr val="39393A"/>
                </a:solidFill>
                <a:effectLst/>
                <a:latin typeface="__Inter_85d873"/>
              </a:rPr>
              <a:t>18(3):388-397.</a:t>
            </a:r>
            <a:endParaRPr lang="en-US" sz="1800" dirty="0"/>
          </a:p>
        </p:txBody>
      </p:sp>
      <p:pic>
        <p:nvPicPr>
          <p:cNvPr id="5" name="Picture 4">
            <a:extLst>
              <a:ext uri="{FF2B5EF4-FFF2-40B4-BE49-F238E27FC236}">
                <a16:creationId xmlns:a16="http://schemas.microsoft.com/office/drawing/2014/main" id="{6A09A356-F6D9-8164-518F-FEEF6F85611E}"/>
              </a:ext>
            </a:extLst>
          </p:cNvPr>
          <p:cNvPicPr>
            <a:picLocks noChangeAspect="1"/>
          </p:cNvPicPr>
          <p:nvPr/>
        </p:nvPicPr>
        <p:blipFill>
          <a:blip r:embed="rId2"/>
          <a:stretch>
            <a:fillRect/>
          </a:stretch>
        </p:blipFill>
        <p:spPr>
          <a:xfrm>
            <a:off x="914400" y="1219200"/>
            <a:ext cx="3377377" cy="3254046"/>
          </a:xfrm>
          <a:prstGeom prst="rect">
            <a:avLst/>
          </a:prstGeom>
        </p:spPr>
      </p:pic>
      <p:pic>
        <p:nvPicPr>
          <p:cNvPr id="7" name="Picture 6">
            <a:extLst>
              <a:ext uri="{FF2B5EF4-FFF2-40B4-BE49-F238E27FC236}">
                <a16:creationId xmlns:a16="http://schemas.microsoft.com/office/drawing/2014/main" id="{68265A34-17A1-0B51-BBF9-71B4B929E27E}"/>
              </a:ext>
            </a:extLst>
          </p:cNvPr>
          <p:cNvPicPr>
            <a:picLocks noChangeAspect="1"/>
          </p:cNvPicPr>
          <p:nvPr/>
        </p:nvPicPr>
        <p:blipFill>
          <a:blip r:embed="rId3"/>
          <a:stretch>
            <a:fillRect/>
          </a:stretch>
        </p:blipFill>
        <p:spPr>
          <a:xfrm>
            <a:off x="5136524" y="1208075"/>
            <a:ext cx="3376308" cy="3254046"/>
          </a:xfrm>
          <a:prstGeom prst="rect">
            <a:avLst/>
          </a:prstGeom>
        </p:spPr>
      </p:pic>
      <p:sp>
        <p:nvSpPr>
          <p:cNvPr id="8" name="Text Placeholder 2">
            <a:extLst>
              <a:ext uri="{FF2B5EF4-FFF2-40B4-BE49-F238E27FC236}">
                <a16:creationId xmlns:a16="http://schemas.microsoft.com/office/drawing/2014/main" id="{3A1AD501-2B13-05A1-A14B-BC731B3F7614}"/>
              </a:ext>
            </a:extLst>
          </p:cNvPr>
          <p:cNvSpPr txBox="1">
            <a:spLocks/>
          </p:cNvSpPr>
          <p:nvPr/>
        </p:nvSpPr>
        <p:spPr>
          <a:xfrm>
            <a:off x="793124" y="5540045"/>
            <a:ext cx="10713076" cy="738664"/>
          </a:xfrm>
          <a:prstGeom prst="rect">
            <a:avLst/>
          </a:prstGeom>
        </p:spPr>
        <p:txBody>
          <a:bodyPr wrap="square" lIns="0" tIns="0" rIns="0" bIns="0">
            <a:spAutoFit/>
          </a:bodyPr>
          <a:lstStyle>
            <a:lvl1pPr marL="0">
              <a:defRPr sz="2800" b="0" i="0">
                <a:solidFill>
                  <a:schemeClr val="tx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Arial" panose="020B0604020202020204" pitchFamily="34" charset="0"/>
              <a:buChar char="•"/>
            </a:pPr>
            <a:r>
              <a:rPr lang="en-US" sz="2400" dirty="0"/>
              <a:t>Victim Caches better than Miss Caches</a:t>
            </a:r>
          </a:p>
          <a:p>
            <a:pPr marL="285750" indent="-285750">
              <a:buFont typeface="Arial" panose="020B0604020202020204" pitchFamily="34" charset="0"/>
              <a:buChar char="•"/>
            </a:pPr>
            <a:r>
              <a:rPr lang="en-US" sz="2400" dirty="0"/>
              <a:t>But, butter for d-Caches than </a:t>
            </a:r>
            <a:r>
              <a:rPr lang="en-US" sz="2400" dirty="0" err="1"/>
              <a:t>i</a:t>
            </a:r>
            <a:r>
              <a:rPr lang="en-US" sz="2400" dirty="0"/>
              <a:t>-Caches. Why? (Think about locality and distance)</a:t>
            </a:r>
          </a:p>
        </p:txBody>
      </p:sp>
    </p:spTree>
    <p:extLst>
      <p:ext uri="{BB962C8B-B14F-4D97-AF65-F5344CB8AC3E}">
        <p14:creationId xmlns:p14="http://schemas.microsoft.com/office/powerpoint/2010/main" val="9837551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8E146-5052-C17F-E026-2D6EB2076F9E}"/>
              </a:ext>
            </a:extLst>
          </p:cNvPr>
          <p:cNvSpPr>
            <a:spLocks noGrp="1"/>
          </p:cNvSpPr>
          <p:nvPr>
            <p:ph type="title"/>
          </p:nvPr>
        </p:nvSpPr>
        <p:spPr>
          <a:xfrm>
            <a:off x="175057" y="234353"/>
            <a:ext cx="11841886" cy="697230"/>
          </a:xfrm>
        </p:spPr>
        <p:txBody>
          <a:bodyPr/>
          <a:lstStyle/>
          <a:p>
            <a:r>
              <a:rPr lang="en-US" dirty="0"/>
              <a:t>Stream Buffer</a:t>
            </a:r>
          </a:p>
        </p:txBody>
      </p:sp>
      <p:sp>
        <p:nvSpPr>
          <p:cNvPr id="4" name="Rectangle 3">
            <a:extLst>
              <a:ext uri="{FF2B5EF4-FFF2-40B4-BE49-F238E27FC236}">
                <a16:creationId xmlns:a16="http://schemas.microsoft.com/office/drawing/2014/main" id="{8CDB1DBC-6BE4-4DFB-8D96-E205D503BF3E}"/>
              </a:ext>
            </a:extLst>
          </p:cNvPr>
          <p:cNvSpPr/>
          <p:nvPr/>
        </p:nvSpPr>
        <p:spPr>
          <a:xfrm>
            <a:off x="1600200" y="990600"/>
            <a:ext cx="3733800" cy="152400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B12EE9D-770E-A4F5-A8CB-10B22B0A4FAB}"/>
              </a:ext>
            </a:extLst>
          </p:cNvPr>
          <p:cNvSpPr/>
          <p:nvPr/>
        </p:nvSpPr>
        <p:spPr>
          <a:xfrm>
            <a:off x="1600200" y="3962400"/>
            <a:ext cx="3733800" cy="2661247"/>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666FA62-0582-AA2E-B4A8-BACA44577D69}"/>
              </a:ext>
            </a:extLst>
          </p:cNvPr>
          <p:cNvSpPr/>
          <p:nvPr/>
        </p:nvSpPr>
        <p:spPr>
          <a:xfrm>
            <a:off x="1600200" y="2976580"/>
            <a:ext cx="3733800" cy="489623"/>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B3D62F94-7AA9-30D9-8EE5-59A85A7CCC17}"/>
              </a:ext>
            </a:extLst>
          </p:cNvPr>
          <p:cNvSpPr>
            <a:spLocks noGrp="1"/>
          </p:cNvSpPr>
          <p:nvPr>
            <p:ph type="body" idx="1"/>
          </p:nvPr>
        </p:nvSpPr>
        <p:spPr>
          <a:xfrm>
            <a:off x="1600200" y="1510003"/>
            <a:ext cx="3735069" cy="430887"/>
          </a:xfrm>
        </p:spPr>
        <p:txBody>
          <a:bodyPr/>
          <a:lstStyle/>
          <a:p>
            <a:pPr algn="ctr"/>
            <a:r>
              <a:rPr lang="en-US" dirty="0"/>
              <a:t>L1</a:t>
            </a:r>
          </a:p>
        </p:txBody>
      </p:sp>
      <p:sp>
        <p:nvSpPr>
          <p:cNvPr id="8" name="Text Placeholder 2">
            <a:extLst>
              <a:ext uri="{FF2B5EF4-FFF2-40B4-BE49-F238E27FC236}">
                <a16:creationId xmlns:a16="http://schemas.microsoft.com/office/drawing/2014/main" id="{2C3AD37C-E250-6BA5-CA63-6B65D81619C8}"/>
              </a:ext>
            </a:extLst>
          </p:cNvPr>
          <p:cNvSpPr txBox="1">
            <a:spLocks/>
          </p:cNvSpPr>
          <p:nvPr/>
        </p:nvSpPr>
        <p:spPr>
          <a:xfrm>
            <a:off x="2438400" y="2971800"/>
            <a:ext cx="2362200" cy="430887"/>
          </a:xfrm>
          <a:prstGeom prst="rect">
            <a:avLst/>
          </a:prstGeom>
        </p:spPr>
        <p:txBody>
          <a:bodyPr wrap="square" lIns="0" tIns="0" rIns="0" bIns="0">
            <a:spAutoFit/>
          </a:bodyPr>
          <a:lstStyle>
            <a:lvl1pPr marL="0">
              <a:defRPr sz="2800" b="0" i="0">
                <a:solidFill>
                  <a:schemeClr val="tx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Stream Buffer</a:t>
            </a:r>
          </a:p>
        </p:txBody>
      </p:sp>
      <p:sp>
        <p:nvSpPr>
          <p:cNvPr id="9" name="Text Placeholder 2">
            <a:extLst>
              <a:ext uri="{FF2B5EF4-FFF2-40B4-BE49-F238E27FC236}">
                <a16:creationId xmlns:a16="http://schemas.microsoft.com/office/drawing/2014/main" id="{843B69AF-BA4F-33B5-9961-5EE0F1CE7F7C}"/>
              </a:ext>
            </a:extLst>
          </p:cNvPr>
          <p:cNvSpPr txBox="1">
            <a:spLocks/>
          </p:cNvSpPr>
          <p:nvPr/>
        </p:nvSpPr>
        <p:spPr>
          <a:xfrm>
            <a:off x="1600200" y="5029200"/>
            <a:ext cx="3735069" cy="430887"/>
          </a:xfrm>
          <a:prstGeom prst="rect">
            <a:avLst/>
          </a:prstGeom>
        </p:spPr>
        <p:txBody>
          <a:bodyPr wrap="square" lIns="0" tIns="0" rIns="0" bIns="0">
            <a:spAutoFit/>
          </a:bodyPr>
          <a:lstStyle>
            <a:lvl1pPr marL="0">
              <a:defRPr sz="2800" b="0" i="0">
                <a:solidFill>
                  <a:schemeClr val="tx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dirty="0"/>
              <a:t>L2</a:t>
            </a:r>
          </a:p>
        </p:txBody>
      </p:sp>
      <p:sp>
        <p:nvSpPr>
          <p:cNvPr id="11" name="Arrow: Down 10">
            <a:extLst>
              <a:ext uri="{FF2B5EF4-FFF2-40B4-BE49-F238E27FC236}">
                <a16:creationId xmlns:a16="http://schemas.microsoft.com/office/drawing/2014/main" id="{343C14C2-1631-44A7-BFA8-812C56E66E83}"/>
              </a:ext>
            </a:extLst>
          </p:cNvPr>
          <p:cNvSpPr/>
          <p:nvPr/>
        </p:nvSpPr>
        <p:spPr>
          <a:xfrm rot="10800000">
            <a:off x="4457700" y="1676400"/>
            <a:ext cx="457200" cy="3697910"/>
          </a:xfrm>
          <a:prstGeom prst="down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13" name="Text Placeholder 2">
            <a:extLst>
              <a:ext uri="{FF2B5EF4-FFF2-40B4-BE49-F238E27FC236}">
                <a16:creationId xmlns:a16="http://schemas.microsoft.com/office/drawing/2014/main" id="{DF2686E2-8061-1CB1-DEF2-3910D375EFA0}"/>
              </a:ext>
            </a:extLst>
          </p:cNvPr>
          <p:cNvSpPr txBox="1">
            <a:spLocks/>
          </p:cNvSpPr>
          <p:nvPr/>
        </p:nvSpPr>
        <p:spPr>
          <a:xfrm>
            <a:off x="5943600" y="2693386"/>
            <a:ext cx="5791200" cy="1723549"/>
          </a:xfrm>
          <a:prstGeom prst="rect">
            <a:avLst/>
          </a:prstGeom>
        </p:spPr>
        <p:txBody>
          <a:bodyPr wrap="square" lIns="0" tIns="0" rIns="0" bIns="0">
            <a:spAutoFit/>
          </a:bodyPr>
          <a:lstStyle>
            <a:lvl1pPr marL="0">
              <a:defRPr sz="2800" b="0" i="0">
                <a:solidFill>
                  <a:schemeClr val="tx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Benefits </a:t>
            </a:r>
            <a:r>
              <a:rPr lang="en-US" dirty="0" err="1"/>
              <a:t>i</a:t>
            </a:r>
            <a:r>
              <a:rPr lang="en-US" dirty="0"/>
              <a:t>-caches</a:t>
            </a:r>
          </a:p>
          <a:p>
            <a:r>
              <a:rPr lang="en-US" dirty="0"/>
              <a:t>Upon miss, prefetch next n instructions</a:t>
            </a:r>
          </a:p>
          <a:p>
            <a:r>
              <a:rPr lang="en-US" dirty="0"/>
              <a:t>Gets back ahead after jumps</a:t>
            </a:r>
          </a:p>
          <a:p>
            <a:endParaRPr lang="en-US" dirty="0"/>
          </a:p>
        </p:txBody>
      </p:sp>
    </p:spTree>
    <p:extLst>
      <p:ext uri="{BB962C8B-B14F-4D97-AF65-F5344CB8AC3E}">
        <p14:creationId xmlns:p14="http://schemas.microsoft.com/office/powerpoint/2010/main" val="12670266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4215" y="433832"/>
            <a:ext cx="8647430" cy="696595"/>
          </a:xfrm>
          <a:prstGeom prst="rect">
            <a:avLst/>
          </a:prstGeom>
        </p:spPr>
        <p:txBody>
          <a:bodyPr vert="horz" wrap="square" lIns="0" tIns="13335" rIns="0" bIns="0" rtlCol="0">
            <a:spAutoFit/>
          </a:bodyPr>
          <a:lstStyle/>
          <a:p>
            <a:pPr marL="12700">
              <a:lnSpc>
                <a:spcPct val="100000"/>
              </a:lnSpc>
              <a:spcBef>
                <a:spcPts val="105"/>
              </a:spcBef>
            </a:pPr>
            <a:r>
              <a:rPr spc="-10" dirty="0"/>
              <a:t>Non-</a:t>
            </a:r>
            <a:r>
              <a:rPr dirty="0"/>
              <a:t>blocking</a:t>
            </a:r>
            <a:r>
              <a:rPr spc="-55" dirty="0"/>
              <a:t> </a:t>
            </a:r>
            <a:r>
              <a:rPr dirty="0"/>
              <a:t>Writes</a:t>
            </a:r>
            <a:r>
              <a:rPr spc="-80" dirty="0"/>
              <a:t> </a:t>
            </a:r>
            <a:r>
              <a:rPr dirty="0"/>
              <a:t>&amp;</a:t>
            </a:r>
            <a:r>
              <a:rPr spc="-80" dirty="0"/>
              <a:t> </a:t>
            </a:r>
            <a:r>
              <a:rPr dirty="0"/>
              <a:t>Write</a:t>
            </a:r>
            <a:r>
              <a:rPr spc="-75" dirty="0"/>
              <a:t> </a:t>
            </a:r>
            <a:r>
              <a:rPr spc="-10" dirty="0"/>
              <a:t>Buffering</a:t>
            </a:r>
          </a:p>
        </p:txBody>
      </p:sp>
      <p:grpSp>
        <p:nvGrpSpPr>
          <p:cNvPr id="3" name="object 3"/>
          <p:cNvGrpSpPr/>
          <p:nvPr/>
        </p:nvGrpSpPr>
        <p:grpSpPr>
          <a:xfrm>
            <a:off x="10568685" y="1371346"/>
            <a:ext cx="739775" cy="5011420"/>
            <a:chOff x="10568685" y="1371346"/>
            <a:chExt cx="739775" cy="5011420"/>
          </a:xfrm>
        </p:grpSpPr>
        <p:sp>
          <p:nvSpPr>
            <p:cNvPr id="4" name="object 4"/>
            <p:cNvSpPr/>
            <p:nvPr/>
          </p:nvSpPr>
          <p:spPr>
            <a:xfrm>
              <a:off x="10575035" y="1377696"/>
              <a:ext cx="727075" cy="4998720"/>
            </a:xfrm>
            <a:custGeom>
              <a:avLst/>
              <a:gdLst/>
              <a:ahLst/>
              <a:cxnLst/>
              <a:rect l="l" t="t" r="r" b="b"/>
              <a:pathLst>
                <a:path w="727075" h="4998720">
                  <a:moveTo>
                    <a:pt x="726948" y="0"/>
                  </a:moveTo>
                  <a:lnTo>
                    <a:pt x="0" y="0"/>
                  </a:lnTo>
                  <a:lnTo>
                    <a:pt x="0" y="4998720"/>
                  </a:lnTo>
                  <a:lnTo>
                    <a:pt x="726948" y="4998720"/>
                  </a:lnTo>
                  <a:lnTo>
                    <a:pt x="726948" y="0"/>
                  </a:lnTo>
                  <a:close/>
                </a:path>
              </a:pathLst>
            </a:custGeom>
            <a:solidFill>
              <a:srgbClr val="4471C4"/>
            </a:solidFill>
          </p:spPr>
          <p:txBody>
            <a:bodyPr wrap="square" lIns="0" tIns="0" rIns="0" bIns="0" rtlCol="0"/>
            <a:lstStyle/>
            <a:p>
              <a:endParaRPr/>
            </a:p>
          </p:txBody>
        </p:sp>
        <p:sp>
          <p:nvSpPr>
            <p:cNvPr id="5" name="object 5"/>
            <p:cNvSpPr/>
            <p:nvPr/>
          </p:nvSpPr>
          <p:spPr>
            <a:xfrm>
              <a:off x="10575035" y="1377696"/>
              <a:ext cx="727075" cy="4998720"/>
            </a:xfrm>
            <a:custGeom>
              <a:avLst/>
              <a:gdLst/>
              <a:ahLst/>
              <a:cxnLst/>
              <a:rect l="l" t="t" r="r" b="b"/>
              <a:pathLst>
                <a:path w="727075" h="4998720">
                  <a:moveTo>
                    <a:pt x="0" y="4998720"/>
                  </a:moveTo>
                  <a:lnTo>
                    <a:pt x="726948" y="4998720"/>
                  </a:lnTo>
                  <a:lnTo>
                    <a:pt x="726948" y="0"/>
                  </a:lnTo>
                  <a:lnTo>
                    <a:pt x="0" y="0"/>
                  </a:lnTo>
                  <a:lnTo>
                    <a:pt x="0" y="4998720"/>
                  </a:lnTo>
                  <a:close/>
                </a:path>
              </a:pathLst>
            </a:custGeom>
            <a:ln w="12700">
              <a:solidFill>
                <a:srgbClr val="2E528F"/>
              </a:solidFill>
            </a:ln>
          </p:spPr>
          <p:txBody>
            <a:bodyPr wrap="square" lIns="0" tIns="0" rIns="0" bIns="0" rtlCol="0"/>
            <a:lstStyle/>
            <a:p>
              <a:endParaRPr/>
            </a:p>
          </p:txBody>
        </p:sp>
      </p:grpSp>
      <p:sp>
        <p:nvSpPr>
          <p:cNvPr id="6" name="object 6"/>
          <p:cNvSpPr txBox="1"/>
          <p:nvPr/>
        </p:nvSpPr>
        <p:spPr>
          <a:xfrm>
            <a:off x="9854310" y="5227849"/>
            <a:ext cx="607695" cy="1155065"/>
          </a:xfrm>
          <a:prstGeom prst="rect">
            <a:avLst/>
          </a:prstGeom>
        </p:spPr>
        <p:txBody>
          <a:bodyPr vert="horz" wrap="square" lIns="0" tIns="118110" rIns="0" bIns="0" rtlCol="0">
            <a:spAutoFit/>
          </a:bodyPr>
          <a:lstStyle/>
          <a:p>
            <a:pPr marL="12700">
              <a:lnSpc>
                <a:spcPct val="100000"/>
              </a:lnSpc>
              <a:spcBef>
                <a:spcPts val="930"/>
              </a:spcBef>
            </a:pPr>
            <a:r>
              <a:rPr sz="1800" dirty="0">
                <a:latin typeface="Calibri"/>
                <a:cs typeface="Calibri"/>
              </a:rPr>
              <a:t>Byte</a:t>
            </a:r>
            <a:r>
              <a:rPr sz="1800" spc="-45" dirty="0">
                <a:latin typeface="Calibri"/>
                <a:cs typeface="Calibri"/>
              </a:rPr>
              <a:t> </a:t>
            </a:r>
            <a:r>
              <a:rPr sz="1800" spc="-50" dirty="0">
                <a:latin typeface="Calibri"/>
                <a:cs typeface="Calibri"/>
              </a:rPr>
              <a:t>2</a:t>
            </a:r>
            <a:endParaRPr sz="1800">
              <a:latin typeface="Calibri"/>
              <a:cs typeface="Calibri"/>
            </a:endParaRPr>
          </a:p>
          <a:p>
            <a:pPr marL="12700">
              <a:lnSpc>
                <a:spcPct val="100000"/>
              </a:lnSpc>
              <a:spcBef>
                <a:spcPts val="835"/>
              </a:spcBef>
            </a:pPr>
            <a:r>
              <a:rPr sz="1800" dirty="0">
                <a:latin typeface="Calibri"/>
                <a:cs typeface="Calibri"/>
              </a:rPr>
              <a:t>Byte</a:t>
            </a:r>
            <a:r>
              <a:rPr sz="1800" spc="-40" dirty="0">
                <a:latin typeface="Calibri"/>
                <a:cs typeface="Calibri"/>
              </a:rPr>
              <a:t> </a:t>
            </a:r>
            <a:r>
              <a:rPr sz="1800" spc="-50" dirty="0">
                <a:latin typeface="Calibri"/>
                <a:cs typeface="Calibri"/>
              </a:rPr>
              <a:t>1</a:t>
            </a:r>
            <a:endParaRPr sz="1800">
              <a:latin typeface="Calibri"/>
              <a:cs typeface="Calibri"/>
            </a:endParaRPr>
          </a:p>
          <a:p>
            <a:pPr marL="12700">
              <a:lnSpc>
                <a:spcPct val="100000"/>
              </a:lnSpc>
              <a:spcBef>
                <a:spcPts val="745"/>
              </a:spcBef>
            </a:pPr>
            <a:r>
              <a:rPr sz="1800" dirty="0">
                <a:latin typeface="Calibri"/>
                <a:cs typeface="Calibri"/>
              </a:rPr>
              <a:t>Byte</a:t>
            </a:r>
            <a:r>
              <a:rPr sz="1800" spc="-40" dirty="0">
                <a:latin typeface="Calibri"/>
                <a:cs typeface="Calibri"/>
              </a:rPr>
              <a:t> </a:t>
            </a:r>
            <a:r>
              <a:rPr sz="1800" spc="-50" dirty="0">
                <a:latin typeface="Calibri"/>
                <a:cs typeface="Calibri"/>
              </a:rPr>
              <a:t>0</a:t>
            </a:r>
            <a:endParaRPr sz="1800">
              <a:latin typeface="Calibri"/>
              <a:cs typeface="Calibri"/>
            </a:endParaRPr>
          </a:p>
        </p:txBody>
      </p:sp>
      <p:sp>
        <p:nvSpPr>
          <p:cNvPr id="7" name="object 7"/>
          <p:cNvSpPr txBox="1"/>
          <p:nvPr/>
        </p:nvSpPr>
        <p:spPr>
          <a:xfrm>
            <a:off x="9981183" y="2778405"/>
            <a:ext cx="254000" cy="302260"/>
          </a:xfrm>
          <a:prstGeom prst="rect">
            <a:avLst/>
          </a:prstGeom>
        </p:spPr>
        <p:txBody>
          <a:bodyPr vert="vert270" wrap="square" lIns="0" tIns="0" rIns="0" bIns="0" rtlCol="0">
            <a:spAutoFit/>
          </a:bodyPr>
          <a:lstStyle/>
          <a:p>
            <a:pPr marL="12700">
              <a:lnSpc>
                <a:spcPts val="1810"/>
              </a:lnSpc>
            </a:pPr>
            <a:r>
              <a:rPr sz="1800" dirty="0">
                <a:latin typeface="Calibri"/>
                <a:cs typeface="Calibri"/>
              </a:rPr>
              <a:t>.</a:t>
            </a:r>
            <a:r>
              <a:rPr sz="1800" spc="-5" dirty="0">
                <a:latin typeface="Calibri"/>
                <a:cs typeface="Calibri"/>
              </a:rPr>
              <a:t> </a:t>
            </a:r>
            <a:r>
              <a:rPr sz="1800" dirty="0">
                <a:latin typeface="Calibri"/>
                <a:cs typeface="Calibri"/>
              </a:rPr>
              <a:t>. </a:t>
            </a:r>
            <a:r>
              <a:rPr sz="1800" spc="-50" dirty="0">
                <a:latin typeface="Calibri"/>
                <a:cs typeface="Calibri"/>
              </a:rPr>
              <a:t>.</a:t>
            </a:r>
            <a:endParaRPr sz="1800">
              <a:latin typeface="Calibri"/>
              <a:cs typeface="Calibri"/>
            </a:endParaRPr>
          </a:p>
        </p:txBody>
      </p:sp>
      <p:sp>
        <p:nvSpPr>
          <p:cNvPr id="8" name="object 8"/>
          <p:cNvSpPr txBox="1"/>
          <p:nvPr/>
        </p:nvSpPr>
        <p:spPr>
          <a:xfrm>
            <a:off x="9785984" y="1339037"/>
            <a:ext cx="688340"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Byte</a:t>
            </a:r>
            <a:r>
              <a:rPr sz="1800" spc="-40" dirty="0">
                <a:latin typeface="Calibri"/>
                <a:cs typeface="Calibri"/>
              </a:rPr>
              <a:t> </a:t>
            </a:r>
            <a:r>
              <a:rPr sz="1800" spc="-50" dirty="0">
                <a:latin typeface="Calibri"/>
                <a:cs typeface="Calibri"/>
              </a:rPr>
              <a:t>M</a:t>
            </a:r>
            <a:endParaRPr sz="1800">
              <a:latin typeface="Calibri"/>
              <a:cs typeface="Calibri"/>
            </a:endParaRPr>
          </a:p>
        </p:txBody>
      </p:sp>
      <p:grpSp>
        <p:nvGrpSpPr>
          <p:cNvPr id="9" name="object 9"/>
          <p:cNvGrpSpPr/>
          <p:nvPr/>
        </p:nvGrpSpPr>
        <p:grpSpPr>
          <a:xfrm>
            <a:off x="1504950" y="3338829"/>
            <a:ext cx="9803765" cy="1263015"/>
            <a:chOff x="1504950" y="3338829"/>
            <a:chExt cx="9803765" cy="1263015"/>
          </a:xfrm>
        </p:grpSpPr>
        <p:sp>
          <p:nvSpPr>
            <p:cNvPr id="10" name="object 10"/>
            <p:cNvSpPr/>
            <p:nvPr/>
          </p:nvSpPr>
          <p:spPr>
            <a:xfrm>
              <a:off x="10575035" y="3915155"/>
              <a:ext cx="727075" cy="571500"/>
            </a:xfrm>
            <a:custGeom>
              <a:avLst/>
              <a:gdLst/>
              <a:ahLst/>
              <a:cxnLst/>
              <a:rect l="l" t="t" r="r" b="b"/>
              <a:pathLst>
                <a:path w="727075" h="571500">
                  <a:moveTo>
                    <a:pt x="0" y="571500"/>
                  </a:moveTo>
                  <a:lnTo>
                    <a:pt x="726948" y="571500"/>
                  </a:lnTo>
                  <a:lnTo>
                    <a:pt x="726948" y="284988"/>
                  </a:lnTo>
                  <a:lnTo>
                    <a:pt x="0" y="284988"/>
                  </a:lnTo>
                  <a:lnTo>
                    <a:pt x="0" y="571500"/>
                  </a:lnTo>
                  <a:close/>
                </a:path>
                <a:path w="727075" h="571500">
                  <a:moveTo>
                    <a:pt x="0" y="284988"/>
                  </a:moveTo>
                  <a:lnTo>
                    <a:pt x="726948" y="284988"/>
                  </a:lnTo>
                  <a:lnTo>
                    <a:pt x="726948" y="0"/>
                  </a:lnTo>
                  <a:lnTo>
                    <a:pt x="0" y="0"/>
                  </a:lnTo>
                  <a:lnTo>
                    <a:pt x="0" y="284988"/>
                  </a:lnTo>
                  <a:close/>
                </a:path>
              </a:pathLst>
            </a:custGeom>
            <a:ln w="12700">
              <a:solidFill>
                <a:srgbClr val="2E528F"/>
              </a:solidFill>
            </a:ln>
          </p:spPr>
          <p:txBody>
            <a:bodyPr wrap="square" lIns="0" tIns="0" rIns="0" bIns="0" rtlCol="0"/>
            <a:lstStyle/>
            <a:p>
              <a:endParaRPr/>
            </a:p>
          </p:txBody>
        </p:sp>
        <p:sp>
          <p:nvSpPr>
            <p:cNvPr id="11" name="object 11"/>
            <p:cNvSpPr/>
            <p:nvPr/>
          </p:nvSpPr>
          <p:spPr>
            <a:xfrm>
              <a:off x="10567416" y="3628643"/>
              <a:ext cx="727075" cy="287020"/>
            </a:xfrm>
            <a:custGeom>
              <a:avLst/>
              <a:gdLst/>
              <a:ahLst/>
              <a:cxnLst/>
              <a:rect l="l" t="t" r="r" b="b"/>
              <a:pathLst>
                <a:path w="727075" h="287020">
                  <a:moveTo>
                    <a:pt x="726948" y="0"/>
                  </a:moveTo>
                  <a:lnTo>
                    <a:pt x="0" y="0"/>
                  </a:lnTo>
                  <a:lnTo>
                    <a:pt x="0" y="286511"/>
                  </a:lnTo>
                  <a:lnTo>
                    <a:pt x="726948" y="286511"/>
                  </a:lnTo>
                  <a:lnTo>
                    <a:pt x="726948" y="0"/>
                  </a:lnTo>
                  <a:close/>
                </a:path>
              </a:pathLst>
            </a:custGeom>
            <a:solidFill>
              <a:srgbClr val="4471C4"/>
            </a:solidFill>
          </p:spPr>
          <p:txBody>
            <a:bodyPr wrap="square" lIns="0" tIns="0" rIns="0" bIns="0" rtlCol="0"/>
            <a:lstStyle/>
            <a:p>
              <a:endParaRPr/>
            </a:p>
          </p:txBody>
        </p:sp>
        <p:sp>
          <p:nvSpPr>
            <p:cNvPr id="12" name="object 12"/>
            <p:cNvSpPr/>
            <p:nvPr/>
          </p:nvSpPr>
          <p:spPr>
            <a:xfrm>
              <a:off x="10567416" y="3345179"/>
              <a:ext cx="734695" cy="570230"/>
            </a:xfrm>
            <a:custGeom>
              <a:avLst/>
              <a:gdLst/>
              <a:ahLst/>
              <a:cxnLst/>
              <a:rect l="l" t="t" r="r" b="b"/>
              <a:pathLst>
                <a:path w="734695" h="570229">
                  <a:moveTo>
                    <a:pt x="0" y="569975"/>
                  </a:moveTo>
                  <a:lnTo>
                    <a:pt x="726948" y="569975"/>
                  </a:lnTo>
                  <a:lnTo>
                    <a:pt x="726948" y="283463"/>
                  </a:lnTo>
                  <a:lnTo>
                    <a:pt x="0" y="283463"/>
                  </a:lnTo>
                  <a:lnTo>
                    <a:pt x="0" y="569975"/>
                  </a:lnTo>
                  <a:close/>
                </a:path>
                <a:path w="734695" h="570229">
                  <a:moveTo>
                    <a:pt x="7619" y="286511"/>
                  </a:moveTo>
                  <a:lnTo>
                    <a:pt x="734567" y="286511"/>
                  </a:lnTo>
                  <a:lnTo>
                    <a:pt x="734567" y="0"/>
                  </a:lnTo>
                  <a:lnTo>
                    <a:pt x="7619" y="0"/>
                  </a:lnTo>
                  <a:lnTo>
                    <a:pt x="7619" y="286511"/>
                  </a:lnTo>
                  <a:close/>
                </a:path>
              </a:pathLst>
            </a:custGeom>
            <a:ln w="12700">
              <a:solidFill>
                <a:srgbClr val="2E528F"/>
              </a:solidFill>
            </a:ln>
          </p:spPr>
          <p:txBody>
            <a:bodyPr wrap="square" lIns="0" tIns="0" rIns="0" bIns="0" rtlCol="0"/>
            <a:lstStyle/>
            <a:p>
              <a:endParaRPr/>
            </a:p>
          </p:txBody>
        </p:sp>
        <p:sp>
          <p:nvSpPr>
            <p:cNvPr id="13" name="object 13"/>
            <p:cNvSpPr/>
            <p:nvPr/>
          </p:nvSpPr>
          <p:spPr>
            <a:xfrm>
              <a:off x="1504950" y="4106417"/>
              <a:ext cx="3168650" cy="495934"/>
            </a:xfrm>
            <a:custGeom>
              <a:avLst/>
              <a:gdLst/>
              <a:ahLst/>
              <a:cxnLst/>
              <a:rect l="l" t="t" r="r" b="b"/>
              <a:pathLst>
                <a:path w="3168650" h="495935">
                  <a:moveTo>
                    <a:pt x="50800" y="63499"/>
                  </a:moveTo>
                  <a:lnTo>
                    <a:pt x="25400" y="63499"/>
                  </a:lnTo>
                  <a:lnTo>
                    <a:pt x="25400" y="495426"/>
                  </a:lnTo>
                  <a:lnTo>
                    <a:pt x="3168650" y="495426"/>
                  </a:lnTo>
                  <a:lnTo>
                    <a:pt x="3168650" y="482726"/>
                  </a:lnTo>
                  <a:lnTo>
                    <a:pt x="50800" y="482726"/>
                  </a:lnTo>
                  <a:lnTo>
                    <a:pt x="38100" y="470026"/>
                  </a:lnTo>
                  <a:lnTo>
                    <a:pt x="50800" y="470026"/>
                  </a:lnTo>
                  <a:lnTo>
                    <a:pt x="50800" y="63499"/>
                  </a:lnTo>
                  <a:close/>
                </a:path>
                <a:path w="3168650" h="495935">
                  <a:moveTo>
                    <a:pt x="50800" y="470026"/>
                  </a:moveTo>
                  <a:lnTo>
                    <a:pt x="38100" y="470026"/>
                  </a:lnTo>
                  <a:lnTo>
                    <a:pt x="50800" y="482726"/>
                  </a:lnTo>
                  <a:lnTo>
                    <a:pt x="50800" y="470026"/>
                  </a:lnTo>
                  <a:close/>
                </a:path>
                <a:path w="3168650" h="495935">
                  <a:moveTo>
                    <a:pt x="3168650" y="470026"/>
                  </a:moveTo>
                  <a:lnTo>
                    <a:pt x="50800" y="470026"/>
                  </a:lnTo>
                  <a:lnTo>
                    <a:pt x="50800" y="482726"/>
                  </a:lnTo>
                  <a:lnTo>
                    <a:pt x="3168650" y="482726"/>
                  </a:lnTo>
                  <a:lnTo>
                    <a:pt x="3168650" y="470026"/>
                  </a:lnTo>
                  <a:close/>
                </a:path>
                <a:path w="3168650" h="495935">
                  <a:moveTo>
                    <a:pt x="38100" y="0"/>
                  </a:moveTo>
                  <a:lnTo>
                    <a:pt x="0" y="76199"/>
                  </a:lnTo>
                  <a:lnTo>
                    <a:pt x="25400" y="76199"/>
                  </a:lnTo>
                  <a:lnTo>
                    <a:pt x="25400" y="63499"/>
                  </a:lnTo>
                  <a:lnTo>
                    <a:pt x="69850" y="63499"/>
                  </a:lnTo>
                  <a:lnTo>
                    <a:pt x="38100" y="0"/>
                  </a:lnTo>
                  <a:close/>
                </a:path>
                <a:path w="3168650" h="495935">
                  <a:moveTo>
                    <a:pt x="69850" y="63499"/>
                  </a:moveTo>
                  <a:lnTo>
                    <a:pt x="50800" y="63499"/>
                  </a:lnTo>
                  <a:lnTo>
                    <a:pt x="50800" y="76199"/>
                  </a:lnTo>
                  <a:lnTo>
                    <a:pt x="76200" y="76199"/>
                  </a:lnTo>
                  <a:lnTo>
                    <a:pt x="69850" y="63499"/>
                  </a:lnTo>
                  <a:close/>
                </a:path>
              </a:pathLst>
            </a:custGeom>
            <a:solidFill>
              <a:srgbClr val="4471C4"/>
            </a:solidFill>
          </p:spPr>
          <p:txBody>
            <a:bodyPr wrap="square" lIns="0" tIns="0" rIns="0" bIns="0" rtlCol="0"/>
            <a:lstStyle/>
            <a:p>
              <a:endParaRPr/>
            </a:p>
          </p:txBody>
        </p:sp>
      </p:grpSp>
      <p:sp>
        <p:nvSpPr>
          <p:cNvPr id="14" name="object 14"/>
          <p:cNvSpPr txBox="1"/>
          <p:nvPr/>
        </p:nvSpPr>
        <p:spPr>
          <a:xfrm>
            <a:off x="9981183" y="4828819"/>
            <a:ext cx="254000" cy="302260"/>
          </a:xfrm>
          <a:prstGeom prst="rect">
            <a:avLst/>
          </a:prstGeom>
        </p:spPr>
        <p:txBody>
          <a:bodyPr vert="vert270" wrap="square" lIns="0" tIns="0" rIns="0" bIns="0" rtlCol="0">
            <a:spAutoFit/>
          </a:bodyPr>
          <a:lstStyle/>
          <a:p>
            <a:pPr marL="12700">
              <a:lnSpc>
                <a:spcPts val="1810"/>
              </a:lnSpc>
            </a:pPr>
            <a:r>
              <a:rPr sz="1800" dirty="0">
                <a:latin typeface="Calibri"/>
                <a:cs typeface="Calibri"/>
              </a:rPr>
              <a:t>.</a:t>
            </a:r>
            <a:r>
              <a:rPr sz="1800" spc="-5" dirty="0">
                <a:latin typeface="Calibri"/>
                <a:cs typeface="Calibri"/>
              </a:rPr>
              <a:t> </a:t>
            </a:r>
            <a:r>
              <a:rPr sz="1800" dirty="0">
                <a:latin typeface="Calibri"/>
                <a:cs typeface="Calibri"/>
              </a:rPr>
              <a:t>. </a:t>
            </a:r>
            <a:r>
              <a:rPr sz="1800" spc="-50" dirty="0">
                <a:latin typeface="Calibri"/>
                <a:cs typeface="Calibri"/>
              </a:rPr>
              <a:t>.</a:t>
            </a:r>
            <a:endParaRPr sz="1800">
              <a:latin typeface="Calibri"/>
              <a:cs typeface="Calibri"/>
            </a:endParaRPr>
          </a:p>
        </p:txBody>
      </p:sp>
      <p:sp>
        <p:nvSpPr>
          <p:cNvPr id="15" name="object 15"/>
          <p:cNvSpPr txBox="1"/>
          <p:nvPr/>
        </p:nvSpPr>
        <p:spPr>
          <a:xfrm>
            <a:off x="11302365" y="3289300"/>
            <a:ext cx="847090" cy="1188720"/>
          </a:xfrm>
          <a:prstGeom prst="rect">
            <a:avLst/>
          </a:prstGeom>
        </p:spPr>
        <p:txBody>
          <a:bodyPr vert="horz" wrap="square" lIns="0" tIns="12700" rIns="0" bIns="0" rtlCol="0">
            <a:spAutoFit/>
          </a:bodyPr>
          <a:lstStyle/>
          <a:p>
            <a:pPr marL="12700" marR="5080" algn="just">
              <a:lnSpc>
                <a:spcPct val="106000"/>
              </a:lnSpc>
              <a:spcBef>
                <a:spcPts val="100"/>
              </a:spcBef>
            </a:pPr>
            <a:r>
              <a:rPr sz="1800" dirty="0">
                <a:latin typeface="Calibri"/>
                <a:cs typeface="Calibri"/>
              </a:rPr>
              <a:t>Byte</a:t>
            </a:r>
            <a:r>
              <a:rPr sz="1800" spc="-40" dirty="0">
                <a:latin typeface="Calibri"/>
                <a:cs typeface="Calibri"/>
              </a:rPr>
              <a:t> </a:t>
            </a:r>
            <a:r>
              <a:rPr sz="1800" spc="-25" dirty="0">
                <a:latin typeface="Calibri"/>
                <a:cs typeface="Calibri"/>
              </a:rPr>
              <a:t>0xF </a:t>
            </a:r>
            <a:r>
              <a:rPr sz="1800" dirty="0">
                <a:latin typeface="Calibri"/>
                <a:cs typeface="Calibri"/>
              </a:rPr>
              <a:t>Byte</a:t>
            </a:r>
            <a:r>
              <a:rPr sz="1800" spc="-40" dirty="0">
                <a:latin typeface="Calibri"/>
                <a:cs typeface="Calibri"/>
              </a:rPr>
              <a:t> </a:t>
            </a:r>
            <a:r>
              <a:rPr sz="1800" spc="-25" dirty="0">
                <a:latin typeface="Calibri"/>
                <a:cs typeface="Calibri"/>
              </a:rPr>
              <a:t>0xE </a:t>
            </a:r>
            <a:r>
              <a:rPr sz="1800" dirty="0">
                <a:latin typeface="Calibri"/>
                <a:cs typeface="Calibri"/>
              </a:rPr>
              <a:t>Byte</a:t>
            </a:r>
            <a:r>
              <a:rPr sz="1800" spc="-40" dirty="0">
                <a:latin typeface="Calibri"/>
                <a:cs typeface="Calibri"/>
              </a:rPr>
              <a:t> </a:t>
            </a:r>
            <a:r>
              <a:rPr sz="1800" spc="-25" dirty="0">
                <a:latin typeface="Calibri"/>
                <a:cs typeface="Calibri"/>
              </a:rPr>
              <a:t>0xD </a:t>
            </a:r>
            <a:r>
              <a:rPr sz="1800" dirty="0">
                <a:latin typeface="Calibri"/>
                <a:cs typeface="Calibri"/>
              </a:rPr>
              <a:t>Byte</a:t>
            </a:r>
            <a:r>
              <a:rPr sz="1800" spc="-40" dirty="0">
                <a:latin typeface="Calibri"/>
                <a:cs typeface="Calibri"/>
              </a:rPr>
              <a:t> </a:t>
            </a:r>
            <a:r>
              <a:rPr sz="1800" spc="-25" dirty="0">
                <a:latin typeface="Calibri"/>
                <a:cs typeface="Calibri"/>
              </a:rPr>
              <a:t>0xC</a:t>
            </a:r>
            <a:endParaRPr sz="1800">
              <a:latin typeface="Calibri"/>
              <a:cs typeface="Calibri"/>
            </a:endParaRPr>
          </a:p>
        </p:txBody>
      </p:sp>
      <p:grpSp>
        <p:nvGrpSpPr>
          <p:cNvPr id="16" name="object 16"/>
          <p:cNvGrpSpPr/>
          <p:nvPr/>
        </p:nvGrpSpPr>
        <p:grpSpPr>
          <a:xfrm>
            <a:off x="1028446" y="3326891"/>
            <a:ext cx="10293350" cy="1176655"/>
            <a:chOff x="1028446" y="3326891"/>
            <a:chExt cx="10293350" cy="1176655"/>
          </a:xfrm>
        </p:grpSpPr>
        <p:sp>
          <p:nvSpPr>
            <p:cNvPr id="17" name="object 17"/>
            <p:cNvSpPr/>
            <p:nvPr/>
          </p:nvSpPr>
          <p:spPr>
            <a:xfrm>
              <a:off x="10575798" y="3345941"/>
              <a:ext cx="727075" cy="1138555"/>
            </a:xfrm>
            <a:custGeom>
              <a:avLst/>
              <a:gdLst/>
              <a:ahLst/>
              <a:cxnLst/>
              <a:rect l="l" t="t" r="r" b="b"/>
              <a:pathLst>
                <a:path w="727075" h="1138554">
                  <a:moveTo>
                    <a:pt x="0" y="1138428"/>
                  </a:moveTo>
                  <a:lnTo>
                    <a:pt x="726948" y="1138428"/>
                  </a:lnTo>
                  <a:lnTo>
                    <a:pt x="726948" y="0"/>
                  </a:lnTo>
                  <a:lnTo>
                    <a:pt x="0" y="0"/>
                  </a:lnTo>
                  <a:lnTo>
                    <a:pt x="0" y="1138428"/>
                  </a:lnTo>
                  <a:close/>
                </a:path>
              </a:pathLst>
            </a:custGeom>
            <a:ln w="38100">
              <a:solidFill>
                <a:srgbClr val="2E528F"/>
              </a:solidFill>
            </a:ln>
          </p:spPr>
          <p:txBody>
            <a:bodyPr wrap="square" lIns="0" tIns="0" rIns="0" bIns="0" rtlCol="0"/>
            <a:lstStyle/>
            <a:p>
              <a:endParaRPr/>
            </a:p>
          </p:txBody>
        </p:sp>
        <p:sp>
          <p:nvSpPr>
            <p:cNvPr id="18" name="object 18"/>
            <p:cNvSpPr/>
            <p:nvPr/>
          </p:nvSpPr>
          <p:spPr>
            <a:xfrm>
              <a:off x="1034796" y="3517391"/>
              <a:ext cx="1033780" cy="512445"/>
            </a:xfrm>
            <a:custGeom>
              <a:avLst/>
              <a:gdLst/>
              <a:ahLst/>
              <a:cxnLst/>
              <a:rect l="l" t="t" r="r" b="b"/>
              <a:pathLst>
                <a:path w="1033780" h="512445">
                  <a:moveTo>
                    <a:pt x="1033272" y="0"/>
                  </a:moveTo>
                  <a:lnTo>
                    <a:pt x="0" y="0"/>
                  </a:lnTo>
                  <a:lnTo>
                    <a:pt x="0" y="512064"/>
                  </a:lnTo>
                  <a:lnTo>
                    <a:pt x="1033272" y="512064"/>
                  </a:lnTo>
                  <a:lnTo>
                    <a:pt x="1033272" y="0"/>
                  </a:lnTo>
                  <a:close/>
                </a:path>
              </a:pathLst>
            </a:custGeom>
            <a:solidFill>
              <a:srgbClr val="4471C4"/>
            </a:solidFill>
          </p:spPr>
          <p:txBody>
            <a:bodyPr wrap="square" lIns="0" tIns="0" rIns="0" bIns="0" rtlCol="0"/>
            <a:lstStyle/>
            <a:p>
              <a:endParaRPr/>
            </a:p>
          </p:txBody>
        </p:sp>
        <p:sp>
          <p:nvSpPr>
            <p:cNvPr id="19" name="object 19"/>
            <p:cNvSpPr/>
            <p:nvPr/>
          </p:nvSpPr>
          <p:spPr>
            <a:xfrm>
              <a:off x="1034796" y="3517391"/>
              <a:ext cx="1033780" cy="512445"/>
            </a:xfrm>
            <a:custGeom>
              <a:avLst/>
              <a:gdLst/>
              <a:ahLst/>
              <a:cxnLst/>
              <a:rect l="l" t="t" r="r" b="b"/>
              <a:pathLst>
                <a:path w="1033780" h="512445">
                  <a:moveTo>
                    <a:pt x="0" y="512064"/>
                  </a:moveTo>
                  <a:lnTo>
                    <a:pt x="1033272" y="512064"/>
                  </a:lnTo>
                  <a:lnTo>
                    <a:pt x="1033272" y="0"/>
                  </a:lnTo>
                  <a:lnTo>
                    <a:pt x="0" y="0"/>
                  </a:lnTo>
                  <a:lnTo>
                    <a:pt x="0" y="512064"/>
                  </a:lnTo>
                  <a:close/>
                </a:path>
              </a:pathLst>
            </a:custGeom>
            <a:ln w="12699">
              <a:solidFill>
                <a:srgbClr val="2E528F"/>
              </a:solidFill>
            </a:ln>
          </p:spPr>
          <p:txBody>
            <a:bodyPr wrap="square" lIns="0" tIns="0" rIns="0" bIns="0" rtlCol="0"/>
            <a:lstStyle/>
            <a:p>
              <a:endParaRPr/>
            </a:p>
          </p:txBody>
        </p:sp>
      </p:grpSp>
      <p:sp>
        <p:nvSpPr>
          <p:cNvPr id="20" name="object 20"/>
          <p:cNvSpPr txBox="1"/>
          <p:nvPr/>
        </p:nvSpPr>
        <p:spPr>
          <a:xfrm>
            <a:off x="1079093" y="3478148"/>
            <a:ext cx="822325"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Memory </a:t>
            </a:r>
            <a:r>
              <a:rPr sz="1800" spc="-20" dirty="0">
                <a:solidFill>
                  <a:srgbClr val="FFFFFF"/>
                </a:solidFill>
                <a:latin typeface="Calibri"/>
                <a:cs typeface="Calibri"/>
              </a:rPr>
              <a:t>Unit</a:t>
            </a:r>
            <a:endParaRPr sz="1800">
              <a:latin typeface="Calibri"/>
              <a:cs typeface="Calibri"/>
            </a:endParaRPr>
          </a:p>
        </p:txBody>
      </p:sp>
      <p:grpSp>
        <p:nvGrpSpPr>
          <p:cNvPr id="21" name="object 21"/>
          <p:cNvGrpSpPr/>
          <p:nvPr/>
        </p:nvGrpSpPr>
        <p:grpSpPr>
          <a:xfrm>
            <a:off x="530351" y="1836420"/>
            <a:ext cx="2042160" cy="3641090"/>
            <a:chOff x="530351" y="1836420"/>
            <a:chExt cx="2042160" cy="3641090"/>
          </a:xfrm>
        </p:grpSpPr>
        <p:sp>
          <p:nvSpPr>
            <p:cNvPr id="22" name="object 22"/>
            <p:cNvSpPr/>
            <p:nvPr/>
          </p:nvSpPr>
          <p:spPr>
            <a:xfrm>
              <a:off x="549401" y="1855470"/>
              <a:ext cx="2004060" cy="3602990"/>
            </a:xfrm>
            <a:custGeom>
              <a:avLst/>
              <a:gdLst/>
              <a:ahLst/>
              <a:cxnLst/>
              <a:rect l="l" t="t" r="r" b="b"/>
              <a:pathLst>
                <a:path w="2004060" h="3602990">
                  <a:moveTo>
                    <a:pt x="0" y="3602735"/>
                  </a:moveTo>
                  <a:lnTo>
                    <a:pt x="2004060" y="3602735"/>
                  </a:lnTo>
                  <a:lnTo>
                    <a:pt x="2004060" y="0"/>
                  </a:lnTo>
                  <a:lnTo>
                    <a:pt x="0" y="0"/>
                  </a:lnTo>
                  <a:lnTo>
                    <a:pt x="0" y="3602735"/>
                  </a:lnTo>
                  <a:close/>
                </a:path>
              </a:pathLst>
            </a:custGeom>
            <a:ln w="38100">
              <a:solidFill>
                <a:srgbClr val="2E528F"/>
              </a:solidFill>
            </a:ln>
          </p:spPr>
          <p:txBody>
            <a:bodyPr wrap="square" lIns="0" tIns="0" rIns="0" bIns="0" rtlCol="0"/>
            <a:lstStyle/>
            <a:p>
              <a:endParaRPr/>
            </a:p>
          </p:txBody>
        </p:sp>
        <p:sp>
          <p:nvSpPr>
            <p:cNvPr id="23" name="object 23"/>
            <p:cNvSpPr/>
            <p:nvPr/>
          </p:nvSpPr>
          <p:spPr>
            <a:xfrm>
              <a:off x="2084831" y="3744468"/>
              <a:ext cx="367030" cy="76200"/>
            </a:xfrm>
            <a:custGeom>
              <a:avLst/>
              <a:gdLst/>
              <a:ahLst/>
              <a:cxnLst/>
              <a:rect l="l" t="t" r="r" b="b"/>
              <a:pathLst>
                <a:path w="367030" h="76200">
                  <a:moveTo>
                    <a:pt x="290830" y="0"/>
                  </a:moveTo>
                  <a:lnTo>
                    <a:pt x="290830" y="76199"/>
                  </a:lnTo>
                  <a:lnTo>
                    <a:pt x="354330" y="44449"/>
                  </a:lnTo>
                  <a:lnTo>
                    <a:pt x="303530" y="44449"/>
                  </a:lnTo>
                  <a:lnTo>
                    <a:pt x="303530" y="31749"/>
                  </a:lnTo>
                  <a:lnTo>
                    <a:pt x="354330" y="31749"/>
                  </a:lnTo>
                  <a:lnTo>
                    <a:pt x="290830" y="0"/>
                  </a:lnTo>
                  <a:close/>
                </a:path>
                <a:path w="367030" h="76200">
                  <a:moveTo>
                    <a:pt x="290830" y="31749"/>
                  </a:moveTo>
                  <a:lnTo>
                    <a:pt x="0" y="31749"/>
                  </a:lnTo>
                  <a:lnTo>
                    <a:pt x="0" y="44449"/>
                  </a:lnTo>
                  <a:lnTo>
                    <a:pt x="290830" y="44449"/>
                  </a:lnTo>
                  <a:lnTo>
                    <a:pt x="290830" y="31749"/>
                  </a:lnTo>
                  <a:close/>
                </a:path>
                <a:path w="367030" h="76200">
                  <a:moveTo>
                    <a:pt x="354330" y="31749"/>
                  </a:moveTo>
                  <a:lnTo>
                    <a:pt x="303530" y="31749"/>
                  </a:lnTo>
                  <a:lnTo>
                    <a:pt x="303530" y="44449"/>
                  </a:lnTo>
                  <a:lnTo>
                    <a:pt x="354330" y="44449"/>
                  </a:lnTo>
                  <a:lnTo>
                    <a:pt x="367030" y="38099"/>
                  </a:lnTo>
                  <a:lnTo>
                    <a:pt x="354330" y="31749"/>
                  </a:lnTo>
                  <a:close/>
                </a:path>
              </a:pathLst>
            </a:custGeom>
            <a:solidFill>
              <a:srgbClr val="4471C4"/>
            </a:solidFill>
          </p:spPr>
          <p:txBody>
            <a:bodyPr wrap="square" lIns="0" tIns="0" rIns="0" bIns="0" rtlCol="0"/>
            <a:lstStyle/>
            <a:p>
              <a:endParaRPr/>
            </a:p>
          </p:txBody>
        </p:sp>
      </p:grpSp>
      <p:sp>
        <p:nvSpPr>
          <p:cNvPr id="24" name="object 24"/>
          <p:cNvSpPr txBox="1"/>
          <p:nvPr/>
        </p:nvSpPr>
        <p:spPr>
          <a:xfrm>
            <a:off x="2083054" y="3372992"/>
            <a:ext cx="436880" cy="391160"/>
          </a:xfrm>
          <a:prstGeom prst="rect">
            <a:avLst/>
          </a:prstGeom>
        </p:spPr>
        <p:txBody>
          <a:bodyPr vert="horz" wrap="square" lIns="0" tIns="12700" rIns="0" bIns="0" rtlCol="0">
            <a:spAutoFit/>
          </a:bodyPr>
          <a:lstStyle/>
          <a:p>
            <a:pPr marL="12700" marR="5080">
              <a:lnSpc>
                <a:spcPct val="100000"/>
              </a:lnSpc>
              <a:spcBef>
                <a:spcPts val="100"/>
              </a:spcBef>
            </a:pPr>
            <a:r>
              <a:rPr sz="1200" b="1" spc="-20" dirty="0">
                <a:latin typeface="Calibri"/>
                <a:cs typeface="Calibri"/>
              </a:rPr>
              <a:t>Read </a:t>
            </a:r>
            <a:r>
              <a:rPr sz="1200" b="1" dirty="0">
                <a:latin typeface="Calibri"/>
                <a:cs typeface="Calibri"/>
              </a:rPr>
              <a:t>Data</a:t>
            </a:r>
            <a:r>
              <a:rPr sz="1200" b="1" spc="-35" dirty="0">
                <a:latin typeface="Calibri"/>
                <a:cs typeface="Calibri"/>
              </a:rPr>
              <a:t> </a:t>
            </a:r>
            <a:r>
              <a:rPr sz="1200" b="1" spc="-50" dirty="0">
                <a:latin typeface="Calibri"/>
                <a:cs typeface="Calibri"/>
              </a:rPr>
              <a:t>C</a:t>
            </a:r>
            <a:endParaRPr sz="1200">
              <a:latin typeface="Calibri"/>
              <a:cs typeface="Calibri"/>
            </a:endParaRPr>
          </a:p>
        </p:txBody>
      </p:sp>
      <p:sp>
        <p:nvSpPr>
          <p:cNvPr id="25" name="object 25"/>
          <p:cNvSpPr txBox="1"/>
          <p:nvPr/>
        </p:nvSpPr>
        <p:spPr>
          <a:xfrm>
            <a:off x="604215" y="3499866"/>
            <a:ext cx="398145" cy="757555"/>
          </a:xfrm>
          <a:prstGeom prst="rect">
            <a:avLst/>
          </a:prstGeom>
        </p:spPr>
        <p:txBody>
          <a:bodyPr vert="horz" wrap="square" lIns="0" tIns="12700" rIns="0" bIns="0" rtlCol="0">
            <a:spAutoFit/>
          </a:bodyPr>
          <a:lstStyle/>
          <a:p>
            <a:pPr marL="12700" marR="5080">
              <a:lnSpc>
                <a:spcPct val="100000"/>
              </a:lnSpc>
              <a:spcBef>
                <a:spcPts val="100"/>
              </a:spcBef>
            </a:pPr>
            <a:r>
              <a:rPr sz="1200" spc="-10" dirty="0">
                <a:latin typeface="Calibri"/>
                <a:cs typeface="Calibri"/>
              </a:rPr>
              <a:t>Cont. Sigs.: </a:t>
            </a:r>
            <a:r>
              <a:rPr sz="1200" spc="-25" dirty="0">
                <a:latin typeface="Calibri"/>
                <a:cs typeface="Calibri"/>
              </a:rPr>
              <a:t>Op. </a:t>
            </a:r>
            <a:r>
              <a:rPr sz="1200" spc="-10" dirty="0">
                <a:latin typeface="Calibri"/>
                <a:cs typeface="Calibri"/>
              </a:rPr>
              <a:t>Select</a:t>
            </a:r>
            <a:endParaRPr sz="1200">
              <a:latin typeface="Calibri"/>
              <a:cs typeface="Calibri"/>
            </a:endParaRPr>
          </a:p>
        </p:txBody>
      </p:sp>
      <p:sp>
        <p:nvSpPr>
          <p:cNvPr id="26" name="object 26"/>
          <p:cNvSpPr txBox="1"/>
          <p:nvPr/>
        </p:nvSpPr>
        <p:spPr>
          <a:xfrm>
            <a:off x="604215" y="4231640"/>
            <a:ext cx="44577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alibri"/>
                <a:cs typeface="Calibri"/>
              </a:rPr>
              <a:t>[Ld/St]</a:t>
            </a:r>
            <a:endParaRPr sz="1200">
              <a:latin typeface="Calibri"/>
              <a:cs typeface="Calibri"/>
            </a:endParaRPr>
          </a:p>
        </p:txBody>
      </p:sp>
      <p:sp>
        <p:nvSpPr>
          <p:cNvPr id="27" name="object 27"/>
          <p:cNvSpPr txBox="1"/>
          <p:nvPr/>
        </p:nvSpPr>
        <p:spPr>
          <a:xfrm>
            <a:off x="582879" y="5174437"/>
            <a:ext cx="840740" cy="300355"/>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Memory</a:t>
            </a:r>
            <a:endParaRPr sz="1800">
              <a:latin typeface="Calibri"/>
              <a:cs typeface="Calibri"/>
            </a:endParaRPr>
          </a:p>
        </p:txBody>
      </p:sp>
      <p:sp>
        <p:nvSpPr>
          <p:cNvPr id="28" name="object 28"/>
          <p:cNvSpPr txBox="1"/>
          <p:nvPr/>
        </p:nvSpPr>
        <p:spPr>
          <a:xfrm>
            <a:off x="1036624" y="3148583"/>
            <a:ext cx="307975" cy="152400"/>
          </a:xfrm>
          <a:prstGeom prst="rect">
            <a:avLst/>
          </a:prstGeom>
        </p:spPr>
        <p:txBody>
          <a:bodyPr vert="horz" wrap="square" lIns="0" tIns="0" rIns="0" bIns="0" rtlCol="0">
            <a:spAutoFit/>
          </a:bodyPr>
          <a:lstStyle/>
          <a:p>
            <a:pPr>
              <a:lnSpc>
                <a:spcPts val="1140"/>
              </a:lnSpc>
            </a:pPr>
            <a:r>
              <a:rPr sz="1200" spc="-25" dirty="0">
                <a:solidFill>
                  <a:srgbClr val="FFFFFF"/>
                </a:solidFill>
                <a:latin typeface="Calibri"/>
                <a:cs typeface="Calibri"/>
              </a:rPr>
              <a:t>MUX</a:t>
            </a:r>
            <a:endParaRPr sz="1200">
              <a:latin typeface="Calibri"/>
              <a:cs typeface="Calibri"/>
            </a:endParaRPr>
          </a:p>
        </p:txBody>
      </p:sp>
      <p:grpSp>
        <p:nvGrpSpPr>
          <p:cNvPr id="29" name="object 29"/>
          <p:cNvGrpSpPr/>
          <p:nvPr/>
        </p:nvGrpSpPr>
        <p:grpSpPr>
          <a:xfrm>
            <a:off x="930528" y="2497708"/>
            <a:ext cx="424815" cy="1036955"/>
            <a:chOff x="930528" y="2497708"/>
            <a:chExt cx="424815" cy="1036955"/>
          </a:xfrm>
        </p:grpSpPr>
        <p:sp>
          <p:nvSpPr>
            <p:cNvPr id="30" name="object 30"/>
            <p:cNvSpPr/>
            <p:nvPr/>
          </p:nvSpPr>
          <p:spPr>
            <a:xfrm>
              <a:off x="930529" y="2497708"/>
              <a:ext cx="424815" cy="576580"/>
            </a:xfrm>
            <a:custGeom>
              <a:avLst/>
              <a:gdLst/>
              <a:ahLst/>
              <a:cxnLst/>
              <a:rect l="l" t="t" r="r" b="b"/>
              <a:pathLst>
                <a:path w="424815" h="576580">
                  <a:moveTo>
                    <a:pt x="76187" y="499745"/>
                  </a:moveTo>
                  <a:lnTo>
                    <a:pt x="44437" y="500075"/>
                  </a:lnTo>
                  <a:lnTo>
                    <a:pt x="38989" y="6096"/>
                  </a:lnTo>
                  <a:lnTo>
                    <a:pt x="26289" y="6350"/>
                  </a:lnTo>
                  <a:lnTo>
                    <a:pt x="31724" y="500202"/>
                  </a:lnTo>
                  <a:lnTo>
                    <a:pt x="0" y="500507"/>
                  </a:lnTo>
                  <a:lnTo>
                    <a:pt x="38938" y="576326"/>
                  </a:lnTo>
                  <a:lnTo>
                    <a:pt x="69761" y="512953"/>
                  </a:lnTo>
                  <a:lnTo>
                    <a:pt x="76187" y="499745"/>
                  </a:lnTo>
                  <a:close/>
                </a:path>
                <a:path w="424815" h="576580">
                  <a:moveTo>
                    <a:pt x="260591" y="493649"/>
                  </a:moveTo>
                  <a:lnTo>
                    <a:pt x="228841" y="493979"/>
                  </a:lnTo>
                  <a:lnTo>
                    <a:pt x="223393" y="0"/>
                  </a:lnTo>
                  <a:lnTo>
                    <a:pt x="210693" y="254"/>
                  </a:lnTo>
                  <a:lnTo>
                    <a:pt x="216128" y="494106"/>
                  </a:lnTo>
                  <a:lnTo>
                    <a:pt x="184404" y="494411"/>
                  </a:lnTo>
                  <a:lnTo>
                    <a:pt x="223342" y="570230"/>
                  </a:lnTo>
                  <a:lnTo>
                    <a:pt x="254165" y="506857"/>
                  </a:lnTo>
                  <a:lnTo>
                    <a:pt x="260426" y="493979"/>
                  </a:lnTo>
                  <a:lnTo>
                    <a:pt x="260591" y="493649"/>
                  </a:lnTo>
                  <a:close/>
                </a:path>
                <a:path w="424815" h="576580">
                  <a:moveTo>
                    <a:pt x="424307" y="493268"/>
                  </a:moveTo>
                  <a:lnTo>
                    <a:pt x="392557" y="493268"/>
                  </a:lnTo>
                  <a:lnTo>
                    <a:pt x="392557" y="126619"/>
                  </a:lnTo>
                  <a:lnTo>
                    <a:pt x="379857" y="126619"/>
                  </a:lnTo>
                  <a:lnTo>
                    <a:pt x="379857" y="493268"/>
                  </a:lnTo>
                  <a:lnTo>
                    <a:pt x="348107" y="493268"/>
                  </a:lnTo>
                  <a:lnTo>
                    <a:pt x="386207" y="569468"/>
                  </a:lnTo>
                  <a:lnTo>
                    <a:pt x="417957" y="505968"/>
                  </a:lnTo>
                  <a:lnTo>
                    <a:pt x="424307" y="493268"/>
                  </a:lnTo>
                  <a:close/>
                </a:path>
              </a:pathLst>
            </a:custGeom>
            <a:solidFill>
              <a:srgbClr val="4471C4"/>
            </a:solidFill>
          </p:spPr>
          <p:txBody>
            <a:bodyPr wrap="square" lIns="0" tIns="0" rIns="0" bIns="0" rtlCol="0"/>
            <a:lstStyle/>
            <a:p>
              <a:endParaRPr/>
            </a:p>
          </p:txBody>
        </p:sp>
        <p:pic>
          <p:nvPicPr>
            <p:cNvPr id="31" name="object 31"/>
            <p:cNvPicPr/>
            <p:nvPr/>
          </p:nvPicPr>
          <p:blipFill>
            <a:blip r:embed="rId2" cstate="print"/>
            <a:stretch>
              <a:fillRect/>
            </a:stretch>
          </p:blipFill>
          <p:spPr>
            <a:xfrm>
              <a:off x="1201305" y="3312159"/>
              <a:ext cx="75298" cy="222503"/>
            </a:xfrm>
            <a:prstGeom prst="rect">
              <a:avLst/>
            </a:prstGeom>
          </p:spPr>
        </p:pic>
        <p:sp>
          <p:nvSpPr>
            <p:cNvPr id="32" name="object 32"/>
            <p:cNvSpPr/>
            <p:nvPr/>
          </p:nvSpPr>
          <p:spPr>
            <a:xfrm>
              <a:off x="1223771" y="2645663"/>
              <a:ext cx="94615" cy="119380"/>
            </a:xfrm>
            <a:custGeom>
              <a:avLst/>
              <a:gdLst/>
              <a:ahLst/>
              <a:cxnLst/>
              <a:rect l="l" t="t" r="r" b="b"/>
              <a:pathLst>
                <a:path w="94615" h="119380">
                  <a:moveTo>
                    <a:pt x="94487" y="0"/>
                  </a:moveTo>
                  <a:lnTo>
                    <a:pt x="0" y="0"/>
                  </a:lnTo>
                  <a:lnTo>
                    <a:pt x="0" y="118872"/>
                  </a:lnTo>
                  <a:lnTo>
                    <a:pt x="94487" y="118872"/>
                  </a:lnTo>
                  <a:lnTo>
                    <a:pt x="94487" y="0"/>
                  </a:lnTo>
                  <a:close/>
                </a:path>
              </a:pathLst>
            </a:custGeom>
            <a:solidFill>
              <a:srgbClr val="FFFFFF"/>
            </a:solidFill>
          </p:spPr>
          <p:txBody>
            <a:bodyPr wrap="square" lIns="0" tIns="0" rIns="0" bIns="0" rtlCol="0"/>
            <a:lstStyle/>
            <a:p>
              <a:endParaRPr/>
            </a:p>
          </p:txBody>
        </p:sp>
        <p:sp>
          <p:nvSpPr>
            <p:cNvPr id="33" name="object 33"/>
            <p:cNvSpPr/>
            <p:nvPr/>
          </p:nvSpPr>
          <p:spPr>
            <a:xfrm>
              <a:off x="1223771" y="2645663"/>
              <a:ext cx="94615" cy="119380"/>
            </a:xfrm>
            <a:custGeom>
              <a:avLst/>
              <a:gdLst/>
              <a:ahLst/>
              <a:cxnLst/>
              <a:rect l="l" t="t" r="r" b="b"/>
              <a:pathLst>
                <a:path w="94615" h="119380">
                  <a:moveTo>
                    <a:pt x="0" y="118872"/>
                  </a:moveTo>
                  <a:lnTo>
                    <a:pt x="94487" y="118872"/>
                  </a:lnTo>
                  <a:lnTo>
                    <a:pt x="94487" y="0"/>
                  </a:lnTo>
                  <a:lnTo>
                    <a:pt x="0" y="0"/>
                  </a:lnTo>
                  <a:lnTo>
                    <a:pt x="0" y="118872"/>
                  </a:lnTo>
                  <a:close/>
                </a:path>
              </a:pathLst>
            </a:custGeom>
            <a:ln w="12700">
              <a:solidFill>
                <a:srgbClr val="FFFFFF"/>
              </a:solidFill>
            </a:ln>
          </p:spPr>
          <p:txBody>
            <a:bodyPr wrap="square" lIns="0" tIns="0" rIns="0" bIns="0" rtlCol="0"/>
            <a:lstStyle/>
            <a:p>
              <a:endParaRPr/>
            </a:p>
          </p:txBody>
        </p:sp>
      </p:grpSp>
      <p:sp>
        <p:nvSpPr>
          <p:cNvPr id="34" name="object 34"/>
          <p:cNvSpPr txBox="1"/>
          <p:nvPr/>
        </p:nvSpPr>
        <p:spPr>
          <a:xfrm>
            <a:off x="998982" y="3072383"/>
            <a:ext cx="436880" cy="254635"/>
          </a:xfrm>
          <a:prstGeom prst="rect">
            <a:avLst/>
          </a:prstGeom>
          <a:solidFill>
            <a:srgbClr val="4471C4"/>
          </a:solidFill>
          <a:ln w="12700">
            <a:solidFill>
              <a:srgbClr val="2E528F"/>
            </a:solidFill>
          </a:ln>
        </p:spPr>
        <p:txBody>
          <a:bodyPr vert="horz" wrap="square" lIns="0" tIns="38100" rIns="0" bIns="0" rtlCol="0">
            <a:spAutoFit/>
          </a:bodyPr>
          <a:lstStyle/>
          <a:p>
            <a:pPr marL="36830">
              <a:lnSpc>
                <a:spcPct val="100000"/>
              </a:lnSpc>
              <a:spcBef>
                <a:spcPts val="300"/>
              </a:spcBef>
            </a:pPr>
            <a:r>
              <a:rPr sz="1200" spc="-25" dirty="0">
                <a:solidFill>
                  <a:srgbClr val="FFFFFF"/>
                </a:solidFill>
                <a:latin typeface="Calibri"/>
                <a:cs typeface="Calibri"/>
              </a:rPr>
              <a:t>MUX</a:t>
            </a:r>
            <a:endParaRPr sz="1200">
              <a:latin typeface="Calibri"/>
              <a:cs typeface="Calibri"/>
            </a:endParaRPr>
          </a:p>
        </p:txBody>
      </p:sp>
      <p:sp>
        <p:nvSpPr>
          <p:cNvPr id="35" name="object 35"/>
          <p:cNvSpPr/>
          <p:nvPr/>
        </p:nvSpPr>
        <p:spPr>
          <a:xfrm>
            <a:off x="929005" y="2497708"/>
            <a:ext cx="262255" cy="576580"/>
          </a:xfrm>
          <a:custGeom>
            <a:avLst/>
            <a:gdLst/>
            <a:ahLst/>
            <a:cxnLst/>
            <a:rect l="l" t="t" r="r" b="b"/>
            <a:pathLst>
              <a:path w="262255" h="576580">
                <a:moveTo>
                  <a:pt x="76187" y="499745"/>
                </a:moveTo>
                <a:lnTo>
                  <a:pt x="44437" y="500075"/>
                </a:lnTo>
                <a:lnTo>
                  <a:pt x="38989" y="6096"/>
                </a:lnTo>
                <a:lnTo>
                  <a:pt x="26289" y="6350"/>
                </a:lnTo>
                <a:lnTo>
                  <a:pt x="31724" y="500202"/>
                </a:lnTo>
                <a:lnTo>
                  <a:pt x="0" y="500507"/>
                </a:lnTo>
                <a:lnTo>
                  <a:pt x="38938" y="576326"/>
                </a:lnTo>
                <a:lnTo>
                  <a:pt x="69761" y="512953"/>
                </a:lnTo>
                <a:lnTo>
                  <a:pt x="76187" y="499745"/>
                </a:lnTo>
                <a:close/>
              </a:path>
              <a:path w="262255" h="576580">
                <a:moveTo>
                  <a:pt x="262115" y="493649"/>
                </a:moveTo>
                <a:lnTo>
                  <a:pt x="230365" y="493979"/>
                </a:lnTo>
                <a:lnTo>
                  <a:pt x="224917" y="0"/>
                </a:lnTo>
                <a:lnTo>
                  <a:pt x="212217" y="254"/>
                </a:lnTo>
                <a:lnTo>
                  <a:pt x="217652" y="494106"/>
                </a:lnTo>
                <a:lnTo>
                  <a:pt x="185928" y="494411"/>
                </a:lnTo>
                <a:lnTo>
                  <a:pt x="224866" y="570230"/>
                </a:lnTo>
                <a:lnTo>
                  <a:pt x="255689" y="506857"/>
                </a:lnTo>
                <a:lnTo>
                  <a:pt x="261950" y="493979"/>
                </a:lnTo>
                <a:lnTo>
                  <a:pt x="262115" y="493649"/>
                </a:lnTo>
                <a:close/>
              </a:path>
            </a:pathLst>
          </a:custGeom>
          <a:solidFill>
            <a:srgbClr val="4471C4"/>
          </a:solidFill>
        </p:spPr>
        <p:txBody>
          <a:bodyPr wrap="square" lIns="0" tIns="0" rIns="0" bIns="0" rtlCol="0"/>
          <a:lstStyle/>
          <a:p>
            <a:endParaRPr/>
          </a:p>
        </p:txBody>
      </p:sp>
      <p:sp>
        <p:nvSpPr>
          <p:cNvPr id="36" name="object 36"/>
          <p:cNvSpPr txBox="1"/>
          <p:nvPr/>
        </p:nvSpPr>
        <p:spPr>
          <a:xfrm>
            <a:off x="828243" y="1935761"/>
            <a:ext cx="542290" cy="1099185"/>
          </a:xfrm>
          <a:prstGeom prst="rect">
            <a:avLst/>
          </a:prstGeom>
        </p:spPr>
        <p:txBody>
          <a:bodyPr vert="vert270" wrap="square" lIns="0" tIns="0" rIns="0" bIns="0" rtlCol="0">
            <a:spAutoFit/>
          </a:bodyPr>
          <a:lstStyle/>
          <a:p>
            <a:pPr marL="12700">
              <a:lnSpc>
                <a:spcPts val="1240"/>
              </a:lnSpc>
            </a:pPr>
            <a:r>
              <a:rPr sz="1200" b="1" dirty="0">
                <a:latin typeface="Calibri"/>
                <a:cs typeface="Calibri"/>
              </a:rPr>
              <a:t>WB/Mem</a:t>
            </a:r>
            <a:r>
              <a:rPr sz="1200" b="1" spc="-15" dirty="0">
                <a:latin typeface="Calibri"/>
                <a:cs typeface="Calibri"/>
              </a:rPr>
              <a:t> </a:t>
            </a:r>
            <a:r>
              <a:rPr sz="1200" b="1" spc="-25" dirty="0">
                <a:latin typeface="Calibri"/>
                <a:cs typeface="Calibri"/>
              </a:rPr>
              <a:t>Fwd</a:t>
            </a:r>
            <a:endParaRPr sz="1200">
              <a:latin typeface="Calibri"/>
              <a:cs typeface="Calibri"/>
            </a:endParaRPr>
          </a:p>
          <a:p>
            <a:pPr marL="56515" marR="5080" indent="-1905">
              <a:lnSpc>
                <a:spcPts val="1430"/>
              </a:lnSpc>
              <a:spcBef>
                <a:spcPts val="55"/>
              </a:spcBef>
            </a:pPr>
            <a:r>
              <a:rPr sz="1200" b="1" dirty="0">
                <a:latin typeface="Calibri"/>
                <a:cs typeface="Calibri"/>
              </a:rPr>
              <a:t>Mem/Mem</a:t>
            </a:r>
            <a:r>
              <a:rPr sz="1200" b="1" spc="-10" dirty="0">
                <a:latin typeface="Calibri"/>
                <a:cs typeface="Calibri"/>
              </a:rPr>
              <a:t> </a:t>
            </a:r>
            <a:r>
              <a:rPr sz="1200" b="1" spc="-25" dirty="0">
                <a:latin typeface="Calibri"/>
                <a:cs typeface="Calibri"/>
              </a:rPr>
              <a:t>Fwd </a:t>
            </a:r>
            <a:r>
              <a:rPr sz="1200" b="1" dirty="0">
                <a:latin typeface="Calibri"/>
                <a:cs typeface="Calibri"/>
              </a:rPr>
              <a:t>Addr</a:t>
            </a:r>
            <a:r>
              <a:rPr sz="1200" b="1" spc="-15" dirty="0">
                <a:latin typeface="Calibri"/>
                <a:cs typeface="Calibri"/>
              </a:rPr>
              <a:t> </a:t>
            </a:r>
            <a:r>
              <a:rPr sz="1200" b="1" dirty="0">
                <a:latin typeface="Calibri"/>
                <a:cs typeface="Calibri"/>
              </a:rPr>
              <a:t>Reg </a:t>
            </a:r>
            <a:r>
              <a:rPr sz="1200" b="1" spc="-50" dirty="0">
                <a:latin typeface="Calibri"/>
                <a:cs typeface="Calibri"/>
              </a:rPr>
              <a:t>A</a:t>
            </a:r>
            <a:endParaRPr sz="1200">
              <a:latin typeface="Calibri"/>
              <a:cs typeface="Calibri"/>
            </a:endParaRPr>
          </a:p>
        </p:txBody>
      </p:sp>
      <p:grpSp>
        <p:nvGrpSpPr>
          <p:cNvPr id="37" name="object 37"/>
          <p:cNvGrpSpPr/>
          <p:nvPr/>
        </p:nvGrpSpPr>
        <p:grpSpPr>
          <a:xfrm>
            <a:off x="1201305" y="2624327"/>
            <a:ext cx="962025" cy="910590"/>
            <a:chOff x="1201305" y="2624327"/>
            <a:chExt cx="962025" cy="910590"/>
          </a:xfrm>
        </p:grpSpPr>
        <p:sp>
          <p:nvSpPr>
            <p:cNvPr id="38" name="object 38"/>
            <p:cNvSpPr/>
            <p:nvPr/>
          </p:nvSpPr>
          <p:spPr>
            <a:xfrm>
              <a:off x="1278636" y="2624327"/>
              <a:ext cx="76200" cy="443230"/>
            </a:xfrm>
            <a:custGeom>
              <a:avLst/>
              <a:gdLst/>
              <a:ahLst/>
              <a:cxnLst/>
              <a:rect l="l" t="t" r="r" b="b"/>
              <a:pathLst>
                <a:path w="76200" h="443230">
                  <a:moveTo>
                    <a:pt x="31750" y="366649"/>
                  </a:moveTo>
                  <a:lnTo>
                    <a:pt x="0" y="366649"/>
                  </a:lnTo>
                  <a:lnTo>
                    <a:pt x="38100" y="442849"/>
                  </a:lnTo>
                  <a:lnTo>
                    <a:pt x="69850" y="379349"/>
                  </a:lnTo>
                  <a:lnTo>
                    <a:pt x="31750" y="379349"/>
                  </a:lnTo>
                  <a:lnTo>
                    <a:pt x="31750" y="366649"/>
                  </a:lnTo>
                  <a:close/>
                </a:path>
                <a:path w="76200" h="443230">
                  <a:moveTo>
                    <a:pt x="44450" y="0"/>
                  </a:moveTo>
                  <a:lnTo>
                    <a:pt x="31750" y="0"/>
                  </a:lnTo>
                  <a:lnTo>
                    <a:pt x="31750" y="379349"/>
                  </a:lnTo>
                  <a:lnTo>
                    <a:pt x="44450" y="379349"/>
                  </a:lnTo>
                  <a:lnTo>
                    <a:pt x="44450" y="0"/>
                  </a:lnTo>
                  <a:close/>
                </a:path>
                <a:path w="76200" h="443230">
                  <a:moveTo>
                    <a:pt x="76200" y="366649"/>
                  </a:moveTo>
                  <a:lnTo>
                    <a:pt x="44450" y="366649"/>
                  </a:lnTo>
                  <a:lnTo>
                    <a:pt x="44450" y="379349"/>
                  </a:lnTo>
                  <a:lnTo>
                    <a:pt x="69850" y="379349"/>
                  </a:lnTo>
                  <a:lnTo>
                    <a:pt x="76200" y="366649"/>
                  </a:lnTo>
                  <a:close/>
                </a:path>
              </a:pathLst>
            </a:custGeom>
            <a:solidFill>
              <a:srgbClr val="4471C4"/>
            </a:solidFill>
          </p:spPr>
          <p:txBody>
            <a:bodyPr wrap="square" lIns="0" tIns="0" rIns="0" bIns="0" rtlCol="0"/>
            <a:lstStyle/>
            <a:p>
              <a:endParaRPr/>
            </a:p>
          </p:txBody>
        </p:sp>
        <p:pic>
          <p:nvPicPr>
            <p:cNvPr id="39" name="object 39"/>
            <p:cNvPicPr/>
            <p:nvPr/>
          </p:nvPicPr>
          <p:blipFill>
            <a:blip r:embed="rId2" cstate="print"/>
            <a:stretch>
              <a:fillRect/>
            </a:stretch>
          </p:blipFill>
          <p:spPr>
            <a:xfrm>
              <a:off x="1201305" y="3312159"/>
              <a:ext cx="75298" cy="222503"/>
            </a:xfrm>
            <a:prstGeom prst="rect">
              <a:avLst/>
            </a:prstGeom>
          </p:spPr>
        </p:pic>
        <p:sp>
          <p:nvSpPr>
            <p:cNvPr id="40" name="object 40"/>
            <p:cNvSpPr/>
            <p:nvPr/>
          </p:nvSpPr>
          <p:spPr>
            <a:xfrm>
              <a:off x="1720596" y="3060191"/>
              <a:ext cx="436245" cy="254635"/>
            </a:xfrm>
            <a:custGeom>
              <a:avLst/>
              <a:gdLst/>
              <a:ahLst/>
              <a:cxnLst/>
              <a:rect l="l" t="t" r="r" b="b"/>
              <a:pathLst>
                <a:path w="436244" h="254635">
                  <a:moveTo>
                    <a:pt x="435863" y="0"/>
                  </a:moveTo>
                  <a:lnTo>
                    <a:pt x="0" y="0"/>
                  </a:lnTo>
                  <a:lnTo>
                    <a:pt x="0" y="254508"/>
                  </a:lnTo>
                  <a:lnTo>
                    <a:pt x="435863" y="254508"/>
                  </a:lnTo>
                  <a:lnTo>
                    <a:pt x="435863" y="0"/>
                  </a:lnTo>
                  <a:close/>
                </a:path>
              </a:pathLst>
            </a:custGeom>
            <a:solidFill>
              <a:srgbClr val="4471C4"/>
            </a:solidFill>
          </p:spPr>
          <p:txBody>
            <a:bodyPr wrap="square" lIns="0" tIns="0" rIns="0" bIns="0" rtlCol="0"/>
            <a:lstStyle/>
            <a:p>
              <a:endParaRPr/>
            </a:p>
          </p:txBody>
        </p:sp>
        <p:sp>
          <p:nvSpPr>
            <p:cNvPr id="41" name="object 41"/>
            <p:cNvSpPr/>
            <p:nvPr/>
          </p:nvSpPr>
          <p:spPr>
            <a:xfrm>
              <a:off x="1720596" y="3060191"/>
              <a:ext cx="436245" cy="254635"/>
            </a:xfrm>
            <a:custGeom>
              <a:avLst/>
              <a:gdLst/>
              <a:ahLst/>
              <a:cxnLst/>
              <a:rect l="l" t="t" r="r" b="b"/>
              <a:pathLst>
                <a:path w="436244" h="254635">
                  <a:moveTo>
                    <a:pt x="0" y="254508"/>
                  </a:moveTo>
                  <a:lnTo>
                    <a:pt x="435863" y="254508"/>
                  </a:lnTo>
                  <a:lnTo>
                    <a:pt x="435863" y="0"/>
                  </a:lnTo>
                  <a:lnTo>
                    <a:pt x="0" y="0"/>
                  </a:lnTo>
                  <a:lnTo>
                    <a:pt x="0" y="254508"/>
                  </a:lnTo>
                  <a:close/>
                </a:path>
              </a:pathLst>
            </a:custGeom>
            <a:ln w="12700">
              <a:solidFill>
                <a:srgbClr val="2E528F"/>
              </a:solidFill>
            </a:ln>
          </p:spPr>
          <p:txBody>
            <a:bodyPr wrap="square" lIns="0" tIns="0" rIns="0" bIns="0" rtlCol="0"/>
            <a:lstStyle/>
            <a:p>
              <a:endParaRPr/>
            </a:p>
          </p:txBody>
        </p:sp>
      </p:grpSp>
      <p:sp>
        <p:nvSpPr>
          <p:cNvPr id="42" name="object 42"/>
          <p:cNvSpPr txBox="1"/>
          <p:nvPr/>
        </p:nvSpPr>
        <p:spPr>
          <a:xfrm>
            <a:off x="1720595" y="3060192"/>
            <a:ext cx="436245" cy="254635"/>
          </a:xfrm>
          <a:prstGeom prst="rect">
            <a:avLst/>
          </a:prstGeom>
        </p:spPr>
        <p:txBody>
          <a:bodyPr vert="horz" wrap="square" lIns="0" tIns="36830" rIns="0" bIns="0" rtlCol="0">
            <a:spAutoFit/>
          </a:bodyPr>
          <a:lstStyle/>
          <a:p>
            <a:pPr marL="36830">
              <a:lnSpc>
                <a:spcPct val="100000"/>
              </a:lnSpc>
              <a:spcBef>
                <a:spcPts val="290"/>
              </a:spcBef>
            </a:pPr>
            <a:r>
              <a:rPr sz="1200" spc="-25" dirty="0">
                <a:solidFill>
                  <a:srgbClr val="FFFFFF"/>
                </a:solidFill>
                <a:latin typeface="Calibri"/>
                <a:cs typeface="Calibri"/>
              </a:rPr>
              <a:t>MUX</a:t>
            </a:r>
            <a:endParaRPr sz="1200">
              <a:latin typeface="Calibri"/>
              <a:cs typeface="Calibri"/>
            </a:endParaRPr>
          </a:p>
        </p:txBody>
      </p:sp>
      <p:grpSp>
        <p:nvGrpSpPr>
          <p:cNvPr id="43" name="object 43"/>
          <p:cNvGrpSpPr/>
          <p:nvPr/>
        </p:nvGrpSpPr>
        <p:grpSpPr>
          <a:xfrm>
            <a:off x="1651380" y="2483992"/>
            <a:ext cx="424815" cy="1038860"/>
            <a:chOff x="1651380" y="2483992"/>
            <a:chExt cx="424815" cy="1038860"/>
          </a:xfrm>
        </p:grpSpPr>
        <p:sp>
          <p:nvSpPr>
            <p:cNvPr id="44" name="object 44"/>
            <p:cNvSpPr/>
            <p:nvPr/>
          </p:nvSpPr>
          <p:spPr>
            <a:xfrm>
              <a:off x="1651381" y="2483992"/>
              <a:ext cx="424815" cy="577850"/>
            </a:xfrm>
            <a:custGeom>
              <a:avLst/>
              <a:gdLst/>
              <a:ahLst/>
              <a:cxnLst/>
              <a:rect l="l" t="t" r="r" b="b"/>
              <a:pathLst>
                <a:path w="424814" h="577850">
                  <a:moveTo>
                    <a:pt x="76200" y="501269"/>
                  </a:moveTo>
                  <a:lnTo>
                    <a:pt x="44437" y="501599"/>
                  </a:lnTo>
                  <a:lnTo>
                    <a:pt x="38989" y="7620"/>
                  </a:lnTo>
                  <a:lnTo>
                    <a:pt x="26289" y="7874"/>
                  </a:lnTo>
                  <a:lnTo>
                    <a:pt x="31724" y="501726"/>
                  </a:lnTo>
                  <a:lnTo>
                    <a:pt x="0" y="502031"/>
                  </a:lnTo>
                  <a:lnTo>
                    <a:pt x="38989" y="577850"/>
                  </a:lnTo>
                  <a:lnTo>
                    <a:pt x="69773" y="514477"/>
                  </a:lnTo>
                  <a:lnTo>
                    <a:pt x="76200" y="501269"/>
                  </a:lnTo>
                  <a:close/>
                </a:path>
                <a:path w="424814" h="577850">
                  <a:moveTo>
                    <a:pt x="260604" y="493649"/>
                  </a:moveTo>
                  <a:lnTo>
                    <a:pt x="228841" y="493979"/>
                  </a:lnTo>
                  <a:lnTo>
                    <a:pt x="223393" y="0"/>
                  </a:lnTo>
                  <a:lnTo>
                    <a:pt x="210693" y="254"/>
                  </a:lnTo>
                  <a:lnTo>
                    <a:pt x="216128" y="494106"/>
                  </a:lnTo>
                  <a:lnTo>
                    <a:pt x="184404" y="494411"/>
                  </a:lnTo>
                  <a:lnTo>
                    <a:pt x="223393" y="570230"/>
                  </a:lnTo>
                  <a:lnTo>
                    <a:pt x="254177" y="506857"/>
                  </a:lnTo>
                  <a:lnTo>
                    <a:pt x="260604" y="493649"/>
                  </a:lnTo>
                  <a:close/>
                </a:path>
                <a:path w="424814" h="577850">
                  <a:moveTo>
                    <a:pt x="424307" y="494792"/>
                  </a:moveTo>
                  <a:lnTo>
                    <a:pt x="392557" y="494792"/>
                  </a:lnTo>
                  <a:lnTo>
                    <a:pt x="392557" y="128143"/>
                  </a:lnTo>
                  <a:lnTo>
                    <a:pt x="379857" y="128143"/>
                  </a:lnTo>
                  <a:lnTo>
                    <a:pt x="379857" y="494792"/>
                  </a:lnTo>
                  <a:lnTo>
                    <a:pt x="348107" y="494792"/>
                  </a:lnTo>
                  <a:lnTo>
                    <a:pt x="386207" y="570992"/>
                  </a:lnTo>
                  <a:lnTo>
                    <a:pt x="417957" y="507492"/>
                  </a:lnTo>
                  <a:lnTo>
                    <a:pt x="424307" y="494792"/>
                  </a:lnTo>
                  <a:close/>
                </a:path>
              </a:pathLst>
            </a:custGeom>
            <a:solidFill>
              <a:srgbClr val="4471C4"/>
            </a:solidFill>
          </p:spPr>
          <p:txBody>
            <a:bodyPr wrap="square" lIns="0" tIns="0" rIns="0" bIns="0" rtlCol="0"/>
            <a:lstStyle/>
            <a:p>
              <a:endParaRPr/>
            </a:p>
          </p:txBody>
        </p:sp>
        <p:pic>
          <p:nvPicPr>
            <p:cNvPr id="45" name="object 45"/>
            <p:cNvPicPr/>
            <p:nvPr/>
          </p:nvPicPr>
          <p:blipFill>
            <a:blip r:embed="rId3" cstate="print"/>
            <a:stretch>
              <a:fillRect/>
            </a:stretch>
          </p:blipFill>
          <p:spPr>
            <a:xfrm>
              <a:off x="1922144" y="3299967"/>
              <a:ext cx="75311" cy="222504"/>
            </a:xfrm>
            <a:prstGeom prst="rect">
              <a:avLst/>
            </a:prstGeom>
          </p:spPr>
        </p:pic>
      </p:grpSp>
      <p:sp>
        <p:nvSpPr>
          <p:cNvPr id="46" name="object 46"/>
          <p:cNvSpPr txBox="1"/>
          <p:nvPr/>
        </p:nvSpPr>
        <p:spPr>
          <a:xfrm>
            <a:off x="1549653" y="1965352"/>
            <a:ext cx="541655" cy="1057275"/>
          </a:xfrm>
          <a:prstGeom prst="rect">
            <a:avLst/>
          </a:prstGeom>
        </p:spPr>
        <p:txBody>
          <a:bodyPr vert="vert270" wrap="square" lIns="0" tIns="0" rIns="0" bIns="0" rtlCol="0">
            <a:spAutoFit/>
          </a:bodyPr>
          <a:lstStyle/>
          <a:p>
            <a:pPr marL="13335">
              <a:lnSpc>
                <a:spcPts val="1160"/>
              </a:lnSpc>
            </a:pPr>
            <a:r>
              <a:rPr sz="1200" b="1" dirty="0">
                <a:latin typeface="Calibri"/>
                <a:cs typeface="Calibri"/>
              </a:rPr>
              <a:t>WB/Mem</a:t>
            </a:r>
            <a:r>
              <a:rPr sz="1200" b="1" spc="-15" dirty="0">
                <a:latin typeface="Calibri"/>
                <a:cs typeface="Calibri"/>
              </a:rPr>
              <a:t> </a:t>
            </a:r>
            <a:r>
              <a:rPr sz="1200" b="1" spc="-25" dirty="0">
                <a:latin typeface="Calibri"/>
                <a:cs typeface="Calibri"/>
              </a:rPr>
              <a:t>Fwd</a:t>
            </a:r>
            <a:endParaRPr sz="1200">
              <a:latin typeface="Calibri"/>
              <a:cs typeface="Calibri"/>
            </a:endParaRPr>
          </a:p>
          <a:p>
            <a:pPr marL="12700">
              <a:lnSpc>
                <a:spcPts val="1360"/>
              </a:lnSpc>
            </a:pPr>
            <a:r>
              <a:rPr sz="1200" b="1" dirty="0">
                <a:latin typeface="Calibri"/>
                <a:cs typeface="Calibri"/>
              </a:rPr>
              <a:t>Mem/Mem</a:t>
            </a:r>
            <a:r>
              <a:rPr sz="1200" b="1" spc="-10" dirty="0">
                <a:latin typeface="Calibri"/>
                <a:cs typeface="Calibri"/>
              </a:rPr>
              <a:t> </a:t>
            </a:r>
            <a:r>
              <a:rPr sz="1200" b="1" spc="-25" dirty="0">
                <a:latin typeface="Calibri"/>
                <a:cs typeface="Calibri"/>
              </a:rPr>
              <a:t>Fwd</a:t>
            </a:r>
            <a:endParaRPr sz="1200">
              <a:latin typeface="Calibri"/>
              <a:cs typeface="Calibri"/>
            </a:endParaRPr>
          </a:p>
          <a:p>
            <a:pPr marL="56515">
              <a:lnSpc>
                <a:spcPct val="100000"/>
              </a:lnSpc>
              <a:spcBef>
                <a:spcPts val="140"/>
              </a:spcBef>
            </a:pPr>
            <a:r>
              <a:rPr sz="1200" b="1" dirty="0">
                <a:latin typeface="Calibri"/>
                <a:cs typeface="Calibri"/>
              </a:rPr>
              <a:t>Data</a:t>
            </a:r>
            <a:r>
              <a:rPr sz="1200" b="1" spc="-35" dirty="0">
                <a:latin typeface="Calibri"/>
                <a:cs typeface="Calibri"/>
              </a:rPr>
              <a:t> </a:t>
            </a:r>
            <a:r>
              <a:rPr sz="1200" b="1" dirty="0">
                <a:latin typeface="Calibri"/>
                <a:cs typeface="Calibri"/>
              </a:rPr>
              <a:t>Reg</a:t>
            </a:r>
            <a:r>
              <a:rPr sz="1200" b="1" spc="-30" dirty="0">
                <a:latin typeface="Calibri"/>
                <a:cs typeface="Calibri"/>
              </a:rPr>
              <a:t> </a:t>
            </a:r>
            <a:r>
              <a:rPr sz="1200" b="1" spc="-50" dirty="0">
                <a:latin typeface="Calibri"/>
                <a:cs typeface="Calibri"/>
              </a:rPr>
              <a:t>B</a:t>
            </a:r>
            <a:endParaRPr sz="1200">
              <a:latin typeface="Calibri"/>
              <a:cs typeface="Calibri"/>
            </a:endParaRPr>
          </a:p>
        </p:txBody>
      </p:sp>
      <p:grpSp>
        <p:nvGrpSpPr>
          <p:cNvPr id="47" name="object 47"/>
          <p:cNvGrpSpPr/>
          <p:nvPr/>
        </p:nvGrpSpPr>
        <p:grpSpPr>
          <a:xfrm>
            <a:off x="4666234" y="3732021"/>
            <a:ext cx="739775" cy="1711960"/>
            <a:chOff x="4666234" y="3732021"/>
            <a:chExt cx="739775" cy="1711960"/>
          </a:xfrm>
        </p:grpSpPr>
        <p:sp>
          <p:nvSpPr>
            <p:cNvPr id="48" name="object 48"/>
            <p:cNvSpPr/>
            <p:nvPr/>
          </p:nvSpPr>
          <p:spPr>
            <a:xfrm>
              <a:off x="4672584" y="3738371"/>
              <a:ext cx="727075" cy="1699260"/>
            </a:xfrm>
            <a:custGeom>
              <a:avLst/>
              <a:gdLst/>
              <a:ahLst/>
              <a:cxnLst/>
              <a:rect l="l" t="t" r="r" b="b"/>
              <a:pathLst>
                <a:path w="727075" h="1699260">
                  <a:moveTo>
                    <a:pt x="726948" y="0"/>
                  </a:moveTo>
                  <a:lnTo>
                    <a:pt x="0" y="0"/>
                  </a:lnTo>
                  <a:lnTo>
                    <a:pt x="0" y="1699259"/>
                  </a:lnTo>
                  <a:lnTo>
                    <a:pt x="726948" y="1699259"/>
                  </a:lnTo>
                  <a:lnTo>
                    <a:pt x="726948" y="0"/>
                  </a:lnTo>
                  <a:close/>
                </a:path>
              </a:pathLst>
            </a:custGeom>
            <a:solidFill>
              <a:srgbClr val="4471C4"/>
            </a:solidFill>
          </p:spPr>
          <p:txBody>
            <a:bodyPr wrap="square" lIns="0" tIns="0" rIns="0" bIns="0" rtlCol="0"/>
            <a:lstStyle/>
            <a:p>
              <a:endParaRPr/>
            </a:p>
          </p:txBody>
        </p:sp>
        <p:sp>
          <p:nvSpPr>
            <p:cNvPr id="49" name="object 49"/>
            <p:cNvSpPr/>
            <p:nvPr/>
          </p:nvSpPr>
          <p:spPr>
            <a:xfrm>
              <a:off x="4672584" y="3738371"/>
              <a:ext cx="727075" cy="1699260"/>
            </a:xfrm>
            <a:custGeom>
              <a:avLst/>
              <a:gdLst/>
              <a:ahLst/>
              <a:cxnLst/>
              <a:rect l="l" t="t" r="r" b="b"/>
              <a:pathLst>
                <a:path w="727075" h="1699260">
                  <a:moveTo>
                    <a:pt x="0" y="1699259"/>
                  </a:moveTo>
                  <a:lnTo>
                    <a:pt x="726948" y="1699259"/>
                  </a:lnTo>
                  <a:lnTo>
                    <a:pt x="726948" y="0"/>
                  </a:lnTo>
                  <a:lnTo>
                    <a:pt x="0" y="0"/>
                  </a:lnTo>
                  <a:lnTo>
                    <a:pt x="0" y="1699259"/>
                  </a:lnTo>
                  <a:close/>
                </a:path>
              </a:pathLst>
            </a:custGeom>
            <a:ln w="12700">
              <a:solidFill>
                <a:srgbClr val="2E528F"/>
              </a:solidFill>
            </a:ln>
          </p:spPr>
          <p:txBody>
            <a:bodyPr wrap="square" lIns="0" tIns="0" rIns="0" bIns="0" rtlCol="0"/>
            <a:lstStyle/>
            <a:p>
              <a:endParaRPr/>
            </a:p>
          </p:txBody>
        </p:sp>
      </p:grpSp>
      <p:sp>
        <p:nvSpPr>
          <p:cNvPr id="50" name="object 50"/>
          <p:cNvSpPr txBox="1"/>
          <p:nvPr/>
        </p:nvSpPr>
        <p:spPr>
          <a:xfrm>
            <a:off x="461568" y="5426455"/>
            <a:ext cx="7078980" cy="1407160"/>
          </a:xfrm>
          <a:prstGeom prst="rect">
            <a:avLst/>
          </a:prstGeom>
        </p:spPr>
        <p:txBody>
          <a:bodyPr vert="horz" wrap="square" lIns="0" tIns="12700" rIns="0" bIns="0" rtlCol="0">
            <a:spAutoFit/>
          </a:bodyPr>
          <a:lstStyle/>
          <a:p>
            <a:pPr marL="4287520">
              <a:lnSpc>
                <a:spcPct val="100000"/>
              </a:lnSpc>
              <a:spcBef>
                <a:spcPts val="100"/>
              </a:spcBef>
            </a:pPr>
            <a:r>
              <a:rPr sz="1800" spc="-10" dirty="0">
                <a:latin typeface="Calibri"/>
                <a:cs typeface="Calibri"/>
              </a:rPr>
              <a:t>Cache</a:t>
            </a:r>
            <a:endParaRPr sz="1800">
              <a:latin typeface="Calibri"/>
              <a:cs typeface="Calibri"/>
            </a:endParaRPr>
          </a:p>
          <a:p>
            <a:pPr marL="12700" marR="5080">
              <a:lnSpc>
                <a:spcPct val="100000"/>
              </a:lnSpc>
              <a:spcBef>
                <a:spcPts val="75"/>
              </a:spcBef>
            </a:pPr>
            <a:r>
              <a:rPr sz="2400" b="1" dirty="0">
                <a:latin typeface="Calibri"/>
                <a:cs typeface="Calibri"/>
              </a:rPr>
              <a:t>Write</a:t>
            </a:r>
            <a:r>
              <a:rPr sz="2400" b="1" spc="-50" dirty="0">
                <a:latin typeface="Calibri"/>
                <a:cs typeface="Calibri"/>
              </a:rPr>
              <a:t> </a:t>
            </a:r>
            <a:r>
              <a:rPr sz="2400" b="1" dirty="0">
                <a:latin typeface="Calibri"/>
                <a:cs typeface="Calibri"/>
              </a:rPr>
              <a:t>buffer:</a:t>
            </a:r>
            <a:r>
              <a:rPr sz="2400" b="1" spc="-35" dirty="0">
                <a:latin typeface="Calibri"/>
                <a:cs typeface="Calibri"/>
              </a:rPr>
              <a:t> </a:t>
            </a:r>
            <a:r>
              <a:rPr sz="2400" b="1" dirty="0">
                <a:latin typeface="Calibri"/>
                <a:cs typeface="Calibri"/>
              </a:rPr>
              <a:t>single</a:t>
            </a:r>
            <a:r>
              <a:rPr sz="2400" b="1" spc="-40" dirty="0">
                <a:latin typeface="Calibri"/>
                <a:cs typeface="Calibri"/>
              </a:rPr>
              <a:t> </a:t>
            </a:r>
            <a:r>
              <a:rPr sz="2400" b="1" dirty="0">
                <a:latin typeface="Calibri"/>
                <a:cs typeface="Calibri"/>
              </a:rPr>
              <a:t>cycle</a:t>
            </a:r>
            <a:r>
              <a:rPr sz="2400" b="1" spc="-45" dirty="0">
                <a:latin typeface="Calibri"/>
                <a:cs typeface="Calibri"/>
              </a:rPr>
              <a:t> </a:t>
            </a:r>
            <a:r>
              <a:rPr sz="2400" b="1" dirty="0">
                <a:latin typeface="Calibri"/>
                <a:cs typeface="Calibri"/>
              </a:rPr>
              <a:t>to</a:t>
            </a:r>
            <a:r>
              <a:rPr sz="2400" b="1" spc="-45" dirty="0">
                <a:latin typeface="Calibri"/>
                <a:cs typeface="Calibri"/>
              </a:rPr>
              <a:t> </a:t>
            </a:r>
            <a:r>
              <a:rPr sz="2400" b="1" dirty="0">
                <a:latin typeface="Calibri"/>
                <a:cs typeface="Calibri"/>
              </a:rPr>
              <a:t>add</a:t>
            </a:r>
            <a:r>
              <a:rPr sz="2400" b="1" spc="-35" dirty="0">
                <a:latin typeface="Calibri"/>
                <a:cs typeface="Calibri"/>
              </a:rPr>
              <a:t> </a:t>
            </a:r>
            <a:r>
              <a:rPr sz="2400" b="1" dirty="0">
                <a:latin typeface="Calibri"/>
                <a:cs typeface="Calibri"/>
              </a:rPr>
              <a:t>write</a:t>
            </a:r>
            <a:r>
              <a:rPr sz="2400" b="1" spc="-40" dirty="0">
                <a:latin typeface="Calibri"/>
                <a:cs typeface="Calibri"/>
              </a:rPr>
              <a:t> </a:t>
            </a:r>
            <a:r>
              <a:rPr sz="2400" b="1" dirty="0">
                <a:latin typeface="Calibri"/>
                <a:cs typeface="Calibri"/>
              </a:rPr>
              <a:t>op</a:t>
            </a:r>
            <a:r>
              <a:rPr sz="2400" b="1" spc="-50" dirty="0">
                <a:latin typeface="Calibri"/>
                <a:cs typeface="Calibri"/>
              </a:rPr>
              <a:t> </a:t>
            </a:r>
            <a:r>
              <a:rPr sz="2400" b="1" dirty="0">
                <a:latin typeface="Calibri"/>
                <a:cs typeface="Calibri"/>
              </a:rPr>
              <a:t>to</a:t>
            </a:r>
            <a:r>
              <a:rPr sz="2400" b="1" spc="-35" dirty="0">
                <a:latin typeface="Calibri"/>
                <a:cs typeface="Calibri"/>
              </a:rPr>
              <a:t> </a:t>
            </a:r>
            <a:r>
              <a:rPr sz="2400" b="1" dirty="0">
                <a:latin typeface="Calibri"/>
                <a:cs typeface="Calibri"/>
              </a:rPr>
              <a:t>write</a:t>
            </a:r>
            <a:r>
              <a:rPr sz="2400" b="1" spc="-40" dirty="0">
                <a:latin typeface="Calibri"/>
                <a:cs typeface="Calibri"/>
              </a:rPr>
              <a:t> </a:t>
            </a:r>
            <a:r>
              <a:rPr sz="2400" b="1" spc="-10" dirty="0">
                <a:latin typeface="Calibri"/>
                <a:cs typeface="Calibri"/>
              </a:rPr>
              <a:t>buffer </a:t>
            </a:r>
            <a:r>
              <a:rPr sz="2400" b="1" dirty="0">
                <a:latin typeface="Calibri"/>
                <a:cs typeface="Calibri"/>
              </a:rPr>
              <a:t>What</a:t>
            </a:r>
            <a:r>
              <a:rPr sz="2400" b="1" spc="-45" dirty="0">
                <a:latin typeface="Calibri"/>
                <a:cs typeface="Calibri"/>
              </a:rPr>
              <a:t> </a:t>
            </a:r>
            <a:r>
              <a:rPr sz="2400" b="1" dirty="0">
                <a:latin typeface="Calibri"/>
                <a:cs typeface="Calibri"/>
              </a:rPr>
              <a:t>problem</a:t>
            </a:r>
            <a:r>
              <a:rPr sz="2400" b="1" spc="-45" dirty="0">
                <a:latin typeface="Calibri"/>
                <a:cs typeface="Calibri"/>
              </a:rPr>
              <a:t> </a:t>
            </a:r>
            <a:r>
              <a:rPr sz="2400" b="1" dirty="0">
                <a:latin typeface="Calibri"/>
                <a:cs typeface="Calibri"/>
              </a:rPr>
              <a:t>does</a:t>
            </a:r>
            <a:r>
              <a:rPr sz="2400" b="1" spc="-40" dirty="0">
                <a:latin typeface="Calibri"/>
                <a:cs typeface="Calibri"/>
              </a:rPr>
              <a:t> </a:t>
            </a:r>
            <a:r>
              <a:rPr sz="2400" b="1" dirty="0">
                <a:latin typeface="Calibri"/>
                <a:cs typeface="Calibri"/>
              </a:rPr>
              <a:t>a</a:t>
            </a:r>
            <a:r>
              <a:rPr sz="2400" b="1" spc="-35" dirty="0">
                <a:latin typeface="Calibri"/>
                <a:cs typeface="Calibri"/>
              </a:rPr>
              <a:t> </a:t>
            </a:r>
            <a:r>
              <a:rPr sz="2400" b="1" dirty="0">
                <a:latin typeface="Calibri"/>
                <a:cs typeface="Calibri"/>
              </a:rPr>
              <a:t>write</a:t>
            </a:r>
            <a:r>
              <a:rPr sz="2400" b="1" spc="-35" dirty="0">
                <a:latin typeface="Calibri"/>
                <a:cs typeface="Calibri"/>
              </a:rPr>
              <a:t> </a:t>
            </a:r>
            <a:r>
              <a:rPr sz="2400" b="1" dirty="0">
                <a:latin typeface="Calibri"/>
                <a:cs typeface="Calibri"/>
              </a:rPr>
              <a:t>buffer</a:t>
            </a:r>
            <a:r>
              <a:rPr sz="2400" b="1" spc="-20" dirty="0">
                <a:latin typeface="Calibri"/>
                <a:cs typeface="Calibri"/>
              </a:rPr>
              <a:t> </a:t>
            </a:r>
            <a:r>
              <a:rPr sz="2400" b="1" spc="-10" dirty="0">
                <a:latin typeface="Calibri"/>
                <a:cs typeface="Calibri"/>
              </a:rPr>
              <a:t>solve?</a:t>
            </a:r>
            <a:endParaRPr sz="2400">
              <a:latin typeface="Calibri"/>
              <a:cs typeface="Calibri"/>
            </a:endParaRPr>
          </a:p>
          <a:p>
            <a:pPr marL="12700">
              <a:lnSpc>
                <a:spcPct val="100000"/>
              </a:lnSpc>
            </a:pPr>
            <a:r>
              <a:rPr sz="2400" b="1" dirty="0">
                <a:latin typeface="Calibri"/>
                <a:cs typeface="Calibri"/>
              </a:rPr>
              <a:t>What</a:t>
            </a:r>
            <a:r>
              <a:rPr sz="2400" b="1" spc="-50" dirty="0">
                <a:latin typeface="Calibri"/>
                <a:cs typeface="Calibri"/>
              </a:rPr>
              <a:t> </a:t>
            </a:r>
            <a:r>
              <a:rPr sz="2400" b="1" dirty="0">
                <a:latin typeface="Calibri"/>
                <a:cs typeface="Calibri"/>
              </a:rPr>
              <a:t>are</a:t>
            </a:r>
            <a:r>
              <a:rPr sz="2400" b="1" spc="-40" dirty="0">
                <a:latin typeface="Calibri"/>
                <a:cs typeface="Calibri"/>
              </a:rPr>
              <a:t> </a:t>
            </a:r>
            <a:r>
              <a:rPr sz="2400" b="1" dirty="0">
                <a:latin typeface="Calibri"/>
                <a:cs typeface="Calibri"/>
              </a:rPr>
              <a:t>key</a:t>
            </a:r>
            <a:r>
              <a:rPr sz="2400" b="1" spc="-55" dirty="0">
                <a:latin typeface="Calibri"/>
                <a:cs typeface="Calibri"/>
              </a:rPr>
              <a:t> </a:t>
            </a:r>
            <a:r>
              <a:rPr sz="2400" b="1" dirty="0">
                <a:latin typeface="Calibri"/>
                <a:cs typeface="Calibri"/>
              </a:rPr>
              <a:t>challenges</a:t>
            </a:r>
            <a:r>
              <a:rPr sz="2400" b="1" spc="-45" dirty="0">
                <a:latin typeface="Calibri"/>
                <a:cs typeface="Calibri"/>
              </a:rPr>
              <a:t> </a:t>
            </a:r>
            <a:r>
              <a:rPr sz="2400" b="1" dirty="0">
                <a:latin typeface="Calibri"/>
                <a:cs typeface="Calibri"/>
              </a:rPr>
              <a:t>associated</a:t>
            </a:r>
            <a:r>
              <a:rPr sz="2400" b="1" spc="-35" dirty="0">
                <a:latin typeface="Calibri"/>
                <a:cs typeface="Calibri"/>
              </a:rPr>
              <a:t> </a:t>
            </a:r>
            <a:r>
              <a:rPr sz="2400" b="1" dirty="0">
                <a:latin typeface="Calibri"/>
                <a:cs typeface="Calibri"/>
              </a:rPr>
              <a:t>with</a:t>
            </a:r>
            <a:r>
              <a:rPr sz="2400" b="1" spc="-40" dirty="0">
                <a:latin typeface="Calibri"/>
                <a:cs typeface="Calibri"/>
              </a:rPr>
              <a:t> </a:t>
            </a:r>
            <a:r>
              <a:rPr sz="2400" b="1" dirty="0">
                <a:latin typeface="Calibri"/>
                <a:cs typeface="Calibri"/>
              </a:rPr>
              <a:t>a</a:t>
            </a:r>
            <a:r>
              <a:rPr sz="2400" b="1" spc="-45" dirty="0">
                <a:latin typeface="Calibri"/>
                <a:cs typeface="Calibri"/>
              </a:rPr>
              <a:t> </a:t>
            </a:r>
            <a:r>
              <a:rPr sz="2400" b="1" dirty="0">
                <a:latin typeface="Calibri"/>
                <a:cs typeface="Calibri"/>
              </a:rPr>
              <a:t>write</a:t>
            </a:r>
            <a:r>
              <a:rPr sz="2400" b="1" spc="-40" dirty="0">
                <a:latin typeface="Calibri"/>
                <a:cs typeface="Calibri"/>
              </a:rPr>
              <a:t> </a:t>
            </a:r>
            <a:r>
              <a:rPr sz="2400" b="1" spc="-10" dirty="0">
                <a:latin typeface="Calibri"/>
                <a:cs typeface="Calibri"/>
              </a:rPr>
              <a:t>buffer?</a:t>
            </a:r>
            <a:endParaRPr sz="2400">
              <a:latin typeface="Calibri"/>
              <a:cs typeface="Calibri"/>
            </a:endParaRPr>
          </a:p>
        </p:txBody>
      </p:sp>
      <p:grpSp>
        <p:nvGrpSpPr>
          <p:cNvPr id="51" name="object 51"/>
          <p:cNvGrpSpPr/>
          <p:nvPr/>
        </p:nvGrpSpPr>
        <p:grpSpPr>
          <a:xfrm>
            <a:off x="1530350" y="2585973"/>
            <a:ext cx="9046210" cy="1763395"/>
            <a:chOff x="1530350" y="2585973"/>
            <a:chExt cx="9046210" cy="1763395"/>
          </a:xfrm>
        </p:grpSpPr>
        <p:sp>
          <p:nvSpPr>
            <p:cNvPr id="52" name="object 52"/>
            <p:cNvSpPr/>
            <p:nvPr/>
          </p:nvSpPr>
          <p:spPr>
            <a:xfrm>
              <a:off x="2929127" y="2592323"/>
              <a:ext cx="1440180" cy="727075"/>
            </a:xfrm>
            <a:custGeom>
              <a:avLst/>
              <a:gdLst/>
              <a:ahLst/>
              <a:cxnLst/>
              <a:rect l="l" t="t" r="r" b="b"/>
              <a:pathLst>
                <a:path w="1440179" h="727075">
                  <a:moveTo>
                    <a:pt x="1440179" y="0"/>
                  </a:moveTo>
                  <a:lnTo>
                    <a:pt x="0" y="0"/>
                  </a:lnTo>
                  <a:lnTo>
                    <a:pt x="0" y="726948"/>
                  </a:lnTo>
                  <a:lnTo>
                    <a:pt x="1440179" y="726948"/>
                  </a:lnTo>
                  <a:lnTo>
                    <a:pt x="1440179" y="0"/>
                  </a:lnTo>
                  <a:close/>
                </a:path>
              </a:pathLst>
            </a:custGeom>
            <a:solidFill>
              <a:srgbClr val="4471C4"/>
            </a:solidFill>
          </p:spPr>
          <p:txBody>
            <a:bodyPr wrap="square" lIns="0" tIns="0" rIns="0" bIns="0" rtlCol="0"/>
            <a:lstStyle/>
            <a:p>
              <a:endParaRPr/>
            </a:p>
          </p:txBody>
        </p:sp>
        <p:sp>
          <p:nvSpPr>
            <p:cNvPr id="53" name="object 53"/>
            <p:cNvSpPr/>
            <p:nvPr/>
          </p:nvSpPr>
          <p:spPr>
            <a:xfrm>
              <a:off x="2929127" y="2592323"/>
              <a:ext cx="1440180" cy="727075"/>
            </a:xfrm>
            <a:custGeom>
              <a:avLst/>
              <a:gdLst/>
              <a:ahLst/>
              <a:cxnLst/>
              <a:rect l="l" t="t" r="r" b="b"/>
              <a:pathLst>
                <a:path w="1440179" h="727075">
                  <a:moveTo>
                    <a:pt x="0" y="726948"/>
                  </a:moveTo>
                  <a:lnTo>
                    <a:pt x="1440179" y="726948"/>
                  </a:lnTo>
                  <a:lnTo>
                    <a:pt x="1440179" y="0"/>
                  </a:lnTo>
                  <a:lnTo>
                    <a:pt x="0" y="0"/>
                  </a:lnTo>
                  <a:lnTo>
                    <a:pt x="0" y="726948"/>
                  </a:lnTo>
                  <a:close/>
                </a:path>
              </a:pathLst>
            </a:custGeom>
            <a:ln w="12700">
              <a:solidFill>
                <a:srgbClr val="2E528F"/>
              </a:solidFill>
            </a:ln>
          </p:spPr>
          <p:txBody>
            <a:bodyPr wrap="square" lIns="0" tIns="0" rIns="0" bIns="0" rtlCol="0"/>
            <a:lstStyle/>
            <a:p>
              <a:endParaRPr/>
            </a:p>
          </p:txBody>
        </p:sp>
        <p:sp>
          <p:nvSpPr>
            <p:cNvPr id="54" name="object 54"/>
            <p:cNvSpPr/>
            <p:nvPr/>
          </p:nvSpPr>
          <p:spPr>
            <a:xfrm>
              <a:off x="2924555" y="2595371"/>
              <a:ext cx="368935" cy="723900"/>
            </a:xfrm>
            <a:custGeom>
              <a:avLst/>
              <a:gdLst/>
              <a:ahLst/>
              <a:cxnLst/>
              <a:rect l="l" t="t" r="r" b="b"/>
              <a:pathLst>
                <a:path w="368935" h="723900">
                  <a:moveTo>
                    <a:pt x="368807" y="0"/>
                  </a:moveTo>
                  <a:lnTo>
                    <a:pt x="0" y="0"/>
                  </a:lnTo>
                  <a:lnTo>
                    <a:pt x="0" y="723900"/>
                  </a:lnTo>
                  <a:lnTo>
                    <a:pt x="368807" y="723900"/>
                  </a:lnTo>
                  <a:lnTo>
                    <a:pt x="368807" y="0"/>
                  </a:lnTo>
                  <a:close/>
                </a:path>
              </a:pathLst>
            </a:custGeom>
            <a:solidFill>
              <a:srgbClr val="4471C4"/>
            </a:solidFill>
          </p:spPr>
          <p:txBody>
            <a:bodyPr wrap="square" lIns="0" tIns="0" rIns="0" bIns="0" rtlCol="0"/>
            <a:lstStyle/>
            <a:p>
              <a:endParaRPr/>
            </a:p>
          </p:txBody>
        </p:sp>
        <p:sp>
          <p:nvSpPr>
            <p:cNvPr id="55" name="object 55"/>
            <p:cNvSpPr/>
            <p:nvPr/>
          </p:nvSpPr>
          <p:spPr>
            <a:xfrm>
              <a:off x="2924555" y="2592323"/>
              <a:ext cx="1103630" cy="727075"/>
            </a:xfrm>
            <a:custGeom>
              <a:avLst/>
              <a:gdLst/>
              <a:ahLst/>
              <a:cxnLst/>
              <a:rect l="l" t="t" r="r" b="b"/>
              <a:pathLst>
                <a:path w="1103629" h="727075">
                  <a:moveTo>
                    <a:pt x="0" y="726948"/>
                  </a:moveTo>
                  <a:lnTo>
                    <a:pt x="368807" y="726948"/>
                  </a:lnTo>
                  <a:lnTo>
                    <a:pt x="368807" y="3048"/>
                  </a:lnTo>
                  <a:lnTo>
                    <a:pt x="0" y="3048"/>
                  </a:lnTo>
                  <a:lnTo>
                    <a:pt x="0" y="726948"/>
                  </a:lnTo>
                  <a:close/>
                </a:path>
                <a:path w="1103629" h="727075">
                  <a:moveTo>
                    <a:pt x="365759" y="723900"/>
                  </a:moveTo>
                  <a:lnTo>
                    <a:pt x="734568" y="723900"/>
                  </a:lnTo>
                  <a:lnTo>
                    <a:pt x="734568" y="0"/>
                  </a:lnTo>
                  <a:lnTo>
                    <a:pt x="365759" y="0"/>
                  </a:lnTo>
                  <a:lnTo>
                    <a:pt x="365759" y="723900"/>
                  </a:lnTo>
                  <a:close/>
                </a:path>
                <a:path w="1103629" h="727075">
                  <a:moveTo>
                    <a:pt x="734568" y="726948"/>
                  </a:moveTo>
                  <a:lnTo>
                    <a:pt x="1103376" y="726948"/>
                  </a:lnTo>
                  <a:lnTo>
                    <a:pt x="1103376" y="3048"/>
                  </a:lnTo>
                  <a:lnTo>
                    <a:pt x="734568" y="3048"/>
                  </a:lnTo>
                  <a:lnTo>
                    <a:pt x="734568" y="726948"/>
                  </a:lnTo>
                  <a:close/>
                </a:path>
              </a:pathLst>
            </a:custGeom>
            <a:ln w="12700">
              <a:solidFill>
                <a:srgbClr val="2E528F"/>
              </a:solidFill>
            </a:ln>
          </p:spPr>
          <p:txBody>
            <a:bodyPr wrap="square" lIns="0" tIns="0" rIns="0" bIns="0" rtlCol="0"/>
            <a:lstStyle/>
            <a:p>
              <a:endParaRPr/>
            </a:p>
          </p:txBody>
        </p:sp>
        <p:sp>
          <p:nvSpPr>
            <p:cNvPr id="56" name="object 56"/>
            <p:cNvSpPr/>
            <p:nvPr/>
          </p:nvSpPr>
          <p:spPr>
            <a:xfrm>
              <a:off x="1530350" y="2942970"/>
              <a:ext cx="9046210" cy="1406525"/>
            </a:xfrm>
            <a:custGeom>
              <a:avLst/>
              <a:gdLst/>
              <a:ahLst/>
              <a:cxnLst/>
              <a:rect l="l" t="t" r="r" b="b"/>
              <a:pathLst>
                <a:path w="9046210" h="1406525">
                  <a:moveTo>
                    <a:pt x="3544824" y="721487"/>
                  </a:moveTo>
                  <a:lnTo>
                    <a:pt x="3519424" y="721487"/>
                  </a:lnTo>
                  <a:lnTo>
                    <a:pt x="3519424" y="30861"/>
                  </a:lnTo>
                  <a:lnTo>
                    <a:pt x="3519424" y="18161"/>
                  </a:lnTo>
                  <a:lnTo>
                    <a:pt x="3519424" y="5461"/>
                  </a:lnTo>
                  <a:lnTo>
                    <a:pt x="3496945" y="5461"/>
                  </a:lnTo>
                  <a:lnTo>
                    <a:pt x="3496945" y="0"/>
                  </a:lnTo>
                  <a:lnTo>
                    <a:pt x="3468370" y="0"/>
                  </a:lnTo>
                  <a:lnTo>
                    <a:pt x="3468370" y="5461"/>
                  </a:lnTo>
                  <a:lnTo>
                    <a:pt x="3439795" y="5461"/>
                  </a:lnTo>
                  <a:lnTo>
                    <a:pt x="3439795" y="0"/>
                  </a:lnTo>
                  <a:lnTo>
                    <a:pt x="3411220" y="0"/>
                  </a:lnTo>
                  <a:lnTo>
                    <a:pt x="3411220" y="5461"/>
                  </a:lnTo>
                  <a:lnTo>
                    <a:pt x="3382645" y="5461"/>
                  </a:lnTo>
                  <a:lnTo>
                    <a:pt x="3382645" y="0"/>
                  </a:lnTo>
                  <a:lnTo>
                    <a:pt x="3354070" y="0"/>
                  </a:lnTo>
                  <a:lnTo>
                    <a:pt x="3354070" y="5461"/>
                  </a:lnTo>
                  <a:lnTo>
                    <a:pt x="3325495" y="5461"/>
                  </a:lnTo>
                  <a:lnTo>
                    <a:pt x="3325495" y="0"/>
                  </a:lnTo>
                  <a:lnTo>
                    <a:pt x="3296920" y="0"/>
                  </a:lnTo>
                  <a:lnTo>
                    <a:pt x="3296920" y="5461"/>
                  </a:lnTo>
                  <a:lnTo>
                    <a:pt x="3268345" y="5461"/>
                  </a:lnTo>
                  <a:lnTo>
                    <a:pt x="3268345" y="0"/>
                  </a:lnTo>
                  <a:lnTo>
                    <a:pt x="3239770" y="0"/>
                  </a:lnTo>
                  <a:lnTo>
                    <a:pt x="3239770" y="5461"/>
                  </a:lnTo>
                  <a:lnTo>
                    <a:pt x="3211195" y="5461"/>
                  </a:lnTo>
                  <a:lnTo>
                    <a:pt x="3211195" y="0"/>
                  </a:lnTo>
                  <a:lnTo>
                    <a:pt x="3182620" y="0"/>
                  </a:lnTo>
                  <a:lnTo>
                    <a:pt x="3182620" y="5461"/>
                  </a:lnTo>
                  <a:lnTo>
                    <a:pt x="3154045" y="5461"/>
                  </a:lnTo>
                  <a:lnTo>
                    <a:pt x="3154045" y="0"/>
                  </a:lnTo>
                  <a:lnTo>
                    <a:pt x="3125470" y="0"/>
                  </a:lnTo>
                  <a:lnTo>
                    <a:pt x="3125470" y="5461"/>
                  </a:lnTo>
                  <a:lnTo>
                    <a:pt x="3096895" y="5461"/>
                  </a:lnTo>
                  <a:lnTo>
                    <a:pt x="3096895" y="0"/>
                  </a:lnTo>
                  <a:lnTo>
                    <a:pt x="3068320" y="0"/>
                  </a:lnTo>
                  <a:lnTo>
                    <a:pt x="3068320" y="5461"/>
                  </a:lnTo>
                  <a:lnTo>
                    <a:pt x="3039745" y="5461"/>
                  </a:lnTo>
                  <a:lnTo>
                    <a:pt x="3039745" y="0"/>
                  </a:lnTo>
                  <a:lnTo>
                    <a:pt x="3011170" y="0"/>
                  </a:lnTo>
                  <a:lnTo>
                    <a:pt x="3011170" y="5461"/>
                  </a:lnTo>
                  <a:lnTo>
                    <a:pt x="2982595" y="5461"/>
                  </a:lnTo>
                  <a:lnTo>
                    <a:pt x="2982595" y="0"/>
                  </a:lnTo>
                  <a:lnTo>
                    <a:pt x="2954020" y="0"/>
                  </a:lnTo>
                  <a:lnTo>
                    <a:pt x="2954020" y="5461"/>
                  </a:lnTo>
                  <a:lnTo>
                    <a:pt x="2925445" y="5461"/>
                  </a:lnTo>
                  <a:lnTo>
                    <a:pt x="2925445" y="0"/>
                  </a:lnTo>
                  <a:lnTo>
                    <a:pt x="2896870" y="0"/>
                  </a:lnTo>
                  <a:lnTo>
                    <a:pt x="2896870" y="5461"/>
                  </a:lnTo>
                  <a:lnTo>
                    <a:pt x="2868295" y="5461"/>
                  </a:lnTo>
                  <a:lnTo>
                    <a:pt x="2868295" y="0"/>
                  </a:lnTo>
                  <a:lnTo>
                    <a:pt x="2839720" y="0"/>
                  </a:lnTo>
                  <a:lnTo>
                    <a:pt x="2839720" y="5461"/>
                  </a:lnTo>
                  <a:lnTo>
                    <a:pt x="1211580" y="5461"/>
                  </a:lnTo>
                  <a:lnTo>
                    <a:pt x="1211580" y="1380744"/>
                  </a:lnTo>
                  <a:lnTo>
                    <a:pt x="25400" y="1380744"/>
                  </a:lnTo>
                  <a:lnTo>
                    <a:pt x="25400" y="1164844"/>
                  </a:lnTo>
                  <a:lnTo>
                    <a:pt x="0" y="1164844"/>
                  </a:lnTo>
                  <a:lnTo>
                    <a:pt x="0" y="1406144"/>
                  </a:lnTo>
                  <a:lnTo>
                    <a:pt x="1236980" y="1406144"/>
                  </a:lnTo>
                  <a:lnTo>
                    <a:pt x="1236980" y="1393444"/>
                  </a:lnTo>
                  <a:lnTo>
                    <a:pt x="1236980" y="1380744"/>
                  </a:lnTo>
                  <a:lnTo>
                    <a:pt x="1236980" y="30861"/>
                  </a:lnTo>
                  <a:lnTo>
                    <a:pt x="3494024" y="30861"/>
                  </a:lnTo>
                  <a:lnTo>
                    <a:pt x="3494024" y="721487"/>
                  </a:lnTo>
                  <a:lnTo>
                    <a:pt x="3468624" y="721487"/>
                  </a:lnTo>
                  <a:lnTo>
                    <a:pt x="3506724" y="797687"/>
                  </a:lnTo>
                  <a:lnTo>
                    <a:pt x="3538474" y="734187"/>
                  </a:lnTo>
                  <a:lnTo>
                    <a:pt x="3544824" y="721487"/>
                  </a:lnTo>
                  <a:close/>
                </a:path>
                <a:path w="9046210" h="1406525">
                  <a:moveTo>
                    <a:pt x="3554095" y="0"/>
                  </a:moveTo>
                  <a:lnTo>
                    <a:pt x="3525520" y="0"/>
                  </a:lnTo>
                  <a:lnTo>
                    <a:pt x="3525520" y="28575"/>
                  </a:lnTo>
                  <a:lnTo>
                    <a:pt x="3554095" y="28575"/>
                  </a:lnTo>
                  <a:lnTo>
                    <a:pt x="3554095" y="0"/>
                  </a:lnTo>
                  <a:close/>
                </a:path>
                <a:path w="9046210" h="1406525">
                  <a:moveTo>
                    <a:pt x="3611245" y="0"/>
                  </a:moveTo>
                  <a:lnTo>
                    <a:pt x="3582670" y="0"/>
                  </a:lnTo>
                  <a:lnTo>
                    <a:pt x="3582670" y="28575"/>
                  </a:lnTo>
                  <a:lnTo>
                    <a:pt x="3611245" y="28575"/>
                  </a:lnTo>
                  <a:lnTo>
                    <a:pt x="3611245" y="0"/>
                  </a:lnTo>
                  <a:close/>
                </a:path>
                <a:path w="9046210" h="1406525">
                  <a:moveTo>
                    <a:pt x="3668395" y="0"/>
                  </a:moveTo>
                  <a:lnTo>
                    <a:pt x="3639820" y="0"/>
                  </a:lnTo>
                  <a:lnTo>
                    <a:pt x="3639820" y="28575"/>
                  </a:lnTo>
                  <a:lnTo>
                    <a:pt x="3668395" y="28575"/>
                  </a:lnTo>
                  <a:lnTo>
                    <a:pt x="3668395" y="0"/>
                  </a:lnTo>
                  <a:close/>
                </a:path>
                <a:path w="9046210" h="1406525">
                  <a:moveTo>
                    <a:pt x="3725545" y="0"/>
                  </a:moveTo>
                  <a:lnTo>
                    <a:pt x="3696970" y="0"/>
                  </a:lnTo>
                  <a:lnTo>
                    <a:pt x="3696970" y="28575"/>
                  </a:lnTo>
                  <a:lnTo>
                    <a:pt x="3725545" y="28575"/>
                  </a:lnTo>
                  <a:lnTo>
                    <a:pt x="3725545" y="0"/>
                  </a:lnTo>
                  <a:close/>
                </a:path>
                <a:path w="9046210" h="1406525">
                  <a:moveTo>
                    <a:pt x="3782695" y="0"/>
                  </a:moveTo>
                  <a:lnTo>
                    <a:pt x="3754120" y="0"/>
                  </a:lnTo>
                  <a:lnTo>
                    <a:pt x="3754120" y="28575"/>
                  </a:lnTo>
                  <a:lnTo>
                    <a:pt x="3782695" y="28575"/>
                  </a:lnTo>
                  <a:lnTo>
                    <a:pt x="3782695" y="0"/>
                  </a:lnTo>
                  <a:close/>
                </a:path>
                <a:path w="9046210" h="1406525">
                  <a:moveTo>
                    <a:pt x="3839845" y="0"/>
                  </a:moveTo>
                  <a:lnTo>
                    <a:pt x="3811270" y="0"/>
                  </a:lnTo>
                  <a:lnTo>
                    <a:pt x="3811270" y="28575"/>
                  </a:lnTo>
                  <a:lnTo>
                    <a:pt x="3839845" y="28575"/>
                  </a:lnTo>
                  <a:lnTo>
                    <a:pt x="3839845" y="0"/>
                  </a:lnTo>
                  <a:close/>
                </a:path>
                <a:path w="9046210" h="1406525">
                  <a:moveTo>
                    <a:pt x="3896995" y="0"/>
                  </a:moveTo>
                  <a:lnTo>
                    <a:pt x="3868420" y="0"/>
                  </a:lnTo>
                  <a:lnTo>
                    <a:pt x="3868420" y="28575"/>
                  </a:lnTo>
                  <a:lnTo>
                    <a:pt x="3896995" y="28575"/>
                  </a:lnTo>
                  <a:lnTo>
                    <a:pt x="3896995" y="0"/>
                  </a:lnTo>
                  <a:close/>
                </a:path>
                <a:path w="9046210" h="1406525">
                  <a:moveTo>
                    <a:pt x="3954145" y="0"/>
                  </a:moveTo>
                  <a:lnTo>
                    <a:pt x="3925570" y="0"/>
                  </a:lnTo>
                  <a:lnTo>
                    <a:pt x="3925570" y="28575"/>
                  </a:lnTo>
                  <a:lnTo>
                    <a:pt x="3954145" y="28575"/>
                  </a:lnTo>
                  <a:lnTo>
                    <a:pt x="3954145" y="0"/>
                  </a:lnTo>
                  <a:close/>
                </a:path>
                <a:path w="9046210" h="1406525">
                  <a:moveTo>
                    <a:pt x="4011295" y="0"/>
                  </a:moveTo>
                  <a:lnTo>
                    <a:pt x="3982720" y="0"/>
                  </a:lnTo>
                  <a:lnTo>
                    <a:pt x="3982720" y="28575"/>
                  </a:lnTo>
                  <a:lnTo>
                    <a:pt x="4011295" y="28575"/>
                  </a:lnTo>
                  <a:lnTo>
                    <a:pt x="4011295" y="0"/>
                  </a:lnTo>
                  <a:close/>
                </a:path>
                <a:path w="9046210" h="1406525">
                  <a:moveTo>
                    <a:pt x="4068445" y="0"/>
                  </a:moveTo>
                  <a:lnTo>
                    <a:pt x="4039870" y="0"/>
                  </a:lnTo>
                  <a:lnTo>
                    <a:pt x="4039870" y="28575"/>
                  </a:lnTo>
                  <a:lnTo>
                    <a:pt x="4068445" y="28575"/>
                  </a:lnTo>
                  <a:lnTo>
                    <a:pt x="4068445" y="0"/>
                  </a:lnTo>
                  <a:close/>
                </a:path>
                <a:path w="9046210" h="1406525">
                  <a:moveTo>
                    <a:pt x="4125595" y="0"/>
                  </a:moveTo>
                  <a:lnTo>
                    <a:pt x="4097020" y="0"/>
                  </a:lnTo>
                  <a:lnTo>
                    <a:pt x="4097020" y="28575"/>
                  </a:lnTo>
                  <a:lnTo>
                    <a:pt x="4125595" y="28575"/>
                  </a:lnTo>
                  <a:lnTo>
                    <a:pt x="4125595" y="0"/>
                  </a:lnTo>
                  <a:close/>
                </a:path>
                <a:path w="9046210" h="1406525">
                  <a:moveTo>
                    <a:pt x="4182745" y="0"/>
                  </a:moveTo>
                  <a:lnTo>
                    <a:pt x="4154170" y="0"/>
                  </a:lnTo>
                  <a:lnTo>
                    <a:pt x="4154170" y="28575"/>
                  </a:lnTo>
                  <a:lnTo>
                    <a:pt x="4182745" y="28575"/>
                  </a:lnTo>
                  <a:lnTo>
                    <a:pt x="4182745" y="0"/>
                  </a:lnTo>
                  <a:close/>
                </a:path>
                <a:path w="9046210" h="1406525">
                  <a:moveTo>
                    <a:pt x="4239895" y="0"/>
                  </a:moveTo>
                  <a:lnTo>
                    <a:pt x="4211320" y="0"/>
                  </a:lnTo>
                  <a:lnTo>
                    <a:pt x="4211320" y="28575"/>
                  </a:lnTo>
                  <a:lnTo>
                    <a:pt x="4239895" y="28575"/>
                  </a:lnTo>
                  <a:lnTo>
                    <a:pt x="4239895" y="0"/>
                  </a:lnTo>
                  <a:close/>
                </a:path>
                <a:path w="9046210" h="1406525">
                  <a:moveTo>
                    <a:pt x="4297045" y="0"/>
                  </a:moveTo>
                  <a:lnTo>
                    <a:pt x="4268470" y="0"/>
                  </a:lnTo>
                  <a:lnTo>
                    <a:pt x="4268470" y="28575"/>
                  </a:lnTo>
                  <a:lnTo>
                    <a:pt x="4297045" y="28575"/>
                  </a:lnTo>
                  <a:lnTo>
                    <a:pt x="4297045" y="0"/>
                  </a:lnTo>
                  <a:close/>
                </a:path>
                <a:path w="9046210" h="1406525">
                  <a:moveTo>
                    <a:pt x="4354195" y="0"/>
                  </a:moveTo>
                  <a:lnTo>
                    <a:pt x="4325620" y="0"/>
                  </a:lnTo>
                  <a:lnTo>
                    <a:pt x="4325620" y="28575"/>
                  </a:lnTo>
                  <a:lnTo>
                    <a:pt x="4354195" y="28575"/>
                  </a:lnTo>
                  <a:lnTo>
                    <a:pt x="4354195" y="0"/>
                  </a:lnTo>
                  <a:close/>
                </a:path>
                <a:path w="9046210" h="1406525">
                  <a:moveTo>
                    <a:pt x="4411345" y="0"/>
                  </a:moveTo>
                  <a:lnTo>
                    <a:pt x="4382770" y="0"/>
                  </a:lnTo>
                  <a:lnTo>
                    <a:pt x="4382770" y="28575"/>
                  </a:lnTo>
                  <a:lnTo>
                    <a:pt x="4411345" y="28575"/>
                  </a:lnTo>
                  <a:lnTo>
                    <a:pt x="4411345" y="0"/>
                  </a:lnTo>
                  <a:close/>
                </a:path>
                <a:path w="9046210" h="1406525">
                  <a:moveTo>
                    <a:pt x="4468495" y="0"/>
                  </a:moveTo>
                  <a:lnTo>
                    <a:pt x="4439920" y="0"/>
                  </a:lnTo>
                  <a:lnTo>
                    <a:pt x="4439920" y="28575"/>
                  </a:lnTo>
                  <a:lnTo>
                    <a:pt x="4468495" y="28575"/>
                  </a:lnTo>
                  <a:lnTo>
                    <a:pt x="4468495" y="0"/>
                  </a:lnTo>
                  <a:close/>
                </a:path>
                <a:path w="9046210" h="1406525">
                  <a:moveTo>
                    <a:pt x="4525645" y="0"/>
                  </a:moveTo>
                  <a:lnTo>
                    <a:pt x="4497070" y="0"/>
                  </a:lnTo>
                  <a:lnTo>
                    <a:pt x="4497070" y="28575"/>
                  </a:lnTo>
                  <a:lnTo>
                    <a:pt x="4525645" y="28575"/>
                  </a:lnTo>
                  <a:lnTo>
                    <a:pt x="4525645" y="0"/>
                  </a:lnTo>
                  <a:close/>
                </a:path>
                <a:path w="9046210" h="1406525">
                  <a:moveTo>
                    <a:pt x="4582795" y="0"/>
                  </a:moveTo>
                  <a:lnTo>
                    <a:pt x="4554220" y="0"/>
                  </a:lnTo>
                  <a:lnTo>
                    <a:pt x="4554220" y="28575"/>
                  </a:lnTo>
                  <a:lnTo>
                    <a:pt x="4582795" y="28575"/>
                  </a:lnTo>
                  <a:lnTo>
                    <a:pt x="4582795" y="0"/>
                  </a:lnTo>
                  <a:close/>
                </a:path>
                <a:path w="9046210" h="1406525">
                  <a:moveTo>
                    <a:pt x="4639945" y="0"/>
                  </a:moveTo>
                  <a:lnTo>
                    <a:pt x="4611370" y="0"/>
                  </a:lnTo>
                  <a:lnTo>
                    <a:pt x="4611370" y="28575"/>
                  </a:lnTo>
                  <a:lnTo>
                    <a:pt x="4639945" y="28575"/>
                  </a:lnTo>
                  <a:lnTo>
                    <a:pt x="4639945" y="0"/>
                  </a:lnTo>
                  <a:close/>
                </a:path>
                <a:path w="9046210" h="1406525">
                  <a:moveTo>
                    <a:pt x="4697095" y="0"/>
                  </a:moveTo>
                  <a:lnTo>
                    <a:pt x="4668520" y="0"/>
                  </a:lnTo>
                  <a:lnTo>
                    <a:pt x="4668520" y="28575"/>
                  </a:lnTo>
                  <a:lnTo>
                    <a:pt x="4697095" y="28575"/>
                  </a:lnTo>
                  <a:lnTo>
                    <a:pt x="4697095" y="0"/>
                  </a:lnTo>
                  <a:close/>
                </a:path>
                <a:path w="9046210" h="1406525">
                  <a:moveTo>
                    <a:pt x="4754245" y="0"/>
                  </a:moveTo>
                  <a:lnTo>
                    <a:pt x="4725670" y="0"/>
                  </a:lnTo>
                  <a:lnTo>
                    <a:pt x="4725670" y="28575"/>
                  </a:lnTo>
                  <a:lnTo>
                    <a:pt x="4754245" y="28575"/>
                  </a:lnTo>
                  <a:lnTo>
                    <a:pt x="4754245" y="0"/>
                  </a:lnTo>
                  <a:close/>
                </a:path>
                <a:path w="9046210" h="1406525">
                  <a:moveTo>
                    <a:pt x="4811395" y="0"/>
                  </a:moveTo>
                  <a:lnTo>
                    <a:pt x="4782820" y="0"/>
                  </a:lnTo>
                  <a:lnTo>
                    <a:pt x="4782820" y="28575"/>
                  </a:lnTo>
                  <a:lnTo>
                    <a:pt x="4811395" y="28575"/>
                  </a:lnTo>
                  <a:lnTo>
                    <a:pt x="4811395" y="0"/>
                  </a:lnTo>
                  <a:close/>
                </a:path>
                <a:path w="9046210" h="1406525">
                  <a:moveTo>
                    <a:pt x="4868545" y="0"/>
                  </a:moveTo>
                  <a:lnTo>
                    <a:pt x="4839970" y="0"/>
                  </a:lnTo>
                  <a:lnTo>
                    <a:pt x="4839970" y="28575"/>
                  </a:lnTo>
                  <a:lnTo>
                    <a:pt x="4868545" y="28575"/>
                  </a:lnTo>
                  <a:lnTo>
                    <a:pt x="4868545" y="0"/>
                  </a:lnTo>
                  <a:close/>
                </a:path>
                <a:path w="9046210" h="1406525">
                  <a:moveTo>
                    <a:pt x="4925695" y="0"/>
                  </a:moveTo>
                  <a:lnTo>
                    <a:pt x="4897120" y="0"/>
                  </a:lnTo>
                  <a:lnTo>
                    <a:pt x="4897120" y="28575"/>
                  </a:lnTo>
                  <a:lnTo>
                    <a:pt x="4925695" y="28575"/>
                  </a:lnTo>
                  <a:lnTo>
                    <a:pt x="4925695" y="0"/>
                  </a:lnTo>
                  <a:close/>
                </a:path>
                <a:path w="9046210" h="1406525">
                  <a:moveTo>
                    <a:pt x="4982845" y="0"/>
                  </a:moveTo>
                  <a:lnTo>
                    <a:pt x="4954270" y="0"/>
                  </a:lnTo>
                  <a:lnTo>
                    <a:pt x="4954270" y="28575"/>
                  </a:lnTo>
                  <a:lnTo>
                    <a:pt x="4982845" y="28575"/>
                  </a:lnTo>
                  <a:lnTo>
                    <a:pt x="4982845" y="0"/>
                  </a:lnTo>
                  <a:close/>
                </a:path>
                <a:path w="9046210" h="1406525">
                  <a:moveTo>
                    <a:pt x="5039995" y="0"/>
                  </a:moveTo>
                  <a:lnTo>
                    <a:pt x="5011420" y="0"/>
                  </a:lnTo>
                  <a:lnTo>
                    <a:pt x="5011420" y="28575"/>
                  </a:lnTo>
                  <a:lnTo>
                    <a:pt x="5039995" y="28575"/>
                  </a:lnTo>
                  <a:lnTo>
                    <a:pt x="5039995" y="0"/>
                  </a:lnTo>
                  <a:close/>
                </a:path>
                <a:path w="9046210" h="1406525">
                  <a:moveTo>
                    <a:pt x="5097145" y="0"/>
                  </a:moveTo>
                  <a:lnTo>
                    <a:pt x="5068570" y="0"/>
                  </a:lnTo>
                  <a:lnTo>
                    <a:pt x="5068570" y="28575"/>
                  </a:lnTo>
                  <a:lnTo>
                    <a:pt x="5097145" y="28575"/>
                  </a:lnTo>
                  <a:lnTo>
                    <a:pt x="5097145" y="0"/>
                  </a:lnTo>
                  <a:close/>
                </a:path>
                <a:path w="9046210" h="1406525">
                  <a:moveTo>
                    <a:pt x="5154295" y="0"/>
                  </a:moveTo>
                  <a:lnTo>
                    <a:pt x="5125720" y="0"/>
                  </a:lnTo>
                  <a:lnTo>
                    <a:pt x="5125720" y="28575"/>
                  </a:lnTo>
                  <a:lnTo>
                    <a:pt x="5154295" y="28575"/>
                  </a:lnTo>
                  <a:lnTo>
                    <a:pt x="5154295" y="0"/>
                  </a:lnTo>
                  <a:close/>
                </a:path>
                <a:path w="9046210" h="1406525">
                  <a:moveTo>
                    <a:pt x="5211445" y="0"/>
                  </a:moveTo>
                  <a:lnTo>
                    <a:pt x="5182870" y="0"/>
                  </a:lnTo>
                  <a:lnTo>
                    <a:pt x="5182870" y="28575"/>
                  </a:lnTo>
                  <a:lnTo>
                    <a:pt x="5211445" y="28575"/>
                  </a:lnTo>
                  <a:lnTo>
                    <a:pt x="5211445" y="0"/>
                  </a:lnTo>
                  <a:close/>
                </a:path>
                <a:path w="9046210" h="1406525">
                  <a:moveTo>
                    <a:pt x="5268595" y="0"/>
                  </a:moveTo>
                  <a:lnTo>
                    <a:pt x="5240020" y="0"/>
                  </a:lnTo>
                  <a:lnTo>
                    <a:pt x="5240020" y="28575"/>
                  </a:lnTo>
                  <a:lnTo>
                    <a:pt x="5268595" y="28575"/>
                  </a:lnTo>
                  <a:lnTo>
                    <a:pt x="5268595" y="0"/>
                  </a:lnTo>
                  <a:close/>
                </a:path>
                <a:path w="9046210" h="1406525">
                  <a:moveTo>
                    <a:pt x="5325745" y="0"/>
                  </a:moveTo>
                  <a:lnTo>
                    <a:pt x="5297170" y="0"/>
                  </a:lnTo>
                  <a:lnTo>
                    <a:pt x="5297170" y="28575"/>
                  </a:lnTo>
                  <a:lnTo>
                    <a:pt x="5325745" y="28575"/>
                  </a:lnTo>
                  <a:lnTo>
                    <a:pt x="5325745" y="0"/>
                  </a:lnTo>
                  <a:close/>
                </a:path>
                <a:path w="9046210" h="1406525">
                  <a:moveTo>
                    <a:pt x="5382895" y="0"/>
                  </a:moveTo>
                  <a:lnTo>
                    <a:pt x="5354320" y="0"/>
                  </a:lnTo>
                  <a:lnTo>
                    <a:pt x="5354320" y="28575"/>
                  </a:lnTo>
                  <a:lnTo>
                    <a:pt x="5382895" y="28575"/>
                  </a:lnTo>
                  <a:lnTo>
                    <a:pt x="5382895" y="0"/>
                  </a:lnTo>
                  <a:close/>
                </a:path>
                <a:path w="9046210" h="1406525">
                  <a:moveTo>
                    <a:pt x="5440045" y="0"/>
                  </a:moveTo>
                  <a:lnTo>
                    <a:pt x="5411470" y="0"/>
                  </a:lnTo>
                  <a:lnTo>
                    <a:pt x="5411470" y="28575"/>
                  </a:lnTo>
                  <a:lnTo>
                    <a:pt x="5440045" y="28575"/>
                  </a:lnTo>
                  <a:lnTo>
                    <a:pt x="5440045" y="0"/>
                  </a:lnTo>
                  <a:close/>
                </a:path>
                <a:path w="9046210" h="1406525">
                  <a:moveTo>
                    <a:pt x="5497195" y="0"/>
                  </a:moveTo>
                  <a:lnTo>
                    <a:pt x="5468620" y="0"/>
                  </a:lnTo>
                  <a:lnTo>
                    <a:pt x="5468620" y="28575"/>
                  </a:lnTo>
                  <a:lnTo>
                    <a:pt x="5497195" y="28575"/>
                  </a:lnTo>
                  <a:lnTo>
                    <a:pt x="5497195" y="0"/>
                  </a:lnTo>
                  <a:close/>
                </a:path>
                <a:path w="9046210" h="1406525">
                  <a:moveTo>
                    <a:pt x="5554345" y="0"/>
                  </a:moveTo>
                  <a:lnTo>
                    <a:pt x="5525770" y="0"/>
                  </a:lnTo>
                  <a:lnTo>
                    <a:pt x="5525770" y="28575"/>
                  </a:lnTo>
                  <a:lnTo>
                    <a:pt x="5554345" y="28575"/>
                  </a:lnTo>
                  <a:lnTo>
                    <a:pt x="5554345" y="0"/>
                  </a:lnTo>
                  <a:close/>
                </a:path>
                <a:path w="9046210" h="1406525">
                  <a:moveTo>
                    <a:pt x="5611495" y="0"/>
                  </a:moveTo>
                  <a:lnTo>
                    <a:pt x="5582920" y="0"/>
                  </a:lnTo>
                  <a:lnTo>
                    <a:pt x="5582920" y="28575"/>
                  </a:lnTo>
                  <a:lnTo>
                    <a:pt x="5611495" y="28575"/>
                  </a:lnTo>
                  <a:lnTo>
                    <a:pt x="5611495" y="0"/>
                  </a:lnTo>
                  <a:close/>
                </a:path>
                <a:path w="9046210" h="1406525">
                  <a:moveTo>
                    <a:pt x="5668645" y="0"/>
                  </a:moveTo>
                  <a:lnTo>
                    <a:pt x="5640070" y="0"/>
                  </a:lnTo>
                  <a:lnTo>
                    <a:pt x="5640070" y="28575"/>
                  </a:lnTo>
                  <a:lnTo>
                    <a:pt x="5668645" y="28575"/>
                  </a:lnTo>
                  <a:lnTo>
                    <a:pt x="5668645" y="0"/>
                  </a:lnTo>
                  <a:close/>
                </a:path>
                <a:path w="9046210" h="1406525">
                  <a:moveTo>
                    <a:pt x="5725795" y="0"/>
                  </a:moveTo>
                  <a:lnTo>
                    <a:pt x="5697220" y="0"/>
                  </a:lnTo>
                  <a:lnTo>
                    <a:pt x="5697220" y="28575"/>
                  </a:lnTo>
                  <a:lnTo>
                    <a:pt x="5725795" y="28575"/>
                  </a:lnTo>
                  <a:lnTo>
                    <a:pt x="5725795" y="0"/>
                  </a:lnTo>
                  <a:close/>
                </a:path>
                <a:path w="9046210" h="1406525">
                  <a:moveTo>
                    <a:pt x="5782945" y="0"/>
                  </a:moveTo>
                  <a:lnTo>
                    <a:pt x="5754370" y="0"/>
                  </a:lnTo>
                  <a:lnTo>
                    <a:pt x="5754370" y="28575"/>
                  </a:lnTo>
                  <a:lnTo>
                    <a:pt x="5782945" y="28575"/>
                  </a:lnTo>
                  <a:lnTo>
                    <a:pt x="5782945" y="0"/>
                  </a:lnTo>
                  <a:close/>
                </a:path>
                <a:path w="9046210" h="1406525">
                  <a:moveTo>
                    <a:pt x="5840095" y="0"/>
                  </a:moveTo>
                  <a:lnTo>
                    <a:pt x="5811520" y="0"/>
                  </a:lnTo>
                  <a:lnTo>
                    <a:pt x="5811520" y="28575"/>
                  </a:lnTo>
                  <a:lnTo>
                    <a:pt x="5840095" y="28575"/>
                  </a:lnTo>
                  <a:lnTo>
                    <a:pt x="5840095" y="0"/>
                  </a:lnTo>
                  <a:close/>
                </a:path>
                <a:path w="9046210" h="1406525">
                  <a:moveTo>
                    <a:pt x="5897245" y="0"/>
                  </a:moveTo>
                  <a:lnTo>
                    <a:pt x="5868670" y="0"/>
                  </a:lnTo>
                  <a:lnTo>
                    <a:pt x="5868670" y="28575"/>
                  </a:lnTo>
                  <a:lnTo>
                    <a:pt x="5897245" y="28575"/>
                  </a:lnTo>
                  <a:lnTo>
                    <a:pt x="5897245" y="0"/>
                  </a:lnTo>
                  <a:close/>
                </a:path>
                <a:path w="9046210" h="1406525">
                  <a:moveTo>
                    <a:pt x="5957316" y="911606"/>
                  </a:moveTo>
                  <a:lnTo>
                    <a:pt x="5928741" y="911606"/>
                  </a:lnTo>
                  <a:lnTo>
                    <a:pt x="5928741" y="940181"/>
                  </a:lnTo>
                  <a:lnTo>
                    <a:pt x="5957316" y="940181"/>
                  </a:lnTo>
                  <a:lnTo>
                    <a:pt x="5957316" y="911606"/>
                  </a:lnTo>
                  <a:close/>
                </a:path>
                <a:path w="9046210" h="1406525">
                  <a:moveTo>
                    <a:pt x="5957316" y="854456"/>
                  </a:moveTo>
                  <a:lnTo>
                    <a:pt x="5928741" y="854456"/>
                  </a:lnTo>
                  <a:lnTo>
                    <a:pt x="5928741" y="883031"/>
                  </a:lnTo>
                  <a:lnTo>
                    <a:pt x="5957316" y="883031"/>
                  </a:lnTo>
                  <a:lnTo>
                    <a:pt x="5957316" y="854456"/>
                  </a:lnTo>
                  <a:close/>
                </a:path>
                <a:path w="9046210" h="1406525">
                  <a:moveTo>
                    <a:pt x="5957316" y="797306"/>
                  </a:moveTo>
                  <a:lnTo>
                    <a:pt x="5928741" y="797306"/>
                  </a:lnTo>
                  <a:lnTo>
                    <a:pt x="5928741" y="825881"/>
                  </a:lnTo>
                  <a:lnTo>
                    <a:pt x="5957316" y="825881"/>
                  </a:lnTo>
                  <a:lnTo>
                    <a:pt x="5957316" y="797306"/>
                  </a:lnTo>
                  <a:close/>
                </a:path>
                <a:path w="9046210" h="1406525">
                  <a:moveTo>
                    <a:pt x="5957316" y="740156"/>
                  </a:moveTo>
                  <a:lnTo>
                    <a:pt x="5928741" y="740156"/>
                  </a:lnTo>
                  <a:lnTo>
                    <a:pt x="5928741" y="768731"/>
                  </a:lnTo>
                  <a:lnTo>
                    <a:pt x="5957316" y="768731"/>
                  </a:lnTo>
                  <a:lnTo>
                    <a:pt x="5957316" y="740156"/>
                  </a:lnTo>
                  <a:close/>
                </a:path>
                <a:path w="9046210" h="1406525">
                  <a:moveTo>
                    <a:pt x="5957316" y="683006"/>
                  </a:moveTo>
                  <a:lnTo>
                    <a:pt x="5928741" y="683006"/>
                  </a:lnTo>
                  <a:lnTo>
                    <a:pt x="5928741" y="711581"/>
                  </a:lnTo>
                  <a:lnTo>
                    <a:pt x="5957316" y="711581"/>
                  </a:lnTo>
                  <a:lnTo>
                    <a:pt x="5957316" y="683006"/>
                  </a:lnTo>
                  <a:close/>
                </a:path>
                <a:path w="9046210" h="1406525">
                  <a:moveTo>
                    <a:pt x="5957316" y="625856"/>
                  </a:moveTo>
                  <a:lnTo>
                    <a:pt x="5928741" y="625856"/>
                  </a:lnTo>
                  <a:lnTo>
                    <a:pt x="5928741" y="654431"/>
                  </a:lnTo>
                  <a:lnTo>
                    <a:pt x="5957316" y="654431"/>
                  </a:lnTo>
                  <a:lnTo>
                    <a:pt x="5957316" y="625856"/>
                  </a:lnTo>
                  <a:close/>
                </a:path>
                <a:path w="9046210" h="1406525">
                  <a:moveTo>
                    <a:pt x="5957316" y="568706"/>
                  </a:moveTo>
                  <a:lnTo>
                    <a:pt x="5928741" y="568706"/>
                  </a:lnTo>
                  <a:lnTo>
                    <a:pt x="5928741" y="597281"/>
                  </a:lnTo>
                  <a:lnTo>
                    <a:pt x="5957316" y="597281"/>
                  </a:lnTo>
                  <a:lnTo>
                    <a:pt x="5957316" y="568706"/>
                  </a:lnTo>
                  <a:close/>
                </a:path>
                <a:path w="9046210" h="1406525">
                  <a:moveTo>
                    <a:pt x="5957316" y="511556"/>
                  </a:moveTo>
                  <a:lnTo>
                    <a:pt x="5928741" y="511556"/>
                  </a:lnTo>
                  <a:lnTo>
                    <a:pt x="5928741" y="540131"/>
                  </a:lnTo>
                  <a:lnTo>
                    <a:pt x="5957316" y="540131"/>
                  </a:lnTo>
                  <a:lnTo>
                    <a:pt x="5957316" y="511556"/>
                  </a:lnTo>
                  <a:close/>
                </a:path>
                <a:path w="9046210" h="1406525">
                  <a:moveTo>
                    <a:pt x="5957316" y="454406"/>
                  </a:moveTo>
                  <a:lnTo>
                    <a:pt x="5928741" y="454406"/>
                  </a:lnTo>
                  <a:lnTo>
                    <a:pt x="5928741" y="482981"/>
                  </a:lnTo>
                  <a:lnTo>
                    <a:pt x="5957316" y="482981"/>
                  </a:lnTo>
                  <a:lnTo>
                    <a:pt x="5957316" y="454406"/>
                  </a:lnTo>
                  <a:close/>
                </a:path>
                <a:path w="9046210" h="1406525">
                  <a:moveTo>
                    <a:pt x="5957316" y="397256"/>
                  </a:moveTo>
                  <a:lnTo>
                    <a:pt x="5928741" y="397256"/>
                  </a:lnTo>
                  <a:lnTo>
                    <a:pt x="5928741" y="425831"/>
                  </a:lnTo>
                  <a:lnTo>
                    <a:pt x="5957316" y="425831"/>
                  </a:lnTo>
                  <a:lnTo>
                    <a:pt x="5957316" y="397256"/>
                  </a:lnTo>
                  <a:close/>
                </a:path>
                <a:path w="9046210" h="1406525">
                  <a:moveTo>
                    <a:pt x="5957316" y="340106"/>
                  </a:moveTo>
                  <a:lnTo>
                    <a:pt x="5928741" y="340106"/>
                  </a:lnTo>
                  <a:lnTo>
                    <a:pt x="5928741" y="368681"/>
                  </a:lnTo>
                  <a:lnTo>
                    <a:pt x="5957316" y="368681"/>
                  </a:lnTo>
                  <a:lnTo>
                    <a:pt x="5957316" y="340106"/>
                  </a:lnTo>
                  <a:close/>
                </a:path>
                <a:path w="9046210" h="1406525">
                  <a:moveTo>
                    <a:pt x="5957316" y="282956"/>
                  </a:moveTo>
                  <a:lnTo>
                    <a:pt x="5928741" y="282956"/>
                  </a:lnTo>
                  <a:lnTo>
                    <a:pt x="5928741" y="311531"/>
                  </a:lnTo>
                  <a:lnTo>
                    <a:pt x="5957316" y="311531"/>
                  </a:lnTo>
                  <a:lnTo>
                    <a:pt x="5957316" y="282956"/>
                  </a:lnTo>
                  <a:close/>
                </a:path>
                <a:path w="9046210" h="1406525">
                  <a:moveTo>
                    <a:pt x="5957316" y="225806"/>
                  </a:moveTo>
                  <a:lnTo>
                    <a:pt x="5928741" y="225806"/>
                  </a:lnTo>
                  <a:lnTo>
                    <a:pt x="5928741" y="254381"/>
                  </a:lnTo>
                  <a:lnTo>
                    <a:pt x="5957316" y="254381"/>
                  </a:lnTo>
                  <a:lnTo>
                    <a:pt x="5957316" y="225806"/>
                  </a:lnTo>
                  <a:close/>
                </a:path>
                <a:path w="9046210" h="1406525">
                  <a:moveTo>
                    <a:pt x="5957316" y="168656"/>
                  </a:moveTo>
                  <a:lnTo>
                    <a:pt x="5928741" y="168656"/>
                  </a:lnTo>
                  <a:lnTo>
                    <a:pt x="5928741" y="197231"/>
                  </a:lnTo>
                  <a:lnTo>
                    <a:pt x="5957316" y="197231"/>
                  </a:lnTo>
                  <a:lnTo>
                    <a:pt x="5957316" y="168656"/>
                  </a:lnTo>
                  <a:close/>
                </a:path>
                <a:path w="9046210" h="1406525">
                  <a:moveTo>
                    <a:pt x="5957316" y="111506"/>
                  </a:moveTo>
                  <a:lnTo>
                    <a:pt x="5928741" y="111506"/>
                  </a:lnTo>
                  <a:lnTo>
                    <a:pt x="5928741" y="140081"/>
                  </a:lnTo>
                  <a:lnTo>
                    <a:pt x="5957316" y="140081"/>
                  </a:lnTo>
                  <a:lnTo>
                    <a:pt x="5957316" y="111506"/>
                  </a:lnTo>
                  <a:close/>
                </a:path>
                <a:path w="9046210" h="1406525">
                  <a:moveTo>
                    <a:pt x="5957316" y="54356"/>
                  </a:moveTo>
                  <a:lnTo>
                    <a:pt x="5928741" y="54356"/>
                  </a:lnTo>
                  <a:lnTo>
                    <a:pt x="5928741" y="82931"/>
                  </a:lnTo>
                  <a:lnTo>
                    <a:pt x="5957316" y="82931"/>
                  </a:lnTo>
                  <a:lnTo>
                    <a:pt x="5957316" y="54356"/>
                  </a:lnTo>
                  <a:close/>
                </a:path>
                <a:path w="9046210" h="1406525">
                  <a:moveTo>
                    <a:pt x="5957316" y="0"/>
                  </a:moveTo>
                  <a:lnTo>
                    <a:pt x="5925820" y="0"/>
                  </a:lnTo>
                  <a:lnTo>
                    <a:pt x="5925820" y="28575"/>
                  </a:lnTo>
                  <a:lnTo>
                    <a:pt x="5942965" y="28575"/>
                  </a:lnTo>
                  <a:lnTo>
                    <a:pt x="5940171" y="25781"/>
                  </a:lnTo>
                  <a:lnTo>
                    <a:pt x="5957316" y="25781"/>
                  </a:lnTo>
                  <a:lnTo>
                    <a:pt x="5957316" y="14351"/>
                  </a:lnTo>
                  <a:lnTo>
                    <a:pt x="5957316" y="0"/>
                  </a:lnTo>
                  <a:close/>
                </a:path>
                <a:path w="9046210" h="1406525">
                  <a:moveTo>
                    <a:pt x="5967222" y="958723"/>
                  </a:moveTo>
                  <a:lnTo>
                    <a:pt x="5942965" y="958723"/>
                  </a:lnTo>
                  <a:lnTo>
                    <a:pt x="5952998" y="968756"/>
                  </a:lnTo>
                  <a:lnTo>
                    <a:pt x="5928741" y="968756"/>
                  </a:lnTo>
                  <a:lnTo>
                    <a:pt x="5928741" y="987298"/>
                  </a:lnTo>
                  <a:lnTo>
                    <a:pt x="5967222" y="987298"/>
                  </a:lnTo>
                  <a:lnTo>
                    <a:pt x="5967222" y="973074"/>
                  </a:lnTo>
                  <a:lnTo>
                    <a:pt x="5967222" y="968756"/>
                  </a:lnTo>
                  <a:lnTo>
                    <a:pt x="5967222" y="958723"/>
                  </a:lnTo>
                  <a:close/>
                </a:path>
                <a:path w="9046210" h="1406525">
                  <a:moveTo>
                    <a:pt x="6024372" y="958723"/>
                  </a:moveTo>
                  <a:lnTo>
                    <a:pt x="5995797" y="958723"/>
                  </a:lnTo>
                  <a:lnTo>
                    <a:pt x="5995797" y="987298"/>
                  </a:lnTo>
                  <a:lnTo>
                    <a:pt x="6024372" y="987298"/>
                  </a:lnTo>
                  <a:lnTo>
                    <a:pt x="6024372" y="958723"/>
                  </a:lnTo>
                  <a:close/>
                </a:path>
                <a:path w="9046210" h="1406525">
                  <a:moveTo>
                    <a:pt x="6081522" y="958723"/>
                  </a:moveTo>
                  <a:lnTo>
                    <a:pt x="6052947" y="958723"/>
                  </a:lnTo>
                  <a:lnTo>
                    <a:pt x="6052947" y="987298"/>
                  </a:lnTo>
                  <a:lnTo>
                    <a:pt x="6081522" y="987298"/>
                  </a:lnTo>
                  <a:lnTo>
                    <a:pt x="6081522" y="958723"/>
                  </a:lnTo>
                  <a:close/>
                </a:path>
                <a:path w="9046210" h="1406525">
                  <a:moveTo>
                    <a:pt x="6138672" y="958723"/>
                  </a:moveTo>
                  <a:lnTo>
                    <a:pt x="6110097" y="958723"/>
                  </a:lnTo>
                  <a:lnTo>
                    <a:pt x="6110097" y="987298"/>
                  </a:lnTo>
                  <a:lnTo>
                    <a:pt x="6138672" y="987298"/>
                  </a:lnTo>
                  <a:lnTo>
                    <a:pt x="6138672" y="958723"/>
                  </a:lnTo>
                  <a:close/>
                </a:path>
                <a:path w="9046210" h="1406525">
                  <a:moveTo>
                    <a:pt x="6195822" y="958723"/>
                  </a:moveTo>
                  <a:lnTo>
                    <a:pt x="6167247" y="958723"/>
                  </a:lnTo>
                  <a:lnTo>
                    <a:pt x="6167247" y="987298"/>
                  </a:lnTo>
                  <a:lnTo>
                    <a:pt x="6195822" y="987298"/>
                  </a:lnTo>
                  <a:lnTo>
                    <a:pt x="6195822" y="958723"/>
                  </a:lnTo>
                  <a:close/>
                </a:path>
                <a:path w="9046210" h="1406525">
                  <a:moveTo>
                    <a:pt x="6252972" y="958723"/>
                  </a:moveTo>
                  <a:lnTo>
                    <a:pt x="6224397" y="958723"/>
                  </a:lnTo>
                  <a:lnTo>
                    <a:pt x="6224397" y="987298"/>
                  </a:lnTo>
                  <a:lnTo>
                    <a:pt x="6252972" y="987298"/>
                  </a:lnTo>
                  <a:lnTo>
                    <a:pt x="6252972" y="958723"/>
                  </a:lnTo>
                  <a:close/>
                </a:path>
                <a:path w="9046210" h="1406525">
                  <a:moveTo>
                    <a:pt x="6310122" y="958723"/>
                  </a:moveTo>
                  <a:lnTo>
                    <a:pt x="6281547" y="958723"/>
                  </a:lnTo>
                  <a:lnTo>
                    <a:pt x="6281547" y="987298"/>
                  </a:lnTo>
                  <a:lnTo>
                    <a:pt x="6310122" y="987298"/>
                  </a:lnTo>
                  <a:lnTo>
                    <a:pt x="6310122" y="958723"/>
                  </a:lnTo>
                  <a:close/>
                </a:path>
                <a:path w="9046210" h="1406525">
                  <a:moveTo>
                    <a:pt x="6367272" y="958723"/>
                  </a:moveTo>
                  <a:lnTo>
                    <a:pt x="6338697" y="958723"/>
                  </a:lnTo>
                  <a:lnTo>
                    <a:pt x="6338697" y="987298"/>
                  </a:lnTo>
                  <a:lnTo>
                    <a:pt x="6367272" y="987298"/>
                  </a:lnTo>
                  <a:lnTo>
                    <a:pt x="6367272" y="958723"/>
                  </a:lnTo>
                  <a:close/>
                </a:path>
                <a:path w="9046210" h="1406525">
                  <a:moveTo>
                    <a:pt x="6424422" y="958723"/>
                  </a:moveTo>
                  <a:lnTo>
                    <a:pt x="6395847" y="958723"/>
                  </a:lnTo>
                  <a:lnTo>
                    <a:pt x="6395847" y="987298"/>
                  </a:lnTo>
                  <a:lnTo>
                    <a:pt x="6424422" y="987298"/>
                  </a:lnTo>
                  <a:lnTo>
                    <a:pt x="6424422" y="958723"/>
                  </a:lnTo>
                  <a:close/>
                </a:path>
                <a:path w="9046210" h="1406525">
                  <a:moveTo>
                    <a:pt x="6481572" y="958723"/>
                  </a:moveTo>
                  <a:lnTo>
                    <a:pt x="6452997" y="958723"/>
                  </a:lnTo>
                  <a:lnTo>
                    <a:pt x="6452997" y="987298"/>
                  </a:lnTo>
                  <a:lnTo>
                    <a:pt x="6481572" y="987298"/>
                  </a:lnTo>
                  <a:lnTo>
                    <a:pt x="6481572" y="958723"/>
                  </a:lnTo>
                  <a:close/>
                </a:path>
                <a:path w="9046210" h="1406525">
                  <a:moveTo>
                    <a:pt x="6538722" y="958723"/>
                  </a:moveTo>
                  <a:lnTo>
                    <a:pt x="6510147" y="958723"/>
                  </a:lnTo>
                  <a:lnTo>
                    <a:pt x="6510147" y="987298"/>
                  </a:lnTo>
                  <a:lnTo>
                    <a:pt x="6538722" y="987298"/>
                  </a:lnTo>
                  <a:lnTo>
                    <a:pt x="6538722" y="958723"/>
                  </a:lnTo>
                  <a:close/>
                </a:path>
                <a:path w="9046210" h="1406525">
                  <a:moveTo>
                    <a:pt x="6595872" y="958723"/>
                  </a:moveTo>
                  <a:lnTo>
                    <a:pt x="6567297" y="958723"/>
                  </a:lnTo>
                  <a:lnTo>
                    <a:pt x="6567297" y="987298"/>
                  </a:lnTo>
                  <a:lnTo>
                    <a:pt x="6595872" y="987298"/>
                  </a:lnTo>
                  <a:lnTo>
                    <a:pt x="6595872" y="958723"/>
                  </a:lnTo>
                  <a:close/>
                </a:path>
                <a:path w="9046210" h="1406525">
                  <a:moveTo>
                    <a:pt x="6653022" y="958723"/>
                  </a:moveTo>
                  <a:lnTo>
                    <a:pt x="6624447" y="958723"/>
                  </a:lnTo>
                  <a:lnTo>
                    <a:pt x="6624447" y="987298"/>
                  </a:lnTo>
                  <a:lnTo>
                    <a:pt x="6653022" y="987298"/>
                  </a:lnTo>
                  <a:lnTo>
                    <a:pt x="6653022" y="958723"/>
                  </a:lnTo>
                  <a:close/>
                </a:path>
                <a:path w="9046210" h="1406525">
                  <a:moveTo>
                    <a:pt x="6710172" y="958723"/>
                  </a:moveTo>
                  <a:lnTo>
                    <a:pt x="6681597" y="958723"/>
                  </a:lnTo>
                  <a:lnTo>
                    <a:pt x="6681597" y="987298"/>
                  </a:lnTo>
                  <a:lnTo>
                    <a:pt x="6710172" y="987298"/>
                  </a:lnTo>
                  <a:lnTo>
                    <a:pt x="6710172" y="958723"/>
                  </a:lnTo>
                  <a:close/>
                </a:path>
                <a:path w="9046210" h="1406525">
                  <a:moveTo>
                    <a:pt x="6767322" y="958723"/>
                  </a:moveTo>
                  <a:lnTo>
                    <a:pt x="6738747" y="958723"/>
                  </a:lnTo>
                  <a:lnTo>
                    <a:pt x="6738747" y="987298"/>
                  </a:lnTo>
                  <a:lnTo>
                    <a:pt x="6767322" y="987298"/>
                  </a:lnTo>
                  <a:lnTo>
                    <a:pt x="6767322" y="958723"/>
                  </a:lnTo>
                  <a:close/>
                </a:path>
                <a:path w="9046210" h="1406525">
                  <a:moveTo>
                    <a:pt x="6824472" y="958723"/>
                  </a:moveTo>
                  <a:lnTo>
                    <a:pt x="6795897" y="958723"/>
                  </a:lnTo>
                  <a:lnTo>
                    <a:pt x="6795897" y="987298"/>
                  </a:lnTo>
                  <a:lnTo>
                    <a:pt x="6824472" y="987298"/>
                  </a:lnTo>
                  <a:lnTo>
                    <a:pt x="6824472" y="958723"/>
                  </a:lnTo>
                  <a:close/>
                </a:path>
                <a:path w="9046210" h="1406525">
                  <a:moveTo>
                    <a:pt x="6881622" y="958723"/>
                  </a:moveTo>
                  <a:lnTo>
                    <a:pt x="6853047" y="958723"/>
                  </a:lnTo>
                  <a:lnTo>
                    <a:pt x="6853047" y="987298"/>
                  </a:lnTo>
                  <a:lnTo>
                    <a:pt x="6881622" y="987298"/>
                  </a:lnTo>
                  <a:lnTo>
                    <a:pt x="6881622" y="958723"/>
                  </a:lnTo>
                  <a:close/>
                </a:path>
                <a:path w="9046210" h="1406525">
                  <a:moveTo>
                    <a:pt x="6938772" y="958723"/>
                  </a:moveTo>
                  <a:lnTo>
                    <a:pt x="6910197" y="958723"/>
                  </a:lnTo>
                  <a:lnTo>
                    <a:pt x="6910197" y="987298"/>
                  </a:lnTo>
                  <a:lnTo>
                    <a:pt x="6938772" y="987298"/>
                  </a:lnTo>
                  <a:lnTo>
                    <a:pt x="6938772" y="958723"/>
                  </a:lnTo>
                  <a:close/>
                </a:path>
                <a:path w="9046210" h="1406525">
                  <a:moveTo>
                    <a:pt x="6995922" y="958723"/>
                  </a:moveTo>
                  <a:lnTo>
                    <a:pt x="6967347" y="958723"/>
                  </a:lnTo>
                  <a:lnTo>
                    <a:pt x="6967347" y="987298"/>
                  </a:lnTo>
                  <a:lnTo>
                    <a:pt x="6995922" y="987298"/>
                  </a:lnTo>
                  <a:lnTo>
                    <a:pt x="6995922" y="958723"/>
                  </a:lnTo>
                  <a:close/>
                </a:path>
                <a:path w="9046210" h="1406525">
                  <a:moveTo>
                    <a:pt x="7053072" y="958723"/>
                  </a:moveTo>
                  <a:lnTo>
                    <a:pt x="7024497" y="958723"/>
                  </a:lnTo>
                  <a:lnTo>
                    <a:pt x="7024497" y="987298"/>
                  </a:lnTo>
                  <a:lnTo>
                    <a:pt x="7053072" y="987298"/>
                  </a:lnTo>
                  <a:lnTo>
                    <a:pt x="7053072" y="958723"/>
                  </a:lnTo>
                  <a:close/>
                </a:path>
                <a:path w="9046210" h="1406525">
                  <a:moveTo>
                    <a:pt x="7110222" y="958723"/>
                  </a:moveTo>
                  <a:lnTo>
                    <a:pt x="7081647" y="958723"/>
                  </a:lnTo>
                  <a:lnTo>
                    <a:pt x="7081647" y="987298"/>
                  </a:lnTo>
                  <a:lnTo>
                    <a:pt x="7110222" y="987298"/>
                  </a:lnTo>
                  <a:lnTo>
                    <a:pt x="7110222" y="958723"/>
                  </a:lnTo>
                  <a:close/>
                </a:path>
                <a:path w="9046210" h="1406525">
                  <a:moveTo>
                    <a:pt x="7167372" y="958723"/>
                  </a:moveTo>
                  <a:lnTo>
                    <a:pt x="7138797" y="958723"/>
                  </a:lnTo>
                  <a:lnTo>
                    <a:pt x="7138797" y="987298"/>
                  </a:lnTo>
                  <a:lnTo>
                    <a:pt x="7167372" y="987298"/>
                  </a:lnTo>
                  <a:lnTo>
                    <a:pt x="7167372" y="958723"/>
                  </a:lnTo>
                  <a:close/>
                </a:path>
                <a:path w="9046210" h="1406525">
                  <a:moveTo>
                    <a:pt x="7224522" y="958723"/>
                  </a:moveTo>
                  <a:lnTo>
                    <a:pt x="7195947" y="958723"/>
                  </a:lnTo>
                  <a:lnTo>
                    <a:pt x="7195947" y="987298"/>
                  </a:lnTo>
                  <a:lnTo>
                    <a:pt x="7224522" y="987298"/>
                  </a:lnTo>
                  <a:lnTo>
                    <a:pt x="7224522" y="958723"/>
                  </a:lnTo>
                  <a:close/>
                </a:path>
                <a:path w="9046210" h="1406525">
                  <a:moveTo>
                    <a:pt x="7281672" y="958723"/>
                  </a:moveTo>
                  <a:lnTo>
                    <a:pt x="7253097" y="958723"/>
                  </a:lnTo>
                  <a:lnTo>
                    <a:pt x="7253097" y="987298"/>
                  </a:lnTo>
                  <a:lnTo>
                    <a:pt x="7281672" y="987298"/>
                  </a:lnTo>
                  <a:lnTo>
                    <a:pt x="7281672" y="958723"/>
                  </a:lnTo>
                  <a:close/>
                </a:path>
                <a:path w="9046210" h="1406525">
                  <a:moveTo>
                    <a:pt x="7338822" y="958723"/>
                  </a:moveTo>
                  <a:lnTo>
                    <a:pt x="7310247" y="958723"/>
                  </a:lnTo>
                  <a:lnTo>
                    <a:pt x="7310247" y="987298"/>
                  </a:lnTo>
                  <a:lnTo>
                    <a:pt x="7338822" y="987298"/>
                  </a:lnTo>
                  <a:lnTo>
                    <a:pt x="7338822" y="958723"/>
                  </a:lnTo>
                  <a:close/>
                </a:path>
                <a:path w="9046210" h="1406525">
                  <a:moveTo>
                    <a:pt x="7395972" y="958723"/>
                  </a:moveTo>
                  <a:lnTo>
                    <a:pt x="7367397" y="958723"/>
                  </a:lnTo>
                  <a:lnTo>
                    <a:pt x="7367397" y="987298"/>
                  </a:lnTo>
                  <a:lnTo>
                    <a:pt x="7395972" y="987298"/>
                  </a:lnTo>
                  <a:lnTo>
                    <a:pt x="7395972" y="958723"/>
                  </a:lnTo>
                  <a:close/>
                </a:path>
                <a:path w="9046210" h="1406525">
                  <a:moveTo>
                    <a:pt x="7453122" y="958723"/>
                  </a:moveTo>
                  <a:lnTo>
                    <a:pt x="7424547" y="958723"/>
                  </a:lnTo>
                  <a:lnTo>
                    <a:pt x="7424547" y="987298"/>
                  </a:lnTo>
                  <a:lnTo>
                    <a:pt x="7453122" y="987298"/>
                  </a:lnTo>
                  <a:lnTo>
                    <a:pt x="7453122" y="958723"/>
                  </a:lnTo>
                  <a:close/>
                </a:path>
                <a:path w="9046210" h="1406525">
                  <a:moveTo>
                    <a:pt x="7510272" y="958723"/>
                  </a:moveTo>
                  <a:lnTo>
                    <a:pt x="7481697" y="958723"/>
                  </a:lnTo>
                  <a:lnTo>
                    <a:pt x="7481697" y="987298"/>
                  </a:lnTo>
                  <a:lnTo>
                    <a:pt x="7510272" y="987298"/>
                  </a:lnTo>
                  <a:lnTo>
                    <a:pt x="7510272" y="958723"/>
                  </a:lnTo>
                  <a:close/>
                </a:path>
                <a:path w="9046210" h="1406525">
                  <a:moveTo>
                    <a:pt x="7567422" y="958723"/>
                  </a:moveTo>
                  <a:lnTo>
                    <a:pt x="7538847" y="958723"/>
                  </a:lnTo>
                  <a:lnTo>
                    <a:pt x="7538847" y="987298"/>
                  </a:lnTo>
                  <a:lnTo>
                    <a:pt x="7567422" y="987298"/>
                  </a:lnTo>
                  <a:lnTo>
                    <a:pt x="7567422" y="958723"/>
                  </a:lnTo>
                  <a:close/>
                </a:path>
                <a:path w="9046210" h="1406525">
                  <a:moveTo>
                    <a:pt x="7624572" y="958723"/>
                  </a:moveTo>
                  <a:lnTo>
                    <a:pt x="7595997" y="958723"/>
                  </a:lnTo>
                  <a:lnTo>
                    <a:pt x="7595997" y="987298"/>
                  </a:lnTo>
                  <a:lnTo>
                    <a:pt x="7624572" y="987298"/>
                  </a:lnTo>
                  <a:lnTo>
                    <a:pt x="7624572" y="958723"/>
                  </a:lnTo>
                  <a:close/>
                </a:path>
                <a:path w="9046210" h="1406525">
                  <a:moveTo>
                    <a:pt x="7681722" y="958723"/>
                  </a:moveTo>
                  <a:lnTo>
                    <a:pt x="7653147" y="958723"/>
                  </a:lnTo>
                  <a:lnTo>
                    <a:pt x="7653147" y="987298"/>
                  </a:lnTo>
                  <a:lnTo>
                    <a:pt x="7681722" y="987298"/>
                  </a:lnTo>
                  <a:lnTo>
                    <a:pt x="7681722" y="958723"/>
                  </a:lnTo>
                  <a:close/>
                </a:path>
                <a:path w="9046210" h="1406525">
                  <a:moveTo>
                    <a:pt x="7738872" y="958723"/>
                  </a:moveTo>
                  <a:lnTo>
                    <a:pt x="7710297" y="958723"/>
                  </a:lnTo>
                  <a:lnTo>
                    <a:pt x="7710297" y="987298"/>
                  </a:lnTo>
                  <a:lnTo>
                    <a:pt x="7738872" y="987298"/>
                  </a:lnTo>
                  <a:lnTo>
                    <a:pt x="7738872" y="958723"/>
                  </a:lnTo>
                  <a:close/>
                </a:path>
                <a:path w="9046210" h="1406525">
                  <a:moveTo>
                    <a:pt x="7796022" y="958723"/>
                  </a:moveTo>
                  <a:lnTo>
                    <a:pt x="7767447" y="958723"/>
                  </a:lnTo>
                  <a:lnTo>
                    <a:pt x="7767447" y="987298"/>
                  </a:lnTo>
                  <a:lnTo>
                    <a:pt x="7796022" y="987298"/>
                  </a:lnTo>
                  <a:lnTo>
                    <a:pt x="7796022" y="958723"/>
                  </a:lnTo>
                  <a:close/>
                </a:path>
                <a:path w="9046210" h="1406525">
                  <a:moveTo>
                    <a:pt x="7853172" y="958723"/>
                  </a:moveTo>
                  <a:lnTo>
                    <a:pt x="7824597" y="958723"/>
                  </a:lnTo>
                  <a:lnTo>
                    <a:pt x="7824597" y="987298"/>
                  </a:lnTo>
                  <a:lnTo>
                    <a:pt x="7853172" y="987298"/>
                  </a:lnTo>
                  <a:lnTo>
                    <a:pt x="7853172" y="958723"/>
                  </a:lnTo>
                  <a:close/>
                </a:path>
                <a:path w="9046210" h="1406525">
                  <a:moveTo>
                    <a:pt x="7910322" y="958723"/>
                  </a:moveTo>
                  <a:lnTo>
                    <a:pt x="7881747" y="958723"/>
                  </a:lnTo>
                  <a:lnTo>
                    <a:pt x="7881747" y="987298"/>
                  </a:lnTo>
                  <a:lnTo>
                    <a:pt x="7910322" y="987298"/>
                  </a:lnTo>
                  <a:lnTo>
                    <a:pt x="7910322" y="958723"/>
                  </a:lnTo>
                  <a:close/>
                </a:path>
                <a:path w="9046210" h="1406525">
                  <a:moveTo>
                    <a:pt x="7967472" y="958723"/>
                  </a:moveTo>
                  <a:lnTo>
                    <a:pt x="7938897" y="958723"/>
                  </a:lnTo>
                  <a:lnTo>
                    <a:pt x="7938897" y="987298"/>
                  </a:lnTo>
                  <a:lnTo>
                    <a:pt x="7967472" y="987298"/>
                  </a:lnTo>
                  <a:lnTo>
                    <a:pt x="7967472" y="958723"/>
                  </a:lnTo>
                  <a:close/>
                </a:path>
                <a:path w="9046210" h="1406525">
                  <a:moveTo>
                    <a:pt x="8024622" y="958723"/>
                  </a:moveTo>
                  <a:lnTo>
                    <a:pt x="7996047" y="958723"/>
                  </a:lnTo>
                  <a:lnTo>
                    <a:pt x="7996047" y="987298"/>
                  </a:lnTo>
                  <a:lnTo>
                    <a:pt x="8024622" y="987298"/>
                  </a:lnTo>
                  <a:lnTo>
                    <a:pt x="8024622" y="958723"/>
                  </a:lnTo>
                  <a:close/>
                </a:path>
                <a:path w="9046210" h="1406525">
                  <a:moveTo>
                    <a:pt x="8081772" y="958723"/>
                  </a:moveTo>
                  <a:lnTo>
                    <a:pt x="8053197" y="958723"/>
                  </a:lnTo>
                  <a:lnTo>
                    <a:pt x="8053197" y="987298"/>
                  </a:lnTo>
                  <a:lnTo>
                    <a:pt x="8081772" y="987298"/>
                  </a:lnTo>
                  <a:lnTo>
                    <a:pt x="8081772" y="958723"/>
                  </a:lnTo>
                  <a:close/>
                </a:path>
                <a:path w="9046210" h="1406525">
                  <a:moveTo>
                    <a:pt x="8138922" y="958723"/>
                  </a:moveTo>
                  <a:lnTo>
                    <a:pt x="8110347" y="958723"/>
                  </a:lnTo>
                  <a:lnTo>
                    <a:pt x="8110347" y="987298"/>
                  </a:lnTo>
                  <a:lnTo>
                    <a:pt x="8138922" y="987298"/>
                  </a:lnTo>
                  <a:lnTo>
                    <a:pt x="8138922" y="958723"/>
                  </a:lnTo>
                  <a:close/>
                </a:path>
                <a:path w="9046210" h="1406525">
                  <a:moveTo>
                    <a:pt x="8196072" y="958723"/>
                  </a:moveTo>
                  <a:lnTo>
                    <a:pt x="8167497" y="958723"/>
                  </a:lnTo>
                  <a:lnTo>
                    <a:pt x="8167497" y="987298"/>
                  </a:lnTo>
                  <a:lnTo>
                    <a:pt x="8196072" y="987298"/>
                  </a:lnTo>
                  <a:lnTo>
                    <a:pt x="8196072" y="958723"/>
                  </a:lnTo>
                  <a:close/>
                </a:path>
                <a:path w="9046210" h="1406525">
                  <a:moveTo>
                    <a:pt x="8253222" y="958723"/>
                  </a:moveTo>
                  <a:lnTo>
                    <a:pt x="8224647" y="958723"/>
                  </a:lnTo>
                  <a:lnTo>
                    <a:pt x="8224647" y="987298"/>
                  </a:lnTo>
                  <a:lnTo>
                    <a:pt x="8253222" y="987298"/>
                  </a:lnTo>
                  <a:lnTo>
                    <a:pt x="8253222" y="958723"/>
                  </a:lnTo>
                  <a:close/>
                </a:path>
                <a:path w="9046210" h="1406525">
                  <a:moveTo>
                    <a:pt x="8310372" y="958723"/>
                  </a:moveTo>
                  <a:lnTo>
                    <a:pt x="8281797" y="958723"/>
                  </a:lnTo>
                  <a:lnTo>
                    <a:pt x="8281797" y="987298"/>
                  </a:lnTo>
                  <a:lnTo>
                    <a:pt x="8310372" y="987298"/>
                  </a:lnTo>
                  <a:lnTo>
                    <a:pt x="8310372" y="958723"/>
                  </a:lnTo>
                  <a:close/>
                </a:path>
                <a:path w="9046210" h="1406525">
                  <a:moveTo>
                    <a:pt x="8367522" y="958723"/>
                  </a:moveTo>
                  <a:lnTo>
                    <a:pt x="8338947" y="958723"/>
                  </a:lnTo>
                  <a:lnTo>
                    <a:pt x="8338947" y="987298"/>
                  </a:lnTo>
                  <a:lnTo>
                    <a:pt x="8367522" y="987298"/>
                  </a:lnTo>
                  <a:lnTo>
                    <a:pt x="8367522" y="958723"/>
                  </a:lnTo>
                  <a:close/>
                </a:path>
                <a:path w="9046210" h="1406525">
                  <a:moveTo>
                    <a:pt x="8424672" y="958723"/>
                  </a:moveTo>
                  <a:lnTo>
                    <a:pt x="8396097" y="958723"/>
                  </a:lnTo>
                  <a:lnTo>
                    <a:pt x="8396097" y="987298"/>
                  </a:lnTo>
                  <a:lnTo>
                    <a:pt x="8424672" y="987298"/>
                  </a:lnTo>
                  <a:lnTo>
                    <a:pt x="8424672" y="958723"/>
                  </a:lnTo>
                  <a:close/>
                </a:path>
                <a:path w="9046210" h="1406525">
                  <a:moveTo>
                    <a:pt x="8481822" y="958723"/>
                  </a:moveTo>
                  <a:lnTo>
                    <a:pt x="8453247" y="958723"/>
                  </a:lnTo>
                  <a:lnTo>
                    <a:pt x="8453247" y="987298"/>
                  </a:lnTo>
                  <a:lnTo>
                    <a:pt x="8481822" y="987298"/>
                  </a:lnTo>
                  <a:lnTo>
                    <a:pt x="8481822" y="958723"/>
                  </a:lnTo>
                  <a:close/>
                </a:path>
                <a:path w="9046210" h="1406525">
                  <a:moveTo>
                    <a:pt x="8538972" y="958723"/>
                  </a:moveTo>
                  <a:lnTo>
                    <a:pt x="8510397" y="958723"/>
                  </a:lnTo>
                  <a:lnTo>
                    <a:pt x="8510397" y="987298"/>
                  </a:lnTo>
                  <a:lnTo>
                    <a:pt x="8538972" y="987298"/>
                  </a:lnTo>
                  <a:lnTo>
                    <a:pt x="8538972" y="958723"/>
                  </a:lnTo>
                  <a:close/>
                </a:path>
                <a:path w="9046210" h="1406525">
                  <a:moveTo>
                    <a:pt x="8596122" y="958723"/>
                  </a:moveTo>
                  <a:lnTo>
                    <a:pt x="8567547" y="958723"/>
                  </a:lnTo>
                  <a:lnTo>
                    <a:pt x="8567547" y="987298"/>
                  </a:lnTo>
                  <a:lnTo>
                    <a:pt x="8596122" y="987298"/>
                  </a:lnTo>
                  <a:lnTo>
                    <a:pt x="8596122" y="958723"/>
                  </a:lnTo>
                  <a:close/>
                </a:path>
                <a:path w="9046210" h="1406525">
                  <a:moveTo>
                    <a:pt x="8653272" y="958723"/>
                  </a:moveTo>
                  <a:lnTo>
                    <a:pt x="8624697" y="958723"/>
                  </a:lnTo>
                  <a:lnTo>
                    <a:pt x="8624697" y="987298"/>
                  </a:lnTo>
                  <a:lnTo>
                    <a:pt x="8653272" y="987298"/>
                  </a:lnTo>
                  <a:lnTo>
                    <a:pt x="8653272" y="958723"/>
                  </a:lnTo>
                  <a:close/>
                </a:path>
                <a:path w="9046210" h="1406525">
                  <a:moveTo>
                    <a:pt x="8710422" y="958723"/>
                  </a:moveTo>
                  <a:lnTo>
                    <a:pt x="8681847" y="958723"/>
                  </a:lnTo>
                  <a:lnTo>
                    <a:pt x="8681847" y="987298"/>
                  </a:lnTo>
                  <a:lnTo>
                    <a:pt x="8710422" y="987298"/>
                  </a:lnTo>
                  <a:lnTo>
                    <a:pt x="8710422" y="958723"/>
                  </a:lnTo>
                  <a:close/>
                </a:path>
                <a:path w="9046210" h="1406525">
                  <a:moveTo>
                    <a:pt x="8767572" y="958723"/>
                  </a:moveTo>
                  <a:lnTo>
                    <a:pt x="8738997" y="958723"/>
                  </a:lnTo>
                  <a:lnTo>
                    <a:pt x="8738997" y="987298"/>
                  </a:lnTo>
                  <a:lnTo>
                    <a:pt x="8767572" y="987298"/>
                  </a:lnTo>
                  <a:lnTo>
                    <a:pt x="8767572" y="958723"/>
                  </a:lnTo>
                  <a:close/>
                </a:path>
                <a:path w="9046210" h="1406525">
                  <a:moveTo>
                    <a:pt x="8824722" y="958723"/>
                  </a:moveTo>
                  <a:lnTo>
                    <a:pt x="8796147" y="958723"/>
                  </a:lnTo>
                  <a:lnTo>
                    <a:pt x="8796147" y="987298"/>
                  </a:lnTo>
                  <a:lnTo>
                    <a:pt x="8824722" y="987298"/>
                  </a:lnTo>
                  <a:lnTo>
                    <a:pt x="8824722" y="958723"/>
                  </a:lnTo>
                  <a:close/>
                </a:path>
                <a:path w="9046210" h="1406525">
                  <a:moveTo>
                    <a:pt x="8881872" y="958723"/>
                  </a:moveTo>
                  <a:lnTo>
                    <a:pt x="8853297" y="958723"/>
                  </a:lnTo>
                  <a:lnTo>
                    <a:pt x="8853297" y="987298"/>
                  </a:lnTo>
                  <a:lnTo>
                    <a:pt x="8881872" y="987298"/>
                  </a:lnTo>
                  <a:lnTo>
                    <a:pt x="8881872" y="958723"/>
                  </a:lnTo>
                  <a:close/>
                </a:path>
                <a:path w="9046210" h="1406525">
                  <a:moveTo>
                    <a:pt x="8939022" y="958723"/>
                  </a:moveTo>
                  <a:lnTo>
                    <a:pt x="8910447" y="958723"/>
                  </a:lnTo>
                  <a:lnTo>
                    <a:pt x="8910447" y="987298"/>
                  </a:lnTo>
                  <a:lnTo>
                    <a:pt x="8939022" y="987298"/>
                  </a:lnTo>
                  <a:lnTo>
                    <a:pt x="8939022" y="958723"/>
                  </a:lnTo>
                  <a:close/>
                </a:path>
                <a:path w="9046210" h="1406525">
                  <a:moveTo>
                    <a:pt x="9046210" y="973074"/>
                  </a:moveTo>
                  <a:lnTo>
                    <a:pt x="9017546" y="958723"/>
                  </a:lnTo>
                  <a:lnTo>
                    <a:pt x="8960485" y="930148"/>
                  </a:lnTo>
                  <a:lnTo>
                    <a:pt x="8960485" y="1015873"/>
                  </a:lnTo>
                  <a:lnTo>
                    <a:pt x="9017711" y="987298"/>
                  </a:lnTo>
                  <a:lnTo>
                    <a:pt x="9046210" y="973074"/>
                  </a:lnTo>
                  <a:close/>
                </a:path>
              </a:pathLst>
            </a:custGeom>
            <a:solidFill>
              <a:srgbClr val="4471C4"/>
            </a:solidFill>
          </p:spPr>
          <p:txBody>
            <a:bodyPr wrap="square" lIns="0" tIns="0" rIns="0" bIns="0" rtlCol="0"/>
            <a:lstStyle/>
            <a:p>
              <a:endParaRPr/>
            </a:p>
          </p:txBody>
        </p:sp>
      </p:grpSp>
      <p:sp>
        <p:nvSpPr>
          <p:cNvPr id="57" name="object 57"/>
          <p:cNvSpPr txBox="1"/>
          <p:nvPr/>
        </p:nvSpPr>
        <p:spPr>
          <a:xfrm>
            <a:off x="4931664" y="1463039"/>
            <a:ext cx="2170430" cy="471170"/>
          </a:xfrm>
          <a:prstGeom prst="rect">
            <a:avLst/>
          </a:prstGeom>
          <a:solidFill>
            <a:srgbClr val="4471C4"/>
          </a:solidFill>
          <a:ln w="12700">
            <a:solidFill>
              <a:srgbClr val="2E528F"/>
            </a:solidFill>
          </a:ln>
        </p:spPr>
        <p:txBody>
          <a:bodyPr vert="horz" wrap="square" lIns="0" tIns="83820" rIns="0" bIns="0" rtlCol="0">
            <a:spAutoFit/>
          </a:bodyPr>
          <a:lstStyle/>
          <a:p>
            <a:pPr marL="465455">
              <a:lnSpc>
                <a:spcPct val="100000"/>
              </a:lnSpc>
              <a:spcBef>
                <a:spcPts val="660"/>
              </a:spcBef>
            </a:pPr>
            <a:r>
              <a:rPr sz="1800" dirty="0">
                <a:solidFill>
                  <a:srgbClr val="FFFFFF"/>
                </a:solidFill>
                <a:latin typeface="Calibri"/>
                <a:cs typeface="Calibri"/>
              </a:rPr>
              <a:t>sw</a:t>
            </a:r>
            <a:r>
              <a:rPr sz="1800" spc="-35" dirty="0">
                <a:solidFill>
                  <a:srgbClr val="FFFFFF"/>
                </a:solidFill>
                <a:latin typeface="Calibri"/>
                <a:cs typeface="Calibri"/>
              </a:rPr>
              <a:t> </a:t>
            </a:r>
            <a:r>
              <a:rPr sz="1800" dirty="0">
                <a:solidFill>
                  <a:srgbClr val="FFFFFF"/>
                </a:solidFill>
                <a:latin typeface="Calibri"/>
                <a:cs typeface="Calibri"/>
              </a:rPr>
              <a:t>0xc</a:t>
            </a:r>
            <a:r>
              <a:rPr sz="1800" spc="-35" dirty="0">
                <a:solidFill>
                  <a:srgbClr val="FFFFFF"/>
                </a:solidFill>
                <a:latin typeface="Calibri"/>
                <a:cs typeface="Calibri"/>
              </a:rPr>
              <a:t> </a:t>
            </a:r>
            <a:r>
              <a:rPr sz="1800" spc="-10" dirty="0">
                <a:solidFill>
                  <a:srgbClr val="FFFFFF"/>
                </a:solidFill>
                <a:latin typeface="Calibri"/>
                <a:cs typeface="Calibri"/>
              </a:rPr>
              <a:t>$1000</a:t>
            </a:r>
            <a:endParaRPr sz="1800">
              <a:latin typeface="Calibri"/>
              <a:cs typeface="Calibri"/>
            </a:endParaRPr>
          </a:p>
        </p:txBody>
      </p:sp>
      <p:sp>
        <p:nvSpPr>
          <p:cNvPr id="58" name="object 58"/>
          <p:cNvSpPr/>
          <p:nvPr/>
        </p:nvSpPr>
        <p:spPr>
          <a:xfrm>
            <a:off x="1540764" y="1662048"/>
            <a:ext cx="3390900" cy="2483485"/>
          </a:xfrm>
          <a:custGeom>
            <a:avLst/>
            <a:gdLst/>
            <a:ahLst/>
            <a:cxnLst/>
            <a:rect l="l" t="t" r="r" b="b"/>
            <a:pathLst>
              <a:path w="3390900" h="2483485">
                <a:moveTo>
                  <a:pt x="2826385" y="1286637"/>
                </a:moveTo>
                <a:lnTo>
                  <a:pt x="2622296" y="1286637"/>
                </a:lnTo>
                <a:lnTo>
                  <a:pt x="2622296" y="2436495"/>
                </a:lnTo>
                <a:lnTo>
                  <a:pt x="2305558" y="2436495"/>
                </a:lnTo>
                <a:lnTo>
                  <a:pt x="2305558" y="1663573"/>
                </a:lnTo>
                <a:lnTo>
                  <a:pt x="2305558" y="1657223"/>
                </a:lnTo>
                <a:lnTo>
                  <a:pt x="2302510" y="1660271"/>
                </a:lnTo>
                <a:lnTo>
                  <a:pt x="2302510" y="1650873"/>
                </a:lnTo>
                <a:lnTo>
                  <a:pt x="2292858" y="1650873"/>
                </a:lnTo>
                <a:lnTo>
                  <a:pt x="2292858" y="2436495"/>
                </a:lnTo>
                <a:lnTo>
                  <a:pt x="1940052" y="2436495"/>
                </a:lnTo>
                <a:lnTo>
                  <a:pt x="1940052" y="1654175"/>
                </a:lnTo>
                <a:lnTo>
                  <a:pt x="1927352" y="1654175"/>
                </a:lnTo>
                <a:lnTo>
                  <a:pt x="1927352" y="2436495"/>
                </a:lnTo>
                <a:lnTo>
                  <a:pt x="1575562" y="2436495"/>
                </a:lnTo>
                <a:lnTo>
                  <a:pt x="1575562" y="1657223"/>
                </a:lnTo>
                <a:lnTo>
                  <a:pt x="1562862" y="1657223"/>
                </a:lnTo>
                <a:lnTo>
                  <a:pt x="1562862" y="2436495"/>
                </a:lnTo>
                <a:lnTo>
                  <a:pt x="77800" y="2436495"/>
                </a:lnTo>
                <a:lnTo>
                  <a:pt x="78359" y="2407158"/>
                </a:lnTo>
                <a:lnTo>
                  <a:pt x="77724" y="2407462"/>
                </a:lnTo>
                <a:lnTo>
                  <a:pt x="77724" y="2405380"/>
                </a:lnTo>
                <a:lnTo>
                  <a:pt x="77724" y="2405253"/>
                </a:lnTo>
                <a:lnTo>
                  <a:pt x="76200" y="2406015"/>
                </a:lnTo>
                <a:lnTo>
                  <a:pt x="76200" y="2404745"/>
                </a:lnTo>
                <a:lnTo>
                  <a:pt x="0" y="2442845"/>
                </a:lnTo>
                <a:lnTo>
                  <a:pt x="1778" y="2443746"/>
                </a:lnTo>
                <a:lnTo>
                  <a:pt x="1524" y="2443861"/>
                </a:lnTo>
                <a:lnTo>
                  <a:pt x="76962" y="2483358"/>
                </a:lnTo>
                <a:lnTo>
                  <a:pt x="76987" y="2481224"/>
                </a:lnTo>
                <a:lnTo>
                  <a:pt x="77724" y="2481580"/>
                </a:lnTo>
                <a:lnTo>
                  <a:pt x="77724" y="2481453"/>
                </a:lnTo>
                <a:lnTo>
                  <a:pt x="77724" y="2451379"/>
                </a:lnTo>
                <a:lnTo>
                  <a:pt x="1940052" y="2451608"/>
                </a:lnTo>
                <a:lnTo>
                  <a:pt x="1940052" y="2449830"/>
                </a:lnTo>
                <a:lnTo>
                  <a:pt x="2305558" y="2449830"/>
                </a:lnTo>
                <a:lnTo>
                  <a:pt x="2305558" y="2449195"/>
                </a:lnTo>
                <a:lnTo>
                  <a:pt x="2634996" y="2449195"/>
                </a:lnTo>
                <a:lnTo>
                  <a:pt x="2634996" y="2442845"/>
                </a:lnTo>
                <a:lnTo>
                  <a:pt x="2634996" y="2436495"/>
                </a:lnTo>
                <a:lnTo>
                  <a:pt x="2634996" y="1299337"/>
                </a:lnTo>
                <a:lnTo>
                  <a:pt x="2826385" y="1299337"/>
                </a:lnTo>
                <a:lnTo>
                  <a:pt x="2826385" y="1292987"/>
                </a:lnTo>
                <a:lnTo>
                  <a:pt x="2826385" y="1286637"/>
                </a:lnTo>
                <a:close/>
              </a:path>
              <a:path w="3390900" h="2483485">
                <a:moveTo>
                  <a:pt x="3390646" y="36957"/>
                </a:moveTo>
                <a:lnTo>
                  <a:pt x="3379546" y="31623"/>
                </a:lnTo>
                <a:lnTo>
                  <a:pt x="3313811" y="0"/>
                </a:lnTo>
                <a:lnTo>
                  <a:pt x="3314281" y="32067"/>
                </a:lnTo>
                <a:lnTo>
                  <a:pt x="3249803" y="34290"/>
                </a:lnTo>
                <a:lnTo>
                  <a:pt x="3179699" y="38735"/>
                </a:lnTo>
                <a:lnTo>
                  <a:pt x="3110103" y="44831"/>
                </a:lnTo>
                <a:lnTo>
                  <a:pt x="3041015" y="52578"/>
                </a:lnTo>
                <a:lnTo>
                  <a:pt x="2972562" y="61849"/>
                </a:lnTo>
                <a:lnTo>
                  <a:pt x="2904998" y="72644"/>
                </a:lnTo>
                <a:lnTo>
                  <a:pt x="2838323" y="84963"/>
                </a:lnTo>
                <a:lnTo>
                  <a:pt x="2772918" y="98679"/>
                </a:lnTo>
                <a:lnTo>
                  <a:pt x="2708529" y="113538"/>
                </a:lnTo>
                <a:lnTo>
                  <a:pt x="2645664" y="129794"/>
                </a:lnTo>
                <a:lnTo>
                  <a:pt x="2584196" y="147193"/>
                </a:lnTo>
                <a:lnTo>
                  <a:pt x="2524506" y="165862"/>
                </a:lnTo>
                <a:lnTo>
                  <a:pt x="2466467" y="185547"/>
                </a:lnTo>
                <a:lnTo>
                  <a:pt x="2410333" y="206248"/>
                </a:lnTo>
                <a:lnTo>
                  <a:pt x="2356485" y="228092"/>
                </a:lnTo>
                <a:lnTo>
                  <a:pt x="2304542" y="250698"/>
                </a:lnTo>
                <a:lnTo>
                  <a:pt x="2255139" y="274193"/>
                </a:lnTo>
                <a:lnTo>
                  <a:pt x="2208022" y="298577"/>
                </a:lnTo>
                <a:lnTo>
                  <a:pt x="2163572" y="323723"/>
                </a:lnTo>
                <a:lnTo>
                  <a:pt x="2121789" y="349504"/>
                </a:lnTo>
                <a:lnTo>
                  <a:pt x="2083054" y="376047"/>
                </a:lnTo>
                <a:lnTo>
                  <a:pt x="2047240" y="403098"/>
                </a:lnTo>
                <a:lnTo>
                  <a:pt x="2014474" y="430784"/>
                </a:lnTo>
                <a:lnTo>
                  <a:pt x="1985137" y="458978"/>
                </a:lnTo>
                <a:lnTo>
                  <a:pt x="1959102" y="487553"/>
                </a:lnTo>
                <a:lnTo>
                  <a:pt x="1926844" y="531241"/>
                </a:lnTo>
                <a:lnTo>
                  <a:pt x="1903095" y="575818"/>
                </a:lnTo>
                <a:lnTo>
                  <a:pt x="1888363" y="621030"/>
                </a:lnTo>
                <a:lnTo>
                  <a:pt x="1883410" y="666496"/>
                </a:lnTo>
                <a:lnTo>
                  <a:pt x="1883664" y="696341"/>
                </a:lnTo>
                <a:lnTo>
                  <a:pt x="1886331" y="755396"/>
                </a:lnTo>
                <a:lnTo>
                  <a:pt x="1891411" y="813562"/>
                </a:lnTo>
                <a:lnTo>
                  <a:pt x="1903095" y="898779"/>
                </a:lnTo>
                <a:lnTo>
                  <a:pt x="1913509" y="953389"/>
                </a:lnTo>
                <a:lnTo>
                  <a:pt x="1925828" y="1005713"/>
                </a:lnTo>
                <a:lnTo>
                  <a:pt x="1939798" y="1055243"/>
                </a:lnTo>
                <a:lnTo>
                  <a:pt x="1955292" y="1101471"/>
                </a:lnTo>
                <a:lnTo>
                  <a:pt x="1972056" y="1144143"/>
                </a:lnTo>
                <a:lnTo>
                  <a:pt x="1990090" y="1182751"/>
                </a:lnTo>
                <a:lnTo>
                  <a:pt x="2009394" y="1216787"/>
                </a:lnTo>
                <a:lnTo>
                  <a:pt x="2039747" y="1258316"/>
                </a:lnTo>
                <a:lnTo>
                  <a:pt x="2072259" y="1287272"/>
                </a:lnTo>
                <a:lnTo>
                  <a:pt x="2117852" y="1302385"/>
                </a:lnTo>
                <a:lnTo>
                  <a:pt x="2118868" y="1289685"/>
                </a:lnTo>
                <a:lnTo>
                  <a:pt x="2109711" y="1288923"/>
                </a:lnTo>
                <a:lnTo>
                  <a:pt x="2108949" y="1288859"/>
                </a:lnTo>
                <a:lnTo>
                  <a:pt x="2108695" y="1288796"/>
                </a:lnTo>
                <a:lnTo>
                  <a:pt x="2099437" y="1286510"/>
                </a:lnTo>
                <a:lnTo>
                  <a:pt x="2099081" y="1286433"/>
                </a:lnTo>
                <a:lnTo>
                  <a:pt x="2098675" y="1286256"/>
                </a:lnTo>
                <a:lnTo>
                  <a:pt x="2089581" y="1282573"/>
                </a:lnTo>
                <a:lnTo>
                  <a:pt x="2088984" y="1282331"/>
                </a:lnTo>
                <a:lnTo>
                  <a:pt x="2088743" y="1282192"/>
                </a:lnTo>
                <a:lnTo>
                  <a:pt x="2079510" y="1276858"/>
                </a:lnTo>
                <a:lnTo>
                  <a:pt x="2078977" y="1276477"/>
                </a:lnTo>
                <a:lnTo>
                  <a:pt x="2069465" y="1269492"/>
                </a:lnTo>
                <a:lnTo>
                  <a:pt x="2069033" y="1269111"/>
                </a:lnTo>
                <a:lnTo>
                  <a:pt x="2059051" y="1260221"/>
                </a:lnTo>
                <a:lnTo>
                  <a:pt x="2059432" y="1260475"/>
                </a:lnTo>
                <a:lnTo>
                  <a:pt x="2059178" y="1260221"/>
                </a:lnTo>
                <a:lnTo>
                  <a:pt x="2049500" y="1250061"/>
                </a:lnTo>
                <a:lnTo>
                  <a:pt x="2049145" y="1249680"/>
                </a:lnTo>
                <a:lnTo>
                  <a:pt x="2049399" y="1250061"/>
                </a:lnTo>
                <a:lnTo>
                  <a:pt x="2039366" y="1237869"/>
                </a:lnTo>
                <a:lnTo>
                  <a:pt x="2039620" y="1238123"/>
                </a:lnTo>
                <a:lnTo>
                  <a:pt x="2039429" y="1237869"/>
                </a:lnTo>
                <a:lnTo>
                  <a:pt x="2029764" y="1224788"/>
                </a:lnTo>
                <a:lnTo>
                  <a:pt x="2029587" y="1224534"/>
                </a:lnTo>
                <a:lnTo>
                  <a:pt x="2029714" y="1224788"/>
                </a:lnTo>
                <a:lnTo>
                  <a:pt x="2020214" y="1210183"/>
                </a:lnTo>
                <a:lnTo>
                  <a:pt x="2020062" y="1209929"/>
                </a:lnTo>
                <a:lnTo>
                  <a:pt x="2020189" y="1210183"/>
                </a:lnTo>
                <a:lnTo>
                  <a:pt x="2010676" y="1194308"/>
                </a:lnTo>
                <a:lnTo>
                  <a:pt x="2001520" y="1177036"/>
                </a:lnTo>
                <a:lnTo>
                  <a:pt x="2001405" y="1176820"/>
                </a:lnTo>
                <a:lnTo>
                  <a:pt x="1992426" y="1158748"/>
                </a:lnTo>
                <a:lnTo>
                  <a:pt x="1992439" y="1158621"/>
                </a:lnTo>
                <a:lnTo>
                  <a:pt x="1983663" y="1139190"/>
                </a:lnTo>
                <a:lnTo>
                  <a:pt x="1983676" y="1139063"/>
                </a:lnTo>
                <a:lnTo>
                  <a:pt x="1975281" y="1118743"/>
                </a:lnTo>
                <a:lnTo>
                  <a:pt x="1975307" y="1118616"/>
                </a:lnTo>
                <a:lnTo>
                  <a:pt x="1967141" y="1097280"/>
                </a:lnTo>
                <a:lnTo>
                  <a:pt x="1967179" y="1097153"/>
                </a:lnTo>
                <a:lnTo>
                  <a:pt x="1959267" y="1074801"/>
                </a:lnTo>
                <a:lnTo>
                  <a:pt x="1959305" y="1074674"/>
                </a:lnTo>
                <a:lnTo>
                  <a:pt x="1951901" y="1051560"/>
                </a:lnTo>
                <a:lnTo>
                  <a:pt x="1951951" y="1051433"/>
                </a:lnTo>
                <a:lnTo>
                  <a:pt x="1944776" y="1027430"/>
                </a:lnTo>
                <a:lnTo>
                  <a:pt x="1944839" y="1027303"/>
                </a:lnTo>
                <a:lnTo>
                  <a:pt x="1938172" y="1002538"/>
                </a:lnTo>
                <a:lnTo>
                  <a:pt x="1938147" y="1002411"/>
                </a:lnTo>
                <a:lnTo>
                  <a:pt x="1938147" y="1002538"/>
                </a:lnTo>
                <a:lnTo>
                  <a:pt x="1931822" y="977011"/>
                </a:lnTo>
                <a:lnTo>
                  <a:pt x="1931885" y="976884"/>
                </a:lnTo>
                <a:lnTo>
                  <a:pt x="1925980" y="950849"/>
                </a:lnTo>
                <a:lnTo>
                  <a:pt x="1925955" y="950722"/>
                </a:lnTo>
                <a:lnTo>
                  <a:pt x="1925955" y="950849"/>
                </a:lnTo>
                <a:lnTo>
                  <a:pt x="1920633" y="924052"/>
                </a:lnTo>
                <a:lnTo>
                  <a:pt x="1915680" y="896747"/>
                </a:lnTo>
                <a:lnTo>
                  <a:pt x="1907438" y="840867"/>
                </a:lnTo>
                <a:lnTo>
                  <a:pt x="1907413" y="840613"/>
                </a:lnTo>
                <a:lnTo>
                  <a:pt x="1907413" y="840867"/>
                </a:lnTo>
                <a:lnTo>
                  <a:pt x="1903996" y="812292"/>
                </a:lnTo>
                <a:lnTo>
                  <a:pt x="1901177" y="783463"/>
                </a:lnTo>
                <a:lnTo>
                  <a:pt x="1899031" y="754507"/>
                </a:lnTo>
                <a:lnTo>
                  <a:pt x="1897367" y="725170"/>
                </a:lnTo>
                <a:lnTo>
                  <a:pt x="1896351" y="695960"/>
                </a:lnTo>
                <a:lnTo>
                  <a:pt x="1896110" y="666877"/>
                </a:lnTo>
                <a:lnTo>
                  <a:pt x="1896592" y="652526"/>
                </a:lnTo>
                <a:lnTo>
                  <a:pt x="1896618" y="652310"/>
                </a:lnTo>
                <a:lnTo>
                  <a:pt x="1896618" y="652526"/>
                </a:lnTo>
                <a:lnTo>
                  <a:pt x="1896656" y="652145"/>
                </a:lnTo>
                <a:lnTo>
                  <a:pt x="1898218" y="638175"/>
                </a:lnTo>
                <a:lnTo>
                  <a:pt x="1898269" y="637794"/>
                </a:lnTo>
                <a:lnTo>
                  <a:pt x="1898142" y="638175"/>
                </a:lnTo>
                <a:lnTo>
                  <a:pt x="1900809" y="623570"/>
                </a:lnTo>
                <a:lnTo>
                  <a:pt x="1900809" y="623951"/>
                </a:lnTo>
                <a:lnTo>
                  <a:pt x="1900897" y="623570"/>
                </a:lnTo>
                <a:lnTo>
                  <a:pt x="1904390" y="609600"/>
                </a:lnTo>
                <a:lnTo>
                  <a:pt x="1904492" y="609219"/>
                </a:lnTo>
                <a:lnTo>
                  <a:pt x="1909102" y="595249"/>
                </a:lnTo>
                <a:lnTo>
                  <a:pt x="1909191" y="594995"/>
                </a:lnTo>
                <a:lnTo>
                  <a:pt x="1909064" y="595249"/>
                </a:lnTo>
                <a:lnTo>
                  <a:pt x="1914779" y="580644"/>
                </a:lnTo>
                <a:lnTo>
                  <a:pt x="1914652" y="581025"/>
                </a:lnTo>
                <a:lnTo>
                  <a:pt x="1914817" y="580644"/>
                </a:lnTo>
                <a:lnTo>
                  <a:pt x="1921383" y="566420"/>
                </a:lnTo>
                <a:lnTo>
                  <a:pt x="1921256" y="566801"/>
                </a:lnTo>
                <a:lnTo>
                  <a:pt x="1921459" y="566420"/>
                </a:lnTo>
                <a:lnTo>
                  <a:pt x="1928990" y="552450"/>
                </a:lnTo>
                <a:lnTo>
                  <a:pt x="1929130" y="552196"/>
                </a:lnTo>
                <a:lnTo>
                  <a:pt x="1928876" y="552450"/>
                </a:lnTo>
                <a:lnTo>
                  <a:pt x="1937639" y="537972"/>
                </a:lnTo>
                <a:lnTo>
                  <a:pt x="1937512" y="538226"/>
                </a:lnTo>
                <a:lnTo>
                  <a:pt x="1937677" y="537972"/>
                </a:lnTo>
                <a:lnTo>
                  <a:pt x="1947164" y="523875"/>
                </a:lnTo>
                <a:lnTo>
                  <a:pt x="1947037" y="524129"/>
                </a:lnTo>
                <a:lnTo>
                  <a:pt x="1947214" y="523875"/>
                </a:lnTo>
                <a:lnTo>
                  <a:pt x="1957387" y="509905"/>
                </a:lnTo>
                <a:lnTo>
                  <a:pt x="1957578" y="509651"/>
                </a:lnTo>
                <a:lnTo>
                  <a:pt x="1957324" y="509905"/>
                </a:lnTo>
                <a:lnTo>
                  <a:pt x="1968766" y="495808"/>
                </a:lnTo>
                <a:lnTo>
                  <a:pt x="1968881" y="495681"/>
                </a:lnTo>
                <a:lnTo>
                  <a:pt x="1968754" y="495808"/>
                </a:lnTo>
                <a:lnTo>
                  <a:pt x="1981073" y="481584"/>
                </a:lnTo>
                <a:lnTo>
                  <a:pt x="1980946" y="481838"/>
                </a:lnTo>
                <a:lnTo>
                  <a:pt x="1981174" y="481584"/>
                </a:lnTo>
                <a:lnTo>
                  <a:pt x="1994154" y="467868"/>
                </a:lnTo>
                <a:lnTo>
                  <a:pt x="2008251" y="453898"/>
                </a:lnTo>
                <a:lnTo>
                  <a:pt x="2022983" y="440182"/>
                </a:lnTo>
                <a:lnTo>
                  <a:pt x="2038731" y="426466"/>
                </a:lnTo>
                <a:lnTo>
                  <a:pt x="2038604" y="426593"/>
                </a:lnTo>
                <a:lnTo>
                  <a:pt x="2038756" y="426466"/>
                </a:lnTo>
                <a:lnTo>
                  <a:pt x="2055241" y="413004"/>
                </a:lnTo>
                <a:lnTo>
                  <a:pt x="2055114" y="413131"/>
                </a:lnTo>
                <a:lnTo>
                  <a:pt x="2055266" y="413004"/>
                </a:lnTo>
                <a:lnTo>
                  <a:pt x="2072347" y="399669"/>
                </a:lnTo>
                <a:lnTo>
                  <a:pt x="2072513" y="399542"/>
                </a:lnTo>
                <a:lnTo>
                  <a:pt x="2072259" y="399669"/>
                </a:lnTo>
                <a:lnTo>
                  <a:pt x="2090547" y="386207"/>
                </a:lnTo>
                <a:lnTo>
                  <a:pt x="2090420" y="386334"/>
                </a:lnTo>
                <a:lnTo>
                  <a:pt x="2090597" y="386207"/>
                </a:lnTo>
                <a:lnTo>
                  <a:pt x="2109343" y="373126"/>
                </a:lnTo>
                <a:lnTo>
                  <a:pt x="2109216" y="373253"/>
                </a:lnTo>
                <a:lnTo>
                  <a:pt x="2109393" y="373126"/>
                </a:lnTo>
                <a:lnTo>
                  <a:pt x="2128774" y="360172"/>
                </a:lnTo>
                <a:lnTo>
                  <a:pt x="2149094" y="347218"/>
                </a:lnTo>
                <a:lnTo>
                  <a:pt x="2148967" y="347345"/>
                </a:lnTo>
                <a:lnTo>
                  <a:pt x="2149170" y="347218"/>
                </a:lnTo>
                <a:lnTo>
                  <a:pt x="2170176" y="334645"/>
                </a:lnTo>
                <a:lnTo>
                  <a:pt x="2170049" y="334645"/>
                </a:lnTo>
                <a:lnTo>
                  <a:pt x="2191766" y="322072"/>
                </a:lnTo>
                <a:lnTo>
                  <a:pt x="2191639" y="322199"/>
                </a:lnTo>
                <a:lnTo>
                  <a:pt x="2191867" y="322072"/>
                </a:lnTo>
                <a:lnTo>
                  <a:pt x="2214118" y="309753"/>
                </a:lnTo>
                <a:lnTo>
                  <a:pt x="2213991" y="309753"/>
                </a:lnTo>
                <a:lnTo>
                  <a:pt x="2237105" y="297561"/>
                </a:lnTo>
                <a:lnTo>
                  <a:pt x="2260727" y="285623"/>
                </a:lnTo>
                <a:lnTo>
                  <a:pt x="2284984" y="273812"/>
                </a:lnTo>
                <a:lnTo>
                  <a:pt x="2284857" y="273812"/>
                </a:lnTo>
                <a:lnTo>
                  <a:pt x="2309876" y="262255"/>
                </a:lnTo>
                <a:lnTo>
                  <a:pt x="2309749" y="262255"/>
                </a:lnTo>
                <a:lnTo>
                  <a:pt x="2335403" y="250825"/>
                </a:lnTo>
                <a:lnTo>
                  <a:pt x="2335276" y="250825"/>
                </a:lnTo>
                <a:lnTo>
                  <a:pt x="2361311" y="239776"/>
                </a:lnTo>
                <a:lnTo>
                  <a:pt x="2361184" y="239776"/>
                </a:lnTo>
                <a:lnTo>
                  <a:pt x="2415032" y="218059"/>
                </a:lnTo>
                <a:lnTo>
                  <a:pt x="2414905" y="218186"/>
                </a:lnTo>
                <a:lnTo>
                  <a:pt x="2415235" y="218059"/>
                </a:lnTo>
                <a:lnTo>
                  <a:pt x="2470785" y="197485"/>
                </a:lnTo>
                <a:lnTo>
                  <a:pt x="2470658" y="197485"/>
                </a:lnTo>
                <a:lnTo>
                  <a:pt x="2528443" y="177927"/>
                </a:lnTo>
                <a:lnTo>
                  <a:pt x="2528316" y="177927"/>
                </a:lnTo>
                <a:lnTo>
                  <a:pt x="2587879" y="159385"/>
                </a:lnTo>
                <a:lnTo>
                  <a:pt x="2587752" y="159385"/>
                </a:lnTo>
                <a:lnTo>
                  <a:pt x="2648966" y="141986"/>
                </a:lnTo>
                <a:lnTo>
                  <a:pt x="2648839" y="141986"/>
                </a:lnTo>
                <a:lnTo>
                  <a:pt x="2711577" y="125857"/>
                </a:lnTo>
                <a:lnTo>
                  <a:pt x="2711450" y="125857"/>
                </a:lnTo>
                <a:lnTo>
                  <a:pt x="2775712" y="110998"/>
                </a:lnTo>
                <a:lnTo>
                  <a:pt x="2775585" y="110998"/>
                </a:lnTo>
                <a:lnTo>
                  <a:pt x="2840863" y="97409"/>
                </a:lnTo>
                <a:lnTo>
                  <a:pt x="2840736" y="97409"/>
                </a:lnTo>
                <a:lnTo>
                  <a:pt x="2907284" y="85217"/>
                </a:lnTo>
                <a:lnTo>
                  <a:pt x="2907030" y="85217"/>
                </a:lnTo>
                <a:lnTo>
                  <a:pt x="2974467" y="74422"/>
                </a:lnTo>
                <a:lnTo>
                  <a:pt x="2974340" y="74422"/>
                </a:lnTo>
                <a:lnTo>
                  <a:pt x="3042666" y="65278"/>
                </a:lnTo>
                <a:lnTo>
                  <a:pt x="3042539" y="65278"/>
                </a:lnTo>
                <a:lnTo>
                  <a:pt x="3111500" y="57531"/>
                </a:lnTo>
                <a:lnTo>
                  <a:pt x="3180715" y="51308"/>
                </a:lnTo>
                <a:lnTo>
                  <a:pt x="3250565" y="46990"/>
                </a:lnTo>
                <a:lnTo>
                  <a:pt x="3314471" y="44665"/>
                </a:lnTo>
                <a:lnTo>
                  <a:pt x="3314954" y="76200"/>
                </a:lnTo>
                <a:lnTo>
                  <a:pt x="3390646" y="36957"/>
                </a:lnTo>
                <a:close/>
              </a:path>
            </a:pathLst>
          </a:custGeom>
          <a:solidFill>
            <a:srgbClr val="4471C4"/>
          </a:solidFill>
        </p:spPr>
        <p:txBody>
          <a:bodyPr wrap="square" lIns="0" tIns="0" rIns="0" bIns="0" rtlCol="0"/>
          <a:lstStyle/>
          <a:p>
            <a:endParaRPr/>
          </a:p>
        </p:txBody>
      </p:sp>
      <p:sp>
        <p:nvSpPr>
          <p:cNvPr id="59" name="object 59"/>
          <p:cNvSpPr txBox="1"/>
          <p:nvPr/>
        </p:nvSpPr>
        <p:spPr>
          <a:xfrm>
            <a:off x="7506081" y="3028569"/>
            <a:ext cx="2510790" cy="848360"/>
          </a:xfrm>
          <a:prstGeom prst="rect">
            <a:avLst/>
          </a:prstGeom>
        </p:spPr>
        <p:txBody>
          <a:bodyPr vert="horz" wrap="square" lIns="0" tIns="12700" rIns="0" bIns="0" rtlCol="0">
            <a:spAutoFit/>
          </a:bodyPr>
          <a:lstStyle/>
          <a:p>
            <a:pPr marL="12700" marR="5080">
              <a:lnSpc>
                <a:spcPct val="100000"/>
              </a:lnSpc>
              <a:spcBef>
                <a:spcPts val="100"/>
              </a:spcBef>
            </a:pPr>
            <a:r>
              <a:rPr sz="1800" i="1" spc="-10" dirty="0">
                <a:latin typeface="Calibri"/>
                <a:cs typeface="Calibri"/>
              </a:rPr>
              <a:t>…memory, </a:t>
            </a:r>
            <a:r>
              <a:rPr sz="1800" i="1" dirty="0">
                <a:latin typeface="Calibri"/>
                <a:cs typeface="Calibri"/>
              </a:rPr>
              <a:t>if </a:t>
            </a:r>
            <a:r>
              <a:rPr sz="1800" i="1" spc="-10" dirty="0">
                <a:latin typeface="Calibri"/>
                <a:cs typeface="Calibri"/>
              </a:rPr>
              <a:t>write-through </a:t>
            </a:r>
            <a:r>
              <a:rPr sz="1800" b="1" i="1" dirty="0">
                <a:solidFill>
                  <a:srgbClr val="FF0000"/>
                </a:solidFill>
                <a:latin typeface="Calibri"/>
                <a:cs typeface="Calibri"/>
              </a:rPr>
              <a:t>(why</a:t>
            </a:r>
            <a:r>
              <a:rPr sz="1800" b="1" i="1" spc="-50" dirty="0">
                <a:solidFill>
                  <a:srgbClr val="FF0000"/>
                </a:solidFill>
                <a:latin typeface="Calibri"/>
                <a:cs typeface="Calibri"/>
              </a:rPr>
              <a:t> </a:t>
            </a:r>
            <a:r>
              <a:rPr sz="1800" b="1" i="1" dirty="0">
                <a:solidFill>
                  <a:srgbClr val="FF0000"/>
                </a:solidFill>
                <a:latin typeface="Calibri"/>
                <a:cs typeface="Calibri"/>
              </a:rPr>
              <a:t>WB</a:t>
            </a:r>
            <a:r>
              <a:rPr sz="1800" b="1" i="1" spc="-5" dirty="0">
                <a:solidFill>
                  <a:srgbClr val="FF0000"/>
                </a:solidFill>
                <a:latin typeface="Calibri"/>
                <a:cs typeface="Calibri"/>
              </a:rPr>
              <a:t> </a:t>
            </a:r>
            <a:r>
              <a:rPr sz="1800" b="1" i="1" dirty="0">
                <a:solidFill>
                  <a:srgbClr val="FF0000"/>
                </a:solidFill>
                <a:latin typeface="Calibri"/>
                <a:cs typeface="Calibri"/>
              </a:rPr>
              <a:t>important</a:t>
            </a:r>
            <a:r>
              <a:rPr sz="1800" b="1" i="1" spc="-25" dirty="0">
                <a:solidFill>
                  <a:srgbClr val="FF0000"/>
                </a:solidFill>
                <a:latin typeface="Calibri"/>
                <a:cs typeface="Calibri"/>
              </a:rPr>
              <a:t> for </a:t>
            </a:r>
            <a:r>
              <a:rPr sz="1800" b="1" i="1" spc="-10" dirty="0">
                <a:solidFill>
                  <a:srgbClr val="FF0000"/>
                </a:solidFill>
                <a:latin typeface="Calibri"/>
                <a:cs typeface="Calibri"/>
              </a:rPr>
              <a:t>write-</a:t>
            </a:r>
            <a:r>
              <a:rPr sz="1800" b="1" i="1" dirty="0">
                <a:solidFill>
                  <a:srgbClr val="FF0000"/>
                </a:solidFill>
                <a:latin typeface="Calibri"/>
                <a:cs typeface="Calibri"/>
              </a:rPr>
              <a:t>through</a:t>
            </a:r>
            <a:r>
              <a:rPr sz="1800" b="1" i="1" spc="10" dirty="0">
                <a:solidFill>
                  <a:srgbClr val="FF0000"/>
                </a:solidFill>
                <a:latin typeface="Calibri"/>
                <a:cs typeface="Calibri"/>
              </a:rPr>
              <a:t> </a:t>
            </a:r>
            <a:r>
              <a:rPr sz="1800" b="1" i="1" spc="-10" dirty="0">
                <a:solidFill>
                  <a:srgbClr val="FF0000"/>
                </a:solidFill>
                <a:latin typeface="Calibri"/>
                <a:cs typeface="Calibri"/>
              </a:rPr>
              <a:t>caches?)</a:t>
            </a:r>
            <a:endParaRPr sz="1800">
              <a:latin typeface="Calibri"/>
              <a:cs typeface="Calibri"/>
            </a:endParaRPr>
          </a:p>
        </p:txBody>
      </p:sp>
      <p:sp>
        <p:nvSpPr>
          <p:cNvPr id="60" name="object 60"/>
          <p:cNvSpPr txBox="1"/>
          <p:nvPr/>
        </p:nvSpPr>
        <p:spPr>
          <a:xfrm>
            <a:off x="2859023" y="3476244"/>
            <a:ext cx="1701164" cy="460375"/>
          </a:xfrm>
          <a:prstGeom prst="rect">
            <a:avLst/>
          </a:prstGeom>
          <a:solidFill>
            <a:srgbClr val="FFFFFF">
              <a:alpha val="49803"/>
            </a:srgbClr>
          </a:solidFill>
        </p:spPr>
        <p:txBody>
          <a:bodyPr vert="horz" wrap="square" lIns="0" tIns="36830" rIns="0" bIns="0" rtlCol="0">
            <a:spAutoFit/>
          </a:bodyPr>
          <a:lstStyle/>
          <a:p>
            <a:pPr marL="90805" marR="194945">
              <a:lnSpc>
                <a:spcPct val="100000"/>
              </a:lnSpc>
              <a:spcBef>
                <a:spcPts val="290"/>
              </a:spcBef>
            </a:pPr>
            <a:r>
              <a:rPr sz="1200" b="1" i="1" dirty="0">
                <a:latin typeface="Calibri"/>
                <a:cs typeface="Calibri"/>
              </a:rPr>
              <a:t>Memory unit</a:t>
            </a:r>
            <a:r>
              <a:rPr sz="1200" b="1" i="1" spc="-10" dirty="0">
                <a:latin typeface="Calibri"/>
                <a:cs typeface="Calibri"/>
              </a:rPr>
              <a:t> </a:t>
            </a:r>
            <a:r>
              <a:rPr sz="1200" b="1" i="1" dirty="0">
                <a:latin typeface="Calibri"/>
                <a:cs typeface="Calibri"/>
              </a:rPr>
              <a:t>can</a:t>
            </a:r>
            <a:r>
              <a:rPr sz="1200" b="1" i="1" spc="5" dirty="0">
                <a:latin typeface="Calibri"/>
                <a:cs typeface="Calibri"/>
              </a:rPr>
              <a:t> </a:t>
            </a:r>
            <a:r>
              <a:rPr sz="1200" b="1" i="1" spc="-20" dirty="0">
                <a:latin typeface="Calibri"/>
                <a:cs typeface="Calibri"/>
              </a:rPr>
              <a:t>read </a:t>
            </a:r>
            <a:r>
              <a:rPr sz="1200" b="1" i="1" dirty="0">
                <a:latin typeface="Calibri"/>
                <a:cs typeface="Calibri"/>
              </a:rPr>
              <a:t>from</a:t>
            </a:r>
            <a:r>
              <a:rPr sz="1200" b="1" i="1" spc="-5" dirty="0">
                <a:latin typeface="Calibri"/>
                <a:cs typeface="Calibri"/>
              </a:rPr>
              <a:t> </a:t>
            </a:r>
            <a:r>
              <a:rPr sz="1200" b="1" i="1" dirty="0">
                <a:latin typeface="Calibri"/>
                <a:cs typeface="Calibri"/>
              </a:rPr>
              <a:t>write</a:t>
            </a:r>
            <a:r>
              <a:rPr sz="1200" b="1" i="1" spc="-10" dirty="0">
                <a:latin typeface="Calibri"/>
                <a:cs typeface="Calibri"/>
              </a:rPr>
              <a:t> buffer</a:t>
            </a:r>
            <a:endParaRPr sz="1200">
              <a:latin typeface="Calibri"/>
              <a:cs typeface="Calibri"/>
            </a:endParaRPr>
          </a:p>
        </p:txBody>
      </p:sp>
      <p:sp>
        <p:nvSpPr>
          <p:cNvPr id="61" name="object 61"/>
          <p:cNvSpPr txBox="1"/>
          <p:nvPr/>
        </p:nvSpPr>
        <p:spPr>
          <a:xfrm>
            <a:off x="2894202" y="1845310"/>
            <a:ext cx="4227830" cy="1076960"/>
          </a:xfrm>
          <a:prstGeom prst="rect">
            <a:avLst/>
          </a:prstGeom>
        </p:spPr>
        <p:txBody>
          <a:bodyPr vert="horz" wrap="square" lIns="0" tIns="107314" rIns="0" bIns="0" rtlCol="0">
            <a:spAutoFit/>
          </a:bodyPr>
          <a:lstStyle/>
          <a:p>
            <a:pPr marL="2004060">
              <a:lnSpc>
                <a:spcPct val="100000"/>
              </a:lnSpc>
              <a:spcBef>
                <a:spcPts val="844"/>
              </a:spcBef>
            </a:pPr>
            <a:r>
              <a:rPr sz="1800" dirty="0">
                <a:latin typeface="Calibri"/>
                <a:cs typeface="Calibri"/>
              </a:rPr>
              <a:t>Write</a:t>
            </a:r>
            <a:r>
              <a:rPr sz="1800" spc="-50" dirty="0">
                <a:latin typeface="Calibri"/>
                <a:cs typeface="Calibri"/>
              </a:rPr>
              <a:t> </a:t>
            </a:r>
            <a:r>
              <a:rPr sz="1800" dirty="0">
                <a:latin typeface="Calibri"/>
                <a:cs typeface="Calibri"/>
              </a:rPr>
              <a:t>Buffer</a:t>
            </a:r>
            <a:r>
              <a:rPr sz="1800" spc="-70" dirty="0">
                <a:latin typeface="Calibri"/>
                <a:cs typeface="Calibri"/>
              </a:rPr>
              <a:t> </a:t>
            </a:r>
            <a:r>
              <a:rPr sz="1800" dirty="0">
                <a:latin typeface="Calibri"/>
                <a:cs typeface="Calibri"/>
              </a:rPr>
              <a:t>Entry</a:t>
            </a:r>
            <a:r>
              <a:rPr sz="1800" spc="-55" dirty="0">
                <a:latin typeface="Calibri"/>
                <a:cs typeface="Calibri"/>
              </a:rPr>
              <a:t> </a:t>
            </a:r>
            <a:r>
              <a:rPr sz="1800" spc="-10" dirty="0">
                <a:latin typeface="Calibri"/>
                <a:cs typeface="Calibri"/>
              </a:rPr>
              <a:t>(e.g.)</a:t>
            </a:r>
            <a:endParaRPr sz="1800">
              <a:latin typeface="Calibri"/>
              <a:cs typeface="Calibri"/>
            </a:endParaRPr>
          </a:p>
          <a:p>
            <a:pPr marL="12700">
              <a:lnSpc>
                <a:spcPct val="100000"/>
              </a:lnSpc>
              <a:spcBef>
                <a:spcPts val="750"/>
              </a:spcBef>
            </a:pPr>
            <a:r>
              <a:rPr sz="1800" dirty="0">
                <a:latin typeface="Calibri"/>
                <a:cs typeface="Calibri"/>
              </a:rPr>
              <a:t>Write</a:t>
            </a:r>
            <a:r>
              <a:rPr sz="1800" spc="-90" dirty="0">
                <a:latin typeface="Calibri"/>
                <a:cs typeface="Calibri"/>
              </a:rPr>
              <a:t> </a:t>
            </a:r>
            <a:r>
              <a:rPr sz="1800" spc="-10" dirty="0">
                <a:latin typeface="Calibri"/>
                <a:cs typeface="Calibri"/>
              </a:rPr>
              <a:t>Buffer</a:t>
            </a:r>
            <a:endParaRPr sz="1800">
              <a:latin typeface="Calibri"/>
              <a:cs typeface="Calibri"/>
            </a:endParaRPr>
          </a:p>
          <a:p>
            <a:pPr marL="1499235">
              <a:lnSpc>
                <a:spcPct val="100000"/>
              </a:lnSpc>
              <a:spcBef>
                <a:spcPts val="300"/>
              </a:spcBef>
            </a:pPr>
            <a:r>
              <a:rPr sz="1800" i="1" dirty="0">
                <a:latin typeface="Calibri"/>
                <a:cs typeface="Calibri"/>
              </a:rPr>
              <a:t>WB</a:t>
            </a:r>
            <a:r>
              <a:rPr sz="1800" i="1" spc="-35" dirty="0">
                <a:latin typeface="Calibri"/>
                <a:cs typeface="Calibri"/>
              </a:rPr>
              <a:t> </a:t>
            </a:r>
            <a:r>
              <a:rPr sz="1800" i="1" dirty="0">
                <a:latin typeface="Calibri"/>
                <a:cs typeface="Calibri"/>
              </a:rPr>
              <a:t>drains</a:t>
            </a:r>
            <a:r>
              <a:rPr sz="1800" i="1" spc="-5" dirty="0">
                <a:latin typeface="Calibri"/>
                <a:cs typeface="Calibri"/>
              </a:rPr>
              <a:t> </a:t>
            </a:r>
            <a:r>
              <a:rPr sz="1800" i="1" spc="-25" dirty="0">
                <a:latin typeface="Calibri"/>
                <a:cs typeface="Calibri"/>
              </a:rPr>
              <a:t>to…</a:t>
            </a:r>
            <a:endParaRPr sz="1800">
              <a:latin typeface="Calibri"/>
              <a:cs typeface="Calibri"/>
            </a:endParaRPr>
          </a:p>
        </p:txBody>
      </p:sp>
      <p:sp>
        <p:nvSpPr>
          <p:cNvPr id="62" name="object 62"/>
          <p:cNvSpPr txBox="1"/>
          <p:nvPr/>
        </p:nvSpPr>
        <p:spPr>
          <a:xfrm>
            <a:off x="5100573" y="3071240"/>
            <a:ext cx="1004569" cy="574675"/>
          </a:xfrm>
          <a:prstGeom prst="rect">
            <a:avLst/>
          </a:prstGeom>
        </p:spPr>
        <p:txBody>
          <a:bodyPr vert="horz" wrap="square" lIns="0" tIns="12700" rIns="0" bIns="0" rtlCol="0">
            <a:spAutoFit/>
          </a:bodyPr>
          <a:lstStyle/>
          <a:p>
            <a:pPr marL="12700">
              <a:lnSpc>
                <a:spcPct val="100000"/>
              </a:lnSpc>
              <a:spcBef>
                <a:spcPts val="100"/>
              </a:spcBef>
            </a:pPr>
            <a:r>
              <a:rPr sz="1800" i="1" dirty="0">
                <a:latin typeface="Calibri"/>
                <a:cs typeface="Calibri"/>
              </a:rPr>
              <a:t>…cache</a:t>
            </a:r>
            <a:r>
              <a:rPr sz="1800" i="1" spc="-15" dirty="0">
                <a:latin typeface="Calibri"/>
                <a:cs typeface="Calibri"/>
              </a:rPr>
              <a:t> </a:t>
            </a:r>
            <a:r>
              <a:rPr sz="1800" i="1" spc="-25" dirty="0">
                <a:latin typeface="Calibri"/>
                <a:cs typeface="Calibri"/>
              </a:rPr>
              <a:t>if</a:t>
            </a:r>
            <a:endParaRPr sz="1800">
              <a:latin typeface="Calibri"/>
              <a:cs typeface="Calibri"/>
            </a:endParaRPr>
          </a:p>
          <a:p>
            <a:pPr marL="12700">
              <a:lnSpc>
                <a:spcPct val="100000"/>
              </a:lnSpc>
            </a:pPr>
            <a:r>
              <a:rPr sz="1800" i="1" spc="-10" dirty="0">
                <a:latin typeface="Calibri"/>
                <a:cs typeface="Calibri"/>
              </a:rPr>
              <a:t>write-</a:t>
            </a:r>
            <a:r>
              <a:rPr sz="1800" i="1" spc="-20" dirty="0">
                <a:latin typeface="Calibri"/>
                <a:cs typeface="Calibri"/>
              </a:rPr>
              <a:t>back</a:t>
            </a:r>
            <a:endParaRPr sz="1800">
              <a:latin typeface="Calibri"/>
              <a:cs typeface="Calibri"/>
            </a:endParaRPr>
          </a:p>
        </p:txBody>
      </p:sp>
      <p:sp>
        <p:nvSpPr>
          <p:cNvPr id="63" name="object 63"/>
          <p:cNvSpPr/>
          <p:nvPr/>
        </p:nvSpPr>
        <p:spPr>
          <a:xfrm>
            <a:off x="5400294" y="4021073"/>
            <a:ext cx="5175250" cy="581660"/>
          </a:xfrm>
          <a:custGeom>
            <a:avLst/>
            <a:gdLst/>
            <a:ahLst/>
            <a:cxnLst/>
            <a:rect l="l" t="t" r="r" b="b"/>
            <a:pathLst>
              <a:path w="5175250" h="581660">
                <a:moveTo>
                  <a:pt x="2058034" y="556132"/>
                </a:moveTo>
                <a:lnTo>
                  <a:pt x="0" y="556132"/>
                </a:lnTo>
                <a:lnTo>
                  <a:pt x="0" y="581532"/>
                </a:lnTo>
                <a:lnTo>
                  <a:pt x="2083434" y="581532"/>
                </a:lnTo>
                <a:lnTo>
                  <a:pt x="2083434" y="568832"/>
                </a:lnTo>
                <a:lnTo>
                  <a:pt x="2058034" y="568832"/>
                </a:lnTo>
                <a:lnTo>
                  <a:pt x="2058034" y="556132"/>
                </a:lnTo>
                <a:close/>
              </a:path>
              <a:path w="5175250" h="581660">
                <a:moveTo>
                  <a:pt x="5099050" y="25400"/>
                </a:moveTo>
                <a:lnTo>
                  <a:pt x="2058034" y="25400"/>
                </a:lnTo>
                <a:lnTo>
                  <a:pt x="2058034" y="568832"/>
                </a:lnTo>
                <a:lnTo>
                  <a:pt x="2070734" y="556132"/>
                </a:lnTo>
                <a:lnTo>
                  <a:pt x="2083434" y="556132"/>
                </a:lnTo>
                <a:lnTo>
                  <a:pt x="2083434" y="50800"/>
                </a:lnTo>
                <a:lnTo>
                  <a:pt x="2070734" y="50800"/>
                </a:lnTo>
                <a:lnTo>
                  <a:pt x="2083434" y="38100"/>
                </a:lnTo>
                <a:lnTo>
                  <a:pt x="5099050" y="38100"/>
                </a:lnTo>
                <a:lnTo>
                  <a:pt x="5099050" y="25400"/>
                </a:lnTo>
                <a:close/>
              </a:path>
              <a:path w="5175250" h="581660">
                <a:moveTo>
                  <a:pt x="2083434" y="556132"/>
                </a:moveTo>
                <a:lnTo>
                  <a:pt x="2070734" y="556132"/>
                </a:lnTo>
                <a:lnTo>
                  <a:pt x="2058034" y="568832"/>
                </a:lnTo>
                <a:lnTo>
                  <a:pt x="2083434" y="568832"/>
                </a:lnTo>
                <a:lnTo>
                  <a:pt x="2083434" y="556132"/>
                </a:lnTo>
                <a:close/>
              </a:path>
              <a:path w="5175250" h="581660">
                <a:moveTo>
                  <a:pt x="5099050" y="0"/>
                </a:moveTo>
                <a:lnTo>
                  <a:pt x="5099050" y="76200"/>
                </a:lnTo>
                <a:lnTo>
                  <a:pt x="5149850" y="50800"/>
                </a:lnTo>
                <a:lnTo>
                  <a:pt x="5111750" y="50800"/>
                </a:lnTo>
                <a:lnTo>
                  <a:pt x="5111750" y="25400"/>
                </a:lnTo>
                <a:lnTo>
                  <a:pt x="5149850" y="25400"/>
                </a:lnTo>
                <a:lnTo>
                  <a:pt x="5099050" y="0"/>
                </a:lnTo>
                <a:close/>
              </a:path>
              <a:path w="5175250" h="581660">
                <a:moveTo>
                  <a:pt x="2083434" y="38100"/>
                </a:moveTo>
                <a:lnTo>
                  <a:pt x="2070734" y="50800"/>
                </a:lnTo>
                <a:lnTo>
                  <a:pt x="2083434" y="50800"/>
                </a:lnTo>
                <a:lnTo>
                  <a:pt x="2083434" y="38100"/>
                </a:lnTo>
                <a:close/>
              </a:path>
              <a:path w="5175250" h="581660">
                <a:moveTo>
                  <a:pt x="5099050" y="38100"/>
                </a:moveTo>
                <a:lnTo>
                  <a:pt x="2083434" y="38100"/>
                </a:lnTo>
                <a:lnTo>
                  <a:pt x="2083434" y="50800"/>
                </a:lnTo>
                <a:lnTo>
                  <a:pt x="5099050" y="50800"/>
                </a:lnTo>
                <a:lnTo>
                  <a:pt x="5099050" y="38100"/>
                </a:lnTo>
                <a:close/>
              </a:path>
              <a:path w="5175250" h="581660">
                <a:moveTo>
                  <a:pt x="5149850" y="25400"/>
                </a:moveTo>
                <a:lnTo>
                  <a:pt x="5111750" y="25400"/>
                </a:lnTo>
                <a:lnTo>
                  <a:pt x="5111750" y="50800"/>
                </a:lnTo>
                <a:lnTo>
                  <a:pt x="5149850" y="50800"/>
                </a:lnTo>
                <a:lnTo>
                  <a:pt x="5175250" y="38100"/>
                </a:lnTo>
                <a:lnTo>
                  <a:pt x="5149850" y="25400"/>
                </a:lnTo>
                <a:close/>
              </a:path>
            </a:pathLst>
          </a:custGeom>
          <a:solidFill>
            <a:srgbClr val="4471C4"/>
          </a:solid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9604" y="411556"/>
            <a:ext cx="8152765" cy="697230"/>
          </a:xfrm>
          <a:prstGeom prst="rect">
            <a:avLst/>
          </a:prstGeom>
        </p:spPr>
        <p:txBody>
          <a:bodyPr vert="horz" wrap="square" lIns="0" tIns="13335" rIns="0" bIns="0" rtlCol="0">
            <a:spAutoFit/>
          </a:bodyPr>
          <a:lstStyle/>
          <a:p>
            <a:pPr marL="12700">
              <a:lnSpc>
                <a:spcPct val="100000"/>
              </a:lnSpc>
              <a:spcBef>
                <a:spcPts val="105"/>
              </a:spcBef>
            </a:pPr>
            <a:r>
              <a:rPr dirty="0"/>
              <a:t>Replacement</a:t>
            </a:r>
            <a:r>
              <a:rPr spc="-85" dirty="0"/>
              <a:t> </a:t>
            </a:r>
            <a:r>
              <a:rPr dirty="0"/>
              <a:t>Policies</a:t>
            </a:r>
            <a:r>
              <a:rPr spc="-110" dirty="0"/>
              <a:t> </a:t>
            </a:r>
            <a:r>
              <a:rPr dirty="0"/>
              <a:t>–</a:t>
            </a:r>
            <a:r>
              <a:rPr spc="-95" dirty="0"/>
              <a:t> </a:t>
            </a:r>
            <a:r>
              <a:rPr dirty="0"/>
              <a:t>Round</a:t>
            </a:r>
            <a:r>
              <a:rPr spc="-80" dirty="0"/>
              <a:t> </a:t>
            </a:r>
            <a:r>
              <a:rPr spc="-10" dirty="0"/>
              <a:t>Robin</a:t>
            </a:r>
          </a:p>
        </p:txBody>
      </p:sp>
      <p:grpSp>
        <p:nvGrpSpPr>
          <p:cNvPr id="3" name="object 3"/>
          <p:cNvGrpSpPr/>
          <p:nvPr/>
        </p:nvGrpSpPr>
        <p:grpSpPr>
          <a:xfrm>
            <a:off x="1513077" y="2357373"/>
            <a:ext cx="7067550" cy="4137025"/>
            <a:chOff x="1513077" y="2357373"/>
            <a:chExt cx="7067550" cy="4137025"/>
          </a:xfrm>
        </p:grpSpPr>
        <p:sp>
          <p:nvSpPr>
            <p:cNvPr id="4" name="object 4"/>
            <p:cNvSpPr/>
            <p:nvPr/>
          </p:nvSpPr>
          <p:spPr>
            <a:xfrm>
              <a:off x="1519427" y="2363723"/>
              <a:ext cx="7054850" cy="4124325"/>
            </a:xfrm>
            <a:custGeom>
              <a:avLst/>
              <a:gdLst/>
              <a:ahLst/>
              <a:cxnLst/>
              <a:rect l="l" t="t" r="r" b="b"/>
              <a:pathLst>
                <a:path w="7054850" h="4124325">
                  <a:moveTo>
                    <a:pt x="7054596" y="0"/>
                  </a:moveTo>
                  <a:lnTo>
                    <a:pt x="0" y="0"/>
                  </a:lnTo>
                  <a:lnTo>
                    <a:pt x="0" y="4123944"/>
                  </a:lnTo>
                  <a:lnTo>
                    <a:pt x="7054596" y="4123944"/>
                  </a:lnTo>
                  <a:lnTo>
                    <a:pt x="7054596" y="0"/>
                  </a:lnTo>
                  <a:close/>
                </a:path>
              </a:pathLst>
            </a:custGeom>
            <a:solidFill>
              <a:srgbClr val="4471C4"/>
            </a:solidFill>
          </p:spPr>
          <p:txBody>
            <a:bodyPr wrap="square" lIns="0" tIns="0" rIns="0" bIns="0" rtlCol="0"/>
            <a:lstStyle/>
            <a:p>
              <a:endParaRPr/>
            </a:p>
          </p:txBody>
        </p:sp>
        <p:sp>
          <p:nvSpPr>
            <p:cNvPr id="5" name="object 5"/>
            <p:cNvSpPr/>
            <p:nvPr/>
          </p:nvSpPr>
          <p:spPr>
            <a:xfrm>
              <a:off x="1519427" y="2363723"/>
              <a:ext cx="7054850" cy="4124325"/>
            </a:xfrm>
            <a:custGeom>
              <a:avLst/>
              <a:gdLst/>
              <a:ahLst/>
              <a:cxnLst/>
              <a:rect l="l" t="t" r="r" b="b"/>
              <a:pathLst>
                <a:path w="7054850" h="4124325">
                  <a:moveTo>
                    <a:pt x="0" y="4123944"/>
                  </a:moveTo>
                  <a:lnTo>
                    <a:pt x="7054596" y="4123944"/>
                  </a:lnTo>
                  <a:lnTo>
                    <a:pt x="7054596" y="0"/>
                  </a:lnTo>
                  <a:lnTo>
                    <a:pt x="0" y="0"/>
                  </a:lnTo>
                  <a:lnTo>
                    <a:pt x="0" y="4123944"/>
                  </a:lnTo>
                  <a:close/>
                </a:path>
              </a:pathLst>
            </a:custGeom>
            <a:ln w="12700">
              <a:solidFill>
                <a:srgbClr val="2E528F"/>
              </a:solidFill>
            </a:ln>
          </p:spPr>
          <p:txBody>
            <a:bodyPr wrap="square" lIns="0" tIns="0" rIns="0" bIns="0" rtlCol="0"/>
            <a:lstStyle/>
            <a:p>
              <a:endParaRPr/>
            </a:p>
          </p:txBody>
        </p:sp>
        <p:sp>
          <p:nvSpPr>
            <p:cNvPr id="6" name="object 6"/>
            <p:cNvSpPr/>
            <p:nvPr/>
          </p:nvSpPr>
          <p:spPr>
            <a:xfrm>
              <a:off x="1648967" y="2545079"/>
              <a:ext cx="6753225" cy="749935"/>
            </a:xfrm>
            <a:custGeom>
              <a:avLst/>
              <a:gdLst/>
              <a:ahLst/>
              <a:cxnLst/>
              <a:rect l="l" t="t" r="r" b="b"/>
              <a:pathLst>
                <a:path w="6753225" h="749935">
                  <a:moveTo>
                    <a:pt x="6752844" y="0"/>
                  </a:moveTo>
                  <a:lnTo>
                    <a:pt x="0" y="0"/>
                  </a:lnTo>
                  <a:lnTo>
                    <a:pt x="0" y="749808"/>
                  </a:lnTo>
                  <a:lnTo>
                    <a:pt x="6752844" y="749808"/>
                  </a:lnTo>
                  <a:lnTo>
                    <a:pt x="6752844" y="0"/>
                  </a:lnTo>
                  <a:close/>
                </a:path>
              </a:pathLst>
            </a:custGeom>
            <a:solidFill>
              <a:srgbClr val="8FAADC"/>
            </a:solidFill>
          </p:spPr>
          <p:txBody>
            <a:bodyPr wrap="square" lIns="0" tIns="0" rIns="0" bIns="0" rtlCol="0"/>
            <a:lstStyle/>
            <a:p>
              <a:endParaRPr/>
            </a:p>
          </p:txBody>
        </p:sp>
        <p:sp>
          <p:nvSpPr>
            <p:cNvPr id="7" name="object 7"/>
            <p:cNvSpPr/>
            <p:nvPr/>
          </p:nvSpPr>
          <p:spPr>
            <a:xfrm>
              <a:off x="1648967" y="2545079"/>
              <a:ext cx="6753225" cy="749935"/>
            </a:xfrm>
            <a:custGeom>
              <a:avLst/>
              <a:gdLst/>
              <a:ahLst/>
              <a:cxnLst/>
              <a:rect l="l" t="t" r="r" b="b"/>
              <a:pathLst>
                <a:path w="6753225" h="749935">
                  <a:moveTo>
                    <a:pt x="0" y="749808"/>
                  </a:moveTo>
                  <a:lnTo>
                    <a:pt x="6752844" y="749808"/>
                  </a:lnTo>
                  <a:lnTo>
                    <a:pt x="6752844" y="0"/>
                  </a:lnTo>
                  <a:lnTo>
                    <a:pt x="0" y="0"/>
                  </a:lnTo>
                  <a:lnTo>
                    <a:pt x="0" y="749808"/>
                  </a:lnTo>
                  <a:close/>
                </a:path>
              </a:pathLst>
            </a:custGeom>
            <a:ln w="12700">
              <a:solidFill>
                <a:srgbClr val="2E528F"/>
              </a:solidFill>
            </a:ln>
          </p:spPr>
          <p:txBody>
            <a:bodyPr wrap="square" lIns="0" tIns="0" rIns="0" bIns="0" rtlCol="0"/>
            <a:lstStyle/>
            <a:p>
              <a:endParaRPr/>
            </a:p>
          </p:txBody>
        </p:sp>
        <p:sp>
          <p:nvSpPr>
            <p:cNvPr id="8" name="object 8"/>
            <p:cNvSpPr/>
            <p:nvPr/>
          </p:nvSpPr>
          <p:spPr>
            <a:xfrm>
              <a:off x="1648967" y="3531107"/>
              <a:ext cx="6753225" cy="749935"/>
            </a:xfrm>
            <a:custGeom>
              <a:avLst/>
              <a:gdLst/>
              <a:ahLst/>
              <a:cxnLst/>
              <a:rect l="l" t="t" r="r" b="b"/>
              <a:pathLst>
                <a:path w="6753225" h="749935">
                  <a:moveTo>
                    <a:pt x="6752844" y="0"/>
                  </a:moveTo>
                  <a:lnTo>
                    <a:pt x="0" y="0"/>
                  </a:lnTo>
                  <a:lnTo>
                    <a:pt x="0" y="749807"/>
                  </a:lnTo>
                  <a:lnTo>
                    <a:pt x="6752844" y="749807"/>
                  </a:lnTo>
                  <a:lnTo>
                    <a:pt x="6752844" y="0"/>
                  </a:lnTo>
                  <a:close/>
                </a:path>
              </a:pathLst>
            </a:custGeom>
            <a:solidFill>
              <a:srgbClr val="8FAADC"/>
            </a:solidFill>
          </p:spPr>
          <p:txBody>
            <a:bodyPr wrap="square" lIns="0" tIns="0" rIns="0" bIns="0" rtlCol="0"/>
            <a:lstStyle/>
            <a:p>
              <a:endParaRPr/>
            </a:p>
          </p:txBody>
        </p:sp>
        <p:sp>
          <p:nvSpPr>
            <p:cNvPr id="9" name="object 9"/>
            <p:cNvSpPr/>
            <p:nvPr/>
          </p:nvSpPr>
          <p:spPr>
            <a:xfrm>
              <a:off x="1648967" y="3531107"/>
              <a:ext cx="6753225" cy="749935"/>
            </a:xfrm>
            <a:custGeom>
              <a:avLst/>
              <a:gdLst/>
              <a:ahLst/>
              <a:cxnLst/>
              <a:rect l="l" t="t" r="r" b="b"/>
              <a:pathLst>
                <a:path w="6753225" h="749935">
                  <a:moveTo>
                    <a:pt x="0" y="749807"/>
                  </a:moveTo>
                  <a:lnTo>
                    <a:pt x="6752844" y="749807"/>
                  </a:lnTo>
                  <a:lnTo>
                    <a:pt x="6752844" y="0"/>
                  </a:lnTo>
                  <a:lnTo>
                    <a:pt x="0" y="0"/>
                  </a:lnTo>
                  <a:lnTo>
                    <a:pt x="0" y="749807"/>
                  </a:lnTo>
                  <a:close/>
                </a:path>
              </a:pathLst>
            </a:custGeom>
            <a:ln w="12700">
              <a:solidFill>
                <a:srgbClr val="2E528F"/>
              </a:solidFill>
            </a:ln>
          </p:spPr>
          <p:txBody>
            <a:bodyPr wrap="square" lIns="0" tIns="0" rIns="0" bIns="0" rtlCol="0"/>
            <a:lstStyle/>
            <a:p>
              <a:endParaRPr/>
            </a:p>
          </p:txBody>
        </p:sp>
        <p:sp>
          <p:nvSpPr>
            <p:cNvPr id="10" name="object 10"/>
            <p:cNvSpPr/>
            <p:nvPr/>
          </p:nvSpPr>
          <p:spPr>
            <a:xfrm>
              <a:off x="1648967" y="4546091"/>
              <a:ext cx="6753225" cy="749935"/>
            </a:xfrm>
            <a:custGeom>
              <a:avLst/>
              <a:gdLst/>
              <a:ahLst/>
              <a:cxnLst/>
              <a:rect l="l" t="t" r="r" b="b"/>
              <a:pathLst>
                <a:path w="6753225" h="749935">
                  <a:moveTo>
                    <a:pt x="6752844" y="0"/>
                  </a:moveTo>
                  <a:lnTo>
                    <a:pt x="0" y="0"/>
                  </a:lnTo>
                  <a:lnTo>
                    <a:pt x="0" y="749807"/>
                  </a:lnTo>
                  <a:lnTo>
                    <a:pt x="6752844" y="749807"/>
                  </a:lnTo>
                  <a:lnTo>
                    <a:pt x="6752844" y="0"/>
                  </a:lnTo>
                  <a:close/>
                </a:path>
              </a:pathLst>
            </a:custGeom>
            <a:solidFill>
              <a:srgbClr val="8FAADC"/>
            </a:solidFill>
          </p:spPr>
          <p:txBody>
            <a:bodyPr wrap="square" lIns="0" tIns="0" rIns="0" bIns="0" rtlCol="0"/>
            <a:lstStyle/>
            <a:p>
              <a:endParaRPr/>
            </a:p>
          </p:txBody>
        </p:sp>
        <p:sp>
          <p:nvSpPr>
            <p:cNvPr id="11" name="object 11"/>
            <p:cNvSpPr/>
            <p:nvPr/>
          </p:nvSpPr>
          <p:spPr>
            <a:xfrm>
              <a:off x="1648967" y="4546091"/>
              <a:ext cx="6753225" cy="749935"/>
            </a:xfrm>
            <a:custGeom>
              <a:avLst/>
              <a:gdLst/>
              <a:ahLst/>
              <a:cxnLst/>
              <a:rect l="l" t="t" r="r" b="b"/>
              <a:pathLst>
                <a:path w="6753225" h="749935">
                  <a:moveTo>
                    <a:pt x="0" y="749807"/>
                  </a:moveTo>
                  <a:lnTo>
                    <a:pt x="6752844" y="749807"/>
                  </a:lnTo>
                  <a:lnTo>
                    <a:pt x="6752844" y="0"/>
                  </a:lnTo>
                  <a:lnTo>
                    <a:pt x="0" y="0"/>
                  </a:lnTo>
                  <a:lnTo>
                    <a:pt x="0" y="749807"/>
                  </a:lnTo>
                  <a:close/>
                </a:path>
              </a:pathLst>
            </a:custGeom>
            <a:ln w="12700">
              <a:solidFill>
                <a:srgbClr val="2E528F"/>
              </a:solidFill>
            </a:ln>
          </p:spPr>
          <p:txBody>
            <a:bodyPr wrap="square" lIns="0" tIns="0" rIns="0" bIns="0" rtlCol="0"/>
            <a:lstStyle/>
            <a:p>
              <a:endParaRPr/>
            </a:p>
          </p:txBody>
        </p:sp>
        <p:sp>
          <p:nvSpPr>
            <p:cNvPr id="12" name="object 12"/>
            <p:cNvSpPr/>
            <p:nvPr/>
          </p:nvSpPr>
          <p:spPr>
            <a:xfrm>
              <a:off x="1648967" y="5532119"/>
              <a:ext cx="6753225" cy="749935"/>
            </a:xfrm>
            <a:custGeom>
              <a:avLst/>
              <a:gdLst/>
              <a:ahLst/>
              <a:cxnLst/>
              <a:rect l="l" t="t" r="r" b="b"/>
              <a:pathLst>
                <a:path w="6753225" h="749935">
                  <a:moveTo>
                    <a:pt x="6752844" y="0"/>
                  </a:moveTo>
                  <a:lnTo>
                    <a:pt x="0" y="0"/>
                  </a:lnTo>
                  <a:lnTo>
                    <a:pt x="0" y="749807"/>
                  </a:lnTo>
                  <a:lnTo>
                    <a:pt x="6752844" y="749807"/>
                  </a:lnTo>
                  <a:lnTo>
                    <a:pt x="6752844" y="0"/>
                  </a:lnTo>
                  <a:close/>
                </a:path>
              </a:pathLst>
            </a:custGeom>
            <a:solidFill>
              <a:srgbClr val="8FAADC"/>
            </a:solidFill>
          </p:spPr>
          <p:txBody>
            <a:bodyPr wrap="square" lIns="0" tIns="0" rIns="0" bIns="0" rtlCol="0"/>
            <a:lstStyle/>
            <a:p>
              <a:endParaRPr/>
            </a:p>
          </p:txBody>
        </p:sp>
        <p:sp>
          <p:nvSpPr>
            <p:cNvPr id="13" name="object 13"/>
            <p:cNvSpPr/>
            <p:nvPr/>
          </p:nvSpPr>
          <p:spPr>
            <a:xfrm>
              <a:off x="1648967" y="5532119"/>
              <a:ext cx="6753225" cy="749935"/>
            </a:xfrm>
            <a:custGeom>
              <a:avLst/>
              <a:gdLst/>
              <a:ahLst/>
              <a:cxnLst/>
              <a:rect l="l" t="t" r="r" b="b"/>
              <a:pathLst>
                <a:path w="6753225" h="749935">
                  <a:moveTo>
                    <a:pt x="0" y="749807"/>
                  </a:moveTo>
                  <a:lnTo>
                    <a:pt x="6752844" y="749807"/>
                  </a:lnTo>
                  <a:lnTo>
                    <a:pt x="6752844" y="0"/>
                  </a:lnTo>
                  <a:lnTo>
                    <a:pt x="0" y="0"/>
                  </a:lnTo>
                  <a:lnTo>
                    <a:pt x="0" y="749807"/>
                  </a:lnTo>
                  <a:close/>
                </a:path>
              </a:pathLst>
            </a:custGeom>
            <a:ln w="12700">
              <a:solidFill>
                <a:srgbClr val="2E528F"/>
              </a:solidFill>
            </a:ln>
          </p:spPr>
          <p:txBody>
            <a:bodyPr wrap="square" lIns="0" tIns="0" rIns="0" bIns="0" rtlCol="0"/>
            <a:lstStyle/>
            <a:p>
              <a:endParaRPr/>
            </a:p>
          </p:txBody>
        </p:sp>
      </p:grpSp>
      <p:sp>
        <p:nvSpPr>
          <p:cNvPr id="14" name="object 14"/>
          <p:cNvSpPr txBox="1"/>
          <p:nvPr/>
        </p:nvSpPr>
        <p:spPr>
          <a:xfrm>
            <a:off x="1532889" y="2036445"/>
            <a:ext cx="354330"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Calibri"/>
                <a:cs typeface="Calibri"/>
              </a:rPr>
              <a:t>L3$</a:t>
            </a:r>
            <a:endParaRPr sz="1800">
              <a:latin typeface="Calibri"/>
              <a:cs typeface="Calibri"/>
            </a:endParaRPr>
          </a:p>
        </p:txBody>
      </p:sp>
      <p:sp>
        <p:nvSpPr>
          <p:cNvPr id="15" name="object 15"/>
          <p:cNvSpPr txBox="1"/>
          <p:nvPr/>
        </p:nvSpPr>
        <p:spPr>
          <a:xfrm>
            <a:off x="1701038" y="2660249"/>
            <a:ext cx="254000" cy="487680"/>
          </a:xfrm>
          <a:prstGeom prst="rect">
            <a:avLst/>
          </a:prstGeom>
        </p:spPr>
        <p:txBody>
          <a:bodyPr vert="vert270" wrap="square" lIns="0" tIns="0" rIns="0" bIns="0" rtlCol="0">
            <a:spAutoFit/>
          </a:bodyPr>
          <a:lstStyle/>
          <a:p>
            <a:pPr marL="12700">
              <a:lnSpc>
                <a:spcPts val="1810"/>
              </a:lnSpc>
            </a:pPr>
            <a:r>
              <a:rPr sz="1800" dirty="0">
                <a:latin typeface="Calibri"/>
                <a:cs typeface="Calibri"/>
              </a:rPr>
              <a:t>Set</a:t>
            </a:r>
            <a:r>
              <a:rPr sz="1800" spc="-25" dirty="0">
                <a:latin typeface="Calibri"/>
                <a:cs typeface="Calibri"/>
              </a:rPr>
              <a:t> </a:t>
            </a:r>
            <a:r>
              <a:rPr sz="1800" spc="-50" dirty="0">
                <a:latin typeface="Calibri"/>
                <a:cs typeface="Calibri"/>
              </a:rPr>
              <a:t>0</a:t>
            </a:r>
            <a:endParaRPr sz="1800">
              <a:latin typeface="Calibri"/>
              <a:cs typeface="Calibri"/>
            </a:endParaRPr>
          </a:p>
        </p:txBody>
      </p:sp>
      <p:sp>
        <p:nvSpPr>
          <p:cNvPr id="16" name="object 16"/>
          <p:cNvSpPr txBox="1"/>
          <p:nvPr/>
        </p:nvSpPr>
        <p:spPr>
          <a:xfrm>
            <a:off x="1709927" y="3685647"/>
            <a:ext cx="254000" cy="487680"/>
          </a:xfrm>
          <a:prstGeom prst="rect">
            <a:avLst/>
          </a:prstGeom>
        </p:spPr>
        <p:txBody>
          <a:bodyPr vert="vert270" wrap="square" lIns="0" tIns="0" rIns="0" bIns="0" rtlCol="0">
            <a:spAutoFit/>
          </a:bodyPr>
          <a:lstStyle/>
          <a:p>
            <a:pPr marL="12700">
              <a:lnSpc>
                <a:spcPts val="1810"/>
              </a:lnSpc>
            </a:pPr>
            <a:r>
              <a:rPr sz="1800" dirty="0">
                <a:latin typeface="Calibri"/>
                <a:cs typeface="Calibri"/>
              </a:rPr>
              <a:t>Set</a:t>
            </a:r>
            <a:r>
              <a:rPr sz="1800" spc="-25" dirty="0">
                <a:latin typeface="Calibri"/>
                <a:cs typeface="Calibri"/>
              </a:rPr>
              <a:t> </a:t>
            </a:r>
            <a:r>
              <a:rPr sz="1800" spc="-50" dirty="0">
                <a:latin typeface="Calibri"/>
                <a:cs typeface="Calibri"/>
              </a:rPr>
              <a:t>1</a:t>
            </a:r>
            <a:endParaRPr sz="1800">
              <a:latin typeface="Calibri"/>
              <a:cs typeface="Calibri"/>
            </a:endParaRPr>
          </a:p>
        </p:txBody>
      </p:sp>
      <p:sp>
        <p:nvSpPr>
          <p:cNvPr id="17" name="object 17"/>
          <p:cNvSpPr txBox="1"/>
          <p:nvPr/>
        </p:nvSpPr>
        <p:spPr>
          <a:xfrm>
            <a:off x="1701038" y="4691233"/>
            <a:ext cx="254000" cy="487680"/>
          </a:xfrm>
          <a:prstGeom prst="rect">
            <a:avLst/>
          </a:prstGeom>
        </p:spPr>
        <p:txBody>
          <a:bodyPr vert="vert270" wrap="square" lIns="0" tIns="0" rIns="0" bIns="0" rtlCol="0">
            <a:spAutoFit/>
          </a:bodyPr>
          <a:lstStyle/>
          <a:p>
            <a:pPr marL="12700">
              <a:lnSpc>
                <a:spcPts val="1810"/>
              </a:lnSpc>
            </a:pPr>
            <a:r>
              <a:rPr sz="1800" dirty="0">
                <a:latin typeface="Calibri"/>
                <a:cs typeface="Calibri"/>
              </a:rPr>
              <a:t>Set</a:t>
            </a:r>
            <a:r>
              <a:rPr sz="1800" spc="-25" dirty="0">
                <a:latin typeface="Calibri"/>
                <a:cs typeface="Calibri"/>
              </a:rPr>
              <a:t> </a:t>
            </a:r>
            <a:r>
              <a:rPr sz="1800" spc="-50" dirty="0">
                <a:latin typeface="Calibri"/>
                <a:cs typeface="Calibri"/>
              </a:rPr>
              <a:t>2</a:t>
            </a:r>
            <a:endParaRPr sz="1800">
              <a:latin typeface="Calibri"/>
              <a:cs typeface="Calibri"/>
            </a:endParaRPr>
          </a:p>
        </p:txBody>
      </p:sp>
      <p:sp>
        <p:nvSpPr>
          <p:cNvPr id="18" name="object 18"/>
          <p:cNvSpPr txBox="1"/>
          <p:nvPr/>
        </p:nvSpPr>
        <p:spPr>
          <a:xfrm>
            <a:off x="1724532" y="5686964"/>
            <a:ext cx="254000" cy="487680"/>
          </a:xfrm>
          <a:prstGeom prst="rect">
            <a:avLst/>
          </a:prstGeom>
        </p:spPr>
        <p:txBody>
          <a:bodyPr vert="vert270" wrap="square" lIns="0" tIns="0" rIns="0" bIns="0" rtlCol="0">
            <a:spAutoFit/>
          </a:bodyPr>
          <a:lstStyle/>
          <a:p>
            <a:pPr marL="12700">
              <a:lnSpc>
                <a:spcPts val="1810"/>
              </a:lnSpc>
            </a:pPr>
            <a:r>
              <a:rPr sz="1800" dirty="0">
                <a:latin typeface="Calibri"/>
                <a:cs typeface="Calibri"/>
              </a:rPr>
              <a:t>Set</a:t>
            </a:r>
            <a:r>
              <a:rPr sz="1800" spc="-25" dirty="0">
                <a:latin typeface="Calibri"/>
                <a:cs typeface="Calibri"/>
              </a:rPr>
              <a:t> </a:t>
            </a:r>
            <a:r>
              <a:rPr sz="1800" spc="-50" dirty="0">
                <a:latin typeface="Calibri"/>
                <a:cs typeface="Calibri"/>
              </a:rPr>
              <a:t>3</a:t>
            </a:r>
            <a:endParaRPr sz="1800">
              <a:latin typeface="Calibri"/>
              <a:cs typeface="Calibri"/>
            </a:endParaRPr>
          </a:p>
        </p:txBody>
      </p:sp>
      <p:grpSp>
        <p:nvGrpSpPr>
          <p:cNvPr id="19" name="object 19"/>
          <p:cNvGrpSpPr/>
          <p:nvPr/>
        </p:nvGrpSpPr>
        <p:grpSpPr>
          <a:xfrm>
            <a:off x="2066289" y="1645666"/>
            <a:ext cx="6360160" cy="4848860"/>
            <a:chOff x="2066289" y="1645666"/>
            <a:chExt cx="6360160" cy="4848860"/>
          </a:xfrm>
        </p:grpSpPr>
        <p:sp>
          <p:nvSpPr>
            <p:cNvPr id="20" name="object 20"/>
            <p:cNvSpPr/>
            <p:nvPr/>
          </p:nvSpPr>
          <p:spPr>
            <a:xfrm>
              <a:off x="2072639" y="1653540"/>
              <a:ext cx="1569720" cy="4834255"/>
            </a:xfrm>
            <a:custGeom>
              <a:avLst/>
              <a:gdLst/>
              <a:ahLst/>
              <a:cxnLst/>
              <a:rect l="l" t="t" r="r" b="b"/>
              <a:pathLst>
                <a:path w="1569720" h="4834255">
                  <a:moveTo>
                    <a:pt x="1569719" y="0"/>
                  </a:moveTo>
                  <a:lnTo>
                    <a:pt x="0" y="0"/>
                  </a:lnTo>
                  <a:lnTo>
                    <a:pt x="0" y="4834128"/>
                  </a:lnTo>
                  <a:lnTo>
                    <a:pt x="1569719" y="4834128"/>
                  </a:lnTo>
                  <a:lnTo>
                    <a:pt x="1569719" y="0"/>
                  </a:lnTo>
                  <a:close/>
                </a:path>
              </a:pathLst>
            </a:custGeom>
            <a:solidFill>
              <a:srgbClr val="ACB8C9">
                <a:alpha val="39999"/>
              </a:srgbClr>
            </a:solidFill>
          </p:spPr>
          <p:txBody>
            <a:bodyPr wrap="square" lIns="0" tIns="0" rIns="0" bIns="0" rtlCol="0"/>
            <a:lstStyle/>
            <a:p>
              <a:endParaRPr/>
            </a:p>
          </p:txBody>
        </p:sp>
        <p:sp>
          <p:nvSpPr>
            <p:cNvPr id="21" name="object 21"/>
            <p:cNvSpPr/>
            <p:nvPr/>
          </p:nvSpPr>
          <p:spPr>
            <a:xfrm>
              <a:off x="2072639" y="1653540"/>
              <a:ext cx="1569720" cy="4834255"/>
            </a:xfrm>
            <a:custGeom>
              <a:avLst/>
              <a:gdLst/>
              <a:ahLst/>
              <a:cxnLst/>
              <a:rect l="l" t="t" r="r" b="b"/>
              <a:pathLst>
                <a:path w="1569720" h="4834255">
                  <a:moveTo>
                    <a:pt x="0" y="4834128"/>
                  </a:moveTo>
                  <a:lnTo>
                    <a:pt x="1569719" y="4834128"/>
                  </a:lnTo>
                  <a:lnTo>
                    <a:pt x="1569719" y="0"/>
                  </a:lnTo>
                  <a:lnTo>
                    <a:pt x="0" y="0"/>
                  </a:lnTo>
                  <a:lnTo>
                    <a:pt x="0" y="4834128"/>
                  </a:lnTo>
                  <a:close/>
                </a:path>
              </a:pathLst>
            </a:custGeom>
            <a:ln w="12700">
              <a:solidFill>
                <a:srgbClr val="2E528F"/>
              </a:solidFill>
            </a:ln>
          </p:spPr>
          <p:txBody>
            <a:bodyPr wrap="square" lIns="0" tIns="0" rIns="0" bIns="0" rtlCol="0"/>
            <a:lstStyle/>
            <a:p>
              <a:endParaRPr/>
            </a:p>
          </p:txBody>
        </p:sp>
        <p:sp>
          <p:nvSpPr>
            <p:cNvPr id="22" name="object 22"/>
            <p:cNvSpPr/>
            <p:nvPr/>
          </p:nvSpPr>
          <p:spPr>
            <a:xfrm>
              <a:off x="3668267" y="1652016"/>
              <a:ext cx="1568450" cy="4832985"/>
            </a:xfrm>
            <a:custGeom>
              <a:avLst/>
              <a:gdLst/>
              <a:ahLst/>
              <a:cxnLst/>
              <a:rect l="l" t="t" r="r" b="b"/>
              <a:pathLst>
                <a:path w="1568450" h="4832985">
                  <a:moveTo>
                    <a:pt x="1568196" y="0"/>
                  </a:moveTo>
                  <a:lnTo>
                    <a:pt x="0" y="0"/>
                  </a:lnTo>
                  <a:lnTo>
                    <a:pt x="0" y="4832604"/>
                  </a:lnTo>
                  <a:lnTo>
                    <a:pt x="1568196" y="4832604"/>
                  </a:lnTo>
                  <a:lnTo>
                    <a:pt x="1568196" y="0"/>
                  </a:lnTo>
                  <a:close/>
                </a:path>
              </a:pathLst>
            </a:custGeom>
            <a:solidFill>
              <a:srgbClr val="ACB8C9">
                <a:alpha val="39999"/>
              </a:srgbClr>
            </a:solidFill>
          </p:spPr>
          <p:txBody>
            <a:bodyPr wrap="square" lIns="0" tIns="0" rIns="0" bIns="0" rtlCol="0"/>
            <a:lstStyle/>
            <a:p>
              <a:endParaRPr/>
            </a:p>
          </p:txBody>
        </p:sp>
        <p:sp>
          <p:nvSpPr>
            <p:cNvPr id="23" name="object 23"/>
            <p:cNvSpPr/>
            <p:nvPr/>
          </p:nvSpPr>
          <p:spPr>
            <a:xfrm>
              <a:off x="3668267" y="1652016"/>
              <a:ext cx="1568450" cy="4832985"/>
            </a:xfrm>
            <a:custGeom>
              <a:avLst/>
              <a:gdLst/>
              <a:ahLst/>
              <a:cxnLst/>
              <a:rect l="l" t="t" r="r" b="b"/>
              <a:pathLst>
                <a:path w="1568450" h="4832985">
                  <a:moveTo>
                    <a:pt x="0" y="4832604"/>
                  </a:moveTo>
                  <a:lnTo>
                    <a:pt x="1568196" y="4832604"/>
                  </a:lnTo>
                  <a:lnTo>
                    <a:pt x="1568196" y="0"/>
                  </a:lnTo>
                  <a:lnTo>
                    <a:pt x="0" y="0"/>
                  </a:lnTo>
                  <a:lnTo>
                    <a:pt x="0" y="4832604"/>
                  </a:lnTo>
                  <a:close/>
                </a:path>
              </a:pathLst>
            </a:custGeom>
            <a:ln w="12700">
              <a:solidFill>
                <a:srgbClr val="2E528F"/>
              </a:solidFill>
            </a:ln>
          </p:spPr>
          <p:txBody>
            <a:bodyPr wrap="square" lIns="0" tIns="0" rIns="0" bIns="0" rtlCol="0"/>
            <a:lstStyle/>
            <a:p>
              <a:endParaRPr/>
            </a:p>
          </p:txBody>
        </p:sp>
        <p:sp>
          <p:nvSpPr>
            <p:cNvPr id="24" name="object 24"/>
            <p:cNvSpPr/>
            <p:nvPr/>
          </p:nvSpPr>
          <p:spPr>
            <a:xfrm>
              <a:off x="5265419" y="1655064"/>
              <a:ext cx="1568450" cy="4832985"/>
            </a:xfrm>
            <a:custGeom>
              <a:avLst/>
              <a:gdLst/>
              <a:ahLst/>
              <a:cxnLst/>
              <a:rect l="l" t="t" r="r" b="b"/>
              <a:pathLst>
                <a:path w="1568450" h="4832985">
                  <a:moveTo>
                    <a:pt x="1568196" y="0"/>
                  </a:moveTo>
                  <a:lnTo>
                    <a:pt x="0" y="0"/>
                  </a:lnTo>
                  <a:lnTo>
                    <a:pt x="0" y="4832604"/>
                  </a:lnTo>
                  <a:lnTo>
                    <a:pt x="1568196" y="4832604"/>
                  </a:lnTo>
                  <a:lnTo>
                    <a:pt x="1568196" y="0"/>
                  </a:lnTo>
                  <a:close/>
                </a:path>
              </a:pathLst>
            </a:custGeom>
            <a:solidFill>
              <a:srgbClr val="ACB8C9">
                <a:alpha val="39999"/>
              </a:srgbClr>
            </a:solidFill>
          </p:spPr>
          <p:txBody>
            <a:bodyPr wrap="square" lIns="0" tIns="0" rIns="0" bIns="0" rtlCol="0"/>
            <a:lstStyle/>
            <a:p>
              <a:endParaRPr/>
            </a:p>
          </p:txBody>
        </p:sp>
        <p:sp>
          <p:nvSpPr>
            <p:cNvPr id="25" name="object 25"/>
            <p:cNvSpPr/>
            <p:nvPr/>
          </p:nvSpPr>
          <p:spPr>
            <a:xfrm>
              <a:off x="5265419" y="1655064"/>
              <a:ext cx="1568450" cy="4832985"/>
            </a:xfrm>
            <a:custGeom>
              <a:avLst/>
              <a:gdLst/>
              <a:ahLst/>
              <a:cxnLst/>
              <a:rect l="l" t="t" r="r" b="b"/>
              <a:pathLst>
                <a:path w="1568450" h="4832985">
                  <a:moveTo>
                    <a:pt x="0" y="4832604"/>
                  </a:moveTo>
                  <a:lnTo>
                    <a:pt x="1568196" y="4832604"/>
                  </a:lnTo>
                  <a:lnTo>
                    <a:pt x="1568196" y="0"/>
                  </a:lnTo>
                  <a:lnTo>
                    <a:pt x="0" y="0"/>
                  </a:lnTo>
                  <a:lnTo>
                    <a:pt x="0" y="4832604"/>
                  </a:lnTo>
                  <a:close/>
                </a:path>
              </a:pathLst>
            </a:custGeom>
            <a:ln w="12700">
              <a:solidFill>
                <a:srgbClr val="2E528F"/>
              </a:solidFill>
            </a:ln>
          </p:spPr>
          <p:txBody>
            <a:bodyPr wrap="square" lIns="0" tIns="0" rIns="0" bIns="0" rtlCol="0"/>
            <a:lstStyle/>
            <a:p>
              <a:endParaRPr/>
            </a:p>
          </p:txBody>
        </p:sp>
        <p:sp>
          <p:nvSpPr>
            <p:cNvPr id="26" name="object 26"/>
            <p:cNvSpPr/>
            <p:nvPr/>
          </p:nvSpPr>
          <p:spPr>
            <a:xfrm>
              <a:off x="6850380" y="1652016"/>
              <a:ext cx="1569720" cy="4832985"/>
            </a:xfrm>
            <a:custGeom>
              <a:avLst/>
              <a:gdLst/>
              <a:ahLst/>
              <a:cxnLst/>
              <a:rect l="l" t="t" r="r" b="b"/>
              <a:pathLst>
                <a:path w="1569720" h="4832985">
                  <a:moveTo>
                    <a:pt x="1569720" y="0"/>
                  </a:moveTo>
                  <a:lnTo>
                    <a:pt x="0" y="0"/>
                  </a:lnTo>
                  <a:lnTo>
                    <a:pt x="0" y="4832604"/>
                  </a:lnTo>
                  <a:lnTo>
                    <a:pt x="1569720" y="4832604"/>
                  </a:lnTo>
                  <a:lnTo>
                    <a:pt x="1569720" y="0"/>
                  </a:lnTo>
                  <a:close/>
                </a:path>
              </a:pathLst>
            </a:custGeom>
            <a:solidFill>
              <a:srgbClr val="ACB8C9">
                <a:alpha val="39999"/>
              </a:srgbClr>
            </a:solidFill>
          </p:spPr>
          <p:txBody>
            <a:bodyPr wrap="square" lIns="0" tIns="0" rIns="0" bIns="0" rtlCol="0"/>
            <a:lstStyle/>
            <a:p>
              <a:endParaRPr/>
            </a:p>
          </p:txBody>
        </p:sp>
        <p:sp>
          <p:nvSpPr>
            <p:cNvPr id="27" name="object 27"/>
            <p:cNvSpPr/>
            <p:nvPr/>
          </p:nvSpPr>
          <p:spPr>
            <a:xfrm>
              <a:off x="6850380" y="1652016"/>
              <a:ext cx="1569720" cy="4832985"/>
            </a:xfrm>
            <a:custGeom>
              <a:avLst/>
              <a:gdLst/>
              <a:ahLst/>
              <a:cxnLst/>
              <a:rect l="l" t="t" r="r" b="b"/>
              <a:pathLst>
                <a:path w="1569720" h="4832985">
                  <a:moveTo>
                    <a:pt x="0" y="4832604"/>
                  </a:moveTo>
                  <a:lnTo>
                    <a:pt x="1569720" y="4832604"/>
                  </a:lnTo>
                  <a:lnTo>
                    <a:pt x="1569720" y="0"/>
                  </a:lnTo>
                  <a:lnTo>
                    <a:pt x="0" y="0"/>
                  </a:lnTo>
                  <a:lnTo>
                    <a:pt x="0" y="4832604"/>
                  </a:lnTo>
                  <a:close/>
                </a:path>
              </a:pathLst>
            </a:custGeom>
            <a:ln w="12699">
              <a:solidFill>
                <a:srgbClr val="2E528F"/>
              </a:solidFill>
            </a:ln>
          </p:spPr>
          <p:txBody>
            <a:bodyPr wrap="square" lIns="0" tIns="0" rIns="0" bIns="0" rtlCol="0"/>
            <a:lstStyle/>
            <a:p>
              <a:endParaRPr/>
            </a:p>
          </p:txBody>
        </p:sp>
        <p:sp>
          <p:nvSpPr>
            <p:cNvPr id="28" name="object 28"/>
            <p:cNvSpPr/>
            <p:nvPr/>
          </p:nvSpPr>
          <p:spPr>
            <a:xfrm>
              <a:off x="3738372" y="2682240"/>
              <a:ext cx="1423670" cy="401320"/>
            </a:xfrm>
            <a:custGeom>
              <a:avLst/>
              <a:gdLst/>
              <a:ahLst/>
              <a:cxnLst/>
              <a:rect l="l" t="t" r="r" b="b"/>
              <a:pathLst>
                <a:path w="1423670" h="401319">
                  <a:moveTo>
                    <a:pt x="1423415" y="0"/>
                  </a:moveTo>
                  <a:lnTo>
                    <a:pt x="0" y="0"/>
                  </a:lnTo>
                  <a:lnTo>
                    <a:pt x="0" y="400812"/>
                  </a:lnTo>
                  <a:lnTo>
                    <a:pt x="1423415" y="400812"/>
                  </a:lnTo>
                  <a:lnTo>
                    <a:pt x="1423415" y="0"/>
                  </a:lnTo>
                  <a:close/>
                </a:path>
              </a:pathLst>
            </a:custGeom>
            <a:solidFill>
              <a:srgbClr val="DAE2F3"/>
            </a:solidFill>
          </p:spPr>
          <p:txBody>
            <a:bodyPr wrap="square" lIns="0" tIns="0" rIns="0" bIns="0" rtlCol="0"/>
            <a:lstStyle/>
            <a:p>
              <a:endParaRPr/>
            </a:p>
          </p:txBody>
        </p:sp>
        <p:sp>
          <p:nvSpPr>
            <p:cNvPr id="29" name="object 29"/>
            <p:cNvSpPr/>
            <p:nvPr/>
          </p:nvSpPr>
          <p:spPr>
            <a:xfrm>
              <a:off x="3738372" y="2682240"/>
              <a:ext cx="1423670" cy="401320"/>
            </a:xfrm>
            <a:custGeom>
              <a:avLst/>
              <a:gdLst/>
              <a:ahLst/>
              <a:cxnLst/>
              <a:rect l="l" t="t" r="r" b="b"/>
              <a:pathLst>
                <a:path w="1423670" h="401319">
                  <a:moveTo>
                    <a:pt x="0" y="400812"/>
                  </a:moveTo>
                  <a:lnTo>
                    <a:pt x="1423415" y="400812"/>
                  </a:lnTo>
                  <a:lnTo>
                    <a:pt x="1423415" y="0"/>
                  </a:lnTo>
                  <a:lnTo>
                    <a:pt x="0" y="0"/>
                  </a:lnTo>
                  <a:lnTo>
                    <a:pt x="0" y="400812"/>
                  </a:lnTo>
                  <a:close/>
                </a:path>
              </a:pathLst>
            </a:custGeom>
            <a:ln w="12699">
              <a:solidFill>
                <a:srgbClr val="2E528F"/>
              </a:solidFill>
            </a:ln>
          </p:spPr>
          <p:txBody>
            <a:bodyPr wrap="square" lIns="0" tIns="0" rIns="0" bIns="0" rtlCol="0"/>
            <a:lstStyle/>
            <a:p>
              <a:endParaRPr/>
            </a:p>
          </p:txBody>
        </p:sp>
        <p:sp>
          <p:nvSpPr>
            <p:cNvPr id="30" name="object 30"/>
            <p:cNvSpPr/>
            <p:nvPr/>
          </p:nvSpPr>
          <p:spPr>
            <a:xfrm>
              <a:off x="5303519" y="2682240"/>
              <a:ext cx="1423670" cy="401320"/>
            </a:xfrm>
            <a:custGeom>
              <a:avLst/>
              <a:gdLst/>
              <a:ahLst/>
              <a:cxnLst/>
              <a:rect l="l" t="t" r="r" b="b"/>
              <a:pathLst>
                <a:path w="1423670" h="401319">
                  <a:moveTo>
                    <a:pt x="1423416" y="0"/>
                  </a:moveTo>
                  <a:lnTo>
                    <a:pt x="0" y="0"/>
                  </a:lnTo>
                  <a:lnTo>
                    <a:pt x="0" y="400812"/>
                  </a:lnTo>
                  <a:lnTo>
                    <a:pt x="1423416" y="400812"/>
                  </a:lnTo>
                  <a:lnTo>
                    <a:pt x="1423416" y="0"/>
                  </a:lnTo>
                  <a:close/>
                </a:path>
              </a:pathLst>
            </a:custGeom>
            <a:solidFill>
              <a:srgbClr val="DAE2F3"/>
            </a:solidFill>
          </p:spPr>
          <p:txBody>
            <a:bodyPr wrap="square" lIns="0" tIns="0" rIns="0" bIns="0" rtlCol="0"/>
            <a:lstStyle/>
            <a:p>
              <a:endParaRPr/>
            </a:p>
          </p:txBody>
        </p:sp>
        <p:sp>
          <p:nvSpPr>
            <p:cNvPr id="31" name="object 31"/>
            <p:cNvSpPr/>
            <p:nvPr/>
          </p:nvSpPr>
          <p:spPr>
            <a:xfrm>
              <a:off x="5303519" y="2682240"/>
              <a:ext cx="1423670" cy="401320"/>
            </a:xfrm>
            <a:custGeom>
              <a:avLst/>
              <a:gdLst/>
              <a:ahLst/>
              <a:cxnLst/>
              <a:rect l="l" t="t" r="r" b="b"/>
              <a:pathLst>
                <a:path w="1423670" h="401319">
                  <a:moveTo>
                    <a:pt x="0" y="400812"/>
                  </a:moveTo>
                  <a:lnTo>
                    <a:pt x="1423416" y="400812"/>
                  </a:lnTo>
                  <a:lnTo>
                    <a:pt x="1423416" y="0"/>
                  </a:lnTo>
                  <a:lnTo>
                    <a:pt x="0" y="0"/>
                  </a:lnTo>
                  <a:lnTo>
                    <a:pt x="0" y="400812"/>
                  </a:lnTo>
                  <a:close/>
                </a:path>
              </a:pathLst>
            </a:custGeom>
            <a:ln w="12700">
              <a:solidFill>
                <a:srgbClr val="2E528F"/>
              </a:solidFill>
            </a:ln>
          </p:spPr>
          <p:txBody>
            <a:bodyPr wrap="square" lIns="0" tIns="0" rIns="0" bIns="0" rtlCol="0"/>
            <a:lstStyle/>
            <a:p>
              <a:endParaRPr/>
            </a:p>
          </p:txBody>
        </p:sp>
        <p:sp>
          <p:nvSpPr>
            <p:cNvPr id="32" name="object 32"/>
            <p:cNvSpPr/>
            <p:nvPr/>
          </p:nvSpPr>
          <p:spPr>
            <a:xfrm>
              <a:off x="6870192" y="2674619"/>
              <a:ext cx="1424940" cy="402590"/>
            </a:xfrm>
            <a:custGeom>
              <a:avLst/>
              <a:gdLst/>
              <a:ahLst/>
              <a:cxnLst/>
              <a:rect l="l" t="t" r="r" b="b"/>
              <a:pathLst>
                <a:path w="1424940" h="402589">
                  <a:moveTo>
                    <a:pt x="1424940" y="0"/>
                  </a:moveTo>
                  <a:lnTo>
                    <a:pt x="0" y="0"/>
                  </a:lnTo>
                  <a:lnTo>
                    <a:pt x="0" y="402336"/>
                  </a:lnTo>
                  <a:lnTo>
                    <a:pt x="1424940" y="402336"/>
                  </a:lnTo>
                  <a:lnTo>
                    <a:pt x="1424940" y="0"/>
                  </a:lnTo>
                  <a:close/>
                </a:path>
              </a:pathLst>
            </a:custGeom>
            <a:solidFill>
              <a:srgbClr val="DAE2F3"/>
            </a:solidFill>
          </p:spPr>
          <p:txBody>
            <a:bodyPr wrap="square" lIns="0" tIns="0" rIns="0" bIns="0" rtlCol="0"/>
            <a:lstStyle/>
            <a:p>
              <a:endParaRPr/>
            </a:p>
          </p:txBody>
        </p:sp>
        <p:sp>
          <p:nvSpPr>
            <p:cNvPr id="33" name="object 33"/>
            <p:cNvSpPr/>
            <p:nvPr/>
          </p:nvSpPr>
          <p:spPr>
            <a:xfrm>
              <a:off x="6870192" y="2674619"/>
              <a:ext cx="1424940" cy="402590"/>
            </a:xfrm>
            <a:custGeom>
              <a:avLst/>
              <a:gdLst/>
              <a:ahLst/>
              <a:cxnLst/>
              <a:rect l="l" t="t" r="r" b="b"/>
              <a:pathLst>
                <a:path w="1424940" h="402589">
                  <a:moveTo>
                    <a:pt x="0" y="402336"/>
                  </a:moveTo>
                  <a:lnTo>
                    <a:pt x="1424940" y="402336"/>
                  </a:lnTo>
                  <a:lnTo>
                    <a:pt x="1424940" y="0"/>
                  </a:lnTo>
                  <a:lnTo>
                    <a:pt x="0" y="0"/>
                  </a:lnTo>
                  <a:lnTo>
                    <a:pt x="0" y="402336"/>
                  </a:lnTo>
                  <a:close/>
                </a:path>
              </a:pathLst>
            </a:custGeom>
            <a:ln w="12700">
              <a:solidFill>
                <a:srgbClr val="2E528F"/>
              </a:solidFill>
            </a:ln>
          </p:spPr>
          <p:txBody>
            <a:bodyPr wrap="square" lIns="0" tIns="0" rIns="0" bIns="0" rtlCol="0"/>
            <a:lstStyle/>
            <a:p>
              <a:endParaRPr/>
            </a:p>
          </p:txBody>
        </p:sp>
        <p:sp>
          <p:nvSpPr>
            <p:cNvPr id="34" name="object 34"/>
            <p:cNvSpPr/>
            <p:nvPr/>
          </p:nvSpPr>
          <p:spPr>
            <a:xfrm>
              <a:off x="2142743" y="3710939"/>
              <a:ext cx="1423670" cy="402590"/>
            </a:xfrm>
            <a:custGeom>
              <a:avLst/>
              <a:gdLst/>
              <a:ahLst/>
              <a:cxnLst/>
              <a:rect l="l" t="t" r="r" b="b"/>
              <a:pathLst>
                <a:path w="1423670" h="402589">
                  <a:moveTo>
                    <a:pt x="1423416" y="0"/>
                  </a:moveTo>
                  <a:lnTo>
                    <a:pt x="0" y="0"/>
                  </a:lnTo>
                  <a:lnTo>
                    <a:pt x="0" y="402336"/>
                  </a:lnTo>
                  <a:lnTo>
                    <a:pt x="1423416" y="402336"/>
                  </a:lnTo>
                  <a:lnTo>
                    <a:pt x="1423416" y="0"/>
                  </a:lnTo>
                  <a:close/>
                </a:path>
              </a:pathLst>
            </a:custGeom>
            <a:solidFill>
              <a:srgbClr val="DAE2F3"/>
            </a:solidFill>
          </p:spPr>
          <p:txBody>
            <a:bodyPr wrap="square" lIns="0" tIns="0" rIns="0" bIns="0" rtlCol="0"/>
            <a:lstStyle/>
            <a:p>
              <a:endParaRPr/>
            </a:p>
          </p:txBody>
        </p:sp>
        <p:sp>
          <p:nvSpPr>
            <p:cNvPr id="35" name="object 35"/>
            <p:cNvSpPr/>
            <p:nvPr/>
          </p:nvSpPr>
          <p:spPr>
            <a:xfrm>
              <a:off x="2142743" y="3710939"/>
              <a:ext cx="1423670" cy="402590"/>
            </a:xfrm>
            <a:custGeom>
              <a:avLst/>
              <a:gdLst/>
              <a:ahLst/>
              <a:cxnLst/>
              <a:rect l="l" t="t" r="r" b="b"/>
              <a:pathLst>
                <a:path w="1423670" h="402589">
                  <a:moveTo>
                    <a:pt x="0" y="402336"/>
                  </a:moveTo>
                  <a:lnTo>
                    <a:pt x="1423416" y="402336"/>
                  </a:lnTo>
                  <a:lnTo>
                    <a:pt x="1423416" y="0"/>
                  </a:lnTo>
                  <a:lnTo>
                    <a:pt x="0" y="0"/>
                  </a:lnTo>
                  <a:lnTo>
                    <a:pt x="0" y="402336"/>
                  </a:lnTo>
                  <a:close/>
                </a:path>
              </a:pathLst>
            </a:custGeom>
            <a:ln w="12700">
              <a:solidFill>
                <a:srgbClr val="2E528F"/>
              </a:solidFill>
            </a:ln>
          </p:spPr>
          <p:txBody>
            <a:bodyPr wrap="square" lIns="0" tIns="0" rIns="0" bIns="0" rtlCol="0"/>
            <a:lstStyle/>
            <a:p>
              <a:endParaRPr/>
            </a:p>
          </p:txBody>
        </p:sp>
        <p:sp>
          <p:nvSpPr>
            <p:cNvPr id="36" name="object 36"/>
            <p:cNvSpPr/>
            <p:nvPr/>
          </p:nvSpPr>
          <p:spPr>
            <a:xfrm>
              <a:off x="3738372" y="3710939"/>
              <a:ext cx="1423670" cy="402590"/>
            </a:xfrm>
            <a:custGeom>
              <a:avLst/>
              <a:gdLst/>
              <a:ahLst/>
              <a:cxnLst/>
              <a:rect l="l" t="t" r="r" b="b"/>
              <a:pathLst>
                <a:path w="1423670" h="402589">
                  <a:moveTo>
                    <a:pt x="1423415" y="0"/>
                  </a:moveTo>
                  <a:lnTo>
                    <a:pt x="0" y="0"/>
                  </a:lnTo>
                  <a:lnTo>
                    <a:pt x="0" y="402336"/>
                  </a:lnTo>
                  <a:lnTo>
                    <a:pt x="1423415" y="402336"/>
                  </a:lnTo>
                  <a:lnTo>
                    <a:pt x="1423415" y="0"/>
                  </a:lnTo>
                  <a:close/>
                </a:path>
              </a:pathLst>
            </a:custGeom>
            <a:solidFill>
              <a:srgbClr val="DAE2F3"/>
            </a:solidFill>
          </p:spPr>
          <p:txBody>
            <a:bodyPr wrap="square" lIns="0" tIns="0" rIns="0" bIns="0" rtlCol="0"/>
            <a:lstStyle/>
            <a:p>
              <a:endParaRPr/>
            </a:p>
          </p:txBody>
        </p:sp>
        <p:sp>
          <p:nvSpPr>
            <p:cNvPr id="37" name="object 37"/>
            <p:cNvSpPr/>
            <p:nvPr/>
          </p:nvSpPr>
          <p:spPr>
            <a:xfrm>
              <a:off x="3738372" y="3710939"/>
              <a:ext cx="1423670" cy="402590"/>
            </a:xfrm>
            <a:custGeom>
              <a:avLst/>
              <a:gdLst/>
              <a:ahLst/>
              <a:cxnLst/>
              <a:rect l="l" t="t" r="r" b="b"/>
              <a:pathLst>
                <a:path w="1423670" h="402589">
                  <a:moveTo>
                    <a:pt x="0" y="402336"/>
                  </a:moveTo>
                  <a:lnTo>
                    <a:pt x="1423415" y="402336"/>
                  </a:lnTo>
                  <a:lnTo>
                    <a:pt x="1423415" y="0"/>
                  </a:lnTo>
                  <a:lnTo>
                    <a:pt x="0" y="0"/>
                  </a:lnTo>
                  <a:lnTo>
                    <a:pt x="0" y="402336"/>
                  </a:lnTo>
                  <a:close/>
                </a:path>
              </a:pathLst>
            </a:custGeom>
            <a:ln w="12700">
              <a:solidFill>
                <a:srgbClr val="2E528F"/>
              </a:solidFill>
            </a:ln>
          </p:spPr>
          <p:txBody>
            <a:bodyPr wrap="square" lIns="0" tIns="0" rIns="0" bIns="0" rtlCol="0"/>
            <a:lstStyle/>
            <a:p>
              <a:endParaRPr/>
            </a:p>
          </p:txBody>
        </p:sp>
        <p:sp>
          <p:nvSpPr>
            <p:cNvPr id="38" name="object 38"/>
            <p:cNvSpPr/>
            <p:nvPr/>
          </p:nvSpPr>
          <p:spPr>
            <a:xfrm>
              <a:off x="5303519" y="3710939"/>
              <a:ext cx="1423670" cy="402590"/>
            </a:xfrm>
            <a:custGeom>
              <a:avLst/>
              <a:gdLst/>
              <a:ahLst/>
              <a:cxnLst/>
              <a:rect l="l" t="t" r="r" b="b"/>
              <a:pathLst>
                <a:path w="1423670" h="402589">
                  <a:moveTo>
                    <a:pt x="1423416" y="0"/>
                  </a:moveTo>
                  <a:lnTo>
                    <a:pt x="0" y="0"/>
                  </a:lnTo>
                  <a:lnTo>
                    <a:pt x="0" y="402336"/>
                  </a:lnTo>
                  <a:lnTo>
                    <a:pt x="1423416" y="402336"/>
                  </a:lnTo>
                  <a:lnTo>
                    <a:pt x="1423416" y="0"/>
                  </a:lnTo>
                  <a:close/>
                </a:path>
              </a:pathLst>
            </a:custGeom>
            <a:solidFill>
              <a:srgbClr val="DAE2F3"/>
            </a:solidFill>
          </p:spPr>
          <p:txBody>
            <a:bodyPr wrap="square" lIns="0" tIns="0" rIns="0" bIns="0" rtlCol="0"/>
            <a:lstStyle/>
            <a:p>
              <a:endParaRPr/>
            </a:p>
          </p:txBody>
        </p:sp>
        <p:sp>
          <p:nvSpPr>
            <p:cNvPr id="39" name="object 39"/>
            <p:cNvSpPr/>
            <p:nvPr/>
          </p:nvSpPr>
          <p:spPr>
            <a:xfrm>
              <a:off x="5303519" y="3710939"/>
              <a:ext cx="1423670" cy="402590"/>
            </a:xfrm>
            <a:custGeom>
              <a:avLst/>
              <a:gdLst/>
              <a:ahLst/>
              <a:cxnLst/>
              <a:rect l="l" t="t" r="r" b="b"/>
              <a:pathLst>
                <a:path w="1423670" h="402589">
                  <a:moveTo>
                    <a:pt x="0" y="402336"/>
                  </a:moveTo>
                  <a:lnTo>
                    <a:pt x="1423416" y="402336"/>
                  </a:lnTo>
                  <a:lnTo>
                    <a:pt x="1423416" y="0"/>
                  </a:lnTo>
                  <a:lnTo>
                    <a:pt x="0" y="0"/>
                  </a:lnTo>
                  <a:lnTo>
                    <a:pt x="0" y="402336"/>
                  </a:lnTo>
                  <a:close/>
                </a:path>
              </a:pathLst>
            </a:custGeom>
            <a:ln w="12700">
              <a:solidFill>
                <a:srgbClr val="2E528F"/>
              </a:solidFill>
            </a:ln>
          </p:spPr>
          <p:txBody>
            <a:bodyPr wrap="square" lIns="0" tIns="0" rIns="0" bIns="0" rtlCol="0"/>
            <a:lstStyle/>
            <a:p>
              <a:endParaRPr/>
            </a:p>
          </p:txBody>
        </p:sp>
        <p:sp>
          <p:nvSpPr>
            <p:cNvPr id="40" name="object 40"/>
            <p:cNvSpPr/>
            <p:nvPr/>
          </p:nvSpPr>
          <p:spPr>
            <a:xfrm>
              <a:off x="6870192" y="3704844"/>
              <a:ext cx="1424940" cy="401320"/>
            </a:xfrm>
            <a:custGeom>
              <a:avLst/>
              <a:gdLst/>
              <a:ahLst/>
              <a:cxnLst/>
              <a:rect l="l" t="t" r="r" b="b"/>
              <a:pathLst>
                <a:path w="1424940" h="401320">
                  <a:moveTo>
                    <a:pt x="1424940" y="0"/>
                  </a:moveTo>
                  <a:lnTo>
                    <a:pt x="0" y="0"/>
                  </a:lnTo>
                  <a:lnTo>
                    <a:pt x="0" y="400811"/>
                  </a:lnTo>
                  <a:lnTo>
                    <a:pt x="1424940" y="400811"/>
                  </a:lnTo>
                  <a:lnTo>
                    <a:pt x="1424940" y="0"/>
                  </a:lnTo>
                  <a:close/>
                </a:path>
              </a:pathLst>
            </a:custGeom>
            <a:solidFill>
              <a:srgbClr val="DAE2F3"/>
            </a:solidFill>
          </p:spPr>
          <p:txBody>
            <a:bodyPr wrap="square" lIns="0" tIns="0" rIns="0" bIns="0" rtlCol="0"/>
            <a:lstStyle/>
            <a:p>
              <a:endParaRPr/>
            </a:p>
          </p:txBody>
        </p:sp>
        <p:sp>
          <p:nvSpPr>
            <p:cNvPr id="41" name="object 41"/>
            <p:cNvSpPr/>
            <p:nvPr/>
          </p:nvSpPr>
          <p:spPr>
            <a:xfrm>
              <a:off x="6870192" y="3704844"/>
              <a:ext cx="1424940" cy="401320"/>
            </a:xfrm>
            <a:custGeom>
              <a:avLst/>
              <a:gdLst/>
              <a:ahLst/>
              <a:cxnLst/>
              <a:rect l="l" t="t" r="r" b="b"/>
              <a:pathLst>
                <a:path w="1424940" h="401320">
                  <a:moveTo>
                    <a:pt x="0" y="400811"/>
                  </a:moveTo>
                  <a:lnTo>
                    <a:pt x="1424940" y="400811"/>
                  </a:lnTo>
                  <a:lnTo>
                    <a:pt x="1424940" y="0"/>
                  </a:lnTo>
                  <a:lnTo>
                    <a:pt x="0" y="0"/>
                  </a:lnTo>
                  <a:lnTo>
                    <a:pt x="0" y="400811"/>
                  </a:lnTo>
                  <a:close/>
                </a:path>
              </a:pathLst>
            </a:custGeom>
            <a:ln w="12700">
              <a:solidFill>
                <a:srgbClr val="2E528F"/>
              </a:solidFill>
            </a:ln>
          </p:spPr>
          <p:txBody>
            <a:bodyPr wrap="square" lIns="0" tIns="0" rIns="0" bIns="0" rtlCol="0"/>
            <a:lstStyle/>
            <a:p>
              <a:endParaRPr/>
            </a:p>
          </p:txBody>
        </p:sp>
        <p:sp>
          <p:nvSpPr>
            <p:cNvPr id="42" name="object 42"/>
            <p:cNvSpPr/>
            <p:nvPr/>
          </p:nvSpPr>
          <p:spPr>
            <a:xfrm>
              <a:off x="2145791" y="4742688"/>
              <a:ext cx="1424940" cy="401320"/>
            </a:xfrm>
            <a:custGeom>
              <a:avLst/>
              <a:gdLst/>
              <a:ahLst/>
              <a:cxnLst/>
              <a:rect l="l" t="t" r="r" b="b"/>
              <a:pathLst>
                <a:path w="1424939" h="401320">
                  <a:moveTo>
                    <a:pt x="1424940" y="0"/>
                  </a:moveTo>
                  <a:lnTo>
                    <a:pt x="0" y="0"/>
                  </a:lnTo>
                  <a:lnTo>
                    <a:pt x="0" y="400812"/>
                  </a:lnTo>
                  <a:lnTo>
                    <a:pt x="1424940" y="400812"/>
                  </a:lnTo>
                  <a:lnTo>
                    <a:pt x="1424940" y="0"/>
                  </a:lnTo>
                  <a:close/>
                </a:path>
              </a:pathLst>
            </a:custGeom>
            <a:solidFill>
              <a:srgbClr val="DAE2F3"/>
            </a:solidFill>
          </p:spPr>
          <p:txBody>
            <a:bodyPr wrap="square" lIns="0" tIns="0" rIns="0" bIns="0" rtlCol="0"/>
            <a:lstStyle/>
            <a:p>
              <a:endParaRPr/>
            </a:p>
          </p:txBody>
        </p:sp>
        <p:sp>
          <p:nvSpPr>
            <p:cNvPr id="43" name="object 43"/>
            <p:cNvSpPr/>
            <p:nvPr/>
          </p:nvSpPr>
          <p:spPr>
            <a:xfrm>
              <a:off x="2145791" y="4742688"/>
              <a:ext cx="1424940" cy="401320"/>
            </a:xfrm>
            <a:custGeom>
              <a:avLst/>
              <a:gdLst/>
              <a:ahLst/>
              <a:cxnLst/>
              <a:rect l="l" t="t" r="r" b="b"/>
              <a:pathLst>
                <a:path w="1424939" h="401320">
                  <a:moveTo>
                    <a:pt x="0" y="400812"/>
                  </a:moveTo>
                  <a:lnTo>
                    <a:pt x="1424940" y="400812"/>
                  </a:lnTo>
                  <a:lnTo>
                    <a:pt x="1424940" y="0"/>
                  </a:lnTo>
                  <a:lnTo>
                    <a:pt x="0" y="0"/>
                  </a:lnTo>
                  <a:lnTo>
                    <a:pt x="0" y="400812"/>
                  </a:lnTo>
                  <a:close/>
                </a:path>
              </a:pathLst>
            </a:custGeom>
            <a:ln w="12700">
              <a:solidFill>
                <a:srgbClr val="2E528F"/>
              </a:solidFill>
            </a:ln>
          </p:spPr>
          <p:txBody>
            <a:bodyPr wrap="square" lIns="0" tIns="0" rIns="0" bIns="0" rtlCol="0"/>
            <a:lstStyle/>
            <a:p>
              <a:endParaRPr/>
            </a:p>
          </p:txBody>
        </p:sp>
        <p:sp>
          <p:nvSpPr>
            <p:cNvPr id="44" name="object 44"/>
            <p:cNvSpPr/>
            <p:nvPr/>
          </p:nvSpPr>
          <p:spPr>
            <a:xfrm>
              <a:off x="3741419" y="4742688"/>
              <a:ext cx="1424940" cy="401320"/>
            </a:xfrm>
            <a:custGeom>
              <a:avLst/>
              <a:gdLst/>
              <a:ahLst/>
              <a:cxnLst/>
              <a:rect l="l" t="t" r="r" b="b"/>
              <a:pathLst>
                <a:path w="1424939" h="401320">
                  <a:moveTo>
                    <a:pt x="1424939" y="0"/>
                  </a:moveTo>
                  <a:lnTo>
                    <a:pt x="0" y="0"/>
                  </a:lnTo>
                  <a:lnTo>
                    <a:pt x="0" y="400812"/>
                  </a:lnTo>
                  <a:lnTo>
                    <a:pt x="1424939" y="400812"/>
                  </a:lnTo>
                  <a:lnTo>
                    <a:pt x="1424939" y="0"/>
                  </a:lnTo>
                  <a:close/>
                </a:path>
              </a:pathLst>
            </a:custGeom>
            <a:solidFill>
              <a:srgbClr val="DAE2F3"/>
            </a:solidFill>
          </p:spPr>
          <p:txBody>
            <a:bodyPr wrap="square" lIns="0" tIns="0" rIns="0" bIns="0" rtlCol="0"/>
            <a:lstStyle/>
            <a:p>
              <a:endParaRPr/>
            </a:p>
          </p:txBody>
        </p:sp>
        <p:sp>
          <p:nvSpPr>
            <p:cNvPr id="45" name="object 45"/>
            <p:cNvSpPr/>
            <p:nvPr/>
          </p:nvSpPr>
          <p:spPr>
            <a:xfrm>
              <a:off x="3741419" y="4742688"/>
              <a:ext cx="1424940" cy="401320"/>
            </a:xfrm>
            <a:custGeom>
              <a:avLst/>
              <a:gdLst/>
              <a:ahLst/>
              <a:cxnLst/>
              <a:rect l="l" t="t" r="r" b="b"/>
              <a:pathLst>
                <a:path w="1424939" h="401320">
                  <a:moveTo>
                    <a:pt x="0" y="400812"/>
                  </a:moveTo>
                  <a:lnTo>
                    <a:pt x="1424939" y="400812"/>
                  </a:lnTo>
                  <a:lnTo>
                    <a:pt x="1424939" y="0"/>
                  </a:lnTo>
                  <a:lnTo>
                    <a:pt x="0" y="0"/>
                  </a:lnTo>
                  <a:lnTo>
                    <a:pt x="0" y="400812"/>
                  </a:lnTo>
                  <a:close/>
                </a:path>
              </a:pathLst>
            </a:custGeom>
            <a:ln w="12699">
              <a:solidFill>
                <a:srgbClr val="2E528F"/>
              </a:solidFill>
            </a:ln>
          </p:spPr>
          <p:txBody>
            <a:bodyPr wrap="square" lIns="0" tIns="0" rIns="0" bIns="0" rtlCol="0"/>
            <a:lstStyle/>
            <a:p>
              <a:endParaRPr/>
            </a:p>
          </p:txBody>
        </p:sp>
        <p:sp>
          <p:nvSpPr>
            <p:cNvPr id="46" name="object 46"/>
            <p:cNvSpPr/>
            <p:nvPr/>
          </p:nvSpPr>
          <p:spPr>
            <a:xfrm>
              <a:off x="5306567" y="4742688"/>
              <a:ext cx="1424940" cy="401320"/>
            </a:xfrm>
            <a:custGeom>
              <a:avLst/>
              <a:gdLst/>
              <a:ahLst/>
              <a:cxnLst/>
              <a:rect l="l" t="t" r="r" b="b"/>
              <a:pathLst>
                <a:path w="1424940" h="401320">
                  <a:moveTo>
                    <a:pt x="1424939" y="0"/>
                  </a:moveTo>
                  <a:lnTo>
                    <a:pt x="0" y="0"/>
                  </a:lnTo>
                  <a:lnTo>
                    <a:pt x="0" y="400812"/>
                  </a:lnTo>
                  <a:lnTo>
                    <a:pt x="1424939" y="400812"/>
                  </a:lnTo>
                  <a:lnTo>
                    <a:pt x="1424939" y="0"/>
                  </a:lnTo>
                  <a:close/>
                </a:path>
              </a:pathLst>
            </a:custGeom>
            <a:solidFill>
              <a:srgbClr val="DAE2F3"/>
            </a:solidFill>
          </p:spPr>
          <p:txBody>
            <a:bodyPr wrap="square" lIns="0" tIns="0" rIns="0" bIns="0" rtlCol="0"/>
            <a:lstStyle/>
            <a:p>
              <a:endParaRPr/>
            </a:p>
          </p:txBody>
        </p:sp>
        <p:sp>
          <p:nvSpPr>
            <p:cNvPr id="47" name="object 47"/>
            <p:cNvSpPr/>
            <p:nvPr/>
          </p:nvSpPr>
          <p:spPr>
            <a:xfrm>
              <a:off x="5306567" y="4735067"/>
              <a:ext cx="2988945" cy="408940"/>
            </a:xfrm>
            <a:custGeom>
              <a:avLst/>
              <a:gdLst/>
              <a:ahLst/>
              <a:cxnLst/>
              <a:rect l="l" t="t" r="r" b="b"/>
              <a:pathLst>
                <a:path w="2988945" h="408939">
                  <a:moveTo>
                    <a:pt x="0" y="408431"/>
                  </a:moveTo>
                  <a:lnTo>
                    <a:pt x="1424939" y="408431"/>
                  </a:lnTo>
                  <a:lnTo>
                    <a:pt x="1424939" y="7619"/>
                  </a:lnTo>
                  <a:lnTo>
                    <a:pt x="0" y="7619"/>
                  </a:lnTo>
                  <a:lnTo>
                    <a:pt x="0" y="408431"/>
                  </a:lnTo>
                  <a:close/>
                </a:path>
                <a:path w="2988945" h="408939">
                  <a:moveTo>
                    <a:pt x="1563624" y="400811"/>
                  </a:moveTo>
                  <a:lnTo>
                    <a:pt x="2988564" y="400811"/>
                  </a:lnTo>
                  <a:lnTo>
                    <a:pt x="2988564" y="0"/>
                  </a:lnTo>
                  <a:lnTo>
                    <a:pt x="1563624" y="0"/>
                  </a:lnTo>
                  <a:lnTo>
                    <a:pt x="1563624" y="400811"/>
                  </a:lnTo>
                  <a:close/>
                </a:path>
              </a:pathLst>
            </a:custGeom>
            <a:ln w="12700">
              <a:solidFill>
                <a:srgbClr val="2E528F"/>
              </a:solidFill>
            </a:ln>
          </p:spPr>
          <p:txBody>
            <a:bodyPr wrap="square" lIns="0" tIns="0" rIns="0" bIns="0" rtlCol="0"/>
            <a:lstStyle/>
            <a:p>
              <a:endParaRPr/>
            </a:p>
          </p:txBody>
        </p:sp>
        <p:sp>
          <p:nvSpPr>
            <p:cNvPr id="48" name="object 48"/>
            <p:cNvSpPr/>
            <p:nvPr/>
          </p:nvSpPr>
          <p:spPr>
            <a:xfrm>
              <a:off x="2148839" y="5693663"/>
              <a:ext cx="1424940" cy="402590"/>
            </a:xfrm>
            <a:custGeom>
              <a:avLst/>
              <a:gdLst/>
              <a:ahLst/>
              <a:cxnLst/>
              <a:rect l="l" t="t" r="r" b="b"/>
              <a:pathLst>
                <a:path w="1424939" h="402589">
                  <a:moveTo>
                    <a:pt x="1424939" y="0"/>
                  </a:moveTo>
                  <a:lnTo>
                    <a:pt x="0" y="0"/>
                  </a:lnTo>
                  <a:lnTo>
                    <a:pt x="0" y="402336"/>
                  </a:lnTo>
                  <a:lnTo>
                    <a:pt x="1424939" y="402336"/>
                  </a:lnTo>
                  <a:lnTo>
                    <a:pt x="1424939" y="0"/>
                  </a:lnTo>
                  <a:close/>
                </a:path>
              </a:pathLst>
            </a:custGeom>
            <a:solidFill>
              <a:srgbClr val="DAE2F3"/>
            </a:solidFill>
          </p:spPr>
          <p:txBody>
            <a:bodyPr wrap="square" lIns="0" tIns="0" rIns="0" bIns="0" rtlCol="0"/>
            <a:lstStyle/>
            <a:p>
              <a:endParaRPr/>
            </a:p>
          </p:txBody>
        </p:sp>
        <p:sp>
          <p:nvSpPr>
            <p:cNvPr id="49" name="object 49"/>
            <p:cNvSpPr/>
            <p:nvPr/>
          </p:nvSpPr>
          <p:spPr>
            <a:xfrm>
              <a:off x="2148839" y="5693663"/>
              <a:ext cx="1424940" cy="402590"/>
            </a:xfrm>
            <a:custGeom>
              <a:avLst/>
              <a:gdLst/>
              <a:ahLst/>
              <a:cxnLst/>
              <a:rect l="l" t="t" r="r" b="b"/>
              <a:pathLst>
                <a:path w="1424939" h="402589">
                  <a:moveTo>
                    <a:pt x="0" y="402336"/>
                  </a:moveTo>
                  <a:lnTo>
                    <a:pt x="1424939" y="402336"/>
                  </a:lnTo>
                  <a:lnTo>
                    <a:pt x="1424939" y="0"/>
                  </a:lnTo>
                  <a:lnTo>
                    <a:pt x="0" y="0"/>
                  </a:lnTo>
                  <a:lnTo>
                    <a:pt x="0" y="402336"/>
                  </a:lnTo>
                  <a:close/>
                </a:path>
              </a:pathLst>
            </a:custGeom>
            <a:ln w="12700">
              <a:solidFill>
                <a:srgbClr val="2E528F"/>
              </a:solidFill>
            </a:ln>
          </p:spPr>
          <p:txBody>
            <a:bodyPr wrap="square" lIns="0" tIns="0" rIns="0" bIns="0" rtlCol="0"/>
            <a:lstStyle/>
            <a:p>
              <a:endParaRPr/>
            </a:p>
          </p:txBody>
        </p:sp>
        <p:sp>
          <p:nvSpPr>
            <p:cNvPr id="50" name="object 50"/>
            <p:cNvSpPr/>
            <p:nvPr/>
          </p:nvSpPr>
          <p:spPr>
            <a:xfrm>
              <a:off x="3744467" y="5693663"/>
              <a:ext cx="1424940" cy="402590"/>
            </a:xfrm>
            <a:custGeom>
              <a:avLst/>
              <a:gdLst/>
              <a:ahLst/>
              <a:cxnLst/>
              <a:rect l="l" t="t" r="r" b="b"/>
              <a:pathLst>
                <a:path w="1424939" h="402589">
                  <a:moveTo>
                    <a:pt x="1424939" y="0"/>
                  </a:moveTo>
                  <a:lnTo>
                    <a:pt x="0" y="0"/>
                  </a:lnTo>
                  <a:lnTo>
                    <a:pt x="0" y="402336"/>
                  </a:lnTo>
                  <a:lnTo>
                    <a:pt x="1424939" y="402336"/>
                  </a:lnTo>
                  <a:lnTo>
                    <a:pt x="1424939" y="0"/>
                  </a:lnTo>
                  <a:close/>
                </a:path>
              </a:pathLst>
            </a:custGeom>
            <a:solidFill>
              <a:srgbClr val="DAE2F3"/>
            </a:solidFill>
          </p:spPr>
          <p:txBody>
            <a:bodyPr wrap="square" lIns="0" tIns="0" rIns="0" bIns="0" rtlCol="0"/>
            <a:lstStyle/>
            <a:p>
              <a:endParaRPr/>
            </a:p>
          </p:txBody>
        </p:sp>
        <p:sp>
          <p:nvSpPr>
            <p:cNvPr id="51" name="object 51"/>
            <p:cNvSpPr/>
            <p:nvPr/>
          </p:nvSpPr>
          <p:spPr>
            <a:xfrm>
              <a:off x="3744467" y="5693663"/>
              <a:ext cx="1424940" cy="402590"/>
            </a:xfrm>
            <a:custGeom>
              <a:avLst/>
              <a:gdLst/>
              <a:ahLst/>
              <a:cxnLst/>
              <a:rect l="l" t="t" r="r" b="b"/>
              <a:pathLst>
                <a:path w="1424939" h="402589">
                  <a:moveTo>
                    <a:pt x="0" y="402336"/>
                  </a:moveTo>
                  <a:lnTo>
                    <a:pt x="1424939" y="402336"/>
                  </a:lnTo>
                  <a:lnTo>
                    <a:pt x="1424939" y="0"/>
                  </a:lnTo>
                  <a:lnTo>
                    <a:pt x="0" y="0"/>
                  </a:lnTo>
                  <a:lnTo>
                    <a:pt x="0" y="402336"/>
                  </a:lnTo>
                  <a:close/>
                </a:path>
              </a:pathLst>
            </a:custGeom>
            <a:ln w="12700">
              <a:solidFill>
                <a:srgbClr val="2E528F"/>
              </a:solidFill>
            </a:ln>
          </p:spPr>
          <p:txBody>
            <a:bodyPr wrap="square" lIns="0" tIns="0" rIns="0" bIns="0" rtlCol="0"/>
            <a:lstStyle/>
            <a:p>
              <a:endParaRPr/>
            </a:p>
          </p:txBody>
        </p:sp>
        <p:sp>
          <p:nvSpPr>
            <p:cNvPr id="52" name="object 52"/>
            <p:cNvSpPr/>
            <p:nvPr/>
          </p:nvSpPr>
          <p:spPr>
            <a:xfrm>
              <a:off x="5309616" y="5693663"/>
              <a:ext cx="1424940" cy="402590"/>
            </a:xfrm>
            <a:custGeom>
              <a:avLst/>
              <a:gdLst/>
              <a:ahLst/>
              <a:cxnLst/>
              <a:rect l="l" t="t" r="r" b="b"/>
              <a:pathLst>
                <a:path w="1424940" h="402589">
                  <a:moveTo>
                    <a:pt x="1424939" y="0"/>
                  </a:moveTo>
                  <a:lnTo>
                    <a:pt x="0" y="0"/>
                  </a:lnTo>
                  <a:lnTo>
                    <a:pt x="0" y="402336"/>
                  </a:lnTo>
                  <a:lnTo>
                    <a:pt x="1424939" y="402336"/>
                  </a:lnTo>
                  <a:lnTo>
                    <a:pt x="1424939" y="0"/>
                  </a:lnTo>
                  <a:close/>
                </a:path>
              </a:pathLst>
            </a:custGeom>
            <a:solidFill>
              <a:srgbClr val="DAE2F3"/>
            </a:solidFill>
          </p:spPr>
          <p:txBody>
            <a:bodyPr wrap="square" lIns="0" tIns="0" rIns="0" bIns="0" rtlCol="0"/>
            <a:lstStyle/>
            <a:p>
              <a:endParaRPr/>
            </a:p>
          </p:txBody>
        </p:sp>
        <p:sp>
          <p:nvSpPr>
            <p:cNvPr id="53" name="object 53"/>
            <p:cNvSpPr/>
            <p:nvPr/>
          </p:nvSpPr>
          <p:spPr>
            <a:xfrm>
              <a:off x="5309616" y="5693663"/>
              <a:ext cx="1424940" cy="402590"/>
            </a:xfrm>
            <a:custGeom>
              <a:avLst/>
              <a:gdLst/>
              <a:ahLst/>
              <a:cxnLst/>
              <a:rect l="l" t="t" r="r" b="b"/>
              <a:pathLst>
                <a:path w="1424940" h="402589">
                  <a:moveTo>
                    <a:pt x="0" y="402336"/>
                  </a:moveTo>
                  <a:lnTo>
                    <a:pt x="1424939" y="402336"/>
                  </a:lnTo>
                  <a:lnTo>
                    <a:pt x="1424939" y="0"/>
                  </a:lnTo>
                  <a:lnTo>
                    <a:pt x="0" y="0"/>
                  </a:lnTo>
                  <a:lnTo>
                    <a:pt x="0" y="402336"/>
                  </a:lnTo>
                  <a:close/>
                </a:path>
              </a:pathLst>
            </a:custGeom>
            <a:ln w="12700">
              <a:solidFill>
                <a:srgbClr val="2E528F"/>
              </a:solidFill>
            </a:ln>
          </p:spPr>
          <p:txBody>
            <a:bodyPr wrap="square" lIns="0" tIns="0" rIns="0" bIns="0" rtlCol="0"/>
            <a:lstStyle/>
            <a:p>
              <a:endParaRPr/>
            </a:p>
          </p:txBody>
        </p:sp>
        <p:sp>
          <p:nvSpPr>
            <p:cNvPr id="54" name="object 54"/>
            <p:cNvSpPr/>
            <p:nvPr/>
          </p:nvSpPr>
          <p:spPr>
            <a:xfrm>
              <a:off x="6876287" y="5687568"/>
              <a:ext cx="1424940" cy="401320"/>
            </a:xfrm>
            <a:custGeom>
              <a:avLst/>
              <a:gdLst/>
              <a:ahLst/>
              <a:cxnLst/>
              <a:rect l="l" t="t" r="r" b="b"/>
              <a:pathLst>
                <a:path w="1424940" h="401320">
                  <a:moveTo>
                    <a:pt x="1424940" y="0"/>
                  </a:moveTo>
                  <a:lnTo>
                    <a:pt x="0" y="0"/>
                  </a:lnTo>
                  <a:lnTo>
                    <a:pt x="0" y="400811"/>
                  </a:lnTo>
                  <a:lnTo>
                    <a:pt x="1424940" y="400811"/>
                  </a:lnTo>
                  <a:lnTo>
                    <a:pt x="1424940" y="0"/>
                  </a:lnTo>
                  <a:close/>
                </a:path>
              </a:pathLst>
            </a:custGeom>
            <a:solidFill>
              <a:srgbClr val="DAE2F3"/>
            </a:solidFill>
          </p:spPr>
          <p:txBody>
            <a:bodyPr wrap="square" lIns="0" tIns="0" rIns="0" bIns="0" rtlCol="0"/>
            <a:lstStyle/>
            <a:p>
              <a:endParaRPr/>
            </a:p>
          </p:txBody>
        </p:sp>
        <p:sp>
          <p:nvSpPr>
            <p:cNvPr id="55" name="object 55"/>
            <p:cNvSpPr/>
            <p:nvPr/>
          </p:nvSpPr>
          <p:spPr>
            <a:xfrm>
              <a:off x="6876287" y="5687568"/>
              <a:ext cx="1424940" cy="401320"/>
            </a:xfrm>
            <a:custGeom>
              <a:avLst/>
              <a:gdLst/>
              <a:ahLst/>
              <a:cxnLst/>
              <a:rect l="l" t="t" r="r" b="b"/>
              <a:pathLst>
                <a:path w="1424940" h="401320">
                  <a:moveTo>
                    <a:pt x="0" y="400811"/>
                  </a:moveTo>
                  <a:lnTo>
                    <a:pt x="1424940" y="400811"/>
                  </a:lnTo>
                  <a:lnTo>
                    <a:pt x="1424940" y="0"/>
                  </a:lnTo>
                  <a:lnTo>
                    <a:pt x="0" y="0"/>
                  </a:lnTo>
                  <a:lnTo>
                    <a:pt x="0" y="400811"/>
                  </a:lnTo>
                  <a:close/>
                </a:path>
              </a:pathLst>
            </a:custGeom>
            <a:ln w="12700">
              <a:solidFill>
                <a:srgbClr val="2E528F"/>
              </a:solidFill>
            </a:ln>
          </p:spPr>
          <p:txBody>
            <a:bodyPr wrap="square" lIns="0" tIns="0" rIns="0" bIns="0" rtlCol="0"/>
            <a:lstStyle/>
            <a:p>
              <a:endParaRPr/>
            </a:p>
          </p:txBody>
        </p:sp>
      </p:grpSp>
      <p:sp>
        <p:nvSpPr>
          <p:cNvPr id="56" name="object 56"/>
          <p:cNvSpPr txBox="1"/>
          <p:nvPr/>
        </p:nvSpPr>
        <p:spPr>
          <a:xfrm>
            <a:off x="2078989" y="1659127"/>
            <a:ext cx="1570355" cy="698500"/>
          </a:xfrm>
          <a:prstGeom prst="rect">
            <a:avLst/>
          </a:prstGeom>
          <a:solidFill>
            <a:srgbClr val="ACB8C9">
              <a:alpha val="39999"/>
            </a:srgbClr>
          </a:solidFill>
        </p:spPr>
        <p:txBody>
          <a:bodyPr vert="horz" wrap="square" lIns="0" tIns="0" rIns="0" bIns="0" rtlCol="0">
            <a:spAutoFit/>
          </a:bodyPr>
          <a:lstStyle/>
          <a:p>
            <a:pPr marL="506095">
              <a:lnSpc>
                <a:spcPts val="2065"/>
              </a:lnSpc>
            </a:pPr>
            <a:r>
              <a:rPr sz="1800" spc="-10" dirty="0">
                <a:latin typeface="Calibri"/>
                <a:cs typeface="Calibri"/>
              </a:rPr>
              <a:t>Way</a:t>
            </a:r>
            <a:r>
              <a:rPr sz="1800" spc="-75" dirty="0">
                <a:latin typeface="Calibri"/>
                <a:cs typeface="Calibri"/>
              </a:rPr>
              <a:t> </a:t>
            </a:r>
            <a:r>
              <a:rPr sz="1800" spc="-50" dirty="0">
                <a:latin typeface="Calibri"/>
                <a:cs typeface="Calibri"/>
              </a:rPr>
              <a:t>0</a:t>
            </a:r>
            <a:endParaRPr sz="1800">
              <a:latin typeface="Calibri"/>
              <a:cs typeface="Calibri"/>
            </a:endParaRPr>
          </a:p>
        </p:txBody>
      </p:sp>
      <p:sp>
        <p:nvSpPr>
          <p:cNvPr id="57" name="object 57"/>
          <p:cNvSpPr txBox="1"/>
          <p:nvPr/>
        </p:nvSpPr>
        <p:spPr>
          <a:xfrm>
            <a:off x="3661664" y="1659127"/>
            <a:ext cx="1583055" cy="698500"/>
          </a:xfrm>
          <a:prstGeom prst="rect">
            <a:avLst/>
          </a:prstGeom>
          <a:solidFill>
            <a:srgbClr val="ACB8C9">
              <a:alpha val="39999"/>
            </a:srgbClr>
          </a:solidFill>
        </p:spPr>
        <p:txBody>
          <a:bodyPr vert="horz" wrap="square" lIns="0" tIns="0" rIns="0" bIns="0" rtlCol="0">
            <a:spAutoFit/>
          </a:bodyPr>
          <a:lstStyle/>
          <a:p>
            <a:pPr marL="455930">
              <a:lnSpc>
                <a:spcPts val="2070"/>
              </a:lnSpc>
            </a:pPr>
            <a:r>
              <a:rPr sz="1800" spc="-10" dirty="0">
                <a:latin typeface="Calibri"/>
                <a:cs typeface="Calibri"/>
              </a:rPr>
              <a:t>Way</a:t>
            </a:r>
            <a:r>
              <a:rPr sz="1800" spc="-75" dirty="0">
                <a:latin typeface="Calibri"/>
                <a:cs typeface="Calibri"/>
              </a:rPr>
              <a:t> </a:t>
            </a:r>
            <a:r>
              <a:rPr sz="1800" spc="-50" dirty="0">
                <a:latin typeface="Calibri"/>
                <a:cs typeface="Calibri"/>
              </a:rPr>
              <a:t>1</a:t>
            </a:r>
            <a:endParaRPr sz="1800">
              <a:latin typeface="Calibri"/>
              <a:cs typeface="Calibri"/>
            </a:endParaRPr>
          </a:p>
        </p:txBody>
      </p:sp>
      <p:sp>
        <p:nvSpPr>
          <p:cNvPr id="58" name="object 58"/>
          <p:cNvSpPr txBox="1"/>
          <p:nvPr/>
        </p:nvSpPr>
        <p:spPr>
          <a:xfrm>
            <a:off x="5257291" y="1659127"/>
            <a:ext cx="1578610" cy="698500"/>
          </a:xfrm>
          <a:prstGeom prst="rect">
            <a:avLst/>
          </a:prstGeom>
          <a:solidFill>
            <a:srgbClr val="ACB8C9">
              <a:alpha val="39999"/>
            </a:srgbClr>
          </a:solidFill>
        </p:spPr>
        <p:txBody>
          <a:bodyPr vert="horz" wrap="square" lIns="0" tIns="0" rIns="0" bIns="0" rtlCol="0">
            <a:spAutoFit/>
          </a:bodyPr>
          <a:lstStyle/>
          <a:p>
            <a:pPr marL="474980">
              <a:lnSpc>
                <a:spcPts val="2000"/>
              </a:lnSpc>
            </a:pPr>
            <a:r>
              <a:rPr sz="1800" spc="-10" dirty="0">
                <a:latin typeface="Calibri"/>
                <a:cs typeface="Calibri"/>
              </a:rPr>
              <a:t>Way</a:t>
            </a:r>
            <a:r>
              <a:rPr sz="1800" spc="-75" dirty="0">
                <a:latin typeface="Calibri"/>
                <a:cs typeface="Calibri"/>
              </a:rPr>
              <a:t> </a:t>
            </a:r>
            <a:r>
              <a:rPr sz="1800" spc="-50" dirty="0">
                <a:latin typeface="Calibri"/>
                <a:cs typeface="Calibri"/>
              </a:rPr>
              <a:t>2</a:t>
            </a:r>
            <a:endParaRPr sz="1800">
              <a:latin typeface="Calibri"/>
              <a:cs typeface="Calibri"/>
            </a:endParaRPr>
          </a:p>
        </p:txBody>
      </p:sp>
      <p:sp>
        <p:nvSpPr>
          <p:cNvPr id="59" name="object 59"/>
          <p:cNvSpPr txBox="1"/>
          <p:nvPr/>
        </p:nvSpPr>
        <p:spPr>
          <a:xfrm>
            <a:off x="6848347" y="1659127"/>
            <a:ext cx="1565910" cy="698500"/>
          </a:xfrm>
          <a:prstGeom prst="rect">
            <a:avLst/>
          </a:prstGeom>
          <a:solidFill>
            <a:srgbClr val="ACB8C9">
              <a:alpha val="39999"/>
            </a:srgbClr>
          </a:solidFill>
        </p:spPr>
        <p:txBody>
          <a:bodyPr vert="horz" wrap="square" lIns="0" tIns="0" rIns="0" bIns="0" rtlCol="0">
            <a:spAutoFit/>
          </a:bodyPr>
          <a:lstStyle/>
          <a:p>
            <a:pPr marL="481965">
              <a:lnSpc>
                <a:spcPts val="2065"/>
              </a:lnSpc>
            </a:pPr>
            <a:r>
              <a:rPr sz="1800" spc="-10" dirty="0">
                <a:latin typeface="Calibri"/>
                <a:cs typeface="Calibri"/>
              </a:rPr>
              <a:t>Way</a:t>
            </a:r>
            <a:r>
              <a:rPr sz="1800" spc="-75" dirty="0">
                <a:latin typeface="Calibri"/>
                <a:cs typeface="Calibri"/>
              </a:rPr>
              <a:t> </a:t>
            </a:r>
            <a:r>
              <a:rPr sz="1800" spc="-50" dirty="0">
                <a:latin typeface="Calibri"/>
                <a:cs typeface="Calibri"/>
              </a:rPr>
              <a:t>3</a:t>
            </a:r>
            <a:endParaRPr sz="1800">
              <a:latin typeface="Calibri"/>
              <a:cs typeface="Calibri"/>
            </a:endParaRPr>
          </a:p>
        </p:txBody>
      </p:sp>
      <p:sp>
        <p:nvSpPr>
          <p:cNvPr id="60" name="object 60"/>
          <p:cNvSpPr txBox="1"/>
          <p:nvPr/>
        </p:nvSpPr>
        <p:spPr>
          <a:xfrm>
            <a:off x="2142744" y="2682239"/>
            <a:ext cx="1423670" cy="401320"/>
          </a:xfrm>
          <a:prstGeom prst="rect">
            <a:avLst/>
          </a:prstGeom>
          <a:solidFill>
            <a:srgbClr val="DAE2F3"/>
          </a:solidFill>
          <a:ln w="12700">
            <a:solidFill>
              <a:srgbClr val="2E528F"/>
            </a:solidFill>
          </a:ln>
        </p:spPr>
        <p:txBody>
          <a:bodyPr vert="horz" wrap="square" lIns="0" tIns="55880" rIns="0" bIns="0" rtlCol="0">
            <a:spAutoFit/>
          </a:bodyPr>
          <a:lstStyle/>
          <a:p>
            <a:pPr marL="442595">
              <a:lnSpc>
                <a:spcPct val="100000"/>
              </a:lnSpc>
              <a:spcBef>
                <a:spcPts val="440"/>
              </a:spcBef>
            </a:pPr>
            <a:r>
              <a:rPr sz="1800" spc="-20" dirty="0">
                <a:latin typeface="Calibri"/>
                <a:cs typeface="Calibri"/>
              </a:rPr>
              <a:t>Line</a:t>
            </a:r>
            <a:endParaRPr sz="1800">
              <a:latin typeface="Calibri"/>
              <a:cs typeface="Calibri"/>
            </a:endParaRPr>
          </a:p>
        </p:txBody>
      </p:sp>
      <p:sp>
        <p:nvSpPr>
          <p:cNvPr id="61" name="object 61"/>
          <p:cNvSpPr txBox="1"/>
          <p:nvPr/>
        </p:nvSpPr>
        <p:spPr>
          <a:xfrm>
            <a:off x="9206483" y="283463"/>
            <a:ext cx="2745105" cy="810895"/>
          </a:xfrm>
          <a:prstGeom prst="rect">
            <a:avLst/>
          </a:prstGeom>
          <a:ln w="12700">
            <a:solidFill>
              <a:srgbClr val="000000"/>
            </a:solidFill>
          </a:ln>
        </p:spPr>
        <p:txBody>
          <a:bodyPr vert="horz" wrap="square" lIns="0" tIns="5715" rIns="0" bIns="0" rtlCol="0">
            <a:spAutoFit/>
          </a:bodyPr>
          <a:lstStyle/>
          <a:p>
            <a:pPr>
              <a:lnSpc>
                <a:spcPct val="100000"/>
              </a:lnSpc>
              <a:spcBef>
                <a:spcPts val="45"/>
              </a:spcBef>
            </a:pPr>
            <a:endParaRPr sz="1650">
              <a:latin typeface="Times New Roman"/>
              <a:cs typeface="Times New Roman"/>
            </a:endParaRPr>
          </a:p>
          <a:p>
            <a:pPr marL="262255">
              <a:lnSpc>
                <a:spcPct val="100000"/>
              </a:lnSpc>
            </a:pPr>
            <a:r>
              <a:rPr sz="1800" dirty="0">
                <a:latin typeface="Courier New"/>
                <a:cs typeface="Courier New"/>
              </a:rPr>
              <a:t>lb</a:t>
            </a:r>
            <a:r>
              <a:rPr sz="1800" spc="-20" dirty="0">
                <a:latin typeface="Courier New"/>
                <a:cs typeface="Courier New"/>
              </a:rPr>
              <a:t> </a:t>
            </a:r>
            <a:r>
              <a:rPr sz="1800" dirty="0">
                <a:latin typeface="Courier New"/>
                <a:cs typeface="Courier New"/>
              </a:rPr>
              <a:t>x6</a:t>
            </a:r>
            <a:r>
              <a:rPr sz="1800" spc="-20" dirty="0">
                <a:latin typeface="Courier New"/>
                <a:cs typeface="Courier New"/>
              </a:rPr>
              <a:t> </a:t>
            </a:r>
            <a:r>
              <a:rPr sz="1800" spc="-10" dirty="0">
                <a:latin typeface="Courier New"/>
                <a:cs typeface="Courier New"/>
              </a:rPr>
              <a:t>0x7fff0053</a:t>
            </a:r>
            <a:endParaRPr sz="1800">
              <a:latin typeface="Courier New"/>
              <a:cs typeface="Courier New"/>
            </a:endParaRPr>
          </a:p>
        </p:txBody>
      </p:sp>
      <p:sp>
        <p:nvSpPr>
          <p:cNvPr id="62" name="object 62"/>
          <p:cNvSpPr txBox="1"/>
          <p:nvPr/>
        </p:nvSpPr>
        <p:spPr>
          <a:xfrm>
            <a:off x="2152142" y="4840604"/>
            <a:ext cx="1383665" cy="208279"/>
          </a:xfrm>
          <a:prstGeom prst="rect">
            <a:avLst/>
          </a:prstGeom>
        </p:spPr>
        <p:txBody>
          <a:bodyPr vert="horz" wrap="square" lIns="0" tIns="12700" rIns="0" bIns="0" rtlCol="0">
            <a:spAutoFit/>
          </a:bodyPr>
          <a:lstStyle/>
          <a:p>
            <a:pPr marL="35560">
              <a:lnSpc>
                <a:spcPct val="100000"/>
              </a:lnSpc>
              <a:spcBef>
                <a:spcPts val="100"/>
              </a:spcBef>
            </a:pPr>
            <a:r>
              <a:rPr sz="1200" spc="-10" dirty="0">
                <a:latin typeface="Calibri"/>
                <a:cs typeface="Calibri"/>
              </a:rPr>
              <a:t>1,0,0x7fff10,…</a:t>
            </a:r>
            <a:endParaRPr sz="1200">
              <a:latin typeface="Calibri"/>
              <a:cs typeface="Calibri"/>
            </a:endParaRPr>
          </a:p>
        </p:txBody>
      </p:sp>
      <p:sp>
        <p:nvSpPr>
          <p:cNvPr id="63" name="object 63"/>
          <p:cNvSpPr txBox="1"/>
          <p:nvPr/>
        </p:nvSpPr>
        <p:spPr>
          <a:xfrm>
            <a:off x="3747770" y="4840604"/>
            <a:ext cx="1388110" cy="208279"/>
          </a:xfrm>
          <a:prstGeom prst="rect">
            <a:avLst/>
          </a:prstGeom>
        </p:spPr>
        <p:txBody>
          <a:bodyPr vert="horz" wrap="square" lIns="0" tIns="12700" rIns="0" bIns="0" rtlCol="0">
            <a:spAutoFit/>
          </a:bodyPr>
          <a:lstStyle/>
          <a:p>
            <a:pPr marL="34925">
              <a:lnSpc>
                <a:spcPct val="100000"/>
              </a:lnSpc>
              <a:spcBef>
                <a:spcPts val="100"/>
              </a:spcBef>
            </a:pPr>
            <a:r>
              <a:rPr sz="1200" spc="-10" dirty="0">
                <a:latin typeface="Calibri"/>
                <a:cs typeface="Calibri"/>
              </a:rPr>
              <a:t>1,0,0x000000,…</a:t>
            </a:r>
            <a:endParaRPr sz="1200">
              <a:latin typeface="Calibri"/>
              <a:cs typeface="Calibri"/>
            </a:endParaRPr>
          </a:p>
        </p:txBody>
      </p:sp>
      <p:sp>
        <p:nvSpPr>
          <p:cNvPr id="64" name="object 64"/>
          <p:cNvSpPr txBox="1"/>
          <p:nvPr/>
        </p:nvSpPr>
        <p:spPr>
          <a:xfrm>
            <a:off x="5312917" y="4829302"/>
            <a:ext cx="1398905" cy="208279"/>
          </a:xfrm>
          <a:prstGeom prst="rect">
            <a:avLst/>
          </a:prstGeom>
        </p:spPr>
        <p:txBody>
          <a:bodyPr vert="horz" wrap="square" lIns="0" tIns="12700" rIns="0" bIns="0" rtlCol="0">
            <a:spAutoFit/>
          </a:bodyPr>
          <a:lstStyle/>
          <a:p>
            <a:pPr marL="55244">
              <a:lnSpc>
                <a:spcPct val="100000"/>
              </a:lnSpc>
              <a:spcBef>
                <a:spcPts val="100"/>
              </a:spcBef>
            </a:pPr>
            <a:r>
              <a:rPr sz="1200" spc="-10" dirty="0">
                <a:latin typeface="Calibri"/>
                <a:cs typeface="Calibri"/>
              </a:rPr>
              <a:t>1,1,0x001e00,…</a:t>
            </a:r>
            <a:endParaRPr sz="1200">
              <a:latin typeface="Calibri"/>
              <a:cs typeface="Calibri"/>
            </a:endParaRPr>
          </a:p>
        </p:txBody>
      </p:sp>
      <p:sp>
        <p:nvSpPr>
          <p:cNvPr id="65" name="object 65"/>
          <p:cNvSpPr txBox="1"/>
          <p:nvPr/>
        </p:nvSpPr>
        <p:spPr>
          <a:xfrm>
            <a:off x="6870192" y="4735067"/>
            <a:ext cx="1424940" cy="401320"/>
          </a:xfrm>
          <a:prstGeom prst="rect">
            <a:avLst/>
          </a:prstGeom>
          <a:solidFill>
            <a:srgbClr val="DAE2F3"/>
          </a:solidFill>
        </p:spPr>
        <p:txBody>
          <a:bodyPr vert="horz" wrap="square" lIns="0" tIns="106680" rIns="0" bIns="0" rtlCol="0">
            <a:spAutoFit/>
          </a:bodyPr>
          <a:lstStyle/>
          <a:p>
            <a:pPr marL="46990">
              <a:lnSpc>
                <a:spcPct val="100000"/>
              </a:lnSpc>
              <a:spcBef>
                <a:spcPts val="840"/>
              </a:spcBef>
            </a:pPr>
            <a:r>
              <a:rPr sz="1200" spc="-10" dirty="0">
                <a:latin typeface="Calibri"/>
                <a:cs typeface="Calibri"/>
              </a:rPr>
              <a:t>0,0,0x7fff00,…</a:t>
            </a:r>
            <a:endParaRPr sz="1200">
              <a:latin typeface="Calibri"/>
              <a:cs typeface="Calibri"/>
            </a:endParaRPr>
          </a:p>
        </p:txBody>
      </p:sp>
      <p:grpSp>
        <p:nvGrpSpPr>
          <p:cNvPr id="66" name="object 66"/>
          <p:cNvGrpSpPr/>
          <p:nvPr/>
        </p:nvGrpSpPr>
        <p:grpSpPr>
          <a:xfrm>
            <a:off x="2066544" y="1377441"/>
            <a:ext cx="9255760" cy="5011420"/>
            <a:chOff x="2066544" y="1377441"/>
            <a:chExt cx="9255760" cy="5011420"/>
          </a:xfrm>
        </p:grpSpPr>
        <p:sp>
          <p:nvSpPr>
            <p:cNvPr id="67" name="object 67"/>
            <p:cNvSpPr/>
            <p:nvPr/>
          </p:nvSpPr>
          <p:spPr>
            <a:xfrm>
              <a:off x="6850379" y="4675632"/>
              <a:ext cx="1469390" cy="467995"/>
            </a:xfrm>
            <a:custGeom>
              <a:avLst/>
              <a:gdLst/>
              <a:ahLst/>
              <a:cxnLst/>
              <a:rect l="l" t="t" r="r" b="b"/>
              <a:pathLst>
                <a:path w="1469390" h="467995">
                  <a:moveTo>
                    <a:pt x="0" y="467868"/>
                  </a:moveTo>
                  <a:lnTo>
                    <a:pt x="1469135" y="467868"/>
                  </a:lnTo>
                  <a:lnTo>
                    <a:pt x="1469135" y="0"/>
                  </a:lnTo>
                  <a:lnTo>
                    <a:pt x="0" y="0"/>
                  </a:lnTo>
                  <a:lnTo>
                    <a:pt x="0" y="467868"/>
                  </a:lnTo>
                  <a:close/>
                </a:path>
              </a:pathLst>
            </a:custGeom>
            <a:ln w="76200">
              <a:solidFill>
                <a:srgbClr val="000000"/>
              </a:solidFill>
            </a:ln>
          </p:spPr>
          <p:txBody>
            <a:bodyPr wrap="square" lIns="0" tIns="0" rIns="0" bIns="0" rtlCol="0"/>
            <a:lstStyle/>
            <a:p>
              <a:endParaRPr/>
            </a:p>
          </p:txBody>
        </p:sp>
        <p:sp>
          <p:nvSpPr>
            <p:cNvPr id="68" name="object 68"/>
            <p:cNvSpPr/>
            <p:nvPr/>
          </p:nvSpPr>
          <p:spPr>
            <a:xfrm>
              <a:off x="7528559" y="3896868"/>
              <a:ext cx="3047365" cy="780415"/>
            </a:xfrm>
            <a:custGeom>
              <a:avLst/>
              <a:gdLst/>
              <a:ahLst/>
              <a:cxnLst/>
              <a:rect l="l" t="t" r="r" b="b"/>
              <a:pathLst>
                <a:path w="3047365" h="780414">
                  <a:moveTo>
                    <a:pt x="38100" y="665987"/>
                  </a:moveTo>
                  <a:lnTo>
                    <a:pt x="0" y="665987"/>
                  </a:lnTo>
                  <a:lnTo>
                    <a:pt x="57150" y="780287"/>
                  </a:lnTo>
                  <a:lnTo>
                    <a:pt x="104775" y="685037"/>
                  </a:lnTo>
                  <a:lnTo>
                    <a:pt x="38100" y="685037"/>
                  </a:lnTo>
                  <a:lnTo>
                    <a:pt x="38100" y="665987"/>
                  </a:lnTo>
                  <a:close/>
                </a:path>
                <a:path w="3047365" h="780414">
                  <a:moveTo>
                    <a:pt x="3047238" y="0"/>
                  </a:moveTo>
                  <a:lnTo>
                    <a:pt x="38100" y="0"/>
                  </a:lnTo>
                  <a:lnTo>
                    <a:pt x="38100" y="685037"/>
                  </a:lnTo>
                  <a:lnTo>
                    <a:pt x="76200" y="685037"/>
                  </a:lnTo>
                  <a:lnTo>
                    <a:pt x="76200" y="38099"/>
                  </a:lnTo>
                  <a:lnTo>
                    <a:pt x="57150" y="38099"/>
                  </a:lnTo>
                  <a:lnTo>
                    <a:pt x="76200" y="19049"/>
                  </a:lnTo>
                  <a:lnTo>
                    <a:pt x="3047238" y="19049"/>
                  </a:lnTo>
                  <a:lnTo>
                    <a:pt x="3047238" y="0"/>
                  </a:lnTo>
                  <a:close/>
                </a:path>
                <a:path w="3047365" h="780414">
                  <a:moveTo>
                    <a:pt x="114300" y="665987"/>
                  </a:moveTo>
                  <a:lnTo>
                    <a:pt x="76200" y="665987"/>
                  </a:lnTo>
                  <a:lnTo>
                    <a:pt x="76200" y="685037"/>
                  </a:lnTo>
                  <a:lnTo>
                    <a:pt x="104775" y="685037"/>
                  </a:lnTo>
                  <a:lnTo>
                    <a:pt x="114300" y="665987"/>
                  </a:lnTo>
                  <a:close/>
                </a:path>
                <a:path w="3047365" h="780414">
                  <a:moveTo>
                    <a:pt x="76200" y="19049"/>
                  </a:moveTo>
                  <a:lnTo>
                    <a:pt x="57150" y="38099"/>
                  </a:lnTo>
                  <a:lnTo>
                    <a:pt x="76200" y="38099"/>
                  </a:lnTo>
                  <a:lnTo>
                    <a:pt x="76200" y="19049"/>
                  </a:lnTo>
                  <a:close/>
                </a:path>
                <a:path w="3047365" h="780414">
                  <a:moveTo>
                    <a:pt x="3047238" y="19049"/>
                  </a:moveTo>
                  <a:lnTo>
                    <a:pt x="76200" y="19049"/>
                  </a:lnTo>
                  <a:lnTo>
                    <a:pt x="76200" y="38099"/>
                  </a:lnTo>
                  <a:lnTo>
                    <a:pt x="3047238" y="38099"/>
                  </a:lnTo>
                  <a:lnTo>
                    <a:pt x="3047238" y="19049"/>
                  </a:lnTo>
                  <a:close/>
                </a:path>
              </a:pathLst>
            </a:custGeom>
            <a:solidFill>
              <a:srgbClr val="000000"/>
            </a:solidFill>
          </p:spPr>
          <p:txBody>
            <a:bodyPr wrap="square" lIns="0" tIns="0" rIns="0" bIns="0" rtlCol="0"/>
            <a:lstStyle/>
            <a:p>
              <a:endParaRPr/>
            </a:p>
          </p:txBody>
        </p:sp>
        <p:sp>
          <p:nvSpPr>
            <p:cNvPr id="69" name="object 69"/>
            <p:cNvSpPr/>
            <p:nvPr/>
          </p:nvSpPr>
          <p:spPr>
            <a:xfrm>
              <a:off x="10575036" y="1383791"/>
              <a:ext cx="727075" cy="4998720"/>
            </a:xfrm>
            <a:custGeom>
              <a:avLst/>
              <a:gdLst/>
              <a:ahLst/>
              <a:cxnLst/>
              <a:rect l="l" t="t" r="r" b="b"/>
              <a:pathLst>
                <a:path w="727075" h="4998720">
                  <a:moveTo>
                    <a:pt x="726948" y="0"/>
                  </a:moveTo>
                  <a:lnTo>
                    <a:pt x="0" y="0"/>
                  </a:lnTo>
                  <a:lnTo>
                    <a:pt x="0" y="4998720"/>
                  </a:lnTo>
                  <a:lnTo>
                    <a:pt x="726948" y="4998720"/>
                  </a:lnTo>
                  <a:lnTo>
                    <a:pt x="726948" y="0"/>
                  </a:lnTo>
                  <a:close/>
                </a:path>
              </a:pathLst>
            </a:custGeom>
            <a:solidFill>
              <a:srgbClr val="4471C4"/>
            </a:solidFill>
          </p:spPr>
          <p:txBody>
            <a:bodyPr wrap="square" lIns="0" tIns="0" rIns="0" bIns="0" rtlCol="0"/>
            <a:lstStyle/>
            <a:p>
              <a:endParaRPr/>
            </a:p>
          </p:txBody>
        </p:sp>
        <p:sp>
          <p:nvSpPr>
            <p:cNvPr id="70" name="object 70"/>
            <p:cNvSpPr/>
            <p:nvPr/>
          </p:nvSpPr>
          <p:spPr>
            <a:xfrm>
              <a:off x="10575036" y="1383791"/>
              <a:ext cx="727075" cy="4998720"/>
            </a:xfrm>
            <a:custGeom>
              <a:avLst/>
              <a:gdLst/>
              <a:ahLst/>
              <a:cxnLst/>
              <a:rect l="l" t="t" r="r" b="b"/>
              <a:pathLst>
                <a:path w="727075" h="4998720">
                  <a:moveTo>
                    <a:pt x="0" y="4998720"/>
                  </a:moveTo>
                  <a:lnTo>
                    <a:pt x="726948" y="4998720"/>
                  </a:lnTo>
                  <a:lnTo>
                    <a:pt x="726948" y="0"/>
                  </a:lnTo>
                  <a:lnTo>
                    <a:pt x="0" y="0"/>
                  </a:lnTo>
                  <a:lnTo>
                    <a:pt x="0" y="4998720"/>
                  </a:lnTo>
                  <a:close/>
                </a:path>
              </a:pathLst>
            </a:custGeom>
            <a:ln w="12700">
              <a:solidFill>
                <a:srgbClr val="2E528F"/>
              </a:solidFill>
            </a:ln>
          </p:spPr>
          <p:txBody>
            <a:bodyPr wrap="square" lIns="0" tIns="0" rIns="0" bIns="0" rtlCol="0"/>
            <a:lstStyle/>
            <a:p>
              <a:endParaRPr/>
            </a:p>
          </p:txBody>
        </p:sp>
        <p:sp>
          <p:nvSpPr>
            <p:cNvPr id="71" name="object 71"/>
            <p:cNvSpPr/>
            <p:nvPr/>
          </p:nvSpPr>
          <p:spPr>
            <a:xfrm>
              <a:off x="10575798" y="3345941"/>
              <a:ext cx="727075" cy="1138555"/>
            </a:xfrm>
            <a:custGeom>
              <a:avLst/>
              <a:gdLst/>
              <a:ahLst/>
              <a:cxnLst/>
              <a:rect l="l" t="t" r="r" b="b"/>
              <a:pathLst>
                <a:path w="727075" h="1138554">
                  <a:moveTo>
                    <a:pt x="0" y="1138428"/>
                  </a:moveTo>
                  <a:lnTo>
                    <a:pt x="726948" y="1138428"/>
                  </a:lnTo>
                  <a:lnTo>
                    <a:pt x="726948" y="0"/>
                  </a:lnTo>
                  <a:lnTo>
                    <a:pt x="0" y="0"/>
                  </a:lnTo>
                  <a:lnTo>
                    <a:pt x="0" y="1138428"/>
                  </a:lnTo>
                  <a:close/>
                </a:path>
              </a:pathLst>
            </a:custGeom>
            <a:ln w="38100">
              <a:solidFill>
                <a:srgbClr val="2E528F"/>
              </a:solidFill>
            </a:ln>
          </p:spPr>
          <p:txBody>
            <a:bodyPr wrap="square" lIns="0" tIns="0" rIns="0" bIns="0" rtlCol="0"/>
            <a:lstStyle/>
            <a:p>
              <a:endParaRPr/>
            </a:p>
          </p:txBody>
        </p:sp>
        <p:sp>
          <p:nvSpPr>
            <p:cNvPr id="72" name="object 72"/>
            <p:cNvSpPr/>
            <p:nvPr/>
          </p:nvSpPr>
          <p:spPr>
            <a:xfrm>
              <a:off x="2104644" y="4695444"/>
              <a:ext cx="4645660" cy="486409"/>
            </a:xfrm>
            <a:custGeom>
              <a:avLst/>
              <a:gdLst/>
              <a:ahLst/>
              <a:cxnLst/>
              <a:rect l="l" t="t" r="r" b="b"/>
              <a:pathLst>
                <a:path w="4645659" h="486410">
                  <a:moveTo>
                    <a:pt x="3176016" y="467867"/>
                  </a:moveTo>
                  <a:lnTo>
                    <a:pt x="4645152" y="467867"/>
                  </a:lnTo>
                  <a:lnTo>
                    <a:pt x="4645152" y="0"/>
                  </a:lnTo>
                  <a:lnTo>
                    <a:pt x="3176016" y="0"/>
                  </a:lnTo>
                  <a:lnTo>
                    <a:pt x="3176016" y="467867"/>
                  </a:lnTo>
                  <a:close/>
                </a:path>
                <a:path w="4645659" h="486410">
                  <a:moveTo>
                    <a:pt x="1600200" y="486155"/>
                  </a:moveTo>
                  <a:lnTo>
                    <a:pt x="3069336" y="486155"/>
                  </a:lnTo>
                  <a:lnTo>
                    <a:pt x="3069336" y="18287"/>
                  </a:lnTo>
                  <a:lnTo>
                    <a:pt x="1600200" y="18287"/>
                  </a:lnTo>
                  <a:lnTo>
                    <a:pt x="1600200" y="486155"/>
                  </a:lnTo>
                  <a:close/>
                </a:path>
                <a:path w="4645659" h="486410">
                  <a:moveTo>
                    <a:pt x="0" y="480059"/>
                  </a:moveTo>
                  <a:lnTo>
                    <a:pt x="1469135" y="480059"/>
                  </a:lnTo>
                  <a:lnTo>
                    <a:pt x="1469135" y="12191"/>
                  </a:lnTo>
                  <a:lnTo>
                    <a:pt x="0" y="12191"/>
                  </a:lnTo>
                  <a:lnTo>
                    <a:pt x="0" y="480059"/>
                  </a:lnTo>
                  <a:close/>
                </a:path>
              </a:pathLst>
            </a:custGeom>
            <a:ln w="76200">
              <a:solidFill>
                <a:srgbClr val="000000"/>
              </a:solidFill>
            </a:ln>
          </p:spPr>
          <p:txBody>
            <a:bodyPr wrap="square" lIns="0" tIns="0" rIns="0" bIns="0" rtlCol="0"/>
            <a:lstStyle/>
            <a:p>
              <a:endParaRPr/>
            </a:p>
          </p:txBody>
        </p:sp>
        <p:sp>
          <p:nvSpPr>
            <p:cNvPr id="73" name="object 73"/>
            <p:cNvSpPr/>
            <p:nvPr/>
          </p:nvSpPr>
          <p:spPr>
            <a:xfrm>
              <a:off x="2782824" y="3896867"/>
              <a:ext cx="7793355" cy="846455"/>
            </a:xfrm>
            <a:custGeom>
              <a:avLst/>
              <a:gdLst/>
              <a:ahLst/>
              <a:cxnLst/>
              <a:rect l="l" t="t" r="r" b="b"/>
              <a:pathLst>
                <a:path w="7793355" h="846454">
                  <a:moveTo>
                    <a:pt x="7793228" y="0"/>
                  </a:moveTo>
                  <a:lnTo>
                    <a:pt x="7793228" y="0"/>
                  </a:lnTo>
                  <a:lnTo>
                    <a:pt x="38100" y="0"/>
                  </a:lnTo>
                  <a:lnTo>
                    <a:pt x="38100" y="697357"/>
                  </a:lnTo>
                  <a:lnTo>
                    <a:pt x="0" y="697357"/>
                  </a:lnTo>
                  <a:lnTo>
                    <a:pt x="57150" y="811657"/>
                  </a:lnTo>
                  <a:lnTo>
                    <a:pt x="104775" y="716407"/>
                  </a:lnTo>
                  <a:lnTo>
                    <a:pt x="114300" y="697357"/>
                  </a:lnTo>
                  <a:lnTo>
                    <a:pt x="76200" y="697357"/>
                  </a:lnTo>
                  <a:lnTo>
                    <a:pt x="76200" y="38100"/>
                  </a:lnTo>
                  <a:lnTo>
                    <a:pt x="1652016" y="38100"/>
                  </a:lnTo>
                  <a:lnTo>
                    <a:pt x="1652016" y="432054"/>
                  </a:lnTo>
                  <a:lnTo>
                    <a:pt x="1618869" y="432054"/>
                  </a:lnTo>
                  <a:lnTo>
                    <a:pt x="1618869" y="62484"/>
                  </a:lnTo>
                  <a:lnTo>
                    <a:pt x="772287" y="62484"/>
                  </a:lnTo>
                  <a:lnTo>
                    <a:pt x="772287" y="432054"/>
                  </a:lnTo>
                  <a:lnTo>
                    <a:pt x="348996" y="432054"/>
                  </a:lnTo>
                  <a:lnTo>
                    <a:pt x="1195578" y="801624"/>
                  </a:lnTo>
                  <a:lnTo>
                    <a:pt x="1652016" y="602373"/>
                  </a:lnTo>
                  <a:lnTo>
                    <a:pt x="1652016" y="732155"/>
                  </a:lnTo>
                  <a:lnTo>
                    <a:pt x="1613916" y="732155"/>
                  </a:lnTo>
                  <a:lnTo>
                    <a:pt x="1671066" y="846455"/>
                  </a:lnTo>
                  <a:lnTo>
                    <a:pt x="1718691" y="751205"/>
                  </a:lnTo>
                  <a:lnTo>
                    <a:pt x="1728216" y="732155"/>
                  </a:lnTo>
                  <a:lnTo>
                    <a:pt x="1690116" y="732155"/>
                  </a:lnTo>
                  <a:lnTo>
                    <a:pt x="1690116" y="585736"/>
                  </a:lnTo>
                  <a:lnTo>
                    <a:pt x="2042160" y="432054"/>
                  </a:lnTo>
                  <a:lnTo>
                    <a:pt x="1690116" y="432054"/>
                  </a:lnTo>
                  <a:lnTo>
                    <a:pt x="1690116" y="38100"/>
                  </a:lnTo>
                  <a:lnTo>
                    <a:pt x="3214116" y="38100"/>
                  </a:lnTo>
                  <a:lnTo>
                    <a:pt x="3214116" y="685927"/>
                  </a:lnTo>
                  <a:lnTo>
                    <a:pt x="3176016" y="685927"/>
                  </a:lnTo>
                  <a:lnTo>
                    <a:pt x="3233166" y="800227"/>
                  </a:lnTo>
                  <a:lnTo>
                    <a:pt x="3280791" y="704977"/>
                  </a:lnTo>
                  <a:lnTo>
                    <a:pt x="3290316" y="685927"/>
                  </a:lnTo>
                  <a:lnTo>
                    <a:pt x="3252216" y="685927"/>
                  </a:lnTo>
                  <a:lnTo>
                    <a:pt x="3252216" y="38100"/>
                  </a:lnTo>
                  <a:lnTo>
                    <a:pt x="4783836" y="38100"/>
                  </a:lnTo>
                  <a:lnTo>
                    <a:pt x="4783836" y="665988"/>
                  </a:lnTo>
                  <a:lnTo>
                    <a:pt x="4745736" y="665988"/>
                  </a:lnTo>
                  <a:lnTo>
                    <a:pt x="4802886" y="780288"/>
                  </a:lnTo>
                  <a:lnTo>
                    <a:pt x="4850511" y="685038"/>
                  </a:lnTo>
                  <a:lnTo>
                    <a:pt x="4860036" y="665988"/>
                  </a:lnTo>
                  <a:lnTo>
                    <a:pt x="4821936" y="665988"/>
                  </a:lnTo>
                  <a:lnTo>
                    <a:pt x="4821936" y="38100"/>
                  </a:lnTo>
                  <a:lnTo>
                    <a:pt x="7792847" y="38100"/>
                  </a:lnTo>
                  <a:lnTo>
                    <a:pt x="7792974" y="38100"/>
                  </a:lnTo>
                  <a:lnTo>
                    <a:pt x="7793228" y="38100"/>
                  </a:lnTo>
                  <a:lnTo>
                    <a:pt x="7793228" y="19050"/>
                  </a:lnTo>
                  <a:lnTo>
                    <a:pt x="7793228" y="0"/>
                  </a:lnTo>
                  <a:close/>
                </a:path>
              </a:pathLst>
            </a:custGeom>
            <a:solidFill>
              <a:srgbClr val="000000"/>
            </a:solidFill>
          </p:spPr>
          <p:txBody>
            <a:bodyPr wrap="square" lIns="0" tIns="0" rIns="0" bIns="0" rtlCol="0"/>
            <a:lstStyle/>
            <a:p>
              <a:endParaRPr/>
            </a:p>
          </p:txBody>
        </p:sp>
        <p:sp>
          <p:nvSpPr>
            <p:cNvPr id="74" name="object 74"/>
            <p:cNvSpPr/>
            <p:nvPr/>
          </p:nvSpPr>
          <p:spPr>
            <a:xfrm>
              <a:off x="3131819" y="3959352"/>
              <a:ext cx="1693545" cy="739140"/>
            </a:xfrm>
            <a:custGeom>
              <a:avLst/>
              <a:gdLst/>
              <a:ahLst/>
              <a:cxnLst/>
              <a:rect l="l" t="t" r="r" b="b"/>
              <a:pathLst>
                <a:path w="1693545" h="739139">
                  <a:moveTo>
                    <a:pt x="0" y="369570"/>
                  </a:moveTo>
                  <a:lnTo>
                    <a:pt x="423291" y="369570"/>
                  </a:lnTo>
                  <a:lnTo>
                    <a:pt x="423291" y="0"/>
                  </a:lnTo>
                  <a:lnTo>
                    <a:pt x="1269872" y="0"/>
                  </a:lnTo>
                  <a:lnTo>
                    <a:pt x="1269872" y="369570"/>
                  </a:lnTo>
                  <a:lnTo>
                    <a:pt x="1693164" y="369570"/>
                  </a:lnTo>
                  <a:lnTo>
                    <a:pt x="846582" y="739140"/>
                  </a:lnTo>
                  <a:lnTo>
                    <a:pt x="0" y="369570"/>
                  </a:lnTo>
                  <a:close/>
                </a:path>
              </a:pathLst>
            </a:custGeom>
            <a:ln w="12700">
              <a:solidFill>
                <a:srgbClr val="000000"/>
              </a:solidFill>
            </a:ln>
          </p:spPr>
          <p:txBody>
            <a:bodyPr wrap="square" lIns="0" tIns="0" rIns="0" bIns="0" rtlCol="0"/>
            <a:lstStyle/>
            <a:p>
              <a:endParaRPr/>
            </a:p>
          </p:txBody>
        </p:sp>
      </p:grpSp>
      <p:grpSp>
        <p:nvGrpSpPr>
          <p:cNvPr id="75" name="object 75"/>
          <p:cNvGrpSpPr/>
          <p:nvPr/>
        </p:nvGrpSpPr>
        <p:grpSpPr>
          <a:xfrm>
            <a:off x="-6350" y="2357373"/>
            <a:ext cx="1024890" cy="4133850"/>
            <a:chOff x="-6350" y="2357373"/>
            <a:chExt cx="1024890" cy="4133850"/>
          </a:xfrm>
        </p:grpSpPr>
        <p:sp>
          <p:nvSpPr>
            <p:cNvPr id="76" name="object 76"/>
            <p:cNvSpPr/>
            <p:nvPr/>
          </p:nvSpPr>
          <p:spPr>
            <a:xfrm>
              <a:off x="0" y="2363723"/>
              <a:ext cx="1012190" cy="4121150"/>
            </a:xfrm>
            <a:custGeom>
              <a:avLst/>
              <a:gdLst/>
              <a:ahLst/>
              <a:cxnLst/>
              <a:rect l="l" t="t" r="r" b="b"/>
              <a:pathLst>
                <a:path w="1012190" h="4121150">
                  <a:moveTo>
                    <a:pt x="1011935" y="0"/>
                  </a:moveTo>
                  <a:lnTo>
                    <a:pt x="0" y="0"/>
                  </a:lnTo>
                  <a:lnTo>
                    <a:pt x="0" y="4120896"/>
                  </a:lnTo>
                  <a:lnTo>
                    <a:pt x="1011935" y="4120896"/>
                  </a:lnTo>
                  <a:lnTo>
                    <a:pt x="1011935" y="0"/>
                  </a:lnTo>
                  <a:close/>
                </a:path>
              </a:pathLst>
            </a:custGeom>
            <a:solidFill>
              <a:srgbClr val="4471C4"/>
            </a:solidFill>
          </p:spPr>
          <p:txBody>
            <a:bodyPr wrap="square" lIns="0" tIns="0" rIns="0" bIns="0" rtlCol="0"/>
            <a:lstStyle/>
            <a:p>
              <a:endParaRPr/>
            </a:p>
          </p:txBody>
        </p:sp>
        <p:sp>
          <p:nvSpPr>
            <p:cNvPr id="77" name="object 77"/>
            <p:cNvSpPr/>
            <p:nvPr/>
          </p:nvSpPr>
          <p:spPr>
            <a:xfrm>
              <a:off x="0" y="2363723"/>
              <a:ext cx="1012190" cy="4121150"/>
            </a:xfrm>
            <a:custGeom>
              <a:avLst/>
              <a:gdLst/>
              <a:ahLst/>
              <a:cxnLst/>
              <a:rect l="l" t="t" r="r" b="b"/>
              <a:pathLst>
                <a:path w="1012190" h="4121150">
                  <a:moveTo>
                    <a:pt x="0" y="4120896"/>
                  </a:moveTo>
                  <a:lnTo>
                    <a:pt x="1011935" y="4120896"/>
                  </a:lnTo>
                  <a:lnTo>
                    <a:pt x="1011935" y="0"/>
                  </a:lnTo>
                  <a:lnTo>
                    <a:pt x="0" y="0"/>
                  </a:lnTo>
                </a:path>
              </a:pathLst>
            </a:custGeom>
            <a:ln w="12700">
              <a:solidFill>
                <a:srgbClr val="2E528F"/>
              </a:solidFill>
            </a:ln>
          </p:spPr>
          <p:txBody>
            <a:bodyPr wrap="square" lIns="0" tIns="0" rIns="0" bIns="0" rtlCol="0"/>
            <a:lstStyle/>
            <a:p>
              <a:endParaRPr/>
            </a:p>
          </p:txBody>
        </p:sp>
      </p:grpSp>
      <p:sp>
        <p:nvSpPr>
          <p:cNvPr id="78" name="object 78"/>
          <p:cNvSpPr txBox="1"/>
          <p:nvPr/>
        </p:nvSpPr>
        <p:spPr>
          <a:xfrm>
            <a:off x="0" y="4131945"/>
            <a:ext cx="1005840" cy="574040"/>
          </a:xfrm>
          <a:prstGeom prst="rect">
            <a:avLst/>
          </a:prstGeom>
        </p:spPr>
        <p:txBody>
          <a:bodyPr vert="horz" wrap="square" lIns="0" tIns="12700" rIns="0" bIns="0" rtlCol="0">
            <a:spAutoFit/>
          </a:bodyPr>
          <a:lstStyle/>
          <a:p>
            <a:pPr marL="43180" marR="121285" indent="-635">
              <a:lnSpc>
                <a:spcPct val="100000"/>
              </a:lnSpc>
              <a:spcBef>
                <a:spcPts val="100"/>
              </a:spcBef>
            </a:pPr>
            <a:r>
              <a:rPr sz="1800" b="1" spc="-20" dirty="0">
                <a:latin typeface="Calibri"/>
                <a:cs typeface="Calibri"/>
              </a:rPr>
              <a:t>ache </a:t>
            </a:r>
            <a:r>
              <a:rPr sz="1800" b="1" spc="-10" dirty="0">
                <a:latin typeface="Calibri"/>
                <a:cs typeface="Calibri"/>
              </a:rPr>
              <a:t>ontroller</a:t>
            </a:r>
            <a:endParaRPr sz="1800">
              <a:latin typeface="Calibri"/>
              <a:cs typeface="Calibri"/>
            </a:endParaRPr>
          </a:p>
        </p:txBody>
      </p:sp>
      <p:sp>
        <p:nvSpPr>
          <p:cNvPr id="79" name="object 79"/>
          <p:cNvSpPr txBox="1"/>
          <p:nvPr/>
        </p:nvSpPr>
        <p:spPr>
          <a:xfrm>
            <a:off x="-52601" y="1504569"/>
            <a:ext cx="453390" cy="239395"/>
          </a:xfrm>
          <a:prstGeom prst="rect">
            <a:avLst/>
          </a:prstGeom>
        </p:spPr>
        <p:txBody>
          <a:bodyPr vert="horz" wrap="square" lIns="0" tIns="13335" rIns="0" bIns="0" rtlCol="0">
            <a:spAutoFit/>
          </a:bodyPr>
          <a:lstStyle/>
          <a:p>
            <a:pPr marL="12700">
              <a:lnSpc>
                <a:spcPct val="100000"/>
              </a:lnSpc>
              <a:spcBef>
                <a:spcPts val="105"/>
              </a:spcBef>
            </a:pPr>
            <a:r>
              <a:rPr sz="1400" spc="-20" dirty="0">
                <a:latin typeface="Courier New"/>
                <a:cs typeface="Courier New"/>
              </a:rPr>
              <a:t>0011</a:t>
            </a:r>
            <a:endParaRPr sz="1400">
              <a:latin typeface="Courier New"/>
              <a:cs typeface="Courier New"/>
            </a:endParaRPr>
          </a:p>
        </p:txBody>
      </p:sp>
      <p:sp>
        <p:nvSpPr>
          <p:cNvPr id="80" name="object 80"/>
          <p:cNvSpPr/>
          <p:nvPr/>
        </p:nvSpPr>
        <p:spPr>
          <a:xfrm>
            <a:off x="0" y="1784476"/>
            <a:ext cx="417830" cy="6350"/>
          </a:xfrm>
          <a:custGeom>
            <a:avLst/>
            <a:gdLst/>
            <a:ahLst/>
            <a:cxnLst/>
            <a:rect l="l" t="t" r="r" b="b"/>
            <a:pathLst>
              <a:path w="417830" h="6350">
                <a:moveTo>
                  <a:pt x="417372" y="0"/>
                </a:moveTo>
                <a:lnTo>
                  <a:pt x="0" y="0"/>
                </a:lnTo>
                <a:lnTo>
                  <a:pt x="0" y="6350"/>
                </a:lnTo>
                <a:lnTo>
                  <a:pt x="417372" y="6350"/>
                </a:lnTo>
                <a:lnTo>
                  <a:pt x="417372" y="0"/>
                </a:lnTo>
                <a:close/>
              </a:path>
            </a:pathLst>
          </a:custGeom>
          <a:solidFill>
            <a:srgbClr val="4471C4"/>
          </a:solidFill>
        </p:spPr>
        <p:txBody>
          <a:bodyPr wrap="square" lIns="0" tIns="0" rIns="0" bIns="0" rtlCol="0"/>
          <a:lstStyle/>
          <a:p>
            <a:endParaRPr/>
          </a:p>
        </p:txBody>
      </p:sp>
      <p:sp>
        <p:nvSpPr>
          <p:cNvPr id="81" name="object 81"/>
          <p:cNvSpPr txBox="1"/>
          <p:nvPr/>
        </p:nvSpPr>
        <p:spPr>
          <a:xfrm>
            <a:off x="10414" y="1828876"/>
            <a:ext cx="294640" cy="454025"/>
          </a:xfrm>
          <a:prstGeom prst="rect">
            <a:avLst/>
          </a:prstGeom>
        </p:spPr>
        <p:txBody>
          <a:bodyPr vert="horz" wrap="square" lIns="0" tIns="13335" rIns="0" bIns="0" rtlCol="0">
            <a:spAutoFit/>
          </a:bodyPr>
          <a:lstStyle/>
          <a:p>
            <a:pPr marL="12700">
              <a:lnSpc>
                <a:spcPct val="100000"/>
              </a:lnSpc>
              <a:spcBef>
                <a:spcPts val="105"/>
              </a:spcBef>
            </a:pPr>
            <a:r>
              <a:rPr sz="1400" spc="-20" dirty="0">
                <a:latin typeface="Calibri"/>
                <a:cs typeface="Calibri"/>
              </a:rPr>
              <a:t>fset</a:t>
            </a:r>
            <a:endParaRPr sz="1400">
              <a:latin typeface="Calibri"/>
              <a:cs typeface="Calibri"/>
            </a:endParaRPr>
          </a:p>
          <a:p>
            <a:pPr marL="21590">
              <a:lnSpc>
                <a:spcPct val="100000"/>
              </a:lnSpc>
              <a:spcBef>
                <a:spcPts val="5"/>
              </a:spcBef>
            </a:pPr>
            <a:r>
              <a:rPr sz="1400" dirty="0">
                <a:latin typeface="Calibri"/>
                <a:cs typeface="Calibri"/>
              </a:rPr>
              <a:t>9</a:t>
            </a:r>
            <a:endParaRPr sz="1400">
              <a:latin typeface="Calibri"/>
              <a:cs typeface="Calibri"/>
            </a:endParaRPr>
          </a:p>
        </p:txBody>
      </p:sp>
      <p:sp>
        <p:nvSpPr>
          <p:cNvPr id="82" name="object 82"/>
          <p:cNvSpPr/>
          <p:nvPr/>
        </p:nvSpPr>
        <p:spPr>
          <a:xfrm>
            <a:off x="0" y="1785873"/>
            <a:ext cx="455930" cy="577850"/>
          </a:xfrm>
          <a:custGeom>
            <a:avLst/>
            <a:gdLst/>
            <a:ahLst/>
            <a:cxnLst/>
            <a:rect l="l" t="t" r="r" b="b"/>
            <a:pathLst>
              <a:path w="455930" h="577850">
                <a:moveTo>
                  <a:pt x="411200" y="501650"/>
                </a:moveTo>
                <a:lnTo>
                  <a:pt x="379450" y="501650"/>
                </a:lnTo>
                <a:lnTo>
                  <a:pt x="417550" y="577850"/>
                </a:lnTo>
                <a:lnTo>
                  <a:pt x="449300" y="514350"/>
                </a:lnTo>
                <a:lnTo>
                  <a:pt x="411200" y="514350"/>
                </a:lnTo>
                <a:lnTo>
                  <a:pt x="411200" y="501650"/>
                </a:lnTo>
                <a:close/>
              </a:path>
              <a:path w="455930" h="577850">
                <a:moveTo>
                  <a:pt x="411200" y="6350"/>
                </a:moveTo>
                <a:lnTo>
                  <a:pt x="411200" y="514350"/>
                </a:lnTo>
                <a:lnTo>
                  <a:pt x="423900" y="514350"/>
                </a:lnTo>
                <a:lnTo>
                  <a:pt x="423900" y="12700"/>
                </a:lnTo>
                <a:lnTo>
                  <a:pt x="417550" y="12700"/>
                </a:lnTo>
                <a:lnTo>
                  <a:pt x="411200" y="6350"/>
                </a:lnTo>
                <a:close/>
              </a:path>
              <a:path w="455930" h="577850">
                <a:moveTo>
                  <a:pt x="455650" y="501650"/>
                </a:moveTo>
                <a:lnTo>
                  <a:pt x="423900" y="501650"/>
                </a:lnTo>
                <a:lnTo>
                  <a:pt x="423900" y="514350"/>
                </a:lnTo>
                <a:lnTo>
                  <a:pt x="449300" y="514350"/>
                </a:lnTo>
                <a:lnTo>
                  <a:pt x="455650" y="501650"/>
                </a:lnTo>
                <a:close/>
              </a:path>
              <a:path w="455930" h="577850">
                <a:moveTo>
                  <a:pt x="423900" y="0"/>
                </a:moveTo>
                <a:lnTo>
                  <a:pt x="0" y="0"/>
                </a:lnTo>
                <a:lnTo>
                  <a:pt x="0" y="12700"/>
                </a:lnTo>
                <a:lnTo>
                  <a:pt x="411200" y="12700"/>
                </a:lnTo>
                <a:lnTo>
                  <a:pt x="411200" y="6350"/>
                </a:lnTo>
                <a:lnTo>
                  <a:pt x="423900" y="6350"/>
                </a:lnTo>
                <a:lnTo>
                  <a:pt x="423900" y="0"/>
                </a:lnTo>
                <a:close/>
              </a:path>
              <a:path w="455930" h="577850">
                <a:moveTo>
                  <a:pt x="423900" y="6350"/>
                </a:moveTo>
                <a:lnTo>
                  <a:pt x="411200" y="6350"/>
                </a:lnTo>
                <a:lnTo>
                  <a:pt x="417550" y="12700"/>
                </a:lnTo>
                <a:lnTo>
                  <a:pt x="423900" y="12700"/>
                </a:lnTo>
                <a:lnTo>
                  <a:pt x="423900" y="6350"/>
                </a:lnTo>
                <a:close/>
              </a:path>
            </a:pathLst>
          </a:custGeom>
          <a:solidFill>
            <a:srgbClr val="4471C4"/>
          </a:solidFill>
        </p:spPr>
        <p:txBody>
          <a:bodyPr wrap="square" lIns="0" tIns="0" rIns="0" bIns="0" rtlCol="0"/>
          <a:lstStyle/>
          <a:p>
            <a:endParaRPr/>
          </a:p>
        </p:txBody>
      </p:sp>
      <p:sp>
        <p:nvSpPr>
          <p:cNvPr id="83" name="object 83"/>
          <p:cNvSpPr txBox="1"/>
          <p:nvPr/>
        </p:nvSpPr>
        <p:spPr>
          <a:xfrm>
            <a:off x="9854310" y="5227849"/>
            <a:ext cx="607695" cy="1155065"/>
          </a:xfrm>
          <a:prstGeom prst="rect">
            <a:avLst/>
          </a:prstGeom>
        </p:spPr>
        <p:txBody>
          <a:bodyPr vert="horz" wrap="square" lIns="0" tIns="118110" rIns="0" bIns="0" rtlCol="0">
            <a:spAutoFit/>
          </a:bodyPr>
          <a:lstStyle/>
          <a:p>
            <a:pPr marL="12700">
              <a:lnSpc>
                <a:spcPct val="100000"/>
              </a:lnSpc>
              <a:spcBef>
                <a:spcPts val="930"/>
              </a:spcBef>
            </a:pPr>
            <a:r>
              <a:rPr sz="1800" dirty="0">
                <a:latin typeface="Calibri"/>
                <a:cs typeface="Calibri"/>
              </a:rPr>
              <a:t>Byte</a:t>
            </a:r>
            <a:r>
              <a:rPr sz="1800" spc="-45" dirty="0">
                <a:latin typeface="Calibri"/>
                <a:cs typeface="Calibri"/>
              </a:rPr>
              <a:t> </a:t>
            </a:r>
            <a:r>
              <a:rPr sz="1800" spc="-50" dirty="0">
                <a:latin typeface="Calibri"/>
                <a:cs typeface="Calibri"/>
              </a:rPr>
              <a:t>2</a:t>
            </a:r>
            <a:endParaRPr sz="1800">
              <a:latin typeface="Calibri"/>
              <a:cs typeface="Calibri"/>
            </a:endParaRPr>
          </a:p>
          <a:p>
            <a:pPr marL="12700">
              <a:lnSpc>
                <a:spcPct val="100000"/>
              </a:lnSpc>
              <a:spcBef>
                <a:spcPts val="835"/>
              </a:spcBef>
            </a:pPr>
            <a:r>
              <a:rPr sz="1800" dirty="0">
                <a:latin typeface="Calibri"/>
                <a:cs typeface="Calibri"/>
              </a:rPr>
              <a:t>Byte</a:t>
            </a:r>
            <a:r>
              <a:rPr sz="1800" spc="-40" dirty="0">
                <a:latin typeface="Calibri"/>
                <a:cs typeface="Calibri"/>
              </a:rPr>
              <a:t> </a:t>
            </a:r>
            <a:r>
              <a:rPr sz="1800" spc="-50" dirty="0">
                <a:latin typeface="Calibri"/>
                <a:cs typeface="Calibri"/>
              </a:rPr>
              <a:t>1</a:t>
            </a:r>
            <a:endParaRPr sz="1800">
              <a:latin typeface="Calibri"/>
              <a:cs typeface="Calibri"/>
            </a:endParaRPr>
          </a:p>
          <a:p>
            <a:pPr marL="12700">
              <a:lnSpc>
                <a:spcPct val="100000"/>
              </a:lnSpc>
              <a:spcBef>
                <a:spcPts val="745"/>
              </a:spcBef>
            </a:pPr>
            <a:r>
              <a:rPr sz="1800" dirty="0">
                <a:latin typeface="Calibri"/>
                <a:cs typeface="Calibri"/>
              </a:rPr>
              <a:t>Byte</a:t>
            </a:r>
            <a:r>
              <a:rPr sz="1800" spc="-40" dirty="0">
                <a:latin typeface="Calibri"/>
                <a:cs typeface="Calibri"/>
              </a:rPr>
              <a:t> </a:t>
            </a:r>
            <a:r>
              <a:rPr sz="1800" spc="-50" dirty="0">
                <a:latin typeface="Calibri"/>
                <a:cs typeface="Calibri"/>
              </a:rPr>
              <a:t>0</a:t>
            </a:r>
            <a:endParaRPr sz="1800">
              <a:latin typeface="Calibri"/>
              <a:cs typeface="Calibri"/>
            </a:endParaRPr>
          </a:p>
        </p:txBody>
      </p:sp>
      <p:sp>
        <p:nvSpPr>
          <p:cNvPr id="84" name="object 84"/>
          <p:cNvSpPr txBox="1"/>
          <p:nvPr/>
        </p:nvSpPr>
        <p:spPr>
          <a:xfrm>
            <a:off x="9981183" y="2778405"/>
            <a:ext cx="254000" cy="302260"/>
          </a:xfrm>
          <a:prstGeom prst="rect">
            <a:avLst/>
          </a:prstGeom>
        </p:spPr>
        <p:txBody>
          <a:bodyPr vert="vert270" wrap="square" lIns="0" tIns="0" rIns="0" bIns="0" rtlCol="0">
            <a:spAutoFit/>
          </a:bodyPr>
          <a:lstStyle/>
          <a:p>
            <a:pPr marL="12700">
              <a:lnSpc>
                <a:spcPts val="1810"/>
              </a:lnSpc>
            </a:pPr>
            <a:r>
              <a:rPr sz="1800" dirty="0">
                <a:latin typeface="Calibri"/>
                <a:cs typeface="Calibri"/>
              </a:rPr>
              <a:t>.</a:t>
            </a:r>
            <a:r>
              <a:rPr sz="1800" spc="-5" dirty="0">
                <a:latin typeface="Calibri"/>
                <a:cs typeface="Calibri"/>
              </a:rPr>
              <a:t> </a:t>
            </a:r>
            <a:r>
              <a:rPr sz="1800" dirty="0">
                <a:latin typeface="Calibri"/>
                <a:cs typeface="Calibri"/>
              </a:rPr>
              <a:t>. </a:t>
            </a:r>
            <a:r>
              <a:rPr sz="1800" spc="-50" dirty="0">
                <a:latin typeface="Calibri"/>
                <a:cs typeface="Calibri"/>
              </a:rPr>
              <a:t>.</a:t>
            </a:r>
            <a:endParaRPr sz="1800">
              <a:latin typeface="Calibri"/>
              <a:cs typeface="Calibri"/>
            </a:endParaRPr>
          </a:p>
        </p:txBody>
      </p:sp>
      <p:sp>
        <p:nvSpPr>
          <p:cNvPr id="85" name="object 85"/>
          <p:cNvSpPr txBox="1"/>
          <p:nvPr/>
        </p:nvSpPr>
        <p:spPr>
          <a:xfrm>
            <a:off x="9785984" y="1337817"/>
            <a:ext cx="68834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Byte</a:t>
            </a:r>
            <a:r>
              <a:rPr sz="1800" spc="-35" dirty="0">
                <a:latin typeface="Calibri"/>
                <a:cs typeface="Calibri"/>
              </a:rPr>
              <a:t> </a:t>
            </a:r>
            <a:r>
              <a:rPr sz="1800" spc="-50" dirty="0">
                <a:latin typeface="Calibri"/>
                <a:cs typeface="Calibri"/>
              </a:rPr>
              <a:t>M</a:t>
            </a:r>
            <a:endParaRPr sz="1800">
              <a:latin typeface="Calibri"/>
              <a:cs typeface="Calibri"/>
            </a:endParaRPr>
          </a:p>
        </p:txBody>
      </p:sp>
      <p:sp>
        <p:nvSpPr>
          <p:cNvPr id="86" name="object 86"/>
          <p:cNvSpPr txBox="1"/>
          <p:nvPr/>
        </p:nvSpPr>
        <p:spPr>
          <a:xfrm>
            <a:off x="9981183" y="4828819"/>
            <a:ext cx="254000" cy="302260"/>
          </a:xfrm>
          <a:prstGeom prst="rect">
            <a:avLst/>
          </a:prstGeom>
        </p:spPr>
        <p:txBody>
          <a:bodyPr vert="vert270" wrap="square" lIns="0" tIns="0" rIns="0" bIns="0" rtlCol="0">
            <a:spAutoFit/>
          </a:bodyPr>
          <a:lstStyle/>
          <a:p>
            <a:pPr marL="12700">
              <a:lnSpc>
                <a:spcPts val="1810"/>
              </a:lnSpc>
            </a:pPr>
            <a:r>
              <a:rPr sz="1800" dirty="0">
                <a:latin typeface="Calibri"/>
                <a:cs typeface="Calibri"/>
              </a:rPr>
              <a:t>.</a:t>
            </a:r>
            <a:r>
              <a:rPr sz="1800" spc="-5" dirty="0">
                <a:latin typeface="Calibri"/>
                <a:cs typeface="Calibri"/>
              </a:rPr>
              <a:t> </a:t>
            </a:r>
            <a:r>
              <a:rPr sz="1800" dirty="0">
                <a:latin typeface="Calibri"/>
                <a:cs typeface="Calibri"/>
              </a:rPr>
              <a:t>. </a:t>
            </a:r>
            <a:r>
              <a:rPr sz="1800" spc="-50" dirty="0">
                <a:latin typeface="Calibri"/>
                <a:cs typeface="Calibri"/>
              </a:rPr>
              <a:t>.</a:t>
            </a:r>
            <a:endParaRPr sz="1800">
              <a:latin typeface="Calibri"/>
              <a:cs typeface="Calibri"/>
            </a:endParaRPr>
          </a:p>
        </p:txBody>
      </p:sp>
      <p:sp>
        <p:nvSpPr>
          <p:cNvPr id="87" name="object 87"/>
          <p:cNvSpPr txBox="1"/>
          <p:nvPr/>
        </p:nvSpPr>
        <p:spPr>
          <a:xfrm>
            <a:off x="11356213" y="3311161"/>
            <a:ext cx="528320" cy="1284605"/>
          </a:xfrm>
          <a:prstGeom prst="rect">
            <a:avLst/>
          </a:prstGeom>
        </p:spPr>
        <p:txBody>
          <a:bodyPr vert="vert270" wrap="square" lIns="0" tIns="0" rIns="0" bIns="0" rtlCol="0">
            <a:spAutoFit/>
          </a:bodyPr>
          <a:lstStyle/>
          <a:p>
            <a:pPr marL="12700">
              <a:lnSpc>
                <a:spcPts val="1810"/>
              </a:lnSpc>
            </a:pPr>
            <a:r>
              <a:rPr sz="1800" dirty="0">
                <a:latin typeface="Calibri"/>
                <a:cs typeface="Calibri"/>
              </a:rPr>
              <a:t>32</a:t>
            </a:r>
            <a:r>
              <a:rPr sz="1800" spc="-20" dirty="0">
                <a:latin typeface="Calibri"/>
                <a:cs typeface="Calibri"/>
              </a:rPr>
              <a:t> </a:t>
            </a:r>
            <a:r>
              <a:rPr sz="1800" dirty="0">
                <a:latin typeface="Calibri"/>
                <a:cs typeface="Calibri"/>
              </a:rPr>
              <a:t>Byte</a:t>
            </a:r>
            <a:r>
              <a:rPr sz="1800" spc="-20" dirty="0">
                <a:latin typeface="Calibri"/>
                <a:cs typeface="Calibri"/>
              </a:rPr>
              <a:t> Block</a:t>
            </a:r>
            <a:endParaRPr sz="1800">
              <a:latin typeface="Calibri"/>
              <a:cs typeface="Calibri"/>
            </a:endParaRPr>
          </a:p>
          <a:p>
            <a:pPr marL="12700">
              <a:lnSpc>
                <a:spcPct val="100000"/>
              </a:lnSpc>
            </a:pPr>
            <a:r>
              <a:rPr sz="1800" dirty="0">
                <a:latin typeface="Calibri"/>
                <a:cs typeface="Calibri"/>
              </a:rPr>
              <a:t>@</a:t>
            </a:r>
            <a:r>
              <a:rPr sz="1800" spc="10" dirty="0">
                <a:latin typeface="Calibri"/>
                <a:cs typeface="Calibri"/>
              </a:rPr>
              <a:t> </a:t>
            </a:r>
            <a:r>
              <a:rPr sz="1800" spc="-10" dirty="0">
                <a:latin typeface="Calibri"/>
                <a:cs typeface="Calibri"/>
              </a:rPr>
              <a:t>0x7fff0000</a:t>
            </a:r>
            <a:endParaRPr sz="1800">
              <a:latin typeface="Calibri"/>
              <a:cs typeface="Calibri"/>
            </a:endParaRPr>
          </a:p>
        </p:txBody>
      </p:sp>
      <p:sp>
        <p:nvSpPr>
          <p:cNvPr id="88" name="object 88"/>
          <p:cNvSpPr txBox="1"/>
          <p:nvPr/>
        </p:nvSpPr>
        <p:spPr>
          <a:xfrm>
            <a:off x="3748785" y="3935095"/>
            <a:ext cx="46037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Calibri"/>
                <a:cs typeface="Calibri"/>
              </a:rPr>
              <a:t>Evict</a:t>
            </a:r>
            <a:endParaRPr sz="1800">
              <a:latin typeface="Calibri"/>
              <a:cs typeface="Calibri"/>
            </a:endParaRPr>
          </a:p>
        </p:txBody>
      </p:sp>
      <p:sp>
        <p:nvSpPr>
          <p:cNvPr id="89" name="object 89"/>
          <p:cNvSpPr txBox="1"/>
          <p:nvPr/>
        </p:nvSpPr>
        <p:spPr>
          <a:xfrm>
            <a:off x="3661664" y="4209110"/>
            <a:ext cx="1583055" cy="300355"/>
          </a:xfrm>
          <a:prstGeom prst="rect">
            <a:avLst/>
          </a:prstGeom>
        </p:spPr>
        <p:txBody>
          <a:bodyPr vert="horz" wrap="square" lIns="0" tIns="12700" rIns="0" bIns="0" rtlCol="0">
            <a:spAutoFit/>
          </a:bodyPr>
          <a:lstStyle/>
          <a:p>
            <a:pPr marL="99695">
              <a:lnSpc>
                <a:spcPct val="100000"/>
              </a:lnSpc>
              <a:spcBef>
                <a:spcPts val="100"/>
              </a:spcBef>
            </a:pPr>
            <a:r>
              <a:rPr sz="1800" spc="-20" dirty="0">
                <a:solidFill>
                  <a:srgbClr val="FFFFFF"/>
                </a:solidFill>
                <a:latin typeface="Calibri"/>
                <a:cs typeface="Calibri"/>
              </a:rPr>
              <a:t>Next</a:t>
            </a:r>
            <a:endParaRPr sz="1800">
              <a:latin typeface="Calibri"/>
              <a:cs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4215" y="433832"/>
            <a:ext cx="8647430" cy="696595"/>
          </a:xfrm>
          <a:prstGeom prst="rect">
            <a:avLst/>
          </a:prstGeom>
        </p:spPr>
        <p:txBody>
          <a:bodyPr vert="horz" wrap="square" lIns="0" tIns="13335" rIns="0" bIns="0" rtlCol="0">
            <a:spAutoFit/>
          </a:bodyPr>
          <a:lstStyle/>
          <a:p>
            <a:pPr marL="12700">
              <a:lnSpc>
                <a:spcPct val="100000"/>
              </a:lnSpc>
              <a:spcBef>
                <a:spcPts val="105"/>
              </a:spcBef>
            </a:pPr>
            <a:r>
              <a:rPr spc="-10" dirty="0"/>
              <a:t>Non-</a:t>
            </a:r>
            <a:r>
              <a:rPr dirty="0"/>
              <a:t>blocking</a:t>
            </a:r>
            <a:r>
              <a:rPr spc="-55" dirty="0"/>
              <a:t> </a:t>
            </a:r>
            <a:r>
              <a:rPr dirty="0"/>
              <a:t>Writes</a:t>
            </a:r>
            <a:r>
              <a:rPr spc="-80" dirty="0"/>
              <a:t> </a:t>
            </a:r>
            <a:r>
              <a:rPr dirty="0"/>
              <a:t>&amp;</a:t>
            </a:r>
            <a:r>
              <a:rPr spc="-80" dirty="0"/>
              <a:t> </a:t>
            </a:r>
            <a:r>
              <a:rPr dirty="0"/>
              <a:t>Write</a:t>
            </a:r>
            <a:r>
              <a:rPr spc="-75" dirty="0"/>
              <a:t> </a:t>
            </a:r>
            <a:r>
              <a:rPr spc="-10" dirty="0"/>
              <a:t>Buffering</a:t>
            </a:r>
          </a:p>
        </p:txBody>
      </p:sp>
      <p:grpSp>
        <p:nvGrpSpPr>
          <p:cNvPr id="3" name="object 3"/>
          <p:cNvGrpSpPr/>
          <p:nvPr/>
        </p:nvGrpSpPr>
        <p:grpSpPr>
          <a:xfrm>
            <a:off x="10568685" y="1371346"/>
            <a:ext cx="739775" cy="5011420"/>
            <a:chOff x="10568685" y="1371346"/>
            <a:chExt cx="739775" cy="5011420"/>
          </a:xfrm>
        </p:grpSpPr>
        <p:sp>
          <p:nvSpPr>
            <p:cNvPr id="4" name="object 4"/>
            <p:cNvSpPr/>
            <p:nvPr/>
          </p:nvSpPr>
          <p:spPr>
            <a:xfrm>
              <a:off x="10575035" y="1377696"/>
              <a:ext cx="727075" cy="4998720"/>
            </a:xfrm>
            <a:custGeom>
              <a:avLst/>
              <a:gdLst/>
              <a:ahLst/>
              <a:cxnLst/>
              <a:rect l="l" t="t" r="r" b="b"/>
              <a:pathLst>
                <a:path w="727075" h="4998720">
                  <a:moveTo>
                    <a:pt x="726948" y="0"/>
                  </a:moveTo>
                  <a:lnTo>
                    <a:pt x="0" y="0"/>
                  </a:lnTo>
                  <a:lnTo>
                    <a:pt x="0" y="4998720"/>
                  </a:lnTo>
                  <a:lnTo>
                    <a:pt x="726948" y="4998720"/>
                  </a:lnTo>
                  <a:lnTo>
                    <a:pt x="726948" y="0"/>
                  </a:lnTo>
                  <a:close/>
                </a:path>
              </a:pathLst>
            </a:custGeom>
            <a:solidFill>
              <a:srgbClr val="4471C4"/>
            </a:solidFill>
          </p:spPr>
          <p:txBody>
            <a:bodyPr wrap="square" lIns="0" tIns="0" rIns="0" bIns="0" rtlCol="0"/>
            <a:lstStyle/>
            <a:p>
              <a:endParaRPr/>
            </a:p>
          </p:txBody>
        </p:sp>
        <p:sp>
          <p:nvSpPr>
            <p:cNvPr id="5" name="object 5"/>
            <p:cNvSpPr/>
            <p:nvPr/>
          </p:nvSpPr>
          <p:spPr>
            <a:xfrm>
              <a:off x="10575035" y="1377696"/>
              <a:ext cx="727075" cy="4998720"/>
            </a:xfrm>
            <a:custGeom>
              <a:avLst/>
              <a:gdLst/>
              <a:ahLst/>
              <a:cxnLst/>
              <a:rect l="l" t="t" r="r" b="b"/>
              <a:pathLst>
                <a:path w="727075" h="4998720">
                  <a:moveTo>
                    <a:pt x="0" y="4998720"/>
                  </a:moveTo>
                  <a:lnTo>
                    <a:pt x="726948" y="4998720"/>
                  </a:lnTo>
                  <a:lnTo>
                    <a:pt x="726948" y="0"/>
                  </a:lnTo>
                  <a:lnTo>
                    <a:pt x="0" y="0"/>
                  </a:lnTo>
                  <a:lnTo>
                    <a:pt x="0" y="4998720"/>
                  </a:lnTo>
                  <a:close/>
                </a:path>
              </a:pathLst>
            </a:custGeom>
            <a:ln w="12700">
              <a:solidFill>
                <a:srgbClr val="2E528F"/>
              </a:solidFill>
            </a:ln>
          </p:spPr>
          <p:txBody>
            <a:bodyPr wrap="square" lIns="0" tIns="0" rIns="0" bIns="0" rtlCol="0"/>
            <a:lstStyle/>
            <a:p>
              <a:endParaRPr/>
            </a:p>
          </p:txBody>
        </p:sp>
      </p:grpSp>
      <p:sp>
        <p:nvSpPr>
          <p:cNvPr id="6" name="object 6"/>
          <p:cNvSpPr txBox="1"/>
          <p:nvPr/>
        </p:nvSpPr>
        <p:spPr>
          <a:xfrm>
            <a:off x="9854310" y="5227849"/>
            <a:ext cx="607695" cy="1155065"/>
          </a:xfrm>
          <a:prstGeom prst="rect">
            <a:avLst/>
          </a:prstGeom>
        </p:spPr>
        <p:txBody>
          <a:bodyPr vert="horz" wrap="square" lIns="0" tIns="118110" rIns="0" bIns="0" rtlCol="0">
            <a:spAutoFit/>
          </a:bodyPr>
          <a:lstStyle/>
          <a:p>
            <a:pPr marL="12700">
              <a:lnSpc>
                <a:spcPct val="100000"/>
              </a:lnSpc>
              <a:spcBef>
                <a:spcPts val="930"/>
              </a:spcBef>
            </a:pPr>
            <a:r>
              <a:rPr sz="1800" dirty="0">
                <a:latin typeface="Calibri"/>
                <a:cs typeface="Calibri"/>
              </a:rPr>
              <a:t>Byte</a:t>
            </a:r>
            <a:r>
              <a:rPr sz="1800" spc="-45" dirty="0">
                <a:latin typeface="Calibri"/>
                <a:cs typeface="Calibri"/>
              </a:rPr>
              <a:t> </a:t>
            </a:r>
            <a:r>
              <a:rPr sz="1800" spc="-50" dirty="0">
                <a:latin typeface="Calibri"/>
                <a:cs typeface="Calibri"/>
              </a:rPr>
              <a:t>2</a:t>
            </a:r>
            <a:endParaRPr sz="1800">
              <a:latin typeface="Calibri"/>
              <a:cs typeface="Calibri"/>
            </a:endParaRPr>
          </a:p>
          <a:p>
            <a:pPr marL="12700">
              <a:lnSpc>
                <a:spcPct val="100000"/>
              </a:lnSpc>
              <a:spcBef>
                <a:spcPts val="835"/>
              </a:spcBef>
            </a:pPr>
            <a:r>
              <a:rPr sz="1800" dirty="0">
                <a:latin typeface="Calibri"/>
                <a:cs typeface="Calibri"/>
              </a:rPr>
              <a:t>Byte</a:t>
            </a:r>
            <a:r>
              <a:rPr sz="1800" spc="-40" dirty="0">
                <a:latin typeface="Calibri"/>
                <a:cs typeface="Calibri"/>
              </a:rPr>
              <a:t> </a:t>
            </a:r>
            <a:r>
              <a:rPr sz="1800" spc="-50" dirty="0">
                <a:latin typeface="Calibri"/>
                <a:cs typeface="Calibri"/>
              </a:rPr>
              <a:t>1</a:t>
            </a:r>
            <a:endParaRPr sz="1800">
              <a:latin typeface="Calibri"/>
              <a:cs typeface="Calibri"/>
            </a:endParaRPr>
          </a:p>
          <a:p>
            <a:pPr marL="12700">
              <a:lnSpc>
                <a:spcPct val="100000"/>
              </a:lnSpc>
              <a:spcBef>
                <a:spcPts val="745"/>
              </a:spcBef>
            </a:pPr>
            <a:r>
              <a:rPr sz="1800" dirty="0">
                <a:latin typeface="Calibri"/>
                <a:cs typeface="Calibri"/>
              </a:rPr>
              <a:t>Byte</a:t>
            </a:r>
            <a:r>
              <a:rPr sz="1800" spc="-40" dirty="0">
                <a:latin typeface="Calibri"/>
                <a:cs typeface="Calibri"/>
              </a:rPr>
              <a:t> </a:t>
            </a:r>
            <a:r>
              <a:rPr sz="1800" spc="-50" dirty="0">
                <a:latin typeface="Calibri"/>
                <a:cs typeface="Calibri"/>
              </a:rPr>
              <a:t>0</a:t>
            </a:r>
            <a:endParaRPr sz="1800">
              <a:latin typeface="Calibri"/>
              <a:cs typeface="Calibri"/>
            </a:endParaRPr>
          </a:p>
        </p:txBody>
      </p:sp>
      <p:sp>
        <p:nvSpPr>
          <p:cNvPr id="7" name="object 7"/>
          <p:cNvSpPr txBox="1"/>
          <p:nvPr/>
        </p:nvSpPr>
        <p:spPr>
          <a:xfrm>
            <a:off x="9981183" y="2778405"/>
            <a:ext cx="254000" cy="302260"/>
          </a:xfrm>
          <a:prstGeom prst="rect">
            <a:avLst/>
          </a:prstGeom>
        </p:spPr>
        <p:txBody>
          <a:bodyPr vert="vert270" wrap="square" lIns="0" tIns="0" rIns="0" bIns="0" rtlCol="0">
            <a:spAutoFit/>
          </a:bodyPr>
          <a:lstStyle/>
          <a:p>
            <a:pPr marL="12700">
              <a:lnSpc>
                <a:spcPts val="1810"/>
              </a:lnSpc>
            </a:pPr>
            <a:r>
              <a:rPr sz="1800" dirty="0">
                <a:latin typeface="Calibri"/>
                <a:cs typeface="Calibri"/>
              </a:rPr>
              <a:t>.</a:t>
            </a:r>
            <a:r>
              <a:rPr sz="1800" spc="-5" dirty="0">
                <a:latin typeface="Calibri"/>
                <a:cs typeface="Calibri"/>
              </a:rPr>
              <a:t> </a:t>
            </a:r>
            <a:r>
              <a:rPr sz="1800" dirty="0">
                <a:latin typeface="Calibri"/>
                <a:cs typeface="Calibri"/>
              </a:rPr>
              <a:t>. </a:t>
            </a:r>
            <a:r>
              <a:rPr sz="1800" spc="-50" dirty="0">
                <a:latin typeface="Calibri"/>
                <a:cs typeface="Calibri"/>
              </a:rPr>
              <a:t>.</a:t>
            </a:r>
            <a:endParaRPr sz="1800">
              <a:latin typeface="Calibri"/>
              <a:cs typeface="Calibri"/>
            </a:endParaRPr>
          </a:p>
        </p:txBody>
      </p:sp>
      <p:sp>
        <p:nvSpPr>
          <p:cNvPr id="8" name="object 8"/>
          <p:cNvSpPr txBox="1"/>
          <p:nvPr/>
        </p:nvSpPr>
        <p:spPr>
          <a:xfrm>
            <a:off x="9785984" y="1339037"/>
            <a:ext cx="688340"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Byte</a:t>
            </a:r>
            <a:r>
              <a:rPr sz="1800" spc="-40" dirty="0">
                <a:latin typeface="Calibri"/>
                <a:cs typeface="Calibri"/>
              </a:rPr>
              <a:t> </a:t>
            </a:r>
            <a:r>
              <a:rPr sz="1800" spc="-50" dirty="0">
                <a:latin typeface="Calibri"/>
                <a:cs typeface="Calibri"/>
              </a:rPr>
              <a:t>M</a:t>
            </a:r>
            <a:endParaRPr sz="1800">
              <a:latin typeface="Calibri"/>
              <a:cs typeface="Calibri"/>
            </a:endParaRPr>
          </a:p>
        </p:txBody>
      </p:sp>
      <p:grpSp>
        <p:nvGrpSpPr>
          <p:cNvPr id="9" name="object 9"/>
          <p:cNvGrpSpPr/>
          <p:nvPr/>
        </p:nvGrpSpPr>
        <p:grpSpPr>
          <a:xfrm>
            <a:off x="1504950" y="3338829"/>
            <a:ext cx="9803765" cy="1263015"/>
            <a:chOff x="1504950" y="3338829"/>
            <a:chExt cx="9803765" cy="1263015"/>
          </a:xfrm>
        </p:grpSpPr>
        <p:sp>
          <p:nvSpPr>
            <p:cNvPr id="10" name="object 10"/>
            <p:cNvSpPr/>
            <p:nvPr/>
          </p:nvSpPr>
          <p:spPr>
            <a:xfrm>
              <a:off x="10575035" y="3915155"/>
              <a:ext cx="727075" cy="571500"/>
            </a:xfrm>
            <a:custGeom>
              <a:avLst/>
              <a:gdLst/>
              <a:ahLst/>
              <a:cxnLst/>
              <a:rect l="l" t="t" r="r" b="b"/>
              <a:pathLst>
                <a:path w="727075" h="571500">
                  <a:moveTo>
                    <a:pt x="0" y="571500"/>
                  </a:moveTo>
                  <a:lnTo>
                    <a:pt x="726948" y="571500"/>
                  </a:lnTo>
                  <a:lnTo>
                    <a:pt x="726948" y="284988"/>
                  </a:lnTo>
                  <a:lnTo>
                    <a:pt x="0" y="284988"/>
                  </a:lnTo>
                  <a:lnTo>
                    <a:pt x="0" y="571500"/>
                  </a:lnTo>
                  <a:close/>
                </a:path>
                <a:path w="727075" h="571500">
                  <a:moveTo>
                    <a:pt x="0" y="284988"/>
                  </a:moveTo>
                  <a:lnTo>
                    <a:pt x="726948" y="284988"/>
                  </a:lnTo>
                  <a:lnTo>
                    <a:pt x="726948" y="0"/>
                  </a:lnTo>
                  <a:lnTo>
                    <a:pt x="0" y="0"/>
                  </a:lnTo>
                  <a:lnTo>
                    <a:pt x="0" y="284988"/>
                  </a:lnTo>
                  <a:close/>
                </a:path>
              </a:pathLst>
            </a:custGeom>
            <a:ln w="12700">
              <a:solidFill>
                <a:srgbClr val="2E528F"/>
              </a:solidFill>
            </a:ln>
          </p:spPr>
          <p:txBody>
            <a:bodyPr wrap="square" lIns="0" tIns="0" rIns="0" bIns="0" rtlCol="0"/>
            <a:lstStyle/>
            <a:p>
              <a:endParaRPr/>
            </a:p>
          </p:txBody>
        </p:sp>
        <p:sp>
          <p:nvSpPr>
            <p:cNvPr id="11" name="object 11"/>
            <p:cNvSpPr/>
            <p:nvPr/>
          </p:nvSpPr>
          <p:spPr>
            <a:xfrm>
              <a:off x="10567416" y="3628643"/>
              <a:ext cx="727075" cy="287020"/>
            </a:xfrm>
            <a:custGeom>
              <a:avLst/>
              <a:gdLst/>
              <a:ahLst/>
              <a:cxnLst/>
              <a:rect l="l" t="t" r="r" b="b"/>
              <a:pathLst>
                <a:path w="727075" h="287020">
                  <a:moveTo>
                    <a:pt x="726948" y="0"/>
                  </a:moveTo>
                  <a:lnTo>
                    <a:pt x="0" y="0"/>
                  </a:lnTo>
                  <a:lnTo>
                    <a:pt x="0" y="286511"/>
                  </a:lnTo>
                  <a:lnTo>
                    <a:pt x="726948" y="286511"/>
                  </a:lnTo>
                  <a:lnTo>
                    <a:pt x="726948" y="0"/>
                  </a:lnTo>
                  <a:close/>
                </a:path>
              </a:pathLst>
            </a:custGeom>
            <a:solidFill>
              <a:srgbClr val="4471C4"/>
            </a:solidFill>
          </p:spPr>
          <p:txBody>
            <a:bodyPr wrap="square" lIns="0" tIns="0" rIns="0" bIns="0" rtlCol="0"/>
            <a:lstStyle/>
            <a:p>
              <a:endParaRPr/>
            </a:p>
          </p:txBody>
        </p:sp>
        <p:sp>
          <p:nvSpPr>
            <p:cNvPr id="12" name="object 12"/>
            <p:cNvSpPr/>
            <p:nvPr/>
          </p:nvSpPr>
          <p:spPr>
            <a:xfrm>
              <a:off x="10567416" y="3345179"/>
              <a:ext cx="734695" cy="570230"/>
            </a:xfrm>
            <a:custGeom>
              <a:avLst/>
              <a:gdLst/>
              <a:ahLst/>
              <a:cxnLst/>
              <a:rect l="l" t="t" r="r" b="b"/>
              <a:pathLst>
                <a:path w="734695" h="570229">
                  <a:moveTo>
                    <a:pt x="0" y="569975"/>
                  </a:moveTo>
                  <a:lnTo>
                    <a:pt x="726948" y="569975"/>
                  </a:lnTo>
                  <a:lnTo>
                    <a:pt x="726948" y="283463"/>
                  </a:lnTo>
                  <a:lnTo>
                    <a:pt x="0" y="283463"/>
                  </a:lnTo>
                  <a:lnTo>
                    <a:pt x="0" y="569975"/>
                  </a:lnTo>
                  <a:close/>
                </a:path>
                <a:path w="734695" h="570229">
                  <a:moveTo>
                    <a:pt x="7619" y="286511"/>
                  </a:moveTo>
                  <a:lnTo>
                    <a:pt x="734567" y="286511"/>
                  </a:lnTo>
                  <a:lnTo>
                    <a:pt x="734567" y="0"/>
                  </a:lnTo>
                  <a:lnTo>
                    <a:pt x="7619" y="0"/>
                  </a:lnTo>
                  <a:lnTo>
                    <a:pt x="7619" y="286511"/>
                  </a:lnTo>
                  <a:close/>
                </a:path>
              </a:pathLst>
            </a:custGeom>
            <a:ln w="12700">
              <a:solidFill>
                <a:srgbClr val="2E528F"/>
              </a:solidFill>
            </a:ln>
          </p:spPr>
          <p:txBody>
            <a:bodyPr wrap="square" lIns="0" tIns="0" rIns="0" bIns="0" rtlCol="0"/>
            <a:lstStyle/>
            <a:p>
              <a:endParaRPr/>
            </a:p>
          </p:txBody>
        </p:sp>
        <p:sp>
          <p:nvSpPr>
            <p:cNvPr id="13" name="object 13"/>
            <p:cNvSpPr/>
            <p:nvPr/>
          </p:nvSpPr>
          <p:spPr>
            <a:xfrm>
              <a:off x="1504950" y="4106417"/>
              <a:ext cx="3168650" cy="495934"/>
            </a:xfrm>
            <a:custGeom>
              <a:avLst/>
              <a:gdLst/>
              <a:ahLst/>
              <a:cxnLst/>
              <a:rect l="l" t="t" r="r" b="b"/>
              <a:pathLst>
                <a:path w="3168650" h="495935">
                  <a:moveTo>
                    <a:pt x="50800" y="63499"/>
                  </a:moveTo>
                  <a:lnTo>
                    <a:pt x="25400" y="63499"/>
                  </a:lnTo>
                  <a:lnTo>
                    <a:pt x="25400" y="495426"/>
                  </a:lnTo>
                  <a:lnTo>
                    <a:pt x="3168650" y="495426"/>
                  </a:lnTo>
                  <a:lnTo>
                    <a:pt x="3168650" y="482726"/>
                  </a:lnTo>
                  <a:lnTo>
                    <a:pt x="50800" y="482726"/>
                  </a:lnTo>
                  <a:lnTo>
                    <a:pt x="38100" y="470026"/>
                  </a:lnTo>
                  <a:lnTo>
                    <a:pt x="50800" y="470026"/>
                  </a:lnTo>
                  <a:lnTo>
                    <a:pt x="50800" y="63499"/>
                  </a:lnTo>
                  <a:close/>
                </a:path>
                <a:path w="3168650" h="495935">
                  <a:moveTo>
                    <a:pt x="50800" y="470026"/>
                  </a:moveTo>
                  <a:lnTo>
                    <a:pt x="38100" y="470026"/>
                  </a:lnTo>
                  <a:lnTo>
                    <a:pt x="50800" y="482726"/>
                  </a:lnTo>
                  <a:lnTo>
                    <a:pt x="50800" y="470026"/>
                  </a:lnTo>
                  <a:close/>
                </a:path>
                <a:path w="3168650" h="495935">
                  <a:moveTo>
                    <a:pt x="3168650" y="470026"/>
                  </a:moveTo>
                  <a:lnTo>
                    <a:pt x="50800" y="470026"/>
                  </a:lnTo>
                  <a:lnTo>
                    <a:pt x="50800" y="482726"/>
                  </a:lnTo>
                  <a:lnTo>
                    <a:pt x="3168650" y="482726"/>
                  </a:lnTo>
                  <a:lnTo>
                    <a:pt x="3168650" y="470026"/>
                  </a:lnTo>
                  <a:close/>
                </a:path>
                <a:path w="3168650" h="495935">
                  <a:moveTo>
                    <a:pt x="38100" y="0"/>
                  </a:moveTo>
                  <a:lnTo>
                    <a:pt x="0" y="76199"/>
                  </a:lnTo>
                  <a:lnTo>
                    <a:pt x="25400" y="76199"/>
                  </a:lnTo>
                  <a:lnTo>
                    <a:pt x="25400" y="63499"/>
                  </a:lnTo>
                  <a:lnTo>
                    <a:pt x="69850" y="63499"/>
                  </a:lnTo>
                  <a:lnTo>
                    <a:pt x="38100" y="0"/>
                  </a:lnTo>
                  <a:close/>
                </a:path>
                <a:path w="3168650" h="495935">
                  <a:moveTo>
                    <a:pt x="69850" y="63499"/>
                  </a:moveTo>
                  <a:lnTo>
                    <a:pt x="50800" y="63499"/>
                  </a:lnTo>
                  <a:lnTo>
                    <a:pt x="50800" y="76199"/>
                  </a:lnTo>
                  <a:lnTo>
                    <a:pt x="76200" y="76199"/>
                  </a:lnTo>
                  <a:lnTo>
                    <a:pt x="69850" y="63499"/>
                  </a:lnTo>
                  <a:close/>
                </a:path>
              </a:pathLst>
            </a:custGeom>
            <a:solidFill>
              <a:srgbClr val="4471C4"/>
            </a:solidFill>
          </p:spPr>
          <p:txBody>
            <a:bodyPr wrap="square" lIns="0" tIns="0" rIns="0" bIns="0" rtlCol="0"/>
            <a:lstStyle/>
            <a:p>
              <a:endParaRPr/>
            </a:p>
          </p:txBody>
        </p:sp>
      </p:grpSp>
      <p:sp>
        <p:nvSpPr>
          <p:cNvPr id="14" name="object 14"/>
          <p:cNvSpPr txBox="1"/>
          <p:nvPr/>
        </p:nvSpPr>
        <p:spPr>
          <a:xfrm>
            <a:off x="9981183" y="4828819"/>
            <a:ext cx="254000" cy="302260"/>
          </a:xfrm>
          <a:prstGeom prst="rect">
            <a:avLst/>
          </a:prstGeom>
        </p:spPr>
        <p:txBody>
          <a:bodyPr vert="vert270" wrap="square" lIns="0" tIns="0" rIns="0" bIns="0" rtlCol="0">
            <a:spAutoFit/>
          </a:bodyPr>
          <a:lstStyle/>
          <a:p>
            <a:pPr marL="12700">
              <a:lnSpc>
                <a:spcPts val="1810"/>
              </a:lnSpc>
            </a:pPr>
            <a:r>
              <a:rPr sz="1800" dirty="0">
                <a:latin typeface="Calibri"/>
                <a:cs typeface="Calibri"/>
              </a:rPr>
              <a:t>.</a:t>
            </a:r>
            <a:r>
              <a:rPr sz="1800" spc="-5" dirty="0">
                <a:latin typeface="Calibri"/>
                <a:cs typeface="Calibri"/>
              </a:rPr>
              <a:t> </a:t>
            </a:r>
            <a:r>
              <a:rPr sz="1800" dirty="0">
                <a:latin typeface="Calibri"/>
                <a:cs typeface="Calibri"/>
              </a:rPr>
              <a:t>. </a:t>
            </a:r>
            <a:r>
              <a:rPr sz="1800" spc="-50" dirty="0">
                <a:latin typeface="Calibri"/>
                <a:cs typeface="Calibri"/>
              </a:rPr>
              <a:t>.</a:t>
            </a:r>
            <a:endParaRPr sz="1800">
              <a:latin typeface="Calibri"/>
              <a:cs typeface="Calibri"/>
            </a:endParaRPr>
          </a:p>
        </p:txBody>
      </p:sp>
      <p:sp>
        <p:nvSpPr>
          <p:cNvPr id="15" name="object 15"/>
          <p:cNvSpPr txBox="1"/>
          <p:nvPr/>
        </p:nvSpPr>
        <p:spPr>
          <a:xfrm>
            <a:off x="11302365" y="3289300"/>
            <a:ext cx="847090" cy="1188720"/>
          </a:xfrm>
          <a:prstGeom prst="rect">
            <a:avLst/>
          </a:prstGeom>
        </p:spPr>
        <p:txBody>
          <a:bodyPr vert="horz" wrap="square" lIns="0" tIns="12700" rIns="0" bIns="0" rtlCol="0">
            <a:spAutoFit/>
          </a:bodyPr>
          <a:lstStyle/>
          <a:p>
            <a:pPr marL="12700" marR="5080" algn="just">
              <a:lnSpc>
                <a:spcPct val="106000"/>
              </a:lnSpc>
              <a:spcBef>
                <a:spcPts val="100"/>
              </a:spcBef>
            </a:pPr>
            <a:r>
              <a:rPr sz="1800" dirty="0">
                <a:latin typeface="Calibri"/>
                <a:cs typeface="Calibri"/>
              </a:rPr>
              <a:t>Byte</a:t>
            </a:r>
            <a:r>
              <a:rPr sz="1800" spc="-40" dirty="0">
                <a:latin typeface="Calibri"/>
                <a:cs typeface="Calibri"/>
              </a:rPr>
              <a:t> </a:t>
            </a:r>
            <a:r>
              <a:rPr sz="1800" spc="-25" dirty="0">
                <a:latin typeface="Calibri"/>
                <a:cs typeface="Calibri"/>
              </a:rPr>
              <a:t>0xF </a:t>
            </a:r>
            <a:r>
              <a:rPr sz="1800" dirty="0">
                <a:latin typeface="Calibri"/>
                <a:cs typeface="Calibri"/>
              </a:rPr>
              <a:t>Byte</a:t>
            </a:r>
            <a:r>
              <a:rPr sz="1800" spc="-40" dirty="0">
                <a:latin typeface="Calibri"/>
                <a:cs typeface="Calibri"/>
              </a:rPr>
              <a:t> </a:t>
            </a:r>
            <a:r>
              <a:rPr sz="1800" spc="-25" dirty="0">
                <a:latin typeface="Calibri"/>
                <a:cs typeface="Calibri"/>
              </a:rPr>
              <a:t>0xE </a:t>
            </a:r>
            <a:r>
              <a:rPr sz="1800" dirty="0">
                <a:latin typeface="Calibri"/>
                <a:cs typeface="Calibri"/>
              </a:rPr>
              <a:t>Byte</a:t>
            </a:r>
            <a:r>
              <a:rPr sz="1800" spc="-40" dirty="0">
                <a:latin typeface="Calibri"/>
                <a:cs typeface="Calibri"/>
              </a:rPr>
              <a:t> </a:t>
            </a:r>
            <a:r>
              <a:rPr sz="1800" spc="-25" dirty="0">
                <a:latin typeface="Calibri"/>
                <a:cs typeface="Calibri"/>
              </a:rPr>
              <a:t>0xD </a:t>
            </a:r>
            <a:r>
              <a:rPr sz="1800" dirty="0">
                <a:latin typeface="Calibri"/>
                <a:cs typeface="Calibri"/>
              </a:rPr>
              <a:t>Byte</a:t>
            </a:r>
            <a:r>
              <a:rPr sz="1800" spc="-40" dirty="0">
                <a:latin typeface="Calibri"/>
                <a:cs typeface="Calibri"/>
              </a:rPr>
              <a:t> </a:t>
            </a:r>
            <a:r>
              <a:rPr sz="1800" spc="-25" dirty="0">
                <a:latin typeface="Calibri"/>
                <a:cs typeface="Calibri"/>
              </a:rPr>
              <a:t>0xC</a:t>
            </a:r>
            <a:endParaRPr sz="1800">
              <a:latin typeface="Calibri"/>
              <a:cs typeface="Calibri"/>
            </a:endParaRPr>
          </a:p>
        </p:txBody>
      </p:sp>
      <p:grpSp>
        <p:nvGrpSpPr>
          <p:cNvPr id="16" name="object 16"/>
          <p:cNvGrpSpPr/>
          <p:nvPr/>
        </p:nvGrpSpPr>
        <p:grpSpPr>
          <a:xfrm>
            <a:off x="1028446" y="3326891"/>
            <a:ext cx="10293350" cy="1176655"/>
            <a:chOff x="1028446" y="3326891"/>
            <a:chExt cx="10293350" cy="1176655"/>
          </a:xfrm>
        </p:grpSpPr>
        <p:sp>
          <p:nvSpPr>
            <p:cNvPr id="17" name="object 17"/>
            <p:cNvSpPr/>
            <p:nvPr/>
          </p:nvSpPr>
          <p:spPr>
            <a:xfrm>
              <a:off x="10575798" y="3345941"/>
              <a:ext cx="727075" cy="1138555"/>
            </a:xfrm>
            <a:custGeom>
              <a:avLst/>
              <a:gdLst/>
              <a:ahLst/>
              <a:cxnLst/>
              <a:rect l="l" t="t" r="r" b="b"/>
              <a:pathLst>
                <a:path w="727075" h="1138554">
                  <a:moveTo>
                    <a:pt x="0" y="1138428"/>
                  </a:moveTo>
                  <a:lnTo>
                    <a:pt x="726948" y="1138428"/>
                  </a:lnTo>
                  <a:lnTo>
                    <a:pt x="726948" y="0"/>
                  </a:lnTo>
                  <a:lnTo>
                    <a:pt x="0" y="0"/>
                  </a:lnTo>
                  <a:lnTo>
                    <a:pt x="0" y="1138428"/>
                  </a:lnTo>
                  <a:close/>
                </a:path>
              </a:pathLst>
            </a:custGeom>
            <a:ln w="38100">
              <a:solidFill>
                <a:srgbClr val="2E528F"/>
              </a:solidFill>
            </a:ln>
          </p:spPr>
          <p:txBody>
            <a:bodyPr wrap="square" lIns="0" tIns="0" rIns="0" bIns="0" rtlCol="0"/>
            <a:lstStyle/>
            <a:p>
              <a:endParaRPr/>
            </a:p>
          </p:txBody>
        </p:sp>
        <p:sp>
          <p:nvSpPr>
            <p:cNvPr id="18" name="object 18"/>
            <p:cNvSpPr/>
            <p:nvPr/>
          </p:nvSpPr>
          <p:spPr>
            <a:xfrm>
              <a:off x="1034796" y="3517391"/>
              <a:ext cx="1033780" cy="512445"/>
            </a:xfrm>
            <a:custGeom>
              <a:avLst/>
              <a:gdLst/>
              <a:ahLst/>
              <a:cxnLst/>
              <a:rect l="l" t="t" r="r" b="b"/>
              <a:pathLst>
                <a:path w="1033780" h="512445">
                  <a:moveTo>
                    <a:pt x="1033272" y="0"/>
                  </a:moveTo>
                  <a:lnTo>
                    <a:pt x="0" y="0"/>
                  </a:lnTo>
                  <a:lnTo>
                    <a:pt x="0" y="512064"/>
                  </a:lnTo>
                  <a:lnTo>
                    <a:pt x="1033272" y="512064"/>
                  </a:lnTo>
                  <a:lnTo>
                    <a:pt x="1033272" y="0"/>
                  </a:lnTo>
                  <a:close/>
                </a:path>
              </a:pathLst>
            </a:custGeom>
            <a:solidFill>
              <a:srgbClr val="4471C4"/>
            </a:solidFill>
          </p:spPr>
          <p:txBody>
            <a:bodyPr wrap="square" lIns="0" tIns="0" rIns="0" bIns="0" rtlCol="0"/>
            <a:lstStyle/>
            <a:p>
              <a:endParaRPr/>
            </a:p>
          </p:txBody>
        </p:sp>
        <p:sp>
          <p:nvSpPr>
            <p:cNvPr id="19" name="object 19"/>
            <p:cNvSpPr/>
            <p:nvPr/>
          </p:nvSpPr>
          <p:spPr>
            <a:xfrm>
              <a:off x="1034796" y="3517391"/>
              <a:ext cx="1033780" cy="512445"/>
            </a:xfrm>
            <a:custGeom>
              <a:avLst/>
              <a:gdLst/>
              <a:ahLst/>
              <a:cxnLst/>
              <a:rect l="l" t="t" r="r" b="b"/>
              <a:pathLst>
                <a:path w="1033780" h="512445">
                  <a:moveTo>
                    <a:pt x="0" y="512064"/>
                  </a:moveTo>
                  <a:lnTo>
                    <a:pt x="1033272" y="512064"/>
                  </a:lnTo>
                  <a:lnTo>
                    <a:pt x="1033272" y="0"/>
                  </a:lnTo>
                  <a:lnTo>
                    <a:pt x="0" y="0"/>
                  </a:lnTo>
                  <a:lnTo>
                    <a:pt x="0" y="512064"/>
                  </a:lnTo>
                  <a:close/>
                </a:path>
              </a:pathLst>
            </a:custGeom>
            <a:ln w="12699">
              <a:solidFill>
                <a:srgbClr val="2E528F"/>
              </a:solidFill>
            </a:ln>
          </p:spPr>
          <p:txBody>
            <a:bodyPr wrap="square" lIns="0" tIns="0" rIns="0" bIns="0" rtlCol="0"/>
            <a:lstStyle/>
            <a:p>
              <a:endParaRPr/>
            </a:p>
          </p:txBody>
        </p:sp>
      </p:grpSp>
      <p:sp>
        <p:nvSpPr>
          <p:cNvPr id="20" name="object 20"/>
          <p:cNvSpPr txBox="1"/>
          <p:nvPr/>
        </p:nvSpPr>
        <p:spPr>
          <a:xfrm>
            <a:off x="1079093" y="3478148"/>
            <a:ext cx="822325"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Memory </a:t>
            </a:r>
            <a:r>
              <a:rPr sz="1800" spc="-20" dirty="0">
                <a:solidFill>
                  <a:srgbClr val="FFFFFF"/>
                </a:solidFill>
                <a:latin typeface="Calibri"/>
                <a:cs typeface="Calibri"/>
              </a:rPr>
              <a:t>Unit</a:t>
            </a:r>
            <a:endParaRPr sz="1800">
              <a:latin typeface="Calibri"/>
              <a:cs typeface="Calibri"/>
            </a:endParaRPr>
          </a:p>
        </p:txBody>
      </p:sp>
      <p:grpSp>
        <p:nvGrpSpPr>
          <p:cNvPr id="21" name="object 21"/>
          <p:cNvGrpSpPr/>
          <p:nvPr/>
        </p:nvGrpSpPr>
        <p:grpSpPr>
          <a:xfrm>
            <a:off x="530351" y="1836420"/>
            <a:ext cx="2042160" cy="3641090"/>
            <a:chOff x="530351" y="1836420"/>
            <a:chExt cx="2042160" cy="3641090"/>
          </a:xfrm>
        </p:grpSpPr>
        <p:sp>
          <p:nvSpPr>
            <p:cNvPr id="22" name="object 22"/>
            <p:cNvSpPr/>
            <p:nvPr/>
          </p:nvSpPr>
          <p:spPr>
            <a:xfrm>
              <a:off x="549401" y="1855470"/>
              <a:ext cx="2004060" cy="3602990"/>
            </a:xfrm>
            <a:custGeom>
              <a:avLst/>
              <a:gdLst/>
              <a:ahLst/>
              <a:cxnLst/>
              <a:rect l="l" t="t" r="r" b="b"/>
              <a:pathLst>
                <a:path w="2004060" h="3602990">
                  <a:moveTo>
                    <a:pt x="0" y="3602735"/>
                  </a:moveTo>
                  <a:lnTo>
                    <a:pt x="2004060" y="3602735"/>
                  </a:lnTo>
                  <a:lnTo>
                    <a:pt x="2004060" y="0"/>
                  </a:lnTo>
                  <a:lnTo>
                    <a:pt x="0" y="0"/>
                  </a:lnTo>
                  <a:lnTo>
                    <a:pt x="0" y="3602735"/>
                  </a:lnTo>
                  <a:close/>
                </a:path>
              </a:pathLst>
            </a:custGeom>
            <a:ln w="38100">
              <a:solidFill>
                <a:srgbClr val="2E528F"/>
              </a:solidFill>
            </a:ln>
          </p:spPr>
          <p:txBody>
            <a:bodyPr wrap="square" lIns="0" tIns="0" rIns="0" bIns="0" rtlCol="0"/>
            <a:lstStyle/>
            <a:p>
              <a:endParaRPr/>
            </a:p>
          </p:txBody>
        </p:sp>
        <p:sp>
          <p:nvSpPr>
            <p:cNvPr id="23" name="object 23"/>
            <p:cNvSpPr/>
            <p:nvPr/>
          </p:nvSpPr>
          <p:spPr>
            <a:xfrm>
              <a:off x="2084831" y="3744468"/>
              <a:ext cx="367030" cy="76200"/>
            </a:xfrm>
            <a:custGeom>
              <a:avLst/>
              <a:gdLst/>
              <a:ahLst/>
              <a:cxnLst/>
              <a:rect l="l" t="t" r="r" b="b"/>
              <a:pathLst>
                <a:path w="367030" h="76200">
                  <a:moveTo>
                    <a:pt x="290830" y="0"/>
                  </a:moveTo>
                  <a:lnTo>
                    <a:pt x="290830" y="76199"/>
                  </a:lnTo>
                  <a:lnTo>
                    <a:pt x="354330" y="44449"/>
                  </a:lnTo>
                  <a:lnTo>
                    <a:pt x="303530" y="44449"/>
                  </a:lnTo>
                  <a:lnTo>
                    <a:pt x="303530" y="31749"/>
                  </a:lnTo>
                  <a:lnTo>
                    <a:pt x="354330" y="31749"/>
                  </a:lnTo>
                  <a:lnTo>
                    <a:pt x="290830" y="0"/>
                  </a:lnTo>
                  <a:close/>
                </a:path>
                <a:path w="367030" h="76200">
                  <a:moveTo>
                    <a:pt x="290830" y="31749"/>
                  </a:moveTo>
                  <a:lnTo>
                    <a:pt x="0" y="31749"/>
                  </a:lnTo>
                  <a:lnTo>
                    <a:pt x="0" y="44449"/>
                  </a:lnTo>
                  <a:lnTo>
                    <a:pt x="290830" y="44449"/>
                  </a:lnTo>
                  <a:lnTo>
                    <a:pt x="290830" y="31749"/>
                  </a:lnTo>
                  <a:close/>
                </a:path>
                <a:path w="367030" h="76200">
                  <a:moveTo>
                    <a:pt x="354330" y="31749"/>
                  </a:moveTo>
                  <a:lnTo>
                    <a:pt x="303530" y="31749"/>
                  </a:lnTo>
                  <a:lnTo>
                    <a:pt x="303530" y="44449"/>
                  </a:lnTo>
                  <a:lnTo>
                    <a:pt x="354330" y="44449"/>
                  </a:lnTo>
                  <a:lnTo>
                    <a:pt x="367030" y="38099"/>
                  </a:lnTo>
                  <a:lnTo>
                    <a:pt x="354330" y="31749"/>
                  </a:lnTo>
                  <a:close/>
                </a:path>
              </a:pathLst>
            </a:custGeom>
            <a:solidFill>
              <a:srgbClr val="4471C4"/>
            </a:solidFill>
          </p:spPr>
          <p:txBody>
            <a:bodyPr wrap="square" lIns="0" tIns="0" rIns="0" bIns="0" rtlCol="0"/>
            <a:lstStyle/>
            <a:p>
              <a:endParaRPr/>
            </a:p>
          </p:txBody>
        </p:sp>
      </p:grpSp>
      <p:sp>
        <p:nvSpPr>
          <p:cNvPr id="24" name="object 24"/>
          <p:cNvSpPr txBox="1"/>
          <p:nvPr/>
        </p:nvSpPr>
        <p:spPr>
          <a:xfrm>
            <a:off x="2083054" y="3372992"/>
            <a:ext cx="436880" cy="391160"/>
          </a:xfrm>
          <a:prstGeom prst="rect">
            <a:avLst/>
          </a:prstGeom>
        </p:spPr>
        <p:txBody>
          <a:bodyPr vert="horz" wrap="square" lIns="0" tIns="12700" rIns="0" bIns="0" rtlCol="0">
            <a:spAutoFit/>
          </a:bodyPr>
          <a:lstStyle/>
          <a:p>
            <a:pPr marL="12700" marR="5080">
              <a:lnSpc>
                <a:spcPct val="100000"/>
              </a:lnSpc>
              <a:spcBef>
                <a:spcPts val="100"/>
              </a:spcBef>
            </a:pPr>
            <a:r>
              <a:rPr sz="1200" b="1" spc="-20" dirty="0">
                <a:latin typeface="Calibri"/>
                <a:cs typeface="Calibri"/>
              </a:rPr>
              <a:t>Read </a:t>
            </a:r>
            <a:r>
              <a:rPr sz="1200" b="1" dirty="0">
                <a:latin typeface="Calibri"/>
                <a:cs typeface="Calibri"/>
              </a:rPr>
              <a:t>Data</a:t>
            </a:r>
            <a:r>
              <a:rPr sz="1200" b="1" spc="-35" dirty="0">
                <a:latin typeface="Calibri"/>
                <a:cs typeface="Calibri"/>
              </a:rPr>
              <a:t> </a:t>
            </a:r>
            <a:r>
              <a:rPr sz="1200" b="1" spc="-50" dirty="0">
                <a:latin typeface="Calibri"/>
                <a:cs typeface="Calibri"/>
              </a:rPr>
              <a:t>C</a:t>
            </a:r>
            <a:endParaRPr sz="1200">
              <a:latin typeface="Calibri"/>
              <a:cs typeface="Calibri"/>
            </a:endParaRPr>
          </a:p>
        </p:txBody>
      </p:sp>
      <p:sp>
        <p:nvSpPr>
          <p:cNvPr id="25" name="object 25"/>
          <p:cNvSpPr txBox="1"/>
          <p:nvPr/>
        </p:nvSpPr>
        <p:spPr>
          <a:xfrm>
            <a:off x="604215" y="3499866"/>
            <a:ext cx="398145" cy="757555"/>
          </a:xfrm>
          <a:prstGeom prst="rect">
            <a:avLst/>
          </a:prstGeom>
        </p:spPr>
        <p:txBody>
          <a:bodyPr vert="horz" wrap="square" lIns="0" tIns="12700" rIns="0" bIns="0" rtlCol="0">
            <a:spAutoFit/>
          </a:bodyPr>
          <a:lstStyle/>
          <a:p>
            <a:pPr marL="12700" marR="5080">
              <a:lnSpc>
                <a:spcPct val="100000"/>
              </a:lnSpc>
              <a:spcBef>
                <a:spcPts val="100"/>
              </a:spcBef>
            </a:pPr>
            <a:r>
              <a:rPr sz="1200" spc="-10" dirty="0">
                <a:latin typeface="Calibri"/>
                <a:cs typeface="Calibri"/>
              </a:rPr>
              <a:t>Cont. Sigs.: </a:t>
            </a:r>
            <a:r>
              <a:rPr sz="1200" spc="-25" dirty="0">
                <a:latin typeface="Calibri"/>
                <a:cs typeface="Calibri"/>
              </a:rPr>
              <a:t>Op. </a:t>
            </a:r>
            <a:r>
              <a:rPr sz="1200" spc="-10" dirty="0">
                <a:latin typeface="Calibri"/>
                <a:cs typeface="Calibri"/>
              </a:rPr>
              <a:t>Select</a:t>
            </a:r>
            <a:endParaRPr sz="1200">
              <a:latin typeface="Calibri"/>
              <a:cs typeface="Calibri"/>
            </a:endParaRPr>
          </a:p>
        </p:txBody>
      </p:sp>
      <p:sp>
        <p:nvSpPr>
          <p:cNvPr id="26" name="object 26"/>
          <p:cNvSpPr txBox="1"/>
          <p:nvPr/>
        </p:nvSpPr>
        <p:spPr>
          <a:xfrm>
            <a:off x="604215" y="4231640"/>
            <a:ext cx="44577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alibri"/>
                <a:cs typeface="Calibri"/>
              </a:rPr>
              <a:t>[Ld/St]</a:t>
            </a:r>
            <a:endParaRPr sz="1200">
              <a:latin typeface="Calibri"/>
              <a:cs typeface="Calibri"/>
            </a:endParaRPr>
          </a:p>
        </p:txBody>
      </p:sp>
      <p:sp>
        <p:nvSpPr>
          <p:cNvPr id="27" name="object 27"/>
          <p:cNvSpPr txBox="1"/>
          <p:nvPr/>
        </p:nvSpPr>
        <p:spPr>
          <a:xfrm>
            <a:off x="582879" y="5174437"/>
            <a:ext cx="840740" cy="300355"/>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Memory</a:t>
            </a:r>
            <a:endParaRPr sz="1800">
              <a:latin typeface="Calibri"/>
              <a:cs typeface="Calibri"/>
            </a:endParaRPr>
          </a:p>
        </p:txBody>
      </p:sp>
      <p:sp>
        <p:nvSpPr>
          <p:cNvPr id="28" name="object 28"/>
          <p:cNvSpPr txBox="1"/>
          <p:nvPr/>
        </p:nvSpPr>
        <p:spPr>
          <a:xfrm>
            <a:off x="1036624" y="3148583"/>
            <a:ext cx="307975" cy="152400"/>
          </a:xfrm>
          <a:prstGeom prst="rect">
            <a:avLst/>
          </a:prstGeom>
        </p:spPr>
        <p:txBody>
          <a:bodyPr vert="horz" wrap="square" lIns="0" tIns="0" rIns="0" bIns="0" rtlCol="0">
            <a:spAutoFit/>
          </a:bodyPr>
          <a:lstStyle/>
          <a:p>
            <a:pPr>
              <a:lnSpc>
                <a:spcPts val="1140"/>
              </a:lnSpc>
            </a:pPr>
            <a:r>
              <a:rPr sz="1200" spc="-25" dirty="0">
                <a:solidFill>
                  <a:srgbClr val="FFFFFF"/>
                </a:solidFill>
                <a:latin typeface="Calibri"/>
                <a:cs typeface="Calibri"/>
              </a:rPr>
              <a:t>MUX</a:t>
            </a:r>
            <a:endParaRPr sz="1200">
              <a:latin typeface="Calibri"/>
              <a:cs typeface="Calibri"/>
            </a:endParaRPr>
          </a:p>
        </p:txBody>
      </p:sp>
      <p:grpSp>
        <p:nvGrpSpPr>
          <p:cNvPr id="29" name="object 29"/>
          <p:cNvGrpSpPr/>
          <p:nvPr/>
        </p:nvGrpSpPr>
        <p:grpSpPr>
          <a:xfrm>
            <a:off x="930528" y="2497708"/>
            <a:ext cx="424815" cy="1036955"/>
            <a:chOff x="930528" y="2497708"/>
            <a:chExt cx="424815" cy="1036955"/>
          </a:xfrm>
        </p:grpSpPr>
        <p:sp>
          <p:nvSpPr>
            <p:cNvPr id="30" name="object 30"/>
            <p:cNvSpPr/>
            <p:nvPr/>
          </p:nvSpPr>
          <p:spPr>
            <a:xfrm>
              <a:off x="930529" y="2497708"/>
              <a:ext cx="424815" cy="576580"/>
            </a:xfrm>
            <a:custGeom>
              <a:avLst/>
              <a:gdLst/>
              <a:ahLst/>
              <a:cxnLst/>
              <a:rect l="l" t="t" r="r" b="b"/>
              <a:pathLst>
                <a:path w="424815" h="576580">
                  <a:moveTo>
                    <a:pt x="76187" y="499745"/>
                  </a:moveTo>
                  <a:lnTo>
                    <a:pt x="44437" y="500075"/>
                  </a:lnTo>
                  <a:lnTo>
                    <a:pt x="38989" y="6096"/>
                  </a:lnTo>
                  <a:lnTo>
                    <a:pt x="26289" y="6350"/>
                  </a:lnTo>
                  <a:lnTo>
                    <a:pt x="31724" y="500202"/>
                  </a:lnTo>
                  <a:lnTo>
                    <a:pt x="0" y="500507"/>
                  </a:lnTo>
                  <a:lnTo>
                    <a:pt x="38938" y="576326"/>
                  </a:lnTo>
                  <a:lnTo>
                    <a:pt x="69761" y="512953"/>
                  </a:lnTo>
                  <a:lnTo>
                    <a:pt x="76187" y="499745"/>
                  </a:lnTo>
                  <a:close/>
                </a:path>
                <a:path w="424815" h="576580">
                  <a:moveTo>
                    <a:pt x="260591" y="493649"/>
                  </a:moveTo>
                  <a:lnTo>
                    <a:pt x="228841" y="493979"/>
                  </a:lnTo>
                  <a:lnTo>
                    <a:pt x="223393" y="0"/>
                  </a:lnTo>
                  <a:lnTo>
                    <a:pt x="210693" y="254"/>
                  </a:lnTo>
                  <a:lnTo>
                    <a:pt x="216128" y="494106"/>
                  </a:lnTo>
                  <a:lnTo>
                    <a:pt x="184404" y="494411"/>
                  </a:lnTo>
                  <a:lnTo>
                    <a:pt x="223342" y="570230"/>
                  </a:lnTo>
                  <a:lnTo>
                    <a:pt x="254165" y="506857"/>
                  </a:lnTo>
                  <a:lnTo>
                    <a:pt x="260426" y="493979"/>
                  </a:lnTo>
                  <a:lnTo>
                    <a:pt x="260591" y="493649"/>
                  </a:lnTo>
                  <a:close/>
                </a:path>
                <a:path w="424815" h="576580">
                  <a:moveTo>
                    <a:pt x="424307" y="493268"/>
                  </a:moveTo>
                  <a:lnTo>
                    <a:pt x="392557" y="493268"/>
                  </a:lnTo>
                  <a:lnTo>
                    <a:pt x="392557" y="126619"/>
                  </a:lnTo>
                  <a:lnTo>
                    <a:pt x="379857" y="126619"/>
                  </a:lnTo>
                  <a:lnTo>
                    <a:pt x="379857" y="493268"/>
                  </a:lnTo>
                  <a:lnTo>
                    <a:pt x="348107" y="493268"/>
                  </a:lnTo>
                  <a:lnTo>
                    <a:pt x="386207" y="569468"/>
                  </a:lnTo>
                  <a:lnTo>
                    <a:pt x="417957" y="505968"/>
                  </a:lnTo>
                  <a:lnTo>
                    <a:pt x="424307" y="493268"/>
                  </a:lnTo>
                  <a:close/>
                </a:path>
              </a:pathLst>
            </a:custGeom>
            <a:solidFill>
              <a:srgbClr val="4471C4"/>
            </a:solidFill>
          </p:spPr>
          <p:txBody>
            <a:bodyPr wrap="square" lIns="0" tIns="0" rIns="0" bIns="0" rtlCol="0"/>
            <a:lstStyle/>
            <a:p>
              <a:endParaRPr/>
            </a:p>
          </p:txBody>
        </p:sp>
        <p:pic>
          <p:nvPicPr>
            <p:cNvPr id="31" name="object 31"/>
            <p:cNvPicPr/>
            <p:nvPr/>
          </p:nvPicPr>
          <p:blipFill>
            <a:blip r:embed="rId2" cstate="print"/>
            <a:stretch>
              <a:fillRect/>
            </a:stretch>
          </p:blipFill>
          <p:spPr>
            <a:xfrm>
              <a:off x="1201305" y="3312159"/>
              <a:ext cx="75298" cy="222503"/>
            </a:xfrm>
            <a:prstGeom prst="rect">
              <a:avLst/>
            </a:prstGeom>
          </p:spPr>
        </p:pic>
        <p:sp>
          <p:nvSpPr>
            <p:cNvPr id="32" name="object 32"/>
            <p:cNvSpPr/>
            <p:nvPr/>
          </p:nvSpPr>
          <p:spPr>
            <a:xfrm>
              <a:off x="1223771" y="2645663"/>
              <a:ext cx="94615" cy="119380"/>
            </a:xfrm>
            <a:custGeom>
              <a:avLst/>
              <a:gdLst/>
              <a:ahLst/>
              <a:cxnLst/>
              <a:rect l="l" t="t" r="r" b="b"/>
              <a:pathLst>
                <a:path w="94615" h="119380">
                  <a:moveTo>
                    <a:pt x="94487" y="0"/>
                  </a:moveTo>
                  <a:lnTo>
                    <a:pt x="0" y="0"/>
                  </a:lnTo>
                  <a:lnTo>
                    <a:pt x="0" y="118872"/>
                  </a:lnTo>
                  <a:lnTo>
                    <a:pt x="94487" y="118872"/>
                  </a:lnTo>
                  <a:lnTo>
                    <a:pt x="94487" y="0"/>
                  </a:lnTo>
                  <a:close/>
                </a:path>
              </a:pathLst>
            </a:custGeom>
            <a:solidFill>
              <a:srgbClr val="FFFFFF"/>
            </a:solidFill>
          </p:spPr>
          <p:txBody>
            <a:bodyPr wrap="square" lIns="0" tIns="0" rIns="0" bIns="0" rtlCol="0"/>
            <a:lstStyle/>
            <a:p>
              <a:endParaRPr/>
            </a:p>
          </p:txBody>
        </p:sp>
        <p:sp>
          <p:nvSpPr>
            <p:cNvPr id="33" name="object 33"/>
            <p:cNvSpPr/>
            <p:nvPr/>
          </p:nvSpPr>
          <p:spPr>
            <a:xfrm>
              <a:off x="1223771" y="2645663"/>
              <a:ext cx="94615" cy="119380"/>
            </a:xfrm>
            <a:custGeom>
              <a:avLst/>
              <a:gdLst/>
              <a:ahLst/>
              <a:cxnLst/>
              <a:rect l="l" t="t" r="r" b="b"/>
              <a:pathLst>
                <a:path w="94615" h="119380">
                  <a:moveTo>
                    <a:pt x="0" y="118872"/>
                  </a:moveTo>
                  <a:lnTo>
                    <a:pt x="94487" y="118872"/>
                  </a:lnTo>
                  <a:lnTo>
                    <a:pt x="94487" y="0"/>
                  </a:lnTo>
                  <a:lnTo>
                    <a:pt x="0" y="0"/>
                  </a:lnTo>
                  <a:lnTo>
                    <a:pt x="0" y="118872"/>
                  </a:lnTo>
                  <a:close/>
                </a:path>
              </a:pathLst>
            </a:custGeom>
            <a:ln w="12700">
              <a:solidFill>
                <a:srgbClr val="FFFFFF"/>
              </a:solidFill>
            </a:ln>
          </p:spPr>
          <p:txBody>
            <a:bodyPr wrap="square" lIns="0" tIns="0" rIns="0" bIns="0" rtlCol="0"/>
            <a:lstStyle/>
            <a:p>
              <a:endParaRPr/>
            </a:p>
          </p:txBody>
        </p:sp>
      </p:grpSp>
      <p:sp>
        <p:nvSpPr>
          <p:cNvPr id="34" name="object 34"/>
          <p:cNvSpPr txBox="1"/>
          <p:nvPr/>
        </p:nvSpPr>
        <p:spPr>
          <a:xfrm>
            <a:off x="998982" y="3072383"/>
            <a:ext cx="436880" cy="254635"/>
          </a:xfrm>
          <a:prstGeom prst="rect">
            <a:avLst/>
          </a:prstGeom>
          <a:solidFill>
            <a:srgbClr val="4471C4"/>
          </a:solidFill>
          <a:ln w="12700">
            <a:solidFill>
              <a:srgbClr val="2E528F"/>
            </a:solidFill>
          </a:ln>
        </p:spPr>
        <p:txBody>
          <a:bodyPr vert="horz" wrap="square" lIns="0" tIns="38100" rIns="0" bIns="0" rtlCol="0">
            <a:spAutoFit/>
          </a:bodyPr>
          <a:lstStyle/>
          <a:p>
            <a:pPr marL="36830">
              <a:lnSpc>
                <a:spcPct val="100000"/>
              </a:lnSpc>
              <a:spcBef>
                <a:spcPts val="300"/>
              </a:spcBef>
            </a:pPr>
            <a:r>
              <a:rPr sz="1200" spc="-25" dirty="0">
                <a:solidFill>
                  <a:srgbClr val="FFFFFF"/>
                </a:solidFill>
                <a:latin typeface="Calibri"/>
                <a:cs typeface="Calibri"/>
              </a:rPr>
              <a:t>MUX</a:t>
            </a:r>
            <a:endParaRPr sz="1200">
              <a:latin typeface="Calibri"/>
              <a:cs typeface="Calibri"/>
            </a:endParaRPr>
          </a:p>
        </p:txBody>
      </p:sp>
      <p:sp>
        <p:nvSpPr>
          <p:cNvPr id="35" name="object 35"/>
          <p:cNvSpPr/>
          <p:nvPr/>
        </p:nvSpPr>
        <p:spPr>
          <a:xfrm>
            <a:off x="929005" y="2497708"/>
            <a:ext cx="262255" cy="576580"/>
          </a:xfrm>
          <a:custGeom>
            <a:avLst/>
            <a:gdLst/>
            <a:ahLst/>
            <a:cxnLst/>
            <a:rect l="l" t="t" r="r" b="b"/>
            <a:pathLst>
              <a:path w="262255" h="576580">
                <a:moveTo>
                  <a:pt x="76187" y="499745"/>
                </a:moveTo>
                <a:lnTo>
                  <a:pt x="44437" y="500075"/>
                </a:lnTo>
                <a:lnTo>
                  <a:pt x="38989" y="6096"/>
                </a:lnTo>
                <a:lnTo>
                  <a:pt x="26289" y="6350"/>
                </a:lnTo>
                <a:lnTo>
                  <a:pt x="31724" y="500202"/>
                </a:lnTo>
                <a:lnTo>
                  <a:pt x="0" y="500507"/>
                </a:lnTo>
                <a:lnTo>
                  <a:pt x="38938" y="576326"/>
                </a:lnTo>
                <a:lnTo>
                  <a:pt x="69761" y="512953"/>
                </a:lnTo>
                <a:lnTo>
                  <a:pt x="76187" y="499745"/>
                </a:lnTo>
                <a:close/>
              </a:path>
              <a:path w="262255" h="576580">
                <a:moveTo>
                  <a:pt x="262115" y="493649"/>
                </a:moveTo>
                <a:lnTo>
                  <a:pt x="230365" y="493979"/>
                </a:lnTo>
                <a:lnTo>
                  <a:pt x="224917" y="0"/>
                </a:lnTo>
                <a:lnTo>
                  <a:pt x="212217" y="254"/>
                </a:lnTo>
                <a:lnTo>
                  <a:pt x="217652" y="494106"/>
                </a:lnTo>
                <a:lnTo>
                  <a:pt x="185928" y="494411"/>
                </a:lnTo>
                <a:lnTo>
                  <a:pt x="224866" y="570230"/>
                </a:lnTo>
                <a:lnTo>
                  <a:pt x="255689" y="506857"/>
                </a:lnTo>
                <a:lnTo>
                  <a:pt x="261950" y="493979"/>
                </a:lnTo>
                <a:lnTo>
                  <a:pt x="262115" y="493649"/>
                </a:lnTo>
                <a:close/>
              </a:path>
            </a:pathLst>
          </a:custGeom>
          <a:solidFill>
            <a:srgbClr val="4471C4"/>
          </a:solidFill>
        </p:spPr>
        <p:txBody>
          <a:bodyPr wrap="square" lIns="0" tIns="0" rIns="0" bIns="0" rtlCol="0"/>
          <a:lstStyle/>
          <a:p>
            <a:endParaRPr/>
          </a:p>
        </p:txBody>
      </p:sp>
      <p:sp>
        <p:nvSpPr>
          <p:cNvPr id="36" name="object 36"/>
          <p:cNvSpPr txBox="1"/>
          <p:nvPr/>
        </p:nvSpPr>
        <p:spPr>
          <a:xfrm>
            <a:off x="828243" y="1935761"/>
            <a:ext cx="542290" cy="1099185"/>
          </a:xfrm>
          <a:prstGeom prst="rect">
            <a:avLst/>
          </a:prstGeom>
        </p:spPr>
        <p:txBody>
          <a:bodyPr vert="vert270" wrap="square" lIns="0" tIns="0" rIns="0" bIns="0" rtlCol="0">
            <a:spAutoFit/>
          </a:bodyPr>
          <a:lstStyle/>
          <a:p>
            <a:pPr marL="12700">
              <a:lnSpc>
                <a:spcPts val="1240"/>
              </a:lnSpc>
            </a:pPr>
            <a:r>
              <a:rPr sz="1200" b="1" dirty="0">
                <a:latin typeface="Calibri"/>
                <a:cs typeface="Calibri"/>
              </a:rPr>
              <a:t>WB/Mem</a:t>
            </a:r>
            <a:r>
              <a:rPr sz="1200" b="1" spc="-15" dirty="0">
                <a:latin typeface="Calibri"/>
                <a:cs typeface="Calibri"/>
              </a:rPr>
              <a:t> </a:t>
            </a:r>
            <a:r>
              <a:rPr sz="1200" b="1" spc="-25" dirty="0">
                <a:latin typeface="Calibri"/>
                <a:cs typeface="Calibri"/>
              </a:rPr>
              <a:t>Fwd</a:t>
            </a:r>
            <a:endParaRPr sz="1200">
              <a:latin typeface="Calibri"/>
              <a:cs typeface="Calibri"/>
            </a:endParaRPr>
          </a:p>
          <a:p>
            <a:pPr marL="56515" marR="5080" indent="-1905">
              <a:lnSpc>
                <a:spcPts val="1430"/>
              </a:lnSpc>
              <a:spcBef>
                <a:spcPts val="55"/>
              </a:spcBef>
            </a:pPr>
            <a:r>
              <a:rPr sz="1200" b="1" dirty="0">
                <a:latin typeface="Calibri"/>
                <a:cs typeface="Calibri"/>
              </a:rPr>
              <a:t>Mem/Mem</a:t>
            </a:r>
            <a:r>
              <a:rPr sz="1200" b="1" spc="-10" dirty="0">
                <a:latin typeface="Calibri"/>
                <a:cs typeface="Calibri"/>
              </a:rPr>
              <a:t> </a:t>
            </a:r>
            <a:r>
              <a:rPr sz="1200" b="1" spc="-25" dirty="0">
                <a:latin typeface="Calibri"/>
                <a:cs typeface="Calibri"/>
              </a:rPr>
              <a:t>Fwd </a:t>
            </a:r>
            <a:r>
              <a:rPr sz="1200" b="1" dirty="0">
                <a:latin typeface="Calibri"/>
                <a:cs typeface="Calibri"/>
              </a:rPr>
              <a:t>Addr</a:t>
            </a:r>
            <a:r>
              <a:rPr sz="1200" b="1" spc="-15" dirty="0">
                <a:latin typeface="Calibri"/>
                <a:cs typeface="Calibri"/>
              </a:rPr>
              <a:t> </a:t>
            </a:r>
            <a:r>
              <a:rPr sz="1200" b="1" dirty="0">
                <a:latin typeface="Calibri"/>
                <a:cs typeface="Calibri"/>
              </a:rPr>
              <a:t>Reg </a:t>
            </a:r>
            <a:r>
              <a:rPr sz="1200" b="1" spc="-50" dirty="0">
                <a:latin typeface="Calibri"/>
                <a:cs typeface="Calibri"/>
              </a:rPr>
              <a:t>A</a:t>
            </a:r>
            <a:endParaRPr sz="1200">
              <a:latin typeface="Calibri"/>
              <a:cs typeface="Calibri"/>
            </a:endParaRPr>
          </a:p>
        </p:txBody>
      </p:sp>
      <p:grpSp>
        <p:nvGrpSpPr>
          <p:cNvPr id="37" name="object 37"/>
          <p:cNvGrpSpPr/>
          <p:nvPr/>
        </p:nvGrpSpPr>
        <p:grpSpPr>
          <a:xfrm>
            <a:off x="1201305" y="2624327"/>
            <a:ext cx="962025" cy="910590"/>
            <a:chOff x="1201305" y="2624327"/>
            <a:chExt cx="962025" cy="910590"/>
          </a:xfrm>
        </p:grpSpPr>
        <p:sp>
          <p:nvSpPr>
            <p:cNvPr id="38" name="object 38"/>
            <p:cNvSpPr/>
            <p:nvPr/>
          </p:nvSpPr>
          <p:spPr>
            <a:xfrm>
              <a:off x="1278636" y="2624327"/>
              <a:ext cx="76200" cy="443230"/>
            </a:xfrm>
            <a:custGeom>
              <a:avLst/>
              <a:gdLst/>
              <a:ahLst/>
              <a:cxnLst/>
              <a:rect l="l" t="t" r="r" b="b"/>
              <a:pathLst>
                <a:path w="76200" h="443230">
                  <a:moveTo>
                    <a:pt x="31750" y="366649"/>
                  </a:moveTo>
                  <a:lnTo>
                    <a:pt x="0" y="366649"/>
                  </a:lnTo>
                  <a:lnTo>
                    <a:pt x="38100" y="442849"/>
                  </a:lnTo>
                  <a:lnTo>
                    <a:pt x="69850" y="379349"/>
                  </a:lnTo>
                  <a:lnTo>
                    <a:pt x="31750" y="379349"/>
                  </a:lnTo>
                  <a:lnTo>
                    <a:pt x="31750" y="366649"/>
                  </a:lnTo>
                  <a:close/>
                </a:path>
                <a:path w="76200" h="443230">
                  <a:moveTo>
                    <a:pt x="44450" y="0"/>
                  </a:moveTo>
                  <a:lnTo>
                    <a:pt x="31750" y="0"/>
                  </a:lnTo>
                  <a:lnTo>
                    <a:pt x="31750" y="379349"/>
                  </a:lnTo>
                  <a:lnTo>
                    <a:pt x="44450" y="379349"/>
                  </a:lnTo>
                  <a:lnTo>
                    <a:pt x="44450" y="0"/>
                  </a:lnTo>
                  <a:close/>
                </a:path>
                <a:path w="76200" h="443230">
                  <a:moveTo>
                    <a:pt x="76200" y="366649"/>
                  </a:moveTo>
                  <a:lnTo>
                    <a:pt x="44450" y="366649"/>
                  </a:lnTo>
                  <a:lnTo>
                    <a:pt x="44450" y="379349"/>
                  </a:lnTo>
                  <a:lnTo>
                    <a:pt x="69850" y="379349"/>
                  </a:lnTo>
                  <a:lnTo>
                    <a:pt x="76200" y="366649"/>
                  </a:lnTo>
                  <a:close/>
                </a:path>
              </a:pathLst>
            </a:custGeom>
            <a:solidFill>
              <a:srgbClr val="4471C4"/>
            </a:solidFill>
          </p:spPr>
          <p:txBody>
            <a:bodyPr wrap="square" lIns="0" tIns="0" rIns="0" bIns="0" rtlCol="0"/>
            <a:lstStyle/>
            <a:p>
              <a:endParaRPr/>
            </a:p>
          </p:txBody>
        </p:sp>
        <p:pic>
          <p:nvPicPr>
            <p:cNvPr id="39" name="object 39"/>
            <p:cNvPicPr/>
            <p:nvPr/>
          </p:nvPicPr>
          <p:blipFill>
            <a:blip r:embed="rId2" cstate="print"/>
            <a:stretch>
              <a:fillRect/>
            </a:stretch>
          </p:blipFill>
          <p:spPr>
            <a:xfrm>
              <a:off x="1201305" y="3312159"/>
              <a:ext cx="75298" cy="222503"/>
            </a:xfrm>
            <a:prstGeom prst="rect">
              <a:avLst/>
            </a:prstGeom>
          </p:spPr>
        </p:pic>
        <p:sp>
          <p:nvSpPr>
            <p:cNvPr id="40" name="object 40"/>
            <p:cNvSpPr/>
            <p:nvPr/>
          </p:nvSpPr>
          <p:spPr>
            <a:xfrm>
              <a:off x="1720596" y="3060191"/>
              <a:ext cx="436245" cy="254635"/>
            </a:xfrm>
            <a:custGeom>
              <a:avLst/>
              <a:gdLst/>
              <a:ahLst/>
              <a:cxnLst/>
              <a:rect l="l" t="t" r="r" b="b"/>
              <a:pathLst>
                <a:path w="436244" h="254635">
                  <a:moveTo>
                    <a:pt x="435863" y="0"/>
                  </a:moveTo>
                  <a:lnTo>
                    <a:pt x="0" y="0"/>
                  </a:lnTo>
                  <a:lnTo>
                    <a:pt x="0" y="254508"/>
                  </a:lnTo>
                  <a:lnTo>
                    <a:pt x="435863" y="254508"/>
                  </a:lnTo>
                  <a:lnTo>
                    <a:pt x="435863" y="0"/>
                  </a:lnTo>
                  <a:close/>
                </a:path>
              </a:pathLst>
            </a:custGeom>
            <a:solidFill>
              <a:srgbClr val="4471C4"/>
            </a:solidFill>
          </p:spPr>
          <p:txBody>
            <a:bodyPr wrap="square" lIns="0" tIns="0" rIns="0" bIns="0" rtlCol="0"/>
            <a:lstStyle/>
            <a:p>
              <a:endParaRPr/>
            </a:p>
          </p:txBody>
        </p:sp>
        <p:sp>
          <p:nvSpPr>
            <p:cNvPr id="41" name="object 41"/>
            <p:cNvSpPr/>
            <p:nvPr/>
          </p:nvSpPr>
          <p:spPr>
            <a:xfrm>
              <a:off x="1720596" y="3060191"/>
              <a:ext cx="436245" cy="254635"/>
            </a:xfrm>
            <a:custGeom>
              <a:avLst/>
              <a:gdLst/>
              <a:ahLst/>
              <a:cxnLst/>
              <a:rect l="l" t="t" r="r" b="b"/>
              <a:pathLst>
                <a:path w="436244" h="254635">
                  <a:moveTo>
                    <a:pt x="0" y="254508"/>
                  </a:moveTo>
                  <a:lnTo>
                    <a:pt x="435863" y="254508"/>
                  </a:lnTo>
                  <a:lnTo>
                    <a:pt x="435863" y="0"/>
                  </a:lnTo>
                  <a:lnTo>
                    <a:pt x="0" y="0"/>
                  </a:lnTo>
                  <a:lnTo>
                    <a:pt x="0" y="254508"/>
                  </a:lnTo>
                  <a:close/>
                </a:path>
              </a:pathLst>
            </a:custGeom>
            <a:ln w="12700">
              <a:solidFill>
                <a:srgbClr val="2E528F"/>
              </a:solidFill>
            </a:ln>
          </p:spPr>
          <p:txBody>
            <a:bodyPr wrap="square" lIns="0" tIns="0" rIns="0" bIns="0" rtlCol="0"/>
            <a:lstStyle/>
            <a:p>
              <a:endParaRPr/>
            </a:p>
          </p:txBody>
        </p:sp>
      </p:grpSp>
      <p:sp>
        <p:nvSpPr>
          <p:cNvPr id="42" name="object 42"/>
          <p:cNvSpPr txBox="1"/>
          <p:nvPr/>
        </p:nvSpPr>
        <p:spPr>
          <a:xfrm>
            <a:off x="1720595" y="3060192"/>
            <a:ext cx="436245" cy="254635"/>
          </a:xfrm>
          <a:prstGeom prst="rect">
            <a:avLst/>
          </a:prstGeom>
        </p:spPr>
        <p:txBody>
          <a:bodyPr vert="horz" wrap="square" lIns="0" tIns="36830" rIns="0" bIns="0" rtlCol="0">
            <a:spAutoFit/>
          </a:bodyPr>
          <a:lstStyle/>
          <a:p>
            <a:pPr marL="36830">
              <a:lnSpc>
                <a:spcPct val="100000"/>
              </a:lnSpc>
              <a:spcBef>
                <a:spcPts val="290"/>
              </a:spcBef>
            </a:pPr>
            <a:r>
              <a:rPr sz="1200" spc="-25" dirty="0">
                <a:solidFill>
                  <a:srgbClr val="FFFFFF"/>
                </a:solidFill>
                <a:latin typeface="Calibri"/>
                <a:cs typeface="Calibri"/>
              </a:rPr>
              <a:t>MUX</a:t>
            </a:r>
            <a:endParaRPr sz="1200">
              <a:latin typeface="Calibri"/>
              <a:cs typeface="Calibri"/>
            </a:endParaRPr>
          </a:p>
        </p:txBody>
      </p:sp>
      <p:grpSp>
        <p:nvGrpSpPr>
          <p:cNvPr id="43" name="object 43"/>
          <p:cNvGrpSpPr/>
          <p:nvPr/>
        </p:nvGrpSpPr>
        <p:grpSpPr>
          <a:xfrm>
            <a:off x="1651380" y="2483992"/>
            <a:ext cx="424815" cy="1038860"/>
            <a:chOff x="1651380" y="2483992"/>
            <a:chExt cx="424815" cy="1038860"/>
          </a:xfrm>
        </p:grpSpPr>
        <p:sp>
          <p:nvSpPr>
            <p:cNvPr id="44" name="object 44"/>
            <p:cNvSpPr/>
            <p:nvPr/>
          </p:nvSpPr>
          <p:spPr>
            <a:xfrm>
              <a:off x="1651381" y="2483992"/>
              <a:ext cx="424815" cy="577850"/>
            </a:xfrm>
            <a:custGeom>
              <a:avLst/>
              <a:gdLst/>
              <a:ahLst/>
              <a:cxnLst/>
              <a:rect l="l" t="t" r="r" b="b"/>
              <a:pathLst>
                <a:path w="424814" h="577850">
                  <a:moveTo>
                    <a:pt x="76200" y="501269"/>
                  </a:moveTo>
                  <a:lnTo>
                    <a:pt x="44437" y="501599"/>
                  </a:lnTo>
                  <a:lnTo>
                    <a:pt x="38989" y="7620"/>
                  </a:lnTo>
                  <a:lnTo>
                    <a:pt x="26289" y="7874"/>
                  </a:lnTo>
                  <a:lnTo>
                    <a:pt x="31724" y="501726"/>
                  </a:lnTo>
                  <a:lnTo>
                    <a:pt x="0" y="502031"/>
                  </a:lnTo>
                  <a:lnTo>
                    <a:pt x="38989" y="577850"/>
                  </a:lnTo>
                  <a:lnTo>
                    <a:pt x="69773" y="514477"/>
                  </a:lnTo>
                  <a:lnTo>
                    <a:pt x="76200" y="501269"/>
                  </a:lnTo>
                  <a:close/>
                </a:path>
                <a:path w="424814" h="577850">
                  <a:moveTo>
                    <a:pt x="260604" y="493649"/>
                  </a:moveTo>
                  <a:lnTo>
                    <a:pt x="228841" y="493979"/>
                  </a:lnTo>
                  <a:lnTo>
                    <a:pt x="223393" y="0"/>
                  </a:lnTo>
                  <a:lnTo>
                    <a:pt x="210693" y="254"/>
                  </a:lnTo>
                  <a:lnTo>
                    <a:pt x="216128" y="494106"/>
                  </a:lnTo>
                  <a:lnTo>
                    <a:pt x="184404" y="494411"/>
                  </a:lnTo>
                  <a:lnTo>
                    <a:pt x="223393" y="570230"/>
                  </a:lnTo>
                  <a:lnTo>
                    <a:pt x="254177" y="506857"/>
                  </a:lnTo>
                  <a:lnTo>
                    <a:pt x="260604" y="493649"/>
                  </a:lnTo>
                  <a:close/>
                </a:path>
                <a:path w="424814" h="577850">
                  <a:moveTo>
                    <a:pt x="424307" y="494792"/>
                  </a:moveTo>
                  <a:lnTo>
                    <a:pt x="392557" y="494792"/>
                  </a:lnTo>
                  <a:lnTo>
                    <a:pt x="392557" y="128143"/>
                  </a:lnTo>
                  <a:lnTo>
                    <a:pt x="379857" y="128143"/>
                  </a:lnTo>
                  <a:lnTo>
                    <a:pt x="379857" y="494792"/>
                  </a:lnTo>
                  <a:lnTo>
                    <a:pt x="348107" y="494792"/>
                  </a:lnTo>
                  <a:lnTo>
                    <a:pt x="386207" y="570992"/>
                  </a:lnTo>
                  <a:lnTo>
                    <a:pt x="417957" y="507492"/>
                  </a:lnTo>
                  <a:lnTo>
                    <a:pt x="424307" y="494792"/>
                  </a:lnTo>
                  <a:close/>
                </a:path>
              </a:pathLst>
            </a:custGeom>
            <a:solidFill>
              <a:srgbClr val="4471C4"/>
            </a:solidFill>
          </p:spPr>
          <p:txBody>
            <a:bodyPr wrap="square" lIns="0" tIns="0" rIns="0" bIns="0" rtlCol="0"/>
            <a:lstStyle/>
            <a:p>
              <a:endParaRPr/>
            </a:p>
          </p:txBody>
        </p:sp>
        <p:pic>
          <p:nvPicPr>
            <p:cNvPr id="45" name="object 45"/>
            <p:cNvPicPr/>
            <p:nvPr/>
          </p:nvPicPr>
          <p:blipFill>
            <a:blip r:embed="rId3" cstate="print"/>
            <a:stretch>
              <a:fillRect/>
            </a:stretch>
          </p:blipFill>
          <p:spPr>
            <a:xfrm>
              <a:off x="1922144" y="3299967"/>
              <a:ext cx="75311" cy="222504"/>
            </a:xfrm>
            <a:prstGeom prst="rect">
              <a:avLst/>
            </a:prstGeom>
          </p:spPr>
        </p:pic>
      </p:grpSp>
      <p:sp>
        <p:nvSpPr>
          <p:cNvPr id="46" name="object 46"/>
          <p:cNvSpPr txBox="1"/>
          <p:nvPr/>
        </p:nvSpPr>
        <p:spPr>
          <a:xfrm>
            <a:off x="1549653" y="1965352"/>
            <a:ext cx="541655" cy="1057275"/>
          </a:xfrm>
          <a:prstGeom prst="rect">
            <a:avLst/>
          </a:prstGeom>
        </p:spPr>
        <p:txBody>
          <a:bodyPr vert="vert270" wrap="square" lIns="0" tIns="0" rIns="0" bIns="0" rtlCol="0">
            <a:spAutoFit/>
          </a:bodyPr>
          <a:lstStyle/>
          <a:p>
            <a:pPr marL="13335">
              <a:lnSpc>
                <a:spcPts val="1160"/>
              </a:lnSpc>
            </a:pPr>
            <a:r>
              <a:rPr sz="1200" b="1" dirty="0">
                <a:latin typeface="Calibri"/>
                <a:cs typeface="Calibri"/>
              </a:rPr>
              <a:t>WB/Mem</a:t>
            </a:r>
            <a:r>
              <a:rPr sz="1200" b="1" spc="-15" dirty="0">
                <a:latin typeface="Calibri"/>
                <a:cs typeface="Calibri"/>
              </a:rPr>
              <a:t> </a:t>
            </a:r>
            <a:r>
              <a:rPr sz="1200" b="1" spc="-25" dirty="0">
                <a:latin typeface="Calibri"/>
                <a:cs typeface="Calibri"/>
              </a:rPr>
              <a:t>Fwd</a:t>
            </a:r>
            <a:endParaRPr sz="1200">
              <a:latin typeface="Calibri"/>
              <a:cs typeface="Calibri"/>
            </a:endParaRPr>
          </a:p>
          <a:p>
            <a:pPr marL="12700">
              <a:lnSpc>
                <a:spcPts val="1360"/>
              </a:lnSpc>
            </a:pPr>
            <a:r>
              <a:rPr sz="1200" b="1" dirty="0">
                <a:latin typeface="Calibri"/>
                <a:cs typeface="Calibri"/>
              </a:rPr>
              <a:t>Mem/Mem</a:t>
            </a:r>
            <a:r>
              <a:rPr sz="1200" b="1" spc="-10" dirty="0">
                <a:latin typeface="Calibri"/>
                <a:cs typeface="Calibri"/>
              </a:rPr>
              <a:t> </a:t>
            </a:r>
            <a:r>
              <a:rPr sz="1200" b="1" spc="-25" dirty="0">
                <a:latin typeface="Calibri"/>
                <a:cs typeface="Calibri"/>
              </a:rPr>
              <a:t>Fwd</a:t>
            </a:r>
            <a:endParaRPr sz="1200">
              <a:latin typeface="Calibri"/>
              <a:cs typeface="Calibri"/>
            </a:endParaRPr>
          </a:p>
          <a:p>
            <a:pPr marL="56515">
              <a:lnSpc>
                <a:spcPct val="100000"/>
              </a:lnSpc>
              <a:spcBef>
                <a:spcPts val="140"/>
              </a:spcBef>
            </a:pPr>
            <a:r>
              <a:rPr sz="1200" b="1" dirty="0">
                <a:latin typeface="Calibri"/>
                <a:cs typeface="Calibri"/>
              </a:rPr>
              <a:t>Data</a:t>
            </a:r>
            <a:r>
              <a:rPr sz="1200" b="1" spc="-35" dirty="0">
                <a:latin typeface="Calibri"/>
                <a:cs typeface="Calibri"/>
              </a:rPr>
              <a:t> </a:t>
            </a:r>
            <a:r>
              <a:rPr sz="1200" b="1" dirty="0">
                <a:latin typeface="Calibri"/>
                <a:cs typeface="Calibri"/>
              </a:rPr>
              <a:t>Reg</a:t>
            </a:r>
            <a:r>
              <a:rPr sz="1200" b="1" spc="-30" dirty="0">
                <a:latin typeface="Calibri"/>
                <a:cs typeface="Calibri"/>
              </a:rPr>
              <a:t> </a:t>
            </a:r>
            <a:r>
              <a:rPr sz="1200" b="1" spc="-50" dirty="0">
                <a:latin typeface="Calibri"/>
                <a:cs typeface="Calibri"/>
              </a:rPr>
              <a:t>B</a:t>
            </a:r>
            <a:endParaRPr sz="1200">
              <a:latin typeface="Calibri"/>
              <a:cs typeface="Calibri"/>
            </a:endParaRPr>
          </a:p>
        </p:txBody>
      </p:sp>
      <p:grpSp>
        <p:nvGrpSpPr>
          <p:cNvPr id="47" name="object 47"/>
          <p:cNvGrpSpPr/>
          <p:nvPr/>
        </p:nvGrpSpPr>
        <p:grpSpPr>
          <a:xfrm>
            <a:off x="4666234" y="3732021"/>
            <a:ext cx="739775" cy="1711960"/>
            <a:chOff x="4666234" y="3732021"/>
            <a:chExt cx="739775" cy="1711960"/>
          </a:xfrm>
        </p:grpSpPr>
        <p:sp>
          <p:nvSpPr>
            <p:cNvPr id="48" name="object 48"/>
            <p:cNvSpPr/>
            <p:nvPr/>
          </p:nvSpPr>
          <p:spPr>
            <a:xfrm>
              <a:off x="4672584" y="3738371"/>
              <a:ext cx="727075" cy="1699260"/>
            </a:xfrm>
            <a:custGeom>
              <a:avLst/>
              <a:gdLst/>
              <a:ahLst/>
              <a:cxnLst/>
              <a:rect l="l" t="t" r="r" b="b"/>
              <a:pathLst>
                <a:path w="727075" h="1699260">
                  <a:moveTo>
                    <a:pt x="726948" y="0"/>
                  </a:moveTo>
                  <a:lnTo>
                    <a:pt x="0" y="0"/>
                  </a:lnTo>
                  <a:lnTo>
                    <a:pt x="0" y="1699259"/>
                  </a:lnTo>
                  <a:lnTo>
                    <a:pt x="726948" y="1699259"/>
                  </a:lnTo>
                  <a:lnTo>
                    <a:pt x="726948" y="0"/>
                  </a:lnTo>
                  <a:close/>
                </a:path>
              </a:pathLst>
            </a:custGeom>
            <a:solidFill>
              <a:srgbClr val="4471C4"/>
            </a:solidFill>
          </p:spPr>
          <p:txBody>
            <a:bodyPr wrap="square" lIns="0" tIns="0" rIns="0" bIns="0" rtlCol="0"/>
            <a:lstStyle/>
            <a:p>
              <a:endParaRPr/>
            </a:p>
          </p:txBody>
        </p:sp>
        <p:sp>
          <p:nvSpPr>
            <p:cNvPr id="49" name="object 49"/>
            <p:cNvSpPr/>
            <p:nvPr/>
          </p:nvSpPr>
          <p:spPr>
            <a:xfrm>
              <a:off x="4672584" y="3738371"/>
              <a:ext cx="727075" cy="1699260"/>
            </a:xfrm>
            <a:custGeom>
              <a:avLst/>
              <a:gdLst/>
              <a:ahLst/>
              <a:cxnLst/>
              <a:rect l="l" t="t" r="r" b="b"/>
              <a:pathLst>
                <a:path w="727075" h="1699260">
                  <a:moveTo>
                    <a:pt x="0" y="1699259"/>
                  </a:moveTo>
                  <a:lnTo>
                    <a:pt x="726948" y="1699259"/>
                  </a:lnTo>
                  <a:lnTo>
                    <a:pt x="726948" y="0"/>
                  </a:lnTo>
                  <a:lnTo>
                    <a:pt x="0" y="0"/>
                  </a:lnTo>
                  <a:lnTo>
                    <a:pt x="0" y="1699259"/>
                  </a:lnTo>
                  <a:close/>
                </a:path>
              </a:pathLst>
            </a:custGeom>
            <a:ln w="12700">
              <a:solidFill>
                <a:srgbClr val="2E528F"/>
              </a:solidFill>
            </a:ln>
          </p:spPr>
          <p:txBody>
            <a:bodyPr wrap="square" lIns="0" tIns="0" rIns="0" bIns="0" rtlCol="0"/>
            <a:lstStyle/>
            <a:p>
              <a:endParaRPr/>
            </a:p>
          </p:txBody>
        </p:sp>
      </p:grpSp>
      <p:sp>
        <p:nvSpPr>
          <p:cNvPr id="50" name="object 50"/>
          <p:cNvSpPr txBox="1"/>
          <p:nvPr/>
        </p:nvSpPr>
        <p:spPr>
          <a:xfrm>
            <a:off x="367385" y="5426455"/>
            <a:ext cx="8171180" cy="1399540"/>
          </a:xfrm>
          <a:prstGeom prst="rect">
            <a:avLst/>
          </a:prstGeom>
        </p:spPr>
        <p:txBody>
          <a:bodyPr vert="horz" wrap="square" lIns="0" tIns="12700" rIns="0" bIns="0" rtlCol="0">
            <a:spAutoFit/>
          </a:bodyPr>
          <a:lstStyle/>
          <a:p>
            <a:pPr marL="4381500">
              <a:lnSpc>
                <a:spcPts val="1689"/>
              </a:lnSpc>
              <a:spcBef>
                <a:spcPts val="100"/>
              </a:spcBef>
            </a:pPr>
            <a:r>
              <a:rPr sz="1800" spc="-10" dirty="0">
                <a:latin typeface="Calibri"/>
                <a:cs typeface="Calibri"/>
              </a:rPr>
              <a:t>Cache</a:t>
            </a:r>
            <a:endParaRPr sz="1800">
              <a:latin typeface="Calibri"/>
              <a:cs typeface="Calibri"/>
            </a:endParaRPr>
          </a:p>
          <a:p>
            <a:pPr marL="12700">
              <a:lnSpc>
                <a:spcPts val="1930"/>
              </a:lnSpc>
            </a:pPr>
            <a:r>
              <a:rPr sz="2000" b="1" dirty="0">
                <a:latin typeface="Calibri"/>
                <a:cs typeface="Calibri"/>
              </a:rPr>
              <a:t>Completed</a:t>
            </a:r>
            <a:r>
              <a:rPr sz="2000" b="1" spc="-45" dirty="0">
                <a:latin typeface="Calibri"/>
                <a:cs typeface="Calibri"/>
              </a:rPr>
              <a:t> </a:t>
            </a:r>
            <a:r>
              <a:rPr sz="2000" b="1" dirty="0">
                <a:latin typeface="Calibri"/>
                <a:cs typeface="Calibri"/>
              </a:rPr>
              <a:t>memory</a:t>
            </a:r>
            <a:r>
              <a:rPr sz="2000" b="1" spc="-45" dirty="0">
                <a:latin typeface="Calibri"/>
                <a:cs typeface="Calibri"/>
              </a:rPr>
              <a:t> </a:t>
            </a:r>
            <a:r>
              <a:rPr sz="2000" b="1" spc="-10" dirty="0">
                <a:latin typeface="Calibri"/>
                <a:cs typeface="Calibri"/>
              </a:rPr>
              <a:t>operations’</a:t>
            </a:r>
            <a:r>
              <a:rPr sz="2000" b="1" spc="-40" dirty="0">
                <a:latin typeface="Calibri"/>
                <a:cs typeface="Calibri"/>
              </a:rPr>
              <a:t> </a:t>
            </a:r>
            <a:r>
              <a:rPr sz="2000" b="1" dirty="0">
                <a:latin typeface="Calibri"/>
                <a:cs typeface="Calibri"/>
              </a:rPr>
              <a:t>effects</a:t>
            </a:r>
            <a:r>
              <a:rPr sz="2000" b="1" spc="-30" dirty="0">
                <a:latin typeface="Calibri"/>
                <a:cs typeface="Calibri"/>
              </a:rPr>
              <a:t> </a:t>
            </a:r>
            <a:r>
              <a:rPr sz="2000" b="1" dirty="0">
                <a:latin typeface="Calibri"/>
                <a:cs typeface="Calibri"/>
              </a:rPr>
              <a:t>not</a:t>
            </a:r>
            <a:r>
              <a:rPr sz="2000" b="1" spc="-40" dirty="0">
                <a:latin typeface="Calibri"/>
                <a:cs typeface="Calibri"/>
              </a:rPr>
              <a:t> </a:t>
            </a:r>
            <a:r>
              <a:rPr sz="2000" b="1" dirty="0">
                <a:latin typeface="Calibri"/>
                <a:cs typeface="Calibri"/>
              </a:rPr>
              <a:t>yet</a:t>
            </a:r>
            <a:r>
              <a:rPr sz="2000" b="1" spc="-25" dirty="0">
                <a:latin typeface="Calibri"/>
                <a:cs typeface="Calibri"/>
              </a:rPr>
              <a:t> </a:t>
            </a:r>
            <a:r>
              <a:rPr sz="2000" b="1" dirty="0">
                <a:latin typeface="Calibri"/>
                <a:cs typeface="Calibri"/>
              </a:rPr>
              <a:t>in</a:t>
            </a:r>
            <a:r>
              <a:rPr sz="2000" b="1" spc="-40" dirty="0">
                <a:latin typeface="Calibri"/>
                <a:cs typeface="Calibri"/>
              </a:rPr>
              <a:t> </a:t>
            </a:r>
            <a:r>
              <a:rPr sz="2000" b="1" dirty="0">
                <a:latin typeface="Calibri"/>
                <a:cs typeface="Calibri"/>
              </a:rPr>
              <a:t>memory</a:t>
            </a:r>
            <a:r>
              <a:rPr sz="2000" b="1" spc="-30" dirty="0">
                <a:latin typeface="Calibri"/>
                <a:cs typeface="Calibri"/>
              </a:rPr>
              <a:t> </a:t>
            </a:r>
            <a:r>
              <a:rPr sz="2000" b="1" spc="-10" dirty="0">
                <a:latin typeface="Calibri"/>
                <a:cs typeface="Calibri"/>
              </a:rPr>
              <a:t>(complicated</a:t>
            </a:r>
            <a:r>
              <a:rPr sz="2000" b="1" spc="-50" dirty="0">
                <a:latin typeface="Calibri"/>
                <a:cs typeface="Calibri"/>
              </a:rPr>
              <a:t> </a:t>
            </a:r>
            <a:r>
              <a:rPr sz="2000" b="1" spc="-10" dirty="0">
                <a:latin typeface="Calibri"/>
                <a:cs typeface="Calibri"/>
              </a:rPr>
              <a:t>stuff,</a:t>
            </a:r>
            <a:endParaRPr sz="2000">
              <a:latin typeface="Calibri"/>
              <a:cs typeface="Calibri"/>
            </a:endParaRPr>
          </a:p>
          <a:p>
            <a:pPr marL="12700">
              <a:lnSpc>
                <a:spcPct val="100000"/>
              </a:lnSpc>
            </a:pPr>
            <a:r>
              <a:rPr sz="2000" b="1" dirty="0">
                <a:latin typeface="Calibri"/>
                <a:cs typeface="Calibri"/>
              </a:rPr>
              <a:t>later</a:t>
            </a:r>
            <a:r>
              <a:rPr sz="2000" b="1" spc="-30" dirty="0">
                <a:latin typeface="Calibri"/>
                <a:cs typeface="Calibri"/>
              </a:rPr>
              <a:t> </a:t>
            </a:r>
            <a:r>
              <a:rPr sz="2000" b="1" dirty="0">
                <a:latin typeface="Calibri"/>
                <a:cs typeface="Calibri"/>
              </a:rPr>
              <a:t>in</a:t>
            </a:r>
            <a:r>
              <a:rPr sz="2000" b="1" spc="-30" dirty="0">
                <a:latin typeface="Calibri"/>
                <a:cs typeface="Calibri"/>
              </a:rPr>
              <a:t> </a:t>
            </a:r>
            <a:r>
              <a:rPr sz="2000" b="1" dirty="0">
                <a:latin typeface="Calibri"/>
                <a:cs typeface="Calibri"/>
              </a:rPr>
              <a:t>the</a:t>
            </a:r>
            <a:r>
              <a:rPr sz="2000" b="1" spc="-40" dirty="0">
                <a:latin typeface="Calibri"/>
                <a:cs typeface="Calibri"/>
              </a:rPr>
              <a:t> </a:t>
            </a:r>
            <a:r>
              <a:rPr sz="2000" b="1" spc="-10" dirty="0">
                <a:latin typeface="Calibri"/>
                <a:cs typeface="Calibri"/>
              </a:rPr>
              <a:t>semester…)</a:t>
            </a:r>
            <a:endParaRPr sz="2000">
              <a:latin typeface="Calibri"/>
              <a:cs typeface="Calibri"/>
            </a:endParaRPr>
          </a:p>
          <a:p>
            <a:pPr marL="12700">
              <a:lnSpc>
                <a:spcPct val="100000"/>
              </a:lnSpc>
            </a:pPr>
            <a:r>
              <a:rPr sz="2000" b="1" dirty="0">
                <a:latin typeface="Calibri"/>
                <a:cs typeface="Calibri"/>
              </a:rPr>
              <a:t>What</a:t>
            </a:r>
            <a:r>
              <a:rPr sz="2000" b="1" spc="-35" dirty="0">
                <a:latin typeface="Calibri"/>
                <a:cs typeface="Calibri"/>
              </a:rPr>
              <a:t> </a:t>
            </a:r>
            <a:r>
              <a:rPr sz="2000" b="1" dirty="0">
                <a:latin typeface="Calibri"/>
                <a:cs typeface="Calibri"/>
              </a:rPr>
              <a:t>is</a:t>
            </a:r>
            <a:r>
              <a:rPr sz="2000" b="1" spc="-15" dirty="0">
                <a:latin typeface="Calibri"/>
                <a:cs typeface="Calibri"/>
              </a:rPr>
              <a:t> </a:t>
            </a:r>
            <a:r>
              <a:rPr sz="2000" b="1" dirty="0">
                <a:latin typeface="Calibri"/>
                <a:cs typeface="Calibri"/>
              </a:rPr>
              <a:t>the</a:t>
            </a:r>
            <a:r>
              <a:rPr sz="2000" b="1" spc="-25" dirty="0">
                <a:latin typeface="Calibri"/>
                <a:cs typeface="Calibri"/>
              </a:rPr>
              <a:t> </a:t>
            </a:r>
            <a:r>
              <a:rPr sz="2000" b="1" dirty="0">
                <a:latin typeface="Calibri"/>
                <a:cs typeface="Calibri"/>
              </a:rPr>
              <a:t>latency</a:t>
            </a:r>
            <a:r>
              <a:rPr sz="2000" b="1" spc="-25" dirty="0">
                <a:latin typeface="Calibri"/>
                <a:cs typeface="Calibri"/>
              </a:rPr>
              <a:t> </a:t>
            </a:r>
            <a:r>
              <a:rPr sz="2000" b="1" dirty="0">
                <a:latin typeface="Calibri"/>
                <a:cs typeface="Calibri"/>
              </a:rPr>
              <a:t>of</a:t>
            </a:r>
            <a:r>
              <a:rPr sz="2000" b="1" spc="-20" dirty="0">
                <a:latin typeface="Calibri"/>
                <a:cs typeface="Calibri"/>
              </a:rPr>
              <a:t> </a:t>
            </a:r>
            <a:r>
              <a:rPr sz="2000" b="1" dirty="0">
                <a:latin typeface="Calibri"/>
                <a:cs typeface="Calibri"/>
              </a:rPr>
              <a:t>a</a:t>
            </a:r>
            <a:r>
              <a:rPr sz="2000" b="1" spc="-20" dirty="0">
                <a:latin typeface="Calibri"/>
                <a:cs typeface="Calibri"/>
              </a:rPr>
              <a:t> </a:t>
            </a:r>
            <a:r>
              <a:rPr sz="2000" b="1" dirty="0">
                <a:latin typeface="Calibri"/>
                <a:cs typeface="Calibri"/>
              </a:rPr>
              <a:t>write</a:t>
            </a:r>
            <a:r>
              <a:rPr sz="2000" b="1" spc="-25" dirty="0">
                <a:latin typeface="Calibri"/>
                <a:cs typeface="Calibri"/>
              </a:rPr>
              <a:t> </a:t>
            </a:r>
            <a:r>
              <a:rPr sz="2000" b="1" dirty="0">
                <a:latin typeface="Calibri"/>
                <a:cs typeface="Calibri"/>
              </a:rPr>
              <a:t>if</a:t>
            </a:r>
            <a:r>
              <a:rPr sz="2000" b="1" spc="-25" dirty="0">
                <a:latin typeface="Calibri"/>
                <a:cs typeface="Calibri"/>
              </a:rPr>
              <a:t> </a:t>
            </a:r>
            <a:r>
              <a:rPr sz="2000" b="1" dirty="0">
                <a:latin typeface="Calibri"/>
                <a:cs typeface="Calibri"/>
              </a:rPr>
              <a:t>it</a:t>
            </a:r>
            <a:r>
              <a:rPr sz="2000" b="1" spc="-20" dirty="0">
                <a:latin typeface="Calibri"/>
                <a:cs typeface="Calibri"/>
              </a:rPr>
              <a:t> </a:t>
            </a:r>
            <a:r>
              <a:rPr sz="2000" b="1" dirty="0">
                <a:latin typeface="Calibri"/>
                <a:cs typeface="Calibri"/>
              </a:rPr>
              <a:t>ends</a:t>
            </a:r>
            <a:r>
              <a:rPr sz="2000" b="1" spc="-35" dirty="0">
                <a:latin typeface="Calibri"/>
                <a:cs typeface="Calibri"/>
              </a:rPr>
              <a:t> </a:t>
            </a:r>
            <a:r>
              <a:rPr sz="2000" b="1" dirty="0">
                <a:latin typeface="Calibri"/>
                <a:cs typeface="Calibri"/>
              </a:rPr>
              <a:t>up</a:t>
            </a:r>
            <a:r>
              <a:rPr sz="2000" b="1" spc="-15" dirty="0">
                <a:latin typeface="Calibri"/>
                <a:cs typeface="Calibri"/>
              </a:rPr>
              <a:t> </a:t>
            </a:r>
            <a:r>
              <a:rPr sz="2000" b="1" spc="-10" dirty="0">
                <a:latin typeface="Calibri"/>
                <a:cs typeface="Calibri"/>
              </a:rPr>
              <a:t>buffered?</a:t>
            </a:r>
            <a:endParaRPr sz="2000">
              <a:latin typeface="Calibri"/>
              <a:cs typeface="Calibri"/>
            </a:endParaRPr>
          </a:p>
          <a:p>
            <a:pPr marL="12700">
              <a:lnSpc>
                <a:spcPct val="100000"/>
              </a:lnSpc>
            </a:pPr>
            <a:r>
              <a:rPr sz="2000" b="1" i="1" dirty="0">
                <a:latin typeface="Calibri"/>
                <a:cs typeface="Calibri"/>
              </a:rPr>
              <a:t>Unpredictable</a:t>
            </a:r>
            <a:r>
              <a:rPr sz="2000" b="1" i="1" spc="-65" dirty="0">
                <a:latin typeface="Calibri"/>
                <a:cs typeface="Calibri"/>
              </a:rPr>
              <a:t> </a:t>
            </a:r>
            <a:r>
              <a:rPr sz="2000" b="1" i="1" dirty="0">
                <a:latin typeface="Calibri"/>
                <a:cs typeface="Calibri"/>
              </a:rPr>
              <a:t>write</a:t>
            </a:r>
            <a:r>
              <a:rPr sz="2000" b="1" i="1" spc="-65" dirty="0">
                <a:latin typeface="Calibri"/>
                <a:cs typeface="Calibri"/>
              </a:rPr>
              <a:t> </a:t>
            </a:r>
            <a:r>
              <a:rPr sz="2000" b="1" i="1" dirty="0">
                <a:latin typeface="Calibri"/>
                <a:cs typeface="Calibri"/>
              </a:rPr>
              <a:t>completion</a:t>
            </a:r>
            <a:r>
              <a:rPr sz="2000" b="1" i="1" spc="-60" dirty="0">
                <a:latin typeface="Calibri"/>
                <a:cs typeface="Calibri"/>
              </a:rPr>
              <a:t> </a:t>
            </a:r>
            <a:r>
              <a:rPr sz="2000" b="1" i="1" dirty="0">
                <a:latin typeface="Calibri"/>
                <a:cs typeface="Calibri"/>
              </a:rPr>
              <a:t>latency</a:t>
            </a:r>
            <a:r>
              <a:rPr sz="2000" b="1" dirty="0">
                <a:latin typeface="Calibri"/>
                <a:cs typeface="Calibri"/>
              </a:rPr>
              <a:t>.</a:t>
            </a:r>
            <a:r>
              <a:rPr sz="2000" b="1" spc="350" dirty="0">
                <a:latin typeface="Calibri"/>
                <a:cs typeface="Calibri"/>
              </a:rPr>
              <a:t> </a:t>
            </a:r>
            <a:r>
              <a:rPr sz="2000" b="1" dirty="0">
                <a:latin typeface="Calibri"/>
                <a:cs typeface="Calibri"/>
              </a:rPr>
              <a:t>Need</a:t>
            </a:r>
            <a:r>
              <a:rPr sz="2000" b="1" spc="-35" dirty="0">
                <a:latin typeface="Calibri"/>
                <a:cs typeface="Calibri"/>
              </a:rPr>
              <a:t> </a:t>
            </a:r>
            <a:r>
              <a:rPr sz="2000" b="1" dirty="0">
                <a:solidFill>
                  <a:srgbClr val="FF0000"/>
                </a:solidFill>
                <a:latin typeface="Calibri"/>
                <a:cs typeface="Calibri"/>
              </a:rPr>
              <a:t>ordering</a:t>
            </a:r>
            <a:r>
              <a:rPr sz="2000" b="1" spc="-45" dirty="0">
                <a:solidFill>
                  <a:srgbClr val="FF0000"/>
                </a:solidFill>
                <a:latin typeface="Calibri"/>
                <a:cs typeface="Calibri"/>
              </a:rPr>
              <a:t> </a:t>
            </a:r>
            <a:r>
              <a:rPr sz="2000" b="1" spc="-10" dirty="0">
                <a:latin typeface="Calibri"/>
                <a:cs typeface="Calibri"/>
              </a:rPr>
              <a:t>logic.</a:t>
            </a:r>
            <a:endParaRPr sz="2000">
              <a:latin typeface="Calibri"/>
              <a:cs typeface="Calibri"/>
            </a:endParaRPr>
          </a:p>
        </p:txBody>
      </p:sp>
      <p:grpSp>
        <p:nvGrpSpPr>
          <p:cNvPr id="51" name="object 51"/>
          <p:cNvGrpSpPr/>
          <p:nvPr/>
        </p:nvGrpSpPr>
        <p:grpSpPr>
          <a:xfrm>
            <a:off x="1530350" y="2585973"/>
            <a:ext cx="9046210" cy="1763395"/>
            <a:chOff x="1530350" y="2585973"/>
            <a:chExt cx="9046210" cy="1763395"/>
          </a:xfrm>
        </p:grpSpPr>
        <p:sp>
          <p:nvSpPr>
            <p:cNvPr id="52" name="object 52"/>
            <p:cNvSpPr/>
            <p:nvPr/>
          </p:nvSpPr>
          <p:spPr>
            <a:xfrm>
              <a:off x="2929127" y="2592323"/>
              <a:ext cx="1440180" cy="727075"/>
            </a:xfrm>
            <a:custGeom>
              <a:avLst/>
              <a:gdLst/>
              <a:ahLst/>
              <a:cxnLst/>
              <a:rect l="l" t="t" r="r" b="b"/>
              <a:pathLst>
                <a:path w="1440179" h="727075">
                  <a:moveTo>
                    <a:pt x="1440179" y="0"/>
                  </a:moveTo>
                  <a:lnTo>
                    <a:pt x="0" y="0"/>
                  </a:lnTo>
                  <a:lnTo>
                    <a:pt x="0" y="726948"/>
                  </a:lnTo>
                  <a:lnTo>
                    <a:pt x="1440179" y="726948"/>
                  </a:lnTo>
                  <a:lnTo>
                    <a:pt x="1440179" y="0"/>
                  </a:lnTo>
                  <a:close/>
                </a:path>
              </a:pathLst>
            </a:custGeom>
            <a:solidFill>
              <a:srgbClr val="4471C4"/>
            </a:solidFill>
          </p:spPr>
          <p:txBody>
            <a:bodyPr wrap="square" lIns="0" tIns="0" rIns="0" bIns="0" rtlCol="0"/>
            <a:lstStyle/>
            <a:p>
              <a:endParaRPr/>
            </a:p>
          </p:txBody>
        </p:sp>
        <p:sp>
          <p:nvSpPr>
            <p:cNvPr id="53" name="object 53"/>
            <p:cNvSpPr/>
            <p:nvPr/>
          </p:nvSpPr>
          <p:spPr>
            <a:xfrm>
              <a:off x="2929127" y="2592323"/>
              <a:ext cx="1440180" cy="727075"/>
            </a:xfrm>
            <a:custGeom>
              <a:avLst/>
              <a:gdLst/>
              <a:ahLst/>
              <a:cxnLst/>
              <a:rect l="l" t="t" r="r" b="b"/>
              <a:pathLst>
                <a:path w="1440179" h="727075">
                  <a:moveTo>
                    <a:pt x="0" y="726948"/>
                  </a:moveTo>
                  <a:lnTo>
                    <a:pt x="1440179" y="726948"/>
                  </a:lnTo>
                  <a:lnTo>
                    <a:pt x="1440179" y="0"/>
                  </a:lnTo>
                  <a:lnTo>
                    <a:pt x="0" y="0"/>
                  </a:lnTo>
                  <a:lnTo>
                    <a:pt x="0" y="726948"/>
                  </a:lnTo>
                  <a:close/>
                </a:path>
              </a:pathLst>
            </a:custGeom>
            <a:ln w="12700">
              <a:solidFill>
                <a:srgbClr val="2E528F"/>
              </a:solidFill>
            </a:ln>
          </p:spPr>
          <p:txBody>
            <a:bodyPr wrap="square" lIns="0" tIns="0" rIns="0" bIns="0" rtlCol="0"/>
            <a:lstStyle/>
            <a:p>
              <a:endParaRPr/>
            </a:p>
          </p:txBody>
        </p:sp>
        <p:sp>
          <p:nvSpPr>
            <p:cNvPr id="54" name="object 54"/>
            <p:cNvSpPr/>
            <p:nvPr/>
          </p:nvSpPr>
          <p:spPr>
            <a:xfrm>
              <a:off x="2924555" y="2595371"/>
              <a:ext cx="368935" cy="723900"/>
            </a:xfrm>
            <a:custGeom>
              <a:avLst/>
              <a:gdLst/>
              <a:ahLst/>
              <a:cxnLst/>
              <a:rect l="l" t="t" r="r" b="b"/>
              <a:pathLst>
                <a:path w="368935" h="723900">
                  <a:moveTo>
                    <a:pt x="368807" y="0"/>
                  </a:moveTo>
                  <a:lnTo>
                    <a:pt x="0" y="0"/>
                  </a:lnTo>
                  <a:lnTo>
                    <a:pt x="0" y="723900"/>
                  </a:lnTo>
                  <a:lnTo>
                    <a:pt x="368807" y="723900"/>
                  </a:lnTo>
                  <a:lnTo>
                    <a:pt x="368807" y="0"/>
                  </a:lnTo>
                  <a:close/>
                </a:path>
              </a:pathLst>
            </a:custGeom>
            <a:solidFill>
              <a:srgbClr val="4471C4"/>
            </a:solidFill>
          </p:spPr>
          <p:txBody>
            <a:bodyPr wrap="square" lIns="0" tIns="0" rIns="0" bIns="0" rtlCol="0"/>
            <a:lstStyle/>
            <a:p>
              <a:endParaRPr/>
            </a:p>
          </p:txBody>
        </p:sp>
        <p:sp>
          <p:nvSpPr>
            <p:cNvPr id="55" name="object 55"/>
            <p:cNvSpPr/>
            <p:nvPr/>
          </p:nvSpPr>
          <p:spPr>
            <a:xfrm>
              <a:off x="2924555" y="2592323"/>
              <a:ext cx="1103630" cy="727075"/>
            </a:xfrm>
            <a:custGeom>
              <a:avLst/>
              <a:gdLst/>
              <a:ahLst/>
              <a:cxnLst/>
              <a:rect l="l" t="t" r="r" b="b"/>
              <a:pathLst>
                <a:path w="1103629" h="727075">
                  <a:moveTo>
                    <a:pt x="0" y="726948"/>
                  </a:moveTo>
                  <a:lnTo>
                    <a:pt x="368807" y="726948"/>
                  </a:lnTo>
                  <a:lnTo>
                    <a:pt x="368807" y="3048"/>
                  </a:lnTo>
                  <a:lnTo>
                    <a:pt x="0" y="3048"/>
                  </a:lnTo>
                  <a:lnTo>
                    <a:pt x="0" y="726948"/>
                  </a:lnTo>
                  <a:close/>
                </a:path>
                <a:path w="1103629" h="727075">
                  <a:moveTo>
                    <a:pt x="365759" y="723900"/>
                  </a:moveTo>
                  <a:lnTo>
                    <a:pt x="734568" y="723900"/>
                  </a:lnTo>
                  <a:lnTo>
                    <a:pt x="734568" y="0"/>
                  </a:lnTo>
                  <a:lnTo>
                    <a:pt x="365759" y="0"/>
                  </a:lnTo>
                  <a:lnTo>
                    <a:pt x="365759" y="723900"/>
                  </a:lnTo>
                  <a:close/>
                </a:path>
                <a:path w="1103629" h="727075">
                  <a:moveTo>
                    <a:pt x="734568" y="726948"/>
                  </a:moveTo>
                  <a:lnTo>
                    <a:pt x="1103376" y="726948"/>
                  </a:lnTo>
                  <a:lnTo>
                    <a:pt x="1103376" y="3048"/>
                  </a:lnTo>
                  <a:lnTo>
                    <a:pt x="734568" y="3048"/>
                  </a:lnTo>
                  <a:lnTo>
                    <a:pt x="734568" y="726948"/>
                  </a:lnTo>
                  <a:close/>
                </a:path>
              </a:pathLst>
            </a:custGeom>
            <a:ln w="12700">
              <a:solidFill>
                <a:srgbClr val="2E528F"/>
              </a:solidFill>
            </a:ln>
          </p:spPr>
          <p:txBody>
            <a:bodyPr wrap="square" lIns="0" tIns="0" rIns="0" bIns="0" rtlCol="0"/>
            <a:lstStyle/>
            <a:p>
              <a:endParaRPr/>
            </a:p>
          </p:txBody>
        </p:sp>
        <p:sp>
          <p:nvSpPr>
            <p:cNvPr id="56" name="object 56"/>
            <p:cNvSpPr/>
            <p:nvPr/>
          </p:nvSpPr>
          <p:spPr>
            <a:xfrm>
              <a:off x="1530350" y="2942970"/>
              <a:ext cx="9046210" cy="1406525"/>
            </a:xfrm>
            <a:custGeom>
              <a:avLst/>
              <a:gdLst/>
              <a:ahLst/>
              <a:cxnLst/>
              <a:rect l="l" t="t" r="r" b="b"/>
              <a:pathLst>
                <a:path w="9046210" h="1406525">
                  <a:moveTo>
                    <a:pt x="3544824" y="721487"/>
                  </a:moveTo>
                  <a:lnTo>
                    <a:pt x="3519424" y="721487"/>
                  </a:lnTo>
                  <a:lnTo>
                    <a:pt x="3519424" y="30861"/>
                  </a:lnTo>
                  <a:lnTo>
                    <a:pt x="3519424" y="18161"/>
                  </a:lnTo>
                  <a:lnTo>
                    <a:pt x="3519424" y="5461"/>
                  </a:lnTo>
                  <a:lnTo>
                    <a:pt x="3496945" y="5461"/>
                  </a:lnTo>
                  <a:lnTo>
                    <a:pt x="3496945" y="0"/>
                  </a:lnTo>
                  <a:lnTo>
                    <a:pt x="3468370" y="0"/>
                  </a:lnTo>
                  <a:lnTo>
                    <a:pt x="3468370" y="5461"/>
                  </a:lnTo>
                  <a:lnTo>
                    <a:pt x="3439795" y="5461"/>
                  </a:lnTo>
                  <a:lnTo>
                    <a:pt x="3439795" y="0"/>
                  </a:lnTo>
                  <a:lnTo>
                    <a:pt x="3411220" y="0"/>
                  </a:lnTo>
                  <a:lnTo>
                    <a:pt x="3411220" y="5461"/>
                  </a:lnTo>
                  <a:lnTo>
                    <a:pt x="3382645" y="5461"/>
                  </a:lnTo>
                  <a:lnTo>
                    <a:pt x="3382645" y="0"/>
                  </a:lnTo>
                  <a:lnTo>
                    <a:pt x="3354070" y="0"/>
                  </a:lnTo>
                  <a:lnTo>
                    <a:pt x="3354070" y="5461"/>
                  </a:lnTo>
                  <a:lnTo>
                    <a:pt x="3325495" y="5461"/>
                  </a:lnTo>
                  <a:lnTo>
                    <a:pt x="3325495" y="0"/>
                  </a:lnTo>
                  <a:lnTo>
                    <a:pt x="3296920" y="0"/>
                  </a:lnTo>
                  <a:lnTo>
                    <a:pt x="3296920" y="5461"/>
                  </a:lnTo>
                  <a:lnTo>
                    <a:pt x="3268345" y="5461"/>
                  </a:lnTo>
                  <a:lnTo>
                    <a:pt x="3268345" y="0"/>
                  </a:lnTo>
                  <a:lnTo>
                    <a:pt x="3239770" y="0"/>
                  </a:lnTo>
                  <a:lnTo>
                    <a:pt x="3239770" y="5461"/>
                  </a:lnTo>
                  <a:lnTo>
                    <a:pt x="3211195" y="5461"/>
                  </a:lnTo>
                  <a:lnTo>
                    <a:pt x="3211195" y="0"/>
                  </a:lnTo>
                  <a:lnTo>
                    <a:pt x="3182620" y="0"/>
                  </a:lnTo>
                  <a:lnTo>
                    <a:pt x="3182620" y="5461"/>
                  </a:lnTo>
                  <a:lnTo>
                    <a:pt x="3154045" y="5461"/>
                  </a:lnTo>
                  <a:lnTo>
                    <a:pt x="3154045" y="0"/>
                  </a:lnTo>
                  <a:lnTo>
                    <a:pt x="3125470" y="0"/>
                  </a:lnTo>
                  <a:lnTo>
                    <a:pt x="3125470" y="5461"/>
                  </a:lnTo>
                  <a:lnTo>
                    <a:pt x="3096895" y="5461"/>
                  </a:lnTo>
                  <a:lnTo>
                    <a:pt x="3096895" y="0"/>
                  </a:lnTo>
                  <a:lnTo>
                    <a:pt x="3068320" y="0"/>
                  </a:lnTo>
                  <a:lnTo>
                    <a:pt x="3068320" y="5461"/>
                  </a:lnTo>
                  <a:lnTo>
                    <a:pt x="3039745" y="5461"/>
                  </a:lnTo>
                  <a:lnTo>
                    <a:pt x="3039745" y="0"/>
                  </a:lnTo>
                  <a:lnTo>
                    <a:pt x="3011170" y="0"/>
                  </a:lnTo>
                  <a:lnTo>
                    <a:pt x="3011170" y="5461"/>
                  </a:lnTo>
                  <a:lnTo>
                    <a:pt x="2982595" y="5461"/>
                  </a:lnTo>
                  <a:lnTo>
                    <a:pt x="2982595" y="0"/>
                  </a:lnTo>
                  <a:lnTo>
                    <a:pt x="2954020" y="0"/>
                  </a:lnTo>
                  <a:lnTo>
                    <a:pt x="2954020" y="5461"/>
                  </a:lnTo>
                  <a:lnTo>
                    <a:pt x="2925445" y="5461"/>
                  </a:lnTo>
                  <a:lnTo>
                    <a:pt x="2925445" y="0"/>
                  </a:lnTo>
                  <a:lnTo>
                    <a:pt x="2896870" y="0"/>
                  </a:lnTo>
                  <a:lnTo>
                    <a:pt x="2896870" y="5461"/>
                  </a:lnTo>
                  <a:lnTo>
                    <a:pt x="2868295" y="5461"/>
                  </a:lnTo>
                  <a:lnTo>
                    <a:pt x="2868295" y="0"/>
                  </a:lnTo>
                  <a:lnTo>
                    <a:pt x="2839720" y="0"/>
                  </a:lnTo>
                  <a:lnTo>
                    <a:pt x="2839720" y="5461"/>
                  </a:lnTo>
                  <a:lnTo>
                    <a:pt x="1211580" y="5461"/>
                  </a:lnTo>
                  <a:lnTo>
                    <a:pt x="1211580" y="1380744"/>
                  </a:lnTo>
                  <a:lnTo>
                    <a:pt x="25400" y="1380744"/>
                  </a:lnTo>
                  <a:lnTo>
                    <a:pt x="25400" y="1164844"/>
                  </a:lnTo>
                  <a:lnTo>
                    <a:pt x="0" y="1164844"/>
                  </a:lnTo>
                  <a:lnTo>
                    <a:pt x="0" y="1406144"/>
                  </a:lnTo>
                  <a:lnTo>
                    <a:pt x="1236980" y="1406144"/>
                  </a:lnTo>
                  <a:lnTo>
                    <a:pt x="1236980" y="1393444"/>
                  </a:lnTo>
                  <a:lnTo>
                    <a:pt x="1236980" y="1380744"/>
                  </a:lnTo>
                  <a:lnTo>
                    <a:pt x="1236980" y="30861"/>
                  </a:lnTo>
                  <a:lnTo>
                    <a:pt x="3494024" y="30861"/>
                  </a:lnTo>
                  <a:lnTo>
                    <a:pt x="3494024" y="721487"/>
                  </a:lnTo>
                  <a:lnTo>
                    <a:pt x="3468624" y="721487"/>
                  </a:lnTo>
                  <a:lnTo>
                    <a:pt x="3506724" y="797687"/>
                  </a:lnTo>
                  <a:lnTo>
                    <a:pt x="3538474" y="734187"/>
                  </a:lnTo>
                  <a:lnTo>
                    <a:pt x="3544824" y="721487"/>
                  </a:lnTo>
                  <a:close/>
                </a:path>
                <a:path w="9046210" h="1406525">
                  <a:moveTo>
                    <a:pt x="3554095" y="0"/>
                  </a:moveTo>
                  <a:lnTo>
                    <a:pt x="3525520" y="0"/>
                  </a:lnTo>
                  <a:lnTo>
                    <a:pt x="3525520" y="28575"/>
                  </a:lnTo>
                  <a:lnTo>
                    <a:pt x="3554095" y="28575"/>
                  </a:lnTo>
                  <a:lnTo>
                    <a:pt x="3554095" y="0"/>
                  </a:lnTo>
                  <a:close/>
                </a:path>
                <a:path w="9046210" h="1406525">
                  <a:moveTo>
                    <a:pt x="3611245" y="0"/>
                  </a:moveTo>
                  <a:lnTo>
                    <a:pt x="3582670" y="0"/>
                  </a:lnTo>
                  <a:lnTo>
                    <a:pt x="3582670" y="28575"/>
                  </a:lnTo>
                  <a:lnTo>
                    <a:pt x="3611245" y="28575"/>
                  </a:lnTo>
                  <a:lnTo>
                    <a:pt x="3611245" y="0"/>
                  </a:lnTo>
                  <a:close/>
                </a:path>
                <a:path w="9046210" h="1406525">
                  <a:moveTo>
                    <a:pt x="3668395" y="0"/>
                  </a:moveTo>
                  <a:lnTo>
                    <a:pt x="3639820" y="0"/>
                  </a:lnTo>
                  <a:lnTo>
                    <a:pt x="3639820" y="28575"/>
                  </a:lnTo>
                  <a:lnTo>
                    <a:pt x="3668395" y="28575"/>
                  </a:lnTo>
                  <a:lnTo>
                    <a:pt x="3668395" y="0"/>
                  </a:lnTo>
                  <a:close/>
                </a:path>
                <a:path w="9046210" h="1406525">
                  <a:moveTo>
                    <a:pt x="3725545" y="0"/>
                  </a:moveTo>
                  <a:lnTo>
                    <a:pt x="3696970" y="0"/>
                  </a:lnTo>
                  <a:lnTo>
                    <a:pt x="3696970" y="28575"/>
                  </a:lnTo>
                  <a:lnTo>
                    <a:pt x="3725545" y="28575"/>
                  </a:lnTo>
                  <a:lnTo>
                    <a:pt x="3725545" y="0"/>
                  </a:lnTo>
                  <a:close/>
                </a:path>
                <a:path w="9046210" h="1406525">
                  <a:moveTo>
                    <a:pt x="3782695" y="0"/>
                  </a:moveTo>
                  <a:lnTo>
                    <a:pt x="3754120" y="0"/>
                  </a:lnTo>
                  <a:lnTo>
                    <a:pt x="3754120" y="28575"/>
                  </a:lnTo>
                  <a:lnTo>
                    <a:pt x="3782695" y="28575"/>
                  </a:lnTo>
                  <a:lnTo>
                    <a:pt x="3782695" y="0"/>
                  </a:lnTo>
                  <a:close/>
                </a:path>
                <a:path w="9046210" h="1406525">
                  <a:moveTo>
                    <a:pt x="3839845" y="0"/>
                  </a:moveTo>
                  <a:lnTo>
                    <a:pt x="3811270" y="0"/>
                  </a:lnTo>
                  <a:lnTo>
                    <a:pt x="3811270" y="28575"/>
                  </a:lnTo>
                  <a:lnTo>
                    <a:pt x="3839845" y="28575"/>
                  </a:lnTo>
                  <a:lnTo>
                    <a:pt x="3839845" y="0"/>
                  </a:lnTo>
                  <a:close/>
                </a:path>
                <a:path w="9046210" h="1406525">
                  <a:moveTo>
                    <a:pt x="3896995" y="0"/>
                  </a:moveTo>
                  <a:lnTo>
                    <a:pt x="3868420" y="0"/>
                  </a:lnTo>
                  <a:lnTo>
                    <a:pt x="3868420" y="28575"/>
                  </a:lnTo>
                  <a:lnTo>
                    <a:pt x="3896995" y="28575"/>
                  </a:lnTo>
                  <a:lnTo>
                    <a:pt x="3896995" y="0"/>
                  </a:lnTo>
                  <a:close/>
                </a:path>
                <a:path w="9046210" h="1406525">
                  <a:moveTo>
                    <a:pt x="3954145" y="0"/>
                  </a:moveTo>
                  <a:lnTo>
                    <a:pt x="3925570" y="0"/>
                  </a:lnTo>
                  <a:lnTo>
                    <a:pt x="3925570" y="28575"/>
                  </a:lnTo>
                  <a:lnTo>
                    <a:pt x="3954145" y="28575"/>
                  </a:lnTo>
                  <a:lnTo>
                    <a:pt x="3954145" y="0"/>
                  </a:lnTo>
                  <a:close/>
                </a:path>
                <a:path w="9046210" h="1406525">
                  <a:moveTo>
                    <a:pt x="4011295" y="0"/>
                  </a:moveTo>
                  <a:lnTo>
                    <a:pt x="3982720" y="0"/>
                  </a:lnTo>
                  <a:lnTo>
                    <a:pt x="3982720" y="28575"/>
                  </a:lnTo>
                  <a:lnTo>
                    <a:pt x="4011295" y="28575"/>
                  </a:lnTo>
                  <a:lnTo>
                    <a:pt x="4011295" y="0"/>
                  </a:lnTo>
                  <a:close/>
                </a:path>
                <a:path w="9046210" h="1406525">
                  <a:moveTo>
                    <a:pt x="4068445" y="0"/>
                  </a:moveTo>
                  <a:lnTo>
                    <a:pt x="4039870" y="0"/>
                  </a:lnTo>
                  <a:lnTo>
                    <a:pt x="4039870" y="28575"/>
                  </a:lnTo>
                  <a:lnTo>
                    <a:pt x="4068445" y="28575"/>
                  </a:lnTo>
                  <a:lnTo>
                    <a:pt x="4068445" y="0"/>
                  </a:lnTo>
                  <a:close/>
                </a:path>
                <a:path w="9046210" h="1406525">
                  <a:moveTo>
                    <a:pt x="4125595" y="0"/>
                  </a:moveTo>
                  <a:lnTo>
                    <a:pt x="4097020" y="0"/>
                  </a:lnTo>
                  <a:lnTo>
                    <a:pt x="4097020" y="28575"/>
                  </a:lnTo>
                  <a:lnTo>
                    <a:pt x="4125595" y="28575"/>
                  </a:lnTo>
                  <a:lnTo>
                    <a:pt x="4125595" y="0"/>
                  </a:lnTo>
                  <a:close/>
                </a:path>
                <a:path w="9046210" h="1406525">
                  <a:moveTo>
                    <a:pt x="4182745" y="0"/>
                  </a:moveTo>
                  <a:lnTo>
                    <a:pt x="4154170" y="0"/>
                  </a:lnTo>
                  <a:lnTo>
                    <a:pt x="4154170" y="28575"/>
                  </a:lnTo>
                  <a:lnTo>
                    <a:pt x="4182745" y="28575"/>
                  </a:lnTo>
                  <a:lnTo>
                    <a:pt x="4182745" y="0"/>
                  </a:lnTo>
                  <a:close/>
                </a:path>
                <a:path w="9046210" h="1406525">
                  <a:moveTo>
                    <a:pt x="4239895" y="0"/>
                  </a:moveTo>
                  <a:lnTo>
                    <a:pt x="4211320" y="0"/>
                  </a:lnTo>
                  <a:lnTo>
                    <a:pt x="4211320" y="28575"/>
                  </a:lnTo>
                  <a:lnTo>
                    <a:pt x="4239895" y="28575"/>
                  </a:lnTo>
                  <a:lnTo>
                    <a:pt x="4239895" y="0"/>
                  </a:lnTo>
                  <a:close/>
                </a:path>
                <a:path w="9046210" h="1406525">
                  <a:moveTo>
                    <a:pt x="4297045" y="0"/>
                  </a:moveTo>
                  <a:lnTo>
                    <a:pt x="4268470" y="0"/>
                  </a:lnTo>
                  <a:lnTo>
                    <a:pt x="4268470" y="28575"/>
                  </a:lnTo>
                  <a:lnTo>
                    <a:pt x="4297045" y="28575"/>
                  </a:lnTo>
                  <a:lnTo>
                    <a:pt x="4297045" y="0"/>
                  </a:lnTo>
                  <a:close/>
                </a:path>
                <a:path w="9046210" h="1406525">
                  <a:moveTo>
                    <a:pt x="4354195" y="0"/>
                  </a:moveTo>
                  <a:lnTo>
                    <a:pt x="4325620" y="0"/>
                  </a:lnTo>
                  <a:lnTo>
                    <a:pt x="4325620" y="28575"/>
                  </a:lnTo>
                  <a:lnTo>
                    <a:pt x="4354195" y="28575"/>
                  </a:lnTo>
                  <a:lnTo>
                    <a:pt x="4354195" y="0"/>
                  </a:lnTo>
                  <a:close/>
                </a:path>
                <a:path w="9046210" h="1406525">
                  <a:moveTo>
                    <a:pt x="4411345" y="0"/>
                  </a:moveTo>
                  <a:lnTo>
                    <a:pt x="4382770" y="0"/>
                  </a:lnTo>
                  <a:lnTo>
                    <a:pt x="4382770" y="28575"/>
                  </a:lnTo>
                  <a:lnTo>
                    <a:pt x="4411345" y="28575"/>
                  </a:lnTo>
                  <a:lnTo>
                    <a:pt x="4411345" y="0"/>
                  </a:lnTo>
                  <a:close/>
                </a:path>
                <a:path w="9046210" h="1406525">
                  <a:moveTo>
                    <a:pt x="4468495" y="0"/>
                  </a:moveTo>
                  <a:lnTo>
                    <a:pt x="4439920" y="0"/>
                  </a:lnTo>
                  <a:lnTo>
                    <a:pt x="4439920" y="28575"/>
                  </a:lnTo>
                  <a:lnTo>
                    <a:pt x="4468495" y="28575"/>
                  </a:lnTo>
                  <a:lnTo>
                    <a:pt x="4468495" y="0"/>
                  </a:lnTo>
                  <a:close/>
                </a:path>
                <a:path w="9046210" h="1406525">
                  <a:moveTo>
                    <a:pt x="4525645" y="0"/>
                  </a:moveTo>
                  <a:lnTo>
                    <a:pt x="4497070" y="0"/>
                  </a:lnTo>
                  <a:lnTo>
                    <a:pt x="4497070" y="28575"/>
                  </a:lnTo>
                  <a:lnTo>
                    <a:pt x="4525645" y="28575"/>
                  </a:lnTo>
                  <a:lnTo>
                    <a:pt x="4525645" y="0"/>
                  </a:lnTo>
                  <a:close/>
                </a:path>
                <a:path w="9046210" h="1406525">
                  <a:moveTo>
                    <a:pt x="4582795" y="0"/>
                  </a:moveTo>
                  <a:lnTo>
                    <a:pt x="4554220" y="0"/>
                  </a:lnTo>
                  <a:lnTo>
                    <a:pt x="4554220" y="28575"/>
                  </a:lnTo>
                  <a:lnTo>
                    <a:pt x="4582795" y="28575"/>
                  </a:lnTo>
                  <a:lnTo>
                    <a:pt x="4582795" y="0"/>
                  </a:lnTo>
                  <a:close/>
                </a:path>
                <a:path w="9046210" h="1406525">
                  <a:moveTo>
                    <a:pt x="4639945" y="0"/>
                  </a:moveTo>
                  <a:lnTo>
                    <a:pt x="4611370" y="0"/>
                  </a:lnTo>
                  <a:lnTo>
                    <a:pt x="4611370" y="28575"/>
                  </a:lnTo>
                  <a:lnTo>
                    <a:pt x="4639945" y="28575"/>
                  </a:lnTo>
                  <a:lnTo>
                    <a:pt x="4639945" y="0"/>
                  </a:lnTo>
                  <a:close/>
                </a:path>
                <a:path w="9046210" h="1406525">
                  <a:moveTo>
                    <a:pt x="4697095" y="0"/>
                  </a:moveTo>
                  <a:lnTo>
                    <a:pt x="4668520" y="0"/>
                  </a:lnTo>
                  <a:lnTo>
                    <a:pt x="4668520" y="28575"/>
                  </a:lnTo>
                  <a:lnTo>
                    <a:pt x="4697095" y="28575"/>
                  </a:lnTo>
                  <a:lnTo>
                    <a:pt x="4697095" y="0"/>
                  </a:lnTo>
                  <a:close/>
                </a:path>
                <a:path w="9046210" h="1406525">
                  <a:moveTo>
                    <a:pt x="4754245" y="0"/>
                  </a:moveTo>
                  <a:lnTo>
                    <a:pt x="4725670" y="0"/>
                  </a:lnTo>
                  <a:lnTo>
                    <a:pt x="4725670" y="28575"/>
                  </a:lnTo>
                  <a:lnTo>
                    <a:pt x="4754245" y="28575"/>
                  </a:lnTo>
                  <a:lnTo>
                    <a:pt x="4754245" y="0"/>
                  </a:lnTo>
                  <a:close/>
                </a:path>
                <a:path w="9046210" h="1406525">
                  <a:moveTo>
                    <a:pt x="4811395" y="0"/>
                  </a:moveTo>
                  <a:lnTo>
                    <a:pt x="4782820" y="0"/>
                  </a:lnTo>
                  <a:lnTo>
                    <a:pt x="4782820" y="28575"/>
                  </a:lnTo>
                  <a:lnTo>
                    <a:pt x="4811395" y="28575"/>
                  </a:lnTo>
                  <a:lnTo>
                    <a:pt x="4811395" y="0"/>
                  </a:lnTo>
                  <a:close/>
                </a:path>
                <a:path w="9046210" h="1406525">
                  <a:moveTo>
                    <a:pt x="4868545" y="0"/>
                  </a:moveTo>
                  <a:lnTo>
                    <a:pt x="4839970" y="0"/>
                  </a:lnTo>
                  <a:lnTo>
                    <a:pt x="4839970" y="28575"/>
                  </a:lnTo>
                  <a:lnTo>
                    <a:pt x="4868545" y="28575"/>
                  </a:lnTo>
                  <a:lnTo>
                    <a:pt x="4868545" y="0"/>
                  </a:lnTo>
                  <a:close/>
                </a:path>
                <a:path w="9046210" h="1406525">
                  <a:moveTo>
                    <a:pt x="4925695" y="0"/>
                  </a:moveTo>
                  <a:lnTo>
                    <a:pt x="4897120" y="0"/>
                  </a:lnTo>
                  <a:lnTo>
                    <a:pt x="4897120" y="28575"/>
                  </a:lnTo>
                  <a:lnTo>
                    <a:pt x="4925695" y="28575"/>
                  </a:lnTo>
                  <a:lnTo>
                    <a:pt x="4925695" y="0"/>
                  </a:lnTo>
                  <a:close/>
                </a:path>
                <a:path w="9046210" h="1406525">
                  <a:moveTo>
                    <a:pt x="4982845" y="0"/>
                  </a:moveTo>
                  <a:lnTo>
                    <a:pt x="4954270" y="0"/>
                  </a:lnTo>
                  <a:lnTo>
                    <a:pt x="4954270" y="28575"/>
                  </a:lnTo>
                  <a:lnTo>
                    <a:pt x="4982845" y="28575"/>
                  </a:lnTo>
                  <a:lnTo>
                    <a:pt x="4982845" y="0"/>
                  </a:lnTo>
                  <a:close/>
                </a:path>
                <a:path w="9046210" h="1406525">
                  <a:moveTo>
                    <a:pt x="5039995" y="0"/>
                  </a:moveTo>
                  <a:lnTo>
                    <a:pt x="5011420" y="0"/>
                  </a:lnTo>
                  <a:lnTo>
                    <a:pt x="5011420" y="28575"/>
                  </a:lnTo>
                  <a:lnTo>
                    <a:pt x="5039995" y="28575"/>
                  </a:lnTo>
                  <a:lnTo>
                    <a:pt x="5039995" y="0"/>
                  </a:lnTo>
                  <a:close/>
                </a:path>
                <a:path w="9046210" h="1406525">
                  <a:moveTo>
                    <a:pt x="5097145" y="0"/>
                  </a:moveTo>
                  <a:lnTo>
                    <a:pt x="5068570" y="0"/>
                  </a:lnTo>
                  <a:lnTo>
                    <a:pt x="5068570" y="28575"/>
                  </a:lnTo>
                  <a:lnTo>
                    <a:pt x="5097145" y="28575"/>
                  </a:lnTo>
                  <a:lnTo>
                    <a:pt x="5097145" y="0"/>
                  </a:lnTo>
                  <a:close/>
                </a:path>
                <a:path w="9046210" h="1406525">
                  <a:moveTo>
                    <a:pt x="5154295" y="0"/>
                  </a:moveTo>
                  <a:lnTo>
                    <a:pt x="5125720" y="0"/>
                  </a:lnTo>
                  <a:lnTo>
                    <a:pt x="5125720" y="28575"/>
                  </a:lnTo>
                  <a:lnTo>
                    <a:pt x="5154295" y="28575"/>
                  </a:lnTo>
                  <a:lnTo>
                    <a:pt x="5154295" y="0"/>
                  </a:lnTo>
                  <a:close/>
                </a:path>
                <a:path w="9046210" h="1406525">
                  <a:moveTo>
                    <a:pt x="5211445" y="0"/>
                  </a:moveTo>
                  <a:lnTo>
                    <a:pt x="5182870" y="0"/>
                  </a:lnTo>
                  <a:lnTo>
                    <a:pt x="5182870" y="28575"/>
                  </a:lnTo>
                  <a:lnTo>
                    <a:pt x="5211445" y="28575"/>
                  </a:lnTo>
                  <a:lnTo>
                    <a:pt x="5211445" y="0"/>
                  </a:lnTo>
                  <a:close/>
                </a:path>
                <a:path w="9046210" h="1406525">
                  <a:moveTo>
                    <a:pt x="5268595" y="0"/>
                  </a:moveTo>
                  <a:lnTo>
                    <a:pt x="5240020" y="0"/>
                  </a:lnTo>
                  <a:lnTo>
                    <a:pt x="5240020" y="28575"/>
                  </a:lnTo>
                  <a:lnTo>
                    <a:pt x="5268595" y="28575"/>
                  </a:lnTo>
                  <a:lnTo>
                    <a:pt x="5268595" y="0"/>
                  </a:lnTo>
                  <a:close/>
                </a:path>
                <a:path w="9046210" h="1406525">
                  <a:moveTo>
                    <a:pt x="5325745" y="0"/>
                  </a:moveTo>
                  <a:lnTo>
                    <a:pt x="5297170" y="0"/>
                  </a:lnTo>
                  <a:lnTo>
                    <a:pt x="5297170" y="28575"/>
                  </a:lnTo>
                  <a:lnTo>
                    <a:pt x="5325745" y="28575"/>
                  </a:lnTo>
                  <a:lnTo>
                    <a:pt x="5325745" y="0"/>
                  </a:lnTo>
                  <a:close/>
                </a:path>
                <a:path w="9046210" h="1406525">
                  <a:moveTo>
                    <a:pt x="5382895" y="0"/>
                  </a:moveTo>
                  <a:lnTo>
                    <a:pt x="5354320" y="0"/>
                  </a:lnTo>
                  <a:lnTo>
                    <a:pt x="5354320" y="28575"/>
                  </a:lnTo>
                  <a:lnTo>
                    <a:pt x="5382895" y="28575"/>
                  </a:lnTo>
                  <a:lnTo>
                    <a:pt x="5382895" y="0"/>
                  </a:lnTo>
                  <a:close/>
                </a:path>
                <a:path w="9046210" h="1406525">
                  <a:moveTo>
                    <a:pt x="5440045" y="0"/>
                  </a:moveTo>
                  <a:lnTo>
                    <a:pt x="5411470" y="0"/>
                  </a:lnTo>
                  <a:lnTo>
                    <a:pt x="5411470" y="28575"/>
                  </a:lnTo>
                  <a:lnTo>
                    <a:pt x="5440045" y="28575"/>
                  </a:lnTo>
                  <a:lnTo>
                    <a:pt x="5440045" y="0"/>
                  </a:lnTo>
                  <a:close/>
                </a:path>
                <a:path w="9046210" h="1406525">
                  <a:moveTo>
                    <a:pt x="5497195" y="0"/>
                  </a:moveTo>
                  <a:lnTo>
                    <a:pt x="5468620" y="0"/>
                  </a:lnTo>
                  <a:lnTo>
                    <a:pt x="5468620" y="28575"/>
                  </a:lnTo>
                  <a:lnTo>
                    <a:pt x="5497195" y="28575"/>
                  </a:lnTo>
                  <a:lnTo>
                    <a:pt x="5497195" y="0"/>
                  </a:lnTo>
                  <a:close/>
                </a:path>
                <a:path w="9046210" h="1406525">
                  <a:moveTo>
                    <a:pt x="5554345" y="0"/>
                  </a:moveTo>
                  <a:lnTo>
                    <a:pt x="5525770" y="0"/>
                  </a:lnTo>
                  <a:lnTo>
                    <a:pt x="5525770" y="28575"/>
                  </a:lnTo>
                  <a:lnTo>
                    <a:pt x="5554345" y="28575"/>
                  </a:lnTo>
                  <a:lnTo>
                    <a:pt x="5554345" y="0"/>
                  </a:lnTo>
                  <a:close/>
                </a:path>
                <a:path w="9046210" h="1406525">
                  <a:moveTo>
                    <a:pt x="5611495" y="0"/>
                  </a:moveTo>
                  <a:lnTo>
                    <a:pt x="5582920" y="0"/>
                  </a:lnTo>
                  <a:lnTo>
                    <a:pt x="5582920" y="28575"/>
                  </a:lnTo>
                  <a:lnTo>
                    <a:pt x="5611495" y="28575"/>
                  </a:lnTo>
                  <a:lnTo>
                    <a:pt x="5611495" y="0"/>
                  </a:lnTo>
                  <a:close/>
                </a:path>
                <a:path w="9046210" h="1406525">
                  <a:moveTo>
                    <a:pt x="5668645" y="0"/>
                  </a:moveTo>
                  <a:lnTo>
                    <a:pt x="5640070" y="0"/>
                  </a:lnTo>
                  <a:lnTo>
                    <a:pt x="5640070" y="28575"/>
                  </a:lnTo>
                  <a:lnTo>
                    <a:pt x="5668645" y="28575"/>
                  </a:lnTo>
                  <a:lnTo>
                    <a:pt x="5668645" y="0"/>
                  </a:lnTo>
                  <a:close/>
                </a:path>
                <a:path w="9046210" h="1406525">
                  <a:moveTo>
                    <a:pt x="5725795" y="0"/>
                  </a:moveTo>
                  <a:lnTo>
                    <a:pt x="5697220" y="0"/>
                  </a:lnTo>
                  <a:lnTo>
                    <a:pt x="5697220" y="28575"/>
                  </a:lnTo>
                  <a:lnTo>
                    <a:pt x="5725795" y="28575"/>
                  </a:lnTo>
                  <a:lnTo>
                    <a:pt x="5725795" y="0"/>
                  </a:lnTo>
                  <a:close/>
                </a:path>
                <a:path w="9046210" h="1406525">
                  <a:moveTo>
                    <a:pt x="5782945" y="0"/>
                  </a:moveTo>
                  <a:lnTo>
                    <a:pt x="5754370" y="0"/>
                  </a:lnTo>
                  <a:lnTo>
                    <a:pt x="5754370" y="28575"/>
                  </a:lnTo>
                  <a:lnTo>
                    <a:pt x="5782945" y="28575"/>
                  </a:lnTo>
                  <a:lnTo>
                    <a:pt x="5782945" y="0"/>
                  </a:lnTo>
                  <a:close/>
                </a:path>
                <a:path w="9046210" h="1406525">
                  <a:moveTo>
                    <a:pt x="5840095" y="0"/>
                  </a:moveTo>
                  <a:lnTo>
                    <a:pt x="5811520" y="0"/>
                  </a:lnTo>
                  <a:lnTo>
                    <a:pt x="5811520" y="28575"/>
                  </a:lnTo>
                  <a:lnTo>
                    <a:pt x="5840095" y="28575"/>
                  </a:lnTo>
                  <a:lnTo>
                    <a:pt x="5840095" y="0"/>
                  </a:lnTo>
                  <a:close/>
                </a:path>
                <a:path w="9046210" h="1406525">
                  <a:moveTo>
                    <a:pt x="5897245" y="0"/>
                  </a:moveTo>
                  <a:lnTo>
                    <a:pt x="5868670" y="0"/>
                  </a:lnTo>
                  <a:lnTo>
                    <a:pt x="5868670" y="28575"/>
                  </a:lnTo>
                  <a:lnTo>
                    <a:pt x="5897245" y="28575"/>
                  </a:lnTo>
                  <a:lnTo>
                    <a:pt x="5897245" y="0"/>
                  </a:lnTo>
                  <a:close/>
                </a:path>
                <a:path w="9046210" h="1406525">
                  <a:moveTo>
                    <a:pt x="5957316" y="911606"/>
                  </a:moveTo>
                  <a:lnTo>
                    <a:pt x="5928741" y="911606"/>
                  </a:lnTo>
                  <a:lnTo>
                    <a:pt x="5928741" y="940181"/>
                  </a:lnTo>
                  <a:lnTo>
                    <a:pt x="5957316" y="940181"/>
                  </a:lnTo>
                  <a:lnTo>
                    <a:pt x="5957316" y="911606"/>
                  </a:lnTo>
                  <a:close/>
                </a:path>
                <a:path w="9046210" h="1406525">
                  <a:moveTo>
                    <a:pt x="5957316" y="854456"/>
                  </a:moveTo>
                  <a:lnTo>
                    <a:pt x="5928741" y="854456"/>
                  </a:lnTo>
                  <a:lnTo>
                    <a:pt x="5928741" y="883031"/>
                  </a:lnTo>
                  <a:lnTo>
                    <a:pt x="5957316" y="883031"/>
                  </a:lnTo>
                  <a:lnTo>
                    <a:pt x="5957316" y="854456"/>
                  </a:lnTo>
                  <a:close/>
                </a:path>
                <a:path w="9046210" h="1406525">
                  <a:moveTo>
                    <a:pt x="5957316" y="797306"/>
                  </a:moveTo>
                  <a:lnTo>
                    <a:pt x="5928741" y="797306"/>
                  </a:lnTo>
                  <a:lnTo>
                    <a:pt x="5928741" y="825881"/>
                  </a:lnTo>
                  <a:lnTo>
                    <a:pt x="5957316" y="825881"/>
                  </a:lnTo>
                  <a:lnTo>
                    <a:pt x="5957316" y="797306"/>
                  </a:lnTo>
                  <a:close/>
                </a:path>
                <a:path w="9046210" h="1406525">
                  <a:moveTo>
                    <a:pt x="5957316" y="740156"/>
                  </a:moveTo>
                  <a:lnTo>
                    <a:pt x="5928741" y="740156"/>
                  </a:lnTo>
                  <a:lnTo>
                    <a:pt x="5928741" y="768731"/>
                  </a:lnTo>
                  <a:lnTo>
                    <a:pt x="5957316" y="768731"/>
                  </a:lnTo>
                  <a:lnTo>
                    <a:pt x="5957316" y="740156"/>
                  </a:lnTo>
                  <a:close/>
                </a:path>
                <a:path w="9046210" h="1406525">
                  <a:moveTo>
                    <a:pt x="5957316" y="683006"/>
                  </a:moveTo>
                  <a:lnTo>
                    <a:pt x="5928741" y="683006"/>
                  </a:lnTo>
                  <a:lnTo>
                    <a:pt x="5928741" y="711581"/>
                  </a:lnTo>
                  <a:lnTo>
                    <a:pt x="5957316" y="711581"/>
                  </a:lnTo>
                  <a:lnTo>
                    <a:pt x="5957316" y="683006"/>
                  </a:lnTo>
                  <a:close/>
                </a:path>
                <a:path w="9046210" h="1406525">
                  <a:moveTo>
                    <a:pt x="5957316" y="625856"/>
                  </a:moveTo>
                  <a:lnTo>
                    <a:pt x="5928741" y="625856"/>
                  </a:lnTo>
                  <a:lnTo>
                    <a:pt x="5928741" y="654431"/>
                  </a:lnTo>
                  <a:lnTo>
                    <a:pt x="5957316" y="654431"/>
                  </a:lnTo>
                  <a:lnTo>
                    <a:pt x="5957316" y="625856"/>
                  </a:lnTo>
                  <a:close/>
                </a:path>
                <a:path w="9046210" h="1406525">
                  <a:moveTo>
                    <a:pt x="5957316" y="568706"/>
                  </a:moveTo>
                  <a:lnTo>
                    <a:pt x="5928741" y="568706"/>
                  </a:lnTo>
                  <a:lnTo>
                    <a:pt x="5928741" y="597281"/>
                  </a:lnTo>
                  <a:lnTo>
                    <a:pt x="5957316" y="597281"/>
                  </a:lnTo>
                  <a:lnTo>
                    <a:pt x="5957316" y="568706"/>
                  </a:lnTo>
                  <a:close/>
                </a:path>
                <a:path w="9046210" h="1406525">
                  <a:moveTo>
                    <a:pt x="5957316" y="511556"/>
                  </a:moveTo>
                  <a:lnTo>
                    <a:pt x="5928741" y="511556"/>
                  </a:lnTo>
                  <a:lnTo>
                    <a:pt x="5928741" y="540131"/>
                  </a:lnTo>
                  <a:lnTo>
                    <a:pt x="5957316" y="540131"/>
                  </a:lnTo>
                  <a:lnTo>
                    <a:pt x="5957316" y="511556"/>
                  </a:lnTo>
                  <a:close/>
                </a:path>
                <a:path w="9046210" h="1406525">
                  <a:moveTo>
                    <a:pt x="5957316" y="454406"/>
                  </a:moveTo>
                  <a:lnTo>
                    <a:pt x="5928741" y="454406"/>
                  </a:lnTo>
                  <a:lnTo>
                    <a:pt x="5928741" y="482981"/>
                  </a:lnTo>
                  <a:lnTo>
                    <a:pt x="5957316" y="482981"/>
                  </a:lnTo>
                  <a:lnTo>
                    <a:pt x="5957316" y="454406"/>
                  </a:lnTo>
                  <a:close/>
                </a:path>
                <a:path w="9046210" h="1406525">
                  <a:moveTo>
                    <a:pt x="5957316" y="397256"/>
                  </a:moveTo>
                  <a:lnTo>
                    <a:pt x="5928741" y="397256"/>
                  </a:lnTo>
                  <a:lnTo>
                    <a:pt x="5928741" y="425831"/>
                  </a:lnTo>
                  <a:lnTo>
                    <a:pt x="5957316" y="425831"/>
                  </a:lnTo>
                  <a:lnTo>
                    <a:pt x="5957316" y="397256"/>
                  </a:lnTo>
                  <a:close/>
                </a:path>
                <a:path w="9046210" h="1406525">
                  <a:moveTo>
                    <a:pt x="5957316" y="340106"/>
                  </a:moveTo>
                  <a:lnTo>
                    <a:pt x="5928741" y="340106"/>
                  </a:lnTo>
                  <a:lnTo>
                    <a:pt x="5928741" y="368681"/>
                  </a:lnTo>
                  <a:lnTo>
                    <a:pt x="5957316" y="368681"/>
                  </a:lnTo>
                  <a:lnTo>
                    <a:pt x="5957316" y="340106"/>
                  </a:lnTo>
                  <a:close/>
                </a:path>
                <a:path w="9046210" h="1406525">
                  <a:moveTo>
                    <a:pt x="5957316" y="282956"/>
                  </a:moveTo>
                  <a:lnTo>
                    <a:pt x="5928741" y="282956"/>
                  </a:lnTo>
                  <a:lnTo>
                    <a:pt x="5928741" y="311531"/>
                  </a:lnTo>
                  <a:lnTo>
                    <a:pt x="5957316" y="311531"/>
                  </a:lnTo>
                  <a:lnTo>
                    <a:pt x="5957316" y="282956"/>
                  </a:lnTo>
                  <a:close/>
                </a:path>
                <a:path w="9046210" h="1406525">
                  <a:moveTo>
                    <a:pt x="5957316" y="225806"/>
                  </a:moveTo>
                  <a:lnTo>
                    <a:pt x="5928741" y="225806"/>
                  </a:lnTo>
                  <a:lnTo>
                    <a:pt x="5928741" y="254381"/>
                  </a:lnTo>
                  <a:lnTo>
                    <a:pt x="5957316" y="254381"/>
                  </a:lnTo>
                  <a:lnTo>
                    <a:pt x="5957316" y="225806"/>
                  </a:lnTo>
                  <a:close/>
                </a:path>
                <a:path w="9046210" h="1406525">
                  <a:moveTo>
                    <a:pt x="5957316" y="168656"/>
                  </a:moveTo>
                  <a:lnTo>
                    <a:pt x="5928741" y="168656"/>
                  </a:lnTo>
                  <a:lnTo>
                    <a:pt x="5928741" y="197231"/>
                  </a:lnTo>
                  <a:lnTo>
                    <a:pt x="5957316" y="197231"/>
                  </a:lnTo>
                  <a:lnTo>
                    <a:pt x="5957316" y="168656"/>
                  </a:lnTo>
                  <a:close/>
                </a:path>
                <a:path w="9046210" h="1406525">
                  <a:moveTo>
                    <a:pt x="5957316" y="111506"/>
                  </a:moveTo>
                  <a:lnTo>
                    <a:pt x="5928741" y="111506"/>
                  </a:lnTo>
                  <a:lnTo>
                    <a:pt x="5928741" y="140081"/>
                  </a:lnTo>
                  <a:lnTo>
                    <a:pt x="5957316" y="140081"/>
                  </a:lnTo>
                  <a:lnTo>
                    <a:pt x="5957316" y="111506"/>
                  </a:lnTo>
                  <a:close/>
                </a:path>
                <a:path w="9046210" h="1406525">
                  <a:moveTo>
                    <a:pt x="5957316" y="54356"/>
                  </a:moveTo>
                  <a:lnTo>
                    <a:pt x="5928741" y="54356"/>
                  </a:lnTo>
                  <a:lnTo>
                    <a:pt x="5928741" y="82931"/>
                  </a:lnTo>
                  <a:lnTo>
                    <a:pt x="5957316" y="82931"/>
                  </a:lnTo>
                  <a:lnTo>
                    <a:pt x="5957316" y="54356"/>
                  </a:lnTo>
                  <a:close/>
                </a:path>
                <a:path w="9046210" h="1406525">
                  <a:moveTo>
                    <a:pt x="5957316" y="0"/>
                  </a:moveTo>
                  <a:lnTo>
                    <a:pt x="5925820" y="0"/>
                  </a:lnTo>
                  <a:lnTo>
                    <a:pt x="5925820" y="28575"/>
                  </a:lnTo>
                  <a:lnTo>
                    <a:pt x="5942965" y="28575"/>
                  </a:lnTo>
                  <a:lnTo>
                    <a:pt x="5940171" y="25781"/>
                  </a:lnTo>
                  <a:lnTo>
                    <a:pt x="5957316" y="25781"/>
                  </a:lnTo>
                  <a:lnTo>
                    <a:pt x="5957316" y="14351"/>
                  </a:lnTo>
                  <a:lnTo>
                    <a:pt x="5957316" y="0"/>
                  </a:lnTo>
                  <a:close/>
                </a:path>
                <a:path w="9046210" h="1406525">
                  <a:moveTo>
                    <a:pt x="5967222" y="958723"/>
                  </a:moveTo>
                  <a:lnTo>
                    <a:pt x="5942965" y="958723"/>
                  </a:lnTo>
                  <a:lnTo>
                    <a:pt x="5952998" y="968756"/>
                  </a:lnTo>
                  <a:lnTo>
                    <a:pt x="5928741" y="968756"/>
                  </a:lnTo>
                  <a:lnTo>
                    <a:pt x="5928741" y="987298"/>
                  </a:lnTo>
                  <a:lnTo>
                    <a:pt x="5967222" y="987298"/>
                  </a:lnTo>
                  <a:lnTo>
                    <a:pt x="5967222" y="973074"/>
                  </a:lnTo>
                  <a:lnTo>
                    <a:pt x="5967222" y="968756"/>
                  </a:lnTo>
                  <a:lnTo>
                    <a:pt x="5967222" y="958723"/>
                  </a:lnTo>
                  <a:close/>
                </a:path>
                <a:path w="9046210" h="1406525">
                  <a:moveTo>
                    <a:pt x="6024372" y="958723"/>
                  </a:moveTo>
                  <a:lnTo>
                    <a:pt x="5995797" y="958723"/>
                  </a:lnTo>
                  <a:lnTo>
                    <a:pt x="5995797" y="987298"/>
                  </a:lnTo>
                  <a:lnTo>
                    <a:pt x="6024372" y="987298"/>
                  </a:lnTo>
                  <a:lnTo>
                    <a:pt x="6024372" y="958723"/>
                  </a:lnTo>
                  <a:close/>
                </a:path>
                <a:path w="9046210" h="1406525">
                  <a:moveTo>
                    <a:pt x="6081522" y="958723"/>
                  </a:moveTo>
                  <a:lnTo>
                    <a:pt x="6052947" y="958723"/>
                  </a:lnTo>
                  <a:lnTo>
                    <a:pt x="6052947" y="987298"/>
                  </a:lnTo>
                  <a:lnTo>
                    <a:pt x="6081522" y="987298"/>
                  </a:lnTo>
                  <a:lnTo>
                    <a:pt x="6081522" y="958723"/>
                  </a:lnTo>
                  <a:close/>
                </a:path>
                <a:path w="9046210" h="1406525">
                  <a:moveTo>
                    <a:pt x="6138672" y="958723"/>
                  </a:moveTo>
                  <a:lnTo>
                    <a:pt x="6110097" y="958723"/>
                  </a:lnTo>
                  <a:lnTo>
                    <a:pt x="6110097" y="987298"/>
                  </a:lnTo>
                  <a:lnTo>
                    <a:pt x="6138672" y="987298"/>
                  </a:lnTo>
                  <a:lnTo>
                    <a:pt x="6138672" y="958723"/>
                  </a:lnTo>
                  <a:close/>
                </a:path>
                <a:path w="9046210" h="1406525">
                  <a:moveTo>
                    <a:pt x="6195822" y="958723"/>
                  </a:moveTo>
                  <a:lnTo>
                    <a:pt x="6167247" y="958723"/>
                  </a:lnTo>
                  <a:lnTo>
                    <a:pt x="6167247" y="987298"/>
                  </a:lnTo>
                  <a:lnTo>
                    <a:pt x="6195822" y="987298"/>
                  </a:lnTo>
                  <a:lnTo>
                    <a:pt x="6195822" y="958723"/>
                  </a:lnTo>
                  <a:close/>
                </a:path>
                <a:path w="9046210" h="1406525">
                  <a:moveTo>
                    <a:pt x="6252972" y="958723"/>
                  </a:moveTo>
                  <a:lnTo>
                    <a:pt x="6224397" y="958723"/>
                  </a:lnTo>
                  <a:lnTo>
                    <a:pt x="6224397" y="987298"/>
                  </a:lnTo>
                  <a:lnTo>
                    <a:pt x="6252972" y="987298"/>
                  </a:lnTo>
                  <a:lnTo>
                    <a:pt x="6252972" y="958723"/>
                  </a:lnTo>
                  <a:close/>
                </a:path>
                <a:path w="9046210" h="1406525">
                  <a:moveTo>
                    <a:pt x="6310122" y="958723"/>
                  </a:moveTo>
                  <a:lnTo>
                    <a:pt x="6281547" y="958723"/>
                  </a:lnTo>
                  <a:lnTo>
                    <a:pt x="6281547" y="987298"/>
                  </a:lnTo>
                  <a:lnTo>
                    <a:pt x="6310122" y="987298"/>
                  </a:lnTo>
                  <a:lnTo>
                    <a:pt x="6310122" y="958723"/>
                  </a:lnTo>
                  <a:close/>
                </a:path>
                <a:path w="9046210" h="1406525">
                  <a:moveTo>
                    <a:pt x="6367272" y="958723"/>
                  </a:moveTo>
                  <a:lnTo>
                    <a:pt x="6338697" y="958723"/>
                  </a:lnTo>
                  <a:lnTo>
                    <a:pt x="6338697" y="987298"/>
                  </a:lnTo>
                  <a:lnTo>
                    <a:pt x="6367272" y="987298"/>
                  </a:lnTo>
                  <a:lnTo>
                    <a:pt x="6367272" y="958723"/>
                  </a:lnTo>
                  <a:close/>
                </a:path>
                <a:path w="9046210" h="1406525">
                  <a:moveTo>
                    <a:pt x="6424422" y="958723"/>
                  </a:moveTo>
                  <a:lnTo>
                    <a:pt x="6395847" y="958723"/>
                  </a:lnTo>
                  <a:lnTo>
                    <a:pt x="6395847" y="987298"/>
                  </a:lnTo>
                  <a:lnTo>
                    <a:pt x="6424422" y="987298"/>
                  </a:lnTo>
                  <a:lnTo>
                    <a:pt x="6424422" y="958723"/>
                  </a:lnTo>
                  <a:close/>
                </a:path>
                <a:path w="9046210" h="1406525">
                  <a:moveTo>
                    <a:pt x="6481572" y="958723"/>
                  </a:moveTo>
                  <a:lnTo>
                    <a:pt x="6452997" y="958723"/>
                  </a:lnTo>
                  <a:lnTo>
                    <a:pt x="6452997" y="987298"/>
                  </a:lnTo>
                  <a:lnTo>
                    <a:pt x="6481572" y="987298"/>
                  </a:lnTo>
                  <a:lnTo>
                    <a:pt x="6481572" y="958723"/>
                  </a:lnTo>
                  <a:close/>
                </a:path>
                <a:path w="9046210" h="1406525">
                  <a:moveTo>
                    <a:pt x="6538722" y="958723"/>
                  </a:moveTo>
                  <a:lnTo>
                    <a:pt x="6510147" y="958723"/>
                  </a:lnTo>
                  <a:lnTo>
                    <a:pt x="6510147" y="987298"/>
                  </a:lnTo>
                  <a:lnTo>
                    <a:pt x="6538722" y="987298"/>
                  </a:lnTo>
                  <a:lnTo>
                    <a:pt x="6538722" y="958723"/>
                  </a:lnTo>
                  <a:close/>
                </a:path>
                <a:path w="9046210" h="1406525">
                  <a:moveTo>
                    <a:pt x="6595872" y="958723"/>
                  </a:moveTo>
                  <a:lnTo>
                    <a:pt x="6567297" y="958723"/>
                  </a:lnTo>
                  <a:lnTo>
                    <a:pt x="6567297" y="987298"/>
                  </a:lnTo>
                  <a:lnTo>
                    <a:pt x="6595872" y="987298"/>
                  </a:lnTo>
                  <a:lnTo>
                    <a:pt x="6595872" y="958723"/>
                  </a:lnTo>
                  <a:close/>
                </a:path>
                <a:path w="9046210" h="1406525">
                  <a:moveTo>
                    <a:pt x="6653022" y="958723"/>
                  </a:moveTo>
                  <a:lnTo>
                    <a:pt x="6624447" y="958723"/>
                  </a:lnTo>
                  <a:lnTo>
                    <a:pt x="6624447" y="987298"/>
                  </a:lnTo>
                  <a:lnTo>
                    <a:pt x="6653022" y="987298"/>
                  </a:lnTo>
                  <a:lnTo>
                    <a:pt x="6653022" y="958723"/>
                  </a:lnTo>
                  <a:close/>
                </a:path>
                <a:path w="9046210" h="1406525">
                  <a:moveTo>
                    <a:pt x="6710172" y="958723"/>
                  </a:moveTo>
                  <a:lnTo>
                    <a:pt x="6681597" y="958723"/>
                  </a:lnTo>
                  <a:lnTo>
                    <a:pt x="6681597" y="987298"/>
                  </a:lnTo>
                  <a:lnTo>
                    <a:pt x="6710172" y="987298"/>
                  </a:lnTo>
                  <a:lnTo>
                    <a:pt x="6710172" y="958723"/>
                  </a:lnTo>
                  <a:close/>
                </a:path>
                <a:path w="9046210" h="1406525">
                  <a:moveTo>
                    <a:pt x="6767322" y="958723"/>
                  </a:moveTo>
                  <a:lnTo>
                    <a:pt x="6738747" y="958723"/>
                  </a:lnTo>
                  <a:lnTo>
                    <a:pt x="6738747" y="987298"/>
                  </a:lnTo>
                  <a:lnTo>
                    <a:pt x="6767322" y="987298"/>
                  </a:lnTo>
                  <a:lnTo>
                    <a:pt x="6767322" y="958723"/>
                  </a:lnTo>
                  <a:close/>
                </a:path>
                <a:path w="9046210" h="1406525">
                  <a:moveTo>
                    <a:pt x="6824472" y="958723"/>
                  </a:moveTo>
                  <a:lnTo>
                    <a:pt x="6795897" y="958723"/>
                  </a:lnTo>
                  <a:lnTo>
                    <a:pt x="6795897" y="987298"/>
                  </a:lnTo>
                  <a:lnTo>
                    <a:pt x="6824472" y="987298"/>
                  </a:lnTo>
                  <a:lnTo>
                    <a:pt x="6824472" y="958723"/>
                  </a:lnTo>
                  <a:close/>
                </a:path>
                <a:path w="9046210" h="1406525">
                  <a:moveTo>
                    <a:pt x="6881622" y="958723"/>
                  </a:moveTo>
                  <a:lnTo>
                    <a:pt x="6853047" y="958723"/>
                  </a:lnTo>
                  <a:lnTo>
                    <a:pt x="6853047" y="987298"/>
                  </a:lnTo>
                  <a:lnTo>
                    <a:pt x="6881622" y="987298"/>
                  </a:lnTo>
                  <a:lnTo>
                    <a:pt x="6881622" y="958723"/>
                  </a:lnTo>
                  <a:close/>
                </a:path>
                <a:path w="9046210" h="1406525">
                  <a:moveTo>
                    <a:pt x="6938772" y="958723"/>
                  </a:moveTo>
                  <a:lnTo>
                    <a:pt x="6910197" y="958723"/>
                  </a:lnTo>
                  <a:lnTo>
                    <a:pt x="6910197" y="987298"/>
                  </a:lnTo>
                  <a:lnTo>
                    <a:pt x="6938772" y="987298"/>
                  </a:lnTo>
                  <a:lnTo>
                    <a:pt x="6938772" y="958723"/>
                  </a:lnTo>
                  <a:close/>
                </a:path>
                <a:path w="9046210" h="1406525">
                  <a:moveTo>
                    <a:pt x="6995922" y="958723"/>
                  </a:moveTo>
                  <a:lnTo>
                    <a:pt x="6967347" y="958723"/>
                  </a:lnTo>
                  <a:lnTo>
                    <a:pt x="6967347" y="987298"/>
                  </a:lnTo>
                  <a:lnTo>
                    <a:pt x="6995922" y="987298"/>
                  </a:lnTo>
                  <a:lnTo>
                    <a:pt x="6995922" y="958723"/>
                  </a:lnTo>
                  <a:close/>
                </a:path>
                <a:path w="9046210" h="1406525">
                  <a:moveTo>
                    <a:pt x="7053072" y="958723"/>
                  </a:moveTo>
                  <a:lnTo>
                    <a:pt x="7024497" y="958723"/>
                  </a:lnTo>
                  <a:lnTo>
                    <a:pt x="7024497" y="987298"/>
                  </a:lnTo>
                  <a:lnTo>
                    <a:pt x="7053072" y="987298"/>
                  </a:lnTo>
                  <a:lnTo>
                    <a:pt x="7053072" y="958723"/>
                  </a:lnTo>
                  <a:close/>
                </a:path>
                <a:path w="9046210" h="1406525">
                  <a:moveTo>
                    <a:pt x="7110222" y="958723"/>
                  </a:moveTo>
                  <a:lnTo>
                    <a:pt x="7081647" y="958723"/>
                  </a:lnTo>
                  <a:lnTo>
                    <a:pt x="7081647" y="987298"/>
                  </a:lnTo>
                  <a:lnTo>
                    <a:pt x="7110222" y="987298"/>
                  </a:lnTo>
                  <a:lnTo>
                    <a:pt x="7110222" y="958723"/>
                  </a:lnTo>
                  <a:close/>
                </a:path>
                <a:path w="9046210" h="1406525">
                  <a:moveTo>
                    <a:pt x="7167372" y="958723"/>
                  </a:moveTo>
                  <a:lnTo>
                    <a:pt x="7138797" y="958723"/>
                  </a:lnTo>
                  <a:lnTo>
                    <a:pt x="7138797" y="987298"/>
                  </a:lnTo>
                  <a:lnTo>
                    <a:pt x="7167372" y="987298"/>
                  </a:lnTo>
                  <a:lnTo>
                    <a:pt x="7167372" y="958723"/>
                  </a:lnTo>
                  <a:close/>
                </a:path>
                <a:path w="9046210" h="1406525">
                  <a:moveTo>
                    <a:pt x="7224522" y="958723"/>
                  </a:moveTo>
                  <a:lnTo>
                    <a:pt x="7195947" y="958723"/>
                  </a:lnTo>
                  <a:lnTo>
                    <a:pt x="7195947" y="987298"/>
                  </a:lnTo>
                  <a:lnTo>
                    <a:pt x="7224522" y="987298"/>
                  </a:lnTo>
                  <a:lnTo>
                    <a:pt x="7224522" y="958723"/>
                  </a:lnTo>
                  <a:close/>
                </a:path>
                <a:path w="9046210" h="1406525">
                  <a:moveTo>
                    <a:pt x="7281672" y="958723"/>
                  </a:moveTo>
                  <a:lnTo>
                    <a:pt x="7253097" y="958723"/>
                  </a:lnTo>
                  <a:lnTo>
                    <a:pt x="7253097" y="987298"/>
                  </a:lnTo>
                  <a:lnTo>
                    <a:pt x="7281672" y="987298"/>
                  </a:lnTo>
                  <a:lnTo>
                    <a:pt x="7281672" y="958723"/>
                  </a:lnTo>
                  <a:close/>
                </a:path>
                <a:path w="9046210" h="1406525">
                  <a:moveTo>
                    <a:pt x="7338822" y="958723"/>
                  </a:moveTo>
                  <a:lnTo>
                    <a:pt x="7310247" y="958723"/>
                  </a:lnTo>
                  <a:lnTo>
                    <a:pt x="7310247" y="987298"/>
                  </a:lnTo>
                  <a:lnTo>
                    <a:pt x="7338822" y="987298"/>
                  </a:lnTo>
                  <a:lnTo>
                    <a:pt x="7338822" y="958723"/>
                  </a:lnTo>
                  <a:close/>
                </a:path>
                <a:path w="9046210" h="1406525">
                  <a:moveTo>
                    <a:pt x="7395972" y="958723"/>
                  </a:moveTo>
                  <a:lnTo>
                    <a:pt x="7367397" y="958723"/>
                  </a:lnTo>
                  <a:lnTo>
                    <a:pt x="7367397" y="987298"/>
                  </a:lnTo>
                  <a:lnTo>
                    <a:pt x="7395972" y="987298"/>
                  </a:lnTo>
                  <a:lnTo>
                    <a:pt x="7395972" y="958723"/>
                  </a:lnTo>
                  <a:close/>
                </a:path>
                <a:path w="9046210" h="1406525">
                  <a:moveTo>
                    <a:pt x="7453122" y="958723"/>
                  </a:moveTo>
                  <a:lnTo>
                    <a:pt x="7424547" y="958723"/>
                  </a:lnTo>
                  <a:lnTo>
                    <a:pt x="7424547" y="987298"/>
                  </a:lnTo>
                  <a:lnTo>
                    <a:pt x="7453122" y="987298"/>
                  </a:lnTo>
                  <a:lnTo>
                    <a:pt x="7453122" y="958723"/>
                  </a:lnTo>
                  <a:close/>
                </a:path>
                <a:path w="9046210" h="1406525">
                  <a:moveTo>
                    <a:pt x="7510272" y="958723"/>
                  </a:moveTo>
                  <a:lnTo>
                    <a:pt x="7481697" y="958723"/>
                  </a:lnTo>
                  <a:lnTo>
                    <a:pt x="7481697" y="987298"/>
                  </a:lnTo>
                  <a:lnTo>
                    <a:pt x="7510272" y="987298"/>
                  </a:lnTo>
                  <a:lnTo>
                    <a:pt x="7510272" y="958723"/>
                  </a:lnTo>
                  <a:close/>
                </a:path>
                <a:path w="9046210" h="1406525">
                  <a:moveTo>
                    <a:pt x="7567422" y="958723"/>
                  </a:moveTo>
                  <a:lnTo>
                    <a:pt x="7538847" y="958723"/>
                  </a:lnTo>
                  <a:lnTo>
                    <a:pt x="7538847" y="987298"/>
                  </a:lnTo>
                  <a:lnTo>
                    <a:pt x="7567422" y="987298"/>
                  </a:lnTo>
                  <a:lnTo>
                    <a:pt x="7567422" y="958723"/>
                  </a:lnTo>
                  <a:close/>
                </a:path>
                <a:path w="9046210" h="1406525">
                  <a:moveTo>
                    <a:pt x="7624572" y="958723"/>
                  </a:moveTo>
                  <a:lnTo>
                    <a:pt x="7595997" y="958723"/>
                  </a:lnTo>
                  <a:lnTo>
                    <a:pt x="7595997" y="987298"/>
                  </a:lnTo>
                  <a:lnTo>
                    <a:pt x="7624572" y="987298"/>
                  </a:lnTo>
                  <a:lnTo>
                    <a:pt x="7624572" y="958723"/>
                  </a:lnTo>
                  <a:close/>
                </a:path>
                <a:path w="9046210" h="1406525">
                  <a:moveTo>
                    <a:pt x="7681722" y="958723"/>
                  </a:moveTo>
                  <a:lnTo>
                    <a:pt x="7653147" y="958723"/>
                  </a:lnTo>
                  <a:lnTo>
                    <a:pt x="7653147" y="987298"/>
                  </a:lnTo>
                  <a:lnTo>
                    <a:pt x="7681722" y="987298"/>
                  </a:lnTo>
                  <a:lnTo>
                    <a:pt x="7681722" y="958723"/>
                  </a:lnTo>
                  <a:close/>
                </a:path>
                <a:path w="9046210" h="1406525">
                  <a:moveTo>
                    <a:pt x="7738872" y="958723"/>
                  </a:moveTo>
                  <a:lnTo>
                    <a:pt x="7710297" y="958723"/>
                  </a:lnTo>
                  <a:lnTo>
                    <a:pt x="7710297" y="987298"/>
                  </a:lnTo>
                  <a:lnTo>
                    <a:pt x="7738872" y="987298"/>
                  </a:lnTo>
                  <a:lnTo>
                    <a:pt x="7738872" y="958723"/>
                  </a:lnTo>
                  <a:close/>
                </a:path>
                <a:path w="9046210" h="1406525">
                  <a:moveTo>
                    <a:pt x="7796022" y="958723"/>
                  </a:moveTo>
                  <a:lnTo>
                    <a:pt x="7767447" y="958723"/>
                  </a:lnTo>
                  <a:lnTo>
                    <a:pt x="7767447" y="987298"/>
                  </a:lnTo>
                  <a:lnTo>
                    <a:pt x="7796022" y="987298"/>
                  </a:lnTo>
                  <a:lnTo>
                    <a:pt x="7796022" y="958723"/>
                  </a:lnTo>
                  <a:close/>
                </a:path>
                <a:path w="9046210" h="1406525">
                  <a:moveTo>
                    <a:pt x="7853172" y="958723"/>
                  </a:moveTo>
                  <a:lnTo>
                    <a:pt x="7824597" y="958723"/>
                  </a:lnTo>
                  <a:lnTo>
                    <a:pt x="7824597" y="987298"/>
                  </a:lnTo>
                  <a:lnTo>
                    <a:pt x="7853172" y="987298"/>
                  </a:lnTo>
                  <a:lnTo>
                    <a:pt x="7853172" y="958723"/>
                  </a:lnTo>
                  <a:close/>
                </a:path>
                <a:path w="9046210" h="1406525">
                  <a:moveTo>
                    <a:pt x="7910322" y="958723"/>
                  </a:moveTo>
                  <a:lnTo>
                    <a:pt x="7881747" y="958723"/>
                  </a:lnTo>
                  <a:lnTo>
                    <a:pt x="7881747" y="987298"/>
                  </a:lnTo>
                  <a:lnTo>
                    <a:pt x="7910322" y="987298"/>
                  </a:lnTo>
                  <a:lnTo>
                    <a:pt x="7910322" y="958723"/>
                  </a:lnTo>
                  <a:close/>
                </a:path>
                <a:path w="9046210" h="1406525">
                  <a:moveTo>
                    <a:pt x="7967472" y="958723"/>
                  </a:moveTo>
                  <a:lnTo>
                    <a:pt x="7938897" y="958723"/>
                  </a:lnTo>
                  <a:lnTo>
                    <a:pt x="7938897" y="987298"/>
                  </a:lnTo>
                  <a:lnTo>
                    <a:pt x="7967472" y="987298"/>
                  </a:lnTo>
                  <a:lnTo>
                    <a:pt x="7967472" y="958723"/>
                  </a:lnTo>
                  <a:close/>
                </a:path>
                <a:path w="9046210" h="1406525">
                  <a:moveTo>
                    <a:pt x="8024622" y="958723"/>
                  </a:moveTo>
                  <a:lnTo>
                    <a:pt x="7996047" y="958723"/>
                  </a:lnTo>
                  <a:lnTo>
                    <a:pt x="7996047" y="987298"/>
                  </a:lnTo>
                  <a:lnTo>
                    <a:pt x="8024622" y="987298"/>
                  </a:lnTo>
                  <a:lnTo>
                    <a:pt x="8024622" y="958723"/>
                  </a:lnTo>
                  <a:close/>
                </a:path>
                <a:path w="9046210" h="1406525">
                  <a:moveTo>
                    <a:pt x="8081772" y="958723"/>
                  </a:moveTo>
                  <a:lnTo>
                    <a:pt x="8053197" y="958723"/>
                  </a:lnTo>
                  <a:lnTo>
                    <a:pt x="8053197" y="987298"/>
                  </a:lnTo>
                  <a:lnTo>
                    <a:pt x="8081772" y="987298"/>
                  </a:lnTo>
                  <a:lnTo>
                    <a:pt x="8081772" y="958723"/>
                  </a:lnTo>
                  <a:close/>
                </a:path>
                <a:path w="9046210" h="1406525">
                  <a:moveTo>
                    <a:pt x="8138922" y="958723"/>
                  </a:moveTo>
                  <a:lnTo>
                    <a:pt x="8110347" y="958723"/>
                  </a:lnTo>
                  <a:lnTo>
                    <a:pt x="8110347" y="987298"/>
                  </a:lnTo>
                  <a:lnTo>
                    <a:pt x="8138922" y="987298"/>
                  </a:lnTo>
                  <a:lnTo>
                    <a:pt x="8138922" y="958723"/>
                  </a:lnTo>
                  <a:close/>
                </a:path>
                <a:path w="9046210" h="1406525">
                  <a:moveTo>
                    <a:pt x="8196072" y="958723"/>
                  </a:moveTo>
                  <a:lnTo>
                    <a:pt x="8167497" y="958723"/>
                  </a:lnTo>
                  <a:lnTo>
                    <a:pt x="8167497" y="987298"/>
                  </a:lnTo>
                  <a:lnTo>
                    <a:pt x="8196072" y="987298"/>
                  </a:lnTo>
                  <a:lnTo>
                    <a:pt x="8196072" y="958723"/>
                  </a:lnTo>
                  <a:close/>
                </a:path>
                <a:path w="9046210" h="1406525">
                  <a:moveTo>
                    <a:pt x="8253222" y="958723"/>
                  </a:moveTo>
                  <a:lnTo>
                    <a:pt x="8224647" y="958723"/>
                  </a:lnTo>
                  <a:lnTo>
                    <a:pt x="8224647" y="987298"/>
                  </a:lnTo>
                  <a:lnTo>
                    <a:pt x="8253222" y="987298"/>
                  </a:lnTo>
                  <a:lnTo>
                    <a:pt x="8253222" y="958723"/>
                  </a:lnTo>
                  <a:close/>
                </a:path>
                <a:path w="9046210" h="1406525">
                  <a:moveTo>
                    <a:pt x="8310372" y="958723"/>
                  </a:moveTo>
                  <a:lnTo>
                    <a:pt x="8281797" y="958723"/>
                  </a:lnTo>
                  <a:lnTo>
                    <a:pt x="8281797" y="987298"/>
                  </a:lnTo>
                  <a:lnTo>
                    <a:pt x="8310372" y="987298"/>
                  </a:lnTo>
                  <a:lnTo>
                    <a:pt x="8310372" y="958723"/>
                  </a:lnTo>
                  <a:close/>
                </a:path>
                <a:path w="9046210" h="1406525">
                  <a:moveTo>
                    <a:pt x="8367522" y="958723"/>
                  </a:moveTo>
                  <a:lnTo>
                    <a:pt x="8338947" y="958723"/>
                  </a:lnTo>
                  <a:lnTo>
                    <a:pt x="8338947" y="987298"/>
                  </a:lnTo>
                  <a:lnTo>
                    <a:pt x="8367522" y="987298"/>
                  </a:lnTo>
                  <a:lnTo>
                    <a:pt x="8367522" y="958723"/>
                  </a:lnTo>
                  <a:close/>
                </a:path>
                <a:path w="9046210" h="1406525">
                  <a:moveTo>
                    <a:pt x="8424672" y="958723"/>
                  </a:moveTo>
                  <a:lnTo>
                    <a:pt x="8396097" y="958723"/>
                  </a:lnTo>
                  <a:lnTo>
                    <a:pt x="8396097" y="987298"/>
                  </a:lnTo>
                  <a:lnTo>
                    <a:pt x="8424672" y="987298"/>
                  </a:lnTo>
                  <a:lnTo>
                    <a:pt x="8424672" y="958723"/>
                  </a:lnTo>
                  <a:close/>
                </a:path>
                <a:path w="9046210" h="1406525">
                  <a:moveTo>
                    <a:pt x="8481822" y="958723"/>
                  </a:moveTo>
                  <a:lnTo>
                    <a:pt x="8453247" y="958723"/>
                  </a:lnTo>
                  <a:lnTo>
                    <a:pt x="8453247" y="987298"/>
                  </a:lnTo>
                  <a:lnTo>
                    <a:pt x="8481822" y="987298"/>
                  </a:lnTo>
                  <a:lnTo>
                    <a:pt x="8481822" y="958723"/>
                  </a:lnTo>
                  <a:close/>
                </a:path>
                <a:path w="9046210" h="1406525">
                  <a:moveTo>
                    <a:pt x="8538972" y="958723"/>
                  </a:moveTo>
                  <a:lnTo>
                    <a:pt x="8510397" y="958723"/>
                  </a:lnTo>
                  <a:lnTo>
                    <a:pt x="8510397" y="987298"/>
                  </a:lnTo>
                  <a:lnTo>
                    <a:pt x="8538972" y="987298"/>
                  </a:lnTo>
                  <a:lnTo>
                    <a:pt x="8538972" y="958723"/>
                  </a:lnTo>
                  <a:close/>
                </a:path>
                <a:path w="9046210" h="1406525">
                  <a:moveTo>
                    <a:pt x="8596122" y="958723"/>
                  </a:moveTo>
                  <a:lnTo>
                    <a:pt x="8567547" y="958723"/>
                  </a:lnTo>
                  <a:lnTo>
                    <a:pt x="8567547" y="987298"/>
                  </a:lnTo>
                  <a:lnTo>
                    <a:pt x="8596122" y="987298"/>
                  </a:lnTo>
                  <a:lnTo>
                    <a:pt x="8596122" y="958723"/>
                  </a:lnTo>
                  <a:close/>
                </a:path>
                <a:path w="9046210" h="1406525">
                  <a:moveTo>
                    <a:pt x="8653272" y="958723"/>
                  </a:moveTo>
                  <a:lnTo>
                    <a:pt x="8624697" y="958723"/>
                  </a:lnTo>
                  <a:lnTo>
                    <a:pt x="8624697" y="987298"/>
                  </a:lnTo>
                  <a:lnTo>
                    <a:pt x="8653272" y="987298"/>
                  </a:lnTo>
                  <a:lnTo>
                    <a:pt x="8653272" y="958723"/>
                  </a:lnTo>
                  <a:close/>
                </a:path>
                <a:path w="9046210" h="1406525">
                  <a:moveTo>
                    <a:pt x="8710422" y="958723"/>
                  </a:moveTo>
                  <a:lnTo>
                    <a:pt x="8681847" y="958723"/>
                  </a:lnTo>
                  <a:lnTo>
                    <a:pt x="8681847" y="987298"/>
                  </a:lnTo>
                  <a:lnTo>
                    <a:pt x="8710422" y="987298"/>
                  </a:lnTo>
                  <a:lnTo>
                    <a:pt x="8710422" y="958723"/>
                  </a:lnTo>
                  <a:close/>
                </a:path>
                <a:path w="9046210" h="1406525">
                  <a:moveTo>
                    <a:pt x="8767572" y="958723"/>
                  </a:moveTo>
                  <a:lnTo>
                    <a:pt x="8738997" y="958723"/>
                  </a:lnTo>
                  <a:lnTo>
                    <a:pt x="8738997" y="987298"/>
                  </a:lnTo>
                  <a:lnTo>
                    <a:pt x="8767572" y="987298"/>
                  </a:lnTo>
                  <a:lnTo>
                    <a:pt x="8767572" y="958723"/>
                  </a:lnTo>
                  <a:close/>
                </a:path>
                <a:path w="9046210" h="1406525">
                  <a:moveTo>
                    <a:pt x="8824722" y="958723"/>
                  </a:moveTo>
                  <a:lnTo>
                    <a:pt x="8796147" y="958723"/>
                  </a:lnTo>
                  <a:lnTo>
                    <a:pt x="8796147" y="987298"/>
                  </a:lnTo>
                  <a:lnTo>
                    <a:pt x="8824722" y="987298"/>
                  </a:lnTo>
                  <a:lnTo>
                    <a:pt x="8824722" y="958723"/>
                  </a:lnTo>
                  <a:close/>
                </a:path>
                <a:path w="9046210" h="1406525">
                  <a:moveTo>
                    <a:pt x="8881872" y="958723"/>
                  </a:moveTo>
                  <a:lnTo>
                    <a:pt x="8853297" y="958723"/>
                  </a:lnTo>
                  <a:lnTo>
                    <a:pt x="8853297" y="987298"/>
                  </a:lnTo>
                  <a:lnTo>
                    <a:pt x="8881872" y="987298"/>
                  </a:lnTo>
                  <a:lnTo>
                    <a:pt x="8881872" y="958723"/>
                  </a:lnTo>
                  <a:close/>
                </a:path>
                <a:path w="9046210" h="1406525">
                  <a:moveTo>
                    <a:pt x="8939022" y="958723"/>
                  </a:moveTo>
                  <a:lnTo>
                    <a:pt x="8910447" y="958723"/>
                  </a:lnTo>
                  <a:lnTo>
                    <a:pt x="8910447" y="987298"/>
                  </a:lnTo>
                  <a:lnTo>
                    <a:pt x="8939022" y="987298"/>
                  </a:lnTo>
                  <a:lnTo>
                    <a:pt x="8939022" y="958723"/>
                  </a:lnTo>
                  <a:close/>
                </a:path>
                <a:path w="9046210" h="1406525">
                  <a:moveTo>
                    <a:pt x="9046210" y="973074"/>
                  </a:moveTo>
                  <a:lnTo>
                    <a:pt x="9017546" y="958723"/>
                  </a:lnTo>
                  <a:lnTo>
                    <a:pt x="8960485" y="930148"/>
                  </a:lnTo>
                  <a:lnTo>
                    <a:pt x="8960485" y="1015873"/>
                  </a:lnTo>
                  <a:lnTo>
                    <a:pt x="9017711" y="987298"/>
                  </a:lnTo>
                  <a:lnTo>
                    <a:pt x="9046210" y="973074"/>
                  </a:lnTo>
                  <a:close/>
                </a:path>
              </a:pathLst>
            </a:custGeom>
            <a:solidFill>
              <a:srgbClr val="4471C4"/>
            </a:solidFill>
          </p:spPr>
          <p:txBody>
            <a:bodyPr wrap="square" lIns="0" tIns="0" rIns="0" bIns="0" rtlCol="0"/>
            <a:lstStyle/>
            <a:p>
              <a:endParaRPr/>
            </a:p>
          </p:txBody>
        </p:sp>
      </p:grpSp>
      <p:sp>
        <p:nvSpPr>
          <p:cNvPr id="57" name="object 57"/>
          <p:cNvSpPr txBox="1"/>
          <p:nvPr/>
        </p:nvSpPr>
        <p:spPr>
          <a:xfrm>
            <a:off x="4931664" y="1463039"/>
            <a:ext cx="2170430" cy="471170"/>
          </a:xfrm>
          <a:prstGeom prst="rect">
            <a:avLst/>
          </a:prstGeom>
          <a:solidFill>
            <a:srgbClr val="4471C4"/>
          </a:solidFill>
          <a:ln w="12700">
            <a:solidFill>
              <a:srgbClr val="2E528F"/>
            </a:solidFill>
          </a:ln>
        </p:spPr>
        <p:txBody>
          <a:bodyPr vert="horz" wrap="square" lIns="0" tIns="83820" rIns="0" bIns="0" rtlCol="0">
            <a:spAutoFit/>
          </a:bodyPr>
          <a:lstStyle/>
          <a:p>
            <a:pPr marL="465455">
              <a:lnSpc>
                <a:spcPct val="100000"/>
              </a:lnSpc>
              <a:spcBef>
                <a:spcPts val="660"/>
              </a:spcBef>
            </a:pPr>
            <a:r>
              <a:rPr sz="1800" dirty="0">
                <a:solidFill>
                  <a:srgbClr val="FFFFFF"/>
                </a:solidFill>
                <a:latin typeface="Calibri"/>
                <a:cs typeface="Calibri"/>
              </a:rPr>
              <a:t>sw</a:t>
            </a:r>
            <a:r>
              <a:rPr sz="1800" spc="-35" dirty="0">
                <a:solidFill>
                  <a:srgbClr val="FFFFFF"/>
                </a:solidFill>
                <a:latin typeface="Calibri"/>
                <a:cs typeface="Calibri"/>
              </a:rPr>
              <a:t> </a:t>
            </a:r>
            <a:r>
              <a:rPr sz="1800" dirty="0">
                <a:solidFill>
                  <a:srgbClr val="FFFFFF"/>
                </a:solidFill>
                <a:latin typeface="Calibri"/>
                <a:cs typeface="Calibri"/>
              </a:rPr>
              <a:t>0xc</a:t>
            </a:r>
            <a:r>
              <a:rPr sz="1800" spc="-35" dirty="0">
                <a:solidFill>
                  <a:srgbClr val="FFFFFF"/>
                </a:solidFill>
                <a:latin typeface="Calibri"/>
                <a:cs typeface="Calibri"/>
              </a:rPr>
              <a:t> </a:t>
            </a:r>
            <a:r>
              <a:rPr sz="1800" spc="-10" dirty="0">
                <a:solidFill>
                  <a:srgbClr val="FFFFFF"/>
                </a:solidFill>
                <a:latin typeface="Calibri"/>
                <a:cs typeface="Calibri"/>
              </a:rPr>
              <a:t>$1000</a:t>
            </a:r>
            <a:endParaRPr sz="1800">
              <a:latin typeface="Calibri"/>
              <a:cs typeface="Calibri"/>
            </a:endParaRPr>
          </a:p>
        </p:txBody>
      </p:sp>
      <p:sp>
        <p:nvSpPr>
          <p:cNvPr id="58" name="object 58"/>
          <p:cNvSpPr/>
          <p:nvPr/>
        </p:nvSpPr>
        <p:spPr>
          <a:xfrm>
            <a:off x="1540764" y="1662048"/>
            <a:ext cx="3390900" cy="2483485"/>
          </a:xfrm>
          <a:custGeom>
            <a:avLst/>
            <a:gdLst/>
            <a:ahLst/>
            <a:cxnLst/>
            <a:rect l="l" t="t" r="r" b="b"/>
            <a:pathLst>
              <a:path w="3390900" h="2483485">
                <a:moveTo>
                  <a:pt x="2826385" y="1286637"/>
                </a:moveTo>
                <a:lnTo>
                  <a:pt x="2622296" y="1286637"/>
                </a:lnTo>
                <a:lnTo>
                  <a:pt x="2622296" y="2436495"/>
                </a:lnTo>
                <a:lnTo>
                  <a:pt x="2305558" y="2436495"/>
                </a:lnTo>
                <a:lnTo>
                  <a:pt x="2305558" y="1663573"/>
                </a:lnTo>
                <a:lnTo>
                  <a:pt x="2305558" y="1657223"/>
                </a:lnTo>
                <a:lnTo>
                  <a:pt x="2302510" y="1660271"/>
                </a:lnTo>
                <a:lnTo>
                  <a:pt x="2302510" y="1650873"/>
                </a:lnTo>
                <a:lnTo>
                  <a:pt x="2292858" y="1650873"/>
                </a:lnTo>
                <a:lnTo>
                  <a:pt x="2292858" y="2436495"/>
                </a:lnTo>
                <a:lnTo>
                  <a:pt x="1940052" y="2436495"/>
                </a:lnTo>
                <a:lnTo>
                  <a:pt x="1940052" y="1654175"/>
                </a:lnTo>
                <a:lnTo>
                  <a:pt x="1927352" y="1654175"/>
                </a:lnTo>
                <a:lnTo>
                  <a:pt x="1927352" y="2436495"/>
                </a:lnTo>
                <a:lnTo>
                  <a:pt x="1575562" y="2436495"/>
                </a:lnTo>
                <a:lnTo>
                  <a:pt x="1575562" y="1657223"/>
                </a:lnTo>
                <a:lnTo>
                  <a:pt x="1562862" y="1657223"/>
                </a:lnTo>
                <a:lnTo>
                  <a:pt x="1562862" y="2436495"/>
                </a:lnTo>
                <a:lnTo>
                  <a:pt x="77800" y="2436495"/>
                </a:lnTo>
                <a:lnTo>
                  <a:pt x="78359" y="2407158"/>
                </a:lnTo>
                <a:lnTo>
                  <a:pt x="77724" y="2407462"/>
                </a:lnTo>
                <a:lnTo>
                  <a:pt x="77724" y="2405380"/>
                </a:lnTo>
                <a:lnTo>
                  <a:pt x="77724" y="2405253"/>
                </a:lnTo>
                <a:lnTo>
                  <a:pt x="76200" y="2406015"/>
                </a:lnTo>
                <a:lnTo>
                  <a:pt x="76200" y="2404745"/>
                </a:lnTo>
                <a:lnTo>
                  <a:pt x="0" y="2442845"/>
                </a:lnTo>
                <a:lnTo>
                  <a:pt x="1778" y="2443746"/>
                </a:lnTo>
                <a:lnTo>
                  <a:pt x="1524" y="2443861"/>
                </a:lnTo>
                <a:lnTo>
                  <a:pt x="76962" y="2483358"/>
                </a:lnTo>
                <a:lnTo>
                  <a:pt x="76987" y="2481224"/>
                </a:lnTo>
                <a:lnTo>
                  <a:pt x="77724" y="2481580"/>
                </a:lnTo>
                <a:lnTo>
                  <a:pt x="77724" y="2481453"/>
                </a:lnTo>
                <a:lnTo>
                  <a:pt x="77724" y="2451379"/>
                </a:lnTo>
                <a:lnTo>
                  <a:pt x="1940052" y="2451608"/>
                </a:lnTo>
                <a:lnTo>
                  <a:pt x="1940052" y="2449830"/>
                </a:lnTo>
                <a:lnTo>
                  <a:pt x="2305558" y="2449830"/>
                </a:lnTo>
                <a:lnTo>
                  <a:pt x="2305558" y="2449195"/>
                </a:lnTo>
                <a:lnTo>
                  <a:pt x="2634996" y="2449195"/>
                </a:lnTo>
                <a:lnTo>
                  <a:pt x="2634996" y="2442845"/>
                </a:lnTo>
                <a:lnTo>
                  <a:pt x="2634996" y="2436495"/>
                </a:lnTo>
                <a:lnTo>
                  <a:pt x="2634996" y="1299337"/>
                </a:lnTo>
                <a:lnTo>
                  <a:pt x="2826385" y="1299337"/>
                </a:lnTo>
                <a:lnTo>
                  <a:pt x="2826385" y="1292987"/>
                </a:lnTo>
                <a:lnTo>
                  <a:pt x="2826385" y="1286637"/>
                </a:lnTo>
                <a:close/>
              </a:path>
              <a:path w="3390900" h="2483485">
                <a:moveTo>
                  <a:pt x="3390646" y="36957"/>
                </a:moveTo>
                <a:lnTo>
                  <a:pt x="3379546" y="31623"/>
                </a:lnTo>
                <a:lnTo>
                  <a:pt x="3313811" y="0"/>
                </a:lnTo>
                <a:lnTo>
                  <a:pt x="3314281" y="32067"/>
                </a:lnTo>
                <a:lnTo>
                  <a:pt x="3249803" y="34290"/>
                </a:lnTo>
                <a:lnTo>
                  <a:pt x="3179699" y="38735"/>
                </a:lnTo>
                <a:lnTo>
                  <a:pt x="3110103" y="44831"/>
                </a:lnTo>
                <a:lnTo>
                  <a:pt x="3041015" y="52578"/>
                </a:lnTo>
                <a:lnTo>
                  <a:pt x="2972562" y="61849"/>
                </a:lnTo>
                <a:lnTo>
                  <a:pt x="2904998" y="72644"/>
                </a:lnTo>
                <a:lnTo>
                  <a:pt x="2838323" y="84963"/>
                </a:lnTo>
                <a:lnTo>
                  <a:pt x="2772918" y="98679"/>
                </a:lnTo>
                <a:lnTo>
                  <a:pt x="2708529" y="113538"/>
                </a:lnTo>
                <a:lnTo>
                  <a:pt x="2645664" y="129794"/>
                </a:lnTo>
                <a:lnTo>
                  <a:pt x="2584196" y="147193"/>
                </a:lnTo>
                <a:lnTo>
                  <a:pt x="2524506" y="165862"/>
                </a:lnTo>
                <a:lnTo>
                  <a:pt x="2466467" y="185547"/>
                </a:lnTo>
                <a:lnTo>
                  <a:pt x="2410333" y="206248"/>
                </a:lnTo>
                <a:lnTo>
                  <a:pt x="2356485" y="228092"/>
                </a:lnTo>
                <a:lnTo>
                  <a:pt x="2304542" y="250698"/>
                </a:lnTo>
                <a:lnTo>
                  <a:pt x="2255139" y="274193"/>
                </a:lnTo>
                <a:lnTo>
                  <a:pt x="2208022" y="298577"/>
                </a:lnTo>
                <a:lnTo>
                  <a:pt x="2163572" y="323723"/>
                </a:lnTo>
                <a:lnTo>
                  <a:pt x="2121789" y="349504"/>
                </a:lnTo>
                <a:lnTo>
                  <a:pt x="2083054" y="376047"/>
                </a:lnTo>
                <a:lnTo>
                  <a:pt x="2047240" y="403098"/>
                </a:lnTo>
                <a:lnTo>
                  <a:pt x="2014474" y="430784"/>
                </a:lnTo>
                <a:lnTo>
                  <a:pt x="1985137" y="458978"/>
                </a:lnTo>
                <a:lnTo>
                  <a:pt x="1959102" y="487553"/>
                </a:lnTo>
                <a:lnTo>
                  <a:pt x="1926844" y="531241"/>
                </a:lnTo>
                <a:lnTo>
                  <a:pt x="1903095" y="575818"/>
                </a:lnTo>
                <a:lnTo>
                  <a:pt x="1888363" y="621030"/>
                </a:lnTo>
                <a:lnTo>
                  <a:pt x="1883410" y="666496"/>
                </a:lnTo>
                <a:lnTo>
                  <a:pt x="1883664" y="696341"/>
                </a:lnTo>
                <a:lnTo>
                  <a:pt x="1886331" y="755396"/>
                </a:lnTo>
                <a:lnTo>
                  <a:pt x="1891411" y="813562"/>
                </a:lnTo>
                <a:lnTo>
                  <a:pt x="1903095" y="898779"/>
                </a:lnTo>
                <a:lnTo>
                  <a:pt x="1913509" y="953389"/>
                </a:lnTo>
                <a:lnTo>
                  <a:pt x="1925828" y="1005713"/>
                </a:lnTo>
                <a:lnTo>
                  <a:pt x="1939798" y="1055243"/>
                </a:lnTo>
                <a:lnTo>
                  <a:pt x="1955292" y="1101471"/>
                </a:lnTo>
                <a:lnTo>
                  <a:pt x="1972056" y="1144143"/>
                </a:lnTo>
                <a:lnTo>
                  <a:pt x="1990090" y="1182751"/>
                </a:lnTo>
                <a:lnTo>
                  <a:pt x="2009394" y="1216787"/>
                </a:lnTo>
                <a:lnTo>
                  <a:pt x="2039747" y="1258316"/>
                </a:lnTo>
                <a:lnTo>
                  <a:pt x="2072259" y="1287272"/>
                </a:lnTo>
                <a:lnTo>
                  <a:pt x="2117852" y="1302385"/>
                </a:lnTo>
                <a:lnTo>
                  <a:pt x="2118868" y="1289685"/>
                </a:lnTo>
                <a:lnTo>
                  <a:pt x="2109711" y="1288923"/>
                </a:lnTo>
                <a:lnTo>
                  <a:pt x="2108949" y="1288859"/>
                </a:lnTo>
                <a:lnTo>
                  <a:pt x="2108695" y="1288796"/>
                </a:lnTo>
                <a:lnTo>
                  <a:pt x="2099437" y="1286510"/>
                </a:lnTo>
                <a:lnTo>
                  <a:pt x="2099081" y="1286433"/>
                </a:lnTo>
                <a:lnTo>
                  <a:pt x="2098675" y="1286256"/>
                </a:lnTo>
                <a:lnTo>
                  <a:pt x="2089581" y="1282573"/>
                </a:lnTo>
                <a:lnTo>
                  <a:pt x="2088984" y="1282331"/>
                </a:lnTo>
                <a:lnTo>
                  <a:pt x="2088743" y="1282192"/>
                </a:lnTo>
                <a:lnTo>
                  <a:pt x="2079510" y="1276858"/>
                </a:lnTo>
                <a:lnTo>
                  <a:pt x="2078977" y="1276477"/>
                </a:lnTo>
                <a:lnTo>
                  <a:pt x="2069465" y="1269492"/>
                </a:lnTo>
                <a:lnTo>
                  <a:pt x="2069033" y="1269111"/>
                </a:lnTo>
                <a:lnTo>
                  <a:pt x="2059051" y="1260221"/>
                </a:lnTo>
                <a:lnTo>
                  <a:pt x="2059432" y="1260475"/>
                </a:lnTo>
                <a:lnTo>
                  <a:pt x="2059178" y="1260221"/>
                </a:lnTo>
                <a:lnTo>
                  <a:pt x="2049500" y="1250061"/>
                </a:lnTo>
                <a:lnTo>
                  <a:pt x="2049145" y="1249680"/>
                </a:lnTo>
                <a:lnTo>
                  <a:pt x="2049399" y="1250061"/>
                </a:lnTo>
                <a:lnTo>
                  <a:pt x="2039366" y="1237869"/>
                </a:lnTo>
                <a:lnTo>
                  <a:pt x="2039620" y="1238123"/>
                </a:lnTo>
                <a:lnTo>
                  <a:pt x="2039429" y="1237869"/>
                </a:lnTo>
                <a:lnTo>
                  <a:pt x="2029764" y="1224788"/>
                </a:lnTo>
                <a:lnTo>
                  <a:pt x="2029587" y="1224534"/>
                </a:lnTo>
                <a:lnTo>
                  <a:pt x="2029714" y="1224788"/>
                </a:lnTo>
                <a:lnTo>
                  <a:pt x="2020214" y="1210183"/>
                </a:lnTo>
                <a:lnTo>
                  <a:pt x="2020062" y="1209929"/>
                </a:lnTo>
                <a:lnTo>
                  <a:pt x="2020189" y="1210183"/>
                </a:lnTo>
                <a:lnTo>
                  <a:pt x="2010676" y="1194308"/>
                </a:lnTo>
                <a:lnTo>
                  <a:pt x="2001520" y="1177036"/>
                </a:lnTo>
                <a:lnTo>
                  <a:pt x="2001405" y="1176820"/>
                </a:lnTo>
                <a:lnTo>
                  <a:pt x="1992426" y="1158748"/>
                </a:lnTo>
                <a:lnTo>
                  <a:pt x="1992439" y="1158621"/>
                </a:lnTo>
                <a:lnTo>
                  <a:pt x="1983663" y="1139190"/>
                </a:lnTo>
                <a:lnTo>
                  <a:pt x="1983676" y="1139063"/>
                </a:lnTo>
                <a:lnTo>
                  <a:pt x="1975281" y="1118743"/>
                </a:lnTo>
                <a:lnTo>
                  <a:pt x="1975307" y="1118616"/>
                </a:lnTo>
                <a:lnTo>
                  <a:pt x="1967141" y="1097280"/>
                </a:lnTo>
                <a:lnTo>
                  <a:pt x="1967179" y="1097153"/>
                </a:lnTo>
                <a:lnTo>
                  <a:pt x="1959267" y="1074801"/>
                </a:lnTo>
                <a:lnTo>
                  <a:pt x="1959305" y="1074674"/>
                </a:lnTo>
                <a:lnTo>
                  <a:pt x="1951901" y="1051560"/>
                </a:lnTo>
                <a:lnTo>
                  <a:pt x="1951951" y="1051433"/>
                </a:lnTo>
                <a:lnTo>
                  <a:pt x="1944776" y="1027430"/>
                </a:lnTo>
                <a:lnTo>
                  <a:pt x="1944839" y="1027303"/>
                </a:lnTo>
                <a:lnTo>
                  <a:pt x="1938172" y="1002538"/>
                </a:lnTo>
                <a:lnTo>
                  <a:pt x="1938147" y="1002411"/>
                </a:lnTo>
                <a:lnTo>
                  <a:pt x="1938147" y="1002538"/>
                </a:lnTo>
                <a:lnTo>
                  <a:pt x="1931822" y="977011"/>
                </a:lnTo>
                <a:lnTo>
                  <a:pt x="1931885" y="976884"/>
                </a:lnTo>
                <a:lnTo>
                  <a:pt x="1925980" y="950849"/>
                </a:lnTo>
                <a:lnTo>
                  <a:pt x="1925955" y="950722"/>
                </a:lnTo>
                <a:lnTo>
                  <a:pt x="1925955" y="950849"/>
                </a:lnTo>
                <a:lnTo>
                  <a:pt x="1920633" y="924052"/>
                </a:lnTo>
                <a:lnTo>
                  <a:pt x="1915680" y="896747"/>
                </a:lnTo>
                <a:lnTo>
                  <a:pt x="1907438" y="840867"/>
                </a:lnTo>
                <a:lnTo>
                  <a:pt x="1907413" y="840613"/>
                </a:lnTo>
                <a:lnTo>
                  <a:pt x="1907413" y="840867"/>
                </a:lnTo>
                <a:lnTo>
                  <a:pt x="1903996" y="812292"/>
                </a:lnTo>
                <a:lnTo>
                  <a:pt x="1901177" y="783463"/>
                </a:lnTo>
                <a:lnTo>
                  <a:pt x="1899031" y="754507"/>
                </a:lnTo>
                <a:lnTo>
                  <a:pt x="1897367" y="725170"/>
                </a:lnTo>
                <a:lnTo>
                  <a:pt x="1896351" y="695960"/>
                </a:lnTo>
                <a:lnTo>
                  <a:pt x="1896110" y="666877"/>
                </a:lnTo>
                <a:lnTo>
                  <a:pt x="1896592" y="652526"/>
                </a:lnTo>
                <a:lnTo>
                  <a:pt x="1896618" y="652310"/>
                </a:lnTo>
                <a:lnTo>
                  <a:pt x="1896618" y="652526"/>
                </a:lnTo>
                <a:lnTo>
                  <a:pt x="1896656" y="652145"/>
                </a:lnTo>
                <a:lnTo>
                  <a:pt x="1898218" y="638175"/>
                </a:lnTo>
                <a:lnTo>
                  <a:pt x="1898269" y="637794"/>
                </a:lnTo>
                <a:lnTo>
                  <a:pt x="1898142" y="638175"/>
                </a:lnTo>
                <a:lnTo>
                  <a:pt x="1900809" y="623570"/>
                </a:lnTo>
                <a:lnTo>
                  <a:pt x="1900809" y="623951"/>
                </a:lnTo>
                <a:lnTo>
                  <a:pt x="1900897" y="623570"/>
                </a:lnTo>
                <a:lnTo>
                  <a:pt x="1904390" y="609600"/>
                </a:lnTo>
                <a:lnTo>
                  <a:pt x="1904492" y="609219"/>
                </a:lnTo>
                <a:lnTo>
                  <a:pt x="1909102" y="595249"/>
                </a:lnTo>
                <a:lnTo>
                  <a:pt x="1909191" y="594995"/>
                </a:lnTo>
                <a:lnTo>
                  <a:pt x="1909064" y="595249"/>
                </a:lnTo>
                <a:lnTo>
                  <a:pt x="1914779" y="580644"/>
                </a:lnTo>
                <a:lnTo>
                  <a:pt x="1914652" y="581025"/>
                </a:lnTo>
                <a:lnTo>
                  <a:pt x="1914817" y="580644"/>
                </a:lnTo>
                <a:lnTo>
                  <a:pt x="1921383" y="566420"/>
                </a:lnTo>
                <a:lnTo>
                  <a:pt x="1921256" y="566801"/>
                </a:lnTo>
                <a:lnTo>
                  <a:pt x="1921459" y="566420"/>
                </a:lnTo>
                <a:lnTo>
                  <a:pt x="1928990" y="552450"/>
                </a:lnTo>
                <a:lnTo>
                  <a:pt x="1929130" y="552196"/>
                </a:lnTo>
                <a:lnTo>
                  <a:pt x="1928876" y="552450"/>
                </a:lnTo>
                <a:lnTo>
                  <a:pt x="1937639" y="537972"/>
                </a:lnTo>
                <a:lnTo>
                  <a:pt x="1937512" y="538226"/>
                </a:lnTo>
                <a:lnTo>
                  <a:pt x="1937677" y="537972"/>
                </a:lnTo>
                <a:lnTo>
                  <a:pt x="1947164" y="523875"/>
                </a:lnTo>
                <a:lnTo>
                  <a:pt x="1947037" y="524129"/>
                </a:lnTo>
                <a:lnTo>
                  <a:pt x="1947214" y="523875"/>
                </a:lnTo>
                <a:lnTo>
                  <a:pt x="1957387" y="509905"/>
                </a:lnTo>
                <a:lnTo>
                  <a:pt x="1957578" y="509651"/>
                </a:lnTo>
                <a:lnTo>
                  <a:pt x="1957324" y="509905"/>
                </a:lnTo>
                <a:lnTo>
                  <a:pt x="1968766" y="495808"/>
                </a:lnTo>
                <a:lnTo>
                  <a:pt x="1968881" y="495681"/>
                </a:lnTo>
                <a:lnTo>
                  <a:pt x="1968754" y="495808"/>
                </a:lnTo>
                <a:lnTo>
                  <a:pt x="1981073" y="481584"/>
                </a:lnTo>
                <a:lnTo>
                  <a:pt x="1980946" y="481838"/>
                </a:lnTo>
                <a:lnTo>
                  <a:pt x="1981174" y="481584"/>
                </a:lnTo>
                <a:lnTo>
                  <a:pt x="1994154" y="467868"/>
                </a:lnTo>
                <a:lnTo>
                  <a:pt x="2008251" y="453898"/>
                </a:lnTo>
                <a:lnTo>
                  <a:pt x="2022983" y="440182"/>
                </a:lnTo>
                <a:lnTo>
                  <a:pt x="2038731" y="426466"/>
                </a:lnTo>
                <a:lnTo>
                  <a:pt x="2038604" y="426593"/>
                </a:lnTo>
                <a:lnTo>
                  <a:pt x="2038756" y="426466"/>
                </a:lnTo>
                <a:lnTo>
                  <a:pt x="2055241" y="413004"/>
                </a:lnTo>
                <a:lnTo>
                  <a:pt x="2055114" y="413131"/>
                </a:lnTo>
                <a:lnTo>
                  <a:pt x="2055266" y="413004"/>
                </a:lnTo>
                <a:lnTo>
                  <a:pt x="2072347" y="399669"/>
                </a:lnTo>
                <a:lnTo>
                  <a:pt x="2072513" y="399542"/>
                </a:lnTo>
                <a:lnTo>
                  <a:pt x="2072259" y="399669"/>
                </a:lnTo>
                <a:lnTo>
                  <a:pt x="2090547" y="386207"/>
                </a:lnTo>
                <a:lnTo>
                  <a:pt x="2090420" y="386334"/>
                </a:lnTo>
                <a:lnTo>
                  <a:pt x="2090597" y="386207"/>
                </a:lnTo>
                <a:lnTo>
                  <a:pt x="2109343" y="373126"/>
                </a:lnTo>
                <a:lnTo>
                  <a:pt x="2109216" y="373253"/>
                </a:lnTo>
                <a:lnTo>
                  <a:pt x="2109393" y="373126"/>
                </a:lnTo>
                <a:lnTo>
                  <a:pt x="2128774" y="360172"/>
                </a:lnTo>
                <a:lnTo>
                  <a:pt x="2149094" y="347218"/>
                </a:lnTo>
                <a:lnTo>
                  <a:pt x="2148967" y="347345"/>
                </a:lnTo>
                <a:lnTo>
                  <a:pt x="2149170" y="347218"/>
                </a:lnTo>
                <a:lnTo>
                  <a:pt x="2170176" y="334645"/>
                </a:lnTo>
                <a:lnTo>
                  <a:pt x="2170049" y="334645"/>
                </a:lnTo>
                <a:lnTo>
                  <a:pt x="2191766" y="322072"/>
                </a:lnTo>
                <a:lnTo>
                  <a:pt x="2191639" y="322199"/>
                </a:lnTo>
                <a:lnTo>
                  <a:pt x="2191867" y="322072"/>
                </a:lnTo>
                <a:lnTo>
                  <a:pt x="2214118" y="309753"/>
                </a:lnTo>
                <a:lnTo>
                  <a:pt x="2213991" y="309753"/>
                </a:lnTo>
                <a:lnTo>
                  <a:pt x="2237105" y="297561"/>
                </a:lnTo>
                <a:lnTo>
                  <a:pt x="2260727" y="285623"/>
                </a:lnTo>
                <a:lnTo>
                  <a:pt x="2284984" y="273812"/>
                </a:lnTo>
                <a:lnTo>
                  <a:pt x="2284857" y="273812"/>
                </a:lnTo>
                <a:lnTo>
                  <a:pt x="2309876" y="262255"/>
                </a:lnTo>
                <a:lnTo>
                  <a:pt x="2309749" y="262255"/>
                </a:lnTo>
                <a:lnTo>
                  <a:pt x="2335403" y="250825"/>
                </a:lnTo>
                <a:lnTo>
                  <a:pt x="2335276" y="250825"/>
                </a:lnTo>
                <a:lnTo>
                  <a:pt x="2361311" y="239776"/>
                </a:lnTo>
                <a:lnTo>
                  <a:pt x="2361184" y="239776"/>
                </a:lnTo>
                <a:lnTo>
                  <a:pt x="2415032" y="218059"/>
                </a:lnTo>
                <a:lnTo>
                  <a:pt x="2414905" y="218186"/>
                </a:lnTo>
                <a:lnTo>
                  <a:pt x="2415235" y="218059"/>
                </a:lnTo>
                <a:lnTo>
                  <a:pt x="2470785" y="197485"/>
                </a:lnTo>
                <a:lnTo>
                  <a:pt x="2470658" y="197485"/>
                </a:lnTo>
                <a:lnTo>
                  <a:pt x="2528443" y="177927"/>
                </a:lnTo>
                <a:lnTo>
                  <a:pt x="2528316" y="177927"/>
                </a:lnTo>
                <a:lnTo>
                  <a:pt x="2587879" y="159385"/>
                </a:lnTo>
                <a:lnTo>
                  <a:pt x="2587752" y="159385"/>
                </a:lnTo>
                <a:lnTo>
                  <a:pt x="2648966" y="141986"/>
                </a:lnTo>
                <a:lnTo>
                  <a:pt x="2648839" y="141986"/>
                </a:lnTo>
                <a:lnTo>
                  <a:pt x="2711577" y="125857"/>
                </a:lnTo>
                <a:lnTo>
                  <a:pt x="2711450" y="125857"/>
                </a:lnTo>
                <a:lnTo>
                  <a:pt x="2775712" y="110998"/>
                </a:lnTo>
                <a:lnTo>
                  <a:pt x="2775585" y="110998"/>
                </a:lnTo>
                <a:lnTo>
                  <a:pt x="2840863" y="97409"/>
                </a:lnTo>
                <a:lnTo>
                  <a:pt x="2840736" y="97409"/>
                </a:lnTo>
                <a:lnTo>
                  <a:pt x="2907284" y="85217"/>
                </a:lnTo>
                <a:lnTo>
                  <a:pt x="2907030" y="85217"/>
                </a:lnTo>
                <a:lnTo>
                  <a:pt x="2974467" y="74422"/>
                </a:lnTo>
                <a:lnTo>
                  <a:pt x="2974340" y="74422"/>
                </a:lnTo>
                <a:lnTo>
                  <a:pt x="3042666" y="65278"/>
                </a:lnTo>
                <a:lnTo>
                  <a:pt x="3042539" y="65278"/>
                </a:lnTo>
                <a:lnTo>
                  <a:pt x="3111500" y="57531"/>
                </a:lnTo>
                <a:lnTo>
                  <a:pt x="3180715" y="51308"/>
                </a:lnTo>
                <a:lnTo>
                  <a:pt x="3250565" y="46990"/>
                </a:lnTo>
                <a:lnTo>
                  <a:pt x="3314471" y="44665"/>
                </a:lnTo>
                <a:lnTo>
                  <a:pt x="3314954" y="76200"/>
                </a:lnTo>
                <a:lnTo>
                  <a:pt x="3390646" y="36957"/>
                </a:lnTo>
                <a:close/>
              </a:path>
            </a:pathLst>
          </a:custGeom>
          <a:solidFill>
            <a:srgbClr val="4471C4"/>
          </a:solidFill>
        </p:spPr>
        <p:txBody>
          <a:bodyPr wrap="square" lIns="0" tIns="0" rIns="0" bIns="0" rtlCol="0"/>
          <a:lstStyle/>
          <a:p>
            <a:endParaRPr/>
          </a:p>
        </p:txBody>
      </p:sp>
      <p:sp>
        <p:nvSpPr>
          <p:cNvPr id="59" name="object 59"/>
          <p:cNvSpPr txBox="1"/>
          <p:nvPr/>
        </p:nvSpPr>
        <p:spPr>
          <a:xfrm>
            <a:off x="7506081" y="3028569"/>
            <a:ext cx="2510790" cy="848360"/>
          </a:xfrm>
          <a:prstGeom prst="rect">
            <a:avLst/>
          </a:prstGeom>
        </p:spPr>
        <p:txBody>
          <a:bodyPr vert="horz" wrap="square" lIns="0" tIns="12700" rIns="0" bIns="0" rtlCol="0">
            <a:spAutoFit/>
          </a:bodyPr>
          <a:lstStyle/>
          <a:p>
            <a:pPr marL="12700" marR="5080">
              <a:lnSpc>
                <a:spcPct val="100000"/>
              </a:lnSpc>
              <a:spcBef>
                <a:spcPts val="100"/>
              </a:spcBef>
            </a:pPr>
            <a:r>
              <a:rPr sz="1800" i="1" spc="-10" dirty="0">
                <a:latin typeface="Calibri"/>
                <a:cs typeface="Calibri"/>
              </a:rPr>
              <a:t>…memory, </a:t>
            </a:r>
            <a:r>
              <a:rPr sz="1800" i="1" dirty="0">
                <a:latin typeface="Calibri"/>
                <a:cs typeface="Calibri"/>
              </a:rPr>
              <a:t>if </a:t>
            </a:r>
            <a:r>
              <a:rPr sz="1800" i="1" spc="-10" dirty="0">
                <a:latin typeface="Calibri"/>
                <a:cs typeface="Calibri"/>
              </a:rPr>
              <a:t>write-through </a:t>
            </a:r>
            <a:r>
              <a:rPr sz="1800" b="1" i="1" dirty="0">
                <a:solidFill>
                  <a:srgbClr val="FF0000"/>
                </a:solidFill>
                <a:latin typeface="Calibri"/>
                <a:cs typeface="Calibri"/>
              </a:rPr>
              <a:t>(why</a:t>
            </a:r>
            <a:r>
              <a:rPr sz="1800" b="1" i="1" spc="-50" dirty="0">
                <a:solidFill>
                  <a:srgbClr val="FF0000"/>
                </a:solidFill>
                <a:latin typeface="Calibri"/>
                <a:cs typeface="Calibri"/>
              </a:rPr>
              <a:t> </a:t>
            </a:r>
            <a:r>
              <a:rPr sz="1800" b="1" i="1" dirty="0">
                <a:solidFill>
                  <a:srgbClr val="FF0000"/>
                </a:solidFill>
                <a:latin typeface="Calibri"/>
                <a:cs typeface="Calibri"/>
              </a:rPr>
              <a:t>WB</a:t>
            </a:r>
            <a:r>
              <a:rPr sz="1800" b="1" i="1" spc="-5" dirty="0">
                <a:solidFill>
                  <a:srgbClr val="FF0000"/>
                </a:solidFill>
                <a:latin typeface="Calibri"/>
                <a:cs typeface="Calibri"/>
              </a:rPr>
              <a:t> </a:t>
            </a:r>
            <a:r>
              <a:rPr sz="1800" b="1" i="1" dirty="0">
                <a:solidFill>
                  <a:srgbClr val="FF0000"/>
                </a:solidFill>
                <a:latin typeface="Calibri"/>
                <a:cs typeface="Calibri"/>
              </a:rPr>
              <a:t>important</a:t>
            </a:r>
            <a:r>
              <a:rPr sz="1800" b="1" i="1" spc="-25" dirty="0">
                <a:solidFill>
                  <a:srgbClr val="FF0000"/>
                </a:solidFill>
                <a:latin typeface="Calibri"/>
                <a:cs typeface="Calibri"/>
              </a:rPr>
              <a:t> for </a:t>
            </a:r>
            <a:r>
              <a:rPr sz="1800" b="1" i="1" spc="-10" dirty="0">
                <a:solidFill>
                  <a:srgbClr val="FF0000"/>
                </a:solidFill>
                <a:latin typeface="Calibri"/>
                <a:cs typeface="Calibri"/>
              </a:rPr>
              <a:t>write-</a:t>
            </a:r>
            <a:r>
              <a:rPr sz="1800" b="1" i="1" dirty="0">
                <a:solidFill>
                  <a:srgbClr val="FF0000"/>
                </a:solidFill>
                <a:latin typeface="Calibri"/>
                <a:cs typeface="Calibri"/>
              </a:rPr>
              <a:t>through</a:t>
            </a:r>
            <a:r>
              <a:rPr sz="1800" b="1" i="1" spc="10" dirty="0">
                <a:solidFill>
                  <a:srgbClr val="FF0000"/>
                </a:solidFill>
                <a:latin typeface="Calibri"/>
                <a:cs typeface="Calibri"/>
              </a:rPr>
              <a:t> </a:t>
            </a:r>
            <a:r>
              <a:rPr sz="1800" b="1" i="1" spc="-10" dirty="0">
                <a:solidFill>
                  <a:srgbClr val="FF0000"/>
                </a:solidFill>
                <a:latin typeface="Calibri"/>
                <a:cs typeface="Calibri"/>
              </a:rPr>
              <a:t>caches?)</a:t>
            </a:r>
            <a:endParaRPr sz="1800">
              <a:latin typeface="Calibri"/>
              <a:cs typeface="Calibri"/>
            </a:endParaRPr>
          </a:p>
        </p:txBody>
      </p:sp>
      <p:sp>
        <p:nvSpPr>
          <p:cNvPr id="60" name="object 60"/>
          <p:cNvSpPr txBox="1"/>
          <p:nvPr/>
        </p:nvSpPr>
        <p:spPr>
          <a:xfrm>
            <a:off x="2859023" y="3476244"/>
            <a:ext cx="1701164" cy="460375"/>
          </a:xfrm>
          <a:prstGeom prst="rect">
            <a:avLst/>
          </a:prstGeom>
          <a:solidFill>
            <a:srgbClr val="FFFFFF">
              <a:alpha val="49803"/>
            </a:srgbClr>
          </a:solidFill>
        </p:spPr>
        <p:txBody>
          <a:bodyPr vert="horz" wrap="square" lIns="0" tIns="36830" rIns="0" bIns="0" rtlCol="0">
            <a:spAutoFit/>
          </a:bodyPr>
          <a:lstStyle/>
          <a:p>
            <a:pPr marL="90805" marR="194945">
              <a:lnSpc>
                <a:spcPct val="100000"/>
              </a:lnSpc>
              <a:spcBef>
                <a:spcPts val="290"/>
              </a:spcBef>
            </a:pPr>
            <a:r>
              <a:rPr sz="1200" b="1" i="1" dirty="0">
                <a:latin typeface="Calibri"/>
                <a:cs typeface="Calibri"/>
              </a:rPr>
              <a:t>Memory unit</a:t>
            </a:r>
            <a:r>
              <a:rPr sz="1200" b="1" i="1" spc="-10" dirty="0">
                <a:latin typeface="Calibri"/>
                <a:cs typeface="Calibri"/>
              </a:rPr>
              <a:t> </a:t>
            </a:r>
            <a:r>
              <a:rPr sz="1200" b="1" i="1" dirty="0">
                <a:latin typeface="Calibri"/>
                <a:cs typeface="Calibri"/>
              </a:rPr>
              <a:t>can</a:t>
            </a:r>
            <a:r>
              <a:rPr sz="1200" b="1" i="1" spc="5" dirty="0">
                <a:latin typeface="Calibri"/>
                <a:cs typeface="Calibri"/>
              </a:rPr>
              <a:t> </a:t>
            </a:r>
            <a:r>
              <a:rPr sz="1200" b="1" i="1" spc="-20" dirty="0">
                <a:latin typeface="Calibri"/>
                <a:cs typeface="Calibri"/>
              </a:rPr>
              <a:t>read </a:t>
            </a:r>
            <a:r>
              <a:rPr sz="1200" b="1" i="1" dirty="0">
                <a:latin typeface="Calibri"/>
                <a:cs typeface="Calibri"/>
              </a:rPr>
              <a:t>from</a:t>
            </a:r>
            <a:r>
              <a:rPr sz="1200" b="1" i="1" spc="-5" dirty="0">
                <a:latin typeface="Calibri"/>
                <a:cs typeface="Calibri"/>
              </a:rPr>
              <a:t> </a:t>
            </a:r>
            <a:r>
              <a:rPr sz="1200" b="1" i="1" dirty="0">
                <a:latin typeface="Calibri"/>
                <a:cs typeface="Calibri"/>
              </a:rPr>
              <a:t>write</a:t>
            </a:r>
            <a:r>
              <a:rPr sz="1200" b="1" i="1" spc="-10" dirty="0">
                <a:latin typeface="Calibri"/>
                <a:cs typeface="Calibri"/>
              </a:rPr>
              <a:t> buffer</a:t>
            </a:r>
            <a:endParaRPr sz="1200">
              <a:latin typeface="Calibri"/>
              <a:cs typeface="Calibri"/>
            </a:endParaRPr>
          </a:p>
        </p:txBody>
      </p:sp>
      <p:sp>
        <p:nvSpPr>
          <p:cNvPr id="61" name="object 61"/>
          <p:cNvSpPr txBox="1"/>
          <p:nvPr/>
        </p:nvSpPr>
        <p:spPr>
          <a:xfrm>
            <a:off x="2894202" y="1845310"/>
            <a:ext cx="4227830" cy="1076960"/>
          </a:xfrm>
          <a:prstGeom prst="rect">
            <a:avLst/>
          </a:prstGeom>
        </p:spPr>
        <p:txBody>
          <a:bodyPr vert="horz" wrap="square" lIns="0" tIns="107314" rIns="0" bIns="0" rtlCol="0">
            <a:spAutoFit/>
          </a:bodyPr>
          <a:lstStyle/>
          <a:p>
            <a:pPr marL="2004060">
              <a:lnSpc>
                <a:spcPct val="100000"/>
              </a:lnSpc>
              <a:spcBef>
                <a:spcPts val="844"/>
              </a:spcBef>
            </a:pPr>
            <a:r>
              <a:rPr sz="1800" dirty="0">
                <a:latin typeface="Calibri"/>
                <a:cs typeface="Calibri"/>
              </a:rPr>
              <a:t>Write</a:t>
            </a:r>
            <a:r>
              <a:rPr sz="1800" spc="-50" dirty="0">
                <a:latin typeface="Calibri"/>
                <a:cs typeface="Calibri"/>
              </a:rPr>
              <a:t> </a:t>
            </a:r>
            <a:r>
              <a:rPr sz="1800" dirty="0">
                <a:latin typeface="Calibri"/>
                <a:cs typeface="Calibri"/>
              </a:rPr>
              <a:t>Buffer</a:t>
            </a:r>
            <a:r>
              <a:rPr sz="1800" spc="-70" dirty="0">
                <a:latin typeface="Calibri"/>
                <a:cs typeface="Calibri"/>
              </a:rPr>
              <a:t> </a:t>
            </a:r>
            <a:r>
              <a:rPr sz="1800" dirty="0">
                <a:latin typeface="Calibri"/>
                <a:cs typeface="Calibri"/>
              </a:rPr>
              <a:t>Entry</a:t>
            </a:r>
            <a:r>
              <a:rPr sz="1800" spc="-55" dirty="0">
                <a:latin typeface="Calibri"/>
                <a:cs typeface="Calibri"/>
              </a:rPr>
              <a:t> </a:t>
            </a:r>
            <a:r>
              <a:rPr sz="1800" spc="-10" dirty="0">
                <a:latin typeface="Calibri"/>
                <a:cs typeface="Calibri"/>
              </a:rPr>
              <a:t>(e.g.)</a:t>
            </a:r>
            <a:endParaRPr sz="1800">
              <a:latin typeface="Calibri"/>
              <a:cs typeface="Calibri"/>
            </a:endParaRPr>
          </a:p>
          <a:p>
            <a:pPr marL="12700">
              <a:lnSpc>
                <a:spcPct val="100000"/>
              </a:lnSpc>
              <a:spcBef>
                <a:spcPts val="750"/>
              </a:spcBef>
            </a:pPr>
            <a:r>
              <a:rPr sz="1800" dirty="0">
                <a:latin typeface="Calibri"/>
                <a:cs typeface="Calibri"/>
              </a:rPr>
              <a:t>Write</a:t>
            </a:r>
            <a:r>
              <a:rPr sz="1800" spc="-90" dirty="0">
                <a:latin typeface="Calibri"/>
                <a:cs typeface="Calibri"/>
              </a:rPr>
              <a:t> </a:t>
            </a:r>
            <a:r>
              <a:rPr sz="1800" spc="-10" dirty="0">
                <a:latin typeface="Calibri"/>
                <a:cs typeface="Calibri"/>
              </a:rPr>
              <a:t>Buffer</a:t>
            </a:r>
            <a:endParaRPr sz="1800">
              <a:latin typeface="Calibri"/>
              <a:cs typeface="Calibri"/>
            </a:endParaRPr>
          </a:p>
          <a:p>
            <a:pPr marL="1499235">
              <a:lnSpc>
                <a:spcPct val="100000"/>
              </a:lnSpc>
              <a:spcBef>
                <a:spcPts val="300"/>
              </a:spcBef>
            </a:pPr>
            <a:r>
              <a:rPr sz="1800" i="1" dirty="0">
                <a:latin typeface="Calibri"/>
                <a:cs typeface="Calibri"/>
              </a:rPr>
              <a:t>WB</a:t>
            </a:r>
            <a:r>
              <a:rPr sz="1800" i="1" spc="-35" dirty="0">
                <a:latin typeface="Calibri"/>
                <a:cs typeface="Calibri"/>
              </a:rPr>
              <a:t> </a:t>
            </a:r>
            <a:r>
              <a:rPr sz="1800" i="1" dirty="0">
                <a:latin typeface="Calibri"/>
                <a:cs typeface="Calibri"/>
              </a:rPr>
              <a:t>drains</a:t>
            </a:r>
            <a:r>
              <a:rPr sz="1800" i="1" spc="-5" dirty="0">
                <a:latin typeface="Calibri"/>
                <a:cs typeface="Calibri"/>
              </a:rPr>
              <a:t> </a:t>
            </a:r>
            <a:r>
              <a:rPr sz="1800" i="1" spc="-25" dirty="0">
                <a:latin typeface="Calibri"/>
                <a:cs typeface="Calibri"/>
              </a:rPr>
              <a:t>to…</a:t>
            </a:r>
            <a:endParaRPr sz="1800">
              <a:latin typeface="Calibri"/>
              <a:cs typeface="Calibri"/>
            </a:endParaRPr>
          </a:p>
        </p:txBody>
      </p:sp>
      <p:sp>
        <p:nvSpPr>
          <p:cNvPr id="62" name="object 62"/>
          <p:cNvSpPr txBox="1"/>
          <p:nvPr/>
        </p:nvSpPr>
        <p:spPr>
          <a:xfrm>
            <a:off x="5100573" y="3071240"/>
            <a:ext cx="1004569" cy="574675"/>
          </a:xfrm>
          <a:prstGeom prst="rect">
            <a:avLst/>
          </a:prstGeom>
        </p:spPr>
        <p:txBody>
          <a:bodyPr vert="horz" wrap="square" lIns="0" tIns="12700" rIns="0" bIns="0" rtlCol="0">
            <a:spAutoFit/>
          </a:bodyPr>
          <a:lstStyle/>
          <a:p>
            <a:pPr marL="12700">
              <a:lnSpc>
                <a:spcPct val="100000"/>
              </a:lnSpc>
              <a:spcBef>
                <a:spcPts val="100"/>
              </a:spcBef>
            </a:pPr>
            <a:r>
              <a:rPr sz="1800" i="1" dirty="0">
                <a:latin typeface="Calibri"/>
                <a:cs typeface="Calibri"/>
              </a:rPr>
              <a:t>…cache</a:t>
            </a:r>
            <a:r>
              <a:rPr sz="1800" i="1" spc="-15" dirty="0">
                <a:latin typeface="Calibri"/>
                <a:cs typeface="Calibri"/>
              </a:rPr>
              <a:t> </a:t>
            </a:r>
            <a:r>
              <a:rPr sz="1800" i="1" spc="-25" dirty="0">
                <a:latin typeface="Calibri"/>
                <a:cs typeface="Calibri"/>
              </a:rPr>
              <a:t>if</a:t>
            </a:r>
            <a:endParaRPr sz="1800">
              <a:latin typeface="Calibri"/>
              <a:cs typeface="Calibri"/>
            </a:endParaRPr>
          </a:p>
          <a:p>
            <a:pPr marL="12700">
              <a:lnSpc>
                <a:spcPct val="100000"/>
              </a:lnSpc>
            </a:pPr>
            <a:r>
              <a:rPr sz="1800" i="1" spc="-10" dirty="0">
                <a:latin typeface="Calibri"/>
                <a:cs typeface="Calibri"/>
              </a:rPr>
              <a:t>write-</a:t>
            </a:r>
            <a:r>
              <a:rPr sz="1800" i="1" spc="-20" dirty="0">
                <a:latin typeface="Calibri"/>
                <a:cs typeface="Calibri"/>
              </a:rPr>
              <a:t>back</a:t>
            </a:r>
            <a:endParaRPr sz="1800">
              <a:latin typeface="Calibri"/>
              <a:cs typeface="Calibri"/>
            </a:endParaRPr>
          </a:p>
        </p:txBody>
      </p:sp>
      <p:sp>
        <p:nvSpPr>
          <p:cNvPr id="63" name="object 63"/>
          <p:cNvSpPr/>
          <p:nvPr/>
        </p:nvSpPr>
        <p:spPr>
          <a:xfrm>
            <a:off x="5400294" y="4021073"/>
            <a:ext cx="5175250" cy="581660"/>
          </a:xfrm>
          <a:custGeom>
            <a:avLst/>
            <a:gdLst/>
            <a:ahLst/>
            <a:cxnLst/>
            <a:rect l="l" t="t" r="r" b="b"/>
            <a:pathLst>
              <a:path w="5175250" h="581660">
                <a:moveTo>
                  <a:pt x="2058034" y="556132"/>
                </a:moveTo>
                <a:lnTo>
                  <a:pt x="0" y="556132"/>
                </a:lnTo>
                <a:lnTo>
                  <a:pt x="0" y="581532"/>
                </a:lnTo>
                <a:lnTo>
                  <a:pt x="2083434" y="581532"/>
                </a:lnTo>
                <a:lnTo>
                  <a:pt x="2083434" y="568832"/>
                </a:lnTo>
                <a:lnTo>
                  <a:pt x="2058034" y="568832"/>
                </a:lnTo>
                <a:lnTo>
                  <a:pt x="2058034" y="556132"/>
                </a:lnTo>
                <a:close/>
              </a:path>
              <a:path w="5175250" h="581660">
                <a:moveTo>
                  <a:pt x="5099050" y="25400"/>
                </a:moveTo>
                <a:lnTo>
                  <a:pt x="2058034" y="25400"/>
                </a:lnTo>
                <a:lnTo>
                  <a:pt x="2058034" y="568832"/>
                </a:lnTo>
                <a:lnTo>
                  <a:pt x="2070734" y="556132"/>
                </a:lnTo>
                <a:lnTo>
                  <a:pt x="2083434" y="556132"/>
                </a:lnTo>
                <a:lnTo>
                  <a:pt x="2083434" y="50800"/>
                </a:lnTo>
                <a:lnTo>
                  <a:pt x="2070734" y="50800"/>
                </a:lnTo>
                <a:lnTo>
                  <a:pt x="2083434" y="38100"/>
                </a:lnTo>
                <a:lnTo>
                  <a:pt x="5099050" y="38100"/>
                </a:lnTo>
                <a:lnTo>
                  <a:pt x="5099050" y="25400"/>
                </a:lnTo>
                <a:close/>
              </a:path>
              <a:path w="5175250" h="581660">
                <a:moveTo>
                  <a:pt x="2083434" y="556132"/>
                </a:moveTo>
                <a:lnTo>
                  <a:pt x="2070734" y="556132"/>
                </a:lnTo>
                <a:lnTo>
                  <a:pt x="2058034" y="568832"/>
                </a:lnTo>
                <a:lnTo>
                  <a:pt x="2083434" y="568832"/>
                </a:lnTo>
                <a:lnTo>
                  <a:pt x="2083434" y="556132"/>
                </a:lnTo>
                <a:close/>
              </a:path>
              <a:path w="5175250" h="581660">
                <a:moveTo>
                  <a:pt x="5099050" y="0"/>
                </a:moveTo>
                <a:lnTo>
                  <a:pt x="5099050" y="76200"/>
                </a:lnTo>
                <a:lnTo>
                  <a:pt x="5149850" y="50800"/>
                </a:lnTo>
                <a:lnTo>
                  <a:pt x="5111750" y="50800"/>
                </a:lnTo>
                <a:lnTo>
                  <a:pt x="5111750" y="25400"/>
                </a:lnTo>
                <a:lnTo>
                  <a:pt x="5149850" y="25400"/>
                </a:lnTo>
                <a:lnTo>
                  <a:pt x="5099050" y="0"/>
                </a:lnTo>
                <a:close/>
              </a:path>
              <a:path w="5175250" h="581660">
                <a:moveTo>
                  <a:pt x="2083434" y="38100"/>
                </a:moveTo>
                <a:lnTo>
                  <a:pt x="2070734" y="50800"/>
                </a:lnTo>
                <a:lnTo>
                  <a:pt x="2083434" y="50800"/>
                </a:lnTo>
                <a:lnTo>
                  <a:pt x="2083434" y="38100"/>
                </a:lnTo>
                <a:close/>
              </a:path>
              <a:path w="5175250" h="581660">
                <a:moveTo>
                  <a:pt x="5099050" y="38100"/>
                </a:moveTo>
                <a:lnTo>
                  <a:pt x="2083434" y="38100"/>
                </a:lnTo>
                <a:lnTo>
                  <a:pt x="2083434" y="50800"/>
                </a:lnTo>
                <a:lnTo>
                  <a:pt x="5099050" y="50800"/>
                </a:lnTo>
                <a:lnTo>
                  <a:pt x="5099050" y="38100"/>
                </a:lnTo>
                <a:close/>
              </a:path>
              <a:path w="5175250" h="581660">
                <a:moveTo>
                  <a:pt x="5149850" y="25400"/>
                </a:moveTo>
                <a:lnTo>
                  <a:pt x="5111750" y="25400"/>
                </a:lnTo>
                <a:lnTo>
                  <a:pt x="5111750" y="50800"/>
                </a:lnTo>
                <a:lnTo>
                  <a:pt x="5149850" y="50800"/>
                </a:lnTo>
                <a:lnTo>
                  <a:pt x="5175250" y="38100"/>
                </a:lnTo>
                <a:lnTo>
                  <a:pt x="5149850" y="25400"/>
                </a:lnTo>
                <a:close/>
              </a:path>
            </a:pathLst>
          </a:custGeom>
          <a:solidFill>
            <a:srgbClr val="4471C4"/>
          </a:solidFill>
        </p:spPr>
        <p:txBody>
          <a:bodyPr wrap="square" lIns="0" tIns="0" rIns="0" bIns="0" rtlCol="0"/>
          <a:lstStyle/>
          <a:p>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4215" y="433832"/>
            <a:ext cx="7198995" cy="696595"/>
          </a:xfrm>
          <a:prstGeom prst="rect">
            <a:avLst/>
          </a:prstGeom>
        </p:spPr>
        <p:txBody>
          <a:bodyPr vert="horz" wrap="square" lIns="0" tIns="13335" rIns="0" bIns="0" rtlCol="0">
            <a:spAutoFit/>
          </a:bodyPr>
          <a:lstStyle/>
          <a:p>
            <a:pPr marL="12700">
              <a:lnSpc>
                <a:spcPct val="100000"/>
              </a:lnSpc>
              <a:spcBef>
                <a:spcPts val="105"/>
              </a:spcBef>
            </a:pPr>
            <a:r>
              <a:rPr spc="-10" dirty="0"/>
              <a:t>Non-</a:t>
            </a:r>
            <a:r>
              <a:rPr dirty="0"/>
              <a:t>temporal/Streaming</a:t>
            </a:r>
            <a:r>
              <a:rPr spc="-155" dirty="0"/>
              <a:t> </a:t>
            </a:r>
            <a:r>
              <a:rPr spc="-10" dirty="0"/>
              <a:t>Stores</a:t>
            </a:r>
          </a:p>
        </p:txBody>
      </p:sp>
      <p:grpSp>
        <p:nvGrpSpPr>
          <p:cNvPr id="3" name="object 3"/>
          <p:cNvGrpSpPr/>
          <p:nvPr/>
        </p:nvGrpSpPr>
        <p:grpSpPr>
          <a:xfrm>
            <a:off x="10568685" y="1371346"/>
            <a:ext cx="739775" cy="5011420"/>
            <a:chOff x="10568685" y="1371346"/>
            <a:chExt cx="739775" cy="5011420"/>
          </a:xfrm>
        </p:grpSpPr>
        <p:sp>
          <p:nvSpPr>
            <p:cNvPr id="4" name="object 4"/>
            <p:cNvSpPr/>
            <p:nvPr/>
          </p:nvSpPr>
          <p:spPr>
            <a:xfrm>
              <a:off x="10575035" y="1377696"/>
              <a:ext cx="727075" cy="4998720"/>
            </a:xfrm>
            <a:custGeom>
              <a:avLst/>
              <a:gdLst/>
              <a:ahLst/>
              <a:cxnLst/>
              <a:rect l="l" t="t" r="r" b="b"/>
              <a:pathLst>
                <a:path w="727075" h="4998720">
                  <a:moveTo>
                    <a:pt x="726948" y="0"/>
                  </a:moveTo>
                  <a:lnTo>
                    <a:pt x="0" y="0"/>
                  </a:lnTo>
                  <a:lnTo>
                    <a:pt x="0" y="4998720"/>
                  </a:lnTo>
                  <a:lnTo>
                    <a:pt x="726948" y="4998720"/>
                  </a:lnTo>
                  <a:lnTo>
                    <a:pt x="726948" y="0"/>
                  </a:lnTo>
                  <a:close/>
                </a:path>
              </a:pathLst>
            </a:custGeom>
            <a:solidFill>
              <a:srgbClr val="4471C4"/>
            </a:solidFill>
          </p:spPr>
          <p:txBody>
            <a:bodyPr wrap="square" lIns="0" tIns="0" rIns="0" bIns="0" rtlCol="0"/>
            <a:lstStyle/>
            <a:p>
              <a:endParaRPr/>
            </a:p>
          </p:txBody>
        </p:sp>
        <p:sp>
          <p:nvSpPr>
            <p:cNvPr id="5" name="object 5"/>
            <p:cNvSpPr/>
            <p:nvPr/>
          </p:nvSpPr>
          <p:spPr>
            <a:xfrm>
              <a:off x="10575035" y="1377696"/>
              <a:ext cx="727075" cy="4998720"/>
            </a:xfrm>
            <a:custGeom>
              <a:avLst/>
              <a:gdLst/>
              <a:ahLst/>
              <a:cxnLst/>
              <a:rect l="l" t="t" r="r" b="b"/>
              <a:pathLst>
                <a:path w="727075" h="4998720">
                  <a:moveTo>
                    <a:pt x="0" y="4998720"/>
                  </a:moveTo>
                  <a:lnTo>
                    <a:pt x="726948" y="4998720"/>
                  </a:lnTo>
                  <a:lnTo>
                    <a:pt x="726948" y="0"/>
                  </a:lnTo>
                  <a:lnTo>
                    <a:pt x="0" y="0"/>
                  </a:lnTo>
                  <a:lnTo>
                    <a:pt x="0" y="4998720"/>
                  </a:lnTo>
                  <a:close/>
                </a:path>
              </a:pathLst>
            </a:custGeom>
            <a:ln w="12700">
              <a:solidFill>
                <a:srgbClr val="2E528F"/>
              </a:solidFill>
            </a:ln>
          </p:spPr>
          <p:txBody>
            <a:bodyPr wrap="square" lIns="0" tIns="0" rIns="0" bIns="0" rtlCol="0"/>
            <a:lstStyle/>
            <a:p>
              <a:endParaRPr/>
            </a:p>
          </p:txBody>
        </p:sp>
      </p:grpSp>
      <p:sp>
        <p:nvSpPr>
          <p:cNvPr id="6" name="object 6"/>
          <p:cNvSpPr txBox="1"/>
          <p:nvPr/>
        </p:nvSpPr>
        <p:spPr>
          <a:xfrm>
            <a:off x="9854310" y="5227849"/>
            <a:ext cx="607695" cy="1155065"/>
          </a:xfrm>
          <a:prstGeom prst="rect">
            <a:avLst/>
          </a:prstGeom>
        </p:spPr>
        <p:txBody>
          <a:bodyPr vert="horz" wrap="square" lIns="0" tIns="118110" rIns="0" bIns="0" rtlCol="0">
            <a:spAutoFit/>
          </a:bodyPr>
          <a:lstStyle/>
          <a:p>
            <a:pPr marL="12700">
              <a:lnSpc>
                <a:spcPct val="100000"/>
              </a:lnSpc>
              <a:spcBef>
                <a:spcPts val="930"/>
              </a:spcBef>
            </a:pPr>
            <a:r>
              <a:rPr sz="1800" dirty="0">
                <a:latin typeface="Calibri"/>
                <a:cs typeface="Calibri"/>
              </a:rPr>
              <a:t>Byte</a:t>
            </a:r>
            <a:r>
              <a:rPr sz="1800" spc="-45" dirty="0">
                <a:latin typeface="Calibri"/>
                <a:cs typeface="Calibri"/>
              </a:rPr>
              <a:t> </a:t>
            </a:r>
            <a:r>
              <a:rPr sz="1800" spc="-50" dirty="0">
                <a:latin typeface="Calibri"/>
                <a:cs typeface="Calibri"/>
              </a:rPr>
              <a:t>2</a:t>
            </a:r>
            <a:endParaRPr sz="1800">
              <a:latin typeface="Calibri"/>
              <a:cs typeface="Calibri"/>
            </a:endParaRPr>
          </a:p>
          <a:p>
            <a:pPr marL="12700">
              <a:lnSpc>
                <a:spcPct val="100000"/>
              </a:lnSpc>
              <a:spcBef>
                <a:spcPts val="835"/>
              </a:spcBef>
            </a:pPr>
            <a:r>
              <a:rPr sz="1800" dirty="0">
                <a:latin typeface="Calibri"/>
                <a:cs typeface="Calibri"/>
              </a:rPr>
              <a:t>Byte</a:t>
            </a:r>
            <a:r>
              <a:rPr sz="1800" spc="-40" dirty="0">
                <a:latin typeface="Calibri"/>
                <a:cs typeface="Calibri"/>
              </a:rPr>
              <a:t> </a:t>
            </a:r>
            <a:r>
              <a:rPr sz="1800" spc="-50" dirty="0">
                <a:latin typeface="Calibri"/>
                <a:cs typeface="Calibri"/>
              </a:rPr>
              <a:t>1</a:t>
            </a:r>
            <a:endParaRPr sz="1800">
              <a:latin typeface="Calibri"/>
              <a:cs typeface="Calibri"/>
            </a:endParaRPr>
          </a:p>
          <a:p>
            <a:pPr marL="12700">
              <a:lnSpc>
                <a:spcPct val="100000"/>
              </a:lnSpc>
              <a:spcBef>
                <a:spcPts val="745"/>
              </a:spcBef>
            </a:pPr>
            <a:r>
              <a:rPr sz="1800" dirty="0">
                <a:latin typeface="Calibri"/>
                <a:cs typeface="Calibri"/>
              </a:rPr>
              <a:t>Byte</a:t>
            </a:r>
            <a:r>
              <a:rPr sz="1800" spc="-40" dirty="0">
                <a:latin typeface="Calibri"/>
                <a:cs typeface="Calibri"/>
              </a:rPr>
              <a:t> </a:t>
            </a:r>
            <a:r>
              <a:rPr sz="1800" spc="-50" dirty="0">
                <a:latin typeface="Calibri"/>
                <a:cs typeface="Calibri"/>
              </a:rPr>
              <a:t>0</a:t>
            </a:r>
            <a:endParaRPr sz="1800">
              <a:latin typeface="Calibri"/>
              <a:cs typeface="Calibri"/>
            </a:endParaRPr>
          </a:p>
        </p:txBody>
      </p:sp>
      <p:sp>
        <p:nvSpPr>
          <p:cNvPr id="7" name="object 7"/>
          <p:cNvSpPr txBox="1"/>
          <p:nvPr/>
        </p:nvSpPr>
        <p:spPr>
          <a:xfrm>
            <a:off x="9981183" y="2778405"/>
            <a:ext cx="254000" cy="302260"/>
          </a:xfrm>
          <a:prstGeom prst="rect">
            <a:avLst/>
          </a:prstGeom>
        </p:spPr>
        <p:txBody>
          <a:bodyPr vert="vert270" wrap="square" lIns="0" tIns="0" rIns="0" bIns="0" rtlCol="0">
            <a:spAutoFit/>
          </a:bodyPr>
          <a:lstStyle/>
          <a:p>
            <a:pPr marL="12700">
              <a:lnSpc>
                <a:spcPts val="1810"/>
              </a:lnSpc>
            </a:pPr>
            <a:r>
              <a:rPr sz="1800" dirty="0">
                <a:latin typeface="Calibri"/>
                <a:cs typeface="Calibri"/>
              </a:rPr>
              <a:t>.</a:t>
            </a:r>
            <a:r>
              <a:rPr sz="1800" spc="-5" dirty="0">
                <a:latin typeface="Calibri"/>
                <a:cs typeface="Calibri"/>
              </a:rPr>
              <a:t> </a:t>
            </a:r>
            <a:r>
              <a:rPr sz="1800" dirty="0">
                <a:latin typeface="Calibri"/>
                <a:cs typeface="Calibri"/>
              </a:rPr>
              <a:t>. </a:t>
            </a:r>
            <a:r>
              <a:rPr sz="1800" spc="-50" dirty="0">
                <a:latin typeface="Calibri"/>
                <a:cs typeface="Calibri"/>
              </a:rPr>
              <a:t>.</a:t>
            </a:r>
            <a:endParaRPr sz="1800">
              <a:latin typeface="Calibri"/>
              <a:cs typeface="Calibri"/>
            </a:endParaRPr>
          </a:p>
        </p:txBody>
      </p:sp>
      <p:grpSp>
        <p:nvGrpSpPr>
          <p:cNvPr id="8" name="object 8"/>
          <p:cNvGrpSpPr/>
          <p:nvPr/>
        </p:nvGrpSpPr>
        <p:grpSpPr>
          <a:xfrm>
            <a:off x="1504950" y="3338829"/>
            <a:ext cx="9803765" cy="1263015"/>
            <a:chOff x="1504950" y="3338829"/>
            <a:chExt cx="9803765" cy="1263015"/>
          </a:xfrm>
        </p:grpSpPr>
        <p:sp>
          <p:nvSpPr>
            <p:cNvPr id="9" name="object 9"/>
            <p:cNvSpPr/>
            <p:nvPr/>
          </p:nvSpPr>
          <p:spPr>
            <a:xfrm>
              <a:off x="10575035" y="3915155"/>
              <a:ext cx="727075" cy="571500"/>
            </a:xfrm>
            <a:custGeom>
              <a:avLst/>
              <a:gdLst/>
              <a:ahLst/>
              <a:cxnLst/>
              <a:rect l="l" t="t" r="r" b="b"/>
              <a:pathLst>
                <a:path w="727075" h="571500">
                  <a:moveTo>
                    <a:pt x="0" y="571500"/>
                  </a:moveTo>
                  <a:lnTo>
                    <a:pt x="726948" y="571500"/>
                  </a:lnTo>
                  <a:lnTo>
                    <a:pt x="726948" y="284988"/>
                  </a:lnTo>
                  <a:lnTo>
                    <a:pt x="0" y="284988"/>
                  </a:lnTo>
                  <a:lnTo>
                    <a:pt x="0" y="571500"/>
                  </a:lnTo>
                  <a:close/>
                </a:path>
                <a:path w="727075" h="571500">
                  <a:moveTo>
                    <a:pt x="0" y="284988"/>
                  </a:moveTo>
                  <a:lnTo>
                    <a:pt x="726948" y="284988"/>
                  </a:lnTo>
                  <a:lnTo>
                    <a:pt x="726948" y="0"/>
                  </a:lnTo>
                  <a:lnTo>
                    <a:pt x="0" y="0"/>
                  </a:lnTo>
                  <a:lnTo>
                    <a:pt x="0" y="284988"/>
                  </a:lnTo>
                  <a:close/>
                </a:path>
              </a:pathLst>
            </a:custGeom>
            <a:ln w="12700">
              <a:solidFill>
                <a:srgbClr val="2E528F"/>
              </a:solidFill>
            </a:ln>
          </p:spPr>
          <p:txBody>
            <a:bodyPr wrap="square" lIns="0" tIns="0" rIns="0" bIns="0" rtlCol="0"/>
            <a:lstStyle/>
            <a:p>
              <a:endParaRPr/>
            </a:p>
          </p:txBody>
        </p:sp>
        <p:sp>
          <p:nvSpPr>
            <p:cNvPr id="10" name="object 10"/>
            <p:cNvSpPr/>
            <p:nvPr/>
          </p:nvSpPr>
          <p:spPr>
            <a:xfrm>
              <a:off x="10567416" y="3628643"/>
              <a:ext cx="727075" cy="287020"/>
            </a:xfrm>
            <a:custGeom>
              <a:avLst/>
              <a:gdLst/>
              <a:ahLst/>
              <a:cxnLst/>
              <a:rect l="l" t="t" r="r" b="b"/>
              <a:pathLst>
                <a:path w="727075" h="287020">
                  <a:moveTo>
                    <a:pt x="726948" y="0"/>
                  </a:moveTo>
                  <a:lnTo>
                    <a:pt x="0" y="0"/>
                  </a:lnTo>
                  <a:lnTo>
                    <a:pt x="0" y="286511"/>
                  </a:lnTo>
                  <a:lnTo>
                    <a:pt x="726948" y="286511"/>
                  </a:lnTo>
                  <a:lnTo>
                    <a:pt x="726948" y="0"/>
                  </a:lnTo>
                  <a:close/>
                </a:path>
              </a:pathLst>
            </a:custGeom>
            <a:solidFill>
              <a:srgbClr val="4471C4"/>
            </a:solidFill>
          </p:spPr>
          <p:txBody>
            <a:bodyPr wrap="square" lIns="0" tIns="0" rIns="0" bIns="0" rtlCol="0"/>
            <a:lstStyle/>
            <a:p>
              <a:endParaRPr/>
            </a:p>
          </p:txBody>
        </p:sp>
        <p:sp>
          <p:nvSpPr>
            <p:cNvPr id="11" name="object 11"/>
            <p:cNvSpPr/>
            <p:nvPr/>
          </p:nvSpPr>
          <p:spPr>
            <a:xfrm>
              <a:off x="10567416" y="3345179"/>
              <a:ext cx="734695" cy="570230"/>
            </a:xfrm>
            <a:custGeom>
              <a:avLst/>
              <a:gdLst/>
              <a:ahLst/>
              <a:cxnLst/>
              <a:rect l="l" t="t" r="r" b="b"/>
              <a:pathLst>
                <a:path w="734695" h="570229">
                  <a:moveTo>
                    <a:pt x="0" y="569975"/>
                  </a:moveTo>
                  <a:lnTo>
                    <a:pt x="726948" y="569975"/>
                  </a:lnTo>
                  <a:lnTo>
                    <a:pt x="726948" y="283463"/>
                  </a:lnTo>
                  <a:lnTo>
                    <a:pt x="0" y="283463"/>
                  </a:lnTo>
                  <a:lnTo>
                    <a:pt x="0" y="569975"/>
                  </a:lnTo>
                  <a:close/>
                </a:path>
                <a:path w="734695" h="570229">
                  <a:moveTo>
                    <a:pt x="7619" y="286511"/>
                  </a:moveTo>
                  <a:lnTo>
                    <a:pt x="734567" y="286511"/>
                  </a:lnTo>
                  <a:lnTo>
                    <a:pt x="734567" y="0"/>
                  </a:lnTo>
                  <a:lnTo>
                    <a:pt x="7619" y="0"/>
                  </a:lnTo>
                  <a:lnTo>
                    <a:pt x="7619" y="286511"/>
                  </a:lnTo>
                  <a:close/>
                </a:path>
              </a:pathLst>
            </a:custGeom>
            <a:ln w="12700">
              <a:solidFill>
                <a:srgbClr val="2E528F"/>
              </a:solidFill>
            </a:ln>
          </p:spPr>
          <p:txBody>
            <a:bodyPr wrap="square" lIns="0" tIns="0" rIns="0" bIns="0" rtlCol="0"/>
            <a:lstStyle/>
            <a:p>
              <a:endParaRPr/>
            </a:p>
          </p:txBody>
        </p:sp>
        <p:sp>
          <p:nvSpPr>
            <p:cNvPr id="12" name="object 12"/>
            <p:cNvSpPr/>
            <p:nvPr/>
          </p:nvSpPr>
          <p:spPr>
            <a:xfrm>
              <a:off x="1504950" y="4106417"/>
              <a:ext cx="3168650" cy="495934"/>
            </a:xfrm>
            <a:custGeom>
              <a:avLst/>
              <a:gdLst/>
              <a:ahLst/>
              <a:cxnLst/>
              <a:rect l="l" t="t" r="r" b="b"/>
              <a:pathLst>
                <a:path w="3168650" h="495935">
                  <a:moveTo>
                    <a:pt x="50800" y="63499"/>
                  </a:moveTo>
                  <a:lnTo>
                    <a:pt x="25400" y="63499"/>
                  </a:lnTo>
                  <a:lnTo>
                    <a:pt x="25400" y="495426"/>
                  </a:lnTo>
                  <a:lnTo>
                    <a:pt x="3168650" y="495426"/>
                  </a:lnTo>
                  <a:lnTo>
                    <a:pt x="3168650" y="482726"/>
                  </a:lnTo>
                  <a:lnTo>
                    <a:pt x="50800" y="482726"/>
                  </a:lnTo>
                  <a:lnTo>
                    <a:pt x="38100" y="470026"/>
                  </a:lnTo>
                  <a:lnTo>
                    <a:pt x="50800" y="470026"/>
                  </a:lnTo>
                  <a:lnTo>
                    <a:pt x="50800" y="63499"/>
                  </a:lnTo>
                  <a:close/>
                </a:path>
                <a:path w="3168650" h="495935">
                  <a:moveTo>
                    <a:pt x="50800" y="470026"/>
                  </a:moveTo>
                  <a:lnTo>
                    <a:pt x="38100" y="470026"/>
                  </a:lnTo>
                  <a:lnTo>
                    <a:pt x="50800" y="482726"/>
                  </a:lnTo>
                  <a:lnTo>
                    <a:pt x="50800" y="470026"/>
                  </a:lnTo>
                  <a:close/>
                </a:path>
                <a:path w="3168650" h="495935">
                  <a:moveTo>
                    <a:pt x="3168650" y="470026"/>
                  </a:moveTo>
                  <a:lnTo>
                    <a:pt x="50800" y="470026"/>
                  </a:lnTo>
                  <a:lnTo>
                    <a:pt x="50800" y="482726"/>
                  </a:lnTo>
                  <a:lnTo>
                    <a:pt x="3168650" y="482726"/>
                  </a:lnTo>
                  <a:lnTo>
                    <a:pt x="3168650" y="470026"/>
                  </a:lnTo>
                  <a:close/>
                </a:path>
                <a:path w="3168650" h="495935">
                  <a:moveTo>
                    <a:pt x="38100" y="0"/>
                  </a:moveTo>
                  <a:lnTo>
                    <a:pt x="0" y="76199"/>
                  </a:lnTo>
                  <a:lnTo>
                    <a:pt x="25400" y="76199"/>
                  </a:lnTo>
                  <a:lnTo>
                    <a:pt x="25400" y="63499"/>
                  </a:lnTo>
                  <a:lnTo>
                    <a:pt x="69850" y="63499"/>
                  </a:lnTo>
                  <a:lnTo>
                    <a:pt x="38100" y="0"/>
                  </a:lnTo>
                  <a:close/>
                </a:path>
                <a:path w="3168650" h="495935">
                  <a:moveTo>
                    <a:pt x="69850" y="63499"/>
                  </a:moveTo>
                  <a:lnTo>
                    <a:pt x="50800" y="63499"/>
                  </a:lnTo>
                  <a:lnTo>
                    <a:pt x="50800" y="76199"/>
                  </a:lnTo>
                  <a:lnTo>
                    <a:pt x="76200" y="76199"/>
                  </a:lnTo>
                  <a:lnTo>
                    <a:pt x="69850" y="63499"/>
                  </a:lnTo>
                  <a:close/>
                </a:path>
              </a:pathLst>
            </a:custGeom>
            <a:solidFill>
              <a:srgbClr val="4471C4"/>
            </a:solidFill>
          </p:spPr>
          <p:txBody>
            <a:bodyPr wrap="square" lIns="0" tIns="0" rIns="0" bIns="0" rtlCol="0"/>
            <a:lstStyle/>
            <a:p>
              <a:endParaRPr/>
            </a:p>
          </p:txBody>
        </p:sp>
      </p:grpSp>
      <p:sp>
        <p:nvSpPr>
          <p:cNvPr id="13" name="object 13"/>
          <p:cNvSpPr txBox="1"/>
          <p:nvPr/>
        </p:nvSpPr>
        <p:spPr>
          <a:xfrm>
            <a:off x="9981183" y="4828819"/>
            <a:ext cx="254000" cy="302260"/>
          </a:xfrm>
          <a:prstGeom prst="rect">
            <a:avLst/>
          </a:prstGeom>
        </p:spPr>
        <p:txBody>
          <a:bodyPr vert="vert270" wrap="square" lIns="0" tIns="0" rIns="0" bIns="0" rtlCol="0">
            <a:spAutoFit/>
          </a:bodyPr>
          <a:lstStyle/>
          <a:p>
            <a:pPr marL="12700">
              <a:lnSpc>
                <a:spcPts val="1810"/>
              </a:lnSpc>
            </a:pPr>
            <a:r>
              <a:rPr sz="1800" dirty="0">
                <a:latin typeface="Calibri"/>
                <a:cs typeface="Calibri"/>
              </a:rPr>
              <a:t>.</a:t>
            </a:r>
            <a:r>
              <a:rPr sz="1800" spc="-5" dirty="0">
                <a:latin typeface="Calibri"/>
                <a:cs typeface="Calibri"/>
              </a:rPr>
              <a:t> </a:t>
            </a:r>
            <a:r>
              <a:rPr sz="1800" dirty="0">
                <a:latin typeface="Calibri"/>
                <a:cs typeface="Calibri"/>
              </a:rPr>
              <a:t>. </a:t>
            </a:r>
            <a:r>
              <a:rPr sz="1800" spc="-50" dirty="0">
                <a:latin typeface="Calibri"/>
                <a:cs typeface="Calibri"/>
              </a:rPr>
              <a:t>.</a:t>
            </a:r>
            <a:endParaRPr sz="1800">
              <a:latin typeface="Calibri"/>
              <a:cs typeface="Calibri"/>
            </a:endParaRPr>
          </a:p>
        </p:txBody>
      </p:sp>
      <p:sp>
        <p:nvSpPr>
          <p:cNvPr id="14" name="object 14"/>
          <p:cNvSpPr txBox="1"/>
          <p:nvPr/>
        </p:nvSpPr>
        <p:spPr>
          <a:xfrm>
            <a:off x="11302365" y="3289300"/>
            <a:ext cx="847090" cy="1188720"/>
          </a:xfrm>
          <a:prstGeom prst="rect">
            <a:avLst/>
          </a:prstGeom>
        </p:spPr>
        <p:txBody>
          <a:bodyPr vert="horz" wrap="square" lIns="0" tIns="12700" rIns="0" bIns="0" rtlCol="0">
            <a:spAutoFit/>
          </a:bodyPr>
          <a:lstStyle/>
          <a:p>
            <a:pPr marL="12700" marR="5080" algn="just">
              <a:lnSpc>
                <a:spcPct val="106000"/>
              </a:lnSpc>
              <a:spcBef>
                <a:spcPts val="100"/>
              </a:spcBef>
            </a:pPr>
            <a:r>
              <a:rPr sz="1800" dirty="0">
                <a:latin typeface="Calibri"/>
                <a:cs typeface="Calibri"/>
              </a:rPr>
              <a:t>Byte</a:t>
            </a:r>
            <a:r>
              <a:rPr sz="1800" spc="-40" dirty="0">
                <a:latin typeface="Calibri"/>
                <a:cs typeface="Calibri"/>
              </a:rPr>
              <a:t> </a:t>
            </a:r>
            <a:r>
              <a:rPr sz="1800" spc="-25" dirty="0">
                <a:latin typeface="Calibri"/>
                <a:cs typeface="Calibri"/>
              </a:rPr>
              <a:t>0xF </a:t>
            </a:r>
            <a:r>
              <a:rPr sz="1800" dirty="0">
                <a:latin typeface="Calibri"/>
                <a:cs typeface="Calibri"/>
              </a:rPr>
              <a:t>Byte</a:t>
            </a:r>
            <a:r>
              <a:rPr sz="1800" spc="-40" dirty="0">
                <a:latin typeface="Calibri"/>
                <a:cs typeface="Calibri"/>
              </a:rPr>
              <a:t> </a:t>
            </a:r>
            <a:r>
              <a:rPr sz="1800" spc="-25" dirty="0">
                <a:latin typeface="Calibri"/>
                <a:cs typeface="Calibri"/>
              </a:rPr>
              <a:t>0xE </a:t>
            </a:r>
            <a:r>
              <a:rPr sz="1800" dirty="0">
                <a:latin typeface="Calibri"/>
                <a:cs typeface="Calibri"/>
              </a:rPr>
              <a:t>Byte</a:t>
            </a:r>
            <a:r>
              <a:rPr sz="1800" spc="-40" dirty="0">
                <a:latin typeface="Calibri"/>
                <a:cs typeface="Calibri"/>
              </a:rPr>
              <a:t> </a:t>
            </a:r>
            <a:r>
              <a:rPr sz="1800" spc="-25" dirty="0">
                <a:latin typeface="Calibri"/>
                <a:cs typeface="Calibri"/>
              </a:rPr>
              <a:t>0xD </a:t>
            </a:r>
            <a:r>
              <a:rPr sz="1800" dirty="0">
                <a:latin typeface="Calibri"/>
                <a:cs typeface="Calibri"/>
              </a:rPr>
              <a:t>Byte</a:t>
            </a:r>
            <a:r>
              <a:rPr sz="1800" spc="-40" dirty="0">
                <a:latin typeface="Calibri"/>
                <a:cs typeface="Calibri"/>
              </a:rPr>
              <a:t> </a:t>
            </a:r>
            <a:r>
              <a:rPr sz="1800" spc="-25" dirty="0">
                <a:latin typeface="Calibri"/>
                <a:cs typeface="Calibri"/>
              </a:rPr>
              <a:t>0xC</a:t>
            </a:r>
            <a:endParaRPr sz="1800">
              <a:latin typeface="Calibri"/>
              <a:cs typeface="Calibri"/>
            </a:endParaRPr>
          </a:p>
        </p:txBody>
      </p:sp>
      <p:grpSp>
        <p:nvGrpSpPr>
          <p:cNvPr id="15" name="object 15"/>
          <p:cNvGrpSpPr/>
          <p:nvPr/>
        </p:nvGrpSpPr>
        <p:grpSpPr>
          <a:xfrm>
            <a:off x="1028446" y="3326891"/>
            <a:ext cx="10293350" cy="1176655"/>
            <a:chOff x="1028446" y="3326891"/>
            <a:chExt cx="10293350" cy="1176655"/>
          </a:xfrm>
        </p:grpSpPr>
        <p:sp>
          <p:nvSpPr>
            <p:cNvPr id="16" name="object 16"/>
            <p:cNvSpPr/>
            <p:nvPr/>
          </p:nvSpPr>
          <p:spPr>
            <a:xfrm>
              <a:off x="10575798" y="3345941"/>
              <a:ext cx="727075" cy="1138555"/>
            </a:xfrm>
            <a:custGeom>
              <a:avLst/>
              <a:gdLst/>
              <a:ahLst/>
              <a:cxnLst/>
              <a:rect l="l" t="t" r="r" b="b"/>
              <a:pathLst>
                <a:path w="727075" h="1138554">
                  <a:moveTo>
                    <a:pt x="0" y="1138428"/>
                  </a:moveTo>
                  <a:lnTo>
                    <a:pt x="726948" y="1138428"/>
                  </a:lnTo>
                  <a:lnTo>
                    <a:pt x="726948" y="0"/>
                  </a:lnTo>
                  <a:lnTo>
                    <a:pt x="0" y="0"/>
                  </a:lnTo>
                  <a:lnTo>
                    <a:pt x="0" y="1138428"/>
                  </a:lnTo>
                  <a:close/>
                </a:path>
              </a:pathLst>
            </a:custGeom>
            <a:ln w="38100">
              <a:solidFill>
                <a:srgbClr val="2E528F"/>
              </a:solidFill>
            </a:ln>
          </p:spPr>
          <p:txBody>
            <a:bodyPr wrap="square" lIns="0" tIns="0" rIns="0" bIns="0" rtlCol="0"/>
            <a:lstStyle/>
            <a:p>
              <a:endParaRPr/>
            </a:p>
          </p:txBody>
        </p:sp>
        <p:sp>
          <p:nvSpPr>
            <p:cNvPr id="17" name="object 17"/>
            <p:cNvSpPr/>
            <p:nvPr/>
          </p:nvSpPr>
          <p:spPr>
            <a:xfrm>
              <a:off x="1034796" y="3517391"/>
              <a:ext cx="1033780" cy="512445"/>
            </a:xfrm>
            <a:custGeom>
              <a:avLst/>
              <a:gdLst/>
              <a:ahLst/>
              <a:cxnLst/>
              <a:rect l="l" t="t" r="r" b="b"/>
              <a:pathLst>
                <a:path w="1033780" h="512445">
                  <a:moveTo>
                    <a:pt x="1033272" y="0"/>
                  </a:moveTo>
                  <a:lnTo>
                    <a:pt x="0" y="0"/>
                  </a:lnTo>
                  <a:lnTo>
                    <a:pt x="0" y="512064"/>
                  </a:lnTo>
                  <a:lnTo>
                    <a:pt x="1033272" y="512064"/>
                  </a:lnTo>
                  <a:lnTo>
                    <a:pt x="1033272" y="0"/>
                  </a:lnTo>
                  <a:close/>
                </a:path>
              </a:pathLst>
            </a:custGeom>
            <a:solidFill>
              <a:srgbClr val="4471C4"/>
            </a:solidFill>
          </p:spPr>
          <p:txBody>
            <a:bodyPr wrap="square" lIns="0" tIns="0" rIns="0" bIns="0" rtlCol="0"/>
            <a:lstStyle/>
            <a:p>
              <a:endParaRPr/>
            </a:p>
          </p:txBody>
        </p:sp>
        <p:sp>
          <p:nvSpPr>
            <p:cNvPr id="18" name="object 18"/>
            <p:cNvSpPr/>
            <p:nvPr/>
          </p:nvSpPr>
          <p:spPr>
            <a:xfrm>
              <a:off x="1034796" y="3517391"/>
              <a:ext cx="1033780" cy="512445"/>
            </a:xfrm>
            <a:custGeom>
              <a:avLst/>
              <a:gdLst/>
              <a:ahLst/>
              <a:cxnLst/>
              <a:rect l="l" t="t" r="r" b="b"/>
              <a:pathLst>
                <a:path w="1033780" h="512445">
                  <a:moveTo>
                    <a:pt x="0" y="512064"/>
                  </a:moveTo>
                  <a:lnTo>
                    <a:pt x="1033272" y="512064"/>
                  </a:lnTo>
                  <a:lnTo>
                    <a:pt x="1033272" y="0"/>
                  </a:lnTo>
                  <a:lnTo>
                    <a:pt x="0" y="0"/>
                  </a:lnTo>
                  <a:lnTo>
                    <a:pt x="0" y="512064"/>
                  </a:lnTo>
                  <a:close/>
                </a:path>
              </a:pathLst>
            </a:custGeom>
            <a:ln w="12699">
              <a:solidFill>
                <a:srgbClr val="2E528F"/>
              </a:solidFill>
            </a:ln>
          </p:spPr>
          <p:txBody>
            <a:bodyPr wrap="square" lIns="0" tIns="0" rIns="0" bIns="0" rtlCol="0"/>
            <a:lstStyle/>
            <a:p>
              <a:endParaRPr/>
            </a:p>
          </p:txBody>
        </p:sp>
      </p:grpSp>
      <p:sp>
        <p:nvSpPr>
          <p:cNvPr id="19" name="object 19"/>
          <p:cNvSpPr txBox="1"/>
          <p:nvPr/>
        </p:nvSpPr>
        <p:spPr>
          <a:xfrm>
            <a:off x="1079093" y="3478148"/>
            <a:ext cx="822325"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Memory </a:t>
            </a:r>
            <a:r>
              <a:rPr sz="1800" spc="-20" dirty="0">
                <a:solidFill>
                  <a:srgbClr val="FFFFFF"/>
                </a:solidFill>
                <a:latin typeface="Calibri"/>
                <a:cs typeface="Calibri"/>
              </a:rPr>
              <a:t>Unit</a:t>
            </a:r>
            <a:endParaRPr sz="1800">
              <a:latin typeface="Calibri"/>
              <a:cs typeface="Calibri"/>
            </a:endParaRPr>
          </a:p>
        </p:txBody>
      </p:sp>
      <p:grpSp>
        <p:nvGrpSpPr>
          <p:cNvPr id="20" name="object 20"/>
          <p:cNvGrpSpPr/>
          <p:nvPr/>
        </p:nvGrpSpPr>
        <p:grpSpPr>
          <a:xfrm>
            <a:off x="530351" y="1836420"/>
            <a:ext cx="2042160" cy="3641090"/>
            <a:chOff x="530351" y="1836420"/>
            <a:chExt cx="2042160" cy="3641090"/>
          </a:xfrm>
        </p:grpSpPr>
        <p:sp>
          <p:nvSpPr>
            <p:cNvPr id="21" name="object 21"/>
            <p:cNvSpPr/>
            <p:nvPr/>
          </p:nvSpPr>
          <p:spPr>
            <a:xfrm>
              <a:off x="549401" y="1855470"/>
              <a:ext cx="2004060" cy="3602990"/>
            </a:xfrm>
            <a:custGeom>
              <a:avLst/>
              <a:gdLst/>
              <a:ahLst/>
              <a:cxnLst/>
              <a:rect l="l" t="t" r="r" b="b"/>
              <a:pathLst>
                <a:path w="2004060" h="3602990">
                  <a:moveTo>
                    <a:pt x="0" y="3602735"/>
                  </a:moveTo>
                  <a:lnTo>
                    <a:pt x="2004060" y="3602735"/>
                  </a:lnTo>
                  <a:lnTo>
                    <a:pt x="2004060" y="0"/>
                  </a:lnTo>
                  <a:lnTo>
                    <a:pt x="0" y="0"/>
                  </a:lnTo>
                  <a:lnTo>
                    <a:pt x="0" y="3602735"/>
                  </a:lnTo>
                  <a:close/>
                </a:path>
              </a:pathLst>
            </a:custGeom>
            <a:ln w="38100">
              <a:solidFill>
                <a:srgbClr val="2E528F"/>
              </a:solidFill>
            </a:ln>
          </p:spPr>
          <p:txBody>
            <a:bodyPr wrap="square" lIns="0" tIns="0" rIns="0" bIns="0" rtlCol="0"/>
            <a:lstStyle/>
            <a:p>
              <a:endParaRPr/>
            </a:p>
          </p:txBody>
        </p:sp>
        <p:sp>
          <p:nvSpPr>
            <p:cNvPr id="22" name="object 22"/>
            <p:cNvSpPr/>
            <p:nvPr/>
          </p:nvSpPr>
          <p:spPr>
            <a:xfrm>
              <a:off x="2084831" y="3744468"/>
              <a:ext cx="367030" cy="76200"/>
            </a:xfrm>
            <a:custGeom>
              <a:avLst/>
              <a:gdLst/>
              <a:ahLst/>
              <a:cxnLst/>
              <a:rect l="l" t="t" r="r" b="b"/>
              <a:pathLst>
                <a:path w="367030" h="76200">
                  <a:moveTo>
                    <a:pt x="290830" y="0"/>
                  </a:moveTo>
                  <a:lnTo>
                    <a:pt x="290830" y="76199"/>
                  </a:lnTo>
                  <a:lnTo>
                    <a:pt x="354330" y="44449"/>
                  </a:lnTo>
                  <a:lnTo>
                    <a:pt x="303530" y="44449"/>
                  </a:lnTo>
                  <a:lnTo>
                    <a:pt x="303530" y="31749"/>
                  </a:lnTo>
                  <a:lnTo>
                    <a:pt x="354330" y="31749"/>
                  </a:lnTo>
                  <a:lnTo>
                    <a:pt x="290830" y="0"/>
                  </a:lnTo>
                  <a:close/>
                </a:path>
                <a:path w="367030" h="76200">
                  <a:moveTo>
                    <a:pt x="290830" y="31749"/>
                  </a:moveTo>
                  <a:lnTo>
                    <a:pt x="0" y="31749"/>
                  </a:lnTo>
                  <a:lnTo>
                    <a:pt x="0" y="44449"/>
                  </a:lnTo>
                  <a:lnTo>
                    <a:pt x="290830" y="44449"/>
                  </a:lnTo>
                  <a:lnTo>
                    <a:pt x="290830" y="31749"/>
                  </a:lnTo>
                  <a:close/>
                </a:path>
                <a:path w="367030" h="76200">
                  <a:moveTo>
                    <a:pt x="354330" y="31749"/>
                  </a:moveTo>
                  <a:lnTo>
                    <a:pt x="303530" y="31749"/>
                  </a:lnTo>
                  <a:lnTo>
                    <a:pt x="303530" y="44449"/>
                  </a:lnTo>
                  <a:lnTo>
                    <a:pt x="354330" y="44449"/>
                  </a:lnTo>
                  <a:lnTo>
                    <a:pt x="367030" y="38099"/>
                  </a:lnTo>
                  <a:lnTo>
                    <a:pt x="354330" y="31749"/>
                  </a:lnTo>
                  <a:close/>
                </a:path>
              </a:pathLst>
            </a:custGeom>
            <a:solidFill>
              <a:srgbClr val="4471C4"/>
            </a:solidFill>
          </p:spPr>
          <p:txBody>
            <a:bodyPr wrap="square" lIns="0" tIns="0" rIns="0" bIns="0" rtlCol="0"/>
            <a:lstStyle/>
            <a:p>
              <a:endParaRPr/>
            </a:p>
          </p:txBody>
        </p:sp>
      </p:grpSp>
      <p:sp>
        <p:nvSpPr>
          <p:cNvPr id="23" name="object 23"/>
          <p:cNvSpPr txBox="1"/>
          <p:nvPr/>
        </p:nvSpPr>
        <p:spPr>
          <a:xfrm>
            <a:off x="2083054" y="3372992"/>
            <a:ext cx="436880" cy="391160"/>
          </a:xfrm>
          <a:prstGeom prst="rect">
            <a:avLst/>
          </a:prstGeom>
        </p:spPr>
        <p:txBody>
          <a:bodyPr vert="horz" wrap="square" lIns="0" tIns="12700" rIns="0" bIns="0" rtlCol="0">
            <a:spAutoFit/>
          </a:bodyPr>
          <a:lstStyle/>
          <a:p>
            <a:pPr marL="12700" marR="5080">
              <a:lnSpc>
                <a:spcPct val="100000"/>
              </a:lnSpc>
              <a:spcBef>
                <a:spcPts val="100"/>
              </a:spcBef>
            </a:pPr>
            <a:r>
              <a:rPr sz="1200" b="1" spc="-20" dirty="0">
                <a:latin typeface="Calibri"/>
                <a:cs typeface="Calibri"/>
              </a:rPr>
              <a:t>Read </a:t>
            </a:r>
            <a:r>
              <a:rPr sz="1200" b="1" dirty="0">
                <a:latin typeface="Calibri"/>
                <a:cs typeface="Calibri"/>
              </a:rPr>
              <a:t>Data</a:t>
            </a:r>
            <a:r>
              <a:rPr sz="1200" b="1" spc="-35" dirty="0">
                <a:latin typeface="Calibri"/>
                <a:cs typeface="Calibri"/>
              </a:rPr>
              <a:t> </a:t>
            </a:r>
            <a:r>
              <a:rPr sz="1200" b="1" spc="-50" dirty="0">
                <a:latin typeface="Calibri"/>
                <a:cs typeface="Calibri"/>
              </a:rPr>
              <a:t>C</a:t>
            </a:r>
            <a:endParaRPr sz="1200">
              <a:latin typeface="Calibri"/>
              <a:cs typeface="Calibri"/>
            </a:endParaRPr>
          </a:p>
        </p:txBody>
      </p:sp>
      <p:sp>
        <p:nvSpPr>
          <p:cNvPr id="24" name="object 24"/>
          <p:cNvSpPr txBox="1"/>
          <p:nvPr/>
        </p:nvSpPr>
        <p:spPr>
          <a:xfrm>
            <a:off x="604215" y="3499866"/>
            <a:ext cx="398145" cy="757555"/>
          </a:xfrm>
          <a:prstGeom prst="rect">
            <a:avLst/>
          </a:prstGeom>
        </p:spPr>
        <p:txBody>
          <a:bodyPr vert="horz" wrap="square" lIns="0" tIns="12700" rIns="0" bIns="0" rtlCol="0">
            <a:spAutoFit/>
          </a:bodyPr>
          <a:lstStyle/>
          <a:p>
            <a:pPr marL="12700" marR="5080">
              <a:lnSpc>
                <a:spcPct val="100000"/>
              </a:lnSpc>
              <a:spcBef>
                <a:spcPts val="100"/>
              </a:spcBef>
            </a:pPr>
            <a:r>
              <a:rPr sz="1200" spc="-10" dirty="0">
                <a:latin typeface="Calibri"/>
                <a:cs typeface="Calibri"/>
              </a:rPr>
              <a:t>Cont. Sigs.: </a:t>
            </a:r>
            <a:r>
              <a:rPr sz="1200" spc="-25" dirty="0">
                <a:latin typeface="Calibri"/>
                <a:cs typeface="Calibri"/>
              </a:rPr>
              <a:t>Op. </a:t>
            </a:r>
            <a:r>
              <a:rPr sz="1200" spc="-10" dirty="0">
                <a:latin typeface="Calibri"/>
                <a:cs typeface="Calibri"/>
              </a:rPr>
              <a:t>Select</a:t>
            </a:r>
            <a:endParaRPr sz="1200">
              <a:latin typeface="Calibri"/>
              <a:cs typeface="Calibri"/>
            </a:endParaRPr>
          </a:p>
        </p:txBody>
      </p:sp>
      <p:sp>
        <p:nvSpPr>
          <p:cNvPr id="25" name="object 25"/>
          <p:cNvSpPr txBox="1"/>
          <p:nvPr/>
        </p:nvSpPr>
        <p:spPr>
          <a:xfrm>
            <a:off x="604215" y="4231640"/>
            <a:ext cx="44577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alibri"/>
                <a:cs typeface="Calibri"/>
              </a:rPr>
              <a:t>[Ld/St]</a:t>
            </a:r>
            <a:endParaRPr sz="1200">
              <a:latin typeface="Calibri"/>
              <a:cs typeface="Calibri"/>
            </a:endParaRPr>
          </a:p>
        </p:txBody>
      </p:sp>
      <p:sp>
        <p:nvSpPr>
          <p:cNvPr id="26" name="object 26"/>
          <p:cNvSpPr txBox="1"/>
          <p:nvPr/>
        </p:nvSpPr>
        <p:spPr>
          <a:xfrm>
            <a:off x="582879" y="5174437"/>
            <a:ext cx="840740" cy="300355"/>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Memory</a:t>
            </a:r>
            <a:endParaRPr sz="1800">
              <a:latin typeface="Calibri"/>
              <a:cs typeface="Calibri"/>
            </a:endParaRPr>
          </a:p>
        </p:txBody>
      </p:sp>
      <p:sp>
        <p:nvSpPr>
          <p:cNvPr id="27" name="object 27"/>
          <p:cNvSpPr txBox="1"/>
          <p:nvPr/>
        </p:nvSpPr>
        <p:spPr>
          <a:xfrm>
            <a:off x="1036624" y="3148583"/>
            <a:ext cx="307975" cy="152400"/>
          </a:xfrm>
          <a:prstGeom prst="rect">
            <a:avLst/>
          </a:prstGeom>
        </p:spPr>
        <p:txBody>
          <a:bodyPr vert="horz" wrap="square" lIns="0" tIns="0" rIns="0" bIns="0" rtlCol="0">
            <a:spAutoFit/>
          </a:bodyPr>
          <a:lstStyle/>
          <a:p>
            <a:pPr>
              <a:lnSpc>
                <a:spcPts val="1140"/>
              </a:lnSpc>
            </a:pPr>
            <a:r>
              <a:rPr sz="1200" spc="-25" dirty="0">
                <a:solidFill>
                  <a:srgbClr val="FFFFFF"/>
                </a:solidFill>
                <a:latin typeface="Calibri"/>
                <a:cs typeface="Calibri"/>
              </a:rPr>
              <a:t>MUX</a:t>
            </a:r>
            <a:endParaRPr sz="1200">
              <a:latin typeface="Calibri"/>
              <a:cs typeface="Calibri"/>
            </a:endParaRPr>
          </a:p>
        </p:txBody>
      </p:sp>
      <p:grpSp>
        <p:nvGrpSpPr>
          <p:cNvPr id="28" name="object 28"/>
          <p:cNvGrpSpPr/>
          <p:nvPr/>
        </p:nvGrpSpPr>
        <p:grpSpPr>
          <a:xfrm>
            <a:off x="930528" y="2497708"/>
            <a:ext cx="424815" cy="1036955"/>
            <a:chOff x="930528" y="2497708"/>
            <a:chExt cx="424815" cy="1036955"/>
          </a:xfrm>
        </p:grpSpPr>
        <p:sp>
          <p:nvSpPr>
            <p:cNvPr id="29" name="object 29"/>
            <p:cNvSpPr/>
            <p:nvPr/>
          </p:nvSpPr>
          <p:spPr>
            <a:xfrm>
              <a:off x="930529" y="2497708"/>
              <a:ext cx="424815" cy="576580"/>
            </a:xfrm>
            <a:custGeom>
              <a:avLst/>
              <a:gdLst/>
              <a:ahLst/>
              <a:cxnLst/>
              <a:rect l="l" t="t" r="r" b="b"/>
              <a:pathLst>
                <a:path w="424815" h="576580">
                  <a:moveTo>
                    <a:pt x="76187" y="499745"/>
                  </a:moveTo>
                  <a:lnTo>
                    <a:pt x="44437" y="500075"/>
                  </a:lnTo>
                  <a:lnTo>
                    <a:pt x="38989" y="6096"/>
                  </a:lnTo>
                  <a:lnTo>
                    <a:pt x="26289" y="6350"/>
                  </a:lnTo>
                  <a:lnTo>
                    <a:pt x="31724" y="500202"/>
                  </a:lnTo>
                  <a:lnTo>
                    <a:pt x="0" y="500507"/>
                  </a:lnTo>
                  <a:lnTo>
                    <a:pt x="38938" y="576326"/>
                  </a:lnTo>
                  <a:lnTo>
                    <a:pt x="69761" y="512953"/>
                  </a:lnTo>
                  <a:lnTo>
                    <a:pt x="76187" y="499745"/>
                  </a:lnTo>
                  <a:close/>
                </a:path>
                <a:path w="424815" h="576580">
                  <a:moveTo>
                    <a:pt x="260591" y="493649"/>
                  </a:moveTo>
                  <a:lnTo>
                    <a:pt x="228841" y="493979"/>
                  </a:lnTo>
                  <a:lnTo>
                    <a:pt x="223393" y="0"/>
                  </a:lnTo>
                  <a:lnTo>
                    <a:pt x="210693" y="254"/>
                  </a:lnTo>
                  <a:lnTo>
                    <a:pt x="216128" y="494106"/>
                  </a:lnTo>
                  <a:lnTo>
                    <a:pt x="184404" y="494411"/>
                  </a:lnTo>
                  <a:lnTo>
                    <a:pt x="223342" y="570230"/>
                  </a:lnTo>
                  <a:lnTo>
                    <a:pt x="254165" y="506857"/>
                  </a:lnTo>
                  <a:lnTo>
                    <a:pt x="260426" y="493979"/>
                  </a:lnTo>
                  <a:lnTo>
                    <a:pt x="260591" y="493649"/>
                  </a:lnTo>
                  <a:close/>
                </a:path>
                <a:path w="424815" h="576580">
                  <a:moveTo>
                    <a:pt x="424307" y="493268"/>
                  </a:moveTo>
                  <a:lnTo>
                    <a:pt x="392557" y="493268"/>
                  </a:lnTo>
                  <a:lnTo>
                    <a:pt x="392557" y="126619"/>
                  </a:lnTo>
                  <a:lnTo>
                    <a:pt x="379857" y="126619"/>
                  </a:lnTo>
                  <a:lnTo>
                    <a:pt x="379857" y="493268"/>
                  </a:lnTo>
                  <a:lnTo>
                    <a:pt x="348107" y="493268"/>
                  </a:lnTo>
                  <a:lnTo>
                    <a:pt x="386207" y="569468"/>
                  </a:lnTo>
                  <a:lnTo>
                    <a:pt x="417957" y="505968"/>
                  </a:lnTo>
                  <a:lnTo>
                    <a:pt x="424307" y="493268"/>
                  </a:lnTo>
                  <a:close/>
                </a:path>
              </a:pathLst>
            </a:custGeom>
            <a:solidFill>
              <a:srgbClr val="4471C4"/>
            </a:solidFill>
          </p:spPr>
          <p:txBody>
            <a:bodyPr wrap="square" lIns="0" tIns="0" rIns="0" bIns="0" rtlCol="0"/>
            <a:lstStyle/>
            <a:p>
              <a:endParaRPr/>
            </a:p>
          </p:txBody>
        </p:sp>
        <p:pic>
          <p:nvPicPr>
            <p:cNvPr id="30" name="object 30"/>
            <p:cNvPicPr/>
            <p:nvPr/>
          </p:nvPicPr>
          <p:blipFill>
            <a:blip r:embed="rId3" cstate="print"/>
            <a:stretch>
              <a:fillRect/>
            </a:stretch>
          </p:blipFill>
          <p:spPr>
            <a:xfrm>
              <a:off x="1201305" y="3312159"/>
              <a:ext cx="75298" cy="222503"/>
            </a:xfrm>
            <a:prstGeom prst="rect">
              <a:avLst/>
            </a:prstGeom>
          </p:spPr>
        </p:pic>
        <p:sp>
          <p:nvSpPr>
            <p:cNvPr id="31" name="object 31"/>
            <p:cNvSpPr/>
            <p:nvPr/>
          </p:nvSpPr>
          <p:spPr>
            <a:xfrm>
              <a:off x="1223771" y="2645663"/>
              <a:ext cx="94615" cy="119380"/>
            </a:xfrm>
            <a:custGeom>
              <a:avLst/>
              <a:gdLst/>
              <a:ahLst/>
              <a:cxnLst/>
              <a:rect l="l" t="t" r="r" b="b"/>
              <a:pathLst>
                <a:path w="94615" h="119380">
                  <a:moveTo>
                    <a:pt x="94487" y="0"/>
                  </a:moveTo>
                  <a:lnTo>
                    <a:pt x="0" y="0"/>
                  </a:lnTo>
                  <a:lnTo>
                    <a:pt x="0" y="118872"/>
                  </a:lnTo>
                  <a:lnTo>
                    <a:pt x="94487" y="118872"/>
                  </a:lnTo>
                  <a:lnTo>
                    <a:pt x="94487" y="0"/>
                  </a:lnTo>
                  <a:close/>
                </a:path>
              </a:pathLst>
            </a:custGeom>
            <a:solidFill>
              <a:srgbClr val="FFFFFF"/>
            </a:solidFill>
          </p:spPr>
          <p:txBody>
            <a:bodyPr wrap="square" lIns="0" tIns="0" rIns="0" bIns="0" rtlCol="0"/>
            <a:lstStyle/>
            <a:p>
              <a:endParaRPr/>
            </a:p>
          </p:txBody>
        </p:sp>
        <p:sp>
          <p:nvSpPr>
            <p:cNvPr id="32" name="object 32"/>
            <p:cNvSpPr/>
            <p:nvPr/>
          </p:nvSpPr>
          <p:spPr>
            <a:xfrm>
              <a:off x="1223771" y="2645663"/>
              <a:ext cx="94615" cy="119380"/>
            </a:xfrm>
            <a:custGeom>
              <a:avLst/>
              <a:gdLst/>
              <a:ahLst/>
              <a:cxnLst/>
              <a:rect l="l" t="t" r="r" b="b"/>
              <a:pathLst>
                <a:path w="94615" h="119380">
                  <a:moveTo>
                    <a:pt x="0" y="118872"/>
                  </a:moveTo>
                  <a:lnTo>
                    <a:pt x="94487" y="118872"/>
                  </a:lnTo>
                  <a:lnTo>
                    <a:pt x="94487" y="0"/>
                  </a:lnTo>
                  <a:lnTo>
                    <a:pt x="0" y="0"/>
                  </a:lnTo>
                  <a:lnTo>
                    <a:pt x="0" y="118872"/>
                  </a:lnTo>
                  <a:close/>
                </a:path>
              </a:pathLst>
            </a:custGeom>
            <a:ln w="12700">
              <a:solidFill>
                <a:srgbClr val="FFFFFF"/>
              </a:solidFill>
            </a:ln>
          </p:spPr>
          <p:txBody>
            <a:bodyPr wrap="square" lIns="0" tIns="0" rIns="0" bIns="0" rtlCol="0"/>
            <a:lstStyle/>
            <a:p>
              <a:endParaRPr/>
            </a:p>
          </p:txBody>
        </p:sp>
      </p:grpSp>
      <p:sp>
        <p:nvSpPr>
          <p:cNvPr id="33" name="object 33"/>
          <p:cNvSpPr txBox="1"/>
          <p:nvPr/>
        </p:nvSpPr>
        <p:spPr>
          <a:xfrm>
            <a:off x="998982" y="3072383"/>
            <a:ext cx="436880" cy="254635"/>
          </a:xfrm>
          <a:prstGeom prst="rect">
            <a:avLst/>
          </a:prstGeom>
          <a:solidFill>
            <a:srgbClr val="4471C4"/>
          </a:solidFill>
          <a:ln w="12700">
            <a:solidFill>
              <a:srgbClr val="2E528F"/>
            </a:solidFill>
          </a:ln>
        </p:spPr>
        <p:txBody>
          <a:bodyPr vert="horz" wrap="square" lIns="0" tIns="38100" rIns="0" bIns="0" rtlCol="0">
            <a:spAutoFit/>
          </a:bodyPr>
          <a:lstStyle/>
          <a:p>
            <a:pPr marL="36830">
              <a:lnSpc>
                <a:spcPct val="100000"/>
              </a:lnSpc>
              <a:spcBef>
                <a:spcPts val="300"/>
              </a:spcBef>
            </a:pPr>
            <a:r>
              <a:rPr sz="1200" spc="-25" dirty="0">
                <a:solidFill>
                  <a:srgbClr val="FFFFFF"/>
                </a:solidFill>
                <a:latin typeface="Calibri"/>
                <a:cs typeface="Calibri"/>
              </a:rPr>
              <a:t>MUX</a:t>
            </a:r>
            <a:endParaRPr sz="1200">
              <a:latin typeface="Calibri"/>
              <a:cs typeface="Calibri"/>
            </a:endParaRPr>
          </a:p>
        </p:txBody>
      </p:sp>
      <p:sp>
        <p:nvSpPr>
          <p:cNvPr id="34" name="object 34"/>
          <p:cNvSpPr/>
          <p:nvPr/>
        </p:nvSpPr>
        <p:spPr>
          <a:xfrm>
            <a:off x="929005" y="2497708"/>
            <a:ext cx="262255" cy="576580"/>
          </a:xfrm>
          <a:custGeom>
            <a:avLst/>
            <a:gdLst/>
            <a:ahLst/>
            <a:cxnLst/>
            <a:rect l="l" t="t" r="r" b="b"/>
            <a:pathLst>
              <a:path w="262255" h="576580">
                <a:moveTo>
                  <a:pt x="76187" y="499745"/>
                </a:moveTo>
                <a:lnTo>
                  <a:pt x="44437" y="500075"/>
                </a:lnTo>
                <a:lnTo>
                  <a:pt x="38989" y="6096"/>
                </a:lnTo>
                <a:lnTo>
                  <a:pt x="26289" y="6350"/>
                </a:lnTo>
                <a:lnTo>
                  <a:pt x="31724" y="500202"/>
                </a:lnTo>
                <a:lnTo>
                  <a:pt x="0" y="500507"/>
                </a:lnTo>
                <a:lnTo>
                  <a:pt x="38938" y="576326"/>
                </a:lnTo>
                <a:lnTo>
                  <a:pt x="69761" y="512953"/>
                </a:lnTo>
                <a:lnTo>
                  <a:pt x="76187" y="499745"/>
                </a:lnTo>
                <a:close/>
              </a:path>
              <a:path w="262255" h="576580">
                <a:moveTo>
                  <a:pt x="262115" y="493649"/>
                </a:moveTo>
                <a:lnTo>
                  <a:pt x="230365" y="493979"/>
                </a:lnTo>
                <a:lnTo>
                  <a:pt x="224917" y="0"/>
                </a:lnTo>
                <a:lnTo>
                  <a:pt x="212217" y="254"/>
                </a:lnTo>
                <a:lnTo>
                  <a:pt x="217652" y="494106"/>
                </a:lnTo>
                <a:lnTo>
                  <a:pt x="185928" y="494411"/>
                </a:lnTo>
                <a:lnTo>
                  <a:pt x="224866" y="570230"/>
                </a:lnTo>
                <a:lnTo>
                  <a:pt x="255689" y="506857"/>
                </a:lnTo>
                <a:lnTo>
                  <a:pt x="261950" y="493979"/>
                </a:lnTo>
                <a:lnTo>
                  <a:pt x="262115" y="493649"/>
                </a:lnTo>
                <a:close/>
              </a:path>
            </a:pathLst>
          </a:custGeom>
          <a:solidFill>
            <a:srgbClr val="4471C4"/>
          </a:solidFill>
        </p:spPr>
        <p:txBody>
          <a:bodyPr wrap="square" lIns="0" tIns="0" rIns="0" bIns="0" rtlCol="0"/>
          <a:lstStyle/>
          <a:p>
            <a:endParaRPr/>
          </a:p>
        </p:txBody>
      </p:sp>
      <p:sp>
        <p:nvSpPr>
          <p:cNvPr id="35" name="object 35"/>
          <p:cNvSpPr txBox="1"/>
          <p:nvPr/>
        </p:nvSpPr>
        <p:spPr>
          <a:xfrm>
            <a:off x="828243" y="1935761"/>
            <a:ext cx="542290" cy="1099185"/>
          </a:xfrm>
          <a:prstGeom prst="rect">
            <a:avLst/>
          </a:prstGeom>
        </p:spPr>
        <p:txBody>
          <a:bodyPr vert="vert270" wrap="square" lIns="0" tIns="0" rIns="0" bIns="0" rtlCol="0">
            <a:spAutoFit/>
          </a:bodyPr>
          <a:lstStyle/>
          <a:p>
            <a:pPr marL="12700">
              <a:lnSpc>
                <a:spcPts val="1240"/>
              </a:lnSpc>
            </a:pPr>
            <a:r>
              <a:rPr sz="1200" b="1" dirty="0">
                <a:latin typeface="Calibri"/>
                <a:cs typeface="Calibri"/>
              </a:rPr>
              <a:t>WB/Mem</a:t>
            </a:r>
            <a:r>
              <a:rPr sz="1200" b="1" spc="-15" dirty="0">
                <a:latin typeface="Calibri"/>
                <a:cs typeface="Calibri"/>
              </a:rPr>
              <a:t> </a:t>
            </a:r>
            <a:r>
              <a:rPr sz="1200" b="1" spc="-25" dirty="0">
                <a:latin typeface="Calibri"/>
                <a:cs typeface="Calibri"/>
              </a:rPr>
              <a:t>Fwd</a:t>
            </a:r>
            <a:endParaRPr sz="1200">
              <a:latin typeface="Calibri"/>
              <a:cs typeface="Calibri"/>
            </a:endParaRPr>
          </a:p>
          <a:p>
            <a:pPr marL="56515" marR="5080" indent="-1905">
              <a:lnSpc>
                <a:spcPts val="1430"/>
              </a:lnSpc>
              <a:spcBef>
                <a:spcPts val="55"/>
              </a:spcBef>
            </a:pPr>
            <a:r>
              <a:rPr sz="1200" b="1" dirty="0">
                <a:latin typeface="Calibri"/>
                <a:cs typeface="Calibri"/>
              </a:rPr>
              <a:t>Mem/Mem</a:t>
            </a:r>
            <a:r>
              <a:rPr sz="1200" b="1" spc="-10" dirty="0">
                <a:latin typeface="Calibri"/>
                <a:cs typeface="Calibri"/>
              </a:rPr>
              <a:t> </a:t>
            </a:r>
            <a:r>
              <a:rPr sz="1200" b="1" spc="-25" dirty="0">
                <a:latin typeface="Calibri"/>
                <a:cs typeface="Calibri"/>
              </a:rPr>
              <a:t>Fwd </a:t>
            </a:r>
            <a:r>
              <a:rPr sz="1200" b="1" dirty="0">
                <a:latin typeface="Calibri"/>
                <a:cs typeface="Calibri"/>
              </a:rPr>
              <a:t>Addr</a:t>
            </a:r>
            <a:r>
              <a:rPr sz="1200" b="1" spc="-15" dirty="0">
                <a:latin typeface="Calibri"/>
                <a:cs typeface="Calibri"/>
              </a:rPr>
              <a:t> </a:t>
            </a:r>
            <a:r>
              <a:rPr sz="1200" b="1" dirty="0">
                <a:latin typeface="Calibri"/>
                <a:cs typeface="Calibri"/>
              </a:rPr>
              <a:t>Reg </a:t>
            </a:r>
            <a:r>
              <a:rPr sz="1200" b="1" spc="-50" dirty="0">
                <a:latin typeface="Calibri"/>
                <a:cs typeface="Calibri"/>
              </a:rPr>
              <a:t>A</a:t>
            </a:r>
            <a:endParaRPr sz="1200">
              <a:latin typeface="Calibri"/>
              <a:cs typeface="Calibri"/>
            </a:endParaRPr>
          </a:p>
        </p:txBody>
      </p:sp>
      <p:grpSp>
        <p:nvGrpSpPr>
          <p:cNvPr id="36" name="object 36"/>
          <p:cNvGrpSpPr/>
          <p:nvPr/>
        </p:nvGrpSpPr>
        <p:grpSpPr>
          <a:xfrm>
            <a:off x="1201305" y="2624327"/>
            <a:ext cx="962025" cy="910590"/>
            <a:chOff x="1201305" y="2624327"/>
            <a:chExt cx="962025" cy="910590"/>
          </a:xfrm>
        </p:grpSpPr>
        <p:sp>
          <p:nvSpPr>
            <p:cNvPr id="37" name="object 37"/>
            <p:cNvSpPr/>
            <p:nvPr/>
          </p:nvSpPr>
          <p:spPr>
            <a:xfrm>
              <a:off x="1278636" y="2624327"/>
              <a:ext cx="76200" cy="443230"/>
            </a:xfrm>
            <a:custGeom>
              <a:avLst/>
              <a:gdLst/>
              <a:ahLst/>
              <a:cxnLst/>
              <a:rect l="l" t="t" r="r" b="b"/>
              <a:pathLst>
                <a:path w="76200" h="443230">
                  <a:moveTo>
                    <a:pt x="31750" y="366649"/>
                  </a:moveTo>
                  <a:lnTo>
                    <a:pt x="0" y="366649"/>
                  </a:lnTo>
                  <a:lnTo>
                    <a:pt x="38100" y="442849"/>
                  </a:lnTo>
                  <a:lnTo>
                    <a:pt x="69850" y="379349"/>
                  </a:lnTo>
                  <a:lnTo>
                    <a:pt x="31750" y="379349"/>
                  </a:lnTo>
                  <a:lnTo>
                    <a:pt x="31750" y="366649"/>
                  </a:lnTo>
                  <a:close/>
                </a:path>
                <a:path w="76200" h="443230">
                  <a:moveTo>
                    <a:pt x="44450" y="0"/>
                  </a:moveTo>
                  <a:lnTo>
                    <a:pt x="31750" y="0"/>
                  </a:lnTo>
                  <a:lnTo>
                    <a:pt x="31750" y="379349"/>
                  </a:lnTo>
                  <a:lnTo>
                    <a:pt x="44450" y="379349"/>
                  </a:lnTo>
                  <a:lnTo>
                    <a:pt x="44450" y="0"/>
                  </a:lnTo>
                  <a:close/>
                </a:path>
                <a:path w="76200" h="443230">
                  <a:moveTo>
                    <a:pt x="76200" y="366649"/>
                  </a:moveTo>
                  <a:lnTo>
                    <a:pt x="44450" y="366649"/>
                  </a:lnTo>
                  <a:lnTo>
                    <a:pt x="44450" y="379349"/>
                  </a:lnTo>
                  <a:lnTo>
                    <a:pt x="69850" y="379349"/>
                  </a:lnTo>
                  <a:lnTo>
                    <a:pt x="76200" y="366649"/>
                  </a:lnTo>
                  <a:close/>
                </a:path>
              </a:pathLst>
            </a:custGeom>
            <a:solidFill>
              <a:srgbClr val="4471C4"/>
            </a:solidFill>
          </p:spPr>
          <p:txBody>
            <a:bodyPr wrap="square" lIns="0" tIns="0" rIns="0" bIns="0" rtlCol="0"/>
            <a:lstStyle/>
            <a:p>
              <a:endParaRPr/>
            </a:p>
          </p:txBody>
        </p:sp>
        <p:pic>
          <p:nvPicPr>
            <p:cNvPr id="38" name="object 38"/>
            <p:cNvPicPr/>
            <p:nvPr/>
          </p:nvPicPr>
          <p:blipFill>
            <a:blip r:embed="rId3" cstate="print"/>
            <a:stretch>
              <a:fillRect/>
            </a:stretch>
          </p:blipFill>
          <p:spPr>
            <a:xfrm>
              <a:off x="1201305" y="3312159"/>
              <a:ext cx="75298" cy="222503"/>
            </a:xfrm>
            <a:prstGeom prst="rect">
              <a:avLst/>
            </a:prstGeom>
          </p:spPr>
        </p:pic>
        <p:sp>
          <p:nvSpPr>
            <p:cNvPr id="39" name="object 39"/>
            <p:cNvSpPr/>
            <p:nvPr/>
          </p:nvSpPr>
          <p:spPr>
            <a:xfrm>
              <a:off x="1720596" y="3060191"/>
              <a:ext cx="436245" cy="254635"/>
            </a:xfrm>
            <a:custGeom>
              <a:avLst/>
              <a:gdLst/>
              <a:ahLst/>
              <a:cxnLst/>
              <a:rect l="l" t="t" r="r" b="b"/>
              <a:pathLst>
                <a:path w="436244" h="254635">
                  <a:moveTo>
                    <a:pt x="435863" y="0"/>
                  </a:moveTo>
                  <a:lnTo>
                    <a:pt x="0" y="0"/>
                  </a:lnTo>
                  <a:lnTo>
                    <a:pt x="0" y="254508"/>
                  </a:lnTo>
                  <a:lnTo>
                    <a:pt x="435863" y="254508"/>
                  </a:lnTo>
                  <a:lnTo>
                    <a:pt x="435863" y="0"/>
                  </a:lnTo>
                  <a:close/>
                </a:path>
              </a:pathLst>
            </a:custGeom>
            <a:solidFill>
              <a:srgbClr val="4471C4"/>
            </a:solidFill>
          </p:spPr>
          <p:txBody>
            <a:bodyPr wrap="square" lIns="0" tIns="0" rIns="0" bIns="0" rtlCol="0"/>
            <a:lstStyle/>
            <a:p>
              <a:endParaRPr/>
            </a:p>
          </p:txBody>
        </p:sp>
        <p:sp>
          <p:nvSpPr>
            <p:cNvPr id="40" name="object 40"/>
            <p:cNvSpPr/>
            <p:nvPr/>
          </p:nvSpPr>
          <p:spPr>
            <a:xfrm>
              <a:off x="1720596" y="3060191"/>
              <a:ext cx="436245" cy="254635"/>
            </a:xfrm>
            <a:custGeom>
              <a:avLst/>
              <a:gdLst/>
              <a:ahLst/>
              <a:cxnLst/>
              <a:rect l="l" t="t" r="r" b="b"/>
              <a:pathLst>
                <a:path w="436244" h="254635">
                  <a:moveTo>
                    <a:pt x="0" y="254508"/>
                  </a:moveTo>
                  <a:lnTo>
                    <a:pt x="435863" y="254508"/>
                  </a:lnTo>
                  <a:lnTo>
                    <a:pt x="435863" y="0"/>
                  </a:lnTo>
                  <a:lnTo>
                    <a:pt x="0" y="0"/>
                  </a:lnTo>
                  <a:lnTo>
                    <a:pt x="0" y="254508"/>
                  </a:lnTo>
                  <a:close/>
                </a:path>
              </a:pathLst>
            </a:custGeom>
            <a:ln w="12700">
              <a:solidFill>
                <a:srgbClr val="2E528F"/>
              </a:solidFill>
            </a:ln>
          </p:spPr>
          <p:txBody>
            <a:bodyPr wrap="square" lIns="0" tIns="0" rIns="0" bIns="0" rtlCol="0"/>
            <a:lstStyle/>
            <a:p>
              <a:endParaRPr/>
            </a:p>
          </p:txBody>
        </p:sp>
      </p:grpSp>
      <p:sp>
        <p:nvSpPr>
          <p:cNvPr id="41" name="object 41"/>
          <p:cNvSpPr txBox="1"/>
          <p:nvPr/>
        </p:nvSpPr>
        <p:spPr>
          <a:xfrm>
            <a:off x="1720595" y="3060192"/>
            <a:ext cx="436245" cy="254635"/>
          </a:xfrm>
          <a:prstGeom prst="rect">
            <a:avLst/>
          </a:prstGeom>
        </p:spPr>
        <p:txBody>
          <a:bodyPr vert="horz" wrap="square" lIns="0" tIns="36830" rIns="0" bIns="0" rtlCol="0">
            <a:spAutoFit/>
          </a:bodyPr>
          <a:lstStyle/>
          <a:p>
            <a:pPr marL="36830">
              <a:lnSpc>
                <a:spcPct val="100000"/>
              </a:lnSpc>
              <a:spcBef>
                <a:spcPts val="290"/>
              </a:spcBef>
            </a:pPr>
            <a:r>
              <a:rPr sz="1200" spc="-25" dirty="0">
                <a:solidFill>
                  <a:srgbClr val="FFFFFF"/>
                </a:solidFill>
                <a:latin typeface="Calibri"/>
                <a:cs typeface="Calibri"/>
              </a:rPr>
              <a:t>MUX</a:t>
            </a:r>
            <a:endParaRPr sz="1200">
              <a:latin typeface="Calibri"/>
              <a:cs typeface="Calibri"/>
            </a:endParaRPr>
          </a:p>
        </p:txBody>
      </p:sp>
      <p:grpSp>
        <p:nvGrpSpPr>
          <p:cNvPr id="42" name="object 42"/>
          <p:cNvGrpSpPr/>
          <p:nvPr/>
        </p:nvGrpSpPr>
        <p:grpSpPr>
          <a:xfrm>
            <a:off x="1651380" y="2483992"/>
            <a:ext cx="424815" cy="1038860"/>
            <a:chOff x="1651380" y="2483992"/>
            <a:chExt cx="424815" cy="1038860"/>
          </a:xfrm>
        </p:grpSpPr>
        <p:sp>
          <p:nvSpPr>
            <p:cNvPr id="43" name="object 43"/>
            <p:cNvSpPr/>
            <p:nvPr/>
          </p:nvSpPr>
          <p:spPr>
            <a:xfrm>
              <a:off x="1651381" y="2483992"/>
              <a:ext cx="424815" cy="577850"/>
            </a:xfrm>
            <a:custGeom>
              <a:avLst/>
              <a:gdLst/>
              <a:ahLst/>
              <a:cxnLst/>
              <a:rect l="l" t="t" r="r" b="b"/>
              <a:pathLst>
                <a:path w="424814" h="577850">
                  <a:moveTo>
                    <a:pt x="76200" y="501269"/>
                  </a:moveTo>
                  <a:lnTo>
                    <a:pt x="44437" y="501599"/>
                  </a:lnTo>
                  <a:lnTo>
                    <a:pt x="38989" y="7620"/>
                  </a:lnTo>
                  <a:lnTo>
                    <a:pt x="26289" y="7874"/>
                  </a:lnTo>
                  <a:lnTo>
                    <a:pt x="31724" y="501726"/>
                  </a:lnTo>
                  <a:lnTo>
                    <a:pt x="0" y="502031"/>
                  </a:lnTo>
                  <a:lnTo>
                    <a:pt x="38989" y="577850"/>
                  </a:lnTo>
                  <a:lnTo>
                    <a:pt x="69773" y="514477"/>
                  </a:lnTo>
                  <a:lnTo>
                    <a:pt x="76200" y="501269"/>
                  </a:lnTo>
                  <a:close/>
                </a:path>
                <a:path w="424814" h="577850">
                  <a:moveTo>
                    <a:pt x="260604" y="493649"/>
                  </a:moveTo>
                  <a:lnTo>
                    <a:pt x="228841" y="493979"/>
                  </a:lnTo>
                  <a:lnTo>
                    <a:pt x="223393" y="0"/>
                  </a:lnTo>
                  <a:lnTo>
                    <a:pt x="210693" y="254"/>
                  </a:lnTo>
                  <a:lnTo>
                    <a:pt x="216128" y="494106"/>
                  </a:lnTo>
                  <a:lnTo>
                    <a:pt x="184404" y="494411"/>
                  </a:lnTo>
                  <a:lnTo>
                    <a:pt x="223393" y="570230"/>
                  </a:lnTo>
                  <a:lnTo>
                    <a:pt x="254177" y="506857"/>
                  </a:lnTo>
                  <a:lnTo>
                    <a:pt x="260604" y="493649"/>
                  </a:lnTo>
                  <a:close/>
                </a:path>
                <a:path w="424814" h="577850">
                  <a:moveTo>
                    <a:pt x="424307" y="494792"/>
                  </a:moveTo>
                  <a:lnTo>
                    <a:pt x="392557" y="494792"/>
                  </a:lnTo>
                  <a:lnTo>
                    <a:pt x="392557" y="128143"/>
                  </a:lnTo>
                  <a:lnTo>
                    <a:pt x="379857" y="128143"/>
                  </a:lnTo>
                  <a:lnTo>
                    <a:pt x="379857" y="494792"/>
                  </a:lnTo>
                  <a:lnTo>
                    <a:pt x="348107" y="494792"/>
                  </a:lnTo>
                  <a:lnTo>
                    <a:pt x="386207" y="570992"/>
                  </a:lnTo>
                  <a:lnTo>
                    <a:pt x="417957" y="507492"/>
                  </a:lnTo>
                  <a:lnTo>
                    <a:pt x="424307" y="494792"/>
                  </a:lnTo>
                  <a:close/>
                </a:path>
              </a:pathLst>
            </a:custGeom>
            <a:solidFill>
              <a:srgbClr val="4471C4"/>
            </a:solidFill>
          </p:spPr>
          <p:txBody>
            <a:bodyPr wrap="square" lIns="0" tIns="0" rIns="0" bIns="0" rtlCol="0"/>
            <a:lstStyle/>
            <a:p>
              <a:endParaRPr/>
            </a:p>
          </p:txBody>
        </p:sp>
        <p:pic>
          <p:nvPicPr>
            <p:cNvPr id="44" name="object 44"/>
            <p:cNvPicPr/>
            <p:nvPr/>
          </p:nvPicPr>
          <p:blipFill>
            <a:blip r:embed="rId4" cstate="print"/>
            <a:stretch>
              <a:fillRect/>
            </a:stretch>
          </p:blipFill>
          <p:spPr>
            <a:xfrm>
              <a:off x="1922144" y="3299967"/>
              <a:ext cx="75311" cy="222504"/>
            </a:xfrm>
            <a:prstGeom prst="rect">
              <a:avLst/>
            </a:prstGeom>
          </p:spPr>
        </p:pic>
      </p:grpSp>
      <p:sp>
        <p:nvSpPr>
          <p:cNvPr id="45" name="object 45"/>
          <p:cNvSpPr txBox="1"/>
          <p:nvPr/>
        </p:nvSpPr>
        <p:spPr>
          <a:xfrm>
            <a:off x="1549653" y="1965352"/>
            <a:ext cx="541655" cy="1057275"/>
          </a:xfrm>
          <a:prstGeom prst="rect">
            <a:avLst/>
          </a:prstGeom>
        </p:spPr>
        <p:txBody>
          <a:bodyPr vert="vert270" wrap="square" lIns="0" tIns="0" rIns="0" bIns="0" rtlCol="0">
            <a:spAutoFit/>
          </a:bodyPr>
          <a:lstStyle/>
          <a:p>
            <a:pPr marL="13335">
              <a:lnSpc>
                <a:spcPts val="1160"/>
              </a:lnSpc>
            </a:pPr>
            <a:r>
              <a:rPr sz="1200" b="1" dirty="0">
                <a:latin typeface="Calibri"/>
                <a:cs typeface="Calibri"/>
              </a:rPr>
              <a:t>WB/Mem</a:t>
            </a:r>
            <a:r>
              <a:rPr sz="1200" b="1" spc="-15" dirty="0">
                <a:latin typeface="Calibri"/>
                <a:cs typeface="Calibri"/>
              </a:rPr>
              <a:t> </a:t>
            </a:r>
            <a:r>
              <a:rPr sz="1200" b="1" spc="-25" dirty="0">
                <a:latin typeface="Calibri"/>
                <a:cs typeface="Calibri"/>
              </a:rPr>
              <a:t>Fwd</a:t>
            </a:r>
            <a:endParaRPr sz="1200">
              <a:latin typeface="Calibri"/>
              <a:cs typeface="Calibri"/>
            </a:endParaRPr>
          </a:p>
          <a:p>
            <a:pPr marL="12700">
              <a:lnSpc>
                <a:spcPts val="1360"/>
              </a:lnSpc>
            </a:pPr>
            <a:r>
              <a:rPr sz="1200" b="1" dirty="0">
                <a:latin typeface="Calibri"/>
                <a:cs typeface="Calibri"/>
              </a:rPr>
              <a:t>Mem/Mem</a:t>
            </a:r>
            <a:r>
              <a:rPr sz="1200" b="1" spc="-10" dirty="0">
                <a:latin typeface="Calibri"/>
                <a:cs typeface="Calibri"/>
              </a:rPr>
              <a:t> </a:t>
            </a:r>
            <a:r>
              <a:rPr sz="1200" b="1" spc="-25" dirty="0">
                <a:latin typeface="Calibri"/>
                <a:cs typeface="Calibri"/>
              </a:rPr>
              <a:t>Fwd</a:t>
            </a:r>
            <a:endParaRPr sz="1200">
              <a:latin typeface="Calibri"/>
              <a:cs typeface="Calibri"/>
            </a:endParaRPr>
          </a:p>
          <a:p>
            <a:pPr marL="56515">
              <a:lnSpc>
                <a:spcPct val="100000"/>
              </a:lnSpc>
              <a:spcBef>
                <a:spcPts val="140"/>
              </a:spcBef>
            </a:pPr>
            <a:r>
              <a:rPr sz="1200" b="1" dirty="0">
                <a:latin typeface="Calibri"/>
                <a:cs typeface="Calibri"/>
              </a:rPr>
              <a:t>Data</a:t>
            </a:r>
            <a:r>
              <a:rPr sz="1200" b="1" spc="-35" dirty="0">
                <a:latin typeface="Calibri"/>
                <a:cs typeface="Calibri"/>
              </a:rPr>
              <a:t> </a:t>
            </a:r>
            <a:r>
              <a:rPr sz="1200" b="1" dirty="0">
                <a:latin typeface="Calibri"/>
                <a:cs typeface="Calibri"/>
              </a:rPr>
              <a:t>Reg</a:t>
            </a:r>
            <a:r>
              <a:rPr sz="1200" b="1" spc="-30" dirty="0">
                <a:latin typeface="Calibri"/>
                <a:cs typeface="Calibri"/>
              </a:rPr>
              <a:t> </a:t>
            </a:r>
            <a:r>
              <a:rPr sz="1200" b="1" spc="-50" dirty="0">
                <a:latin typeface="Calibri"/>
                <a:cs typeface="Calibri"/>
              </a:rPr>
              <a:t>B</a:t>
            </a:r>
            <a:endParaRPr sz="1200">
              <a:latin typeface="Calibri"/>
              <a:cs typeface="Calibri"/>
            </a:endParaRPr>
          </a:p>
        </p:txBody>
      </p:sp>
      <p:grpSp>
        <p:nvGrpSpPr>
          <p:cNvPr id="46" name="object 46"/>
          <p:cNvGrpSpPr/>
          <p:nvPr/>
        </p:nvGrpSpPr>
        <p:grpSpPr>
          <a:xfrm>
            <a:off x="4666234" y="3732021"/>
            <a:ext cx="739775" cy="1711960"/>
            <a:chOff x="4666234" y="3732021"/>
            <a:chExt cx="739775" cy="1711960"/>
          </a:xfrm>
        </p:grpSpPr>
        <p:sp>
          <p:nvSpPr>
            <p:cNvPr id="47" name="object 47"/>
            <p:cNvSpPr/>
            <p:nvPr/>
          </p:nvSpPr>
          <p:spPr>
            <a:xfrm>
              <a:off x="4672584" y="3738371"/>
              <a:ext cx="727075" cy="1699260"/>
            </a:xfrm>
            <a:custGeom>
              <a:avLst/>
              <a:gdLst/>
              <a:ahLst/>
              <a:cxnLst/>
              <a:rect l="l" t="t" r="r" b="b"/>
              <a:pathLst>
                <a:path w="727075" h="1699260">
                  <a:moveTo>
                    <a:pt x="726948" y="0"/>
                  </a:moveTo>
                  <a:lnTo>
                    <a:pt x="0" y="0"/>
                  </a:lnTo>
                  <a:lnTo>
                    <a:pt x="0" y="1699259"/>
                  </a:lnTo>
                  <a:lnTo>
                    <a:pt x="726948" y="1699259"/>
                  </a:lnTo>
                  <a:lnTo>
                    <a:pt x="726948" y="0"/>
                  </a:lnTo>
                  <a:close/>
                </a:path>
              </a:pathLst>
            </a:custGeom>
            <a:solidFill>
              <a:srgbClr val="4471C4"/>
            </a:solidFill>
          </p:spPr>
          <p:txBody>
            <a:bodyPr wrap="square" lIns="0" tIns="0" rIns="0" bIns="0" rtlCol="0"/>
            <a:lstStyle/>
            <a:p>
              <a:endParaRPr/>
            </a:p>
          </p:txBody>
        </p:sp>
        <p:sp>
          <p:nvSpPr>
            <p:cNvPr id="48" name="object 48"/>
            <p:cNvSpPr/>
            <p:nvPr/>
          </p:nvSpPr>
          <p:spPr>
            <a:xfrm>
              <a:off x="4672584" y="3738371"/>
              <a:ext cx="727075" cy="1699260"/>
            </a:xfrm>
            <a:custGeom>
              <a:avLst/>
              <a:gdLst/>
              <a:ahLst/>
              <a:cxnLst/>
              <a:rect l="l" t="t" r="r" b="b"/>
              <a:pathLst>
                <a:path w="727075" h="1699260">
                  <a:moveTo>
                    <a:pt x="0" y="1699259"/>
                  </a:moveTo>
                  <a:lnTo>
                    <a:pt x="726948" y="1699259"/>
                  </a:lnTo>
                  <a:lnTo>
                    <a:pt x="726948" y="0"/>
                  </a:lnTo>
                  <a:lnTo>
                    <a:pt x="0" y="0"/>
                  </a:lnTo>
                  <a:lnTo>
                    <a:pt x="0" y="1699259"/>
                  </a:lnTo>
                  <a:close/>
                </a:path>
              </a:pathLst>
            </a:custGeom>
            <a:ln w="12700">
              <a:solidFill>
                <a:srgbClr val="2E528F"/>
              </a:solidFill>
            </a:ln>
          </p:spPr>
          <p:txBody>
            <a:bodyPr wrap="square" lIns="0" tIns="0" rIns="0" bIns="0" rtlCol="0"/>
            <a:lstStyle/>
            <a:p>
              <a:endParaRPr/>
            </a:p>
          </p:txBody>
        </p:sp>
      </p:grpSp>
      <p:sp>
        <p:nvSpPr>
          <p:cNvPr id="49" name="object 49"/>
          <p:cNvSpPr txBox="1"/>
          <p:nvPr/>
        </p:nvSpPr>
        <p:spPr>
          <a:xfrm>
            <a:off x="530453" y="5426455"/>
            <a:ext cx="8615045" cy="1373505"/>
          </a:xfrm>
          <a:prstGeom prst="rect">
            <a:avLst/>
          </a:prstGeom>
        </p:spPr>
        <p:txBody>
          <a:bodyPr vert="horz" wrap="square" lIns="0" tIns="12700" rIns="0" bIns="0" rtlCol="0">
            <a:spAutoFit/>
          </a:bodyPr>
          <a:lstStyle/>
          <a:p>
            <a:pPr marL="385445" algn="ctr">
              <a:lnSpc>
                <a:spcPts val="2065"/>
              </a:lnSpc>
              <a:spcBef>
                <a:spcPts val="100"/>
              </a:spcBef>
            </a:pPr>
            <a:r>
              <a:rPr sz="1800" spc="-10" dirty="0">
                <a:latin typeface="Calibri"/>
                <a:cs typeface="Calibri"/>
              </a:rPr>
              <a:t>Cache</a:t>
            </a:r>
            <a:endParaRPr sz="1800">
              <a:latin typeface="Calibri"/>
              <a:cs typeface="Calibri"/>
            </a:endParaRPr>
          </a:p>
          <a:p>
            <a:pPr marL="12700" marR="5080">
              <a:lnSpc>
                <a:spcPts val="2880"/>
              </a:lnSpc>
            </a:pPr>
            <a:r>
              <a:rPr sz="2400" spc="-10" dirty="0">
                <a:latin typeface="Calibri"/>
                <a:cs typeface="Calibri"/>
              </a:rPr>
              <a:t>Non-</a:t>
            </a:r>
            <a:r>
              <a:rPr sz="2400" dirty="0">
                <a:latin typeface="Calibri"/>
                <a:cs typeface="Calibri"/>
              </a:rPr>
              <a:t>temporal</a:t>
            </a:r>
            <a:r>
              <a:rPr sz="2400" spc="-30" dirty="0">
                <a:latin typeface="Calibri"/>
                <a:cs typeface="Calibri"/>
              </a:rPr>
              <a:t> </a:t>
            </a:r>
            <a:r>
              <a:rPr sz="2400" dirty="0">
                <a:latin typeface="Calibri"/>
                <a:cs typeface="Calibri"/>
              </a:rPr>
              <a:t>Store:</a:t>
            </a:r>
            <a:r>
              <a:rPr sz="2400" spc="-50" dirty="0">
                <a:latin typeface="Calibri"/>
                <a:cs typeface="Calibri"/>
              </a:rPr>
              <a:t> </a:t>
            </a:r>
            <a:r>
              <a:rPr sz="2400" dirty="0">
                <a:latin typeface="Calibri"/>
                <a:cs typeface="Calibri"/>
              </a:rPr>
              <a:t>Acts</a:t>
            </a:r>
            <a:r>
              <a:rPr sz="2400" spc="-50" dirty="0">
                <a:latin typeface="Calibri"/>
                <a:cs typeface="Calibri"/>
              </a:rPr>
              <a:t> </a:t>
            </a:r>
            <a:r>
              <a:rPr sz="2400" dirty="0">
                <a:latin typeface="Calibri"/>
                <a:cs typeface="Calibri"/>
              </a:rPr>
              <a:t>like</a:t>
            </a:r>
            <a:r>
              <a:rPr sz="2400" spc="-55" dirty="0">
                <a:latin typeface="Calibri"/>
                <a:cs typeface="Calibri"/>
              </a:rPr>
              <a:t> </a:t>
            </a:r>
            <a:r>
              <a:rPr sz="2400" spc="-10" dirty="0">
                <a:latin typeface="Calibri"/>
                <a:cs typeface="Calibri"/>
              </a:rPr>
              <a:t>no-write-allocate+write-</a:t>
            </a:r>
            <a:r>
              <a:rPr sz="2400" dirty="0">
                <a:latin typeface="Calibri"/>
                <a:cs typeface="Calibri"/>
              </a:rPr>
              <a:t>through</a:t>
            </a:r>
            <a:r>
              <a:rPr sz="2400" spc="-60" dirty="0">
                <a:latin typeface="Calibri"/>
                <a:cs typeface="Calibri"/>
              </a:rPr>
              <a:t> </a:t>
            </a:r>
            <a:r>
              <a:rPr sz="2400" dirty="0">
                <a:latin typeface="Calibri"/>
                <a:cs typeface="Calibri"/>
              </a:rPr>
              <a:t>even</a:t>
            </a:r>
            <a:r>
              <a:rPr sz="2400" spc="-20" dirty="0">
                <a:latin typeface="Calibri"/>
                <a:cs typeface="Calibri"/>
              </a:rPr>
              <a:t> </a:t>
            </a:r>
            <a:r>
              <a:rPr sz="2400" spc="-25" dirty="0">
                <a:latin typeface="Calibri"/>
                <a:cs typeface="Calibri"/>
              </a:rPr>
              <a:t>if </a:t>
            </a:r>
            <a:r>
              <a:rPr sz="2400" spc="-10" dirty="0">
                <a:latin typeface="Calibri"/>
                <a:cs typeface="Calibri"/>
              </a:rPr>
              <a:t>write-allocate+write-</a:t>
            </a:r>
            <a:r>
              <a:rPr sz="2400" dirty="0">
                <a:latin typeface="Calibri"/>
                <a:cs typeface="Calibri"/>
              </a:rPr>
              <a:t>back</a:t>
            </a:r>
            <a:r>
              <a:rPr sz="2400" spc="-70" dirty="0">
                <a:latin typeface="Calibri"/>
                <a:cs typeface="Calibri"/>
              </a:rPr>
              <a:t> </a:t>
            </a:r>
            <a:r>
              <a:rPr sz="2400" dirty="0">
                <a:latin typeface="Calibri"/>
                <a:cs typeface="Calibri"/>
              </a:rPr>
              <a:t>for</a:t>
            </a:r>
            <a:r>
              <a:rPr sz="2400" spc="-10" dirty="0">
                <a:latin typeface="Calibri"/>
                <a:cs typeface="Calibri"/>
              </a:rPr>
              <a:t> </a:t>
            </a:r>
            <a:r>
              <a:rPr sz="2400" dirty="0">
                <a:latin typeface="Calibri"/>
                <a:cs typeface="Calibri"/>
              </a:rPr>
              <a:t>rest</a:t>
            </a:r>
            <a:r>
              <a:rPr sz="2400" spc="-15" dirty="0">
                <a:latin typeface="Calibri"/>
                <a:cs typeface="Calibri"/>
              </a:rPr>
              <a:t> </a:t>
            </a:r>
            <a:r>
              <a:rPr sz="2400" dirty="0">
                <a:latin typeface="Calibri"/>
                <a:cs typeface="Calibri"/>
              </a:rPr>
              <a:t>of</a:t>
            </a:r>
            <a:r>
              <a:rPr sz="2400" spc="-10" dirty="0">
                <a:latin typeface="Calibri"/>
                <a:cs typeface="Calibri"/>
              </a:rPr>
              <a:t> cache.</a:t>
            </a:r>
            <a:endParaRPr sz="2400">
              <a:latin typeface="Calibri"/>
              <a:cs typeface="Calibri"/>
            </a:endParaRPr>
          </a:p>
          <a:p>
            <a:pPr marL="12700">
              <a:lnSpc>
                <a:spcPts val="2785"/>
              </a:lnSpc>
            </a:pPr>
            <a:r>
              <a:rPr sz="2400" b="1" dirty="0">
                <a:latin typeface="Calibri"/>
                <a:cs typeface="Calibri"/>
              </a:rPr>
              <a:t>When</a:t>
            </a:r>
            <a:r>
              <a:rPr sz="2400" b="1" spc="-45" dirty="0">
                <a:latin typeface="Calibri"/>
                <a:cs typeface="Calibri"/>
              </a:rPr>
              <a:t> </a:t>
            </a:r>
            <a:r>
              <a:rPr sz="2400" b="1" dirty="0">
                <a:latin typeface="Calibri"/>
                <a:cs typeface="Calibri"/>
              </a:rPr>
              <a:t>would</a:t>
            </a:r>
            <a:r>
              <a:rPr sz="2400" b="1" spc="-50" dirty="0">
                <a:latin typeface="Calibri"/>
                <a:cs typeface="Calibri"/>
              </a:rPr>
              <a:t> </a:t>
            </a:r>
            <a:r>
              <a:rPr sz="2400" b="1" dirty="0">
                <a:latin typeface="Calibri"/>
                <a:cs typeface="Calibri"/>
              </a:rPr>
              <a:t>you</a:t>
            </a:r>
            <a:r>
              <a:rPr sz="2400" b="1" spc="-55" dirty="0">
                <a:latin typeface="Calibri"/>
                <a:cs typeface="Calibri"/>
              </a:rPr>
              <a:t> </a:t>
            </a:r>
            <a:r>
              <a:rPr sz="2400" b="1" dirty="0">
                <a:latin typeface="Calibri"/>
                <a:cs typeface="Calibri"/>
              </a:rPr>
              <a:t>use</a:t>
            </a:r>
            <a:r>
              <a:rPr sz="2400" b="1" spc="-35" dirty="0">
                <a:latin typeface="Calibri"/>
                <a:cs typeface="Calibri"/>
              </a:rPr>
              <a:t> </a:t>
            </a:r>
            <a:r>
              <a:rPr sz="2400" b="1" dirty="0">
                <a:latin typeface="Calibri"/>
                <a:cs typeface="Calibri"/>
              </a:rPr>
              <a:t>a</a:t>
            </a:r>
            <a:r>
              <a:rPr sz="2400" b="1" spc="-35" dirty="0">
                <a:latin typeface="Calibri"/>
                <a:cs typeface="Calibri"/>
              </a:rPr>
              <a:t> </a:t>
            </a:r>
            <a:r>
              <a:rPr sz="2400" b="1" spc="-10" dirty="0">
                <a:latin typeface="Calibri"/>
                <a:cs typeface="Calibri"/>
              </a:rPr>
              <a:t>non-</a:t>
            </a:r>
            <a:r>
              <a:rPr sz="2400" b="1" dirty="0">
                <a:latin typeface="Calibri"/>
                <a:cs typeface="Calibri"/>
              </a:rPr>
              <a:t>temporal</a:t>
            </a:r>
            <a:r>
              <a:rPr sz="2400" b="1" spc="-55" dirty="0">
                <a:latin typeface="Calibri"/>
                <a:cs typeface="Calibri"/>
              </a:rPr>
              <a:t> </a:t>
            </a:r>
            <a:r>
              <a:rPr sz="2400" b="1" dirty="0">
                <a:latin typeface="Calibri"/>
                <a:cs typeface="Calibri"/>
              </a:rPr>
              <a:t>store</a:t>
            </a:r>
            <a:r>
              <a:rPr sz="2400" b="1" spc="-45" dirty="0">
                <a:latin typeface="Calibri"/>
                <a:cs typeface="Calibri"/>
              </a:rPr>
              <a:t> </a:t>
            </a:r>
            <a:r>
              <a:rPr sz="2400" b="1" spc="-10" dirty="0">
                <a:latin typeface="Calibri"/>
                <a:cs typeface="Calibri"/>
              </a:rPr>
              <a:t>instruction?</a:t>
            </a:r>
            <a:endParaRPr sz="2400">
              <a:latin typeface="Calibri"/>
              <a:cs typeface="Calibri"/>
            </a:endParaRPr>
          </a:p>
        </p:txBody>
      </p:sp>
      <p:grpSp>
        <p:nvGrpSpPr>
          <p:cNvPr id="50" name="object 50"/>
          <p:cNvGrpSpPr/>
          <p:nvPr/>
        </p:nvGrpSpPr>
        <p:grpSpPr>
          <a:xfrm>
            <a:off x="1530350" y="2585973"/>
            <a:ext cx="9046210" cy="1763395"/>
            <a:chOff x="1530350" y="2585973"/>
            <a:chExt cx="9046210" cy="1763395"/>
          </a:xfrm>
        </p:grpSpPr>
        <p:sp>
          <p:nvSpPr>
            <p:cNvPr id="51" name="object 51"/>
            <p:cNvSpPr/>
            <p:nvPr/>
          </p:nvSpPr>
          <p:spPr>
            <a:xfrm>
              <a:off x="2929127" y="2592323"/>
              <a:ext cx="1440180" cy="727075"/>
            </a:xfrm>
            <a:custGeom>
              <a:avLst/>
              <a:gdLst/>
              <a:ahLst/>
              <a:cxnLst/>
              <a:rect l="l" t="t" r="r" b="b"/>
              <a:pathLst>
                <a:path w="1440179" h="727075">
                  <a:moveTo>
                    <a:pt x="1440179" y="0"/>
                  </a:moveTo>
                  <a:lnTo>
                    <a:pt x="0" y="0"/>
                  </a:lnTo>
                  <a:lnTo>
                    <a:pt x="0" y="726948"/>
                  </a:lnTo>
                  <a:lnTo>
                    <a:pt x="1440179" y="726948"/>
                  </a:lnTo>
                  <a:lnTo>
                    <a:pt x="1440179" y="0"/>
                  </a:lnTo>
                  <a:close/>
                </a:path>
              </a:pathLst>
            </a:custGeom>
            <a:solidFill>
              <a:srgbClr val="4471C4"/>
            </a:solidFill>
          </p:spPr>
          <p:txBody>
            <a:bodyPr wrap="square" lIns="0" tIns="0" rIns="0" bIns="0" rtlCol="0"/>
            <a:lstStyle/>
            <a:p>
              <a:endParaRPr/>
            </a:p>
          </p:txBody>
        </p:sp>
        <p:sp>
          <p:nvSpPr>
            <p:cNvPr id="52" name="object 52"/>
            <p:cNvSpPr/>
            <p:nvPr/>
          </p:nvSpPr>
          <p:spPr>
            <a:xfrm>
              <a:off x="2929127" y="2592323"/>
              <a:ext cx="1440180" cy="727075"/>
            </a:xfrm>
            <a:custGeom>
              <a:avLst/>
              <a:gdLst/>
              <a:ahLst/>
              <a:cxnLst/>
              <a:rect l="l" t="t" r="r" b="b"/>
              <a:pathLst>
                <a:path w="1440179" h="727075">
                  <a:moveTo>
                    <a:pt x="0" y="726948"/>
                  </a:moveTo>
                  <a:lnTo>
                    <a:pt x="1440179" y="726948"/>
                  </a:lnTo>
                  <a:lnTo>
                    <a:pt x="1440179" y="0"/>
                  </a:lnTo>
                  <a:lnTo>
                    <a:pt x="0" y="0"/>
                  </a:lnTo>
                  <a:lnTo>
                    <a:pt x="0" y="726948"/>
                  </a:lnTo>
                  <a:close/>
                </a:path>
              </a:pathLst>
            </a:custGeom>
            <a:ln w="12700">
              <a:solidFill>
                <a:srgbClr val="2E528F"/>
              </a:solidFill>
            </a:ln>
          </p:spPr>
          <p:txBody>
            <a:bodyPr wrap="square" lIns="0" tIns="0" rIns="0" bIns="0" rtlCol="0"/>
            <a:lstStyle/>
            <a:p>
              <a:endParaRPr/>
            </a:p>
          </p:txBody>
        </p:sp>
        <p:sp>
          <p:nvSpPr>
            <p:cNvPr id="53" name="object 53"/>
            <p:cNvSpPr/>
            <p:nvPr/>
          </p:nvSpPr>
          <p:spPr>
            <a:xfrm>
              <a:off x="2924555" y="2595371"/>
              <a:ext cx="368935" cy="723900"/>
            </a:xfrm>
            <a:custGeom>
              <a:avLst/>
              <a:gdLst/>
              <a:ahLst/>
              <a:cxnLst/>
              <a:rect l="l" t="t" r="r" b="b"/>
              <a:pathLst>
                <a:path w="368935" h="723900">
                  <a:moveTo>
                    <a:pt x="368807" y="0"/>
                  </a:moveTo>
                  <a:lnTo>
                    <a:pt x="0" y="0"/>
                  </a:lnTo>
                  <a:lnTo>
                    <a:pt x="0" y="723900"/>
                  </a:lnTo>
                  <a:lnTo>
                    <a:pt x="368807" y="723900"/>
                  </a:lnTo>
                  <a:lnTo>
                    <a:pt x="368807" y="0"/>
                  </a:lnTo>
                  <a:close/>
                </a:path>
              </a:pathLst>
            </a:custGeom>
            <a:solidFill>
              <a:srgbClr val="4471C4"/>
            </a:solidFill>
          </p:spPr>
          <p:txBody>
            <a:bodyPr wrap="square" lIns="0" tIns="0" rIns="0" bIns="0" rtlCol="0"/>
            <a:lstStyle/>
            <a:p>
              <a:endParaRPr/>
            </a:p>
          </p:txBody>
        </p:sp>
        <p:sp>
          <p:nvSpPr>
            <p:cNvPr id="54" name="object 54"/>
            <p:cNvSpPr/>
            <p:nvPr/>
          </p:nvSpPr>
          <p:spPr>
            <a:xfrm>
              <a:off x="2924555" y="2592323"/>
              <a:ext cx="1103630" cy="727075"/>
            </a:xfrm>
            <a:custGeom>
              <a:avLst/>
              <a:gdLst/>
              <a:ahLst/>
              <a:cxnLst/>
              <a:rect l="l" t="t" r="r" b="b"/>
              <a:pathLst>
                <a:path w="1103629" h="727075">
                  <a:moveTo>
                    <a:pt x="0" y="726948"/>
                  </a:moveTo>
                  <a:lnTo>
                    <a:pt x="368807" y="726948"/>
                  </a:lnTo>
                  <a:lnTo>
                    <a:pt x="368807" y="3048"/>
                  </a:lnTo>
                  <a:lnTo>
                    <a:pt x="0" y="3048"/>
                  </a:lnTo>
                  <a:lnTo>
                    <a:pt x="0" y="726948"/>
                  </a:lnTo>
                  <a:close/>
                </a:path>
                <a:path w="1103629" h="727075">
                  <a:moveTo>
                    <a:pt x="365759" y="723900"/>
                  </a:moveTo>
                  <a:lnTo>
                    <a:pt x="734568" y="723900"/>
                  </a:lnTo>
                  <a:lnTo>
                    <a:pt x="734568" y="0"/>
                  </a:lnTo>
                  <a:lnTo>
                    <a:pt x="365759" y="0"/>
                  </a:lnTo>
                  <a:lnTo>
                    <a:pt x="365759" y="723900"/>
                  </a:lnTo>
                  <a:close/>
                </a:path>
                <a:path w="1103629" h="727075">
                  <a:moveTo>
                    <a:pt x="734568" y="726948"/>
                  </a:moveTo>
                  <a:lnTo>
                    <a:pt x="1103376" y="726948"/>
                  </a:lnTo>
                  <a:lnTo>
                    <a:pt x="1103376" y="3048"/>
                  </a:lnTo>
                  <a:lnTo>
                    <a:pt x="734568" y="3048"/>
                  </a:lnTo>
                  <a:lnTo>
                    <a:pt x="734568" y="726948"/>
                  </a:lnTo>
                  <a:close/>
                </a:path>
              </a:pathLst>
            </a:custGeom>
            <a:ln w="12700">
              <a:solidFill>
                <a:srgbClr val="2E528F"/>
              </a:solidFill>
            </a:ln>
          </p:spPr>
          <p:txBody>
            <a:bodyPr wrap="square" lIns="0" tIns="0" rIns="0" bIns="0" rtlCol="0"/>
            <a:lstStyle/>
            <a:p>
              <a:endParaRPr/>
            </a:p>
          </p:txBody>
        </p:sp>
        <p:sp>
          <p:nvSpPr>
            <p:cNvPr id="55" name="object 55"/>
            <p:cNvSpPr/>
            <p:nvPr/>
          </p:nvSpPr>
          <p:spPr>
            <a:xfrm>
              <a:off x="1530350" y="2942970"/>
              <a:ext cx="9046210" cy="1406525"/>
            </a:xfrm>
            <a:custGeom>
              <a:avLst/>
              <a:gdLst/>
              <a:ahLst/>
              <a:cxnLst/>
              <a:rect l="l" t="t" r="r" b="b"/>
              <a:pathLst>
                <a:path w="9046210" h="1406525">
                  <a:moveTo>
                    <a:pt x="3544824" y="721487"/>
                  </a:moveTo>
                  <a:lnTo>
                    <a:pt x="3519424" y="721487"/>
                  </a:lnTo>
                  <a:lnTo>
                    <a:pt x="3519424" y="30861"/>
                  </a:lnTo>
                  <a:lnTo>
                    <a:pt x="3519424" y="18161"/>
                  </a:lnTo>
                  <a:lnTo>
                    <a:pt x="3519424" y="5461"/>
                  </a:lnTo>
                  <a:lnTo>
                    <a:pt x="3496945" y="5461"/>
                  </a:lnTo>
                  <a:lnTo>
                    <a:pt x="3496945" y="0"/>
                  </a:lnTo>
                  <a:lnTo>
                    <a:pt x="3468370" y="0"/>
                  </a:lnTo>
                  <a:lnTo>
                    <a:pt x="3468370" y="5461"/>
                  </a:lnTo>
                  <a:lnTo>
                    <a:pt x="3439795" y="5461"/>
                  </a:lnTo>
                  <a:lnTo>
                    <a:pt x="3439795" y="0"/>
                  </a:lnTo>
                  <a:lnTo>
                    <a:pt x="3411220" y="0"/>
                  </a:lnTo>
                  <a:lnTo>
                    <a:pt x="3411220" y="5461"/>
                  </a:lnTo>
                  <a:lnTo>
                    <a:pt x="3382645" y="5461"/>
                  </a:lnTo>
                  <a:lnTo>
                    <a:pt x="3382645" y="0"/>
                  </a:lnTo>
                  <a:lnTo>
                    <a:pt x="3354070" y="0"/>
                  </a:lnTo>
                  <a:lnTo>
                    <a:pt x="3354070" y="5461"/>
                  </a:lnTo>
                  <a:lnTo>
                    <a:pt x="3325495" y="5461"/>
                  </a:lnTo>
                  <a:lnTo>
                    <a:pt x="3325495" y="0"/>
                  </a:lnTo>
                  <a:lnTo>
                    <a:pt x="3296920" y="0"/>
                  </a:lnTo>
                  <a:lnTo>
                    <a:pt x="3296920" y="5461"/>
                  </a:lnTo>
                  <a:lnTo>
                    <a:pt x="3268345" y="5461"/>
                  </a:lnTo>
                  <a:lnTo>
                    <a:pt x="3268345" y="0"/>
                  </a:lnTo>
                  <a:lnTo>
                    <a:pt x="3239770" y="0"/>
                  </a:lnTo>
                  <a:lnTo>
                    <a:pt x="3239770" y="5461"/>
                  </a:lnTo>
                  <a:lnTo>
                    <a:pt x="3211195" y="5461"/>
                  </a:lnTo>
                  <a:lnTo>
                    <a:pt x="3211195" y="0"/>
                  </a:lnTo>
                  <a:lnTo>
                    <a:pt x="3182620" y="0"/>
                  </a:lnTo>
                  <a:lnTo>
                    <a:pt x="3182620" y="5461"/>
                  </a:lnTo>
                  <a:lnTo>
                    <a:pt x="3154045" y="5461"/>
                  </a:lnTo>
                  <a:lnTo>
                    <a:pt x="3154045" y="0"/>
                  </a:lnTo>
                  <a:lnTo>
                    <a:pt x="3125470" y="0"/>
                  </a:lnTo>
                  <a:lnTo>
                    <a:pt x="3125470" y="5461"/>
                  </a:lnTo>
                  <a:lnTo>
                    <a:pt x="3096895" y="5461"/>
                  </a:lnTo>
                  <a:lnTo>
                    <a:pt x="3096895" y="0"/>
                  </a:lnTo>
                  <a:lnTo>
                    <a:pt x="3068320" y="0"/>
                  </a:lnTo>
                  <a:lnTo>
                    <a:pt x="3068320" y="5461"/>
                  </a:lnTo>
                  <a:lnTo>
                    <a:pt x="3039745" y="5461"/>
                  </a:lnTo>
                  <a:lnTo>
                    <a:pt x="3039745" y="0"/>
                  </a:lnTo>
                  <a:lnTo>
                    <a:pt x="3011170" y="0"/>
                  </a:lnTo>
                  <a:lnTo>
                    <a:pt x="3011170" y="5461"/>
                  </a:lnTo>
                  <a:lnTo>
                    <a:pt x="2982595" y="5461"/>
                  </a:lnTo>
                  <a:lnTo>
                    <a:pt x="2982595" y="0"/>
                  </a:lnTo>
                  <a:lnTo>
                    <a:pt x="2954020" y="0"/>
                  </a:lnTo>
                  <a:lnTo>
                    <a:pt x="2954020" y="5461"/>
                  </a:lnTo>
                  <a:lnTo>
                    <a:pt x="2925445" y="5461"/>
                  </a:lnTo>
                  <a:lnTo>
                    <a:pt x="2925445" y="0"/>
                  </a:lnTo>
                  <a:lnTo>
                    <a:pt x="2896870" y="0"/>
                  </a:lnTo>
                  <a:lnTo>
                    <a:pt x="2896870" y="5461"/>
                  </a:lnTo>
                  <a:lnTo>
                    <a:pt x="2868295" y="5461"/>
                  </a:lnTo>
                  <a:lnTo>
                    <a:pt x="2868295" y="0"/>
                  </a:lnTo>
                  <a:lnTo>
                    <a:pt x="2839720" y="0"/>
                  </a:lnTo>
                  <a:lnTo>
                    <a:pt x="2839720" y="5461"/>
                  </a:lnTo>
                  <a:lnTo>
                    <a:pt x="1211580" y="5461"/>
                  </a:lnTo>
                  <a:lnTo>
                    <a:pt x="1211580" y="1380744"/>
                  </a:lnTo>
                  <a:lnTo>
                    <a:pt x="25400" y="1380744"/>
                  </a:lnTo>
                  <a:lnTo>
                    <a:pt x="25400" y="1164844"/>
                  </a:lnTo>
                  <a:lnTo>
                    <a:pt x="0" y="1164844"/>
                  </a:lnTo>
                  <a:lnTo>
                    <a:pt x="0" y="1406144"/>
                  </a:lnTo>
                  <a:lnTo>
                    <a:pt x="1236980" y="1406144"/>
                  </a:lnTo>
                  <a:lnTo>
                    <a:pt x="1236980" y="1393444"/>
                  </a:lnTo>
                  <a:lnTo>
                    <a:pt x="1236980" y="1380744"/>
                  </a:lnTo>
                  <a:lnTo>
                    <a:pt x="1236980" y="30861"/>
                  </a:lnTo>
                  <a:lnTo>
                    <a:pt x="3494024" y="30861"/>
                  </a:lnTo>
                  <a:lnTo>
                    <a:pt x="3494024" y="721487"/>
                  </a:lnTo>
                  <a:lnTo>
                    <a:pt x="3468624" y="721487"/>
                  </a:lnTo>
                  <a:lnTo>
                    <a:pt x="3506724" y="797687"/>
                  </a:lnTo>
                  <a:lnTo>
                    <a:pt x="3538474" y="734187"/>
                  </a:lnTo>
                  <a:lnTo>
                    <a:pt x="3544824" y="721487"/>
                  </a:lnTo>
                  <a:close/>
                </a:path>
                <a:path w="9046210" h="1406525">
                  <a:moveTo>
                    <a:pt x="3554095" y="0"/>
                  </a:moveTo>
                  <a:lnTo>
                    <a:pt x="3525520" y="0"/>
                  </a:lnTo>
                  <a:lnTo>
                    <a:pt x="3525520" y="28575"/>
                  </a:lnTo>
                  <a:lnTo>
                    <a:pt x="3554095" y="28575"/>
                  </a:lnTo>
                  <a:lnTo>
                    <a:pt x="3554095" y="0"/>
                  </a:lnTo>
                  <a:close/>
                </a:path>
                <a:path w="9046210" h="1406525">
                  <a:moveTo>
                    <a:pt x="3611245" y="0"/>
                  </a:moveTo>
                  <a:lnTo>
                    <a:pt x="3582670" y="0"/>
                  </a:lnTo>
                  <a:lnTo>
                    <a:pt x="3582670" y="28575"/>
                  </a:lnTo>
                  <a:lnTo>
                    <a:pt x="3611245" y="28575"/>
                  </a:lnTo>
                  <a:lnTo>
                    <a:pt x="3611245" y="0"/>
                  </a:lnTo>
                  <a:close/>
                </a:path>
                <a:path w="9046210" h="1406525">
                  <a:moveTo>
                    <a:pt x="3668395" y="0"/>
                  </a:moveTo>
                  <a:lnTo>
                    <a:pt x="3639820" y="0"/>
                  </a:lnTo>
                  <a:lnTo>
                    <a:pt x="3639820" y="28575"/>
                  </a:lnTo>
                  <a:lnTo>
                    <a:pt x="3668395" y="28575"/>
                  </a:lnTo>
                  <a:lnTo>
                    <a:pt x="3668395" y="0"/>
                  </a:lnTo>
                  <a:close/>
                </a:path>
                <a:path w="9046210" h="1406525">
                  <a:moveTo>
                    <a:pt x="3725545" y="0"/>
                  </a:moveTo>
                  <a:lnTo>
                    <a:pt x="3696970" y="0"/>
                  </a:lnTo>
                  <a:lnTo>
                    <a:pt x="3696970" y="28575"/>
                  </a:lnTo>
                  <a:lnTo>
                    <a:pt x="3725545" y="28575"/>
                  </a:lnTo>
                  <a:lnTo>
                    <a:pt x="3725545" y="0"/>
                  </a:lnTo>
                  <a:close/>
                </a:path>
                <a:path w="9046210" h="1406525">
                  <a:moveTo>
                    <a:pt x="3782695" y="0"/>
                  </a:moveTo>
                  <a:lnTo>
                    <a:pt x="3754120" y="0"/>
                  </a:lnTo>
                  <a:lnTo>
                    <a:pt x="3754120" y="28575"/>
                  </a:lnTo>
                  <a:lnTo>
                    <a:pt x="3782695" y="28575"/>
                  </a:lnTo>
                  <a:lnTo>
                    <a:pt x="3782695" y="0"/>
                  </a:lnTo>
                  <a:close/>
                </a:path>
                <a:path w="9046210" h="1406525">
                  <a:moveTo>
                    <a:pt x="3839845" y="0"/>
                  </a:moveTo>
                  <a:lnTo>
                    <a:pt x="3811270" y="0"/>
                  </a:lnTo>
                  <a:lnTo>
                    <a:pt x="3811270" y="28575"/>
                  </a:lnTo>
                  <a:lnTo>
                    <a:pt x="3839845" y="28575"/>
                  </a:lnTo>
                  <a:lnTo>
                    <a:pt x="3839845" y="0"/>
                  </a:lnTo>
                  <a:close/>
                </a:path>
                <a:path w="9046210" h="1406525">
                  <a:moveTo>
                    <a:pt x="3896995" y="0"/>
                  </a:moveTo>
                  <a:lnTo>
                    <a:pt x="3868420" y="0"/>
                  </a:lnTo>
                  <a:lnTo>
                    <a:pt x="3868420" y="28575"/>
                  </a:lnTo>
                  <a:lnTo>
                    <a:pt x="3896995" y="28575"/>
                  </a:lnTo>
                  <a:lnTo>
                    <a:pt x="3896995" y="0"/>
                  </a:lnTo>
                  <a:close/>
                </a:path>
                <a:path w="9046210" h="1406525">
                  <a:moveTo>
                    <a:pt x="3954145" y="0"/>
                  </a:moveTo>
                  <a:lnTo>
                    <a:pt x="3925570" y="0"/>
                  </a:lnTo>
                  <a:lnTo>
                    <a:pt x="3925570" y="28575"/>
                  </a:lnTo>
                  <a:lnTo>
                    <a:pt x="3954145" y="28575"/>
                  </a:lnTo>
                  <a:lnTo>
                    <a:pt x="3954145" y="0"/>
                  </a:lnTo>
                  <a:close/>
                </a:path>
                <a:path w="9046210" h="1406525">
                  <a:moveTo>
                    <a:pt x="4011295" y="0"/>
                  </a:moveTo>
                  <a:lnTo>
                    <a:pt x="3982720" y="0"/>
                  </a:lnTo>
                  <a:lnTo>
                    <a:pt x="3982720" y="28575"/>
                  </a:lnTo>
                  <a:lnTo>
                    <a:pt x="4011295" y="28575"/>
                  </a:lnTo>
                  <a:lnTo>
                    <a:pt x="4011295" y="0"/>
                  </a:lnTo>
                  <a:close/>
                </a:path>
                <a:path w="9046210" h="1406525">
                  <a:moveTo>
                    <a:pt x="4068445" y="0"/>
                  </a:moveTo>
                  <a:lnTo>
                    <a:pt x="4039870" y="0"/>
                  </a:lnTo>
                  <a:lnTo>
                    <a:pt x="4039870" y="28575"/>
                  </a:lnTo>
                  <a:lnTo>
                    <a:pt x="4068445" y="28575"/>
                  </a:lnTo>
                  <a:lnTo>
                    <a:pt x="4068445" y="0"/>
                  </a:lnTo>
                  <a:close/>
                </a:path>
                <a:path w="9046210" h="1406525">
                  <a:moveTo>
                    <a:pt x="4125595" y="0"/>
                  </a:moveTo>
                  <a:lnTo>
                    <a:pt x="4097020" y="0"/>
                  </a:lnTo>
                  <a:lnTo>
                    <a:pt x="4097020" y="28575"/>
                  </a:lnTo>
                  <a:lnTo>
                    <a:pt x="4125595" y="28575"/>
                  </a:lnTo>
                  <a:lnTo>
                    <a:pt x="4125595" y="0"/>
                  </a:lnTo>
                  <a:close/>
                </a:path>
                <a:path w="9046210" h="1406525">
                  <a:moveTo>
                    <a:pt x="4182745" y="0"/>
                  </a:moveTo>
                  <a:lnTo>
                    <a:pt x="4154170" y="0"/>
                  </a:lnTo>
                  <a:lnTo>
                    <a:pt x="4154170" y="28575"/>
                  </a:lnTo>
                  <a:lnTo>
                    <a:pt x="4182745" y="28575"/>
                  </a:lnTo>
                  <a:lnTo>
                    <a:pt x="4182745" y="0"/>
                  </a:lnTo>
                  <a:close/>
                </a:path>
                <a:path w="9046210" h="1406525">
                  <a:moveTo>
                    <a:pt x="4239895" y="0"/>
                  </a:moveTo>
                  <a:lnTo>
                    <a:pt x="4211320" y="0"/>
                  </a:lnTo>
                  <a:lnTo>
                    <a:pt x="4211320" y="28575"/>
                  </a:lnTo>
                  <a:lnTo>
                    <a:pt x="4239895" y="28575"/>
                  </a:lnTo>
                  <a:lnTo>
                    <a:pt x="4239895" y="0"/>
                  </a:lnTo>
                  <a:close/>
                </a:path>
                <a:path w="9046210" h="1406525">
                  <a:moveTo>
                    <a:pt x="4297045" y="0"/>
                  </a:moveTo>
                  <a:lnTo>
                    <a:pt x="4268470" y="0"/>
                  </a:lnTo>
                  <a:lnTo>
                    <a:pt x="4268470" y="28575"/>
                  </a:lnTo>
                  <a:lnTo>
                    <a:pt x="4297045" y="28575"/>
                  </a:lnTo>
                  <a:lnTo>
                    <a:pt x="4297045" y="0"/>
                  </a:lnTo>
                  <a:close/>
                </a:path>
                <a:path w="9046210" h="1406525">
                  <a:moveTo>
                    <a:pt x="4354195" y="0"/>
                  </a:moveTo>
                  <a:lnTo>
                    <a:pt x="4325620" y="0"/>
                  </a:lnTo>
                  <a:lnTo>
                    <a:pt x="4325620" y="28575"/>
                  </a:lnTo>
                  <a:lnTo>
                    <a:pt x="4354195" y="28575"/>
                  </a:lnTo>
                  <a:lnTo>
                    <a:pt x="4354195" y="0"/>
                  </a:lnTo>
                  <a:close/>
                </a:path>
                <a:path w="9046210" h="1406525">
                  <a:moveTo>
                    <a:pt x="4411345" y="0"/>
                  </a:moveTo>
                  <a:lnTo>
                    <a:pt x="4382770" y="0"/>
                  </a:lnTo>
                  <a:lnTo>
                    <a:pt x="4382770" y="28575"/>
                  </a:lnTo>
                  <a:lnTo>
                    <a:pt x="4411345" y="28575"/>
                  </a:lnTo>
                  <a:lnTo>
                    <a:pt x="4411345" y="0"/>
                  </a:lnTo>
                  <a:close/>
                </a:path>
                <a:path w="9046210" h="1406525">
                  <a:moveTo>
                    <a:pt x="4468495" y="0"/>
                  </a:moveTo>
                  <a:lnTo>
                    <a:pt x="4439920" y="0"/>
                  </a:lnTo>
                  <a:lnTo>
                    <a:pt x="4439920" y="28575"/>
                  </a:lnTo>
                  <a:lnTo>
                    <a:pt x="4468495" y="28575"/>
                  </a:lnTo>
                  <a:lnTo>
                    <a:pt x="4468495" y="0"/>
                  </a:lnTo>
                  <a:close/>
                </a:path>
                <a:path w="9046210" h="1406525">
                  <a:moveTo>
                    <a:pt x="4525645" y="0"/>
                  </a:moveTo>
                  <a:lnTo>
                    <a:pt x="4497070" y="0"/>
                  </a:lnTo>
                  <a:lnTo>
                    <a:pt x="4497070" y="28575"/>
                  </a:lnTo>
                  <a:lnTo>
                    <a:pt x="4525645" y="28575"/>
                  </a:lnTo>
                  <a:lnTo>
                    <a:pt x="4525645" y="0"/>
                  </a:lnTo>
                  <a:close/>
                </a:path>
                <a:path w="9046210" h="1406525">
                  <a:moveTo>
                    <a:pt x="4582795" y="0"/>
                  </a:moveTo>
                  <a:lnTo>
                    <a:pt x="4554220" y="0"/>
                  </a:lnTo>
                  <a:lnTo>
                    <a:pt x="4554220" y="28575"/>
                  </a:lnTo>
                  <a:lnTo>
                    <a:pt x="4582795" y="28575"/>
                  </a:lnTo>
                  <a:lnTo>
                    <a:pt x="4582795" y="0"/>
                  </a:lnTo>
                  <a:close/>
                </a:path>
                <a:path w="9046210" h="1406525">
                  <a:moveTo>
                    <a:pt x="4639945" y="0"/>
                  </a:moveTo>
                  <a:lnTo>
                    <a:pt x="4611370" y="0"/>
                  </a:lnTo>
                  <a:lnTo>
                    <a:pt x="4611370" y="28575"/>
                  </a:lnTo>
                  <a:lnTo>
                    <a:pt x="4639945" y="28575"/>
                  </a:lnTo>
                  <a:lnTo>
                    <a:pt x="4639945" y="0"/>
                  </a:lnTo>
                  <a:close/>
                </a:path>
                <a:path w="9046210" h="1406525">
                  <a:moveTo>
                    <a:pt x="4697095" y="0"/>
                  </a:moveTo>
                  <a:lnTo>
                    <a:pt x="4668520" y="0"/>
                  </a:lnTo>
                  <a:lnTo>
                    <a:pt x="4668520" y="28575"/>
                  </a:lnTo>
                  <a:lnTo>
                    <a:pt x="4697095" y="28575"/>
                  </a:lnTo>
                  <a:lnTo>
                    <a:pt x="4697095" y="0"/>
                  </a:lnTo>
                  <a:close/>
                </a:path>
                <a:path w="9046210" h="1406525">
                  <a:moveTo>
                    <a:pt x="4754245" y="0"/>
                  </a:moveTo>
                  <a:lnTo>
                    <a:pt x="4725670" y="0"/>
                  </a:lnTo>
                  <a:lnTo>
                    <a:pt x="4725670" y="28575"/>
                  </a:lnTo>
                  <a:lnTo>
                    <a:pt x="4754245" y="28575"/>
                  </a:lnTo>
                  <a:lnTo>
                    <a:pt x="4754245" y="0"/>
                  </a:lnTo>
                  <a:close/>
                </a:path>
                <a:path w="9046210" h="1406525">
                  <a:moveTo>
                    <a:pt x="4811395" y="0"/>
                  </a:moveTo>
                  <a:lnTo>
                    <a:pt x="4782820" y="0"/>
                  </a:lnTo>
                  <a:lnTo>
                    <a:pt x="4782820" y="28575"/>
                  </a:lnTo>
                  <a:lnTo>
                    <a:pt x="4811395" y="28575"/>
                  </a:lnTo>
                  <a:lnTo>
                    <a:pt x="4811395" y="0"/>
                  </a:lnTo>
                  <a:close/>
                </a:path>
                <a:path w="9046210" h="1406525">
                  <a:moveTo>
                    <a:pt x="4868545" y="0"/>
                  </a:moveTo>
                  <a:lnTo>
                    <a:pt x="4839970" y="0"/>
                  </a:lnTo>
                  <a:lnTo>
                    <a:pt x="4839970" y="28575"/>
                  </a:lnTo>
                  <a:lnTo>
                    <a:pt x="4868545" y="28575"/>
                  </a:lnTo>
                  <a:lnTo>
                    <a:pt x="4868545" y="0"/>
                  </a:lnTo>
                  <a:close/>
                </a:path>
                <a:path w="9046210" h="1406525">
                  <a:moveTo>
                    <a:pt x="4925695" y="0"/>
                  </a:moveTo>
                  <a:lnTo>
                    <a:pt x="4897120" y="0"/>
                  </a:lnTo>
                  <a:lnTo>
                    <a:pt x="4897120" y="28575"/>
                  </a:lnTo>
                  <a:lnTo>
                    <a:pt x="4925695" y="28575"/>
                  </a:lnTo>
                  <a:lnTo>
                    <a:pt x="4925695" y="0"/>
                  </a:lnTo>
                  <a:close/>
                </a:path>
                <a:path w="9046210" h="1406525">
                  <a:moveTo>
                    <a:pt x="4982845" y="0"/>
                  </a:moveTo>
                  <a:lnTo>
                    <a:pt x="4954270" y="0"/>
                  </a:lnTo>
                  <a:lnTo>
                    <a:pt x="4954270" y="28575"/>
                  </a:lnTo>
                  <a:lnTo>
                    <a:pt x="4982845" y="28575"/>
                  </a:lnTo>
                  <a:lnTo>
                    <a:pt x="4982845" y="0"/>
                  </a:lnTo>
                  <a:close/>
                </a:path>
                <a:path w="9046210" h="1406525">
                  <a:moveTo>
                    <a:pt x="5039995" y="0"/>
                  </a:moveTo>
                  <a:lnTo>
                    <a:pt x="5011420" y="0"/>
                  </a:lnTo>
                  <a:lnTo>
                    <a:pt x="5011420" y="28575"/>
                  </a:lnTo>
                  <a:lnTo>
                    <a:pt x="5039995" y="28575"/>
                  </a:lnTo>
                  <a:lnTo>
                    <a:pt x="5039995" y="0"/>
                  </a:lnTo>
                  <a:close/>
                </a:path>
                <a:path w="9046210" h="1406525">
                  <a:moveTo>
                    <a:pt x="5097145" y="0"/>
                  </a:moveTo>
                  <a:lnTo>
                    <a:pt x="5068570" y="0"/>
                  </a:lnTo>
                  <a:lnTo>
                    <a:pt x="5068570" y="28575"/>
                  </a:lnTo>
                  <a:lnTo>
                    <a:pt x="5097145" y="28575"/>
                  </a:lnTo>
                  <a:lnTo>
                    <a:pt x="5097145" y="0"/>
                  </a:lnTo>
                  <a:close/>
                </a:path>
                <a:path w="9046210" h="1406525">
                  <a:moveTo>
                    <a:pt x="5154295" y="0"/>
                  </a:moveTo>
                  <a:lnTo>
                    <a:pt x="5125720" y="0"/>
                  </a:lnTo>
                  <a:lnTo>
                    <a:pt x="5125720" y="28575"/>
                  </a:lnTo>
                  <a:lnTo>
                    <a:pt x="5154295" y="28575"/>
                  </a:lnTo>
                  <a:lnTo>
                    <a:pt x="5154295" y="0"/>
                  </a:lnTo>
                  <a:close/>
                </a:path>
                <a:path w="9046210" h="1406525">
                  <a:moveTo>
                    <a:pt x="5211445" y="0"/>
                  </a:moveTo>
                  <a:lnTo>
                    <a:pt x="5182870" y="0"/>
                  </a:lnTo>
                  <a:lnTo>
                    <a:pt x="5182870" y="28575"/>
                  </a:lnTo>
                  <a:lnTo>
                    <a:pt x="5211445" y="28575"/>
                  </a:lnTo>
                  <a:lnTo>
                    <a:pt x="5211445" y="0"/>
                  </a:lnTo>
                  <a:close/>
                </a:path>
                <a:path w="9046210" h="1406525">
                  <a:moveTo>
                    <a:pt x="5268595" y="0"/>
                  </a:moveTo>
                  <a:lnTo>
                    <a:pt x="5240020" y="0"/>
                  </a:lnTo>
                  <a:lnTo>
                    <a:pt x="5240020" y="28575"/>
                  </a:lnTo>
                  <a:lnTo>
                    <a:pt x="5268595" y="28575"/>
                  </a:lnTo>
                  <a:lnTo>
                    <a:pt x="5268595" y="0"/>
                  </a:lnTo>
                  <a:close/>
                </a:path>
                <a:path w="9046210" h="1406525">
                  <a:moveTo>
                    <a:pt x="5325745" y="0"/>
                  </a:moveTo>
                  <a:lnTo>
                    <a:pt x="5297170" y="0"/>
                  </a:lnTo>
                  <a:lnTo>
                    <a:pt x="5297170" y="28575"/>
                  </a:lnTo>
                  <a:lnTo>
                    <a:pt x="5325745" y="28575"/>
                  </a:lnTo>
                  <a:lnTo>
                    <a:pt x="5325745" y="0"/>
                  </a:lnTo>
                  <a:close/>
                </a:path>
                <a:path w="9046210" h="1406525">
                  <a:moveTo>
                    <a:pt x="5382895" y="0"/>
                  </a:moveTo>
                  <a:lnTo>
                    <a:pt x="5354320" y="0"/>
                  </a:lnTo>
                  <a:lnTo>
                    <a:pt x="5354320" y="28575"/>
                  </a:lnTo>
                  <a:lnTo>
                    <a:pt x="5382895" y="28575"/>
                  </a:lnTo>
                  <a:lnTo>
                    <a:pt x="5382895" y="0"/>
                  </a:lnTo>
                  <a:close/>
                </a:path>
                <a:path w="9046210" h="1406525">
                  <a:moveTo>
                    <a:pt x="5440045" y="0"/>
                  </a:moveTo>
                  <a:lnTo>
                    <a:pt x="5411470" y="0"/>
                  </a:lnTo>
                  <a:lnTo>
                    <a:pt x="5411470" y="28575"/>
                  </a:lnTo>
                  <a:lnTo>
                    <a:pt x="5440045" y="28575"/>
                  </a:lnTo>
                  <a:lnTo>
                    <a:pt x="5440045" y="0"/>
                  </a:lnTo>
                  <a:close/>
                </a:path>
                <a:path w="9046210" h="1406525">
                  <a:moveTo>
                    <a:pt x="5497195" y="0"/>
                  </a:moveTo>
                  <a:lnTo>
                    <a:pt x="5468620" y="0"/>
                  </a:lnTo>
                  <a:lnTo>
                    <a:pt x="5468620" y="28575"/>
                  </a:lnTo>
                  <a:lnTo>
                    <a:pt x="5497195" y="28575"/>
                  </a:lnTo>
                  <a:lnTo>
                    <a:pt x="5497195" y="0"/>
                  </a:lnTo>
                  <a:close/>
                </a:path>
                <a:path w="9046210" h="1406525">
                  <a:moveTo>
                    <a:pt x="5554345" y="0"/>
                  </a:moveTo>
                  <a:lnTo>
                    <a:pt x="5525770" y="0"/>
                  </a:lnTo>
                  <a:lnTo>
                    <a:pt x="5525770" y="28575"/>
                  </a:lnTo>
                  <a:lnTo>
                    <a:pt x="5554345" y="28575"/>
                  </a:lnTo>
                  <a:lnTo>
                    <a:pt x="5554345" y="0"/>
                  </a:lnTo>
                  <a:close/>
                </a:path>
                <a:path w="9046210" h="1406525">
                  <a:moveTo>
                    <a:pt x="5611495" y="0"/>
                  </a:moveTo>
                  <a:lnTo>
                    <a:pt x="5582920" y="0"/>
                  </a:lnTo>
                  <a:lnTo>
                    <a:pt x="5582920" y="28575"/>
                  </a:lnTo>
                  <a:lnTo>
                    <a:pt x="5611495" y="28575"/>
                  </a:lnTo>
                  <a:lnTo>
                    <a:pt x="5611495" y="0"/>
                  </a:lnTo>
                  <a:close/>
                </a:path>
                <a:path w="9046210" h="1406525">
                  <a:moveTo>
                    <a:pt x="5668645" y="0"/>
                  </a:moveTo>
                  <a:lnTo>
                    <a:pt x="5640070" y="0"/>
                  </a:lnTo>
                  <a:lnTo>
                    <a:pt x="5640070" y="28575"/>
                  </a:lnTo>
                  <a:lnTo>
                    <a:pt x="5668645" y="28575"/>
                  </a:lnTo>
                  <a:lnTo>
                    <a:pt x="5668645" y="0"/>
                  </a:lnTo>
                  <a:close/>
                </a:path>
                <a:path w="9046210" h="1406525">
                  <a:moveTo>
                    <a:pt x="5725795" y="0"/>
                  </a:moveTo>
                  <a:lnTo>
                    <a:pt x="5697220" y="0"/>
                  </a:lnTo>
                  <a:lnTo>
                    <a:pt x="5697220" y="28575"/>
                  </a:lnTo>
                  <a:lnTo>
                    <a:pt x="5725795" y="28575"/>
                  </a:lnTo>
                  <a:lnTo>
                    <a:pt x="5725795" y="0"/>
                  </a:lnTo>
                  <a:close/>
                </a:path>
                <a:path w="9046210" h="1406525">
                  <a:moveTo>
                    <a:pt x="5782945" y="0"/>
                  </a:moveTo>
                  <a:lnTo>
                    <a:pt x="5754370" y="0"/>
                  </a:lnTo>
                  <a:lnTo>
                    <a:pt x="5754370" y="28575"/>
                  </a:lnTo>
                  <a:lnTo>
                    <a:pt x="5782945" y="28575"/>
                  </a:lnTo>
                  <a:lnTo>
                    <a:pt x="5782945" y="0"/>
                  </a:lnTo>
                  <a:close/>
                </a:path>
                <a:path w="9046210" h="1406525">
                  <a:moveTo>
                    <a:pt x="5840095" y="0"/>
                  </a:moveTo>
                  <a:lnTo>
                    <a:pt x="5811520" y="0"/>
                  </a:lnTo>
                  <a:lnTo>
                    <a:pt x="5811520" y="28575"/>
                  </a:lnTo>
                  <a:lnTo>
                    <a:pt x="5840095" y="28575"/>
                  </a:lnTo>
                  <a:lnTo>
                    <a:pt x="5840095" y="0"/>
                  </a:lnTo>
                  <a:close/>
                </a:path>
                <a:path w="9046210" h="1406525">
                  <a:moveTo>
                    <a:pt x="5897245" y="0"/>
                  </a:moveTo>
                  <a:lnTo>
                    <a:pt x="5868670" y="0"/>
                  </a:lnTo>
                  <a:lnTo>
                    <a:pt x="5868670" y="28575"/>
                  </a:lnTo>
                  <a:lnTo>
                    <a:pt x="5897245" y="28575"/>
                  </a:lnTo>
                  <a:lnTo>
                    <a:pt x="5897245" y="0"/>
                  </a:lnTo>
                  <a:close/>
                </a:path>
                <a:path w="9046210" h="1406525">
                  <a:moveTo>
                    <a:pt x="5957316" y="911606"/>
                  </a:moveTo>
                  <a:lnTo>
                    <a:pt x="5928741" y="911606"/>
                  </a:lnTo>
                  <a:lnTo>
                    <a:pt x="5928741" y="940181"/>
                  </a:lnTo>
                  <a:lnTo>
                    <a:pt x="5957316" y="940181"/>
                  </a:lnTo>
                  <a:lnTo>
                    <a:pt x="5957316" y="911606"/>
                  </a:lnTo>
                  <a:close/>
                </a:path>
                <a:path w="9046210" h="1406525">
                  <a:moveTo>
                    <a:pt x="5957316" y="854456"/>
                  </a:moveTo>
                  <a:lnTo>
                    <a:pt x="5928741" y="854456"/>
                  </a:lnTo>
                  <a:lnTo>
                    <a:pt x="5928741" y="883031"/>
                  </a:lnTo>
                  <a:lnTo>
                    <a:pt x="5957316" y="883031"/>
                  </a:lnTo>
                  <a:lnTo>
                    <a:pt x="5957316" y="854456"/>
                  </a:lnTo>
                  <a:close/>
                </a:path>
                <a:path w="9046210" h="1406525">
                  <a:moveTo>
                    <a:pt x="5957316" y="797306"/>
                  </a:moveTo>
                  <a:lnTo>
                    <a:pt x="5928741" y="797306"/>
                  </a:lnTo>
                  <a:lnTo>
                    <a:pt x="5928741" y="825881"/>
                  </a:lnTo>
                  <a:lnTo>
                    <a:pt x="5957316" y="825881"/>
                  </a:lnTo>
                  <a:lnTo>
                    <a:pt x="5957316" y="797306"/>
                  </a:lnTo>
                  <a:close/>
                </a:path>
                <a:path w="9046210" h="1406525">
                  <a:moveTo>
                    <a:pt x="5957316" y="740156"/>
                  </a:moveTo>
                  <a:lnTo>
                    <a:pt x="5928741" y="740156"/>
                  </a:lnTo>
                  <a:lnTo>
                    <a:pt x="5928741" y="768731"/>
                  </a:lnTo>
                  <a:lnTo>
                    <a:pt x="5957316" y="768731"/>
                  </a:lnTo>
                  <a:lnTo>
                    <a:pt x="5957316" y="740156"/>
                  </a:lnTo>
                  <a:close/>
                </a:path>
                <a:path w="9046210" h="1406525">
                  <a:moveTo>
                    <a:pt x="5957316" y="683006"/>
                  </a:moveTo>
                  <a:lnTo>
                    <a:pt x="5928741" y="683006"/>
                  </a:lnTo>
                  <a:lnTo>
                    <a:pt x="5928741" y="711581"/>
                  </a:lnTo>
                  <a:lnTo>
                    <a:pt x="5957316" y="711581"/>
                  </a:lnTo>
                  <a:lnTo>
                    <a:pt x="5957316" y="683006"/>
                  </a:lnTo>
                  <a:close/>
                </a:path>
                <a:path w="9046210" h="1406525">
                  <a:moveTo>
                    <a:pt x="5957316" y="625856"/>
                  </a:moveTo>
                  <a:lnTo>
                    <a:pt x="5928741" y="625856"/>
                  </a:lnTo>
                  <a:lnTo>
                    <a:pt x="5928741" y="654431"/>
                  </a:lnTo>
                  <a:lnTo>
                    <a:pt x="5957316" y="654431"/>
                  </a:lnTo>
                  <a:lnTo>
                    <a:pt x="5957316" y="625856"/>
                  </a:lnTo>
                  <a:close/>
                </a:path>
                <a:path w="9046210" h="1406525">
                  <a:moveTo>
                    <a:pt x="5957316" y="568706"/>
                  </a:moveTo>
                  <a:lnTo>
                    <a:pt x="5928741" y="568706"/>
                  </a:lnTo>
                  <a:lnTo>
                    <a:pt x="5928741" y="597281"/>
                  </a:lnTo>
                  <a:lnTo>
                    <a:pt x="5957316" y="597281"/>
                  </a:lnTo>
                  <a:lnTo>
                    <a:pt x="5957316" y="568706"/>
                  </a:lnTo>
                  <a:close/>
                </a:path>
                <a:path w="9046210" h="1406525">
                  <a:moveTo>
                    <a:pt x="5957316" y="511556"/>
                  </a:moveTo>
                  <a:lnTo>
                    <a:pt x="5928741" y="511556"/>
                  </a:lnTo>
                  <a:lnTo>
                    <a:pt x="5928741" y="540131"/>
                  </a:lnTo>
                  <a:lnTo>
                    <a:pt x="5957316" y="540131"/>
                  </a:lnTo>
                  <a:lnTo>
                    <a:pt x="5957316" y="511556"/>
                  </a:lnTo>
                  <a:close/>
                </a:path>
                <a:path w="9046210" h="1406525">
                  <a:moveTo>
                    <a:pt x="5957316" y="454406"/>
                  </a:moveTo>
                  <a:lnTo>
                    <a:pt x="5928741" y="454406"/>
                  </a:lnTo>
                  <a:lnTo>
                    <a:pt x="5928741" y="482981"/>
                  </a:lnTo>
                  <a:lnTo>
                    <a:pt x="5957316" y="482981"/>
                  </a:lnTo>
                  <a:lnTo>
                    <a:pt x="5957316" y="454406"/>
                  </a:lnTo>
                  <a:close/>
                </a:path>
                <a:path w="9046210" h="1406525">
                  <a:moveTo>
                    <a:pt x="5957316" y="397256"/>
                  </a:moveTo>
                  <a:lnTo>
                    <a:pt x="5928741" y="397256"/>
                  </a:lnTo>
                  <a:lnTo>
                    <a:pt x="5928741" y="425831"/>
                  </a:lnTo>
                  <a:lnTo>
                    <a:pt x="5957316" y="425831"/>
                  </a:lnTo>
                  <a:lnTo>
                    <a:pt x="5957316" y="397256"/>
                  </a:lnTo>
                  <a:close/>
                </a:path>
                <a:path w="9046210" h="1406525">
                  <a:moveTo>
                    <a:pt x="5957316" y="340106"/>
                  </a:moveTo>
                  <a:lnTo>
                    <a:pt x="5928741" y="340106"/>
                  </a:lnTo>
                  <a:lnTo>
                    <a:pt x="5928741" y="368681"/>
                  </a:lnTo>
                  <a:lnTo>
                    <a:pt x="5957316" y="368681"/>
                  </a:lnTo>
                  <a:lnTo>
                    <a:pt x="5957316" y="340106"/>
                  </a:lnTo>
                  <a:close/>
                </a:path>
                <a:path w="9046210" h="1406525">
                  <a:moveTo>
                    <a:pt x="5957316" y="282956"/>
                  </a:moveTo>
                  <a:lnTo>
                    <a:pt x="5928741" y="282956"/>
                  </a:lnTo>
                  <a:lnTo>
                    <a:pt x="5928741" y="311531"/>
                  </a:lnTo>
                  <a:lnTo>
                    <a:pt x="5957316" y="311531"/>
                  </a:lnTo>
                  <a:lnTo>
                    <a:pt x="5957316" y="282956"/>
                  </a:lnTo>
                  <a:close/>
                </a:path>
                <a:path w="9046210" h="1406525">
                  <a:moveTo>
                    <a:pt x="5957316" y="225806"/>
                  </a:moveTo>
                  <a:lnTo>
                    <a:pt x="5928741" y="225806"/>
                  </a:lnTo>
                  <a:lnTo>
                    <a:pt x="5928741" y="254381"/>
                  </a:lnTo>
                  <a:lnTo>
                    <a:pt x="5957316" y="254381"/>
                  </a:lnTo>
                  <a:lnTo>
                    <a:pt x="5957316" y="225806"/>
                  </a:lnTo>
                  <a:close/>
                </a:path>
                <a:path w="9046210" h="1406525">
                  <a:moveTo>
                    <a:pt x="5957316" y="168656"/>
                  </a:moveTo>
                  <a:lnTo>
                    <a:pt x="5928741" y="168656"/>
                  </a:lnTo>
                  <a:lnTo>
                    <a:pt x="5928741" y="197231"/>
                  </a:lnTo>
                  <a:lnTo>
                    <a:pt x="5957316" y="197231"/>
                  </a:lnTo>
                  <a:lnTo>
                    <a:pt x="5957316" y="168656"/>
                  </a:lnTo>
                  <a:close/>
                </a:path>
                <a:path w="9046210" h="1406525">
                  <a:moveTo>
                    <a:pt x="5957316" y="111506"/>
                  </a:moveTo>
                  <a:lnTo>
                    <a:pt x="5928741" y="111506"/>
                  </a:lnTo>
                  <a:lnTo>
                    <a:pt x="5928741" y="140081"/>
                  </a:lnTo>
                  <a:lnTo>
                    <a:pt x="5957316" y="140081"/>
                  </a:lnTo>
                  <a:lnTo>
                    <a:pt x="5957316" y="111506"/>
                  </a:lnTo>
                  <a:close/>
                </a:path>
                <a:path w="9046210" h="1406525">
                  <a:moveTo>
                    <a:pt x="5957316" y="54356"/>
                  </a:moveTo>
                  <a:lnTo>
                    <a:pt x="5928741" y="54356"/>
                  </a:lnTo>
                  <a:lnTo>
                    <a:pt x="5928741" y="82931"/>
                  </a:lnTo>
                  <a:lnTo>
                    <a:pt x="5957316" y="82931"/>
                  </a:lnTo>
                  <a:lnTo>
                    <a:pt x="5957316" y="54356"/>
                  </a:lnTo>
                  <a:close/>
                </a:path>
                <a:path w="9046210" h="1406525">
                  <a:moveTo>
                    <a:pt x="5957316" y="0"/>
                  </a:moveTo>
                  <a:lnTo>
                    <a:pt x="5925820" y="0"/>
                  </a:lnTo>
                  <a:lnTo>
                    <a:pt x="5925820" y="28575"/>
                  </a:lnTo>
                  <a:lnTo>
                    <a:pt x="5942965" y="28575"/>
                  </a:lnTo>
                  <a:lnTo>
                    <a:pt x="5940171" y="25781"/>
                  </a:lnTo>
                  <a:lnTo>
                    <a:pt x="5957316" y="25781"/>
                  </a:lnTo>
                  <a:lnTo>
                    <a:pt x="5957316" y="14351"/>
                  </a:lnTo>
                  <a:lnTo>
                    <a:pt x="5957316" y="0"/>
                  </a:lnTo>
                  <a:close/>
                </a:path>
                <a:path w="9046210" h="1406525">
                  <a:moveTo>
                    <a:pt x="5967222" y="958723"/>
                  </a:moveTo>
                  <a:lnTo>
                    <a:pt x="5942965" y="958723"/>
                  </a:lnTo>
                  <a:lnTo>
                    <a:pt x="5952998" y="968756"/>
                  </a:lnTo>
                  <a:lnTo>
                    <a:pt x="5928741" y="968756"/>
                  </a:lnTo>
                  <a:lnTo>
                    <a:pt x="5928741" y="987298"/>
                  </a:lnTo>
                  <a:lnTo>
                    <a:pt x="5967222" y="987298"/>
                  </a:lnTo>
                  <a:lnTo>
                    <a:pt x="5967222" y="973074"/>
                  </a:lnTo>
                  <a:lnTo>
                    <a:pt x="5967222" y="968756"/>
                  </a:lnTo>
                  <a:lnTo>
                    <a:pt x="5967222" y="958723"/>
                  </a:lnTo>
                  <a:close/>
                </a:path>
                <a:path w="9046210" h="1406525">
                  <a:moveTo>
                    <a:pt x="6024372" y="958723"/>
                  </a:moveTo>
                  <a:lnTo>
                    <a:pt x="5995797" y="958723"/>
                  </a:lnTo>
                  <a:lnTo>
                    <a:pt x="5995797" y="987298"/>
                  </a:lnTo>
                  <a:lnTo>
                    <a:pt x="6024372" y="987298"/>
                  </a:lnTo>
                  <a:lnTo>
                    <a:pt x="6024372" y="958723"/>
                  </a:lnTo>
                  <a:close/>
                </a:path>
                <a:path w="9046210" h="1406525">
                  <a:moveTo>
                    <a:pt x="6081522" y="958723"/>
                  </a:moveTo>
                  <a:lnTo>
                    <a:pt x="6052947" y="958723"/>
                  </a:lnTo>
                  <a:lnTo>
                    <a:pt x="6052947" y="987298"/>
                  </a:lnTo>
                  <a:lnTo>
                    <a:pt x="6081522" y="987298"/>
                  </a:lnTo>
                  <a:lnTo>
                    <a:pt x="6081522" y="958723"/>
                  </a:lnTo>
                  <a:close/>
                </a:path>
                <a:path w="9046210" h="1406525">
                  <a:moveTo>
                    <a:pt x="6138672" y="958723"/>
                  </a:moveTo>
                  <a:lnTo>
                    <a:pt x="6110097" y="958723"/>
                  </a:lnTo>
                  <a:lnTo>
                    <a:pt x="6110097" y="987298"/>
                  </a:lnTo>
                  <a:lnTo>
                    <a:pt x="6138672" y="987298"/>
                  </a:lnTo>
                  <a:lnTo>
                    <a:pt x="6138672" y="958723"/>
                  </a:lnTo>
                  <a:close/>
                </a:path>
                <a:path w="9046210" h="1406525">
                  <a:moveTo>
                    <a:pt x="6195822" y="958723"/>
                  </a:moveTo>
                  <a:lnTo>
                    <a:pt x="6167247" y="958723"/>
                  </a:lnTo>
                  <a:lnTo>
                    <a:pt x="6167247" y="987298"/>
                  </a:lnTo>
                  <a:lnTo>
                    <a:pt x="6195822" y="987298"/>
                  </a:lnTo>
                  <a:lnTo>
                    <a:pt x="6195822" y="958723"/>
                  </a:lnTo>
                  <a:close/>
                </a:path>
                <a:path w="9046210" h="1406525">
                  <a:moveTo>
                    <a:pt x="6252972" y="958723"/>
                  </a:moveTo>
                  <a:lnTo>
                    <a:pt x="6224397" y="958723"/>
                  </a:lnTo>
                  <a:lnTo>
                    <a:pt x="6224397" y="987298"/>
                  </a:lnTo>
                  <a:lnTo>
                    <a:pt x="6252972" y="987298"/>
                  </a:lnTo>
                  <a:lnTo>
                    <a:pt x="6252972" y="958723"/>
                  </a:lnTo>
                  <a:close/>
                </a:path>
                <a:path w="9046210" h="1406525">
                  <a:moveTo>
                    <a:pt x="6310122" y="958723"/>
                  </a:moveTo>
                  <a:lnTo>
                    <a:pt x="6281547" y="958723"/>
                  </a:lnTo>
                  <a:lnTo>
                    <a:pt x="6281547" y="987298"/>
                  </a:lnTo>
                  <a:lnTo>
                    <a:pt x="6310122" y="987298"/>
                  </a:lnTo>
                  <a:lnTo>
                    <a:pt x="6310122" y="958723"/>
                  </a:lnTo>
                  <a:close/>
                </a:path>
                <a:path w="9046210" h="1406525">
                  <a:moveTo>
                    <a:pt x="6367272" y="958723"/>
                  </a:moveTo>
                  <a:lnTo>
                    <a:pt x="6338697" y="958723"/>
                  </a:lnTo>
                  <a:lnTo>
                    <a:pt x="6338697" y="987298"/>
                  </a:lnTo>
                  <a:lnTo>
                    <a:pt x="6367272" y="987298"/>
                  </a:lnTo>
                  <a:lnTo>
                    <a:pt x="6367272" y="958723"/>
                  </a:lnTo>
                  <a:close/>
                </a:path>
                <a:path w="9046210" h="1406525">
                  <a:moveTo>
                    <a:pt x="6424422" y="958723"/>
                  </a:moveTo>
                  <a:lnTo>
                    <a:pt x="6395847" y="958723"/>
                  </a:lnTo>
                  <a:lnTo>
                    <a:pt x="6395847" y="987298"/>
                  </a:lnTo>
                  <a:lnTo>
                    <a:pt x="6424422" y="987298"/>
                  </a:lnTo>
                  <a:lnTo>
                    <a:pt x="6424422" y="958723"/>
                  </a:lnTo>
                  <a:close/>
                </a:path>
                <a:path w="9046210" h="1406525">
                  <a:moveTo>
                    <a:pt x="6481572" y="958723"/>
                  </a:moveTo>
                  <a:lnTo>
                    <a:pt x="6452997" y="958723"/>
                  </a:lnTo>
                  <a:lnTo>
                    <a:pt x="6452997" y="987298"/>
                  </a:lnTo>
                  <a:lnTo>
                    <a:pt x="6481572" y="987298"/>
                  </a:lnTo>
                  <a:lnTo>
                    <a:pt x="6481572" y="958723"/>
                  </a:lnTo>
                  <a:close/>
                </a:path>
                <a:path w="9046210" h="1406525">
                  <a:moveTo>
                    <a:pt x="6538722" y="958723"/>
                  </a:moveTo>
                  <a:lnTo>
                    <a:pt x="6510147" y="958723"/>
                  </a:lnTo>
                  <a:lnTo>
                    <a:pt x="6510147" y="987298"/>
                  </a:lnTo>
                  <a:lnTo>
                    <a:pt x="6538722" y="987298"/>
                  </a:lnTo>
                  <a:lnTo>
                    <a:pt x="6538722" y="958723"/>
                  </a:lnTo>
                  <a:close/>
                </a:path>
                <a:path w="9046210" h="1406525">
                  <a:moveTo>
                    <a:pt x="6595872" y="958723"/>
                  </a:moveTo>
                  <a:lnTo>
                    <a:pt x="6567297" y="958723"/>
                  </a:lnTo>
                  <a:lnTo>
                    <a:pt x="6567297" y="987298"/>
                  </a:lnTo>
                  <a:lnTo>
                    <a:pt x="6595872" y="987298"/>
                  </a:lnTo>
                  <a:lnTo>
                    <a:pt x="6595872" y="958723"/>
                  </a:lnTo>
                  <a:close/>
                </a:path>
                <a:path w="9046210" h="1406525">
                  <a:moveTo>
                    <a:pt x="6653022" y="958723"/>
                  </a:moveTo>
                  <a:lnTo>
                    <a:pt x="6624447" y="958723"/>
                  </a:lnTo>
                  <a:lnTo>
                    <a:pt x="6624447" y="987298"/>
                  </a:lnTo>
                  <a:lnTo>
                    <a:pt x="6653022" y="987298"/>
                  </a:lnTo>
                  <a:lnTo>
                    <a:pt x="6653022" y="958723"/>
                  </a:lnTo>
                  <a:close/>
                </a:path>
                <a:path w="9046210" h="1406525">
                  <a:moveTo>
                    <a:pt x="6710172" y="958723"/>
                  </a:moveTo>
                  <a:lnTo>
                    <a:pt x="6681597" y="958723"/>
                  </a:lnTo>
                  <a:lnTo>
                    <a:pt x="6681597" y="987298"/>
                  </a:lnTo>
                  <a:lnTo>
                    <a:pt x="6710172" y="987298"/>
                  </a:lnTo>
                  <a:lnTo>
                    <a:pt x="6710172" y="958723"/>
                  </a:lnTo>
                  <a:close/>
                </a:path>
                <a:path w="9046210" h="1406525">
                  <a:moveTo>
                    <a:pt x="6767322" y="958723"/>
                  </a:moveTo>
                  <a:lnTo>
                    <a:pt x="6738747" y="958723"/>
                  </a:lnTo>
                  <a:lnTo>
                    <a:pt x="6738747" y="987298"/>
                  </a:lnTo>
                  <a:lnTo>
                    <a:pt x="6767322" y="987298"/>
                  </a:lnTo>
                  <a:lnTo>
                    <a:pt x="6767322" y="958723"/>
                  </a:lnTo>
                  <a:close/>
                </a:path>
                <a:path w="9046210" h="1406525">
                  <a:moveTo>
                    <a:pt x="6824472" y="958723"/>
                  </a:moveTo>
                  <a:lnTo>
                    <a:pt x="6795897" y="958723"/>
                  </a:lnTo>
                  <a:lnTo>
                    <a:pt x="6795897" y="987298"/>
                  </a:lnTo>
                  <a:lnTo>
                    <a:pt x="6824472" y="987298"/>
                  </a:lnTo>
                  <a:lnTo>
                    <a:pt x="6824472" y="958723"/>
                  </a:lnTo>
                  <a:close/>
                </a:path>
                <a:path w="9046210" h="1406525">
                  <a:moveTo>
                    <a:pt x="6881622" y="958723"/>
                  </a:moveTo>
                  <a:lnTo>
                    <a:pt x="6853047" y="958723"/>
                  </a:lnTo>
                  <a:lnTo>
                    <a:pt x="6853047" y="987298"/>
                  </a:lnTo>
                  <a:lnTo>
                    <a:pt x="6881622" y="987298"/>
                  </a:lnTo>
                  <a:lnTo>
                    <a:pt x="6881622" y="958723"/>
                  </a:lnTo>
                  <a:close/>
                </a:path>
                <a:path w="9046210" h="1406525">
                  <a:moveTo>
                    <a:pt x="6938772" y="958723"/>
                  </a:moveTo>
                  <a:lnTo>
                    <a:pt x="6910197" y="958723"/>
                  </a:lnTo>
                  <a:lnTo>
                    <a:pt x="6910197" y="987298"/>
                  </a:lnTo>
                  <a:lnTo>
                    <a:pt x="6938772" y="987298"/>
                  </a:lnTo>
                  <a:lnTo>
                    <a:pt x="6938772" y="958723"/>
                  </a:lnTo>
                  <a:close/>
                </a:path>
                <a:path w="9046210" h="1406525">
                  <a:moveTo>
                    <a:pt x="6995922" y="958723"/>
                  </a:moveTo>
                  <a:lnTo>
                    <a:pt x="6967347" y="958723"/>
                  </a:lnTo>
                  <a:lnTo>
                    <a:pt x="6967347" y="987298"/>
                  </a:lnTo>
                  <a:lnTo>
                    <a:pt x="6995922" y="987298"/>
                  </a:lnTo>
                  <a:lnTo>
                    <a:pt x="6995922" y="958723"/>
                  </a:lnTo>
                  <a:close/>
                </a:path>
                <a:path w="9046210" h="1406525">
                  <a:moveTo>
                    <a:pt x="7053072" y="958723"/>
                  </a:moveTo>
                  <a:lnTo>
                    <a:pt x="7024497" y="958723"/>
                  </a:lnTo>
                  <a:lnTo>
                    <a:pt x="7024497" y="987298"/>
                  </a:lnTo>
                  <a:lnTo>
                    <a:pt x="7053072" y="987298"/>
                  </a:lnTo>
                  <a:lnTo>
                    <a:pt x="7053072" y="958723"/>
                  </a:lnTo>
                  <a:close/>
                </a:path>
                <a:path w="9046210" h="1406525">
                  <a:moveTo>
                    <a:pt x="7110222" y="958723"/>
                  </a:moveTo>
                  <a:lnTo>
                    <a:pt x="7081647" y="958723"/>
                  </a:lnTo>
                  <a:lnTo>
                    <a:pt x="7081647" y="987298"/>
                  </a:lnTo>
                  <a:lnTo>
                    <a:pt x="7110222" y="987298"/>
                  </a:lnTo>
                  <a:lnTo>
                    <a:pt x="7110222" y="958723"/>
                  </a:lnTo>
                  <a:close/>
                </a:path>
                <a:path w="9046210" h="1406525">
                  <a:moveTo>
                    <a:pt x="7167372" y="958723"/>
                  </a:moveTo>
                  <a:lnTo>
                    <a:pt x="7138797" y="958723"/>
                  </a:lnTo>
                  <a:lnTo>
                    <a:pt x="7138797" y="987298"/>
                  </a:lnTo>
                  <a:lnTo>
                    <a:pt x="7167372" y="987298"/>
                  </a:lnTo>
                  <a:lnTo>
                    <a:pt x="7167372" y="958723"/>
                  </a:lnTo>
                  <a:close/>
                </a:path>
                <a:path w="9046210" h="1406525">
                  <a:moveTo>
                    <a:pt x="7224522" y="958723"/>
                  </a:moveTo>
                  <a:lnTo>
                    <a:pt x="7195947" y="958723"/>
                  </a:lnTo>
                  <a:lnTo>
                    <a:pt x="7195947" y="987298"/>
                  </a:lnTo>
                  <a:lnTo>
                    <a:pt x="7224522" y="987298"/>
                  </a:lnTo>
                  <a:lnTo>
                    <a:pt x="7224522" y="958723"/>
                  </a:lnTo>
                  <a:close/>
                </a:path>
                <a:path w="9046210" h="1406525">
                  <a:moveTo>
                    <a:pt x="7281672" y="958723"/>
                  </a:moveTo>
                  <a:lnTo>
                    <a:pt x="7253097" y="958723"/>
                  </a:lnTo>
                  <a:lnTo>
                    <a:pt x="7253097" y="987298"/>
                  </a:lnTo>
                  <a:lnTo>
                    <a:pt x="7281672" y="987298"/>
                  </a:lnTo>
                  <a:lnTo>
                    <a:pt x="7281672" y="958723"/>
                  </a:lnTo>
                  <a:close/>
                </a:path>
                <a:path w="9046210" h="1406525">
                  <a:moveTo>
                    <a:pt x="7338822" y="958723"/>
                  </a:moveTo>
                  <a:lnTo>
                    <a:pt x="7310247" y="958723"/>
                  </a:lnTo>
                  <a:lnTo>
                    <a:pt x="7310247" y="987298"/>
                  </a:lnTo>
                  <a:lnTo>
                    <a:pt x="7338822" y="987298"/>
                  </a:lnTo>
                  <a:lnTo>
                    <a:pt x="7338822" y="958723"/>
                  </a:lnTo>
                  <a:close/>
                </a:path>
                <a:path w="9046210" h="1406525">
                  <a:moveTo>
                    <a:pt x="7395972" y="958723"/>
                  </a:moveTo>
                  <a:lnTo>
                    <a:pt x="7367397" y="958723"/>
                  </a:lnTo>
                  <a:lnTo>
                    <a:pt x="7367397" y="987298"/>
                  </a:lnTo>
                  <a:lnTo>
                    <a:pt x="7395972" y="987298"/>
                  </a:lnTo>
                  <a:lnTo>
                    <a:pt x="7395972" y="958723"/>
                  </a:lnTo>
                  <a:close/>
                </a:path>
                <a:path w="9046210" h="1406525">
                  <a:moveTo>
                    <a:pt x="7453122" y="958723"/>
                  </a:moveTo>
                  <a:lnTo>
                    <a:pt x="7424547" y="958723"/>
                  </a:lnTo>
                  <a:lnTo>
                    <a:pt x="7424547" y="987298"/>
                  </a:lnTo>
                  <a:lnTo>
                    <a:pt x="7453122" y="987298"/>
                  </a:lnTo>
                  <a:lnTo>
                    <a:pt x="7453122" y="958723"/>
                  </a:lnTo>
                  <a:close/>
                </a:path>
                <a:path w="9046210" h="1406525">
                  <a:moveTo>
                    <a:pt x="7510272" y="958723"/>
                  </a:moveTo>
                  <a:lnTo>
                    <a:pt x="7481697" y="958723"/>
                  </a:lnTo>
                  <a:lnTo>
                    <a:pt x="7481697" y="987298"/>
                  </a:lnTo>
                  <a:lnTo>
                    <a:pt x="7510272" y="987298"/>
                  </a:lnTo>
                  <a:lnTo>
                    <a:pt x="7510272" y="958723"/>
                  </a:lnTo>
                  <a:close/>
                </a:path>
                <a:path w="9046210" h="1406525">
                  <a:moveTo>
                    <a:pt x="7567422" y="958723"/>
                  </a:moveTo>
                  <a:lnTo>
                    <a:pt x="7538847" y="958723"/>
                  </a:lnTo>
                  <a:lnTo>
                    <a:pt x="7538847" y="987298"/>
                  </a:lnTo>
                  <a:lnTo>
                    <a:pt x="7567422" y="987298"/>
                  </a:lnTo>
                  <a:lnTo>
                    <a:pt x="7567422" y="958723"/>
                  </a:lnTo>
                  <a:close/>
                </a:path>
                <a:path w="9046210" h="1406525">
                  <a:moveTo>
                    <a:pt x="7624572" y="958723"/>
                  </a:moveTo>
                  <a:lnTo>
                    <a:pt x="7595997" y="958723"/>
                  </a:lnTo>
                  <a:lnTo>
                    <a:pt x="7595997" y="987298"/>
                  </a:lnTo>
                  <a:lnTo>
                    <a:pt x="7624572" y="987298"/>
                  </a:lnTo>
                  <a:lnTo>
                    <a:pt x="7624572" y="958723"/>
                  </a:lnTo>
                  <a:close/>
                </a:path>
                <a:path w="9046210" h="1406525">
                  <a:moveTo>
                    <a:pt x="7681722" y="958723"/>
                  </a:moveTo>
                  <a:lnTo>
                    <a:pt x="7653147" y="958723"/>
                  </a:lnTo>
                  <a:lnTo>
                    <a:pt x="7653147" y="987298"/>
                  </a:lnTo>
                  <a:lnTo>
                    <a:pt x="7681722" y="987298"/>
                  </a:lnTo>
                  <a:lnTo>
                    <a:pt x="7681722" y="958723"/>
                  </a:lnTo>
                  <a:close/>
                </a:path>
                <a:path w="9046210" h="1406525">
                  <a:moveTo>
                    <a:pt x="7738872" y="958723"/>
                  </a:moveTo>
                  <a:lnTo>
                    <a:pt x="7710297" y="958723"/>
                  </a:lnTo>
                  <a:lnTo>
                    <a:pt x="7710297" y="987298"/>
                  </a:lnTo>
                  <a:lnTo>
                    <a:pt x="7738872" y="987298"/>
                  </a:lnTo>
                  <a:lnTo>
                    <a:pt x="7738872" y="958723"/>
                  </a:lnTo>
                  <a:close/>
                </a:path>
                <a:path w="9046210" h="1406525">
                  <a:moveTo>
                    <a:pt x="7796022" y="958723"/>
                  </a:moveTo>
                  <a:lnTo>
                    <a:pt x="7767447" y="958723"/>
                  </a:lnTo>
                  <a:lnTo>
                    <a:pt x="7767447" y="987298"/>
                  </a:lnTo>
                  <a:lnTo>
                    <a:pt x="7796022" y="987298"/>
                  </a:lnTo>
                  <a:lnTo>
                    <a:pt x="7796022" y="958723"/>
                  </a:lnTo>
                  <a:close/>
                </a:path>
                <a:path w="9046210" h="1406525">
                  <a:moveTo>
                    <a:pt x="7853172" y="958723"/>
                  </a:moveTo>
                  <a:lnTo>
                    <a:pt x="7824597" y="958723"/>
                  </a:lnTo>
                  <a:lnTo>
                    <a:pt x="7824597" y="987298"/>
                  </a:lnTo>
                  <a:lnTo>
                    <a:pt x="7853172" y="987298"/>
                  </a:lnTo>
                  <a:lnTo>
                    <a:pt x="7853172" y="958723"/>
                  </a:lnTo>
                  <a:close/>
                </a:path>
                <a:path w="9046210" h="1406525">
                  <a:moveTo>
                    <a:pt x="7910322" y="958723"/>
                  </a:moveTo>
                  <a:lnTo>
                    <a:pt x="7881747" y="958723"/>
                  </a:lnTo>
                  <a:lnTo>
                    <a:pt x="7881747" y="987298"/>
                  </a:lnTo>
                  <a:lnTo>
                    <a:pt x="7910322" y="987298"/>
                  </a:lnTo>
                  <a:lnTo>
                    <a:pt x="7910322" y="958723"/>
                  </a:lnTo>
                  <a:close/>
                </a:path>
                <a:path w="9046210" h="1406525">
                  <a:moveTo>
                    <a:pt x="7967472" y="958723"/>
                  </a:moveTo>
                  <a:lnTo>
                    <a:pt x="7938897" y="958723"/>
                  </a:lnTo>
                  <a:lnTo>
                    <a:pt x="7938897" y="987298"/>
                  </a:lnTo>
                  <a:lnTo>
                    <a:pt x="7967472" y="987298"/>
                  </a:lnTo>
                  <a:lnTo>
                    <a:pt x="7967472" y="958723"/>
                  </a:lnTo>
                  <a:close/>
                </a:path>
                <a:path w="9046210" h="1406525">
                  <a:moveTo>
                    <a:pt x="8024622" y="958723"/>
                  </a:moveTo>
                  <a:lnTo>
                    <a:pt x="7996047" y="958723"/>
                  </a:lnTo>
                  <a:lnTo>
                    <a:pt x="7996047" y="987298"/>
                  </a:lnTo>
                  <a:lnTo>
                    <a:pt x="8024622" y="987298"/>
                  </a:lnTo>
                  <a:lnTo>
                    <a:pt x="8024622" y="958723"/>
                  </a:lnTo>
                  <a:close/>
                </a:path>
                <a:path w="9046210" h="1406525">
                  <a:moveTo>
                    <a:pt x="8081772" y="958723"/>
                  </a:moveTo>
                  <a:lnTo>
                    <a:pt x="8053197" y="958723"/>
                  </a:lnTo>
                  <a:lnTo>
                    <a:pt x="8053197" y="987298"/>
                  </a:lnTo>
                  <a:lnTo>
                    <a:pt x="8081772" y="987298"/>
                  </a:lnTo>
                  <a:lnTo>
                    <a:pt x="8081772" y="958723"/>
                  </a:lnTo>
                  <a:close/>
                </a:path>
                <a:path w="9046210" h="1406525">
                  <a:moveTo>
                    <a:pt x="8138922" y="958723"/>
                  </a:moveTo>
                  <a:lnTo>
                    <a:pt x="8110347" y="958723"/>
                  </a:lnTo>
                  <a:lnTo>
                    <a:pt x="8110347" y="987298"/>
                  </a:lnTo>
                  <a:lnTo>
                    <a:pt x="8138922" y="987298"/>
                  </a:lnTo>
                  <a:lnTo>
                    <a:pt x="8138922" y="958723"/>
                  </a:lnTo>
                  <a:close/>
                </a:path>
                <a:path w="9046210" h="1406525">
                  <a:moveTo>
                    <a:pt x="8196072" y="958723"/>
                  </a:moveTo>
                  <a:lnTo>
                    <a:pt x="8167497" y="958723"/>
                  </a:lnTo>
                  <a:lnTo>
                    <a:pt x="8167497" y="987298"/>
                  </a:lnTo>
                  <a:lnTo>
                    <a:pt x="8196072" y="987298"/>
                  </a:lnTo>
                  <a:lnTo>
                    <a:pt x="8196072" y="958723"/>
                  </a:lnTo>
                  <a:close/>
                </a:path>
                <a:path w="9046210" h="1406525">
                  <a:moveTo>
                    <a:pt x="8253222" y="958723"/>
                  </a:moveTo>
                  <a:lnTo>
                    <a:pt x="8224647" y="958723"/>
                  </a:lnTo>
                  <a:lnTo>
                    <a:pt x="8224647" y="987298"/>
                  </a:lnTo>
                  <a:lnTo>
                    <a:pt x="8253222" y="987298"/>
                  </a:lnTo>
                  <a:lnTo>
                    <a:pt x="8253222" y="958723"/>
                  </a:lnTo>
                  <a:close/>
                </a:path>
                <a:path w="9046210" h="1406525">
                  <a:moveTo>
                    <a:pt x="8310372" y="958723"/>
                  </a:moveTo>
                  <a:lnTo>
                    <a:pt x="8281797" y="958723"/>
                  </a:lnTo>
                  <a:lnTo>
                    <a:pt x="8281797" y="987298"/>
                  </a:lnTo>
                  <a:lnTo>
                    <a:pt x="8310372" y="987298"/>
                  </a:lnTo>
                  <a:lnTo>
                    <a:pt x="8310372" y="958723"/>
                  </a:lnTo>
                  <a:close/>
                </a:path>
                <a:path w="9046210" h="1406525">
                  <a:moveTo>
                    <a:pt x="8367522" y="958723"/>
                  </a:moveTo>
                  <a:lnTo>
                    <a:pt x="8338947" y="958723"/>
                  </a:lnTo>
                  <a:lnTo>
                    <a:pt x="8338947" y="987298"/>
                  </a:lnTo>
                  <a:lnTo>
                    <a:pt x="8367522" y="987298"/>
                  </a:lnTo>
                  <a:lnTo>
                    <a:pt x="8367522" y="958723"/>
                  </a:lnTo>
                  <a:close/>
                </a:path>
                <a:path w="9046210" h="1406525">
                  <a:moveTo>
                    <a:pt x="8424672" y="958723"/>
                  </a:moveTo>
                  <a:lnTo>
                    <a:pt x="8396097" y="958723"/>
                  </a:lnTo>
                  <a:lnTo>
                    <a:pt x="8396097" y="987298"/>
                  </a:lnTo>
                  <a:lnTo>
                    <a:pt x="8424672" y="987298"/>
                  </a:lnTo>
                  <a:lnTo>
                    <a:pt x="8424672" y="958723"/>
                  </a:lnTo>
                  <a:close/>
                </a:path>
                <a:path w="9046210" h="1406525">
                  <a:moveTo>
                    <a:pt x="8481822" y="958723"/>
                  </a:moveTo>
                  <a:lnTo>
                    <a:pt x="8453247" y="958723"/>
                  </a:lnTo>
                  <a:lnTo>
                    <a:pt x="8453247" y="987298"/>
                  </a:lnTo>
                  <a:lnTo>
                    <a:pt x="8481822" y="987298"/>
                  </a:lnTo>
                  <a:lnTo>
                    <a:pt x="8481822" y="958723"/>
                  </a:lnTo>
                  <a:close/>
                </a:path>
                <a:path w="9046210" h="1406525">
                  <a:moveTo>
                    <a:pt x="8538972" y="958723"/>
                  </a:moveTo>
                  <a:lnTo>
                    <a:pt x="8510397" y="958723"/>
                  </a:lnTo>
                  <a:lnTo>
                    <a:pt x="8510397" y="987298"/>
                  </a:lnTo>
                  <a:lnTo>
                    <a:pt x="8538972" y="987298"/>
                  </a:lnTo>
                  <a:lnTo>
                    <a:pt x="8538972" y="958723"/>
                  </a:lnTo>
                  <a:close/>
                </a:path>
                <a:path w="9046210" h="1406525">
                  <a:moveTo>
                    <a:pt x="8596122" y="958723"/>
                  </a:moveTo>
                  <a:lnTo>
                    <a:pt x="8567547" y="958723"/>
                  </a:lnTo>
                  <a:lnTo>
                    <a:pt x="8567547" y="987298"/>
                  </a:lnTo>
                  <a:lnTo>
                    <a:pt x="8596122" y="987298"/>
                  </a:lnTo>
                  <a:lnTo>
                    <a:pt x="8596122" y="958723"/>
                  </a:lnTo>
                  <a:close/>
                </a:path>
                <a:path w="9046210" h="1406525">
                  <a:moveTo>
                    <a:pt x="8653272" y="958723"/>
                  </a:moveTo>
                  <a:lnTo>
                    <a:pt x="8624697" y="958723"/>
                  </a:lnTo>
                  <a:lnTo>
                    <a:pt x="8624697" y="987298"/>
                  </a:lnTo>
                  <a:lnTo>
                    <a:pt x="8653272" y="987298"/>
                  </a:lnTo>
                  <a:lnTo>
                    <a:pt x="8653272" y="958723"/>
                  </a:lnTo>
                  <a:close/>
                </a:path>
                <a:path w="9046210" h="1406525">
                  <a:moveTo>
                    <a:pt x="8710422" y="958723"/>
                  </a:moveTo>
                  <a:lnTo>
                    <a:pt x="8681847" y="958723"/>
                  </a:lnTo>
                  <a:lnTo>
                    <a:pt x="8681847" y="987298"/>
                  </a:lnTo>
                  <a:lnTo>
                    <a:pt x="8710422" y="987298"/>
                  </a:lnTo>
                  <a:lnTo>
                    <a:pt x="8710422" y="958723"/>
                  </a:lnTo>
                  <a:close/>
                </a:path>
                <a:path w="9046210" h="1406525">
                  <a:moveTo>
                    <a:pt x="8767572" y="958723"/>
                  </a:moveTo>
                  <a:lnTo>
                    <a:pt x="8738997" y="958723"/>
                  </a:lnTo>
                  <a:lnTo>
                    <a:pt x="8738997" y="987298"/>
                  </a:lnTo>
                  <a:lnTo>
                    <a:pt x="8767572" y="987298"/>
                  </a:lnTo>
                  <a:lnTo>
                    <a:pt x="8767572" y="958723"/>
                  </a:lnTo>
                  <a:close/>
                </a:path>
                <a:path w="9046210" h="1406525">
                  <a:moveTo>
                    <a:pt x="8824722" y="958723"/>
                  </a:moveTo>
                  <a:lnTo>
                    <a:pt x="8796147" y="958723"/>
                  </a:lnTo>
                  <a:lnTo>
                    <a:pt x="8796147" y="987298"/>
                  </a:lnTo>
                  <a:lnTo>
                    <a:pt x="8824722" y="987298"/>
                  </a:lnTo>
                  <a:lnTo>
                    <a:pt x="8824722" y="958723"/>
                  </a:lnTo>
                  <a:close/>
                </a:path>
                <a:path w="9046210" h="1406525">
                  <a:moveTo>
                    <a:pt x="8881872" y="958723"/>
                  </a:moveTo>
                  <a:lnTo>
                    <a:pt x="8853297" y="958723"/>
                  </a:lnTo>
                  <a:lnTo>
                    <a:pt x="8853297" y="987298"/>
                  </a:lnTo>
                  <a:lnTo>
                    <a:pt x="8881872" y="987298"/>
                  </a:lnTo>
                  <a:lnTo>
                    <a:pt x="8881872" y="958723"/>
                  </a:lnTo>
                  <a:close/>
                </a:path>
                <a:path w="9046210" h="1406525">
                  <a:moveTo>
                    <a:pt x="8939022" y="958723"/>
                  </a:moveTo>
                  <a:lnTo>
                    <a:pt x="8910447" y="958723"/>
                  </a:lnTo>
                  <a:lnTo>
                    <a:pt x="8910447" y="987298"/>
                  </a:lnTo>
                  <a:lnTo>
                    <a:pt x="8939022" y="987298"/>
                  </a:lnTo>
                  <a:lnTo>
                    <a:pt x="8939022" y="958723"/>
                  </a:lnTo>
                  <a:close/>
                </a:path>
                <a:path w="9046210" h="1406525">
                  <a:moveTo>
                    <a:pt x="9046210" y="973074"/>
                  </a:moveTo>
                  <a:lnTo>
                    <a:pt x="9017546" y="958723"/>
                  </a:lnTo>
                  <a:lnTo>
                    <a:pt x="8960485" y="930148"/>
                  </a:lnTo>
                  <a:lnTo>
                    <a:pt x="8960485" y="1015873"/>
                  </a:lnTo>
                  <a:lnTo>
                    <a:pt x="9017711" y="987298"/>
                  </a:lnTo>
                  <a:lnTo>
                    <a:pt x="9046210" y="973074"/>
                  </a:lnTo>
                  <a:close/>
                </a:path>
              </a:pathLst>
            </a:custGeom>
            <a:solidFill>
              <a:srgbClr val="4471C4"/>
            </a:solidFill>
          </p:spPr>
          <p:txBody>
            <a:bodyPr wrap="square" lIns="0" tIns="0" rIns="0" bIns="0" rtlCol="0"/>
            <a:lstStyle/>
            <a:p>
              <a:endParaRPr/>
            </a:p>
          </p:txBody>
        </p:sp>
      </p:grpSp>
      <p:sp>
        <p:nvSpPr>
          <p:cNvPr id="56" name="object 56"/>
          <p:cNvSpPr txBox="1"/>
          <p:nvPr/>
        </p:nvSpPr>
        <p:spPr>
          <a:xfrm>
            <a:off x="7506081" y="3028569"/>
            <a:ext cx="2654300" cy="574040"/>
          </a:xfrm>
          <a:prstGeom prst="rect">
            <a:avLst/>
          </a:prstGeom>
        </p:spPr>
        <p:txBody>
          <a:bodyPr vert="horz" wrap="square" lIns="0" tIns="12700" rIns="0" bIns="0" rtlCol="0">
            <a:spAutoFit/>
          </a:bodyPr>
          <a:lstStyle/>
          <a:p>
            <a:pPr marL="12700">
              <a:lnSpc>
                <a:spcPct val="100000"/>
              </a:lnSpc>
              <a:spcBef>
                <a:spcPts val="100"/>
              </a:spcBef>
            </a:pPr>
            <a:r>
              <a:rPr sz="1800" i="1" spc="-10" dirty="0">
                <a:latin typeface="Calibri"/>
                <a:cs typeface="Calibri"/>
              </a:rPr>
              <a:t>…memory, </a:t>
            </a:r>
            <a:r>
              <a:rPr sz="1800" i="1" dirty="0">
                <a:latin typeface="Calibri"/>
                <a:cs typeface="Calibri"/>
              </a:rPr>
              <a:t>if </a:t>
            </a:r>
            <a:r>
              <a:rPr sz="1800" i="1" spc="-10" dirty="0">
                <a:latin typeface="Calibri"/>
                <a:cs typeface="Calibri"/>
              </a:rPr>
              <a:t>write-through</a:t>
            </a:r>
            <a:endParaRPr sz="1800">
              <a:latin typeface="Calibri"/>
              <a:cs typeface="Calibri"/>
            </a:endParaRPr>
          </a:p>
          <a:p>
            <a:pPr marL="12700">
              <a:lnSpc>
                <a:spcPct val="100000"/>
              </a:lnSpc>
            </a:pPr>
            <a:r>
              <a:rPr sz="1800" b="1" i="1" dirty="0">
                <a:latin typeface="Calibri"/>
                <a:cs typeface="Calibri"/>
              </a:rPr>
              <a:t>or</a:t>
            </a:r>
            <a:r>
              <a:rPr sz="1800" b="1" i="1" spc="15" dirty="0">
                <a:latin typeface="Calibri"/>
                <a:cs typeface="Calibri"/>
              </a:rPr>
              <a:t> </a:t>
            </a:r>
            <a:r>
              <a:rPr sz="1800" b="1" i="1" spc="-10" dirty="0">
                <a:latin typeface="Calibri"/>
                <a:cs typeface="Calibri"/>
              </a:rPr>
              <a:t>non-</a:t>
            </a:r>
            <a:r>
              <a:rPr sz="1800" b="1" i="1" dirty="0">
                <a:latin typeface="Calibri"/>
                <a:cs typeface="Calibri"/>
              </a:rPr>
              <a:t>temporal</a:t>
            </a:r>
            <a:r>
              <a:rPr sz="1800" b="1" i="1" spc="10" dirty="0">
                <a:latin typeface="Calibri"/>
                <a:cs typeface="Calibri"/>
              </a:rPr>
              <a:t> </a:t>
            </a:r>
            <a:r>
              <a:rPr sz="1800" b="1" i="1" spc="-10" dirty="0">
                <a:latin typeface="Calibri"/>
                <a:cs typeface="Calibri"/>
              </a:rPr>
              <a:t>instruction</a:t>
            </a:r>
            <a:endParaRPr sz="1800">
              <a:latin typeface="Calibri"/>
              <a:cs typeface="Calibri"/>
            </a:endParaRPr>
          </a:p>
        </p:txBody>
      </p:sp>
      <p:sp>
        <p:nvSpPr>
          <p:cNvPr id="57" name="object 57"/>
          <p:cNvSpPr/>
          <p:nvPr/>
        </p:nvSpPr>
        <p:spPr>
          <a:xfrm>
            <a:off x="1540764" y="2948685"/>
            <a:ext cx="2826385" cy="1196975"/>
          </a:xfrm>
          <a:custGeom>
            <a:avLst/>
            <a:gdLst/>
            <a:ahLst/>
            <a:cxnLst/>
            <a:rect l="l" t="t" r="r" b="b"/>
            <a:pathLst>
              <a:path w="2826385" h="1196975">
                <a:moveTo>
                  <a:pt x="2826385" y="0"/>
                </a:moveTo>
                <a:lnTo>
                  <a:pt x="2622296" y="0"/>
                </a:lnTo>
                <a:lnTo>
                  <a:pt x="2622296" y="1149858"/>
                </a:lnTo>
                <a:lnTo>
                  <a:pt x="2305558" y="1149858"/>
                </a:lnTo>
                <a:lnTo>
                  <a:pt x="2305558" y="376936"/>
                </a:lnTo>
                <a:lnTo>
                  <a:pt x="2305558" y="370586"/>
                </a:lnTo>
                <a:lnTo>
                  <a:pt x="2302510" y="373634"/>
                </a:lnTo>
                <a:lnTo>
                  <a:pt x="2302510" y="364236"/>
                </a:lnTo>
                <a:lnTo>
                  <a:pt x="2292858" y="364236"/>
                </a:lnTo>
                <a:lnTo>
                  <a:pt x="2292858" y="1149858"/>
                </a:lnTo>
                <a:lnTo>
                  <a:pt x="1940052" y="1149858"/>
                </a:lnTo>
                <a:lnTo>
                  <a:pt x="1940052" y="367538"/>
                </a:lnTo>
                <a:lnTo>
                  <a:pt x="1927352" y="367538"/>
                </a:lnTo>
                <a:lnTo>
                  <a:pt x="1927352" y="1149858"/>
                </a:lnTo>
                <a:lnTo>
                  <a:pt x="1575562" y="1149858"/>
                </a:lnTo>
                <a:lnTo>
                  <a:pt x="1575562" y="370586"/>
                </a:lnTo>
                <a:lnTo>
                  <a:pt x="1562862" y="370586"/>
                </a:lnTo>
                <a:lnTo>
                  <a:pt x="1562862" y="1149858"/>
                </a:lnTo>
                <a:lnTo>
                  <a:pt x="77800" y="1149858"/>
                </a:lnTo>
                <a:lnTo>
                  <a:pt x="78359" y="1120521"/>
                </a:lnTo>
                <a:lnTo>
                  <a:pt x="77724" y="1120825"/>
                </a:lnTo>
                <a:lnTo>
                  <a:pt x="77724" y="1118743"/>
                </a:lnTo>
                <a:lnTo>
                  <a:pt x="77724" y="1118616"/>
                </a:lnTo>
                <a:lnTo>
                  <a:pt x="76200" y="1119378"/>
                </a:lnTo>
                <a:lnTo>
                  <a:pt x="76200" y="1118108"/>
                </a:lnTo>
                <a:lnTo>
                  <a:pt x="0" y="1156208"/>
                </a:lnTo>
                <a:lnTo>
                  <a:pt x="1778" y="1157109"/>
                </a:lnTo>
                <a:lnTo>
                  <a:pt x="1524" y="1157224"/>
                </a:lnTo>
                <a:lnTo>
                  <a:pt x="76962" y="1196721"/>
                </a:lnTo>
                <a:lnTo>
                  <a:pt x="76987" y="1194587"/>
                </a:lnTo>
                <a:lnTo>
                  <a:pt x="77724" y="1194943"/>
                </a:lnTo>
                <a:lnTo>
                  <a:pt x="77724" y="1194816"/>
                </a:lnTo>
                <a:lnTo>
                  <a:pt x="77724" y="1164742"/>
                </a:lnTo>
                <a:lnTo>
                  <a:pt x="1940052" y="1164971"/>
                </a:lnTo>
                <a:lnTo>
                  <a:pt x="1940052" y="1163193"/>
                </a:lnTo>
                <a:lnTo>
                  <a:pt x="2305558" y="1163193"/>
                </a:lnTo>
                <a:lnTo>
                  <a:pt x="2305558" y="1162558"/>
                </a:lnTo>
                <a:lnTo>
                  <a:pt x="2634996" y="1162558"/>
                </a:lnTo>
                <a:lnTo>
                  <a:pt x="2634996" y="1156208"/>
                </a:lnTo>
                <a:lnTo>
                  <a:pt x="2634996" y="1149858"/>
                </a:lnTo>
                <a:lnTo>
                  <a:pt x="2634996" y="12700"/>
                </a:lnTo>
                <a:lnTo>
                  <a:pt x="2826385" y="12700"/>
                </a:lnTo>
                <a:lnTo>
                  <a:pt x="2826385" y="6350"/>
                </a:lnTo>
                <a:lnTo>
                  <a:pt x="2826385" y="0"/>
                </a:lnTo>
                <a:close/>
              </a:path>
            </a:pathLst>
          </a:custGeom>
          <a:solidFill>
            <a:srgbClr val="4471C4"/>
          </a:solidFill>
        </p:spPr>
        <p:txBody>
          <a:bodyPr wrap="square" lIns="0" tIns="0" rIns="0" bIns="0" rtlCol="0"/>
          <a:lstStyle/>
          <a:p>
            <a:endParaRPr/>
          </a:p>
        </p:txBody>
      </p:sp>
      <p:sp>
        <p:nvSpPr>
          <p:cNvPr id="58" name="object 58"/>
          <p:cNvSpPr txBox="1"/>
          <p:nvPr/>
        </p:nvSpPr>
        <p:spPr>
          <a:xfrm>
            <a:off x="2859023" y="3476244"/>
            <a:ext cx="1701164" cy="460375"/>
          </a:xfrm>
          <a:prstGeom prst="rect">
            <a:avLst/>
          </a:prstGeom>
          <a:solidFill>
            <a:srgbClr val="FFFFFF">
              <a:alpha val="49803"/>
            </a:srgbClr>
          </a:solidFill>
        </p:spPr>
        <p:txBody>
          <a:bodyPr vert="horz" wrap="square" lIns="0" tIns="36830" rIns="0" bIns="0" rtlCol="0">
            <a:spAutoFit/>
          </a:bodyPr>
          <a:lstStyle/>
          <a:p>
            <a:pPr marL="90805" marR="194945">
              <a:lnSpc>
                <a:spcPct val="100000"/>
              </a:lnSpc>
              <a:spcBef>
                <a:spcPts val="290"/>
              </a:spcBef>
            </a:pPr>
            <a:r>
              <a:rPr sz="1200" b="1" i="1" dirty="0">
                <a:latin typeface="Calibri"/>
                <a:cs typeface="Calibri"/>
              </a:rPr>
              <a:t>Memory unit</a:t>
            </a:r>
            <a:r>
              <a:rPr sz="1200" b="1" i="1" spc="-10" dirty="0">
                <a:latin typeface="Calibri"/>
                <a:cs typeface="Calibri"/>
              </a:rPr>
              <a:t> </a:t>
            </a:r>
            <a:r>
              <a:rPr sz="1200" b="1" i="1" dirty="0">
                <a:latin typeface="Calibri"/>
                <a:cs typeface="Calibri"/>
              </a:rPr>
              <a:t>can</a:t>
            </a:r>
            <a:r>
              <a:rPr sz="1200" b="1" i="1" spc="5" dirty="0">
                <a:latin typeface="Calibri"/>
                <a:cs typeface="Calibri"/>
              </a:rPr>
              <a:t> </a:t>
            </a:r>
            <a:r>
              <a:rPr sz="1200" b="1" i="1" spc="-20" dirty="0">
                <a:latin typeface="Calibri"/>
                <a:cs typeface="Calibri"/>
              </a:rPr>
              <a:t>read </a:t>
            </a:r>
            <a:r>
              <a:rPr sz="1200" b="1" i="1" dirty="0">
                <a:latin typeface="Calibri"/>
                <a:cs typeface="Calibri"/>
              </a:rPr>
              <a:t>from</a:t>
            </a:r>
            <a:r>
              <a:rPr sz="1200" b="1" i="1" spc="-5" dirty="0">
                <a:latin typeface="Calibri"/>
                <a:cs typeface="Calibri"/>
              </a:rPr>
              <a:t> </a:t>
            </a:r>
            <a:r>
              <a:rPr sz="1200" b="1" i="1" dirty="0">
                <a:latin typeface="Calibri"/>
                <a:cs typeface="Calibri"/>
              </a:rPr>
              <a:t>write</a:t>
            </a:r>
            <a:r>
              <a:rPr sz="1200" b="1" i="1" spc="-10" dirty="0">
                <a:latin typeface="Calibri"/>
                <a:cs typeface="Calibri"/>
              </a:rPr>
              <a:t> buffer</a:t>
            </a:r>
            <a:endParaRPr sz="1200">
              <a:latin typeface="Calibri"/>
              <a:cs typeface="Calibri"/>
            </a:endParaRPr>
          </a:p>
        </p:txBody>
      </p:sp>
      <p:sp>
        <p:nvSpPr>
          <p:cNvPr id="59" name="object 59"/>
          <p:cNvSpPr txBox="1"/>
          <p:nvPr/>
        </p:nvSpPr>
        <p:spPr>
          <a:xfrm>
            <a:off x="5100573" y="3071240"/>
            <a:ext cx="1922145" cy="574675"/>
          </a:xfrm>
          <a:prstGeom prst="rect">
            <a:avLst/>
          </a:prstGeom>
        </p:spPr>
        <p:txBody>
          <a:bodyPr vert="horz" wrap="square" lIns="0" tIns="12700" rIns="0" bIns="0" rtlCol="0">
            <a:spAutoFit/>
          </a:bodyPr>
          <a:lstStyle/>
          <a:p>
            <a:pPr marL="12700">
              <a:lnSpc>
                <a:spcPct val="100000"/>
              </a:lnSpc>
              <a:spcBef>
                <a:spcPts val="100"/>
              </a:spcBef>
            </a:pPr>
            <a:r>
              <a:rPr sz="1800" i="1" dirty="0">
                <a:latin typeface="Calibri"/>
                <a:cs typeface="Calibri"/>
              </a:rPr>
              <a:t>…cache</a:t>
            </a:r>
            <a:r>
              <a:rPr sz="1800" i="1" spc="10" dirty="0">
                <a:latin typeface="Calibri"/>
                <a:cs typeface="Calibri"/>
              </a:rPr>
              <a:t> </a:t>
            </a:r>
            <a:r>
              <a:rPr sz="1800" i="1" dirty="0">
                <a:latin typeface="Calibri"/>
                <a:cs typeface="Calibri"/>
              </a:rPr>
              <a:t>if</a:t>
            </a:r>
            <a:r>
              <a:rPr sz="1800" i="1" spc="-15" dirty="0">
                <a:latin typeface="Calibri"/>
                <a:cs typeface="Calibri"/>
              </a:rPr>
              <a:t> </a:t>
            </a:r>
            <a:r>
              <a:rPr sz="1800" i="1" spc="-10" dirty="0">
                <a:latin typeface="Calibri"/>
                <a:cs typeface="Calibri"/>
              </a:rPr>
              <a:t>write-</a:t>
            </a:r>
            <a:r>
              <a:rPr sz="1800" i="1" spc="-20" dirty="0">
                <a:latin typeface="Calibri"/>
                <a:cs typeface="Calibri"/>
              </a:rPr>
              <a:t>back</a:t>
            </a:r>
            <a:endParaRPr sz="1800">
              <a:latin typeface="Calibri"/>
              <a:cs typeface="Calibri"/>
            </a:endParaRPr>
          </a:p>
          <a:p>
            <a:pPr marL="12700">
              <a:lnSpc>
                <a:spcPct val="100000"/>
              </a:lnSpc>
            </a:pPr>
            <a:r>
              <a:rPr sz="1800" b="1" i="1" dirty="0">
                <a:latin typeface="Calibri"/>
                <a:cs typeface="Calibri"/>
              </a:rPr>
              <a:t>&amp;</a:t>
            </a:r>
            <a:r>
              <a:rPr sz="1800" b="1" i="1" spc="5" dirty="0">
                <a:latin typeface="Calibri"/>
                <a:cs typeface="Calibri"/>
              </a:rPr>
              <a:t> </a:t>
            </a:r>
            <a:r>
              <a:rPr sz="1800" b="1" i="1" dirty="0">
                <a:latin typeface="Calibri"/>
                <a:cs typeface="Calibri"/>
              </a:rPr>
              <a:t>not</a:t>
            </a:r>
            <a:r>
              <a:rPr sz="1800" b="1" i="1" spc="10" dirty="0">
                <a:latin typeface="Calibri"/>
                <a:cs typeface="Calibri"/>
              </a:rPr>
              <a:t> </a:t>
            </a:r>
            <a:r>
              <a:rPr sz="1800" b="1" i="1" spc="-10" dirty="0">
                <a:latin typeface="Calibri"/>
                <a:cs typeface="Calibri"/>
              </a:rPr>
              <a:t>non-temporal</a:t>
            </a:r>
            <a:endParaRPr sz="1800">
              <a:latin typeface="Calibri"/>
              <a:cs typeface="Calibri"/>
            </a:endParaRPr>
          </a:p>
        </p:txBody>
      </p:sp>
      <p:sp>
        <p:nvSpPr>
          <p:cNvPr id="60" name="object 60"/>
          <p:cNvSpPr/>
          <p:nvPr/>
        </p:nvSpPr>
        <p:spPr>
          <a:xfrm>
            <a:off x="5400294" y="4021073"/>
            <a:ext cx="5175250" cy="581660"/>
          </a:xfrm>
          <a:custGeom>
            <a:avLst/>
            <a:gdLst/>
            <a:ahLst/>
            <a:cxnLst/>
            <a:rect l="l" t="t" r="r" b="b"/>
            <a:pathLst>
              <a:path w="5175250" h="581660">
                <a:moveTo>
                  <a:pt x="2058034" y="556132"/>
                </a:moveTo>
                <a:lnTo>
                  <a:pt x="0" y="556132"/>
                </a:lnTo>
                <a:lnTo>
                  <a:pt x="0" y="581532"/>
                </a:lnTo>
                <a:lnTo>
                  <a:pt x="2083434" y="581532"/>
                </a:lnTo>
                <a:lnTo>
                  <a:pt x="2083434" y="568832"/>
                </a:lnTo>
                <a:lnTo>
                  <a:pt x="2058034" y="568832"/>
                </a:lnTo>
                <a:lnTo>
                  <a:pt x="2058034" y="556132"/>
                </a:lnTo>
                <a:close/>
              </a:path>
              <a:path w="5175250" h="581660">
                <a:moveTo>
                  <a:pt x="5099050" y="25400"/>
                </a:moveTo>
                <a:lnTo>
                  <a:pt x="2058034" y="25400"/>
                </a:lnTo>
                <a:lnTo>
                  <a:pt x="2058034" y="568832"/>
                </a:lnTo>
                <a:lnTo>
                  <a:pt x="2070734" y="556132"/>
                </a:lnTo>
                <a:lnTo>
                  <a:pt x="2083434" y="556132"/>
                </a:lnTo>
                <a:lnTo>
                  <a:pt x="2083434" y="50800"/>
                </a:lnTo>
                <a:lnTo>
                  <a:pt x="2070734" y="50800"/>
                </a:lnTo>
                <a:lnTo>
                  <a:pt x="2083434" y="38100"/>
                </a:lnTo>
                <a:lnTo>
                  <a:pt x="5099050" y="38100"/>
                </a:lnTo>
                <a:lnTo>
                  <a:pt x="5099050" y="25400"/>
                </a:lnTo>
                <a:close/>
              </a:path>
              <a:path w="5175250" h="581660">
                <a:moveTo>
                  <a:pt x="2083434" y="556132"/>
                </a:moveTo>
                <a:lnTo>
                  <a:pt x="2070734" y="556132"/>
                </a:lnTo>
                <a:lnTo>
                  <a:pt x="2058034" y="568832"/>
                </a:lnTo>
                <a:lnTo>
                  <a:pt x="2083434" y="568832"/>
                </a:lnTo>
                <a:lnTo>
                  <a:pt x="2083434" y="556132"/>
                </a:lnTo>
                <a:close/>
              </a:path>
              <a:path w="5175250" h="581660">
                <a:moveTo>
                  <a:pt x="5099050" y="0"/>
                </a:moveTo>
                <a:lnTo>
                  <a:pt x="5099050" y="76200"/>
                </a:lnTo>
                <a:lnTo>
                  <a:pt x="5149850" y="50800"/>
                </a:lnTo>
                <a:lnTo>
                  <a:pt x="5111750" y="50800"/>
                </a:lnTo>
                <a:lnTo>
                  <a:pt x="5111750" y="25400"/>
                </a:lnTo>
                <a:lnTo>
                  <a:pt x="5149850" y="25400"/>
                </a:lnTo>
                <a:lnTo>
                  <a:pt x="5099050" y="0"/>
                </a:lnTo>
                <a:close/>
              </a:path>
              <a:path w="5175250" h="581660">
                <a:moveTo>
                  <a:pt x="2083434" y="38100"/>
                </a:moveTo>
                <a:lnTo>
                  <a:pt x="2070734" y="50800"/>
                </a:lnTo>
                <a:lnTo>
                  <a:pt x="2083434" y="50800"/>
                </a:lnTo>
                <a:lnTo>
                  <a:pt x="2083434" y="38100"/>
                </a:lnTo>
                <a:close/>
              </a:path>
              <a:path w="5175250" h="581660">
                <a:moveTo>
                  <a:pt x="5099050" y="38100"/>
                </a:moveTo>
                <a:lnTo>
                  <a:pt x="2083434" y="38100"/>
                </a:lnTo>
                <a:lnTo>
                  <a:pt x="2083434" y="50800"/>
                </a:lnTo>
                <a:lnTo>
                  <a:pt x="5099050" y="50800"/>
                </a:lnTo>
                <a:lnTo>
                  <a:pt x="5099050" y="38100"/>
                </a:lnTo>
                <a:close/>
              </a:path>
              <a:path w="5175250" h="581660">
                <a:moveTo>
                  <a:pt x="5149850" y="25400"/>
                </a:moveTo>
                <a:lnTo>
                  <a:pt x="5111750" y="25400"/>
                </a:lnTo>
                <a:lnTo>
                  <a:pt x="5111750" y="50800"/>
                </a:lnTo>
                <a:lnTo>
                  <a:pt x="5149850" y="50800"/>
                </a:lnTo>
                <a:lnTo>
                  <a:pt x="5175250" y="38100"/>
                </a:lnTo>
                <a:lnTo>
                  <a:pt x="5149850" y="25400"/>
                </a:lnTo>
                <a:close/>
              </a:path>
            </a:pathLst>
          </a:custGeom>
          <a:solidFill>
            <a:srgbClr val="4471C4"/>
          </a:solidFill>
        </p:spPr>
        <p:txBody>
          <a:bodyPr wrap="square" lIns="0" tIns="0" rIns="0" bIns="0" rtlCol="0"/>
          <a:lstStyle/>
          <a:p>
            <a:endParaRPr/>
          </a:p>
        </p:txBody>
      </p:sp>
      <p:sp>
        <p:nvSpPr>
          <p:cNvPr id="61" name="object 61"/>
          <p:cNvSpPr txBox="1"/>
          <p:nvPr/>
        </p:nvSpPr>
        <p:spPr>
          <a:xfrm>
            <a:off x="2894202" y="1294461"/>
            <a:ext cx="7580630" cy="1627505"/>
          </a:xfrm>
          <a:prstGeom prst="rect">
            <a:avLst/>
          </a:prstGeom>
        </p:spPr>
        <p:txBody>
          <a:bodyPr vert="horz" wrap="square" lIns="0" tIns="57150" rIns="0" bIns="0" rtlCol="0">
            <a:spAutoFit/>
          </a:bodyPr>
          <a:lstStyle/>
          <a:p>
            <a:pPr marR="5080" algn="r">
              <a:lnSpc>
                <a:spcPct val="100000"/>
              </a:lnSpc>
              <a:spcBef>
                <a:spcPts val="450"/>
              </a:spcBef>
            </a:pPr>
            <a:r>
              <a:rPr sz="1800" dirty="0">
                <a:latin typeface="Calibri"/>
                <a:cs typeface="Calibri"/>
              </a:rPr>
              <a:t>Byte</a:t>
            </a:r>
            <a:r>
              <a:rPr sz="1800" spc="-40" dirty="0">
                <a:latin typeface="Calibri"/>
                <a:cs typeface="Calibri"/>
              </a:rPr>
              <a:t> </a:t>
            </a:r>
            <a:r>
              <a:rPr sz="1800" spc="-50" dirty="0">
                <a:latin typeface="Calibri"/>
                <a:cs typeface="Calibri"/>
              </a:rPr>
              <a:t>M</a:t>
            </a:r>
            <a:endParaRPr sz="1800">
              <a:latin typeface="Calibri"/>
              <a:cs typeface="Calibri"/>
            </a:endParaRPr>
          </a:p>
          <a:p>
            <a:pPr marL="452120" algn="ctr">
              <a:lnSpc>
                <a:spcPct val="100000"/>
              </a:lnSpc>
              <a:spcBef>
                <a:spcPts val="355"/>
              </a:spcBef>
            </a:pPr>
            <a:r>
              <a:rPr sz="1800" b="1" dirty="0">
                <a:latin typeface="Courier New"/>
                <a:cs typeface="Courier New"/>
              </a:rPr>
              <a:t>In</a:t>
            </a:r>
            <a:r>
              <a:rPr sz="1800" b="1" spc="-35" dirty="0">
                <a:latin typeface="Courier New"/>
                <a:cs typeface="Courier New"/>
              </a:rPr>
              <a:t> </a:t>
            </a:r>
            <a:r>
              <a:rPr sz="1800" b="1" dirty="0">
                <a:latin typeface="Courier New"/>
                <a:cs typeface="Courier New"/>
              </a:rPr>
              <a:t>x86:</a:t>
            </a:r>
            <a:r>
              <a:rPr sz="1800" b="1" spc="-55" dirty="0">
                <a:latin typeface="Courier New"/>
                <a:cs typeface="Courier New"/>
              </a:rPr>
              <a:t> </a:t>
            </a:r>
            <a:r>
              <a:rPr sz="1800" b="1" dirty="0">
                <a:latin typeface="Courier New"/>
                <a:cs typeface="Courier New"/>
              </a:rPr>
              <a:t>movntdq</a:t>
            </a:r>
            <a:r>
              <a:rPr sz="1800" b="1" spc="-45" dirty="0">
                <a:latin typeface="Courier New"/>
                <a:cs typeface="Courier New"/>
              </a:rPr>
              <a:t> </a:t>
            </a:r>
            <a:r>
              <a:rPr sz="1800" b="1" dirty="0">
                <a:latin typeface="Courier New"/>
                <a:cs typeface="Courier New"/>
              </a:rPr>
              <a:t>r15,</a:t>
            </a:r>
            <a:r>
              <a:rPr sz="1800" b="1" spc="-40" dirty="0">
                <a:latin typeface="Courier New"/>
                <a:cs typeface="Courier New"/>
              </a:rPr>
              <a:t> </a:t>
            </a:r>
            <a:r>
              <a:rPr sz="1800" b="1" spc="-25" dirty="0">
                <a:latin typeface="Courier New"/>
                <a:cs typeface="Courier New"/>
              </a:rPr>
              <a:t>0xC</a:t>
            </a:r>
            <a:endParaRPr sz="1800">
              <a:latin typeface="Courier New"/>
              <a:cs typeface="Courier New"/>
            </a:endParaRPr>
          </a:p>
          <a:p>
            <a:pPr>
              <a:lnSpc>
                <a:spcPct val="100000"/>
              </a:lnSpc>
              <a:spcBef>
                <a:spcPts val="25"/>
              </a:spcBef>
            </a:pPr>
            <a:endParaRPr sz="2600">
              <a:latin typeface="Courier New"/>
              <a:cs typeface="Courier New"/>
            </a:endParaRPr>
          </a:p>
          <a:p>
            <a:pPr marL="12700">
              <a:lnSpc>
                <a:spcPct val="100000"/>
              </a:lnSpc>
            </a:pPr>
            <a:r>
              <a:rPr sz="1800" dirty="0">
                <a:latin typeface="Calibri"/>
                <a:cs typeface="Calibri"/>
              </a:rPr>
              <a:t>Write</a:t>
            </a:r>
            <a:r>
              <a:rPr sz="1800" spc="-90" dirty="0">
                <a:latin typeface="Calibri"/>
                <a:cs typeface="Calibri"/>
              </a:rPr>
              <a:t> </a:t>
            </a:r>
            <a:r>
              <a:rPr sz="1800" spc="-10" dirty="0">
                <a:latin typeface="Calibri"/>
                <a:cs typeface="Calibri"/>
              </a:rPr>
              <a:t>Buffer</a:t>
            </a:r>
            <a:endParaRPr sz="1800">
              <a:latin typeface="Calibri"/>
              <a:cs typeface="Calibri"/>
            </a:endParaRPr>
          </a:p>
          <a:p>
            <a:pPr marL="1499235">
              <a:lnSpc>
                <a:spcPct val="100000"/>
              </a:lnSpc>
              <a:spcBef>
                <a:spcPts val="295"/>
              </a:spcBef>
            </a:pPr>
            <a:r>
              <a:rPr sz="1800" i="1" dirty="0">
                <a:latin typeface="Calibri"/>
                <a:cs typeface="Calibri"/>
              </a:rPr>
              <a:t>WB</a:t>
            </a:r>
            <a:r>
              <a:rPr sz="1800" i="1" spc="-35" dirty="0">
                <a:latin typeface="Calibri"/>
                <a:cs typeface="Calibri"/>
              </a:rPr>
              <a:t> </a:t>
            </a:r>
            <a:r>
              <a:rPr sz="1800" i="1" dirty="0">
                <a:latin typeface="Calibri"/>
                <a:cs typeface="Calibri"/>
              </a:rPr>
              <a:t>drains</a:t>
            </a:r>
            <a:r>
              <a:rPr sz="1800" i="1" spc="-5" dirty="0">
                <a:latin typeface="Calibri"/>
                <a:cs typeface="Calibri"/>
              </a:rPr>
              <a:t> </a:t>
            </a:r>
            <a:r>
              <a:rPr sz="1800" i="1" spc="-25" dirty="0">
                <a:latin typeface="Calibri"/>
                <a:cs typeface="Calibri"/>
              </a:rPr>
              <a:t>to…</a:t>
            </a:r>
            <a:endParaRPr sz="1800">
              <a:latin typeface="Calibri"/>
              <a:cs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4215" y="433832"/>
            <a:ext cx="7198995" cy="696595"/>
          </a:xfrm>
          <a:prstGeom prst="rect">
            <a:avLst/>
          </a:prstGeom>
        </p:spPr>
        <p:txBody>
          <a:bodyPr vert="horz" wrap="square" lIns="0" tIns="13335" rIns="0" bIns="0" rtlCol="0">
            <a:spAutoFit/>
          </a:bodyPr>
          <a:lstStyle/>
          <a:p>
            <a:pPr marL="12700">
              <a:lnSpc>
                <a:spcPct val="100000"/>
              </a:lnSpc>
              <a:spcBef>
                <a:spcPts val="105"/>
              </a:spcBef>
            </a:pPr>
            <a:r>
              <a:rPr spc="-10" dirty="0"/>
              <a:t>Non-</a:t>
            </a:r>
            <a:r>
              <a:rPr dirty="0"/>
              <a:t>temporal/Streaming</a:t>
            </a:r>
            <a:r>
              <a:rPr spc="-155" dirty="0"/>
              <a:t> </a:t>
            </a:r>
            <a:r>
              <a:rPr spc="-10" dirty="0"/>
              <a:t>Stores</a:t>
            </a:r>
          </a:p>
        </p:txBody>
      </p:sp>
      <p:grpSp>
        <p:nvGrpSpPr>
          <p:cNvPr id="3" name="object 3"/>
          <p:cNvGrpSpPr/>
          <p:nvPr/>
        </p:nvGrpSpPr>
        <p:grpSpPr>
          <a:xfrm>
            <a:off x="10568685" y="1371346"/>
            <a:ext cx="739775" cy="5011420"/>
            <a:chOff x="10568685" y="1371346"/>
            <a:chExt cx="739775" cy="5011420"/>
          </a:xfrm>
        </p:grpSpPr>
        <p:sp>
          <p:nvSpPr>
            <p:cNvPr id="4" name="object 4"/>
            <p:cNvSpPr/>
            <p:nvPr/>
          </p:nvSpPr>
          <p:spPr>
            <a:xfrm>
              <a:off x="10575035" y="1377696"/>
              <a:ext cx="727075" cy="4998720"/>
            </a:xfrm>
            <a:custGeom>
              <a:avLst/>
              <a:gdLst/>
              <a:ahLst/>
              <a:cxnLst/>
              <a:rect l="l" t="t" r="r" b="b"/>
              <a:pathLst>
                <a:path w="727075" h="4998720">
                  <a:moveTo>
                    <a:pt x="726948" y="0"/>
                  </a:moveTo>
                  <a:lnTo>
                    <a:pt x="0" y="0"/>
                  </a:lnTo>
                  <a:lnTo>
                    <a:pt x="0" y="4998720"/>
                  </a:lnTo>
                  <a:lnTo>
                    <a:pt x="726948" y="4998720"/>
                  </a:lnTo>
                  <a:lnTo>
                    <a:pt x="726948" y="0"/>
                  </a:lnTo>
                  <a:close/>
                </a:path>
              </a:pathLst>
            </a:custGeom>
            <a:solidFill>
              <a:srgbClr val="4471C4"/>
            </a:solidFill>
          </p:spPr>
          <p:txBody>
            <a:bodyPr wrap="square" lIns="0" tIns="0" rIns="0" bIns="0" rtlCol="0"/>
            <a:lstStyle/>
            <a:p>
              <a:endParaRPr/>
            </a:p>
          </p:txBody>
        </p:sp>
        <p:sp>
          <p:nvSpPr>
            <p:cNvPr id="5" name="object 5"/>
            <p:cNvSpPr/>
            <p:nvPr/>
          </p:nvSpPr>
          <p:spPr>
            <a:xfrm>
              <a:off x="10575035" y="1377696"/>
              <a:ext cx="727075" cy="4998720"/>
            </a:xfrm>
            <a:custGeom>
              <a:avLst/>
              <a:gdLst/>
              <a:ahLst/>
              <a:cxnLst/>
              <a:rect l="l" t="t" r="r" b="b"/>
              <a:pathLst>
                <a:path w="727075" h="4998720">
                  <a:moveTo>
                    <a:pt x="0" y="4998720"/>
                  </a:moveTo>
                  <a:lnTo>
                    <a:pt x="726948" y="4998720"/>
                  </a:lnTo>
                  <a:lnTo>
                    <a:pt x="726948" y="0"/>
                  </a:lnTo>
                  <a:lnTo>
                    <a:pt x="0" y="0"/>
                  </a:lnTo>
                  <a:lnTo>
                    <a:pt x="0" y="4998720"/>
                  </a:lnTo>
                  <a:close/>
                </a:path>
              </a:pathLst>
            </a:custGeom>
            <a:ln w="12700">
              <a:solidFill>
                <a:srgbClr val="2E528F"/>
              </a:solidFill>
            </a:ln>
          </p:spPr>
          <p:txBody>
            <a:bodyPr wrap="square" lIns="0" tIns="0" rIns="0" bIns="0" rtlCol="0"/>
            <a:lstStyle/>
            <a:p>
              <a:endParaRPr/>
            </a:p>
          </p:txBody>
        </p:sp>
      </p:grpSp>
      <p:sp>
        <p:nvSpPr>
          <p:cNvPr id="6" name="object 6"/>
          <p:cNvSpPr txBox="1"/>
          <p:nvPr/>
        </p:nvSpPr>
        <p:spPr>
          <a:xfrm>
            <a:off x="9854310" y="5227849"/>
            <a:ext cx="607695" cy="1155065"/>
          </a:xfrm>
          <a:prstGeom prst="rect">
            <a:avLst/>
          </a:prstGeom>
        </p:spPr>
        <p:txBody>
          <a:bodyPr vert="horz" wrap="square" lIns="0" tIns="118110" rIns="0" bIns="0" rtlCol="0">
            <a:spAutoFit/>
          </a:bodyPr>
          <a:lstStyle/>
          <a:p>
            <a:pPr marL="12700">
              <a:lnSpc>
                <a:spcPct val="100000"/>
              </a:lnSpc>
              <a:spcBef>
                <a:spcPts val="930"/>
              </a:spcBef>
            </a:pPr>
            <a:r>
              <a:rPr sz="1800" dirty="0">
                <a:latin typeface="Calibri"/>
                <a:cs typeface="Calibri"/>
              </a:rPr>
              <a:t>Byte</a:t>
            </a:r>
            <a:r>
              <a:rPr sz="1800" spc="-45" dirty="0">
                <a:latin typeface="Calibri"/>
                <a:cs typeface="Calibri"/>
              </a:rPr>
              <a:t> </a:t>
            </a:r>
            <a:r>
              <a:rPr sz="1800" spc="-50" dirty="0">
                <a:latin typeface="Calibri"/>
                <a:cs typeface="Calibri"/>
              </a:rPr>
              <a:t>2</a:t>
            </a:r>
            <a:endParaRPr sz="1800">
              <a:latin typeface="Calibri"/>
              <a:cs typeface="Calibri"/>
            </a:endParaRPr>
          </a:p>
          <a:p>
            <a:pPr marL="12700">
              <a:lnSpc>
                <a:spcPct val="100000"/>
              </a:lnSpc>
              <a:spcBef>
                <a:spcPts val="835"/>
              </a:spcBef>
            </a:pPr>
            <a:r>
              <a:rPr sz="1800" dirty="0">
                <a:latin typeface="Calibri"/>
                <a:cs typeface="Calibri"/>
              </a:rPr>
              <a:t>Byte</a:t>
            </a:r>
            <a:r>
              <a:rPr sz="1800" spc="-40" dirty="0">
                <a:latin typeface="Calibri"/>
                <a:cs typeface="Calibri"/>
              </a:rPr>
              <a:t> </a:t>
            </a:r>
            <a:r>
              <a:rPr sz="1800" spc="-50" dirty="0">
                <a:latin typeface="Calibri"/>
                <a:cs typeface="Calibri"/>
              </a:rPr>
              <a:t>1</a:t>
            </a:r>
            <a:endParaRPr sz="1800">
              <a:latin typeface="Calibri"/>
              <a:cs typeface="Calibri"/>
            </a:endParaRPr>
          </a:p>
          <a:p>
            <a:pPr marL="12700">
              <a:lnSpc>
                <a:spcPct val="100000"/>
              </a:lnSpc>
              <a:spcBef>
                <a:spcPts val="745"/>
              </a:spcBef>
            </a:pPr>
            <a:r>
              <a:rPr sz="1800" dirty="0">
                <a:latin typeface="Calibri"/>
                <a:cs typeface="Calibri"/>
              </a:rPr>
              <a:t>Byte</a:t>
            </a:r>
            <a:r>
              <a:rPr sz="1800" spc="-40" dirty="0">
                <a:latin typeface="Calibri"/>
                <a:cs typeface="Calibri"/>
              </a:rPr>
              <a:t> </a:t>
            </a:r>
            <a:r>
              <a:rPr sz="1800" spc="-50" dirty="0">
                <a:latin typeface="Calibri"/>
                <a:cs typeface="Calibri"/>
              </a:rPr>
              <a:t>0</a:t>
            </a:r>
            <a:endParaRPr sz="1800">
              <a:latin typeface="Calibri"/>
              <a:cs typeface="Calibri"/>
            </a:endParaRPr>
          </a:p>
        </p:txBody>
      </p:sp>
      <p:sp>
        <p:nvSpPr>
          <p:cNvPr id="7" name="object 7"/>
          <p:cNvSpPr txBox="1"/>
          <p:nvPr/>
        </p:nvSpPr>
        <p:spPr>
          <a:xfrm>
            <a:off x="9981183" y="2778405"/>
            <a:ext cx="254000" cy="302260"/>
          </a:xfrm>
          <a:prstGeom prst="rect">
            <a:avLst/>
          </a:prstGeom>
        </p:spPr>
        <p:txBody>
          <a:bodyPr vert="vert270" wrap="square" lIns="0" tIns="0" rIns="0" bIns="0" rtlCol="0">
            <a:spAutoFit/>
          </a:bodyPr>
          <a:lstStyle/>
          <a:p>
            <a:pPr marL="12700">
              <a:lnSpc>
                <a:spcPts val="1810"/>
              </a:lnSpc>
            </a:pPr>
            <a:r>
              <a:rPr sz="1800" dirty="0">
                <a:latin typeface="Calibri"/>
                <a:cs typeface="Calibri"/>
              </a:rPr>
              <a:t>.</a:t>
            </a:r>
            <a:r>
              <a:rPr sz="1800" spc="-5" dirty="0">
                <a:latin typeface="Calibri"/>
                <a:cs typeface="Calibri"/>
              </a:rPr>
              <a:t> </a:t>
            </a:r>
            <a:r>
              <a:rPr sz="1800" dirty="0">
                <a:latin typeface="Calibri"/>
                <a:cs typeface="Calibri"/>
              </a:rPr>
              <a:t>. </a:t>
            </a:r>
            <a:r>
              <a:rPr sz="1800" spc="-50" dirty="0">
                <a:latin typeface="Calibri"/>
                <a:cs typeface="Calibri"/>
              </a:rPr>
              <a:t>.</a:t>
            </a:r>
            <a:endParaRPr sz="1800">
              <a:latin typeface="Calibri"/>
              <a:cs typeface="Calibri"/>
            </a:endParaRPr>
          </a:p>
        </p:txBody>
      </p:sp>
      <p:grpSp>
        <p:nvGrpSpPr>
          <p:cNvPr id="8" name="object 8"/>
          <p:cNvGrpSpPr/>
          <p:nvPr/>
        </p:nvGrpSpPr>
        <p:grpSpPr>
          <a:xfrm>
            <a:off x="1504950" y="3338829"/>
            <a:ext cx="9803765" cy="1263015"/>
            <a:chOff x="1504950" y="3338829"/>
            <a:chExt cx="9803765" cy="1263015"/>
          </a:xfrm>
        </p:grpSpPr>
        <p:sp>
          <p:nvSpPr>
            <p:cNvPr id="9" name="object 9"/>
            <p:cNvSpPr/>
            <p:nvPr/>
          </p:nvSpPr>
          <p:spPr>
            <a:xfrm>
              <a:off x="10575035" y="3915155"/>
              <a:ext cx="727075" cy="571500"/>
            </a:xfrm>
            <a:custGeom>
              <a:avLst/>
              <a:gdLst/>
              <a:ahLst/>
              <a:cxnLst/>
              <a:rect l="l" t="t" r="r" b="b"/>
              <a:pathLst>
                <a:path w="727075" h="571500">
                  <a:moveTo>
                    <a:pt x="0" y="571500"/>
                  </a:moveTo>
                  <a:lnTo>
                    <a:pt x="726948" y="571500"/>
                  </a:lnTo>
                  <a:lnTo>
                    <a:pt x="726948" y="284988"/>
                  </a:lnTo>
                  <a:lnTo>
                    <a:pt x="0" y="284988"/>
                  </a:lnTo>
                  <a:lnTo>
                    <a:pt x="0" y="571500"/>
                  </a:lnTo>
                  <a:close/>
                </a:path>
                <a:path w="727075" h="571500">
                  <a:moveTo>
                    <a:pt x="0" y="284988"/>
                  </a:moveTo>
                  <a:lnTo>
                    <a:pt x="726948" y="284988"/>
                  </a:lnTo>
                  <a:lnTo>
                    <a:pt x="726948" y="0"/>
                  </a:lnTo>
                  <a:lnTo>
                    <a:pt x="0" y="0"/>
                  </a:lnTo>
                  <a:lnTo>
                    <a:pt x="0" y="284988"/>
                  </a:lnTo>
                  <a:close/>
                </a:path>
              </a:pathLst>
            </a:custGeom>
            <a:ln w="12700">
              <a:solidFill>
                <a:srgbClr val="2E528F"/>
              </a:solidFill>
            </a:ln>
          </p:spPr>
          <p:txBody>
            <a:bodyPr wrap="square" lIns="0" tIns="0" rIns="0" bIns="0" rtlCol="0"/>
            <a:lstStyle/>
            <a:p>
              <a:endParaRPr/>
            </a:p>
          </p:txBody>
        </p:sp>
        <p:sp>
          <p:nvSpPr>
            <p:cNvPr id="10" name="object 10"/>
            <p:cNvSpPr/>
            <p:nvPr/>
          </p:nvSpPr>
          <p:spPr>
            <a:xfrm>
              <a:off x="10567416" y="3628643"/>
              <a:ext cx="727075" cy="287020"/>
            </a:xfrm>
            <a:custGeom>
              <a:avLst/>
              <a:gdLst/>
              <a:ahLst/>
              <a:cxnLst/>
              <a:rect l="l" t="t" r="r" b="b"/>
              <a:pathLst>
                <a:path w="727075" h="287020">
                  <a:moveTo>
                    <a:pt x="726948" y="0"/>
                  </a:moveTo>
                  <a:lnTo>
                    <a:pt x="0" y="0"/>
                  </a:lnTo>
                  <a:lnTo>
                    <a:pt x="0" y="286511"/>
                  </a:lnTo>
                  <a:lnTo>
                    <a:pt x="726948" y="286511"/>
                  </a:lnTo>
                  <a:lnTo>
                    <a:pt x="726948" y="0"/>
                  </a:lnTo>
                  <a:close/>
                </a:path>
              </a:pathLst>
            </a:custGeom>
            <a:solidFill>
              <a:srgbClr val="4471C4"/>
            </a:solidFill>
          </p:spPr>
          <p:txBody>
            <a:bodyPr wrap="square" lIns="0" tIns="0" rIns="0" bIns="0" rtlCol="0"/>
            <a:lstStyle/>
            <a:p>
              <a:endParaRPr/>
            </a:p>
          </p:txBody>
        </p:sp>
        <p:sp>
          <p:nvSpPr>
            <p:cNvPr id="11" name="object 11"/>
            <p:cNvSpPr/>
            <p:nvPr/>
          </p:nvSpPr>
          <p:spPr>
            <a:xfrm>
              <a:off x="10567416" y="3345179"/>
              <a:ext cx="734695" cy="570230"/>
            </a:xfrm>
            <a:custGeom>
              <a:avLst/>
              <a:gdLst/>
              <a:ahLst/>
              <a:cxnLst/>
              <a:rect l="l" t="t" r="r" b="b"/>
              <a:pathLst>
                <a:path w="734695" h="570229">
                  <a:moveTo>
                    <a:pt x="0" y="569975"/>
                  </a:moveTo>
                  <a:lnTo>
                    <a:pt x="726948" y="569975"/>
                  </a:lnTo>
                  <a:lnTo>
                    <a:pt x="726948" y="283463"/>
                  </a:lnTo>
                  <a:lnTo>
                    <a:pt x="0" y="283463"/>
                  </a:lnTo>
                  <a:lnTo>
                    <a:pt x="0" y="569975"/>
                  </a:lnTo>
                  <a:close/>
                </a:path>
                <a:path w="734695" h="570229">
                  <a:moveTo>
                    <a:pt x="7619" y="286511"/>
                  </a:moveTo>
                  <a:lnTo>
                    <a:pt x="734567" y="286511"/>
                  </a:lnTo>
                  <a:lnTo>
                    <a:pt x="734567" y="0"/>
                  </a:lnTo>
                  <a:lnTo>
                    <a:pt x="7619" y="0"/>
                  </a:lnTo>
                  <a:lnTo>
                    <a:pt x="7619" y="286511"/>
                  </a:lnTo>
                  <a:close/>
                </a:path>
              </a:pathLst>
            </a:custGeom>
            <a:ln w="12700">
              <a:solidFill>
                <a:srgbClr val="2E528F"/>
              </a:solidFill>
            </a:ln>
          </p:spPr>
          <p:txBody>
            <a:bodyPr wrap="square" lIns="0" tIns="0" rIns="0" bIns="0" rtlCol="0"/>
            <a:lstStyle/>
            <a:p>
              <a:endParaRPr/>
            </a:p>
          </p:txBody>
        </p:sp>
        <p:sp>
          <p:nvSpPr>
            <p:cNvPr id="12" name="object 12"/>
            <p:cNvSpPr/>
            <p:nvPr/>
          </p:nvSpPr>
          <p:spPr>
            <a:xfrm>
              <a:off x="1504950" y="4106417"/>
              <a:ext cx="3168650" cy="495934"/>
            </a:xfrm>
            <a:custGeom>
              <a:avLst/>
              <a:gdLst/>
              <a:ahLst/>
              <a:cxnLst/>
              <a:rect l="l" t="t" r="r" b="b"/>
              <a:pathLst>
                <a:path w="3168650" h="495935">
                  <a:moveTo>
                    <a:pt x="50800" y="63499"/>
                  </a:moveTo>
                  <a:lnTo>
                    <a:pt x="25400" y="63499"/>
                  </a:lnTo>
                  <a:lnTo>
                    <a:pt x="25400" y="495426"/>
                  </a:lnTo>
                  <a:lnTo>
                    <a:pt x="3168650" y="495426"/>
                  </a:lnTo>
                  <a:lnTo>
                    <a:pt x="3168650" y="482726"/>
                  </a:lnTo>
                  <a:lnTo>
                    <a:pt x="50800" y="482726"/>
                  </a:lnTo>
                  <a:lnTo>
                    <a:pt x="38100" y="470026"/>
                  </a:lnTo>
                  <a:lnTo>
                    <a:pt x="50800" y="470026"/>
                  </a:lnTo>
                  <a:lnTo>
                    <a:pt x="50800" y="63499"/>
                  </a:lnTo>
                  <a:close/>
                </a:path>
                <a:path w="3168650" h="495935">
                  <a:moveTo>
                    <a:pt x="50800" y="470026"/>
                  </a:moveTo>
                  <a:lnTo>
                    <a:pt x="38100" y="470026"/>
                  </a:lnTo>
                  <a:lnTo>
                    <a:pt x="50800" y="482726"/>
                  </a:lnTo>
                  <a:lnTo>
                    <a:pt x="50800" y="470026"/>
                  </a:lnTo>
                  <a:close/>
                </a:path>
                <a:path w="3168650" h="495935">
                  <a:moveTo>
                    <a:pt x="3168650" y="470026"/>
                  </a:moveTo>
                  <a:lnTo>
                    <a:pt x="50800" y="470026"/>
                  </a:lnTo>
                  <a:lnTo>
                    <a:pt x="50800" y="482726"/>
                  </a:lnTo>
                  <a:lnTo>
                    <a:pt x="3168650" y="482726"/>
                  </a:lnTo>
                  <a:lnTo>
                    <a:pt x="3168650" y="470026"/>
                  </a:lnTo>
                  <a:close/>
                </a:path>
                <a:path w="3168650" h="495935">
                  <a:moveTo>
                    <a:pt x="38100" y="0"/>
                  </a:moveTo>
                  <a:lnTo>
                    <a:pt x="0" y="76199"/>
                  </a:lnTo>
                  <a:lnTo>
                    <a:pt x="25400" y="76199"/>
                  </a:lnTo>
                  <a:lnTo>
                    <a:pt x="25400" y="63499"/>
                  </a:lnTo>
                  <a:lnTo>
                    <a:pt x="69850" y="63499"/>
                  </a:lnTo>
                  <a:lnTo>
                    <a:pt x="38100" y="0"/>
                  </a:lnTo>
                  <a:close/>
                </a:path>
                <a:path w="3168650" h="495935">
                  <a:moveTo>
                    <a:pt x="69850" y="63499"/>
                  </a:moveTo>
                  <a:lnTo>
                    <a:pt x="50800" y="63499"/>
                  </a:lnTo>
                  <a:lnTo>
                    <a:pt x="50800" y="76199"/>
                  </a:lnTo>
                  <a:lnTo>
                    <a:pt x="76200" y="76199"/>
                  </a:lnTo>
                  <a:lnTo>
                    <a:pt x="69850" y="63499"/>
                  </a:lnTo>
                  <a:close/>
                </a:path>
              </a:pathLst>
            </a:custGeom>
            <a:solidFill>
              <a:srgbClr val="4471C4"/>
            </a:solidFill>
          </p:spPr>
          <p:txBody>
            <a:bodyPr wrap="square" lIns="0" tIns="0" rIns="0" bIns="0" rtlCol="0"/>
            <a:lstStyle/>
            <a:p>
              <a:endParaRPr/>
            </a:p>
          </p:txBody>
        </p:sp>
      </p:grpSp>
      <p:sp>
        <p:nvSpPr>
          <p:cNvPr id="13" name="object 13"/>
          <p:cNvSpPr txBox="1"/>
          <p:nvPr/>
        </p:nvSpPr>
        <p:spPr>
          <a:xfrm>
            <a:off x="9981183" y="4828819"/>
            <a:ext cx="254000" cy="302260"/>
          </a:xfrm>
          <a:prstGeom prst="rect">
            <a:avLst/>
          </a:prstGeom>
        </p:spPr>
        <p:txBody>
          <a:bodyPr vert="vert270" wrap="square" lIns="0" tIns="0" rIns="0" bIns="0" rtlCol="0">
            <a:spAutoFit/>
          </a:bodyPr>
          <a:lstStyle/>
          <a:p>
            <a:pPr marL="12700">
              <a:lnSpc>
                <a:spcPts val="1810"/>
              </a:lnSpc>
            </a:pPr>
            <a:r>
              <a:rPr sz="1800" dirty="0">
                <a:latin typeface="Calibri"/>
                <a:cs typeface="Calibri"/>
              </a:rPr>
              <a:t>.</a:t>
            </a:r>
            <a:r>
              <a:rPr sz="1800" spc="-5" dirty="0">
                <a:latin typeface="Calibri"/>
                <a:cs typeface="Calibri"/>
              </a:rPr>
              <a:t> </a:t>
            </a:r>
            <a:r>
              <a:rPr sz="1800" dirty="0">
                <a:latin typeface="Calibri"/>
                <a:cs typeface="Calibri"/>
              </a:rPr>
              <a:t>. </a:t>
            </a:r>
            <a:r>
              <a:rPr sz="1800" spc="-50" dirty="0">
                <a:latin typeface="Calibri"/>
                <a:cs typeface="Calibri"/>
              </a:rPr>
              <a:t>.</a:t>
            </a:r>
            <a:endParaRPr sz="1800">
              <a:latin typeface="Calibri"/>
              <a:cs typeface="Calibri"/>
            </a:endParaRPr>
          </a:p>
        </p:txBody>
      </p:sp>
      <p:sp>
        <p:nvSpPr>
          <p:cNvPr id="14" name="object 14"/>
          <p:cNvSpPr txBox="1"/>
          <p:nvPr/>
        </p:nvSpPr>
        <p:spPr>
          <a:xfrm>
            <a:off x="11302365" y="3289300"/>
            <a:ext cx="847090" cy="1188720"/>
          </a:xfrm>
          <a:prstGeom prst="rect">
            <a:avLst/>
          </a:prstGeom>
        </p:spPr>
        <p:txBody>
          <a:bodyPr vert="horz" wrap="square" lIns="0" tIns="12700" rIns="0" bIns="0" rtlCol="0">
            <a:spAutoFit/>
          </a:bodyPr>
          <a:lstStyle/>
          <a:p>
            <a:pPr marL="12700" marR="5080" algn="just">
              <a:lnSpc>
                <a:spcPct val="106000"/>
              </a:lnSpc>
              <a:spcBef>
                <a:spcPts val="100"/>
              </a:spcBef>
            </a:pPr>
            <a:r>
              <a:rPr sz="1800" dirty="0">
                <a:latin typeface="Calibri"/>
                <a:cs typeface="Calibri"/>
              </a:rPr>
              <a:t>Byte</a:t>
            </a:r>
            <a:r>
              <a:rPr sz="1800" spc="-40" dirty="0">
                <a:latin typeface="Calibri"/>
                <a:cs typeface="Calibri"/>
              </a:rPr>
              <a:t> </a:t>
            </a:r>
            <a:r>
              <a:rPr sz="1800" spc="-25" dirty="0">
                <a:latin typeface="Calibri"/>
                <a:cs typeface="Calibri"/>
              </a:rPr>
              <a:t>0xF </a:t>
            </a:r>
            <a:r>
              <a:rPr sz="1800" dirty="0">
                <a:latin typeface="Calibri"/>
                <a:cs typeface="Calibri"/>
              </a:rPr>
              <a:t>Byte</a:t>
            </a:r>
            <a:r>
              <a:rPr sz="1800" spc="-40" dirty="0">
                <a:latin typeface="Calibri"/>
                <a:cs typeface="Calibri"/>
              </a:rPr>
              <a:t> </a:t>
            </a:r>
            <a:r>
              <a:rPr sz="1800" spc="-25" dirty="0">
                <a:latin typeface="Calibri"/>
                <a:cs typeface="Calibri"/>
              </a:rPr>
              <a:t>0xE </a:t>
            </a:r>
            <a:r>
              <a:rPr sz="1800" dirty="0">
                <a:latin typeface="Calibri"/>
                <a:cs typeface="Calibri"/>
              </a:rPr>
              <a:t>Byte</a:t>
            </a:r>
            <a:r>
              <a:rPr sz="1800" spc="-40" dirty="0">
                <a:latin typeface="Calibri"/>
                <a:cs typeface="Calibri"/>
              </a:rPr>
              <a:t> </a:t>
            </a:r>
            <a:r>
              <a:rPr sz="1800" spc="-25" dirty="0">
                <a:latin typeface="Calibri"/>
                <a:cs typeface="Calibri"/>
              </a:rPr>
              <a:t>0xD </a:t>
            </a:r>
            <a:r>
              <a:rPr sz="1800" dirty="0">
                <a:latin typeface="Calibri"/>
                <a:cs typeface="Calibri"/>
              </a:rPr>
              <a:t>Byte</a:t>
            </a:r>
            <a:r>
              <a:rPr sz="1800" spc="-40" dirty="0">
                <a:latin typeface="Calibri"/>
                <a:cs typeface="Calibri"/>
              </a:rPr>
              <a:t> </a:t>
            </a:r>
            <a:r>
              <a:rPr sz="1800" spc="-25" dirty="0">
                <a:latin typeface="Calibri"/>
                <a:cs typeface="Calibri"/>
              </a:rPr>
              <a:t>0xC</a:t>
            </a:r>
            <a:endParaRPr sz="1800">
              <a:latin typeface="Calibri"/>
              <a:cs typeface="Calibri"/>
            </a:endParaRPr>
          </a:p>
        </p:txBody>
      </p:sp>
      <p:grpSp>
        <p:nvGrpSpPr>
          <p:cNvPr id="15" name="object 15"/>
          <p:cNvGrpSpPr/>
          <p:nvPr/>
        </p:nvGrpSpPr>
        <p:grpSpPr>
          <a:xfrm>
            <a:off x="1028446" y="3326891"/>
            <a:ext cx="10293350" cy="1176655"/>
            <a:chOff x="1028446" y="3326891"/>
            <a:chExt cx="10293350" cy="1176655"/>
          </a:xfrm>
        </p:grpSpPr>
        <p:sp>
          <p:nvSpPr>
            <p:cNvPr id="16" name="object 16"/>
            <p:cNvSpPr/>
            <p:nvPr/>
          </p:nvSpPr>
          <p:spPr>
            <a:xfrm>
              <a:off x="10575798" y="3345941"/>
              <a:ext cx="727075" cy="1138555"/>
            </a:xfrm>
            <a:custGeom>
              <a:avLst/>
              <a:gdLst/>
              <a:ahLst/>
              <a:cxnLst/>
              <a:rect l="l" t="t" r="r" b="b"/>
              <a:pathLst>
                <a:path w="727075" h="1138554">
                  <a:moveTo>
                    <a:pt x="0" y="1138428"/>
                  </a:moveTo>
                  <a:lnTo>
                    <a:pt x="726948" y="1138428"/>
                  </a:lnTo>
                  <a:lnTo>
                    <a:pt x="726948" y="0"/>
                  </a:lnTo>
                  <a:lnTo>
                    <a:pt x="0" y="0"/>
                  </a:lnTo>
                  <a:lnTo>
                    <a:pt x="0" y="1138428"/>
                  </a:lnTo>
                  <a:close/>
                </a:path>
              </a:pathLst>
            </a:custGeom>
            <a:ln w="38100">
              <a:solidFill>
                <a:srgbClr val="2E528F"/>
              </a:solidFill>
            </a:ln>
          </p:spPr>
          <p:txBody>
            <a:bodyPr wrap="square" lIns="0" tIns="0" rIns="0" bIns="0" rtlCol="0"/>
            <a:lstStyle/>
            <a:p>
              <a:endParaRPr/>
            </a:p>
          </p:txBody>
        </p:sp>
        <p:sp>
          <p:nvSpPr>
            <p:cNvPr id="17" name="object 17"/>
            <p:cNvSpPr/>
            <p:nvPr/>
          </p:nvSpPr>
          <p:spPr>
            <a:xfrm>
              <a:off x="1034796" y="3517391"/>
              <a:ext cx="1033780" cy="512445"/>
            </a:xfrm>
            <a:custGeom>
              <a:avLst/>
              <a:gdLst/>
              <a:ahLst/>
              <a:cxnLst/>
              <a:rect l="l" t="t" r="r" b="b"/>
              <a:pathLst>
                <a:path w="1033780" h="512445">
                  <a:moveTo>
                    <a:pt x="1033272" y="0"/>
                  </a:moveTo>
                  <a:lnTo>
                    <a:pt x="0" y="0"/>
                  </a:lnTo>
                  <a:lnTo>
                    <a:pt x="0" y="512064"/>
                  </a:lnTo>
                  <a:lnTo>
                    <a:pt x="1033272" y="512064"/>
                  </a:lnTo>
                  <a:lnTo>
                    <a:pt x="1033272" y="0"/>
                  </a:lnTo>
                  <a:close/>
                </a:path>
              </a:pathLst>
            </a:custGeom>
            <a:solidFill>
              <a:srgbClr val="4471C4"/>
            </a:solidFill>
          </p:spPr>
          <p:txBody>
            <a:bodyPr wrap="square" lIns="0" tIns="0" rIns="0" bIns="0" rtlCol="0"/>
            <a:lstStyle/>
            <a:p>
              <a:endParaRPr/>
            </a:p>
          </p:txBody>
        </p:sp>
        <p:sp>
          <p:nvSpPr>
            <p:cNvPr id="18" name="object 18"/>
            <p:cNvSpPr/>
            <p:nvPr/>
          </p:nvSpPr>
          <p:spPr>
            <a:xfrm>
              <a:off x="1034796" y="3517391"/>
              <a:ext cx="1033780" cy="512445"/>
            </a:xfrm>
            <a:custGeom>
              <a:avLst/>
              <a:gdLst/>
              <a:ahLst/>
              <a:cxnLst/>
              <a:rect l="l" t="t" r="r" b="b"/>
              <a:pathLst>
                <a:path w="1033780" h="512445">
                  <a:moveTo>
                    <a:pt x="0" y="512064"/>
                  </a:moveTo>
                  <a:lnTo>
                    <a:pt x="1033272" y="512064"/>
                  </a:lnTo>
                  <a:lnTo>
                    <a:pt x="1033272" y="0"/>
                  </a:lnTo>
                  <a:lnTo>
                    <a:pt x="0" y="0"/>
                  </a:lnTo>
                  <a:lnTo>
                    <a:pt x="0" y="512064"/>
                  </a:lnTo>
                  <a:close/>
                </a:path>
              </a:pathLst>
            </a:custGeom>
            <a:ln w="12699">
              <a:solidFill>
                <a:srgbClr val="2E528F"/>
              </a:solidFill>
            </a:ln>
          </p:spPr>
          <p:txBody>
            <a:bodyPr wrap="square" lIns="0" tIns="0" rIns="0" bIns="0" rtlCol="0"/>
            <a:lstStyle/>
            <a:p>
              <a:endParaRPr/>
            </a:p>
          </p:txBody>
        </p:sp>
      </p:grpSp>
      <p:sp>
        <p:nvSpPr>
          <p:cNvPr id="19" name="object 19"/>
          <p:cNvSpPr txBox="1"/>
          <p:nvPr/>
        </p:nvSpPr>
        <p:spPr>
          <a:xfrm>
            <a:off x="1079093" y="3478148"/>
            <a:ext cx="822325"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Memory </a:t>
            </a:r>
            <a:r>
              <a:rPr sz="1800" spc="-20" dirty="0">
                <a:solidFill>
                  <a:srgbClr val="FFFFFF"/>
                </a:solidFill>
                <a:latin typeface="Calibri"/>
                <a:cs typeface="Calibri"/>
              </a:rPr>
              <a:t>Unit</a:t>
            </a:r>
            <a:endParaRPr sz="1800">
              <a:latin typeface="Calibri"/>
              <a:cs typeface="Calibri"/>
            </a:endParaRPr>
          </a:p>
        </p:txBody>
      </p:sp>
      <p:grpSp>
        <p:nvGrpSpPr>
          <p:cNvPr id="20" name="object 20"/>
          <p:cNvGrpSpPr/>
          <p:nvPr/>
        </p:nvGrpSpPr>
        <p:grpSpPr>
          <a:xfrm>
            <a:off x="530351" y="1836420"/>
            <a:ext cx="2042160" cy="3641090"/>
            <a:chOff x="530351" y="1836420"/>
            <a:chExt cx="2042160" cy="3641090"/>
          </a:xfrm>
        </p:grpSpPr>
        <p:sp>
          <p:nvSpPr>
            <p:cNvPr id="21" name="object 21"/>
            <p:cNvSpPr/>
            <p:nvPr/>
          </p:nvSpPr>
          <p:spPr>
            <a:xfrm>
              <a:off x="549401" y="1855470"/>
              <a:ext cx="2004060" cy="3602990"/>
            </a:xfrm>
            <a:custGeom>
              <a:avLst/>
              <a:gdLst/>
              <a:ahLst/>
              <a:cxnLst/>
              <a:rect l="l" t="t" r="r" b="b"/>
              <a:pathLst>
                <a:path w="2004060" h="3602990">
                  <a:moveTo>
                    <a:pt x="0" y="3602735"/>
                  </a:moveTo>
                  <a:lnTo>
                    <a:pt x="2004060" y="3602735"/>
                  </a:lnTo>
                  <a:lnTo>
                    <a:pt x="2004060" y="0"/>
                  </a:lnTo>
                  <a:lnTo>
                    <a:pt x="0" y="0"/>
                  </a:lnTo>
                  <a:lnTo>
                    <a:pt x="0" y="3602735"/>
                  </a:lnTo>
                  <a:close/>
                </a:path>
              </a:pathLst>
            </a:custGeom>
            <a:ln w="38100">
              <a:solidFill>
                <a:srgbClr val="2E528F"/>
              </a:solidFill>
            </a:ln>
          </p:spPr>
          <p:txBody>
            <a:bodyPr wrap="square" lIns="0" tIns="0" rIns="0" bIns="0" rtlCol="0"/>
            <a:lstStyle/>
            <a:p>
              <a:endParaRPr/>
            </a:p>
          </p:txBody>
        </p:sp>
        <p:sp>
          <p:nvSpPr>
            <p:cNvPr id="22" name="object 22"/>
            <p:cNvSpPr/>
            <p:nvPr/>
          </p:nvSpPr>
          <p:spPr>
            <a:xfrm>
              <a:off x="2084831" y="3744468"/>
              <a:ext cx="367030" cy="76200"/>
            </a:xfrm>
            <a:custGeom>
              <a:avLst/>
              <a:gdLst/>
              <a:ahLst/>
              <a:cxnLst/>
              <a:rect l="l" t="t" r="r" b="b"/>
              <a:pathLst>
                <a:path w="367030" h="76200">
                  <a:moveTo>
                    <a:pt x="290830" y="0"/>
                  </a:moveTo>
                  <a:lnTo>
                    <a:pt x="290830" y="76199"/>
                  </a:lnTo>
                  <a:lnTo>
                    <a:pt x="354330" y="44449"/>
                  </a:lnTo>
                  <a:lnTo>
                    <a:pt x="303530" y="44449"/>
                  </a:lnTo>
                  <a:lnTo>
                    <a:pt x="303530" y="31749"/>
                  </a:lnTo>
                  <a:lnTo>
                    <a:pt x="354330" y="31749"/>
                  </a:lnTo>
                  <a:lnTo>
                    <a:pt x="290830" y="0"/>
                  </a:lnTo>
                  <a:close/>
                </a:path>
                <a:path w="367030" h="76200">
                  <a:moveTo>
                    <a:pt x="290830" y="31749"/>
                  </a:moveTo>
                  <a:lnTo>
                    <a:pt x="0" y="31749"/>
                  </a:lnTo>
                  <a:lnTo>
                    <a:pt x="0" y="44449"/>
                  </a:lnTo>
                  <a:lnTo>
                    <a:pt x="290830" y="44449"/>
                  </a:lnTo>
                  <a:lnTo>
                    <a:pt x="290830" y="31749"/>
                  </a:lnTo>
                  <a:close/>
                </a:path>
                <a:path w="367030" h="76200">
                  <a:moveTo>
                    <a:pt x="354330" y="31749"/>
                  </a:moveTo>
                  <a:lnTo>
                    <a:pt x="303530" y="31749"/>
                  </a:lnTo>
                  <a:lnTo>
                    <a:pt x="303530" y="44449"/>
                  </a:lnTo>
                  <a:lnTo>
                    <a:pt x="354330" y="44449"/>
                  </a:lnTo>
                  <a:lnTo>
                    <a:pt x="367030" y="38099"/>
                  </a:lnTo>
                  <a:lnTo>
                    <a:pt x="354330" y="31749"/>
                  </a:lnTo>
                  <a:close/>
                </a:path>
              </a:pathLst>
            </a:custGeom>
            <a:solidFill>
              <a:srgbClr val="4471C4"/>
            </a:solidFill>
          </p:spPr>
          <p:txBody>
            <a:bodyPr wrap="square" lIns="0" tIns="0" rIns="0" bIns="0" rtlCol="0"/>
            <a:lstStyle/>
            <a:p>
              <a:endParaRPr/>
            </a:p>
          </p:txBody>
        </p:sp>
      </p:grpSp>
      <p:sp>
        <p:nvSpPr>
          <p:cNvPr id="23" name="object 23"/>
          <p:cNvSpPr txBox="1"/>
          <p:nvPr/>
        </p:nvSpPr>
        <p:spPr>
          <a:xfrm>
            <a:off x="2083054" y="3372992"/>
            <a:ext cx="436880" cy="391160"/>
          </a:xfrm>
          <a:prstGeom prst="rect">
            <a:avLst/>
          </a:prstGeom>
        </p:spPr>
        <p:txBody>
          <a:bodyPr vert="horz" wrap="square" lIns="0" tIns="12700" rIns="0" bIns="0" rtlCol="0">
            <a:spAutoFit/>
          </a:bodyPr>
          <a:lstStyle/>
          <a:p>
            <a:pPr marL="12700" marR="5080">
              <a:lnSpc>
                <a:spcPct val="100000"/>
              </a:lnSpc>
              <a:spcBef>
                <a:spcPts val="100"/>
              </a:spcBef>
            </a:pPr>
            <a:r>
              <a:rPr sz="1200" b="1" spc="-20" dirty="0">
                <a:latin typeface="Calibri"/>
                <a:cs typeface="Calibri"/>
              </a:rPr>
              <a:t>Read </a:t>
            </a:r>
            <a:r>
              <a:rPr sz="1200" b="1" dirty="0">
                <a:latin typeface="Calibri"/>
                <a:cs typeface="Calibri"/>
              </a:rPr>
              <a:t>Data</a:t>
            </a:r>
            <a:r>
              <a:rPr sz="1200" b="1" spc="-35" dirty="0">
                <a:latin typeface="Calibri"/>
                <a:cs typeface="Calibri"/>
              </a:rPr>
              <a:t> </a:t>
            </a:r>
            <a:r>
              <a:rPr sz="1200" b="1" spc="-50" dirty="0">
                <a:latin typeface="Calibri"/>
                <a:cs typeface="Calibri"/>
              </a:rPr>
              <a:t>C</a:t>
            </a:r>
            <a:endParaRPr sz="1200">
              <a:latin typeface="Calibri"/>
              <a:cs typeface="Calibri"/>
            </a:endParaRPr>
          </a:p>
        </p:txBody>
      </p:sp>
      <p:sp>
        <p:nvSpPr>
          <p:cNvPr id="24" name="object 24"/>
          <p:cNvSpPr txBox="1"/>
          <p:nvPr/>
        </p:nvSpPr>
        <p:spPr>
          <a:xfrm>
            <a:off x="604215" y="3499866"/>
            <a:ext cx="398145" cy="757555"/>
          </a:xfrm>
          <a:prstGeom prst="rect">
            <a:avLst/>
          </a:prstGeom>
        </p:spPr>
        <p:txBody>
          <a:bodyPr vert="horz" wrap="square" lIns="0" tIns="12700" rIns="0" bIns="0" rtlCol="0">
            <a:spAutoFit/>
          </a:bodyPr>
          <a:lstStyle/>
          <a:p>
            <a:pPr marL="12700" marR="5080">
              <a:lnSpc>
                <a:spcPct val="100000"/>
              </a:lnSpc>
              <a:spcBef>
                <a:spcPts val="100"/>
              </a:spcBef>
            </a:pPr>
            <a:r>
              <a:rPr sz="1200" spc="-10" dirty="0">
                <a:latin typeface="Calibri"/>
                <a:cs typeface="Calibri"/>
              </a:rPr>
              <a:t>Cont. Sigs.: </a:t>
            </a:r>
            <a:r>
              <a:rPr sz="1200" spc="-25" dirty="0">
                <a:latin typeface="Calibri"/>
                <a:cs typeface="Calibri"/>
              </a:rPr>
              <a:t>Op. </a:t>
            </a:r>
            <a:r>
              <a:rPr sz="1200" spc="-10" dirty="0">
                <a:latin typeface="Calibri"/>
                <a:cs typeface="Calibri"/>
              </a:rPr>
              <a:t>Select</a:t>
            </a:r>
            <a:endParaRPr sz="1200">
              <a:latin typeface="Calibri"/>
              <a:cs typeface="Calibri"/>
            </a:endParaRPr>
          </a:p>
        </p:txBody>
      </p:sp>
      <p:sp>
        <p:nvSpPr>
          <p:cNvPr id="25" name="object 25"/>
          <p:cNvSpPr txBox="1"/>
          <p:nvPr/>
        </p:nvSpPr>
        <p:spPr>
          <a:xfrm>
            <a:off x="604215" y="4231640"/>
            <a:ext cx="44577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alibri"/>
                <a:cs typeface="Calibri"/>
              </a:rPr>
              <a:t>[Ld/St]</a:t>
            </a:r>
            <a:endParaRPr sz="1200">
              <a:latin typeface="Calibri"/>
              <a:cs typeface="Calibri"/>
            </a:endParaRPr>
          </a:p>
        </p:txBody>
      </p:sp>
      <p:sp>
        <p:nvSpPr>
          <p:cNvPr id="26" name="object 26"/>
          <p:cNvSpPr txBox="1"/>
          <p:nvPr/>
        </p:nvSpPr>
        <p:spPr>
          <a:xfrm>
            <a:off x="582879" y="5174437"/>
            <a:ext cx="840740" cy="300355"/>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Memory</a:t>
            </a:r>
            <a:endParaRPr sz="1800">
              <a:latin typeface="Calibri"/>
              <a:cs typeface="Calibri"/>
            </a:endParaRPr>
          </a:p>
        </p:txBody>
      </p:sp>
      <p:sp>
        <p:nvSpPr>
          <p:cNvPr id="27" name="object 27"/>
          <p:cNvSpPr txBox="1"/>
          <p:nvPr/>
        </p:nvSpPr>
        <p:spPr>
          <a:xfrm>
            <a:off x="1036624" y="3148583"/>
            <a:ext cx="307975" cy="152400"/>
          </a:xfrm>
          <a:prstGeom prst="rect">
            <a:avLst/>
          </a:prstGeom>
        </p:spPr>
        <p:txBody>
          <a:bodyPr vert="horz" wrap="square" lIns="0" tIns="0" rIns="0" bIns="0" rtlCol="0">
            <a:spAutoFit/>
          </a:bodyPr>
          <a:lstStyle/>
          <a:p>
            <a:pPr>
              <a:lnSpc>
                <a:spcPts val="1140"/>
              </a:lnSpc>
            </a:pPr>
            <a:r>
              <a:rPr sz="1200" spc="-25" dirty="0">
                <a:solidFill>
                  <a:srgbClr val="FFFFFF"/>
                </a:solidFill>
                <a:latin typeface="Calibri"/>
                <a:cs typeface="Calibri"/>
              </a:rPr>
              <a:t>MUX</a:t>
            </a:r>
            <a:endParaRPr sz="1200">
              <a:latin typeface="Calibri"/>
              <a:cs typeface="Calibri"/>
            </a:endParaRPr>
          </a:p>
        </p:txBody>
      </p:sp>
      <p:grpSp>
        <p:nvGrpSpPr>
          <p:cNvPr id="28" name="object 28"/>
          <p:cNvGrpSpPr/>
          <p:nvPr/>
        </p:nvGrpSpPr>
        <p:grpSpPr>
          <a:xfrm>
            <a:off x="930528" y="2497708"/>
            <a:ext cx="424815" cy="1036955"/>
            <a:chOff x="930528" y="2497708"/>
            <a:chExt cx="424815" cy="1036955"/>
          </a:xfrm>
        </p:grpSpPr>
        <p:sp>
          <p:nvSpPr>
            <p:cNvPr id="29" name="object 29"/>
            <p:cNvSpPr/>
            <p:nvPr/>
          </p:nvSpPr>
          <p:spPr>
            <a:xfrm>
              <a:off x="930529" y="2497708"/>
              <a:ext cx="424815" cy="576580"/>
            </a:xfrm>
            <a:custGeom>
              <a:avLst/>
              <a:gdLst/>
              <a:ahLst/>
              <a:cxnLst/>
              <a:rect l="l" t="t" r="r" b="b"/>
              <a:pathLst>
                <a:path w="424815" h="576580">
                  <a:moveTo>
                    <a:pt x="76187" y="499745"/>
                  </a:moveTo>
                  <a:lnTo>
                    <a:pt x="44437" y="500075"/>
                  </a:lnTo>
                  <a:lnTo>
                    <a:pt x="38989" y="6096"/>
                  </a:lnTo>
                  <a:lnTo>
                    <a:pt x="26289" y="6350"/>
                  </a:lnTo>
                  <a:lnTo>
                    <a:pt x="31724" y="500202"/>
                  </a:lnTo>
                  <a:lnTo>
                    <a:pt x="0" y="500507"/>
                  </a:lnTo>
                  <a:lnTo>
                    <a:pt x="38938" y="576326"/>
                  </a:lnTo>
                  <a:lnTo>
                    <a:pt x="69761" y="512953"/>
                  </a:lnTo>
                  <a:lnTo>
                    <a:pt x="76187" y="499745"/>
                  </a:lnTo>
                  <a:close/>
                </a:path>
                <a:path w="424815" h="576580">
                  <a:moveTo>
                    <a:pt x="260591" y="493649"/>
                  </a:moveTo>
                  <a:lnTo>
                    <a:pt x="228841" y="493979"/>
                  </a:lnTo>
                  <a:lnTo>
                    <a:pt x="223393" y="0"/>
                  </a:lnTo>
                  <a:lnTo>
                    <a:pt x="210693" y="254"/>
                  </a:lnTo>
                  <a:lnTo>
                    <a:pt x="216128" y="494106"/>
                  </a:lnTo>
                  <a:lnTo>
                    <a:pt x="184404" y="494411"/>
                  </a:lnTo>
                  <a:lnTo>
                    <a:pt x="223342" y="570230"/>
                  </a:lnTo>
                  <a:lnTo>
                    <a:pt x="254165" y="506857"/>
                  </a:lnTo>
                  <a:lnTo>
                    <a:pt x="260426" y="493979"/>
                  </a:lnTo>
                  <a:lnTo>
                    <a:pt x="260591" y="493649"/>
                  </a:lnTo>
                  <a:close/>
                </a:path>
                <a:path w="424815" h="576580">
                  <a:moveTo>
                    <a:pt x="424307" y="493268"/>
                  </a:moveTo>
                  <a:lnTo>
                    <a:pt x="392557" y="493268"/>
                  </a:lnTo>
                  <a:lnTo>
                    <a:pt x="392557" y="126619"/>
                  </a:lnTo>
                  <a:lnTo>
                    <a:pt x="379857" y="126619"/>
                  </a:lnTo>
                  <a:lnTo>
                    <a:pt x="379857" y="493268"/>
                  </a:lnTo>
                  <a:lnTo>
                    <a:pt x="348107" y="493268"/>
                  </a:lnTo>
                  <a:lnTo>
                    <a:pt x="386207" y="569468"/>
                  </a:lnTo>
                  <a:lnTo>
                    <a:pt x="417957" y="505968"/>
                  </a:lnTo>
                  <a:lnTo>
                    <a:pt x="424307" y="493268"/>
                  </a:lnTo>
                  <a:close/>
                </a:path>
              </a:pathLst>
            </a:custGeom>
            <a:solidFill>
              <a:srgbClr val="4471C4"/>
            </a:solidFill>
          </p:spPr>
          <p:txBody>
            <a:bodyPr wrap="square" lIns="0" tIns="0" rIns="0" bIns="0" rtlCol="0"/>
            <a:lstStyle/>
            <a:p>
              <a:endParaRPr/>
            </a:p>
          </p:txBody>
        </p:sp>
        <p:pic>
          <p:nvPicPr>
            <p:cNvPr id="30" name="object 30"/>
            <p:cNvPicPr/>
            <p:nvPr/>
          </p:nvPicPr>
          <p:blipFill>
            <a:blip r:embed="rId2" cstate="print"/>
            <a:stretch>
              <a:fillRect/>
            </a:stretch>
          </p:blipFill>
          <p:spPr>
            <a:xfrm>
              <a:off x="1201305" y="3312159"/>
              <a:ext cx="75298" cy="222503"/>
            </a:xfrm>
            <a:prstGeom prst="rect">
              <a:avLst/>
            </a:prstGeom>
          </p:spPr>
        </p:pic>
        <p:sp>
          <p:nvSpPr>
            <p:cNvPr id="31" name="object 31"/>
            <p:cNvSpPr/>
            <p:nvPr/>
          </p:nvSpPr>
          <p:spPr>
            <a:xfrm>
              <a:off x="1223771" y="2645663"/>
              <a:ext cx="94615" cy="119380"/>
            </a:xfrm>
            <a:custGeom>
              <a:avLst/>
              <a:gdLst/>
              <a:ahLst/>
              <a:cxnLst/>
              <a:rect l="l" t="t" r="r" b="b"/>
              <a:pathLst>
                <a:path w="94615" h="119380">
                  <a:moveTo>
                    <a:pt x="94487" y="0"/>
                  </a:moveTo>
                  <a:lnTo>
                    <a:pt x="0" y="0"/>
                  </a:lnTo>
                  <a:lnTo>
                    <a:pt x="0" y="118872"/>
                  </a:lnTo>
                  <a:lnTo>
                    <a:pt x="94487" y="118872"/>
                  </a:lnTo>
                  <a:lnTo>
                    <a:pt x="94487" y="0"/>
                  </a:lnTo>
                  <a:close/>
                </a:path>
              </a:pathLst>
            </a:custGeom>
            <a:solidFill>
              <a:srgbClr val="FFFFFF"/>
            </a:solidFill>
          </p:spPr>
          <p:txBody>
            <a:bodyPr wrap="square" lIns="0" tIns="0" rIns="0" bIns="0" rtlCol="0"/>
            <a:lstStyle/>
            <a:p>
              <a:endParaRPr/>
            </a:p>
          </p:txBody>
        </p:sp>
        <p:sp>
          <p:nvSpPr>
            <p:cNvPr id="32" name="object 32"/>
            <p:cNvSpPr/>
            <p:nvPr/>
          </p:nvSpPr>
          <p:spPr>
            <a:xfrm>
              <a:off x="1223771" y="2645663"/>
              <a:ext cx="94615" cy="119380"/>
            </a:xfrm>
            <a:custGeom>
              <a:avLst/>
              <a:gdLst/>
              <a:ahLst/>
              <a:cxnLst/>
              <a:rect l="l" t="t" r="r" b="b"/>
              <a:pathLst>
                <a:path w="94615" h="119380">
                  <a:moveTo>
                    <a:pt x="0" y="118872"/>
                  </a:moveTo>
                  <a:lnTo>
                    <a:pt x="94487" y="118872"/>
                  </a:lnTo>
                  <a:lnTo>
                    <a:pt x="94487" y="0"/>
                  </a:lnTo>
                  <a:lnTo>
                    <a:pt x="0" y="0"/>
                  </a:lnTo>
                  <a:lnTo>
                    <a:pt x="0" y="118872"/>
                  </a:lnTo>
                  <a:close/>
                </a:path>
              </a:pathLst>
            </a:custGeom>
            <a:ln w="12700">
              <a:solidFill>
                <a:srgbClr val="FFFFFF"/>
              </a:solidFill>
            </a:ln>
          </p:spPr>
          <p:txBody>
            <a:bodyPr wrap="square" lIns="0" tIns="0" rIns="0" bIns="0" rtlCol="0"/>
            <a:lstStyle/>
            <a:p>
              <a:endParaRPr/>
            </a:p>
          </p:txBody>
        </p:sp>
      </p:grpSp>
      <p:sp>
        <p:nvSpPr>
          <p:cNvPr id="33" name="object 33"/>
          <p:cNvSpPr txBox="1"/>
          <p:nvPr/>
        </p:nvSpPr>
        <p:spPr>
          <a:xfrm>
            <a:off x="998982" y="3072383"/>
            <a:ext cx="436880" cy="254635"/>
          </a:xfrm>
          <a:prstGeom prst="rect">
            <a:avLst/>
          </a:prstGeom>
          <a:solidFill>
            <a:srgbClr val="4471C4"/>
          </a:solidFill>
          <a:ln w="12700">
            <a:solidFill>
              <a:srgbClr val="2E528F"/>
            </a:solidFill>
          </a:ln>
        </p:spPr>
        <p:txBody>
          <a:bodyPr vert="horz" wrap="square" lIns="0" tIns="38100" rIns="0" bIns="0" rtlCol="0">
            <a:spAutoFit/>
          </a:bodyPr>
          <a:lstStyle/>
          <a:p>
            <a:pPr marL="36830">
              <a:lnSpc>
                <a:spcPct val="100000"/>
              </a:lnSpc>
              <a:spcBef>
                <a:spcPts val="300"/>
              </a:spcBef>
            </a:pPr>
            <a:r>
              <a:rPr sz="1200" spc="-25" dirty="0">
                <a:solidFill>
                  <a:srgbClr val="FFFFFF"/>
                </a:solidFill>
                <a:latin typeface="Calibri"/>
                <a:cs typeface="Calibri"/>
              </a:rPr>
              <a:t>MUX</a:t>
            </a:r>
            <a:endParaRPr sz="1200">
              <a:latin typeface="Calibri"/>
              <a:cs typeface="Calibri"/>
            </a:endParaRPr>
          </a:p>
        </p:txBody>
      </p:sp>
      <p:sp>
        <p:nvSpPr>
          <p:cNvPr id="34" name="object 34"/>
          <p:cNvSpPr/>
          <p:nvPr/>
        </p:nvSpPr>
        <p:spPr>
          <a:xfrm>
            <a:off x="929005" y="2497708"/>
            <a:ext cx="262255" cy="576580"/>
          </a:xfrm>
          <a:custGeom>
            <a:avLst/>
            <a:gdLst/>
            <a:ahLst/>
            <a:cxnLst/>
            <a:rect l="l" t="t" r="r" b="b"/>
            <a:pathLst>
              <a:path w="262255" h="576580">
                <a:moveTo>
                  <a:pt x="76187" y="499745"/>
                </a:moveTo>
                <a:lnTo>
                  <a:pt x="44437" y="500075"/>
                </a:lnTo>
                <a:lnTo>
                  <a:pt x="38989" y="6096"/>
                </a:lnTo>
                <a:lnTo>
                  <a:pt x="26289" y="6350"/>
                </a:lnTo>
                <a:lnTo>
                  <a:pt x="31724" y="500202"/>
                </a:lnTo>
                <a:lnTo>
                  <a:pt x="0" y="500507"/>
                </a:lnTo>
                <a:lnTo>
                  <a:pt x="38938" y="576326"/>
                </a:lnTo>
                <a:lnTo>
                  <a:pt x="69761" y="512953"/>
                </a:lnTo>
                <a:lnTo>
                  <a:pt x="76187" y="499745"/>
                </a:lnTo>
                <a:close/>
              </a:path>
              <a:path w="262255" h="576580">
                <a:moveTo>
                  <a:pt x="262115" y="493649"/>
                </a:moveTo>
                <a:lnTo>
                  <a:pt x="230365" y="493979"/>
                </a:lnTo>
                <a:lnTo>
                  <a:pt x="224917" y="0"/>
                </a:lnTo>
                <a:lnTo>
                  <a:pt x="212217" y="254"/>
                </a:lnTo>
                <a:lnTo>
                  <a:pt x="217652" y="494106"/>
                </a:lnTo>
                <a:lnTo>
                  <a:pt x="185928" y="494411"/>
                </a:lnTo>
                <a:lnTo>
                  <a:pt x="224866" y="570230"/>
                </a:lnTo>
                <a:lnTo>
                  <a:pt x="255689" y="506857"/>
                </a:lnTo>
                <a:lnTo>
                  <a:pt x="261950" y="493979"/>
                </a:lnTo>
                <a:lnTo>
                  <a:pt x="262115" y="493649"/>
                </a:lnTo>
                <a:close/>
              </a:path>
            </a:pathLst>
          </a:custGeom>
          <a:solidFill>
            <a:srgbClr val="4471C4"/>
          </a:solidFill>
        </p:spPr>
        <p:txBody>
          <a:bodyPr wrap="square" lIns="0" tIns="0" rIns="0" bIns="0" rtlCol="0"/>
          <a:lstStyle/>
          <a:p>
            <a:endParaRPr/>
          </a:p>
        </p:txBody>
      </p:sp>
      <p:sp>
        <p:nvSpPr>
          <p:cNvPr id="35" name="object 35"/>
          <p:cNvSpPr txBox="1"/>
          <p:nvPr/>
        </p:nvSpPr>
        <p:spPr>
          <a:xfrm>
            <a:off x="828243" y="1935761"/>
            <a:ext cx="542290" cy="1099185"/>
          </a:xfrm>
          <a:prstGeom prst="rect">
            <a:avLst/>
          </a:prstGeom>
        </p:spPr>
        <p:txBody>
          <a:bodyPr vert="vert270" wrap="square" lIns="0" tIns="0" rIns="0" bIns="0" rtlCol="0">
            <a:spAutoFit/>
          </a:bodyPr>
          <a:lstStyle/>
          <a:p>
            <a:pPr marL="12700">
              <a:lnSpc>
                <a:spcPts val="1240"/>
              </a:lnSpc>
            </a:pPr>
            <a:r>
              <a:rPr sz="1200" b="1" dirty="0">
                <a:latin typeface="Calibri"/>
                <a:cs typeface="Calibri"/>
              </a:rPr>
              <a:t>WB/Mem</a:t>
            </a:r>
            <a:r>
              <a:rPr sz="1200" b="1" spc="-15" dirty="0">
                <a:latin typeface="Calibri"/>
                <a:cs typeface="Calibri"/>
              </a:rPr>
              <a:t> </a:t>
            </a:r>
            <a:r>
              <a:rPr sz="1200" b="1" spc="-25" dirty="0">
                <a:latin typeface="Calibri"/>
                <a:cs typeface="Calibri"/>
              </a:rPr>
              <a:t>Fwd</a:t>
            </a:r>
            <a:endParaRPr sz="1200">
              <a:latin typeface="Calibri"/>
              <a:cs typeface="Calibri"/>
            </a:endParaRPr>
          </a:p>
          <a:p>
            <a:pPr marL="56515" marR="5080" indent="-1905">
              <a:lnSpc>
                <a:spcPts val="1430"/>
              </a:lnSpc>
              <a:spcBef>
                <a:spcPts val="55"/>
              </a:spcBef>
            </a:pPr>
            <a:r>
              <a:rPr sz="1200" b="1" dirty="0">
                <a:latin typeface="Calibri"/>
                <a:cs typeface="Calibri"/>
              </a:rPr>
              <a:t>Mem/Mem</a:t>
            </a:r>
            <a:r>
              <a:rPr sz="1200" b="1" spc="-10" dirty="0">
                <a:latin typeface="Calibri"/>
                <a:cs typeface="Calibri"/>
              </a:rPr>
              <a:t> </a:t>
            </a:r>
            <a:r>
              <a:rPr sz="1200" b="1" spc="-25" dirty="0">
                <a:latin typeface="Calibri"/>
                <a:cs typeface="Calibri"/>
              </a:rPr>
              <a:t>Fwd </a:t>
            </a:r>
            <a:r>
              <a:rPr sz="1200" b="1" dirty="0">
                <a:latin typeface="Calibri"/>
                <a:cs typeface="Calibri"/>
              </a:rPr>
              <a:t>Addr</a:t>
            </a:r>
            <a:r>
              <a:rPr sz="1200" b="1" spc="-15" dirty="0">
                <a:latin typeface="Calibri"/>
                <a:cs typeface="Calibri"/>
              </a:rPr>
              <a:t> </a:t>
            </a:r>
            <a:r>
              <a:rPr sz="1200" b="1" dirty="0">
                <a:latin typeface="Calibri"/>
                <a:cs typeface="Calibri"/>
              </a:rPr>
              <a:t>Reg </a:t>
            </a:r>
            <a:r>
              <a:rPr sz="1200" b="1" spc="-50" dirty="0">
                <a:latin typeface="Calibri"/>
                <a:cs typeface="Calibri"/>
              </a:rPr>
              <a:t>A</a:t>
            </a:r>
            <a:endParaRPr sz="1200">
              <a:latin typeface="Calibri"/>
              <a:cs typeface="Calibri"/>
            </a:endParaRPr>
          </a:p>
        </p:txBody>
      </p:sp>
      <p:grpSp>
        <p:nvGrpSpPr>
          <p:cNvPr id="36" name="object 36"/>
          <p:cNvGrpSpPr/>
          <p:nvPr/>
        </p:nvGrpSpPr>
        <p:grpSpPr>
          <a:xfrm>
            <a:off x="1201305" y="2624327"/>
            <a:ext cx="962025" cy="910590"/>
            <a:chOff x="1201305" y="2624327"/>
            <a:chExt cx="962025" cy="910590"/>
          </a:xfrm>
        </p:grpSpPr>
        <p:sp>
          <p:nvSpPr>
            <p:cNvPr id="37" name="object 37"/>
            <p:cNvSpPr/>
            <p:nvPr/>
          </p:nvSpPr>
          <p:spPr>
            <a:xfrm>
              <a:off x="1278636" y="2624327"/>
              <a:ext cx="76200" cy="443230"/>
            </a:xfrm>
            <a:custGeom>
              <a:avLst/>
              <a:gdLst/>
              <a:ahLst/>
              <a:cxnLst/>
              <a:rect l="l" t="t" r="r" b="b"/>
              <a:pathLst>
                <a:path w="76200" h="443230">
                  <a:moveTo>
                    <a:pt x="31750" y="366649"/>
                  </a:moveTo>
                  <a:lnTo>
                    <a:pt x="0" y="366649"/>
                  </a:lnTo>
                  <a:lnTo>
                    <a:pt x="38100" y="442849"/>
                  </a:lnTo>
                  <a:lnTo>
                    <a:pt x="69850" y="379349"/>
                  </a:lnTo>
                  <a:lnTo>
                    <a:pt x="31750" y="379349"/>
                  </a:lnTo>
                  <a:lnTo>
                    <a:pt x="31750" y="366649"/>
                  </a:lnTo>
                  <a:close/>
                </a:path>
                <a:path w="76200" h="443230">
                  <a:moveTo>
                    <a:pt x="44450" y="0"/>
                  </a:moveTo>
                  <a:lnTo>
                    <a:pt x="31750" y="0"/>
                  </a:lnTo>
                  <a:lnTo>
                    <a:pt x="31750" y="379349"/>
                  </a:lnTo>
                  <a:lnTo>
                    <a:pt x="44450" y="379349"/>
                  </a:lnTo>
                  <a:lnTo>
                    <a:pt x="44450" y="0"/>
                  </a:lnTo>
                  <a:close/>
                </a:path>
                <a:path w="76200" h="443230">
                  <a:moveTo>
                    <a:pt x="76200" y="366649"/>
                  </a:moveTo>
                  <a:lnTo>
                    <a:pt x="44450" y="366649"/>
                  </a:lnTo>
                  <a:lnTo>
                    <a:pt x="44450" y="379349"/>
                  </a:lnTo>
                  <a:lnTo>
                    <a:pt x="69850" y="379349"/>
                  </a:lnTo>
                  <a:lnTo>
                    <a:pt x="76200" y="366649"/>
                  </a:lnTo>
                  <a:close/>
                </a:path>
              </a:pathLst>
            </a:custGeom>
            <a:solidFill>
              <a:srgbClr val="4471C4"/>
            </a:solidFill>
          </p:spPr>
          <p:txBody>
            <a:bodyPr wrap="square" lIns="0" tIns="0" rIns="0" bIns="0" rtlCol="0"/>
            <a:lstStyle/>
            <a:p>
              <a:endParaRPr/>
            </a:p>
          </p:txBody>
        </p:sp>
        <p:pic>
          <p:nvPicPr>
            <p:cNvPr id="38" name="object 38"/>
            <p:cNvPicPr/>
            <p:nvPr/>
          </p:nvPicPr>
          <p:blipFill>
            <a:blip r:embed="rId2" cstate="print"/>
            <a:stretch>
              <a:fillRect/>
            </a:stretch>
          </p:blipFill>
          <p:spPr>
            <a:xfrm>
              <a:off x="1201305" y="3312159"/>
              <a:ext cx="75298" cy="222503"/>
            </a:xfrm>
            <a:prstGeom prst="rect">
              <a:avLst/>
            </a:prstGeom>
          </p:spPr>
        </p:pic>
        <p:sp>
          <p:nvSpPr>
            <p:cNvPr id="39" name="object 39"/>
            <p:cNvSpPr/>
            <p:nvPr/>
          </p:nvSpPr>
          <p:spPr>
            <a:xfrm>
              <a:off x="1720596" y="3060191"/>
              <a:ext cx="436245" cy="254635"/>
            </a:xfrm>
            <a:custGeom>
              <a:avLst/>
              <a:gdLst/>
              <a:ahLst/>
              <a:cxnLst/>
              <a:rect l="l" t="t" r="r" b="b"/>
              <a:pathLst>
                <a:path w="436244" h="254635">
                  <a:moveTo>
                    <a:pt x="435863" y="0"/>
                  </a:moveTo>
                  <a:lnTo>
                    <a:pt x="0" y="0"/>
                  </a:lnTo>
                  <a:lnTo>
                    <a:pt x="0" y="254508"/>
                  </a:lnTo>
                  <a:lnTo>
                    <a:pt x="435863" y="254508"/>
                  </a:lnTo>
                  <a:lnTo>
                    <a:pt x="435863" y="0"/>
                  </a:lnTo>
                  <a:close/>
                </a:path>
              </a:pathLst>
            </a:custGeom>
            <a:solidFill>
              <a:srgbClr val="4471C4"/>
            </a:solidFill>
          </p:spPr>
          <p:txBody>
            <a:bodyPr wrap="square" lIns="0" tIns="0" rIns="0" bIns="0" rtlCol="0"/>
            <a:lstStyle/>
            <a:p>
              <a:endParaRPr/>
            </a:p>
          </p:txBody>
        </p:sp>
        <p:sp>
          <p:nvSpPr>
            <p:cNvPr id="40" name="object 40"/>
            <p:cNvSpPr/>
            <p:nvPr/>
          </p:nvSpPr>
          <p:spPr>
            <a:xfrm>
              <a:off x="1720596" y="3060191"/>
              <a:ext cx="436245" cy="254635"/>
            </a:xfrm>
            <a:custGeom>
              <a:avLst/>
              <a:gdLst/>
              <a:ahLst/>
              <a:cxnLst/>
              <a:rect l="l" t="t" r="r" b="b"/>
              <a:pathLst>
                <a:path w="436244" h="254635">
                  <a:moveTo>
                    <a:pt x="0" y="254508"/>
                  </a:moveTo>
                  <a:lnTo>
                    <a:pt x="435863" y="254508"/>
                  </a:lnTo>
                  <a:lnTo>
                    <a:pt x="435863" y="0"/>
                  </a:lnTo>
                  <a:lnTo>
                    <a:pt x="0" y="0"/>
                  </a:lnTo>
                  <a:lnTo>
                    <a:pt x="0" y="254508"/>
                  </a:lnTo>
                  <a:close/>
                </a:path>
              </a:pathLst>
            </a:custGeom>
            <a:ln w="12700">
              <a:solidFill>
                <a:srgbClr val="2E528F"/>
              </a:solidFill>
            </a:ln>
          </p:spPr>
          <p:txBody>
            <a:bodyPr wrap="square" lIns="0" tIns="0" rIns="0" bIns="0" rtlCol="0"/>
            <a:lstStyle/>
            <a:p>
              <a:endParaRPr/>
            </a:p>
          </p:txBody>
        </p:sp>
      </p:grpSp>
      <p:sp>
        <p:nvSpPr>
          <p:cNvPr id="41" name="object 41"/>
          <p:cNvSpPr txBox="1"/>
          <p:nvPr/>
        </p:nvSpPr>
        <p:spPr>
          <a:xfrm>
            <a:off x="1720595" y="3060192"/>
            <a:ext cx="436245" cy="254635"/>
          </a:xfrm>
          <a:prstGeom prst="rect">
            <a:avLst/>
          </a:prstGeom>
        </p:spPr>
        <p:txBody>
          <a:bodyPr vert="horz" wrap="square" lIns="0" tIns="36830" rIns="0" bIns="0" rtlCol="0">
            <a:spAutoFit/>
          </a:bodyPr>
          <a:lstStyle/>
          <a:p>
            <a:pPr marL="36830">
              <a:lnSpc>
                <a:spcPct val="100000"/>
              </a:lnSpc>
              <a:spcBef>
                <a:spcPts val="290"/>
              </a:spcBef>
            </a:pPr>
            <a:r>
              <a:rPr sz="1200" spc="-25" dirty="0">
                <a:solidFill>
                  <a:srgbClr val="FFFFFF"/>
                </a:solidFill>
                <a:latin typeface="Calibri"/>
                <a:cs typeface="Calibri"/>
              </a:rPr>
              <a:t>MUX</a:t>
            </a:r>
            <a:endParaRPr sz="1200">
              <a:latin typeface="Calibri"/>
              <a:cs typeface="Calibri"/>
            </a:endParaRPr>
          </a:p>
        </p:txBody>
      </p:sp>
      <p:grpSp>
        <p:nvGrpSpPr>
          <p:cNvPr id="42" name="object 42"/>
          <p:cNvGrpSpPr/>
          <p:nvPr/>
        </p:nvGrpSpPr>
        <p:grpSpPr>
          <a:xfrm>
            <a:off x="1651380" y="2483992"/>
            <a:ext cx="424815" cy="1038860"/>
            <a:chOff x="1651380" y="2483992"/>
            <a:chExt cx="424815" cy="1038860"/>
          </a:xfrm>
        </p:grpSpPr>
        <p:sp>
          <p:nvSpPr>
            <p:cNvPr id="43" name="object 43"/>
            <p:cNvSpPr/>
            <p:nvPr/>
          </p:nvSpPr>
          <p:spPr>
            <a:xfrm>
              <a:off x="1651381" y="2483992"/>
              <a:ext cx="424815" cy="577850"/>
            </a:xfrm>
            <a:custGeom>
              <a:avLst/>
              <a:gdLst/>
              <a:ahLst/>
              <a:cxnLst/>
              <a:rect l="l" t="t" r="r" b="b"/>
              <a:pathLst>
                <a:path w="424814" h="577850">
                  <a:moveTo>
                    <a:pt x="76200" y="501269"/>
                  </a:moveTo>
                  <a:lnTo>
                    <a:pt x="44437" y="501599"/>
                  </a:lnTo>
                  <a:lnTo>
                    <a:pt x="38989" y="7620"/>
                  </a:lnTo>
                  <a:lnTo>
                    <a:pt x="26289" y="7874"/>
                  </a:lnTo>
                  <a:lnTo>
                    <a:pt x="31724" y="501726"/>
                  </a:lnTo>
                  <a:lnTo>
                    <a:pt x="0" y="502031"/>
                  </a:lnTo>
                  <a:lnTo>
                    <a:pt x="38989" y="577850"/>
                  </a:lnTo>
                  <a:lnTo>
                    <a:pt x="69773" y="514477"/>
                  </a:lnTo>
                  <a:lnTo>
                    <a:pt x="76200" y="501269"/>
                  </a:lnTo>
                  <a:close/>
                </a:path>
                <a:path w="424814" h="577850">
                  <a:moveTo>
                    <a:pt x="260604" y="493649"/>
                  </a:moveTo>
                  <a:lnTo>
                    <a:pt x="228841" y="493979"/>
                  </a:lnTo>
                  <a:lnTo>
                    <a:pt x="223393" y="0"/>
                  </a:lnTo>
                  <a:lnTo>
                    <a:pt x="210693" y="254"/>
                  </a:lnTo>
                  <a:lnTo>
                    <a:pt x="216128" y="494106"/>
                  </a:lnTo>
                  <a:lnTo>
                    <a:pt x="184404" y="494411"/>
                  </a:lnTo>
                  <a:lnTo>
                    <a:pt x="223393" y="570230"/>
                  </a:lnTo>
                  <a:lnTo>
                    <a:pt x="254177" y="506857"/>
                  </a:lnTo>
                  <a:lnTo>
                    <a:pt x="260604" y="493649"/>
                  </a:lnTo>
                  <a:close/>
                </a:path>
                <a:path w="424814" h="577850">
                  <a:moveTo>
                    <a:pt x="424307" y="494792"/>
                  </a:moveTo>
                  <a:lnTo>
                    <a:pt x="392557" y="494792"/>
                  </a:lnTo>
                  <a:lnTo>
                    <a:pt x="392557" y="128143"/>
                  </a:lnTo>
                  <a:lnTo>
                    <a:pt x="379857" y="128143"/>
                  </a:lnTo>
                  <a:lnTo>
                    <a:pt x="379857" y="494792"/>
                  </a:lnTo>
                  <a:lnTo>
                    <a:pt x="348107" y="494792"/>
                  </a:lnTo>
                  <a:lnTo>
                    <a:pt x="386207" y="570992"/>
                  </a:lnTo>
                  <a:lnTo>
                    <a:pt x="417957" y="507492"/>
                  </a:lnTo>
                  <a:lnTo>
                    <a:pt x="424307" y="494792"/>
                  </a:lnTo>
                  <a:close/>
                </a:path>
              </a:pathLst>
            </a:custGeom>
            <a:solidFill>
              <a:srgbClr val="4471C4"/>
            </a:solidFill>
          </p:spPr>
          <p:txBody>
            <a:bodyPr wrap="square" lIns="0" tIns="0" rIns="0" bIns="0" rtlCol="0"/>
            <a:lstStyle/>
            <a:p>
              <a:endParaRPr/>
            </a:p>
          </p:txBody>
        </p:sp>
        <p:pic>
          <p:nvPicPr>
            <p:cNvPr id="44" name="object 44"/>
            <p:cNvPicPr/>
            <p:nvPr/>
          </p:nvPicPr>
          <p:blipFill>
            <a:blip r:embed="rId3" cstate="print"/>
            <a:stretch>
              <a:fillRect/>
            </a:stretch>
          </p:blipFill>
          <p:spPr>
            <a:xfrm>
              <a:off x="1922144" y="3299967"/>
              <a:ext cx="75311" cy="222504"/>
            </a:xfrm>
            <a:prstGeom prst="rect">
              <a:avLst/>
            </a:prstGeom>
          </p:spPr>
        </p:pic>
      </p:grpSp>
      <p:sp>
        <p:nvSpPr>
          <p:cNvPr id="45" name="object 45"/>
          <p:cNvSpPr txBox="1"/>
          <p:nvPr/>
        </p:nvSpPr>
        <p:spPr>
          <a:xfrm>
            <a:off x="1549653" y="1965352"/>
            <a:ext cx="541655" cy="1057275"/>
          </a:xfrm>
          <a:prstGeom prst="rect">
            <a:avLst/>
          </a:prstGeom>
        </p:spPr>
        <p:txBody>
          <a:bodyPr vert="vert270" wrap="square" lIns="0" tIns="0" rIns="0" bIns="0" rtlCol="0">
            <a:spAutoFit/>
          </a:bodyPr>
          <a:lstStyle/>
          <a:p>
            <a:pPr marL="13335">
              <a:lnSpc>
                <a:spcPts val="1160"/>
              </a:lnSpc>
            </a:pPr>
            <a:r>
              <a:rPr sz="1200" b="1" dirty="0">
                <a:latin typeface="Calibri"/>
                <a:cs typeface="Calibri"/>
              </a:rPr>
              <a:t>WB/Mem</a:t>
            </a:r>
            <a:r>
              <a:rPr sz="1200" b="1" spc="-15" dirty="0">
                <a:latin typeface="Calibri"/>
                <a:cs typeface="Calibri"/>
              </a:rPr>
              <a:t> </a:t>
            </a:r>
            <a:r>
              <a:rPr sz="1200" b="1" spc="-25" dirty="0">
                <a:latin typeface="Calibri"/>
                <a:cs typeface="Calibri"/>
              </a:rPr>
              <a:t>Fwd</a:t>
            </a:r>
            <a:endParaRPr sz="1200">
              <a:latin typeface="Calibri"/>
              <a:cs typeface="Calibri"/>
            </a:endParaRPr>
          </a:p>
          <a:p>
            <a:pPr marL="12700">
              <a:lnSpc>
                <a:spcPts val="1360"/>
              </a:lnSpc>
            </a:pPr>
            <a:r>
              <a:rPr sz="1200" b="1" dirty="0">
                <a:latin typeface="Calibri"/>
                <a:cs typeface="Calibri"/>
              </a:rPr>
              <a:t>Mem/Mem</a:t>
            </a:r>
            <a:r>
              <a:rPr sz="1200" b="1" spc="-10" dirty="0">
                <a:latin typeface="Calibri"/>
                <a:cs typeface="Calibri"/>
              </a:rPr>
              <a:t> </a:t>
            </a:r>
            <a:r>
              <a:rPr sz="1200" b="1" spc="-25" dirty="0">
                <a:latin typeface="Calibri"/>
                <a:cs typeface="Calibri"/>
              </a:rPr>
              <a:t>Fwd</a:t>
            </a:r>
            <a:endParaRPr sz="1200">
              <a:latin typeface="Calibri"/>
              <a:cs typeface="Calibri"/>
            </a:endParaRPr>
          </a:p>
          <a:p>
            <a:pPr marL="56515">
              <a:lnSpc>
                <a:spcPct val="100000"/>
              </a:lnSpc>
              <a:spcBef>
                <a:spcPts val="140"/>
              </a:spcBef>
            </a:pPr>
            <a:r>
              <a:rPr sz="1200" b="1" dirty="0">
                <a:latin typeface="Calibri"/>
                <a:cs typeface="Calibri"/>
              </a:rPr>
              <a:t>Data</a:t>
            </a:r>
            <a:r>
              <a:rPr sz="1200" b="1" spc="-35" dirty="0">
                <a:latin typeface="Calibri"/>
                <a:cs typeface="Calibri"/>
              </a:rPr>
              <a:t> </a:t>
            </a:r>
            <a:r>
              <a:rPr sz="1200" b="1" dirty="0">
                <a:latin typeface="Calibri"/>
                <a:cs typeface="Calibri"/>
              </a:rPr>
              <a:t>Reg</a:t>
            </a:r>
            <a:r>
              <a:rPr sz="1200" b="1" spc="-30" dirty="0">
                <a:latin typeface="Calibri"/>
                <a:cs typeface="Calibri"/>
              </a:rPr>
              <a:t> </a:t>
            </a:r>
            <a:r>
              <a:rPr sz="1200" b="1" spc="-50" dirty="0">
                <a:latin typeface="Calibri"/>
                <a:cs typeface="Calibri"/>
              </a:rPr>
              <a:t>B</a:t>
            </a:r>
            <a:endParaRPr sz="1200">
              <a:latin typeface="Calibri"/>
              <a:cs typeface="Calibri"/>
            </a:endParaRPr>
          </a:p>
        </p:txBody>
      </p:sp>
      <p:grpSp>
        <p:nvGrpSpPr>
          <p:cNvPr id="46" name="object 46"/>
          <p:cNvGrpSpPr/>
          <p:nvPr/>
        </p:nvGrpSpPr>
        <p:grpSpPr>
          <a:xfrm>
            <a:off x="4666234" y="3732021"/>
            <a:ext cx="739775" cy="1711960"/>
            <a:chOff x="4666234" y="3732021"/>
            <a:chExt cx="739775" cy="1711960"/>
          </a:xfrm>
        </p:grpSpPr>
        <p:sp>
          <p:nvSpPr>
            <p:cNvPr id="47" name="object 47"/>
            <p:cNvSpPr/>
            <p:nvPr/>
          </p:nvSpPr>
          <p:spPr>
            <a:xfrm>
              <a:off x="4672584" y="3738371"/>
              <a:ext cx="727075" cy="1699260"/>
            </a:xfrm>
            <a:custGeom>
              <a:avLst/>
              <a:gdLst/>
              <a:ahLst/>
              <a:cxnLst/>
              <a:rect l="l" t="t" r="r" b="b"/>
              <a:pathLst>
                <a:path w="727075" h="1699260">
                  <a:moveTo>
                    <a:pt x="726948" y="0"/>
                  </a:moveTo>
                  <a:lnTo>
                    <a:pt x="0" y="0"/>
                  </a:lnTo>
                  <a:lnTo>
                    <a:pt x="0" y="1699259"/>
                  </a:lnTo>
                  <a:lnTo>
                    <a:pt x="726948" y="1699259"/>
                  </a:lnTo>
                  <a:lnTo>
                    <a:pt x="726948" y="0"/>
                  </a:lnTo>
                  <a:close/>
                </a:path>
              </a:pathLst>
            </a:custGeom>
            <a:solidFill>
              <a:srgbClr val="4471C4"/>
            </a:solidFill>
          </p:spPr>
          <p:txBody>
            <a:bodyPr wrap="square" lIns="0" tIns="0" rIns="0" bIns="0" rtlCol="0"/>
            <a:lstStyle/>
            <a:p>
              <a:endParaRPr/>
            </a:p>
          </p:txBody>
        </p:sp>
        <p:sp>
          <p:nvSpPr>
            <p:cNvPr id="48" name="object 48"/>
            <p:cNvSpPr/>
            <p:nvPr/>
          </p:nvSpPr>
          <p:spPr>
            <a:xfrm>
              <a:off x="4672584" y="3738371"/>
              <a:ext cx="727075" cy="1699260"/>
            </a:xfrm>
            <a:custGeom>
              <a:avLst/>
              <a:gdLst/>
              <a:ahLst/>
              <a:cxnLst/>
              <a:rect l="l" t="t" r="r" b="b"/>
              <a:pathLst>
                <a:path w="727075" h="1699260">
                  <a:moveTo>
                    <a:pt x="0" y="1699259"/>
                  </a:moveTo>
                  <a:lnTo>
                    <a:pt x="726948" y="1699259"/>
                  </a:lnTo>
                  <a:lnTo>
                    <a:pt x="726948" y="0"/>
                  </a:lnTo>
                  <a:lnTo>
                    <a:pt x="0" y="0"/>
                  </a:lnTo>
                  <a:lnTo>
                    <a:pt x="0" y="1699259"/>
                  </a:lnTo>
                  <a:close/>
                </a:path>
              </a:pathLst>
            </a:custGeom>
            <a:ln w="12700">
              <a:solidFill>
                <a:srgbClr val="2E528F"/>
              </a:solidFill>
            </a:ln>
          </p:spPr>
          <p:txBody>
            <a:bodyPr wrap="square" lIns="0" tIns="0" rIns="0" bIns="0" rtlCol="0"/>
            <a:lstStyle/>
            <a:p>
              <a:endParaRPr/>
            </a:p>
          </p:txBody>
        </p:sp>
      </p:grpSp>
      <p:sp>
        <p:nvSpPr>
          <p:cNvPr id="49" name="object 49"/>
          <p:cNvSpPr txBox="1"/>
          <p:nvPr/>
        </p:nvSpPr>
        <p:spPr>
          <a:xfrm>
            <a:off x="538378" y="5426455"/>
            <a:ext cx="7084695" cy="1029969"/>
          </a:xfrm>
          <a:prstGeom prst="rect">
            <a:avLst/>
          </a:prstGeom>
        </p:spPr>
        <p:txBody>
          <a:bodyPr vert="horz" wrap="square" lIns="0" tIns="12700" rIns="0" bIns="0" rtlCol="0">
            <a:spAutoFit/>
          </a:bodyPr>
          <a:lstStyle/>
          <a:p>
            <a:pPr marL="4210685">
              <a:lnSpc>
                <a:spcPts val="2155"/>
              </a:lnSpc>
              <a:spcBef>
                <a:spcPts val="100"/>
              </a:spcBef>
            </a:pPr>
            <a:r>
              <a:rPr sz="1800" spc="-10" dirty="0">
                <a:latin typeface="Calibri"/>
                <a:cs typeface="Calibri"/>
              </a:rPr>
              <a:t>Cache</a:t>
            </a:r>
            <a:endParaRPr sz="1800">
              <a:latin typeface="Calibri"/>
              <a:cs typeface="Calibri"/>
            </a:endParaRPr>
          </a:p>
          <a:p>
            <a:pPr marL="12700">
              <a:lnSpc>
                <a:spcPts val="2875"/>
              </a:lnSpc>
            </a:pPr>
            <a:r>
              <a:rPr sz="2400" b="1" dirty="0">
                <a:latin typeface="Calibri"/>
                <a:cs typeface="Calibri"/>
              </a:rPr>
              <a:t>When</a:t>
            </a:r>
            <a:r>
              <a:rPr sz="2400" b="1" spc="-40" dirty="0">
                <a:latin typeface="Calibri"/>
                <a:cs typeface="Calibri"/>
              </a:rPr>
              <a:t> </a:t>
            </a:r>
            <a:r>
              <a:rPr sz="2400" b="1" dirty="0">
                <a:latin typeface="Calibri"/>
                <a:cs typeface="Calibri"/>
              </a:rPr>
              <a:t>would</a:t>
            </a:r>
            <a:r>
              <a:rPr sz="2400" b="1" spc="-40" dirty="0">
                <a:latin typeface="Calibri"/>
                <a:cs typeface="Calibri"/>
              </a:rPr>
              <a:t> </a:t>
            </a:r>
            <a:r>
              <a:rPr sz="2400" b="1" dirty="0">
                <a:latin typeface="Calibri"/>
                <a:cs typeface="Calibri"/>
              </a:rPr>
              <a:t>you</a:t>
            </a:r>
            <a:r>
              <a:rPr sz="2400" b="1" spc="-45" dirty="0">
                <a:latin typeface="Calibri"/>
                <a:cs typeface="Calibri"/>
              </a:rPr>
              <a:t> </a:t>
            </a:r>
            <a:r>
              <a:rPr sz="2400" b="1" dirty="0">
                <a:latin typeface="Calibri"/>
                <a:cs typeface="Calibri"/>
              </a:rPr>
              <a:t>use</a:t>
            </a:r>
            <a:r>
              <a:rPr sz="2400" b="1" spc="-35" dirty="0">
                <a:latin typeface="Calibri"/>
                <a:cs typeface="Calibri"/>
              </a:rPr>
              <a:t> </a:t>
            </a:r>
            <a:r>
              <a:rPr sz="2400" b="1" dirty="0">
                <a:latin typeface="Calibri"/>
                <a:cs typeface="Calibri"/>
              </a:rPr>
              <a:t>a</a:t>
            </a:r>
            <a:r>
              <a:rPr sz="2400" b="1" spc="-30" dirty="0">
                <a:latin typeface="Calibri"/>
                <a:cs typeface="Calibri"/>
              </a:rPr>
              <a:t> </a:t>
            </a:r>
            <a:r>
              <a:rPr sz="2400" b="1" spc="-10" dirty="0">
                <a:latin typeface="Calibri"/>
                <a:cs typeface="Calibri"/>
              </a:rPr>
              <a:t>non-</a:t>
            </a:r>
            <a:r>
              <a:rPr sz="2400" b="1" dirty="0">
                <a:latin typeface="Calibri"/>
                <a:cs typeface="Calibri"/>
              </a:rPr>
              <a:t>temporal</a:t>
            </a:r>
            <a:r>
              <a:rPr sz="2400" b="1" spc="-45" dirty="0">
                <a:latin typeface="Calibri"/>
                <a:cs typeface="Calibri"/>
              </a:rPr>
              <a:t> </a:t>
            </a:r>
            <a:r>
              <a:rPr sz="2400" b="1" dirty="0">
                <a:latin typeface="Calibri"/>
                <a:cs typeface="Calibri"/>
              </a:rPr>
              <a:t>store</a:t>
            </a:r>
            <a:r>
              <a:rPr sz="2400" b="1" spc="-40" dirty="0">
                <a:latin typeface="Calibri"/>
                <a:cs typeface="Calibri"/>
              </a:rPr>
              <a:t> </a:t>
            </a:r>
            <a:r>
              <a:rPr sz="2400" b="1" spc="-10" dirty="0">
                <a:latin typeface="Calibri"/>
                <a:cs typeface="Calibri"/>
              </a:rPr>
              <a:t>instruction?</a:t>
            </a:r>
            <a:endParaRPr sz="2400">
              <a:latin typeface="Calibri"/>
              <a:cs typeface="Calibri"/>
            </a:endParaRPr>
          </a:p>
          <a:p>
            <a:pPr marL="12700">
              <a:lnSpc>
                <a:spcPct val="100000"/>
              </a:lnSpc>
            </a:pPr>
            <a:r>
              <a:rPr sz="2400" dirty="0">
                <a:latin typeface="Calibri"/>
                <a:cs typeface="Calibri"/>
              </a:rPr>
              <a:t>Data</a:t>
            </a:r>
            <a:r>
              <a:rPr sz="2400" spc="-60" dirty="0">
                <a:latin typeface="Calibri"/>
                <a:cs typeface="Calibri"/>
              </a:rPr>
              <a:t> </a:t>
            </a:r>
            <a:r>
              <a:rPr sz="2400" dirty="0">
                <a:latin typeface="Calibri"/>
                <a:cs typeface="Calibri"/>
              </a:rPr>
              <a:t>streaming,</a:t>
            </a:r>
            <a:r>
              <a:rPr sz="2400" spc="-60" dirty="0">
                <a:latin typeface="Calibri"/>
                <a:cs typeface="Calibri"/>
              </a:rPr>
              <a:t> </a:t>
            </a:r>
            <a:r>
              <a:rPr sz="2400" dirty="0">
                <a:latin typeface="Calibri"/>
                <a:cs typeface="Calibri"/>
              </a:rPr>
              <a:t>accesses</a:t>
            </a:r>
            <a:r>
              <a:rPr sz="2400" spc="-50" dirty="0">
                <a:latin typeface="Calibri"/>
                <a:cs typeface="Calibri"/>
              </a:rPr>
              <a:t> </a:t>
            </a:r>
            <a:r>
              <a:rPr sz="2400" dirty="0">
                <a:latin typeface="Calibri"/>
                <a:cs typeface="Calibri"/>
              </a:rPr>
              <a:t>that</a:t>
            </a:r>
            <a:r>
              <a:rPr sz="2400" spc="-40" dirty="0">
                <a:latin typeface="Calibri"/>
                <a:cs typeface="Calibri"/>
              </a:rPr>
              <a:t> </a:t>
            </a:r>
            <a:r>
              <a:rPr sz="2400" dirty="0">
                <a:latin typeface="Calibri"/>
                <a:cs typeface="Calibri"/>
              </a:rPr>
              <a:t>are</a:t>
            </a:r>
            <a:r>
              <a:rPr sz="2400" spc="-40" dirty="0">
                <a:latin typeface="Calibri"/>
                <a:cs typeface="Calibri"/>
              </a:rPr>
              <a:t> </a:t>
            </a:r>
            <a:r>
              <a:rPr sz="2400" dirty="0">
                <a:latin typeface="Calibri"/>
                <a:cs typeface="Calibri"/>
              </a:rPr>
              <a:t>sure</a:t>
            </a:r>
            <a:r>
              <a:rPr sz="2400" spc="-25" dirty="0">
                <a:latin typeface="Calibri"/>
                <a:cs typeface="Calibri"/>
              </a:rPr>
              <a:t> </a:t>
            </a:r>
            <a:r>
              <a:rPr sz="2400" dirty="0">
                <a:latin typeface="Calibri"/>
                <a:cs typeface="Calibri"/>
              </a:rPr>
              <a:t>to</a:t>
            </a:r>
            <a:r>
              <a:rPr sz="2400" spc="-60" dirty="0">
                <a:latin typeface="Calibri"/>
                <a:cs typeface="Calibri"/>
              </a:rPr>
              <a:t> </a:t>
            </a:r>
            <a:r>
              <a:rPr sz="2400" dirty="0">
                <a:latin typeface="Calibri"/>
                <a:cs typeface="Calibri"/>
              </a:rPr>
              <a:t>have</a:t>
            </a:r>
            <a:r>
              <a:rPr sz="2400" spc="-25" dirty="0">
                <a:latin typeface="Calibri"/>
                <a:cs typeface="Calibri"/>
              </a:rPr>
              <a:t> </a:t>
            </a:r>
            <a:r>
              <a:rPr sz="2400" i="1" dirty="0">
                <a:latin typeface="Calibri"/>
                <a:cs typeface="Calibri"/>
              </a:rPr>
              <a:t>no</a:t>
            </a:r>
            <a:r>
              <a:rPr sz="2400" i="1" spc="-20" dirty="0">
                <a:latin typeface="Calibri"/>
                <a:cs typeface="Calibri"/>
              </a:rPr>
              <a:t> </a:t>
            </a:r>
            <a:r>
              <a:rPr sz="2400" i="1" spc="-10" dirty="0">
                <a:latin typeface="Calibri"/>
                <a:cs typeface="Calibri"/>
              </a:rPr>
              <a:t>locality</a:t>
            </a:r>
            <a:endParaRPr sz="2400">
              <a:latin typeface="Calibri"/>
              <a:cs typeface="Calibri"/>
            </a:endParaRPr>
          </a:p>
        </p:txBody>
      </p:sp>
      <p:grpSp>
        <p:nvGrpSpPr>
          <p:cNvPr id="50" name="object 50"/>
          <p:cNvGrpSpPr/>
          <p:nvPr/>
        </p:nvGrpSpPr>
        <p:grpSpPr>
          <a:xfrm>
            <a:off x="1530350" y="2585973"/>
            <a:ext cx="9046210" cy="1763395"/>
            <a:chOff x="1530350" y="2585973"/>
            <a:chExt cx="9046210" cy="1763395"/>
          </a:xfrm>
        </p:grpSpPr>
        <p:sp>
          <p:nvSpPr>
            <p:cNvPr id="51" name="object 51"/>
            <p:cNvSpPr/>
            <p:nvPr/>
          </p:nvSpPr>
          <p:spPr>
            <a:xfrm>
              <a:off x="2929127" y="2592323"/>
              <a:ext cx="1440180" cy="727075"/>
            </a:xfrm>
            <a:custGeom>
              <a:avLst/>
              <a:gdLst/>
              <a:ahLst/>
              <a:cxnLst/>
              <a:rect l="l" t="t" r="r" b="b"/>
              <a:pathLst>
                <a:path w="1440179" h="727075">
                  <a:moveTo>
                    <a:pt x="1440179" y="0"/>
                  </a:moveTo>
                  <a:lnTo>
                    <a:pt x="0" y="0"/>
                  </a:lnTo>
                  <a:lnTo>
                    <a:pt x="0" y="726948"/>
                  </a:lnTo>
                  <a:lnTo>
                    <a:pt x="1440179" y="726948"/>
                  </a:lnTo>
                  <a:lnTo>
                    <a:pt x="1440179" y="0"/>
                  </a:lnTo>
                  <a:close/>
                </a:path>
              </a:pathLst>
            </a:custGeom>
            <a:solidFill>
              <a:srgbClr val="4471C4"/>
            </a:solidFill>
          </p:spPr>
          <p:txBody>
            <a:bodyPr wrap="square" lIns="0" tIns="0" rIns="0" bIns="0" rtlCol="0"/>
            <a:lstStyle/>
            <a:p>
              <a:endParaRPr/>
            </a:p>
          </p:txBody>
        </p:sp>
        <p:sp>
          <p:nvSpPr>
            <p:cNvPr id="52" name="object 52"/>
            <p:cNvSpPr/>
            <p:nvPr/>
          </p:nvSpPr>
          <p:spPr>
            <a:xfrm>
              <a:off x="2929127" y="2592323"/>
              <a:ext cx="1440180" cy="727075"/>
            </a:xfrm>
            <a:custGeom>
              <a:avLst/>
              <a:gdLst/>
              <a:ahLst/>
              <a:cxnLst/>
              <a:rect l="l" t="t" r="r" b="b"/>
              <a:pathLst>
                <a:path w="1440179" h="727075">
                  <a:moveTo>
                    <a:pt x="0" y="726948"/>
                  </a:moveTo>
                  <a:lnTo>
                    <a:pt x="1440179" y="726948"/>
                  </a:lnTo>
                  <a:lnTo>
                    <a:pt x="1440179" y="0"/>
                  </a:lnTo>
                  <a:lnTo>
                    <a:pt x="0" y="0"/>
                  </a:lnTo>
                  <a:lnTo>
                    <a:pt x="0" y="726948"/>
                  </a:lnTo>
                  <a:close/>
                </a:path>
              </a:pathLst>
            </a:custGeom>
            <a:ln w="12700">
              <a:solidFill>
                <a:srgbClr val="2E528F"/>
              </a:solidFill>
            </a:ln>
          </p:spPr>
          <p:txBody>
            <a:bodyPr wrap="square" lIns="0" tIns="0" rIns="0" bIns="0" rtlCol="0"/>
            <a:lstStyle/>
            <a:p>
              <a:endParaRPr/>
            </a:p>
          </p:txBody>
        </p:sp>
        <p:sp>
          <p:nvSpPr>
            <p:cNvPr id="53" name="object 53"/>
            <p:cNvSpPr/>
            <p:nvPr/>
          </p:nvSpPr>
          <p:spPr>
            <a:xfrm>
              <a:off x="2924555" y="2595371"/>
              <a:ext cx="368935" cy="723900"/>
            </a:xfrm>
            <a:custGeom>
              <a:avLst/>
              <a:gdLst/>
              <a:ahLst/>
              <a:cxnLst/>
              <a:rect l="l" t="t" r="r" b="b"/>
              <a:pathLst>
                <a:path w="368935" h="723900">
                  <a:moveTo>
                    <a:pt x="368807" y="0"/>
                  </a:moveTo>
                  <a:lnTo>
                    <a:pt x="0" y="0"/>
                  </a:lnTo>
                  <a:lnTo>
                    <a:pt x="0" y="723900"/>
                  </a:lnTo>
                  <a:lnTo>
                    <a:pt x="368807" y="723900"/>
                  </a:lnTo>
                  <a:lnTo>
                    <a:pt x="368807" y="0"/>
                  </a:lnTo>
                  <a:close/>
                </a:path>
              </a:pathLst>
            </a:custGeom>
            <a:solidFill>
              <a:srgbClr val="4471C4"/>
            </a:solidFill>
          </p:spPr>
          <p:txBody>
            <a:bodyPr wrap="square" lIns="0" tIns="0" rIns="0" bIns="0" rtlCol="0"/>
            <a:lstStyle/>
            <a:p>
              <a:endParaRPr/>
            </a:p>
          </p:txBody>
        </p:sp>
        <p:sp>
          <p:nvSpPr>
            <p:cNvPr id="54" name="object 54"/>
            <p:cNvSpPr/>
            <p:nvPr/>
          </p:nvSpPr>
          <p:spPr>
            <a:xfrm>
              <a:off x="2924555" y="2592323"/>
              <a:ext cx="1103630" cy="727075"/>
            </a:xfrm>
            <a:custGeom>
              <a:avLst/>
              <a:gdLst/>
              <a:ahLst/>
              <a:cxnLst/>
              <a:rect l="l" t="t" r="r" b="b"/>
              <a:pathLst>
                <a:path w="1103629" h="727075">
                  <a:moveTo>
                    <a:pt x="0" y="726948"/>
                  </a:moveTo>
                  <a:lnTo>
                    <a:pt x="368807" y="726948"/>
                  </a:lnTo>
                  <a:lnTo>
                    <a:pt x="368807" y="3048"/>
                  </a:lnTo>
                  <a:lnTo>
                    <a:pt x="0" y="3048"/>
                  </a:lnTo>
                  <a:lnTo>
                    <a:pt x="0" y="726948"/>
                  </a:lnTo>
                  <a:close/>
                </a:path>
                <a:path w="1103629" h="727075">
                  <a:moveTo>
                    <a:pt x="365759" y="723900"/>
                  </a:moveTo>
                  <a:lnTo>
                    <a:pt x="734568" y="723900"/>
                  </a:lnTo>
                  <a:lnTo>
                    <a:pt x="734568" y="0"/>
                  </a:lnTo>
                  <a:lnTo>
                    <a:pt x="365759" y="0"/>
                  </a:lnTo>
                  <a:lnTo>
                    <a:pt x="365759" y="723900"/>
                  </a:lnTo>
                  <a:close/>
                </a:path>
                <a:path w="1103629" h="727075">
                  <a:moveTo>
                    <a:pt x="734568" y="726948"/>
                  </a:moveTo>
                  <a:lnTo>
                    <a:pt x="1103376" y="726948"/>
                  </a:lnTo>
                  <a:lnTo>
                    <a:pt x="1103376" y="3048"/>
                  </a:lnTo>
                  <a:lnTo>
                    <a:pt x="734568" y="3048"/>
                  </a:lnTo>
                  <a:lnTo>
                    <a:pt x="734568" y="726948"/>
                  </a:lnTo>
                  <a:close/>
                </a:path>
              </a:pathLst>
            </a:custGeom>
            <a:ln w="12700">
              <a:solidFill>
                <a:srgbClr val="2E528F"/>
              </a:solidFill>
            </a:ln>
          </p:spPr>
          <p:txBody>
            <a:bodyPr wrap="square" lIns="0" tIns="0" rIns="0" bIns="0" rtlCol="0"/>
            <a:lstStyle/>
            <a:p>
              <a:endParaRPr/>
            </a:p>
          </p:txBody>
        </p:sp>
        <p:sp>
          <p:nvSpPr>
            <p:cNvPr id="55" name="object 55"/>
            <p:cNvSpPr/>
            <p:nvPr/>
          </p:nvSpPr>
          <p:spPr>
            <a:xfrm>
              <a:off x="1530350" y="2942970"/>
              <a:ext cx="9046210" cy="1406525"/>
            </a:xfrm>
            <a:custGeom>
              <a:avLst/>
              <a:gdLst/>
              <a:ahLst/>
              <a:cxnLst/>
              <a:rect l="l" t="t" r="r" b="b"/>
              <a:pathLst>
                <a:path w="9046210" h="1406525">
                  <a:moveTo>
                    <a:pt x="3544824" y="721487"/>
                  </a:moveTo>
                  <a:lnTo>
                    <a:pt x="3519424" y="721487"/>
                  </a:lnTo>
                  <a:lnTo>
                    <a:pt x="3519424" y="30861"/>
                  </a:lnTo>
                  <a:lnTo>
                    <a:pt x="3519424" y="18161"/>
                  </a:lnTo>
                  <a:lnTo>
                    <a:pt x="3519424" y="5461"/>
                  </a:lnTo>
                  <a:lnTo>
                    <a:pt x="3496945" y="5461"/>
                  </a:lnTo>
                  <a:lnTo>
                    <a:pt x="3496945" y="0"/>
                  </a:lnTo>
                  <a:lnTo>
                    <a:pt x="3468370" y="0"/>
                  </a:lnTo>
                  <a:lnTo>
                    <a:pt x="3468370" y="5461"/>
                  </a:lnTo>
                  <a:lnTo>
                    <a:pt x="3439795" y="5461"/>
                  </a:lnTo>
                  <a:lnTo>
                    <a:pt x="3439795" y="0"/>
                  </a:lnTo>
                  <a:lnTo>
                    <a:pt x="3411220" y="0"/>
                  </a:lnTo>
                  <a:lnTo>
                    <a:pt x="3411220" y="5461"/>
                  </a:lnTo>
                  <a:lnTo>
                    <a:pt x="3382645" y="5461"/>
                  </a:lnTo>
                  <a:lnTo>
                    <a:pt x="3382645" y="0"/>
                  </a:lnTo>
                  <a:lnTo>
                    <a:pt x="3354070" y="0"/>
                  </a:lnTo>
                  <a:lnTo>
                    <a:pt x="3354070" y="5461"/>
                  </a:lnTo>
                  <a:lnTo>
                    <a:pt x="3325495" y="5461"/>
                  </a:lnTo>
                  <a:lnTo>
                    <a:pt x="3325495" y="0"/>
                  </a:lnTo>
                  <a:lnTo>
                    <a:pt x="3296920" y="0"/>
                  </a:lnTo>
                  <a:lnTo>
                    <a:pt x="3296920" y="5461"/>
                  </a:lnTo>
                  <a:lnTo>
                    <a:pt x="3268345" y="5461"/>
                  </a:lnTo>
                  <a:lnTo>
                    <a:pt x="3268345" y="0"/>
                  </a:lnTo>
                  <a:lnTo>
                    <a:pt x="3239770" y="0"/>
                  </a:lnTo>
                  <a:lnTo>
                    <a:pt x="3239770" y="5461"/>
                  </a:lnTo>
                  <a:lnTo>
                    <a:pt x="3211195" y="5461"/>
                  </a:lnTo>
                  <a:lnTo>
                    <a:pt x="3211195" y="0"/>
                  </a:lnTo>
                  <a:lnTo>
                    <a:pt x="3182620" y="0"/>
                  </a:lnTo>
                  <a:lnTo>
                    <a:pt x="3182620" y="5461"/>
                  </a:lnTo>
                  <a:lnTo>
                    <a:pt x="3154045" y="5461"/>
                  </a:lnTo>
                  <a:lnTo>
                    <a:pt x="3154045" y="0"/>
                  </a:lnTo>
                  <a:lnTo>
                    <a:pt x="3125470" y="0"/>
                  </a:lnTo>
                  <a:lnTo>
                    <a:pt x="3125470" y="5461"/>
                  </a:lnTo>
                  <a:lnTo>
                    <a:pt x="3096895" y="5461"/>
                  </a:lnTo>
                  <a:lnTo>
                    <a:pt x="3096895" y="0"/>
                  </a:lnTo>
                  <a:lnTo>
                    <a:pt x="3068320" y="0"/>
                  </a:lnTo>
                  <a:lnTo>
                    <a:pt x="3068320" y="5461"/>
                  </a:lnTo>
                  <a:lnTo>
                    <a:pt x="3039745" y="5461"/>
                  </a:lnTo>
                  <a:lnTo>
                    <a:pt x="3039745" y="0"/>
                  </a:lnTo>
                  <a:lnTo>
                    <a:pt x="3011170" y="0"/>
                  </a:lnTo>
                  <a:lnTo>
                    <a:pt x="3011170" y="5461"/>
                  </a:lnTo>
                  <a:lnTo>
                    <a:pt x="2982595" y="5461"/>
                  </a:lnTo>
                  <a:lnTo>
                    <a:pt x="2982595" y="0"/>
                  </a:lnTo>
                  <a:lnTo>
                    <a:pt x="2954020" y="0"/>
                  </a:lnTo>
                  <a:lnTo>
                    <a:pt x="2954020" y="5461"/>
                  </a:lnTo>
                  <a:lnTo>
                    <a:pt x="2925445" y="5461"/>
                  </a:lnTo>
                  <a:lnTo>
                    <a:pt x="2925445" y="0"/>
                  </a:lnTo>
                  <a:lnTo>
                    <a:pt x="2896870" y="0"/>
                  </a:lnTo>
                  <a:lnTo>
                    <a:pt x="2896870" y="5461"/>
                  </a:lnTo>
                  <a:lnTo>
                    <a:pt x="2868295" y="5461"/>
                  </a:lnTo>
                  <a:lnTo>
                    <a:pt x="2868295" y="0"/>
                  </a:lnTo>
                  <a:lnTo>
                    <a:pt x="2839720" y="0"/>
                  </a:lnTo>
                  <a:lnTo>
                    <a:pt x="2839720" y="5461"/>
                  </a:lnTo>
                  <a:lnTo>
                    <a:pt x="1211580" y="5461"/>
                  </a:lnTo>
                  <a:lnTo>
                    <a:pt x="1211580" y="1380744"/>
                  </a:lnTo>
                  <a:lnTo>
                    <a:pt x="25400" y="1380744"/>
                  </a:lnTo>
                  <a:lnTo>
                    <a:pt x="25400" y="1164844"/>
                  </a:lnTo>
                  <a:lnTo>
                    <a:pt x="0" y="1164844"/>
                  </a:lnTo>
                  <a:lnTo>
                    <a:pt x="0" y="1406144"/>
                  </a:lnTo>
                  <a:lnTo>
                    <a:pt x="1236980" y="1406144"/>
                  </a:lnTo>
                  <a:lnTo>
                    <a:pt x="1236980" y="1393444"/>
                  </a:lnTo>
                  <a:lnTo>
                    <a:pt x="1236980" y="1380744"/>
                  </a:lnTo>
                  <a:lnTo>
                    <a:pt x="1236980" y="30861"/>
                  </a:lnTo>
                  <a:lnTo>
                    <a:pt x="3494024" y="30861"/>
                  </a:lnTo>
                  <a:lnTo>
                    <a:pt x="3494024" y="721487"/>
                  </a:lnTo>
                  <a:lnTo>
                    <a:pt x="3468624" y="721487"/>
                  </a:lnTo>
                  <a:lnTo>
                    <a:pt x="3506724" y="797687"/>
                  </a:lnTo>
                  <a:lnTo>
                    <a:pt x="3538474" y="734187"/>
                  </a:lnTo>
                  <a:lnTo>
                    <a:pt x="3544824" y="721487"/>
                  </a:lnTo>
                  <a:close/>
                </a:path>
                <a:path w="9046210" h="1406525">
                  <a:moveTo>
                    <a:pt x="3554095" y="0"/>
                  </a:moveTo>
                  <a:lnTo>
                    <a:pt x="3525520" y="0"/>
                  </a:lnTo>
                  <a:lnTo>
                    <a:pt x="3525520" y="28575"/>
                  </a:lnTo>
                  <a:lnTo>
                    <a:pt x="3554095" y="28575"/>
                  </a:lnTo>
                  <a:lnTo>
                    <a:pt x="3554095" y="0"/>
                  </a:lnTo>
                  <a:close/>
                </a:path>
                <a:path w="9046210" h="1406525">
                  <a:moveTo>
                    <a:pt x="3611245" y="0"/>
                  </a:moveTo>
                  <a:lnTo>
                    <a:pt x="3582670" y="0"/>
                  </a:lnTo>
                  <a:lnTo>
                    <a:pt x="3582670" y="28575"/>
                  </a:lnTo>
                  <a:lnTo>
                    <a:pt x="3611245" y="28575"/>
                  </a:lnTo>
                  <a:lnTo>
                    <a:pt x="3611245" y="0"/>
                  </a:lnTo>
                  <a:close/>
                </a:path>
                <a:path w="9046210" h="1406525">
                  <a:moveTo>
                    <a:pt x="3668395" y="0"/>
                  </a:moveTo>
                  <a:lnTo>
                    <a:pt x="3639820" y="0"/>
                  </a:lnTo>
                  <a:lnTo>
                    <a:pt x="3639820" y="28575"/>
                  </a:lnTo>
                  <a:lnTo>
                    <a:pt x="3668395" y="28575"/>
                  </a:lnTo>
                  <a:lnTo>
                    <a:pt x="3668395" y="0"/>
                  </a:lnTo>
                  <a:close/>
                </a:path>
                <a:path w="9046210" h="1406525">
                  <a:moveTo>
                    <a:pt x="3725545" y="0"/>
                  </a:moveTo>
                  <a:lnTo>
                    <a:pt x="3696970" y="0"/>
                  </a:lnTo>
                  <a:lnTo>
                    <a:pt x="3696970" y="28575"/>
                  </a:lnTo>
                  <a:lnTo>
                    <a:pt x="3725545" y="28575"/>
                  </a:lnTo>
                  <a:lnTo>
                    <a:pt x="3725545" y="0"/>
                  </a:lnTo>
                  <a:close/>
                </a:path>
                <a:path w="9046210" h="1406525">
                  <a:moveTo>
                    <a:pt x="3782695" y="0"/>
                  </a:moveTo>
                  <a:lnTo>
                    <a:pt x="3754120" y="0"/>
                  </a:lnTo>
                  <a:lnTo>
                    <a:pt x="3754120" y="28575"/>
                  </a:lnTo>
                  <a:lnTo>
                    <a:pt x="3782695" y="28575"/>
                  </a:lnTo>
                  <a:lnTo>
                    <a:pt x="3782695" y="0"/>
                  </a:lnTo>
                  <a:close/>
                </a:path>
                <a:path w="9046210" h="1406525">
                  <a:moveTo>
                    <a:pt x="3839845" y="0"/>
                  </a:moveTo>
                  <a:lnTo>
                    <a:pt x="3811270" y="0"/>
                  </a:lnTo>
                  <a:lnTo>
                    <a:pt x="3811270" y="28575"/>
                  </a:lnTo>
                  <a:lnTo>
                    <a:pt x="3839845" y="28575"/>
                  </a:lnTo>
                  <a:lnTo>
                    <a:pt x="3839845" y="0"/>
                  </a:lnTo>
                  <a:close/>
                </a:path>
                <a:path w="9046210" h="1406525">
                  <a:moveTo>
                    <a:pt x="3896995" y="0"/>
                  </a:moveTo>
                  <a:lnTo>
                    <a:pt x="3868420" y="0"/>
                  </a:lnTo>
                  <a:lnTo>
                    <a:pt x="3868420" y="28575"/>
                  </a:lnTo>
                  <a:lnTo>
                    <a:pt x="3896995" y="28575"/>
                  </a:lnTo>
                  <a:lnTo>
                    <a:pt x="3896995" y="0"/>
                  </a:lnTo>
                  <a:close/>
                </a:path>
                <a:path w="9046210" h="1406525">
                  <a:moveTo>
                    <a:pt x="3954145" y="0"/>
                  </a:moveTo>
                  <a:lnTo>
                    <a:pt x="3925570" y="0"/>
                  </a:lnTo>
                  <a:lnTo>
                    <a:pt x="3925570" y="28575"/>
                  </a:lnTo>
                  <a:lnTo>
                    <a:pt x="3954145" y="28575"/>
                  </a:lnTo>
                  <a:lnTo>
                    <a:pt x="3954145" y="0"/>
                  </a:lnTo>
                  <a:close/>
                </a:path>
                <a:path w="9046210" h="1406525">
                  <a:moveTo>
                    <a:pt x="4011295" y="0"/>
                  </a:moveTo>
                  <a:lnTo>
                    <a:pt x="3982720" y="0"/>
                  </a:lnTo>
                  <a:lnTo>
                    <a:pt x="3982720" y="28575"/>
                  </a:lnTo>
                  <a:lnTo>
                    <a:pt x="4011295" y="28575"/>
                  </a:lnTo>
                  <a:lnTo>
                    <a:pt x="4011295" y="0"/>
                  </a:lnTo>
                  <a:close/>
                </a:path>
                <a:path w="9046210" h="1406525">
                  <a:moveTo>
                    <a:pt x="4068445" y="0"/>
                  </a:moveTo>
                  <a:lnTo>
                    <a:pt x="4039870" y="0"/>
                  </a:lnTo>
                  <a:lnTo>
                    <a:pt x="4039870" y="28575"/>
                  </a:lnTo>
                  <a:lnTo>
                    <a:pt x="4068445" y="28575"/>
                  </a:lnTo>
                  <a:lnTo>
                    <a:pt x="4068445" y="0"/>
                  </a:lnTo>
                  <a:close/>
                </a:path>
                <a:path w="9046210" h="1406525">
                  <a:moveTo>
                    <a:pt x="4125595" y="0"/>
                  </a:moveTo>
                  <a:lnTo>
                    <a:pt x="4097020" y="0"/>
                  </a:lnTo>
                  <a:lnTo>
                    <a:pt x="4097020" y="28575"/>
                  </a:lnTo>
                  <a:lnTo>
                    <a:pt x="4125595" y="28575"/>
                  </a:lnTo>
                  <a:lnTo>
                    <a:pt x="4125595" y="0"/>
                  </a:lnTo>
                  <a:close/>
                </a:path>
                <a:path w="9046210" h="1406525">
                  <a:moveTo>
                    <a:pt x="4182745" y="0"/>
                  </a:moveTo>
                  <a:lnTo>
                    <a:pt x="4154170" y="0"/>
                  </a:lnTo>
                  <a:lnTo>
                    <a:pt x="4154170" y="28575"/>
                  </a:lnTo>
                  <a:lnTo>
                    <a:pt x="4182745" y="28575"/>
                  </a:lnTo>
                  <a:lnTo>
                    <a:pt x="4182745" y="0"/>
                  </a:lnTo>
                  <a:close/>
                </a:path>
                <a:path w="9046210" h="1406525">
                  <a:moveTo>
                    <a:pt x="4239895" y="0"/>
                  </a:moveTo>
                  <a:lnTo>
                    <a:pt x="4211320" y="0"/>
                  </a:lnTo>
                  <a:lnTo>
                    <a:pt x="4211320" y="28575"/>
                  </a:lnTo>
                  <a:lnTo>
                    <a:pt x="4239895" y="28575"/>
                  </a:lnTo>
                  <a:lnTo>
                    <a:pt x="4239895" y="0"/>
                  </a:lnTo>
                  <a:close/>
                </a:path>
                <a:path w="9046210" h="1406525">
                  <a:moveTo>
                    <a:pt x="4297045" y="0"/>
                  </a:moveTo>
                  <a:lnTo>
                    <a:pt x="4268470" y="0"/>
                  </a:lnTo>
                  <a:lnTo>
                    <a:pt x="4268470" y="28575"/>
                  </a:lnTo>
                  <a:lnTo>
                    <a:pt x="4297045" y="28575"/>
                  </a:lnTo>
                  <a:lnTo>
                    <a:pt x="4297045" y="0"/>
                  </a:lnTo>
                  <a:close/>
                </a:path>
                <a:path w="9046210" h="1406525">
                  <a:moveTo>
                    <a:pt x="4354195" y="0"/>
                  </a:moveTo>
                  <a:lnTo>
                    <a:pt x="4325620" y="0"/>
                  </a:lnTo>
                  <a:lnTo>
                    <a:pt x="4325620" y="28575"/>
                  </a:lnTo>
                  <a:lnTo>
                    <a:pt x="4354195" y="28575"/>
                  </a:lnTo>
                  <a:lnTo>
                    <a:pt x="4354195" y="0"/>
                  </a:lnTo>
                  <a:close/>
                </a:path>
                <a:path w="9046210" h="1406525">
                  <a:moveTo>
                    <a:pt x="4411345" y="0"/>
                  </a:moveTo>
                  <a:lnTo>
                    <a:pt x="4382770" y="0"/>
                  </a:lnTo>
                  <a:lnTo>
                    <a:pt x="4382770" y="28575"/>
                  </a:lnTo>
                  <a:lnTo>
                    <a:pt x="4411345" y="28575"/>
                  </a:lnTo>
                  <a:lnTo>
                    <a:pt x="4411345" y="0"/>
                  </a:lnTo>
                  <a:close/>
                </a:path>
                <a:path w="9046210" h="1406525">
                  <a:moveTo>
                    <a:pt x="4468495" y="0"/>
                  </a:moveTo>
                  <a:lnTo>
                    <a:pt x="4439920" y="0"/>
                  </a:lnTo>
                  <a:lnTo>
                    <a:pt x="4439920" y="28575"/>
                  </a:lnTo>
                  <a:lnTo>
                    <a:pt x="4468495" y="28575"/>
                  </a:lnTo>
                  <a:lnTo>
                    <a:pt x="4468495" y="0"/>
                  </a:lnTo>
                  <a:close/>
                </a:path>
                <a:path w="9046210" h="1406525">
                  <a:moveTo>
                    <a:pt x="4525645" y="0"/>
                  </a:moveTo>
                  <a:lnTo>
                    <a:pt x="4497070" y="0"/>
                  </a:lnTo>
                  <a:lnTo>
                    <a:pt x="4497070" y="28575"/>
                  </a:lnTo>
                  <a:lnTo>
                    <a:pt x="4525645" y="28575"/>
                  </a:lnTo>
                  <a:lnTo>
                    <a:pt x="4525645" y="0"/>
                  </a:lnTo>
                  <a:close/>
                </a:path>
                <a:path w="9046210" h="1406525">
                  <a:moveTo>
                    <a:pt x="4582795" y="0"/>
                  </a:moveTo>
                  <a:lnTo>
                    <a:pt x="4554220" y="0"/>
                  </a:lnTo>
                  <a:lnTo>
                    <a:pt x="4554220" y="28575"/>
                  </a:lnTo>
                  <a:lnTo>
                    <a:pt x="4582795" y="28575"/>
                  </a:lnTo>
                  <a:lnTo>
                    <a:pt x="4582795" y="0"/>
                  </a:lnTo>
                  <a:close/>
                </a:path>
                <a:path w="9046210" h="1406525">
                  <a:moveTo>
                    <a:pt x="4639945" y="0"/>
                  </a:moveTo>
                  <a:lnTo>
                    <a:pt x="4611370" y="0"/>
                  </a:lnTo>
                  <a:lnTo>
                    <a:pt x="4611370" y="28575"/>
                  </a:lnTo>
                  <a:lnTo>
                    <a:pt x="4639945" y="28575"/>
                  </a:lnTo>
                  <a:lnTo>
                    <a:pt x="4639945" y="0"/>
                  </a:lnTo>
                  <a:close/>
                </a:path>
                <a:path w="9046210" h="1406525">
                  <a:moveTo>
                    <a:pt x="4697095" y="0"/>
                  </a:moveTo>
                  <a:lnTo>
                    <a:pt x="4668520" y="0"/>
                  </a:lnTo>
                  <a:lnTo>
                    <a:pt x="4668520" y="28575"/>
                  </a:lnTo>
                  <a:lnTo>
                    <a:pt x="4697095" y="28575"/>
                  </a:lnTo>
                  <a:lnTo>
                    <a:pt x="4697095" y="0"/>
                  </a:lnTo>
                  <a:close/>
                </a:path>
                <a:path w="9046210" h="1406525">
                  <a:moveTo>
                    <a:pt x="4754245" y="0"/>
                  </a:moveTo>
                  <a:lnTo>
                    <a:pt x="4725670" y="0"/>
                  </a:lnTo>
                  <a:lnTo>
                    <a:pt x="4725670" y="28575"/>
                  </a:lnTo>
                  <a:lnTo>
                    <a:pt x="4754245" y="28575"/>
                  </a:lnTo>
                  <a:lnTo>
                    <a:pt x="4754245" y="0"/>
                  </a:lnTo>
                  <a:close/>
                </a:path>
                <a:path w="9046210" h="1406525">
                  <a:moveTo>
                    <a:pt x="4811395" y="0"/>
                  </a:moveTo>
                  <a:lnTo>
                    <a:pt x="4782820" y="0"/>
                  </a:lnTo>
                  <a:lnTo>
                    <a:pt x="4782820" y="28575"/>
                  </a:lnTo>
                  <a:lnTo>
                    <a:pt x="4811395" y="28575"/>
                  </a:lnTo>
                  <a:lnTo>
                    <a:pt x="4811395" y="0"/>
                  </a:lnTo>
                  <a:close/>
                </a:path>
                <a:path w="9046210" h="1406525">
                  <a:moveTo>
                    <a:pt x="4868545" y="0"/>
                  </a:moveTo>
                  <a:lnTo>
                    <a:pt x="4839970" y="0"/>
                  </a:lnTo>
                  <a:lnTo>
                    <a:pt x="4839970" y="28575"/>
                  </a:lnTo>
                  <a:lnTo>
                    <a:pt x="4868545" y="28575"/>
                  </a:lnTo>
                  <a:lnTo>
                    <a:pt x="4868545" y="0"/>
                  </a:lnTo>
                  <a:close/>
                </a:path>
                <a:path w="9046210" h="1406525">
                  <a:moveTo>
                    <a:pt x="4925695" y="0"/>
                  </a:moveTo>
                  <a:lnTo>
                    <a:pt x="4897120" y="0"/>
                  </a:lnTo>
                  <a:lnTo>
                    <a:pt x="4897120" y="28575"/>
                  </a:lnTo>
                  <a:lnTo>
                    <a:pt x="4925695" y="28575"/>
                  </a:lnTo>
                  <a:lnTo>
                    <a:pt x="4925695" y="0"/>
                  </a:lnTo>
                  <a:close/>
                </a:path>
                <a:path w="9046210" h="1406525">
                  <a:moveTo>
                    <a:pt x="4982845" y="0"/>
                  </a:moveTo>
                  <a:lnTo>
                    <a:pt x="4954270" y="0"/>
                  </a:lnTo>
                  <a:lnTo>
                    <a:pt x="4954270" y="28575"/>
                  </a:lnTo>
                  <a:lnTo>
                    <a:pt x="4982845" y="28575"/>
                  </a:lnTo>
                  <a:lnTo>
                    <a:pt x="4982845" y="0"/>
                  </a:lnTo>
                  <a:close/>
                </a:path>
                <a:path w="9046210" h="1406525">
                  <a:moveTo>
                    <a:pt x="5039995" y="0"/>
                  </a:moveTo>
                  <a:lnTo>
                    <a:pt x="5011420" y="0"/>
                  </a:lnTo>
                  <a:lnTo>
                    <a:pt x="5011420" y="28575"/>
                  </a:lnTo>
                  <a:lnTo>
                    <a:pt x="5039995" y="28575"/>
                  </a:lnTo>
                  <a:lnTo>
                    <a:pt x="5039995" y="0"/>
                  </a:lnTo>
                  <a:close/>
                </a:path>
                <a:path w="9046210" h="1406525">
                  <a:moveTo>
                    <a:pt x="5097145" y="0"/>
                  </a:moveTo>
                  <a:lnTo>
                    <a:pt x="5068570" y="0"/>
                  </a:lnTo>
                  <a:lnTo>
                    <a:pt x="5068570" y="28575"/>
                  </a:lnTo>
                  <a:lnTo>
                    <a:pt x="5097145" y="28575"/>
                  </a:lnTo>
                  <a:lnTo>
                    <a:pt x="5097145" y="0"/>
                  </a:lnTo>
                  <a:close/>
                </a:path>
                <a:path w="9046210" h="1406525">
                  <a:moveTo>
                    <a:pt x="5154295" y="0"/>
                  </a:moveTo>
                  <a:lnTo>
                    <a:pt x="5125720" y="0"/>
                  </a:lnTo>
                  <a:lnTo>
                    <a:pt x="5125720" y="28575"/>
                  </a:lnTo>
                  <a:lnTo>
                    <a:pt x="5154295" y="28575"/>
                  </a:lnTo>
                  <a:lnTo>
                    <a:pt x="5154295" y="0"/>
                  </a:lnTo>
                  <a:close/>
                </a:path>
                <a:path w="9046210" h="1406525">
                  <a:moveTo>
                    <a:pt x="5211445" y="0"/>
                  </a:moveTo>
                  <a:lnTo>
                    <a:pt x="5182870" y="0"/>
                  </a:lnTo>
                  <a:lnTo>
                    <a:pt x="5182870" y="28575"/>
                  </a:lnTo>
                  <a:lnTo>
                    <a:pt x="5211445" y="28575"/>
                  </a:lnTo>
                  <a:lnTo>
                    <a:pt x="5211445" y="0"/>
                  </a:lnTo>
                  <a:close/>
                </a:path>
                <a:path w="9046210" h="1406525">
                  <a:moveTo>
                    <a:pt x="5268595" y="0"/>
                  </a:moveTo>
                  <a:lnTo>
                    <a:pt x="5240020" y="0"/>
                  </a:lnTo>
                  <a:lnTo>
                    <a:pt x="5240020" y="28575"/>
                  </a:lnTo>
                  <a:lnTo>
                    <a:pt x="5268595" y="28575"/>
                  </a:lnTo>
                  <a:lnTo>
                    <a:pt x="5268595" y="0"/>
                  </a:lnTo>
                  <a:close/>
                </a:path>
                <a:path w="9046210" h="1406525">
                  <a:moveTo>
                    <a:pt x="5325745" y="0"/>
                  </a:moveTo>
                  <a:lnTo>
                    <a:pt x="5297170" y="0"/>
                  </a:lnTo>
                  <a:lnTo>
                    <a:pt x="5297170" y="28575"/>
                  </a:lnTo>
                  <a:lnTo>
                    <a:pt x="5325745" y="28575"/>
                  </a:lnTo>
                  <a:lnTo>
                    <a:pt x="5325745" y="0"/>
                  </a:lnTo>
                  <a:close/>
                </a:path>
                <a:path w="9046210" h="1406525">
                  <a:moveTo>
                    <a:pt x="5382895" y="0"/>
                  </a:moveTo>
                  <a:lnTo>
                    <a:pt x="5354320" y="0"/>
                  </a:lnTo>
                  <a:lnTo>
                    <a:pt x="5354320" y="28575"/>
                  </a:lnTo>
                  <a:lnTo>
                    <a:pt x="5382895" y="28575"/>
                  </a:lnTo>
                  <a:lnTo>
                    <a:pt x="5382895" y="0"/>
                  </a:lnTo>
                  <a:close/>
                </a:path>
                <a:path w="9046210" h="1406525">
                  <a:moveTo>
                    <a:pt x="5440045" y="0"/>
                  </a:moveTo>
                  <a:lnTo>
                    <a:pt x="5411470" y="0"/>
                  </a:lnTo>
                  <a:lnTo>
                    <a:pt x="5411470" y="28575"/>
                  </a:lnTo>
                  <a:lnTo>
                    <a:pt x="5440045" y="28575"/>
                  </a:lnTo>
                  <a:lnTo>
                    <a:pt x="5440045" y="0"/>
                  </a:lnTo>
                  <a:close/>
                </a:path>
                <a:path w="9046210" h="1406525">
                  <a:moveTo>
                    <a:pt x="5497195" y="0"/>
                  </a:moveTo>
                  <a:lnTo>
                    <a:pt x="5468620" y="0"/>
                  </a:lnTo>
                  <a:lnTo>
                    <a:pt x="5468620" y="28575"/>
                  </a:lnTo>
                  <a:lnTo>
                    <a:pt x="5497195" y="28575"/>
                  </a:lnTo>
                  <a:lnTo>
                    <a:pt x="5497195" y="0"/>
                  </a:lnTo>
                  <a:close/>
                </a:path>
                <a:path w="9046210" h="1406525">
                  <a:moveTo>
                    <a:pt x="5554345" y="0"/>
                  </a:moveTo>
                  <a:lnTo>
                    <a:pt x="5525770" y="0"/>
                  </a:lnTo>
                  <a:lnTo>
                    <a:pt x="5525770" y="28575"/>
                  </a:lnTo>
                  <a:lnTo>
                    <a:pt x="5554345" y="28575"/>
                  </a:lnTo>
                  <a:lnTo>
                    <a:pt x="5554345" y="0"/>
                  </a:lnTo>
                  <a:close/>
                </a:path>
                <a:path w="9046210" h="1406525">
                  <a:moveTo>
                    <a:pt x="5611495" y="0"/>
                  </a:moveTo>
                  <a:lnTo>
                    <a:pt x="5582920" y="0"/>
                  </a:lnTo>
                  <a:lnTo>
                    <a:pt x="5582920" y="28575"/>
                  </a:lnTo>
                  <a:lnTo>
                    <a:pt x="5611495" y="28575"/>
                  </a:lnTo>
                  <a:lnTo>
                    <a:pt x="5611495" y="0"/>
                  </a:lnTo>
                  <a:close/>
                </a:path>
                <a:path w="9046210" h="1406525">
                  <a:moveTo>
                    <a:pt x="5668645" y="0"/>
                  </a:moveTo>
                  <a:lnTo>
                    <a:pt x="5640070" y="0"/>
                  </a:lnTo>
                  <a:lnTo>
                    <a:pt x="5640070" y="28575"/>
                  </a:lnTo>
                  <a:lnTo>
                    <a:pt x="5668645" y="28575"/>
                  </a:lnTo>
                  <a:lnTo>
                    <a:pt x="5668645" y="0"/>
                  </a:lnTo>
                  <a:close/>
                </a:path>
                <a:path w="9046210" h="1406525">
                  <a:moveTo>
                    <a:pt x="5725795" y="0"/>
                  </a:moveTo>
                  <a:lnTo>
                    <a:pt x="5697220" y="0"/>
                  </a:lnTo>
                  <a:lnTo>
                    <a:pt x="5697220" y="28575"/>
                  </a:lnTo>
                  <a:lnTo>
                    <a:pt x="5725795" y="28575"/>
                  </a:lnTo>
                  <a:lnTo>
                    <a:pt x="5725795" y="0"/>
                  </a:lnTo>
                  <a:close/>
                </a:path>
                <a:path w="9046210" h="1406525">
                  <a:moveTo>
                    <a:pt x="5782945" y="0"/>
                  </a:moveTo>
                  <a:lnTo>
                    <a:pt x="5754370" y="0"/>
                  </a:lnTo>
                  <a:lnTo>
                    <a:pt x="5754370" y="28575"/>
                  </a:lnTo>
                  <a:lnTo>
                    <a:pt x="5782945" y="28575"/>
                  </a:lnTo>
                  <a:lnTo>
                    <a:pt x="5782945" y="0"/>
                  </a:lnTo>
                  <a:close/>
                </a:path>
                <a:path w="9046210" h="1406525">
                  <a:moveTo>
                    <a:pt x="5840095" y="0"/>
                  </a:moveTo>
                  <a:lnTo>
                    <a:pt x="5811520" y="0"/>
                  </a:lnTo>
                  <a:lnTo>
                    <a:pt x="5811520" y="28575"/>
                  </a:lnTo>
                  <a:lnTo>
                    <a:pt x="5840095" y="28575"/>
                  </a:lnTo>
                  <a:lnTo>
                    <a:pt x="5840095" y="0"/>
                  </a:lnTo>
                  <a:close/>
                </a:path>
                <a:path w="9046210" h="1406525">
                  <a:moveTo>
                    <a:pt x="5897245" y="0"/>
                  </a:moveTo>
                  <a:lnTo>
                    <a:pt x="5868670" y="0"/>
                  </a:lnTo>
                  <a:lnTo>
                    <a:pt x="5868670" y="28575"/>
                  </a:lnTo>
                  <a:lnTo>
                    <a:pt x="5897245" y="28575"/>
                  </a:lnTo>
                  <a:lnTo>
                    <a:pt x="5897245" y="0"/>
                  </a:lnTo>
                  <a:close/>
                </a:path>
                <a:path w="9046210" h="1406525">
                  <a:moveTo>
                    <a:pt x="5957316" y="911606"/>
                  </a:moveTo>
                  <a:lnTo>
                    <a:pt x="5928741" y="911606"/>
                  </a:lnTo>
                  <a:lnTo>
                    <a:pt x="5928741" y="940181"/>
                  </a:lnTo>
                  <a:lnTo>
                    <a:pt x="5957316" y="940181"/>
                  </a:lnTo>
                  <a:lnTo>
                    <a:pt x="5957316" y="911606"/>
                  </a:lnTo>
                  <a:close/>
                </a:path>
                <a:path w="9046210" h="1406525">
                  <a:moveTo>
                    <a:pt x="5957316" y="854456"/>
                  </a:moveTo>
                  <a:lnTo>
                    <a:pt x="5928741" y="854456"/>
                  </a:lnTo>
                  <a:lnTo>
                    <a:pt x="5928741" y="883031"/>
                  </a:lnTo>
                  <a:lnTo>
                    <a:pt x="5957316" y="883031"/>
                  </a:lnTo>
                  <a:lnTo>
                    <a:pt x="5957316" y="854456"/>
                  </a:lnTo>
                  <a:close/>
                </a:path>
                <a:path w="9046210" h="1406525">
                  <a:moveTo>
                    <a:pt x="5957316" y="797306"/>
                  </a:moveTo>
                  <a:lnTo>
                    <a:pt x="5928741" y="797306"/>
                  </a:lnTo>
                  <a:lnTo>
                    <a:pt x="5928741" y="825881"/>
                  </a:lnTo>
                  <a:lnTo>
                    <a:pt x="5957316" y="825881"/>
                  </a:lnTo>
                  <a:lnTo>
                    <a:pt x="5957316" y="797306"/>
                  </a:lnTo>
                  <a:close/>
                </a:path>
                <a:path w="9046210" h="1406525">
                  <a:moveTo>
                    <a:pt x="5957316" y="740156"/>
                  </a:moveTo>
                  <a:lnTo>
                    <a:pt x="5928741" y="740156"/>
                  </a:lnTo>
                  <a:lnTo>
                    <a:pt x="5928741" y="768731"/>
                  </a:lnTo>
                  <a:lnTo>
                    <a:pt x="5957316" y="768731"/>
                  </a:lnTo>
                  <a:lnTo>
                    <a:pt x="5957316" y="740156"/>
                  </a:lnTo>
                  <a:close/>
                </a:path>
                <a:path w="9046210" h="1406525">
                  <a:moveTo>
                    <a:pt x="5957316" y="683006"/>
                  </a:moveTo>
                  <a:lnTo>
                    <a:pt x="5928741" y="683006"/>
                  </a:lnTo>
                  <a:lnTo>
                    <a:pt x="5928741" y="711581"/>
                  </a:lnTo>
                  <a:lnTo>
                    <a:pt x="5957316" y="711581"/>
                  </a:lnTo>
                  <a:lnTo>
                    <a:pt x="5957316" y="683006"/>
                  </a:lnTo>
                  <a:close/>
                </a:path>
                <a:path w="9046210" h="1406525">
                  <a:moveTo>
                    <a:pt x="5957316" y="625856"/>
                  </a:moveTo>
                  <a:lnTo>
                    <a:pt x="5928741" y="625856"/>
                  </a:lnTo>
                  <a:lnTo>
                    <a:pt x="5928741" y="654431"/>
                  </a:lnTo>
                  <a:lnTo>
                    <a:pt x="5957316" y="654431"/>
                  </a:lnTo>
                  <a:lnTo>
                    <a:pt x="5957316" y="625856"/>
                  </a:lnTo>
                  <a:close/>
                </a:path>
                <a:path w="9046210" h="1406525">
                  <a:moveTo>
                    <a:pt x="5957316" y="568706"/>
                  </a:moveTo>
                  <a:lnTo>
                    <a:pt x="5928741" y="568706"/>
                  </a:lnTo>
                  <a:lnTo>
                    <a:pt x="5928741" y="597281"/>
                  </a:lnTo>
                  <a:lnTo>
                    <a:pt x="5957316" y="597281"/>
                  </a:lnTo>
                  <a:lnTo>
                    <a:pt x="5957316" y="568706"/>
                  </a:lnTo>
                  <a:close/>
                </a:path>
                <a:path w="9046210" h="1406525">
                  <a:moveTo>
                    <a:pt x="5957316" y="511556"/>
                  </a:moveTo>
                  <a:lnTo>
                    <a:pt x="5928741" y="511556"/>
                  </a:lnTo>
                  <a:lnTo>
                    <a:pt x="5928741" y="540131"/>
                  </a:lnTo>
                  <a:lnTo>
                    <a:pt x="5957316" y="540131"/>
                  </a:lnTo>
                  <a:lnTo>
                    <a:pt x="5957316" y="511556"/>
                  </a:lnTo>
                  <a:close/>
                </a:path>
                <a:path w="9046210" h="1406525">
                  <a:moveTo>
                    <a:pt x="5957316" y="454406"/>
                  </a:moveTo>
                  <a:lnTo>
                    <a:pt x="5928741" y="454406"/>
                  </a:lnTo>
                  <a:lnTo>
                    <a:pt x="5928741" y="482981"/>
                  </a:lnTo>
                  <a:lnTo>
                    <a:pt x="5957316" y="482981"/>
                  </a:lnTo>
                  <a:lnTo>
                    <a:pt x="5957316" y="454406"/>
                  </a:lnTo>
                  <a:close/>
                </a:path>
                <a:path w="9046210" h="1406525">
                  <a:moveTo>
                    <a:pt x="5957316" y="397256"/>
                  </a:moveTo>
                  <a:lnTo>
                    <a:pt x="5928741" y="397256"/>
                  </a:lnTo>
                  <a:lnTo>
                    <a:pt x="5928741" y="425831"/>
                  </a:lnTo>
                  <a:lnTo>
                    <a:pt x="5957316" y="425831"/>
                  </a:lnTo>
                  <a:lnTo>
                    <a:pt x="5957316" y="397256"/>
                  </a:lnTo>
                  <a:close/>
                </a:path>
                <a:path w="9046210" h="1406525">
                  <a:moveTo>
                    <a:pt x="5957316" y="340106"/>
                  </a:moveTo>
                  <a:lnTo>
                    <a:pt x="5928741" y="340106"/>
                  </a:lnTo>
                  <a:lnTo>
                    <a:pt x="5928741" y="368681"/>
                  </a:lnTo>
                  <a:lnTo>
                    <a:pt x="5957316" y="368681"/>
                  </a:lnTo>
                  <a:lnTo>
                    <a:pt x="5957316" y="340106"/>
                  </a:lnTo>
                  <a:close/>
                </a:path>
                <a:path w="9046210" h="1406525">
                  <a:moveTo>
                    <a:pt x="5957316" y="282956"/>
                  </a:moveTo>
                  <a:lnTo>
                    <a:pt x="5928741" y="282956"/>
                  </a:lnTo>
                  <a:lnTo>
                    <a:pt x="5928741" y="311531"/>
                  </a:lnTo>
                  <a:lnTo>
                    <a:pt x="5957316" y="311531"/>
                  </a:lnTo>
                  <a:lnTo>
                    <a:pt x="5957316" y="282956"/>
                  </a:lnTo>
                  <a:close/>
                </a:path>
                <a:path w="9046210" h="1406525">
                  <a:moveTo>
                    <a:pt x="5957316" y="225806"/>
                  </a:moveTo>
                  <a:lnTo>
                    <a:pt x="5928741" y="225806"/>
                  </a:lnTo>
                  <a:lnTo>
                    <a:pt x="5928741" y="254381"/>
                  </a:lnTo>
                  <a:lnTo>
                    <a:pt x="5957316" y="254381"/>
                  </a:lnTo>
                  <a:lnTo>
                    <a:pt x="5957316" y="225806"/>
                  </a:lnTo>
                  <a:close/>
                </a:path>
                <a:path w="9046210" h="1406525">
                  <a:moveTo>
                    <a:pt x="5957316" y="168656"/>
                  </a:moveTo>
                  <a:lnTo>
                    <a:pt x="5928741" y="168656"/>
                  </a:lnTo>
                  <a:lnTo>
                    <a:pt x="5928741" y="197231"/>
                  </a:lnTo>
                  <a:lnTo>
                    <a:pt x="5957316" y="197231"/>
                  </a:lnTo>
                  <a:lnTo>
                    <a:pt x="5957316" y="168656"/>
                  </a:lnTo>
                  <a:close/>
                </a:path>
                <a:path w="9046210" h="1406525">
                  <a:moveTo>
                    <a:pt x="5957316" y="111506"/>
                  </a:moveTo>
                  <a:lnTo>
                    <a:pt x="5928741" y="111506"/>
                  </a:lnTo>
                  <a:lnTo>
                    <a:pt x="5928741" y="140081"/>
                  </a:lnTo>
                  <a:lnTo>
                    <a:pt x="5957316" y="140081"/>
                  </a:lnTo>
                  <a:lnTo>
                    <a:pt x="5957316" y="111506"/>
                  </a:lnTo>
                  <a:close/>
                </a:path>
                <a:path w="9046210" h="1406525">
                  <a:moveTo>
                    <a:pt x="5957316" y="54356"/>
                  </a:moveTo>
                  <a:lnTo>
                    <a:pt x="5928741" y="54356"/>
                  </a:lnTo>
                  <a:lnTo>
                    <a:pt x="5928741" y="82931"/>
                  </a:lnTo>
                  <a:lnTo>
                    <a:pt x="5957316" y="82931"/>
                  </a:lnTo>
                  <a:lnTo>
                    <a:pt x="5957316" y="54356"/>
                  </a:lnTo>
                  <a:close/>
                </a:path>
                <a:path w="9046210" h="1406525">
                  <a:moveTo>
                    <a:pt x="5957316" y="0"/>
                  </a:moveTo>
                  <a:lnTo>
                    <a:pt x="5925820" y="0"/>
                  </a:lnTo>
                  <a:lnTo>
                    <a:pt x="5925820" y="28575"/>
                  </a:lnTo>
                  <a:lnTo>
                    <a:pt x="5942965" y="28575"/>
                  </a:lnTo>
                  <a:lnTo>
                    <a:pt x="5940171" y="25781"/>
                  </a:lnTo>
                  <a:lnTo>
                    <a:pt x="5957316" y="25781"/>
                  </a:lnTo>
                  <a:lnTo>
                    <a:pt x="5957316" y="14351"/>
                  </a:lnTo>
                  <a:lnTo>
                    <a:pt x="5957316" y="0"/>
                  </a:lnTo>
                  <a:close/>
                </a:path>
                <a:path w="9046210" h="1406525">
                  <a:moveTo>
                    <a:pt x="5967222" y="958723"/>
                  </a:moveTo>
                  <a:lnTo>
                    <a:pt x="5942965" y="958723"/>
                  </a:lnTo>
                  <a:lnTo>
                    <a:pt x="5952998" y="968756"/>
                  </a:lnTo>
                  <a:lnTo>
                    <a:pt x="5928741" y="968756"/>
                  </a:lnTo>
                  <a:lnTo>
                    <a:pt x="5928741" y="987298"/>
                  </a:lnTo>
                  <a:lnTo>
                    <a:pt x="5967222" y="987298"/>
                  </a:lnTo>
                  <a:lnTo>
                    <a:pt x="5967222" y="973074"/>
                  </a:lnTo>
                  <a:lnTo>
                    <a:pt x="5967222" y="968756"/>
                  </a:lnTo>
                  <a:lnTo>
                    <a:pt x="5967222" y="958723"/>
                  </a:lnTo>
                  <a:close/>
                </a:path>
                <a:path w="9046210" h="1406525">
                  <a:moveTo>
                    <a:pt x="6024372" y="958723"/>
                  </a:moveTo>
                  <a:lnTo>
                    <a:pt x="5995797" y="958723"/>
                  </a:lnTo>
                  <a:lnTo>
                    <a:pt x="5995797" y="987298"/>
                  </a:lnTo>
                  <a:lnTo>
                    <a:pt x="6024372" y="987298"/>
                  </a:lnTo>
                  <a:lnTo>
                    <a:pt x="6024372" y="958723"/>
                  </a:lnTo>
                  <a:close/>
                </a:path>
                <a:path w="9046210" h="1406525">
                  <a:moveTo>
                    <a:pt x="6081522" y="958723"/>
                  </a:moveTo>
                  <a:lnTo>
                    <a:pt x="6052947" y="958723"/>
                  </a:lnTo>
                  <a:lnTo>
                    <a:pt x="6052947" y="987298"/>
                  </a:lnTo>
                  <a:lnTo>
                    <a:pt x="6081522" y="987298"/>
                  </a:lnTo>
                  <a:lnTo>
                    <a:pt x="6081522" y="958723"/>
                  </a:lnTo>
                  <a:close/>
                </a:path>
                <a:path w="9046210" h="1406525">
                  <a:moveTo>
                    <a:pt x="6138672" y="958723"/>
                  </a:moveTo>
                  <a:lnTo>
                    <a:pt x="6110097" y="958723"/>
                  </a:lnTo>
                  <a:lnTo>
                    <a:pt x="6110097" y="987298"/>
                  </a:lnTo>
                  <a:lnTo>
                    <a:pt x="6138672" y="987298"/>
                  </a:lnTo>
                  <a:lnTo>
                    <a:pt x="6138672" y="958723"/>
                  </a:lnTo>
                  <a:close/>
                </a:path>
                <a:path w="9046210" h="1406525">
                  <a:moveTo>
                    <a:pt x="6195822" y="958723"/>
                  </a:moveTo>
                  <a:lnTo>
                    <a:pt x="6167247" y="958723"/>
                  </a:lnTo>
                  <a:lnTo>
                    <a:pt x="6167247" y="987298"/>
                  </a:lnTo>
                  <a:lnTo>
                    <a:pt x="6195822" y="987298"/>
                  </a:lnTo>
                  <a:lnTo>
                    <a:pt x="6195822" y="958723"/>
                  </a:lnTo>
                  <a:close/>
                </a:path>
                <a:path w="9046210" h="1406525">
                  <a:moveTo>
                    <a:pt x="6252972" y="958723"/>
                  </a:moveTo>
                  <a:lnTo>
                    <a:pt x="6224397" y="958723"/>
                  </a:lnTo>
                  <a:lnTo>
                    <a:pt x="6224397" y="987298"/>
                  </a:lnTo>
                  <a:lnTo>
                    <a:pt x="6252972" y="987298"/>
                  </a:lnTo>
                  <a:lnTo>
                    <a:pt x="6252972" y="958723"/>
                  </a:lnTo>
                  <a:close/>
                </a:path>
                <a:path w="9046210" h="1406525">
                  <a:moveTo>
                    <a:pt x="6310122" y="958723"/>
                  </a:moveTo>
                  <a:lnTo>
                    <a:pt x="6281547" y="958723"/>
                  </a:lnTo>
                  <a:lnTo>
                    <a:pt x="6281547" y="987298"/>
                  </a:lnTo>
                  <a:lnTo>
                    <a:pt x="6310122" y="987298"/>
                  </a:lnTo>
                  <a:lnTo>
                    <a:pt x="6310122" y="958723"/>
                  </a:lnTo>
                  <a:close/>
                </a:path>
                <a:path w="9046210" h="1406525">
                  <a:moveTo>
                    <a:pt x="6367272" y="958723"/>
                  </a:moveTo>
                  <a:lnTo>
                    <a:pt x="6338697" y="958723"/>
                  </a:lnTo>
                  <a:lnTo>
                    <a:pt x="6338697" y="987298"/>
                  </a:lnTo>
                  <a:lnTo>
                    <a:pt x="6367272" y="987298"/>
                  </a:lnTo>
                  <a:lnTo>
                    <a:pt x="6367272" y="958723"/>
                  </a:lnTo>
                  <a:close/>
                </a:path>
                <a:path w="9046210" h="1406525">
                  <a:moveTo>
                    <a:pt x="6424422" y="958723"/>
                  </a:moveTo>
                  <a:lnTo>
                    <a:pt x="6395847" y="958723"/>
                  </a:lnTo>
                  <a:lnTo>
                    <a:pt x="6395847" y="987298"/>
                  </a:lnTo>
                  <a:lnTo>
                    <a:pt x="6424422" y="987298"/>
                  </a:lnTo>
                  <a:lnTo>
                    <a:pt x="6424422" y="958723"/>
                  </a:lnTo>
                  <a:close/>
                </a:path>
                <a:path w="9046210" h="1406525">
                  <a:moveTo>
                    <a:pt x="6481572" y="958723"/>
                  </a:moveTo>
                  <a:lnTo>
                    <a:pt x="6452997" y="958723"/>
                  </a:lnTo>
                  <a:lnTo>
                    <a:pt x="6452997" y="987298"/>
                  </a:lnTo>
                  <a:lnTo>
                    <a:pt x="6481572" y="987298"/>
                  </a:lnTo>
                  <a:lnTo>
                    <a:pt x="6481572" y="958723"/>
                  </a:lnTo>
                  <a:close/>
                </a:path>
                <a:path w="9046210" h="1406525">
                  <a:moveTo>
                    <a:pt x="6538722" y="958723"/>
                  </a:moveTo>
                  <a:lnTo>
                    <a:pt x="6510147" y="958723"/>
                  </a:lnTo>
                  <a:lnTo>
                    <a:pt x="6510147" y="987298"/>
                  </a:lnTo>
                  <a:lnTo>
                    <a:pt x="6538722" y="987298"/>
                  </a:lnTo>
                  <a:lnTo>
                    <a:pt x="6538722" y="958723"/>
                  </a:lnTo>
                  <a:close/>
                </a:path>
                <a:path w="9046210" h="1406525">
                  <a:moveTo>
                    <a:pt x="6595872" y="958723"/>
                  </a:moveTo>
                  <a:lnTo>
                    <a:pt x="6567297" y="958723"/>
                  </a:lnTo>
                  <a:lnTo>
                    <a:pt x="6567297" y="987298"/>
                  </a:lnTo>
                  <a:lnTo>
                    <a:pt x="6595872" y="987298"/>
                  </a:lnTo>
                  <a:lnTo>
                    <a:pt x="6595872" y="958723"/>
                  </a:lnTo>
                  <a:close/>
                </a:path>
                <a:path w="9046210" h="1406525">
                  <a:moveTo>
                    <a:pt x="6653022" y="958723"/>
                  </a:moveTo>
                  <a:lnTo>
                    <a:pt x="6624447" y="958723"/>
                  </a:lnTo>
                  <a:lnTo>
                    <a:pt x="6624447" y="987298"/>
                  </a:lnTo>
                  <a:lnTo>
                    <a:pt x="6653022" y="987298"/>
                  </a:lnTo>
                  <a:lnTo>
                    <a:pt x="6653022" y="958723"/>
                  </a:lnTo>
                  <a:close/>
                </a:path>
                <a:path w="9046210" h="1406525">
                  <a:moveTo>
                    <a:pt x="6710172" y="958723"/>
                  </a:moveTo>
                  <a:lnTo>
                    <a:pt x="6681597" y="958723"/>
                  </a:lnTo>
                  <a:lnTo>
                    <a:pt x="6681597" y="987298"/>
                  </a:lnTo>
                  <a:lnTo>
                    <a:pt x="6710172" y="987298"/>
                  </a:lnTo>
                  <a:lnTo>
                    <a:pt x="6710172" y="958723"/>
                  </a:lnTo>
                  <a:close/>
                </a:path>
                <a:path w="9046210" h="1406525">
                  <a:moveTo>
                    <a:pt x="6767322" y="958723"/>
                  </a:moveTo>
                  <a:lnTo>
                    <a:pt x="6738747" y="958723"/>
                  </a:lnTo>
                  <a:lnTo>
                    <a:pt x="6738747" y="987298"/>
                  </a:lnTo>
                  <a:lnTo>
                    <a:pt x="6767322" y="987298"/>
                  </a:lnTo>
                  <a:lnTo>
                    <a:pt x="6767322" y="958723"/>
                  </a:lnTo>
                  <a:close/>
                </a:path>
                <a:path w="9046210" h="1406525">
                  <a:moveTo>
                    <a:pt x="6824472" y="958723"/>
                  </a:moveTo>
                  <a:lnTo>
                    <a:pt x="6795897" y="958723"/>
                  </a:lnTo>
                  <a:lnTo>
                    <a:pt x="6795897" y="987298"/>
                  </a:lnTo>
                  <a:lnTo>
                    <a:pt x="6824472" y="987298"/>
                  </a:lnTo>
                  <a:lnTo>
                    <a:pt x="6824472" y="958723"/>
                  </a:lnTo>
                  <a:close/>
                </a:path>
                <a:path w="9046210" h="1406525">
                  <a:moveTo>
                    <a:pt x="6881622" y="958723"/>
                  </a:moveTo>
                  <a:lnTo>
                    <a:pt x="6853047" y="958723"/>
                  </a:lnTo>
                  <a:lnTo>
                    <a:pt x="6853047" y="987298"/>
                  </a:lnTo>
                  <a:lnTo>
                    <a:pt x="6881622" y="987298"/>
                  </a:lnTo>
                  <a:lnTo>
                    <a:pt x="6881622" y="958723"/>
                  </a:lnTo>
                  <a:close/>
                </a:path>
                <a:path w="9046210" h="1406525">
                  <a:moveTo>
                    <a:pt x="6938772" y="958723"/>
                  </a:moveTo>
                  <a:lnTo>
                    <a:pt x="6910197" y="958723"/>
                  </a:lnTo>
                  <a:lnTo>
                    <a:pt x="6910197" y="987298"/>
                  </a:lnTo>
                  <a:lnTo>
                    <a:pt x="6938772" y="987298"/>
                  </a:lnTo>
                  <a:lnTo>
                    <a:pt x="6938772" y="958723"/>
                  </a:lnTo>
                  <a:close/>
                </a:path>
                <a:path w="9046210" h="1406525">
                  <a:moveTo>
                    <a:pt x="6995922" y="958723"/>
                  </a:moveTo>
                  <a:lnTo>
                    <a:pt x="6967347" y="958723"/>
                  </a:lnTo>
                  <a:lnTo>
                    <a:pt x="6967347" y="987298"/>
                  </a:lnTo>
                  <a:lnTo>
                    <a:pt x="6995922" y="987298"/>
                  </a:lnTo>
                  <a:lnTo>
                    <a:pt x="6995922" y="958723"/>
                  </a:lnTo>
                  <a:close/>
                </a:path>
                <a:path w="9046210" h="1406525">
                  <a:moveTo>
                    <a:pt x="7053072" y="958723"/>
                  </a:moveTo>
                  <a:lnTo>
                    <a:pt x="7024497" y="958723"/>
                  </a:lnTo>
                  <a:lnTo>
                    <a:pt x="7024497" y="987298"/>
                  </a:lnTo>
                  <a:lnTo>
                    <a:pt x="7053072" y="987298"/>
                  </a:lnTo>
                  <a:lnTo>
                    <a:pt x="7053072" y="958723"/>
                  </a:lnTo>
                  <a:close/>
                </a:path>
                <a:path w="9046210" h="1406525">
                  <a:moveTo>
                    <a:pt x="7110222" y="958723"/>
                  </a:moveTo>
                  <a:lnTo>
                    <a:pt x="7081647" y="958723"/>
                  </a:lnTo>
                  <a:lnTo>
                    <a:pt x="7081647" y="987298"/>
                  </a:lnTo>
                  <a:lnTo>
                    <a:pt x="7110222" y="987298"/>
                  </a:lnTo>
                  <a:lnTo>
                    <a:pt x="7110222" y="958723"/>
                  </a:lnTo>
                  <a:close/>
                </a:path>
                <a:path w="9046210" h="1406525">
                  <a:moveTo>
                    <a:pt x="7167372" y="958723"/>
                  </a:moveTo>
                  <a:lnTo>
                    <a:pt x="7138797" y="958723"/>
                  </a:lnTo>
                  <a:lnTo>
                    <a:pt x="7138797" y="987298"/>
                  </a:lnTo>
                  <a:lnTo>
                    <a:pt x="7167372" y="987298"/>
                  </a:lnTo>
                  <a:lnTo>
                    <a:pt x="7167372" y="958723"/>
                  </a:lnTo>
                  <a:close/>
                </a:path>
                <a:path w="9046210" h="1406525">
                  <a:moveTo>
                    <a:pt x="7224522" y="958723"/>
                  </a:moveTo>
                  <a:lnTo>
                    <a:pt x="7195947" y="958723"/>
                  </a:lnTo>
                  <a:lnTo>
                    <a:pt x="7195947" y="987298"/>
                  </a:lnTo>
                  <a:lnTo>
                    <a:pt x="7224522" y="987298"/>
                  </a:lnTo>
                  <a:lnTo>
                    <a:pt x="7224522" y="958723"/>
                  </a:lnTo>
                  <a:close/>
                </a:path>
                <a:path w="9046210" h="1406525">
                  <a:moveTo>
                    <a:pt x="7281672" y="958723"/>
                  </a:moveTo>
                  <a:lnTo>
                    <a:pt x="7253097" y="958723"/>
                  </a:lnTo>
                  <a:lnTo>
                    <a:pt x="7253097" y="987298"/>
                  </a:lnTo>
                  <a:lnTo>
                    <a:pt x="7281672" y="987298"/>
                  </a:lnTo>
                  <a:lnTo>
                    <a:pt x="7281672" y="958723"/>
                  </a:lnTo>
                  <a:close/>
                </a:path>
                <a:path w="9046210" h="1406525">
                  <a:moveTo>
                    <a:pt x="7338822" y="958723"/>
                  </a:moveTo>
                  <a:lnTo>
                    <a:pt x="7310247" y="958723"/>
                  </a:lnTo>
                  <a:lnTo>
                    <a:pt x="7310247" y="987298"/>
                  </a:lnTo>
                  <a:lnTo>
                    <a:pt x="7338822" y="987298"/>
                  </a:lnTo>
                  <a:lnTo>
                    <a:pt x="7338822" y="958723"/>
                  </a:lnTo>
                  <a:close/>
                </a:path>
                <a:path w="9046210" h="1406525">
                  <a:moveTo>
                    <a:pt x="7395972" y="958723"/>
                  </a:moveTo>
                  <a:lnTo>
                    <a:pt x="7367397" y="958723"/>
                  </a:lnTo>
                  <a:lnTo>
                    <a:pt x="7367397" y="987298"/>
                  </a:lnTo>
                  <a:lnTo>
                    <a:pt x="7395972" y="987298"/>
                  </a:lnTo>
                  <a:lnTo>
                    <a:pt x="7395972" y="958723"/>
                  </a:lnTo>
                  <a:close/>
                </a:path>
                <a:path w="9046210" h="1406525">
                  <a:moveTo>
                    <a:pt x="7453122" y="958723"/>
                  </a:moveTo>
                  <a:lnTo>
                    <a:pt x="7424547" y="958723"/>
                  </a:lnTo>
                  <a:lnTo>
                    <a:pt x="7424547" y="987298"/>
                  </a:lnTo>
                  <a:lnTo>
                    <a:pt x="7453122" y="987298"/>
                  </a:lnTo>
                  <a:lnTo>
                    <a:pt x="7453122" y="958723"/>
                  </a:lnTo>
                  <a:close/>
                </a:path>
                <a:path w="9046210" h="1406525">
                  <a:moveTo>
                    <a:pt x="7510272" y="958723"/>
                  </a:moveTo>
                  <a:lnTo>
                    <a:pt x="7481697" y="958723"/>
                  </a:lnTo>
                  <a:lnTo>
                    <a:pt x="7481697" y="987298"/>
                  </a:lnTo>
                  <a:lnTo>
                    <a:pt x="7510272" y="987298"/>
                  </a:lnTo>
                  <a:lnTo>
                    <a:pt x="7510272" y="958723"/>
                  </a:lnTo>
                  <a:close/>
                </a:path>
                <a:path w="9046210" h="1406525">
                  <a:moveTo>
                    <a:pt x="7567422" y="958723"/>
                  </a:moveTo>
                  <a:lnTo>
                    <a:pt x="7538847" y="958723"/>
                  </a:lnTo>
                  <a:lnTo>
                    <a:pt x="7538847" y="987298"/>
                  </a:lnTo>
                  <a:lnTo>
                    <a:pt x="7567422" y="987298"/>
                  </a:lnTo>
                  <a:lnTo>
                    <a:pt x="7567422" y="958723"/>
                  </a:lnTo>
                  <a:close/>
                </a:path>
                <a:path w="9046210" h="1406525">
                  <a:moveTo>
                    <a:pt x="7624572" y="958723"/>
                  </a:moveTo>
                  <a:lnTo>
                    <a:pt x="7595997" y="958723"/>
                  </a:lnTo>
                  <a:lnTo>
                    <a:pt x="7595997" y="987298"/>
                  </a:lnTo>
                  <a:lnTo>
                    <a:pt x="7624572" y="987298"/>
                  </a:lnTo>
                  <a:lnTo>
                    <a:pt x="7624572" y="958723"/>
                  </a:lnTo>
                  <a:close/>
                </a:path>
                <a:path w="9046210" h="1406525">
                  <a:moveTo>
                    <a:pt x="7681722" y="958723"/>
                  </a:moveTo>
                  <a:lnTo>
                    <a:pt x="7653147" y="958723"/>
                  </a:lnTo>
                  <a:lnTo>
                    <a:pt x="7653147" y="987298"/>
                  </a:lnTo>
                  <a:lnTo>
                    <a:pt x="7681722" y="987298"/>
                  </a:lnTo>
                  <a:lnTo>
                    <a:pt x="7681722" y="958723"/>
                  </a:lnTo>
                  <a:close/>
                </a:path>
                <a:path w="9046210" h="1406525">
                  <a:moveTo>
                    <a:pt x="7738872" y="958723"/>
                  </a:moveTo>
                  <a:lnTo>
                    <a:pt x="7710297" y="958723"/>
                  </a:lnTo>
                  <a:lnTo>
                    <a:pt x="7710297" y="987298"/>
                  </a:lnTo>
                  <a:lnTo>
                    <a:pt x="7738872" y="987298"/>
                  </a:lnTo>
                  <a:lnTo>
                    <a:pt x="7738872" y="958723"/>
                  </a:lnTo>
                  <a:close/>
                </a:path>
                <a:path w="9046210" h="1406525">
                  <a:moveTo>
                    <a:pt x="7796022" y="958723"/>
                  </a:moveTo>
                  <a:lnTo>
                    <a:pt x="7767447" y="958723"/>
                  </a:lnTo>
                  <a:lnTo>
                    <a:pt x="7767447" y="987298"/>
                  </a:lnTo>
                  <a:lnTo>
                    <a:pt x="7796022" y="987298"/>
                  </a:lnTo>
                  <a:lnTo>
                    <a:pt x="7796022" y="958723"/>
                  </a:lnTo>
                  <a:close/>
                </a:path>
                <a:path w="9046210" h="1406525">
                  <a:moveTo>
                    <a:pt x="7853172" y="958723"/>
                  </a:moveTo>
                  <a:lnTo>
                    <a:pt x="7824597" y="958723"/>
                  </a:lnTo>
                  <a:lnTo>
                    <a:pt x="7824597" y="987298"/>
                  </a:lnTo>
                  <a:lnTo>
                    <a:pt x="7853172" y="987298"/>
                  </a:lnTo>
                  <a:lnTo>
                    <a:pt x="7853172" y="958723"/>
                  </a:lnTo>
                  <a:close/>
                </a:path>
                <a:path w="9046210" h="1406525">
                  <a:moveTo>
                    <a:pt x="7910322" y="958723"/>
                  </a:moveTo>
                  <a:lnTo>
                    <a:pt x="7881747" y="958723"/>
                  </a:lnTo>
                  <a:lnTo>
                    <a:pt x="7881747" y="987298"/>
                  </a:lnTo>
                  <a:lnTo>
                    <a:pt x="7910322" y="987298"/>
                  </a:lnTo>
                  <a:lnTo>
                    <a:pt x="7910322" y="958723"/>
                  </a:lnTo>
                  <a:close/>
                </a:path>
                <a:path w="9046210" h="1406525">
                  <a:moveTo>
                    <a:pt x="7967472" y="958723"/>
                  </a:moveTo>
                  <a:lnTo>
                    <a:pt x="7938897" y="958723"/>
                  </a:lnTo>
                  <a:lnTo>
                    <a:pt x="7938897" y="987298"/>
                  </a:lnTo>
                  <a:lnTo>
                    <a:pt x="7967472" y="987298"/>
                  </a:lnTo>
                  <a:lnTo>
                    <a:pt x="7967472" y="958723"/>
                  </a:lnTo>
                  <a:close/>
                </a:path>
                <a:path w="9046210" h="1406525">
                  <a:moveTo>
                    <a:pt x="8024622" y="958723"/>
                  </a:moveTo>
                  <a:lnTo>
                    <a:pt x="7996047" y="958723"/>
                  </a:lnTo>
                  <a:lnTo>
                    <a:pt x="7996047" y="987298"/>
                  </a:lnTo>
                  <a:lnTo>
                    <a:pt x="8024622" y="987298"/>
                  </a:lnTo>
                  <a:lnTo>
                    <a:pt x="8024622" y="958723"/>
                  </a:lnTo>
                  <a:close/>
                </a:path>
                <a:path w="9046210" h="1406525">
                  <a:moveTo>
                    <a:pt x="8081772" y="958723"/>
                  </a:moveTo>
                  <a:lnTo>
                    <a:pt x="8053197" y="958723"/>
                  </a:lnTo>
                  <a:lnTo>
                    <a:pt x="8053197" y="987298"/>
                  </a:lnTo>
                  <a:lnTo>
                    <a:pt x="8081772" y="987298"/>
                  </a:lnTo>
                  <a:lnTo>
                    <a:pt x="8081772" y="958723"/>
                  </a:lnTo>
                  <a:close/>
                </a:path>
                <a:path w="9046210" h="1406525">
                  <a:moveTo>
                    <a:pt x="8138922" y="958723"/>
                  </a:moveTo>
                  <a:lnTo>
                    <a:pt x="8110347" y="958723"/>
                  </a:lnTo>
                  <a:lnTo>
                    <a:pt x="8110347" y="987298"/>
                  </a:lnTo>
                  <a:lnTo>
                    <a:pt x="8138922" y="987298"/>
                  </a:lnTo>
                  <a:lnTo>
                    <a:pt x="8138922" y="958723"/>
                  </a:lnTo>
                  <a:close/>
                </a:path>
                <a:path w="9046210" h="1406525">
                  <a:moveTo>
                    <a:pt x="8196072" y="958723"/>
                  </a:moveTo>
                  <a:lnTo>
                    <a:pt x="8167497" y="958723"/>
                  </a:lnTo>
                  <a:lnTo>
                    <a:pt x="8167497" y="987298"/>
                  </a:lnTo>
                  <a:lnTo>
                    <a:pt x="8196072" y="987298"/>
                  </a:lnTo>
                  <a:lnTo>
                    <a:pt x="8196072" y="958723"/>
                  </a:lnTo>
                  <a:close/>
                </a:path>
                <a:path w="9046210" h="1406525">
                  <a:moveTo>
                    <a:pt x="8253222" y="958723"/>
                  </a:moveTo>
                  <a:lnTo>
                    <a:pt x="8224647" y="958723"/>
                  </a:lnTo>
                  <a:lnTo>
                    <a:pt x="8224647" y="987298"/>
                  </a:lnTo>
                  <a:lnTo>
                    <a:pt x="8253222" y="987298"/>
                  </a:lnTo>
                  <a:lnTo>
                    <a:pt x="8253222" y="958723"/>
                  </a:lnTo>
                  <a:close/>
                </a:path>
                <a:path w="9046210" h="1406525">
                  <a:moveTo>
                    <a:pt x="8310372" y="958723"/>
                  </a:moveTo>
                  <a:lnTo>
                    <a:pt x="8281797" y="958723"/>
                  </a:lnTo>
                  <a:lnTo>
                    <a:pt x="8281797" y="987298"/>
                  </a:lnTo>
                  <a:lnTo>
                    <a:pt x="8310372" y="987298"/>
                  </a:lnTo>
                  <a:lnTo>
                    <a:pt x="8310372" y="958723"/>
                  </a:lnTo>
                  <a:close/>
                </a:path>
                <a:path w="9046210" h="1406525">
                  <a:moveTo>
                    <a:pt x="8367522" y="958723"/>
                  </a:moveTo>
                  <a:lnTo>
                    <a:pt x="8338947" y="958723"/>
                  </a:lnTo>
                  <a:lnTo>
                    <a:pt x="8338947" y="987298"/>
                  </a:lnTo>
                  <a:lnTo>
                    <a:pt x="8367522" y="987298"/>
                  </a:lnTo>
                  <a:lnTo>
                    <a:pt x="8367522" y="958723"/>
                  </a:lnTo>
                  <a:close/>
                </a:path>
                <a:path w="9046210" h="1406525">
                  <a:moveTo>
                    <a:pt x="8424672" y="958723"/>
                  </a:moveTo>
                  <a:lnTo>
                    <a:pt x="8396097" y="958723"/>
                  </a:lnTo>
                  <a:lnTo>
                    <a:pt x="8396097" y="987298"/>
                  </a:lnTo>
                  <a:lnTo>
                    <a:pt x="8424672" y="987298"/>
                  </a:lnTo>
                  <a:lnTo>
                    <a:pt x="8424672" y="958723"/>
                  </a:lnTo>
                  <a:close/>
                </a:path>
                <a:path w="9046210" h="1406525">
                  <a:moveTo>
                    <a:pt x="8481822" y="958723"/>
                  </a:moveTo>
                  <a:lnTo>
                    <a:pt x="8453247" y="958723"/>
                  </a:lnTo>
                  <a:lnTo>
                    <a:pt x="8453247" y="987298"/>
                  </a:lnTo>
                  <a:lnTo>
                    <a:pt x="8481822" y="987298"/>
                  </a:lnTo>
                  <a:lnTo>
                    <a:pt x="8481822" y="958723"/>
                  </a:lnTo>
                  <a:close/>
                </a:path>
                <a:path w="9046210" h="1406525">
                  <a:moveTo>
                    <a:pt x="8538972" y="958723"/>
                  </a:moveTo>
                  <a:lnTo>
                    <a:pt x="8510397" y="958723"/>
                  </a:lnTo>
                  <a:lnTo>
                    <a:pt x="8510397" y="987298"/>
                  </a:lnTo>
                  <a:lnTo>
                    <a:pt x="8538972" y="987298"/>
                  </a:lnTo>
                  <a:lnTo>
                    <a:pt x="8538972" y="958723"/>
                  </a:lnTo>
                  <a:close/>
                </a:path>
                <a:path w="9046210" h="1406525">
                  <a:moveTo>
                    <a:pt x="8596122" y="958723"/>
                  </a:moveTo>
                  <a:lnTo>
                    <a:pt x="8567547" y="958723"/>
                  </a:lnTo>
                  <a:lnTo>
                    <a:pt x="8567547" y="987298"/>
                  </a:lnTo>
                  <a:lnTo>
                    <a:pt x="8596122" y="987298"/>
                  </a:lnTo>
                  <a:lnTo>
                    <a:pt x="8596122" y="958723"/>
                  </a:lnTo>
                  <a:close/>
                </a:path>
                <a:path w="9046210" h="1406525">
                  <a:moveTo>
                    <a:pt x="8653272" y="958723"/>
                  </a:moveTo>
                  <a:lnTo>
                    <a:pt x="8624697" y="958723"/>
                  </a:lnTo>
                  <a:lnTo>
                    <a:pt x="8624697" y="987298"/>
                  </a:lnTo>
                  <a:lnTo>
                    <a:pt x="8653272" y="987298"/>
                  </a:lnTo>
                  <a:lnTo>
                    <a:pt x="8653272" y="958723"/>
                  </a:lnTo>
                  <a:close/>
                </a:path>
                <a:path w="9046210" h="1406525">
                  <a:moveTo>
                    <a:pt x="8710422" y="958723"/>
                  </a:moveTo>
                  <a:lnTo>
                    <a:pt x="8681847" y="958723"/>
                  </a:lnTo>
                  <a:lnTo>
                    <a:pt x="8681847" y="987298"/>
                  </a:lnTo>
                  <a:lnTo>
                    <a:pt x="8710422" y="987298"/>
                  </a:lnTo>
                  <a:lnTo>
                    <a:pt x="8710422" y="958723"/>
                  </a:lnTo>
                  <a:close/>
                </a:path>
                <a:path w="9046210" h="1406525">
                  <a:moveTo>
                    <a:pt x="8767572" y="958723"/>
                  </a:moveTo>
                  <a:lnTo>
                    <a:pt x="8738997" y="958723"/>
                  </a:lnTo>
                  <a:lnTo>
                    <a:pt x="8738997" y="987298"/>
                  </a:lnTo>
                  <a:lnTo>
                    <a:pt x="8767572" y="987298"/>
                  </a:lnTo>
                  <a:lnTo>
                    <a:pt x="8767572" y="958723"/>
                  </a:lnTo>
                  <a:close/>
                </a:path>
                <a:path w="9046210" h="1406525">
                  <a:moveTo>
                    <a:pt x="8824722" y="958723"/>
                  </a:moveTo>
                  <a:lnTo>
                    <a:pt x="8796147" y="958723"/>
                  </a:lnTo>
                  <a:lnTo>
                    <a:pt x="8796147" y="987298"/>
                  </a:lnTo>
                  <a:lnTo>
                    <a:pt x="8824722" y="987298"/>
                  </a:lnTo>
                  <a:lnTo>
                    <a:pt x="8824722" y="958723"/>
                  </a:lnTo>
                  <a:close/>
                </a:path>
                <a:path w="9046210" h="1406525">
                  <a:moveTo>
                    <a:pt x="8881872" y="958723"/>
                  </a:moveTo>
                  <a:lnTo>
                    <a:pt x="8853297" y="958723"/>
                  </a:lnTo>
                  <a:lnTo>
                    <a:pt x="8853297" y="987298"/>
                  </a:lnTo>
                  <a:lnTo>
                    <a:pt x="8881872" y="987298"/>
                  </a:lnTo>
                  <a:lnTo>
                    <a:pt x="8881872" y="958723"/>
                  </a:lnTo>
                  <a:close/>
                </a:path>
                <a:path w="9046210" h="1406525">
                  <a:moveTo>
                    <a:pt x="8939022" y="958723"/>
                  </a:moveTo>
                  <a:lnTo>
                    <a:pt x="8910447" y="958723"/>
                  </a:lnTo>
                  <a:lnTo>
                    <a:pt x="8910447" y="987298"/>
                  </a:lnTo>
                  <a:lnTo>
                    <a:pt x="8939022" y="987298"/>
                  </a:lnTo>
                  <a:lnTo>
                    <a:pt x="8939022" y="958723"/>
                  </a:lnTo>
                  <a:close/>
                </a:path>
                <a:path w="9046210" h="1406525">
                  <a:moveTo>
                    <a:pt x="9046210" y="973074"/>
                  </a:moveTo>
                  <a:lnTo>
                    <a:pt x="9017546" y="958723"/>
                  </a:lnTo>
                  <a:lnTo>
                    <a:pt x="8960485" y="930148"/>
                  </a:lnTo>
                  <a:lnTo>
                    <a:pt x="8960485" y="1015873"/>
                  </a:lnTo>
                  <a:lnTo>
                    <a:pt x="9017711" y="987298"/>
                  </a:lnTo>
                  <a:lnTo>
                    <a:pt x="9046210" y="973074"/>
                  </a:lnTo>
                  <a:close/>
                </a:path>
              </a:pathLst>
            </a:custGeom>
            <a:solidFill>
              <a:srgbClr val="4471C4"/>
            </a:solidFill>
          </p:spPr>
          <p:txBody>
            <a:bodyPr wrap="square" lIns="0" tIns="0" rIns="0" bIns="0" rtlCol="0"/>
            <a:lstStyle/>
            <a:p>
              <a:endParaRPr/>
            </a:p>
          </p:txBody>
        </p:sp>
      </p:grpSp>
      <p:sp>
        <p:nvSpPr>
          <p:cNvPr id="56" name="object 56"/>
          <p:cNvSpPr txBox="1"/>
          <p:nvPr/>
        </p:nvSpPr>
        <p:spPr>
          <a:xfrm>
            <a:off x="7506081" y="3028569"/>
            <a:ext cx="2654300" cy="574040"/>
          </a:xfrm>
          <a:prstGeom prst="rect">
            <a:avLst/>
          </a:prstGeom>
        </p:spPr>
        <p:txBody>
          <a:bodyPr vert="horz" wrap="square" lIns="0" tIns="12700" rIns="0" bIns="0" rtlCol="0">
            <a:spAutoFit/>
          </a:bodyPr>
          <a:lstStyle/>
          <a:p>
            <a:pPr marL="12700">
              <a:lnSpc>
                <a:spcPct val="100000"/>
              </a:lnSpc>
              <a:spcBef>
                <a:spcPts val="100"/>
              </a:spcBef>
            </a:pPr>
            <a:r>
              <a:rPr sz="1800" i="1" spc="-10" dirty="0">
                <a:latin typeface="Calibri"/>
                <a:cs typeface="Calibri"/>
              </a:rPr>
              <a:t>…memory, </a:t>
            </a:r>
            <a:r>
              <a:rPr sz="1800" i="1" dirty="0">
                <a:latin typeface="Calibri"/>
                <a:cs typeface="Calibri"/>
              </a:rPr>
              <a:t>if </a:t>
            </a:r>
            <a:r>
              <a:rPr sz="1800" i="1" spc="-10" dirty="0">
                <a:latin typeface="Calibri"/>
                <a:cs typeface="Calibri"/>
              </a:rPr>
              <a:t>write-through</a:t>
            </a:r>
            <a:endParaRPr sz="1800">
              <a:latin typeface="Calibri"/>
              <a:cs typeface="Calibri"/>
            </a:endParaRPr>
          </a:p>
          <a:p>
            <a:pPr marL="12700">
              <a:lnSpc>
                <a:spcPct val="100000"/>
              </a:lnSpc>
            </a:pPr>
            <a:r>
              <a:rPr sz="1800" b="1" i="1" dirty="0">
                <a:latin typeface="Calibri"/>
                <a:cs typeface="Calibri"/>
              </a:rPr>
              <a:t>or</a:t>
            </a:r>
            <a:r>
              <a:rPr sz="1800" b="1" i="1" spc="15" dirty="0">
                <a:latin typeface="Calibri"/>
                <a:cs typeface="Calibri"/>
              </a:rPr>
              <a:t> </a:t>
            </a:r>
            <a:r>
              <a:rPr sz="1800" b="1" i="1" spc="-10" dirty="0">
                <a:latin typeface="Calibri"/>
                <a:cs typeface="Calibri"/>
              </a:rPr>
              <a:t>non-</a:t>
            </a:r>
            <a:r>
              <a:rPr sz="1800" b="1" i="1" dirty="0">
                <a:latin typeface="Calibri"/>
                <a:cs typeface="Calibri"/>
              </a:rPr>
              <a:t>temporal</a:t>
            </a:r>
            <a:r>
              <a:rPr sz="1800" b="1" i="1" spc="10" dirty="0">
                <a:latin typeface="Calibri"/>
                <a:cs typeface="Calibri"/>
              </a:rPr>
              <a:t> </a:t>
            </a:r>
            <a:r>
              <a:rPr sz="1800" b="1" i="1" spc="-10" dirty="0">
                <a:latin typeface="Calibri"/>
                <a:cs typeface="Calibri"/>
              </a:rPr>
              <a:t>instruction</a:t>
            </a:r>
            <a:endParaRPr sz="1800">
              <a:latin typeface="Calibri"/>
              <a:cs typeface="Calibri"/>
            </a:endParaRPr>
          </a:p>
        </p:txBody>
      </p:sp>
      <p:sp>
        <p:nvSpPr>
          <p:cNvPr id="57" name="object 57"/>
          <p:cNvSpPr/>
          <p:nvPr/>
        </p:nvSpPr>
        <p:spPr>
          <a:xfrm>
            <a:off x="1540764" y="2948685"/>
            <a:ext cx="2826385" cy="1196975"/>
          </a:xfrm>
          <a:custGeom>
            <a:avLst/>
            <a:gdLst/>
            <a:ahLst/>
            <a:cxnLst/>
            <a:rect l="l" t="t" r="r" b="b"/>
            <a:pathLst>
              <a:path w="2826385" h="1196975">
                <a:moveTo>
                  <a:pt x="2826385" y="0"/>
                </a:moveTo>
                <a:lnTo>
                  <a:pt x="2622296" y="0"/>
                </a:lnTo>
                <a:lnTo>
                  <a:pt x="2622296" y="1149858"/>
                </a:lnTo>
                <a:lnTo>
                  <a:pt x="2305558" y="1149858"/>
                </a:lnTo>
                <a:lnTo>
                  <a:pt x="2305558" y="376936"/>
                </a:lnTo>
                <a:lnTo>
                  <a:pt x="2305558" y="370586"/>
                </a:lnTo>
                <a:lnTo>
                  <a:pt x="2302510" y="373634"/>
                </a:lnTo>
                <a:lnTo>
                  <a:pt x="2302510" y="364236"/>
                </a:lnTo>
                <a:lnTo>
                  <a:pt x="2292858" y="364236"/>
                </a:lnTo>
                <a:lnTo>
                  <a:pt x="2292858" y="1149858"/>
                </a:lnTo>
                <a:lnTo>
                  <a:pt x="1940052" y="1149858"/>
                </a:lnTo>
                <a:lnTo>
                  <a:pt x="1940052" y="367538"/>
                </a:lnTo>
                <a:lnTo>
                  <a:pt x="1927352" y="367538"/>
                </a:lnTo>
                <a:lnTo>
                  <a:pt x="1927352" y="1149858"/>
                </a:lnTo>
                <a:lnTo>
                  <a:pt x="1575562" y="1149858"/>
                </a:lnTo>
                <a:lnTo>
                  <a:pt x="1575562" y="370586"/>
                </a:lnTo>
                <a:lnTo>
                  <a:pt x="1562862" y="370586"/>
                </a:lnTo>
                <a:lnTo>
                  <a:pt x="1562862" y="1149858"/>
                </a:lnTo>
                <a:lnTo>
                  <a:pt x="77800" y="1149858"/>
                </a:lnTo>
                <a:lnTo>
                  <a:pt x="78359" y="1120521"/>
                </a:lnTo>
                <a:lnTo>
                  <a:pt x="77724" y="1120825"/>
                </a:lnTo>
                <a:lnTo>
                  <a:pt x="77724" y="1118743"/>
                </a:lnTo>
                <a:lnTo>
                  <a:pt x="77724" y="1118616"/>
                </a:lnTo>
                <a:lnTo>
                  <a:pt x="76200" y="1119378"/>
                </a:lnTo>
                <a:lnTo>
                  <a:pt x="76200" y="1118108"/>
                </a:lnTo>
                <a:lnTo>
                  <a:pt x="0" y="1156208"/>
                </a:lnTo>
                <a:lnTo>
                  <a:pt x="1778" y="1157109"/>
                </a:lnTo>
                <a:lnTo>
                  <a:pt x="1524" y="1157224"/>
                </a:lnTo>
                <a:lnTo>
                  <a:pt x="76962" y="1196721"/>
                </a:lnTo>
                <a:lnTo>
                  <a:pt x="76987" y="1194587"/>
                </a:lnTo>
                <a:lnTo>
                  <a:pt x="77724" y="1194943"/>
                </a:lnTo>
                <a:lnTo>
                  <a:pt x="77724" y="1194816"/>
                </a:lnTo>
                <a:lnTo>
                  <a:pt x="77724" y="1164742"/>
                </a:lnTo>
                <a:lnTo>
                  <a:pt x="1940052" y="1164971"/>
                </a:lnTo>
                <a:lnTo>
                  <a:pt x="1940052" y="1163193"/>
                </a:lnTo>
                <a:lnTo>
                  <a:pt x="2305558" y="1163193"/>
                </a:lnTo>
                <a:lnTo>
                  <a:pt x="2305558" y="1162558"/>
                </a:lnTo>
                <a:lnTo>
                  <a:pt x="2634996" y="1162558"/>
                </a:lnTo>
                <a:lnTo>
                  <a:pt x="2634996" y="1156208"/>
                </a:lnTo>
                <a:lnTo>
                  <a:pt x="2634996" y="1149858"/>
                </a:lnTo>
                <a:lnTo>
                  <a:pt x="2634996" y="12700"/>
                </a:lnTo>
                <a:lnTo>
                  <a:pt x="2826385" y="12700"/>
                </a:lnTo>
                <a:lnTo>
                  <a:pt x="2826385" y="6350"/>
                </a:lnTo>
                <a:lnTo>
                  <a:pt x="2826385" y="0"/>
                </a:lnTo>
                <a:close/>
              </a:path>
            </a:pathLst>
          </a:custGeom>
          <a:solidFill>
            <a:srgbClr val="4471C4"/>
          </a:solidFill>
        </p:spPr>
        <p:txBody>
          <a:bodyPr wrap="square" lIns="0" tIns="0" rIns="0" bIns="0" rtlCol="0"/>
          <a:lstStyle/>
          <a:p>
            <a:endParaRPr/>
          </a:p>
        </p:txBody>
      </p:sp>
      <p:sp>
        <p:nvSpPr>
          <p:cNvPr id="58" name="object 58"/>
          <p:cNvSpPr txBox="1"/>
          <p:nvPr/>
        </p:nvSpPr>
        <p:spPr>
          <a:xfrm>
            <a:off x="2859023" y="3476244"/>
            <a:ext cx="1701164" cy="460375"/>
          </a:xfrm>
          <a:prstGeom prst="rect">
            <a:avLst/>
          </a:prstGeom>
          <a:solidFill>
            <a:srgbClr val="FFFFFF">
              <a:alpha val="49803"/>
            </a:srgbClr>
          </a:solidFill>
        </p:spPr>
        <p:txBody>
          <a:bodyPr vert="horz" wrap="square" lIns="0" tIns="36830" rIns="0" bIns="0" rtlCol="0">
            <a:spAutoFit/>
          </a:bodyPr>
          <a:lstStyle/>
          <a:p>
            <a:pPr marL="90805" marR="194945">
              <a:lnSpc>
                <a:spcPct val="100000"/>
              </a:lnSpc>
              <a:spcBef>
                <a:spcPts val="290"/>
              </a:spcBef>
            </a:pPr>
            <a:r>
              <a:rPr sz="1200" b="1" i="1" dirty="0">
                <a:latin typeface="Calibri"/>
                <a:cs typeface="Calibri"/>
              </a:rPr>
              <a:t>Memory unit</a:t>
            </a:r>
            <a:r>
              <a:rPr sz="1200" b="1" i="1" spc="-10" dirty="0">
                <a:latin typeface="Calibri"/>
                <a:cs typeface="Calibri"/>
              </a:rPr>
              <a:t> </a:t>
            </a:r>
            <a:r>
              <a:rPr sz="1200" b="1" i="1" dirty="0">
                <a:latin typeface="Calibri"/>
                <a:cs typeface="Calibri"/>
              </a:rPr>
              <a:t>can</a:t>
            </a:r>
            <a:r>
              <a:rPr sz="1200" b="1" i="1" spc="5" dirty="0">
                <a:latin typeface="Calibri"/>
                <a:cs typeface="Calibri"/>
              </a:rPr>
              <a:t> </a:t>
            </a:r>
            <a:r>
              <a:rPr sz="1200" b="1" i="1" spc="-20" dirty="0">
                <a:latin typeface="Calibri"/>
                <a:cs typeface="Calibri"/>
              </a:rPr>
              <a:t>read </a:t>
            </a:r>
            <a:r>
              <a:rPr sz="1200" b="1" i="1" dirty="0">
                <a:latin typeface="Calibri"/>
                <a:cs typeface="Calibri"/>
              </a:rPr>
              <a:t>from</a:t>
            </a:r>
            <a:r>
              <a:rPr sz="1200" b="1" i="1" spc="-5" dirty="0">
                <a:latin typeface="Calibri"/>
                <a:cs typeface="Calibri"/>
              </a:rPr>
              <a:t> </a:t>
            </a:r>
            <a:r>
              <a:rPr sz="1200" b="1" i="1" dirty="0">
                <a:latin typeface="Calibri"/>
                <a:cs typeface="Calibri"/>
              </a:rPr>
              <a:t>write</a:t>
            </a:r>
            <a:r>
              <a:rPr sz="1200" b="1" i="1" spc="-10" dirty="0">
                <a:latin typeface="Calibri"/>
                <a:cs typeface="Calibri"/>
              </a:rPr>
              <a:t> buffer</a:t>
            </a:r>
            <a:endParaRPr sz="1200">
              <a:latin typeface="Calibri"/>
              <a:cs typeface="Calibri"/>
            </a:endParaRPr>
          </a:p>
        </p:txBody>
      </p:sp>
      <p:sp>
        <p:nvSpPr>
          <p:cNvPr id="59" name="object 59"/>
          <p:cNvSpPr txBox="1"/>
          <p:nvPr/>
        </p:nvSpPr>
        <p:spPr>
          <a:xfrm>
            <a:off x="5100573" y="3071240"/>
            <a:ext cx="1922145" cy="574675"/>
          </a:xfrm>
          <a:prstGeom prst="rect">
            <a:avLst/>
          </a:prstGeom>
        </p:spPr>
        <p:txBody>
          <a:bodyPr vert="horz" wrap="square" lIns="0" tIns="12700" rIns="0" bIns="0" rtlCol="0">
            <a:spAutoFit/>
          </a:bodyPr>
          <a:lstStyle/>
          <a:p>
            <a:pPr marL="12700">
              <a:lnSpc>
                <a:spcPct val="100000"/>
              </a:lnSpc>
              <a:spcBef>
                <a:spcPts val="100"/>
              </a:spcBef>
            </a:pPr>
            <a:r>
              <a:rPr sz="1800" i="1" dirty="0">
                <a:latin typeface="Calibri"/>
                <a:cs typeface="Calibri"/>
              </a:rPr>
              <a:t>…cache</a:t>
            </a:r>
            <a:r>
              <a:rPr sz="1800" i="1" spc="10" dirty="0">
                <a:latin typeface="Calibri"/>
                <a:cs typeface="Calibri"/>
              </a:rPr>
              <a:t> </a:t>
            </a:r>
            <a:r>
              <a:rPr sz="1800" i="1" dirty="0">
                <a:latin typeface="Calibri"/>
                <a:cs typeface="Calibri"/>
              </a:rPr>
              <a:t>if</a:t>
            </a:r>
            <a:r>
              <a:rPr sz="1800" i="1" spc="-15" dirty="0">
                <a:latin typeface="Calibri"/>
                <a:cs typeface="Calibri"/>
              </a:rPr>
              <a:t> </a:t>
            </a:r>
            <a:r>
              <a:rPr sz="1800" i="1" spc="-10" dirty="0">
                <a:latin typeface="Calibri"/>
                <a:cs typeface="Calibri"/>
              </a:rPr>
              <a:t>write-</a:t>
            </a:r>
            <a:r>
              <a:rPr sz="1800" i="1" spc="-20" dirty="0">
                <a:latin typeface="Calibri"/>
                <a:cs typeface="Calibri"/>
              </a:rPr>
              <a:t>back</a:t>
            </a:r>
            <a:endParaRPr sz="1800">
              <a:latin typeface="Calibri"/>
              <a:cs typeface="Calibri"/>
            </a:endParaRPr>
          </a:p>
          <a:p>
            <a:pPr marL="12700">
              <a:lnSpc>
                <a:spcPct val="100000"/>
              </a:lnSpc>
            </a:pPr>
            <a:r>
              <a:rPr sz="1800" b="1" i="1" dirty="0">
                <a:latin typeface="Calibri"/>
                <a:cs typeface="Calibri"/>
              </a:rPr>
              <a:t>&amp;</a:t>
            </a:r>
            <a:r>
              <a:rPr sz="1800" b="1" i="1" spc="5" dirty="0">
                <a:latin typeface="Calibri"/>
                <a:cs typeface="Calibri"/>
              </a:rPr>
              <a:t> </a:t>
            </a:r>
            <a:r>
              <a:rPr sz="1800" b="1" i="1" dirty="0">
                <a:latin typeface="Calibri"/>
                <a:cs typeface="Calibri"/>
              </a:rPr>
              <a:t>not</a:t>
            </a:r>
            <a:r>
              <a:rPr sz="1800" b="1" i="1" spc="10" dirty="0">
                <a:latin typeface="Calibri"/>
                <a:cs typeface="Calibri"/>
              </a:rPr>
              <a:t> </a:t>
            </a:r>
            <a:r>
              <a:rPr sz="1800" b="1" i="1" spc="-10" dirty="0">
                <a:latin typeface="Calibri"/>
                <a:cs typeface="Calibri"/>
              </a:rPr>
              <a:t>non-temporal</a:t>
            </a:r>
            <a:endParaRPr sz="1800">
              <a:latin typeface="Calibri"/>
              <a:cs typeface="Calibri"/>
            </a:endParaRPr>
          </a:p>
        </p:txBody>
      </p:sp>
      <p:sp>
        <p:nvSpPr>
          <p:cNvPr id="60" name="object 60"/>
          <p:cNvSpPr/>
          <p:nvPr/>
        </p:nvSpPr>
        <p:spPr>
          <a:xfrm>
            <a:off x="5400294" y="4021073"/>
            <a:ext cx="5175250" cy="581660"/>
          </a:xfrm>
          <a:custGeom>
            <a:avLst/>
            <a:gdLst/>
            <a:ahLst/>
            <a:cxnLst/>
            <a:rect l="l" t="t" r="r" b="b"/>
            <a:pathLst>
              <a:path w="5175250" h="581660">
                <a:moveTo>
                  <a:pt x="2058034" y="556132"/>
                </a:moveTo>
                <a:lnTo>
                  <a:pt x="0" y="556132"/>
                </a:lnTo>
                <a:lnTo>
                  <a:pt x="0" y="581532"/>
                </a:lnTo>
                <a:lnTo>
                  <a:pt x="2083434" y="581532"/>
                </a:lnTo>
                <a:lnTo>
                  <a:pt x="2083434" y="568832"/>
                </a:lnTo>
                <a:lnTo>
                  <a:pt x="2058034" y="568832"/>
                </a:lnTo>
                <a:lnTo>
                  <a:pt x="2058034" y="556132"/>
                </a:lnTo>
                <a:close/>
              </a:path>
              <a:path w="5175250" h="581660">
                <a:moveTo>
                  <a:pt x="5099050" y="25400"/>
                </a:moveTo>
                <a:lnTo>
                  <a:pt x="2058034" y="25400"/>
                </a:lnTo>
                <a:lnTo>
                  <a:pt x="2058034" y="568832"/>
                </a:lnTo>
                <a:lnTo>
                  <a:pt x="2070734" y="556132"/>
                </a:lnTo>
                <a:lnTo>
                  <a:pt x="2083434" y="556132"/>
                </a:lnTo>
                <a:lnTo>
                  <a:pt x="2083434" y="50800"/>
                </a:lnTo>
                <a:lnTo>
                  <a:pt x="2070734" y="50800"/>
                </a:lnTo>
                <a:lnTo>
                  <a:pt x="2083434" y="38100"/>
                </a:lnTo>
                <a:lnTo>
                  <a:pt x="5099050" y="38100"/>
                </a:lnTo>
                <a:lnTo>
                  <a:pt x="5099050" y="25400"/>
                </a:lnTo>
                <a:close/>
              </a:path>
              <a:path w="5175250" h="581660">
                <a:moveTo>
                  <a:pt x="2083434" y="556132"/>
                </a:moveTo>
                <a:lnTo>
                  <a:pt x="2070734" y="556132"/>
                </a:lnTo>
                <a:lnTo>
                  <a:pt x="2058034" y="568832"/>
                </a:lnTo>
                <a:lnTo>
                  <a:pt x="2083434" y="568832"/>
                </a:lnTo>
                <a:lnTo>
                  <a:pt x="2083434" y="556132"/>
                </a:lnTo>
                <a:close/>
              </a:path>
              <a:path w="5175250" h="581660">
                <a:moveTo>
                  <a:pt x="5099050" y="0"/>
                </a:moveTo>
                <a:lnTo>
                  <a:pt x="5099050" y="76200"/>
                </a:lnTo>
                <a:lnTo>
                  <a:pt x="5149850" y="50800"/>
                </a:lnTo>
                <a:lnTo>
                  <a:pt x="5111750" y="50800"/>
                </a:lnTo>
                <a:lnTo>
                  <a:pt x="5111750" y="25400"/>
                </a:lnTo>
                <a:lnTo>
                  <a:pt x="5149850" y="25400"/>
                </a:lnTo>
                <a:lnTo>
                  <a:pt x="5099050" y="0"/>
                </a:lnTo>
                <a:close/>
              </a:path>
              <a:path w="5175250" h="581660">
                <a:moveTo>
                  <a:pt x="2083434" y="38100"/>
                </a:moveTo>
                <a:lnTo>
                  <a:pt x="2070734" y="50800"/>
                </a:lnTo>
                <a:lnTo>
                  <a:pt x="2083434" y="50800"/>
                </a:lnTo>
                <a:lnTo>
                  <a:pt x="2083434" y="38100"/>
                </a:lnTo>
                <a:close/>
              </a:path>
              <a:path w="5175250" h="581660">
                <a:moveTo>
                  <a:pt x="5099050" y="38100"/>
                </a:moveTo>
                <a:lnTo>
                  <a:pt x="2083434" y="38100"/>
                </a:lnTo>
                <a:lnTo>
                  <a:pt x="2083434" y="50800"/>
                </a:lnTo>
                <a:lnTo>
                  <a:pt x="5099050" y="50800"/>
                </a:lnTo>
                <a:lnTo>
                  <a:pt x="5099050" y="38100"/>
                </a:lnTo>
                <a:close/>
              </a:path>
              <a:path w="5175250" h="581660">
                <a:moveTo>
                  <a:pt x="5149850" y="25400"/>
                </a:moveTo>
                <a:lnTo>
                  <a:pt x="5111750" y="25400"/>
                </a:lnTo>
                <a:lnTo>
                  <a:pt x="5111750" y="50800"/>
                </a:lnTo>
                <a:lnTo>
                  <a:pt x="5149850" y="50800"/>
                </a:lnTo>
                <a:lnTo>
                  <a:pt x="5175250" y="38100"/>
                </a:lnTo>
                <a:lnTo>
                  <a:pt x="5149850" y="25400"/>
                </a:lnTo>
                <a:close/>
              </a:path>
            </a:pathLst>
          </a:custGeom>
          <a:solidFill>
            <a:srgbClr val="4471C4"/>
          </a:solidFill>
        </p:spPr>
        <p:txBody>
          <a:bodyPr wrap="square" lIns="0" tIns="0" rIns="0" bIns="0" rtlCol="0"/>
          <a:lstStyle/>
          <a:p>
            <a:endParaRPr/>
          </a:p>
        </p:txBody>
      </p:sp>
      <p:sp>
        <p:nvSpPr>
          <p:cNvPr id="61" name="object 61"/>
          <p:cNvSpPr txBox="1"/>
          <p:nvPr/>
        </p:nvSpPr>
        <p:spPr>
          <a:xfrm>
            <a:off x="2894202" y="1294461"/>
            <a:ext cx="7580630" cy="1627505"/>
          </a:xfrm>
          <a:prstGeom prst="rect">
            <a:avLst/>
          </a:prstGeom>
        </p:spPr>
        <p:txBody>
          <a:bodyPr vert="horz" wrap="square" lIns="0" tIns="57150" rIns="0" bIns="0" rtlCol="0">
            <a:spAutoFit/>
          </a:bodyPr>
          <a:lstStyle/>
          <a:p>
            <a:pPr marR="5080" algn="r">
              <a:lnSpc>
                <a:spcPct val="100000"/>
              </a:lnSpc>
              <a:spcBef>
                <a:spcPts val="450"/>
              </a:spcBef>
            </a:pPr>
            <a:r>
              <a:rPr sz="1800" dirty="0">
                <a:latin typeface="Calibri"/>
                <a:cs typeface="Calibri"/>
              </a:rPr>
              <a:t>Byte</a:t>
            </a:r>
            <a:r>
              <a:rPr sz="1800" spc="-40" dirty="0">
                <a:latin typeface="Calibri"/>
                <a:cs typeface="Calibri"/>
              </a:rPr>
              <a:t> </a:t>
            </a:r>
            <a:r>
              <a:rPr sz="1800" spc="-50" dirty="0">
                <a:latin typeface="Calibri"/>
                <a:cs typeface="Calibri"/>
              </a:rPr>
              <a:t>M</a:t>
            </a:r>
            <a:endParaRPr sz="1800">
              <a:latin typeface="Calibri"/>
              <a:cs typeface="Calibri"/>
            </a:endParaRPr>
          </a:p>
          <a:p>
            <a:pPr marL="452120" algn="ctr">
              <a:lnSpc>
                <a:spcPct val="100000"/>
              </a:lnSpc>
              <a:spcBef>
                <a:spcPts val="355"/>
              </a:spcBef>
            </a:pPr>
            <a:r>
              <a:rPr sz="1800" b="1" dirty="0">
                <a:latin typeface="Courier New"/>
                <a:cs typeface="Courier New"/>
              </a:rPr>
              <a:t>In</a:t>
            </a:r>
            <a:r>
              <a:rPr sz="1800" b="1" spc="-35" dirty="0">
                <a:latin typeface="Courier New"/>
                <a:cs typeface="Courier New"/>
              </a:rPr>
              <a:t> </a:t>
            </a:r>
            <a:r>
              <a:rPr sz="1800" b="1" dirty="0">
                <a:latin typeface="Courier New"/>
                <a:cs typeface="Courier New"/>
              </a:rPr>
              <a:t>x86:</a:t>
            </a:r>
            <a:r>
              <a:rPr sz="1800" b="1" spc="-55" dirty="0">
                <a:latin typeface="Courier New"/>
                <a:cs typeface="Courier New"/>
              </a:rPr>
              <a:t> </a:t>
            </a:r>
            <a:r>
              <a:rPr sz="1800" b="1" dirty="0">
                <a:latin typeface="Courier New"/>
                <a:cs typeface="Courier New"/>
              </a:rPr>
              <a:t>movntdq</a:t>
            </a:r>
            <a:r>
              <a:rPr sz="1800" b="1" spc="-45" dirty="0">
                <a:latin typeface="Courier New"/>
                <a:cs typeface="Courier New"/>
              </a:rPr>
              <a:t> </a:t>
            </a:r>
            <a:r>
              <a:rPr sz="1800" b="1" dirty="0">
                <a:latin typeface="Courier New"/>
                <a:cs typeface="Courier New"/>
              </a:rPr>
              <a:t>r15,</a:t>
            </a:r>
            <a:r>
              <a:rPr sz="1800" b="1" spc="-40" dirty="0">
                <a:latin typeface="Courier New"/>
                <a:cs typeface="Courier New"/>
              </a:rPr>
              <a:t> </a:t>
            </a:r>
            <a:r>
              <a:rPr sz="1800" b="1" spc="-25" dirty="0">
                <a:latin typeface="Courier New"/>
                <a:cs typeface="Courier New"/>
              </a:rPr>
              <a:t>0xC</a:t>
            </a:r>
            <a:endParaRPr sz="1800">
              <a:latin typeface="Courier New"/>
              <a:cs typeface="Courier New"/>
            </a:endParaRPr>
          </a:p>
          <a:p>
            <a:pPr>
              <a:lnSpc>
                <a:spcPct val="100000"/>
              </a:lnSpc>
              <a:spcBef>
                <a:spcPts val="25"/>
              </a:spcBef>
            </a:pPr>
            <a:endParaRPr sz="2600">
              <a:latin typeface="Courier New"/>
              <a:cs typeface="Courier New"/>
            </a:endParaRPr>
          </a:p>
          <a:p>
            <a:pPr marL="12700">
              <a:lnSpc>
                <a:spcPct val="100000"/>
              </a:lnSpc>
            </a:pPr>
            <a:r>
              <a:rPr sz="1800" dirty="0">
                <a:latin typeface="Calibri"/>
                <a:cs typeface="Calibri"/>
              </a:rPr>
              <a:t>Write</a:t>
            </a:r>
            <a:r>
              <a:rPr sz="1800" spc="-90" dirty="0">
                <a:latin typeface="Calibri"/>
                <a:cs typeface="Calibri"/>
              </a:rPr>
              <a:t> </a:t>
            </a:r>
            <a:r>
              <a:rPr sz="1800" spc="-10" dirty="0">
                <a:latin typeface="Calibri"/>
                <a:cs typeface="Calibri"/>
              </a:rPr>
              <a:t>Buffer</a:t>
            </a:r>
            <a:endParaRPr sz="1800">
              <a:latin typeface="Calibri"/>
              <a:cs typeface="Calibri"/>
            </a:endParaRPr>
          </a:p>
          <a:p>
            <a:pPr marL="1499235">
              <a:lnSpc>
                <a:spcPct val="100000"/>
              </a:lnSpc>
              <a:spcBef>
                <a:spcPts val="295"/>
              </a:spcBef>
            </a:pPr>
            <a:r>
              <a:rPr sz="1800" i="1" dirty="0">
                <a:latin typeface="Calibri"/>
                <a:cs typeface="Calibri"/>
              </a:rPr>
              <a:t>WB</a:t>
            </a:r>
            <a:r>
              <a:rPr sz="1800" i="1" spc="-35" dirty="0">
                <a:latin typeface="Calibri"/>
                <a:cs typeface="Calibri"/>
              </a:rPr>
              <a:t> </a:t>
            </a:r>
            <a:r>
              <a:rPr sz="1800" i="1" dirty="0">
                <a:latin typeface="Calibri"/>
                <a:cs typeface="Calibri"/>
              </a:rPr>
              <a:t>drains</a:t>
            </a:r>
            <a:r>
              <a:rPr sz="1800" i="1" spc="-5" dirty="0">
                <a:latin typeface="Calibri"/>
                <a:cs typeface="Calibri"/>
              </a:rPr>
              <a:t> </a:t>
            </a:r>
            <a:r>
              <a:rPr sz="1800" i="1" spc="-25" dirty="0">
                <a:latin typeface="Calibri"/>
                <a:cs typeface="Calibri"/>
              </a:rPr>
              <a:t>to…</a:t>
            </a:r>
            <a:endParaRPr sz="1800">
              <a:latin typeface="Calibri"/>
              <a:cs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78740">
              <a:lnSpc>
                <a:spcPct val="100000"/>
              </a:lnSpc>
              <a:spcBef>
                <a:spcPts val="105"/>
              </a:spcBef>
            </a:pPr>
            <a:r>
              <a:rPr dirty="0"/>
              <a:t>Not</a:t>
            </a:r>
            <a:r>
              <a:rPr spc="-20" dirty="0"/>
              <a:t> </a:t>
            </a:r>
            <a:r>
              <a:rPr dirty="0"/>
              <a:t>in</a:t>
            </a:r>
            <a:r>
              <a:rPr spc="-5" dirty="0"/>
              <a:t> </a:t>
            </a:r>
            <a:r>
              <a:rPr dirty="0"/>
              <a:t>RISCV</a:t>
            </a:r>
            <a:r>
              <a:rPr spc="-5" dirty="0"/>
              <a:t> </a:t>
            </a:r>
            <a:r>
              <a:rPr spc="-10" dirty="0"/>
              <a:t>(yet)!</a:t>
            </a:r>
          </a:p>
        </p:txBody>
      </p:sp>
      <p:pic>
        <p:nvPicPr>
          <p:cNvPr id="3" name="object 3"/>
          <p:cNvPicPr/>
          <p:nvPr/>
        </p:nvPicPr>
        <p:blipFill>
          <a:blip r:embed="rId2" cstate="print"/>
          <a:stretch>
            <a:fillRect/>
          </a:stretch>
        </p:blipFill>
        <p:spPr>
          <a:xfrm>
            <a:off x="5133082" y="90186"/>
            <a:ext cx="6921257" cy="6645454"/>
          </a:xfrm>
          <a:prstGeom prst="rect">
            <a:avLst/>
          </a:prstGeom>
        </p:spPr>
      </p:pic>
      <p:sp>
        <p:nvSpPr>
          <p:cNvPr id="4" name="object 4"/>
          <p:cNvSpPr txBox="1"/>
          <p:nvPr/>
        </p:nvSpPr>
        <p:spPr>
          <a:xfrm>
            <a:off x="504545" y="2060828"/>
            <a:ext cx="4166870" cy="3318510"/>
          </a:xfrm>
          <a:prstGeom prst="rect">
            <a:avLst/>
          </a:prstGeom>
        </p:spPr>
        <p:txBody>
          <a:bodyPr vert="horz" wrap="square" lIns="0" tIns="12700" rIns="0" bIns="0" rtlCol="0">
            <a:spAutoFit/>
          </a:bodyPr>
          <a:lstStyle/>
          <a:p>
            <a:pPr marL="12700">
              <a:lnSpc>
                <a:spcPct val="100000"/>
              </a:lnSpc>
              <a:spcBef>
                <a:spcPts val="100"/>
              </a:spcBef>
            </a:pPr>
            <a:r>
              <a:rPr sz="1800" i="1" dirty="0">
                <a:latin typeface="Calibri"/>
                <a:cs typeface="Calibri"/>
              </a:rPr>
              <a:t>RISCV</a:t>
            </a:r>
            <a:r>
              <a:rPr sz="1800" i="1" spc="-25" dirty="0">
                <a:latin typeface="Calibri"/>
                <a:cs typeface="Calibri"/>
              </a:rPr>
              <a:t> </a:t>
            </a:r>
            <a:r>
              <a:rPr sz="1800" i="1" spc="-10" dirty="0">
                <a:latin typeface="Calibri"/>
                <a:cs typeface="Calibri"/>
              </a:rPr>
              <a:t>Specification:</a:t>
            </a:r>
            <a:endParaRPr sz="1800">
              <a:latin typeface="Calibri"/>
              <a:cs typeface="Calibri"/>
            </a:endParaRPr>
          </a:p>
          <a:p>
            <a:pPr marL="12700" marR="5080">
              <a:lnSpc>
                <a:spcPct val="100000"/>
              </a:lnSpc>
            </a:pPr>
            <a:r>
              <a:rPr sz="1800" i="1" dirty="0">
                <a:latin typeface="Calibri"/>
                <a:cs typeface="Calibri"/>
              </a:rPr>
              <a:t>“RV32I</a:t>
            </a:r>
            <a:r>
              <a:rPr sz="1800" i="1" spc="-30" dirty="0">
                <a:latin typeface="Calibri"/>
                <a:cs typeface="Calibri"/>
              </a:rPr>
              <a:t> </a:t>
            </a:r>
            <a:r>
              <a:rPr sz="1800" i="1" dirty="0">
                <a:latin typeface="Calibri"/>
                <a:cs typeface="Calibri"/>
              </a:rPr>
              <a:t>reserves</a:t>
            </a:r>
            <a:r>
              <a:rPr sz="1800" i="1" spc="-25" dirty="0">
                <a:latin typeface="Calibri"/>
                <a:cs typeface="Calibri"/>
              </a:rPr>
              <a:t> </a:t>
            </a:r>
            <a:r>
              <a:rPr sz="1800" i="1" dirty="0">
                <a:latin typeface="Calibri"/>
                <a:cs typeface="Calibri"/>
              </a:rPr>
              <a:t>a</a:t>
            </a:r>
            <a:r>
              <a:rPr sz="1800" i="1" spc="-25" dirty="0">
                <a:latin typeface="Calibri"/>
                <a:cs typeface="Calibri"/>
              </a:rPr>
              <a:t> </a:t>
            </a:r>
            <a:r>
              <a:rPr sz="1800" i="1" dirty="0">
                <a:latin typeface="Calibri"/>
                <a:cs typeface="Calibri"/>
              </a:rPr>
              <a:t>large</a:t>
            </a:r>
            <a:r>
              <a:rPr sz="1800" i="1" spc="-20" dirty="0">
                <a:latin typeface="Calibri"/>
                <a:cs typeface="Calibri"/>
              </a:rPr>
              <a:t> </a:t>
            </a:r>
            <a:r>
              <a:rPr sz="1800" i="1" dirty="0">
                <a:latin typeface="Calibri"/>
                <a:cs typeface="Calibri"/>
              </a:rPr>
              <a:t>encoding</a:t>
            </a:r>
            <a:r>
              <a:rPr sz="1800" i="1" spc="-25" dirty="0">
                <a:latin typeface="Calibri"/>
                <a:cs typeface="Calibri"/>
              </a:rPr>
              <a:t> </a:t>
            </a:r>
            <a:r>
              <a:rPr sz="1800" i="1" dirty="0">
                <a:latin typeface="Calibri"/>
                <a:cs typeface="Calibri"/>
              </a:rPr>
              <a:t>space</a:t>
            </a:r>
            <a:r>
              <a:rPr sz="1800" i="1" spc="-20" dirty="0">
                <a:latin typeface="Calibri"/>
                <a:cs typeface="Calibri"/>
              </a:rPr>
              <a:t> </a:t>
            </a:r>
            <a:r>
              <a:rPr sz="1800" i="1" spc="-25" dirty="0">
                <a:latin typeface="Calibri"/>
                <a:cs typeface="Calibri"/>
              </a:rPr>
              <a:t>for </a:t>
            </a:r>
            <a:r>
              <a:rPr sz="1800" b="1" i="1" dirty="0">
                <a:latin typeface="Calibri"/>
                <a:cs typeface="Calibri"/>
              </a:rPr>
              <a:t>HINT</a:t>
            </a:r>
            <a:r>
              <a:rPr sz="1800" b="1" i="1" spc="-15" dirty="0">
                <a:latin typeface="Calibri"/>
                <a:cs typeface="Calibri"/>
              </a:rPr>
              <a:t> </a:t>
            </a:r>
            <a:r>
              <a:rPr sz="1800" b="1" i="1" dirty="0">
                <a:latin typeface="Calibri"/>
                <a:cs typeface="Calibri"/>
              </a:rPr>
              <a:t>instructions,</a:t>
            </a:r>
            <a:r>
              <a:rPr sz="1800" b="1" i="1" spc="-15" dirty="0">
                <a:latin typeface="Calibri"/>
                <a:cs typeface="Calibri"/>
              </a:rPr>
              <a:t> </a:t>
            </a:r>
            <a:r>
              <a:rPr sz="1800" b="1" i="1" dirty="0">
                <a:latin typeface="Calibri"/>
                <a:cs typeface="Calibri"/>
              </a:rPr>
              <a:t>which</a:t>
            </a:r>
            <a:r>
              <a:rPr sz="1800" b="1" i="1" spc="-30" dirty="0">
                <a:latin typeface="Calibri"/>
                <a:cs typeface="Calibri"/>
              </a:rPr>
              <a:t> </a:t>
            </a:r>
            <a:r>
              <a:rPr sz="1800" b="1" i="1" dirty="0">
                <a:latin typeface="Calibri"/>
                <a:cs typeface="Calibri"/>
              </a:rPr>
              <a:t>are usually</a:t>
            </a:r>
            <a:r>
              <a:rPr sz="1800" b="1" i="1" spc="-20" dirty="0">
                <a:latin typeface="Calibri"/>
                <a:cs typeface="Calibri"/>
              </a:rPr>
              <a:t> </a:t>
            </a:r>
            <a:r>
              <a:rPr sz="1800" b="1" i="1" dirty="0">
                <a:latin typeface="Calibri"/>
                <a:cs typeface="Calibri"/>
              </a:rPr>
              <a:t>used</a:t>
            </a:r>
            <a:r>
              <a:rPr sz="1800" b="1" i="1" spc="-10" dirty="0">
                <a:latin typeface="Calibri"/>
                <a:cs typeface="Calibri"/>
              </a:rPr>
              <a:t> </a:t>
            </a:r>
            <a:r>
              <a:rPr sz="1800" b="1" i="1" spc="-25" dirty="0">
                <a:latin typeface="Calibri"/>
                <a:cs typeface="Calibri"/>
              </a:rPr>
              <a:t>to </a:t>
            </a:r>
            <a:r>
              <a:rPr sz="1800" b="1" i="1" dirty="0">
                <a:latin typeface="Calibri"/>
                <a:cs typeface="Calibri"/>
              </a:rPr>
              <a:t>communicate</a:t>
            </a:r>
            <a:r>
              <a:rPr sz="1800" b="1" i="1" spc="-50" dirty="0">
                <a:latin typeface="Calibri"/>
                <a:cs typeface="Calibri"/>
              </a:rPr>
              <a:t> </a:t>
            </a:r>
            <a:r>
              <a:rPr sz="1800" b="1" i="1" dirty="0">
                <a:latin typeface="Calibri"/>
                <a:cs typeface="Calibri"/>
              </a:rPr>
              <a:t>performance</a:t>
            </a:r>
            <a:r>
              <a:rPr sz="1800" b="1" i="1" spc="-10" dirty="0">
                <a:latin typeface="Calibri"/>
                <a:cs typeface="Calibri"/>
              </a:rPr>
              <a:t> </a:t>
            </a:r>
            <a:r>
              <a:rPr sz="1800" b="1" i="1" dirty="0">
                <a:latin typeface="Calibri"/>
                <a:cs typeface="Calibri"/>
              </a:rPr>
              <a:t>hints</a:t>
            </a:r>
            <a:r>
              <a:rPr sz="1800" b="1" i="1" spc="-35" dirty="0">
                <a:latin typeface="Calibri"/>
                <a:cs typeface="Calibri"/>
              </a:rPr>
              <a:t> </a:t>
            </a:r>
            <a:r>
              <a:rPr sz="1800" b="1" i="1" dirty="0">
                <a:latin typeface="Calibri"/>
                <a:cs typeface="Calibri"/>
              </a:rPr>
              <a:t>to</a:t>
            </a:r>
            <a:r>
              <a:rPr sz="1800" b="1" i="1" spc="-20" dirty="0">
                <a:latin typeface="Calibri"/>
                <a:cs typeface="Calibri"/>
              </a:rPr>
              <a:t> </a:t>
            </a:r>
            <a:r>
              <a:rPr sz="1800" b="1" i="1" spc="-25" dirty="0">
                <a:latin typeface="Calibri"/>
                <a:cs typeface="Calibri"/>
              </a:rPr>
              <a:t>the </a:t>
            </a:r>
            <a:r>
              <a:rPr sz="1800" b="1" i="1" dirty="0">
                <a:latin typeface="Calibri"/>
                <a:cs typeface="Calibri"/>
              </a:rPr>
              <a:t>microarchitecture</a:t>
            </a:r>
            <a:r>
              <a:rPr sz="1800" i="1" dirty="0">
                <a:latin typeface="Calibri"/>
                <a:cs typeface="Calibri"/>
              </a:rPr>
              <a:t>.</a:t>
            </a:r>
            <a:r>
              <a:rPr sz="1800" i="1" spc="-65" dirty="0">
                <a:latin typeface="Calibri"/>
                <a:cs typeface="Calibri"/>
              </a:rPr>
              <a:t> </a:t>
            </a:r>
            <a:r>
              <a:rPr sz="1800" i="1" spc="-10" dirty="0">
                <a:latin typeface="Calibri"/>
                <a:cs typeface="Calibri"/>
              </a:rPr>
              <a:t>HINTs</a:t>
            </a:r>
            <a:r>
              <a:rPr sz="1800" i="1" spc="-30" dirty="0">
                <a:latin typeface="Calibri"/>
                <a:cs typeface="Calibri"/>
              </a:rPr>
              <a:t> </a:t>
            </a:r>
            <a:r>
              <a:rPr sz="1800" i="1" dirty="0">
                <a:latin typeface="Calibri"/>
                <a:cs typeface="Calibri"/>
              </a:rPr>
              <a:t>are</a:t>
            </a:r>
            <a:r>
              <a:rPr sz="1800" i="1" spc="-40" dirty="0">
                <a:latin typeface="Calibri"/>
                <a:cs typeface="Calibri"/>
              </a:rPr>
              <a:t> </a:t>
            </a:r>
            <a:r>
              <a:rPr sz="1800" i="1" dirty="0">
                <a:latin typeface="Calibri"/>
                <a:cs typeface="Calibri"/>
              </a:rPr>
              <a:t>encoded</a:t>
            </a:r>
            <a:r>
              <a:rPr sz="1800" i="1" spc="-25" dirty="0">
                <a:latin typeface="Calibri"/>
                <a:cs typeface="Calibri"/>
              </a:rPr>
              <a:t> as </a:t>
            </a:r>
            <a:r>
              <a:rPr sz="1800" i="1" dirty="0">
                <a:latin typeface="Calibri"/>
                <a:cs typeface="Calibri"/>
              </a:rPr>
              <a:t>integer</a:t>
            </a:r>
            <a:r>
              <a:rPr sz="1800" i="1" spc="-80" dirty="0">
                <a:latin typeface="Calibri"/>
                <a:cs typeface="Calibri"/>
              </a:rPr>
              <a:t> </a:t>
            </a:r>
            <a:r>
              <a:rPr sz="1800" i="1" dirty="0">
                <a:latin typeface="Calibri"/>
                <a:cs typeface="Calibri"/>
              </a:rPr>
              <a:t>computational</a:t>
            </a:r>
            <a:r>
              <a:rPr sz="1800" i="1" spc="-80" dirty="0">
                <a:latin typeface="Calibri"/>
                <a:cs typeface="Calibri"/>
              </a:rPr>
              <a:t> </a:t>
            </a:r>
            <a:r>
              <a:rPr sz="1800" i="1" dirty="0">
                <a:latin typeface="Calibri"/>
                <a:cs typeface="Calibri"/>
              </a:rPr>
              <a:t>instructions</a:t>
            </a:r>
            <a:r>
              <a:rPr sz="1800" i="1" spc="-55" dirty="0">
                <a:latin typeface="Calibri"/>
                <a:cs typeface="Calibri"/>
              </a:rPr>
              <a:t> </a:t>
            </a:r>
            <a:r>
              <a:rPr sz="1800" i="1" spc="-20" dirty="0">
                <a:latin typeface="Calibri"/>
                <a:cs typeface="Calibri"/>
              </a:rPr>
              <a:t>with </a:t>
            </a:r>
            <a:r>
              <a:rPr sz="1800" i="1" dirty="0">
                <a:latin typeface="Calibri"/>
                <a:cs typeface="Calibri"/>
              </a:rPr>
              <a:t>rd=x0.</a:t>
            </a:r>
            <a:r>
              <a:rPr sz="1800" i="1" spc="-35" dirty="0">
                <a:latin typeface="Calibri"/>
                <a:cs typeface="Calibri"/>
              </a:rPr>
              <a:t> </a:t>
            </a:r>
            <a:r>
              <a:rPr sz="1800" i="1" dirty="0">
                <a:latin typeface="Calibri"/>
                <a:cs typeface="Calibri"/>
              </a:rPr>
              <a:t>Hence,</a:t>
            </a:r>
            <a:r>
              <a:rPr sz="1800" i="1" spc="-15" dirty="0">
                <a:latin typeface="Calibri"/>
                <a:cs typeface="Calibri"/>
              </a:rPr>
              <a:t> </a:t>
            </a:r>
            <a:r>
              <a:rPr sz="1800" i="1" dirty="0">
                <a:latin typeface="Calibri"/>
                <a:cs typeface="Calibri"/>
              </a:rPr>
              <a:t>like</a:t>
            </a:r>
            <a:r>
              <a:rPr sz="1800" i="1" spc="-30" dirty="0">
                <a:latin typeface="Calibri"/>
                <a:cs typeface="Calibri"/>
              </a:rPr>
              <a:t> </a:t>
            </a:r>
            <a:r>
              <a:rPr sz="1800" i="1" dirty="0">
                <a:latin typeface="Calibri"/>
                <a:cs typeface="Calibri"/>
              </a:rPr>
              <a:t>the</a:t>
            </a:r>
            <a:r>
              <a:rPr sz="1800" i="1" spc="-20" dirty="0">
                <a:latin typeface="Calibri"/>
                <a:cs typeface="Calibri"/>
              </a:rPr>
              <a:t> </a:t>
            </a:r>
            <a:r>
              <a:rPr sz="1800" i="1" dirty="0">
                <a:latin typeface="Calibri"/>
                <a:cs typeface="Calibri"/>
              </a:rPr>
              <a:t>NOP</a:t>
            </a:r>
            <a:r>
              <a:rPr sz="1800" i="1" spc="-35" dirty="0">
                <a:latin typeface="Calibri"/>
                <a:cs typeface="Calibri"/>
              </a:rPr>
              <a:t> </a:t>
            </a:r>
            <a:r>
              <a:rPr sz="1800" i="1" dirty="0">
                <a:latin typeface="Calibri"/>
                <a:cs typeface="Calibri"/>
              </a:rPr>
              <a:t>instruction, </a:t>
            </a:r>
            <a:r>
              <a:rPr sz="1800" b="1" i="1" spc="-25" dirty="0">
                <a:latin typeface="Calibri"/>
                <a:cs typeface="Calibri"/>
              </a:rPr>
              <a:t>HINTs </a:t>
            </a:r>
            <a:r>
              <a:rPr sz="1800" b="1" i="1" dirty="0">
                <a:latin typeface="Calibri"/>
                <a:cs typeface="Calibri"/>
              </a:rPr>
              <a:t>do</a:t>
            </a:r>
            <a:r>
              <a:rPr sz="1800" b="1" i="1" spc="-20" dirty="0">
                <a:latin typeface="Calibri"/>
                <a:cs typeface="Calibri"/>
              </a:rPr>
              <a:t> </a:t>
            </a:r>
            <a:r>
              <a:rPr sz="1800" b="1" i="1" dirty="0">
                <a:latin typeface="Calibri"/>
                <a:cs typeface="Calibri"/>
              </a:rPr>
              <a:t>not</a:t>
            </a:r>
            <a:r>
              <a:rPr sz="1800" b="1" i="1" spc="-20" dirty="0">
                <a:latin typeface="Calibri"/>
                <a:cs typeface="Calibri"/>
              </a:rPr>
              <a:t> </a:t>
            </a:r>
            <a:r>
              <a:rPr sz="1800" b="1" i="1" dirty="0">
                <a:latin typeface="Calibri"/>
                <a:cs typeface="Calibri"/>
              </a:rPr>
              <a:t>change</a:t>
            </a:r>
            <a:r>
              <a:rPr sz="1800" b="1" i="1" spc="-10" dirty="0">
                <a:latin typeface="Calibri"/>
                <a:cs typeface="Calibri"/>
              </a:rPr>
              <a:t> </a:t>
            </a:r>
            <a:r>
              <a:rPr sz="1800" b="1" i="1" dirty="0">
                <a:latin typeface="Calibri"/>
                <a:cs typeface="Calibri"/>
              </a:rPr>
              <a:t>any</a:t>
            </a:r>
            <a:r>
              <a:rPr sz="1800" b="1" i="1" spc="-20" dirty="0">
                <a:latin typeface="Calibri"/>
                <a:cs typeface="Calibri"/>
              </a:rPr>
              <a:t> </a:t>
            </a:r>
            <a:r>
              <a:rPr sz="1800" b="1" i="1" dirty="0">
                <a:latin typeface="Calibri"/>
                <a:cs typeface="Calibri"/>
              </a:rPr>
              <a:t>architecturally</a:t>
            </a:r>
            <a:r>
              <a:rPr sz="1800" b="1" i="1" spc="-35" dirty="0">
                <a:latin typeface="Calibri"/>
                <a:cs typeface="Calibri"/>
              </a:rPr>
              <a:t> </a:t>
            </a:r>
            <a:r>
              <a:rPr sz="1800" b="1" i="1" spc="-10" dirty="0">
                <a:latin typeface="Calibri"/>
                <a:cs typeface="Calibri"/>
              </a:rPr>
              <a:t>visible </a:t>
            </a:r>
            <a:r>
              <a:rPr sz="1800" b="1" i="1" dirty="0">
                <a:latin typeface="Calibri"/>
                <a:cs typeface="Calibri"/>
              </a:rPr>
              <a:t>state</a:t>
            </a:r>
            <a:r>
              <a:rPr sz="1800" i="1" dirty="0">
                <a:latin typeface="Calibri"/>
                <a:cs typeface="Calibri"/>
              </a:rPr>
              <a:t>,</a:t>
            </a:r>
            <a:r>
              <a:rPr sz="1800" i="1" spc="-15" dirty="0">
                <a:latin typeface="Calibri"/>
                <a:cs typeface="Calibri"/>
              </a:rPr>
              <a:t> </a:t>
            </a:r>
            <a:r>
              <a:rPr sz="1800" i="1" spc="-10" dirty="0">
                <a:latin typeface="Calibri"/>
                <a:cs typeface="Calibri"/>
              </a:rPr>
              <a:t>except</a:t>
            </a:r>
            <a:r>
              <a:rPr sz="1800" i="1" spc="-30" dirty="0">
                <a:latin typeface="Calibri"/>
                <a:cs typeface="Calibri"/>
              </a:rPr>
              <a:t> </a:t>
            </a:r>
            <a:r>
              <a:rPr sz="1800" i="1" dirty="0">
                <a:latin typeface="Calibri"/>
                <a:cs typeface="Calibri"/>
              </a:rPr>
              <a:t>for</a:t>
            </a:r>
            <a:r>
              <a:rPr sz="1800" i="1" spc="-30" dirty="0">
                <a:latin typeface="Calibri"/>
                <a:cs typeface="Calibri"/>
              </a:rPr>
              <a:t> </a:t>
            </a:r>
            <a:r>
              <a:rPr sz="1800" i="1" dirty="0">
                <a:latin typeface="Calibri"/>
                <a:cs typeface="Calibri"/>
              </a:rPr>
              <a:t>advancing</a:t>
            </a:r>
            <a:r>
              <a:rPr sz="1800" i="1" spc="-5" dirty="0">
                <a:latin typeface="Calibri"/>
                <a:cs typeface="Calibri"/>
              </a:rPr>
              <a:t> </a:t>
            </a:r>
            <a:r>
              <a:rPr sz="1800" i="1" dirty="0">
                <a:latin typeface="Calibri"/>
                <a:cs typeface="Calibri"/>
              </a:rPr>
              <a:t>the</a:t>
            </a:r>
            <a:r>
              <a:rPr sz="1800" i="1" spc="-30" dirty="0">
                <a:latin typeface="Calibri"/>
                <a:cs typeface="Calibri"/>
              </a:rPr>
              <a:t> </a:t>
            </a:r>
            <a:r>
              <a:rPr sz="1800" i="1" dirty="0">
                <a:latin typeface="Calibri"/>
                <a:cs typeface="Calibri"/>
              </a:rPr>
              <a:t>pc</a:t>
            </a:r>
            <a:r>
              <a:rPr sz="1800" i="1" spc="-20" dirty="0">
                <a:latin typeface="Calibri"/>
                <a:cs typeface="Calibri"/>
              </a:rPr>
              <a:t> </a:t>
            </a:r>
            <a:r>
              <a:rPr sz="1800" i="1" dirty="0">
                <a:latin typeface="Calibri"/>
                <a:cs typeface="Calibri"/>
              </a:rPr>
              <a:t>and</a:t>
            </a:r>
            <a:r>
              <a:rPr sz="1800" i="1" spc="-20" dirty="0">
                <a:latin typeface="Calibri"/>
                <a:cs typeface="Calibri"/>
              </a:rPr>
              <a:t> </a:t>
            </a:r>
            <a:r>
              <a:rPr sz="1800" i="1" spc="-25" dirty="0">
                <a:latin typeface="Calibri"/>
                <a:cs typeface="Calibri"/>
              </a:rPr>
              <a:t>any </a:t>
            </a:r>
            <a:r>
              <a:rPr sz="1800" i="1" dirty="0">
                <a:latin typeface="Calibri"/>
                <a:cs typeface="Calibri"/>
              </a:rPr>
              <a:t>applicable</a:t>
            </a:r>
            <a:r>
              <a:rPr sz="1800" i="1" spc="-30" dirty="0">
                <a:latin typeface="Calibri"/>
                <a:cs typeface="Calibri"/>
              </a:rPr>
              <a:t> </a:t>
            </a:r>
            <a:r>
              <a:rPr sz="1800" i="1" dirty="0">
                <a:latin typeface="Calibri"/>
                <a:cs typeface="Calibri"/>
              </a:rPr>
              <a:t>performance</a:t>
            </a:r>
            <a:r>
              <a:rPr sz="1800" i="1" spc="-35" dirty="0">
                <a:latin typeface="Calibri"/>
                <a:cs typeface="Calibri"/>
              </a:rPr>
              <a:t> </a:t>
            </a:r>
            <a:r>
              <a:rPr sz="1800" i="1" spc="-10" dirty="0">
                <a:latin typeface="Calibri"/>
                <a:cs typeface="Calibri"/>
              </a:rPr>
              <a:t>counters.</a:t>
            </a:r>
            <a:endParaRPr sz="1800">
              <a:latin typeface="Calibri"/>
              <a:cs typeface="Calibri"/>
            </a:endParaRPr>
          </a:p>
          <a:p>
            <a:pPr marL="12700">
              <a:lnSpc>
                <a:spcPct val="100000"/>
              </a:lnSpc>
              <a:spcBef>
                <a:spcPts val="5"/>
              </a:spcBef>
            </a:pPr>
            <a:r>
              <a:rPr sz="1800" b="1" i="1" dirty="0">
                <a:latin typeface="Calibri"/>
                <a:cs typeface="Calibri"/>
              </a:rPr>
              <a:t>Implementations</a:t>
            </a:r>
            <a:r>
              <a:rPr sz="1800" b="1" i="1" spc="-45" dirty="0">
                <a:latin typeface="Calibri"/>
                <a:cs typeface="Calibri"/>
              </a:rPr>
              <a:t> </a:t>
            </a:r>
            <a:r>
              <a:rPr sz="1800" b="1" i="1" dirty="0">
                <a:latin typeface="Calibri"/>
                <a:cs typeface="Calibri"/>
              </a:rPr>
              <a:t>are</a:t>
            </a:r>
            <a:r>
              <a:rPr sz="1800" b="1" i="1" spc="-40" dirty="0">
                <a:latin typeface="Calibri"/>
                <a:cs typeface="Calibri"/>
              </a:rPr>
              <a:t> </a:t>
            </a:r>
            <a:r>
              <a:rPr sz="1800" b="1" i="1" dirty="0">
                <a:latin typeface="Calibri"/>
                <a:cs typeface="Calibri"/>
              </a:rPr>
              <a:t>always</a:t>
            </a:r>
            <a:r>
              <a:rPr sz="1800" b="1" i="1" spc="-40" dirty="0">
                <a:latin typeface="Calibri"/>
                <a:cs typeface="Calibri"/>
              </a:rPr>
              <a:t> </a:t>
            </a:r>
            <a:r>
              <a:rPr sz="1800" b="1" i="1" dirty="0">
                <a:latin typeface="Calibri"/>
                <a:cs typeface="Calibri"/>
              </a:rPr>
              <a:t>allowed</a:t>
            </a:r>
            <a:r>
              <a:rPr sz="1800" b="1" i="1" spc="-40" dirty="0">
                <a:latin typeface="Calibri"/>
                <a:cs typeface="Calibri"/>
              </a:rPr>
              <a:t> </a:t>
            </a:r>
            <a:r>
              <a:rPr sz="1800" b="1" i="1" spc="-25" dirty="0">
                <a:latin typeface="Calibri"/>
                <a:cs typeface="Calibri"/>
              </a:rPr>
              <a:t>to</a:t>
            </a:r>
            <a:endParaRPr sz="1800">
              <a:latin typeface="Calibri"/>
              <a:cs typeface="Calibri"/>
            </a:endParaRPr>
          </a:p>
          <a:p>
            <a:pPr marL="12700">
              <a:lnSpc>
                <a:spcPct val="100000"/>
              </a:lnSpc>
            </a:pPr>
            <a:r>
              <a:rPr sz="1800" b="1" i="1" dirty="0">
                <a:latin typeface="Calibri"/>
                <a:cs typeface="Calibri"/>
              </a:rPr>
              <a:t>ignore</a:t>
            </a:r>
            <a:r>
              <a:rPr sz="1800" b="1" i="1" spc="-20" dirty="0">
                <a:latin typeface="Calibri"/>
                <a:cs typeface="Calibri"/>
              </a:rPr>
              <a:t> </a:t>
            </a:r>
            <a:r>
              <a:rPr sz="1800" b="1" i="1" dirty="0">
                <a:latin typeface="Calibri"/>
                <a:cs typeface="Calibri"/>
              </a:rPr>
              <a:t>the encoded</a:t>
            </a:r>
            <a:r>
              <a:rPr sz="1800" b="1" i="1" spc="-10" dirty="0">
                <a:latin typeface="Calibri"/>
                <a:cs typeface="Calibri"/>
              </a:rPr>
              <a:t> hints.</a:t>
            </a:r>
            <a:r>
              <a:rPr sz="1800" i="1" spc="-10" dirty="0">
                <a:latin typeface="Calibri"/>
                <a:cs typeface="Calibri"/>
              </a:rPr>
              <a:t>”</a:t>
            </a:r>
            <a:endParaRPr sz="1800">
              <a:latin typeface="Calibri"/>
              <a:cs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4649" y="135382"/>
            <a:ext cx="4926330" cy="696595"/>
          </a:xfrm>
          <a:prstGeom prst="rect">
            <a:avLst/>
          </a:prstGeom>
        </p:spPr>
        <p:txBody>
          <a:bodyPr vert="horz" wrap="square" lIns="0" tIns="12700" rIns="0" bIns="0" rtlCol="0">
            <a:spAutoFit/>
          </a:bodyPr>
          <a:lstStyle/>
          <a:p>
            <a:pPr marL="12700">
              <a:lnSpc>
                <a:spcPct val="100000"/>
              </a:lnSpc>
              <a:spcBef>
                <a:spcPts val="100"/>
              </a:spcBef>
            </a:pPr>
            <a:r>
              <a:rPr dirty="0"/>
              <a:t>Scratchpad</a:t>
            </a:r>
            <a:r>
              <a:rPr spc="-195" dirty="0"/>
              <a:t> </a:t>
            </a:r>
            <a:r>
              <a:rPr spc="-10" dirty="0"/>
              <a:t>Memories</a:t>
            </a:r>
          </a:p>
        </p:txBody>
      </p:sp>
      <p:grpSp>
        <p:nvGrpSpPr>
          <p:cNvPr id="3" name="object 3"/>
          <p:cNvGrpSpPr/>
          <p:nvPr/>
        </p:nvGrpSpPr>
        <p:grpSpPr>
          <a:xfrm>
            <a:off x="10568685" y="1371346"/>
            <a:ext cx="739775" cy="5011420"/>
            <a:chOff x="10568685" y="1371346"/>
            <a:chExt cx="739775" cy="5011420"/>
          </a:xfrm>
        </p:grpSpPr>
        <p:sp>
          <p:nvSpPr>
            <p:cNvPr id="4" name="object 4"/>
            <p:cNvSpPr/>
            <p:nvPr/>
          </p:nvSpPr>
          <p:spPr>
            <a:xfrm>
              <a:off x="10575035" y="1377696"/>
              <a:ext cx="727075" cy="4998720"/>
            </a:xfrm>
            <a:custGeom>
              <a:avLst/>
              <a:gdLst/>
              <a:ahLst/>
              <a:cxnLst/>
              <a:rect l="l" t="t" r="r" b="b"/>
              <a:pathLst>
                <a:path w="727075" h="4998720">
                  <a:moveTo>
                    <a:pt x="726948" y="0"/>
                  </a:moveTo>
                  <a:lnTo>
                    <a:pt x="0" y="0"/>
                  </a:lnTo>
                  <a:lnTo>
                    <a:pt x="0" y="4998720"/>
                  </a:lnTo>
                  <a:lnTo>
                    <a:pt x="726948" y="4998720"/>
                  </a:lnTo>
                  <a:lnTo>
                    <a:pt x="726948" y="0"/>
                  </a:lnTo>
                  <a:close/>
                </a:path>
              </a:pathLst>
            </a:custGeom>
            <a:solidFill>
              <a:srgbClr val="4471C4"/>
            </a:solidFill>
          </p:spPr>
          <p:txBody>
            <a:bodyPr wrap="square" lIns="0" tIns="0" rIns="0" bIns="0" rtlCol="0"/>
            <a:lstStyle/>
            <a:p>
              <a:endParaRPr/>
            </a:p>
          </p:txBody>
        </p:sp>
        <p:sp>
          <p:nvSpPr>
            <p:cNvPr id="5" name="object 5"/>
            <p:cNvSpPr/>
            <p:nvPr/>
          </p:nvSpPr>
          <p:spPr>
            <a:xfrm>
              <a:off x="10575035" y="1377696"/>
              <a:ext cx="727075" cy="4998720"/>
            </a:xfrm>
            <a:custGeom>
              <a:avLst/>
              <a:gdLst/>
              <a:ahLst/>
              <a:cxnLst/>
              <a:rect l="l" t="t" r="r" b="b"/>
              <a:pathLst>
                <a:path w="727075" h="4998720">
                  <a:moveTo>
                    <a:pt x="0" y="4998720"/>
                  </a:moveTo>
                  <a:lnTo>
                    <a:pt x="726948" y="4998720"/>
                  </a:lnTo>
                  <a:lnTo>
                    <a:pt x="726948" y="0"/>
                  </a:lnTo>
                  <a:lnTo>
                    <a:pt x="0" y="0"/>
                  </a:lnTo>
                  <a:lnTo>
                    <a:pt x="0" y="4998720"/>
                  </a:lnTo>
                  <a:close/>
                </a:path>
              </a:pathLst>
            </a:custGeom>
            <a:ln w="12700">
              <a:solidFill>
                <a:srgbClr val="2E528F"/>
              </a:solidFill>
            </a:ln>
          </p:spPr>
          <p:txBody>
            <a:bodyPr wrap="square" lIns="0" tIns="0" rIns="0" bIns="0" rtlCol="0"/>
            <a:lstStyle/>
            <a:p>
              <a:endParaRPr/>
            </a:p>
          </p:txBody>
        </p:sp>
      </p:grpSp>
      <p:sp>
        <p:nvSpPr>
          <p:cNvPr id="6" name="object 6"/>
          <p:cNvSpPr txBox="1"/>
          <p:nvPr/>
        </p:nvSpPr>
        <p:spPr>
          <a:xfrm>
            <a:off x="9854310" y="5227849"/>
            <a:ext cx="607695" cy="1155065"/>
          </a:xfrm>
          <a:prstGeom prst="rect">
            <a:avLst/>
          </a:prstGeom>
        </p:spPr>
        <p:txBody>
          <a:bodyPr vert="horz" wrap="square" lIns="0" tIns="118110" rIns="0" bIns="0" rtlCol="0">
            <a:spAutoFit/>
          </a:bodyPr>
          <a:lstStyle/>
          <a:p>
            <a:pPr marL="12700">
              <a:lnSpc>
                <a:spcPct val="100000"/>
              </a:lnSpc>
              <a:spcBef>
                <a:spcPts val="930"/>
              </a:spcBef>
            </a:pPr>
            <a:r>
              <a:rPr sz="1800" dirty="0">
                <a:latin typeface="Calibri"/>
                <a:cs typeface="Calibri"/>
              </a:rPr>
              <a:t>Byte</a:t>
            </a:r>
            <a:r>
              <a:rPr sz="1800" spc="-45" dirty="0">
                <a:latin typeface="Calibri"/>
                <a:cs typeface="Calibri"/>
              </a:rPr>
              <a:t> </a:t>
            </a:r>
            <a:r>
              <a:rPr sz="1800" spc="-50" dirty="0">
                <a:latin typeface="Calibri"/>
                <a:cs typeface="Calibri"/>
              </a:rPr>
              <a:t>2</a:t>
            </a:r>
            <a:endParaRPr sz="1800">
              <a:latin typeface="Calibri"/>
              <a:cs typeface="Calibri"/>
            </a:endParaRPr>
          </a:p>
          <a:p>
            <a:pPr marL="12700">
              <a:lnSpc>
                <a:spcPct val="100000"/>
              </a:lnSpc>
              <a:spcBef>
                <a:spcPts val="835"/>
              </a:spcBef>
            </a:pPr>
            <a:r>
              <a:rPr sz="1800" dirty="0">
                <a:latin typeface="Calibri"/>
                <a:cs typeface="Calibri"/>
              </a:rPr>
              <a:t>Byte</a:t>
            </a:r>
            <a:r>
              <a:rPr sz="1800" spc="-40" dirty="0">
                <a:latin typeface="Calibri"/>
                <a:cs typeface="Calibri"/>
              </a:rPr>
              <a:t> </a:t>
            </a:r>
            <a:r>
              <a:rPr sz="1800" spc="-50" dirty="0">
                <a:latin typeface="Calibri"/>
                <a:cs typeface="Calibri"/>
              </a:rPr>
              <a:t>1</a:t>
            </a:r>
            <a:endParaRPr sz="1800">
              <a:latin typeface="Calibri"/>
              <a:cs typeface="Calibri"/>
            </a:endParaRPr>
          </a:p>
          <a:p>
            <a:pPr marL="12700">
              <a:lnSpc>
                <a:spcPct val="100000"/>
              </a:lnSpc>
              <a:spcBef>
                <a:spcPts val="745"/>
              </a:spcBef>
            </a:pPr>
            <a:r>
              <a:rPr sz="1800" dirty="0">
                <a:latin typeface="Calibri"/>
                <a:cs typeface="Calibri"/>
              </a:rPr>
              <a:t>Byte</a:t>
            </a:r>
            <a:r>
              <a:rPr sz="1800" spc="-40" dirty="0">
                <a:latin typeface="Calibri"/>
                <a:cs typeface="Calibri"/>
              </a:rPr>
              <a:t> </a:t>
            </a:r>
            <a:r>
              <a:rPr sz="1800" spc="-50" dirty="0">
                <a:latin typeface="Calibri"/>
                <a:cs typeface="Calibri"/>
              </a:rPr>
              <a:t>0</a:t>
            </a:r>
            <a:endParaRPr sz="1800">
              <a:latin typeface="Calibri"/>
              <a:cs typeface="Calibri"/>
            </a:endParaRPr>
          </a:p>
        </p:txBody>
      </p:sp>
      <p:sp>
        <p:nvSpPr>
          <p:cNvPr id="7" name="object 7"/>
          <p:cNvSpPr txBox="1"/>
          <p:nvPr/>
        </p:nvSpPr>
        <p:spPr>
          <a:xfrm>
            <a:off x="9981183" y="2778405"/>
            <a:ext cx="254000" cy="302260"/>
          </a:xfrm>
          <a:prstGeom prst="rect">
            <a:avLst/>
          </a:prstGeom>
        </p:spPr>
        <p:txBody>
          <a:bodyPr vert="vert270" wrap="square" lIns="0" tIns="0" rIns="0" bIns="0" rtlCol="0">
            <a:spAutoFit/>
          </a:bodyPr>
          <a:lstStyle/>
          <a:p>
            <a:pPr marL="12700">
              <a:lnSpc>
                <a:spcPts val="1810"/>
              </a:lnSpc>
            </a:pPr>
            <a:r>
              <a:rPr sz="1800" dirty="0">
                <a:latin typeface="Calibri"/>
                <a:cs typeface="Calibri"/>
              </a:rPr>
              <a:t>.</a:t>
            </a:r>
            <a:r>
              <a:rPr sz="1800" spc="-5" dirty="0">
                <a:latin typeface="Calibri"/>
                <a:cs typeface="Calibri"/>
              </a:rPr>
              <a:t> </a:t>
            </a:r>
            <a:r>
              <a:rPr sz="1800" dirty="0">
                <a:latin typeface="Calibri"/>
                <a:cs typeface="Calibri"/>
              </a:rPr>
              <a:t>. </a:t>
            </a:r>
            <a:r>
              <a:rPr sz="1800" spc="-50" dirty="0">
                <a:latin typeface="Calibri"/>
                <a:cs typeface="Calibri"/>
              </a:rPr>
              <a:t>.</a:t>
            </a:r>
            <a:endParaRPr sz="1800">
              <a:latin typeface="Calibri"/>
              <a:cs typeface="Calibri"/>
            </a:endParaRPr>
          </a:p>
        </p:txBody>
      </p:sp>
      <p:grpSp>
        <p:nvGrpSpPr>
          <p:cNvPr id="8" name="object 8"/>
          <p:cNvGrpSpPr/>
          <p:nvPr/>
        </p:nvGrpSpPr>
        <p:grpSpPr>
          <a:xfrm>
            <a:off x="1504950" y="3338829"/>
            <a:ext cx="9803765" cy="1263015"/>
            <a:chOff x="1504950" y="3338829"/>
            <a:chExt cx="9803765" cy="1263015"/>
          </a:xfrm>
        </p:grpSpPr>
        <p:sp>
          <p:nvSpPr>
            <p:cNvPr id="9" name="object 9"/>
            <p:cNvSpPr/>
            <p:nvPr/>
          </p:nvSpPr>
          <p:spPr>
            <a:xfrm>
              <a:off x="10575035" y="3915155"/>
              <a:ext cx="727075" cy="571500"/>
            </a:xfrm>
            <a:custGeom>
              <a:avLst/>
              <a:gdLst/>
              <a:ahLst/>
              <a:cxnLst/>
              <a:rect l="l" t="t" r="r" b="b"/>
              <a:pathLst>
                <a:path w="727075" h="571500">
                  <a:moveTo>
                    <a:pt x="0" y="571500"/>
                  </a:moveTo>
                  <a:lnTo>
                    <a:pt x="726948" y="571500"/>
                  </a:lnTo>
                  <a:lnTo>
                    <a:pt x="726948" y="284988"/>
                  </a:lnTo>
                  <a:lnTo>
                    <a:pt x="0" y="284988"/>
                  </a:lnTo>
                  <a:lnTo>
                    <a:pt x="0" y="571500"/>
                  </a:lnTo>
                  <a:close/>
                </a:path>
                <a:path w="727075" h="571500">
                  <a:moveTo>
                    <a:pt x="0" y="284988"/>
                  </a:moveTo>
                  <a:lnTo>
                    <a:pt x="726948" y="284988"/>
                  </a:lnTo>
                  <a:lnTo>
                    <a:pt x="726948" y="0"/>
                  </a:lnTo>
                  <a:lnTo>
                    <a:pt x="0" y="0"/>
                  </a:lnTo>
                  <a:lnTo>
                    <a:pt x="0" y="284988"/>
                  </a:lnTo>
                  <a:close/>
                </a:path>
              </a:pathLst>
            </a:custGeom>
            <a:ln w="12700">
              <a:solidFill>
                <a:srgbClr val="2E528F"/>
              </a:solidFill>
            </a:ln>
          </p:spPr>
          <p:txBody>
            <a:bodyPr wrap="square" lIns="0" tIns="0" rIns="0" bIns="0" rtlCol="0"/>
            <a:lstStyle/>
            <a:p>
              <a:endParaRPr/>
            </a:p>
          </p:txBody>
        </p:sp>
        <p:sp>
          <p:nvSpPr>
            <p:cNvPr id="10" name="object 10"/>
            <p:cNvSpPr/>
            <p:nvPr/>
          </p:nvSpPr>
          <p:spPr>
            <a:xfrm>
              <a:off x="10567416" y="3628643"/>
              <a:ext cx="727075" cy="287020"/>
            </a:xfrm>
            <a:custGeom>
              <a:avLst/>
              <a:gdLst/>
              <a:ahLst/>
              <a:cxnLst/>
              <a:rect l="l" t="t" r="r" b="b"/>
              <a:pathLst>
                <a:path w="727075" h="287020">
                  <a:moveTo>
                    <a:pt x="726948" y="0"/>
                  </a:moveTo>
                  <a:lnTo>
                    <a:pt x="0" y="0"/>
                  </a:lnTo>
                  <a:lnTo>
                    <a:pt x="0" y="286511"/>
                  </a:lnTo>
                  <a:lnTo>
                    <a:pt x="726948" y="286511"/>
                  </a:lnTo>
                  <a:lnTo>
                    <a:pt x="726948" y="0"/>
                  </a:lnTo>
                  <a:close/>
                </a:path>
              </a:pathLst>
            </a:custGeom>
            <a:solidFill>
              <a:srgbClr val="4471C4"/>
            </a:solidFill>
          </p:spPr>
          <p:txBody>
            <a:bodyPr wrap="square" lIns="0" tIns="0" rIns="0" bIns="0" rtlCol="0"/>
            <a:lstStyle/>
            <a:p>
              <a:endParaRPr/>
            </a:p>
          </p:txBody>
        </p:sp>
        <p:sp>
          <p:nvSpPr>
            <p:cNvPr id="11" name="object 11"/>
            <p:cNvSpPr/>
            <p:nvPr/>
          </p:nvSpPr>
          <p:spPr>
            <a:xfrm>
              <a:off x="10567416" y="3345179"/>
              <a:ext cx="734695" cy="570230"/>
            </a:xfrm>
            <a:custGeom>
              <a:avLst/>
              <a:gdLst/>
              <a:ahLst/>
              <a:cxnLst/>
              <a:rect l="l" t="t" r="r" b="b"/>
              <a:pathLst>
                <a:path w="734695" h="570229">
                  <a:moveTo>
                    <a:pt x="0" y="569975"/>
                  </a:moveTo>
                  <a:lnTo>
                    <a:pt x="726948" y="569975"/>
                  </a:lnTo>
                  <a:lnTo>
                    <a:pt x="726948" y="283463"/>
                  </a:lnTo>
                  <a:lnTo>
                    <a:pt x="0" y="283463"/>
                  </a:lnTo>
                  <a:lnTo>
                    <a:pt x="0" y="569975"/>
                  </a:lnTo>
                  <a:close/>
                </a:path>
                <a:path w="734695" h="570229">
                  <a:moveTo>
                    <a:pt x="7619" y="286511"/>
                  </a:moveTo>
                  <a:lnTo>
                    <a:pt x="734567" y="286511"/>
                  </a:lnTo>
                  <a:lnTo>
                    <a:pt x="734567" y="0"/>
                  </a:lnTo>
                  <a:lnTo>
                    <a:pt x="7619" y="0"/>
                  </a:lnTo>
                  <a:lnTo>
                    <a:pt x="7619" y="286511"/>
                  </a:lnTo>
                  <a:close/>
                </a:path>
              </a:pathLst>
            </a:custGeom>
            <a:ln w="12700">
              <a:solidFill>
                <a:srgbClr val="2E528F"/>
              </a:solidFill>
            </a:ln>
          </p:spPr>
          <p:txBody>
            <a:bodyPr wrap="square" lIns="0" tIns="0" rIns="0" bIns="0" rtlCol="0"/>
            <a:lstStyle/>
            <a:p>
              <a:endParaRPr/>
            </a:p>
          </p:txBody>
        </p:sp>
        <p:sp>
          <p:nvSpPr>
            <p:cNvPr id="12" name="object 12"/>
            <p:cNvSpPr/>
            <p:nvPr/>
          </p:nvSpPr>
          <p:spPr>
            <a:xfrm>
              <a:off x="1504950" y="4106417"/>
              <a:ext cx="3168650" cy="495934"/>
            </a:xfrm>
            <a:custGeom>
              <a:avLst/>
              <a:gdLst/>
              <a:ahLst/>
              <a:cxnLst/>
              <a:rect l="l" t="t" r="r" b="b"/>
              <a:pathLst>
                <a:path w="3168650" h="495935">
                  <a:moveTo>
                    <a:pt x="50800" y="63499"/>
                  </a:moveTo>
                  <a:lnTo>
                    <a:pt x="25400" y="63499"/>
                  </a:lnTo>
                  <a:lnTo>
                    <a:pt x="25400" y="495426"/>
                  </a:lnTo>
                  <a:lnTo>
                    <a:pt x="3168650" y="495426"/>
                  </a:lnTo>
                  <a:lnTo>
                    <a:pt x="3168650" y="482726"/>
                  </a:lnTo>
                  <a:lnTo>
                    <a:pt x="50800" y="482726"/>
                  </a:lnTo>
                  <a:lnTo>
                    <a:pt x="38100" y="470026"/>
                  </a:lnTo>
                  <a:lnTo>
                    <a:pt x="50800" y="470026"/>
                  </a:lnTo>
                  <a:lnTo>
                    <a:pt x="50800" y="63499"/>
                  </a:lnTo>
                  <a:close/>
                </a:path>
                <a:path w="3168650" h="495935">
                  <a:moveTo>
                    <a:pt x="50800" y="470026"/>
                  </a:moveTo>
                  <a:lnTo>
                    <a:pt x="38100" y="470026"/>
                  </a:lnTo>
                  <a:lnTo>
                    <a:pt x="50800" y="482726"/>
                  </a:lnTo>
                  <a:lnTo>
                    <a:pt x="50800" y="470026"/>
                  </a:lnTo>
                  <a:close/>
                </a:path>
                <a:path w="3168650" h="495935">
                  <a:moveTo>
                    <a:pt x="3168650" y="470026"/>
                  </a:moveTo>
                  <a:lnTo>
                    <a:pt x="50800" y="470026"/>
                  </a:lnTo>
                  <a:lnTo>
                    <a:pt x="50800" y="482726"/>
                  </a:lnTo>
                  <a:lnTo>
                    <a:pt x="3168650" y="482726"/>
                  </a:lnTo>
                  <a:lnTo>
                    <a:pt x="3168650" y="470026"/>
                  </a:lnTo>
                  <a:close/>
                </a:path>
                <a:path w="3168650" h="495935">
                  <a:moveTo>
                    <a:pt x="38100" y="0"/>
                  </a:moveTo>
                  <a:lnTo>
                    <a:pt x="0" y="76199"/>
                  </a:lnTo>
                  <a:lnTo>
                    <a:pt x="25400" y="76199"/>
                  </a:lnTo>
                  <a:lnTo>
                    <a:pt x="25400" y="63499"/>
                  </a:lnTo>
                  <a:lnTo>
                    <a:pt x="69850" y="63499"/>
                  </a:lnTo>
                  <a:lnTo>
                    <a:pt x="38100" y="0"/>
                  </a:lnTo>
                  <a:close/>
                </a:path>
                <a:path w="3168650" h="495935">
                  <a:moveTo>
                    <a:pt x="69850" y="63499"/>
                  </a:moveTo>
                  <a:lnTo>
                    <a:pt x="50800" y="63499"/>
                  </a:lnTo>
                  <a:lnTo>
                    <a:pt x="50800" y="76199"/>
                  </a:lnTo>
                  <a:lnTo>
                    <a:pt x="76200" y="76199"/>
                  </a:lnTo>
                  <a:lnTo>
                    <a:pt x="69850" y="63499"/>
                  </a:lnTo>
                  <a:close/>
                </a:path>
              </a:pathLst>
            </a:custGeom>
            <a:solidFill>
              <a:srgbClr val="4471C4"/>
            </a:solidFill>
          </p:spPr>
          <p:txBody>
            <a:bodyPr wrap="square" lIns="0" tIns="0" rIns="0" bIns="0" rtlCol="0"/>
            <a:lstStyle/>
            <a:p>
              <a:endParaRPr/>
            </a:p>
          </p:txBody>
        </p:sp>
      </p:grpSp>
      <p:sp>
        <p:nvSpPr>
          <p:cNvPr id="13" name="object 13"/>
          <p:cNvSpPr txBox="1"/>
          <p:nvPr/>
        </p:nvSpPr>
        <p:spPr>
          <a:xfrm>
            <a:off x="9981183" y="4828819"/>
            <a:ext cx="254000" cy="302260"/>
          </a:xfrm>
          <a:prstGeom prst="rect">
            <a:avLst/>
          </a:prstGeom>
        </p:spPr>
        <p:txBody>
          <a:bodyPr vert="vert270" wrap="square" lIns="0" tIns="0" rIns="0" bIns="0" rtlCol="0">
            <a:spAutoFit/>
          </a:bodyPr>
          <a:lstStyle/>
          <a:p>
            <a:pPr marL="12700">
              <a:lnSpc>
                <a:spcPts val="1810"/>
              </a:lnSpc>
            </a:pPr>
            <a:r>
              <a:rPr sz="1800" dirty="0">
                <a:latin typeface="Calibri"/>
                <a:cs typeface="Calibri"/>
              </a:rPr>
              <a:t>.</a:t>
            </a:r>
            <a:r>
              <a:rPr sz="1800" spc="-5" dirty="0">
                <a:latin typeface="Calibri"/>
                <a:cs typeface="Calibri"/>
              </a:rPr>
              <a:t> </a:t>
            </a:r>
            <a:r>
              <a:rPr sz="1800" dirty="0">
                <a:latin typeface="Calibri"/>
                <a:cs typeface="Calibri"/>
              </a:rPr>
              <a:t>. </a:t>
            </a:r>
            <a:r>
              <a:rPr sz="1800" spc="-50" dirty="0">
                <a:latin typeface="Calibri"/>
                <a:cs typeface="Calibri"/>
              </a:rPr>
              <a:t>.</a:t>
            </a:r>
            <a:endParaRPr sz="1800">
              <a:latin typeface="Calibri"/>
              <a:cs typeface="Calibri"/>
            </a:endParaRPr>
          </a:p>
        </p:txBody>
      </p:sp>
      <p:sp>
        <p:nvSpPr>
          <p:cNvPr id="14" name="object 14"/>
          <p:cNvSpPr txBox="1"/>
          <p:nvPr/>
        </p:nvSpPr>
        <p:spPr>
          <a:xfrm>
            <a:off x="11302365" y="3289300"/>
            <a:ext cx="847090" cy="1188720"/>
          </a:xfrm>
          <a:prstGeom prst="rect">
            <a:avLst/>
          </a:prstGeom>
        </p:spPr>
        <p:txBody>
          <a:bodyPr vert="horz" wrap="square" lIns="0" tIns="12700" rIns="0" bIns="0" rtlCol="0">
            <a:spAutoFit/>
          </a:bodyPr>
          <a:lstStyle/>
          <a:p>
            <a:pPr marL="12700" marR="5080" algn="just">
              <a:lnSpc>
                <a:spcPct val="106000"/>
              </a:lnSpc>
              <a:spcBef>
                <a:spcPts val="100"/>
              </a:spcBef>
            </a:pPr>
            <a:r>
              <a:rPr sz="1800" dirty="0">
                <a:latin typeface="Calibri"/>
                <a:cs typeface="Calibri"/>
              </a:rPr>
              <a:t>Byte</a:t>
            </a:r>
            <a:r>
              <a:rPr sz="1800" spc="-40" dirty="0">
                <a:latin typeface="Calibri"/>
                <a:cs typeface="Calibri"/>
              </a:rPr>
              <a:t> </a:t>
            </a:r>
            <a:r>
              <a:rPr sz="1800" spc="-25" dirty="0">
                <a:latin typeface="Calibri"/>
                <a:cs typeface="Calibri"/>
              </a:rPr>
              <a:t>0xF </a:t>
            </a:r>
            <a:r>
              <a:rPr sz="1800" dirty="0">
                <a:latin typeface="Calibri"/>
                <a:cs typeface="Calibri"/>
              </a:rPr>
              <a:t>Byte</a:t>
            </a:r>
            <a:r>
              <a:rPr sz="1800" spc="-40" dirty="0">
                <a:latin typeface="Calibri"/>
                <a:cs typeface="Calibri"/>
              </a:rPr>
              <a:t> </a:t>
            </a:r>
            <a:r>
              <a:rPr sz="1800" spc="-25" dirty="0">
                <a:latin typeface="Calibri"/>
                <a:cs typeface="Calibri"/>
              </a:rPr>
              <a:t>0xE </a:t>
            </a:r>
            <a:r>
              <a:rPr sz="1800" dirty="0">
                <a:latin typeface="Calibri"/>
                <a:cs typeface="Calibri"/>
              </a:rPr>
              <a:t>Byte</a:t>
            </a:r>
            <a:r>
              <a:rPr sz="1800" spc="-40" dirty="0">
                <a:latin typeface="Calibri"/>
                <a:cs typeface="Calibri"/>
              </a:rPr>
              <a:t> </a:t>
            </a:r>
            <a:r>
              <a:rPr sz="1800" spc="-25" dirty="0">
                <a:latin typeface="Calibri"/>
                <a:cs typeface="Calibri"/>
              </a:rPr>
              <a:t>0xD </a:t>
            </a:r>
            <a:r>
              <a:rPr sz="1800" dirty="0">
                <a:latin typeface="Calibri"/>
                <a:cs typeface="Calibri"/>
              </a:rPr>
              <a:t>Byte</a:t>
            </a:r>
            <a:r>
              <a:rPr sz="1800" spc="-40" dirty="0">
                <a:latin typeface="Calibri"/>
                <a:cs typeface="Calibri"/>
              </a:rPr>
              <a:t> </a:t>
            </a:r>
            <a:r>
              <a:rPr sz="1800" spc="-25" dirty="0">
                <a:latin typeface="Calibri"/>
                <a:cs typeface="Calibri"/>
              </a:rPr>
              <a:t>0xC</a:t>
            </a:r>
            <a:endParaRPr sz="1800">
              <a:latin typeface="Calibri"/>
              <a:cs typeface="Calibri"/>
            </a:endParaRPr>
          </a:p>
        </p:txBody>
      </p:sp>
      <p:grpSp>
        <p:nvGrpSpPr>
          <p:cNvPr id="15" name="object 15"/>
          <p:cNvGrpSpPr/>
          <p:nvPr/>
        </p:nvGrpSpPr>
        <p:grpSpPr>
          <a:xfrm>
            <a:off x="1028446" y="3326891"/>
            <a:ext cx="10293350" cy="1176655"/>
            <a:chOff x="1028446" y="3326891"/>
            <a:chExt cx="10293350" cy="1176655"/>
          </a:xfrm>
        </p:grpSpPr>
        <p:sp>
          <p:nvSpPr>
            <p:cNvPr id="16" name="object 16"/>
            <p:cNvSpPr/>
            <p:nvPr/>
          </p:nvSpPr>
          <p:spPr>
            <a:xfrm>
              <a:off x="10575798" y="3345941"/>
              <a:ext cx="727075" cy="1138555"/>
            </a:xfrm>
            <a:custGeom>
              <a:avLst/>
              <a:gdLst/>
              <a:ahLst/>
              <a:cxnLst/>
              <a:rect l="l" t="t" r="r" b="b"/>
              <a:pathLst>
                <a:path w="727075" h="1138554">
                  <a:moveTo>
                    <a:pt x="0" y="1138428"/>
                  </a:moveTo>
                  <a:lnTo>
                    <a:pt x="726948" y="1138428"/>
                  </a:lnTo>
                  <a:lnTo>
                    <a:pt x="726948" y="0"/>
                  </a:lnTo>
                  <a:lnTo>
                    <a:pt x="0" y="0"/>
                  </a:lnTo>
                  <a:lnTo>
                    <a:pt x="0" y="1138428"/>
                  </a:lnTo>
                  <a:close/>
                </a:path>
              </a:pathLst>
            </a:custGeom>
            <a:ln w="38100">
              <a:solidFill>
                <a:srgbClr val="2E528F"/>
              </a:solidFill>
            </a:ln>
          </p:spPr>
          <p:txBody>
            <a:bodyPr wrap="square" lIns="0" tIns="0" rIns="0" bIns="0" rtlCol="0"/>
            <a:lstStyle/>
            <a:p>
              <a:endParaRPr/>
            </a:p>
          </p:txBody>
        </p:sp>
        <p:sp>
          <p:nvSpPr>
            <p:cNvPr id="17" name="object 17"/>
            <p:cNvSpPr/>
            <p:nvPr/>
          </p:nvSpPr>
          <p:spPr>
            <a:xfrm>
              <a:off x="1034796" y="3517391"/>
              <a:ext cx="1033780" cy="512445"/>
            </a:xfrm>
            <a:custGeom>
              <a:avLst/>
              <a:gdLst/>
              <a:ahLst/>
              <a:cxnLst/>
              <a:rect l="l" t="t" r="r" b="b"/>
              <a:pathLst>
                <a:path w="1033780" h="512445">
                  <a:moveTo>
                    <a:pt x="1033272" y="0"/>
                  </a:moveTo>
                  <a:lnTo>
                    <a:pt x="0" y="0"/>
                  </a:lnTo>
                  <a:lnTo>
                    <a:pt x="0" y="512064"/>
                  </a:lnTo>
                  <a:lnTo>
                    <a:pt x="1033272" y="512064"/>
                  </a:lnTo>
                  <a:lnTo>
                    <a:pt x="1033272" y="0"/>
                  </a:lnTo>
                  <a:close/>
                </a:path>
              </a:pathLst>
            </a:custGeom>
            <a:solidFill>
              <a:srgbClr val="4471C4"/>
            </a:solidFill>
          </p:spPr>
          <p:txBody>
            <a:bodyPr wrap="square" lIns="0" tIns="0" rIns="0" bIns="0" rtlCol="0"/>
            <a:lstStyle/>
            <a:p>
              <a:endParaRPr/>
            </a:p>
          </p:txBody>
        </p:sp>
        <p:sp>
          <p:nvSpPr>
            <p:cNvPr id="18" name="object 18"/>
            <p:cNvSpPr/>
            <p:nvPr/>
          </p:nvSpPr>
          <p:spPr>
            <a:xfrm>
              <a:off x="1034796" y="3517391"/>
              <a:ext cx="1033780" cy="512445"/>
            </a:xfrm>
            <a:custGeom>
              <a:avLst/>
              <a:gdLst/>
              <a:ahLst/>
              <a:cxnLst/>
              <a:rect l="l" t="t" r="r" b="b"/>
              <a:pathLst>
                <a:path w="1033780" h="512445">
                  <a:moveTo>
                    <a:pt x="0" y="512064"/>
                  </a:moveTo>
                  <a:lnTo>
                    <a:pt x="1033272" y="512064"/>
                  </a:lnTo>
                  <a:lnTo>
                    <a:pt x="1033272" y="0"/>
                  </a:lnTo>
                  <a:lnTo>
                    <a:pt x="0" y="0"/>
                  </a:lnTo>
                  <a:lnTo>
                    <a:pt x="0" y="512064"/>
                  </a:lnTo>
                  <a:close/>
                </a:path>
              </a:pathLst>
            </a:custGeom>
            <a:ln w="12699">
              <a:solidFill>
                <a:srgbClr val="2E528F"/>
              </a:solidFill>
            </a:ln>
          </p:spPr>
          <p:txBody>
            <a:bodyPr wrap="square" lIns="0" tIns="0" rIns="0" bIns="0" rtlCol="0"/>
            <a:lstStyle/>
            <a:p>
              <a:endParaRPr/>
            </a:p>
          </p:txBody>
        </p:sp>
      </p:grpSp>
      <p:sp>
        <p:nvSpPr>
          <p:cNvPr id="19" name="object 19"/>
          <p:cNvSpPr txBox="1"/>
          <p:nvPr/>
        </p:nvSpPr>
        <p:spPr>
          <a:xfrm>
            <a:off x="1079093" y="3478148"/>
            <a:ext cx="822325"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Memory </a:t>
            </a:r>
            <a:r>
              <a:rPr sz="1800" spc="-20" dirty="0">
                <a:solidFill>
                  <a:srgbClr val="FFFFFF"/>
                </a:solidFill>
                <a:latin typeface="Calibri"/>
                <a:cs typeface="Calibri"/>
              </a:rPr>
              <a:t>Unit</a:t>
            </a:r>
            <a:endParaRPr sz="1800">
              <a:latin typeface="Calibri"/>
              <a:cs typeface="Calibri"/>
            </a:endParaRPr>
          </a:p>
        </p:txBody>
      </p:sp>
      <p:grpSp>
        <p:nvGrpSpPr>
          <p:cNvPr id="20" name="object 20"/>
          <p:cNvGrpSpPr/>
          <p:nvPr/>
        </p:nvGrpSpPr>
        <p:grpSpPr>
          <a:xfrm>
            <a:off x="530351" y="1836420"/>
            <a:ext cx="2042160" cy="3641090"/>
            <a:chOff x="530351" y="1836420"/>
            <a:chExt cx="2042160" cy="3641090"/>
          </a:xfrm>
        </p:grpSpPr>
        <p:sp>
          <p:nvSpPr>
            <p:cNvPr id="21" name="object 21"/>
            <p:cNvSpPr/>
            <p:nvPr/>
          </p:nvSpPr>
          <p:spPr>
            <a:xfrm>
              <a:off x="549401" y="1855470"/>
              <a:ext cx="2004060" cy="3602990"/>
            </a:xfrm>
            <a:custGeom>
              <a:avLst/>
              <a:gdLst/>
              <a:ahLst/>
              <a:cxnLst/>
              <a:rect l="l" t="t" r="r" b="b"/>
              <a:pathLst>
                <a:path w="2004060" h="3602990">
                  <a:moveTo>
                    <a:pt x="0" y="3602735"/>
                  </a:moveTo>
                  <a:lnTo>
                    <a:pt x="2004060" y="3602735"/>
                  </a:lnTo>
                  <a:lnTo>
                    <a:pt x="2004060" y="0"/>
                  </a:lnTo>
                  <a:lnTo>
                    <a:pt x="0" y="0"/>
                  </a:lnTo>
                  <a:lnTo>
                    <a:pt x="0" y="3602735"/>
                  </a:lnTo>
                  <a:close/>
                </a:path>
              </a:pathLst>
            </a:custGeom>
            <a:ln w="38100">
              <a:solidFill>
                <a:srgbClr val="2E528F"/>
              </a:solidFill>
            </a:ln>
          </p:spPr>
          <p:txBody>
            <a:bodyPr wrap="square" lIns="0" tIns="0" rIns="0" bIns="0" rtlCol="0"/>
            <a:lstStyle/>
            <a:p>
              <a:endParaRPr/>
            </a:p>
          </p:txBody>
        </p:sp>
        <p:sp>
          <p:nvSpPr>
            <p:cNvPr id="22" name="object 22"/>
            <p:cNvSpPr/>
            <p:nvPr/>
          </p:nvSpPr>
          <p:spPr>
            <a:xfrm>
              <a:off x="2084831" y="3744468"/>
              <a:ext cx="367030" cy="76200"/>
            </a:xfrm>
            <a:custGeom>
              <a:avLst/>
              <a:gdLst/>
              <a:ahLst/>
              <a:cxnLst/>
              <a:rect l="l" t="t" r="r" b="b"/>
              <a:pathLst>
                <a:path w="367030" h="76200">
                  <a:moveTo>
                    <a:pt x="290830" y="0"/>
                  </a:moveTo>
                  <a:lnTo>
                    <a:pt x="290830" y="76199"/>
                  </a:lnTo>
                  <a:lnTo>
                    <a:pt x="354330" y="44449"/>
                  </a:lnTo>
                  <a:lnTo>
                    <a:pt x="303530" y="44449"/>
                  </a:lnTo>
                  <a:lnTo>
                    <a:pt x="303530" y="31749"/>
                  </a:lnTo>
                  <a:lnTo>
                    <a:pt x="354330" y="31749"/>
                  </a:lnTo>
                  <a:lnTo>
                    <a:pt x="290830" y="0"/>
                  </a:lnTo>
                  <a:close/>
                </a:path>
                <a:path w="367030" h="76200">
                  <a:moveTo>
                    <a:pt x="290830" y="31749"/>
                  </a:moveTo>
                  <a:lnTo>
                    <a:pt x="0" y="31749"/>
                  </a:lnTo>
                  <a:lnTo>
                    <a:pt x="0" y="44449"/>
                  </a:lnTo>
                  <a:lnTo>
                    <a:pt x="290830" y="44449"/>
                  </a:lnTo>
                  <a:lnTo>
                    <a:pt x="290830" y="31749"/>
                  </a:lnTo>
                  <a:close/>
                </a:path>
                <a:path w="367030" h="76200">
                  <a:moveTo>
                    <a:pt x="354330" y="31749"/>
                  </a:moveTo>
                  <a:lnTo>
                    <a:pt x="303530" y="31749"/>
                  </a:lnTo>
                  <a:lnTo>
                    <a:pt x="303530" y="44449"/>
                  </a:lnTo>
                  <a:lnTo>
                    <a:pt x="354330" y="44449"/>
                  </a:lnTo>
                  <a:lnTo>
                    <a:pt x="367030" y="38099"/>
                  </a:lnTo>
                  <a:lnTo>
                    <a:pt x="354330" y="31749"/>
                  </a:lnTo>
                  <a:close/>
                </a:path>
              </a:pathLst>
            </a:custGeom>
            <a:solidFill>
              <a:srgbClr val="4471C4"/>
            </a:solidFill>
          </p:spPr>
          <p:txBody>
            <a:bodyPr wrap="square" lIns="0" tIns="0" rIns="0" bIns="0" rtlCol="0"/>
            <a:lstStyle/>
            <a:p>
              <a:endParaRPr/>
            </a:p>
          </p:txBody>
        </p:sp>
      </p:grpSp>
      <p:sp>
        <p:nvSpPr>
          <p:cNvPr id="23" name="object 23"/>
          <p:cNvSpPr txBox="1"/>
          <p:nvPr/>
        </p:nvSpPr>
        <p:spPr>
          <a:xfrm>
            <a:off x="2083054" y="3372992"/>
            <a:ext cx="436880" cy="391160"/>
          </a:xfrm>
          <a:prstGeom prst="rect">
            <a:avLst/>
          </a:prstGeom>
        </p:spPr>
        <p:txBody>
          <a:bodyPr vert="horz" wrap="square" lIns="0" tIns="12700" rIns="0" bIns="0" rtlCol="0">
            <a:spAutoFit/>
          </a:bodyPr>
          <a:lstStyle/>
          <a:p>
            <a:pPr marL="12700" marR="5080">
              <a:lnSpc>
                <a:spcPct val="100000"/>
              </a:lnSpc>
              <a:spcBef>
                <a:spcPts val="100"/>
              </a:spcBef>
            </a:pPr>
            <a:r>
              <a:rPr sz="1200" b="1" spc="-20" dirty="0">
                <a:latin typeface="Calibri"/>
                <a:cs typeface="Calibri"/>
              </a:rPr>
              <a:t>Read </a:t>
            </a:r>
            <a:r>
              <a:rPr sz="1200" b="1" dirty="0">
                <a:latin typeface="Calibri"/>
                <a:cs typeface="Calibri"/>
              </a:rPr>
              <a:t>Data</a:t>
            </a:r>
            <a:r>
              <a:rPr sz="1200" b="1" spc="-35" dirty="0">
                <a:latin typeface="Calibri"/>
                <a:cs typeface="Calibri"/>
              </a:rPr>
              <a:t> </a:t>
            </a:r>
            <a:r>
              <a:rPr sz="1200" b="1" spc="-50" dirty="0">
                <a:latin typeface="Calibri"/>
                <a:cs typeface="Calibri"/>
              </a:rPr>
              <a:t>C</a:t>
            </a:r>
            <a:endParaRPr sz="1200">
              <a:latin typeface="Calibri"/>
              <a:cs typeface="Calibri"/>
            </a:endParaRPr>
          </a:p>
        </p:txBody>
      </p:sp>
      <p:sp>
        <p:nvSpPr>
          <p:cNvPr id="24" name="object 24"/>
          <p:cNvSpPr txBox="1"/>
          <p:nvPr/>
        </p:nvSpPr>
        <p:spPr>
          <a:xfrm>
            <a:off x="604215" y="3499866"/>
            <a:ext cx="398145" cy="757555"/>
          </a:xfrm>
          <a:prstGeom prst="rect">
            <a:avLst/>
          </a:prstGeom>
        </p:spPr>
        <p:txBody>
          <a:bodyPr vert="horz" wrap="square" lIns="0" tIns="12700" rIns="0" bIns="0" rtlCol="0">
            <a:spAutoFit/>
          </a:bodyPr>
          <a:lstStyle/>
          <a:p>
            <a:pPr marL="12700" marR="5080">
              <a:lnSpc>
                <a:spcPct val="100000"/>
              </a:lnSpc>
              <a:spcBef>
                <a:spcPts val="100"/>
              </a:spcBef>
            </a:pPr>
            <a:r>
              <a:rPr sz="1200" spc="-10" dirty="0">
                <a:latin typeface="Calibri"/>
                <a:cs typeface="Calibri"/>
              </a:rPr>
              <a:t>Cont. Sigs.: </a:t>
            </a:r>
            <a:r>
              <a:rPr sz="1200" spc="-25" dirty="0">
                <a:latin typeface="Calibri"/>
                <a:cs typeface="Calibri"/>
              </a:rPr>
              <a:t>Op. </a:t>
            </a:r>
            <a:r>
              <a:rPr sz="1200" spc="-10" dirty="0">
                <a:latin typeface="Calibri"/>
                <a:cs typeface="Calibri"/>
              </a:rPr>
              <a:t>Select</a:t>
            </a:r>
            <a:endParaRPr sz="1200">
              <a:latin typeface="Calibri"/>
              <a:cs typeface="Calibri"/>
            </a:endParaRPr>
          </a:p>
        </p:txBody>
      </p:sp>
      <p:sp>
        <p:nvSpPr>
          <p:cNvPr id="25" name="object 25"/>
          <p:cNvSpPr txBox="1"/>
          <p:nvPr/>
        </p:nvSpPr>
        <p:spPr>
          <a:xfrm>
            <a:off x="604215" y="4231640"/>
            <a:ext cx="44577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alibri"/>
                <a:cs typeface="Calibri"/>
              </a:rPr>
              <a:t>[Ld/St]</a:t>
            </a:r>
            <a:endParaRPr sz="1200">
              <a:latin typeface="Calibri"/>
              <a:cs typeface="Calibri"/>
            </a:endParaRPr>
          </a:p>
        </p:txBody>
      </p:sp>
      <p:sp>
        <p:nvSpPr>
          <p:cNvPr id="26" name="object 26"/>
          <p:cNvSpPr txBox="1"/>
          <p:nvPr/>
        </p:nvSpPr>
        <p:spPr>
          <a:xfrm>
            <a:off x="582879" y="5174437"/>
            <a:ext cx="840740" cy="300355"/>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Memory</a:t>
            </a:r>
            <a:endParaRPr sz="1800">
              <a:latin typeface="Calibri"/>
              <a:cs typeface="Calibri"/>
            </a:endParaRPr>
          </a:p>
        </p:txBody>
      </p:sp>
      <p:sp>
        <p:nvSpPr>
          <p:cNvPr id="27" name="object 27"/>
          <p:cNvSpPr txBox="1"/>
          <p:nvPr/>
        </p:nvSpPr>
        <p:spPr>
          <a:xfrm>
            <a:off x="1036624" y="3148583"/>
            <a:ext cx="307975" cy="152400"/>
          </a:xfrm>
          <a:prstGeom prst="rect">
            <a:avLst/>
          </a:prstGeom>
        </p:spPr>
        <p:txBody>
          <a:bodyPr vert="horz" wrap="square" lIns="0" tIns="0" rIns="0" bIns="0" rtlCol="0">
            <a:spAutoFit/>
          </a:bodyPr>
          <a:lstStyle/>
          <a:p>
            <a:pPr>
              <a:lnSpc>
                <a:spcPts val="1140"/>
              </a:lnSpc>
            </a:pPr>
            <a:r>
              <a:rPr sz="1200" spc="-25" dirty="0">
                <a:solidFill>
                  <a:srgbClr val="FFFFFF"/>
                </a:solidFill>
                <a:latin typeface="Calibri"/>
                <a:cs typeface="Calibri"/>
              </a:rPr>
              <a:t>MUX</a:t>
            </a:r>
            <a:endParaRPr sz="1200">
              <a:latin typeface="Calibri"/>
              <a:cs typeface="Calibri"/>
            </a:endParaRPr>
          </a:p>
        </p:txBody>
      </p:sp>
      <p:grpSp>
        <p:nvGrpSpPr>
          <p:cNvPr id="28" name="object 28"/>
          <p:cNvGrpSpPr/>
          <p:nvPr/>
        </p:nvGrpSpPr>
        <p:grpSpPr>
          <a:xfrm>
            <a:off x="930528" y="2497708"/>
            <a:ext cx="424815" cy="1036955"/>
            <a:chOff x="930528" y="2497708"/>
            <a:chExt cx="424815" cy="1036955"/>
          </a:xfrm>
        </p:grpSpPr>
        <p:sp>
          <p:nvSpPr>
            <p:cNvPr id="29" name="object 29"/>
            <p:cNvSpPr/>
            <p:nvPr/>
          </p:nvSpPr>
          <p:spPr>
            <a:xfrm>
              <a:off x="930529" y="2497708"/>
              <a:ext cx="424815" cy="576580"/>
            </a:xfrm>
            <a:custGeom>
              <a:avLst/>
              <a:gdLst/>
              <a:ahLst/>
              <a:cxnLst/>
              <a:rect l="l" t="t" r="r" b="b"/>
              <a:pathLst>
                <a:path w="424815" h="576580">
                  <a:moveTo>
                    <a:pt x="76187" y="499745"/>
                  </a:moveTo>
                  <a:lnTo>
                    <a:pt x="44437" y="500075"/>
                  </a:lnTo>
                  <a:lnTo>
                    <a:pt x="38989" y="6096"/>
                  </a:lnTo>
                  <a:lnTo>
                    <a:pt x="26289" y="6350"/>
                  </a:lnTo>
                  <a:lnTo>
                    <a:pt x="31724" y="500202"/>
                  </a:lnTo>
                  <a:lnTo>
                    <a:pt x="0" y="500507"/>
                  </a:lnTo>
                  <a:lnTo>
                    <a:pt x="38938" y="576326"/>
                  </a:lnTo>
                  <a:lnTo>
                    <a:pt x="69761" y="512953"/>
                  </a:lnTo>
                  <a:lnTo>
                    <a:pt x="76187" y="499745"/>
                  </a:lnTo>
                  <a:close/>
                </a:path>
                <a:path w="424815" h="576580">
                  <a:moveTo>
                    <a:pt x="260591" y="493649"/>
                  </a:moveTo>
                  <a:lnTo>
                    <a:pt x="228841" y="493979"/>
                  </a:lnTo>
                  <a:lnTo>
                    <a:pt x="223393" y="0"/>
                  </a:lnTo>
                  <a:lnTo>
                    <a:pt x="210693" y="254"/>
                  </a:lnTo>
                  <a:lnTo>
                    <a:pt x="216128" y="494106"/>
                  </a:lnTo>
                  <a:lnTo>
                    <a:pt x="184404" y="494411"/>
                  </a:lnTo>
                  <a:lnTo>
                    <a:pt x="223342" y="570230"/>
                  </a:lnTo>
                  <a:lnTo>
                    <a:pt x="254165" y="506857"/>
                  </a:lnTo>
                  <a:lnTo>
                    <a:pt x="260426" y="493979"/>
                  </a:lnTo>
                  <a:lnTo>
                    <a:pt x="260591" y="493649"/>
                  </a:lnTo>
                  <a:close/>
                </a:path>
                <a:path w="424815" h="576580">
                  <a:moveTo>
                    <a:pt x="424307" y="493268"/>
                  </a:moveTo>
                  <a:lnTo>
                    <a:pt x="392557" y="493268"/>
                  </a:lnTo>
                  <a:lnTo>
                    <a:pt x="392557" y="126619"/>
                  </a:lnTo>
                  <a:lnTo>
                    <a:pt x="379857" y="126619"/>
                  </a:lnTo>
                  <a:lnTo>
                    <a:pt x="379857" y="493268"/>
                  </a:lnTo>
                  <a:lnTo>
                    <a:pt x="348107" y="493268"/>
                  </a:lnTo>
                  <a:lnTo>
                    <a:pt x="386207" y="569468"/>
                  </a:lnTo>
                  <a:lnTo>
                    <a:pt x="417957" y="505968"/>
                  </a:lnTo>
                  <a:lnTo>
                    <a:pt x="424307" y="493268"/>
                  </a:lnTo>
                  <a:close/>
                </a:path>
              </a:pathLst>
            </a:custGeom>
            <a:solidFill>
              <a:srgbClr val="4471C4"/>
            </a:solidFill>
          </p:spPr>
          <p:txBody>
            <a:bodyPr wrap="square" lIns="0" tIns="0" rIns="0" bIns="0" rtlCol="0"/>
            <a:lstStyle/>
            <a:p>
              <a:endParaRPr/>
            </a:p>
          </p:txBody>
        </p:sp>
        <p:pic>
          <p:nvPicPr>
            <p:cNvPr id="30" name="object 30"/>
            <p:cNvPicPr/>
            <p:nvPr/>
          </p:nvPicPr>
          <p:blipFill>
            <a:blip r:embed="rId2" cstate="print"/>
            <a:stretch>
              <a:fillRect/>
            </a:stretch>
          </p:blipFill>
          <p:spPr>
            <a:xfrm>
              <a:off x="1201305" y="3312159"/>
              <a:ext cx="75298" cy="222503"/>
            </a:xfrm>
            <a:prstGeom prst="rect">
              <a:avLst/>
            </a:prstGeom>
          </p:spPr>
        </p:pic>
        <p:sp>
          <p:nvSpPr>
            <p:cNvPr id="31" name="object 31"/>
            <p:cNvSpPr/>
            <p:nvPr/>
          </p:nvSpPr>
          <p:spPr>
            <a:xfrm>
              <a:off x="1223771" y="2645663"/>
              <a:ext cx="94615" cy="119380"/>
            </a:xfrm>
            <a:custGeom>
              <a:avLst/>
              <a:gdLst/>
              <a:ahLst/>
              <a:cxnLst/>
              <a:rect l="l" t="t" r="r" b="b"/>
              <a:pathLst>
                <a:path w="94615" h="119380">
                  <a:moveTo>
                    <a:pt x="94487" y="0"/>
                  </a:moveTo>
                  <a:lnTo>
                    <a:pt x="0" y="0"/>
                  </a:lnTo>
                  <a:lnTo>
                    <a:pt x="0" y="118872"/>
                  </a:lnTo>
                  <a:lnTo>
                    <a:pt x="94487" y="118872"/>
                  </a:lnTo>
                  <a:lnTo>
                    <a:pt x="94487" y="0"/>
                  </a:lnTo>
                  <a:close/>
                </a:path>
              </a:pathLst>
            </a:custGeom>
            <a:solidFill>
              <a:srgbClr val="FFFFFF"/>
            </a:solidFill>
          </p:spPr>
          <p:txBody>
            <a:bodyPr wrap="square" lIns="0" tIns="0" rIns="0" bIns="0" rtlCol="0"/>
            <a:lstStyle/>
            <a:p>
              <a:endParaRPr/>
            </a:p>
          </p:txBody>
        </p:sp>
        <p:sp>
          <p:nvSpPr>
            <p:cNvPr id="32" name="object 32"/>
            <p:cNvSpPr/>
            <p:nvPr/>
          </p:nvSpPr>
          <p:spPr>
            <a:xfrm>
              <a:off x="1223771" y="2645663"/>
              <a:ext cx="94615" cy="119380"/>
            </a:xfrm>
            <a:custGeom>
              <a:avLst/>
              <a:gdLst/>
              <a:ahLst/>
              <a:cxnLst/>
              <a:rect l="l" t="t" r="r" b="b"/>
              <a:pathLst>
                <a:path w="94615" h="119380">
                  <a:moveTo>
                    <a:pt x="0" y="118872"/>
                  </a:moveTo>
                  <a:lnTo>
                    <a:pt x="94487" y="118872"/>
                  </a:lnTo>
                  <a:lnTo>
                    <a:pt x="94487" y="0"/>
                  </a:lnTo>
                  <a:lnTo>
                    <a:pt x="0" y="0"/>
                  </a:lnTo>
                  <a:lnTo>
                    <a:pt x="0" y="118872"/>
                  </a:lnTo>
                  <a:close/>
                </a:path>
              </a:pathLst>
            </a:custGeom>
            <a:ln w="12700">
              <a:solidFill>
                <a:srgbClr val="FFFFFF"/>
              </a:solidFill>
            </a:ln>
          </p:spPr>
          <p:txBody>
            <a:bodyPr wrap="square" lIns="0" tIns="0" rIns="0" bIns="0" rtlCol="0"/>
            <a:lstStyle/>
            <a:p>
              <a:endParaRPr/>
            </a:p>
          </p:txBody>
        </p:sp>
      </p:grpSp>
      <p:sp>
        <p:nvSpPr>
          <p:cNvPr id="33" name="object 33"/>
          <p:cNvSpPr txBox="1"/>
          <p:nvPr/>
        </p:nvSpPr>
        <p:spPr>
          <a:xfrm>
            <a:off x="998982" y="3072383"/>
            <a:ext cx="436880" cy="254635"/>
          </a:xfrm>
          <a:prstGeom prst="rect">
            <a:avLst/>
          </a:prstGeom>
          <a:solidFill>
            <a:srgbClr val="4471C4"/>
          </a:solidFill>
          <a:ln w="12700">
            <a:solidFill>
              <a:srgbClr val="2E528F"/>
            </a:solidFill>
          </a:ln>
        </p:spPr>
        <p:txBody>
          <a:bodyPr vert="horz" wrap="square" lIns="0" tIns="38100" rIns="0" bIns="0" rtlCol="0">
            <a:spAutoFit/>
          </a:bodyPr>
          <a:lstStyle/>
          <a:p>
            <a:pPr marL="36830">
              <a:lnSpc>
                <a:spcPct val="100000"/>
              </a:lnSpc>
              <a:spcBef>
                <a:spcPts val="300"/>
              </a:spcBef>
            </a:pPr>
            <a:r>
              <a:rPr sz="1200" spc="-25" dirty="0">
                <a:solidFill>
                  <a:srgbClr val="FFFFFF"/>
                </a:solidFill>
                <a:latin typeface="Calibri"/>
                <a:cs typeface="Calibri"/>
              </a:rPr>
              <a:t>MUX</a:t>
            </a:r>
            <a:endParaRPr sz="1200">
              <a:latin typeface="Calibri"/>
              <a:cs typeface="Calibri"/>
            </a:endParaRPr>
          </a:p>
        </p:txBody>
      </p:sp>
      <p:sp>
        <p:nvSpPr>
          <p:cNvPr id="34" name="object 34"/>
          <p:cNvSpPr/>
          <p:nvPr/>
        </p:nvSpPr>
        <p:spPr>
          <a:xfrm>
            <a:off x="929005" y="2497708"/>
            <a:ext cx="262255" cy="576580"/>
          </a:xfrm>
          <a:custGeom>
            <a:avLst/>
            <a:gdLst/>
            <a:ahLst/>
            <a:cxnLst/>
            <a:rect l="l" t="t" r="r" b="b"/>
            <a:pathLst>
              <a:path w="262255" h="576580">
                <a:moveTo>
                  <a:pt x="76187" y="499745"/>
                </a:moveTo>
                <a:lnTo>
                  <a:pt x="44437" y="500075"/>
                </a:lnTo>
                <a:lnTo>
                  <a:pt x="38989" y="6096"/>
                </a:lnTo>
                <a:lnTo>
                  <a:pt x="26289" y="6350"/>
                </a:lnTo>
                <a:lnTo>
                  <a:pt x="31724" y="500202"/>
                </a:lnTo>
                <a:lnTo>
                  <a:pt x="0" y="500507"/>
                </a:lnTo>
                <a:lnTo>
                  <a:pt x="38938" y="576326"/>
                </a:lnTo>
                <a:lnTo>
                  <a:pt x="69761" y="512953"/>
                </a:lnTo>
                <a:lnTo>
                  <a:pt x="76187" y="499745"/>
                </a:lnTo>
                <a:close/>
              </a:path>
              <a:path w="262255" h="576580">
                <a:moveTo>
                  <a:pt x="262115" y="493649"/>
                </a:moveTo>
                <a:lnTo>
                  <a:pt x="230365" y="493979"/>
                </a:lnTo>
                <a:lnTo>
                  <a:pt x="224917" y="0"/>
                </a:lnTo>
                <a:lnTo>
                  <a:pt x="212217" y="254"/>
                </a:lnTo>
                <a:lnTo>
                  <a:pt x="217652" y="494106"/>
                </a:lnTo>
                <a:lnTo>
                  <a:pt x="185928" y="494411"/>
                </a:lnTo>
                <a:lnTo>
                  <a:pt x="224866" y="570230"/>
                </a:lnTo>
                <a:lnTo>
                  <a:pt x="255689" y="506857"/>
                </a:lnTo>
                <a:lnTo>
                  <a:pt x="261950" y="493979"/>
                </a:lnTo>
                <a:lnTo>
                  <a:pt x="262115" y="493649"/>
                </a:lnTo>
                <a:close/>
              </a:path>
            </a:pathLst>
          </a:custGeom>
          <a:solidFill>
            <a:srgbClr val="4471C4"/>
          </a:solidFill>
        </p:spPr>
        <p:txBody>
          <a:bodyPr wrap="square" lIns="0" tIns="0" rIns="0" bIns="0" rtlCol="0"/>
          <a:lstStyle/>
          <a:p>
            <a:endParaRPr/>
          </a:p>
        </p:txBody>
      </p:sp>
      <p:sp>
        <p:nvSpPr>
          <p:cNvPr id="35" name="object 35"/>
          <p:cNvSpPr txBox="1"/>
          <p:nvPr/>
        </p:nvSpPr>
        <p:spPr>
          <a:xfrm>
            <a:off x="828243" y="1935761"/>
            <a:ext cx="542290" cy="1099185"/>
          </a:xfrm>
          <a:prstGeom prst="rect">
            <a:avLst/>
          </a:prstGeom>
        </p:spPr>
        <p:txBody>
          <a:bodyPr vert="vert270" wrap="square" lIns="0" tIns="0" rIns="0" bIns="0" rtlCol="0">
            <a:spAutoFit/>
          </a:bodyPr>
          <a:lstStyle/>
          <a:p>
            <a:pPr marL="12700">
              <a:lnSpc>
                <a:spcPts val="1240"/>
              </a:lnSpc>
            </a:pPr>
            <a:r>
              <a:rPr sz="1200" b="1" dirty="0">
                <a:latin typeface="Calibri"/>
                <a:cs typeface="Calibri"/>
              </a:rPr>
              <a:t>WB/Mem</a:t>
            </a:r>
            <a:r>
              <a:rPr sz="1200" b="1" spc="-15" dirty="0">
                <a:latin typeface="Calibri"/>
                <a:cs typeface="Calibri"/>
              </a:rPr>
              <a:t> </a:t>
            </a:r>
            <a:r>
              <a:rPr sz="1200" b="1" spc="-25" dirty="0">
                <a:latin typeface="Calibri"/>
                <a:cs typeface="Calibri"/>
              </a:rPr>
              <a:t>Fwd</a:t>
            </a:r>
            <a:endParaRPr sz="1200">
              <a:latin typeface="Calibri"/>
              <a:cs typeface="Calibri"/>
            </a:endParaRPr>
          </a:p>
          <a:p>
            <a:pPr marL="56515" marR="5080" indent="-1905">
              <a:lnSpc>
                <a:spcPts val="1430"/>
              </a:lnSpc>
              <a:spcBef>
                <a:spcPts val="55"/>
              </a:spcBef>
            </a:pPr>
            <a:r>
              <a:rPr sz="1200" b="1" dirty="0">
                <a:latin typeface="Calibri"/>
                <a:cs typeface="Calibri"/>
              </a:rPr>
              <a:t>Mem/Mem</a:t>
            </a:r>
            <a:r>
              <a:rPr sz="1200" b="1" spc="-10" dirty="0">
                <a:latin typeface="Calibri"/>
                <a:cs typeface="Calibri"/>
              </a:rPr>
              <a:t> </a:t>
            </a:r>
            <a:r>
              <a:rPr sz="1200" b="1" spc="-25" dirty="0">
                <a:latin typeface="Calibri"/>
                <a:cs typeface="Calibri"/>
              </a:rPr>
              <a:t>Fwd </a:t>
            </a:r>
            <a:r>
              <a:rPr sz="1200" b="1" dirty="0">
                <a:latin typeface="Calibri"/>
                <a:cs typeface="Calibri"/>
              </a:rPr>
              <a:t>Addr</a:t>
            </a:r>
            <a:r>
              <a:rPr sz="1200" b="1" spc="-15" dirty="0">
                <a:latin typeface="Calibri"/>
                <a:cs typeface="Calibri"/>
              </a:rPr>
              <a:t> </a:t>
            </a:r>
            <a:r>
              <a:rPr sz="1200" b="1" dirty="0">
                <a:latin typeface="Calibri"/>
                <a:cs typeface="Calibri"/>
              </a:rPr>
              <a:t>Reg </a:t>
            </a:r>
            <a:r>
              <a:rPr sz="1200" b="1" spc="-50" dirty="0">
                <a:latin typeface="Calibri"/>
                <a:cs typeface="Calibri"/>
              </a:rPr>
              <a:t>A</a:t>
            </a:r>
            <a:endParaRPr sz="1200">
              <a:latin typeface="Calibri"/>
              <a:cs typeface="Calibri"/>
            </a:endParaRPr>
          </a:p>
        </p:txBody>
      </p:sp>
      <p:grpSp>
        <p:nvGrpSpPr>
          <p:cNvPr id="36" name="object 36"/>
          <p:cNvGrpSpPr/>
          <p:nvPr/>
        </p:nvGrpSpPr>
        <p:grpSpPr>
          <a:xfrm>
            <a:off x="1201305" y="2624327"/>
            <a:ext cx="962025" cy="910590"/>
            <a:chOff x="1201305" y="2624327"/>
            <a:chExt cx="962025" cy="910590"/>
          </a:xfrm>
        </p:grpSpPr>
        <p:sp>
          <p:nvSpPr>
            <p:cNvPr id="37" name="object 37"/>
            <p:cNvSpPr/>
            <p:nvPr/>
          </p:nvSpPr>
          <p:spPr>
            <a:xfrm>
              <a:off x="1278636" y="2624327"/>
              <a:ext cx="76200" cy="443230"/>
            </a:xfrm>
            <a:custGeom>
              <a:avLst/>
              <a:gdLst/>
              <a:ahLst/>
              <a:cxnLst/>
              <a:rect l="l" t="t" r="r" b="b"/>
              <a:pathLst>
                <a:path w="76200" h="443230">
                  <a:moveTo>
                    <a:pt x="31750" y="366649"/>
                  </a:moveTo>
                  <a:lnTo>
                    <a:pt x="0" y="366649"/>
                  </a:lnTo>
                  <a:lnTo>
                    <a:pt x="38100" y="442849"/>
                  </a:lnTo>
                  <a:lnTo>
                    <a:pt x="69850" y="379349"/>
                  </a:lnTo>
                  <a:lnTo>
                    <a:pt x="31750" y="379349"/>
                  </a:lnTo>
                  <a:lnTo>
                    <a:pt x="31750" y="366649"/>
                  </a:lnTo>
                  <a:close/>
                </a:path>
                <a:path w="76200" h="443230">
                  <a:moveTo>
                    <a:pt x="44450" y="0"/>
                  </a:moveTo>
                  <a:lnTo>
                    <a:pt x="31750" y="0"/>
                  </a:lnTo>
                  <a:lnTo>
                    <a:pt x="31750" y="379349"/>
                  </a:lnTo>
                  <a:lnTo>
                    <a:pt x="44450" y="379349"/>
                  </a:lnTo>
                  <a:lnTo>
                    <a:pt x="44450" y="0"/>
                  </a:lnTo>
                  <a:close/>
                </a:path>
                <a:path w="76200" h="443230">
                  <a:moveTo>
                    <a:pt x="76200" y="366649"/>
                  </a:moveTo>
                  <a:lnTo>
                    <a:pt x="44450" y="366649"/>
                  </a:lnTo>
                  <a:lnTo>
                    <a:pt x="44450" y="379349"/>
                  </a:lnTo>
                  <a:lnTo>
                    <a:pt x="69850" y="379349"/>
                  </a:lnTo>
                  <a:lnTo>
                    <a:pt x="76200" y="366649"/>
                  </a:lnTo>
                  <a:close/>
                </a:path>
              </a:pathLst>
            </a:custGeom>
            <a:solidFill>
              <a:srgbClr val="4471C4"/>
            </a:solidFill>
          </p:spPr>
          <p:txBody>
            <a:bodyPr wrap="square" lIns="0" tIns="0" rIns="0" bIns="0" rtlCol="0"/>
            <a:lstStyle/>
            <a:p>
              <a:endParaRPr/>
            </a:p>
          </p:txBody>
        </p:sp>
        <p:pic>
          <p:nvPicPr>
            <p:cNvPr id="38" name="object 38"/>
            <p:cNvPicPr/>
            <p:nvPr/>
          </p:nvPicPr>
          <p:blipFill>
            <a:blip r:embed="rId2" cstate="print"/>
            <a:stretch>
              <a:fillRect/>
            </a:stretch>
          </p:blipFill>
          <p:spPr>
            <a:xfrm>
              <a:off x="1201305" y="3312159"/>
              <a:ext cx="75298" cy="222503"/>
            </a:xfrm>
            <a:prstGeom prst="rect">
              <a:avLst/>
            </a:prstGeom>
          </p:spPr>
        </p:pic>
        <p:sp>
          <p:nvSpPr>
            <p:cNvPr id="39" name="object 39"/>
            <p:cNvSpPr/>
            <p:nvPr/>
          </p:nvSpPr>
          <p:spPr>
            <a:xfrm>
              <a:off x="1720596" y="3060191"/>
              <a:ext cx="436245" cy="254635"/>
            </a:xfrm>
            <a:custGeom>
              <a:avLst/>
              <a:gdLst/>
              <a:ahLst/>
              <a:cxnLst/>
              <a:rect l="l" t="t" r="r" b="b"/>
              <a:pathLst>
                <a:path w="436244" h="254635">
                  <a:moveTo>
                    <a:pt x="435863" y="0"/>
                  </a:moveTo>
                  <a:lnTo>
                    <a:pt x="0" y="0"/>
                  </a:lnTo>
                  <a:lnTo>
                    <a:pt x="0" y="254508"/>
                  </a:lnTo>
                  <a:lnTo>
                    <a:pt x="435863" y="254508"/>
                  </a:lnTo>
                  <a:lnTo>
                    <a:pt x="435863" y="0"/>
                  </a:lnTo>
                  <a:close/>
                </a:path>
              </a:pathLst>
            </a:custGeom>
            <a:solidFill>
              <a:srgbClr val="4471C4"/>
            </a:solidFill>
          </p:spPr>
          <p:txBody>
            <a:bodyPr wrap="square" lIns="0" tIns="0" rIns="0" bIns="0" rtlCol="0"/>
            <a:lstStyle/>
            <a:p>
              <a:endParaRPr/>
            </a:p>
          </p:txBody>
        </p:sp>
        <p:sp>
          <p:nvSpPr>
            <p:cNvPr id="40" name="object 40"/>
            <p:cNvSpPr/>
            <p:nvPr/>
          </p:nvSpPr>
          <p:spPr>
            <a:xfrm>
              <a:off x="1720596" y="3060191"/>
              <a:ext cx="436245" cy="254635"/>
            </a:xfrm>
            <a:custGeom>
              <a:avLst/>
              <a:gdLst/>
              <a:ahLst/>
              <a:cxnLst/>
              <a:rect l="l" t="t" r="r" b="b"/>
              <a:pathLst>
                <a:path w="436244" h="254635">
                  <a:moveTo>
                    <a:pt x="0" y="254508"/>
                  </a:moveTo>
                  <a:lnTo>
                    <a:pt x="435863" y="254508"/>
                  </a:lnTo>
                  <a:lnTo>
                    <a:pt x="435863" y="0"/>
                  </a:lnTo>
                  <a:lnTo>
                    <a:pt x="0" y="0"/>
                  </a:lnTo>
                  <a:lnTo>
                    <a:pt x="0" y="254508"/>
                  </a:lnTo>
                  <a:close/>
                </a:path>
              </a:pathLst>
            </a:custGeom>
            <a:ln w="12700">
              <a:solidFill>
                <a:srgbClr val="2E528F"/>
              </a:solidFill>
            </a:ln>
          </p:spPr>
          <p:txBody>
            <a:bodyPr wrap="square" lIns="0" tIns="0" rIns="0" bIns="0" rtlCol="0"/>
            <a:lstStyle/>
            <a:p>
              <a:endParaRPr/>
            </a:p>
          </p:txBody>
        </p:sp>
      </p:grpSp>
      <p:sp>
        <p:nvSpPr>
          <p:cNvPr id="41" name="object 41"/>
          <p:cNvSpPr txBox="1"/>
          <p:nvPr/>
        </p:nvSpPr>
        <p:spPr>
          <a:xfrm>
            <a:off x="1744726" y="3084398"/>
            <a:ext cx="333375"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MUX</a:t>
            </a:r>
            <a:endParaRPr sz="1200">
              <a:latin typeface="Calibri"/>
              <a:cs typeface="Calibri"/>
            </a:endParaRPr>
          </a:p>
        </p:txBody>
      </p:sp>
      <p:grpSp>
        <p:nvGrpSpPr>
          <p:cNvPr id="42" name="object 42"/>
          <p:cNvGrpSpPr/>
          <p:nvPr/>
        </p:nvGrpSpPr>
        <p:grpSpPr>
          <a:xfrm>
            <a:off x="1651380" y="2483992"/>
            <a:ext cx="424815" cy="1038860"/>
            <a:chOff x="1651380" y="2483992"/>
            <a:chExt cx="424815" cy="1038860"/>
          </a:xfrm>
        </p:grpSpPr>
        <p:sp>
          <p:nvSpPr>
            <p:cNvPr id="43" name="object 43"/>
            <p:cNvSpPr/>
            <p:nvPr/>
          </p:nvSpPr>
          <p:spPr>
            <a:xfrm>
              <a:off x="1651381" y="2483992"/>
              <a:ext cx="424815" cy="577850"/>
            </a:xfrm>
            <a:custGeom>
              <a:avLst/>
              <a:gdLst/>
              <a:ahLst/>
              <a:cxnLst/>
              <a:rect l="l" t="t" r="r" b="b"/>
              <a:pathLst>
                <a:path w="424814" h="577850">
                  <a:moveTo>
                    <a:pt x="76200" y="501269"/>
                  </a:moveTo>
                  <a:lnTo>
                    <a:pt x="44437" y="501599"/>
                  </a:lnTo>
                  <a:lnTo>
                    <a:pt x="38989" y="7620"/>
                  </a:lnTo>
                  <a:lnTo>
                    <a:pt x="26289" y="7874"/>
                  </a:lnTo>
                  <a:lnTo>
                    <a:pt x="31724" y="501726"/>
                  </a:lnTo>
                  <a:lnTo>
                    <a:pt x="0" y="502031"/>
                  </a:lnTo>
                  <a:lnTo>
                    <a:pt x="38989" y="577850"/>
                  </a:lnTo>
                  <a:lnTo>
                    <a:pt x="69773" y="514477"/>
                  </a:lnTo>
                  <a:lnTo>
                    <a:pt x="76200" y="501269"/>
                  </a:lnTo>
                  <a:close/>
                </a:path>
                <a:path w="424814" h="577850">
                  <a:moveTo>
                    <a:pt x="260604" y="493649"/>
                  </a:moveTo>
                  <a:lnTo>
                    <a:pt x="228841" y="493979"/>
                  </a:lnTo>
                  <a:lnTo>
                    <a:pt x="223393" y="0"/>
                  </a:lnTo>
                  <a:lnTo>
                    <a:pt x="210693" y="254"/>
                  </a:lnTo>
                  <a:lnTo>
                    <a:pt x="216128" y="494106"/>
                  </a:lnTo>
                  <a:lnTo>
                    <a:pt x="184404" y="494411"/>
                  </a:lnTo>
                  <a:lnTo>
                    <a:pt x="223393" y="570230"/>
                  </a:lnTo>
                  <a:lnTo>
                    <a:pt x="254177" y="506857"/>
                  </a:lnTo>
                  <a:lnTo>
                    <a:pt x="260604" y="493649"/>
                  </a:lnTo>
                  <a:close/>
                </a:path>
                <a:path w="424814" h="577850">
                  <a:moveTo>
                    <a:pt x="424307" y="494792"/>
                  </a:moveTo>
                  <a:lnTo>
                    <a:pt x="392557" y="494792"/>
                  </a:lnTo>
                  <a:lnTo>
                    <a:pt x="392557" y="128143"/>
                  </a:lnTo>
                  <a:lnTo>
                    <a:pt x="379857" y="128143"/>
                  </a:lnTo>
                  <a:lnTo>
                    <a:pt x="379857" y="494792"/>
                  </a:lnTo>
                  <a:lnTo>
                    <a:pt x="348107" y="494792"/>
                  </a:lnTo>
                  <a:lnTo>
                    <a:pt x="386207" y="570992"/>
                  </a:lnTo>
                  <a:lnTo>
                    <a:pt x="417957" y="507492"/>
                  </a:lnTo>
                  <a:lnTo>
                    <a:pt x="424307" y="494792"/>
                  </a:lnTo>
                  <a:close/>
                </a:path>
              </a:pathLst>
            </a:custGeom>
            <a:solidFill>
              <a:srgbClr val="4471C4"/>
            </a:solidFill>
          </p:spPr>
          <p:txBody>
            <a:bodyPr wrap="square" lIns="0" tIns="0" rIns="0" bIns="0" rtlCol="0"/>
            <a:lstStyle/>
            <a:p>
              <a:endParaRPr/>
            </a:p>
          </p:txBody>
        </p:sp>
        <p:pic>
          <p:nvPicPr>
            <p:cNvPr id="44" name="object 44"/>
            <p:cNvPicPr/>
            <p:nvPr/>
          </p:nvPicPr>
          <p:blipFill>
            <a:blip r:embed="rId3" cstate="print"/>
            <a:stretch>
              <a:fillRect/>
            </a:stretch>
          </p:blipFill>
          <p:spPr>
            <a:xfrm>
              <a:off x="1922144" y="3299967"/>
              <a:ext cx="75311" cy="222504"/>
            </a:xfrm>
            <a:prstGeom prst="rect">
              <a:avLst/>
            </a:prstGeom>
          </p:spPr>
        </p:pic>
      </p:grpSp>
      <p:sp>
        <p:nvSpPr>
          <p:cNvPr id="45" name="object 45"/>
          <p:cNvSpPr txBox="1"/>
          <p:nvPr/>
        </p:nvSpPr>
        <p:spPr>
          <a:xfrm>
            <a:off x="1549653" y="1965352"/>
            <a:ext cx="541655" cy="1057275"/>
          </a:xfrm>
          <a:prstGeom prst="rect">
            <a:avLst/>
          </a:prstGeom>
        </p:spPr>
        <p:txBody>
          <a:bodyPr vert="vert270" wrap="square" lIns="0" tIns="0" rIns="0" bIns="0" rtlCol="0">
            <a:spAutoFit/>
          </a:bodyPr>
          <a:lstStyle/>
          <a:p>
            <a:pPr marL="13335">
              <a:lnSpc>
                <a:spcPts val="1160"/>
              </a:lnSpc>
            </a:pPr>
            <a:r>
              <a:rPr sz="1200" b="1" dirty="0">
                <a:latin typeface="Calibri"/>
                <a:cs typeface="Calibri"/>
              </a:rPr>
              <a:t>WB/Mem</a:t>
            </a:r>
            <a:r>
              <a:rPr sz="1200" b="1" spc="-15" dirty="0">
                <a:latin typeface="Calibri"/>
                <a:cs typeface="Calibri"/>
              </a:rPr>
              <a:t> </a:t>
            </a:r>
            <a:r>
              <a:rPr sz="1200" b="1" spc="-25" dirty="0">
                <a:latin typeface="Calibri"/>
                <a:cs typeface="Calibri"/>
              </a:rPr>
              <a:t>Fwd</a:t>
            </a:r>
            <a:endParaRPr sz="1200">
              <a:latin typeface="Calibri"/>
              <a:cs typeface="Calibri"/>
            </a:endParaRPr>
          </a:p>
          <a:p>
            <a:pPr marL="12700">
              <a:lnSpc>
                <a:spcPts val="1360"/>
              </a:lnSpc>
            </a:pPr>
            <a:r>
              <a:rPr sz="1200" b="1" dirty="0">
                <a:latin typeface="Calibri"/>
                <a:cs typeface="Calibri"/>
              </a:rPr>
              <a:t>Mem/Mem</a:t>
            </a:r>
            <a:r>
              <a:rPr sz="1200" b="1" spc="-10" dirty="0">
                <a:latin typeface="Calibri"/>
                <a:cs typeface="Calibri"/>
              </a:rPr>
              <a:t> </a:t>
            </a:r>
            <a:r>
              <a:rPr sz="1200" b="1" spc="-25" dirty="0">
                <a:latin typeface="Calibri"/>
                <a:cs typeface="Calibri"/>
              </a:rPr>
              <a:t>Fwd</a:t>
            </a:r>
            <a:endParaRPr sz="1200">
              <a:latin typeface="Calibri"/>
              <a:cs typeface="Calibri"/>
            </a:endParaRPr>
          </a:p>
          <a:p>
            <a:pPr marL="56515">
              <a:lnSpc>
                <a:spcPct val="100000"/>
              </a:lnSpc>
              <a:spcBef>
                <a:spcPts val="140"/>
              </a:spcBef>
            </a:pPr>
            <a:r>
              <a:rPr sz="1200" b="1" dirty="0">
                <a:latin typeface="Calibri"/>
                <a:cs typeface="Calibri"/>
              </a:rPr>
              <a:t>Data</a:t>
            </a:r>
            <a:r>
              <a:rPr sz="1200" b="1" spc="-35" dirty="0">
                <a:latin typeface="Calibri"/>
                <a:cs typeface="Calibri"/>
              </a:rPr>
              <a:t> </a:t>
            </a:r>
            <a:r>
              <a:rPr sz="1200" b="1" dirty="0">
                <a:latin typeface="Calibri"/>
                <a:cs typeface="Calibri"/>
              </a:rPr>
              <a:t>Reg</a:t>
            </a:r>
            <a:r>
              <a:rPr sz="1200" b="1" spc="-30" dirty="0">
                <a:latin typeface="Calibri"/>
                <a:cs typeface="Calibri"/>
              </a:rPr>
              <a:t> </a:t>
            </a:r>
            <a:r>
              <a:rPr sz="1200" b="1" spc="-50" dirty="0">
                <a:latin typeface="Calibri"/>
                <a:cs typeface="Calibri"/>
              </a:rPr>
              <a:t>B</a:t>
            </a:r>
            <a:endParaRPr sz="1200">
              <a:latin typeface="Calibri"/>
              <a:cs typeface="Calibri"/>
            </a:endParaRPr>
          </a:p>
        </p:txBody>
      </p:sp>
      <p:grpSp>
        <p:nvGrpSpPr>
          <p:cNvPr id="46" name="object 46"/>
          <p:cNvGrpSpPr/>
          <p:nvPr/>
        </p:nvGrpSpPr>
        <p:grpSpPr>
          <a:xfrm>
            <a:off x="4666234" y="3732021"/>
            <a:ext cx="739775" cy="1711960"/>
            <a:chOff x="4666234" y="3732021"/>
            <a:chExt cx="739775" cy="1711960"/>
          </a:xfrm>
        </p:grpSpPr>
        <p:sp>
          <p:nvSpPr>
            <p:cNvPr id="47" name="object 47"/>
            <p:cNvSpPr/>
            <p:nvPr/>
          </p:nvSpPr>
          <p:spPr>
            <a:xfrm>
              <a:off x="4672584" y="3738371"/>
              <a:ext cx="727075" cy="1699260"/>
            </a:xfrm>
            <a:custGeom>
              <a:avLst/>
              <a:gdLst/>
              <a:ahLst/>
              <a:cxnLst/>
              <a:rect l="l" t="t" r="r" b="b"/>
              <a:pathLst>
                <a:path w="727075" h="1699260">
                  <a:moveTo>
                    <a:pt x="726948" y="0"/>
                  </a:moveTo>
                  <a:lnTo>
                    <a:pt x="0" y="0"/>
                  </a:lnTo>
                  <a:lnTo>
                    <a:pt x="0" y="1699259"/>
                  </a:lnTo>
                  <a:lnTo>
                    <a:pt x="726948" y="1699259"/>
                  </a:lnTo>
                  <a:lnTo>
                    <a:pt x="726948" y="0"/>
                  </a:lnTo>
                  <a:close/>
                </a:path>
              </a:pathLst>
            </a:custGeom>
            <a:solidFill>
              <a:srgbClr val="4471C4"/>
            </a:solidFill>
          </p:spPr>
          <p:txBody>
            <a:bodyPr wrap="square" lIns="0" tIns="0" rIns="0" bIns="0" rtlCol="0"/>
            <a:lstStyle/>
            <a:p>
              <a:endParaRPr/>
            </a:p>
          </p:txBody>
        </p:sp>
        <p:sp>
          <p:nvSpPr>
            <p:cNvPr id="48" name="object 48"/>
            <p:cNvSpPr/>
            <p:nvPr/>
          </p:nvSpPr>
          <p:spPr>
            <a:xfrm>
              <a:off x="4672584" y="3738371"/>
              <a:ext cx="727075" cy="1699260"/>
            </a:xfrm>
            <a:custGeom>
              <a:avLst/>
              <a:gdLst/>
              <a:ahLst/>
              <a:cxnLst/>
              <a:rect l="l" t="t" r="r" b="b"/>
              <a:pathLst>
                <a:path w="727075" h="1699260">
                  <a:moveTo>
                    <a:pt x="0" y="1699259"/>
                  </a:moveTo>
                  <a:lnTo>
                    <a:pt x="726948" y="1699259"/>
                  </a:lnTo>
                  <a:lnTo>
                    <a:pt x="726948" y="0"/>
                  </a:lnTo>
                  <a:lnTo>
                    <a:pt x="0" y="0"/>
                  </a:lnTo>
                  <a:lnTo>
                    <a:pt x="0" y="1699259"/>
                  </a:lnTo>
                  <a:close/>
                </a:path>
              </a:pathLst>
            </a:custGeom>
            <a:ln w="12700">
              <a:solidFill>
                <a:srgbClr val="2E528F"/>
              </a:solidFill>
            </a:ln>
          </p:spPr>
          <p:txBody>
            <a:bodyPr wrap="square" lIns="0" tIns="0" rIns="0" bIns="0" rtlCol="0"/>
            <a:lstStyle/>
            <a:p>
              <a:endParaRPr/>
            </a:p>
          </p:txBody>
        </p:sp>
      </p:grpSp>
      <p:sp>
        <p:nvSpPr>
          <p:cNvPr id="49" name="object 49"/>
          <p:cNvSpPr txBox="1"/>
          <p:nvPr/>
        </p:nvSpPr>
        <p:spPr>
          <a:xfrm>
            <a:off x="542036" y="5894933"/>
            <a:ext cx="6998970" cy="757555"/>
          </a:xfrm>
          <a:prstGeom prst="rect">
            <a:avLst/>
          </a:prstGeom>
        </p:spPr>
        <p:txBody>
          <a:bodyPr vert="horz" wrap="square" lIns="0" tIns="12700" rIns="0" bIns="0" rtlCol="0">
            <a:spAutoFit/>
          </a:bodyPr>
          <a:lstStyle/>
          <a:p>
            <a:pPr marL="12700">
              <a:lnSpc>
                <a:spcPct val="100000"/>
              </a:lnSpc>
              <a:spcBef>
                <a:spcPts val="100"/>
              </a:spcBef>
            </a:pPr>
            <a:r>
              <a:rPr sz="2400" b="1" spc="-10" dirty="0">
                <a:latin typeface="Calibri"/>
                <a:cs typeface="Calibri"/>
              </a:rPr>
              <a:t>Scratchpad</a:t>
            </a:r>
            <a:r>
              <a:rPr sz="2400" b="1" spc="-60" dirty="0">
                <a:latin typeface="Calibri"/>
                <a:cs typeface="Calibri"/>
              </a:rPr>
              <a:t> </a:t>
            </a:r>
            <a:r>
              <a:rPr sz="2400" b="1" dirty="0">
                <a:latin typeface="Calibri"/>
                <a:cs typeface="Calibri"/>
              </a:rPr>
              <a:t>Memory:</a:t>
            </a:r>
            <a:r>
              <a:rPr sz="2400" b="1" spc="-70" dirty="0">
                <a:latin typeface="Calibri"/>
                <a:cs typeface="Calibri"/>
              </a:rPr>
              <a:t> </a:t>
            </a:r>
            <a:r>
              <a:rPr sz="2400" b="1" dirty="0">
                <a:latin typeface="Calibri"/>
                <a:cs typeface="Calibri"/>
              </a:rPr>
              <a:t>Software</a:t>
            </a:r>
            <a:r>
              <a:rPr sz="2400" b="1" spc="-45" dirty="0">
                <a:latin typeface="Calibri"/>
                <a:cs typeface="Calibri"/>
              </a:rPr>
              <a:t> </a:t>
            </a:r>
            <a:r>
              <a:rPr sz="2400" b="1" dirty="0">
                <a:latin typeface="Calibri"/>
                <a:cs typeface="Calibri"/>
              </a:rPr>
              <a:t>controlled</a:t>
            </a:r>
            <a:r>
              <a:rPr sz="2400" b="1" spc="-65" dirty="0">
                <a:latin typeface="Calibri"/>
                <a:cs typeface="Calibri"/>
              </a:rPr>
              <a:t> </a:t>
            </a:r>
            <a:r>
              <a:rPr sz="2400" b="1" dirty="0">
                <a:latin typeface="Calibri"/>
                <a:cs typeface="Calibri"/>
              </a:rPr>
              <a:t>memory</a:t>
            </a:r>
            <a:r>
              <a:rPr sz="2400" b="1" spc="-65" dirty="0">
                <a:latin typeface="Calibri"/>
                <a:cs typeface="Calibri"/>
              </a:rPr>
              <a:t> </a:t>
            </a:r>
            <a:r>
              <a:rPr sz="2400" b="1" spc="-20" dirty="0">
                <a:latin typeface="Calibri"/>
                <a:cs typeface="Calibri"/>
              </a:rPr>
              <a:t>with</a:t>
            </a:r>
            <a:endParaRPr sz="2400">
              <a:latin typeface="Calibri"/>
              <a:cs typeface="Calibri"/>
            </a:endParaRPr>
          </a:p>
          <a:p>
            <a:pPr marL="12700">
              <a:lnSpc>
                <a:spcPct val="100000"/>
              </a:lnSpc>
              <a:spcBef>
                <a:spcPts val="5"/>
              </a:spcBef>
            </a:pPr>
            <a:r>
              <a:rPr sz="2400" b="1" dirty="0">
                <a:latin typeface="Calibri"/>
                <a:cs typeface="Calibri"/>
              </a:rPr>
              <a:t>explicit,</a:t>
            </a:r>
            <a:r>
              <a:rPr sz="2400" b="1" spc="-45" dirty="0">
                <a:latin typeface="Calibri"/>
                <a:cs typeface="Calibri"/>
              </a:rPr>
              <a:t> </a:t>
            </a:r>
            <a:r>
              <a:rPr sz="2400" b="1" spc="-25" dirty="0">
                <a:latin typeface="Calibri"/>
                <a:cs typeface="Calibri"/>
              </a:rPr>
              <a:t>scratch-</a:t>
            </a:r>
            <a:r>
              <a:rPr sz="2400" b="1" spc="-10" dirty="0">
                <a:latin typeface="Calibri"/>
                <a:cs typeface="Calibri"/>
              </a:rPr>
              <a:t>pad-</a:t>
            </a:r>
            <a:r>
              <a:rPr sz="2400" b="1" dirty="0">
                <a:latin typeface="Calibri"/>
                <a:cs typeface="Calibri"/>
              </a:rPr>
              <a:t>private</a:t>
            </a:r>
            <a:r>
              <a:rPr sz="2400" b="1" spc="-25" dirty="0">
                <a:latin typeface="Calibri"/>
                <a:cs typeface="Calibri"/>
              </a:rPr>
              <a:t> </a:t>
            </a:r>
            <a:r>
              <a:rPr sz="2400" b="1" dirty="0">
                <a:latin typeface="Calibri"/>
                <a:cs typeface="Calibri"/>
              </a:rPr>
              <a:t>physical</a:t>
            </a:r>
            <a:r>
              <a:rPr sz="2400" b="1" spc="-30" dirty="0">
                <a:latin typeface="Calibri"/>
                <a:cs typeface="Calibri"/>
              </a:rPr>
              <a:t> </a:t>
            </a:r>
            <a:r>
              <a:rPr sz="2400" b="1" dirty="0">
                <a:latin typeface="Calibri"/>
                <a:cs typeface="Calibri"/>
              </a:rPr>
              <a:t>memory</a:t>
            </a:r>
            <a:r>
              <a:rPr sz="2400" b="1" spc="-70" dirty="0">
                <a:latin typeface="Calibri"/>
                <a:cs typeface="Calibri"/>
              </a:rPr>
              <a:t> </a:t>
            </a:r>
            <a:r>
              <a:rPr sz="2400" b="1" spc="-10" dirty="0">
                <a:latin typeface="Calibri"/>
                <a:cs typeface="Calibri"/>
              </a:rPr>
              <a:t>space</a:t>
            </a:r>
            <a:endParaRPr sz="2400">
              <a:latin typeface="Calibri"/>
              <a:cs typeface="Calibri"/>
            </a:endParaRPr>
          </a:p>
        </p:txBody>
      </p:sp>
      <p:sp>
        <p:nvSpPr>
          <p:cNvPr id="50" name="object 50"/>
          <p:cNvSpPr txBox="1"/>
          <p:nvPr/>
        </p:nvSpPr>
        <p:spPr>
          <a:xfrm>
            <a:off x="4736719" y="5426455"/>
            <a:ext cx="58801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Cache</a:t>
            </a:r>
            <a:endParaRPr sz="1800">
              <a:latin typeface="Calibri"/>
              <a:cs typeface="Calibri"/>
            </a:endParaRPr>
          </a:p>
        </p:txBody>
      </p:sp>
      <p:grpSp>
        <p:nvGrpSpPr>
          <p:cNvPr id="51" name="object 51"/>
          <p:cNvGrpSpPr/>
          <p:nvPr/>
        </p:nvGrpSpPr>
        <p:grpSpPr>
          <a:xfrm>
            <a:off x="1530350" y="2585973"/>
            <a:ext cx="3545204" cy="1763395"/>
            <a:chOff x="1530350" y="2585973"/>
            <a:chExt cx="3545204" cy="1763395"/>
          </a:xfrm>
        </p:grpSpPr>
        <p:sp>
          <p:nvSpPr>
            <p:cNvPr id="52" name="object 52"/>
            <p:cNvSpPr/>
            <p:nvPr/>
          </p:nvSpPr>
          <p:spPr>
            <a:xfrm>
              <a:off x="2929127" y="2592323"/>
              <a:ext cx="1440180" cy="727075"/>
            </a:xfrm>
            <a:custGeom>
              <a:avLst/>
              <a:gdLst/>
              <a:ahLst/>
              <a:cxnLst/>
              <a:rect l="l" t="t" r="r" b="b"/>
              <a:pathLst>
                <a:path w="1440179" h="727075">
                  <a:moveTo>
                    <a:pt x="1440179" y="0"/>
                  </a:moveTo>
                  <a:lnTo>
                    <a:pt x="0" y="0"/>
                  </a:lnTo>
                  <a:lnTo>
                    <a:pt x="0" y="726948"/>
                  </a:lnTo>
                  <a:lnTo>
                    <a:pt x="1440179" y="726948"/>
                  </a:lnTo>
                  <a:lnTo>
                    <a:pt x="1440179" y="0"/>
                  </a:lnTo>
                  <a:close/>
                </a:path>
              </a:pathLst>
            </a:custGeom>
            <a:solidFill>
              <a:srgbClr val="4471C4"/>
            </a:solidFill>
          </p:spPr>
          <p:txBody>
            <a:bodyPr wrap="square" lIns="0" tIns="0" rIns="0" bIns="0" rtlCol="0"/>
            <a:lstStyle/>
            <a:p>
              <a:endParaRPr/>
            </a:p>
          </p:txBody>
        </p:sp>
        <p:sp>
          <p:nvSpPr>
            <p:cNvPr id="53" name="object 53"/>
            <p:cNvSpPr/>
            <p:nvPr/>
          </p:nvSpPr>
          <p:spPr>
            <a:xfrm>
              <a:off x="2929127" y="2592323"/>
              <a:ext cx="1440180" cy="727075"/>
            </a:xfrm>
            <a:custGeom>
              <a:avLst/>
              <a:gdLst/>
              <a:ahLst/>
              <a:cxnLst/>
              <a:rect l="l" t="t" r="r" b="b"/>
              <a:pathLst>
                <a:path w="1440179" h="727075">
                  <a:moveTo>
                    <a:pt x="0" y="726948"/>
                  </a:moveTo>
                  <a:lnTo>
                    <a:pt x="1440179" y="726948"/>
                  </a:lnTo>
                  <a:lnTo>
                    <a:pt x="1440179" y="0"/>
                  </a:lnTo>
                  <a:lnTo>
                    <a:pt x="0" y="0"/>
                  </a:lnTo>
                  <a:lnTo>
                    <a:pt x="0" y="726948"/>
                  </a:lnTo>
                  <a:close/>
                </a:path>
              </a:pathLst>
            </a:custGeom>
            <a:ln w="12700">
              <a:solidFill>
                <a:srgbClr val="2E528F"/>
              </a:solidFill>
            </a:ln>
          </p:spPr>
          <p:txBody>
            <a:bodyPr wrap="square" lIns="0" tIns="0" rIns="0" bIns="0" rtlCol="0"/>
            <a:lstStyle/>
            <a:p>
              <a:endParaRPr/>
            </a:p>
          </p:txBody>
        </p:sp>
        <p:sp>
          <p:nvSpPr>
            <p:cNvPr id="54" name="object 54"/>
            <p:cNvSpPr/>
            <p:nvPr/>
          </p:nvSpPr>
          <p:spPr>
            <a:xfrm>
              <a:off x="2924555" y="2595371"/>
              <a:ext cx="368935" cy="723900"/>
            </a:xfrm>
            <a:custGeom>
              <a:avLst/>
              <a:gdLst/>
              <a:ahLst/>
              <a:cxnLst/>
              <a:rect l="l" t="t" r="r" b="b"/>
              <a:pathLst>
                <a:path w="368935" h="723900">
                  <a:moveTo>
                    <a:pt x="368807" y="0"/>
                  </a:moveTo>
                  <a:lnTo>
                    <a:pt x="0" y="0"/>
                  </a:lnTo>
                  <a:lnTo>
                    <a:pt x="0" y="723900"/>
                  </a:lnTo>
                  <a:lnTo>
                    <a:pt x="368807" y="723900"/>
                  </a:lnTo>
                  <a:lnTo>
                    <a:pt x="368807" y="0"/>
                  </a:lnTo>
                  <a:close/>
                </a:path>
              </a:pathLst>
            </a:custGeom>
            <a:solidFill>
              <a:srgbClr val="4471C4"/>
            </a:solidFill>
          </p:spPr>
          <p:txBody>
            <a:bodyPr wrap="square" lIns="0" tIns="0" rIns="0" bIns="0" rtlCol="0"/>
            <a:lstStyle/>
            <a:p>
              <a:endParaRPr/>
            </a:p>
          </p:txBody>
        </p:sp>
        <p:sp>
          <p:nvSpPr>
            <p:cNvPr id="55" name="object 55"/>
            <p:cNvSpPr/>
            <p:nvPr/>
          </p:nvSpPr>
          <p:spPr>
            <a:xfrm>
              <a:off x="2924555" y="2592323"/>
              <a:ext cx="1103630" cy="727075"/>
            </a:xfrm>
            <a:custGeom>
              <a:avLst/>
              <a:gdLst/>
              <a:ahLst/>
              <a:cxnLst/>
              <a:rect l="l" t="t" r="r" b="b"/>
              <a:pathLst>
                <a:path w="1103629" h="727075">
                  <a:moveTo>
                    <a:pt x="0" y="726948"/>
                  </a:moveTo>
                  <a:lnTo>
                    <a:pt x="368807" y="726948"/>
                  </a:lnTo>
                  <a:lnTo>
                    <a:pt x="368807" y="3048"/>
                  </a:lnTo>
                  <a:lnTo>
                    <a:pt x="0" y="3048"/>
                  </a:lnTo>
                  <a:lnTo>
                    <a:pt x="0" y="726948"/>
                  </a:lnTo>
                  <a:close/>
                </a:path>
                <a:path w="1103629" h="727075">
                  <a:moveTo>
                    <a:pt x="365759" y="723900"/>
                  </a:moveTo>
                  <a:lnTo>
                    <a:pt x="734568" y="723900"/>
                  </a:lnTo>
                  <a:lnTo>
                    <a:pt x="734568" y="0"/>
                  </a:lnTo>
                  <a:lnTo>
                    <a:pt x="365759" y="0"/>
                  </a:lnTo>
                  <a:lnTo>
                    <a:pt x="365759" y="723900"/>
                  </a:lnTo>
                  <a:close/>
                </a:path>
                <a:path w="1103629" h="727075">
                  <a:moveTo>
                    <a:pt x="734568" y="726948"/>
                  </a:moveTo>
                  <a:lnTo>
                    <a:pt x="1103376" y="726948"/>
                  </a:lnTo>
                  <a:lnTo>
                    <a:pt x="1103376" y="3048"/>
                  </a:lnTo>
                  <a:lnTo>
                    <a:pt x="734568" y="3048"/>
                  </a:lnTo>
                  <a:lnTo>
                    <a:pt x="734568" y="726948"/>
                  </a:lnTo>
                  <a:close/>
                </a:path>
              </a:pathLst>
            </a:custGeom>
            <a:ln w="12700">
              <a:solidFill>
                <a:srgbClr val="2E528F"/>
              </a:solidFill>
            </a:ln>
          </p:spPr>
          <p:txBody>
            <a:bodyPr wrap="square" lIns="0" tIns="0" rIns="0" bIns="0" rtlCol="0"/>
            <a:lstStyle/>
            <a:p>
              <a:endParaRPr/>
            </a:p>
          </p:txBody>
        </p:sp>
        <p:sp>
          <p:nvSpPr>
            <p:cNvPr id="56" name="object 56"/>
            <p:cNvSpPr/>
            <p:nvPr/>
          </p:nvSpPr>
          <p:spPr>
            <a:xfrm>
              <a:off x="1530350" y="2948431"/>
              <a:ext cx="3545204" cy="1400810"/>
            </a:xfrm>
            <a:custGeom>
              <a:avLst/>
              <a:gdLst/>
              <a:ahLst/>
              <a:cxnLst/>
              <a:rect l="l" t="t" r="r" b="b"/>
              <a:pathLst>
                <a:path w="3545204" h="1400810">
                  <a:moveTo>
                    <a:pt x="25400" y="1159382"/>
                  </a:moveTo>
                  <a:lnTo>
                    <a:pt x="0" y="1159382"/>
                  </a:lnTo>
                  <a:lnTo>
                    <a:pt x="0" y="1400682"/>
                  </a:lnTo>
                  <a:lnTo>
                    <a:pt x="1236980" y="1400682"/>
                  </a:lnTo>
                  <a:lnTo>
                    <a:pt x="1236980" y="1387982"/>
                  </a:lnTo>
                  <a:lnTo>
                    <a:pt x="25400" y="1387982"/>
                  </a:lnTo>
                  <a:lnTo>
                    <a:pt x="12700" y="1375282"/>
                  </a:lnTo>
                  <a:lnTo>
                    <a:pt x="25400" y="1375282"/>
                  </a:lnTo>
                  <a:lnTo>
                    <a:pt x="25400" y="1159382"/>
                  </a:lnTo>
                  <a:close/>
                </a:path>
                <a:path w="3545204" h="1400810">
                  <a:moveTo>
                    <a:pt x="25400" y="1375282"/>
                  </a:moveTo>
                  <a:lnTo>
                    <a:pt x="12700" y="1375282"/>
                  </a:lnTo>
                  <a:lnTo>
                    <a:pt x="25400" y="1387982"/>
                  </a:lnTo>
                  <a:lnTo>
                    <a:pt x="25400" y="1375282"/>
                  </a:lnTo>
                  <a:close/>
                </a:path>
                <a:path w="3545204" h="1400810">
                  <a:moveTo>
                    <a:pt x="1211580" y="1375282"/>
                  </a:moveTo>
                  <a:lnTo>
                    <a:pt x="25400" y="1375282"/>
                  </a:lnTo>
                  <a:lnTo>
                    <a:pt x="25400" y="1387982"/>
                  </a:lnTo>
                  <a:lnTo>
                    <a:pt x="1211580" y="1387982"/>
                  </a:lnTo>
                  <a:lnTo>
                    <a:pt x="1211580" y="1375282"/>
                  </a:lnTo>
                  <a:close/>
                </a:path>
                <a:path w="3545204" h="1400810">
                  <a:moveTo>
                    <a:pt x="3519424" y="0"/>
                  </a:moveTo>
                  <a:lnTo>
                    <a:pt x="1211580" y="0"/>
                  </a:lnTo>
                  <a:lnTo>
                    <a:pt x="1211580" y="1387982"/>
                  </a:lnTo>
                  <a:lnTo>
                    <a:pt x="1224280" y="1375282"/>
                  </a:lnTo>
                  <a:lnTo>
                    <a:pt x="1236980" y="1375282"/>
                  </a:lnTo>
                  <a:lnTo>
                    <a:pt x="1236980" y="25400"/>
                  </a:lnTo>
                  <a:lnTo>
                    <a:pt x="1224280" y="25400"/>
                  </a:lnTo>
                  <a:lnTo>
                    <a:pt x="1236980" y="12700"/>
                  </a:lnTo>
                  <a:lnTo>
                    <a:pt x="3519424" y="12700"/>
                  </a:lnTo>
                  <a:lnTo>
                    <a:pt x="3519424" y="0"/>
                  </a:lnTo>
                  <a:close/>
                </a:path>
                <a:path w="3545204" h="1400810">
                  <a:moveTo>
                    <a:pt x="1236980" y="1375282"/>
                  </a:moveTo>
                  <a:lnTo>
                    <a:pt x="1224280" y="1375282"/>
                  </a:lnTo>
                  <a:lnTo>
                    <a:pt x="1211580" y="1387982"/>
                  </a:lnTo>
                  <a:lnTo>
                    <a:pt x="1236980" y="1387982"/>
                  </a:lnTo>
                  <a:lnTo>
                    <a:pt x="1236980" y="1375282"/>
                  </a:lnTo>
                  <a:close/>
                </a:path>
                <a:path w="3545204" h="1400810">
                  <a:moveTo>
                    <a:pt x="3494024" y="716025"/>
                  </a:moveTo>
                  <a:lnTo>
                    <a:pt x="3468624" y="716025"/>
                  </a:lnTo>
                  <a:lnTo>
                    <a:pt x="3506724" y="792225"/>
                  </a:lnTo>
                  <a:lnTo>
                    <a:pt x="3538474" y="728725"/>
                  </a:lnTo>
                  <a:lnTo>
                    <a:pt x="3494024" y="728725"/>
                  </a:lnTo>
                  <a:lnTo>
                    <a:pt x="3494024" y="716025"/>
                  </a:lnTo>
                  <a:close/>
                </a:path>
                <a:path w="3545204" h="1400810">
                  <a:moveTo>
                    <a:pt x="3494024" y="12700"/>
                  </a:moveTo>
                  <a:lnTo>
                    <a:pt x="3494024" y="728725"/>
                  </a:lnTo>
                  <a:lnTo>
                    <a:pt x="3519424" y="728725"/>
                  </a:lnTo>
                  <a:lnTo>
                    <a:pt x="3519424" y="25400"/>
                  </a:lnTo>
                  <a:lnTo>
                    <a:pt x="3506724" y="25400"/>
                  </a:lnTo>
                  <a:lnTo>
                    <a:pt x="3494024" y="12700"/>
                  </a:lnTo>
                  <a:close/>
                </a:path>
                <a:path w="3545204" h="1400810">
                  <a:moveTo>
                    <a:pt x="3544824" y="716025"/>
                  </a:moveTo>
                  <a:lnTo>
                    <a:pt x="3519424" y="716025"/>
                  </a:lnTo>
                  <a:lnTo>
                    <a:pt x="3519424" y="728725"/>
                  </a:lnTo>
                  <a:lnTo>
                    <a:pt x="3538474" y="728725"/>
                  </a:lnTo>
                  <a:lnTo>
                    <a:pt x="3544824" y="716025"/>
                  </a:lnTo>
                  <a:close/>
                </a:path>
                <a:path w="3545204" h="1400810">
                  <a:moveTo>
                    <a:pt x="1236980" y="12700"/>
                  </a:moveTo>
                  <a:lnTo>
                    <a:pt x="1224280" y="25400"/>
                  </a:lnTo>
                  <a:lnTo>
                    <a:pt x="1236980" y="25400"/>
                  </a:lnTo>
                  <a:lnTo>
                    <a:pt x="1236980" y="12700"/>
                  </a:lnTo>
                  <a:close/>
                </a:path>
                <a:path w="3545204" h="1400810">
                  <a:moveTo>
                    <a:pt x="3494024" y="12700"/>
                  </a:moveTo>
                  <a:lnTo>
                    <a:pt x="1236980" y="12700"/>
                  </a:lnTo>
                  <a:lnTo>
                    <a:pt x="1236980" y="25400"/>
                  </a:lnTo>
                  <a:lnTo>
                    <a:pt x="3494024" y="25400"/>
                  </a:lnTo>
                  <a:lnTo>
                    <a:pt x="3494024" y="12700"/>
                  </a:lnTo>
                  <a:close/>
                </a:path>
                <a:path w="3545204" h="1400810">
                  <a:moveTo>
                    <a:pt x="3519424" y="12700"/>
                  </a:moveTo>
                  <a:lnTo>
                    <a:pt x="3494024" y="12700"/>
                  </a:lnTo>
                  <a:lnTo>
                    <a:pt x="3506724" y="25400"/>
                  </a:lnTo>
                  <a:lnTo>
                    <a:pt x="3519424" y="25400"/>
                  </a:lnTo>
                  <a:lnTo>
                    <a:pt x="3519424" y="12700"/>
                  </a:lnTo>
                  <a:close/>
                </a:path>
              </a:pathLst>
            </a:custGeom>
            <a:solidFill>
              <a:srgbClr val="4471C4"/>
            </a:solidFill>
          </p:spPr>
          <p:txBody>
            <a:bodyPr wrap="square" lIns="0" tIns="0" rIns="0" bIns="0" rtlCol="0"/>
            <a:lstStyle/>
            <a:p>
              <a:endParaRPr/>
            </a:p>
          </p:txBody>
        </p:sp>
      </p:grpSp>
      <p:sp>
        <p:nvSpPr>
          <p:cNvPr id="57" name="object 57"/>
          <p:cNvSpPr txBox="1"/>
          <p:nvPr/>
        </p:nvSpPr>
        <p:spPr>
          <a:xfrm>
            <a:off x="2894202" y="2309876"/>
            <a:ext cx="11652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Write</a:t>
            </a:r>
            <a:r>
              <a:rPr sz="1800" spc="-90" dirty="0">
                <a:latin typeface="Calibri"/>
                <a:cs typeface="Calibri"/>
              </a:rPr>
              <a:t> </a:t>
            </a:r>
            <a:r>
              <a:rPr sz="1800" spc="-10" dirty="0">
                <a:latin typeface="Calibri"/>
                <a:cs typeface="Calibri"/>
              </a:rPr>
              <a:t>Buffer</a:t>
            </a:r>
            <a:endParaRPr sz="1800">
              <a:latin typeface="Calibri"/>
              <a:cs typeface="Calibri"/>
            </a:endParaRPr>
          </a:p>
        </p:txBody>
      </p:sp>
      <p:sp>
        <p:nvSpPr>
          <p:cNvPr id="58" name="object 58"/>
          <p:cNvSpPr/>
          <p:nvPr/>
        </p:nvSpPr>
        <p:spPr>
          <a:xfrm>
            <a:off x="4370070" y="2942970"/>
            <a:ext cx="6206490" cy="1016000"/>
          </a:xfrm>
          <a:custGeom>
            <a:avLst/>
            <a:gdLst/>
            <a:ahLst/>
            <a:cxnLst/>
            <a:rect l="l" t="t" r="r" b="b"/>
            <a:pathLst>
              <a:path w="6206490" h="1016000">
                <a:moveTo>
                  <a:pt x="28575" y="0"/>
                </a:moveTo>
                <a:lnTo>
                  <a:pt x="0" y="0"/>
                </a:lnTo>
                <a:lnTo>
                  <a:pt x="0" y="28575"/>
                </a:lnTo>
                <a:lnTo>
                  <a:pt x="28575" y="28575"/>
                </a:lnTo>
                <a:lnTo>
                  <a:pt x="28575" y="0"/>
                </a:lnTo>
                <a:close/>
              </a:path>
              <a:path w="6206490" h="1016000">
                <a:moveTo>
                  <a:pt x="85725" y="0"/>
                </a:moveTo>
                <a:lnTo>
                  <a:pt x="57150" y="0"/>
                </a:lnTo>
                <a:lnTo>
                  <a:pt x="57150" y="28575"/>
                </a:lnTo>
                <a:lnTo>
                  <a:pt x="85725" y="28575"/>
                </a:lnTo>
                <a:lnTo>
                  <a:pt x="85725" y="0"/>
                </a:lnTo>
                <a:close/>
              </a:path>
              <a:path w="6206490" h="1016000">
                <a:moveTo>
                  <a:pt x="142875" y="0"/>
                </a:moveTo>
                <a:lnTo>
                  <a:pt x="114300" y="0"/>
                </a:lnTo>
                <a:lnTo>
                  <a:pt x="114300" y="28575"/>
                </a:lnTo>
                <a:lnTo>
                  <a:pt x="142875" y="28575"/>
                </a:lnTo>
                <a:lnTo>
                  <a:pt x="142875" y="0"/>
                </a:lnTo>
                <a:close/>
              </a:path>
              <a:path w="6206490" h="1016000">
                <a:moveTo>
                  <a:pt x="200025" y="0"/>
                </a:moveTo>
                <a:lnTo>
                  <a:pt x="171450" y="0"/>
                </a:lnTo>
                <a:lnTo>
                  <a:pt x="171450" y="28575"/>
                </a:lnTo>
                <a:lnTo>
                  <a:pt x="200025" y="28575"/>
                </a:lnTo>
                <a:lnTo>
                  <a:pt x="200025" y="0"/>
                </a:lnTo>
                <a:close/>
              </a:path>
              <a:path w="6206490" h="1016000">
                <a:moveTo>
                  <a:pt x="257175" y="0"/>
                </a:moveTo>
                <a:lnTo>
                  <a:pt x="228600" y="0"/>
                </a:lnTo>
                <a:lnTo>
                  <a:pt x="228600" y="28575"/>
                </a:lnTo>
                <a:lnTo>
                  <a:pt x="257175" y="28575"/>
                </a:lnTo>
                <a:lnTo>
                  <a:pt x="257175" y="0"/>
                </a:lnTo>
                <a:close/>
              </a:path>
              <a:path w="6206490" h="1016000">
                <a:moveTo>
                  <a:pt x="314325" y="0"/>
                </a:moveTo>
                <a:lnTo>
                  <a:pt x="285750" y="0"/>
                </a:lnTo>
                <a:lnTo>
                  <a:pt x="285750" y="28575"/>
                </a:lnTo>
                <a:lnTo>
                  <a:pt x="314325" y="28575"/>
                </a:lnTo>
                <a:lnTo>
                  <a:pt x="314325" y="0"/>
                </a:lnTo>
                <a:close/>
              </a:path>
              <a:path w="6206490" h="1016000">
                <a:moveTo>
                  <a:pt x="371475" y="0"/>
                </a:moveTo>
                <a:lnTo>
                  <a:pt x="342900" y="0"/>
                </a:lnTo>
                <a:lnTo>
                  <a:pt x="342900" y="28575"/>
                </a:lnTo>
                <a:lnTo>
                  <a:pt x="371475" y="28575"/>
                </a:lnTo>
                <a:lnTo>
                  <a:pt x="371475" y="0"/>
                </a:lnTo>
                <a:close/>
              </a:path>
              <a:path w="6206490" h="1016000">
                <a:moveTo>
                  <a:pt x="428625" y="0"/>
                </a:moveTo>
                <a:lnTo>
                  <a:pt x="400050" y="0"/>
                </a:lnTo>
                <a:lnTo>
                  <a:pt x="400050" y="28575"/>
                </a:lnTo>
                <a:lnTo>
                  <a:pt x="428625" y="28575"/>
                </a:lnTo>
                <a:lnTo>
                  <a:pt x="428625" y="0"/>
                </a:lnTo>
                <a:close/>
              </a:path>
              <a:path w="6206490" h="1016000">
                <a:moveTo>
                  <a:pt x="485775" y="0"/>
                </a:moveTo>
                <a:lnTo>
                  <a:pt x="457200" y="0"/>
                </a:lnTo>
                <a:lnTo>
                  <a:pt x="457200" y="28575"/>
                </a:lnTo>
                <a:lnTo>
                  <a:pt x="485775" y="28575"/>
                </a:lnTo>
                <a:lnTo>
                  <a:pt x="485775" y="0"/>
                </a:lnTo>
                <a:close/>
              </a:path>
              <a:path w="6206490" h="1016000">
                <a:moveTo>
                  <a:pt x="542925" y="0"/>
                </a:moveTo>
                <a:lnTo>
                  <a:pt x="514350" y="0"/>
                </a:lnTo>
                <a:lnTo>
                  <a:pt x="514350" y="28575"/>
                </a:lnTo>
                <a:lnTo>
                  <a:pt x="542925" y="28575"/>
                </a:lnTo>
                <a:lnTo>
                  <a:pt x="542925" y="0"/>
                </a:lnTo>
                <a:close/>
              </a:path>
              <a:path w="6206490" h="1016000">
                <a:moveTo>
                  <a:pt x="600075" y="0"/>
                </a:moveTo>
                <a:lnTo>
                  <a:pt x="571500" y="0"/>
                </a:lnTo>
                <a:lnTo>
                  <a:pt x="571500" y="28575"/>
                </a:lnTo>
                <a:lnTo>
                  <a:pt x="600075" y="28575"/>
                </a:lnTo>
                <a:lnTo>
                  <a:pt x="600075" y="0"/>
                </a:lnTo>
                <a:close/>
              </a:path>
              <a:path w="6206490" h="1016000">
                <a:moveTo>
                  <a:pt x="657225" y="0"/>
                </a:moveTo>
                <a:lnTo>
                  <a:pt x="628650" y="0"/>
                </a:lnTo>
                <a:lnTo>
                  <a:pt x="628650" y="28575"/>
                </a:lnTo>
                <a:lnTo>
                  <a:pt x="657225" y="28575"/>
                </a:lnTo>
                <a:lnTo>
                  <a:pt x="657225" y="0"/>
                </a:lnTo>
                <a:close/>
              </a:path>
              <a:path w="6206490" h="1016000">
                <a:moveTo>
                  <a:pt x="714375" y="0"/>
                </a:moveTo>
                <a:lnTo>
                  <a:pt x="685800" y="0"/>
                </a:lnTo>
                <a:lnTo>
                  <a:pt x="685800" y="28575"/>
                </a:lnTo>
                <a:lnTo>
                  <a:pt x="714375" y="28575"/>
                </a:lnTo>
                <a:lnTo>
                  <a:pt x="714375" y="0"/>
                </a:lnTo>
                <a:close/>
              </a:path>
              <a:path w="6206490" h="1016000">
                <a:moveTo>
                  <a:pt x="771525" y="0"/>
                </a:moveTo>
                <a:lnTo>
                  <a:pt x="742950" y="0"/>
                </a:lnTo>
                <a:lnTo>
                  <a:pt x="742950" y="28575"/>
                </a:lnTo>
                <a:lnTo>
                  <a:pt x="771525" y="28575"/>
                </a:lnTo>
                <a:lnTo>
                  <a:pt x="771525" y="0"/>
                </a:lnTo>
                <a:close/>
              </a:path>
              <a:path w="6206490" h="1016000">
                <a:moveTo>
                  <a:pt x="828675" y="0"/>
                </a:moveTo>
                <a:lnTo>
                  <a:pt x="800100" y="0"/>
                </a:lnTo>
                <a:lnTo>
                  <a:pt x="800100" y="28575"/>
                </a:lnTo>
                <a:lnTo>
                  <a:pt x="828675" y="28575"/>
                </a:lnTo>
                <a:lnTo>
                  <a:pt x="828675" y="0"/>
                </a:lnTo>
                <a:close/>
              </a:path>
              <a:path w="6206490" h="1016000">
                <a:moveTo>
                  <a:pt x="885825" y="0"/>
                </a:moveTo>
                <a:lnTo>
                  <a:pt x="857250" y="0"/>
                </a:lnTo>
                <a:lnTo>
                  <a:pt x="857250" y="28575"/>
                </a:lnTo>
                <a:lnTo>
                  <a:pt x="885825" y="28575"/>
                </a:lnTo>
                <a:lnTo>
                  <a:pt x="885825" y="0"/>
                </a:lnTo>
                <a:close/>
              </a:path>
              <a:path w="6206490" h="1016000">
                <a:moveTo>
                  <a:pt x="942975" y="0"/>
                </a:moveTo>
                <a:lnTo>
                  <a:pt x="914400" y="0"/>
                </a:lnTo>
                <a:lnTo>
                  <a:pt x="914400" y="28575"/>
                </a:lnTo>
                <a:lnTo>
                  <a:pt x="942975" y="28575"/>
                </a:lnTo>
                <a:lnTo>
                  <a:pt x="942975" y="0"/>
                </a:lnTo>
                <a:close/>
              </a:path>
              <a:path w="6206490" h="1016000">
                <a:moveTo>
                  <a:pt x="1000125" y="0"/>
                </a:moveTo>
                <a:lnTo>
                  <a:pt x="971550" y="0"/>
                </a:lnTo>
                <a:lnTo>
                  <a:pt x="971550" y="28575"/>
                </a:lnTo>
                <a:lnTo>
                  <a:pt x="1000125" y="28575"/>
                </a:lnTo>
                <a:lnTo>
                  <a:pt x="1000125" y="0"/>
                </a:lnTo>
                <a:close/>
              </a:path>
              <a:path w="6206490" h="1016000">
                <a:moveTo>
                  <a:pt x="1057275" y="0"/>
                </a:moveTo>
                <a:lnTo>
                  <a:pt x="1028700" y="0"/>
                </a:lnTo>
                <a:lnTo>
                  <a:pt x="1028700" y="28575"/>
                </a:lnTo>
                <a:lnTo>
                  <a:pt x="1057275" y="28575"/>
                </a:lnTo>
                <a:lnTo>
                  <a:pt x="1057275" y="0"/>
                </a:lnTo>
                <a:close/>
              </a:path>
              <a:path w="6206490" h="1016000">
                <a:moveTo>
                  <a:pt x="1114425" y="0"/>
                </a:moveTo>
                <a:lnTo>
                  <a:pt x="1085850" y="0"/>
                </a:lnTo>
                <a:lnTo>
                  <a:pt x="1085850" y="28575"/>
                </a:lnTo>
                <a:lnTo>
                  <a:pt x="1114425" y="28575"/>
                </a:lnTo>
                <a:lnTo>
                  <a:pt x="1114425" y="0"/>
                </a:lnTo>
                <a:close/>
              </a:path>
              <a:path w="6206490" h="1016000">
                <a:moveTo>
                  <a:pt x="1171575" y="0"/>
                </a:moveTo>
                <a:lnTo>
                  <a:pt x="1143000" y="0"/>
                </a:lnTo>
                <a:lnTo>
                  <a:pt x="1143000" y="28575"/>
                </a:lnTo>
                <a:lnTo>
                  <a:pt x="1171575" y="28575"/>
                </a:lnTo>
                <a:lnTo>
                  <a:pt x="1171575" y="0"/>
                </a:lnTo>
                <a:close/>
              </a:path>
              <a:path w="6206490" h="1016000">
                <a:moveTo>
                  <a:pt x="1228725" y="0"/>
                </a:moveTo>
                <a:lnTo>
                  <a:pt x="1200150" y="0"/>
                </a:lnTo>
                <a:lnTo>
                  <a:pt x="1200150" y="28575"/>
                </a:lnTo>
                <a:lnTo>
                  <a:pt x="1228725" y="28575"/>
                </a:lnTo>
                <a:lnTo>
                  <a:pt x="1228725" y="0"/>
                </a:lnTo>
                <a:close/>
              </a:path>
              <a:path w="6206490" h="1016000">
                <a:moveTo>
                  <a:pt x="1285875" y="0"/>
                </a:moveTo>
                <a:lnTo>
                  <a:pt x="1257300" y="0"/>
                </a:lnTo>
                <a:lnTo>
                  <a:pt x="1257300" y="28575"/>
                </a:lnTo>
                <a:lnTo>
                  <a:pt x="1285875" y="28575"/>
                </a:lnTo>
                <a:lnTo>
                  <a:pt x="1285875" y="0"/>
                </a:lnTo>
                <a:close/>
              </a:path>
              <a:path w="6206490" h="1016000">
                <a:moveTo>
                  <a:pt x="1343025" y="0"/>
                </a:moveTo>
                <a:lnTo>
                  <a:pt x="1314450" y="0"/>
                </a:lnTo>
                <a:lnTo>
                  <a:pt x="1314450" y="28575"/>
                </a:lnTo>
                <a:lnTo>
                  <a:pt x="1343025" y="28575"/>
                </a:lnTo>
                <a:lnTo>
                  <a:pt x="1343025" y="0"/>
                </a:lnTo>
                <a:close/>
              </a:path>
              <a:path w="6206490" h="1016000">
                <a:moveTo>
                  <a:pt x="1400175" y="0"/>
                </a:moveTo>
                <a:lnTo>
                  <a:pt x="1371600" y="0"/>
                </a:lnTo>
                <a:lnTo>
                  <a:pt x="1371600" y="28575"/>
                </a:lnTo>
                <a:lnTo>
                  <a:pt x="1400175" y="28575"/>
                </a:lnTo>
                <a:lnTo>
                  <a:pt x="1400175" y="0"/>
                </a:lnTo>
                <a:close/>
              </a:path>
              <a:path w="6206490" h="1016000">
                <a:moveTo>
                  <a:pt x="1457325" y="0"/>
                </a:moveTo>
                <a:lnTo>
                  <a:pt x="1428750" y="0"/>
                </a:lnTo>
                <a:lnTo>
                  <a:pt x="1428750" y="28575"/>
                </a:lnTo>
                <a:lnTo>
                  <a:pt x="1457325" y="28575"/>
                </a:lnTo>
                <a:lnTo>
                  <a:pt x="1457325" y="0"/>
                </a:lnTo>
                <a:close/>
              </a:path>
              <a:path w="6206490" h="1016000">
                <a:moveTo>
                  <a:pt x="1514475" y="0"/>
                </a:moveTo>
                <a:lnTo>
                  <a:pt x="1485900" y="0"/>
                </a:lnTo>
                <a:lnTo>
                  <a:pt x="1485900" y="28575"/>
                </a:lnTo>
                <a:lnTo>
                  <a:pt x="1514475" y="28575"/>
                </a:lnTo>
                <a:lnTo>
                  <a:pt x="1514475" y="0"/>
                </a:lnTo>
                <a:close/>
              </a:path>
              <a:path w="6206490" h="1016000">
                <a:moveTo>
                  <a:pt x="1571625" y="0"/>
                </a:moveTo>
                <a:lnTo>
                  <a:pt x="1543050" y="0"/>
                </a:lnTo>
                <a:lnTo>
                  <a:pt x="1543050" y="28575"/>
                </a:lnTo>
                <a:lnTo>
                  <a:pt x="1571625" y="28575"/>
                </a:lnTo>
                <a:lnTo>
                  <a:pt x="1571625" y="0"/>
                </a:lnTo>
                <a:close/>
              </a:path>
              <a:path w="6206490" h="1016000">
                <a:moveTo>
                  <a:pt x="1628775" y="0"/>
                </a:moveTo>
                <a:lnTo>
                  <a:pt x="1600200" y="0"/>
                </a:lnTo>
                <a:lnTo>
                  <a:pt x="1600200" y="28575"/>
                </a:lnTo>
                <a:lnTo>
                  <a:pt x="1628775" y="28575"/>
                </a:lnTo>
                <a:lnTo>
                  <a:pt x="1628775" y="0"/>
                </a:lnTo>
                <a:close/>
              </a:path>
              <a:path w="6206490" h="1016000">
                <a:moveTo>
                  <a:pt x="1685925" y="0"/>
                </a:moveTo>
                <a:lnTo>
                  <a:pt x="1657350" y="0"/>
                </a:lnTo>
                <a:lnTo>
                  <a:pt x="1657350" y="28575"/>
                </a:lnTo>
                <a:lnTo>
                  <a:pt x="1685925" y="28575"/>
                </a:lnTo>
                <a:lnTo>
                  <a:pt x="1685925" y="0"/>
                </a:lnTo>
                <a:close/>
              </a:path>
              <a:path w="6206490" h="1016000">
                <a:moveTo>
                  <a:pt x="1743075" y="0"/>
                </a:moveTo>
                <a:lnTo>
                  <a:pt x="1714500" y="0"/>
                </a:lnTo>
                <a:lnTo>
                  <a:pt x="1714500" y="28575"/>
                </a:lnTo>
                <a:lnTo>
                  <a:pt x="1743075" y="28575"/>
                </a:lnTo>
                <a:lnTo>
                  <a:pt x="1743075" y="0"/>
                </a:lnTo>
                <a:close/>
              </a:path>
              <a:path w="6206490" h="1016000">
                <a:moveTo>
                  <a:pt x="1800225" y="0"/>
                </a:moveTo>
                <a:lnTo>
                  <a:pt x="1771650" y="0"/>
                </a:lnTo>
                <a:lnTo>
                  <a:pt x="1771650" y="28575"/>
                </a:lnTo>
                <a:lnTo>
                  <a:pt x="1800225" y="28575"/>
                </a:lnTo>
                <a:lnTo>
                  <a:pt x="1800225" y="0"/>
                </a:lnTo>
                <a:close/>
              </a:path>
              <a:path w="6206490" h="1016000">
                <a:moveTo>
                  <a:pt x="1857375" y="0"/>
                </a:moveTo>
                <a:lnTo>
                  <a:pt x="1828800" y="0"/>
                </a:lnTo>
                <a:lnTo>
                  <a:pt x="1828800" y="28575"/>
                </a:lnTo>
                <a:lnTo>
                  <a:pt x="1857375" y="28575"/>
                </a:lnTo>
                <a:lnTo>
                  <a:pt x="1857375" y="0"/>
                </a:lnTo>
                <a:close/>
              </a:path>
              <a:path w="6206490" h="1016000">
                <a:moveTo>
                  <a:pt x="1914525" y="0"/>
                </a:moveTo>
                <a:lnTo>
                  <a:pt x="1885950" y="0"/>
                </a:lnTo>
                <a:lnTo>
                  <a:pt x="1885950" y="28575"/>
                </a:lnTo>
                <a:lnTo>
                  <a:pt x="1914525" y="28575"/>
                </a:lnTo>
                <a:lnTo>
                  <a:pt x="1914525" y="0"/>
                </a:lnTo>
                <a:close/>
              </a:path>
              <a:path w="6206490" h="1016000">
                <a:moveTo>
                  <a:pt x="1971675" y="0"/>
                </a:moveTo>
                <a:lnTo>
                  <a:pt x="1943100" y="0"/>
                </a:lnTo>
                <a:lnTo>
                  <a:pt x="1943100" y="28575"/>
                </a:lnTo>
                <a:lnTo>
                  <a:pt x="1971675" y="28575"/>
                </a:lnTo>
                <a:lnTo>
                  <a:pt x="1971675" y="0"/>
                </a:lnTo>
                <a:close/>
              </a:path>
              <a:path w="6206490" h="1016000">
                <a:moveTo>
                  <a:pt x="2028825" y="0"/>
                </a:moveTo>
                <a:lnTo>
                  <a:pt x="2000250" y="0"/>
                </a:lnTo>
                <a:lnTo>
                  <a:pt x="2000250" y="28575"/>
                </a:lnTo>
                <a:lnTo>
                  <a:pt x="2028825" y="28575"/>
                </a:lnTo>
                <a:lnTo>
                  <a:pt x="2028825" y="0"/>
                </a:lnTo>
                <a:close/>
              </a:path>
              <a:path w="6206490" h="1016000">
                <a:moveTo>
                  <a:pt x="2085975" y="0"/>
                </a:moveTo>
                <a:lnTo>
                  <a:pt x="2057400" y="0"/>
                </a:lnTo>
                <a:lnTo>
                  <a:pt x="2057400" y="28575"/>
                </a:lnTo>
                <a:lnTo>
                  <a:pt x="2085975" y="28575"/>
                </a:lnTo>
                <a:lnTo>
                  <a:pt x="2085975" y="0"/>
                </a:lnTo>
                <a:close/>
              </a:path>
              <a:path w="6206490" h="1016000">
                <a:moveTo>
                  <a:pt x="2143125" y="0"/>
                </a:moveTo>
                <a:lnTo>
                  <a:pt x="2114550" y="0"/>
                </a:lnTo>
                <a:lnTo>
                  <a:pt x="2114550" y="28575"/>
                </a:lnTo>
                <a:lnTo>
                  <a:pt x="2143125" y="28575"/>
                </a:lnTo>
                <a:lnTo>
                  <a:pt x="2143125" y="0"/>
                </a:lnTo>
                <a:close/>
              </a:path>
              <a:path w="6206490" h="1016000">
                <a:moveTo>
                  <a:pt x="2200275" y="0"/>
                </a:moveTo>
                <a:lnTo>
                  <a:pt x="2171700" y="0"/>
                </a:lnTo>
                <a:lnTo>
                  <a:pt x="2171700" y="28575"/>
                </a:lnTo>
                <a:lnTo>
                  <a:pt x="2200275" y="28575"/>
                </a:lnTo>
                <a:lnTo>
                  <a:pt x="2200275" y="0"/>
                </a:lnTo>
                <a:close/>
              </a:path>
              <a:path w="6206490" h="1016000">
                <a:moveTo>
                  <a:pt x="2257425" y="0"/>
                </a:moveTo>
                <a:lnTo>
                  <a:pt x="2228850" y="0"/>
                </a:lnTo>
                <a:lnTo>
                  <a:pt x="2228850" y="28575"/>
                </a:lnTo>
                <a:lnTo>
                  <a:pt x="2257425" y="28575"/>
                </a:lnTo>
                <a:lnTo>
                  <a:pt x="2257425" y="0"/>
                </a:lnTo>
                <a:close/>
              </a:path>
              <a:path w="6206490" h="1016000">
                <a:moveTo>
                  <a:pt x="2314575" y="0"/>
                </a:moveTo>
                <a:lnTo>
                  <a:pt x="2286000" y="0"/>
                </a:lnTo>
                <a:lnTo>
                  <a:pt x="2286000" y="28575"/>
                </a:lnTo>
                <a:lnTo>
                  <a:pt x="2314575" y="28575"/>
                </a:lnTo>
                <a:lnTo>
                  <a:pt x="2314575" y="0"/>
                </a:lnTo>
                <a:close/>
              </a:path>
              <a:path w="6206490" h="1016000">
                <a:moveTo>
                  <a:pt x="2371725" y="0"/>
                </a:moveTo>
                <a:lnTo>
                  <a:pt x="2343150" y="0"/>
                </a:lnTo>
                <a:lnTo>
                  <a:pt x="2343150" y="28575"/>
                </a:lnTo>
                <a:lnTo>
                  <a:pt x="2371725" y="28575"/>
                </a:lnTo>
                <a:lnTo>
                  <a:pt x="2371725" y="0"/>
                </a:lnTo>
                <a:close/>
              </a:path>
              <a:path w="6206490" h="1016000">
                <a:moveTo>
                  <a:pt x="2428875" y="0"/>
                </a:moveTo>
                <a:lnTo>
                  <a:pt x="2400300" y="0"/>
                </a:lnTo>
                <a:lnTo>
                  <a:pt x="2400300" y="28575"/>
                </a:lnTo>
                <a:lnTo>
                  <a:pt x="2428875" y="28575"/>
                </a:lnTo>
                <a:lnTo>
                  <a:pt x="2428875" y="0"/>
                </a:lnTo>
                <a:close/>
              </a:path>
              <a:path w="6206490" h="1016000">
                <a:moveTo>
                  <a:pt x="2486025" y="0"/>
                </a:moveTo>
                <a:lnTo>
                  <a:pt x="2457450" y="0"/>
                </a:lnTo>
                <a:lnTo>
                  <a:pt x="2457450" y="28575"/>
                </a:lnTo>
                <a:lnTo>
                  <a:pt x="2486025" y="28575"/>
                </a:lnTo>
                <a:lnTo>
                  <a:pt x="2486025" y="0"/>
                </a:lnTo>
                <a:close/>
              </a:path>
              <a:path w="6206490" h="1016000">
                <a:moveTo>
                  <a:pt x="2543175" y="0"/>
                </a:moveTo>
                <a:lnTo>
                  <a:pt x="2514600" y="0"/>
                </a:lnTo>
                <a:lnTo>
                  <a:pt x="2514600" y="28575"/>
                </a:lnTo>
                <a:lnTo>
                  <a:pt x="2543175" y="28575"/>
                </a:lnTo>
                <a:lnTo>
                  <a:pt x="2543175" y="0"/>
                </a:lnTo>
                <a:close/>
              </a:path>
              <a:path w="6206490" h="1016000">
                <a:moveTo>
                  <a:pt x="2600325" y="0"/>
                </a:moveTo>
                <a:lnTo>
                  <a:pt x="2571750" y="0"/>
                </a:lnTo>
                <a:lnTo>
                  <a:pt x="2571750" y="28575"/>
                </a:lnTo>
                <a:lnTo>
                  <a:pt x="2600325" y="28575"/>
                </a:lnTo>
                <a:lnTo>
                  <a:pt x="2600325" y="0"/>
                </a:lnTo>
                <a:close/>
              </a:path>
              <a:path w="6206490" h="1016000">
                <a:moveTo>
                  <a:pt x="2657475" y="0"/>
                </a:moveTo>
                <a:lnTo>
                  <a:pt x="2628900" y="0"/>
                </a:lnTo>
                <a:lnTo>
                  <a:pt x="2628900" y="28575"/>
                </a:lnTo>
                <a:lnTo>
                  <a:pt x="2657475" y="28575"/>
                </a:lnTo>
                <a:lnTo>
                  <a:pt x="2657475" y="0"/>
                </a:lnTo>
                <a:close/>
              </a:path>
              <a:path w="6206490" h="1016000">
                <a:moveTo>
                  <a:pt x="2714625" y="0"/>
                </a:moveTo>
                <a:lnTo>
                  <a:pt x="2686050" y="0"/>
                </a:lnTo>
                <a:lnTo>
                  <a:pt x="2686050" y="28575"/>
                </a:lnTo>
                <a:lnTo>
                  <a:pt x="2714625" y="28575"/>
                </a:lnTo>
                <a:lnTo>
                  <a:pt x="2714625" y="0"/>
                </a:lnTo>
                <a:close/>
              </a:path>
              <a:path w="6206490" h="1016000">
                <a:moveTo>
                  <a:pt x="2771775" y="0"/>
                </a:moveTo>
                <a:lnTo>
                  <a:pt x="2743200" y="0"/>
                </a:lnTo>
                <a:lnTo>
                  <a:pt x="2743200" y="28575"/>
                </a:lnTo>
                <a:lnTo>
                  <a:pt x="2771775" y="28575"/>
                </a:lnTo>
                <a:lnTo>
                  <a:pt x="2771775" y="0"/>
                </a:lnTo>
                <a:close/>
              </a:path>
              <a:path w="6206490" h="1016000">
                <a:moveTo>
                  <a:pt x="2828925" y="0"/>
                </a:moveTo>
                <a:lnTo>
                  <a:pt x="2800350" y="0"/>
                </a:lnTo>
                <a:lnTo>
                  <a:pt x="2800350" y="28575"/>
                </a:lnTo>
                <a:lnTo>
                  <a:pt x="2828925" y="28575"/>
                </a:lnTo>
                <a:lnTo>
                  <a:pt x="2828925" y="0"/>
                </a:lnTo>
                <a:close/>
              </a:path>
              <a:path w="6206490" h="1016000">
                <a:moveTo>
                  <a:pt x="2886075" y="0"/>
                </a:moveTo>
                <a:lnTo>
                  <a:pt x="2857500" y="0"/>
                </a:lnTo>
                <a:lnTo>
                  <a:pt x="2857500" y="28575"/>
                </a:lnTo>
                <a:lnTo>
                  <a:pt x="2886075" y="28575"/>
                </a:lnTo>
                <a:lnTo>
                  <a:pt x="2886075" y="0"/>
                </a:lnTo>
                <a:close/>
              </a:path>
              <a:path w="6206490" h="1016000">
                <a:moveTo>
                  <a:pt x="2943225" y="0"/>
                </a:moveTo>
                <a:lnTo>
                  <a:pt x="2914650" y="0"/>
                </a:lnTo>
                <a:lnTo>
                  <a:pt x="2914650" y="28575"/>
                </a:lnTo>
                <a:lnTo>
                  <a:pt x="2943225" y="28575"/>
                </a:lnTo>
                <a:lnTo>
                  <a:pt x="2943225" y="0"/>
                </a:lnTo>
                <a:close/>
              </a:path>
              <a:path w="6206490" h="1016000">
                <a:moveTo>
                  <a:pt x="3000375" y="0"/>
                </a:moveTo>
                <a:lnTo>
                  <a:pt x="2971800" y="0"/>
                </a:lnTo>
                <a:lnTo>
                  <a:pt x="2971800" y="28575"/>
                </a:lnTo>
                <a:lnTo>
                  <a:pt x="3000375" y="28575"/>
                </a:lnTo>
                <a:lnTo>
                  <a:pt x="3000375" y="0"/>
                </a:lnTo>
                <a:close/>
              </a:path>
              <a:path w="6206490" h="1016000">
                <a:moveTo>
                  <a:pt x="3057525" y="0"/>
                </a:moveTo>
                <a:lnTo>
                  <a:pt x="3028950" y="0"/>
                </a:lnTo>
                <a:lnTo>
                  <a:pt x="3028950" y="28575"/>
                </a:lnTo>
                <a:lnTo>
                  <a:pt x="3057525" y="28575"/>
                </a:lnTo>
                <a:lnTo>
                  <a:pt x="3057525" y="0"/>
                </a:lnTo>
                <a:close/>
              </a:path>
              <a:path w="6206490" h="1016000">
                <a:moveTo>
                  <a:pt x="3117596" y="0"/>
                </a:moveTo>
                <a:lnTo>
                  <a:pt x="3086100" y="0"/>
                </a:lnTo>
                <a:lnTo>
                  <a:pt x="3086100" y="28575"/>
                </a:lnTo>
                <a:lnTo>
                  <a:pt x="3103245" y="28575"/>
                </a:lnTo>
                <a:lnTo>
                  <a:pt x="3100451" y="25780"/>
                </a:lnTo>
                <a:lnTo>
                  <a:pt x="3089021" y="25780"/>
                </a:lnTo>
                <a:lnTo>
                  <a:pt x="3089021" y="14350"/>
                </a:lnTo>
                <a:lnTo>
                  <a:pt x="3117596" y="14350"/>
                </a:lnTo>
                <a:lnTo>
                  <a:pt x="3117596" y="0"/>
                </a:lnTo>
                <a:close/>
              </a:path>
              <a:path w="6206490" h="1016000">
                <a:moveTo>
                  <a:pt x="3089021" y="14350"/>
                </a:moveTo>
                <a:lnTo>
                  <a:pt x="3089021" y="25780"/>
                </a:lnTo>
                <a:lnTo>
                  <a:pt x="3100451" y="25780"/>
                </a:lnTo>
                <a:lnTo>
                  <a:pt x="3089021" y="14350"/>
                </a:lnTo>
                <a:close/>
              </a:path>
              <a:path w="6206490" h="1016000">
                <a:moveTo>
                  <a:pt x="3117596" y="14350"/>
                </a:moveTo>
                <a:lnTo>
                  <a:pt x="3089021" y="14350"/>
                </a:lnTo>
                <a:lnTo>
                  <a:pt x="3100451" y="25780"/>
                </a:lnTo>
                <a:lnTo>
                  <a:pt x="3117596" y="25780"/>
                </a:lnTo>
                <a:lnTo>
                  <a:pt x="3117596" y="14350"/>
                </a:lnTo>
                <a:close/>
              </a:path>
              <a:path w="6206490" h="1016000">
                <a:moveTo>
                  <a:pt x="3117596" y="54355"/>
                </a:moveTo>
                <a:lnTo>
                  <a:pt x="3089021" y="54355"/>
                </a:lnTo>
                <a:lnTo>
                  <a:pt x="3089021" y="82930"/>
                </a:lnTo>
                <a:lnTo>
                  <a:pt x="3117596" y="82930"/>
                </a:lnTo>
                <a:lnTo>
                  <a:pt x="3117596" y="54355"/>
                </a:lnTo>
                <a:close/>
              </a:path>
              <a:path w="6206490" h="1016000">
                <a:moveTo>
                  <a:pt x="3117596" y="111505"/>
                </a:moveTo>
                <a:lnTo>
                  <a:pt x="3089021" y="111505"/>
                </a:lnTo>
                <a:lnTo>
                  <a:pt x="3089021" y="140080"/>
                </a:lnTo>
                <a:lnTo>
                  <a:pt x="3117596" y="140080"/>
                </a:lnTo>
                <a:lnTo>
                  <a:pt x="3117596" y="111505"/>
                </a:lnTo>
                <a:close/>
              </a:path>
              <a:path w="6206490" h="1016000">
                <a:moveTo>
                  <a:pt x="3117596" y="168655"/>
                </a:moveTo>
                <a:lnTo>
                  <a:pt x="3089021" y="168655"/>
                </a:lnTo>
                <a:lnTo>
                  <a:pt x="3089021" y="197230"/>
                </a:lnTo>
                <a:lnTo>
                  <a:pt x="3117596" y="197230"/>
                </a:lnTo>
                <a:lnTo>
                  <a:pt x="3117596" y="168655"/>
                </a:lnTo>
                <a:close/>
              </a:path>
              <a:path w="6206490" h="1016000">
                <a:moveTo>
                  <a:pt x="3117596" y="225805"/>
                </a:moveTo>
                <a:lnTo>
                  <a:pt x="3089021" y="225805"/>
                </a:lnTo>
                <a:lnTo>
                  <a:pt x="3089021" y="254380"/>
                </a:lnTo>
                <a:lnTo>
                  <a:pt x="3117596" y="254380"/>
                </a:lnTo>
                <a:lnTo>
                  <a:pt x="3117596" y="225805"/>
                </a:lnTo>
                <a:close/>
              </a:path>
              <a:path w="6206490" h="1016000">
                <a:moveTo>
                  <a:pt x="3117596" y="282955"/>
                </a:moveTo>
                <a:lnTo>
                  <a:pt x="3089021" y="282955"/>
                </a:lnTo>
                <a:lnTo>
                  <a:pt x="3089021" y="311530"/>
                </a:lnTo>
                <a:lnTo>
                  <a:pt x="3117596" y="311530"/>
                </a:lnTo>
                <a:lnTo>
                  <a:pt x="3117596" y="282955"/>
                </a:lnTo>
                <a:close/>
              </a:path>
              <a:path w="6206490" h="1016000">
                <a:moveTo>
                  <a:pt x="3117596" y="340105"/>
                </a:moveTo>
                <a:lnTo>
                  <a:pt x="3089021" y="340105"/>
                </a:lnTo>
                <a:lnTo>
                  <a:pt x="3089021" y="368680"/>
                </a:lnTo>
                <a:lnTo>
                  <a:pt x="3117596" y="368680"/>
                </a:lnTo>
                <a:lnTo>
                  <a:pt x="3117596" y="340105"/>
                </a:lnTo>
                <a:close/>
              </a:path>
              <a:path w="6206490" h="1016000">
                <a:moveTo>
                  <a:pt x="3117596" y="397255"/>
                </a:moveTo>
                <a:lnTo>
                  <a:pt x="3089021" y="397255"/>
                </a:lnTo>
                <a:lnTo>
                  <a:pt x="3089021" y="425830"/>
                </a:lnTo>
                <a:lnTo>
                  <a:pt x="3117596" y="425830"/>
                </a:lnTo>
                <a:lnTo>
                  <a:pt x="3117596" y="397255"/>
                </a:lnTo>
                <a:close/>
              </a:path>
              <a:path w="6206490" h="1016000">
                <a:moveTo>
                  <a:pt x="3117596" y="454405"/>
                </a:moveTo>
                <a:lnTo>
                  <a:pt x="3089021" y="454405"/>
                </a:lnTo>
                <a:lnTo>
                  <a:pt x="3089021" y="482980"/>
                </a:lnTo>
                <a:lnTo>
                  <a:pt x="3117596" y="482980"/>
                </a:lnTo>
                <a:lnTo>
                  <a:pt x="3117596" y="454405"/>
                </a:lnTo>
                <a:close/>
              </a:path>
              <a:path w="6206490" h="1016000">
                <a:moveTo>
                  <a:pt x="3117596" y="511555"/>
                </a:moveTo>
                <a:lnTo>
                  <a:pt x="3089021" y="511555"/>
                </a:lnTo>
                <a:lnTo>
                  <a:pt x="3089021" y="540130"/>
                </a:lnTo>
                <a:lnTo>
                  <a:pt x="3117596" y="540130"/>
                </a:lnTo>
                <a:lnTo>
                  <a:pt x="3117596" y="511555"/>
                </a:lnTo>
                <a:close/>
              </a:path>
              <a:path w="6206490" h="1016000">
                <a:moveTo>
                  <a:pt x="3117596" y="568705"/>
                </a:moveTo>
                <a:lnTo>
                  <a:pt x="3089021" y="568705"/>
                </a:lnTo>
                <a:lnTo>
                  <a:pt x="3089021" y="597280"/>
                </a:lnTo>
                <a:lnTo>
                  <a:pt x="3117596" y="597280"/>
                </a:lnTo>
                <a:lnTo>
                  <a:pt x="3117596" y="568705"/>
                </a:lnTo>
                <a:close/>
              </a:path>
              <a:path w="6206490" h="1016000">
                <a:moveTo>
                  <a:pt x="3117596" y="625855"/>
                </a:moveTo>
                <a:lnTo>
                  <a:pt x="3089021" y="625855"/>
                </a:lnTo>
                <a:lnTo>
                  <a:pt x="3089021" y="654430"/>
                </a:lnTo>
                <a:lnTo>
                  <a:pt x="3117596" y="654430"/>
                </a:lnTo>
                <a:lnTo>
                  <a:pt x="3117596" y="625855"/>
                </a:lnTo>
                <a:close/>
              </a:path>
              <a:path w="6206490" h="1016000">
                <a:moveTo>
                  <a:pt x="3117596" y="683005"/>
                </a:moveTo>
                <a:lnTo>
                  <a:pt x="3089021" y="683005"/>
                </a:lnTo>
                <a:lnTo>
                  <a:pt x="3089021" y="711580"/>
                </a:lnTo>
                <a:lnTo>
                  <a:pt x="3117596" y="711580"/>
                </a:lnTo>
                <a:lnTo>
                  <a:pt x="3117596" y="683005"/>
                </a:lnTo>
                <a:close/>
              </a:path>
              <a:path w="6206490" h="1016000">
                <a:moveTo>
                  <a:pt x="3117596" y="740155"/>
                </a:moveTo>
                <a:lnTo>
                  <a:pt x="3089021" y="740155"/>
                </a:lnTo>
                <a:lnTo>
                  <a:pt x="3089021" y="768730"/>
                </a:lnTo>
                <a:lnTo>
                  <a:pt x="3117596" y="768730"/>
                </a:lnTo>
                <a:lnTo>
                  <a:pt x="3117596" y="740155"/>
                </a:lnTo>
                <a:close/>
              </a:path>
              <a:path w="6206490" h="1016000">
                <a:moveTo>
                  <a:pt x="3117596" y="797305"/>
                </a:moveTo>
                <a:lnTo>
                  <a:pt x="3089021" y="797305"/>
                </a:lnTo>
                <a:lnTo>
                  <a:pt x="3089021" y="825880"/>
                </a:lnTo>
                <a:lnTo>
                  <a:pt x="3117596" y="825880"/>
                </a:lnTo>
                <a:lnTo>
                  <a:pt x="3117596" y="797305"/>
                </a:lnTo>
                <a:close/>
              </a:path>
              <a:path w="6206490" h="1016000">
                <a:moveTo>
                  <a:pt x="3117596" y="854455"/>
                </a:moveTo>
                <a:lnTo>
                  <a:pt x="3089021" y="854455"/>
                </a:lnTo>
                <a:lnTo>
                  <a:pt x="3089021" y="883030"/>
                </a:lnTo>
                <a:lnTo>
                  <a:pt x="3117596" y="883030"/>
                </a:lnTo>
                <a:lnTo>
                  <a:pt x="3117596" y="854455"/>
                </a:lnTo>
                <a:close/>
              </a:path>
              <a:path w="6206490" h="1016000">
                <a:moveTo>
                  <a:pt x="3117596" y="911605"/>
                </a:moveTo>
                <a:lnTo>
                  <a:pt x="3089021" y="911605"/>
                </a:lnTo>
                <a:lnTo>
                  <a:pt x="3089021" y="940180"/>
                </a:lnTo>
                <a:lnTo>
                  <a:pt x="3117596" y="940180"/>
                </a:lnTo>
                <a:lnTo>
                  <a:pt x="3117596" y="911605"/>
                </a:lnTo>
                <a:close/>
              </a:path>
              <a:path w="6206490" h="1016000">
                <a:moveTo>
                  <a:pt x="3113278" y="968755"/>
                </a:moveTo>
                <a:lnTo>
                  <a:pt x="3089021" y="968755"/>
                </a:lnTo>
                <a:lnTo>
                  <a:pt x="3089021" y="987297"/>
                </a:lnTo>
                <a:lnTo>
                  <a:pt x="3127502" y="987297"/>
                </a:lnTo>
                <a:lnTo>
                  <a:pt x="3127502" y="973073"/>
                </a:lnTo>
                <a:lnTo>
                  <a:pt x="3117596" y="973073"/>
                </a:lnTo>
                <a:lnTo>
                  <a:pt x="3113278" y="968755"/>
                </a:lnTo>
                <a:close/>
              </a:path>
              <a:path w="6206490" h="1016000">
                <a:moveTo>
                  <a:pt x="3127502" y="958722"/>
                </a:moveTo>
                <a:lnTo>
                  <a:pt x="3103245" y="958722"/>
                </a:lnTo>
                <a:lnTo>
                  <a:pt x="3117596" y="973073"/>
                </a:lnTo>
                <a:lnTo>
                  <a:pt x="3117596" y="968755"/>
                </a:lnTo>
                <a:lnTo>
                  <a:pt x="3127502" y="968755"/>
                </a:lnTo>
                <a:lnTo>
                  <a:pt x="3127502" y="958722"/>
                </a:lnTo>
                <a:close/>
              </a:path>
              <a:path w="6206490" h="1016000">
                <a:moveTo>
                  <a:pt x="3127502" y="968755"/>
                </a:moveTo>
                <a:lnTo>
                  <a:pt x="3117596" y="968755"/>
                </a:lnTo>
                <a:lnTo>
                  <a:pt x="3117596" y="973073"/>
                </a:lnTo>
                <a:lnTo>
                  <a:pt x="3127502" y="973073"/>
                </a:lnTo>
                <a:lnTo>
                  <a:pt x="3127502" y="968755"/>
                </a:lnTo>
                <a:close/>
              </a:path>
              <a:path w="6206490" h="1016000">
                <a:moveTo>
                  <a:pt x="3184652" y="958722"/>
                </a:moveTo>
                <a:lnTo>
                  <a:pt x="3156077" y="958722"/>
                </a:lnTo>
                <a:lnTo>
                  <a:pt x="3156077" y="987297"/>
                </a:lnTo>
                <a:lnTo>
                  <a:pt x="3184652" y="987297"/>
                </a:lnTo>
                <a:lnTo>
                  <a:pt x="3184652" y="958722"/>
                </a:lnTo>
                <a:close/>
              </a:path>
              <a:path w="6206490" h="1016000">
                <a:moveTo>
                  <a:pt x="3241802" y="958722"/>
                </a:moveTo>
                <a:lnTo>
                  <a:pt x="3213227" y="958722"/>
                </a:lnTo>
                <a:lnTo>
                  <a:pt x="3213227" y="987297"/>
                </a:lnTo>
                <a:lnTo>
                  <a:pt x="3241802" y="987297"/>
                </a:lnTo>
                <a:lnTo>
                  <a:pt x="3241802" y="958722"/>
                </a:lnTo>
                <a:close/>
              </a:path>
              <a:path w="6206490" h="1016000">
                <a:moveTo>
                  <a:pt x="3298952" y="958722"/>
                </a:moveTo>
                <a:lnTo>
                  <a:pt x="3270377" y="958722"/>
                </a:lnTo>
                <a:lnTo>
                  <a:pt x="3270377" y="987297"/>
                </a:lnTo>
                <a:lnTo>
                  <a:pt x="3298952" y="987297"/>
                </a:lnTo>
                <a:lnTo>
                  <a:pt x="3298952" y="958722"/>
                </a:lnTo>
                <a:close/>
              </a:path>
              <a:path w="6206490" h="1016000">
                <a:moveTo>
                  <a:pt x="3356102" y="958722"/>
                </a:moveTo>
                <a:lnTo>
                  <a:pt x="3327527" y="958722"/>
                </a:lnTo>
                <a:lnTo>
                  <a:pt x="3327527" y="987297"/>
                </a:lnTo>
                <a:lnTo>
                  <a:pt x="3356102" y="987297"/>
                </a:lnTo>
                <a:lnTo>
                  <a:pt x="3356102" y="958722"/>
                </a:lnTo>
                <a:close/>
              </a:path>
              <a:path w="6206490" h="1016000">
                <a:moveTo>
                  <a:pt x="3413252" y="958722"/>
                </a:moveTo>
                <a:lnTo>
                  <a:pt x="3384677" y="958722"/>
                </a:lnTo>
                <a:lnTo>
                  <a:pt x="3384677" y="987297"/>
                </a:lnTo>
                <a:lnTo>
                  <a:pt x="3413252" y="987297"/>
                </a:lnTo>
                <a:lnTo>
                  <a:pt x="3413252" y="958722"/>
                </a:lnTo>
                <a:close/>
              </a:path>
              <a:path w="6206490" h="1016000">
                <a:moveTo>
                  <a:pt x="3470402" y="958722"/>
                </a:moveTo>
                <a:lnTo>
                  <a:pt x="3441827" y="958722"/>
                </a:lnTo>
                <a:lnTo>
                  <a:pt x="3441827" y="987297"/>
                </a:lnTo>
                <a:lnTo>
                  <a:pt x="3470402" y="987297"/>
                </a:lnTo>
                <a:lnTo>
                  <a:pt x="3470402" y="958722"/>
                </a:lnTo>
                <a:close/>
              </a:path>
              <a:path w="6206490" h="1016000">
                <a:moveTo>
                  <a:pt x="3527552" y="958722"/>
                </a:moveTo>
                <a:lnTo>
                  <a:pt x="3498977" y="958722"/>
                </a:lnTo>
                <a:lnTo>
                  <a:pt x="3498977" y="987297"/>
                </a:lnTo>
                <a:lnTo>
                  <a:pt x="3527552" y="987297"/>
                </a:lnTo>
                <a:lnTo>
                  <a:pt x="3527552" y="958722"/>
                </a:lnTo>
                <a:close/>
              </a:path>
              <a:path w="6206490" h="1016000">
                <a:moveTo>
                  <a:pt x="3584702" y="958722"/>
                </a:moveTo>
                <a:lnTo>
                  <a:pt x="3556127" y="958722"/>
                </a:lnTo>
                <a:lnTo>
                  <a:pt x="3556127" y="987297"/>
                </a:lnTo>
                <a:lnTo>
                  <a:pt x="3584702" y="987297"/>
                </a:lnTo>
                <a:lnTo>
                  <a:pt x="3584702" y="958722"/>
                </a:lnTo>
                <a:close/>
              </a:path>
              <a:path w="6206490" h="1016000">
                <a:moveTo>
                  <a:pt x="3641852" y="958722"/>
                </a:moveTo>
                <a:lnTo>
                  <a:pt x="3613277" y="958722"/>
                </a:lnTo>
                <a:lnTo>
                  <a:pt x="3613277" y="987297"/>
                </a:lnTo>
                <a:lnTo>
                  <a:pt x="3641852" y="987297"/>
                </a:lnTo>
                <a:lnTo>
                  <a:pt x="3641852" y="958722"/>
                </a:lnTo>
                <a:close/>
              </a:path>
              <a:path w="6206490" h="1016000">
                <a:moveTo>
                  <a:pt x="3699002" y="958722"/>
                </a:moveTo>
                <a:lnTo>
                  <a:pt x="3670427" y="958722"/>
                </a:lnTo>
                <a:lnTo>
                  <a:pt x="3670427" y="987297"/>
                </a:lnTo>
                <a:lnTo>
                  <a:pt x="3699002" y="987297"/>
                </a:lnTo>
                <a:lnTo>
                  <a:pt x="3699002" y="958722"/>
                </a:lnTo>
                <a:close/>
              </a:path>
              <a:path w="6206490" h="1016000">
                <a:moveTo>
                  <a:pt x="3756152" y="958722"/>
                </a:moveTo>
                <a:lnTo>
                  <a:pt x="3727577" y="958722"/>
                </a:lnTo>
                <a:lnTo>
                  <a:pt x="3727577" y="987297"/>
                </a:lnTo>
                <a:lnTo>
                  <a:pt x="3756152" y="987297"/>
                </a:lnTo>
                <a:lnTo>
                  <a:pt x="3756152" y="958722"/>
                </a:lnTo>
                <a:close/>
              </a:path>
              <a:path w="6206490" h="1016000">
                <a:moveTo>
                  <a:pt x="3813302" y="958722"/>
                </a:moveTo>
                <a:lnTo>
                  <a:pt x="3784727" y="958722"/>
                </a:lnTo>
                <a:lnTo>
                  <a:pt x="3784727" y="987297"/>
                </a:lnTo>
                <a:lnTo>
                  <a:pt x="3813302" y="987297"/>
                </a:lnTo>
                <a:lnTo>
                  <a:pt x="3813302" y="958722"/>
                </a:lnTo>
                <a:close/>
              </a:path>
              <a:path w="6206490" h="1016000">
                <a:moveTo>
                  <a:pt x="3870452" y="958722"/>
                </a:moveTo>
                <a:lnTo>
                  <a:pt x="3841877" y="958722"/>
                </a:lnTo>
                <a:lnTo>
                  <a:pt x="3841877" y="987297"/>
                </a:lnTo>
                <a:lnTo>
                  <a:pt x="3870452" y="987297"/>
                </a:lnTo>
                <a:lnTo>
                  <a:pt x="3870452" y="958722"/>
                </a:lnTo>
                <a:close/>
              </a:path>
              <a:path w="6206490" h="1016000">
                <a:moveTo>
                  <a:pt x="3927602" y="958722"/>
                </a:moveTo>
                <a:lnTo>
                  <a:pt x="3899027" y="958722"/>
                </a:lnTo>
                <a:lnTo>
                  <a:pt x="3899027" y="987297"/>
                </a:lnTo>
                <a:lnTo>
                  <a:pt x="3927602" y="987297"/>
                </a:lnTo>
                <a:lnTo>
                  <a:pt x="3927602" y="958722"/>
                </a:lnTo>
                <a:close/>
              </a:path>
              <a:path w="6206490" h="1016000">
                <a:moveTo>
                  <a:pt x="3984752" y="958722"/>
                </a:moveTo>
                <a:lnTo>
                  <a:pt x="3956177" y="958722"/>
                </a:lnTo>
                <a:lnTo>
                  <a:pt x="3956177" y="987297"/>
                </a:lnTo>
                <a:lnTo>
                  <a:pt x="3984752" y="987297"/>
                </a:lnTo>
                <a:lnTo>
                  <a:pt x="3984752" y="958722"/>
                </a:lnTo>
                <a:close/>
              </a:path>
              <a:path w="6206490" h="1016000">
                <a:moveTo>
                  <a:pt x="4041902" y="958722"/>
                </a:moveTo>
                <a:lnTo>
                  <a:pt x="4013327" y="958722"/>
                </a:lnTo>
                <a:lnTo>
                  <a:pt x="4013327" y="987297"/>
                </a:lnTo>
                <a:lnTo>
                  <a:pt x="4041902" y="987297"/>
                </a:lnTo>
                <a:lnTo>
                  <a:pt x="4041902" y="958722"/>
                </a:lnTo>
                <a:close/>
              </a:path>
              <a:path w="6206490" h="1016000">
                <a:moveTo>
                  <a:pt x="4099052" y="958722"/>
                </a:moveTo>
                <a:lnTo>
                  <a:pt x="4070477" y="958722"/>
                </a:lnTo>
                <a:lnTo>
                  <a:pt x="4070477" y="987297"/>
                </a:lnTo>
                <a:lnTo>
                  <a:pt x="4099052" y="987297"/>
                </a:lnTo>
                <a:lnTo>
                  <a:pt x="4099052" y="958722"/>
                </a:lnTo>
                <a:close/>
              </a:path>
              <a:path w="6206490" h="1016000">
                <a:moveTo>
                  <a:pt x="4156202" y="958722"/>
                </a:moveTo>
                <a:lnTo>
                  <a:pt x="4127627" y="958722"/>
                </a:lnTo>
                <a:lnTo>
                  <a:pt x="4127627" y="987297"/>
                </a:lnTo>
                <a:lnTo>
                  <a:pt x="4156202" y="987297"/>
                </a:lnTo>
                <a:lnTo>
                  <a:pt x="4156202" y="958722"/>
                </a:lnTo>
                <a:close/>
              </a:path>
              <a:path w="6206490" h="1016000">
                <a:moveTo>
                  <a:pt x="4213352" y="958722"/>
                </a:moveTo>
                <a:lnTo>
                  <a:pt x="4184777" y="958722"/>
                </a:lnTo>
                <a:lnTo>
                  <a:pt x="4184777" y="987297"/>
                </a:lnTo>
                <a:lnTo>
                  <a:pt x="4213352" y="987297"/>
                </a:lnTo>
                <a:lnTo>
                  <a:pt x="4213352" y="958722"/>
                </a:lnTo>
                <a:close/>
              </a:path>
              <a:path w="6206490" h="1016000">
                <a:moveTo>
                  <a:pt x="4270502" y="958722"/>
                </a:moveTo>
                <a:lnTo>
                  <a:pt x="4241927" y="958722"/>
                </a:lnTo>
                <a:lnTo>
                  <a:pt x="4241927" y="987297"/>
                </a:lnTo>
                <a:lnTo>
                  <a:pt x="4270502" y="987297"/>
                </a:lnTo>
                <a:lnTo>
                  <a:pt x="4270502" y="958722"/>
                </a:lnTo>
                <a:close/>
              </a:path>
              <a:path w="6206490" h="1016000">
                <a:moveTo>
                  <a:pt x="4327652" y="958722"/>
                </a:moveTo>
                <a:lnTo>
                  <a:pt x="4299077" y="958722"/>
                </a:lnTo>
                <a:lnTo>
                  <a:pt x="4299077" y="987297"/>
                </a:lnTo>
                <a:lnTo>
                  <a:pt x="4327652" y="987297"/>
                </a:lnTo>
                <a:lnTo>
                  <a:pt x="4327652" y="958722"/>
                </a:lnTo>
                <a:close/>
              </a:path>
              <a:path w="6206490" h="1016000">
                <a:moveTo>
                  <a:pt x="4384802" y="958722"/>
                </a:moveTo>
                <a:lnTo>
                  <a:pt x="4356227" y="958722"/>
                </a:lnTo>
                <a:lnTo>
                  <a:pt x="4356227" y="987297"/>
                </a:lnTo>
                <a:lnTo>
                  <a:pt x="4384802" y="987297"/>
                </a:lnTo>
                <a:lnTo>
                  <a:pt x="4384802" y="958722"/>
                </a:lnTo>
                <a:close/>
              </a:path>
              <a:path w="6206490" h="1016000">
                <a:moveTo>
                  <a:pt x="4441952" y="958722"/>
                </a:moveTo>
                <a:lnTo>
                  <a:pt x="4413377" y="958722"/>
                </a:lnTo>
                <a:lnTo>
                  <a:pt x="4413377" y="987297"/>
                </a:lnTo>
                <a:lnTo>
                  <a:pt x="4441952" y="987297"/>
                </a:lnTo>
                <a:lnTo>
                  <a:pt x="4441952" y="958722"/>
                </a:lnTo>
                <a:close/>
              </a:path>
              <a:path w="6206490" h="1016000">
                <a:moveTo>
                  <a:pt x="4499102" y="958722"/>
                </a:moveTo>
                <a:lnTo>
                  <a:pt x="4470527" y="958722"/>
                </a:lnTo>
                <a:lnTo>
                  <a:pt x="4470527" y="987297"/>
                </a:lnTo>
                <a:lnTo>
                  <a:pt x="4499102" y="987297"/>
                </a:lnTo>
                <a:lnTo>
                  <a:pt x="4499102" y="958722"/>
                </a:lnTo>
                <a:close/>
              </a:path>
              <a:path w="6206490" h="1016000">
                <a:moveTo>
                  <a:pt x="4556252" y="958722"/>
                </a:moveTo>
                <a:lnTo>
                  <a:pt x="4527677" y="958722"/>
                </a:lnTo>
                <a:lnTo>
                  <a:pt x="4527677" y="987297"/>
                </a:lnTo>
                <a:lnTo>
                  <a:pt x="4556252" y="987297"/>
                </a:lnTo>
                <a:lnTo>
                  <a:pt x="4556252" y="958722"/>
                </a:lnTo>
                <a:close/>
              </a:path>
              <a:path w="6206490" h="1016000">
                <a:moveTo>
                  <a:pt x="4613402" y="958722"/>
                </a:moveTo>
                <a:lnTo>
                  <a:pt x="4584827" y="958722"/>
                </a:lnTo>
                <a:lnTo>
                  <a:pt x="4584827" y="987297"/>
                </a:lnTo>
                <a:lnTo>
                  <a:pt x="4613402" y="987297"/>
                </a:lnTo>
                <a:lnTo>
                  <a:pt x="4613402" y="958722"/>
                </a:lnTo>
                <a:close/>
              </a:path>
              <a:path w="6206490" h="1016000">
                <a:moveTo>
                  <a:pt x="4670552" y="958722"/>
                </a:moveTo>
                <a:lnTo>
                  <a:pt x="4641977" y="958722"/>
                </a:lnTo>
                <a:lnTo>
                  <a:pt x="4641977" y="987297"/>
                </a:lnTo>
                <a:lnTo>
                  <a:pt x="4670552" y="987297"/>
                </a:lnTo>
                <a:lnTo>
                  <a:pt x="4670552" y="958722"/>
                </a:lnTo>
                <a:close/>
              </a:path>
              <a:path w="6206490" h="1016000">
                <a:moveTo>
                  <a:pt x="4727702" y="958722"/>
                </a:moveTo>
                <a:lnTo>
                  <a:pt x="4699127" y="958722"/>
                </a:lnTo>
                <a:lnTo>
                  <a:pt x="4699127" y="987297"/>
                </a:lnTo>
                <a:lnTo>
                  <a:pt x="4727702" y="987297"/>
                </a:lnTo>
                <a:lnTo>
                  <a:pt x="4727702" y="958722"/>
                </a:lnTo>
                <a:close/>
              </a:path>
              <a:path w="6206490" h="1016000">
                <a:moveTo>
                  <a:pt x="4784852" y="958722"/>
                </a:moveTo>
                <a:lnTo>
                  <a:pt x="4756277" y="958722"/>
                </a:lnTo>
                <a:lnTo>
                  <a:pt x="4756277" y="987297"/>
                </a:lnTo>
                <a:lnTo>
                  <a:pt x="4784852" y="987297"/>
                </a:lnTo>
                <a:lnTo>
                  <a:pt x="4784852" y="958722"/>
                </a:lnTo>
                <a:close/>
              </a:path>
              <a:path w="6206490" h="1016000">
                <a:moveTo>
                  <a:pt x="4842002" y="958722"/>
                </a:moveTo>
                <a:lnTo>
                  <a:pt x="4813427" y="958722"/>
                </a:lnTo>
                <a:lnTo>
                  <a:pt x="4813427" y="987297"/>
                </a:lnTo>
                <a:lnTo>
                  <a:pt x="4842002" y="987297"/>
                </a:lnTo>
                <a:lnTo>
                  <a:pt x="4842002" y="958722"/>
                </a:lnTo>
                <a:close/>
              </a:path>
              <a:path w="6206490" h="1016000">
                <a:moveTo>
                  <a:pt x="4899152" y="958722"/>
                </a:moveTo>
                <a:lnTo>
                  <a:pt x="4870577" y="958722"/>
                </a:lnTo>
                <a:lnTo>
                  <a:pt x="4870577" y="987297"/>
                </a:lnTo>
                <a:lnTo>
                  <a:pt x="4899152" y="987297"/>
                </a:lnTo>
                <a:lnTo>
                  <a:pt x="4899152" y="958722"/>
                </a:lnTo>
                <a:close/>
              </a:path>
              <a:path w="6206490" h="1016000">
                <a:moveTo>
                  <a:pt x="4956302" y="958722"/>
                </a:moveTo>
                <a:lnTo>
                  <a:pt x="4927727" y="958722"/>
                </a:lnTo>
                <a:lnTo>
                  <a:pt x="4927727" y="987297"/>
                </a:lnTo>
                <a:lnTo>
                  <a:pt x="4956302" y="987297"/>
                </a:lnTo>
                <a:lnTo>
                  <a:pt x="4956302" y="958722"/>
                </a:lnTo>
                <a:close/>
              </a:path>
              <a:path w="6206490" h="1016000">
                <a:moveTo>
                  <a:pt x="5013452" y="958722"/>
                </a:moveTo>
                <a:lnTo>
                  <a:pt x="4984877" y="958722"/>
                </a:lnTo>
                <a:lnTo>
                  <a:pt x="4984877" y="987297"/>
                </a:lnTo>
                <a:lnTo>
                  <a:pt x="5013452" y="987297"/>
                </a:lnTo>
                <a:lnTo>
                  <a:pt x="5013452" y="958722"/>
                </a:lnTo>
                <a:close/>
              </a:path>
              <a:path w="6206490" h="1016000">
                <a:moveTo>
                  <a:pt x="5070602" y="958722"/>
                </a:moveTo>
                <a:lnTo>
                  <a:pt x="5042027" y="958722"/>
                </a:lnTo>
                <a:lnTo>
                  <a:pt x="5042027" y="987297"/>
                </a:lnTo>
                <a:lnTo>
                  <a:pt x="5070602" y="987297"/>
                </a:lnTo>
                <a:lnTo>
                  <a:pt x="5070602" y="958722"/>
                </a:lnTo>
                <a:close/>
              </a:path>
              <a:path w="6206490" h="1016000">
                <a:moveTo>
                  <a:pt x="5127752" y="958722"/>
                </a:moveTo>
                <a:lnTo>
                  <a:pt x="5099177" y="958722"/>
                </a:lnTo>
                <a:lnTo>
                  <a:pt x="5099177" y="987297"/>
                </a:lnTo>
                <a:lnTo>
                  <a:pt x="5127752" y="987297"/>
                </a:lnTo>
                <a:lnTo>
                  <a:pt x="5127752" y="958722"/>
                </a:lnTo>
                <a:close/>
              </a:path>
              <a:path w="6206490" h="1016000">
                <a:moveTo>
                  <a:pt x="5184902" y="958722"/>
                </a:moveTo>
                <a:lnTo>
                  <a:pt x="5156327" y="958722"/>
                </a:lnTo>
                <a:lnTo>
                  <a:pt x="5156327" y="987297"/>
                </a:lnTo>
                <a:lnTo>
                  <a:pt x="5184902" y="987297"/>
                </a:lnTo>
                <a:lnTo>
                  <a:pt x="5184902" y="958722"/>
                </a:lnTo>
                <a:close/>
              </a:path>
              <a:path w="6206490" h="1016000">
                <a:moveTo>
                  <a:pt x="5242052" y="958722"/>
                </a:moveTo>
                <a:lnTo>
                  <a:pt x="5213477" y="958722"/>
                </a:lnTo>
                <a:lnTo>
                  <a:pt x="5213477" y="987297"/>
                </a:lnTo>
                <a:lnTo>
                  <a:pt x="5242052" y="987297"/>
                </a:lnTo>
                <a:lnTo>
                  <a:pt x="5242052" y="958722"/>
                </a:lnTo>
                <a:close/>
              </a:path>
              <a:path w="6206490" h="1016000">
                <a:moveTo>
                  <a:pt x="5299202" y="958722"/>
                </a:moveTo>
                <a:lnTo>
                  <a:pt x="5270627" y="958722"/>
                </a:lnTo>
                <a:lnTo>
                  <a:pt x="5270627" y="987297"/>
                </a:lnTo>
                <a:lnTo>
                  <a:pt x="5299202" y="987297"/>
                </a:lnTo>
                <a:lnTo>
                  <a:pt x="5299202" y="958722"/>
                </a:lnTo>
                <a:close/>
              </a:path>
              <a:path w="6206490" h="1016000">
                <a:moveTo>
                  <a:pt x="5356352" y="958722"/>
                </a:moveTo>
                <a:lnTo>
                  <a:pt x="5327777" y="958722"/>
                </a:lnTo>
                <a:lnTo>
                  <a:pt x="5327777" y="987297"/>
                </a:lnTo>
                <a:lnTo>
                  <a:pt x="5356352" y="987297"/>
                </a:lnTo>
                <a:lnTo>
                  <a:pt x="5356352" y="958722"/>
                </a:lnTo>
                <a:close/>
              </a:path>
              <a:path w="6206490" h="1016000">
                <a:moveTo>
                  <a:pt x="5413502" y="958722"/>
                </a:moveTo>
                <a:lnTo>
                  <a:pt x="5384927" y="958722"/>
                </a:lnTo>
                <a:lnTo>
                  <a:pt x="5384927" y="987297"/>
                </a:lnTo>
                <a:lnTo>
                  <a:pt x="5413502" y="987297"/>
                </a:lnTo>
                <a:lnTo>
                  <a:pt x="5413502" y="958722"/>
                </a:lnTo>
                <a:close/>
              </a:path>
              <a:path w="6206490" h="1016000">
                <a:moveTo>
                  <a:pt x="5470652" y="958722"/>
                </a:moveTo>
                <a:lnTo>
                  <a:pt x="5442077" y="958722"/>
                </a:lnTo>
                <a:lnTo>
                  <a:pt x="5442077" y="987297"/>
                </a:lnTo>
                <a:lnTo>
                  <a:pt x="5470652" y="987297"/>
                </a:lnTo>
                <a:lnTo>
                  <a:pt x="5470652" y="958722"/>
                </a:lnTo>
                <a:close/>
              </a:path>
              <a:path w="6206490" h="1016000">
                <a:moveTo>
                  <a:pt x="5527802" y="958722"/>
                </a:moveTo>
                <a:lnTo>
                  <a:pt x="5499227" y="958722"/>
                </a:lnTo>
                <a:lnTo>
                  <a:pt x="5499227" y="987297"/>
                </a:lnTo>
                <a:lnTo>
                  <a:pt x="5527802" y="987297"/>
                </a:lnTo>
                <a:lnTo>
                  <a:pt x="5527802" y="958722"/>
                </a:lnTo>
                <a:close/>
              </a:path>
              <a:path w="6206490" h="1016000">
                <a:moveTo>
                  <a:pt x="5584952" y="958722"/>
                </a:moveTo>
                <a:lnTo>
                  <a:pt x="5556377" y="958722"/>
                </a:lnTo>
                <a:lnTo>
                  <a:pt x="5556377" y="987297"/>
                </a:lnTo>
                <a:lnTo>
                  <a:pt x="5584952" y="987297"/>
                </a:lnTo>
                <a:lnTo>
                  <a:pt x="5584952" y="958722"/>
                </a:lnTo>
                <a:close/>
              </a:path>
              <a:path w="6206490" h="1016000">
                <a:moveTo>
                  <a:pt x="5642102" y="958722"/>
                </a:moveTo>
                <a:lnTo>
                  <a:pt x="5613527" y="958722"/>
                </a:lnTo>
                <a:lnTo>
                  <a:pt x="5613527" y="987297"/>
                </a:lnTo>
                <a:lnTo>
                  <a:pt x="5642102" y="987297"/>
                </a:lnTo>
                <a:lnTo>
                  <a:pt x="5642102" y="958722"/>
                </a:lnTo>
                <a:close/>
              </a:path>
              <a:path w="6206490" h="1016000">
                <a:moveTo>
                  <a:pt x="5699252" y="958722"/>
                </a:moveTo>
                <a:lnTo>
                  <a:pt x="5670677" y="958722"/>
                </a:lnTo>
                <a:lnTo>
                  <a:pt x="5670677" y="987297"/>
                </a:lnTo>
                <a:lnTo>
                  <a:pt x="5699252" y="987297"/>
                </a:lnTo>
                <a:lnTo>
                  <a:pt x="5699252" y="958722"/>
                </a:lnTo>
                <a:close/>
              </a:path>
              <a:path w="6206490" h="1016000">
                <a:moveTo>
                  <a:pt x="5756402" y="958722"/>
                </a:moveTo>
                <a:lnTo>
                  <a:pt x="5727827" y="958722"/>
                </a:lnTo>
                <a:lnTo>
                  <a:pt x="5727827" y="987297"/>
                </a:lnTo>
                <a:lnTo>
                  <a:pt x="5756402" y="987297"/>
                </a:lnTo>
                <a:lnTo>
                  <a:pt x="5756402" y="958722"/>
                </a:lnTo>
                <a:close/>
              </a:path>
              <a:path w="6206490" h="1016000">
                <a:moveTo>
                  <a:pt x="5813552" y="958722"/>
                </a:moveTo>
                <a:lnTo>
                  <a:pt x="5784977" y="958722"/>
                </a:lnTo>
                <a:lnTo>
                  <a:pt x="5784977" y="987297"/>
                </a:lnTo>
                <a:lnTo>
                  <a:pt x="5813552" y="987297"/>
                </a:lnTo>
                <a:lnTo>
                  <a:pt x="5813552" y="958722"/>
                </a:lnTo>
                <a:close/>
              </a:path>
              <a:path w="6206490" h="1016000">
                <a:moveTo>
                  <a:pt x="5870702" y="958722"/>
                </a:moveTo>
                <a:lnTo>
                  <a:pt x="5842127" y="958722"/>
                </a:lnTo>
                <a:lnTo>
                  <a:pt x="5842127" y="987297"/>
                </a:lnTo>
                <a:lnTo>
                  <a:pt x="5870702" y="987297"/>
                </a:lnTo>
                <a:lnTo>
                  <a:pt x="5870702" y="958722"/>
                </a:lnTo>
                <a:close/>
              </a:path>
              <a:path w="6206490" h="1016000">
                <a:moveTo>
                  <a:pt x="5927852" y="958722"/>
                </a:moveTo>
                <a:lnTo>
                  <a:pt x="5899277" y="958722"/>
                </a:lnTo>
                <a:lnTo>
                  <a:pt x="5899277" y="987297"/>
                </a:lnTo>
                <a:lnTo>
                  <a:pt x="5927852" y="987297"/>
                </a:lnTo>
                <a:lnTo>
                  <a:pt x="5927852" y="958722"/>
                </a:lnTo>
                <a:close/>
              </a:path>
              <a:path w="6206490" h="1016000">
                <a:moveTo>
                  <a:pt x="5985002" y="958722"/>
                </a:moveTo>
                <a:lnTo>
                  <a:pt x="5956427" y="958722"/>
                </a:lnTo>
                <a:lnTo>
                  <a:pt x="5956427" y="987297"/>
                </a:lnTo>
                <a:lnTo>
                  <a:pt x="5985002" y="987297"/>
                </a:lnTo>
                <a:lnTo>
                  <a:pt x="5985002" y="958722"/>
                </a:lnTo>
                <a:close/>
              </a:path>
              <a:path w="6206490" h="1016000">
                <a:moveTo>
                  <a:pt x="6042152" y="958722"/>
                </a:moveTo>
                <a:lnTo>
                  <a:pt x="6013577" y="958722"/>
                </a:lnTo>
                <a:lnTo>
                  <a:pt x="6013577" y="987297"/>
                </a:lnTo>
                <a:lnTo>
                  <a:pt x="6042152" y="987297"/>
                </a:lnTo>
                <a:lnTo>
                  <a:pt x="6042152" y="958722"/>
                </a:lnTo>
                <a:close/>
              </a:path>
              <a:path w="6206490" h="1016000">
                <a:moveTo>
                  <a:pt x="6099302" y="958722"/>
                </a:moveTo>
                <a:lnTo>
                  <a:pt x="6070727" y="958722"/>
                </a:lnTo>
                <a:lnTo>
                  <a:pt x="6070727" y="987297"/>
                </a:lnTo>
                <a:lnTo>
                  <a:pt x="6099302" y="987297"/>
                </a:lnTo>
                <a:lnTo>
                  <a:pt x="6099302" y="958722"/>
                </a:lnTo>
                <a:close/>
              </a:path>
              <a:path w="6206490" h="1016000">
                <a:moveTo>
                  <a:pt x="6120764" y="930147"/>
                </a:moveTo>
                <a:lnTo>
                  <a:pt x="6120764" y="1015872"/>
                </a:lnTo>
                <a:lnTo>
                  <a:pt x="6177999" y="987297"/>
                </a:lnTo>
                <a:lnTo>
                  <a:pt x="6127877" y="987297"/>
                </a:lnTo>
                <a:lnTo>
                  <a:pt x="6127877" y="958722"/>
                </a:lnTo>
                <a:lnTo>
                  <a:pt x="6177830" y="958722"/>
                </a:lnTo>
                <a:lnTo>
                  <a:pt x="6120764" y="930147"/>
                </a:lnTo>
                <a:close/>
              </a:path>
              <a:path w="6206490" h="1016000">
                <a:moveTo>
                  <a:pt x="6135115" y="958722"/>
                </a:moveTo>
                <a:lnTo>
                  <a:pt x="6127877" y="958722"/>
                </a:lnTo>
                <a:lnTo>
                  <a:pt x="6127877" y="987297"/>
                </a:lnTo>
                <a:lnTo>
                  <a:pt x="6135115" y="987297"/>
                </a:lnTo>
                <a:lnTo>
                  <a:pt x="6135115" y="958722"/>
                </a:lnTo>
                <a:close/>
              </a:path>
              <a:path w="6206490" h="1016000">
                <a:moveTo>
                  <a:pt x="6177830" y="958722"/>
                </a:moveTo>
                <a:lnTo>
                  <a:pt x="6135115" y="958722"/>
                </a:lnTo>
                <a:lnTo>
                  <a:pt x="6135115" y="987297"/>
                </a:lnTo>
                <a:lnTo>
                  <a:pt x="6177999" y="987297"/>
                </a:lnTo>
                <a:lnTo>
                  <a:pt x="6206489" y="973073"/>
                </a:lnTo>
                <a:lnTo>
                  <a:pt x="6177830" y="958722"/>
                </a:lnTo>
                <a:close/>
              </a:path>
            </a:pathLst>
          </a:custGeom>
          <a:solidFill>
            <a:srgbClr val="4471C4"/>
          </a:solidFill>
        </p:spPr>
        <p:txBody>
          <a:bodyPr wrap="square" lIns="0" tIns="0" rIns="0" bIns="0" rtlCol="0"/>
          <a:lstStyle/>
          <a:p>
            <a:endParaRPr/>
          </a:p>
        </p:txBody>
      </p:sp>
      <p:sp>
        <p:nvSpPr>
          <p:cNvPr id="59" name="object 59"/>
          <p:cNvSpPr txBox="1"/>
          <p:nvPr/>
        </p:nvSpPr>
        <p:spPr>
          <a:xfrm>
            <a:off x="7506461" y="3291662"/>
            <a:ext cx="2650490" cy="574675"/>
          </a:xfrm>
          <a:prstGeom prst="rect">
            <a:avLst/>
          </a:prstGeom>
        </p:spPr>
        <p:txBody>
          <a:bodyPr vert="horz" wrap="square" lIns="0" tIns="12700" rIns="0" bIns="0" rtlCol="0">
            <a:spAutoFit/>
          </a:bodyPr>
          <a:lstStyle/>
          <a:p>
            <a:pPr marL="12700">
              <a:lnSpc>
                <a:spcPct val="100000"/>
              </a:lnSpc>
              <a:spcBef>
                <a:spcPts val="100"/>
              </a:spcBef>
            </a:pPr>
            <a:r>
              <a:rPr sz="1800" i="1" spc="-10" dirty="0">
                <a:latin typeface="Calibri"/>
                <a:cs typeface="Calibri"/>
              </a:rPr>
              <a:t>…memory,</a:t>
            </a:r>
            <a:r>
              <a:rPr sz="1800" i="1" spc="-30" dirty="0">
                <a:latin typeface="Calibri"/>
                <a:cs typeface="Calibri"/>
              </a:rPr>
              <a:t> </a:t>
            </a:r>
            <a:r>
              <a:rPr sz="1800" i="1" dirty="0">
                <a:latin typeface="Calibri"/>
                <a:cs typeface="Calibri"/>
              </a:rPr>
              <a:t>if</a:t>
            </a:r>
            <a:r>
              <a:rPr sz="1800" i="1" spc="-5" dirty="0">
                <a:latin typeface="Calibri"/>
                <a:cs typeface="Calibri"/>
              </a:rPr>
              <a:t> </a:t>
            </a:r>
            <a:r>
              <a:rPr sz="1800" i="1" spc="-10" dirty="0">
                <a:latin typeface="Calibri"/>
                <a:cs typeface="Calibri"/>
              </a:rPr>
              <a:t>write-through</a:t>
            </a:r>
            <a:endParaRPr sz="1800">
              <a:latin typeface="Calibri"/>
              <a:cs typeface="Calibri"/>
            </a:endParaRPr>
          </a:p>
          <a:p>
            <a:pPr marL="12700">
              <a:lnSpc>
                <a:spcPct val="100000"/>
              </a:lnSpc>
              <a:spcBef>
                <a:spcPts val="5"/>
              </a:spcBef>
            </a:pPr>
            <a:r>
              <a:rPr sz="1800" b="1" i="1" dirty="0">
                <a:latin typeface="Calibri"/>
                <a:cs typeface="Calibri"/>
              </a:rPr>
              <a:t>or</a:t>
            </a:r>
            <a:r>
              <a:rPr sz="1800" b="1" i="1" spc="15" dirty="0">
                <a:latin typeface="Calibri"/>
                <a:cs typeface="Calibri"/>
              </a:rPr>
              <a:t> </a:t>
            </a:r>
            <a:r>
              <a:rPr sz="1800" b="1" i="1" spc="-10" dirty="0">
                <a:latin typeface="Calibri"/>
                <a:cs typeface="Calibri"/>
              </a:rPr>
              <a:t>non-</a:t>
            </a:r>
            <a:r>
              <a:rPr sz="1800" b="1" i="1" dirty="0">
                <a:latin typeface="Calibri"/>
                <a:cs typeface="Calibri"/>
              </a:rPr>
              <a:t>temporal</a:t>
            </a:r>
            <a:r>
              <a:rPr sz="1800" b="1" i="1" spc="5" dirty="0">
                <a:latin typeface="Calibri"/>
                <a:cs typeface="Calibri"/>
              </a:rPr>
              <a:t> </a:t>
            </a:r>
            <a:r>
              <a:rPr sz="1800" b="1" i="1" spc="-10" dirty="0">
                <a:latin typeface="Calibri"/>
                <a:cs typeface="Calibri"/>
              </a:rPr>
              <a:t>instruction</a:t>
            </a:r>
            <a:endParaRPr sz="1800">
              <a:latin typeface="Calibri"/>
              <a:cs typeface="Calibri"/>
            </a:endParaRPr>
          </a:p>
        </p:txBody>
      </p:sp>
      <p:grpSp>
        <p:nvGrpSpPr>
          <p:cNvPr id="60" name="object 60"/>
          <p:cNvGrpSpPr/>
          <p:nvPr/>
        </p:nvGrpSpPr>
        <p:grpSpPr>
          <a:xfrm>
            <a:off x="1540763" y="2948685"/>
            <a:ext cx="3019425" cy="1196975"/>
            <a:chOff x="1540763" y="2948685"/>
            <a:chExt cx="3019425" cy="1196975"/>
          </a:xfrm>
        </p:grpSpPr>
        <p:sp>
          <p:nvSpPr>
            <p:cNvPr id="61" name="object 61"/>
            <p:cNvSpPr/>
            <p:nvPr/>
          </p:nvSpPr>
          <p:spPr>
            <a:xfrm>
              <a:off x="1540764" y="2948685"/>
              <a:ext cx="2826385" cy="1196975"/>
            </a:xfrm>
            <a:custGeom>
              <a:avLst/>
              <a:gdLst/>
              <a:ahLst/>
              <a:cxnLst/>
              <a:rect l="l" t="t" r="r" b="b"/>
              <a:pathLst>
                <a:path w="2826385" h="1196975">
                  <a:moveTo>
                    <a:pt x="2826385" y="0"/>
                  </a:moveTo>
                  <a:lnTo>
                    <a:pt x="2622296" y="0"/>
                  </a:lnTo>
                  <a:lnTo>
                    <a:pt x="2622296" y="1149858"/>
                  </a:lnTo>
                  <a:lnTo>
                    <a:pt x="2305558" y="1149858"/>
                  </a:lnTo>
                  <a:lnTo>
                    <a:pt x="2305558" y="376936"/>
                  </a:lnTo>
                  <a:lnTo>
                    <a:pt x="2305558" y="370586"/>
                  </a:lnTo>
                  <a:lnTo>
                    <a:pt x="2302510" y="373634"/>
                  </a:lnTo>
                  <a:lnTo>
                    <a:pt x="2302510" y="364236"/>
                  </a:lnTo>
                  <a:lnTo>
                    <a:pt x="2292858" y="364236"/>
                  </a:lnTo>
                  <a:lnTo>
                    <a:pt x="2292858" y="1149858"/>
                  </a:lnTo>
                  <a:lnTo>
                    <a:pt x="1940052" y="1149858"/>
                  </a:lnTo>
                  <a:lnTo>
                    <a:pt x="1940052" y="367538"/>
                  </a:lnTo>
                  <a:lnTo>
                    <a:pt x="1927352" y="367538"/>
                  </a:lnTo>
                  <a:lnTo>
                    <a:pt x="1927352" y="1149858"/>
                  </a:lnTo>
                  <a:lnTo>
                    <a:pt x="1575562" y="1149858"/>
                  </a:lnTo>
                  <a:lnTo>
                    <a:pt x="1575562" y="370586"/>
                  </a:lnTo>
                  <a:lnTo>
                    <a:pt x="1562862" y="370586"/>
                  </a:lnTo>
                  <a:lnTo>
                    <a:pt x="1562862" y="1149858"/>
                  </a:lnTo>
                  <a:lnTo>
                    <a:pt x="77800" y="1149858"/>
                  </a:lnTo>
                  <a:lnTo>
                    <a:pt x="78359" y="1120521"/>
                  </a:lnTo>
                  <a:lnTo>
                    <a:pt x="77724" y="1120825"/>
                  </a:lnTo>
                  <a:lnTo>
                    <a:pt x="77724" y="1118743"/>
                  </a:lnTo>
                  <a:lnTo>
                    <a:pt x="77724" y="1118616"/>
                  </a:lnTo>
                  <a:lnTo>
                    <a:pt x="76200" y="1119378"/>
                  </a:lnTo>
                  <a:lnTo>
                    <a:pt x="76200" y="1118108"/>
                  </a:lnTo>
                  <a:lnTo>
                    <a:pt x="0" y="1156208"/>
                  </a:lnTo>
                  <a:lnTo>
                    <a:pt x="1778" y="1157109"/>
                  </a:lnTo>
                  <a:lnTo>
                    <a:pt x="1524" y="1157224"/>
                  </a:lnTo>
                  <a:lnTo>
                    <a:pt x="76962" y="1196721"/>
                  </a:lnTo>
                  <a:lnTo>
                    <a:pt x="76987" y="1194587"/>
                  </a:lnTo>
                  <a:lnTo>
                    <a:pt x="77724" y="1194943"/>
                  </a:lnTo>
                  <a:lnTo>
                    <a:pt x="77724" y="1194816"/>
                  </a:lnTo>
                  <a:lnTo>
                    <a:pt x="77724" y="1164742"/>
                  </a:lnTo>
                  <a:lnTo>
                    <a:pt x="1940052" y="1164971"/>
                  </a:lnTo>
                  <a:lnTo>
                    <a:pt x="1940052" y="1163193"/>
                  </a:lnTo>
                  <a:lnTo>
                    <a:pt x="2305558" y="1163193"/>
                  </a:lnTo>
                  <a:lnTo>
                    <a:pt x="2305558" y="1162558"/>
                  </a:lnTo>
                  <a:lnTo>
                    <a:pt x="2634996" y="1162558"/>
                  </a:lnTo>
                  <a:lnTo>
                    <a:pt x="2634996" y="1156208"/>
                  </a:lnTo>
                  <a:lnTo>
                    <a:pt x="2634996" y="1149858"/>
                  </a:lnTo>
                  <a:lnTo>
                    <a:pt x="2634996" y="12700"/>
                  </a:lnTo>
                  <a:lnTo>
                    <a:pt x="2826385" y="12700"/>
                  </a:lnTo>
                  <a:lnTo>
                    <a:pt x="2826385" y="6350"/>
                  </a:lnTo>
                  <a:lnTo>
                    <a:pt x="2826385" y="0"/>
                  </a:lnTo>
                  <a:close/>
                </a:path>
              </a:pathLst>
            </a:custGeom>
            <a:solidFill>
              <a:srgbClr val="4471C4"/>
            </a:solidFill>
          </p:spPr>
          <p:txBody>
            <a:bodyPr wrap="square" lIns="0" tIns="0" rIns="0" bIns="0" rtlCol="0"/>
            <a:lstStyle/>
            <a:p>
              <a:endParaRPr/>
            </a:p>
          </p:txBody>
        </p:sp>
        <p:sp>
          <p:nvSpPr>
            <p:cNvPr id="62" name="object 62"/>
            <p:cNvSpPr/>
            <p:nvPr/>
          </p:nvSpPr>
          <p:spPr>
            <a:xfrm>
              <a:off x="2859024" y="3476243"/>
              <a:ext cx="1701164" cy="460375"/>
            </a:xfrm>
            <a:custGeom>
              <a:avLst/>
              <a:gdLst/>
              <a:ahLst/>
              <a:cxnLst/>
              <a:rect l="l" t="t" r="r" b="b"/>
              <a:pathLst>
                <a:path w="1701164" h="460375">
                  <a:moveTo>
                    <a:pt x="1700783" y="0"/>
                  </a:moveTo>
                  <a:lnTo>
                    <a:pt x="0" y="0"/>
                  </a:lnTo>
                  <a:lnTo>
                    <a:pt x="0" y="460247"/>
                  </a:lnTo>
                  <a:lnTo>
                    <a:pt x="1700783" y="460247"/>
                  </a:lnTo>
                  <a:lnTo>
                    <a:pt x="1700783" y="0"/>
                  </a:lnTo>
                  <a:close/>
                </a:path>
              </a:pathLst>
            </a:custGeom>
            <a:solidFill>
              <a:srgbClr val="FFFFFF">
                <a:alpha val="49803"/>
              </a:srgbClr>
            </a:solidFill>
          </p:spPr>
          <p:txBody>
            <a:bodyPr wrap="square" lIns="0" tIns="0" rIns="0" bIns="0" rtlCol="0"/>
            <a:lstStyle/>
            <a:p>
              <a:endParaRPr/>
            </a:p>
          </p:txBody>
        </p:sp>
      </p:grpSp>
      <p:sp>
        <p:nvSpPr>
          <p:cNvPr id="63" name="object 63"/>
          <p:cNvSpPr txBox="1"/>
          <p:nvPr/>
        </p:nvSpPr>
        <p:spPr>
          <a:xfrm>
            <a:off x="2937510" y="3500373"/>
            <a:ext cx="1432560" cy="391160"/>
          </a:xfrm>
          <a:prstGeom prst="rect">
            <a:avLst/>
          </a:prstGeom>
        </p:spPr>
        <p:txBody>
          <a:bodyPr vert="horz" wrap="square" lIns="0" tIns="12700" rIns="0" bIns="0" rtlCol="0">
            <a:spAutoFit/>
          </a:bodyPr>
          <a:lstStyle/>
          <a:p>
            <a:pPr marL="12700" marR="5080">
              <a:lnSpc>
                <a:spcPct val="100000"/>
              </a:lnSpc>
              <a:spcBef>
                <a:spcPts val="100"/>
              </a:spcBef>
            </a:pPr>
            <a:r>
              <a:rPr sz="1200" b="1" i="1" dirty="0">
                <a:latin typeface="Calibri"/>
                <a:cs typeface="Calibri"/>
              </a:rPr>
              <a:t>Memory unit</a:t>
            </a:r>
            <a:r>
              <a:rPr sz="1200" b="1" i="1" spc="-10" dirty="0">
                <a:latin typeface="Calibri"/>
                <a:cs typeface="Calibri"/>
              </a:rPr>
              <a:t> </a:t>
            </a:r>
            <a:r>
              <a:rPr sz="1200" b="1" i="1" dirty="0">
                <a:latin typeface="Calibri"/>
                <a:cs typeface="Calibri"/>
              </a:rPr>
              <a:t>can</a:t>
            </a:r>
            <a:r>
              <a:rPr sz="1200" b="1" i="1" spc="5" dirty="0">
                <a:latin typeface="Calibri"/>
                <a:cs typeface="Calibri"/>
              </a:rPr>
              <a:t> </a:t>
            </a:r>
            <a:r>
              <a:rPr sz="1200" b="1" i="1" spc="-20" dirty="0">
                <a:latin typeface="Calibri"/>
                <a:cs typeface="Calibri"/>
              </a:rPr>
              <a:t>read </a:t>
            </a:r>
            <a:r>
              <a:rPr sz="1200" b="1" i="1" dirty="0">
                <a:latin typeface="Calibri"/>
                <a:cs typeface="Calibri"/>
              </a:rPr>
              <a:t>from</a:t>
            </a:r>
            <a:r>
              <a:rPr sz="1200" b="1" i="1" spc="-5" dirty="0">
                <a:latin typeface="Calibri"/>
                <a:cs typeface="Calibri"/>
              </a:rPr>
              <a:t> </a:t>
            </a:r>
            <a:r>
              <a:rPr sz="1200" b="1" i="1" dirty="0">
                <a:latin typeface="Calibri"/>
                <a:cs typeface="Calibri"/>
              </a:rPr>
              <a:t>write</a:t>
            </a:r>
            <a:r>
              <a:rPr sz="1200" b="1" i="1" spc="-10" dirty="0">
                <a:latin typeface="Calibri"/>
                <a:cs typeface="Calibri"/>
              </a:rPr>
              <a:t> buffer</a:t>
            </a:r>
            <a:endParaRPr sz="1200">
              <a:latin typeface="Calibri"/>
              <a:cs typeface="Calibri"/>
            </a:endParaRPr>
          </a:p>
        </p:txBody>
      </p:sp>
      <p:sp>
        <p:nvSpPr>
          <p:cNvPr id="64" name="object 64"/>
          <p:cNvSpPr txBox="1"/>
          <p:nvPr/>
        </p:nvSpPr>
        <p:spPr>
          <a:xfrm>
            <a:off x="4380738" y="2622041"/>
            <a:ext cx="1376045" cy="299720"/>
          </a:xfrm>
          <a:prstGeom prst="rect">
            <a:avLst/>
          </a:prstGeom>
        </p:spPr>
        <p:txBody>
          <a:bodyPr vert="horz" wrap="square" lIns="0" tIns="12700" rIns="0" bIns="0" rtlCol="0">
            <a:spAutoFit/>
          </a:bodyPr>
          <a:lstStyle/>
          <a:p>
            <a:pPr marL="12700">
              <a:lnSpc>
                <a:spcPct val="100000"/>
              </a:lnSpc>
              <a:spcBef>
                <a:spcPts val="100"/>
              </a:spcBef>
            </a:pPr>
            <a:r>
              <a:rPr sz="1800" i="1" dirty="0">
                <a:latin typeface="Calibri"/>
                <a:cs typeface="Calibri"/>
              </a:rPr>
              <a:t>WB</a:t>
            </a:r>
            <a:r>
              <a:rPr sz="1800" i="1" spc="-35" dirty="0">
                <a:latin typeface="Calibri"/>
                <a:cs typeface="Calibri"/>
              </a:rPr>
              <a:t> </a:t>
            </a:r>
            <a:r>
              <a:rPr sz="1800" i="1" dirty="0">
                <a:latin typeface="Calibri"/>
                <a:cs typeface="Calibri"/>
              </a:rPr>
              <a:t>drains</a:t>
            </a:r>
            <a:r>
              <a:rPr sz="1800" i="1" spc="-5" dirty="0">
                <a:latin typeface="Calibri"/>
                <a:cs typeface="Calibri"/>
              </a:rPr>
              <a:t> </a:t>
            </a:r>
            <a:r>
              <a:rPr sz="1800" i="1" spc="-25" dirty="0">
                <a:latin typeface="Calibri"/>
                <a:cs typeface="Calibri"/>
              </a:rPr>
              <a:t>to…</a:t>
            </a:r>
            <a:endParaRPr sz="1800">
              <a:latin typeface="Calibri"/>
              <a:cs typeface="Calibri"/>
            </a:endParaRPr>
          </a:p>
        </p:txBody>
      </p:sp>
      <p:sp>
        <p:nvSpPr>
          <p:cNvPr id="65" name="object 65"/>
          <p:cNvSpPr txBox="1"/>
          <p:nvPr/>
        </p:nvSpPr>
        <p:spPr>
          <a:xfrm>
            <a:off x="5100573" y="3071240"/>
            <a:ext cx="1922145" cy="574675"/>
          </a:xfrm>
          <a:prstGeom prst="rect">
            <a:avLst/>
          </a:prstGeom>
        </p:spPr>
        <p:txBody>
          <a:bodyPr vert="horz" wrap="square" lIns="0" tIns="12700" rIns="0" bIns="0" rtlCol="0">
            <a:spAutoFit/>
          </a:bodyPr>
          <a:lstStyle/>
          <a:p>
            <a:pPr marL="12700">
              <a:lnSpc>
                <a:spcPct val="100000"/>
              </a:lnSpc>
              <a:spcBef>
                <a:spcPts val="100"/>
              </a:spcBef>
            </a:pPr>
            <a:r>
              <a:rPr sz="1800" i="1" dirty="0">
                <a:latin typeface="Calibri"/>
                <a:cs typeface="Calibri"/>
              </a:rPr>
              <a:t>…cache</a:t>
            </a:r>
            <a:r>
              <a:rPr sz="1800" i="1" spc="10" dirty="0">
                <a:latin typeface="Calibri"/>
                <a:cs typeface="Calibri"/>
              </a:rPr>
              <a:t> </a:t>
            </a:r>
            <a:r>
              <a:rPr sz="1800" i="1" dirty="0">
                <a:latin typeface="Calibri"/>
                <a:cs typeface="Calibri"/>
              </a:rPr>
              <a:t>if</a:t>
            </a:r>
            <a:r>
              <a:rPr sz="1800" i="1" spc="-15" dirty="0">
                <a:latin typeface="Calibri"/>
                <a:cs typeface="Calibri"/>
              </a:rPr>
              <a:t> </a:t>
            </a:r>
            <a:r>
              <a:rPr sz="1800" i="1" spc="-10" dirty="0">
                <a:latin typeface="Calibri"/>
                <a:cs typeface="Calibri"/>
              </a:rPr>
              <a:t>write-</a:t>
            </a:r>
            <a:r>
              <a:rPr sz="1800" i="1" spc="-20" dirty="0">
                <a:latin typeface="Calibri"/>
                <a:cs typeface="Calibri"/>
              </a:rPr>
              <a:t>back</a:t>
            </a:r>
            <a:endParaRPr sz="1800">
              <a:latin typeface="Calibri"/>
              <a:cs typeface="Calibri"/>
            </a:endParaRPr>
          </a:p>
          <a:p>
            <a:pPr marL="12700">
              <a:lnSpc>
                <a:spcPct val="100000"/>
              </a:lnSpc>
            </a:pPr>
            <a:r>
              <a:rPr sz="1800" b="1" i="1" dirty="0">
                <a:latin typeface="Calibri"/>
                <a:cs typeface="Calibri"/>
              </a:rPr>
              <a:t>&amp;</a:t>
            </a:r>
            <a:r>
              <a:rPr sz="1800" b="1" i="1" spc="5" dirty="0">
                <a:latin typeface="Calibri"/>
                <a:cs typeface="Calibri"/>
              </a:rPr>
              <a:t> </a:t>
            </a:r>
            <a:r>
              <a:rPr sz="1800" b="1" i="1" dirty="0">
                <a:latin typeface="Calibri"/>
                <a:cs typeface="Calibri"/>
              </a:rPr>
              <a:t>not</a:t>
            </a:r>
            <a:r>
              <a:rPr sz="1800" b="1" i="1" spc="10" dirty="0">
                <a:latin typeface="Calibri"/>
                <a:cs typeface="Calibri"/>
              </a:rPr>
              <a:t> </a:t>
            </a:r>
            <a:r>
              <a:rPr sz="1800" b="1" i="1" spc="-10" dirty="0">
                <a:latin typeface="Calibri"/>
                <a:cs typeface="Calibri"/>
              </a:rPr>
              <a:t>non-temporal</a:t>
            </a:r>
            <a:endParaRPr sz="1800">
              <a:latin typeface="Calibri"/>
              <a:cs typeface="Calibri"/>
            </a:endParaRPr>
          </a:p>
        </p:txBody>
      </p:sp>
      <p:grpSp>
        <p:nvGrpSpPr>
          <p:cNvPr id="66" name="object 66"/>
          <p:cNvGrpSpPr/>
          <p:nvPr/>
        </p:nvGrpSpPr>
        <p:grpSpPr>
          <a:xfrm>
            <a:off x="2085594" y="1312163"/>
            <a:ext cx="8892540" cy="3289300"/>
            <a:chOff x="2085594" y="1312163"/>
            <a:chExt cx="8892540" cy="3289300"/>
          </a:xfrm>
        </p:grpSpPr>
        <p:sp>
          <p:nvSpPr>
            <p:cNvPr id="67" name="object 67"/>
            <p:cNvSpPr/>
            <p:nvPr/>
          </p:nvSpPr>
          <p:spPr>
            <a:xfrm>
              <a:off x="5400294" y="1330451"/>
              <a:ext cx="5175250" cy="3270885"/>
            </a:xfrm>
            <a:custGeom>
              <a:avLst/>
              <a:gdLst/>
              <a:ahLst/>
              <a:cxnLst/>
              <a:rect l="l" t="t" r="r" b="b"/>
              <a:pathLst>
                <a:path w="5175250" h="3270885">
                  <a:moveTo>
                    <a:pt x="2782062" y="0"/>
                  </a:moveTo>
                  <a:lnTo>
                    <a:pt x="441198" y="0"/>
                  </a:lnTo>
                  <a:lnTo>
                    <a:pt x="441198" y="726948"/>
                  </a:lnTo>
                  <a:lnTo>
                    <a:pt x="2782062" y="726948"/>
                  </a:lnTo>
                  <a:lnTo>
                    <a:pt x="2782062" y="0"/>
                  </a:lnTo>
                  <a:close/>
                </a:path>
                <a:path w="5175250" h="3270885">
                  <a:moveTo>
                    <a:pt x="5175250" y="2727198"/>
                  </a:moveTo>
                  <a:lnTo>
                    <a:pt x="5149850" y="2714498"/>
                  </a:lnTo>
                  <a:lnTo>
                    <a:pt x="5099050" y="2689098"/>
                  </a:lnTo>
                  <a:lnTo>
                    <a:pt x="5099050" y="2714498"/>
                  </a:lnTo>
                  <a:lnTo>
                    <a:pt x="2058035" y="2714498"/>
                  </a:lnTo>
                  <a:lnTo>
                    <a:pt x="2058035" y="3245231"/>
                  </a:lnTo>
                  <a:lnTo>
                    <a:pt x="0" y="3245231"/>
                  </a:lnTo>
                  <a:lnTo>
                    <a:pt x="0" y="3270631"/>
                  </a:lnTo>
                  <a:lnTo>
                    <a:pt x="2083435" y="3270631"/>
                  </a:lnTo>
                  <a:lnTo>
                    <a:pt x="2083435" y="3257931"/>
                  </a:lnTo>
                  <a:lnTo>
                    <a:pt x="2083435" y="3245231"/>
                  </a:lnTo>
                  <a:lnTo>
                    <a:pt x="2083435" y="2739898"/>
                  </a:lnTo>
                  <a:lnTo>
                    <a:pt x="5099050" y="2739898"/>
                  </a:lnTo>
                  <a:lnTo>
                    <a:pt x="5099050" y="2765298"/>
                  </a:lnTo>
                  <a:lnTo>
                    <a:pt x="5149850" y="2739898"/>
                  </a:lnTo>
                  <a:lnTo>
                    <a:pt x="5175250" y="2727198"/>
                  </a:lnTo>
                  <a:close/>
                </a:path>
              </a:pathLst>
            </a:custGeom>
            <a:solidFill>
              <a:srgbClr val="4471C4"/>
            </a:solidFill>
          </p:spPr>
          <p:txBody>
            <a:bodyPr wrap="square" lIns="0" tIns="0" rIns="0" bIns="0" rtlCol="0"/>
            <a:lstStyle/>
            <a:p>
              <a:endParaRPr/>
            </a:p>
          </p:txBody>
        </p:sp>
        <p:sp>
          <p:nvSpPr>
            <p:cNvPr id="68" name="object 68"/>
            <p:cNvSpPr/>
            <p:nvPr/>
          </p:nvSpPr>
          <p:spPr>
            <a:xfrm>
              <a:off x="5841491" y="1330451"/>
              <a:ext cx="2341245" cy="727075"/>
            </a:xfrm>
            <a:custGeom>
              <a:avLst/>
              <a:gdLst/>
              <a:ahLst/>
              <a:cxnLst/>
              <a:rect l="l" t="t" r="r" b="b"/>
              <a:pathLst>
                <a:path w="2341245" h="727075">
                  <a:moveTo>
                    <a:pt x="0" y="726948"/>
                  </a:moveTo>
                  <a:lnTo>
                    <a:pt x="2340864" y="726948"/>
                  </a:lnTo>
                  <a:lnTo>
                    <a:pt x="2340864" y="0"/>
                  </a:lnTo>
                  <a:lnTo>
                    <a:pt x="0" y="0"/>
                  </a:lnTo>
                  <a:lnTo>
                    <a:pt x="0" y="726948"/>
                  </a:lnTo>
                  <a:close/>
                </a:path>
                <a:path w="2341245" h="727075">
                  <a:moveTo>
                    <a:pt x="1333500" y="726948"/>
                  </a:moveTo>
                  <a:lnTo>
                    <a:pt x="1618488" y="726948"/>
                  </a:lnTo>
                  <a:lnTo>
                    <a:pt x="1618488" y="0"/>
                  </a:lnTo>
                  <a:lnTo>
                    <a:pt x="1333500" y="0"/>
                  </a:lnTo>
                  <a:lnTo>
                    <a:pt x="1333500" y="726948"/>
                  </a:lnTo>
                  <a:close/>
                </a:path>
                <a:path w="2341245" h="727075">
                  <a:moveTo>
                    <a:pt x="1046988" y="726948"/>
                  </a:moveTo>
                  <a:lnTo>
                    <a:pt x="1333499" y="726948"/>
                  </a:lnTo>
                  <a:lnTo>
                    <a:pt x="1333499" y="0"/>
                  </a:lnTo>
                  <a:lnTo>
                    <a:pt x="1046988" y="0"/>
                  </a:lnTo>
                  <a:lnTo>
                    <a:pt x="1046988" y="726948"/>
                  </a:lnTo>
                  <a:close/>
                </a:path>
              </a:pathLst>
            </a:custGeom>
            <a:ln w="12700">
              <a:solidFill>
                <a:srgbClr val="2E528F"/>
              </a:solidFill>
            </a:ln>
          </p:spPr>
          <p:txBody>
            <a:bodyPr wrap="square" lIns="0" tIns="0" rIns="0" bIns="0" rtlCol="0"/>
            <a:lstStyle/>
            <a:p>
              <a:endParaRPr/>
            </a:p>
          </p:txBody>
        </p:sp>
        <p:sp>
          <p:nvSpPr>
            <p:cNvPr id="69" name="object 69"/>
            <p:cNvSpPr/>
            <p:nvPr/>
          </p:nvSpPr>
          <p:spPr>
            <a:xfrm>
              <a:off x="6601967" y="1339595"/>
              <a:ext cx="287020" cy="727075"/>
            </a:xfrm>
            <a:custGeom>
              <a:avLst/>
              <a:gdLst/>
              <a:ahLst/>
              <a:cxnLst/>
              <a:rect l="l" t="t" r="r" b="b"/>
              <a:pathLst>
                <a:path w="287020" h="727075">
                  <a:moveTo>
                    <a:pt x="286511" y="0"/>
                  </a:moveTo>
                  <a:lnTo>
                    <a:pt x="0" y="0"/>
                  </a:lnTo>
                  <a:lnTo>
                    <a:pt x="0" y="726948"/>
                  </a:lnTo>
                  <a:lnTo>
                    <a:pt x="286511" y="726948"/>
                  </a:lnTo>
                  <a:lnTo>
                    <a:pt x="286511" y="0"/>
                  </a:lnTo>
                  <a:close/>
                </a:path>
              </a:pathLst>
            </a:custGeom>
            <a:solidFill>
              <a:srgbClr val="4471C4"/>
            </a:solidFill>
          </p:spPr>
          <p:txBody>
            <a:bodyPr wrap="square" lIns="0" tIns="0" rIns="0" bIns="0" rtlCol="0"/>
            <a:lstStyle/>
            <a:p>
              <a:endParaRPr/>
            </a:p>
          </p:txBody>
        </p:sp>
        <p:sp>
          <p:nvSpPr>
            <p:cNvPr id="70" name="object 70"/>
            <p:cNvSpPr/>
            <p:nvPr/>
          </p:nvSpPr>
          <p:spPr>
            <a:xfrm>
              <a:off x="6318503" y="1330451"/>
              <a:ext cx="570230" cy="736600"/>
            </a:xfrm>
            <a:custGeom>
              <a:avLst/>
              <a:gdLst/>
              <a:ahLst/>
              <a:cxnLst/>
              <a:rect l="l" t="t" r="r" b="b"/>
              <a:pathLst>
                <a:path w="570229" h="736600">
                  <a:moveTo>
                    <a:pt x="283464" y="736092"/>
                  </a:moveTo>
                  <a:lnTo>
                    <a:pt x="569976" y="736092"/>
                  </a:lnTo>
                  <a:lnTo>
                    <a:pt x="569976" y="9144"/>
                  </a:lnTo>
                  <a:lnTo>
                    <a:pt x="283464" y="9144"/>
                  </a:lnTo>
                  <a:lnTo>
                    <a:pt x="283464" y="736092"/>
                  </a:lnTo>
                  <a:close/>
                </a:path>
                <a:path w="570229" h="736600">
                  <a:moveTo>
                    <a:pt x="0" y="726948"/>
                  </a:moveTo>
                  <a:lnTo>
                    <a:pt x="286511" y="726948"/>
                  </a:lnTo>
                  <a:lnTo>
                    <a:pt x="286511" y="0"/>
                  </a:lnTo>
                  <a:lnTo>
                    <a:pt x="0" y="0"/>
                  </a:lnTo>
                  <a:lnTo>
                    <a:pt x="0" y="726948"/>
                  </a:lnTo>
                  <a:close/>
                </a:path>
              </a:pathLst>
            </a:custGeom>
            <a:ln w="12700">
              <a:solidFill>
                <a:srgbClr val="2E528F"/>
              </a:solidFill>
            </a:ln>
          </p:spPr>
          <p:txBody>
            <a:bodyPr wrap="square" lIns="0" tIns="0" rIns="0" bIns="0" rtlCol="0"/>
            <a:lstStyle/>
            <a:p>
              <a:endParaRPr/>
            </a:p>
          </p:txBody>
        </p:sp>
        <p:sp>
          <p:nvSpPr>
            <p:cNvPr id="71" name="object 71"/>
            <p:cNvSpPr/>
            <p:nvPr/>
          </p:nvSpPr>
          <p:spPr>
            <a:xfrm>
              <a:off x="6319265" y="1331213"/>
              <a:ext cx="1140460" cy="727075"/>
            </a:xfrm>
            <a:custGeom>
              <a:avLst/>
              <a:gdLst/>
              <a:ahLst/>
              <a:cxnLst/>
              <a:rect l="l" t="t" r="r" b="b"/>
              <a:pathLst>
                <a:path w="1140459" h="727075">
                  <a:moveTo>
                    <a:pt x="0" y="726948"/>
                  </a:moveTo>
                  <a:lnTo>
                    <a:pt x="1139952" y="726948"/>
                  </a:lnTo>
                  <a:lnTo>
                    <a:pt x="1139952" y="0"/>
                  </a:lnTo>
                  <a:lnTo>
                    <a:pt x="0" y="0"/>
                  </a:lnTo>
                  <a:lnTo>
                    <a:pt x="0" y="726948"/>
                  </a:lnTo>
                  <a:close/>
                </a:path>
              </a:pathLst>
            </a:custGeom>
            <a:ln w="38100">
              <a:solidFill>
                <a:srgbClr val="2E528F"/>
              </a:solidFill>
            </a:ln>
          </p:spPr>
          <p:txBody>
            <a:bodyPr wrap="square" lIns="0" tIns="0" rIns="0" bIns="0" rtlCol="0"/>
            <a:lstStyle/>
            <a:p>
              <a:endParaRPr/>
            </a:p>
          </p:txBody>
        </p:sp>
        <p:sp>
          <p:nvSpPr>
            <p:cNvPr id="72" name="object 72"/>
            <p:cNvSpPr/>
            <p:nvPr/>
          </p:nvSpPr>
          <p:spPr>
            <a:xfrm>
              <a:off x="2085594" y="1652523"/>
              <a:ext cx="8892540" cy="2174240"/>
            </a:xfrm>
            <a:custGeom>
              <a:avLst/>
              <a:gdLst/>
              <a:ahLst/>
              <a:cxnLst/>
              <a:rect l="l" t="t" r="r" b="b"/>
              <a:pathLst>
                <a:path w="8892540" h="2174240">
                  <a:moveTo>
                    <a:pt x="3757422" y="42926"/>
                  </a:moveTo>
                  <a:lnTo>
                    <a:pt x="3728758" y="28575"/>
                  </a:lnTo>
                  <a:lnTo>
                    <a:pt x="3671697" y="0"/>
                  </a:lnTo>
                  <a:lnTo>
                    <a:pt x="3671697" y="28575"/>
                  </a:lnTo>
                  <a:lnTo>
                    <a:pt x="585597" y="28575"/>
                  </a:lnTo>
                  <a:lnTo>
                    <a:pt x="585597" y="2117102"/>
                  </a:lnTo>
                  <a:lnTo>
                    <a:pt x="85725" y="2117102"/>
                  </a:lnTo>
                  <a:lnTo>
                    <a:pt x="85725" y="2088515"/>
                  </a:lnTo>
                  <a:lnTo>
                    <a:pt x="0" y="2131441"/>
                  </a:lnTo>
                  <a:lnTo>
                    <a:pt x="85725" y="2174240"/>
                  </a:lnTo>
                  <a:lnTo>
                    <a:pt x="85725" y="2145665"/>
                  </a:lnTo>
                  <a:lnTo>
                    <a:pt x="614172" y="2145665"/>
                  </a:lnTo>
                  <a:lnTo>
                    <a:pt x="614172" y="2131441"/>
                  </a:lnTo>
                  <a:lnTo>
                    <a:pt x="614172" y="2117102"/>
                  </a:lnTo>
                  <a:lnTo>
                    <a:pt x="614172" y="57150"/>
                  </a:lnTo>
                  <a:lnTo>
                    <a:pt x="3671697" y="57150"/>
                  </a:lnTo>
                  <a:lnTo>
                    <a:pt x="3671697" y="85725"/>
                  </a:lnTo>
                  <a:lnTo>
                    <a:pt x="3728923" y="57150"/>
                  </a:lnTo>
                  <a:lnTo>
                    <a:pt x="3757422" y="42926"/>
                  </a:lnTo>
                  <a:close/>
                </a:path>
                <a:path w="8892540" h="2174240">
                  <a:moveTo>
                    <a:pt x="8892159" y="1616837"/>
                  </a:moveTo>
                  <a:lnTo>
                    <a:pt x="8866759" y="1616837"/>
                  </a:lnTo>
                  <a:lnTo>
                    <a:pt x="8866759" y="874649"/>
                  </a:lnTo>
                  <a:lnTo>
                    <a:pt x="8866759" y="849249"/>
                  </a:lnTo>
                  <a:lnTo>
                    <a:pt x="4816348" y="849249"/>
                  </a:lnTo>
                  <a:lnTo>
                    <a:pt x="4816348" y="481838"/>
                  </a:lnTo>
                  <a:lnTo>
                    <a:pt x="4841748" y="481838"/>
                  </a:lnTo>
                  <a:lnTo>
                    <a:pt x="4835398" y="469138"/>
                  </a:lnTo>
                  <a:lnTo>
                    <a:pt x="4803648" y="405638"/>
                  </a:lnTo>
                  <a:lnTo>
                    <a:pt x="4765548" y="481838"/>
                  </a:lnTo>
                  <a:lnTo>
                    <a:pt x="4790948" y="481838"/>
                  </a:lnTo>
                  <a:lnTo>
                    <a:pt x="4790948" y="874649"/>
                  </a:lnTo>
                  <a:lnTo>
                    <a:pt x="8841359" y="874649"/>
                  </a:lnTo>
                  <a:lnTo>
                    <a:pt x="8841359" y="1616837"/>
                  </a:lnTo>
                  <a:lnTo>
                    <a:pt x="8815959" y="1616837"/>
                  </a:lnTo>
                  <a:lnTo>
                    <a:pt x="8854059" y="1693037"/>
                  </a:lnTo>
                  <a:lnTo>
                    <a:pt x="8885809" y="1629537"/>
                  </a:lnTo>
                  <a:lnTo>
                    <a:pt x="8892159" y="1616837"/>
                  </a:lnTo>
                  <a:close/>
                </a:path>
              </a:pathLst>
            </a:custGeom>
            <a:solidFill>
              <a:srgbClr val="0D0D0D"/>
            </a:solidFill>
          </p:spPr>
          <p:txBody>
            <a:bodyPr wrap="square" lIns="0" tIns="0" rIns="0" bIns="0" rtlCol="0"/>
            <a:lstStyle/>
            <a:p>
              <a:endParaRPr/>
            </a:p>
          </p:txBody>
        </p:sp>
      </p:grpSp>
      <p:sp>
        <p:nvSpPr>
          <p:cNvPr id="73" name="object 73"/>
          <p:cNvSpPr txBox="1"/>
          <p:nvPr/>
        </p:nvSpPr>
        <p:spPr>
          <a:xfrm>
            <a:off x="9785984" y="1339037"/>
            <a:ext cx="688340" cy="300355"/>
          </a:xfrm>
          <a:prstGeom prst="rect">
            <a:avLst/>
          </a:prstGeom>
        </p:spPr>
        <p:txBody>
          <a:bodyPr vert="horz" wrap="square" lIns="0" tIns="12700" rIns="0" bIns="0" rtlCol="0">
            <a:spAutoFit/>
          </a:bodyPr>
          <a:lstStyle/>
          <a:p>
            <a:pPr marL="12700">
              <a:lnSpc>
                <a:spcPct val="100000"/>
              </a:lnSpc>
              <a:spcBef>
                <a:spcPts val="100"/>
              </a:spcBef>
            </a:pPr>
            <a:r>
              <a:rPr sz="1800" spc="-985" dirty="0">
                <a:latin typeface="Calibri"/>
                <a:cs typeface="Calibri"/>
              </a:rPr>
              <a:t>B</a:t>
            </a:r>
            <a:r>
              <a:rPr sz="1800" spc="-5" dirty="0">
                <a:latin typeface="Calibri"/>
                <a:cs typeface="Calibri"/>
              </a:rPr>
              <a:t>B</a:t>
            </a:r>
            <a:r>
              <a:rPr sz="1800" spc="-815" dirty="0">
                <a:latin typeface="Calibri"/>
                <a:cs typeface="Calibri"/>
              </a:rPr>
              <a:t>y</a:t>
            </a:r>
            <a:r>
              <a:rPr sz="1800" spc="5" dirty="0">
                <a:latin typeface="Calibri"/>
                <a:cs typeface="Calibri"/>
              </a:rPr>
              <a:t>y</a:t>
            </a:r>
            <a:r>
              <a:rPr sz="1800" spc="-605" dirty="0">
                <a:latin typeface="Calibri"/>
                <a:cs typeface="Calibri"/>
              </a:rPr>
              <a:t>t</a:t>
            </a:r>
            <a:r>
              <a:rPr sz="1800" spc="-30" dirty="0">
                <a:latin typeface="Calibri"/>
                <a:cs typeface="Calibri"/>
              </a:rPr>
              <a:t>t</a:t>
            </a:r>
            <a:r>
              <a:rPr sz="1800" spc="-894" dirty="0">
                <a:latin typeface="Calibri"/>
                <a:cs typeface="Calibri"/>
              </a:rPr>
              <a:t>e</a:t>
            </a:r>
            <a:r>
              <a:rPr sz="1800" dirty="0">
                <a:latin typeface="Calibri"/>
                <a:cs typeface="Calibri"/>
              </a:rPr>
              <a:t>e</a:t>
            </a:r>
            <a:r>
              <a:rPr sz="1800" spc="-10" dirty="0">
                <a:latin typeface="Calibri"/>
                <a:cs typeface="Calibri"/>
              </a:rPr>
              <a:t> </a:t>
            </a:r>
            <a:r>
              <a:rPr sz="1800" spc="-1595" dirty="0">
                <a:latin typeface="Calibri"/>
                <a:cs typeface="Calibri"/>
              </a:rPr>
              <a:t>M</a:t>
            </a:r>
            <a:r>
              <a:rPr sz="1800" spc="-55" dirty="0">
                <a:latin typeface="Calibri"/>
                <a:cs typeface="Calibri"/>
              </a:rPr>
              <a:t>M</a:t>
            </a:r>
            <a:endParaRPr sz="1800">
              <a:latin typeface="Calibri"/>
              <a:cs typeface="Calibri"/>
            </a:endParaRPr>
          </a:p>
        </p:txBody>
      </p:sp>
      <p:sp>
        <p:nvSpPr>
          <p:cNvPr id="74" name="object 74"/>
          <p:cNvSpPr txBox="1"/>
          <p:nvPr/>
        </p:nvSpPr>
        <p:spPr>
          <a:xfrm>
            <a:off x="5438902" y="975486"/>
            <a:ext cx="77025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Byte</a:t>
            </a:r>
            <a:r>
              <a:rPr sz="1800" spc="-40" dirty="0">
                <a:latin typeface="Calibri"/>
                <a:cs typeface="Calibri"/>
              </a:rPr>
              <a:t> </a:t>
            </a:r>
            <a:r>
              <a:rPr sz="1800" spc="-25" dirty="0">
                <a:latin typeface="Calibri"/>
                <a:cs typeface="Calibri"/>
              </a:rPr>
              <a:t>S.0</a:t>
            </a:r>
            <a:endParaRPr sz="1800">
              <a:latin typeface="Calibri"/>
              <a:cs typeface="Calibri"/>
            </a:endParaRPr>
          </a:p>
        </p:txBody>
      </p:sp>
      <p:sp>
        <p:nvSpPr>
          <p:cNvPr id="75" name="object 75"/>
          <p:cNvSpPr txBox="1"/>
          <p:nvPr/>
        </p:nvSpPr>
        <p:spPr>
          <a:xfrm>
            <a:off x="7934959" y="976376"/>
            <a:ext cx="80264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Byte</a:t>
            </a:r>
            <a:r>
              <a:rPr sz="1800" spc="-40" dirty="0">
                <a:latin typeface="Calibri"/>
                <a:cs typeface="Calibri"/>
              </a:rPr>
              <a:t> </a:t>
            </a:r>
            <a:r>
              <a:rPr sz="1800" spc="-25" dirty="0">
                <a:latin typeface="Calibri"/>
                <a:cs typeface="Calibri"/>
              </a:rPr>
              <a:t>S.N</a:t>
            </a:r>
            <a:endParaRPr sz="1800">
              <a:latin typeface="Calibri"/>
              <a:cs typeface="Calibri"/>
            </a:endParaRPr>
          </a:p>
        </p:txBody>
      </p:sp>
      <p:sp>
        <p:nvSpPr>
          <p:cNvPr id="76" name="object 76"/>
          <p:cNvSpPr txBox="1"/>
          <p:nvPr/>
        </p:nvSpPr>
        <p:spPr>
          <a:xfrm>
            <a:off x="7537450" y="2171446"/>
            <a:ext cx="2789555" cy="574040"/>
          </a:xfrm>
          <a:prstGeom prst="rect">
            <a:avLst/>
          </a:prstGeom>
        </p:spPr>
        <p:txBody>
          <a:bodyPr vert="horz" wrap="square" lIns="0" tIns="12700" rIns="0" bIns="0" rtlCol="0">
            <a:spAutoFit/>
          </a:bodyPr>
          <a:lstStyle/>
          <a:p>
            <a:pPr marL="12700" marR="5080">
              <a:lnSpc>
                <a:spcPct val="100000"/>
              </a:lnSpc>
              <a:spcBef>
                <a:spcPts val="100"/>
              </a:spcBef>
            </a:pPr>
            <a:r>
              <a:rPr sz="1800" i="1" dirty="0">
                <a:latin typeface="Calibri"/>
                <a:cs typeface="Calibri"/>
              </a:rPr>
              <a:t>Memory</a:t>
            </a:r>
            <a:r>
              <a:rPr sz="1800" i="1" spc="-25" dirty="0">
                <a:latin typeface="Calibri"/>
                <a:cs typeface="Calibri"/>
              </a:rPr>
              <a:t> </a:t>
            </a:r>
            <a:r>
              <a:rPr sz="1800" i="1" dirty="0">
                <a:latin typeface="Calibri"/>
                <a:cs typeface="Calibri"/>
              </a:rPr>
              <a:t>Unit</a:t>
            </a:r>
            <a:r>
              <a:rPr sz="1800" i="1" spc="-25" dirty="0">
                <a:latin typeface="Calibri"/>
                <a:cs typeface="Calibri"/>
              </a:rPr>
              <a:t> </a:t>
            </a:r>
            <a:r>
              <a:rPr sz="1800" i="1" dirty="0">
                <a:latin typeface="Calibri"/>
                <a:cs typeface="Calibri"/>
              </a:rPr>
              <a:t>controls </a:t>
            </a:r>
            <a:r>
              <a:rPr sz="1800" i="1" spc="-10" dirty="0">
                <a:latin typeface="Calibri"/>
                <a:cs typeface="Calibri"/>
              </a:rPr>
              <a:t>loading </a:t>
            </a:r>
            <a:r>
              <a:rPr sz="1800" i="1" dirty="0">
                <a:latin typeface="Calibri"/>
                <a:cs typeface="Calibri"/>
              </a:rPr>
              <a:t>data</a:t>
            </a:r>
            <a:r>
              <a:rPr sz="1800" i="1" spc="-15" dirty="0">
                <a:latin typeface="Calibri"/>
                <a:cs typeface="Calibri"/>
              </a:rPr>
              <a:t> </a:t>
            </a:r>
            <a:r>
              <a:rPr sz="1800" i="1" dirty="0">
                <a:latin typeface="Calibri"/>
                <a:cs typeface="Calibri"/>
              </a:rPr>
              <a:t>from</a:t>
            </a:r>
            <a:r>
              <a:rPr sz="1800" i="1" spc="-15" dirty="0">
                <a:latin typeface="Calibri"/>
                <a:cs typeface="Calibri"/>
              </a:rPr>
              <a:t> </a:t>
            </a:r>
            <a:r>
              <a:rPr sz="1800" i="1" dirty="0">
                <a:latin typeface="Calibri"/>
                <a:cs typeface="Calibri"/>
              </a:rPr>
              <a:t>memory</a:t>
            </a:r>
            <a:r>
              <a:rPr sz="1800" i="1" spc="-25" dirty="0">
                <a:latin typeface="Calibri"/>
                <a:cs typeface="Calibri"/>
              </a:rPr>
              <a:t> </a:t>
            </a:r>
            <a:r>
              <a:rPr sz="1800" i="1" dirty="0">
                <a:latin typeface="Calibri"/>
                <a:cs typeface="Calibri"/>
              </a:rPr>
              <a:t>to </a:t>
            </a:r>
            <a:r>
              <a:rPr sz="1800" i="1" spc="-25" dirty="0">
                <a:latin typeface="Calibri"/>
                <a:cs typeface="Calibri"/>
              </a:rPr>
              <a:t>SP</a:t>
            </a:r>
            <a:endParaRPr sz="1800">
              <a:latin typeface="Calibri"/>
              <a:cs typeface="Calibri"/>
            </a:endParaRPr>
          </a:p>
        </p:txBody>
      </p:sp>
      <p:sp>
        <p:nvSpPr>
          <p:cNvPr id="77" name="object 77"/>
          <p:cNvSpPr txBox="1"/>
          <p:nvPr/>
        </p:nvSpPr>
        <p:spPr>
          <a:xfrm>
            <a:off x="2072385" y="1098550"/>
            <a:ext cx="3060065" cy="574675"/>
          </a:xfrm>
          <a:prstGeom prst="rect">
            <a:avLst/>
          </a:prstGeom>
        </p:spPr>
        <p:txBody>
          <a:bodyPr vert="horz" wrap="square" lIns="0" tIns="12700" rIns="0" bIns="0" rtlCol="0">
            <a:spAutoFit/>
          </a:bodyPr>
          <a:lstStyle/>
          <a:p>
            <a:pPr marL="12700">
              <a:lnSpc>
                <a:spcPct val="100000"/>
              </a:lnSpc>
              <a:spcBef>
                <a:spcPts val="100"/>
              </a:spcBef>
            </a:pPr>
            <a:r>
              <a:rPr sz="1800" i="1" dirty="0">
                <a:latin typeface="Calibri"/>
                <a:cs typeface="Calibri"/>
              </a:rPr>
              <a:t>Memory</a:t>
            </a:r>
            <a:r>
              <a:rPr sz="1800" i="1" spc="-15" dirty="0">
                <a:latin typeface="Calibri"/>
                <a:cs typeface="Calibri"/>
              </a:rPr>
              <a:t> </a:t>
            </a:r>
            <a:r>
              <a:rPr sz="1800" i="1" dirty="0">
                <a:latin typeface="Calibri"/>
                <a:cs typeface="Calibri"/>
              </a:rPr>
              <a:t>unit</a:t>
            </a:r>
            <a:r>
              <a:rPr sz="1800" i="1" spc="-5" dirty="0">
                <a:latin typeface="Calibri"/>
                <a:cs typeface="Calibri"/>
              </a:rPr>
              <a:t> </a:t>
            </a:r>
            <a:r>
              <a:rPr sz="1800" i="1" dirty="0">
                <a:latin typeface="Calibri"/>
                <a:cs typeface="Calibri"/>
              </a:rPr>
              <a:t>can load</a:t>
            </a:r>
            <a:r>
              <a:rPr sz="1800" i="1" spc="-5" dirty="0">
                <a:latin typeface="Calibri"/>
                <a:cs typeface="Calibri"/>
              </a:rPr>
              <a:t> </a:t>
            </a:r>
            <a:r>
              <a:rPr sz="1800" i="1" dirty="0">
                <a:latin typeface="Calibri"/>
                <a:cs typeface="Calibri"/>
              </a:rPr>
              <a:t>from</a:t>
            </a:r>
            <a:r>
              <a:rPr sz="1800" i="1" spc="-10" dirty="0">
                <a:latin typeface="Calibri"/>
                <a:cs typeface="Calibri"/>
              </a:rPr>
              <a:t> </a:t>
            </a:r>
            <a:r>
              <a:rPr sz="1800" i="1" spc="-25" dirty="0">
                <a:latin typeface="Calibri"/>
                <a:cs typeface="Calibri"/>
              </a:rPr>
              <a:t>and</a:t>
            </a:r>
            <a:endParaRPr sz="1800">
              <a:latin typeface="Calibri"/>
              <a:cs typeface="Calibri"/>
            </a:endParaRPr>
          </a:p>
          <a:p>
            <a:pPr marL="12700">
              <a:lnSpc>
                <a:spcPct val="100000"/>
              </a:lnSpc>
            </a:pPr>
            <a:r>
              <a:rPr sz="1800" i="1" dirty="0">
                <a:latin typeface="Calibri"/>
                <a:cs typeface="Calibri"/>
              </a:rPr>
              <a:t>store</a:t>
            </a:r>
            <a:r>
              <a:rPr sz="1800" i="1" spc="-30" dirty="0">
                <a:latin typeface="Calibri"/>
                <a:cs typeface="Calibri"/>
              </a:rPr>
              <a:t> </a:t>
            </a:r>
            <a:r>
              <a:rPr sz="1800" i="1" dirty="0">
                <a:latin typeface="Calibri"/>
                <a:cs typeface="Calibri"/>
              </a:rPr>
              <a:t>to</a:t>
            </a:r>
            <a:r>
              <a:rPr sz="1800" i="1" spc="-25" dirty="0">
                <a:latin typeface="Calibri"/>
                <a:cs typeface="Calibri"/>
              </a:rPr>
              <a:t> </a:t>
            </a:r>
            <a:r>
              <a:rPr sz="1800" i="1" dirty="0">
                <a:latin typeface="Calibri"/>
                <a:cs typeface="Calibri"/>
              </a:rPr>
              <a:t>SP</a:t>
            </a:r>
            <a:r>
              <a:rPr sz="1800" i="1" spc="-45" dirty="0">
                <a:latin typeface="Calibri"/>
                <a:cs typeface="Calibri"/>
              </a:rPr>
              <a:t> </a:t>
            </a:r>
            <a:r>
              <a:rPr sz="1800" i="1" dirty="0">
                <a:latin typeface="Calibri"/>
                <a:cs typeface="Calibri"/>
              </a:rPr>
              <a:t>separately</a:t>
            </a:r>
            <a:r>
              <a:rPr sz="1800" i="1" spc="-30" dirty="0">
                <a:latin typeface="Calibri"/>
                <a:cs typeface="Calibri"/>
              </a:rPr>
              <a:t> </a:t>
            </a:r>
            <a:r>
              <a:rPr sz="1800" i="1" dirty="0">
                <a:latin typeface="Calibri"/>
                <a:cs typeface="Calibri"/>
              </a:rPr>
              <a:t>from</a:t>
            </a:r>
            <a:r>
              <a:rPr sz="1800" i="1" spc="-30" dirty="0">
                <a:latin typeface="Calibri"/>
                <a:cs typeface="Calibri"/>
              </a:rPr>
              <a:t> </a:t>
            </a:r>
            <a:r>
              <a:rPr sz="1800" i="1" spc="-25" dirty="0">
                <a:latin typeface="Calibri"/>
                <a:cs typeface="Calibri"/>
              </a:rPr>
              <a:t>Mem</a:t>
            </a:r>
            <a:endParaRPr sz="1800">
              <a:latin typeface="Calibri"/>
              <a:cs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4649" y="135382"/>
            <a:ext cx="4926330" cy="696595"/>
          </a:xfrm>
          <a:prstGeom prst="rect">
            <a:avLst/>
          </a:prstGeom>
        </p:spPr>
        <p:txBody>
          <a:bodyPr vert="horz" wrap="square" lIns="0" tIns="12700" rIns="0" bIns="0" rtlCol="0">
            <a:spAutoFit/>
          </a:bodyPr>
          <a:lstStyle/>
          <a:p>
            <a:pPr marL="12700">
              <a:lnSpc>
                <a:spcPct val="100000"/>
              </a:lnSpc>
              <a:spcBef>
                <a:spcPts val="100"/>
              </a:spcBef>
            </a:pPr>
            <a:r>
              <a:rPr dirty="0"/>
              <a:t>Scratchpad</a:t>
            </a:r>
            <a:r>
              <a:rPr spc="-195" dirty="0"/>
              <a:t> </a:t>
            </a:r>
            <a:r>
              <a:rPr spc="-10" dirty="0"/>
              <a:t>Memories</a:t>
            </a:r>
          </a:p>
        </p:txBody>
      </p:sp>
      <p:grpSp>
        <p:nvGrpSpPr>
          <p:cNvPr id="3" name="object 3"/>
          <p:cNvGrpSpPr/>
          <p:nvPr/>
        </p:nvGrpSpPr>
        <p:grpSpPr>
          <a:xfrm>
            <a:off x="10568685" y="1371346"/>
            <a:ext cx="739775" cy="5011420"/>
            <a:chOff x="10568685" y="1371346"/>
            <a:chExt cx="739775" cy="5011420"/>
          </a:xfrm>
        </p:grpSpPr>
        <p:sp>
          <p:nvSpPr>
            <p:cNvPr id="4" name="object 4"/>
            <p:cNvSpPr/>
            <p:nvPr/>
          </p:nvSpPr>
          <p:spPr>
            <a:xfrm>
              <a:off x="10575035" y="1377696"/>
              <a:ext cx="727075" cy="4998720"/>
            </a:xfrm>
            <a:custGeom>
              <a:avLst/>
              <a:gdLst/>
              <a:ahLst/>
              <a:cxnLst/>
              <a:rect l="l" t="t" r="r" b="b"/>
              <a:pathLst>
                <a:path w="727075" h="4998720">
                  <a:moveTo>
                    <a:pt x="726948" y="0"/>
                  </a:moveTo>
                  <a:lnTo>
                    <a:pt x="0" y="0"/>
                  </a:lnTo>
                  <a:lnTo>
                    <a:pt x="0" y="4998720"/>
                  </a:lnTo>
                  <a:lnTo>
                    <a:pt x="726948" y="4998720"/>
                  </a:lnTo>
                  <a:lnTo>
                    <a:pt x="726948" y="0"/>
                  </a:lnTo>
                  <a:close/>
                </a:path>
              </a:pathLst>
            </a:custGeom>
            <a:solidFill>
              <a:srgbClr val="4471C4"/>
            </a:solidFill>
          </p:spPr>
          <p:txBody>
            <a:bodyPr wrap="square" lIns="0" tIns="0" rIns="0" bIns="0" rtlCol="0"/>
            <a:lstStyle/>
            <a:p>
              <a:endParaRPr/>
            </a:p>
          </p:txBody>
        </p:sp>
        <p:sp>
          <p:nvSpPr>
            <p:cNvPr id="5" name="object 5"/>
            <p:cNvSpPr/>
            <p:nvPr/>
          </p:nvSpPr>
          <p:spPr>
            <a:xfrm>
              <a:off x="10575035" y="1377696"/>
              <a:ext cx="727075" cy="4998720"/>
            </a:xfrm>
            <a:custGeom>
              <a:avLst/>
              <a:gdLst/>
              <a:ahLst/>
              <a:cxnLst/>
              <a:rect l="l" t="t" r="r" b="b"/>
              <a:pathLst>
                <a:path w="727075" h="4998720">
                  <a:moveTo>
                    <a:pt x="0" y="4998720"/>
                  </a:moveTo>
                  <a:lnTo>
                    <a:pt x="726948" y="4998720"/>
                  </a:lnTo>
                  <a:lnTo>
                    <a:pt x="726948" y="0"/>
                  </a:lnTo>
                  <a:lnTo>
                    <a:pt x="0" y="0"/>
                  </a:lnTo>
                  <a:lnTo>
                    <a:pt x="0" y="4998720"/>
                  </a:lnTo>
                  <a:close/>
                </a:path>
              </a:pathLst>
            </a:custGeom>
            <a:ln w="12700">
              <a:solidFill>
                <a:srgbClr val="2E528F"/>
              </a:solidFill>
            </a:ln>
          </p:spPr>
          <p:txBody>
            <a:bodyPr wrap="square" lIns="0" tIns="0" rIns="0" bIns="0" rtlCol="0"/>
            <a:lstStyle/>
            <a:p>
              <a:endParaRPr/>
            </a:p>
          </p:txBody>
        </p:sp>
      </p:grpSp>
      <p:sp>
        <p:nvSpPr>
          <p:cNvPr id="6" name="object 6"/>
          <p:cNvSpPr txBox="1"/>
          <p:nvPr/>
        </p:nvSpPr>
        <p:spPr>
          <a:xfrm>
            <a:off x="9854310" y="5227849"/>
            <a:ext cx="607695" cy="1155065"/>
          </a:xfrm>
          <a:prstGeom prst="rect">
            <a:avLst/>
          </a:prstGeom>
        </p:spPr>
        <p:txBody>
          <a:bodyPr vert="horz" wrap="square" lIns="0" tIns="118110" rIns="0" bIns="0" rtlCol="0">
            <a:spAutoFit/>
          </a:bodyPr>
          <a:lstStyle/>
          <a:p>
            <a:pPr marL="12700">
              <a:lnSpc>
                <a:spcPct val="100000"/>
              </a:lnSpc>
              <a:spcBef>
                <a:spcPts val="930"/>
              </a:spcBef>
            </a:pPr>
            <a:r>
              <a:rPr sz="1800" dirty="0">
                <a:latin typeface="Calibri"/>
                <a:cs typeface="Calibri"/>
              </a:rPr>
              <a:t>Byte</a:t>
            </a:r>
            <a:r>
              <a:rPr sz="1800" spc="-45" dirty="0">
                <a:latin typeface="Calibri"/>
                <a:cs typeface="Calibri"/>
              </a:rPr>
              <a:t> </a:t>
            </a:r>
            <a:r>
              <a:rPr sz="1800" spc="-50" dirty="0">
                <a:latin typeface="Calibri"/>
                <a:cs typeface="Calibri"/>
              </a:rPr>
              <a:t>2</a:t>
            </a:r>
            <a:endParaRPr sz="1800">
              <a:latin typeface="Calibri"/>
              <a:cs typeface="Calibri"/>
            </a:endParaRPr>
          </a:p>
          <a:p>
            <a:pPr marL="12700">
              <a:lnSpc>
                <a:spcPct val="100000"/>
              </a:lnSpc>
              <a:spcBef>
                <a:spcPts val="835"/>
              </a:spcBef>
            </a:pPr>
            <a:r>
              <a:rPr sz="1800" dirty="0">
                <a:latin typeface="Calibri"/>
                <a:cs typeface="Calibri"/>
              </a:rPr>
              <a:t>Byte</a:t>
            </a:r>
            <a:r>
              <a:rPr sz="1800" spc="-40" dirty="0">
                <a:latin typeface="Calibri"/>
                <a:cs typeface="Calibri"/>
              </a:rPr>
              <a:t> </a:t>
            </a:r>
            <a:r>
              <a:rPr sz="1800" spc="-50" dirty="0">
                <a:latin typeface="Calibri"/>
                <a:cs typeface="Calibri"/>
              </a:rPr>
              <a:t>1</a:t>
            </a:r>
            <a:endParaRPr sz="1800">
              <a:latin typeface="Calibri"/>
              <a:cs typeface="Calibri"/>
            </a:endParaRPr>
          </a:p>
          <a:p>
            <a:pPr marL="12700">
              <a:lnSpc>
                <a:spcPct val="100000"/>
              </a:lnSpc>
              <a:spcBef>
                <a:spcPts val="745"/>
              </a:spcBef>
            </a:pPr>
            <a:r>
              <a:rPr sz="1800" dirty="0">
                <a:latin typeface="Calibri"/>
                <a:cs typeface="Calibri"/>
              </a:rPr>
              <a:t>Byte</a:t>
            </a:r>
            <a:r>
              <a:rPr sz="1800" spc="-40" dirty="0">
                <a:latin typeface="Calibri"/>
                <a:cs typeface="Calibri"/>
              </a:rPr>
              <a:t> </a:t>
            </a:r>
            <a:r>
              <a:rPr sz="1800" spc="-50" dirty="0">
                <a:latin typeface="Calibri"/>
                <a:cs typeface="Calibri"/>
              </a:rPr>
              <a:t>0</a:t>
            </a:r>
            <a:endParaRPr sz="1800">
              <a:latin typeface="Calibri"/>
              <a:cs typeface="Calibri"/>
            </a:endParaRPr>
          </a:p>
        </p:txBody>
      </p:sp>
      <p:sp>
        <p:nvSpPr>
          <p:cNvPr id="7" name="object 7"/>
          <p:cNvSpPr txBox="1"/>
          <p:nvPr/>
        </p:nvSpPr>
        <p:spPr>
          <a:xfrm>
            <a:off x="9981183" y="2778405"/>
            <a:ext cx="254000" cy="302260"/>
          </a:xfrm>
          <a:prstGeom prst="rect">
            <a:avLst/>
          </a:prstGeom>
        </p:spPr>
        <p:txBody>
          <a:bodyPr vert="vert270" wrap="square" lIns="0" tIns="0" rIns="0" bIns="0" rtlCol="0">
            <a:spAutoFit/>
          </a:bodyPr>
          <a:lstStyle/>
          <a:p>
            <a:pPr marL="12700">
              <a:lnSpc>
                <a:spcPts val="1810"/>
              </a:lnSpc>
            </a:pPr>
            <a:r>
              <a:rPr sz="1800" dirty="0">
                <a:latin typeface="Calibri"/>
                <a:cs typeface="Calibri"/>
              </a:rPr>
              <a:t>.</a:t>
            </a:r>
            <a:r>
              <a:rPr sz="1800" spc="-5" dirty="0">
                <a:latin typeface="Calibri"/>
                <a:cs typeface="Calibri"/>
              </a:rPr>
              <a:t> </a:t>
            </a:r>
            <a:r>
              <a:rPr sz="1800" dirty="0">
                <a:latin typeface="Calibri"/>
                <a:cs typeface="Calibri"/>
              </a:rPr>
              <a:t>. </a:t>
            </a:r>
            <a:r>
              <a:rPr sz="1800" spc="-50" dirty="0">
                <a:latin typeface="Calibri"/>
                <a:cs typeface="Calibri"/>
              </a:rPr>
              <a:t>.</a:t>
            </a:r>
            <a:endParaRPr sz="1800">
              <a:latin typeface="Calibri"/>
              <a:cs typeface="Calibri"/>
            </a:endParaRPr>
          </a:p>
        </p:txBody>
      </p:sp>
      <p:grpSp>
        <p:nvGrpSpPr>
          <p:cNvPr id="8" name="object 8"/>
          <p:cNvGrpSpPr/>
          <p:nvPr/>
        </p:nvGrpSpPr>
        <p:grpSpPr>
          <a:xfrm>
            <a:off x="1504950" y="3338829"/>
            <a:ext cx="9803765" cy="1263015"/>
            <a:chOff x="1504950" y="3338829"/>
            <a:chExt cx="9803765" cy="1263015"/>
          </a:xfrm>
        </p:grpSpPr>
        <p:sp>
          <p:nvSpPr>
            <p:cNvPr id="9" name="object 9"/>
            <p:cNvSpPr/>
            <p:nvPr/>
          </p:nvSpPr>
          <p:spPr>
            <a:xfrm>
              <a:off x="10575035" y="3915155"/>
              <a:ext cx="727075" cy="571500"/>
            </a:xfrm>
            <a:custGeom>
              <a:avLst/>
              <a:gdLst/>
              <a:ahLst/>
              <a:cxnLst/>
              <a:rect l="l" t="t" r="r" b="b"/>
              <a:pathLst>
                <a:path w="727075" h="571500">
                  <a:moveTo>
                    <a:pt x="0" y="571500"/>
                  </a:moveTo>
                  <a:lnTo>
                    <a:pt x="726948" y="571500"/>
                  </a:lnTo>
                  <a:lnTo>
                    <a:pt x="726948" y="284988"/>
                  </a:lnTo>
                  <a:lnTo>
                    <a:pt x="0" y="284988"/>
                  </a:lnTo>
                  <a:lnTo>
                    <a:pt x="0" y="571500"/>
                  </a:lnTo>
                  <a:close/>
                </a:path>
                <a:path w="727075" h="571500">
                  <a:moveTo>
                    <a:pt x="0" y="284988"/>
                  </a:moveTo>
                  <a:lnTo>
                    <a:pt x="726948" y="284988"/>
                  </a:lnTo>
                  <a:lnTo>
                    <a:pt x="726948" y="0"/>
                  </a:lnTo>
                  <a:lnTo>
                    <a:pt x="0" y="0"/>
                  </a:lnTo>
                  <a:lnTo>
                    <a:pt x="0" y="284988"/>
                  </a:lnTo>
                  <a:close/>
                </a:path>
              </a:pathLst>
            </a:custGeom>
            <a:ln w="12700">
              <a:solidFill>
                <a:srgbClr val="2E528F"/>
              </a:solidFill>
            </a:ln>
          </p:spPr>
          <p:txBody>
            <a:bodyPr wrap="square" lIns="0" tIns="0" rIns="0" bIns="0" rtlCol="0"/>
            <a:lstStyle/>
            <a:p>
              <a:endParaRPr/>
            </a:p>
          </p:txBody>
        </p:sp>
        <p:sp>
          <p:nvSpPr>
            <p:cNvPr id="10" name="object 10"/>
            <p:cNvSpPr/>
            <p:nvPr/>
          </p:nvSpPr>
          <p:spPr>
            <a:xfrm>
              <a:off x="10567416" y="3628643"/>
              <a:ext cx="727075" cy="287020"/>
            </a:xfrm>
            <a:custGeom>
              <a:avLst/>
              <a:gdLst/>
              <a:ahLst/>
              <a:cxnLst/>
              <a:rect l="l" t="t" r="r" b="b"/>
              <a:pathLst>
                <a:path w="727075" h="287020">
                  <a:moveTo>
                    <a:pt x="726948" y="0"/>
                  </a:moveTo>
                  <a:lnTo>
                    <a:pt x="0" y="0"/>
                  </a:lnTo>
                  <a:lnTo>
                    <a:pt x="0" y="286511"/>
                  </a:lnTo>
                  <a:lnTo>
                    <a:pt x="726948" y="286511"/>
                  </a:lnTo>
                  <a:lnTo>
                    <a:pt x="726948" y="0"/>
                  </a:lnTo>
                  <a:close/>
                </a:path>
              </a:pathLst>
            </a:custGeom>
            <a:solidFill>
              <a:srgbClr val="4471C4"/>
            </a:solidFill>
          </p:spPr>
          <p:txBody>
            <a:bodyPr wrap="square" lIns="0" tIns="0" rIns="0" bIns="0" rtlCol="0"/>
            <a:lstStyle/>
            <a:p>
              <a:endParaRPr/>
            </a:p>
          </p:txBody>
        </p:sp>
        <p:sp>
          <p:nvSpPr>
            <p:cNvPr id="11" name="object 11"/>
            <p:cNvSpPr/>
            <p:nvPr/>
          </p:nvSpPr>
          <p:spPr>
            <a:xfrm>
              <a:off x="10567416" y="3345179"/>
              <a:ext cx="734695" cy="570230"/>
            </a:xfrm>
            <a:custGeom>
              <a:avLst/>
              <a:gdLst/>
              <a:ahLst/>
              <a:cxnLst/>
              <a:rect l="l" t="t" r="r" b="b"/>
              <a:pathLst>
                <a:path w="734695" h="570229">
                  <a:moveTo>
                    <a:pt x="0" y="569975"/>
                  </a:moveTo>
                  <a:lnTo>
                    <a:pt x="726948" y="569975"/>
                  </a:lnTo>
                  <a:lnTo>
                    <a:pt x="726948" y="283463"/>
                  </a:lnTo>
                  <a:lnTo>
                    <a:pt x="0" y="283463"/>
                  </a:lnTo>
                  <a:lnTo>
                    <a:pt x="0" y="569975"/>
                  </a:lnTo>
                  <a:close/>
                </a:path>
                <a:path w="734695" h="570229">
                  <a:moveTo>
                    <a:pt x="7619" y="286511"/>
                  </a:moveTo>
                  <a:lnTo>
                    <a:pt x="734567" y="286511"/>
                  </a:lnTo>
                  <a:lnTo>
                    <a:pt x="734567" y="0"/>
                  </a:lnTo>
                  <a:lnTo>
                    <a:pt x="7619" y="0"/>
                  </a:lnTo>
                  <a:lnTo>
                    <a:pt x="7619" y="286511"/>
                  </a:lnTo>
                  <a:close/>
                </a:path>
              </a:pathLst>
            </a:custGeom>
            <a:ln w="12700">
              <a:solidFill>
                <a:srgbClr val="2E528F"/>
              </a:solidFill>
            </a:ln>
          </p:spPr>
          <p:txBody>
            <a:bodyPr wrap="square" lIns="0" tIns="0" rIns="0" bIns="0" rtlCol="0"/>
            <a:lstStyle/>
            <a:p>
              <a:endParaRPr/>
            </a:p>
          </p:txBody>
        </p:sp>
        <p:sp>
          <p:nvSpPr>
            <p:cNvPr id="12" name="object 12"/>
            <p:cNvSpPr/>
            <p:nvPr/>
          </p:nvSpPr>
          <p:spPr>
            <a:xfrm>
              <a:off x="1504950" y="4106417"/>
              <a:ext cx="3168650" cy="495934"/>
            </a:xfrm>
            <a:custGeom>
              <a:avLst/>
              <a:gdLst/>
              <a:ahLst/>
              <a:cxnLst/>
              <a:rect l="l" t="t" r="r" b="b"/>
              <a:pathLst>
                <a:path w="3168650" h="495935">
                  <a:moveTo>
                    <a:pt x="50800" y="63499"/>
                  </a:moveTo>
                  <a:lnTo>
                    <a:pt x="25400" y="63499"/>
                  </a:lnTo>
                  <a:lnTo>
                    <a:pt x="25400" y="495426"/>
                  </a:lnTo>
                  <a:lnTo>
                    <a:pt x="3168650" y="495426"/>
                  </a:lnTo>
                  <a:lnTo>
                    <a:pt x="3168650" y="482726"/>
                  </a:lnTo>
                  <a:lnTo>
                    <a:pt x="50800" y="482726"/>
                  </a:lnTo>
                  <a:lnTo>
                    <a:pt x="38100" y="470026"/>
                  </a:lnTo>
                  <a:lnTo>
                    <a:pt x="50800" y="470026"/>
                  </a:lnTo>
                  <a:lnTo>
                    <a:pt x="50800" y="63499"/>
                  </a:lnTo>
                  <a:close/>
                </a:path>
                <a:path w="3168650" h="495935">
                  <a:moveTo>
                    <a:pt x="50800" y="470026"/>
                  </a:moveTo>
                  <a:lnTo>
                    <a:pt x="38100" y="470026"/>
                  </a:lnTo>
                  <a:lnTo>
                    <a:pt x="50800" y="482726"/>
                  </a:lnTo>
                  <a:lnTo>
                    <a:pt x="50800" y="470026"/>
                  </a:lnTo>
                  <a:close/>
                </a:path>
                <a:path w="3168650" h="495935">
                  <a:moveTo>
                    <a:pt x="3168650" y="470026"/>
                  </a:moveTo>
                  <a:lnTo>
                    <a:pt x="50800" y="470026"/>
                  </a:lnTo>
                  <a:lnTo>
                    <a:pt x="50800" y="482726"/>
                  </a:lnTo>
                  <a:lnTo>
                    <a:pt x="3168650" y="482726"/>
                  </a:lnTo>
                  <a:lnTo>
                    <a:pt x="3168650" y="470026"/>
                  </a:lnTo>
                  <a:close/>
                </a:path>
                <a:path w="3168650" h="495935">
                  <a:moveTo>
                    <a:pt x="38100" y="0"/>
                  </a:moveTo>
                  <a:lnTo>
                    <a:pt x="0" y="76199"/>
                  </a:lnTo>
                  <a:lnTo>
                    <a:pt x="25400" y="76199"/>
                  </a:lnTo>
                  <a:lnTo>
                    <a:pt x="25400" y="63499"/>
                  </a:lnTo>
                  <a:lnTo>
                    <a:pt x="69850" y="63499"/>
                  </a:lnTo>
                  <a:lnTo>
                    <a:pt x="38100" y="0"/>
                  </a:lnTo>
                  <a:close/>
                </a:path>
                <a:path w="3168650" h="495935">
                  <a:moveTo>
                    <a:pt x="69850" y="63499"/>
                  </a:moveTo>
                  <a:lnTo>
                    <a:pt x="50800" y="63499"/>
                  </a:lnTo>
                  <a:lnTo>
                    <a:pt x="50800" y="76199"/>
                  </a:lnTo>
                  <a:lnTo>
                    <a:pt x="76200" y="76199"/>
                  </a:lnTo>
                  <a:lnTo>
                    <a:pt x="69850" y="63499"/>
                  </a:lnTo>
                  <a:close/>
                </a:path>
              </a:pathLst>
            </a:custGeom>
            <a:solidFill>
              <a:srgbClr val="4471C4"/>
            </a:solidFill>
          </p:spPr>
          <p:txBody>
            <a:bodyPr wrap="square" lIns="0" tIns="0" rIns="0" bIns="0" rtlCol="0"/>
            <a:lstStyle/>
            <a:p>
              <a:endParaRPr/>
            </a:p>
          </p:txBody>
        </p:sp>
      </p:grpSp>
      <p:sp>
        <p:nvSpPr>
          <p:cNvPr id="13" name="object 13"/>
          <p:cNvSpPr txBox="1"/>
          <p:nvPr/>
        </p:nvSpPr>
        <p:spPr>
          <a:xfrm>
            <a:off x="9981183" y="4828819"/>
            <a:ext cx="254000" cy="302260"/>
          </a:xfrm>
          <a:prstGeom prst="rect">
            <a:avLst/>
          </a:prstGeom>
        </p:spPr>
        <p:txBody>
          <a:bodyPr vert="vert270" wrap="square" lIns="0" tIns="0" rIns="0" bIns="0" rtlCol="0">
            <a:spAutoFit/>
          </a:bodyPr>
          <a:lstStyle/>
          <a:p>
            <a:pPr marL="12700">
              <a:lnSpc>
                <a:spcPts val="1810"/>
              </a:lnSpc>
            </a:pPr>
            <a:r>
              <a:rPr sz="1800" dirty="0">
                <a:latin typeface="Calibri"/>
                <a:cs typeface="Calibri"/>
              </a:rPr>
              <a:t>.</a:t>
            </a:r>
            <a:r>
              <a:rPr sz="1800" spc="-5" dirty="0">
                <a:latin typeface="Calibri"/>
                <a:cs typeface="Calibri"/>
              </a:rPr>
              <a:t> </a:t>
            </a:r>
            <a:r>
              <a:rPr sz="1800" dirty="0">
                <a:latin typeface="Calibri"/>
                <a:cs typeface="Calibri"/>
              </a:rPr>
              <a:t>. </a:t>
            </a:r>
            <a:r>
              <a:rPr sz="1800" spc="-50" dirty="0">
                <a:latin typeface="Calibri"/>
                <a:cs typeface="Calibri"/>
              </a:rPr>
              <a:t>.</a:t>
            </a:r>
            <a:endParaRPr sz="1800">
              <a:latin typeface="Calibri"/>
              <a:cs typeface="Calibri"/>
            </a:endParaRPr>
          </a:p>
        </p:txBody>
      </p:sp>
      <p:sp>
        <p:nvSpPr>
          <p:cNvPr id="14" name="object 14"/>
          <p:cNvSpPr txBox="1"/>
          <p:nvPr/>
        </p:nvSpPr>
        <p:spPr>
          <a:xfrm>
            <a:off x="11302365" y="3289300"/>
            <a:ext cx="847090" cy="1188720"/>
          </a:xfrm>
          <a:prstGeom prst="rect">
            <a:avLst/>
          </a:prstGeom>
        </p:spPr>
        <p:txBody>
          <a:bodyPr vert="horz" wrap="square" lIns="0" tIns="12700" rIns="0" bIns="0" rtlCol="0">
            <a:spAutoFit/>
          </a:bodyPr>
          <a:lstStyle/>
          <a:p>
            <a:pPr marL="12700" marR="5080" algn="just">
              <a:lnSpc>
                <a:spcPct val="106000"/>
              </a:lnSpc>
              <a:spcBef>
                <a:spcPts val="100"/>
              </a:spcBef>
            </a:pPr>
            <a:r>
              <a:rPr sz="1800" dirty="0">
                <a:latin typeface="Calibri"/>
                <a:cs typeface="Calibri"/>
              </a:rPr>
              <a:t>Byte</a:t>
            </a:r>
            <a:r>
              <a:rPr sz="1800" spc="-40" dirty="0">
                <a:latin typeface="Calibri"/>
                <a:cs typeface="Calibri"/>
              </a:rPr>
              <a:t> </a:t>
            </a:r>
            <a:r>
              <a:rPr sz="1800" spc="-25" dirty="0">
                <a:latin typeface="Calibri"/>
                <a:cs typeface="Calibri"/>
              </a:rPr>
              <a:t>0xF </a:t>
            </a:r>
            <a:r>
              <a:rPr sz="1800" dirty="0">
                <a:latin typeface="Calibri"/>
                <a:cs typeface="Calibri"/>
              </a:rPr>
              <a:t>Byte</a:t>
            </a:r>
            <a:r>
              <a:rPr sz="1800" spc="-40" dirty="0">
                <a:latin typeface="Calibri"/>
                <a:cs typeface="Calibri"/>
              </a:rPr>
              <a:t> </a:t>
            </a:r>
            <a:r>
              <a:rPr sz="1800" spc="-25" dirty="0">
                <a:latin typeface="Calibri"/>
                <a:cs typeface="Calibri"/>
              </a:rPr>
              <a:t>0xE </a:t>
            </a:r>
            <a:r>
              <a:rPr sz="1800" dirty="0">
                <a:latin typeface="Calibri"/>
                <a:cs typeface="Calibri"/>
              </a:rPr>
              <a:t>Byte</a:t>
            </a:r>
            <a:r>
              <a:rPr sz="1800" spc="-40" dirty="0">
                <a:latin typeface="Calibri"/>
                <a:cs typeface="Calibri"/>
              </a:rPr>
              <a:t> </a:t>
            </a:r>
            <a:r>
              <a:rPr sz="1800" spc="-25" dirty="0">
                <a:latin typeface="Calibri"/>
                <a:cs typeface="Calibri"/>
              </a:rPr>
              <a:t>0xD </a:t>
            </a:r>
            <a:r>
              <a:rPr sz="1800" dirty="0">
                <a:latin typeface="Calibri"/>
                <a:cs typeface="Calibri"/>
              </a:rPr>
              <a:t>Byte</a:t>
            </a:r>
            <a:r>
              <a:rPr sz="1800" spc="-40" dirty="0">
                <a:latin typeface="Calibri"/>
                <a:cs typeface="Calibri"/>
              </a:rPr>
              <a:t> </a:t>
            </a:r>
            <a:r>
              <a:rPr sz="1800" spc="-25" dirty="0">
                <a:latin typeface="Calibri"/>
                <a:cs typeface="Calibri"/>
              </a:rPr>
              <a:t>0xC</a:t>
            </a:r>
            <a:endParaRPr sz="1800">
              <a:latin typeface="Calibri"/>
              <a:cs typeface="Calibri"/>
            </a:endParaRPr>
          </a:p>
        </p:txBody>
      </p:sp>
      <p:grpSp>
        <p:nvGrpSpPr>
          <p:cNvPr id="15" name="object 15"/>
          <p:cNvGrpSpPr/>
          <p:nvPr/>
        </p:nvGrpSpPr>
        <p:grpSpPr>
          <a:xfrm>
            <a:off x="1028446" y="3326891"/>
            <a:ext cx="10293350" cy="1176655"/>
            <a:chOff x="1028446" y="3326891"/>
            <a:chExt cx="10293350" cy="1176655"/>
          </a:xfrm>
        </p:grpSpPr>
        <p:sp>
          <p:nvSpPr>
            <p:cNvPr id="16" name="object 16"/>
            <p:cNvSpPr/>
            <p:nvPr/>
          </p:nvSpPr>
          <p:spPr>
            <a:xfrm>
              <a:off x="10575798" y="3345941"/>
              <a:ext cx="727075" cy="1138555"/>
            </a:xfrm>
            <a:custGeom>
              <a:avLst/>
              <a:gdLst/>
              <a:ahLst/>
              <a:cxnLst/>
              <a:rect l="l" t="t" r="r" b="b"/>
              <a:pathLst>
                <a:path w="727075" h="1138554">
                  <a:moveTo>
                    <a:pt x="0" y="1138428"/>
                  </a:moveTo>
                  <a:lnTo>
                    <a:pt x="726948" y="1138428"/>
                  </a:lnTo>
                  <a:lnTo>
                    <a:pt x="726948" y="0"/>
                  </a:lnTo>
                  <a:lnTo>
                    <a:pt x="0" y="0"/>
                  </a:lnTo>
                  <a:lnTo>
                    <a:pt x="0" y="1138428"/>
                  </a:lnTo>
                  <a:close/>
                </a:path>
              </a:pathLst>
            </a:custGeom>
            <a:ln w="38100">
              <a:solidFill>
                <a:srgbClr val="2E528F"/>
              </a:solidFill>
            </a:ln>
          </p:spPr>
          <p:txBody>
            <a:bodyPr wrap="square" lIns="0" tIns="0" rIns="0" bIns="0" rtlCol="0"/>
            <a:lstStyle/>
            <a:p>
              <a:endParaRPr/>
            </a:p>
          </p:txBody>
        </p:sp>
        <p:sp>
          <p:nvSpPr>
            <p:cNvPr id="17" name="object 17"/>
            <p:cNvSpPr/>
            <p:nvPr/>
          </p:nvSpPr>
          <p:spPr>
            <a:xfrm>
              <a:off x="1034796" y="3517391"/>
              <a:ext cx="1033780" cy="512445"/>
            </a:xfrm>
            <a:custGeom>
              <a:avLst/>
              <a:gdLst/>
              <a:ahLst/>
              <a:cxnLst/>
              <a:rect l="l" t="t" r="r" b="b"/>
              <a:pathLst>
                <a:path w="1033780" h="512445">
                  <a:moveTo>
                    <a:pt x="1033272" y="0"/>
                  </a:moveTo>
                  <a:lnTo>
                    <a:pt x="0" y="0"/>
                  </a:lnTo>
                  <a:lnTo>
                    <a:pt x="0" y="512064"/>
                  </a:lnTo>
                  <a:lnTo>
                    <a:pt x="1033272" y="512064"/>
                  </a:lnTo>
                  <a:lnTo>
                    <a:pt x="1033272" y="0"/>
                  </a:lnTo>
                  <a:close/>
                </a:path>
              </a:pathLst>
            </a:custGeom>
            <a:solidFill>
              <a:srgbClr val="4471C4"/>
            </a:solidFill>
          </p:spPr>
          <p:txBody>
            <a:bodyPr wrap="square" lIns="0" tIns="0" rIns="0" bIns="0" rtlCol="0"/>
            <a:lstStyle/>
            <a:p>
              <a:endParaRPr/>
            </a:p>
          </p:txBody>
        </p:sp>
        <p:sp>
          <p:nvSpPr>
            <p:cNvPr id="18" name="object 18"/>
            <p:cNvSpPr/>
            <p:nvPr/>
          </p:nvSpPr>
          <p:spPr>
            <a:xfrm>
              <a:off x="1034796" y="3517391"/>
              <a:ext cx="1033780" cy="512445"/>
            </a:xfrm>
            <a:custGeom>
              <a:avLst/>
              <a:gdLst/>
              <a:ahLst/>
              <a:cxnLst/>
              <a:rect l="l" t="t" r="r" b="b"/>
              <a:pathLst>
                <a:path w="1033780" h="512445">
                  <a:moveTo>
                    <a:pt x="0" y="512064"/>
                  </a:moveTo>
                  <a:lnTo>
                    <a:pt x="1033272" y="512064"/>
                  </a:lnTo>
                  <a:lnTo>
                    <a:pt x="1033272" y="0"/>
                  </a:lnTo>
                  <a:lnTo>
                    <a:pt x="0" y="0"/>
                  </a:lnTo>
                  <a:lnTo>
                    <a:pt x="0" y="512064"/>
                  </a:lnTo>
                  <a:close/>
                </a:path>
              </a:pathLst>
            </a:custGeom>
            <a:ln w="12699">
              <a:solidFill>
                <a:srgbClr val="2E528F"/>
              </a:solidFill>
            </a:ln>
          </p:spPr>
          <p:txBody>
            <a:bodyPr wrap="square" lIns="0" tIns="0" rIns="0" bIns="0" rtlCol="0"/>
            <a:lstStyle/>
            <a:p>
              <a:endParaRPr/>
            </a:p>
          </p:txBody>
        </p:sp>
      </p:grpSp>
      <p:sp>
        <p:nvSpPr>
          <p:cNvPr id="19" name="object 19"/>
          <p:cNvSpPr txBox="1"/>
          <p:nvPr/>
        </p:nvSpPr>
        <p:spPr>
          <a:xfrm>
            <a:off x="1079093" y="3478148"/>
            <a:ext cx="822325"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Memory </a:t>
            </a:r>
            <a:r>
              <a:rPr sz="1800" spc="-20" dirty="0">
                <a:solidFill>
                  <a:srgbClr val="FFFFFF"/>
                </a:solidFill>
                <a:latin typeface="Calibri"/>
                <a:cs typeface="Calibri"/>
              </a:rPr>
              <a:t>Unit</a:t>
            </a:r>
            <a:endParaRPr sz="1800">
              <a:latin typeface="Calibri"/>
              <a:cs typeface="Calibri"/>
            </a:endParaRPr>
          </a:p>
        </p:txBody>
      </p:sp>
      <p:grpSp>
        <p:nvGrpSpPr>
          <p:cNvPr id="20" name="object 20"/>
          <p:cNvGrpSpPr/>
          <p:nvPr/>
        </p:nvGrpSpPr>
        <p:grpSpPr>
          <a:xfrm>
            <a:off x="530351" y="1836420"/>
            <a:ext cx="2042160" cy="3641090"/>
            <a:chOff x="530351" y="1836420"/>
            <a:chExt cx="2042160" cy="3641090"/>
          </a:xfrm>
        </p:grpSpPr>
        <p:sp>
          <p:nvSpPr>
            <p:cNvPr id="21" name="object 21"/>
            <p:cNvSpPr/>
            <p:nvPr/>
          </p:nvSpPr>
          <p:spPr>
            <a:xfrm>
              <a:off x="549401" y="1855470"/>
              <a:ext cx="2004060" cy="3602990"/>
            </a:xfrm>
            <a:custGeom>
              <a:avLst/>
              <a:gdLst/>
              <a:ahLst/>
              <a:cxnLst/>
              <a:rect l="l" t="t" r="r" b="b"/>
              <a:pathLst>
                <a:path w="2004060" h="3602990">
                  <a:moveTo>
                    <a:pt x="0" y="3602735"/>
                  </a:moveTo>
                  <a:lnTo>
                    <a:pt x="2004060" y="3602735"/>
                  </a:lnTo>
                  <a:lnTo>
                    <a:pt x="2004060" y="0"/>
                  </a:lnTo>
                  <a:lnTo>
                    <a:pt x="0" y="0"/>
                  </a:lnTo>
                  <a:lnTo>
                    <a:pt x="0" y="3602735"/>
                  </a:lnTo>
                  <a:close/>
                </a:path>
              </a:pathLst>
            </a:custGeom>
            <a:ln w="38100">
              <a:solidFill>
                <a:srgbClr val="2E528F"/>
              </a:solidFill>
            </a:ln>
          </p:spPr>
          <p:txBody>
            <a:bodyPr wrap="square" lIns="0" tIns="0" rIns="0" bIns="0" rtlCol="0"/>
            <a:lstStyle/>
            <a:p>
              <a:endParaRPr/>
            </a:p>
          </p:txBody>
        </p:sp>
        <p:sp>
          <p:nvSpPr>
            <p:cNvPr id="22" name="object 22"/>
            <p:cNvSpPr/>
            <p:nvPr/>
          </p:nvSpPr>
          <p:spPr>
            <a:xfrm>
              <a:off x="2084831" y="3744468"/>
              <a:ext cx="367030" cy="76200"/>
            </a:xfrm>
            <a:custGeom>
              <a:avLst/>
              <a:gdLst/>
              <a:ahLst/>
              <a:cxnLst/>
              <a:rect l="l" t="t" r="r" b="b"/>
              <a:pathLst>
                <a:path w="367030" h="76200">
                  <a:moveTo>
                    <a:pt x="290830" y="0"/>
                  </a:moveTo>
                  <a:lnTo>
                    <a:pt x="290830" y="76199"/>
                  </a:lnTo>
                  <a:lnTo>
                    <a:pt x="354330" y="44449"/>
                  </a:lnTo>
                  <a:lnTo>
                    <a:pt x="303530" y="44449"/>
                  </a:lnTo>
                  <a:lnTo>
                    <a:pt x="303530" y="31749"/>
                  </a:lnTo>
                  <a:lnTo>
                    <a:pt x="354330" y="31749"/>
                  </a:lnTo>
                  <a:lnTo>
                    <a:pt x="290830" y="0"/>
                  </a:lnTo>
                  <a:close/>
                </a:path>
                <a:path w="367030" h="76200">
                  <a:moveTo>
                    <a:pt x="290830" y="31749"/>
                  </a:moveTo>
                  <a:lnTo>
                    <a:pt x="0" y="31749"/>
                  </a:lnTo>
                  <a:lnTo>
                    <a:pt x="0" y="44449"/>
                  </a:lnTo>
                  <a:lnTo>
                    <a:pt x="290830" y="44449"/>
                  </a:lnTo>
                  <a:lnTo>
                    <a:pt x="290830" y="31749"/>
                  </a:lnTo>
                  <a:close/>
                </a:path>
                <a:path w="367030" h="76200">
                  <a:moveTo>
                    <a:pt x="354330" y="31749"/>
                  </a:moveTo>
                  <a:lnTo>
                    <a:pt x="303530" y="31749"/>
                  </a:lnTo>
                  <a:lnTo>
                    <a:pt x="303530" y="44449"/>
                  </a:lnTo>
                  <a:lnTo>
                    <a:pt x="354330" y="44449"/>
                  </a:lnTo>
                  <a:lnTo>
                    <a:pt x="367030" y="38099"/>
                  </a:lnTo>
                  <a:lnTo>
                    <a:pt x="354330" y="31749"/>
                  </a:lnTo>
                  <a:close/>
                </a:path>
              </a:pathLst>
            </a:custGeom>
            <a:solidFill>
              <a:srgbClr val="4471C4"/>
            </a:solidFill>
          </p:spPr>
          <p:txBody>
            <a:bodyPr wrap="square" lIns="0" tIns="0" rIns="0" bIns="0" rtlCol="0"/>
            <a:lstStyle/>
            <a:p>
              <a:endParaRPr/>
            </a:p>
          </p:txBody>
        </p:sp>
      </p:grpSp>
      <p:sp>
        <p:nvSpPr>
          <p:cNvPr id="23" name="object 23"/>
          <p:cNvSpPr txBox="1"/>
          <p:nvPr/>
        </p:nvSpPr>
        <p:spPr>
          <a:xfrm>
            <a:off x="2083054" y="3372992"/>
            <a:ext cx="436880" cy="391160"/>
          </a:xfrm>
          <a:prstGeom prst="rect">
            <a:avLst/>
          </a:prstGeom>
        </p:spPr>
        <p:txBody>
          <a:bodyPr vert="horz" wrap="square" lIns="0" tIns="12700" rIns="0" bIns="0" rtlCol="0">
            <a:spAutoFit/>
          </a:bodyPr>
          <a:lstStyle/>
          <a:p>
            <a:pPr marL="12700" marR="5080">
              <a:lnSpc>
                <a:spcPct val="100000"/>
              </a:lnSpc>
              <a:spcBef>
                <a:spcPts val="100"/>
              </a:spcBef>
            </a:pPr>
            <a:r>
              <a:rPr sz="1200" b="1" spc="-20" dirty="0">
                <a:latin typeface="Calibri"/>
                <a:cs typeface="Calibri"/>
              </a:rPr>
              <a:t>Read </a:t>
            </a:r>
            <a:r>
              <a:rPr sz="1200" b="1" dirty="0">
                <a:latin typeface="Calibri"/>
                <a:cs typeface="Calibri"/>
              </a:rPr>
              <a:t>Data</a:t>
            </a:r>
            <a:r>
              <a:rPr sz="1200" b="1" spc="-35" dirty="0">
                <a:latin typeface="Calibri"/>
                <a:cs typeface="Calibri"/>
              </a:rPr>
              <a:t> </a:t>
            </a:r>
            <a:r>
              <a:rPr sz="1200" b="1" spc="-50" dirty="0">
                <a:latin typeface="Calibri"/>
                <a:cs typeface="Calibri"/>
              </a:rPr>
              <a:t>C</a:t>
            </a:r>
            <a:endParaRPr sz="1200">
              <a:latin typeface="Calibri"/>
              <a:cs typeface="Calibri"/>
            </a:endParaRPr>
          </a:p>
        </p:txBody>
      </p:sp>
      <p:sp>
        <p:nvSpPr>
          <p:cNvPr id="24" name="object 24"/>
          <p:cNvSpPr txBox="1"/>
          <p:nvPr/>
        </p:nvSpPr>
        <p:spPr>
          <a:xfrm>
            <a:off x="604215" y="3499866"/>
            <a:ext cx="398145" cy="757555"/>
          </a:xfrm>
          <a:prstGeom prst="rect">
            <a:avLst/>
          </a:prstGeom>
        </p:spPr>
        <p:txBody>
          <a:bodyPr vert="horz" wrap="square" lIns="0" tIns="12700" rIns="0" bIns="0" rtlCol="0">
            <a:spAutoFit/>
          </a:bodyPr>
          <a:lstStyle/>
          <a:p>
            <a:pPr marL="12700" marR="5080">
              <a:lnSpc>
                <a:spcPct val="100000"/>
              </a:lnSpc>
              <a:spcBef>
                <a:spcPts val="100"/>
              </a:spcBef>
            </a:pPr>
            <a:r>
              <a:rPr sz="1200" spc="-10" dirty="0">
                <a:latin typeface="Calibri"/>
                <a:cs typeface="Calibri"/>
              </a:rPr>
              <a:t>Cont. Sigs.: </a:t>
            </a:r>
            <a:r>
              <a:rPr sz="1200" spc="-25" dirty="0">
                <a:latin typeface="Calibri"/>
                <a:cs typeface="Calibri"/>
              </a:rPr>
              <a:t>Op. </a:t>
            </a:r>
            <a:r>
              <a:rPr sz="1200" spc="-10" dirty="0">
                <a:latin typeface="Calibri"/>
                <a:cs typeface="Calibri"/>
              </a:rPr>
              <a:t>Select</a:t>
            </a:r>
            <a:endParaRPr sz="1200">
              <a:latin typeface="Calibri"/>
              <a:cs typeface="Calibri"/>
            </a:endParaRPr>
          </a:p>
        </p:txBody>
      </p:sp>
      <p:sp>
        <p:nvSpPr>
          <p:cNvPr id="25" name="object 25"/>
          <p:cNvSpPr txBox="1"/>
          <p:nvPr/>
        </p:nvSpPr>
        <p:spPr>
          <a:xfrm>
            <a:off x="604215" y="4231640"/>
            <a:ext cx="44577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alibri"/>
                <a:cs typeface="Calibri"/>
              </a:rPr>
              <a:t>[Ld/St]</a:t>
            </a:r>
            <a:endParaRPr sz="1200">
              <a:latin typeface="Calibri"/>
              <a:cs typeface="Calibri"/>
            </a:endParaRPr>
          </a:p>
        </p:txBody>
      </p:sp>
      <p:sp>
        <p:nvSpPr>
          <p:cNvPr id="26" name="object 26"/>
          <p:cNvSpPr txBox="1"/>
          <p:nvPr/>
        </p:nvSpPr>
        <p:spPr>
          <a:xfrm>
            <a:off x="582879" y="5174437"/>
            <a:ext cx="840740" cy="300355"/>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Memory</a:t>
            </a:r>
            <a:endParaRPr sz="1800">
              <a:latin typeface="Calibri"/>
              <a:cs typeface="Calibri"/>
            </a:endParaRPr>
          </a:p>
        </p:txBody>
      </p:sp>
      <p:sp>
        <p:nvSpPr>
          <p:cNvPr id="27" name="object 27"/>
          <p:cNvSpPr txBox="1"/>
          <p:nvPr/>
        </p:nvSpPr>
        <p:spPr>
          <a:xfrm>
            <a:off x="1036624" y="3148583"/>
            <a:ext cx="307975" cy="152400"/>
          </a:xfrm>
          <a:prstGeom prst="rect">
            <a:avLst/>
          </a:prstGeom>
        </p:spPr>
        <p:txBody>
          <a:bodyPr vert="horz" wrap="square" lIns="0" tIns="0" rIns="0" bIns="0" rtlCol="0">
            <a:spAutoFit/>
          </a:bodyPr>
          <a:lstStyle/>
          <a:p>
            <a:pPr>
              <a:lnSpc>
                <a:spcPts val="1140"/>
              </a:lnSpc>
            </a:pPr>
            <a:r>
              <a:rPr sz="1200" spc="-25" dirty="0">
                <a:solidFill>
                  <a:srgbClr val="FFFFFF"/>
                </a:solidFill>
                <a:latin typeface="Calibri"/>
                <a:cs typeface="Calibri"/>
              </a:rPr>
              <a:t>MUX</a:t>
            </a:r>
            <a:endParaRPr sz="1200">
              <a:latin typeface="Calibri"/>
              <a:cs typeface="Calibri"/>
            </a:endParaRPr>
          </a:p>
        </p:txBody>
      </p:sp>
      <p:grpSp>
        <p:nvGrpSpPr>
          <p:cNvPr id="28" name="object 28"/>
          <p:cNvGrpSpPr/>
          <p:nvPr/>
        </p:nvGrpSpPr>
        <p:grpSpPr>
          <a:xfrm>
            <a:off x="930528" y="2497708"/>
            <a:ext cx="424815" cy="1036955"/>
            <a:chOff x="930528" y="2497708"/>
            <a:chExt cx="424815" cy="1036955"/>
          </a:xfrm>
        </p:grpSpPr>
        <p:sp>
          <p:nvSpPr>
            <p:cNvPr id="29" name="object 29"/>
            <p:cNvSpPr/>
            <p:nvPr/>
          </p:nvSpPr>
          <p:spPr>
            <a:xfrm>
              <a:off x="930529" y="2497708"/>
              <a:ext cx="424815" cy="576580"/>
            </a:xfrm>
            <a:custGeom>
              <a:avLst/>
              <a:gdLst/>
              <a:ahLst/>
              <a:cxnLst/>
              <a:rect l="l" t="t" r="r" b="b"/>
              <a:pathLst>
                <a:path w="424815" h="576580">
                  <a:moveTo>
                    <a:pt x="76187" y="499745"/>
                  </a:moveTo>
                  <a:lnTo>
                    <a:pt x="44437" y="500075"/>
                  </a:lnTo>
                  <a:lnTo>
                    <a:pt x="38989" y="6096"/>
                  </a:lnTo>
                  <a:lnTo>
                    <a:pt x="26289" y="6350"/>
                  </a:lnTo>
                  <a:lnTo>
                    <a:pt x="31724" y="500202"/>
                  </a:lnTo>
                  <a:lnTo>
                    <a:pt x="0" y="500507"/>
                  </a:lnTo>
                  <a:lnTo>
                    <a:pt x="38938" y="576326"/>
                  </a:lnTo>
                  <a:lnTo>
                    <a:pt x="69761" y="512953"/>
                  </a:lnTo>
                  <a:lnTo>
                    <a:pt x="76187" y="499745"/>
                  </a:lnTo>
                  <a:close/>
                </a:path>
                <a:path w="424815" h="576580">
                  <a:moveTo>
                    <a:pt x="260591" y="493649"/>
                  </a:moveTo>
                  <a:lnTo>
                    <a:pt x="228841" y="493979"/>
                  </a:lnTo>
                  <a:lnTo>
                    <a:pt x="223393" y="0"/>
                  </a:lnTo>
                  <a:lnTo>
                    <a:pt x="210693" y="254"/>
                  </a:lnTo>
                  <a:lnTo>
                    <a:pt x="216128" y="494106"/>
                  </a:lnTo>
                  <a:lnTo>
                    <a:pt x="184404" y="494411"/>
                  </a:lnTo>
                  <a:lnTo>
                    <a:pt x="223342" y="570230"/>
                  </a:lnTo>
                  <a:lnTo>
                    <a:pt x="254165" y="506857"/>
                  </a:lnTo>
                  <a:lnTo>
                    <a:pt x="260426" y="493979"/>
                  </a:lnTo>
                  <a:lnTo>
                    <a:pt x="260591" y="493649"/>
                  </a:lnTo>
                  <a:close/>
                </a:path>
                <a:path w="424815" h="576580">
                  <a:moveTo>
                    <a:pt x="424307" y="493268"/>
                  </a:moveTo>
                  <a:lnTo>
                    <a:pt x="392557" y="493268"/>
                  </a:lnTo>
                  <a:lnTo>
                    <a:pt x="392557" y="126619"/>
                  </a:lnTo>
                  <a:lnTo>
                    <a:pt x="379857" y="126619"/>
                  </a:lnTo>
                  <a:lnTo>
                    <a:pt x="379857" y="493268"/>
                  </a:lnTo>
                  <a:lnTo>
                    <a:pt x="348107" y="493268"/>
                  </a:lnTo>
                  <a:lnTo>
                    <a:pt x="386207" y="569468"/>
                  </a:lnTo>
                  <a:lnTo>
                    <a:pt x="417957" y="505968"/>
                  </a:lnTo>
                  <a:lnTo>
                    <a:pt x="424307" y="493268"/>
                  </a:lnTo>
                  <a:close/>
                </a:path>
              </a:pathLst>
            </a:custGeom>
            <a:solidFill>
              <a:srgbClr val="4471C4"/>
            </a:solidFill>
          </p:spPr>
          <p:txBody>
            <a:bodyPr wrap="square" lIns="0" tIns="0" rIns="0" bIns="0" rtlCol="0"/>
            <a:lstStyle/>
            <a:p>
              <a:endParaRPr/>
            </a:p>
          </p:txBody>
        </p:sp>
        <p:pic>
          <p:nvPicPr>
            <p:cNvPr id="30" name="object 30"/>
            <p:cNvPicPr/>
            <p:nvPr/>
          </p:nvPicPr>
          <p:blipFill>
            <a:blip r:embed="rId2" cstate="print"/>
            <a:stretch>
              <a:fillRect/>
            </a:stretch>
          </p:blipFill>
          <p:spPr>
            <a:xfrm>
              <a:off x="1201305" y="3312159"/>
              <a:ext cx="75298" cy="222503"/>
            </a:xfrm>
            <a:prstGeom prst="rect">
              <a:avLst/>
            </a:prstGeom>
          </p:spPr>
        </p:pic>
        <p:sp>
          <p:nvSpPr>
            <p:cNvPr id="31" name="object 31"/>
            <p:cNvSpPr/>
            <p:nvPr/>
          </p:nvSpPr>
          <p:spPr>
            <a:xfrm>
              <a:off x="1223771" y="2645663"/>
              <a:ext cx="94615" cy="119380"/>
            </a:xfrm>
            <a:custGeom>
              <a:avLst/>
              <a:gdLst/>
              <a:ahLst/>
              <a:cxnLst/>
              <a:rect l="l" t="t" r="r" b="b"/>
              <a:pathLst>
                <a:path w="94615" h="119380">
                  <a:moveTo>
                    <a:pt x="94487" y="0"/>
                  </a:moveTo>
                  <a:lnTo>
                    <a:pt x="0" y="0"/>
                  </a:lnTo>
                  <a:lnTo>
                    <a:pt x="0" y="118872"/>
                  </a:lnTo>
                  <a:lnTo>
                    <a:pt x="94487" y="118872"/>
                  </a:lnTo>
                  <a:lnTo>
                    <a:pt x="94487" y="0"/>
                  </a:lnTo>
                  <a:close/>
                </a:path>
              </a:pathLst>
            </a:custGeom>
            <a:solidFill>
              <a:srgbClr val="FFFFFF"/>
            </a:solidFill>
          </p:spPr>
          <p:txBody>
            <a:bodyPr wrap="square" lIns="0" tIns="0" rIns="0" bIns="0" rtlCol="0"/>
            <a:lstStyle/>
            <a:p>
              <a:endParaRPr/>
            </a:p>
          </p:txBody>
        </p:sp>
        <p:sp>
          <p:nvSpPr>
            <p:cNvPr id="32" name="object 32"/>
            <p:cNvSpPr/>
            <p:nvPr/>
          </p:nvSpPr>
          <p:spPr>
            <a:xfrm>
              <a:off x="1223771" y="2645663"/>
              <a:ext cx="94615" cy="119380"/>
            </a:xfrm>
            <a:custGeom>
              <a:avLst/>
              <a:gdLst/>
              <a:ahLst/>
              <a:cxnLst/>
              <a:rect l="l" t="t" r="r" b="b"/>
              <a:pathLst>
                <a:path w="94615" h="119380">
                  <a:moveTo>
                    <a:pt x="0" y="118872"/>
                  </a:moveTo>
                  <a:lnTo>
                    <a:pt x="94487" y="118872"/>
                  </a:lnTo>
                  <a:lnTo>
                    <a:pt x="94487" y="0"/>
                  </a:lnTo>
                  <a:lnTo>
                    <a:pt x="0" y="0"/>
                  </a:lnTo>
                  <a:lnTo>
                    <a:pt x="0" y="118872"/>
                  </a:lnTo>
                  <a:close/>
                </a:path>
              </a:pathLst>
            </a:custGeom>
            <a:ln w="12700">
              <a:solidFill>
                <a:srgbClr val="FFFFFF"/>
              </a:solidFill>
            </a:ln>
          </p:spPr>
          <p:txBody>
            <a:bodyPr wrap="square" lIns="0" tIns="0" rIns="0" bIns="0" rtlCol="0"/>
            <a:lstStyle/>
            <a:p>
              <a:endParaRPr/>
            </a:p>
          </p:txBody>
        </p:sp>
      </p:grpSp>
      <p:sp>
        <p:nvSpPr>
          <p:cNvPr id="33" name="object 33"/>
          <p:cNvSpPr txBox="1"/>
          <p:nvPr/>
        </p:nvSpPr>
        <p:spPr>
          <a:xfrm>
            <a:off x="998982" y="3072383"/>
            <a:ext cx="436880" cy="254635"/>
          </a:xfrm>
          <a:prstGeom prst="rect">
            <a:avLst/>
          </a:prstGeom>
          <a:solidFill>
            <a:srgbClr val="4471C4"/>
          </a:solidFill>
          <a:ln w="12700">
            <a:solidFill>
              <a:srgbClr val="2E528F"/>
            </a:solidFill>
          </a:ln>
        </p:spPr>
        <p:txBody>
          <a:bodyPr vert="horz" wrap="square" lIns="0" tIns="38100" rIns="0" bIns="0" rtlCol="0">
            <a:spAutoFit/>
          </a:bodyPr>
          <a:lstStyle/>
          <a:p>
            <a:pPr marL="36830">
              <a:lnSpc>
                <a:spcPct val="100000"/>
              </a:lnSpc>
              <a:spcBef>
                <a:spcPts val="300"/>
              </a:spcBef>
            </a:pPr>
            <a:r>
              <a:rPr sz="1200" spc="-25" dirty="0">
                <a:solidFill>
                  <a:srgbClr val="FFFFFF"/>
                </a:solidFill>
                <a:latin typeface="Calibri"/>
                <a:cs typeface="Calibri"/>
              </a:rPr>
              <a:t>MUX</a:t>
            </a:r>
            <a:endParaRPr sz="1200">
              <a:latin typeface="Calibri"/>
              <a:cs typeface="Calibri"/>
            </a:endParaRPr>
          </a:p>
        </p:txBody>
      </p:sp>
      <p:sp>
        <p:nvSpPr>
          <p:cNvPr id="34" name="object 34"/>
          <p:cNvSpPr/>
          <p:nvPr/>
        </p:nvSpPr>
        <p:spPr>
          <a:xfrm>
            <a:off x="929005" y="2497708"/>
            <a:ext cx="262255" cy="576580"/>
          </a:xfrm>
          <a:custGeom>
            <a:avLst/>
            <a:gdLst/>
            <a:ahLst/>
            <a:cxnLst/>
            <a:rect l="l" t="t" r="r" b="b"/>
            <a:pathLst>
              <a:path w="262255" h="576580">
                <a:moveTo>
                  <a:pt x="76187" y="499745"/>
                </a:moveTo>
                <a:lnTo>
                  <a:pt x="44437" y="500075"/>
                </a:lnTo>
                <a:lnTo>
                  <a:pt x="38989" y="6096"/>
                </a:lnTo>
                <a:lnTo>
                  <a:pt x="26289" y="6350"/>
                </a:lnTo>
                <a:lnTo>
                  <a:pt x="31724" y="500202"/>
                </a:lnTo>
                <a:lnTo>
                  <a:pt x="0" y="500507"/>
                </a:lnTo>
                <a:lnTo>
                  <a:pt x="38938" y="576326"/>
                </a:lnTo>
                <a:lnTo>
                  <a:pt x="69761" y="512953"/>
                </a:lnTo>
                <a:lnTo>
                  <a:pt x="76187" y="499745"/>
                </a:lnTo>
                <a:close/>
              </a:path>
              <a:path w="262255" h="576580">
                <a:moveTo>
                  <a:pt x="262115" y="493649"/>
                </a:moveTo>
                <a:lnTo>
                  <a:pt x="230365" y="493979"/>
                </a:lnTo>
                <a:lnTo>
                  <a:pt x="224917" y="0"/>
                </a:lnTo>
                <a:lnTo>
                  <a:pt x="212217" y="254"/>
                </a:lnTo>
                <a:lnTo>
                  <a:pt x="217652" y="494106"/>
                </a:lnTo>
                <a:lnTo>
                  <a:pt x="185928" y="494411"/>
                </a:lnTo>
                <a:lnTo>
                  <a:pt x="224866" y="570230"/>
                </a:lnTo>
                <a:lnTo>
                  <a:pt x="255689" y="506857"/>
                </a:lnTo>
                <a:lnTo>
                  <a:pt x="261950" y="493979"/>
                </a:lnTo>
                <a:lnTo>
                  <a:pt x="262115" y="493649"/>
                </a:lnTo>
                <a:close/>
              </a:path>
            </a:pathLst>
          </a:custGeom>
          <a:solidFill>
            <a:srgbClr val="4471C4"/>
          </a:solidFill>
        </p:spPr>
        <p:txBody>
          <a:bodyPr wrap="square" lIns="0" tIns="0" rIns="0" bIns="0" rtlCol="0"/>
          <a:lstStyle/>
          <a:p>
            <a:endParaRPr/>
          </a:p>
        </p:txBody>
      </p:sp>
      <p:sp>
        <p:nvSpPr>
          <p:cNvPr id="35" name="object 35"/>
          <p:cNvSpPr txBox="1"/>
          <p:nvPr/>
        </p:nvSpPr>
        <p:spPr>
          <a:xfrm>
            <a:off x="828243" y="1935761"/>
            <a:ext cx="542290" cy="1099185"/>
          </a:xfrm>
          <a:prstGeom prst="rect">
            <a:avLst/>
          </a:prstGeom>
        </p:spPr>
        <p:txBody>
          <a:bodyPr vert="vert270" wrap="square" lIns="0" tIns="0" rIns="0" bIns="0" rtlCol="0">
            <a:spAutoFit/>
          </a:bodyPr>
          <a:lstStyle/>
          <a:p>
            <a:pPr marL="12700">
              <a:lnSpc>
                <a:spcPts val="1240"/>
              </a:lnSpc>
            </a:pPr>
            <a:r>
              <a:rPr sz="1200" b="1" dirty="0">
                <a:latin typeface="Calibri"/>
                <a:cs typeface="Calibri"/>
              </a:rPr>
              <a:t>WB/Mem</a:t>
            </a:r>
            <a:r>
              <a:rPr sz="1200" b="1" spc="-15" dirty="0">
                <a:latin typeface="Calibri"/>
                <a:cs typeface="Calibri"/>
              </a:rPr>
              <a:t> </a:t>
            </a:r>
            <a:r>
              <a:rPr sz="1200" b="1" spc="-25" dirty="0">
                <a:latin typeface="Calibri"/>
                <a:cs typeface="Calibri"/>
              </a:rPr>
              <a:t>Fwd</a:t>
            </a:r>
            <a:endParaRPr sz="1200">
              <a:latin typeface="Calibri"/>
              <a:cs typeface="Calibri"/>
            </a:endParaRPr>
          </a:p>
          <a:p>
            <a:pPr marL="56515" marR="5080" indent="-1905">
              <a:lnSpc>
                <a:spcPts val="1430"/>
              </a:lnSpc>
              <a:spcBef>
                <a:spcPts val="55"/>
              </a:spcBef>
            </a:pPr>
            <a:r>
              <a:rPr sz="1200" b="1" dirty="0">
                <a:latin typeface="Calibri"/>
                <a:cs typeface="Calibri"/>
              </a:rPr>
              <a:t>Mem/Mem</a:t>
            </a:r>
            <a:r>
              <a:rPr sz="1200" b="1" spc="-10" dirty="0">
                <a:latin typeface="Calibri"/>
                <a:cs typeface="Calibri"/>
              </a:rPr>
              <a:t> </a:t>
            </a:r>
            <a:r>
              <a:rPr sz="1200" b="1" spc="-25" dirty="0">
                <a:latin typeface="Calibri"/>
                <a:cs typeface="Calibri"/>
              </a:rPr>
              <a:t>Fwd </a:t>
            </a:r>
            <a:r>
              <a:rPr sz="1200" b="1" dirty="0">
                <a:latin typeface="Calibri"/>
                <a:cs typeface="Calibri"/>
              </a:rPr>
              <a:t>Addr</a:t>
            </a:r>
            <a:r>
              <a:rPr sz="1200" b="1" spc="-15" dirty="0">
                <a:latin typeface="Calibri"/>
                <a:cs typeface="Calibri"/>
              </a:rPr>
              <a:t> </a:t>
            </a:r>
            <a:r>
              <a:rPr sz="1200" b="1" dirty="0">
                <a:latin typeface="Calibri"/>
                <a:cs typeface="Calibri"/>
              </a:rPr>
              <a:t>Reg </a:t>
            </a:r>
            <a:r>
              <a:rPr sz="1200" b="1" spc="-50" dirty="0">
                <a:latin typeface="Calibri"/>
                <a:cs typeface="Calibri"/>
              </a:rPr>
              <a:t>A</a:t>
            </a:r>
            <a:endParaRPr sz="1200">
              <a:latin typeface="Calibri"/>
              <a:cs typeface="Calibri"/>
            </a:endParaRPr>
          </a:p>
        </p:txBody>
      </p:sp>
      <p:grpSp>
        <p:nvGrpSpPr>
          <p:cNvPr id="36" name="object 36"/>
          <p:cNvGrpSpPr/>
          <p:nvPr/>
        </p:nvGrpSpPr>
        <p:grpSpPr>
          <a:xfrm>
            <a:off x="1201305" y="2624327"/>
            <a:ext cx="962025" cy="910590"/>
            <a:chOff x="1201305" y="2624327"/>
            <a:chExt cx="962025" cy="910590"/>
          </a:xfrm>
        </p:grpSpPr>
        <p:sp>
          <p:nvSpPr>
            <p:cNvPr id="37" name="object 37"/>
            <p:cNvSpPr/>
            <p:nvPr/>
          </p:nvSpPr>
          <p:spPr>
            <a:xfrm>
              <a:off x="1278636" y="2624327"/>
              <a:ext cx="76200" cy="443230"/>
            </a:xfrm>
            <a:custGeom>
              <a:avLst/>
              <a:gdLst/>
              <a:ahLst/>
              <a:cxnLst/>
              <a:rect l="l" t="t" r="r" b="b"/>
              <a:pathLst>
                <a:path w="76200" h="443230">
                  <a:moveTo>
                    <a:pt x="31750" y="366649"/>
                  </a:moveTo>
                  <a:lnTo>
                    <a:pt x="0" y="366649"/>
                  </a:lnTo>
                  <a:lnTo>
                    <a:pt x="38100" y="442849"/>
                  </a:lnTo>
                  <a:lnTo>
                    <a:pt x="69850" y="379349"/>
                  </a:lnTo>
                  <a:lnTo>
                    <a:pt x="31750" y="379349"/>
                  </a:lnTo>
                  <a:lnTo>
                    <a:pt x="31750" y="366649"/>
                  </a:lnTo>
                  <a:close/>
                </a:path>
                <a:path w="76200" h="443230">
                  <a:moveTo>
                    <a:pt x="44450" y="0"/>
                  </a:moveTo>
                  <a:lnTo>
                    <a:pt x="31750" y="0"/>
                  </a:lnTo>
                  <a:lnTo>
                    <a:pt x="31750" y="379349"/>
                  </a:lnTo>
                  <a:lnTo>
                    <a:pt x="44450" y="379349"/>
                  </a:lnTo>
                  <a:lnTo>
                    <a:pt x="44450" y="0"/>
                  </a:lnTo>
                  <a:close/>
                </a:path>
                <a:path w="76200" h="443230">
                  <a:moveTo>
                    <a:pt x="76200" y="366649"/>
                  </a:moveTo>
                  <a:lnTo>
                    <a:pt x="44450" y="366649"/>
                  </a:lnTo>
                  <a:lnTo>
                    <a:pt x="44450" y="379349"/>
                  </a:lnTo>
                  <a:lnTo>
                    <a:pt x="69850" y="379349"/>
                  </a:lnTo>
                  <a:lnTo>
                    <a:pt x="76200" y="366649"/>
                  </a:lnTo>
                  <a:close/>
                </a:path>
              </a:pathLst>
            </a:custGeom>
            <a:solidFill>
              <a:srgbClr val="4471C4"/>
            </a:solidFill>
          </p:spPr>
          <p:txBody>
            <a:bodyPr wrap="square" lIns="0" tIns="0" rIns="0" bIns="0" rtlCol="0"/>
            <a:lstStyle/>
            <a:p>
              <a:endParaRPr/>
            </a:p>
          </p:txBody>
        </p:sp>
        <p:pic>
          <p:nvPicPr>
            <p:cNvPr id="38" name="object 38"/>
            <p:cNvPicPr/>
            <p:nvPr/>
          </p:nvPicPr>
          <p:blipFill>
            <a:blip r:embed="rId2" cstate="print"/>
            <a:stretch>
              <a:fillRect/>
            </a:stretch>
          </p:blipFill>
          <p:spPr>
            <a:xfrm>
              <a:off x="1201305" y="3312159"/>
              <a:ext cx="75298" cy="222503"/>
            </a:xfrm>
            <a:prstGeom prst="rect">
              <a:avLst/>
            </a:prstGeom>
          </p:spPr>
        </p:pic>
        <p:sp>
          <p:nvSpPr>
            <p:cNvPr id="39" name="object 39"/>
            <p:cNvSpPr/>
            <p:nvPr/>
          </p:nvSpPr>
          <p:spPr>
            <a:xfrm>
              <a:off x="1720596" y="3060191"/>
              <a:ext cx="436245" cy="254635"/>
            </a:xfrm>
            <a:custGeom>
              <a:avLst/>
              <a:gdLst/>
              <a:ahLst/>
              <a:cxnLst/>
              <a:rect l="l" t="t" r="r" b="b"/>
              <a:pathLst>
                <a:path w="436244" h="254635">
                  <a:moveTo>
                    <a:pt x="435863" y="0"/>
                  </a:moveTo>
                  <a:lnTo>
                    <a:pt x="0" y="0"/>
                  </a:lnTo>
                  <a:lnTo>
                    <a:pt x="0" y="254508"/>
                  </a:lnTo>
                  <a:lnTo>
                    <a:pt x="435863" y="254508"/>
                  </a:lnTo>
                  <a:lnTo>
                    <a:pt x="435863" y="0"/>
                  </a:lnTo>
                  <a:close/>
                </a:path>
              </a:pathLst>
            </a:custGeom>
            <a:solidFill>
              <a:srgbClr val="4471C4"/>
            </a:solidFill>
          </p:spPr>
          <p:txBody>
            <a:bodyPr wrap="square" lIns="0" tIns="0" rIns="0" bIns="0" rtlCol="0"/>
            <a:lstStyle/>
            <a:p>
              <a:endParaRPr/>
            </a:p>
          </p:txBody>
        </p:sp>
        <p:sp>
          <p:nvSpPr>
            <p:cNvPr id="40" name="object 40"/>
            <p:cNvSpPr/>
            <p:nvPr/>
          </p:nvSpPr>
          <p:spPr>
            <a:xfrm>
              <a:off x="1720596" y="3060191"/>
              <a:ext cx="436245" cy="254635"/>
            </a:xfrm>
            <a:custGeom>
              <a:avLst/>
              <a:gdLst/>
              <a:ahLst/>
              <a:cxnLst/>
              <a:rect l="l" t="t" r="r" b="b"/>
              <a:pathLst>
                <a:path w="436244" h="254635">
                  <a:moveTo>
                    <a:pt x="0" y="254508"/>
                  </a:moveTo>
                  <a:lnTo>
                    <a:pt x="435863" y="254508"/>
                  </a:lnTo>
                  <a:lnTo>
                    <a:pt x="435863" y="0"/>
                  </a:lnTo>
                  <a:lnTo>
                    <a:pt x="0" y="0"/>
                  </a:lnTo>
                  <a:lnTo>
                    <a:pt x="0" y="254508"/>
                  </a:lnTo>
                  <a:close/>
                </a:path>
              </a:pathLst>
            </a:custGeom>
            <a:ln w="12700">
              <a:solidFill>
                <a:srgbClr val="2E528F"/>
              </a:solidFill>
            </a:ln>
          </p:spPr>
          <p:txBody>
            <a:bodyPr wrap="square" lIns="0" tIns="0" rIns="0" bIns="0" rtlCol="0"/>
            <a:lstStyle/>
            <a:p>
              <a:endParaRPr/>
            </a:p>
          </p:txBody>
        </p:sp>
      </p:grpSp>
      <p:sp>
        <p:nvSpPr>
          <p:cNvPr id="41" name="object 41"/>
          <p:cNvSpPr txBox="1"/>
          <p:nvPr/>
        </p:nvSpPr>
        <p:spPr>
          <a:xfrm>
            <a:off x="1744726" y="3084398"/>
            <a:ext cx="333375"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MUX</a:t>
            </a:r>
            <a:endParaRPr sz="1200">
              <a:latin typeface="Calibri"/>
              <a:cs typeface="Calibri"/>
            </a:endParaRPr>
          </a:p>
        </p:txBody>
      </p:sp>
      <p:grpSp>
        <p:nvGrpSpPr>
          <p:cNvPr id="42" name="object 42"/>
          <p:cNvGrpSpPr/>
          <p:nvPr/>
        </p:nvGrpSpPr>
        <p:grpSpPr>
          <a:xfrm>
            <a:off x="1651380" y="2483992"/>
            <a:ext cx="424815" cy="1038860"/>
            <a:chOff x="1651380" y="2483992"/>
            <a:chExt cx="424815" cy="1038860"/>
          </a:xfrm>
        </p:grpSpPr>
        <p:sp>
          <p:nvSpPr>
            <p:cNvPr id="43" name="object 43"/>
            <p:cNvSpPr/>
            <p:nvPr/>
          </p:nvSpPr>
          <p:spPr>
            <a:xfrm>
              <a:off x="1651381" y="2483992"/>
              <a:ext cx="424815" cy="577850"/>
            </a:xfrm>
            <a:custGeom>
              <a:avLst/>
              <a:gdLst/>
              <a:ahLst/>
              <a:cxnLst/>
              <a:rect l="l" t="t" r="r" b="b"/>
              <a:pathLst>
                <a:path w="424814" h="577850">
                  <a:moveTo>
                    <a:pt x="76200" y="501269"/>
                  </a:moveTo>
                  <a:lnTo>
                    <a:pt x="44437" y="501599"/>
                  </a:lnTo>
                  <a:lnTo>
                    <a:pt x="38989" y="7620"/>
                  </a:lnTo>
                  <a:lnTo>
                    <a:pt x="26289" y="7874"/>
                  </a:lnTo>
                  <a:lnTo>
                    <a:pt x="31724" y="501726"/>
                  </a:lnTo>
                  <a:lnTo>
                    <a:pt x="0" y="502031"/>
                  </a:lnTo>
                  <a:lnTo>
                    <a:pt x="38989" y="577850"/>
                  </a:lnTo>
                  <a:lnTo>
                    <a:pt x="69773" y="514477"/>
                  </a:lnTo>
                  <a:lnTo>
                    <a:pt x="76200" y="501269"/>
                  </a:lnTo>
                  <a:close/>
                </a:path>
                <a:path w="424814" h="577850">
                  <a:moveTo>
                    <a:pt x="260604" y="493649"/>
                  </a:moveTo>
                  <a:lnTo>
                    <a:pt x="228841" y="493979"/>
                  </a:lnTo>
                  <a:lnTo>
                    <a:pt x="223393" y="0"/>
                  </a:lnTo>
                  <a:lnTo>
                    <a:pt x="210693" y="254"/>
                  </a:lnTo>
                  <a:lnTo>
                    <a:pt x="216128" y="494106"/>
                  </a:lnTo>
                  <a:lnTo>
                    <a:pt x="184404" y="494411"/>
                  </a:lnTo>
                  <a:lnTo>
                    <a:pt x="223393" y="570230"/>
                  </a:lnTo>
                  <a:lnTo>
                    <a:pt x="254177" y="506857"/>
                  </a:lnTo>
                  <a:lnTo>
                    <a:pt x="260604" y="493649"/>
                  </a:lnTo>
                  <a:close/>
                </a:path>
                <a:path w="424814" h="577850">
                  <a:moveTo>
                    <a:pt x="424307" y="494792"/>
                  </a:moveTo>
                  <a:lnTo>
                    <a:pt x="392557" y="494792"/>
                  </a:lnTo>
                  <a:lnTo>
                    <a:pt x="392557" y="128143"/>
                  </a:lnTo>
                  <a:lnTo>
                    <a:pt x="379857" y="128143"/>
                  </a:lnTo>
                  <a:lnTo>
                    <a:pt x="379857" y="494792"/>
                  </a:lnTo>
                  <a:lnTo>
                    <a:pt x="348107" y="494792"/>
                  </a:lnTo>
                  <a:lnTo>
                    <a:pt x="386207" y="570992"/>
                  </a:lnTo>
                  <a:lnTo>
                    <a:pt x="417957" y="507492"/>
                  </a:lnTo>
                  <a:lnTo>
                    <a:pt x="424307" y="494792"/>
                  </a:lnTo>
                  <a:close/>
                </a:path>
              </a:pathLst>
            </a:custGeom>
            <a:solidFill>
              <a:srgbClr val="4471C4"/>
            </a:solidFill>
          </p:spPr>
          <p:txBody>
            <a:bodyPr wrap="square" lIns="0" tIns="0" rIns="0" bIns="0" rtlCol="0"/>
            <a:lstStyle/>
            <a:p>
              <a:endParaRPr/>
            </a:p>
          </p:txBody>
        </p:sp>
        <p:pic>
          <p:nvPicPr>
            <p:cNvPr id="44" name="object 44"/>
            <p:cNvPicPr/>
            <p:nvPr/>
          </p:nvPicPr>
          <p:blipFill>
            <a:blip r:embed="rId3" cstate="print"/>
            <a:stretch>
              <a:fillRect/>
            </a:stretch>
          </p:blipFill>
          <p:spPr>
            <a:xfrm>
              <a:off x="1922144" y="3299967"/>
              <a:ext cx="75311" cy="222504"/>
            </a:xfrm>
            <a:prstGeom prst="rect">
              <a:avLst/>
            </a:prstGeom>
          </p:spPr>
        </p:pic>
      </p:grpSp>
      <p:sp>
        <p:nvSpPr>
          <p:cNvPr id="45" name="object 45"/>
          <p:cNvSpPr txBox="1"/>
          <p:nvPr/>
        </p:nvSpPr>
        <p:spPr>
          <a:xfrm>
            <a:off x="1549653" y="1965352"/>
            <a:ext cx="541655" cy="1057275"/>
          </a:xfrm>
          <a:prstGeom prst="rect">
            <a:avLst/>
          </a:prstGeom>
        </p:spPr>
        <p:txBody>
          <a:bodyPr vert="vert270" wrap="square" lIns="0" tIns="0" rIns="0" bIns="0" rtlCol="0">
            <a:spAutoFit/>
          </a:bodyPr>
          <a:lstStyle/>
          <a:p>
            <a:pPr marL="13335">
              <a:lnSpc>
                <a:spcPts val="1160"/>
              </a:lnSpc>
            </a:pPr>
            <a:r>
              <a:rPr sz="1200" b="1" dirty="0">
                <a:latin typeface="Calibri"/>
                <a:cs typeface="Calibri"/>
              </a:rPr>
              <a:t>WB/Mem</a:t>
            </a:r>
            <a:r>
              <a:rPr sz="1200" b="1" spc="-15" dirty="0">
                <a:latin typeface="Calibri"/>
                <a:cs typeface="Calibri"/>
              </a:rPr>
              <a:t> </a:t>
            </a:r>
            <a:r>
              <a:rPr sz="1200" b="1" spc="-25" dirty="0">
                <a:latin typeface="Calibri"/>
                <a:cs typeface="Calibri"/>
              </a:rPr>
              <a:t>Fwd</a:t>
            </a:r>
            <a:endParaRPr sz="1200">
              <a:latin typeface="Calibri"/>
              <a:cs typeface="Calibri"/>
            </a:endParaRPr>
          </a:p>
          <a:p>
            <a:pPr marL="12700">
              <a:lnSpc>
                <a:spcPts val="1360"/>
              </a:lnSpc>
            </a:pPr>
            <a:r>
              <a:rPr sz="1200" b="1" dirty="0">
                <a:latin typeface="Calibri"/>
                <a:cs typeface="Calibri"/>
              </a:rPr>
              <a:t>Mem/Mem</a:t>
            </a:r>
            <a:r>
              <a:rPr sz="1200" b="1" spc="-10" dirty="0">
                <a:latin typeface="Calibri"/>
                <a:cs typeface="Calibri"/>
              </a:rPr>
              <a:t> </a:t>
            </a:r>
            <a:r>
              <a:rPr sz="1200" b="1" spc="-25" dirty="0">
                <a:latin typeface="Calibri"/>
                <a:cs typeface="Calibri"/>
              </a:rPr>
              <a:t>Fwd</a:t>
            </a:r>
            <a:endParaRPr sz="1200">
              <a:latin typeface="Calibri"/>
              <a:cs typeface="Calibri"/>
            </a:endParaRPr>
          </a:p>
          <a:p>
            <a:pPr marL="56515">
              <a:lnSpc>
                <a:spcPct val="100000"/>
              </a:lnSpc>
              <a:spcBef>
                <a:spcPts val="140"/>
              </a:spcBef>
            </a:pPr>
            <a:r>
              <a:rPr sz="1200" b="1" dirty="0">
                <a:latin typeface="Calibri"/>
                <a:cs typeface="Calibri"/>
              </a:rPr>
              <a:t>Data</a:t>
            </a:r>
            <a:r>
              <a:rPr sz="1200" b="1" spc="-35" dirty="0">
                <a:latin typeface="Calibri"/>
                <a:cs typeface="Calibri"/>
              </a:rPr>
              <a:t> </a:t>
            </a:r>
            <a:r>
              <a:rPr sz="1200" b="1" dirty="0">
                <a:latin typeface="Calibri"/>
                <a:cs typeface="Calibri"/>
              </a:rPr>
              <a:t>Reg</a:t>
            </a:r>
            <a:r>
              <a:rPr sz="1200" b="1" spc="-30" dirty="0">
                <a:latin typeface="Calibri"/>
                <a:cs typeface="Calibri"/>
              </a:rPr>
              <a:t> </a:t>
            </a:r>
            <a:r>
              <a:rPr sz="1200" b="1" spc="-50" dirty="0">
                <a:latin typeface="Calibri"/>
                <a:cs typeface="Calibri"/>
              </a:rPr>
              <a:t>B</a:t>
            </a:r>
            <a:endParaRPr sz="1200">
              <a:latin typeface="Calibri"/>
              <a:cs typeface="Calibri"/>
            </a:endParaRPr>
          </a:p>
        </p:txBody>
      </p:sp>
      <p:grpSp>
        <p:nvGrpSpPr>
          <p:cNvPr id="46" name="object 46"/>
          <p:cNvGrpSpPr/>
          <p:nvPr/>
        </p:nvGrpSpPr>
        <p:grpSpPr>
          <a:xfrm>
            <a:off x="4666234" y="3732021"/>
            <a:ext cx="739775" cy="1711960"/>
            <a:chOff x="4666234" y="3732021"/>
            <a:chExt cx="739775" cy="1711960"/>
          </a:xfrm>
        </p:grpSpPr>
        <p:sp>
          <p:nvSpPr>
            <p:cNvPr id="47" name="object 47"/>
            <p:cNvSpPr/>
            <p:nvPr/>
          </p:nvSpPr>
          <p:spPr>
            <a:xfrm>
              <a:off x="4672584" y="3738371"/>
              <a:ext cx="727075" cy="1699260"/>
            </a:xfrm>
            <a:custGeom>
              <a:avLst/>
              <a:gdLst/>
              <a:ahLst/>
              <a:cxnLst/>
              <a:rect l="l" t="t" r="r" b="b"/>
              <a:pathLst>
                <a:path w="727075" h="1699260">
                  <a:moveTo>
                    <a:pt x="726948" y="0"/>
                  </a:moveTo>
                  <a:lnTo>
                    <a:pt x="0" y="0"/>
                  </a:lnTo>
                  <a:lnTo>
                    <a:pt x="0" y="1699259"/>
                  </a:lnTo>
                  <a:lnTo>
                    <a:pt x="726948" y="1699259"/>
                  </a:lnTo>
                  <a:lnTo>
                    <a:pt x="726948" y="0"/>
                  </a:lnTo>
                  <a:close/>
                </a:path>
              </a:pathLst>
            </a:custGeom>
            <a:solidFill>
              <a:srgbClr val="4471C4"/>
            </a:solidFill>
          </p:spPr>
          <p:txBody>
            <a:bodyPr wrap="square" lIns="0" tIns="0" rIns="0" bIns="0" rtlCol="0"/>
            <a:lstStyle/>
            <a:p>
              <a:endParaRPr/>
            </a:p>
          </p:txBody>
        </p:sp>
        <p:sp>
          <p:nvSpPr>
            <p:cNvPr id="48" name="object 48"/>
            <p:cNvSpPr/>
            <p:nvPr/>
          </p:nvSpPr>
          <p:spPr>
            <a:xfrm>
              <a:off x="4672584" y="3738371"/>
              <a:ext cx="727075" cy="1699260"/>
            </a:xfrm>
            <a:custGeom>
              <a:avLst/>
              <a:gdLst/>
              <a:ahLst/>
              <a:cxnLst/>
              <a:rect l="l" t="t" r="r" b="b"/>
              <a:pathLst>
                <a:path w="727075" h="1699260">
                  <a:moveTo>
                    <a:pt x="0" y="1699259"/>
                  </a:moveTo>
                  <a:lnTo>
                    <a:pt x="726948" y="1699259"/>
                  </a:lnTo>
                  <a:lnTo>
                    <a:pt x="726948" y="0"/>
                  </a:lnTo>
                  <a:lnTo>
                    <a:pt x="0" y="0"/>
                  </a:lnTo>
                  <a:lnTo>
                    <a:pt x="0" y="1699259"/>
                  </a:lnTo>
                  <a:close/>
                </a:path>
              </a:pathLst>
            </a:custGeom>
            <a:ln w="12700">
              <a:solidFill>
                <a:srgbClr val="2E528F"/>
              </a:solidFill>
            </a:ln>
          </p:spPr>
          <p:txBody>
            <a:bodyPr wrap="square" lIns="0" tIns="0" rIns="0" bIns="0" rtlCol="0"/>
            <a:lstStyle/>
            <a:p>
              <a:endParaRPr/>
            </a:p>
          </p:txBody>
        </p:sp>
      </p:grpSp>
      <p:sp>
        <p:nvSpPr>
          <p:cNvPr id="49" name="object 49"/>
          <p:cNvSpPr txBox="1"/>
          <p:nvPr/>
        </p:nvSpPr>
        <p:spPr>
          <a:xfrm>
            <a:off x="542036" y="5894933"/>
            <a:ext cx="6828790" cy="757555"/>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0000"/>
                </a:solidFill>
                <a:latin typeface="Calibri"/>
                <a:cs typeface="Calibri"/>
              </a:rPr>
              <a:t>Why</a:t>
            </a:r>
            <a:r>
              <a:rPr sz="2400" b="1" spc="-35" dirty="0">
                <a:solidFill>
                  <a:srgbClr val="FF0000"/>
                </a:solidFill>
                <a:latin typeface="Calibri"/>
                <a:cs typeface="Calibri"/>
              </a:rPr>
              <a:t> </a:t>
            </a:r>
            <a:r>
              <a:rPr sz="2400" b="1" dirty="0">
                <a:solidFill>
                  <a:srgbClr val="FF0000"/>
                </a:solidFill>
                <a:latin typeface="Calibri"/>
                <a:cs typeface="Calibri"/>
              </a:rPr>
              <a:t>would</a:t>
            </a:r>
            <a:r>
              <a:rPr sz="2400" b="1" spc="-40" dirty="0">
                <a:solidFill>
                  <a:srgbClr val="FF0000"/>
                </a:solidFill>
                <a:latin typeface="Calibri"/>
                <a:cs typeface="Calibri"/>
              </a:rPr>
              <a:t> </a:t>
            </a:r>
            <a:r>
              <a:rPr sz="2400" b="1" dirty="0">
                <a:solidFill>
                  <a:srgbClr val="FF0000"/>
                </a:solidFill>
                <a:latin typeface="Calibri"/>
                <a:cs typeface="Calibri"/>
              </a:rPr>
              <a:t>you</a:t>
            </a:r>
            <a:r>
              <a:rPr sz="2400" b="1" spc="-45" dirty="0">
                <a:solidFill>
                  <a:srgbClr val="FF0000"/>
                </a:solidFill>
                <a:latin typeface="Calibri"/>
                <a:cs typeface="Calibri"/>
              </a:rPr>
              <a:t> </a:t>
            </a:r>
            <a:r>
              <a:rPr sz="2400" b="1" dirty="0">
                <a:solidFill>
                  <a:srgbClr val="FF0000"/>
                </a:solidFill>
                <a:latin typeface="Calibri"/>
                <a:cs typeface="Calibri"/>
              </a:rPr>
              <a:t>use</a:t>
            </a:r>
            <a:r>
              <a:rPr sz="2400" b="1" spc="-25" dirty="0">
                <a:solidFill>
                  <a:srgbClr val="FF0000"/>
                </a:solidFill>
                <a:latin typeface="Calibri"/>
                <a:cs typeface="Calibri"/>
              </a:rPr>
              <a:t> </a:t>
            </a:r>
            <a:r>
              <a:rPr sz="2400" b="1" dirty="0">
                <a:solidFill>
                  <a:srgbClr val="FF0000"/>
                </a:solidFill>
                <a:latin typeface="Calibri"/>
                <a:cs typeface="Calibri"/>
              </a:rPr>
              <a:t>a</a:t>
            </a:r>
            <a:r>
              <a:rPr sz="2400" b="1" spc="-20" dirty="0">
                <a:solidFill>
                  <a:srgbClr val="FF0000"/>
                </a:solidFill>
                <a:latin typeface="Calibri"/>
                <a:cs typeface="Calibri"/>
              </a:rPr>
              <a:t> </a:t>
            </a:r>
            <a:r>
              <a:rPr sz="2400" b="1" spc="-10" dirty="0">
                <a:solidFill>
                  <a:srgbClr val="FF0000"/>
                </a:solidFill>
                <a:latin typeface="Calibri"/>
                <a:cs typeface="Calibri"/>
              </a:rPr>
              <a:t>scratchpad</a:t>
            </a:r>
            <a:r>
              <a:rPr sz="2400" b="1" spc="-35" dirty="0">
                <a:solidFill>
                  <a:srgbClr val="FF0000"/>
                </a:solidFill>
                <a:latin typeface="Calibri"/>
                <a:cs typeface="Calibri"/>
              </a:rPr>
              <a:t> </a:t>
            </a:r>
            <a:r>
              <a:rPr sz="2400" b="1" dirty="0">
                <a:solidFill>
                  <a:srgbClr val="FF0000"/>
                </a:solidFill>
                <a:latin typeface="Calibri"/>
                <a:cs typeface="Calibri"/>
              </a:rPr>
              <a:t>when</a:t>
            </a:r>
            <a:r>
              <a:rPr sz="2400" b="1" spc="-25" dirty="0">
                <a:solidFill>
                  <a:srgbClr val="FF0000"/>
                </a:solidFill>
                <a:latin typeface="Calibri"/>
                <a:cs typeface="Calibri"/>
              </a:rPr>
              <a:t> </a:t>
            </a:r>
            <a:r>
              <a:rPr sz="2400" b="1" dirty="0">
                <a:solidFill>
                  <a:srgbClr val="FF0000"/>
                </a:solidFill>
                <a:latin typeface="Calibri"/>
                <a:cs typeface="Calibri"/>
              </a:rPr>
              <a:t>a</a:t>
            </a:r>
            <a:r>
              <a:rPr sz="2400" b="1" spc="-25" dirty="0">
                <a:solidFill>
                  <a:srgbClr val="FF0000"/>
                </a:solidFill>
                <a:latin typeface="Calibri"/>
                <a:cs typeface="Calibri"/>
              </a:rPr>
              <a:t> </a:t>
            </a:r>
            <a:r>
              <a:rPr sz="2400" b="1" dirty="0">
                <a:solidFill>
                  <a:srgbClr val="FF0000"/>
                </a:solidFill>
                <a:latin typeface="Calibri"/>
                <a:cs typeface="Calibri"/>
              </a:rPr>
              <a:t>cache</a:t>
            </a:r>
            <a:r>
              <a:rPr sz="2400" b="1" spc="-45" dirty="0">
                <a:solidFill>
                  <a:srgbClr val="FF0000"/>
                </a:solidFill>
                <a:latin typeface="Calibri"/>
                <a:cs typeface="Calibri"/>
              </a:rPr>
              <a:t> </a:t>
            </a:r>
            <a:r>
              <a:rPr sz="2400" b="1" spc="-10" dirty="0">
                <a:solidFill>
                  <a:srgbClr val="FF0000"/>
                </a:solidFill>
                <a:latin typeface="Calibri"/>
                <a:cs typeface="Calibri"/>
              </a:rPr>
              <a:t>makes</a:t>
            </a:r>
            <a:endParaRPr sz="2400">
              <a:latin typeface="Calibri"/>
              <a:cs typeface="Calibri"/>
            </a:endParaRPr>
          </a:p>
          <a:p>
            <a:pPr marL="12700">
              <a:lnSpc>
                <a:spcPct val="100000"/>
              </a:lnSpc>
              <a:spcBef>
                <a:spcPts val="5"/>
              </a:spcBef>
            </a:pPr>
            <a:r>
              <a:rPr sz="2400" b="1" dirty="0">
                <a:solidFill>
                  <a:srgbClr val="FF0000"/>
                </a:solidFill>
                <a:latin typeface="Calibri"/>
                <a:cs typeface="Calibri"/>
              </a:rPr>
              <a:t>everything</a:t>
            </a:r>
            <a:r>
              <a:rPr sz="2400" b="1" spc="-70" dirty="0">
                <a:solidFill>
                  <a:srgbClr val="FF0000"/>
                </a:solidFill>
                <a:latin typeface="Calibri"/>
                <a:cs typeface="Calibri"/>
              </a:rPr>
              <a:t> </a:t>
            </a:r>
            <a:r>
              <a:rPr sz="2400" b="1" dirty="0">
                <a:solidFill>
                  <a:srgbClr val="FF0000"/>
                </a:solidFill>
                <a:latin typeface="Calibri"/>
                <a:cs typeface="Calibri"/>
              </a:rPr>
              <a:t>transparent</a:t>
            </a:r>
            <a:r>
              <a:rPr sz="2400" b="1" spc="-40" dirty="0">
                <a:solidFill>
                  <a:srgbClr val="FF0000"/>
                </a:solidFill>
                <a:latin typeface="Calibri"/>
                <a:cs typeface="Calibri"/>
              </a:rPr>
              <a:t> </a:t>
            </a:r>
            <a:r>
              <a:rPr sz="2400" b="1" dirty="0">
                <a:solidFill>
                  <a:srgbClr val="FF0000"/>
                </a:solidFill>
                <a:latin typeface="Calibri"/>
                <a:cs typeface="Calibri"/>
              </a:rPr>
              <a:t>to</a:t>
            </a:r>
            <a:r>
              <a:rPr sz="2400" b="1" spc="-55" dirty="0">
                <a:solidFill>
                  <a:srgbClr val="FF0000"/>
                </a:solidFill>
                <a:latin typeface="Calibri"/>
                <a:cs typeface="Calibri"/>
              </a:rPr>
              <a:t> </a:t>
            </a:r>
            <a:r>
              <a:rPr sz="2400" b="1" dirty="0">
                <a:solidFill>
                  <a:srgbClr val="FF0000"/>
                </a:solidFill>
                <a:latin typeface="Calibri"/>
                <a:cs typeface="Calibri"/>
              </a:rPr>
              <a:t>software</a:t>
            </a:r>
            <a:r>
              <a:rPr sz="2400" b="1" spc="-55" dirty="0">
                <a:solidFill>
                  <a:srgbClr val="FF0000"/>
                </a:solidFill>
                <a:latin typeface="Calibri"/>
                <a:cs typeface="Calibri"/>
              </a:rPr>
              <a:t> </a:t>
            </a:r>
            <a:r>
              <a:rPr sz="2400" b="1" dirty="0">
                <a:solidFill>
                  <a:srgbClr val="FF0000"/>
                </a:solidFill>
                <a:latin typeface="Calibri"/>
                <a:cs typeface="Calibri"/>
              </a:rPr>
              <a:t>and</a:t>
            </a:r>
            <a:r>
              <a:rPr sz="2400" b="1" spc="-60" dirty="0">
                <a:solidFill>
                  <a:srgbClr val="FF0000"/>
                </a:solidFill>
                <a:latin typeface="Calibri"/>
                <a:cs typeface="Calibri"/>
              </a:rPr>
              <a:t> </a:t>
            </a:r>
            <a:r>
              <a:rPr sz="2400" b="1" spc="-10" dirty="0">
                <a:solidFill>
                  <a:srgbClr val="FF0000"/>
                </a:solidFill>
                <a:latin typeface="Calibri"/>
                <a:cs typeface="Calibri"/>
              </a:rPr>
              <a:t>automatic???</a:t>
            </a:r>
            <a:endParaRPr sz="2400">
              <a:latin typeface="Calibri"/>
              <a:cs typeface="Calibri"/>
            </a:endParaRPr>
          </a:p>
        </p:txBody>
      </p:sp>
      <p:sp>
        <p:nvSpPr>
          <p:cNvPr id="50" name="object 50"/>
          <p:cNvSpPr txBox="1"/>
          <p:nvPr/>
        </p:nvSpPr>
        <p:spPr>
          <a:xfrm>
            <a:off x="4736719" y="5426455"/>
            <a:ext cx="58801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Cache</a:t>
            </a:r>
            <a:endParaRPr sz="1800">
              <a:latin typeface="Calibri"/>
              <a:cs typeface="Calibri"/>
            </a:endParaRPr>
          </a:p>
        </p:txBody>
      </p:sp>
      <p:grpSp>
        <p:nvGrpSpPr>
          <p:cNvPr id="51" name="object 51"/>
          <p:cNvGrpSpPr/>
          <p:nvPr/>
        </p:nvGrpSpPr>
        <p:grpSpPr>
          <a:xfrm>
            <a:off x="1530350" y="2585973"/>
            <a:ext cx="3545204" cy="1763395"/>
            <a:chOff x="1530350" y="2585973"/>
            <a:chExt cx="3545204" cy="1763395"/>
          </a:xfrm>
        </p:grpSpPr>
        <p:sp>
          <p:nvSpPr>
            <p:cNvPr id="52" name="object 52"/>
            <p:cNvSpPr/>
            <p:nvPr/>
          </p:nvSpPr>
          <p:spPr>
            <a:xfrm>
              <a:off x="2929127" y="2592323"/>
              <a:ext cx="1440180" cy="727075"/>
            </a:xfrm>
            <a:custGeom>
              <a:avLst/>
              <a:gdLst/>
              <a:ahLst/>
              <a:cxnLst/>
              <a:rect l="l" t="t" r="r" b="b"/>
              <a:pathLst>
                <a:path w="1440179" h="727075">
                  <a:moveTo>
                    <a:pt x="1440179" y="0"/>
                  </a:moveTo>
                  <a:lnTo>
                    <a:pt x="0" y="0"/>
                  </a:lnTo>
                  <a:lnTo>
                    <a:pt x="0" y="726948"/>
                  </a:lnTo>
                  <a:lnTo>
                    <a:pt x="1440179" y="726948"/>
                  </a:lnTo>
                  <a:lnTo>
                    <a:pt x="1440179" y="0"/>
                  </a:lnTo>
                  <a:close/>
                </a:path>
              </a:pathLst>
            </a:custGeom>
            <a:solidFill>
              <a:srgbClr val="4471C4"/>
            </a:solidFill>
          </p:spPr>
          <p:txBody>
            <a:bodyPr wrap="square" lIns="0" tIns="0" rIns="0" bIns="0" rtlCol="0"/>
            <a:lstStyle/>
            <a:p>
              <a:endParaRPr/>
            </a:p>
          </p:txBody>
        </p:sp>
        <p:sp>
          <p:nvSpPr>
            <p:cNvPr id="53" name="object 53"/>
            <p:cNvSpPr/>
            <p:nvPr/>
          </p:nvSpPr>
          <p:spPr>
            <a:xfrm>
              <a:off x="2929127" y="2592323"/>
              <a:ext cx="1440180" cy="727075"/>
            </a:xfrm>
            <a:custGeom>
              <a:avLst/>
              <a:gdLst/>
              <a:ahLst/>
              <a:cxnLst/>
              <a:rect l="l" t="t" r="r" b="b"/>
              <a:pathLst>
                <a:path w="1440179" h="727075">
                  <a:moveTo>
                    <a:pt x="0" y="726948"/>
                  </a:moveTo>
                  <a:lnTo>
                    <a:pt x="1440179" y="726948"/>
                  </a:lnTo>
                  <a:lnTo>
                    <a:pt x="1440179" y="0"/>
                  </a:lnTo>
                  <a:lnTo>
                    <a:pt x="0" y="0"/>
                  </a:lnTo>
                  <a:lnTo>
                    <a:pt x="0" y="726948"/>
                  </a:lnTo>
                  <a:close/>
                </a:path>
              </a:pathLst>
            </a:custGeom>
            <a:ln w="12700">
              <a:solidFill>
                <a:srgbClr val="2E528F"/>
              </a:solidFill>
            </a:ln>
          </p:spPr>
          <p:txBody>
            <a:bodyPr wrap="square" lIns="0" tIns="0" rIns="0" bIns="0" rtlCol="0"/>
            <a:lstStyle/>
            <a:p>
              <a:endParaRPr/>
            </a:p>
          </p:txBody>
        </p:sp>
        <p:sp>
          <p:nvSpPr>
            <p:cNvPr id="54" name="object 54"/>
            <p:cNvSpPr/>
            <p:nvPr/>
          </p:nvSpPr>
          <p:spPr>
            <a:xfrm>
              <a:off x="2924555" y="2595371"/>
              <a:ext cx="368935" cy="723900"/>
            </a:xfrm>
            <a:custGeom>
              <a:avLst/>
              <a:gdLst/>
              <a:ahLst/>
              <a:cxnLst/>
              <a:rect l="l" t="t" r="r" b="b"/>
              <a:pathLst>
                <a:path w="368935" h="723900">
                  <a:moveTo>
                    <a:pt x="368807" y="0"/>
                  </a:moveTo>
                  <a:lnTo>
                    <a:pt x="0" y="0"/>
                  </a:lnTo>
                  <a:lnTo>
                    <a:pt x="0" y="723900"/>
                  </a:lnTo>
                  <a:lnTo>
                    <a:pt x="368807" y="723900"/>
                  </a:lnTo>
                  <a:lnTo>
                    <a:pt x="368807" y="0"/>
                  </a:lnTo>
                  <a:close/>
                </a:path>
              </a:pathLst>
            </a:custGeom>
            <a:solidFill>
              <a:srgbClr val="4471C4"/>
            </a:solidFill>
          </p:spPr>
          <p:txBody>
            <a:bodyPr wrap="square" lIns="0" tIns="0" rIns="0" bIns="0" rtlCol="0"/>
            <a:lstStyle/>
            <a:p>
              <a:endParaRPr/>
            </a:p>
          </p:txBody>
        </p:sp>
        <p:sp>
          <p:nvSpPr>
            <p:cNvPr id="55" name="object 55"/>
            <p:cNvSpPr/>
            <p:nvPr/>
          </p:nvSpPr>
          <p:spPr>
            <a:xfrm>
              <a:off x="2924555" y="2592323"/>
              <a:ext cx="1103630" cy="727075"/>
            </a:xfrm>
            <a:custGeom>
              <a:avLst/>
              <a:gdLst/>
              <a:ahLst/>
              <a:cxnLst/>
              <a:rect l="l" t="t" r="r" b="b"/>
              <a:pathLst>
                <a:path w="1103629" h="727075">
                  <a:moveTo>
                    <a:pt x="0" y="726948"/>
                  </a:moveTo>
                  <a:lnTo>
                    <a:pt x="368807" y="726948"/>
                  </a:lnTo>
                  <a:lnTo>
                    <a:pt x="368807" y="3048"/>
                  </a:lnTo>
                  <a:lnTo>
                    <a:pt x="0" y="3048"/>
                  </a:lnTo>
                  <a:lnTo>
                    <a:pt x="0" y="726948"/>
                  </a:lnTo>
                  <a:close/>
                </a:path>
                <a:path w="1103629" h="727075">
                  <a:moveTo>
                    <a:pt x="365759" y="723900"/>
                  </a:moveTo>
                  <a:lnTo>
                    <a:pt x="734568" y="723900"/>
                  </a:lnTo>
                  <a:lnTo>
                    <a:pt x="734568" y="0"/>
                  </a:lnTo>
                  <a:lnTo>
                    <a:pt x="365759" y="0"/>
                  </a:lnTo>
                  <a:lnTo>
                    <a:pt x="365759" y="723900"/>
                  </a:lnTo>
                  <a:close/>
                </a:path>
                <a:path w="1103629" h="727075">
                  <a:moveTo>
                    <a:pt x="734568" y="726948"/>
                  </a:moveTo>
                  <a:lnTo>
                    <a:pt x="1103376" y="726948"/>
                  </a:lnTo>
                  <a:lnTo>
                    <a:pt x="1103376" y="3048"/>
                  </a:lnTo>
                  <a:lnTo>
                    <a:pt x="734568" y="3048"/>
                  </a:lnTo>
                  <a:lnTo>
                    <a:pt x="734568" y="726948"/>
                  </a:lnTo>
                  <a:close/>
                </a:path>
              </a:pathLst>
            </a:custGeom>
            <a:ln w="12700">
              <a:solidFill>
                <a:srgbClr val="2E528F"/>
              </a:solidFill>
            </a:ln>
          </p:spPr>
          <p:txBody>
            <a:bodyPr wrap="square" lIns="0" tIns="0" rIns="0" bIns="0" rtlCol="0"/>
            <a:lstStyle/>
            <a:p>
              <a:endParaRPr/>
            </a:p>
          </p:txBody>
        </p:sp>
        <p:sp>
          <p:nvSpPr>
            <p:cNvPr id="56" name="object 56"/>
            <p:cNvSpPr/>
            <p:nvPr/>
          </p:nvSpPr>
          <p:spPr>
            <a:xfrm>
              <a:off x="1530350" y="2948431"/>
              <a:ext cx="3545204" cy="1400810"/>
            </a:xfrm>
            <a:custGeom>
              <a:avLst/>
              <a:gdLst/>
              <a:ahLst/>
              <a:cxnLst/>
              <a:rect l="l" t="t" r="r" b="b"/>
              <a:pathLst>
                <a:path w="3545204" h="1400810">
                  <a:moveTo>
                    <a:pt x="25400" y="1159382"/>
                  </a:moveTo>
                  <a:lnTo>
                    <a:pt x="0" y="1159382"/>
                  </a:lnTo>
                  <a:lnTo>
                    <a:pt x="0" y="1400682"/>
                  </a:lnTo>
                  <a:lnTo>
                    <a:pt x="1236980" y="1400682"/>
                  </a:lnTo>
                  <a:lnTo>
                    <a:pt x="1236980" y="1387982"/>
                  </a:lnTo>
                  <a:lnTo>
                    <a:pt x="25400" y="1387982"/>
                  </a:lnTo>
                  <a:lnTo>
                    <a:pt x="12700" y="1375282"/>
                  </a:lnTo>
                  <a:lnTo>
                    <a:pt x="25400" y="1375282"/>
                  </a:lnTo>
                  <a:lnTo>
                    <a:pt x="25400" y="1159382"/>
                  </a:lnTo>
                  <a:close/>
                </a:path>
                <a:path w="3545204" h="1400810">
                  <a:moveTo>
                    <a:pt x="25400" y="1375282"/>
                  </a:moveTo>
                  <a:lnTo>
                    <a:pt x="12700" y="1375282"/>
                  </a:lnTo>
                  <a:lnTo>
                    <a:pt x="25400" y="1387982"/>
                  </a:lnTo>
                  <a:lnTo>
                    <a:pt x="25400" y="1375282"/>
                  </a:lnTo>
                  <a:close/>
                </a:path>
                <a:path w="3545204" h="1400810">
                  <a:moveTo>
                    <a:pt x="1211580" y="1375282"/>
                  </a:moveTo>
                  <a:lnTo>
                    <a:pt x="25400" y="1375282"/>
                  </a:lnTo>
                  <a:lnTo>
                    <a:pt x="25400" y="1387982"/>
                  </a:lnTo>
                  <a:lnTo>
                    <a:pt x="1211580" y="1387982"/>
                  </a:lnTo>
                  <a:lnTo>
                    <a:pt x="1211580" y="1375282"/>
                  </a:lnTo>
                  <a:close/>
                </a:path>
                <a:path w="3545204" h="1400810">
                  <a:moveTo>
                    <a:pt x="3519424" y="0"/>
                  </a:moveTo>
                  <a:lnTo>
                    <a:pt x="1211580" y="0"/>
                  </a:lnTo>
                  <a:lnTo>
                    <a:pt x="1211580" y="1387982"/>
                  </a:lnTo>
                  <a:lnTo>
                    <a:pt x="1224280" y="1375282"/>
                  </a:lnTo>
                  <a:lnTo>
                    <a:pt x="1236980" y="1375282"/>
                  </a:lnTo>
                  <a:lnTo>
                    <a:pt x="1236980" y="25400"/>
                  </a:lnTo>
                  <a:lnTo>
                    <a:pt x="1224280" y="25400"/>
                  </a:lnTo>
                  <a:lnTo>
                    <a:pt x="1236980" y="12700"/>
                  </a:lnTo>
                  <a:lnTo>
                    <a:pt x="3519424" y="12700"/>
                  </a:lnTo>
                  <a:lnTo>
                    <a:pt x="3519424" y="0"/>
                  </a:lnTo>
                  <a:close/>
                </a:path>
                <a:path w="3545204" h="1400810">
                  <a:moveTo>
                    <a:pt x="1236980" y="1375282"/>
                  </a:moveTo>
                  <a:lnTo>
                    <a:pt x="1224280" y="1375282"/>
                  </a:lnTo>
                  <a:lnTo>
                    <a:pt x="1211580" y="1387982"/>
                  </a:lnTo>
                  <a:lnTo>
                    <a:pt x="1236980" y="1387982"/>
                  </a:lnTo>
                  <a:lnTo>
                    <a:pt x="1236980" y="1375282"/>
                  </a:lnTo>
                  <a:close/>
                </a:path>
                <a:path w="3545204" h="1400810">
                  <a:moveTo>
                    <a:pt x="3494024" y="716025"/>
                  </a:moveTo>
                  <a:lnTo>
                    <a:pt x="3468624" y="716025"/>
                  </a:lnTo>
                  <a:lnTo>
                    <a:pt x="3506724" y="792225"/>
                  </a:lnTo>
                  <a:lnTo>
                    <a:pt x="3538474" y="728725"/>
                  </a:lnTo>
                  <a:lnTo>
                    <a:pt x="3494024" y="728725"/>
                  </a:lnTo>
                  <a:lnTo>
                    <a:pt x="3494024" y="716025"/>
                  </a:lnTo>
                  <a:close/>
                </a:path>
                <a:path w="3545204" h="1400810">
                  <a:moveTo>
                    <a:pt x="3494024" y="12700"/>
                  </a:moveTo>
                  <a:lnTo>
                    <a:pt x="3494024" y="728725"/>
                  </a:lnTo>
                  <a:lnTo>
                    <a:pt x="3519424" y="728725"/>
                  </a:lnTo>
                  <a:lnTo>
                    <a:pt x="3519424" y="25400"/>
                  </a:lnTo>
                  <a:lnTo>
                    <a:pt x="3506724" y="25400"/>
                  </a:lnTo>
                  <a:lnTo>
                    <a:pt x="3494024" y="12700"/>
                  </a:lnTo>
                  <a:close/>
                </a:path>
                <a:path w="3545204" h="1400810">
                  <a:moveTo>
                    <a:pt x="3544824" y="716025"/>
                  </a:moveTo>
                  <a:lnTo>
                    <a:pt x="3519424" y="716025"/>
                  </a:lnTo>
                  <a:lnTo>
                    <a:pt x="3519424" y="728725"/>
                  </a:lnTo>
                  <a:lnTo>
                    <a:pt x="3538474" y="728725"/>
                  </a:lnTo>
                  <a:lnTo>
                    <a:pt x="3544824" y="716025"/>
                  </a:lnTo>
                  <a:close/>
                </a:path>
                <a:path w="3545204" h="1400810">
                  <a:moveTo>
                    <a:pt x="1236980" y="12700"/>
                  </a:moveTo>
                  <a:lnTo>
                    <a:pt x="1224280" y="25400"/>
                  </a:lnTo>
                  <a:lnTo>
                    <a:pt x="1236980" y="25400"/>
                  </a:lnTo>
                  <a:lnTo>
                    <a:pt x="1236980" y="12700"/>
                  </a:lnTo>
                  <a:close/>
                </a:path>
                <a:path w="3545204" h="1400810">
                  <a:moveTo>
                    <a:pt x="3494024" y="12700"/>
                  </a:moveTo>
                  <a:lnTo>
                    <a:pt x="1236980" y="12700"/>
                  </a:lnTo>
                  <a:lnTo>
                    <a:pt x="1236980" y="25400"/>
                  </a:lnTo>
                  <a:lnTo>
                    <a:pt x="3494024" y="25400"/>
                  </a:lnTo>
                  <a:lnTo>
                    <a:pt x="3494024" y="12700"/>
                  </a:lnTo>
                  <a:close/>
                </a:path>
                <a:path w="3545204" h="1400810">
                  <a:moveTo>
                    <a:pt x="3519424" y="12700"/>
                  </a:moveTo>
                  <a:lnTo>
                    <a:pt x="3494024" y="12700"/>
                  </a:lnTo>
                  <a:lnTo>
                    <a:pt x="3506724" y="25400"/>
                  </a:lnTo>
                  <a:lnTo>
                    <a:pt x="3519424" y="25400"/>
                  </a:lnTo>
                  <a:lnTo>
                    <a:pt x="3519424" y="12700"/>
                  </a:lnTo>
                  <a:close/>
                </a:path>
              </a:pathLst>
            </a:custGeom>
            <a:solidFill>
              <a:srgbClr val="4471C4"/>
            </a:solidFill>
          </p:spPr>
          <p:txBody>
            <a:bodyPr wrap="square" lIns="0" tIns="0" rIns="0" bIns="0" rtlCol="0"/>
            <a:lstStyle/>
            <a:p>
              <a:endParaRPr/>
            </a:p>
          </p:txBody>
        </p:sp>
      </p:grpSp>
      <p:sp>
        <p:nvSpPr>
          <p:cNvPr id="57" name="object 57"/>
          <p:cNvSpPr txBox="1"/>
          <p:nvPr/>
        </p:nvSpPr>
        <p:spPr>
          <a:xfrm>
            <a:off x="2894202" y="2309876"/>
            <a:ext cx="11652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Write</a:t>
            </a:r>
            <a:r>
              <a:rPr sz="1800" spc="-90" dirty="0">
                <a:latin typeface="Calibri"/>
                <a:cs typeface="Calibri"/>
              </a:rPr>
              <a:t> </a:t>
            </a:r>
            <a:r>
              <a:rPr sz="1800" spc="-10" dirty="0">
                <a:latin typeface="Calibri"/>
                <a:cs typeface="Calibri"/>
              </a:rPr>
              <a:t>Buffer</a:t>
            </a:r>
            <a:endParaRPr sz="1800">
              <a:latin typeface="Calibri"/>
              <a:cs typeface="Calibri"/>
            </a:endParaRPr>
          </a:p>
        </p:txBody>
      </p:sp>
      <p:sp>
        <p:nvSpPr>
          <p:cNvPr id="58" name="object 58"/>
          <p:cNvSpPr/>
          <p:nvPr/>
        </p:nvSpPr>
        <p:spPr>
          <a:xfrm>
            <a:off x="4370070" y="2942970"/>
            <a:ext cx="6206490" cy="1016000"/>
          </a:xfrm>
          <a:custGeom>
            <a:avLst/>
            <a:gdLst/>
            <a:ahLst/>
            <a:cxnLst/>
            <a:rect l="l" t="t" r="r" b="b"/>
            <a:pathLst>
              <a:path w="6206490" h="1016000">
                <a:moveTo>
                  <a:pt x="28575" y="0"/>
                </a:moveTo>
                <a:lnTo>
                  <a:pt x="0" y="0"/>
                </a:lnTo>
                <a:lnTo>
                  <a:pt x="0" y="28575"/>
                </a:lnTo>
                <a:lnTo>
                  <a:pt x="28575" y="28575"/>
                </a:lnTo>
                <a:lnTo>
                  <a:pt x="28575" y="0"/>
                </a:lnTo>
                <a:close/>
              </a:path>
              <a:path w="6206490" h="1016000">
                <a:moveTo>
                  <a:pt x="85725" y="0"/>
                </a:moveTo>
                <a:lnTo>
                  <a:pt x="57150" y="0"/>
                </a:lnTo>
                <a:lnTo>
                  <a:pt x="57150" y="28575"/>
                </a:lnTo>
                <a:lnTo>
                  <a:pt x="85725" y="28575"/>
                </a:lnTo>
                <a:lnTo>
                  <a:pt x="85725" y="0"/>
                </a:lnTo>
                <a:close/>
              </a:path>
              <a:path w="6206490" h="1016000">
                <a:moveTo>
                  <a:pt x="142875" y="0"/>
                </a:moveTo>
                <a:lnTo>
                  <a:pt x="114300" y="0"/>
                </a:lnTo>
                <a:lnTo>
                  <a:pt x="114300" y="28575"/>
                </a:lnTo>
                <a:lnTo>
                  <a:pt x="142875" y="28575"/>
                </a:lnTo>
                <a:lnTo>
                  <a:pt x="142875" y="0"/>
                </a:lnTo>
                <a:close/>
              </a:path>
              <a:path w="6206490" h="1016000">
                <a:moveTo>
                  <a:pt x="200025" y="0"/>
                </a:moveTo>
                <a:lnTo>
                  <a:pt x="171450" y="0"/>
                </a:lnTo>
                <a:lnTo>
                  <a:pt x="171450" y="28575"/>
                </a:lnTo>
                <a:lnTo>
                  <a:pt x="200025" y="28575"/>
                </a:lnTo>
                <a:lnTo>
                  <a:pt x="200025" y="0"/>
                </a:lnTo>
                <a:close/>
              </a:path>
              <a:path w="6206490" h="1016000">
                <a:moveTo>
                  <a:pt x="257175" y="0"/>
                </a:moveTo>
                <a:lnTo>
                  <a:pt x="228600" y="0"/>
                </a:lnTo>
                <a:lnTo>
                  <a:pt x="228600" y="28575"/>
                </a:lnTo>
                <a:lnTo>
                  <a:pt x="257175" y="28575"/>
                </a:lnTo>
                <a:lnTo>
                  <a:pt x="257175" y="0"/>
                </a:lnTo>
                <a:close/>
              </a:path>
              <a:path w="6206490" h="1016000">
                <a:moveTo>
                  <a:pt x="314325" y="0"/>
                </a:moveTo>
                <a:lnTo>
                  <a:pt x="285750" y="0"/>
                </a:lnTo>
                <a:lnTo>
                  <a:pt x="285750" y="28575"/>
                </a:lnTo>
                <a:lnTo>
                  <a:pt x="314325" y="28575"/>
                </a:lnTo>
                <a:lnTo>
                  <a:pt x="314325" y="0"/>
                </a:lnTo>
                <a:close/>
              </a:path>
              <a:path w="6206490" h="1016000">
                <a:moveTo>
                  <a:pt x="371475" y="0"/>
                </a:moveTo>
                <a:lnTo>
                  <a:pt x="342900" y="0"/>
                </a:lnTo>
                <a:lnTo>
                  <a:pt x="342900" y="28575"/>
                </a:lnTo>
                <a:lnTo>
                  <a:pt x="371475" y="28575"/>
                </a:lnTo>
                <a:lnTo>
                  <a:pt x="371475" y="0"/>
                </a:lnTo>
                <a:close/>
              </a:path>
              <a:path w="6206490" h="1016000">
                <a:moveTo>
                  <a:pt x="428625" y="0"/>
                </a:moveTo>
                <a:lnTo>
                  <a:pt x="400050" y="0"/>
                </a:lnTo>
                <a:lnTo>
                  <a:pt x="400050" y="28575"/>
                </a:lnTo>
                <a:lnTo>
                  <a:pt x="428625" y="28575"/>
                </a:lnTo>
                <a:lnTo>
                  <a:pt x="428625" y="0"/>
                </a:lnTo>
                <a:close/>
              </a:path>
              <a:path w="6206490" h="1016000">
                <a:moveTo>
                  <a:pt x="485775" y="0"/>
                </a:moveTo>
                <a:lnTo>
                  <a:pt x="457200" y="0"/>
                </a:lnTo>
                <a:lnTo>
                  <a:pt x="457200" y="28575"/>
                </a:lnTo>
                <a:lnTo>
                  <a:pt x="485775" y="28575"/>
                </a:lnTo>
                <a:lnTo>
                  <a:pt x="485775" y="0"/>
                </a:lnTo>
                <a:close/>
              </a:path>
              <a:path w="6206490" h="1016000">
                <a:moveTo>
                  <a:pt x="542925" y="0"/>
                </a:moveTo>
                <a:lnTo>
                  <a:pt x="514350" y="0"/>
                </a:lnTo>
                <a:lnTo>
                  <a:pt x="514350" y="28575"/>
                </a:lnTo>
                <a:lnTo>
                  <a:pt x="542925" y="28575"/>
                </a:lnTo>
                <a:lnTo>
                  <a:pt x="542925" y="0"/>
                </a:lnTo>
                <a:close/>
              </a:path>
              <a:path w="6206490" h="1016000">
                <a:moveTo>
                  <a:pt x="600075" y="0"/>
                </a:moveTo>
                <a:lnTo>
                  <a:pt x="571500" y="0"/>
                </a:lnTo>
                <a:lnTo>
                  <a:pt x="571500" y="28575"/>
                </a:lnTo>
                <a:lnTo>
                  <a:pt x="600075" y="28575"/>
                </a:lnTo>
                <a:lnTo>
                  <a:pt x="600075" y="0"/>
                </a:lnTo>
                <a:close/>
              </a:path>
              <a:path w="6206490" h="1016000">
                <a:moveTo>
                  <a:pt x="657225" y="0"/>
                </a:moveTo>
                <a:lnTo>
                  <a:pt x="628650" y="0"/>
                </a:lnTo>
                <a:lnTo>
                  <a:pt x="628650" y="28575"/>
                </a:lnTo>
                <a:lnTo>
                  <a:pt x="657225" y="28575"/>
                </a:lnTo>
                <a:lnTo>
                  <a:pt x="657225" y="0"/>
                </a:lnTo>
                <a:close/>
              </a:path>
              <a:path w="6206490" h="1016000">
                <a:moveTo>
                  <a:pt x="714375" y="0"/>
                </a:moveTo>
                <a:lnTo>
                  <a:pt x="685800" y="0"/>
                </a:lnTo>
                <a:lnTo>
                  <a:pt x="685800" y="28575"/>
                </a:lnTo>
                <a:lnTo>
                  <a:pt x="714375" y="28575"/>
                </a:lnTo>
                <a:lnTo>
                  <a:pt x="714375" y="0"/>
                </a:lnTo>
                <a:close/>
              </a:path>
              <a:path w="6206490" h="1016000">
                <a:moveTo>
                  <a:pt x="771525" y="0"/>
                </a:moveTo>
                <a:lnTo>
                  <a:pt x="742950" y="0"/>
                </a:lnTo>
                <a:lnTo>
                  <a:pt x="742950" y="28575"/>
                </a:lnTo>
                <a:lnTo>
                  <a:pt x="771525" y="28575"/>
                </a:lnTo>
                <a:lnTo>
                  <a:pt x="771525" y="0"/>
                </a:lnTo>
                <a:close/>
              </a:path>
              <a:path w="6206490" h="1016000">
                <a:moveTo>
                  <a:pt x="828675" y="0"/>
                </a:moveTo>
                <a:lnTo>
                  <a:pt x="800100" y="0"/>
                </a:lnTo>
                <a:lnTo>
                  <a:pt x="800100" y="28575"/>
                </a:lnTo>
                <a:lnTo>
                  <a:pt x="828675" y="28575"/>
                </a:lnTo>
                <a:lnTo>
                  <a:pt x="828675" y="0"/>
                </a:lnTo>
                <a:close/>
              </a:path>
              <a:path w="6206490" h="1016000">
                <a:moveTo>
                  <a:pt x="885825" y="0"/>
                </a:moveTo>
                <a:lnTo>
                  <a:pt x="857250" y="0"/>
                </a:lnTo>
                <a:lnTo>
                  <a:pt x="857250" y="28575"/>
                </a:lnTo>
                <a:lnTo>
                  <a:pt x="885825" y="28575"/>
                </a:lnTo>
                <a:lnTo>
                  <a:pt x="885825" y="0"/>
                </a:lnTo>
                <a:close/>
              </a:path>
              <a:path w="6206490" h="1016000">
                <a:moveTo>
                  <a:pt x="942975" y="0"/>
                </a:moveTo>
                <a:lnTo>
                  <a:pt x="914400" y="0"/>
                </a:lnTo>
                <a:lnTo>
                  <a:pt x="914400" y="28575"/>
                </a:lnTo>
                <a:lnTo>
                  <a:pt x="942975" y="28575"/>
                </a:lnTo>
                <a:lnTo>
                  <a:pt x="942975" y="0"/>
                </a:lnTo>
                <a:close/>
              </a:path>
              <a:path w="6206490" h="1016000">
                <a:moveTo>
                  <a:pt x="1000125" y="0"/>
                </a:moveTo>
                <a:lnTo>
                  <a:pt x="971550" y="0"/>
                </a:lnTo>
                <a:lnTo>
                  <a:pt x="971550" y="28575"/>
                </a:lnTo>
                <a:lnTo>
                  <a:pt x="1000125" y="28575"/>
                </a:lnTo>
                <a:lnTo>
                  <a:pt x="1000125" y="0"/>
                </a:lnTo>
                <a:close/>
              </a:path>
              <a:path w="6206490" h="1016000">
                <a:moveTo>
                  <a:pt x="1057275" y="0"/>
                </a:moveTo>
                <a:lnTo>
                  <a:pt x="1028700" y="0"/>
                </a:lnTo>
                <a:lnTo>
                  <a:pt x="1028700" y="28575"/>
                </a:lnTo>
                <a:lnTo>
                  <a:pt x="1057275" y="28575"/>
                </a:lnTo>
                <a:lnTo>
                  <a:pt x="1057275" y="0"/>
                </a:lnTo>
                <a:close/>
              </a:path>
              <a:path w="6206490" h="1016000">
                <a:moveTo>
                  <a:pt x="1114425" y="0"/>
                </a:moveTo>
                <a:lnTo>
                  <a:pt x="1085850" y="0"/>
                </a:lnTo>
                <a:lnTo>
                  <a:pt x="1085850" y="28575"/>
                </a:lnTo>
                <a:lnTo>
                  <a:pt x="1114425" y="28575"/>
                </a:lnTo>
                <a:lnTo>
                  <a:pt x="1114425" y="0"/>
                </a:lnTo>
                <a:close/>
              </a:path>
              <a:path w="6206490" h="1016000">
                <a:moveTo>
                  <a:pt x="1171575" y="0"/>
                </a:moveTo>
                <a:lnTo>
                  <a:pt x="1143000" y="0"/>
                </a:lnTo>
                <a:lnTo>
                  <a:pt x="1143000" y="28575"/>
                </a:lnTo>
                <a:lnTo>
                  <a:pt x="1171575" y="28575"/>
                </a:lnTo>
                <a:lnTo>
                  <a:pt x="1171575" y="0"/>
                </a:lnTo>
                <a:close/>
              </a:path>
              <a:path w="6206490" h="1016000">
                <a:moveTo>
                  <a:pt x="1228725" y="0"/>
                </a:moveTo>
                <a:lnTo>
                  <a:pt x="1200150" y="0"/>
                </a:lnTo>
                <a:lnTo>
                  <a:pt x="1200150" y="28575"/>
                </a:lnTo>
                <a:lnTo>
                  <a:pt x="1228725" y="28575"/>
                </a:lnTo>
                <a:lnTo>
                  <a:pt x="1228725" y="0"/>
                </a:lnTo>
                <a:close/>
              </a:path>
              <a:path w="6206490" h="1016000">
                <a:moveTo>
                  <a:pt x="1285875" y="0"/>
                </a:moveTo>
                <a:lnTo>
                  <a:pt x="1257300" y="0"/>
                </a:lnTo>
                <a:lnTo>
                  <a:pt x="1257300" y="28575"/>
                </a:lnTo>
                <a:lnTo>
                  <a:pt x="1285875" y="28575"/>
                </a:lnTo>
                <a:lnTo>
                  <a:pt x="1285875" y="0"/>
                </a:lnTo>
                <a:close/>
              </a:path>
              <a:path w="6206490" h="1016000">
                <a:moveTo>
                  <a:pt x="1343025" y="0"/>
                </a:moveTo>
                <a:lnTo>
                  <a:pt x="1314450" y="0"/>
                </a:lnTo>
                <a:lnTo>
                  <a:pt x="1314450" y="28575"/>
                </a:lnTo>
                <a:lnTo>
                  <a:pt x="1343025" y="28575"/>
                </a:lnTo>
                <a:lnTo>
                  <a:pt x="1343025" y="0"/>
                </a:lnTo>
                <a:close/>
              </a:path>
              <a:path w="6206490" h="1016000">
                <a:moveTo>
                  <a:pt x="1400175" y="0"/>
                </a:moveTo>
                <a:lnTo>
                  <a:pt x="1371600" y="0"/>
                </a:lnTo>
                <a:lnTo>
                  <a:pt x="1371600" y="28575"/>
                </a:lnTo>
                <a:lnTo>
                  <a:pt x="1400175" y="28575"/>
                </a:lnTo>
                <a:lnTo>
                  <a:pt x="1400175" y="0"/>
                </a:lnTo>
                <a:close/>
              </a:path>
              <a:path w="6206490" h="1016000">
                <a:moveTo>
                  <a:pt x="1457325" y="0"/>
                </a:moveTo>
                <a:lnTo>
                  <a:pt x="1428750" y="0"/>
                </a:lnTo>
                <a:lnTo>
                  <a:pt x="1428750" y="28575"/>
                </a:lnTo>
                <a:lnTo>
                  <a:pt x="1457325" y="28575"/>
                </a:lnTo>
                <a:lnTo>
                  <a:pt x="1457325" y="0"/>
                </a:lnTo>
                <a:close/>
              </a:path>
              <a:path w="6206490" h="1016000">
                <a:moveTo>
                  <a:pt x="1514475" y="0"/>
                </a:moveTo>
                <a:lnTo>
                  <a:pt x="1485900" y="0"/>
                </a:lnTo>
                <a:lnTo>
                  <a:pt x="1485900" y="28575"/>
                </a:lnTo>
                <a:lnTo>
                  <a:pt x="1514475" y="28575"/>
                </a:lnTo>
                <a:lnTo>
                  <a:pt x="1514475" y="0"/>
                </a:lnTo>
                <a:close/>
              </a:path>
              <a:path w="6206490" h="1016000">
                <a:moveTo>
                  <a:pt x="1571625" y="0"/>
                </a:moveTo>
                <a:lnTo>
                  <a:pt x="1543050" y="0"/>
                </a:lnTo>
                <a:lnTo>
                  <a:pt x="1543050" y="28575"/>
                </a:lnTo>
                <a:lnTo>
                  <a:pt x="1571625" y="28575"/>
                </a:lnTo>
                <a:lnTo>
                  <a:pt x="1571625" y="0"/>
                </a:lnTo>
                <a:close/>
              </a:path>
              <a:path w="6206490" h="1016000">
                <a:moveTo>
                  <a:pt x="1628775" y="0"/>
                </a:moveTo>
                <a:lnTo>
                  <a:pt x="1600200" y="0"/>
                </a:lnTo>
                <a:lnTo>
                  <a:pt x="1600200" y="28575"/>
                </a:lnTo>
                <a:lnTo>
                  <a:pt x="1628775" y="28575"/>
                </a:lnTo>
                <a:lnTo>
                  <a:pt x="1628775" y="0"/>
                </a:lnTo>
                <a:close/>
              </a:path>
              <a:path w="6206490" h="1016000">
                <a:moveTo>
                  <a:pt x="1685925" y="0"/>
                </a:moveTo>
                <a:lnTo>
                  <a:pt x="1657350" y="0"/>
                </a:lnTo>
                <a:lnTo>
                  <a:pt x="1657350" y="28575"/>
                </a:lnTo>
                <a:lnTo>
                  <a:pt x="1685925" y="28575"/>
                </a:lnTo>
                <a:lnTo>
                  <a:pt x="1685925" y="0"/>
                </a:lnTo>
                <a:close/>
              </a:path>
              <a:path w="6206490" h="1016000">
                <a:moveTo>
                  <a:pt x="1743075" y="0"/>
                </a:moveTo>
                <a:lnTo>
                  <a:pt x="1714500" y="0"/>
                </a:lnTo>
                <a:lnTo>
                  <a:pt x="1714500" y="28575"/>
                </a:lnTo>
                <a:lnTo>
                  <a:pt x="1743075" y="28575"/>
                </a:lnTo>
                <a:lnTo>
                  <a:pt x="1743075" y="0"/>
                </a:lnTo>
                <a:close/>
              </a:path>
              <a:path w="6206490" h="1016000">
                <a:moveTo>
                  <a:pt x="1800225" y="0"/>
                </a:moveTo>
                <a:lnTo>
                  <a:pt x="1771650" y="0"/>
                </a:lnTo>
                <a:lnTo>
                  <a:pt x="1771650" y="28575"/>
                </a:lnTo>
                <a:lnTo>
                  <a:pt x="1800225" y="28575"/>
                </a:lnTo>
                <a:lnTo>
                  <a:pt x="1800225" y="0"/>
                </a:lnTo>
                <a:close/>
              </a:path>
              <a:path w="6206490" h="1016000">
                <a:moveTo>
                  <a:pt x="1857375" y="0"/>
                </a:moveTo>
                <a:lnTo>
                  <a:pt x="1828800" y="0"/>
                </a:lnTo>
                <a:lnTo>
                  <a:pt x="1828800" y="28575"/>
                </a:lnTo>
                <a:lnTo>
                  <a:pt x="1857375" y="28575"/>
                </a:lnTo>
                <a:lnTo>
                  <a:pt x="1857375" y="0"/>
                </a:lnTo>
                <a:close/>
              </a:path>
              <a:path w="6206490" h="1016000">
                <a:moveTo>
                  <a:pt x="1914525" y="0"/>
                </a:moveTo>
                <a:lnTo>
                  <a:pt x="1885950" y="0"/>
                </a:lnTo>
                <a:lnTo>
                  <a:pt x="1885950" y="28575"/>
                </a:lnTo>
                <a:lnTo>
                  <a:pt x="1914525" y="28575"/>
                </a:lnTo>
                <a:lnTo>
                  <a:pt x="1914525" y="0"/>
                </a:lnTo>
                <a:close/>
              </a:path>
              <a:path w="6206490" h="1016000">
                <a:moveTo>
                  <a:pt x="1971675" y="0"/>
                </a:moveTo>
                <a:lnTo>
                  <a:pt x="1943100" y="0"/>
                </a:lnTo>
                <a:lnTo>
                  <a:pt x="1943100" y="28575"/>
                </a:lnTo>
                <a:lnTo>
                  <a:pt x="1971675" y="28575"/>
                </a:lnTo>
                <a:lnTo>
                  <a:pt x="1971675" y="0"/>
                </a:lnTo>
                <a:close/>
              </a:path>
              <a:path w="6206490" h="1016000">
                <a:moveTo>
                  <a:pt x="2028825" y="0"/>
                </a:moveTo>
                <a:lnTo>
                  <a:pt x="2000250" y="0"/>
                </a:lnTo>
                <a:lnTo>
                  <a:pt x="2000250" y="28575"/>
                </a:lnTo>
                <a:lnTo>
                  <a:pt x="2028825" y="28575"/>
                </a:lnTo>
                <a:lnTo>
                  <a:pt x="2028825" y="0"/>
                </a:lnTo>
                <a:close/>
              </a:path>
              <a:path w="6206490" h="1016000">
                <a:moveTo>
                  <a:pt x="2085975" y="0"/>
                </a:moveTo>
                <a:lnTo>
                  <a:pt x="2057400" y="0"/>
                </a:lnTo>
                <a:lnTo>
                  <a:pt x="2057400" y="28575"/>
                </a:lnTo>
                <a:lnTo>
                  <a:pt x="2085975" y="28575"/>
                </a:lnTo>
                <a:lnTo>
                  <a:pt x="2085975" y="0"/>
                </a:lnTo>
                <a:close/>
              </a:path>
              <a:path w="6206490" h="1016000">
                <a:moveTo>
                  <a:pt x="2143125" y="0"/>
                </a:moveTo>
                <a:lnTo>
                  <a:pt x="2114550" y="0"/>
                </a:lnTo>
                <a:lnTo>
                  <a:pt x="2114550" y="28575"/>
                </a:lnTo>
                <a:lnTo>
                  <a:pt x="2143125" y="28575"/>
                </a:lnTo>
                <a:lnTo>
                  <a:pt x="2143125" y="0"/>
                </a:lnTo>
                <a:close/>
              </a:path>
              <a:path w="6206490" h="1016000">
                <a:moveTo>
                  <a:pt x="2200275" y="0"/>
                </a:moveTo>
                <a:lnTo>
                  <a:pt x="2171700" y="0"/>
                </a:lnTo>
                <a:lnTo>
                  <a:pt x="2171700" y="28575"/>
                </a:lnTo>
                <a:lnTo>
                  <a:pt x="2200275" y="28575"/>
                </a:lnTo>
                <a:lnTo>
                  <a:pt x="2200275" y="0"/>
                </a:lnTo>
                <a:close/>
              </a:path>
              <a:path w="6206490" h="1016000">
                <a:moveTo>
                  <a:pt x="2257425" y="0"/>
                </a:moveTo>
                <a:lnTo>
                  <a:pt x="2228850" y="0"/>
                </a:lnTo>
                <a:lnTo>
                  <a:pt x="2228850" y="28575"/>
                </a:lnTo>
                <a:lnTo>
                  <a:pt x="2257425" y="28575"/>
                </a:lnTo>
                <a:lnTo>
                  <a:pt x="2257425" y="0"/>
                </a:lnTo>
                <a:close/>
              </a:path>
              <a:path w="6206490" h="1016000">
                <a:moveTo>
                  <a:pt x="2314575" y="0"/>
                </a:moveTo>
                <a:lnTo>
                  <a:pt x="2286000" y="0"/>
                </a:lnTo>
                <a:lnTo>
                  <a:pt x="2286000" y="28575"/>
                </a:lnTo>
                <a:lnTo>
                  <a:pt x="2314575" y="28575"/>
                </a:lnTo>
                <a:lnTo>
                  <a:pt x="2314575" y="0"/>
                </a:lnTo>
                <a:close/>
              </a:path>
              <a:path w="6206490" h="1016000">
                <a:moveTo>
                  <a:pt x="2371725" y="0"/>
                </a:moveTo>
                <a:lnTo>
                  <a:pt x="2343150" y="0"/>
                </a:lnTo>
                <a:lnTo>
                  <a:pt x="2343150" y="28575"/>
                </a:lnTo>
                <a:lnTo>
                  <a:pt x="2371725" y="28575"/>
                </a:lnTo>
                <a:lnTo>
                  <a:pt x="2371725" y="0"/>
                </a:lnTo>
                <a:close/>
              </a:path>
              <a:path w="6206490" h="1016000">
                <a:moveTo>
                  <a:pt x="2428875" y="0"/>
                </a:moveTo>
                <a:lnTo>
                  <a:pt x="2400300" y="0"/>
                </a:lnTo>
                <a:lnTo>
                  <a:pt x="2400300" y="28575"/>
                </a:lnTo>
                <a:lnTo>
                  <a:pt x="2428875" y="28575"/>
                </a:lnTo>
                <a:lnTo>
                  <a:pt x="2428875" y="0"/>
                </a:lnTo>
                <a:close/>
              </a:path>
              <a:path w="6206490" h="1016000">
                <a:moveTo>
                  <a:pt x="2486025" y="0"/>
                </a:moveTo>
                <a:lnTo>
                  <a:pt x="2457450" y="0"/>
                </a:lnTo>
                <a:lnTo>
                  <a:pt x="2457450" y="28575"/>
                </a:lnTo>
                <a:lnTo>
                  <a:pt x="2486025" y="28575"/>
                </a:lnTo>
                <a:lnTo>
                  <a:pt x="2486025" y="0"/>
                </a:lnTo>
                <a:close/>
              </a:path>
              <a:path w="6206490" h="1016000">
                <a:moveTo>
                  <a:pt x="2543175" y="0"/>
                </a:moveTo>
                <a:lnTo>
                  <a:pt x="2514600" y="0"/>
                </a:lnTo>
                <a:lnTo>
                  <a:pt x="2514600" y="28575"/>
                </a:lnTo>
                <a:lnTo>
                  <a:pt x="2543175" y="28575"/>
                </a:lnTo>
                <a:lnTo>
                  <a:pt x="2543175" y="0"/>
                </a:lnTo>
                <a:close/>
              </a:path>
              <a:path w="6206490" h="1016000">
                <a:moveTo>
                  <a:pt x="2600325" y="0"/>
                </a:moveTo>
                <a:lnTo>
                  <a:pt x="2571750" y="0"/>
                </a:lnTo>
                <a:lnTo>
                  <a:pt x="2571750" y="28575"/>
                </a:lnTo>
                <a:lnTo>
                  <a:pt x="2600325" y="28575"/>
                </a:lnTo>
                <a:lnTo>
                  <a:pt x="2600325" y="0"/>
                </a:lnTo>
                <a:close/>
              </a:path>
              <a:path w="6206490" h="1016000">
                <a:moveTo>
                  <a:pt x="2657475" y="0"/>
                </a:moveTo>
                <a:lnTo>
                  <a:pt x="2628900" y="0"/>
                </a:lnTo>
                <a:lnTo>
                  <a:pt x="2628900" y="28575"/>
                </a:lnTo>
                <a:lnTo>
                  <a:pt x="2657475" y="28575"/>
                </a:lnTo>
                <a:lnTo>
                  <a:pt x="2657475" y="0"/>
                </a:lnTo>
                <a:close/>
              </a:path>
              <a:path w="6206490" h="1016000">
                <a:moveTo>
                  <a:pt x="2714625" y="0"/>
                </a:moveTo>
                <a:lnTo>
                  <a:pt x="2686050" y="0"/>
                </a:lnTo>
                <a:lnTo>
                  <a:pt x="2686050" y="28575"/>
                </a:lnTo>
                <a:lnTo>
                  <a:pt x="2714625" y="28575"/>
                </a:lnTo>
                <a:lnTo>
                  <a:pt x="2714625" y="0"/>
                </a:lnTo>
                <a:close/>
              </a:path>
              <a:path w="6206490" h="1016000">
                <a:moveTo>
                  <a:pt x="2771775" y="0"/>
                </a:moveTo>
                <a:lnTo>
                  <a:pt x="2743200" y="0"/>
                </a:lnTo>
                <a:lnTo>
                  <a:pt x="2743200" y="28575"/>
                </a:lnTo>
                <a:lnTo>
                  <a:pt x="2771775" y="28575"/>
                </a:lnTo>
                <a:lnTo>
                  <a:pt x="2771775" y="0"/>
                </a:lnTo>
                <a:close/>
              </a:path>
              <a:path w="6206490" h="1016000">
                <a:moveTo>
                  <a:pt x="2828925" y="0"/>
                </a:moveTo>
                <a:lnTo>
                  <a:pt x="2800350" y="0"/>
                </a:lnTo>
                <a:lnTo>
                  <a:pt x="2800350" y="28575"/>
                </a:lnTo>
                <a:lnTo>
                  <a:pt x="2828925" y="28575"/>
                </a:lnTo>
                <a:lnTo>
                  <a:pt x="2828925" y="0"/>
                </a:lnTo>
                <a:close/>
              </a:path>
              <a:path w="6206490" h="1016000">
                <a:moveTo>
                  <a:pt x="2886075" y="0"/>
                </a:moveTo>
                <a:lnTo>
                  <a:pt x="2857500" y="0"/>
                </a:lnTo>
                <a:lnTo>
                  <a:pt x="2857500" y="28575"/>
                </a:lnTo>
                <a:lnTo>
                  <a:pt x="2886075" y="28575"/>
                </a:lnTo>
                <a:lnTo>
                  <a:pt x="2886075" y="0"/>
                </a:lnTo>
                <a:close/>
              </a:path>
              <a:path w="6206490" h="1016000">
                <a:moveTo>
                  <a:pt x="2943225" y="0"/>
                </a:moveTo>
                <a:lnTo>
                  <a:pt x="2914650" y="0"/>
                </a:lnTo>
                <a:lnTo>
                  <a:pt x="2914650" y="28575"/>
                </a:lnTo>
                <a:lnTo>
                  <a:pt x="2943225" y="28575"/>
                </a:lnTo>
                <a:lnTo>
                  <a:pt x="2943225" y="0"/>
                </a:lnTo>
                <a:close/>
              </a:path>
              <a:path w="6206490" h="1016000">
                <a:moveTo>
                  <a:pt x="3000375" y="0"/>
                </a:moveTo>
                <a:lnTo>
                  <a:pt x="2971800" y="0"/>
                </a:lnTo>
                <a:lnTo>
                  <a:pt x="2971800" y="28575"/>
                </a:lnTo>
                <a:lnTo>
                  <a:pt x="3000375" y="28575"/>
                </a:lnTo>
                <a:lnTo>
                  <a:pt x="3000375" y="0"/>
                </a:lnTo>
                <a:close/>
              </a:path>
              <a:path w="6206490" h="1016000">
                <a:moveTo>
                  <a:pt x="3057525" y="0"/>
                </a:moveTo>
                <a:lnTo>
                  <a:pt x="3028950" y="0"/>
                </a:lnTo>
                <a:lnTo>
                  <a:pt x="3028950" y="28575"/>
                </a:lnTo>
                <a:lnTo>
                  <a:pt x="3057525" y="28575"/>
                </a:lnTo>
                <a:lnTo>
                  <a:pt x="3057525" y="0"/>
                </a:lnTo>
                <a:close/>
              </a:path>
              <a:path w="6206490" h="1016000">
                <a:moveTo>
                  <a:pt x="3117596" y="0"/>
                </a:moveTo>
                <a:lnTo>
                  <a:pt x="3086100" y="0"/>
                </a:lnTo>
                <a:lnTo>
                  <a:pt x="3086100" y="28575"/>
                </a:lnTo>
                <a:lnTo>
                  <a:pt x="3103245" y="28575"/>
                </a:lnTo>
                <a:lnTo>
                  <a:pt x="3100451" y="25780"/>
                </a:lnTo>
                <a:lnTo>
                  <a:pt x="3089021" y="25780"/>
                </a:lnTo>
                <a:lnTo>
                  <a:pt x="3089021" y="14350"/>
                </a:lnTo>
                <a:lnTo>
                  <a:pt x="3117596" y="14350"/>
                </a:lnTo>
                <a:lnTo>
                  <a:pt x="3117596" y="0"/>
                </a:lnTo>
                <a:close/>
              </a:path>
              <a:path w="6206490" h="1016000">
                <a:moveTo>
                  <a:pt x="3089021" y="14350"/>
                </a:moveTo>
                <a:lnTo>
                  <a:pt x="3089021" y="25780"/>
                </a:lnTo>
                <a:lnTo>
                  <a:pt x="3100451" y="25780"/>
                </a:lnTo>
                <a:lnTo>
                  <a:pt x="3089021" y="14350"/>
                </a:lnTo>
                <a:close/>
              </a:path>
              <a:path w="6206490" h="1016000">
                <a:moveTo>
                  <a:pt x="3117596" y="14350"/>
                </a:moveTo>
                <a:lnTo>
                  <a:pt x="3089021" y="14350"/>
                </a:lnTo>
                <a:lnTo>
                  <a:pt x="3100451" y="25780"/>
                </a:lnTo>
                <a:lnTo>
                  <a:pt x="3117596" y="25780"/>
                </a:lnTo>
                <a:lnTo>
                  <a:pt x="3117596" y="14350"/>
                </a:lnTo>
                <a:close/>
              </a:path>
              <a:path w="6206490" h="1016000">
                <a:moveTo>
                  <a:pt x="3117596" y="54355"/>
                </a:moveTo>
                <a:lnTo>
                  <a:pt x="3089021" y="54355"/>
                </a:lnTo>
                <a:lnTo>
                  <a:pt x="3089021" y="82930"/>
                </a:lnTo>
                <a:lnTo>
                  <a:pt x="3117596" y="82930"/>
                </a:lnTo>
                <a:lnTo>
                  <a:pt x="3117596" y="54355"/>
                </a:lnTo>
                <a:close/>
              </a:path>
              <a:path w="6206490" h="1016000">
                <a:moveTo>
                  <a:pt x="3117596" y="111505"/>
                </a:moveTo>
                <a:lnTo>
                  <a:pt x="3089021" y="111505"/>
                </a:lnTo>
                <a:lnTo>
                  <a:pt x="3089021" y="140080"/>
                </a:lnTo>
                <a:lnTo>
                  <a:pt x="3117596" y="140080"/>
                </a:lnTo>
                <a:lnTo>
                  <a:pt x="3117596" y="111505"/>
                </a:lnTo>
                <a:close/>
              </a:path>
              <a:path w="6206490" h="1016000">
                <a:moveTo>
                  <a:pt x="3117596" y="168655"/>
                </a:moveTo>
                <a:lnTo>
                  <a:pt x="3089021" y="168655"/>
                </a:lnTo>
                <a:lnTo>
                  <a:pt x="3089021" y="197230"/>
                </a:lnTo>
                <a:lnTo>
                  <a:pt x="3117596" y="197230"/>
                </a:lnTo>
                <a:lnTo>
                  <a:pt x="3117596" y="168655"/>
                </a:lnTo>
                <a:close/>
              </a:path>
              <a:path w="6206490" h="1016000">
                <a:moveTo>
                  <a:pt x="3117596" y="225805"/>
                </a:moveTo>
                <a:lnTo>
                  <a:pt x="3089021" y="225805"/>
                </a:lnTo>
                <a:lnTo>
                  <a:pt x="3089021" y="254380"/>
                </a:lnTo>
                <a:lnTo>
                  <a:pt x="3117596" y="254380"/>
                </a:lnTo>
                <a:lnTo>
                  <a:pt x="3117596" y="225805"/>
                </a:lnTo>
                <a:close/>
              </a:path>
              <a:path w="6206490" h="1016000">
                <a:moveTo>
                  <a:pt x="3117596" y="282955"/>
                </a:moveTo>
                <a:lnTo>
                  <a:pt x="3089021" y="282955"/>
                </a:lnTo>
                <a:lnTo>
                  <a:pt x="3089021" y="311530"/>
                </a:lnTo>
                <a:lnTo>
                  <a:pt x="3117596" y="311530"/>
                </a:lnTo>
                <a:lnTo>
                  <a:pt x="3117596" y="282955"/>
                </a:lnTo>
                <a:close/>
              </a:path>
              <a:path w="6206490" h="1016000">
                <a:moveTo>
                  <a:pt x="3117596" y="340105"/>
                </a:moveTo>
                <a:lnTo>
                  <a:pt x="3089021" y="340105"/>
                </a:lnTo>
                <a:lnTo>
                  <a:pt x="3089021" y="368680"/>
                </a:lnTo>
                <a:lnTo>
                  <a:pt x="3117596" y="368680"/>
                </a:lnTo>
                <a:lnTo>
                  <a:pt x="3117596" y="340105"/>
                </a:lnTo>
                <a:close/>
              </a:path>
              <a:path w="6206490" h="1016000">
                <a:moveTo>
                  <a:pt x="3117596" y="397255"/>
                </a:moveTo>
                <a:lnTo>
                  <a:pt x="3089021" y="397255"/>
                </a:lnTo>
                <a:lnTo>
                  <a:pt x="3089021" y="425830"/>
                </a:lnTo>
                <a:lnTo>
                  <a:pt x="3117596" y="425830"/>
                </a:lnTo>
                <a:lnTo>
                  <a:pt x="3117596" y="397255"/>
                </a:lnTo>
                <a:close/>
              </a:path>
              <a:path w="6206490" h="1016000">
                <a:moveTo>
                  <a:pt x="3117596" y="454405"/>
                </a:moveTo>
                <a:lnTo>
                  <a:pt x="3089021" y="454405"/>
                </a:lnTo>
                <a:lnTo>
                  <a:pt x="3089021" y="482980"/>
                </a:lnTo>
                <a:lnTo>
                  <a:pt x="3117596" y="482980"/>
                </a:lnTo>
                <a:lnTo>
                  <a:pt x="3117596" y="454405"/>
                </a:lnTo>
                <a:close/>
              </a:path>
              <a:path w="6206490" h="1016000">
                <a:moveTo>
                  <a:pt x="3117596" y="511555"/>
                </a:moveTo>
                <a:lnTo>
                  <a:pt x="3089021" y="511555"/>
                </a:lnTo>
                <a:lnTo>
                  <a:pt x="3089021" y="540130"/>
                </a:lnTo>
                <a:lnTo>
                  <a:pt x="3117596" y="540130"/>
                </a:lnTo>
                <a:lnTo>
                  <a:pt x="3117596" y="511555"/>
                </a:lnTo>
                <a:close/>
              </a:path>
              <a:path w="6206490" h="1016000">
                <a:moveTo>
                  <a:pt x="3117596" y="568705"/>
                </a:moveTo>
                <a:lnTo>
                  <a:pt x="3089021" y="568705"/>
                </a:lnTo>
                <a:lnTo>
                  <a:pt x="3089021" y="597280"/>
                </a:lnTo>
                <a:lnTo>
                  <a:pt x="3117596" y="597280"/>
                </a:lnTo>
                <a:lnTo>
                  <a:pt x="3117596" y="568705"/>
                </a:lnTo>
                <a:close/>
              </a:path>
              <a:path w="6206490" h="1016000">
                <a:moveTo>
                  <a:pt x="3117596" y="625855"/>
                </a:moveTo>
                <a:lnTo>
                  <a:pt x="3089021" y="625855"/>
                </a:lnTo>
                <a:lnTo>
                  <a:pt x="3089021" y="654430"/>
                </a:lnTo>
                <a:lnTo>
                  <a:pt x="3117596" y="654430"/>
                </a:lnTo>
                <a:lnTo>
                  <a:pt x="3117596" y="625855"/>
                </a:lnTo>
                <a:close/>
              </a:path>
              <a:path w="6206490" h="1016000">
                <a:moveTo>
                  <a:pt x="3117596" y="683005"/>
                </a:moveTo>
                <a:lnTo>
                  <a:pt x="3089021" y="683005"/>
                </a:lnTo>
                <a:lnTo>
                  <a:pt x="3089021" y="711580"/>
                </a:lnTo>
                <a:lnTo>
                  <a:pt x="3117596" y="711580"/>
                </a:lnTo>
                <a:lnTo>
                  <a:pt x="3117596" y="683005"/>
                </a:lnTo>
                <a:close/>
              </a:path>
              <a:path w="6206490" h="1016000">
                <a:moveTo>
                  <a:pt x="3117596" y="740155"/>
                </a:moveTo>
                <a:lnTo>
                  <a:pt x="3089021" y="740155"/>
                </a:lnTo>
                <a:lnTo>
                  <a:pt x="3089021" y="768730"/>
                </a:lnTo>
                <a:lnTo>
                  <a:pt x="3117596" y="768730"/>
                </a:lnTo>
                <a:lnTo>
                  <a:pt x="3117596" y="740155"/>
                </a:lnTo>
                <a:close/>
              </a:path>
              <a:path w="6206490" h="1016000">
                <a:moveTo>
                  <a:pt x="3117596" y="797305"/>
                </a:moveTo>
                <a:lnTo>
                  <a:pt x="3089021" y="797305"/>
                </a:lnTo>
                <a:lnTo>
                  <a:pt x="3089021" y="825880"/>
                </a:lnTo>
                <a:lnTo>
                  <a:pt x="3117596" y="825880"/>
                </a:lnTo>
                <a:lnTo>
                  <a:pt x="3117596" y="797305"/>
                </a:lnTo>
                <a:close/>
              </a:path>
              <a:path w="6206490" h="1016000">
                <a:moveTo>
                  <a:pt x="3117596" y="854455"/>
                </a:moveTo>
                <a:lnTo>
                  <a:pt x="3089021" y="854455"/>
                </a:lnTo>
                <a:lnTo>
                  <a:pt x="3089021" y="883030"/>
                </a:lnTo>
                <a:lnTo>
                  <a:pt x="3117596" y="883030"/>
                </a:lnTo>
                <a:lnTo>
                  <a:pt x="3117596" y="854455"/>
                </a:lnTo>
                <a:close/>
              </a:path>
              <a:path w="6206490" h="1016000">
                <a:moveTo>
                  <a:pt x="3117596" y="911605"/>
                </a:moveTo>
                <a:lnTo>
                  <a:pt x="3089021" y="911605"/>
                </a:lnTo>
                <a:lnTo>
                  <a:pt x="3089021" y="940180"/>
                </a:lnTo>
                <a:lnTo>
                  <a:pt x="3117596" y="940180"/>
                </a:lnTo>
                <a:lnTo>
                  <a:pt x="3117596" y="911605"/>
                </a:lnTo>
                <a:close/>
              </a:path>
              <a:path w="6206490" h="1016000">
                <a:moveTo>
                  <a:pt x="3113278" y="968755"/>
                </a:moveTo>
                <a:lnTo>
                  <a:pt x="3089021" y="968755"/>
                </a:lnTo>
                <a:lnTo>
                  <a:pt x="3089021" y="987297"/>
                </a:lnTo>
                <a:lnTo>
                  <a:pt x="3127502" y="987297"/>
                </a:lnTo>
                <a:lnTo>
                  <a:pt x="3127502" y="973073"/>
                </a:lnTo>
                <a:lnTo>
                  <a:pt x="3117596" y="973073"/>
                </a:lnTo>
                <a:lnTo>
                  <a:pt x="3113278" y="968755"/>
                </a:lnTo>
                <a:close/>
              </a:path>
              <a:path w="6206490" h="1016000">
                <a:moveTo>
                  <a:pt x="3127502" y="958722"/>
                </a:moveTo>
                <a:lnTo>
                  <a:pt x="3103245" y="958722"/>
                </a:lnTo>
                <a:lnTo>
                  <a:pt x="3117596" y="973073"/>
                </a:lnTo>
                <a:lnTo>
                  <a:pt x="3117596" y="968755"/>
                </a:lnTo>
                <a:lnTo>
                  <a:pt x="3127502" y="968755"/>
                </a:lnTo>
                <a:lnTo>
                  <a:pt x="3127502" y="958722"/>
                </a:lnTo>
                <a:close/>
              </a:path>
              <a:path w="6206490" h="1016000">
                <a:moveTo>
                  <a:pt x="3127502" y="968755"/>
                </a:moveTo>
                <a:lnTo>
                  <a:pt x="3117596" y="968755"/>
                </a:lnTo>
                <a:lnTo>
                  <a:pt x="3117596" y="973073"/>
                </a:lnTo>
                <a:lnTo>
                  <a:pt x="3127502" y="973073"/>
                </a:lnTo>
                <a:lnTo>
                  <a:pt x="3127502" y="968755"/>
                </a:lnTo>
                <a:close/>
              </a:path>
              <a:path w="6206490" h="1016000">
                <a:moveTo>
                  <a:pt x="3184652" y="958722"/>
                </a:moveTo>
                <a:lnTo>
                  <a:pt x="3156077" y="958722"/>
                </a:lnTo>
                <a:lnTo>
                  <a:pt x="3156077" y="987297"/>
                </a:lnTo>
                <a:lnTo>
                  <a:pt x="3184652" y="987297"/>
                </a:lnTo>
                <a:lnTo>
                  <a:pt x="3184652" y="958722"/>
                </a:lnTo>
                <a:close/>
              </a:path>
              <a:path w="6206490" h="1016000">
                <a:moveTo>
                  <a:pt x="3241802" y="958722"/>
                </a:moveTo>
                <a:lnTo>
                  <a:pt x="3213227" y="958722"/>
                </a:lnTo>
                <a:lnTo>
                  <a:pt x="3213227" y="987297"/>
                </a:lnTo>
                <a:lnTo>
                  <a:pt x="3241802" y="987297"/>
                </a:lnTo>
                <a:lnTo>
                  <a:pt x="3241802" y="958722"/>
                </a:lnTo>
                <a:close/>
              </a:path>
              <a:path w="6206490" h="1016000">
                <a:moveTo>
                  <a:pt x="3298952" y="958722"/>
                </a:moveTo>
                <a:lnTo>
                  <a:pt x="3270377" y="958722"/>
                </a:lnTo>
                <a:lnTo>
                  <a:pt x="3270377" y="987297"/>
                </a:lnTo>
                <a:lnTo>
                  <a:pt x="3298952" y="987297"/>
                </a:lnTo>
                <a:lnTo>
                  <a:pt x="3298952" y="958722"/>
                </a:lnTo>
                <a:close/>
              </a:path>
              <a:path w="6206490" h="1016000">
                <a:moveTo>
                  <a:pt x="3356102" y="958722"/>
                </a:moveTo>
                <a:lnTo>
                  <a:pt x="3327527" y="958722"/>
                </a:lnTo>
                <a:lnTo>
                  <a:pt x="3327527" y="987297"/>
                </a:lnTo>
                <a:lnTo>
                  <a:pt x="3356102" y="987297"/>
                </a:lnTo>
                <a:lnTo>
                  <a:pt x="3356102" y="958722"/>
                </a:lnTo>
                <a:close/>
              </a:path>
              <a:path w="6206490" h="1016000">
                <a:moveTo>
                  <a:pt x="3413252" y="958722"/>
                </a:moveTo>
                <a:lnTo>
                  <a:pt x="3384677" y="958722"/>
                </a:lnTo>
                <a:lnTo>
                  <a:pt x="3384677" y="987297"/>
                </a:lnTo>
                <a:lnTo>
                  <a:pt x="3413252" y="987297"/>
                </a:lnTo>
                <a:lnTo>
                  <a:pt x="3413252" y="958722"/>
                </a:lnTo>
                <a:close/>
              </a:path>
              <a:path w="6206490" h="1016000">
                <a:moveTo>
                  <a:pt x="3470402" y="958722"/>
                </a:moveTo>
                <a:lnTo>
                  <a:pt x="3441827" y="958722"/>
                </a:lnTo>
                <a:lnTo>
                  <a:pt x="3441827" y="987297"/>
                </a:lnTo>
                <a:lnTo>
                  <a:pt x="3470402" y="987297"/>
                </a:lnTo>
                <a:lnTo>
                  <a:pt x="3470402" y="958722"/>
                </a:lnTo>
                <a:close/>
              </a:path>
              <a:path w="6206490" h="1016000">
                <a:moveTo>
                  <a:pt x="3527552" y="958722"/>
                </a:moveTo>
                <a:lnTo>
                  <a:pt x="3498977" y="958722"/>
                </a:lnTo>
                <a:lnTo>
                  <a:pt x="3498977" y="987297"/>
                </a:lnTo>
                <a:lnTo>
                  <a:pt x="3527552" y="987297"/>
                </a:lnTo>
                <a:lnTo>
                  <a:pt x="3527552" y="958722"/>
                </a:lnTo>
                <a:close/>
              </a:path>
              <a:path w="6206490" h="1016000">
                <a:moveTo>
                  <a:pt x="3584702" y="958722"/>
                </a:moveTo>
                <a:lnTo>
                  <a:pt x="3556127" y="958722"/>
                </a:lnTo>
                <a:lnTo>
                  <a:pt x="3556127" y="987297"/>
                </a:lnTo>
                <a:lnTo>
                  <a:pt x="3584702" y="987297"/>
                </a:lnTo>
                <a:lnTo>
                  <a:pt x="3584702" y="958722"/>
                </a:lnTo>
                <a:close/>
              </a:path>
              <a:path w="6206490" h="1016000">
                <a:moveTo>
                  <a:pt x="3641852" y="958722"/>
                </a:moveTo>
                <a:lnTo>
                  <a:pt x="3613277" y="958722"/>
                </a:lnTo>
                <a:lnTo>
                  <a:pt x="3613277" y="987297"/>
                </a:lnTo>
                <a:lnTo>
                  <a:pt x="3641852" y="987297"/>
                </a:lnTo>
                <a:lnTo>
                  <a:pt x="3641852" y="958722"/>
                </a:lnTo>
                <a:close/>
              </a:path>
              <a:path w="6206490" h="1016000">
                <a:moveTo>
                  <a:pt x="3699002" y="958722"/>
                </a:moveTo>
                <a:lnTo>
                  <a:pt x="3670427" y="958722"/>
                </a:lnTo>
                <a:lnTo>
                  <a:pt x="3670427" y="987297"/>
                </a:lnTo>
                <a:lnTo>
                  <a:pt x="3699002" y="987297"/>
                </a:lnTo>
                <a:lnTo>
                  <a:pt x="3699002" y="958722"/>
                </a:lnTo>
                <a:close/>
              </a:path>
              <a:path w="6206490" h="1016000">
                <a:moveTo>
                  <a:pt x="3756152" y="958722"/>
                </a:moveTo>
                <a:lnTo>
                  <a:pt x="3727577" y="958722"/>
                </a:lnTo>
                <a:lnTo>
                  <a:pt x="3727577" y="987297"/>
                </a:lnTo>
                <a:lnTo>
                  <a:pt x="3756152" y="987297"/>
                </a:lnTo>
                <a:lnTo>
                  <a:pt x="3756152" y="958722"/>
                </a:lnTo>
                <a:close/>
              </a:path>
              <a:path w="6206490" h="1016000">
                <a:moveTo>
                  <a:pt x="3813302" y="958722"/>
                </a:moveTo>
                <a:lnTo>
                  <a:pt x="3784727" y="958722"/>
                </a:lnTo>
                <a:lnTo>
                  <a:pt x="3784727" y="987297"/>
                </a:lnTo>
                <a:lnTo>
                  <a:pt x="3813302" y="987297"/>
                </a:lnTo>
                <a:lnTo>
                  <a:pt x="3813302" y="958722"/>
                </a:lnTo>
                <a:close/>
              </a:path>
              <a:path w="6206490" h="1016000">
                <a:moveTo>
                  <a:pt x="3870452" y="958722"/>
                </a:moveTo>
                <a:lnTo>
                  <a:pt x="3841877" y="958722"/>
                </a:lnTo>
                <a:lnTo>
                  <a:pt x="3841877" y="987297"/>
                </a:lnTo>
                <a:lnTo>
                  <a:pt x="3870452" y="987297"/>
                </a:lnTo>
                <a:lnTo>
                  <a:pt x="3870452" y="958722"/>
                </a:lnTo>
                <a:close/>
              </a:path>
              <a:path w="6206490" h="1016000">
                <a:moveTo>
                  <a:pt x="3927602" y="958722"/>
                </a:moveTo>
                <a:lnTo>
                  <a:pt x="3899027" y="958722"/>
                </a:lnTo>
                <a:lnTo>
                  <a:pt x="3899027" y="987297"/>
                </a:lnTo>
                <a:lnTo>
                  <a:pt x="3927602" y="987297"/>
                </a:lnTo>
                <a:lnTo>
                  <a:pt x="3927602" y="958722"/>
                </a:lnTo>
                <a:close/>
              </a:path>
              <a:path w="6206490" h="1016000">
                <a:moveTo>
                  <a:pt x="3984752" y="958722"/>
                </a:moveTo>
                <a:lnTo>
                  <a:pt x="3956177" y="958722"/>
                </a:lnTo>
                <a:lnTo>
                  <a:pt x="3956177" y="987297"/>
                </a:lnTo>
                <a:lnTo>
                  <a:pt x="3984752" y="987297"/>
                </a:lnTo>
                <a:lnTo>
                  <a:pt x="3984752" y="958722"/>
                </a:lnTo>
                <a:close/>
              </a:path>
              <a:path w="6206490" h="1016000">
                <a:moveTo>
                  <a:pt x="4041902" y="958722"/>
                </a:moveTo>
                <a:lnTo>
                  <a:pt x="4013327" y="958722"/>
                </a:lnTo>
                <a:lnTo>
                  <a:pt x="4013327" y="987297"/>
                </a:lnTo>
                <a:lnTo>
                  <a:pt x="4041902" y="987297"/>
                </a:lnTo>
                <a:lnTo>
                  <a:pt x="4041902" y="958722"/>
                </a:lnTo>
                <a:close/>
              </a:path>
              <a:path w="6206490" h="1016000">
                <a:moveTo>
                  <a:pt x="4099052" y="958722"/>
                </a:moveTo>
                <a:lnTo>
                  <a:pt x="4070477" y="958722"/>
                </a:lnTo>
                <a:lnTo>
                  <a:pt x="4070477" y="987297"/>
                </a:lnTo>
                <a:lnTo>
                  <a:pt x="4099052" y="987297"/>
                </a:lnTo>
                <a:lnTo>
                  <a:pt x="4099052" y="958722"/>
                </a:lnTo>
                <a:close/>
              </a:path>
              <a:path w="6206490" h="1016000">
                <a:moveTo>
                  <a:pt x="4156202" y="958722"/>
                </a:moveTo>
                <a:lnTo>
                  <a:pt x="4127627" y="958722"/>
                </a:lnTo>
                <a:lnTo>
                  <a:pt x="4127627" y="987297"/>
                </a:lnTo>
                <a:lnTo>
                  <a:pt x="4156202" y="987297"/>
                </a:lnTo>
                <a:lnTo>
                  <a:pt x="4156202" y="958722"/>
                </a:lnTo>
                <a:close/>
              </a:path>
              <a:path w="6206490" h="1016000">
                <a:moveTo>
                  <a:pt x="4213352" y="958722"/>
                </a:moveTo>
                <a:lnTo>
                  <a:pt x="4184777" y="958722"/>
                </a:lnTo>
                <a:lnTo>
                  <a:pt x="4184777" y="987297"/>
                </a:lnTo>
                <a:lnTo>
                  <a:pt x="4213352" y="987297"/>
                </a:lnTo>
                <a:lnTo>
                  <a:pt x="4213352" y="958722"/>
                </a:lnTo>
                <a:close/>
              </a:path>
              <a:path w="6206490" h="1016000">
                <a:moveTo>
                  <a:pt x="4270502" y="958722"/>
                </a:moveTo>
                <a:lnTo>
                  <a:pt x="4241927" y="958722"/>
                </a:lnTo>
                <a:lnTo>
                  <a:pt x="4241927" y="987297"/>
                </a:lnTo>
                <a:lnTo>
                  <a:pt x="4270502" y="987297"/>
                </a:lnTo>
                <a:lnTo>
                  <a:pt x="4270502" y="958722"/>
                </a:lnTo>
                <a:close/>
              </a:path>
              <a:path w="6206490" h="1016000">
                <a:moveTo>
                  <a:pt x="4327652" y="958722"/>
                </a:moveTo>
                <a:lnTo>
                  <a:pt x="4299077" y="958722"/>
                </a:lnTo>
                <a:lnTo>
                  <a:pt x="4299077" y="987297"/>
                </a:lnTo>
                <a:lnTo>
                  <a:pt x="4327652" y="987297"/>
                </a:lnTo>
                <a:lnTo>
                  <a:pt x="4327652" y="958722"/>
                </a:lnTo>
                <a:close/>
              </a:path>
              <a:path w="6206490" h="1016000">
                <a:moveTo>
                  <a:pt x="4384802" y="958722"/>
                </a:moveTo>
                <a:lnTo>
                  <a:pt x="4356227" y="958722"/>
                </a:lnTo>
                <a:lnTo>
                  <a:pt x="4356227" y="987297"/>
                </a:lnTo>
                <a:lnTo>
                  <a:pt x="4384802" y="987297"/>
                </a:lnTo>
                <a:lnTo>
                  <a:pt x="4384802" y="958722"/>
                </a:lnTo>
                <a:close/>
              </a:path>
              <a:path w="6206490" h="1016000">
                <a:moveTo>
                  <a:pt x="4441952" y="958722"/>
                </a:moveTo>
                <a:lnTo>
                  <a:pt x="4413377" y="958722"/>
                </a:lnTo>
                <a:lnTo>
                  <a:pt x="4413377" y="987297"/>
                </a:lnTo>
                <a:lnTo>
                  <a:pt x="4441952" y="987297"/>
                </a:lnTo>
                <a:lnTo>
                  <a:pt x="4441952" y="958722"/>
                </a:lnTo>
                <a:close/>
              </a:path>
              <a:path w="6206490" h="1016000">
                <a:moveTo>
                  <a:pt x="4499102" y="958722"/>
                </a:moveTo>
                <a:lnTo>
                  <a:pt x="4470527" y="958722"/>
                </a:lnTo>
                <a:lnTo>
                  <a:pt x="4470527" y="987297"/>
                </a:lnTo>
                <a:lnTo>
                  <a:pt x="4499102" y="987297"/>
                </a:lnTo>
                <a:lnTo>
                  <a:pt x="4499102" y="958722"/>
                </a:lnTo>
                <a:close/>
              </a:path>
              <a:path w="6206490" h="1016000">
                <a:moveTo>
                  <a:pt x="4556252" y="958722"/>
                </a:moveTo>
                <a:lnTo>
                  <a:pt x="4527677" y="958722"/>
                </a:lnTo>
                <a:lnTo>
                  <a:pt x="4527677" y="987297"/>
                </a:lnTo>
                <a:lnTo>
                  <a:pt x="4556252" y="987297"/>
                </a:lnTo>
                <a:lnTo>
                  <a:pt x="4556252" y="958722"/>
                </a:lnTo>
                <a:close/>
              </a:path>
              <a:path w="6206490" h="1016000">
                <a:moveTo>
                  <a:pt x="4613402" y="958722"/>
                </a:moveTo>
                <a:lnTo>
                  <a:pt x="4584827" y="958722"/>
                </a:lnTo>
                <a:lnTo>
                  <a:pt x="4584827" y="987297"/>
                </a:lnTo>
                <a:lnTo>
                  <a:pt x="4613402" y="987297"/>
                </a:lnTo>
                <a:lnTo>
                  <a:pt x="4613402" y="958722"/>
                </a:lnTo>
                <a:close/>
              </a:path>
              <a:path w="6206490" h="1016000">
                <a:moveTo>
                  <a:pt x="4670552" y="958722"/>
                </a:moveTo>
                <a:lnTo>
                  <a:pt x="4641977" y="958722"/>
                </a:lnTo>
                <a:lnTo>
                  <a:pt x="4641977" y="987297"/>
                </a:lnTo>
                <a:lnTo>
                  <a:pt x="4670552" y="987297"/>
                </a:lnTo>
                <a:lnTo>
                  <a:pt x="4670552" y="958722"/>
                </a:lnTo>
                <a:close/>
              </a:path>
              <a:path w="6206490" h="1016000">
                <a:moveTo>
                  <a:pt x="4727702" y="958722"/>
                </a:moveTo>
                <a:lnTo>
                  <a:pt x="4699127" y="958722"/>
                </a:lnTo>
                <a:lnTo>
                  <a:pt x="4699127" y="987297"/>
                </a:lnTo>
                <a:lnTo>
                  <a:pt x="4727702" y="987297"/>
                </a:lnTo>
                <a:lnTo>
                  <a:pt x="4727702" y="958722"/>
                </a:lnTo>
                <a:close/>
              </a:path>
              <a:path w="6206490" h="1016000">
                <a:moveTo>
                  <a:pt x="4784852" y="958722"/>
                </a:moveTo>
                <a:lnTo>
                  <a:pt x="4756277" y="958722"/>
                </a:lnTo>
                <a:lnTo>
                  <a:pt x="4756277" y="987297"/>
                </a:lnTo>
                <a:lnTo>
                  <a:pt x="4784852" y="987297"/>
                </a:lnTo>
                <a:lnTo>
                  <a:pt x="4784852" y="958722"/>
                </a:lnTo>
                <a:close/>
              </a:path>
              <a:path w="6206490" h="1016000">
                <a:moveTo>
                  <a:pt x="4842002" y="958722"/>
                </a:moveTo>
                <a:lnTo>
                  <a:pt x="4813427" y="958722"/>
                </a:lnTo>
                <a:lnTo>
                  <a:pt x="4813427" y="987297"/>
                </a:lnTo>
                <a:lnTo>
                  <a:pt x="4842002" y="987297"/>
                </a:lnTo>
                <a:lnTo>
                  <a:pt x="4842002" y="958722"/>
                </a:lnTo>
                <a:close/>
              </a:path>
              <a:path w="6206490" h="1016000">
                <a:moveTo>
                  <a:pt x="4899152" y="958722"/>
                </a:moveTo>
                <a:lnTo>
                  <a:pt x="4870577" y="958722"/>
                </a:lnTo>
                <a:lnTo>
                  <a:pt x="4870577" y="987297"/>
                </a:lnTo>
                <a:lnTo>
                  <a:pt x="4899152" y="987297"/>
                </a:lnTo>
                <a:lnTo>
                  <a:pt x="4899152" y="958722"/>
                </a:lnTo>
                <a:close/>
              </a:path>
              <a:path w="6206490" h="1016000">
                <a:moveTo>
                  <a:pt x="4956302" y="958722"/>
                </a:moveTo>
                <a:lnTo>
                  <a:pt x="4927727" y="958722"/>
                </a:lnTo>
                <a:lnTo>
                  <a:pt x="4927727" y="987297"/>
                </a:lnTo>
                <a:lnTo>
                  <a:pt x="4956302" y="987297"/>
                </a:lnTo>
                <a:lnTo>
                  <a:pt x="4956302" y="958722"/>
                </a:lnTo>
                <a:close/>
              </a:path>
              <a:path w="6206490" h="1016000">
                <a:moveTo>
                  <a:pt x="5013452" y="958722"/>
                </a:moveTo>
                <a:lnTo>
                  <a:pt x="4984877" y="958722"/>
                </a:lnTo>
                <a:lnTo>
                  <a:pt x="4984877" y="987297"/>
                </a:lnTo>
                <a:lnTo>
                  <a:pt x="5013452" y="987297"/>
                </a:lnTo>
                <a:lnTo>
                  <a:pt x="5013452" y="958722"/>
                </a:lnTo>
                <a:close/>
              </a:path>
              <a:path w="6206490" h="1016000">
                <a:moveTo>
                  <a:pt x="5070602" y="958722"/>
                </a:moveTo>
                <a:lnTo>
                  <a:pt x="5042027" y="958722"/>
                </a:lnTo>
                <a:lnTo>
                  <a:pt x="5042027" y="987297"/>
                </a:lnTo>
                <a:lnTo>
                  <a:pt x="5070602" y="987297"/>
                </a:lnTo>
                <a:lnTo>
                  <a:pt x="5070602" y="958722"/>
                </a:lnTo>
                <a:close/>
              </a:path>
              <a:path w="6206490" h="1016000">
                <a:moveTo>
                  <a:pt x="5127752" y="958722"/>
                </a:moveTo>
                <a:lnTo>
                  <a:pt x="5099177" y="958722"/>
                </a:lnTo>
                <a:lnTo>
                  <a:pt x="5099177" y="987297"/>
                </a:lnTo>
                <a:lnTo>
                  <a:pt x="5127752" y="987297"/>
                </a:lnTo>
                <a:lnTo>
                  <a:pt x="5127752" y="958722"/>
                </a:lnTo>
                <a:close/>
              </a:path>
              <a:path w="6206490" h="1016000">
                <a:moveTo>
                  <a:pt x="5184902" y="958722"/>
                </a:moveTo>
                <a:lnTo>
                  <a:pt x="5156327" y="958722"/>
                </a:lnTo>
                <a:lnTo>
                  <a:pt x="5156327" y="987297"/>
                </a:lnTo>
                <a:lnTo>
                  <a:pt x="5184902" y="987297"/>
                </a:lnTo>
                <a:lnTo>
                  <a:pt x="5184902" y="958722"/>
                </a:lnTo>
                <a:close/>
              </a:path>
              <a:path w="6206490" h="1016000">
                <a:moveTo>
                  <a:pt x="5242052" y="958722"/>
                </a:moveTo>
                <a:lnTo>
                  <a:pt x="5213477" y="958722"/>
                </a:lnTo>
                <a:lnTo>
                  <a:pt x="5213477" y="987297"/>
                </a:lnTo>
                <a:lnTo>
                  <a:pt x="5242052" y="987297"/>
                </a:lnTo>
                <a:lnTo>
                  <a:pt x="5242052" y="958722"/>
                </a:lnTo>
                <a:close/>
              </a:path>
              <a:path w="6206490" h="1016000">
                <a:moveTo>
                  <a:pt x="5299202" y="958722"/>
                </a:moveTo>
                <a:lnTo>
                  <a:pt x="5270627" y="958722"/>
                </a:lnTo>
                <a:lnTo>
                  <a:pt x="5270627" y="987297"/>
                </a:lnTo>
                <a:lnTo>
                  <a:pt x="5299202" y="987297"/>
                </a:lnTo>
                <a:lnTo>
                  <a:pt x="5299202" y="958722"/>
                </a:lnTo>
                <a:close/>
              </a:path>
              <a:path w="6206490" h="1016000">
                <a:moveTo>
                  <a:pt x="5356352" y="958722"/>
                </a:moveTo>
                <a:lnTo>
                  <a:pt x="5327777" y="958722"/>
                </a:lnTo>
                <a:lnTo>
                  <a:pt x="5327777" y="987297"/>
                </a:lnTo>
                <a:lnTo>
                  <a:pt x="5356352" y="987297"/>
                </a:lnTo>
                <a:lnTo>
                  <a:pt x="5356352" y="958722"/>
                </a:lnTo>
                <a:close/>
              </a:path>
              <a:path w="6206490" h="1016000">
                <a:moveTo>
                  <a:pt x="5413502" y="958722"/>
                </a:moveTo>
                <a:lnTo>
                  <a:pt x="5384927" y="958722"/>
                </a:lnTo>
                <a:lnTo>
                  <a:pt x="5384927" y="987297"/>
                </a:lnTo>
                <a:lnTo>
                  <a:pt x="5413502" y="987297"/>
                </a:lnTo>
                <a:lnTo>
                  <a:pt x="5413502" y="958722"/>
                </a:lnTo>
                <a:close/>
              </a:path>
              <a:path w="6206490" h="1016000">
                <a:moveTo>
                  <a:pt x="5470652" y="958722"/>
                </a:moveTo>
                <a:lnTo>
                  <a:pt x="5442077" y="958722"/>
                </a:lnTo>
                <a:lnTo>
                  <a:pt x="5442077" y="987297"/>
                </a:lnTo>
                <a:lnTo>
                  <a:pt x="5470652" y="987297"/>
                </a:lnTo>
                <a:lnTo>
                  <a:pt x="5470652" y="958722"/>
                </a:lnTo>
                <a:close/>
              </a:path>
              <a:path w="6206490" h="1016000">
                <a:moveTo>
                  <a:pt x="5527802" y="958722"/>
                </a:moveTo>
                <a:lnTo>
                  <a:pt x="5499227" y="958722"/>
                </a:lnTo>
                <a:lnTo>
                  <a:pt x="5499227" y="987297"/>
                </a:lnTo>
                <a:lnTo>
                  <a:pt x="5527802" y="987297"/>
                </a:lnTo>
                <a:lnTo>
                  <a:pt x="5527802" y="958722"/>
                </a:lnTo>
                <a:close/>
              </a:path>
              <a:path w="6206490" h="1016000">
                <a:moveTo>
                  <a:pt x="5584952" y="958722"/>
                </a:moveTo>
                <a:lnTo>
                  <a:pt x="5556377" y="958722"/>
                </a:lnTo>
                <a:lnTo>
                  <a:pt x="5556377" y="987297"/>
                </a:lnTo>
                <a:lnTo>
                  <a:pt x="5584952" y="987297"/>
                </a:lnTo>
                <a:lnTo>
                  <a:pt x="5584952" y="958722"/>
                </a:lnTo>
                <a:close/>
              </a:path>
              <a:path w="6206490" h="1016000">
                <a:moveTo>
                  <a:pt x="5642102" y="958722"/>
                </a:moveTo>
                <a:lnTo>
                  <a:pt x="5613527" y="958722"/>
                </a:lnTo>
                <a:lnTo>
                  <a:pt x="5613527" y="987297"/>
                </a:lnTo>
                <a:lnTo>
                  <a:pt x="5642102" y="987297"/>
                </a:lnTo>
                <a:lnTo>
                  <a:pt x="5642102" y="958722"/>
                </a:lnTo>
                <a:close/>
              </a:path>
              <a:path w="6206490" h="1016000">
                <a:moveTo>
                  <a:pt x="5699252" y="958722"/>
                </a:moveTo>
                <a:lnTo>
                  <a:pt x="5670677" y="958722"/>
                </a:lnTo>
                <a:lnTo>
                  <a:pt x="5670677" y="987297"/>
                </a:lnTo>
                <a:lnTo>
                  <a:pt x="5699252" y="987297"/>
                </a:lnTo>
                <a:lnTo>
                  <a:pt x="5699252" y="958722"/>
                </a:lnTo>
                <a:close/>
              </a:path>
              <a:path w="6206490" h="1016000">
                <a:moveTo>
                  <a:pt x="5756402" y="958722"/>
                </a:moveTo>
                <a:lnTo>
                  <a:pt x="5727827" y="958722"/>
                </a:lnTo>
                <a:lnTo>
                  <a:pt x="5727827" y="987297"/>
                </a:lnTo>
                <a:lnTo>
                  <a:pt x="5756402" y="987297"/>
                </a:lnTo>
                <a:lnTo>
                  <a:pt x="5756402" y="958722"/>
                </a:lnTo>
                <a:close/>
              </a:path>
              <a:path w="6206490" h="1016000">
                <a:moveTo>
                  <a:pt x="5813552" y="958722"/>
                </a:moveTo>
                <a:lnTo>
                  <a:pt x="5784977" y="958722"/>
                </a:lnTo>
                <a:lnTo>
                  <a:pt x="5784977" y="987297"/>
                </a:lnTo>
                <a:lnTo>
                  <a:pt x="5813552" y="987297"/>
                </a:lnTo>
                <a:lnTo>
                  <a:pt x="5813552" y="958722"/>
                </a:lnTo>
                <a:close/>
              </a:path>
              <a:path w="6206490" h="1016000">
                <a:moveTo>
                  <a:pt x="5870702" y="958722"/>
                </a:moveTo>
                <a:lnTo>
                  <a:pt x="5842127" y="958722"/>
                </a:lnTo>
                <a:lnTo>
                  <a:pt x="5842127" y="987297"/>
                </a:lnTo>
                <a:lnTo>
                  <a:pt x="5870702" y="987297"/>
                </a:lnTo>
                <a:lnTo>
                  <a:pt x="5870702" y="958722"/>
                </a:lnTo>
                <a:close/>
              </a:path>
              <a:path w="6206490" h="1016000">
                <a:moveTo>
                  <a:pt x="5927852" y="958722"/>
                </a:moveTo>
                <a:lnTo>
                  <a:pt x="5899277" y="958722"/>
                </a:lnTo>
                <a:lnTo>
                  <a:pt x="5899277" y="987297"/>
                </a:lnTo>
                <a:lnTo>
                  <a:pt x="5927852" y="987297"/>
                </a:lnTo>
                <a:lnTo>
                  <a:pt x="5927852" y="958722"/>
                </a:lnTo>
                <a:close/>
              </a:path>
              <a:path w="6206490" h="1016000">
                <a:moveTo>
                  <a:pt x="5985002" y="958722"/>
                </a:moveTo>
                <a:lnTo>
                  <a:pt x="5956427" y="958722"/>
                </a:lnTo>
                <a:lnTo>
                  <a:pt x="5956427" y="987297"/>
                </a:lnTo>
                <a:lnTo>
                  <a:pt x="5985002" y="987297"/>
                </a:lnTo>
                <a:lnTo>
                  <a:pt x="5985002" y="958722"/>
                </a:lnTo>
                <a:close/>
              </a:path>
              <a:path w="6206490" h="1016000">
                <a:moveTo>
                  <a:pt x="6042152" y="958722"/>
                </a:moveTo>
                <a:lnTo>
                  <a:pt x="6013577" y="958722"/>
                </a:lnTo>
                <a:lnTo>
                  <a:pt x="6013577" y="987297"/>
                </a:lnTo>
                <a:lnTo>
                  <a:pt x="6042152" y="987297"/>
                </a:lnTo>
                <a:lnTo>
                  <a:pt x="6042152" y="958722"/>
                </a:lnTo>
                <a:close/>
              </a:path>
              <a:path w="6206490" h="1016000">
                <a:moveTo>
                  <a:pt x="6099302" y="958722"/>
                </a:moveTo>
                <a:lnTo>
                  <a:pt x="6070727" y="958722"/>
                </a:lnTo>
                <a:lnTo>
                  <a:pt x="6070727" y="987297"/>
                </a:lnTo>
                <a:lnTo>
                  <a:pt x="6099302" y="987297"/>
                </a:lnTo>
                <a:lnTo>
                  <a:pt x="6099302" y="958722"/>
                </a:lnTo>
                <a:close/>
              </a:path>
              <a:path w="6206490" h="1016000">
                <a:moveTo>
                  <a:pt x="6120764" y="930147"/>
                </a:moveTo>
                <a:lnTo>
                  <a:pt x="6120764" y="1015872"/>
                </a:lnTo>
                <a:lnTo>
                  <a:pt x="6177999" y="987297"/>
                </a:lnTo>
                <a:lnTo>
                  <a:pt x="6127877" y="987297"/>
                </a:lnTo>
                <a:lnTo>
                  <a:pt x="6127877" y="958722"/>
                </a:lnTo>
                <a:lnTo>
                  <a:pt x="6177830" y="958722"/>
                </a:lnTo>
                <a:lnTo>
                  <a:pt x="6120764" y="930147"/>
                </a:lnTo>
                <a:close/>
              </a:path>
              <a:path w="6206490" h="1016000">
                <a:moveTo>
                  <a:pt x="6135115" y="958722"/>
                </a:moveTo>
                <a:lnTo>
                  <a:pt x="6127877" y="958722"/>
                </a:lnTo>
                <a:lnTo>
                  <a:pt x="6127877" y="987297"/>
                </a:lnTo>
                <a:lnTo>
                  <a:pt x="6135115" y="987297"/>
                </a:lnTo>
                <a:lnTo>
                  <a:pt x="6135115" y="958722"/>
                </a:lnTo>
                <a:close/>
              </a:path>
              <a:path w="6206490" h="1016000">
                <a:moveTo>
                  <a:pt x="6177830" y="958722"/>
                </a:moveTo>
                <a:lnTo>
                  <a:pt x="6135115" y="958722"/>
                </a:lnTo>
                <a:lnTo>
                  <a:pt x="6135115" y="987297"/>
                </a:lnTo>
                <a:lnTo>
                  <a:pt x="6177999" y="987297"/>
                </a:lnTo>
                <a:lnTo>
                  <a:pt x="6206489" y="973073"/>
                </a:lnTo>
                <a:lnTo>
                  <a:pt x="6177830" y="958722"/>
                </a:lnTo>
                <a:close/>
              </a:path>
            </a:pathLst>
          </a:custGeom>
          <a:solidFill>
            <a:srgbClr val="4471C4"/>
          </a:solidFill>
        </p:spPr>
        <p:txBody>
          <a:bodyPr wrap="square" lIns="0" tIns="0" rIns="0" bIns="0" rtlCol="0"/>
          <a:lstStyle/>
          <a:p>
            <a:endParaRPr/>
          </a:p>
        </p:txBody>
      </p:sp>
      <p:sp>
        <p:nvSpPr>
          <p:cNvPr id="59" name="object 59"/>
          <p:cNvSpPr txBox="1"/>
          <p:nvPr/>
        </p:nvSpPr>
        <p:spPr>
          <a:xfrm>
            <a:off x="7506461" y="3291662"/>
            <a:ext cx="2650490" cy="574675"/>
          </a:xfrm>
          <a:prstGeom prst="rect">
            <a:avLst/>
          </a:prstGeom>
        </p:spPr>
        <p:txBody>
          <a:bodyPr vert="horz" wrap="square" lIns="0" tIns="12700" rIns="0" bIns="0" rtlCol="0">
            <a:spAutoFit/>
          </a:bodyPr>
          <a:lstStyle/>
          <a:p>
            <a:pPr marL="12700">
              <a:lnSpc>
                <a:spcPct val="100000"/>
              </a:lnSpc>
              <a:spcBef>
                <a:spcPts val="100"/>
              </a:spcBef>
            </a:pPr>
            <a:r>
              <a:rPr sz="1800" i="1" spc="-10" dirty="0">
                <a:latin typeface="Calibri"/>
                <a:cs typeface="Calibri"/>
              </a:rPr>
              <a:t>…memory,</a:t>
            </a:r>
            <a:r>
              <a:rPr sz="1800" i="1" spc="-30" dirty="0">
                <a:latin typeface="Calibri"/>
                <a:cs typeface="Calibri"/>
              </a:rPr>
              <a:t> </a:t>
            </a:r>
            <a:r>
              <a:rPr sz="1800" i="1" dirty="0">
                <a:latin typeface="Calibri"/>
                <a:cs typeface="Calibri"/>
              </a:rPr>
              <a:t>if</a:t>
            </a:r>
            <a:r>
              <a:rPr sz="1800" i="1" spc="-5" dirty="0">
                <a:latin typeface="Calibri"/>
                <a:cs typeface="Calibri"/>
              </a:rPr>
              <a:t> </a:t>
            </a:r>
            <a:r>
              <a:rPr sz="1800" i="1" spc="-10" dirty="0">
                <a:latin typeface="Calibri"/>
                <a:cs typeface="Calibri"/>
              </a:rPr>
              <a:t>write-through</a:t>
            </a:r>
            <a:endParaRPr sz="1800">
              <a:latin typeface="Calibri"/>
              <a:cs typeface="Calibri"/>
            </a:endParaRPr>
          </a:p>
          <a:p>
            <a:pPr marL="12700">
              <a:lnSpc>
                <a:spcPct val="100000"/>
              </a:lnSpc>
              <a:spcBef>
                <a:spcPts val="5"/>
              </a:spcBef>
            </a:pPr>
            <a:r>
              <a:rPr sz="1800" b="1" i="1" dirty="0">
                <a:latin typeface="Calibri"/>
                <a:cs typeface="Calibri"/>
              </a:rPr>
              <a:t>or</a:t>
            </a:r>
            <a:r>
              <a:rPr sz="1800" b="1" i="1" spc="15" dirty="0">
                <a:latin typeface="Calibri"/>
                <a:cs typeface="Calibri"/>
              </a:rPr>
              <a:t> </a:t>
            </a:r>
            <a:r>
              <a:rPr sz="1800" b="1" i="1" spc="-10" dirty="0">
                <a:latin typeface="Calibri"/>
                <a:cs typeface="Calibri"/>
              </a:rPr>
              <a:t>non-</a:t>
            </a:r>
            <a:r>
              <a:rPr sz="1800" b="1" i="1" dirty="0">
                <a:latin typeface="Calibri"/>
                <a:cs typeface="Calibri"/>
              </a:rPr>
              <a:t>temporal</a:t>
            </a:r>
            <a:r>
              <a:rPr sz="1800" b="1" i="1" spc="5" dirty="0">
                <a:latin typeface="Calibri"/>
                <a:cs typeface="Calibri"/>
              </a:rPr>
              <a:t> </a:t>
            </a:r>
            <a:r>
              <a:rPr sz="1800" b="1" i="1" spc="-10" dirty="0">
                <a:latin typeface="Calibri"/>
                <a:cs typeface="Calibri"/>
              </a:rPr>
              <a:t>instruction</a:t>
            </a:r>
            <a:endParaRPr sz="1800">
              <a:latin typeface="Calibri"/>
              <a:cs typeface="Calibri"/>
            </a:endParaRPr>
          </a:p>
        </p:txBody>
      </p:sp>
      <p:grpSp>
        <p:nvGrpSpPr>
          <p:cNvPr id="60" name="object 60"/>
          <p:cNvGrpSpPr/>
          <p:nvPr/>
        </p:nvGrpSpPr>
        <p:grpSpPr>
          <a:xfrm>
            <a:off x="1540763" y="2948685"/>
            <a:ext cx="3019425" cy="1196975"/>
            <a:chOff x="1540763" y="2948685"/>
            <a:chExt cx="3019425" cy="1196975"/>
          </a:xfrm>
        </p:grpSpPr>
        <p:sp>
          <p:nvSpPr>
            <p:cNvPr id="61" name="object 61"/>
            <p:cNvSpPr/>
            <p:nvPr/>
          </p:nvSpPr>
          <p:spPr>
            <a:xfrm>
              <a:off x="1540764" y="2948685"/>
              <a:ext cx="2826385" cy="1196975"/>
            </a:xfrm>
            <a:custGeom>
              <a:avLst/>
              <a:gdLst/>
              <a:ahLst/>
              <a:cxnLst/>
              <a:rect l="l" t="t" r="r" b="b"/>
              <a:pathLst>
                <a:path w="2826385" h="1196975">
                  <a:moveTo>
                    <a:pt x="2826385" y="0"/>
                  </a:moveTo>
                  <a:lnTo>
                    <a:pt x="2622296" y="0"/>
                  </a:lnTo>
                  <a:lnTo>
                    <a:pt x="2622296" y="1149858"/>
                  </a:lnTo>
                  <a:lnTo>
                    <a:pt x="2305558" y="1149858"/>
                  </a:lnTo>
                  <a:lnTo>
                    <a:pt x="2305558" y="376936"/>
                  </a:lnTo>
                  <a:lnTo>
                    <a:pt x="2305558" y="370586"/>
                  </a:lnTo>
                  <a:lnTo>
                    <a:pt x="2302510" y="373634"/>
                  </a:lnTo>
                  <a:lnTo>
                    <a:pt x="2302510" y="364236"/>
                  </a:lnTo>
                  <a:lnTo>
                    <a:pt x="2292858" y="364236"/>
                  </a:lnTo>
                  <a:lnTo>
                    <a:pt x="2292858" y="1149858"/>
                  </a:lnTo>
                  <a:lnTo>
                    <a:pt x="1940052" y="1149858"/>
                  </a:lnTo>
                  <a:lnTo>
                    <a:pt x="1940052" y="367538"/>
                  </a:lnTo>
                  <a:lnTo>
                    <a:pt x="1927352" y="367538"/>
                  </a:lnTo>
                  <a:lnTo>
                    <a:pt x="1927352" y="1149858"/>
                  </a:lnTo>
                  <a:lnTo>
                    <a:pt x="1575562" y="1149858"/>
                  </a:lnTo>
                  <a:lnTo>
                    <a:pt x="1575562" y="370586"/>
                  </a:lnTo>
                  <a:lnTo>
                    <a:pt x="1562862" y="370586"/>
                  </a:lnTo>
                  <a:lnTo>
                    <a:pt x="1562862" y="1149858"/>
                  </a:lnTo>
                  <a:lnTo>
                    <a:pt x="77800" y="1149858"/>
                  </a:lnTo>
                  <a:lnTo>
                    <a:pt x="78359" y="1120521"/>
                  </a:lnTo>
                  <a:lnTo>
                    <a:pt x="77724" y="1120825"/>
                  </a:lnTo>
                  <a:lnTo>
                    <a:pt x="77724" y="1118743"/>
                  </a:lnTo>
                  <a:lnTo>
                    <a:pt x="77724" y="1118616"/>
                  </a:lnTo>
                  <a:lnTo>
                    <a:pt x="76200" y="1119378"/>
                  </a:lnTo>
                  <a:lnTo>
                    <a:pt x="76200" y="1118108"/>
                  </a:lnTo>
                  <a:lnTo>
                    <a:pt x="0" y="1156208"/>
                  </a:lnTo>
                  <a:lnTo>
                    <a:pt x="1778" y="1157109"/>
                  </a:lnTo>
                  <a:lnTo>
                    <a:pt x="1524" y="1157224"/>
                  </a:lnTo>
                  <a:lnTo>
                    <a:pt x="76962" y="1196721"/>
                  </a:lnTo>
                  <a:lnTo>
                    <a:pt x="76987" y="1194587"/>
                  </a:lnTo>
                  <a:lnTo>
                    <a:pt x="77724" y="1194943"/>
                  </a:lnTo>
                  <a:lnTo>
                    <a:pt x="77724" y="1194816"/>
                  </a:lnTo>
                  <a:lnTo>
                    <a:pt x="77724" y="1164742"/>
                  </a:lnTo>
                  <a:lnTo>
                    <a:pt x="1940052" y="1164971"/>
                  </a:lnTo>
                  <a:lnTo>
                    <a:pt x="1940052" y="1163193"/>
                  </a:lnTo>
                  <a:lnTo>
                    <a:pt x="2305558" y="1163193"/>
                  </a:lnTo>
                  <a:lnTo>
                    <a:pt x="2305558" y="1162558"/>
                  </a:lnTo>
                  <a:lnTo>
                    <a:pt x="2634996" y="1162558"/>
                  </a:lnTo>
                  <a:lnTo>
                    <a:pt x="2634996" y="1156208"/>
                  </a:lnTo>
                  <a:lnTo>
                    <a:pt x="2634996" y="1149858"/>
                  </a:lnTo>
                  <a:lnTo>
                    <a:pt x="2634996" y="12700"/>
                  </a:lnTo>
                  <a:lnTo>
                    <a:pt x="2826385" y="12700"/>
                  </a:lnTo>
                  <a:lnTo>
                    <a:pt x="2826385" y="6350"/>
                  </a:lnTo>
                  <a:lnTo>
                    <a:pt x="2826385" y="0"/>
                  </a:lnTo>
                  <a:close/>
                </a:path>
              </a:pathLst>
            </a:custGeom>
            <a:solidFill>
              <a:srgbClr val="4471C4"/>
            </a:solidFill>
          </p:spPr>
          <p:txBody>
            <a:bodyPr wrap="square" lIns="0" tIns="0" rIns="0" bIns="0" rtlCol="0"/>
            <a:lstStyle/>
            <a:p>
              <a:endParaRPr/>
            </a:p>
          </p:txBody>
        </p:sp>
        <p:sp>
          <p:nvSpPr>
            <p:cNvPr id="62" name="object 62"/>
            <p:cNvSpPr/>
            <p:nvPr/>
          </p:nvSpPr>
          <p:spPr>
            <a:xfrm>
              <a:off x="2859024" y="3476243"/>
              <a:ext cx="1701164" cy="460375"/>
            </a:xfrm>
            <a:custGeom>
              <a:avLst/>
              <a:gdLst/>
              <a:ahLst/>
              <a:cxnLst/>
              <a:rect l="l" t="t" r="r" b="b"/>
              <a:pathLst>
                <a:path w="1701164" h="460375">
                  <a:moveTo>
                    <a:pt x="1700783" y="0"/>
                  </a:moveTo>
                  <a:lnTo>
                    <a:pt x="0" y="0"/>
                  </a:lnTo>
                  <a:lnTo>
                    <a:pt x="0" y="460247"/>
                  </a:lnTo>
                  <a:lnTo>
                    <a:pt x="1700783" y="460247"/>
                  </a:lnTo>
                  <a:lnTo>
                    <a:pt x="1700783" y="0"/>
                  </a:lnTo>
                  <a:close/>
                </a:path>
              </a:pathLst>
            </a:custGeom>
            <a:solidFill>
              <a:srgbClr val="FFFFFF">
                <a:alpha val="49803"/>
              </a:srgbClr>
            </a:solidFill>
          </p:spPr>
          <p:txBody>
            <a:bodyPr wrap="square" lIns="0" tIns="0" rIns="0" bIns="0" rtlCol="0"/>
            <a:lstStyle/>
            <a:p>
              <a:endParaRPr/>
            </a:p>
          </p:txBody>
        </p:sp>
      </p:grpSp>
      <p:sp>
        <p:nvSpPr>
          <p:cNvPr id="63" name="object 63"/>
          <p:cNvSpPr txBox="1"/>
          <p:nvPr/>
        </p:nvSpPr>
        <p:spPr>
          <a:xfrm>
            <a:off x="2937510" y="3500373"/>
            <a:ext cx="1432560" cy="391160"/>
          </a:xfrm>
          <a:prstGeom prst="rect">
            <a:avLst/>
          </a:prstGeom>
        </p:spPr>
        <p:txBody>
          <a:bodyPr vert="horz" wrap="square" lIns="0" tIns="12700" rIns="0" bIns="0" rtlCol="0">
            <a:spAutoFit/>
          </a:bodyPr>
          <a:lstStyle/>
          <a:p>
            <a:pPr marL="12700" marR="5080">
              <a:lnSpc>
                <a:spcPct val="100000"/>
              </a:lnSpc>
              <a:spcBef>
                <a:spcPts val="100"/>
              </a:spcBef>
            </a:pPr>
            <a:r>
              <a:rPr sz="1200" b="1" i="1" dirty="0">
                <a:latin typeface="Calibri"/>
                <a:cs typeface="Calibri"/>
              </a:rPr>
              <a:t>Memory unit</a:t>
            </a:r>
            <a:r>
              <a:rPr sz="1200" b="1" i="1" spc="-10" dirty="0">
                <a:latin typeface="Calibri"/>
                <a:cs typeface="Calibri"/>
              </a:rPr>
              <a:t> </a:t>
            </a:r>
            <a:r>
              <a:rPr sz="1200" b="1" i="1" dirty="0">
                <a:latin typeface="Calibri"/>
                <a:cs typeface="Calibri"/>
              </a:rPr>
              <a:t>can</a:t>
            </a:r>
            <a:r>
              <a:rPr sz="1200" b="1" i="1" spc="5" dirty="0">
                <a:latin typeface="Calibri"/>
                <a:cs typeface="Calibri"/>
              </a:rPr>
              <a:t> </a:t>
            </a:r>
            <a:r>
              <a:rPr sz="1200" b="1" i="1" spc="-20" dirty="0">
                <a:latin typeface="Calibri"/>
                <a:cs typeface="Calibri"/>
              </a:rPr>
              <a:t>read </a:t>
            </a:r>
            <a:r>
              <a:rPr sz="1200" b="1" i="1" dirty="0">
                <a:latin typeface="Calibri"/>
                <a:cs typeface="Calibri"/>
              </a:rPr>
              <a:t>from</a:t>
            </a:r>
            <a:r>
              <a:rPr sz="1200" b="1" i="1" spc="-5" dirty="0">
                <a:latin typeface="Calibri"/>
                <a:cs typeface="Calibri"/>
              </a:rPr>
              <a:t> </a:t>
            </a:r>
            <a:r>
              <a:rPr sz="1200" b="1" i="1" dirty="0">
                <a:latin typeface="Calibri"/>
                <a:cs typeface="Calibri"/>
              </a:rPr>
              <a:t>write</a:t>
            </a:r>
            <a:r>
              <a:rPr sz="1200" b="1" i="1" spc="-10" dirty="0">
                <a:latin typeface="Calibri"/>
                <a:cs typeface="Calibri"/>
              </a:rPr>
              <a:t> buffer</a:t>
            </a:r>
            <a:endParaRPr sz="1200">
              <a:latin typeface="Calibri"/>
              <a:cs typeface="Calibri"/>
            </a:endParaRPr>
          </a:p>
        </p:txBody>
      </p:sp>
      <p:sp>
        <p:nvSpPr>
          <p:cNvPr id="64" name="object 64"/>
          <p:cNvSpPr txBox="1"/>
          <p:nvPr/>
        </p:nvSpPr>
        <p:spPr>
          <a:xfrm>
            <a:off x="4380738" y="2622041"/>
            <a:ext cx="1376045" cy="299720"/>
          </a:xfrm>
          <a:prstGeom prst="rect">
            <a:avLst/>
          </a:prstGeom>
        </p:spPr>
        <p:txBody>
          <a:bodyPr vert="horz" wrap="square" lIns="0" tIns="12700" rIns="0" bIns="0" rtlCol="0">
            <a:spAutoFit/>
          </a:bodyPr>
          <a:lstStyle/>
          <a:p>
            <a:pPr marL="12700">
              <a:lnSpc>
                <a:spcPct val="100000"/>
              </a:lnSpc>
              <a:spcBef>
                <a:spcPts val="100"/>
              </a:spcBef>
            </a:pPr>
            <a:r>
              <a:rPr sz="1800" i="1" dirty="0">
                <a:latin typeface="Calibri"/>
                <a:cs typeface="Calibri"/>
              </a:rPr>
              <a:t>WB</a:t>
            </a:r>
            <a:r>
              <a:rPr sz="1800" i="1" spc="-35" dirty="0">
                <a:latin typeface="Calibri"/>
                <a:cs typeface="Calibri"/>
              </a:rPr>
              <a:t> </a:t>
            </a:r>
            <a:r>
              <a:rPr sz="1800" i="1" dirty="0">
                <a:latin typeface="Calibri"/>
                <a:cs typeface="Calibri"/>
              </a:rPr>
              <a:t>drains</a:t>
            </a:r>
            <a:r>
              <a:rPr sz="1800" i="1" spc="-5" dirty="0">
                <a:latin typeface="Calibri"/>
                <a:cs typeface="Calibri"/>
              </a:rPr>
              <a:t> </a:t>
            </a:r>
            <a:r>
              <a:rPr sz="1800" i="1" spc="-25" dirty="0">
                <a:latin typeface="Calibri"/>
                <a:cs typeface="Calibri"/>
              </a:rPr>
              <a:t>to…</a:t>
            </a:r>
            <a:endParaRPr sz="1800">
              <a:latin typeface="Calibri"/>
              <a:cs typeface="Calibri"/>
            </a:endParaRPr>
          </a:p>
        </p:txBody>
      </p:sp>
      <p:sp>
        <p:nvSpPr>
          <p:cNvPr id="65" name="object 65"/>
          <p:cNvSpPr txBox="1"/>
          <p:nvPr/>
        </p:nvSpPr>
        <p:spPr>
          <a:xfrm>
            <a:off x="5100573" y="3071240"/>
            <a:ext cx="1922145" cy="574675"/>
          </a:xfrm>
          <a:prstGeom prst="rect">
            <a:avLst/>
          </a:prstGeom>
        </p:spPr>
        <p:txBody>
          <a:bodyPr vert="horz" wrap="square" lIns="0" tIns="12700" rIns="0" bIns="0" rtlCol="0">
            <a:spAutoFit/>
          </a:bodyPr>
          <a:lstStyle/>
          <a:p>
            <a:pPr marL="12700">
              <a:lnSpc>
                <a:spcPct val="100000"/>
              </a:lnSpc>
              <a:spcBef>
                <a:spcPts val="100"/>
              </a:spcBef>
            </a:pPr>
            <a:r>
              <a:rPr sz="1800" i="1" dirty="0">
                <a:latin typeface="Calibri"/>
                <a:cs typeface="Calibri"/>
              </a:rPr>
              <a:t>…cache</a:t>
            </a:r>
            <a:r>
              <a:rPr sz="1800" i="1" spc="10" dirty="0">
                <a:latin typeface="Calibri"/>
                <a:cs typeface="Calibri"/>
              </a:rPr>
              <a:t> </a:t>
            </a:r>
            <a:r>
              <a:rPr sz="1800" i="1" dirty="0">
                <a:latin typeface="Calibri"/>
                <a:cs typeface="Calibri"/>
              </a:rPr>
              <a:t>if</a:t>
            </a:r>
            <a:r>
              <a:rPr sz="1800" i="1" spc="-15" dirty="0">
                <a:latin typeface="Calibri"/>
                <a:cs typeface="Calibri"/>
              </a:rPr>
              <a:t> </a:t>
            </a:r>
            <a:r>
              <a:rPr sz="1800" i="1" spc="-10" dirty="0">
                <a:latin typeface="Calibri"/>
                <a:cs typeface="Calibri"/>
              </a:rPr>
              <a:t>write-</a:t>
            </a:r>
            <a:r>
              <a:rPr sz="1800" i="1" spc="-20" dirty="0">
                <a:latin typeface="Calibri"/>
                <a:cs typeface="Calibri"/>
              </a:rPr>
              <a:t>back</a:t>
            </a:r>
            <a:endParaRPr sz="1800">
              <a:latin typeface="Calibri"/>
              <a:cs typeface="Calibri"/>
            </a:endParaRPr>
          </a:p>
          <a:p>
            <a:pPr marL="12700">
              <a:lnSpc>
                <a:spcPct val="100000"/>
              </a:lnSpc>
            </a:pPr>
            <a:r>
              <a:rPr sz="1800" b="1" i="1" dirty="0">
                <a:latin typeface="Calibri"/>
                <a:cs typeface="Calibri"/>
              </a:rPr>
              <a:t>&amp;</a:t>
            </a:r>
            <a:r>
              <a:rPr sz="1800" b="1" i="1" spc="5" dirty="0">
                <a:latin typeface="Calibri"/>
                <a:cs typeface="Calibri"/>
              </a:rPr>
              <a:t> </a:t>
            </a:r>
            <a:r>
              <a:rPr sz="1800" b="1" i="1" dirty="0">
                <a:latin typeface="Calibri"/>
                <a:cs typeface="Calibri"/>
              </a:rPr>
              <a:t>not</a:t>
            </a:r>
            <a:r>
              <a:rPr sz="1800" b="1" i="1" spc="10" dirty="0">
                <a:latin typeface="Calibri"/>
                <a:cs typeface="Calibri"/>
              </a:rPr>
              <a:t> </a:t>
            </a:r>
            <a:r>
              <a:rPr sz="1800" b="1" i="1" spc="-10" dirty="0">
                <a:latin typeface="Calibri"/>
                <a:cs typeface="Calibri"/>
              </a:rPr>
              <a:t>non-temporal</a:t>
            </a:r>
            <a:endParaRPr sz="1800">
              <a:latin typeface="Calibri"/>
              <a:cs typeface="Calibri"/>
            </a:endParaRPr>
          </a:p>
        </p:txBody>
      </p:sp>
      <p:grpSp>
        <p:nvGrpSpPr>
          <p:cNvPr id="66" name="object 66"/>
          <p:cNvGrpSpPr/>
          <p:nvPr/>
        </p:nvGrpSpPr>
        <p:grpSpPr>
          <a:xfrm>
            <a:off x="2085594" y="1312163"/>
            <a:ext cx="8892540" cy="3289300"/>
            <a:chOff x="2085594" y="1312163"/>
            <a:chExt cx="8892540" cy="3289300"/>
          </a:xfrm>
        </p:grpSpPr>
        <p:sp>
          <p:nvSpPr>
            <p:cNvPr id="67" name="object 67"/>
            <p:cNvSpPr/>
            <p:nvPr/>
          </p:nvSpPr>
          <p:spPr>
            <a:xfrm>
              <a:off x="5400294" y="1330451"/>
              <a:ext cx="5175250" cy="3270885"/>
            </a:xfrm>
            <a:custGeom>
              <a:avLst/>
              <a:gdLst/>
              <a:ahLst/>
              <a:cxnLst/>
              <a:rect l="l" t="t" r="r" b="b"/>
              <a:pathLst>
                <a:path w="5175250" h="3270885">
                  <a:moveTo>
                    <a:pt x="2782062" y="0"/>
                  </a:moveTo>
                  <a:lnTo>
                    <a:pt x="441198" y="0"/>
                  </a:lnTo>
                  <a:lnTo>
                    <a:pt x="441198" y="726948"/>
                  </a:lnTo>
                  <a:lnTo>
                    <a:pt x="2782062" y="726948"/>
                  </a:lnTo>
                  <a:lnTo>
                    <a:pt x="2782062" y="0"/>
                  </a:lnTo>
                  <a:close/>
                </a:path>
                <a:path w="5175250" h="3270885">
                  <a:moveTo>
                    <a:pt x="5175250" y="2727198"/>
                  </a:moveTo>
                  <a:lnTo>
                    <a:pt x="5149850" y="2714498"/>
                  </a:lnTo>
                  <a:lnTo>
                    <a:pt x="5099050" y="2689098"/>
                  </a:lnTo>
                  <a:lnTo>
                    <a:pt x="5099050" y="2714498"/>
                  </a:lnTo>
                  <a:lnTo>
                    <a:pt x="2058035" y="2714498"/>
                  </a:lnTo>
                  <a:lnTo>
                    <a:pt x="2058035" y="3245231"/>
                  </a:lnTo>
                  <a:lnTo>
                    <a:pt x="0" y="3245231"/>
                  </a:lnTo>
                  <a:lnTo>
                    <a:pt x="0" y="3270631"/>
                  </a:lnTo>
                  <a:lnTo>
                    <a:pt x="2083435" y="3270631"/>
                  </a:lnTo>
                  <a:lnTo>
                    <a:pt x="2083435" y="3257931"/>
                  </a:lnTo>
                  <a:lnTo>
                    <a:pt x="2083435" y="3245231"/>
                  </a:lnTo>
                  <a:lnTo>
                    <a:pt x="2083435" y="2739898"/>
                  </a:lnTo>
                  <a:lnTo>
                    <a:pt x="5099050" y="2739898"/>
                  </a:lnTo>
                  <a:lnTo>
                    <a:pt x="5099050" y="2765298"/>
                  </a:lnTo>
                  <a:lnTo>
                    <a:pt x="5149850" y="2739898"/>
                  </a:lnTo>
                  <a:lnTo>
                    <a:pt x="5175250" y="2727198"/>
                  </a:lnTo>
                  <a:close/>
                </a:path>
              </a:pathLst>
            </a:custGeom>
            <a:solidFill>
              <a:srgbClr val="4471C4"/>
            </a:solidFill>
          </p:spPr>
          <p:txBody>
            <a:bodyPr wrap="square" lIns="0" tIns="0" rIns="0" bIns="0" rtlCol="0"/>
            <a:lstStyle/>
            <a:p>
              <a:endParaRPr/>
            </a:p>
          </p:txBody>
        </p:sp>
        <p:sp>
          <p:nvSpPr>
            <p:cNvPr id="68" name="object 68"/>
            <p:cNvSpPr/>
            <p:nvPr/>
          </p:nvSpPr>
          <p:spPr>
            <a:xfrm>
              <a:off x="5841491" y="1330451"/>
              <a:ext cx="2341245" cy="727075"/>
            </a:xfrm>
            <a:custGeom>
              <a:avLst/>
              <a:gdLst/>
              <a:ahLst/>
              <a:cxnLst/>
              <a:rect l="l" t="t" r="r" b="b"/>
              <a:pathLst>
                <a:path w="2341245" h="727075">
                  <a:moveTo>
                    <a:pt x="0" y="726948"/>
                  </a:moveTo>
                  <a:lnTo>
                    <a:pt x="2340864" y="726948"/>
                  </a:lnTo>
                  <a:lnTo>
                    <a:pt x="2340864" y="0"/>
                  </a:lnTo>
                  <a:lnTo>
                    <a:pt x="0" y="0"/>
                  </a:lnTo>
                  <a:lnTo>
                    <a:pt x="0" y="726948"/>
                  </a:lnTo>
                  <a:close/>
                </a:path>
                <a:path w="2341245" h="727075">
                  <a:moveTo>
                    <a:pt x="1333500" y="726948"/>
                  </a:moveTo>
                  <a:lnTo>
                    <a:pt x="1618488" y="726948"/>
                  </a:lnTo>
                  <a:lnTo>
                    <a:pt x="1618488" y="0"/>
                  </a:lnTo>
                  <a:lnTo>
                    <a:pt x="1333500" y="0"/>
                  </a:lnTo>
                  <a:lnTo>
                    <a:pt x="1333500" y="726948"/>
                  </a:lnTo>
                  <a:close/>
                </a:path>
                <a:path w="2341245" h="727075">
                  <a:moveTo>
                    <a:pt x="1046988" y="726948"/>
                  </a:moveTo>
                  <a:lnTo>
                    <a:pt x="1333499" y="726948"/>
                  </a:lnTo>
                  <a:lnTo>
                    <a:pt x="1333499" y="0"/>
                  </a:lnTo>
                  <a:lnTo>
                    <a:pt x="1046988" y="0"/>
                  </a:lnTo>
                  <a:lnTo>
                    <a:pt x="1046988" y="726948"/>
                  </a:lnTo>
                  <a:close/>
                </a:path>
              </a:pathLst>
            </a:custGeom>
            <a:ln w="12700">
              <a:solidFill>
                <a:srgbClr val="2E528F"/>
              </a:solidFill>
            </a:ln>
          </p:spPr>
          <p:txBody>
            <a:bodyPr wrap="square" lIns="0" tIns="0" rIns="0" bIns="0" rtlCol="0"/>
            <a:lstStyle/>
            <a:p>
              <a:endParaRPr/>
            </a:p>
          </p:txBody>
        </p:sp>
        <p:sp>
          <p:nvSpPr>
            <p:cNvPr id="69" name="object 69"/>
            <p:cNvSpPr/>
            <p:nvPr/>
          </p:nvSpPr>
          <p:spPr>
            <a:xfrm>
              <a:off x="6601967" y="1339595"/>
              <a:ext cx="287020" cy="727075"/>
            </a:xfrm>
            <a:custGeom>
              <a:avLst/>
              <a:gdLst/>
              <a:ahLst/>
              <a:cxnLst/>
              <a:rect l="l" t="t" r="r" b="b"/>
              <a:pathLst>
                <a:path w="287020" h="727075">
                  <a:moveTo>
                    <a:pt x="286511" y="0"/>
                  </a:moveTo>
                  <a:lnTo>
                    <a:pt x="0" y="0"/>
                  </a:lnTo>
                  <a:lnTo>
                    <a:pt x="0" y="726948"/>
                  </a:lnTo>
                  <a:lnTo>
                    <a:pt x="286511" y="726948"/>
                  </a:lnTo>
                  <a:lnTo>
                    <a:pt x="286511" y="0"/>
                  </a:lnTo>
                  <a:close/>
                </a:path>
              </a:pathLst>
            </a:custGeom>
            <a:solidFill>
              <a:srgbClr val="4471C4"/>
            </a:solidFill>
          </p:spPr>
          <p:txBody>
            <a:bodyPr wrap="square" lIns="0" tIns="0" rIns="0" bIns="0" rtlCol="0"/>
            <a:lstStyle/>
            <a:p>
              <a:endParaRPr/>
            </a:p>
          </p:txBody>
        </p:sp>
        <p:sp>
          <p:nvSpPr>
            <p:cNvPr id="70" name="object 70"/>
            <p:cNvSpPr/>
            <p:nvPr/>
          </p:nvSpPr>
          <p:spPr>
            <a:xfrm>
              <a:off x="6318503" y="1330451"/>
              <a:ext cx="570230" cy="736600"/>
            </a:xfrm>
            <a:custGeom>
              <a:avLst/>
              <a:gdLst/>
              <a:ahLst/>
              <a:cxnLst/>
              <a:rect l="l" t="t" r="r" b="b"/>
              <a:pathLst>
                <a:path w="570229" h="736600">
                  <a:moveTo>
                    <a:pt x="283464" y="736092"/>
                  </a:moveTo>
                  <a:lnTo>
                    <a:pt x="569976" y="736092"/>
                  </a:lnTo>
                  <a:lnTo>
                    <a:pt x="569976" y="9144"/>
                  </a:lnTo>
                  <a:lnTo>
                    <a:pt x="283464" y="9144"/>
                  </a:lnTo>
                  <a:lnTo>
                    <a:pt x="283464" y="736092"/>
                  </a:lnTo>
                  <a:close/>
                </a:path>
                <a:path w="570229" h="736600">
                  <a:moveTo>
                    <a:pt x="0" y="726948"/>
                  </a:moveTo>
                  <a:lnTo>
                    <a:pt x="286511" y="726948"/>
                  </a:lnTo>
                  <a:lnTo>
                    <a:pt x="286511" y="0"/>
                  </a:lnTo>
                  <a:lnTo>
                    <a:pt x="0" y="0"/>
                  </a:lnTo>
                  <a:lnTo>
                    <a:pt x="0" y="726948"/>
                  </a:lnTo>
                  <a:close/>
                </a:path>
              </a:pathLst>
            </a:custGeom>
            <a:ln w="12700">
              <a:solidFill>
                <a:srgbClr val="2E528F"/>
              </a:solidFill>
            </a:ln>
          </p:spPr>
          <p:txBody>
            <a:bodyPr wrap="square" lIns="0" tIns="0" rIns="0" bIns="0" rtlCol="0"/>
            <a:lstStyle/>
            <a:p>
              <a:endParaRPr/>
            </a:p>
          </p:txBody>
        </p:sp>
        <p:sp>
          <p:nvSpPr>
            <p:cNvPr id="71" name="object 71"/>
            <p:cNvSpPr/>
            <p:nvPr/>
          </p:nvSpPr>
          <p:spPr>
            <a:xfrm>
              <a:off x="6319265" y="1331213"/>
              <a:ext cx="1140460" cy="727075"/>
            </a:xfrm>
            <a:custGeom>
              <a:avLst/>
              <a:gdLst/>
              <a:ahLst/>
              <a:cxnLst/>
              <a:rect l="l" t="t" r="r" b="b"/>
              <a:pathLst>
                <a:path w="1140459" h="727075">
                  <a:moveTo>
                    <a:pt x="0" y="726948"/>
                  </a:moveTo>
                  <a:lnTo>
                    <a:pt x="1139952" y="726948"/>
                  </a:lnTo>
                  <a:lnTo>
                    <a:pt x="1139952" y="0"/>
                  </a:lnTo>
                  <a:lnTo>
                    <a:pt x="0" y="0"/>
                  </a:lnTo>
                  <a:lnTo>
                    <a:pt x="0" y="726948"/>
                  </a:lnTo>
                  <a:close/>
                </a:path>
              </a:pathLst>
            </a:custGeom>
            <a:ln w="38100">
              <a:solidFill>
                <a:srgbClr val="2E528F"/>
              </a:solidFill>
            </a:ln>
          </p:spPr>
          <p:txBody>
            <a:bodyPr wrap="square" lIns="0" tIns="0" rIns="0" bIns="0" rtlCol="0"/>
            <a:lstStyle/>
            <a:p>
              <a:endParaRPr/>
            </a:p>
          </p:txBody>
        </p:sp>
        <p:sp>
          <p:nvSpPr>
            <p:cNvPr id="72" name="object 72"/>
            <p:cNvSpPr/>
            <p:nvPr/>
          </p:nvSpPr>
          <p:spPr>
            <a:xfrm>
              <a:off x="2085594" y="1652523"/>
              <a:ext cx="8892540" cy="2174240"/>
            </a:xfrm>
            <a:custGeom>
              <a:avLst/>
              <a:gdLst/>
              <a:ahLst/>
              <a:cxnLst/>
              <a:rect l="l" t="t" r="r" b="b"/>
              <a:pathLst>
                <a:path w="8892540" h="2174240">
                  <a:moveTo>
                    <a:pt x="3757422" y="42926"/>
                  </a:moveTo>
                  <a:lnTo>
                    <a:pt x="3728758" y="28575"/>
                  </a:lnTo>
                  <a:lnTo>
                    <a:pt x="3671697" y="0"/>
                  </a:lnTo>
                  <a:lnTo>
                    <a:pt x="3671697" y="28575"/>
                  </a:lnTo>
                  <a:lnTo>
                    <a:pt x="585597" y="28575"/>
                  </a:lnTo>
                  <a:lnTo>
                    <a:pt x="585597" y="2117102"/>
                  </a:lnTo>
                  <a:lnTo>
                    <a:pt x="85725" y="2117102"/>
                  </a:lnTo>
                  <a:lnTo>
                    <a:pt x="85725" y="2088515"/>
                  </a:lnTo>
                  <a:lnTo>
                    <a:pt x="0" y="2131441"/>
                  </a:lnTo>
                  <a:lnTo>
                    <a:pt x="85725" y="2174240"/>
                  </a:lnTo>
                  <a:lnTo>
                    <a:pt x="85725" y="2145665"/>
                  </a:lnTo>
                  <a:lnTo>
                    <a:pt x="614172" y="2145665"/>
                  </a:lnTo>
                  <a:lnTo>
                    <a:pt x="614172" y="2131441"/>
                  </a:lnTo>
                  <a:lnTo>
                    <a:pt x="614172" y="2117102"/>
                  </a:lnTo>
                  <a:lnTo>
                    <a:pt x="614172" y="57150"/>
                  </a:lnTo>
                  <a:lnTo>
                    <a:pt x="3671697" y="57150"/>
                  </a:lnTo>
                  <a:lnTo>
                    <a:pt x="3671697" y="85725"/>
                  </a:lnTo>
                  <a:lnTo>
                    <a:pt x="3728923" y="57150"/>
                  </a:lnTo>
                  <a:lnTo>
                    <a:pt x="3757422" y="42926"/>
                  </a:lnTo>
                  <a:close/>
                </a:path>
                <a:path w="8892540" h="2174240">
                  <a:moveTo>
                    <a:pt x="8892159" y="1616837"/>
                  </a:moveTo>
                  <a:lnTo>
                    <a:pt x="8866759" y="1616837"/>
                  </a:lnTo>
                  <a:lnTo>
                    <a:pt x="8866759" y="874649"/>
                  </a:lnTo>
                  <a:lnTo>
                    <a:pt x="8866759" y="849249"/>
                  </a:lnTo>
                  <a:lnTo>
                    <a:pt x="4816348" y="849249"/>
                  </a:lnTo>
                  <a:lnTo>
                    <a:pt x="4816348" y="481838"/>
                  </a:lnTo>
                  <a:lnTo>
                    <a:pt x="4841748" y="481838"/>
                  </a:lnTo>
                  <a:lnTo>
                    <a:pt x="4835398" y="469138"/>
                  </a:lnTo>
                  <a:lnTo>
                    <a:pt x="4803648" y="405638"/>
                  </a:lnTo>
                  <a:lnTo>
                    <a:pt x="4765548" y="481838"/>
                  </a:lnTo>
                  <a:lnTo>
                    <a:pt x="4790948" y="481838"/>
                  </a:lnTo>
                  <a:lnTo>
                    <a:pt x="4790948" y="874649"/>
                  </a:lnTo>
                  <a:lnTo>
                    <a:pt x="8841359" y="874649"/>
                  </a:lnTo>
                  <a:lnTo>
                    <a:pt x="8841359" y="1616837"/>
                  </a:lnTo>
                  <a:lnTo>
                    <a:pt x="8815959" y="1616837"/>
                  </a:lnTo>
                  <a:lnTo>
                    <a:pt x="8854059" y="1693037"/>
                  </a:lnTo>
                  <a:lnTo>
                    <a:pt x="8885809" y="1629537"/>
                  </a:lnTo>
                  <a:lnTo>
                    <a:pt x="8892159" y="1616837"/>
                  </a:lnTo>
                  <a:close/>
                </a:path>
              </a:pathLst>
            </a:custGeom>
            <a:solidFill>
              <a:srgbClr val="0D0D0D"/>
            </a:solidFill>
          </p:spPr>
          <p:txBody>
            <a:bodyPr wrap="square" lIns="0" tIns="0" rIns="0" bIns="0" rtlCol="0"/>
            <a:lstStyle/>
            <a:p>
              <a:endParaRPr/>
            </a:p>
          </p:txBody>
        </p:sp>
      </p:grpSp>
      <p:sp>
        <p:nvSpPr>
          <p:cNvPr id="73" name="object 73"/>
          <p:cNvSpPr txBox="1"/>
          <p:nvPr/>
        </p:nvSpPr>
        <p:spPr>
          <a:xfrm>
            <a:off x="9785984" y="1339037"/>
            <a:ext cx="688340" cy="300355"/>
          </a:xfrm>
          <a:prstGeom prst="rect">
            <a:avLst/>
          </a:prstGeom>
        </p:spPr>
        <p:txBody>
          <a:bodyPr vert="horz" wrap="square" lIns="0" tIns="12700" rIns="0" bIns="0" rtlCol="0">
            <a:spAutoFit/>
          </a:bodyPr>
          <a:lstStyle/>
          <a:p>
            <a:pPr marL="12700">
              <a:lnSpc>
                <a:spcPct val="100000"/>
              </a:lnSpc>
              <a:spcBef>
                <a:spcPts val="100"/>
              </a:spcBef>
            </a:pPr>
            <a:r>
              <a:rPr sz="1800" spc="-985" dirty="0">
                <a:latin typeface="Calibri"/>
                <a:cs typeface="Calibri"/>
              </a:rPr>
              <a:t>B</a:t>
            </a:r>
            <a:r>
              <a:rPr sz="1800" spc="-5" dirty="0">
                <a:latin typeface="Calibri"/>
                <a:cs typeface="Calibri"/>
              </a:rPr>
              <a:t>B</a:t>
            </a:r>
            <a:r>
              <a:rPr sz="1800" spc="-815" dirty="0">
                <a:latin typeface="Calibri"/>
                <a:cs typeface="Calibri"/>
              </a:rPr>
              <a:t>y</a:t>
            </a:r>
            <a:r>
              <a:rPr sz="1800" spc="5" dirty="0">
                <a:latin typeface="Calibri"/>
                <a:cs typeface="Calibri"/>
              </a:rPr>
              <a:t>y</a:t>
            </a:r>
            <a:r>
              <a:rPr sz="1800" spc="-605" dirty="0">
                <a:latin typeface="Calibri"/>
                <a:cs typeface="Calibri"/>
              </a:rPr>
              <a:t>t</a:t>
            </a:r>
            <a:r>
              <a:rPr sz="1800" spc="-30" dirty="0">
                <a:latin typeface="Calibri"/>
                <a:cs typeface="Calibri"/>
              </a:rPr>
              <a:t>t</a:t>
            </a:r>
            <a:r>
              <a:rPr sz="1800" spc="-894" dirty="0">
                <a:latin typeface="Calibri"/>
                <a:cs typeface="Calibri"/>
              </a:rPr>
              <a:t>e</a:t>
            </a:r>
            <a:r>
              <a:rPr sz="1800" dirty="0">
                <a:latin typeface="Calibri"/>
                <a:cs typeface="Calibri"/>
              </a:rPr>
              <a:t>e</a:t>
            </a:r>
            <a:r>
              <a:rPr sz="1800" spc="-10" dirty="0">
                <a:latin typeface="Calibri"/>
                <a:cs typeface="Calibri"/>
              </a:rPr>
              <a:t> </a:t>
            </a:r>
            <a:r>
              <a:rPr sz="1800" spc="-1595" dirty="0">
                <a:latin typeface="Calibri"/>
                <a:cs typeface="Calibri"/>
              </a:rPr>
              <a:t>M</a:t>
            </a:r>
            <a:r>
              <a:rPr sz="1800" spc="-55" dirty="0">
                <a:latin typeface="Calibri"/>
                <a:cs typeface="Calibri"/>
              </a:rPr>
              <a:t>M</a:t>
            </a:r>
            <a:endParaRPr sz="1800">
              <a:latin typeface="Calibri"/>
              <a:cs typeface="Calibri"/>
            </a:endParaRPr>
          </a:p>
        </p:txBody>
      </p:sp>
      <p:sp>
        <p:nvSpPr>
          <p:cNvPr id="74" name="object 74"/>
          <p:cNvSpPr txBox="1"/>
          <p:nvPr/>
        </p:nvSpPr>
        <p:spPr>
          <a:xfrm>
            <a:off x="5438902" y="975486"/>
            <a:ext cx="77025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Byte</a:t>
            </a:r>
            <a:r>
              <a:rPr sz="1800" spc="-40" dirty="0">
                <a:latin typeface="Calibri"/>
                <a:cs typeface="Calibri"/>
              </a:rPr>
              <a:t> </a:t>
            </a:r>
            <a:r>
              <a:rPr sz="1800" spc="-25" dirty="0">
                <a:latin typeface="Calibri"/>
                <a:cs typeface="Calibri"/>
              </a:rPr>
              <a:t>S.0</a:t>
            </a:r>
            <a:endParaRPr sz="1800">
              <a:latin typeface="Calibri"/>
              <a:cs typeface="Calibri"/>
            </a:endParaRPr>
          </a:p>
        </p:txBody>
      </p:sp>
      <p:sp>
        <p:nvSpPr>
          <p:cNvPr id="75" name="object 75"/>
          <p:cNvSpPr txBox="1"/>
          <p:nvPr/>
        </p:nvSpPr>
        <p:spPr>
          <a:xfrm>
            <a:off x="7934959" y="976376"/>
            <a:ext cx="80264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Byte</a:t>
            </a:r>
            <a:r>
              <a:rPr sz="1800" spc="-40" dirty="0">
                <a:latin typeface="Calibri"/>
                <a:cs typeface="Calibri"/>
              </a:rPr>
              <a:t> </a:t>
            </a:r>
            <a:r>
              <a:rPr sz="1800" spc="-25" dirty="0">
                <a:latin typeface="Calibri"/>
                <a:cs typeface="Calibri"/>
              </a:rPr>
              <a:t>S.N</a:t>
            </a:r>
            <a:endParaRPr sz="1800">
              <a:latin typeface="Calibri"/>
              <a:cs typeface="Calibri"/>
            </a:endParaRPr>
          </a:p>
        </p:txBody>
      </p:sp>
      <p:sp>
        <p:nvSpPr>
          <p:cNvPr id="76" name="object 76"/>
          <p:cNvSpPr txBox="1"/>
          <p:nvPr/>
        </p:nvSpPr>
        <p:spPr>
          <a:xfrm>
            <a:off x="7537450" y="2171446"/>
            <a:ext cx="2789555" cy="574040"/>
          </a:xfrm>
          <a:prstGeom prst="rect">
            <a:avLst/>
          </a:prstGeom>
        </p:spPr>
        <p:txBody>
          <a:bodyPr vert="horz" wrap="square" lIns="0" tIns="12700" rIns="0" bIns="0" rtlCol="0">
            <a:spAutoFit/>
          </a:bodyPr>
          <a:lstStyle/>
          <a:p>
            <a:pPr marL="12700" marR="5080">
              <a:lnSpc>
                <a:spcPct val="100000"/>
              </a:lnSpc>
              <a:spcBef>
                <a:spcPts val="100"/>
              </a:spcBef>
            </a:pPr>
            <a:r>
              <a:rPr sz="1800" i="1" dirty="0">
                <a:latin typeface="Calibri"/>
                <a:cs typeface="Calibri"/>
              </a:rPr>
              <a:t>Memory</a:t>
            </a:r>
            <a:r>
              <a:rPr sz="1800" i="1" spc="-25" dirty="0">
                <a:latin typeface="Calibri"/>
                <a:cs typeface="Calibri"/>
              </a:rPr>
              <a:t> </a:t>
            </a:r>
            <a:r>
              <a:rPr sz="1800" i="1" dirty="0">
                <a:latin typeface="Calibri"/>
                <a:cs typeface="Calibri"/>
              </a:rPr>
              <a:t>Unit</a:t>
            </a:r>
            <a:r>
              <a:rPr sz="1800" i="1" spc="-25" dirty="0">
                <a:latin typeface="Calibri"/>
                <a:cs typeface="Calibri"/>
              </a:rPr>
              <a:t> </a:t>
            </a:r>
            <a:r>
              <a:rPr sz="1800" i="1" dirty="0">
                <a:latin typeface="Calibri"/>
                <a:cs typeface="Calibri"/>
              </a:rPr>
              <a:t>controls </a:t>
            </a:r>
            <a:r>
              <a:rPr sz="1800" i="1" spc="-10" dirty="0">
                <a:latin typeface="Calibri"/>
                <a:cs typeface="Calibri"/>
              </a:rPr>
              <a:t>loading </a:t>
            </a:r>
            <a:r>
              <a:rPr sz="1800" i="1" dirty="0">
                <a:latin typeface="Calibri"/>
                <a:cs typeface="Calibri"/>
              </a:rPr>
              <a:t>data</a:t>
            </a:r>
            <a:r>
              <a:rPr sz="1800" i="1" spc="-15" dirty="0">
                <a:latin typeface="Calibri"/>
                <a:cs typeface="Calibri"/>
              </a:rPr>
              <a:t> </a:t>
            </a:r>
            <a:r>
              <a:rPr sz="1800" i="1" dirty="0">
                <a:latin typeface="Calibri"/>
                <a:cs typeface="Calibri"/>
              </a:rPr>
              <a:t>from</a:t>
            </a:r>
            <a:r>
              <a:rPr sz="1800" i="1" spc="-15" dirty="0">
                <a:latin typeface="Calibri"/>
                <a:cs typeface="Calibri"/>
              </a:rPr>
              <a:t> </a:t>
            </a:r>
            <a:r>
              <a:rPr sz="1800" i="1" dirty="0">
                <a:latin typeface="Calibri"/>
                <a:cs typeface="Calibri"/>
              </a:rPr>
              <a:t>memory</a:t>
            </a:r>
            <a:r>
              <a:rPr sz="1800" i="1" spc="-25" dirty="0">
                <a:latin typeface="Calibri"/>
                <a:cs typeface="Calibri"/>
              </a:rPr>
              <a:t> </a:t>
            </a:r>
            <a:r>
              <a:rPr sz="1800" i="1" dirty="0">
                <a:latin typeface="Calibri"/>
                <a:cs typeface="Calibri"/>
              </a:rPr>
              <a:t>to </a:t>
            </a:r>
            <a:r>
              <a:rPr sz="1800" i="1" spc="-25" dirty="0">
                <a:latin typeface="Calibri"/>
                <a:cs typeface="Calibri"/>
              </a:rPr>
              <a:t>SP</a:t>
            </a:r>
            <a:endParaRPr sz="1800">
              <a:latin typeface="Calibri"/>
              <a:cs typeface="Calibri"/>
            </a:endParaRPr>
          </a:p>
        </p:txBody>
      </p:sp>
      <p:sp>
        <p:nvSpPr>
          <p:cNvPr id="77" name="object 77"/>
          <p:cNvSpPr txBox="1"/>
          <p:nvPr/>
        </p:nvSpPr>
        <p:spPr>
          <a:xfrm>
            <a:off x="2072385" y="1098550"/>
            <a:ext cx="3060065" cy="574675"/>
          </a:xfrm>
          <a:prstGeom prst="rect">
            <a:avLst/>
          </a:prstGeom>
        </p:spPr>
        <p:txBody>
          <a:bodyPr vert="horz" wrap="square" lIns="0" tIns="12700" rIns="0" bIns="0" rtlCol="0">
            <a:spAutoFit/>
          </a:bodyPr>
          <a:lstStyle/>
          <a:p>
            <a:pPr marL="12700">
              <a:lnSpc>
                <a:spcPct val="100000"/>
              </a:lnSpc>
              <a:spcBef>
                <a:spcPts val="100"/>
              </a:spcBef>
            </a:pPr>
            <a:r>
              <a:rPr sz="1800" i="1" dirty="0">
                <a:latin typeface="Calibri"/>
                <a:cs typeface="Calibri"/>
              </a:rPr>
              <a:t>Memory</a:t>
            </a:r>
            <a:r>
              <a:rPr sz="1800" i="1" spc="-15" dirty="0">
                <a:latin typeface="Calibri"/>
                <a:cs typeface="Calibri"/>
              </a:rPr>
              <a:t> </a:t>
            </a:r>
            <a:r>
              <a:rPr sz="1800" i="1" dirty="0">
                <a:latin typeface="Calibri"/>
                <a:cs typeface="Calibri"/>
              </a:rPr>
              <a:t>unit</a:t>
            </a:r>
            <a:r>
              <a:rPr sz="1800" i="1" spc="-5" dirty="0">
                <a:latin typeface="Calibri"/>
                <a:cs typeface="Calibri"/>
              </a:rPr>
              <a:t> </a:t>
            </a:r>
            <a:r>
              <a:rPr sz="1800" i="1" dirty="0">
                <a:latin typeface="Calibri"/>
                <a:cs typeface="Calibri"/>
              </a:rPr>
              <a:t>can load</a:t>
            </a:r>
            <a:r>
              <a:rPr sz="1800" i="1" spc="-5" dirty="0">
                <a:latin typeface="Calibri"/>
                <a:cs typeface="Calibri"/>
              </a:rPr>
              <a:t> </a:t>
            </a:r>
            <a:r>
              <a:rPr sz="1800" i="1" dirty="0">
                <a:latin typeface="Calibri"/>
                <a:cs typeface="Calibri"/>
              </a:rPr>
              <a:t>from</a:t>
            </a:r>
            <a:r>
              <a:rPr sz="1800" i="1" spc="-10" dirty="0">
                <a:latin typeface="Calibri"/>
                <a:cs typeface="Calibri"/>
              </a:rPr>
              <a:t> </a:t>
            </a:r>
            <a:r>
              <a:rPr sz="1800" i="1" spc="-25" dirty="0">
                <a:latin typeface="Calibri"/>
                <a:cs typeface="Calibri"/>
              </a:rPr>
              <a:t>and</a:t>
            </a:r>
            <a:endParaRPr sz="1800">
              <a:latin typeface="Calibri"/>
              <a:cs typeface="Calibri"/>
            </a:endParaRPr>
          </a:p>
          <a:p>
            <a:pPr marL="12700">
              <a:lnSpc>
                <a:spcPct val="100000"/>
              </a:lnSpc>
            </a:pPr>
            <a:r>
              <a:rPr sz="1800" i="1" dirty="0">
                <a:latin typeface="Calibri"/>
                <a:cs typeface="Calibri"/>
              </a:rPr>
              <a:t>store</a:t>
            </a:r>
            <a:r>
              <a:rPr sz="1800" i="1" spc="-30" dirty="0">
                <a:latin typeface="Calibri"/>
                <a:cs typeface="Calibri"/>
              </a:rPr>
              <a:t> </a:t>
            </a:r>
            <a:r>
              <a:rPr sz="1800" i="1" dirty="0">
                <a:latin typeface="Calibri"/>
                <a:cs typeface="Calibri"/>
              </a:rPr>
              <a:t>to</a:t>
            </a:r>
            <a:r>
              <a:rPr sz="1800" i="1" spc="-25" dirty="0">
                <a:latin typeface="Calibri"/>
                <a:cs typeface="Calibri"/>
              </a:rPr>
              <a:t> </a:t>
            </a:r>
            <a:r>
              <a:rPr sz="1800" i="1" dirty="0">
                <a:latin typeface="Calibri"/>
                <a:cs typeface="Calibri"/>
              </a:rPr>
              <a:t>SP</a:t>
            </a:r>
            <a:r>
              <a:rPr sz="1800" i="1" spc="-45" dirty="0">
                <a:latin typeface="Calibri"/>
                <a:cs typeface="Calibri"/>
              </a:rPr>
              <a:t> </a:t>
            </a:r>
            <a:r>
              <a:rPr sz="1800" i="1" dirty="0">
                <a:latin typeface="Calibri"/>
                <a:cs typeface="Calibri"/>
              </a:rPr>
              <a:t>separately</a:t>
            </a:r>
            <a:r>
              <a:rPr sz="1800" i="1" spc="-30" dirty="0">
                <a:latin typeface="Calibri"/>
                <a:cs typeface="Calibri"/>
              </a:rPr>
              <a:t> </a:t>
            </a:r>
            <a:r>
              <a:rPr sz="1800" i="1" dirty="0">
                <a:latin typeface="Calibri"/>
                <a:cs typeface="Calibri"/>
              </a:rPr>
              <a:t>from</a:t>
            </a:r>
            <a:r>
              <a:rPr sz="1800" i="1" spc="-30" dirty="0">
                <a:latin typeface="Calibri"/>
                <a:cs typeface="Calibri"/>
              </a:rPr>
              <a:t> </a:t>
            </a:r>
            <a:r>
              <a:rPr sz="1800" i="1" spc="-25" dirty="0">
                <a:latin typeface="Calibri"/>
                <a:cs typeface="Calibri"/>
              </a:rPr>
              <a:t>Mem</a:t>
            </a:r>
            <a:endParaRPr sz="1800">
              <a:latin typeface="Calibri"/>
              <a:cs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2036" y="161289"/>
            <a:ext cx="4926330" cy="696595"/>
          </a:xfrm>
          <a:prstGeom prst="rect">
            <a:avLst/>
          </a:prstGeom>
        </p:spPr>
        <p:txBody>
          <a:bodyPr vert="horz" wrap="square" lIns="0" tIns="12700" rIns="0" bIns="0" rtlCol="0">
            <a:spAutoFit/>
          </a:bodyPr>
          <a:lstStyle/>
          <a:p>
            <a:pPr marL="12700">
              <a:lnSpc>
                <a:spcPct val="100000"/>
              </a:lnSpc>
              <a:spcBef>
                <a:spcPts val="100"/>
              </a:spcBef>
            </a:pPr>
            <a:r>
              <a:rPr dirty="0"/>
              <a:t>Scratchpad</a:t>
            </a:r>
            <a:r>
              <a:rPr spc="-195" dirty="0"/>
              <a:t> </a:t>
            </a:r>
            <a:r>
              <a:rPr spc="-10" dirty="0"/>
              <a:t>Memories</a:t>
            </a:r>
          </a:p>
        </p:txBody>
      </p:sp>
      <p:grpSp>
        <p:nvGrpSpPr>
          <p:cNvPr id="3" name="object 3"/>
          <p:cNvGrpSpPr/>
          <p:nvPr/>
        </p:nvGrpSpPr>
        <p:grpSpPr>
          <a:xfrm>
            <a:off x="10568685" y="1371346"/>
            <a:ext cx="739775" cy="5011420"/>
            <a:chOff x="10568685" y="1371346"/>
            <a:chExt cx="739775" cy="5011420"/>
          </a:xfrm>
        </p:grpSpPr>
        <p:sp>
          <p:nvSpPr>
            <p:cNvPr id="4" name="object 4"/>
            <p:cNvSpPr/>
            <p:nvPr/>
          </p:nvSpPr>
          <p:spPr>
            <a:xfrm>
              <a:off x="10575035" y="1377696"/>
              <a:ext cx="727075" cy="4998720"/>
            </a:xfrm>
            <a:custGeom>
              <a:avLst/>
              <a:gdLst/>
              <a:ahLst/>
              <a:cxnLst/>
              <a:rect l="l" t="t" r="r" b="b"/>
              <a:pathLst>
                <a:path w="727075" h="4998720">
                  <a:moveTo>
                    <a:pt x="726948" y="0"/>
                  </a:moveTo>
                  <a:lnTo>
                    <a:pt x="0" y="0"/>
                  </a:lnTo>
                  <a:lnTo>
                    <a:pt x="0" y="4998720"/>
                  </a:lnTo>
                  <a:lnTo>
                    <a:pt x="726948" y="4998720"/>
                  </a:lnTo>
                  <a:lnTo>
                    <a:pt x="726948" y="0"/>
                  </a:lnTo>
                  <a:close/>
                </a:path>
              </a:pathLst>
            </a:custGeom>
            <a:solidFill>
              <a:srgbClr val="4471C4"/>
            </a:solidFill>
          </p:spPr>
          <p:txBody>
            <a:bodyPr wrap="square" lIns="0" tIns="0" rIns="0" bIns="0" rtlCol="0"/>
            <a:lstStyle/>
            <a:p>
              <a:endParaRPr/>
            </a:p>
          </p:txBody>
        </p:sp>
        <p:sp>
          <p:nvSpPr>
            <p:cNvPr id="5" name="object 5"/>
            <p:cNvSpPr/>
            <p:nvPr/>
          </p:nvSpPr>
          <p:spPr>
            <a:xfrm>
              <a:off x="10575035" y="1377696"/>
              <a:ext cx="727075" cy="4998720"/>
            </a:xfrm>
            <a:custGeom>
              <a:avLst/>
              <a:gdLst/>
              <a:ahLst/>
              <a:cxnLst/>
              <a:rect l="l" t="t" r="r" b="b"/>
              <a:pathLst>
                <a:path w="727075" h="4998720">
                  <a:moveTo>
                    <a:pt x="0" y="4998720"/>
                  </a:moveTo>
                  <a:lnTo>
                    <a:pt x="726948" y="4998720"/>
                  </a:lnTo>
                  <a:lnTo>
                    <a:pt x="726948" y="0"/>
                  </a:lnTo>
                  <a:lnTo>
                    <a:pt x="0" y="0"/>
                  </a:lnTo>
                  <a:lnTo>
                    <a:pt x="0" y="4998720"/>
                  </a:lnTo>
                  <a:close/>
                </a:path>
              </a:pathLst>
            </a:custGeom>
            <a:ln w="12700">
              <a:solidFill>
                <a:srgbClr val="2E528F"/>
              </a:solidFill>
            </a:ln>
          </p:spPr>
          <p:txBody>
            <a:bodyPr wrap="square" lIns="0" tIns="0" rIns="0" bIns="0" rtlCol="0"/>
            <a:lstStyle/>
            <a:p>
              <a:endParaRPr/>
            </a:p>
          </p:txBody>
        </p:sp>
      </p:grpSp>
      <p:sp>
        <p:nvSpPr>
          <p:cNvPr id="6" name="object 6"/>
          <p:cNvSpPr txBox="1"/>
          <p:nvPr/>
        </p:nvSpPr>
        <p:spPr>
          <a:xfrm>
            <a:off x="9854310" y="5227849"/>
            <a:ext cx="607695" cy="1155065"/>
          </a:xfrm>
          <a:prstGeom prst="rect">
            <a:avLst/>
          </a:prstGeom>
        </p:spPr>
        <p:txBody>
          <a:bodyPr vert="horz" wrap="square" lIns="0" tIns="118110" rIns="0" bIns="0" rtlCol="0">
            <a:spAutoFit/>
          </a:bodyPr>
          <a:lstStyle/>
          <a:p>
            <a:pPr marL="12700">
              <a:lnSpc>
                <a:spcPct val="100000"/>
              </a:lnSpc>
              <a:spcBef>
                <a:spcPts val="930"/>
              </a:spcBef>
            </a:pPr>
            <a:r>
              <a:rPr sz="1800" dirty="0">
                <a:latin typeface="Calibri"/>
                <a:cs typeface="Calibri"/>
              </a:rPr>
              <a:t>Byte</a:t>
            </a:r>
            <a:r>
              <a:rPr sz="1800" spc="-45" dirty="0">
                <a:latin typeface="Calibri"/>
                <a:cs typeface="Calibri"/>
              </a:rPr>
              <a:t> </a:t>
            </a:r>
            <a:r>
              <a:rPr sz="1800" spc="-50" dirty="0">
                <a:latin typeface="Calibri"/>
                <a:cs typeface="Calibri"/>
              </a:rPr>
              <a:t>2</a:t>
            </a:r>
            <a:endParaRPr sz="1800">
              <a:latin typeface="Calibri"/>
              <a:cs typeface="Calibri"/>
            </a:endParaRPr>
          </a:p>
          <a:p>
            <a:pPr marL="12700">
              <a:lnSpc>
                <a:spcPct val="100000"/>
              </a:lnSpc>
              <a:spcBef>
                <a:spcPts val="835"/>
              </a:spcBef>
            </a:pPr>
            <a:r>
              <a:rPr sz="1800" dirty="0">
                <a:latin typeface="Calibri"/>
                <a:cs typeface="Calibri"/>
              </a:rPr>
              <a:t>Byte</a:t>
            </a:r>
            <a:r>
              <a:rPr sz="1800" spc="-40" dirty="0">
                <a:latin typeface="Calibri"/>
                <a:cs typeface="Calibri"/>
              </a:rPr>
              <a:t> </a:t>
            </a:r>
            <a:r>
              <a:rPr sz="1800" spc="-50" dirty="0">
                <a:latin typeface="Calibri"/>
                <a:cs typeface="Calibri"/>
              </a:rPr>
              <a:t>1</a:t>
            </a:r>
            <a:endParaRPr sz="1800">
              <a:latin typeface="Calibri"/>
              <a:cs typeface="Calibri"/>
            </a:endParaRPr>
          </a:p>
          <a:p>
            <a:pPr marL="12700">
              <a:lnSpc>
                <a:spcPct val="100000"/>
              </a:lnSpc>
              <a:spcBef>
                <a:spcPts val="745"/>
              </a:spcBef>
            </a:pPr>
            <a:r>
              <a:rPr sz="1800" dirty="0">
                <a:latin typeface="Calibri"/>
                <a:cs typeface="Calibri"/>
              </a:rPr>
              <a:t>Byte</a:t>
            </a:r>
            <a:r>
              <a:rPr sz="1800" spc="-40" dirty="0">
                <a:latin typeface="Calibri"/>
                <a:cs typeface="Calibri"/>
              </a:rPr>
              <a:t> </a:t>
            </a:r>
            <a:r>
              <a:rPr sz="1800" spc="-50" dirty="0">
                <a:latin typeface="Calibri"/>
                <a:cs typeface="Calibri"/>
              </a:rPr>
              <a:t>0</a:t>
            </a:r>
            <a:endParaRPr sz="1800">
              <a:latin typeface="Calibri"/>
              <a:cs typeface="Calibri"/>
            </a:endParaRPr>
          </a:p>
        </p:txBody>
      </p:sp>
      <p:sp>
        <p:nvSpPr>
          <p:cNvPr id="7" name="object 7"/>
          <p:cNvSpPr txBox="1"/>
          <p:nvPr/>
        </p:nvSpPr>
        <p:spPr>
          <a:xfrm>
            <a:off x="9981183" y="2778405"/>
            <a:ext cx="254000" cy="302260"/>
          </a:xfrm>
          <a:prstGeom prst="rect">
            <a:avLst/>
          </a:prstGeom>
        </p:spPr>
        <p:txBody>
          <a:bodyPr vert="vert270" wrap="square" lIns="0" tIns="0" rIns="0" bIns="0" rtlCol="0">
            <a:spAutoFit/>
          </a:bodyPr>
          <a:lstStyle/>
          <a:p>
            <a:pPr marL="12700">
              <a:lnSpc>
                <a:spcPts val="1810"/>
              </a:lnSpc>
            </a:pPr>
            <a:r>
              <a:rPr sz="1800" dirty="0">
                <a:latin typeface="Calibri"/>
                <a:cs typeface="Calibri"/>
              </a:rPr>
              <a:t>.</a:t>
            </a:r>
            <a:r>
              <a:rPr sz="1800" spc="-5" dirty="0">
                <a:latin typeface="Calibri"/>
                <a:cs typeface="Calibri"/>
              </a:rPr>
              <a:t> </a:t>
            </a:r>
            <a:r>
              <a:rPr sz="1800" dirty="0">
                <a:latin typeface="Calibri"/>
                <a:cs typeface="Calibri"/>
              </a:rPr>
              <a:t>. </a:t>
            </a:r>
            <a:r>
              <a:rPr sz="1800" spc="-50" dirty="0">
                <a:latin typeface="Calibri"/>
                <a:cs typeface="Calibri"/>
              </a:rPr>
              <a:t>.</a:t>
            </a:r>
            <a:endParaRPr sz="1800">
              <a:latin typeface="Calibri"/>
              <a:cs typeface="Calibri"/>
            </a:endParaRPr>
          </a:p>
        </p:txBody>
      </p:sp>
      <p:grpSp>
        <p:nvGrpSpPr>
          <p:cNvPr id="8" name="object 8"/>
          <p:cNvGrpSpPr/>
          <p:nvPr/>
        </p:nvGrpSpPr>
        <p:grpSpPr>
          <a:xfrm>
            <a:off x="1504950" y="3338829"/>
            <a:ext cx="9803765" cy="1263015"/>
            <a:chOff x="1504950" y="3338829"/>
            <a:chExt cx="9803765" cy="1263015"/>
          </a:xfrm>
        </p:grpSpPr>
        <p:sp>
          <p:nvSpPr>
            <p:cNvPr id="9" name="object 9"/>
            <p:cNvSpPr/>
            <p:nvPr/>
          </p:nvSpPr>
          <p:spPr>
            <a:xfrm>
              <a:off x="10575035" y="3915155"/>
              <a:ext cx="727075" cy="571500"/>
            </a:xfrm>
            <a:custGeom>
              <a:avLst/>
              <a:gdLst/>
              <a:ahLst/>
              <a:cxnLst/>
              <a:rect l="l" t="t" r="r" b="b"/>
              <a:pathLst>
                <a:path w="727075" h="571500">
                  <a:moveTo>
                    <a:pt x="0" y="571500"/>
                  </a:moveTo>
                  <a:lnTo>
                    <a:pt x="726948" y="571500"/>
                  </a:lnTo>
                  <a:lnTo>
                    <a:pt x="726948" y="284988"/>
                  </a:lnTo>
                  <a:lnTo>
                    <a:pt x="0" y="284988"/>
                  </a:lnTo>
                  <a:lnTo>
                    <a:pt x="0" y="571500"/>
                  </a:lnTo>
                  <a:close/>
                </a:path>
                <a:path w="727075" h="571500">
                  <a:moveTo>
                    <a:pt x="0" y="284988"/>
                  </a:moveTo>
                  <a:lnTo>
                    <a:pt x="726948" y="284988"/>
                  </a:lnTo>
                  <a:lnTo>
                    <a:pt x="726948" y="0"/>
                  </a:lnTo>
                  <a:lnTo>
                    <a:pt x="0" y="0"/>
                  </a:lnTo>
                  <a:lnTo>
                    <a:pt x="0" y="284988"/>
                  </a:lnTo>
                  <a:close/>
                </a:path>
              </a:pathLst>
            </a:custGeom>
            <a:ln w="12700">
              <a:solidFill>
                <a:srgbClr val="2E528F"/>
              </a:solidFill>
            </a:ln>
          </p:spPr>
          <p:txBody>
            <a:bodyPr wrap="square" lIns="0" tIns="0" rIns="0" bIns="0" rtlCol="0"/>
            <a:lstStyle/>
            <a:p>
              <a:endParaRPr/>
            </a:p>
          </p:txBody>
        </p:sp>
        <p:sp>
          <p:nvSpPr>
            <p:cNvPr id="10" name="object 10"/>
            <p:cNvSpPr/>
            <p:nvPr/>
          </p:nvSpPr>
          <p:spPr>
            <a:xfrm>
              <a:off x="10567416" y="3628643"/>
              <a:ext cx="727075" cy="287020"/>
            </a:xfrm>
            <a:custGeom>
              <a:avLst/>
              <a:gdLst/>
              <a:ahLst/>
              <a:cxnLst/>
              <a:rect l="l" t="t" r="r" b="b"/>
              <a:pathLst>
                <a:path w="727075" h="287020">
                  <a:moveTo>
                    <a:pt x="726948" y="0"/>
                  </a:moveTo>
                  <a:lnTo>
                    <a:pt x="0" y="0"/>
                  </a:lnTo>
                  <a:lnTo>
                    <a:pt x="0" y="286511"/>
                  </a:lnTo>
                  <a:lnTo>
                    <a:pt x="726948" y="286511"/>
                  </a:lnTo>
                  <a:lnTo>
                    <a:pt x="726948" y="0"/>
                  </a:lnTo>
                  <a:close/>
                </a:path>
              </a:pathLst>
            </a:custGeom>
            <a:solidFill>
              <a:srgbClr val="4471C4"/>
            </a:solidFill>
          </p:spPr>
          <p:txBody>
            <a:bodyPr wrap="square" lIns="0" tIns="0" rIns="0" bIns="0" rtlCol="0"/>
            <a:lstStyle/>
            <a:p>
              <a:endParaRPr/>
            </a:p>
          </p:txBody>
        </p:sp>
        <p:sp>
          <p:nvSpPr>
            <p:cNvPr id="11" name="object 11"/>
            <p:cNvSpPr/>
            <p:nvPr/>
          </p:nvSpPr>
          <p:spPr>
            <a:xfrm>
              <a:off x="10567416" y="3345179"/>
              <a:ext cx="734695" cy="570230"/>
            </a:xfrm>
            <a:custGeom>
              <a:avLst/>
              <a:gdLst/>
              <a:ahLst/>
              <a:cxnLst/>
              <a:rect l="l" t="t" r="r" b="b"/>
              <a:pathLst>
                <a:path w="734695" h="570229">
                  <a:moveTo>
                    <a:pt x="0" y="569975"/>
                  </a:moveTo>
                  <a:lnTo>
                    <a:pt x="726948" y="569975"/>
                  </a:lnTo>
                  <a:lnTo>
                    <a:pt x="726948" y="283463"/>
                  </a:lnTo>
                  <a:lnTo>
                    <a:pt x="0" y="283463"/>
                  </a:lnTo>
                  <a:lnTo>
                    <a:pt x="0" y="569975"/>
                  </a:lnTo>
                  <a:close/>
                </a:path>
                <a:path w="734695" h="570229">
                  <a:moveTo>
                    <a:pt x="7619" y="286511"/>
                  </a:moveTo>
                  <a:lnTo>
                    <a:pt x="734567" y="286511"/>
                  </a:lnTo>
                  <a:lnTo>
                    <a:pt x="734567" y="0"/>
                  </a:lnTo>
                  <a:lnTo>
                    <a:pt x="7619" y="0"/>
                  </a:lnTo>
                  <a:lnTo>
                    <a:pt x="7619" y="286511"/>
                  </a:lnTo>
                  <a:close/>
                </a:path>
              </a:pathLst>
            </a:custGeom>
            <a:ln w="12700">
              <a:solidFill>
                <a:srgbClr val="2E528F"/>
              </a:solidFill>
            </a:ln>
          </p:spPr>
          <p:txBody>
            <a:bodyPr wrap="square" lIns="0" tIns="0" rIns="0" bIns="0" rtlCol="0"/>
            <a:lstStyle/>
            <a:p>
              <a:endParaRPr/>
            </a:p>
          </p:txBody>
        </p:sp>
        <p:sp>
          <p:nvSpPr>
            <p:cNvPr id="12" name="object 12"/>
            <p:cNvSpPr/>
            <p:nvPr/>
          </p:nvSpPr>
          <p:spPr>
            <a:xfrm>
              <a:off x="1504950" y="4106417"/>
              <a:ext cx="3168650" cy="495934"/>
            </a:xfrm>
            <a:custGeom>
              <a:avLst/>
              <a:gdLst/>
              <a:ahLst/>
              <a:cxnLst/>
              <a:rect l="l" t="t" r="r" b="b"/>
              <a:pathLst>
                <a:path w="3168650" h="495935">
                  <a:moveTo>
                    <a:pt x="50800" y="63499"/>
                  </a:moveTo>
                  <a:lnTo>
                    <a:pt x="25400" y="63499"/>
                  </a:lnTo>
                  <a:lnTo>
                    <a:pt x="25400" y="495426"/>
                  </a:lnTo>
                  <a:lnTo>
                    <a:pt x="3168650" y="495426"/>
                  </a:lnTo>
                  <a:lnTo>
                    <a:pt x="3168650" y="482726"/>
                  </a:lnTo>
                  <a:lnTo>
                    <a:pt x="50800" y="482726"/>
                  </a:lnTo>
                  <a:lnTo>
                    <a:pt x="38100" y="470026"/>
                  </a:lnTo>
                  <a:lnTo>
                    <a:pt x="50800" y="470026"/>
                  </a:lnTo>
                  <a:lnTo>
                    <a:pt x="50800" y="63499"/>
                  </a:lnTo>
                  <a:close/>
                </a:path>
                <a:path w="3168650" h="495935">
                  <a:moveTo>
                    <a:pt x="50800" y="470026"/>
                  </a:moveTo>
                  <a:lnTo>
                    <a:pt x="38100" y="470026"/>
                  </a:lnTo>
                  <a:lnTo>
                    <a:pt x="50800" y="482726"/>
                  </a:lnTo>
                  <a:lnTo>
                    <a:pt x="50800" y="470026"/>
                  </a:lnTo>
                  <a:close/>
                </a:path>
                <a:path w="3168650" h="495935">
                  <a:moveTo>
                    <a:pt x="3168650" y="470026"/>
                  </a:moveTo>
                  <a:lnTo>
                    <a:pt x="50800" y="470026"/>
                  </a:lnTo>
                  <a:lnTo>
                    <a:pt x="50800" y="482726"/>
                  </a:lnTo>
                  <a:lnTo>
                    <a:pt x="3168650" y="482726"/>
                  </a:lnTo>
                  <a:lnTo>
                    <a:pt x="3168650" y="470026"/>
                  </a:lnTo>
                  <a:close/>
                </a:path>
                <a:path w="3168650" h="495935">
                  <a:moveTo>
                    <a:pt x="38100" y="0"/>
                  </a:moveTo>
                  <a:lnTo>
                    <a:pt x="0" y="76199"/>
                  </a:lnTo>
                  <a:lnTo>
                    <a:pt x="25400" y="76199"/>
                  </a:lnTo>
                  <a:lnTo>
                    <a:pt x="25400" y="63499"/>
                  </a:lnTo>
                  <a:lnTo>
                    <a:pt x="69850" y="63499"/>
                  </a:lnTo>
                  <a:lnTo>
                    <a:pt x="38100" y="0"/>
                  </a:lnTo>
                  <a:close/>
                </a:path>
                <a:path w="3168650" h="495935">
                  <a:moveTo>
                    <a:pt x="69850" y="63499"/>
                  </a:moveTo>
                  <a:lnTo>
                    <a:pt x="50800" y="63499"/>
                  </a:lnTo>
                  <a:lnTo>
                    <a:pt x="50800" y="76199"/>
                  </a:lnTo>
                  <a:lnTo>
                    <a:pt x="76200" y="76199"/>
                  </a:lnTo>
                  <a:lnTo>
                    <a:pt x="69850" y="63499"/>
                  </a:lnTo>
                  <a:close/>
                </a:path>
              </a:pathLst>
            </a:custGeom>
            <a:solidFill>
              <a:srgbClr val="4471C4"/>
            </a:solidFill>
          </p:spPr>
          <p:txBody>
            <a:bodyPr wrap="square" lIns="0" tIns="0" rIns="0" bIns="0" rtlCol="0"/>
            <a:lstStyle/>
            <a:p>
              <a:endParaRPr/>
            </a:p>
          </p:txBody>
        </p:sp>
      </p:grpSp>
      <p:sp>
        <p:nvSpPr>
          <p:cNvPr id="13" name="object 13"/>
          <p:cNvSpPr txBox="1"/>
          <p:nvPr/>
        </p:nvSpPr>
        <p:spPr>
          <a:xfrm>
            <a:off x="9981183" y="4828819"/>
            <a:ext cx="254000" cy="302260"/>
          </a:xfrm>
          <a:prstGeom prst="rect">
            <a:avLst/>
          </a:prstGeom>
        </p:spPr>
        <p:txBody>
          <a:bodyPr vert="vert270" wrap="square" lIns="0" tIns="0" rIns="0" bIns="0" rtlCol="0">
            <a:spAutoFit/>
          </a:bodyPr>
          <a:lstStyle/>
          <a:p>
            <a:pPr marL="12700">
              <a:lnSpc>
                <a:spcPts val="1810"/>
              </a:lnSpc>
            </a:pPr>
            <a:r>
              <a:rPr sz="1800" dirty="0">
                <a:latin typeface="Calibri"/>
                <a:cs typeface="Calibri"/>
              </a:rPr>
              <a:t>.</a:t>
            </a:r>
            <a:r>
              <a:rPr sz="1800" spc="-5" dirty="0">
                <a:latin typeface="Calibri"/>
                <a:cs typeface="Calibri"/>
              </a:rPr>
              <a:t> </a:t>
            </a:r>
            <a:r>
              <a:rPr sz="1800" dirty="0">
                <a:latin typeface="Calibri"/>
                <a:cs typeface="Calibri"/>
              </a:rPr>
              <a:t>. </a:t>
            </a:r>
            <a:r>
              <a:rPr sz="1800" spc="-50" dirty="0">
                <a:latin typeface="Calibri"/>
                <a:cs typeface="Calibri"/>
              </a:rPr>
              <a:t>.</a:t>
            </a:r>
            <a:endParaRPr sz="1800">
              <a:latin typeface="Calibri"/>
              <a:cs typeface="Calibri"/>
            </a:endParaRPr>
          </a:p>
        </p:txBody>
      </p:sp>
      <p:sp>
        <p:nvSpPr>
          <p:cNvPr id="14" name="object 14"/>
          <p:cNvSpPr txBox="1"/>
          <p:nvPr/>
        </p:nvSpPr>
        <p:spPr>
          <a:xfrm>
            <a:off x="11302365" y="3289300"/>
            <a:ext cx="847090" cy="1188720"/>
          </a:xfrm>
          <a:prstGeom prst="rect">
            <a:avLst/>
          </a:prstGeom>
        </p:spPr>
        <p:txBody>
          <a:bodyPr vert="horz" wrap="square" lIns="0" tIns="12700" rIns="0" bIns="0" rtlCol="0">
            <a:spAutoFit/>
          </a:bodyPr>
          <a:lstStyle/>
          <a:p>
            <a:pPr marL="12700" marR="5080" algn="just">
              <a:lnSpc>
                <a:spcPct val="106000"/>
              </a:lnSpc>
              <a:spcBef>
                <a:spcPts val="100"/>
              </a:spcBef>
            </a:pPr>
            <a:r>
              <a:rPr sz="1800" dirty="0">
                <a:latin typeface="Calibri"/>
                <a:cs typeface="Calibri"/>
              </a:rPr>
              <a:t>Byte</a:t>
            </a:r>
            <a:r>
              <a:rPr sz="1800" spc="-40" dirty="0">
                <a:latin typeface="Calibri"/>
                <a:cs typeface="Calibri"/>
              </a:rPr>
              <a:t> </a:t>
            </a:r>
            <a:r>
              <a:rPr sz="1800" spc="-25" dirty="0">
                <a:latin typeface="Calibri"/>
                <a:cs typeface="Calibri"/>
              </a:rPr>
              <a:t>0xF </a:t>
            </a:r>
            <a:r>
              <a:rPr sz="1800" dirty="0">
                <a:latin typeface="Calibri"/>
                <a:cs typeface="Calibri"/>
              </a:rPr>
              <a:t>Byte</a:t>
            </a:r>
            <a:r>
              <a:rPr sz="1800" spc="-40" dirty="0">
                <a:latin typeface="Calibri"/>
                <a:cs typeface="Calibri"/>
              </a:rPr>
              <a:t> </a:t>
            </a:r>
            <a:r>
              <a:rPr sz="1800" spc="-25" dirty="0">
                <a:latin typeface="Calibri"/>
                <a:cs typeface="Calibri"/>
              </a:rPr>
              <a:t>0xE </a:t>
            </a:r>
            <a:r>
              <a:rPr sz="1800" dirty="0">
                <a:latin typeface="Calibri"/>
                <a:cs typeface="Calibri"/>
              </a:rPr>
              <a:t>Byte</a:t>
            </a:r>
            <a:r>
              <a:rPr sz="1800" spc="-40" dirty="0">
                <a:latin typeface="Calibri"/>
                <a:cs typeface="Calibri"/>
              </a:rPr>
              <a:t> </a:t>
            </a:r>
            <a:r>
              <a:rPr sz="1800" spc="-25" dirty="0">
                <a:latin typeface="Calibri"/>
                <a:cs typeface="Calibri"/>
              </a:rPr>
              <a:t>0xD </a:t>
            </a:r>
            <a:r>
              <a:rPr sz="1800" dirty="0">
                <a:latin typeface="Calibri"/>
                <a:cs typeface="Calibri"/>
              </a:rPr>
              <a:t>Byte</a:t>
            </a:r>
            <a:r>
              <a:rPr sz="1800" spc="-40" dirty="0">
                <a:latin typeface="Calibri"/>
                <a:cs typeface="Calibri"/>
              </a:rPr>
              <a:t> </a:t>
            </a:r>
            <a:r>
              <a:rPr sz="1800" spc="-25" dirty="0">
                <a:latin typeface="Calibri"/>
                <a:cs typeface="Calibri"/>
              </a:rPr>
              <a:t>0xC</a:t>
            </a:r>
            <a:endParaRPr sz="1800">
              <a:latin typeface="Calibri"/>
              <a:cs typeface="Calibri"/>
            </a:endParaRPr>
          </a:p>
        </p:txBody>
      </p:sp>
      <p:grpSp>
        <p:nvGrpSpPr>
          <p:cNvPr id="15" name="object 15"/>
          <p:cNvGrpSpPr/>
          <p:nvPr/>
        </p:nvGrpSpPr>
        <p:grpSpPr>
          <a:xfrm>
            <a:off x="1028446" y="3326891"/>
            <a:ext cx="10293350" cy="1176655"/>
            <a:chOff x="1028446" y="3326891"/>
            <a:chExt cx="10293350" cy="1176655"/>
          </a:xfrm>
        </p:grpSpPr>
        <p:sp>
          <p:nvSpPr>
            <p:cNvPr id="16" name="object 16"/>
            <p:cNvSpPr/>
            <p:nvPr/>
          </p:nvSpPr>
          <p:spPr>
            <a:xfrm>
              <a:off x="10575798" y="3345941"/>
              <a:ext cx="727075" cy="1138555"/>
            </a:xfrm>
            <a:custGeom>
              <a:avLst/>
              <a:gdLst/>
              <a:ahLst/>
              <a:cxnLst/>
              <a:rect l="l" t="t" r="r" b="b"/>
              <a:pathLst>
                <a:path w="727075" h="1138554">
                  <a:moveTo>
                    <a:pt x="0" y="1138428"/>
                  </a:moveTo>
                  <a:lnTo>
                    <a:pt x="726948" y="1138428"/>
                  </a:lnTo>
                  <a:lnTo>
                    <a:pt x="726948" y="0"/>
                  </a:lnTo>
                  <a:lnTo>
                    <a:pt x="0" y="0"/>
                  </a:lnTo>
                  <a:lnTo>
                    <a:pt x="0" y="1138428"/>
                  </a:lnTo>
                  <a:close/>
                </a:path>
              </a:pathLst>
            </a:custGeom>
            <a:ln w="38100">
              <a:solidFill>
                <a:srgbClr val="2E528F"/>
              </a:solidFill>
            </a:ln>
          </p:spPr>
          <p:txBody>
            <a:bodyPr wrap="square" lIns="0" tIns="0" rIns="0" bIns="0" rtlCol="0"/>
            <a:lstStyle/>
            <a:p>
              <a:endParaRPr/>
            </a:p>
          </p:txBody>
        </p:sp>
        <p:sp>
          <p:nvSpPr>
            <p:cNvPr id="17" name="object 17"/>
            <p:cNvSpPr/>
            <p:nvPr/>
          </p:nvSpPr>
          <p:spPr>
            <a:xfrm>
              <a:off x="1034796" y="3517391"/>
              <a:ext cx="1033780" cy="512445"/>
            </a:xfrm>
            <a:custGeom>
              <a:avLst/>
              <a:gdLst/>
              <a:ahLst/>
              <a:cxnLst/>
              <a:rect l="l" t="t" r="r" b="b"/>
              <a:pathLst>
                <a:path w="1033780" h="512445">
                  <a:moveTo>
                    <a:pt x="1033272" y="0"/>
                  </a:moveTo>
                  <a:lnTo>
                    <a:pt x="0" y="0"/>
                  </a:lnTo>
                  <a:lnTo>
                    <a:pt x="0" y="512064"/>
                  </a:lnTo>
                  <a:lnTo>
                    <a:pt x="1033272" y="512064"/>
                  </a:lnTo>
                  <a:lnTo>
                    <a:pt x="1033272" y="0"/>
                  </a:lnTo>
                  <a:close/>
                </a:path>
              </a:pathLst>
            </a:custGeom>
            <a:solidFill>
              <a:srgbClr val="4471C4"/>
            </a:solidFill>
          </p:spPr>
          <p:txBody>
            <a:bodyPr wrap="square" lIns="0" tIns="0" rIns="0" bIns="0" rtlCol="0"/>
            <a:lstStyle/>
            <a:p>
              <a:endParaRPr/>
            </a:p>
          </p:txBody>
        </p:sp>
        <p:sp>
          <p:nvSpPr>
            <p:cNvPr id="18" name="object 18"/>
            <p:cNvSpPr/>
            <p:nvPr/>
          </p:nvSpPr>
          <p:spPr>
            <a:xfrm>
              <a:off x="1034796" y="3517391"/>
              <a:ext cx="1033780" cy="512445"/>
            </a:xfrm>
            <a:custGeom>
              <a:avLst/>
              <a:gdLst/>
              <a:ahLst/>
              <a:cxnLst/>
              <a:rect l="l" t="t" r="r" b="b"/>
              <a:pathLst>
                <a:path w="1033780" h="512445">
                  <a:moveTo>
                    <a:pt x="0" y="512064"/>
                  </a:moveTo>
                  <a:lnTo>
                    <a:pt x="1033272" y="512064"/>
                  </a:lnTo>
                  <a:lnTo>
                    <a:pt x="1033272" y="0"/>
                  </a:lnTo>
                  <a:lnTo>
                    <a:pt x="0" y="0"/>
                  </a:lnTo>
                  <a:lnTo>
                    <a:pt x="0" y="512064"/>
                  </a:lnTo>
                  <a:close/>
                </a:path>
              </a:pathLst>
            </a:custGeom>
            <a:ln w="12699">
              <a:solidFill>
                <a:srgbClr val="2E528F"/>
              </a:solidFill>
            </a:ln>
          </p:spPr>
          <p:txBody>
            <a:bodyPr wrap="square" lIns="0" tIns="0" rIns="0" bIns="0" rtlCol="0"/>
            <a:lstStyle/>
            <a:p>
              <a:endParaRPr/>
            </a:p>
          </p:txBody>
        </p:sp>
      </p:grpSp>
      <p:sp>
        <p:nvSpPr>
          <p:cNvPr id="19" name="object 19"/>
          <p:cNvSpPr txBox="1"/>
          <p:nvPr/>
        </p:nvSpPr>
        <p:spPr>
          <a:xfrm>
            <a:off x="1079093" y="3478148"/>
            <a:ext cx="822325"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Memory </a:t>
            </a:r>
            <a:r>
              <a:rPr sz="1800" spc="-20" dirty="0">
                <a:solidFill>
                  <a:srgbClr val="FFFFFF"/>
                </a:solidFill>
                <a:latin typeface="Calibri"/>
                <a:cs typeface="Calibri"/>
              </a:rPr>
              <a:t>Unit</a:t>
            </a:r>
            <a:endParaRPr sz="1800">
              <a:latin typeface="Calibri"/>
              <a:cs typeface="Calibri"/>
            </a:endParaRPr>
          </a:p>
        </p:txBody>
      </p:sp>
      <p:grpSp>
        <p:nvGrpSpPr>
          <p:cNvPr id="20" name="object 20"/>
          <p:cNvGrpSpPr/>
          <p:nvPr/>
        </p:nvGrpSpPr>
        <p:grpSpPr>
          <a:xfrm>
            <a:off x="530351" y="1836420"/>
            <a:ext cx="2042160" cy="3641090"/>
            <a:chOff x="530351" y="1836420"/>
            <a:chExt cx="2042160" cy="3641090"/>
          </a:xfrm>
        </p:grpSpPr>
        <p:sp>
          <p:nvSpPr>
            <p:cNvPr id="21" name="object 21"/>
            <p:cNvSpPr/>
            <p:nvPr/>
          </p:nvSpPr>
          <p:spPr>
            <a:xfrm>
              <a:off x="549401" y="1855470"/>
              <a:ext cx="2004060" cy="3602990"/>
            </a:xfrm>
            <a:custGeom>
              <a:avLst/>
              <a:gdLst/>
              <a:ahLst/>
              <a:cxnLst/>
              <a:rect l="l" t="t" r="r" b="b"/>
              <a:pathLst>
                <a:path w="2004060" h="3602990">
                  <a:moveTo>
                    <a:pt x="0" y="3602735"/>
                  </a:moveTo>
                  <a:lnTo>
                    <a:pt x="2004060" y="3602735"/>
                  </a:lnTo>
                  <a:lnTo>
                    <a:pt x="2004060" y="0"/>
                  </a:lnTo>
                  <a:lnTo>
                    <a:pt x="0" y="0"/>
                  </a:lnTo>
                  <a:lnTo>
                    <a:pt x="0" y="3602735"/>
                  </a:lnTo>
                  <a:close/>
                </a:path>
              </a:pathLst>
            </a:custGeom>
            <a:ln w="38100">
              <a:solidFill>
                <a:srgbClr val="2E528F"/>
              </a:solidFill>
            </a:ln>
          </p:spPr>
          <p:txBody>
            <a:bodyPr wrap="square" lIns="0" tIns="0" rIns="0" bIns="0" rtlCol="0"/>
            <a:lstStyle/>
            <a:p>
              <a:endParaRPr/>
            </a:p>
          </p:txBody>
        </p:sp>
        <p:sp>
          <p:nvSpPr>
            <p:cNvPr id="22" name="object 22"/>
            <p:cNvSpPr/>
            <p:nvPr/>
          </p:nvSpPr>
          <p:spPr>
            <a:xfrm>
              <a:off x="2084831" y="3744468"/>
              <a:ext cx="367030" cy="76200"/>
            </a:xfrm>
            <a:custGeom>
              <a:avLst/>
              <a:gdLst/>
              <a:ahLst/>
              <a:cxnLst/>
              <a:rect l="l" t="t" r="r" b="b"/>
              <a:pathLst>
                <a:path w="367030" h="76200">
                  <a:moveTo>
                    <a:pt x="290830" y="0"/>
                  </a:moveTo>
                  <a:lnTo>
                    <a:pt x="290830" y="76199"/>
                  </a:lnTo>
                  <a:lnTo>
                    <a:pt x="354330" y="44449"/>
                  </a:lnTo>
                  <a:lnTo>
                    <a:pt x="303530" y="44449"/>
                  </a:lnTo>
                  <a:lnTo>
                    <a:pt x="303530" y="31749"/>
                  </a:lnTo>
                  <a:lnTo>
                    <a:pt x="354330" y="31749"/>
                  </a:lnTo>
                  <a:lnTo>
                    <a:pt x="290830" y="0"/>
                  </a:lnTo>
                  <a:close/>
                </a:path>
                <a:path w="367030" h="76200">
                  <a:moveTo>
                    <a:pt x="290830" y="31749"/>
                  </a:moveTo>
                  <a:lnTo>
                    <a:pt x="0" y="31749"/>
                  </a:lnTo>
                  <a:lnTo>
                    <a:pt x="0" y="44449"/>
                  </a:lnTo>
                  <a:lnTo>
                    <a:pt x="290830" y="44449"/>
                  </a:lnTo>
                  <a:lnTo>
                    <a:pt x="290830" y="31749"/>
                  </a:lnTo>
                  <a:close/>
                </a:path>
                <a:path w="367030" h="76200">
                  <a:moveTo>
                    <a:pt x="354330" y="31749"/>
                  </a:moveTo>
                  <a:lnTo>
                    <a:pt x="303530" y="31749"/>
                  </a:lnTo>
                  <a:lnTo>
                    <a:pt x="303530" y="44449"/>
                  </a:lnTo>
                  <a:lnTo>
                    <a:pt x="354330" y="44449"/>
                  </a:lnTo>
                  <a:lnTo>
                    <a:pt x="367030" y="38099"/>
                  </a:lnTo>
                  <a:lnTo>
                    <a:pt x="354330" y="31749"/>
                  </a:lnTo>
                  <a:close/>
                </a:path>
              </a:pathLst>
            </a:custGeom>
            <a:solidFill>
              <a:srgbClr val="4471C4"/>
            </a:solidFill>
          </p:spPr>
          <p:txBody>
            <a:bodyPr wrap="square" lIns="0" tIns="0" rIns="0" bIns="0" rtlCol="0"/>
            <a:lstStyle/>
            <a:p>
              <a:endParaRPr/>
            </a:p>
          </p:txBody>
        </p:sp>
      </p:grpSp>
      <p:sp>
        <p:nvSpPr>
          <p:cNvPr id="23" name="object 23"/>
          <p:cNvSpPr txBox="1"/>
          <p:nvPr/>
        </p:nvSpPr>
        <p:spPr>
          <a:xfrm>
            <a:off x="2083054" y="3372992"/>
            <a:ext cx="436880" cy="391160"/>
          </a:xfrm>
          <a:prstGeom prst="rect">
            <a:avLst/>
          </a:prstGeom>
        </p:spPr>
        <p:txBody>
          <a:bodyPr vert="horz" wrap="square" lIns="0" tIns="12700" rIns="0" bIns="0" rtlCol="0">
            <a:spAutoFit/>
          </a:bodyPr>
          <a:lstStyle/>
          <a:p>
            <a:pPr marL="12700" marR="5080">
              <a:lnSpc>
                <a:spcPct val="100000"/>
              </a:lnSpc>
              <a:spcBef>
                <a:spcPts val="100"/>
              </a:spcBef>
            </a:pPr>
            <a:r>
              <a:rPr sz="1200" b="1" spc="-20" dirty="0">
                <a:latin typeface="Calibri"/>
                <a:cs typeface="Calibri"/>
              </a:rPr>
              <a:t>Read </a:t>
            </a:r>
            <a:r>
              <a:rPr sz="1200" b="1" dirty="0">
                <a:latin typeface="Calibri"/>
                <a:cs typeface="Calibri"/>
              </a:rPr>
              <a:t>Data</a:t>
            </a:r>
            <a:r>
              <a:rPr sz="1200" b="1" spc="-35" dirty="0">
                <a:latin typeface="Calibri"/>
                <a:cs typeface="Calibri"/>
              </a:rPr>
              <a:t> </a:t>
            </a:r>
            <a:r>
              <a:rPr sz="1200" b="1" spc="-50" dirty="0">
                <a:latin typeface="Calibri"/>
                <a:cs typeface="Calibri"/>
              </a:rPr>
              <a:t>C</a:t>
            </a:r>
            <a:endParaRPr sz="1200">
              <a:latin typeface="Calibri"/>
              <a:cs typeface="Calibri"/>
            </a:endParaRPr>
          </a:p>
        </p:txBody>
      </p:sp>
      <p:sp>
        <p:nvSpPr>
          <p:cNvPr id="24" name="object 24"/>
          <p:cNvSpPr txBox="1"/>
          <p:nvPr/>
        </p:nvSpPr>
        <p:spPr>
          <a:xfrm>
            <a:off x="604215" y="3499866"/>
            <a:ext cx="398145" cy="757555"/>
          </a:xfrm>
          <a:prstGeom prst="rect">
            <a:avLst/>
          </a:prstGeom>
        </p:spPr>
        <p:txBody>
          <a:bodyPr vert="horz" wrap="square" lIns="0" tIns="12700" rIns="0" bIns="0" rtlCol="0">
            <a:spAutoFit/>
          </a:bodyPr>
          <a:lstStyle/>
          <a:p>
            <a:pPr marL="12700" marR="5080">
              <a:lnSpc>
                <a:spcPct val="100000"/>
              </a:lnSpc>
              <a:spcBef>
                <a:spcPts val="100"/>
              </a:spcBef>
            </a:pPr>
            <a:r>
              <a:rPr sz="1200" spc="-10" dirty="0">
                <a:latin typeface="Calibri"/>
                <a:cs typeface="Calibri"/>
              </a:rPr>
              <a:t>Cont. Sigs.: </a:t>
            </a:r>
            <a:r>
              <a:rPr sz="1200" spc="-25" dirty="0">
                <a:latin typeface="Calibri"/>
                <a:cs typeface="Calibri"/>
              </a:rPr>
              <a:t>Op. </a:t>
            </a:r>
            <a:r>
              <a:rPr sz="1200" spc="-10" dirty="0">
                <a:latin typeface="Calibri"/>
                <a:cs typeface="Calibri"/>
              </a:rPr>
              <a:t>Select</a:t>
            </a:r>
            <a:endParaRPr sz="1200">
              <a:latin typeface="Calibri"/>
              <a:cs typeface="Calibri"/>
            </a:endParaRPr>
          </a:p>
        </p:txBody>
      </p:sp>
      <p:sp>
        <p:nvSpPr>
          <p:cNvPr id="25" name="object 25"/>
          <p:cNvSpPr txBox="1"/>
          <p:nvPr/>
        </p:nvSpPr>
        <p:spPr>
          <a:xfrm>
            <a:off x="604215" y="4231640"/>
            <a:ext cx="44577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alibri"/>
                <a:cs typeface="Calibri"/>
              </a:rPr>
              <a:t>[Ld/St]</a:t>
            </a:r>
            <a:endParaRPr sz="1200">
              <a:latin typeface="Calibri"/>
              <a:cs typeface="Calibri"/>
            </a:endParaRPr>
          </a:p>
        </p:txBody>
      </p:sp>
      <p:sp>
        <p:nvSpPr>
          <p:cNvPr id="26" name="object 26"/>
          <p:cNvSpPr txBox="1"/>
          <p:nvPr/>
        </p:nvSpPr>
        <p:spPr>
          <a:xfrm>
            <a:off x="582879" y="5174437"/>
            <a:ext cx="840740" cy="300355"/>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Memory</a:t>
            </a:r>
            <a:endParaRPr sz="1800">
              <a:latin typeface="Calibri"/>
              <a:cs typeface="Calibri"/>
            </a:endParaRPr>
          </a:p>
        </p:txBody>
      </p:sp>
      <p:sp>
        <p:nvSpPr>
          <p:cNvPr id="27" name="object 27"/>
          <p:cNvSpPr txBox="1"/>
          <p:nvPr/>
        </p:nvSpPr>
        <p:spPr>
          <a:xfrm>
            <a:off x="1036624" y="3148583"/>
            <a:ext cx="307975" cy="152400"/>
          </a:xfrm>
          <a:prstGeom prst="rect">
            <a:avLst/>
          </a:prstGeom>
        </p:spPr>
        <p:txBody>
          <a:bodyPr vert="horz" wrap="square" lIns="0" tIns="0" rIns="0" bIns="0" rtlCol="0">
            <a:spAutoFit/>
          </a:bodyPr>
          <a:lstStyle/>
          <a:p>
            <a:pPr>
              <a:lnSpc>
                <a:spcPts val="1140"/>
              </a:lnSpc>
            </a:pPr>
            <a:r>
              <a:rPr sz="1200" spc="-25" dirty="0">
                <a:solidFill>
                  <a:srgbClr val="FFFFFF"/>
                </a:solidFill>
                <a:latin typeface="Calibri"/>
                <a:cs typeface="Calibri"/>
              </a:rPr>
              <a:t>MUX</a:t>
            </a:r>
            <a:endParaRPr sz="1200">
              <a:latin typeface="Calibri"/>
              <a:cs typeface="Calibri"/>
            </a:endParaRPr>
          </a:p>
        </p:txBody>
      </p:sp>
      <p:grpSp>
        <p:nvGrpSpPr>
          <p:cNvPr id="28" name="object 28"/>
          <p:cNvGrpSpPr/>
          <p:nvPr/>
        </p:nvGrpSpPr>
        <p:grpSpPr>
          <a:xfrm>
            <a:off x="930528" y="2497708"/>
            <a:ext cx="424815" cy="1036955"/>
            <a:chOff x="930528" y="2497708"/>
            <a:chExt cx="424815" cy="1036955"/>
          </a:xfrm>
        </p:grpSpPr>
        <p:sp>
          <p:nvSpPr>
            <p:cNvPr id="29" name="object 29"/>
            <p:cNvSpPr/>
            <p:nvPr/>
          </p:nvSpPr>
          <p:spPr>
            <a:xfrm>
              <a:off x="930529" y="2497708"/>
              <a:ext cx="424815" cy="576580"/>
            </a:xfrm>
            <a:custGeom>
              <a:avLst/>
              <a:gdLst/>
              <a:ahLst/>
              <a:cxnLst/>
              <a:rect l="l" t="t" r="r" b="b"/>
              <a:pathLst>
                <a:path w="424815" h="576580">
                  <a:moveTo>
                    <a:pt x="76187" y="499745"/>
                  </a:moveTo>
                  <a:lnTo>
                    <a:pt x="44437" y="500075"/>
                  </a:lnTo>
                  <a:lnTo>
                    <a:pt x="38989" y="6096"/>
                  </a:lnTo>
                  <a:lnTo>
                    <a:pt x="26289" y="6350"/>
                  </a:lnTo>
                  <a:lnTo>
                    <a:pt x="31724" y="500202"/>
                  </a:lnTo>
                  <a:lnTo>
                    <a:pt x="0" y="500507"/>
                  </a:lnTo>
                  <a:lnTo>
                    <a:pt x="38938" y="576326"/>
                  </a:lnTo>
                  <a:lnTo>
                    <a:pt x="69761" y="512953"/>
                  </a:lnTo>
                  <a:lnTo>
                    <a:pt x="76187" y="499745"/>
                  </a:lnTo>
                  <a:close/>
                </a:path>
                <a:path w="424815" h="576580">
                  <a:moveTo>
                    <a:pt x="260591" y="493649"/>
                  </a:moveTo>
                  <a:lnTo>
                    <a:pt x="228841" y="493979"/>
                  </a:lnTo>
                  <a:lnTo>
                    <a:pt x="223393" y="0"/>
                  </a:lnTo>
                  <a:lnTo>
                    <a:pt x="210693" y="254"/>
                  </a:lnTo>
                  <a:lnTo>
                    <a:pt x="216128" y="494106"/>
                  </a:lnTo>
                  <a:lnTo>
                    <a:pt x="184404" y="494411"/>
                  </a:lnTo>
                  <a:lnTo>
                    <a:pt x="223342" y="570230"/>
                  </a:lnTo>
                  <a:lnTo>
                    <a:pt x="254165" y="506857"/>
                  </a:lnTo>
                  <a:lnTo>
                    <a:pt x="260426" y="493979"/>
                  </a:lnTo>
                  <a:lnTo>
                    <a:pt x="260591" y="493649"/>
                  </a:lnTo>
                  <a:close/>
                </a:path>
                <a:path w="424815" h="576580">
                  <a:moveTo>
                    <a:pt x="424307" y="493268"/>
                  </a:moveTo>
                  <a:lnTo>
                    <a:pt x="392557" y="493268"/>
                  </a:lnTo>
                  <a:lnTo>
                    <a:pt x="392557" y="126619"/>
                  </a:lnTo>
                  <a:lnTo>
                    <a:pt x="379857" y="126619"/>
                  </a:lnTo>
                  <a:lnTo>
                    <a:pt x="379857" y="493268"/>
                  </a:lnTo>
                  <a:lnTo>
                    <a:pt x="348107" y="493268"/>
                  </a:lnTo>
                  <a:lnTo>
                    <a:pt x="386207" y="569468"/>
                  </a:lnTo>
                  <a:lnTo>
                    <a:pt x="417957" y="505968"/>
                  </a:lnTo>
                  <a:lnTo>
                    <a:pt x="424307" y="493268"/>
                  </a:lnTo>
                  <a:close/>
                </a:path>
              </a:pathLst>
            </a:custGeom>
            <a:solidFill>
              <a:srgbClr val="4471C4"/>
            </a:solidFill>
          </p:spPr>
          <p:txBody>
            <a:bodyPr wrap="square" lIns="0" tIns="0" rIns="0" bIns="0" rtlCol="0"/>
            <a:lstStyle/>
            <a:p>
              <a:endParaRPr/>
            </a:p>
          </p:txBody>
        </p:sp>
        <p:pic>
          <p:nvPicPr>
            <p:cNvPr id="30" name="object 30"/>
            <p:cNvPicPr/>
            <p:nvPr/>
          </p:nvPicPr>
          <p:blipFill>
            <a:blip r:embed="rId2" cstate="print"/>
            <a:stretch>
              <a:fillRect/>
            </a:stretch>
          </p:blipFill>
          <p:spPr>
            <a:xfrm>
              <a:off x="1201305" y="3312159"/>
              <a:ext cx="75298" cy="222503"/>
            </a:xfrm>
            <a:prstGeom prst="rect">
              <a:avLst/>
            </a:prstGeom>
          </p:spPr>
        </p:pic>
        <p:sp>
          <p:nvSpPr>
            <p:cNvPr id="31" name="object 31"/>
            <p:cNvSpPr/>
            <p:nvPr/>
          </p:nvSpPr>
          <p:spPr>
            <a:xfrm>
              <a:off x="1223771" y="2645663"/>
              <a:ext cx="94615" cy="119380"/>
            </a:xfrm>
            <a:custGeom>
              <a:avLst/>
              <a:gdLst/>
              <a:ahLst/>
              <a:cxnLst/>
              <a:rect l="l" t="t" r="r" b="b"/>
              <a:pathLst>
                <a:path w="94615" h="119380">
                  <a:moveTo>
                    <a:pt x="94487" y="0"/>
                  </a:moveTo>
                  <a:lnTo>
                    <a:pt x="0" y="0"/>
                  </a:lnTo>
                  <a:lnTo>
                    <a:pt x="0" y="118872"/>
                  </a:lnTo>
                  <a:lnTo>
                    <a:pt x="94487" y="118872"/>
                  </a:lnTo>
                  <a:lnTo>
                    <a:pt x="94487" y="0"/>
                  </a:lnTo>
                  <a:close/>
                </a:path>
              </a:pathLst>
            </a:custGeom>
            <a:solidFill>
              <a:srgbClr val="FFFFFF"/>
            </a:solidFill>
          </p:spPr>
          <p:txBody>
            <a:bodyPr wrap="square" lIns="0" tIns="0" rIns="0" bIns="0" rtlCol="0"/>
            <a:lstStyle/>
            <a:p>
              <a:endParaRPr/>
            </a:p>
          </p:txBody>
        </p:sp>
        <p:sp>
          <p:nvSpPr>
            <p:cNvPr id="32" name="object 32"/>
            <p:cNvSpPr/>
            <p:nvPr/>
          </p:nvSpPr>
          <p:spPr>
            <a:xfrm>
              <a:off x="1223771" y="2645663"/>
              <a:ext cx="94615" cy="119380"/>
            </a:xfrm>
            <a:custGeom>
              <a:avLst/>
              <a:gdLst/>
              <a:ahLst/>
              <a:cxnLst/>
              <a:rect l="l" t="t" r="r" b="b"/>
              <a:pathLst>
                <a:path w="94615" h="119380">
                  <a:moveTo>
                    <a:pt x="0" y="118872"/>
                  </a:moveTo>
                  <a:lnTo>
                    <a:pt x="94487" y="118872"/>
                  </a:lnTo>
                  <a:lnTo>
                    <a:pt x="94487" y="0"/>
                  </a:lnTo>
                  <a:lnTo>
                    <a:pt x="0" y="0"/>
                  </a:lnTo>
                  <a:lnTo>
                    <a:pt x="0" y="118872"/>
                  </a:lnTo>
                  <a:close/>
                </a:path>
              </a:pathLst>
            </a:custGeom>
            <a:ln w="12700">
              <a:solidFill>
                <a:srgbClr val="FFFFFF"/>
              </a:solidFill>
            </a:ln>
          </p:spPr>
          <p:txBody>
            <a:bodyPr wrap="square" lIns="0" tIns="0" rIns="0" bIns="0" rtlCol="0"/>
            <a:lstStyle/>
            <a:p>
              <a:endParaRPr/>
            </a:p>
          </p:txBody>
        </p:sp>
      </p:grpSp>
      <p:sp>
        <p:nvSpPr>
          <p:cNvPr id="33" name="object 33"/>
          <p:cNvSpPr txBox="1"/>
          <p:nvPr/>
        </p:nvSpPr>
        <p:spPr>
          <a:xfrm>
            <a:off x="998982" y="3072383"/>
            <a:ext cx="436880" cy="254635"/>
          </a:xfrm>
          <a:prstGeom prst="rect">
            <a:avLst/>
          </a:prstGeom>
          <a:solidFill>
            <a:srgbClr val="4471C4"/>
          </a:solidFill>
          <a:ln w="12700">
            <a:solidFill>
              <a:srgbClr val="2E528F"/>
            </a:solidFill>
          </a:ln>
        </p:spPr>
        <p:txBody>
          <a:bodyPr vert="horz" wrap="square" lIns="0" tIns="38100" rIns="0" bIns="0" rtlCol="0">
            <a:spAutoFit/>
          </a:bodyPr>
          <a:lstStyle/>
          <a:p>
            <a:pPr marL="36830">
              <a:lnSpc>
                <a:spcPct val="100000"/>
              </a:lnSpc>
              <a:spcBef>
                <a:spcPts val="300"/>
              </a:spcBef>
            </a:pPr>
            <a:r>
              <a:rPr sz="1200" spc="-25" dirty="0">
                <a:solidFill>
                  <a:srgbClr val="FFFFFF"/>
                </a:solidFill>
                <a:latin typeface="Calibri"/>
                <a:cs typeface="Calibri"/>
              </a:rPr>
              <a:t>MUX</a:t>
            </a:r>
            <a:endParaRPr sz="1200">
              <a:latin typeface="Calibri"/>
              <a:cs typeface="Calibri"/>
            </a:endParaRPr>
          </a:p>
        </p:txBody>
      </p:sp>
      <p:sp>
        <p:nvSpPr>
          <p:cNvPr id="34" name="object 34"/>
          <p:cNvSpPr/>
          <p:nvPr/>
        </p:nvSpPr>
        <p:spPr>
          <a:xfrm>
            <a:off x="929005" y="2497708"/>
            <a:ext cx="262255" cy="576580"/>
          </a:xfrm>
          <a:custGeom>
            <a:avLst/>
            <a:gdLst/>
            <a:ahLst/>
            <a:cxnLst/>
            <a:rect l="l" t="t" r="r" b="b"/>
            <a:pathLst>
              <a:path w="262255" h="576580">
                <a:moveTo>
                  <a:pt x="76187" y="499745"/>
                </a:moveTo>
                <a:lnTo>
                  <a:pt x="44437" y="500075"/>
                </a:lnTo>
                <a:lnTo>
                  <a:pt x="38989" y="6096"/>
                </a:lnTo>
                <a:lnTo>
                  <a:pt x="26289" y="6350"/>
                </a:lnTo>
                <a:lnTo>
                  <a:pt x="31724" y="500202"/>
                </a:lnTo>
                <a:lnTo>
                  <a:pt x="0" y="500507"/>
                </a:lnTo>
                <a:lnTo>
                  <a:pt x="38938" y="576326"/>
                </a:lnTo>
                <a:lnTo>
                  <a:pt x="69761" y="512953"/>
                </a:lnTo>
                <a:lnTo>
                  <a:pt x="76187" y="499745"/>
                </a:lnTo>
                <a:close/>
              </a:path>
              <a:path w="262255" h="576580">
                <a:moveTo>
                  <a:pt x="262115" y="493649"/>
                </a:moveTo>
                <a:lnTo>
                  <a:pt x="230365" y="493979"/>
                </a:lnTo>
                <a:lnTo>
                  <a:pt x="224917" y="0"/>
                </a:lnTo>
                <a:lnTo>
                  <a:pt x="212217" y="254"/>
                </a:lnTo>
                <a:lnTo>
                  <a:pt x="217652" y="494106"/>
                </a:lnTo>
                <a:lnTo>
                  <a:pt x="185928" y="494411"/>
                </a:lnTo>
                <a:lnTo>
                  <a:pt x="224866" y="570230"/>
                </a:lnTo>
                <a:lnTo>
                  <a:pt x="255689" y="506857"/>
                </a:lnTo>
                <a:lnTo>
                  <a:pt x="261950" y="493979"/>
                </a:lnTo>
                <a:lnTo>
                  <a:pt x="262115" y="493649"/>
                </a:lnTo>
                <a:close/>
              </a:path>
            </a:pathLst>
          </a:custGeom>
          <a:solidFill>
            <a:srgbClr val="4471C4"/>
          </a:solidFill>
        </p:spPr>
        <p:txBody>
          <a:bodyPr wrap="square" lIns="0" tIns="0" rIns="0" bIns="0" rtlCol="0"/>
          <a:lstStyle/>
          <a:p>
            <a:endParaRPr/>
          </a:p>
        </p:txBody>
      </p:sp>
      <p:sp>
        <p:nvSpPr>
          <p:cNvPr id="35" name="object 35"/>
          <p:cNvSpPr txBox="1"/>
          <p:nvPr/>
        </p:nvSpPr>
        <p:spPr>
          <a:xfrm>
            <a:off x="828243" y="1935761"/>
            <a:ext cx="542290" cy="1099185"/>
          </a:xfrm>
          <a:prstGeom prst="rect">
            <a:avLst/>
          </a:prstGeom>
        </p:spPr>
        <p:txBody>
          <a:bodyPr vert="vert270" wrap="square" lIns="0" tIns="0" rIns="0" bIns="0" rtlCol="0">
            <a:spAutoFit/>
          </a:bodyPr>
          <a:lstStyle/>
          <a:p>
            <a:pPr marL="12700">
              <a:lnSpc>
                <a:spcPts val="1240"/>
              </a:lnSpc>
            </a:pPr>
            <a:r>
              <a:rPr sz="1200" b="1" dirty="0">
                <a:latin typeface="Calibri"/>
                <a:cs typeface="Calibri"/>
              </a:rPr>
              <a:t>WB/Mem</a:t>
            </a:r>
            <a:r>
              <a:rPr sz="1200" b="1" spc="-15" dirty="0">
                <a:latin typeface="Calibri"/>
                <a:cs typeface="Calibri"/>
              </a:rPr>
              <a:t> </a:t>
            </a:r>
            <a:r>
              <a:rPr sz="1200" b="1" spc="-25" dirty="0">
                <a:latin typeface="Calibri"/>
                <a:cs typeface="Calibri"/>
              </a:rPr>
              <a:t>Fwd</a:t>
            </a:r>
            <a:endParaRPr sz="1200">
              <a:latin typeface="Calibri"/>
              <a:cs typeface="Calibri"/>
            </a:endParaRPr>
          </a:p>
          <a:p>
            <a:pPr marL="56515" marR="5080" indent="-1905">
              <a:lnSpc>
                <a:spcPts val="1430"/>
              </a:lnSpc>
              <a:spcBef>
                <a:spcPts val="55"/>
              </a:spcBef>
            </a:pPr>
            <a:r>
              <a:rPr sz="1200" b="1" dirty="0">
                <a:latin typeface="Calibri"/>
                <a:cs typeface="Calibri"/>
              </a:rPr>
              <a:t>Mem/Mem</a:t>
            </a:r>
            <a:r>
              <a:rPr sz="1200" b="1" spc="-10" dirty="0">
                <a:latin typeface="Calibri"/>
                <a:cs typeface="Calibri"/>
              </a:rPr>
              <a:t> </a:t>
            </a:r>
            <a:r>
              <a:rPr sz="1200" b="1" spc="-25" dirty="0">
                <a:latin typeface="Calibri"/>
                <a:cs typeface="Calibri"/>
              </a:rPr>
              <a:t>Fwd </a:t>
            </a:r>
            <a:r>
              <a:rPr sz="1200" b="1" dirty="0">
                <a:latin typeface="Calibri"/>
                <a:cs typeface="Calibri"/>
              </a:rPr>
              <a:t>Addr</a:t>
            </a:r>
            <a:r>
              <a:rPr sz="1200" b="1" spc="-15" dirty="0">
                <a:latin typeface="Calibri"/>
                <a:cs typeface="Calibri"/>
              </a:rPr>
              <a:t> </a:t>
            </a:r>
            <a:r>
              <a:rPr sz="1200" b="1" dirty="0">
                <a:latin typeface="Calibri"/>
                <a:cs typeface="Calibri"/>
              </a:rPr>
              <a:t>Reg </a:t>
            </a:r>
            <a:r>
              <a:rPr sz="1200" b="1" spc="-50" dirty="0">
                <a:latin typeface="Calibri"/>
                <a:cs typeface="Calibri"/>
              </a:rPr>
              <a:t>A</a:t>
            </a:r>
            <a:endParaRPr sz="1200">
              <a:latin typeface="Calibri"/>
              <a:cs typeface="Calibri"/>
            </a:endParaRPr>
          </a:p>
        </p:txBody>
      </p:sp>
      <p:grpSp>
        <p:nvGrpSpPr>
          <p:cNvPr id="36" name="object 36"/>
          <p:cNvGrpSpPr/>
          <p:nvPr/>
        </p:nvGrpSpPr>
        <p:grpSpPr>
          <a:xfrm>
            <a:off x="1201305" y="2624327"/>
            <a:ext cx="962025" cy="910590"/>
            <a:chOff x="1201305" y="2624327"/>
            <a:chExt cx="962025" cy="910590"/>
          </a:xfrm>
        </p:grpSpPr>
        <p:sp>
          <p:nvSpPr>
            <p:cNvPr id="37" name="object 37"/>
            <p:cNvSpPr/>
            <p:nvPr/>
          </p:nvSpPr>
          <p:spPr>
            <a:xfrm>
              <a:off x="1278636" y="2624327"/>
              <a:ext cx="76200" cy="443230"/>
            </a:xfrm>
            <a:custGeom>
              <a:avLst/>
              <a:gdLst/>
              <a:ahLst/>
              <a:cxnLst/>
              <a:rect l="l" t="t" r="r" b="b"/>
              <a:pathLst>
                <a:path w="76200" h="443230">
                  <a:moveTo>
                    <a:pt x="31750" y="366649"/>
                  </a:moveTo>
                  <a:lnTo>
                    <a:pt x="0" y="366649"/>
                  </a:lnTo>
                  <a:lnTo>
                    <a:pt x="38100" y="442849"/>
                  </a:lnTo>
                  <a:lnTo>
                    <a:pt x="69850" y="379349"/>
                  </a:lnTo>
                  <a:lnTo>
                    <a:pt x="31750" y="379349"/>
                  </a:lnTo>
                  <a:lnTo>
                    <a:pt x="31750" y="366649"/>
                  </a:lnTo>
                  <a:close/>
                </a:path>
                <a:path w="76200" h="443230">
                  <a:moveTo>
                    <a:pt x="44450" y="0"/>
                  </a:moveTo>
                  <a:lnTo>
                    <a:pt x="31750" y="0"/>
                  </a:lnTo>
                  <a:lnTo>
                    <a:pt x="31750" y="379349"/>
                  </a:lnTo>
                  <a:lnTo>
                    <a:pt x="44450" y="379349"/>
                  </a:lnTo>
                  <a:lnTo>
                    <a:pt x="44450" y="0"/>
                  </a:lnTo>
                  <a:close/>
                </a:path>
                <a:path w="76200" h="443230">
                  <a:moveTo>
                    <a:pt x="76200" y="366649"/>
                  </a:moveTo>
                  <a:lnTo>
                    <a:pt x="44450" y="366649"/>
                  </a:lnTo>
                  <a:lnTo>
                    <a:pt x="44450" y="379349"/>
                  </a:lnTo>
                  <a:lnTo>
                    <a:pt x="69850" y="379349"/>
                  </a:lnTo>
                  <a:lnTo>
                    <a:pt x="76200" y="366649"/>
                  </a:lnTo>
                  <a:close/>
                </a:path>
              </a:pathLst>
            </a:custGeom>
            <a:solidFill>
              <a:srgbClr val="4471C4"/>
            </a:solidFill>
          </p:spPr>
          <p:txBody>
            <a:bodyPr wrap="square" lIns="0" tIns="0" rIns="0" bIns="0" rtlCol="0"/>
            <a:lstStyle/>
            <a:p>
              <a:endParaRPr/>
            </a:p>
          </p:txBody>
        </p:sp>
        <p:pic>
          <p:nvPicPr>
            <p:cNvPr id="38" name="object 38"/>
            <p:cNvPicPr/>
            <p:nvPr/>
          </p:nvPicPr>
          <p:blipFill>
            <a:blip r:embed="rId2" cstate="print"/>
            <a:stretch>
              <a:fillRect/>
            </a:stretch>
          </p:blipFill>
          <p:spPr>
            <a:xfrm>
              <a:off x="1201305" y="3312159"/>
              <a:ext cx="75298" cy="222503"/>
            </a:xfrm>
            <a:prstGeom prst="rect">
              <a:avLst/>
            </a:prstGeom>
          </p:spPr>
        </p:pic>
        <p:sp>
          <p:nvSpPr>
            <p:cNvPr id="39" name="object 39"/>
            <p:cNvSpPr/>
            <p:nvPr/>
          </p:nvSpPr>
          <p:spPr>
            <a:xfrm>
              <a:off x="1720596" y="3060191"/>
              <a:ext cx="436245" cy="254635"/>
            </a:xfrm>
            <a:custGeom>
              <a:avLst/>
              <a:gdLst/>
              <a:ahLst/>
              <a:cxnLst/>
              <a:rect l="l" t="t" r="r" b="b"/>
              <a:pathLst>
                <a:path w="436244" h="254635">
                  <a:moveTo>
                    <a:pt x="435863" y="0"/>
                  </a:moveTo>
                  <a:lnTo>
                    <a:pt x="0" y="0"/>
                  </a:lnTo>
                  <a:lnTo>
                    <a:pt x="0" y="254508"/>
                  </a:lnTo>
                  <a:lnTo>
                    <a:pt x="435863" y="254508"/>
                  </a:lnTo>
                  <a:lnTo>
                    <a:pt x="435863" y="0"/>
                  </a:lnTo>
                  <a:close/>
                </a:path>
              </a:pathLst>
            </a:custGeom>
            <a:solidFill>
              <a:srgbClr val="4471C4"/>
            </a:solidFill>
          </p:spPr>
          <p:txBody>
            <a:bodyPr wrap="square" lIns="0" tIns="0" rIns="0" bIns="0" rtlCol="0"/>
            <a:lstStyle/>
            <a:p>
              <a:endParaRPr/>
            </a:p>
          </p:txBody>
        </p:sp>
        <p:sp>
          <p:nvSpPr>
            <p:cNvPr id="40" name="object 40"/>
            <p:cNvSpPr/>
            <p:nvPr/>
          </p:nvSpPr>
          <p:spPr>
            <a:xfrm>
              <a:off x="1720596" y="3060191"/>
              <a:ext cx="436245" cy="254635"/>
            </a:xfrm>
            <a:custGeom>
              <a:avLst/>
              <a:gdLst/>
              <a:ahLst/>
              <a:cxnLst/>
              <a:rect l="l" t="t" r="r" b="b"/>
              <a:pathLst>
                <a:path w="436244" h="254635">
                  <a:moveTo>
                    <a:pt x="0" y="254508"/>
                  </a:moveTo>
                  <a:lnTo>
                    <a:pt x="435863" y="254508"/>
                  </a:lnTo>
                  <a:lnTo>
                    <a:pt x="435863" y="0"/>
                  </a:lnTo>
                  <a:lnTo>
                    <a:pt x="0" y="0"/>
                  </a:lnTo>
                  <a:lnTo>
                    <a:pt x="0" y="254508"/>
                  </a:lnTo>
                  <a:close/>
                </a:path>
              </a:pathLst>
            </a:custGeom>
            <a:ln w="12700">
              <a:solidFill>
                <a:srgbClr val="2E528F"/>
              </a:solidFill>
            </a:ln>
          </p:spPr>
          <p:txBody>
            <a:bodyPr wrap="square" lIns="0" tIns="0" rIns="0" bIns="0" rtlCol="0"/>
            <a:lstStyle/>
            <a:p>
              <a:endParaRPr/>
            </a:p>
          </p:txBody>
        </p:sp>
      </p:grpSp>
      <p:sp>
        <p:nvSpPr>
          <p:cNvPr id="41" name="object 41"/>
          <p:cNvSpPr txBox="1"/>
          <p:nvPr/>
        </p:nvSpPr>
        <p:spPr>
          <a:xfrm>
            <a:off x="1744726" y="3084398"/>
            <a:ext cx="333375"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MUX</a:t>
            </a:r>
            <a:endParaRPr sz="1200">
              <a:latin typeface="Calibri"/>
              <a:cs typeface="Calibri"/>
            </a:endParaRPr>
          </a:p>
        </p:txBody>
      </p:sp>
      <p:grpSp>
        <p:nvGrpSpPr>
          <p:cNvPr id="42" name="object 42"/>
          <p:cNvGrpSpPr/>
          <p:nvPr/>
        </p:nvGrpSpPr>
        <p:grpSpPr>
          <a:xfrm>
            <a:off x="1651380" y="2483992"/>
            <a:ext cx="424815" cy="1038860"/>
            <a:chOff x="1651380" y="2483992"/>
            <a:chExt cx="424815" cy="1038860"/>
          </a:xfrm>
        </p:grpSpPr>
        <p:sp>
          <p:nvSpPr>
            <p:cNvPr id="43" name="object 43"/>
            <p:cNvSpPr/>
            <p:nvPr/>
          </p:nvSpPr>
          <p:spPr>
            <a:xfrm>
              <a:off x="1651381" y="2483992"/>
              <a:ext cx="424815" cy="577850"/>
            </a:xfrm>
            <a:custGeom>
              <a:avLst/>
              <a:gdLst/>
              <a:ahLst/>
              <a:cxnLst/>
              <a:rect l="l" t="t" r="r" b="b"/>
              <a:pathLst>
                <a:path w="424814" h="577850">
                  <a:moveTo>
                    <a:pt x="76200" y="501269"/>
                  </a:moveTo>
                  <a:lnTo>
                    <a:pt x="44437" y="501599"/>
                  </a:lnTo>
                  <a:lnTo>
                    <a:pt x="38989" y="7620"/>
                  </a:lnTo>
                  <a:lnTo>
                    <a:pt x="26289" y="7874"/>
                  </a:lnTo>
                  <a:lnTo>
                    <a:pt x="31724" y="501726"/>
                  </a:lnTo>
                  <a:lnTo>
                    <a:pt x="0" y="502031"/>
                  </a:lnTo>
                  <a:lnTo>
                    <a:pt x="38989" y="577850"/>
                  </a:lnTo>
                  <a:lnTo>
                    <a:pt x="69773" y="514477"/>
                  </a:lnTo>
                  <a:lnTo>
                    <a:pt x="76200" y="501269"/>
                  </a:lnTo>
                  <a:close/>
                </a:path>
                <a:path w="424814" h="577850">
                  <a:moveTo>
                    <a:pt x="260604" y="493649"/>
                  </a:moveTo>
                  <a:lnTo>
                    <a:pt x="228841" y="493979"/>
                  </a:lnTo>
                  <a:lnTo>
                    <a:pt x="223393" y="0"/>
                  </a:lnTo>
                  <a:lnTo>
                    <a:pt x="210693" y="254"/>
                  </a:lnTo>
                  <a:lnTo>
                    <a:pt x="216128" y="494106"/>
                  </a:lnTo>
                  <a:lnTo>
                    <a:pt x="184404" y="494411"/>
                  </a:lnTo>
                  <a:lnTo>
                    <a:pt x="223393" y="570230"/>
                  </a:lnTo>
                  <a:lnTo>
                    <a:pt x="254177" y="506857"/>
                  </a:lnTo>
                  <a:lnTo>
                    <a:pt x="260604" y="493649"/>
                  </a:lnTo>
                  <a:close/>
                </a:path>
                <a:path w="424814" h="577850">
                  <a:moveTo>
                    <a:pt x="424307" y="494792"/>
                  </a:moveTo>
                  <a:lnTo>
                    <a:pt x="392557" y="494792"/>
                  </a:lnTo>
                  <a:lnTo>
                    <a:pt x="392557" y="128143"/>
                  </a:lnTo>
                  <a:lnTo>
                    <a:pt x="379857" y="128143"/>
                  </a:lnTo>
                  <a:lnTo>
                    <a:pt x="379857" y="494792"/>
                  </a:lnTo>
                  <a:lnTo>
                    <a:pt x="348107" y="494792"/>
                  </a:lnTo>
                  <a:lnTo>
                    <a:pt x="386207" y="570992"/>
                  </a:lnTo>
                  <a:lnTo>
                    <a:pt x="417957" y="507492"/>
                  </a:lnTo>
                  <a:lnTo>
                    <a:pt x="424307" y="494792"/>
                  </a:lnTo>
                  <a:close/>
                </a:path>
              </a:pathLst>
            </a:custGeom>
            <a:solidFill>
              <a:srgbClr val="4471C4"/>
            </a:solidFill>
          </p:spPr>
          <p:txBody>
            <a:bodyPr wrap="square" lIns="0" tIns="0" rIns="0" bIns="0" rtlCol="0"/>
            <a:lstStyle/>
            <a:p>
              <a:endParaRPr/>
            </a:p>
          </p:txBody>
        </p:sp>
        <p:pic>
          <p:nvPicPr>
            <p:cNvPr id="44" name="object 44"/>
            <p:cNvPicPr/>
            <p:nvPr/>
          </p:nvPicPr>
          <p:blipFill>
            <a:blip r:embed="rId3" cstate="print"/>
            <a:stretch>
              <a:fillRect/>
            </a:stretch>
          </p:blipFill>
          <p:spPr>
            <a:xfrm>
              <a:off x="1922144" y="3299967"/>
              <a:ext cx="75311" cy="222504"/>
            </a:xfrm>
            <a:prstGeom prst="rect">
              <a:avLst/>
            </a:prstGeom>
          </p:spPr>
        </p:pic>
      </p:grpSp>
      <p:sp>
        <p:nvSpPr>
          <p:cNvPr id="45" name="object 45"/>
          <p:cNvSpPr txBox="1"/>
          <p:nvPr/>
        </p:nvSpPr>
        <p:spPr>
          <a:xfrm>
            <a:off x="1549653" y="1965352"/>
            <a:ext cx="541655" cy="1057275"/>
          </a:xfrm>
          <a:prstGeom prst="rect">
            <a:avLst/>
          </a:prstGeom>
        </p:spPr>
        <p:txBody>
          <a:bodyPr vert="vert270" wrap="square" lIns="0" tIns="0" rIns="0" bIns="0" rtlCol="0">
            <a:spAutoFit/>
          </a:bodyPr>
          <a:lstStyle/>
          <a:p>
            <a:pPr marL="13335">
              <a:lnSpc>
                <a:spcPts val="1160"/>
              </a:lnSpc>
            </a:pPr>
            <a:r>
              <a:rPr sz="1200" b="1" dirty="0">
                <a:latin typeface="Calibri"/>
                <a:cs typeface="Calibri"/>
              </a:rPr>
              <a:t>WB/Mem</a:t>
            </a:r>
            <a:r>
              <a:rPr sz="1200" b="1" spc="-15" dirty="0">
                <a:latin typeface="Calibri"/>
                <a:cs typeface="Calibri"/>
              </a:rPr>
              <a:t> </a:t>
            </a:r>
            <a:r>
              <a:rPr sz="1200" b="1" spc="-25" dirty="0">
                <a:latin typeface="Calibri"/>
                <a:cs typeface="Calibri"/>
              </a:rPr>
              <a:t>Fwd</a:t>
            </a:r>
            <a:endParaRPr sz="1200">
              <a:latin typeface="Calibri"/>
              <a:cs typeface="Calibri"/>
            </a:endParaRPr>
          </a:p>
          <a:p>
            <a:pPr marL="12700">
              <a:lnSpc>
                <a:spcPts val="1360"/>
              </a:lnSpc>
            </a:pPr>
            <a:r>
              <a:rPr sz="1200" b="1" dirty="0">
                <a:latin typeface="Calibri"/>
                <a:cs typeface="Calibri"/>
              </a:rPr>
              <a:t>Mem/Mem</a:t>
            </a:r>
            <a:r>
              <a:rPr sz="1200" b="1" spc="-10" dirty="0">
                <a:latin typeface="Calibri"/>
                <a:cs typeface="Calibri"/>
              </a:rPr>
              <a:t> </a:t>
            </a:r>
            <a:r>
              <a:rPr sz="1200" b="1" spc="-25" dirty="0">
                <a:latin typeface="Calibri"/>
                <a:cs typeface="Calibri"/>
              </a:rPr>
              <a:t>Fwd</a:t>
            </a:r>
            <a:endParaRPr sz="1200">
              <a:latin typeface="Calibri"/>
              <a:cs typeface="Calibri"/>
            </a:endParaRPr>
          </a:p>
          <a:p>
            <a:pPr marL="56515">
              <a:lnSpc>
                <a:spcPct val="100000"/>
              </a:lnSpc>
              <a:spcBef>
                <a:spcPts val="140"/>
              </a:spcBef>
            </a:pPr>
            <a:r>
              <a:rPr sz="1200" b="1" dirty="0">
                <a:latin typeface="Calibri"/>
                <a:cs typeface="Calibri"/>
              </a:rPr>
              <a:t>Data</a:t>
            </a:r>
            <a:r>
              <a:rPr sz="1200" b="1" spc="-35" dirty="0">
                <a:latin typeface="Calibri"/>
                <a:cs typeface="Calibri"/>
              </a:rPr>
              <a:t> </a:t>
            </a:r>
            <a:r>
              <a:rPr sz="1200" b="1" dirty="0">
                <a:latin typeface="Calibri"/>
                <a:cs typeface="Calibri"/>
              </a:rPr>
              <a:t>Reg</a:t>
            </a:r>
            <a:r>
              <a:rPr sz="1200" b="1" spc="-30" dirty="0">
                <a:latin typeface="Calibri"/>
                <a:cs typeface="Calibri"/>
              </a:rPr>
              <a:t> </a:t>
            </a:r>
            <a:r>
              <a:rPr sz="1200" b="1" spc="-50" dirty="0">
                <a:latin typeface="Calibri"/>
                <a:cs typeface="Calibri"/>
              </a:rPr>
              <a:t>B</a:t>
            </a:r>
            <a:endParaRPr sz="1200">
              <a:latin typeface="Calibri"/>
              <a:cs typeface="Calibri"/>
            </a:endParaRPr>
          </a:p>
        </p:txBody>
      </p:sp>
      <p:grpSp>
        <p:nvGrpSpPr>
          <p:cNvPr id="46" name="object 46"/>
          <p:cNvGrpSpPr/>
          <p:nvPr/>
        </p:nvGrpSpPr>
        <p:grpSpPr>
          <a:xfrm>
            <a:off x="4666234" y="3732021"/>
            <a:ext cx="739775" cy="1711960"/>
            <a:chOff x="4666234" y="3732021"/>
            <a:chExt cx="739775" cy="1711960"/>
          </a:xfrm>
        </p:grpSpPr>
        <p:sp>
          <p:nvSpPr>
            <p:cNvPr id="47" name="object 47"/>
            <p:cNvSpPr/>
            <p:nvPr/>
          </p:nvSpPr>
          <p:spPr>
            <a:xfrm>
              <a:off x="4672584" y="3738371"/>
              <a:ext cx="727075" cy="1699260"/>
            </a:xfrm>
            <a:custGeom>
              <a:avLst/>
              <a:gdLst/>
              <a:ahLst/>
              <a:cxnLst/>
              <a:rect l="l" t="t" r="r" b="b"/>
              <a:pathLst>
                <a:path w="727075" h="1699260">
                  <a:moveTo>
                    <a:pt x="726948" y="0"/>
                  </a:moveTo>
                  <a:lnTo>
                    <a:pt x="0" y="0"/>
                  </a:lnTo>
                  <a:lnTo>
                    <a:pt x="0" y="1699259"/>
                  </a:lnTo>
                  <a:lnTo>
                    <a:pt x="726948" y="1699259"/>
                  </a:lnTo>
                  <a:lnTo>
                    <a:pt x="726948" y="0"/>
                  </a:lnTo>
                  <a:close/>
                </a:path>
              </a:pathLst>
            </a:custGeom>
            <a:solidFill>
              <a:srgbClr val="4471C4"/>
            </a:solidFill>
          </p:spPr>
          <p:txBody>
            <a:bodyPr wrap="square" lIns="0" tIns="0" rIns="0" bIns="0" rtlCol="0"/>
            <a:lstStyle/>
            <a:p>
              <a:endParaRPr/>
            </a:p>
          </p:txBody>
        </p:sp>
        <p:sp>
          <p:nvSpPr>
            <p:cNvPr id="48" name="object 48"/>
            <p:cNvSpPr/>
            <p:nvPr/>
          </p:nvSpPr>
          <p:spPr>
            <a:xfrm>
              <a:off x="4672584" y="3738371"/>
              <a:ext cx="727075" cy="1699260"/>
            </a:xfrm>
            <a:custGeom>
              <a:avLst/>
              <a:gdLst/>
              <a:ahLst/>
              <a:cxnLst/>
              <a:rect l="l" t="t" r="r" b="b"/>
              <a:pathLst>
                <a:path w="727075" h="1699260">
                  <a:moveTo>
                    <a:pt x="0" y="1699259"/>
                  </a:moveTo>
                  <a:lnTo>
                    <a:pt x="726948" y="1699259"/>
                  </a:lnTo>
                  <a:lnTo>
                    <a:pt x="726948" y="0"/>
                  </a:lnTo>
                  <a:lnTo>
                    <a:pt x="0" y="0"/>
                  </a:lnTo>
                  <a:lnTo>
                    <a:pt x="0" y="1699259"/>
                  </a:lnTo>
                  <a:close/>
                </a:path>
              </a:pathLst>
            </a:custGeom>
            <a:ln w="12700">
              <a:solidFill>
                <a:srgbClr val="2E528F"/>
              </a:solidFill>
            </a:ln>
          </p:spPr>
          <p:txBody>
            <a:bodyPr wrap="square" lIns="0" tIns="0" rIns="0" bIns="0" rtlCol="0"/>
            <a:lstStyle/>
            <a:p>
              <a:endParaRPr/>
            </a:p>
          </p:txBody>
        </p:sp>
      </p:grpSp>
      <p:sp>
        <p:nvSpPr>
          <p:cNvPr id="49" name="object 49"/>
          <p:cNvSpPr txBox="1"/>
          <p:nvPr/>
        </p:nvSpPr>
        <p:spPr>
          <a:xfrm>
            <a:off x="542036" y="5894933"/>
            <a:ext cx="6907530" cy="757555"/>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Most</a:t>
            </a:r>
            <a:r>
              <a:rPr sz="2400" b="1" spc="-50" dirty="0">
                <a:latin typeface="Calibri"/>
                <a:cs typeface="Calibri"/>
              </a:rPr>
              <a:t> </a:t>
            </a:r>
            <a:r>
              <a:rPr sz="2400" b="1" dirty="0">
                <a:latin typeface="Calibri"/>
                <a:cs typeface="Calibri"/>
              </a:rPr>
              <a:t>important</a:t>
            </a:r>
            <a:r>
              <a:rPr sz="2400" b="1" spc="-30" dirty="0">
                <a:latin typeface="Calibri"/>
                <a:cs typeface="Calibri"/>
              </a:rPr>
              <a:t> </a:t>
            </a:r>
            <a:r>
              <a:rPr sz="2400" b="1" dirty="0">
                <a:latin typeface="Calibri"/>
                <a:cs typeface="Calibri"/>
              </a:rPr>
              <a:t>thing</a:t>
            </a:r>
            <a:r>
              <a:rPr sz="2400" b="1" spc="-30" dirty="0">
                <a:latin typeface="Calibri"/>
                <a:cs typeface="Calibri"/>
              </a:rPr>
              <a:t> </a:t>
            </a:r>
            <a:r>
              <a:rPr sz="2400" b="1" dirty="0">
                <a:latin typeface="Calibri"/>
                <a:cs typeface="Calibri"/>
              </a:rPr>
              <a:t>about</a:t>
            </a:r>
            <a:r>
              <a:rPr sz="2400" b="1" spc="-25" dirty="0">
                <a:latin typeface="Calibri"/>
                <a:cs typeface="Calibri"/>
              </a:rPr>
              <a:t> </a:t>
            </a:r>
            <a:r>
              <a:rPr sz="2400" b="1" spc="-10" dirty="0">
                <a:latin typeface="Calibri"/>
                <a:cs typeface="Calibri"/>
              </a:rPr>
              <a:t>scratchpads:</a:t>
            </a:r>
            <a:endParaRPr sz="2400">
              <a:latin typeface="Calibri"/>
              <a:cs typeface="Calibri"/>
            </a:endParaRPr>
          </a:p>
          <a:p>
            <a:pPr marL="12700">
              <a:lnSpc>
                <a:spcPct val="100000"/>
              </a:lnSpc>
              <a:spcBef>
                <a:spcPts val="5"/>
              </a:spcBef>
            </a:pPr>
            <a:r>
              <a:rPr sz="2400" dirty="0">
                <a:latin typeface="Calibri"/>
                <a:cs typeface="Calibri"/>
              </a:rPr>
              <a:t>Software</a:t>
            </a:r>
            <a:r>
              <a:rPr sz="2400" spc="-45" dirty="0">
                <a:latin typeface="Calibri"/>
                <a:cs typeface="Calibri"/>
              </a:rPr>
              <a:t> </a:t>
            </a:r>
            <a:r>
              <a:rPr sz="2400" dirty="0">
                <a:latin typeface="Calibri"/>
                <a:cs typeface="Calibri"/>
              </a:rPr>
              <a:t>control</a:t>
            </a:r>
            <a:r>
              <a:rPr sz="2400" spc="-35" dirty="0">
                <a:latin typeface="Calibri"/>
                <a:cs typeface="Calibri"/>
              </a:rPr>
              <a:t> </a:t>
            </a:r>
            <a:r>
              <a:rPr sz="2400" dirty="0">
                <a:latin typeface="Calibri"/>
                <a:cs typeface="Calibri"/>
              </a:rPr>
              <a:t>is</a:t>
            </a:r>
            <a:r>
              <a:rPr sz="2400" spc="-45" dirty="0">
                <a:latin typeface="Calibri"/>
                <a:cs typeface="Calibri"/>
              </a:rPr>
              <a:t> </a:t>
            </a:r>
            <a:r>
              <a:rPr sz="2400" dirty="0">
                <a:latin typeface="Calibri"/>
                <a:cs typeface="Calibri"/>
              </a:rPr>
              <a:t>as</a:t>
            </a:r>
            <a:r>
              <a:rPr sz="2400" spc="-30" dirty="0">
                <a:latin typeface="Calibri"/>
                <a:cs typeface="Calibri"/>
              </a:rPr>
              <a:t> </a:t>
            </a:r>
            <a:r>
              <a:rPr sz="2400" dirty="0">
                <a:latin typeface="Calibri"/>
                <a:cs typeface="Calibri"/>
              </a:rPr>
              <a:t>good</a:t>
            </a:r>
            <a:r>
              <a:rPr sz="2400" spc="-30" dirty="0">
                <a:latin typeface="Calibri"/>
                <a:cs typeface="Calibri"/>
              </a:rPr>
              <a:t> </a:t>
            </a:r>
            <a:r>
              <a:rPr sz="2400" dirty="0">
                <a:latin typeface="Calibri"/>
                <a:cs typeface="Calibri"/>
              </a:rPr>
              <a:t>(or</a:t>
            </a:r>
            <a:r>
              <a:rPr sz="2400" spc="-40" dirty="0">
                <a:latin typeface="Calibri"/>
                <a:cs typeface="Calibri"/>
              </a:rPr>
              <a:t> </a:t>
            </a:r>
            <a:r>
              <a:rPr sz="2400" dirty="0">
                <a:latin typeface="Calibri"/>
                <a:cs typeface="Calibri"/>
              </a:rPr>
              <a:t>bad)</a:t>
            </a:r>
            <a:r>
              <a:rPr sz="2400" spc="-30" dirty="0">
                <a:latin typeface="Calibri"/>
                <a:cs typeface="Calibri"/>
              </a:rPr>
              <a:t> </a:t>
            </a:r>
            <a:r>
              <a:rPr sz="2400" dirty="0">
                <a:latin typeface="Calibri"/>
                <a:cs typeface="Calibri"/>
              </a:rPr>
              <a:t>as</a:t>
            </a:r>
            <a:r>
              <a:rPr sz="2400" spc="-40" dirty="0">
                <a:latin typeface="Calibri"/>
                <a:cs typeface="Calibri"/>
              </a:rPr>
              <a:t> </a:t>
            </a:r>
            <a:r>
              <a:rPr sz="2400" dirty="0">
                <a:latin typeface="Calibri"/>
                <a:cs typeface="Calibri"/>
              </a:rPr>
              <a:t>the</a:t>
            </a:r>
            <a:r>
              <a:rPr sz="2400" spc="-25" dirty="0">
                <a:latin typeface="Calibri"/>
                <a:cs typeface="Calibri"/>
              </a:rPr>
              <a:t> </a:t>
            </a:r>
            <a:r>
              <a:rPr sz="2400" spc="-20" dirty="0">
                <a:latin typeface="Calibri"/>
                <a:cs typeface="Calibri"/>
              </a:rPr>
              <a:t>programmer.</a:t>
            </a:r>
            <a:endParaRPr sz="2400">
              <a:latin typeface="Calibri"/>
              <a:cs typeface="Calibri"/>
            </a:endParaRPr>
          </a:p>
        </p:txBody>
      </p:sp>
      <p:sp>
        <p:nvSpPr>
          <p:cNvPr id="50" name="object 50"/>
          <p:cNvSpPr txBox="1"/>
          <p:nvPr/>
        </p:nvSpPr>
        <p:spPr>
          <a:xfrm>
            <a:off x="4736719" y="5426455"/>
            <a:ext cx="58801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Cache</a:t>
            </a:r>
            <a:endParaRPr sz="1800">
              <a:latin typeface="Calibri"/>
              <a:cs typeface="Calibri"/>
            </a:endParaRPr>
          </a:p>
        </p:txBody>
      </p:sp>
      <p:grpSp>
        <p:nvGrpSpPr>
          <p:cNvPr id="51" name="object 51"/>
          <p:cNvGrpSpPr/>
          <p:nvPr/>
        </p:nvGrpSpPr>
        <p:grpSpPr>
          <a:xfrm>
            <a:off x="1530350" y="2585973"/>
            <a:ext cx="3545204" cy="1763395"/>
            <a:chOff x="1530350" y="2585973"/>
            <a:chExt cx="3545204" cy="1763395"/>
          </a:xfrm>
        </p:grpSpPr>
        <p:sp>
          <p:nvSpPr>
            <p:cNvPr id="52" name="object 52"/>
            <p:cNvSpPr/>
            <p:nvPr/>
          </p:nvSpPr>
          <p:spPr>
            <a:xfrm>
              <a:off x="2929127" y="2592323"/>
              <a:ext cx="1440180" cy="727075"/>
            </a:xfrm>
            <a:custGeom>
              <a:avLst/>
              <a:gdLst/>
              <a:ahLst/>
              <a:cxnLst/>
              <a:rect l="l" t="t" r="r" b="b"/>
              <a:pathLst>
                <a:path w="1440179" h="727075">
                  <a:moveTo>
                    <a:pt x="1440179" y="0"/>
                  </a:moveTo>
                  <a:lnTo>
                    <a:pt x="0" y="0"/>
                  </a:lnTo>
                  <a:lnTo>
                    <a:pt x="0" y="726948"/>
                  </a:lnTo>
                  <a:lnTo>
                    <a:pt x="1440179" y="726948"/>
                  </a:lnTo>
                  <a:lnTo>
                    <a:pt x="1440179" y="0"/>
                  </a:lnTo>
                  <a:close/>
                </a:path>
              </a:pathLst>
            </a:custGeom>
            <a:solidFill>
              <a:srgbClr val="4471C4"/>
            </a:solidFill>
          </p:spPr>
          <p:txBody>
            <a:bodyPr wrap="square" lIns="0" tIns="0" rIns="0" bIns="0" rtlCol="0"/>
            <a:lstStyle/>
            <a:p>
              <a:endParaRPr/>
            </a:p>
          </p:txBody>
        </p:sp>
        <p:sp>
          <p:nvSpPr>
            <p:cNvPr id="53" name="object 53"/>
            <p:cNvSpPr/>
            <p:nvPr/>
          </p:nvSpPr>
          <p:spPr>
            <a:xfrm>
              <a:off x="2929127" y="2592323"/>
              <a:ext cx="1440180" cy="727075"/>
            </a:xfrm>
            <a:custGeom>
              <a:avLst/>
              <a:gdLst/>
              <a:ahLst/>
              <a:cxnLst/>
              <a:rect l="l" t="t" r="r" b="b"/>
              <a:pathLst>
                <a:path w="1440179" h="727075">
                  <a:moveTo>
                    <a:pt x="0" y="726948"/>
                  </a:moveTo>
                  <a:lnTo>
                    <a:pt x="1440179" y="726948"/>
                  </a:lnTo>
                  <a:lnTo>
                    <a:pt x="1440179" y="0"/>
                  </a:lnTo>
                  <a:lnTo>
                    <a:pt x="0" y="0"/>
                  </a:lnTo>
                  <a:lnTo>
                    <a:pt x="0" y="726948"/>
                  </a:lnTo>
                  <a:close/>
                </a:path>
              </a:pathLst>
            </a:custGeom>
            <a:ln w="12700">
              <a:solidFill>
                <a:srgbClr val="2E528F"/>
              </a:solidFill>
            </a:ln>
          </p:spPr>
          <p:txBody>
            <a:bodyPr wrap="square" lIns="0" tIns="0" rIns="0" bIns="0" rtlCol="0"/>
            <a:lstStyle/>
            <a:p>
              <a:endParaRPr/>
            </a:p>
          </p:txBody>
        </p:sp>
        <p:sp>
          <p:nvSpPr>
            <p:cNvPr id="54" name="object 54"/>
            <p:cNvSpPr/>
            <p:nvPr/>
          </p:nvSpPr>
          <p:spPr>
            <a:xfrm>
              <a:off x="2924555" y="2595371"/>
              <a:ext cx="368935" cy="723900"/>
            </a:xfrm>
            <a:custGeom>
              <a:avLst/>
              <a:gdLst/>
              <a:ahLst/>
              <a:cxnLst/>
              <a:rect l="l" t="t" r="r" b="b"/>
              <a:pathLst>
                <a:path w="368935" h="723900">
                  <a:moveTo>
                    <a:pt x="368807" y="0"/>
                  </a:moveTo>
                  <a:lnTo>
                    <a:pt x="0" y="0"/>
                  </a:lnTo>
                  <a:lnTo>
                    <a:pt x="0" y="723900"/>
                  </a:lnTo>
                  <a:lnTo>
                    <a:pt x="368807" y="723900"/>
                  </a:lnTo>
                  <a:lnTo>
                    <a:pt x="368807" y="0"/>
                  </a:lnTo>
                  <a:close/>
                </a:path>
              </a:pathLst>
            </a:custGeom>
            <a:solidFill>
              <a:srgbClr val="4471C4"/>
            </a:solidFill>
          </p:spPr>
          <p:txBody>
            <a:bodyPr wrap="square" lIns="0" tIns="0" rIns="0" bIns="0" rtlCol="0"/>
            <a:lstStyle/>
            <a:p>
              <a:endParaRPr/>
            </a:p>
          </p:txBody>
        </p:sp>
        <p:sp>
          <p:nvSpPr>
            <p:cNvPr id="55" name="object 55"/>
            <p:cNvSpPr/>
            <p:nvPr/>
          </p:nvSpPr>
          <p:spPr>
            <a:xfrm>
              <a:off x="2924555" y="2592323"/>
              <a:ext cx="1103630" cy="727075"/>
            </a:xfrm>
            <a:custGeom>
              <a:avLst/>
              <a:gdLst/>
              <a:ahLst/>
              <a:cxnLst/>
              <a:rect l="l" t="t" r="r" b="b"/>
              <a:pathLst>
                <a:path w="1103629" h="727075">
                  <a:moveTo>
                    <a:pt x="0" y="726948"/>
                  </a:moveTo>
                  <a:lnTo>
                    <a:pt x="368807" y="726948"/>
                  </a:lnTo>
                  <a:lnTo>
                    <a:pt x="368807" y="3048"/>
                  </a:lnTo>
                  <a:lnTo>
                    <a:pt x="0" y="3048"/>
                  </a:lnTo>
                  <a:lnTo>
                    <a:pt x="0" y="726948"/>
                  </a:lnTo>
                  <a:close/>
                </a:path>
                <a:path w="1103629" h="727075">
                  <a:moveTo>
                    <a:pt x="365759" y="723900"/>
                  </a:moveTo>
                  <a:lnTo>
                    <a:pt x="734568" y="723900"/>
                  </a:lnTo>
                  <a:lnTo>
                    <a:pt x="734568" y="0"/>
                  </a:lnTo>
                  <a:lnTo>
                    <a:pt x="365759" y="0"/>
                  </a:lnTo>
                  <a:lnTo>
                    <a:pt x="365759" y="723900"/>
                  </a:lnTo>
                  <a:close/>
                </a:path>
                <a:path w="1103629" h="727075">
                  <a:moveTo>
                    <a:pt x="734568" y="726948"/>
                  </a:moveTo>
                  <a:lnTo>
                    <a:pt x="1103376" y="726948"/>
                  </a:lnTo>
                  <a:lnTo>
                    <a:pt x="1103376" y="3048"/>
                  </a:lnTo>
                  <a:lnTo>
                    <a:pt x="734568" y="3048"/>
                  </a:lnTo>
                  <a:lnTo>
                    <a:pt x="734568" y="726948"/>
                  </a:lnTo>
                  <a:close/>
                </a:path>
              </a:pathLst>
            </a:custGeom>
            <a:ln w="12700">
              <a:solidFill>
                <a:srgbClr val="2E528F"/>
              </a:solidFill>
            </a:ln>
          </p:spPr>
          <p:txBody>
            <a:bodyPr wrap="square" lIns="0" tIns="0" rIns="0" bIns="0" rtlCol="0"/>
            <a:lstStyle/>
            <a:p>
              <a:endParaRPr/>
            </a:p>
          </p:txBody>
        </p:sp>
        <p:sp>
          <p:nvSpPr>
            <p:cNvPr id="56" name="object 56"/>
            <p:cNvSpPr/>
            <p:nvPr/>
          </p:nvSpPr>
          <p:spPr>
            <a:xfrm>
              <a:off x="1530350" y="2948431"/>
              <a:ext cx="3545204" cy="1400810"/>
            </a:xfrm>
            <a:custGeom>
              <a:avLst/>
              <a:gdLst/>
              <a:ahLst/>
              <a:cxnLst/>
              <a:rect l="l" t="t" r="r" b="b"/>
              <a:pathLst>
                <a:path w="3545204" h="1400810">
                  <a:moveTo>
                    <a:pt x="25400" y="1159382"/>
                  </a:moveTo>
                  <a:lnTo>
                    <a:pt x="0" y="1159382"/>
                  </a:lnTo>
                  <a:lnTo>
                    <a:pt x="0" y="1400682"/>
                  </a:lnTo>
                  <a:lnTo>
                    <a:pt x="1236980" y="1400682"/>
                  </a:lnTo>
                  <a:lnTo>
                    <a:pt x="1236980" y="1387982"/>
                  </a:lnTo>
                  <a:lnTo>
                    <a:pt x="25400" y="1387982"/>
                  </a:lnTo>
                  <a:lnTo>
                    <a:pt x="12700" y="1375282"/>
                  </a:lnTo>
                  <a:lnTo>
                    <a:pt x="25400" y="1375282"/>
                  </a:lnTo>
                  <a:lnTo>
                    <a:pt x="25400" y="1159382"/>
                  </a:lnTo>
                  <a:close/>
                </a:path>
                <a:path w="3545204" h="1400810">
                  <a:moveTo>
                    <a:pt x="25400" y="1375282"/>
                  </a:moveTo>
                  <a:lnTo>
                    <a:pt x="12700" y="1375282"/>
                  </a:lnTo>
                  <a:lnTo>
                    <a:pt x="25400" y="1387982"/>
                  </a:lnTo>
                  <a:lnTo>
                    <a:pt x="25400" y="1375282"/>
                  </a:lnTo>
                  <a:close/>
                </a:path>
                <a:path w="3545204" h="1400810">
                  <a:moveTo>
                    <a:pt x="1211580" y="1375282"/>
                  </a:moveTo>
                  <a:lnTo>
                    <a:pt x="25400" y="1375282"/>
                  </a:lnTo>
                  <a:lnTo>
                    <a:pt x="25400" y="1387982"/>
                  </a:lnTo>
                  <a:lnTo>
                    <a:pt x="1211580" y="1387982"/>
                  </a:lnTo>
                  <a:lnTo>
                    <a:pt x="1211580" y="1375282"/>
                  </a:lnTo>
                  <a:close/>
                </a:path>
                <a:path w="3545204" h="1400810">
                  <a:moveTo>
                    <a:pt x="3519424" y="0"/>
                  </a:moveTo>
                  <a:lnTo>
                    <a:pt x="1211580" y="0"/>
                  </a:lnTo>
                  <a:lnTo>
                    <a:pt x="1211580" y="1387982"/>
                  </a:lnTo>
                  <a:lnTo>
                    <a:pt x="1224280" y="1375282"/>
                  </a:lnTo>
                  <a:lnTo>
                    <a:pt x="1236980" y="1375282"/>
                  </a:lnTo>
                  <a:lnTo>
                    <a:pt x="1236980" y="25400"/>
                  </a:lnTo>
                  <a:lnTo>
                    <a:pt x="1224280" y="25400"/>
                  </a:lnTo>
                  <a:lnTo>
                    <a:pt x="1236980" y="12700"/>
                  </a:lnTo>
                  <a:lnTo>
                    <a:pt x="3519424" y="12700"/>
                  </a:lnTo>
                  <a:lnTo>
                    <a:pt x="3519424" y="0"/>
                  </a:lnTo>
                  <a:close/>
                </a:path>
                <a:path w="3545204" h="1400810">
                  <a:moveTo>
                    <a:pt x="1236980" y="1375282"/>
                  </a:moveTo>
                  <a:lnTo>
                    <a:pt x="1224280" y="1375282"/>
                  </a:lnTo>
                  <a:lnTo>
                    <a:pt x="1211580" y="1387982"/>
                  </a:lnTo>
                  <a:lnTo>
                    <a:pt x="1236980" y="1387982"/>
                  </a:lnTo>
                  <a:lnTo>
                    <a:pt x="1236980" y="1375282"/>
                  </a:lnTo>
                  <a:close/>
                </a:path>
                <a:path w="3545204" h="1400810">
                  <a:moveTo>
                    <a:pt x="3494024" y="716025"/>
                  </a:moveTo>
                  <a:lnTo>
                    <a:pt x="3468624" y="716025"/>
                  </a:lnTo>
                  <a:lnTo>
                    <a:pt x="3506724" y="792225"/>
                  </a:lnTo>
                  <a:lnTo>
                    <a:pt x="3538474" y="728725"/>
                  </a:lnTo>
                  <a:lnTo>
                    <a:pt x="3494024" y="728725"/>
                  </a:lnTo>
                  <a:lnTo>
                    <a:pt x="3494024" y="716025"/>
                  </a:lnTo>
                  <a:close/>
                </a:path>
                <a:path w="3545204" h="1400810">
                  <a:moveTo>
                    <a:pt x="3494024" y="12700"/>
                  </a:moveTo>
                  <a:lnTo>
                    <a:pt x="3494024" y="728725"/>
                  </a:lnTo>
                  <a:lnTo>
                    <a:pt x="3519424" y="728725"/>
                  </a:lnTo>
                  <a:lnTo>
                    <a:pt x="3519424" y="25400"/>
                  </a:lnTo>
                  <a:lnTo>
                    <a:pt x="3506724" y="25400"/>
                  </a:lnTo>
                  <a:lnTo>
                    <a:pt x="3494024" y="12700"/>
                  </a:lnTo>
                  <a:close/>
                </a:path>
                <a:path w="3545204" h="1400810">
                  <a:moveTo>
                    <a:pt x="3544824" y="716025"/>
                  </a:moveTo>
                  <a:lnTo>
                    <a:pt x="3519424" y="716025"/>
                  </a:lnTo>
                  <a:lnTo>
                    <a:pt x="3519424" y="728725"/>
                  </a:lnTo>
                  <a:lnTo>
                    <a:pt x="3538474" y="728725"/>
                  </a:lnTo>
                  <a:lnTo>
                    <a:pt x="3544824" y="716025"/>
                  </a:lnTo>
                  <a:close/>
                </a:path>
                <a:path w="3545204" h="1400810">
                  <a:moveTo>
                    <a:pt x="1236980" y="12700"/>
                  </a:moveTo>
                  <a:lnTo>
                    <a:pt x="1224280" y="25400"/>
                  </a:lnTo>
                  <a:lnTo>
                    <a:pt x="1236980" y="25400"/>
                  </a:lnTo>
                  <a:lnTo>
                    <a:pt x="1236980" y="12700"/>
                  </a:lnTo>
                  <a:close/>
                </a:path>
                <a:path w="3545204" h="1400810">
                  <a:moveTo>
                    <a:pt x="3494024" y="12700"/>
                  </a:moveTo>
                  <a:lnTo>
                    <a:pt x="1236980" y="12700"/>
                  </a:lnTo>
                  <a:lnTo>
                    <a:pt x="1236980" y="25400"/>
                  </a:lnTo>
                  <a:lnTo>
                    <a:pt x="3494024" y="25400"/>
                  </a:lnTo>
                  <a:lnTo>
                    <a:pt x="3494024" y="12700"/>
                  </a:lnTo>
                  <a:close/>
                </a:path>
                <a:path w="3545204" h="1400810">
                  <a:moveTo>
                    <a:pt x="3519424" y="12700"/>
                  </a:moveTo>
                  <a:lnTo>
                    <a:pt x="3494024" y="12700"/>
                  </a:lnTo>
                  <a:lnTo>
                    <a:pt x="3506724" y="25400"/>
                  </a:lnTo>
                  <a:lnTo>
                    <a:pt x="3519424" y="25400"/>
                  </a:lnTo>
                  <a:lnTo>
                    <a:pt x="3519424" y="12700"/>
                  </a:lnTo>
                  <a:close/>
                </a:path>
              </a:pathLst>
            </a:custGeom>
            <a:solidFill>
              <a:srgbClr val="4471C4"/>
            </a:solidFill>
          </p:spPr>
          <p:txBody>
            <a:bodyPr wrap="square" lIns="0" tIns="0" rIns="0" bIns="0" rtlCol="0"/>
            <a:lstStyle/>
            <a:p>
              <a:endParaRPr/>
            </a:p>
          </p:txBody>
        </p:sp>
      </p:grpSp>
      <p:sp>
        <p:nvSpPr>
          <p:cNvPr id="57" name="object 57"/>
          <p:cNvSpPr txBox="1"/>
          <p:nvPr/>
        </p:nvSpPr>
        <p:spPr>
          <a:xfrm>
            <a:off x="2894202" y="2309876"/>
            <a:ext cx="11652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Write</a:t>
            </a:r>
            <a:r>
              <a:rPr sz="1800" spc="-90" dirty="0">
                <a:latin typeface="Calibri"/>
                <a:cs typeface="Calibri"/>
              </a:rPr>
              <a:t> </a:t>
            </a:r>
            <a:r>
              <a:rPr sz="1800" spc="-10" dirty="0">
                <a:latin typeface="Calibri"/>
                <a:cs typeface="Calibri"/>
              </a:rPr>
              <a:t>Buffer</a:t>
            </a:r>
            <a:endParaRPr sz="1800">
              <a:latin typeface="Calibri"/>
              <a:cs typeface="Calibri"/>
            </a:endParaRPr>
          </a:p>
        </p:txBody>
      </p:sp>
      <p:sp>
        <p:nvSpPr>
          <p:cNvPr id="58" name="object 58"/>
          <p:cNvSpPr/>
          <p:nvPr/>
        </p:nvSpPr>
        <p:spPr>
          <a:xfrm>
            <a:off x="4370070" y="2942970"/>
            <a:ext cx="6206490" cy="1016000"/>
          </a:xfrm>
          <a:custGeom>
            <a:avLst/>
            <a:gdLst/>
            <a:ahLst/>
            <a:cxnLst/>
            <a:rect l="l" t="t" r="r" b="b"/>
            <a:pathLst>
              <a:path w="6206490" h="1016000">
                <a:moveTo>
                  <a:pt x="28575" y="0"/>
                </a:moveTo>
                <a:lnTo>
                  <a:pt x="0" y="0"/>
                </a:lnTo>
                <a:lnTo>
                  <a:pt x="0" y="28575"/>
                </a:lnTo>
                <a:lnTo>
                  <a:pt x="28575" y="28575"/>
                </a:lnTo>
                <a:lnTo>
                  <a:pt x="28575" y="0"/>
                </a:lnTo>
                <a:close/>
              </a:path>
              <a:path w="6206490" h="1016000">
                <a:moveTo>
                  <a:pt x="85725" y="0"/>
                </a:moveTo>
                <a:lnTo>
                  <a:pt x="57150" y="0"/>
                </a:lnTo>
                <a:lnTo>
                  <a:pt x="57150" y="28575"/>
                </a:lnTo>
                <a:lnTo>
                  <a:pt x="85725" y="28575"/>
                </a:lnTo>
                <a:lnTo>
                  <a:pt x="85725" y="0"/>
                </a:lnTo>
                <a:close/>
              </a:path>
              <a:path w="6206490" h="1016000">
                <a:moveTo>
                  <a:pt x="142875" y="0"/>
                </a:moveTo>
                <a:lnTo>
                  <a:pt x="114300" y="0"/>
                </a:lnTo>
                <a:lnTo>
                  <a:pt x="114300" y="28575"/>
                </a:lnTo>
                <a:lnTo>
                  <a:pt x="142875" y="28575"/>
                </a:lnTo>
                <a:lnTo>
                  <a:pt x="142875" y="0"/>
                </a:lnTo>
                <a:close/>
              </a:path>
              <a:path w="6206490" h="1016000">
                <a:moveTo>
                  <a:pt x="200025" y="0"/>
                </a:moveTo>
                <a:lnTo>
                  <a:pt x="171450" y="0"/>
                </a:lnTo>
                <a:lnTo>
                  <a:pt x="171450" y="28575"/>
                </a:lnTo>
                <a:lnTo>
                  <a:pt x="200025" y="28575"/>
                </a:lnTo>
                <a:lnTo>
                  <a:pt x="200025" y="0"/>
                </a:lnTo>
                <a:close/>
              </a:path>
              <a:path w="6206490" h="1016000">
                <a:moveTo>
                  <a:pt x="257175" y="0"/>
                </a:moveTo>
                <a:lnTo>
                  <a:pt x="228600" y="0"/>
                </a:lnTo>
                <a:lnTo>
                  <a:pt x="228600" y="28575"/>
                </a:lnTo>
                <a:lnTo>
                  <a:pt x="257175" y="28575"/>
                </a:lnTo>
                <a:lnTo>
                  <a:pt x="257175" y="0"/>
                </a:lnTo>
                <a:close/>
              </a:path>
              <a:path w="6206490" h="1016000">
                <a:moveTo>
                  <a:pt x="314325" y="0"/>
                </a:moveTo>
                <a:lnTo>
                  <a:pt x="285750" y="0"/>
                </a:lnTo>
                <a:lnTo>
                  <a:pt x="285750" y="28575"/>
                </a:lnTo>
                <a:lnTo>
                  <a:pt x="314325" y="28575"/>
                </a:lnTo>
                <a:lnTo>
                  <a:pt x="314325" y="0"/>
                </a:lnTo>
                <a:close/>
              </a:path>
              <a:path w="6206490" h="1016000">
                <a:moveTo>
                  <a:pt x="371475" y="0"/>
                </a:moveTo>
                <a:lnTo>
                  <a:pt x="342900" y="0"/>
                </a:lnTo>
                <a:lnTo>
                  <a:pt x="342900" y="28575"/>
                </a:lnTo>
                <a:lnTo>
                  <a:pt x="371475" y="28575"/>
                </a:lnTo>
                <a:lnTo>
                  <a:pt x="371475" y="0"/>
                </a:lnTo>
                <a:close/>
              </a:path>
              <a:path w="6206490" h="1016000">
                <a:moveTo>
                  <a:pt x="428625" y="0"/>
                </a:moveTo>
                <a:lnTo>
                  <a:pt x="400050" y="0"/>
                </a:lnTo>
                <a:lnTo>
                  <a:pt x="400050" y="28575"/>
                </a:lnTo>
                <a:lnTo>
                  <a:pt x="428625" y="28575"/>
                </a:lnTo>
                <a:lnTo>
                  <a:pt x="428625" y="0"/>
                </a:lnTo>
                <a:close/>
              </a:path>
              <a:path w="6206490" h="1016000">
                <a:moveTo>
                  <a:pt x="485775" y="0"/>
                </a:moveTo>
                <a:lnTo>
                  <a:pt x="457200" y="0"/>
                </a:lnTo>
                <a:lnTo>
                  <a:pt x="457200" y="28575"/>
                </a:lnTo>
                <a:lnTo>
                  <a:pt x="485775" y="28575"/>
                </a:lnTo>
                <a:lnTo>
                  <a:pt x="485775" y="0"/>
                </a:lnTo>
                <a:close/>
              </a:path>
              <a:path w="6206490" h="1016000">
                <a:moveTo>
                  <a:pt x="542925" y="0"/>
                </a:moveTo>
                <a:lnTo>
                  <a:pt x="514350" y="0"/>
                </a:lnTo>
                <a:lnTo>
                  <a:pt x="514350" y="28575"/>
                </a:lnTo>
                <a:lnTo>
                  <a:pt x="542925" y="28575"/>
                </a:lnTo>
                <a:lnTo>
                  <a:pt x="542925" y="0"/>
                </a:lnTo>
                <a:close/>
              </a:path>
              <a:path w="6206490" h="1016000">
                <a:moveTo>
                  <a:pt x="600075" y="0"/>
                </a:moveTo>
                <a:lnTo>
                  <a:pt x="571500" y="0"/>
                </a:lnTo>
                <a:lnTo>
                  <a:pt x="571500" y="28575"/>
                </a:lnTo>
                <a:lnTo>
                  <a:pt x="600075" y="28575"/>
                </a:lnTo>
                <a:lnTo>
                  <a:pt x="600075" y="0"/>
                </a:lnTo>
                <a:close/>
              </a:path>
              <a:path w="6206490" h="1016000">
                <a:moveTo>
                  <a:pt x="657225" y="0"/>
                </a:moveTo>
                <a:lnTo>
                  <a:pt x="628650" y="0"/>
                </a:lnTo>
                <a:lnTo>
                  <a:pt x="628650" y="28575"/>
                </a:lnTo>
                <a:lnTo>
                  <a:pt x="657225" y="28575"/>
                </a:lnTo>
                <a:lnTo>
                  <a:pt x="657225" y="0"/>
                </a:lnTo>
                <a:close/>
              </a:path>
              <a:path w="6206490" h="1016000">
                <a:moveTo>
                  <a:pt x="714375" y="0"/>
                </a:moveTo>
                <a:lnTo>
                  <a:pt x="685800" y="0"/>
                </a:lnTo>
                <a:lnTo>
                  <a:pt x="685800" y="28575"/>
                </a:lnTo>
                <a:lnTo>
                  <a:pt x="714375" y="28575"/>
                </a:lnTo>
                <a:lnTo>
                  <a:pt x="714375" y="0"/>
                </a:lnTo>
                <a:close/>
              </a:path>
              <a:path w="6206490" h="1016000">
                <a:moveTo>
                  <a:pt x="771525" y="0"/>
                </a:moveTo>
                <a:lnTo>
                  <a:pt x="742950" y="0"/>
                </a:lnTo>
                <a:lnTo>
                  <a:pt x="742950" y="28575"/>
                </a:lnTo>
                <a:lnTo>
                  <a:pt x="771525" y="28575"/>
                </a:lnTo>
                <a:lnTo>
                  <a:pt x="771525" y="0"/>
                </a:lnTo>
                <a:close/>
              </a:path>
              <a:path w="6206490" h="1016000">
                <a:moveTo>
                  <a:pt x="828675" y="0"/>
                </a:moveTo>
                <a:lnTo>
                  <a:pt x="800100" y="0"/>
                </a:lnTo>
                <a:lnTo>
                  <a:pt x="800100" y="28575"/>
                </a:lnTo>
                <a:lnTo>
                  <a:pt x="828675" y="28575"/>
                </a:lnTo>
                <a:lnTo>
                  <a:pt x="828675" y="0"/>
                </a:lnTo>
                <a:close/>
              </a:path>
              <a:path w="6206490" h="1016000">
                <a:moveTo>
                  <a:pt x="885825" y="0"/>
                </a:moveTo>
                <a:lnTo>
                  <a:pt x="857250" y="0"/>
                </a:lnTo>
                <a:lnTo>
                  <a:pt x="857250" y="28575"/>
                </a:lnTo>
                <a:lnTo>
                  <a:pt x="885825" y="28575"/>
                </a:lnTo>
                <a:lnTo>
                  <a:pt x="885825" y="0"/>
                </a:lnTo>
                <a:close/>
              </a:path>
              <a:path w="6206490" h="1016000">
                <a:moveTo>
                  <a:pt x="942975" y="0"/>
                </a:moveTo>
                <a:lnTo>
                  <a:pt x="914400" y="0"/>
                </a:lnTo>
                <a:lnTo>
                  <a:pt x="914400" y="28575"/>
                </a:lnTo>
                <a:lnTo>
                  <a:pt x="942975" y="28575"/>
                </a:lnTo>
                <a:lnTo>
                  <a:pt x="942975" y="0"/>
                </a:lnTo>
                <a:close/>
              </a:path>
              <a:path w="6206490" h="1016000">
                <a:moveTo>
                  <a:pt x="1000125" y="0"/>
                </a:moveTo>
                <a:lnTo>
                  <a:pt x="971550" y="0"/>
                </a:lnTo>
                <a:lnTo>
                  <a:pt x="971550" y="28575"/>
                </a:lnTo>
                <a:lnTo>
                  <a:pt x="1000125" y="28575"/>
                </a:lnTo>
                <a:lnTo>
                  <a:pt x="1000125" y="0"/>
                </a:lnTo>
                <a:close/>
              </a:path>
              <a:path w="6206490" h="1016000">
                <a:moveTo>
                  <a:pt x="1057275" y="0"/>
                </a:moveTo>
                <a:lnTo>
                  <a:pt x="1028700" y="0"/>
                </a:lnTo>
                <a:lnTo>
                  <a:pt x="1028700" y="28575"/>
                </a:lnTo>
                <a:lnTo>
                  <a:pt x="1057275" y="28575"/>
                </a:lnTo>
                <a:lnTo>
                  <a:pt x="1057275" y="0"/>
                </a:lnTo>
                <a:close/>
              </a:path>
              <a:path w="6206490" h="1016000">
                <a:moveTo>
                  <a:pt x="1114425" y="0"/>
                </a:moveTo>
                <a:lnTo>
                  <a:pt x="1085850" y="0"/>
                </a:lnTo>
                <a:lnTo>
                  <a:pt x="1085850" y="28575"/>
                </a:lnTo>
                <a:lnTo>
                  <a:pt x="1114425" y="28575"/>
                </a:lnTo>
                <a:lnTo>
                  <a:pt x="1114425" y="0"/>
                </a:lnTo>
                <a:close/>
              </a:path>
              <a:path w="6206490" h="1016000">
                <a:moveTo>
                  <a:pt x="1171575" y="0"/>
                </a:moveTo>
                <a:lnTo>
                  <a:pt x="1143000" y="0"/>
                </a:lnTo>
                <a:lnTo>
                  <a:pt x="1143000" y="28575"/>
                </a:lnTo>
                <a:lnTo>
                  <a:pt x="1171575" y="28575"/>
                </a:lnTo>
                <a:lnTo>
                  <a:pt x="1171575" y="0"/>
                </a:lnTo>
                <a:close/>
              </a:path>
              <a:path w="6206490" h="1016000">
                <a:moveTo>
                  <a:pt x="1228725" y="0"/>
                </a:moveTo>
                <a:lnTo>
                  <a:pt x="1200150" y="0"/>
                </a:lnTo>
                <a:lnTo>
                  <a:pt x="1200150" y="28575"/>
                </a:lnTo>
                <a:lnTo>
                  <a:pt x="1228725" y="28575"/>
                </a:lnTo>
                <a:lnTo>
                  <a:pt x="1228725" y="0"/>
                </a:lnTo>
                <a:close/>
              </a:path>
              <a:path w="6206490" h="1016000">
                <a:moveTo>
                  <a:pt x="1285875" y="0"/>
                </a:moveTo>
                <a:lnTo>
                  <a:pt x="1257300" y="0"/>
                </a:lnTo>
                <a:lnTo>
                  <a:pt x="1257300" y="28575"/>
                </a:lnTo>
                <a:lnTo>
                  <a:pt x="1285875" y="28575"/>
                </a:lnTo>
                <a:lnTo>
                  <a:pt x="1285875" y="0"/>
                </a:lnTo>
                <a:close/>
              </a:path>
              <a:path w="6206490" h="1016000">
                <a:moveTo>
                  <a:pt x="1343025" y="0"/>
                </a:moveTo>
                <a:lnTo>
                  <a:pt x="1314450" y="0"/>
                </a:lnTo>
                <a:lnTo>
                  <a:pt x="1314450" y="28575"/>
                </a:lnTo>
                <a:lnTo>
                  <a:pt x="1343025" y="28575"/>
                </a:lnTo>
                <a:lnTo>
                  <a:pt x="1343025" y="0"/>
                </a:lnTo>
                <a:close/>
              </a:path>
              <a:path w="6206490" h="1016000">
                <a:moveTo>
                  <a:pt x="1400175" y="0"/>
                </a:moveTo>
                <a:lnTo>
                  <a:pt x="1371600" y="0"/>
                </a:lnTo>
                <a:lnTo>
                  <a:pt x="1371600" y="28575"/>
                </a:lnTo>
                <a:lnTo>
                  <a:pt x="1400175" y="28575"/>
                </a:lnTo>
                <a:lnTo>
                  <a:pt x="1400175" y="0"/>
                </a:lnTo>
                <a:close/>
              </a:path>
              <a:path w="6206490" h="1016000">
                <a:moveTo>
                  <a:pt x="1457325" y="0"/>
                </a:moveTo>
                <a:lnTo>
                  <a:pt x="1428750" y="0"/>
                </a:lnTo>
                <a:lnTo>
                  <a:pt x="1428750" y="28575"/>
                </a:lnTo>
                <a:lnTo>
                  <a:pt x="1457325" y="28575"/>
                </a:lnTo>
                <a:lnTo>
                  <a:pt x="1457325" y="0"/>
                </a:lnTo>
                <a:close/>
              </a:path>
              <a:path w="6206490" h="1016000">
                <a:moveTo>
                  <a:pt x="1514475" y="0"/>
                </a:moveTo>
                <a:lnTo>
                  <a:pt x="1485900" y="0"/>
                </a:lnTo>
                <a:lnTo>
                  <a:pt x="1485900" y="28575"/>
                </a:lnTo>
                <a:lnTo>
                  <a:pt x="1514475" y="28575"/>
                </a:lnTo>
                <a:lnTo>
                  <a:pt x="1514475" y="0"/>
                </a:lnTo>
                <a:close/>
              </a:path>
              <a:path w="6206490" h="1016000">
                <a:moveTo>
                  <a:pt x="1571625" y="0"/>
                </a:moveTo>
                <a:lnTo>
                  <a:pt x="1543050" y="0"/>
                </a:lnTo>
                <a:lnTo>
                  <a:pt x="1543050" y="28575"/>
                </a:lnTo>
                <a:lnTo>
                  <a:pt x="1571625" y="28575"/>
                </a:lnTo>
                <a:lnTo>
                  <a:pt x="1571625" y="0"/>
                </a:lnTo>
                <a:close/>
              </a:path>
              <a:path w="6206490" h="1016000">
                <a:moveTo>
                  <a:pt x="1628775" y="0"/>
                </a:moveTo>
                <a:lnTo>
                  <a:pt x="1600200" y="0"/>
                </a:lnTo>
                <a:lnTo>
                  <a:pt x="1600200" y="28575"/>
                </a:lnTo>
                <a:lnTo>
                  <a:pt x="1628775" y="28575"/>
                </a:lnTo>
                <a:lnTo>
                  <a:pt x="1628775" y="0"/>
                </a:lnTo>
                <a:close/>
              </a:path>
              <a:path w="6206490" h="1016000">
                <a:moveTo>
                  <a:pt x="1685925" y="0"/>
                </a:moveTo>
                <a:lnTo>
                  <a:pt x="1657350" y="0"/>
                </a:lnTo>
                <a:lnTo>
                  <a:pt x="1657350" y="28575"/>
                </a:lnTo>
                <a:lnTo>
                  <a:pt x="1685925" y="28575"/>
                </a:lnTo>
                <a:lnTo>
                  <a:pt x="1685925" y="0"/>
                </a:lnTo>
                <a:close/>
              </a:path>
              <a:path w="6206490" h="1016000">
                <a:moveTo>
                  <a:pt x="1743075" y="0"/>
                </a:moveTo>
                <a:lnTo>
                  <a:pt x="1714500" y="0"/>
                </a:lnTo>
                <a:lnTo>
                  <a:pt x="1714500" y="28575"/>
                </a:lnTo>
                <a:lnTo>
                  <a:pt x="1743075" y="28575"/>
                </a:lnTo>
                <a:lnTo>
                  <a:pt x="1743075" y="0"/>
                </a:lnTo>
                <a:close/>
              </a:path>
              <a:path w="6206490" h="1016000">
                <a:moveTo>
                  <a:pt x="1800225" y="0"/>
                </a:moveTo>
                <a:lnTo>
                  <a:pt x="1771650" y="0"/>
                </a:lnTo>
                <a:lnTo>
                  <a:pt x="1771650" y="28575"/>
                </a:lnTo>
                <a:lnTo>
                  <a:pt x="1800225" y="28575"/>
                </a:lnTo>
                <a:lnTo>
                  <a:pt x="1800225" y="0"/>
                </a:lnTo>
                <a:close/>
              </a:path>
              <a:path w="6206490" h="1016000">
                <a:moveTo>
                  <a:pt x="1857375" y="0"/>
                </a:moveTo>
                <a:lnTo>
                  <a:pt x="1828800" y="0"/>
                </a:lnTo>
                <a:lnTo>
                  <a:pt x="1828800" y="28575"/>
                </a:lnTo>
                <a:lnTo>
                  <a:pt x="1857375" y="28575"/>
                </a:lnTo>
                <a:lnTo>
                  <a:pt x="1857375" y="0"/>
                </a:lnTo>
                <a:close/>
              </a:path>
              <a:path w="6206490" h="1016000">
                <a:moveTo>
                  <a:pt x="1914525" y="0"/>
                </a:moveTo>
                <a:lnTo>
                  <a:pt x="1885950" y="0"/>
                </a:lnTo>
                <a:lnTo>
                  <a:pt x="1885950" y="28575"/>
                </a:lnTo>
                <a:lnTo>
                  <a:pt x="1914525" y="28575"/>
                </a:lnTo>
                <a:lnTo>
                  <a:pt x="1914525" y="0"/>
                </a:lnTo>
                <a:close/>
              </a:path>
              <a:path w="6206490" h="1016000">
                <a:moveTo>
                  <a:pt x="1971675" y="0"/>
                </a:moveTo>
                <a:lnTo>
                  <a:pt x="1943100" y="0"/>
                </a:lnTo>
                <a:lnTo>
                  <a:pt x="1943100" y="28575"/>
                </a:lnTo>
                <a:lnTo>
                  <a:pt x="1971675" y="28575"/>
                </a:lnTo>
                <a:lnTo>
                  <a:pt x="1971675" y="0"/>
                </a:lnTo>
                <a:close/>
              </a:path>
              <a:path w="6206490" h="1016000">
                <a:moveTo>
                  <a:pt x="2028825" y="0"/>
                </a:moveTo>
                <a:lnTo>
                  <a:pt x="2000250" y="0"/>
                </a:lnTo>
                <a:lnTo>
                  <a:pt x="2000250" y="28575"/>
                </a:lnTo>
                <a:lnTo>
                  <a:pt x="2028825" y="28575"/>
                </a:lnTo>
                <a:lnTo>
                  <a:pt x="2028825" y="0"/>
                </a:lnTo>
                <a:close/>
              </a:path>
              <a:path w="6206490" h="1016000">
                <a:moveTo>
                  <a:pt x="2085975" y="0"/>
                </a:moveTo>
                <a:lnTo>
                  <a:pt x="2057400" y="0"/>
                </a:lnTo>
                <a:lnTo>
                  <a:pt x="2057400" y="28575"/>
                </a:lnTo>
                <a:lnTo>
                  <a:pt x="2085975" y="28575"/>
                </a:lnTo>
                <a:lnTo>
                  <a:pt x="2085975" y="0"/>
                </a:lnTo>
                <a:close/>
              </a:path>
              <a:path w="6206490" h="1016000">
                <a:moveTo>
                  <a:pt x="2143125" y="0"/>
                </a:moveTo>
                <a:lnTo>
                  <a:pt x="2114550" y="0"/>
                </a:lnTo>
                <a:lnTo>
                  <a:pt x="2114550" y="28575"/>
                </a:lnTo>
                <a:lnTo>
                  <a:pt x="2143125" y="28575"/>
                </a:lnTo>
                <a:lnTo>
                  <a:pt x="2143125" y="0"/>
                </a:lnTo>
                <a:close/>
              </a:path>
              <a:path w="6206490" h="1016000">
                <a:moveTo>
                  <a:pt x="2200275" y="0"/>
                </a:moveTo>
                <a:lnTo>
                  <a:pt x="2171700" y="0"/>
                </a:lnTo>
                <a:lnTo>
                  <a:pt x="2171700" y="28575"/>
                </a:lnTo>
                <a:lnTo>
                  <a:pt x="2200275" y="28575"/>
                </a:lnTo>
                <a:lnTo>
                  <a:pt x="2200275" y="0"/>
                </a:lnTo>
                <a:close/>
              </a:path>
              <a:path w="6206490" h="1016000">
                <a:moveTo>
                  <a:pt x="2257425" y="0"/>
                </a:moveTo>
                <a:lnTo>
                  <a:pt x="2228850" y="0"/>
                </a:lnTo>
                <a:lnTo>
                  <a:pt x="2228850" y="28575"/>
                </a:lnTo>
                <a:lnTo>
                  <a:pt x="2257425" y="28575"/>
                </a:lnTo>
                <a:lnTo>
                  <a:pt x="2257425" y="0"/>
                </a:lnTo>
                <a:close/>
              </a:path>
              <a:path w="6206490" h="1016000">
                <a:moveTo>
                  <a:pt x="2314575" y="0"/>
                </a:moveTo>
                <a:lnTo>
                  <a:pt x="2286000" y="0"/>
                </a:lnTo>
                <a:lnTo>
                  <a:pt x="2286000" y="28575"/>
                </a:lnTo>
                <a:lnTo>
                  <a:pt x="2314575" y="28575"/>
                </a:lnTo>
                <a:lnTo>
                  <a:pt x="2314575" y="0"/>
                </a:lnTo>
                <a:close/>
              </a:path>
              <a:path w="6206490" h="1016000">
                <a:moveTo>
                  <a:pt x="2371725" y="0"/>
                </a:moveTo>
                <a:lnTo>
                  <a:pt x="2343150" y="0"/>
                </a:lnTo>
                <a:lnTo>
                  <a:pt x="2343150" y="28575"/>
                </a:lnTo>
                <a:lnTo>
                  <a:pt x="2371725" y="28575"/>
                </a:lnTo>
                <a:lnTo>
                  <a:pt x="2371725" y="0"/>
                </a:lnTo>
                <a:close/>
              </a:path>
              <a:path w="6206490" h="1016000">
                <a:moveTo>
                  <a:pt x="2428875" y="0"/>
                </a:moveTo>
                <a:lnTo>
                  <a:pt x="2400300" y="0"/>
                </a:lnTo>
                <a:lnTo>
                  <a:pt x="2400300" y="28575"/>
                </a:lnTo>
                <a:lnTo>
                  <a:pt x="2428875" y="28575"/>
                </a:lnTo>
                <a:lnTo>
                  <a:pt x="2428875" y="0"/>
                </a:lnTo>
                <a:close/>
              </a:path>
              <a:path w="6206490" h="1016000">
                <a:moveTo>
                  <a:pt x="2486025" y="0"/>
                </a:moveTo>
                <a:lnTo>
                  <a:pt x="2457450" y="0"/>
                </a:lnTo>
                <a:lnTo>
                  <a:pt x="2457450" y="28575"/>
                </a:lnTo>
                <a:lnTo>
                  <a:pt x="2486025" y="28575"/>
                </a:lnTo>
                <a:lnTo>
                  <a:pt x="2486025" y="0"/>
                </a:lnTo>
                <a:close/>
              </a:path>
              <a:path w="6206490" h="1016000">
                <a:moveTo>
                  <a:pt x="2543175" y="0"/>
                </a:moveTo>
                <a:lnTo>
                  <a:pt x="2514600" y="0"/>
                </a:lnTo>
                <a:lnTo>
                  <a:pt x="2514600" y="28575"/>
                </a:lnTo>
                <a:lnTo>
                  <a:pt x="2543175" y="28575"/>
                </a:lnTo>
                <a:lnTo>
                  <a:pt x="2543175" y="0"/>
                </a:lnTo>
                <a:close/>
              </a:path>
              <a:path w="6206490" h="1016000">
                <a:moveTo>
                  <a:pt x="2600325" y="0"/>
                </a:moveTo>
                <a:lnTo>
                  <a:pt x="2571750" y="0"/>
                </a:lnTo>
                <a:lnTo>
                  <a:pt x="2571750" y="28575"/>
                </a:lnTo>
                <a:lnTo>
                  <a:pt x="2600325" y="28575"/>
                </a:lnTo>
                <a:lnTo>
                  <a:pt x="2600325" y="0"/>
                </a:lnTo>
                <a:close/>
              </a:path>
              <a:path w="6206490" h="1016000">
                <a:moveTo>
                  <a:pt x="2657475" y="0"/>
                </a:moveTo>
                <a:lnTo>
                  <a:pt x="2628900" y="0"/>
                </a:lnTo>
                <a:lnTo>
                  <a:pt x="2628900" y="28575"/>
                </a:lnTo>
                <a:lnTo>
                  <a:pt x="2657475" y="28575"/>
                </a:lnTo>
                <a:lnTo>
                  <a:pt x="2657475" y="0"/>
                </a:lnTo>
                <a:close/>
              </a:path>
              <a:path w="6206490" h="1016000">
                <a:moveTo>
                  <a:pt x="2714625" y="0"/>
                </a:moveTo>
                <a:lnTo>
                  <a:pt x="2686050" y="0"/>
                </a:lnTo>
                <a:lnTo>
                  <a:pt x="2686050" y="28575"/>
                </a:lnTo>
                <a:lnTo>
                  <a:pt x="2714625" y="28575"/>
                </a:lnTo>
                <a:lnTo>
                  <a:pt x="2714625" y="0"/>
                </a:lnTo>
                <a:close/>
              </a:path>
              <a:path w="6206490" h="1016000">
                <a:moveTo>
                  <a:pt x="2771775" y="0"/>
                </a:moveTo>
                <a:lnTo>
                  <a:pt x="2743200" y="0"/>
                </a:lnTo>
                <a:lnTo>
                  <a:pt x="2743200" y="28575"/>
                </a:lnTo>
                <a:lnTo>
                  <a:pt x="2771775" y="28575"/>
                </a:lnTo>
                <a:lnTo>
                  <a:pt x="2771775" y="0"/>
                </a:lnTo>
                <a:close/>
              </a:path>
              <a:path w="6206490" h="1016000">
                <a:moveTo>
                  <a:pt x="2828925" y="0"/>
                </a:moveTo>
                <a:lnTo>
                  <a:pt x="2800350" y="0"/>
                </a:lnTo>
                <a:lnTo>
                  <a:pt x="2800350" y="28575"/>
                </a:lnTo>
                <a:lnTo>
                  <a:pt x="2828925" y="28575"/>
                </a:lnTo>
                <a:lnTo>
                  <a:pt x="2828925" y="0"/>
                </a:lnTo>
                <a:close/>
              </a:path>
              <a:path w="6206490" h="1016000">
                <a:moveTo>
                  <a:pt x="2886075" y="0"/>
                </a:moveTo>
                <a:lnTo>
                  <a:pt x="2857500" y="0"/>
                </a:lnTo>
                <a:lnTo>
                  <a:pt x="2857500" y="28575"/>
                </a:lnTo>
                <a:lnTo>
                  <a:pt x="2886075" y="28575"/>
                </a:lnTo>
                <a:lnTo>
                  <a:pt x="2886075" y="0"/>
                </a:lnTo>
                <a:close/>
              </a:path>
              <a:path w="6206490" h="1016000">
                <a:moveTo>
                  <a:pt x="2943225" y="0"/>
                </a:moveTo>
                <a:lnTo>
                  <a:pt x="2914650" y="0"/>
                </a:lnTo>
                <a:lnTo>
                  <a:pt x="2914650" y="28575"/>
                </a:lnTo>
                <a:lnTo>
                  <a:pt x="2943225" y="28575"/>
                </a:lnTo>
                <a:lnTo>
                  <a:pt x="2943225" y="0"/>
                </a:lnTo>
                <a:close/>
              </a:path>
              <a:path w="6206490" h="1016000">
                <a:moveTo>
                  <a:pt x="3000375" y="0"/>
                </a:moveTo>
                <a:lnTo>
                  <a:pt x="2971800" y="0"/>
                </a:lnTo>
                <a:lnTo>
                  <a:pt x="2971800" y="28575"/>
                </a:lnTo>
                <a:lnTo>
                  <a:pt x="3000375" y="28575"/>
                </a:lnTo>
                <a:lnTo>
                  <a:pt x="3000375" y="0"/>
                </a:lnTo>
                <a:close/>
              </a:path>
              <a:path w="6206490" h="1016000">
                <a:moveTo>
                  <a:pt x="3057525" y="0"/>
                </a:moveTo>
                <a:lnTo>
                  <a:pt x="3028950" y="0"/>
                </a:lnTo>
                <a:lnTo>
                  <a:pt x="3028950" y="28575"/>
                </a:lnTo>
                <a:lnTo>
                  <a:pt x="3057525" y="28575"/>
                </a:lnTo>
                <a:lnTo>
                  <a:pt x="3057525" y="0"/>
                </a:lnTo>
                <a:close/>
              </a:path>
              <a:path w="6206490" h="1016000">
                <a:moveTo>
                  <a:pt x="3117596" y="0"/>
                </a:moveTo>
                <a:lnTo>
                  <a:pt x="3086100" y="0"/>
                </a:lnTo>
                <a:lnTo>
                  <a:pt x="3086100" y="28575"/>
                </a:lnTo>
                <a:lnTo>
                  <a:pt x="3103245" y="28575"/>
                </a:lnTo>
                <a:lnTo>
                  <a:pt x="3100451" y="25780"/>
                </a:lnTo>
                <a:lnTo>
                  <a:pt x="3089021" y="25780"/>
                </a:lnTo>
                <a:lnTo>
                  <a:pt x="3089021" y="14350"/>
                </a:lnTo>
                <a:lnTo>
                  <a:pt x="3117596" y="14350"/>
                </a:lnTo>
                <a:lnTo>
                  <a:pt x="3117596" y="0"/>
                </a:lnTo>
                <a:close/>
              </a:path>
              <a:path w="6206490" h="1016000">
                <a:moveTo>
                  <a:pt x="3089021" y="14350"/>
                </a:moveTo>
                <a:lnTo>
                  <a:pt x="3089021" y="25780"/>
                </a:lnTo>
                <a:lnTo>
                  <a:pt x="3100451" y="25780"/>
                </a:lnTo>
                <a:lnTo>
                  <a:pt x="3089021" y="14350"/>
                </a:lnTo>
                <a:close/>
              </a:path>
              <a:path w="6206490" h="1016000">
                <a:moveTo>
                  <a:pt x="3117596" y="14350"/>
                </a:moveTo>
                <a:lnTo>
                  <a:pt x="3089021" y="14350"/>
                </a:lnTo>
                <a:lnTo>
                  <a:pt x="3100451" y="25780"/>
                </a:lnTo>
                <a:lnTo>
                  <a:pt x="3117596" y="25780"/>
                </a:lnTo>
                <a:lnTo>
                  <a:pt x="3117596" y="14350"/>
                </a:lnTo>
                <a:close/>
              </a:path>
              <a:path w="6206490" h="1016000">
                <a:moveTo>
                  <a:pt x="3117596" y="54355"/>
                </a:moveTo>
                <a:lnTo>
                  <a:pt x="3089021" y="54355"/>
                </a:lnTo>
                <a:lnTo>
                  <a:pt x="3089021" y="82930"/>
                </a:lnTo>
                <a:lnTo>
                  <a:pt x="3117596" y="82930"/>
                </a:lnTo>
                <a:lnTo>
                  <a:pt x="3117596" y="54355"/>
                </a:lnTo>
                <a:close/>
              </a:path>
              <a:path w="6206490" h="1016000">
                <a:moveTo>
                  <a:pt x="3117596" y="111505"/>
                </a:moveTo>
                <a:lnTo>
                  <a:pt x="3089021" y="111505"/>
                </a:lnTo>
                <a:lnTo>
                  <a:pt x="3089021" y="140080"/>
                </a:lnTo>
                <a:lnTo>
                  <a:pt x="3117596" y="140080"/>
                </a:lnTo>
                <a:lnTo>
                  <a:pt x="3117596" y="111505"/>
                </a:lnTo>
                <a:close/>
              </a:path>
              <a:path w="6206490" h="1016000">
                <a:moveTo>
                  <a:pt x="3117596" y="168655"/>
                </a:moveTo>
                <a:lnTo>
                  <a:pt x="3089021" y="168655"/>
                </a:lnTo>
                <a:lnTo>
                  <a:pt x="3089021" y="197230"/>
                </a:lnTo>
                <a:lnTo>
                  <a:pt x="3117596" y="197230"/>
                </a:lnTo>
                <a:lnTo>
                  <a:pt x="3117596" y="168655"/>
                </a:lnTo>
                <a:close/>
              </a:path>
              <a:path w="6206490" h="1016000">
                <a:moveTo>
                  <a:pt x="3117596" y="225805"/>
                </a:moveTo>
                <a:lnTo>
                  <a:pt x="3089021" y="225805"/>
                </a:lnTo>
                <a:lnTo>
                  <a:pt x="3089021" y="254380"/>
                </a:lnTo>
                <a:lnTo>
                  <a:pt x="3117596" y="254380"/>
                </a:lnTo>
                <a:lnTo>
                  <a:pt x="3117596" y="225805"/>
                </a:lnTo>
                <a:close/>
              </a:path>
              <a:path w="6206490" h="1016000">
                <a:moveTo>
                  <a:pt x="3117596" y="282955"/>
                </a:moveTo>
                <a:lnTo>
                  <a:pt x="3089021" y="282955"/>
                </a:lnTo>
                <a:lnTo>
                  <a:pt x="3089021" y="311530"/>
                </a:lnTo>
                <a:lnTo>
                  <a:pt x="3117596" y="311530"/>
                </a:lnTo>
                <a:lnTo>
                  <a:pt x="3117596" y="282955"/>
                </a:lnTo>
                <a:close/>
              </a:path>
              <a:path w="6206490" h="1016000">
                <a:moveTo>
                  <a:pt x="3117596" y="340105"/>
                </a:moveTo>
                <a:lnTo>
                  <a:pt x="3089021" y="340105"/>
                </a:lnTo>
                <a:lnTo>
                  <a:pt x="3089021" y="368680"/>
                </a:lnTo>
                <a:lnTo>
                  <a:pt x="3117596" y="368680"/>
                </a:lnTo>
                <a:lnTo>
                  <a:pt x="3117596" y="340105"/>
                </a:lnTo>
                <a:close/>
              </a:path>
              <a:path w="6206490" h="1016000">
                <a:moveTo>
                  <a:pt x="3117596" y="397255"/>
                </a:moveTo>
                <a:lnTo>
                  <a:pt x="3089021" y="397255"/>
                </a:lnTo>
                <a:lnTo>
                  <a:pt x="3089021" y="425830"/>
                </a:lnTo>
                <a:lnTo>
                  <a:pt x="3117596" y="425830"/>
                </a:lnTo>
                <a:lnTo>
                  <a:pt x="3117596" y="397255"/>
                </a:lnTo>
                <a:close/>
              </a:path>
              <a:path w="6206490" h="1016000">
                <a:moveTo>
                  <a:pt x="3117596" y="454405"/>
                </a:moveTo>
                <a:lnTo>
                  <a:pt x="3089021" y="454405"/>
                </a:lnTo>
                <a:lnTo>
                  <a:pt x="3089021" y="482980"/>
                </a:lnTo>
                <a:lnTo>
                  <a:pt x="3117596" y="482980"/>
                </a:lnTo>
                <a:lnTo>
                  <a:pt x="3117596" y="454405"/>
                </a:lnTo>
                <a:close/>
              </a:path>
              <a:path w="6206490" h="1016000">
                <a:moveTo>
                  <a:pt x="3117596" y="511555"/>
                </a:moveTo>
                <a:lnTo>
                  <a:pt x="3089021" y="511555"/>
                </a:lnTo>
                <a:lnTo>
                  <a:pt x="3089021" y="540130"/>
                </a:lnTo>
                <a:lnTo>
                  <a:pt x="3117596" y="540130"/>
                </a:lnTo>
                <a:lnTo>
                  <a:pt x="3117596" y="511555"/>
                </a:lnTo>
                <a:close/>
              </a:path>
              <a:path w="6206490" h="1016000">
                <a:moveTo>
                  <a:pt x="3117596" y="568705"/>
                </a:moveTo>
                <a:lnTo>
                  <a:pt x="3089021" y="568705"/>
                </a:lnTo>
                <a:lnTo>
                  <a:pt x="3089021" y="597280"/>
                </a:lnTo>
                <a:lnTo>
                  <a:pt x="3117596" y="597280"/>
                </a:lnTo>
                <a:lnTo>
                  <a:pt x="3117596" y="568705"/>
                </a:lnTo>
                <a:close/>
              </a:path>
              <a:path w="6206490" h="1016000">
                <a:moveTo>
                  <a:pt x="3117596" y="625855"/>
                </a:moveTo>
                <a:lnTo>
                  <a:pt x="3089021" y="625855"/>
                </a:lnTo>
                <a:lnTo>
                  <a:pt x="3089021" y="654430"/>
                </a:lnTo>
                <a:lnTo>
                  <a:pt x="3117596" y="654430"/>
                </a:lnTo>
                <a:lnTo>
                  <a:pt x="3117596" y="625855"/>
                </a:lnTo>
                <a:close/>
              </a:path>
              <a:path w="6206490" h="1016000">
                <a:moveTo>
                  <a:pt x="3117596" y="683005"/>
                </a:moveTo>
                <a:lnTo>
                  <a:pt x="3089021" y="683005"/>
                </a:lnTo>
                <a:lnTo>
                  <a:pt x="3089021" y="711580"/>
                </a:lnTo>
                <a:lnTo>
                  <a:pt x="3117596" y="711580"/>
                </a:lnTo>
                <a:lnTo>
                  <a:pt x="3117596" y="683005"/>
                </a:lnTo>
                <a:close/>
              </a:path>
              <a:path w="6206490" h="1016000">
                <a:moveTo>
                  <a:pt x="3117596" y="740155"/>
                </a:moveTo>
                <a:lnTo>
                  <a:pt x="3089021" y="740155"/>
                </a:lnTo>
                <a:lnTo>
                  <a:pt x="3089021" y="768730"/>
                </a:lnTo>
                <a:lnTo>
                  <a:pt x="3117596" y="768730"/>
                </a:lnTo>
                <a:lnTo>
                  <a:pt x="3117596" y="740155"/>
                </a:lnTo>
                <a:close/>
              </a:path>
              <a:path w="6206490" h="1016000">
                <a:moveTo>
                  <a:pt x="3117596" y="797305"/>
                </a:moveTo>
                <a:lnTo>
                  <a:pt x="3089021" y="797305"/>
                </a:lnTo>
                <a:lnTo>
                  <a:pt x="3089021" y="825880"/>
                </a:lnTo>
                <a:lnTo>
                  <a:pt x="3117596" y="825880"/>
                </a:lnTo>
                <a:lnTo>
                  <a:pt x="3117596" y="797305"/>
                </a:lnTo>
                <a:close/>
              </a:path>
              <a:path w="6206490" h="1016000">
                <a:moveTo>
                  <a:pt x="3117596" y="854455"/>
                </a:moveTo>
                <a:lnTo>
                  <a:pt x="3089021" y="854455"/>
                </a:lnTo>
                <a:lnTo>
                  <a:pt x="3089021" y="883030"/>
                </a:lnTo>
                <a:lnTo>
                  <a:pt x="3117596" y="883030"/>
                </a:lnTo>
                <a:lnTo>
                  <a:pt x="3117596" y="854455"/>
                </a:lnTo>
                <a:close/>
              </a:path>
              <a:path w="6206490" h="1016000">
                <a:moveTo>
                  <a:pt x="3117596" y="911605"/>
                </a:moveTo>
                <a:lnTo>
                  <a:pt x="3089021" y="911605"/>
                </a:lnTo>
                <a:lnTo>
                  <a:pt x="3089021" y="940180"/>
                </a:lnTo>
                <a:lnTo>
                  <a:pt x="3117596" y="940180"/>
                </a:lnTo>
                <a:lnTo>
                  <a:pt x="3117596" y="911605"/>
                </a:lnTo>
                <a:close/>
              </a:path>
              <a:path w="6206490" h="1016000">
                <a:moveTo>
                  <a:pt x="3113278" y="968755"/>
                </a:moveTo>
                <a:lnTo>
                  <a:pt x="3089021" y="968755"/>
                </a:lnTo>
                <a:lnTo>
                  <a:pt x="3089021" y="987297"/>
                </a:lnTo>
                <a:lnTo>
                  <a:pt x="3127502" y="987297"/>
                </a:lnTo>
                <a:lnTo>
                  <a:pt x="3127502" y="973073"/>
                </a:lnTo>
                <a:lnTo>
                  <a:pt x="3117596" y="973073"/>
                </a:lnTo>
                <a:lnTo>
                  <a:pt x="3113278" y="968755"/>
                </a:lnTo>
                <a:close/>
              </a:path>
              <a:path w="6206490" h="1016000">
                <a:moveTo>
                  <a:pt x="3127502" y="958722"/>
                </a:moveTo>
                <a:lnTo>
                  <a:pt x="3103245" y="958722"/>
                </a:lnTo>
                <a:lnTo>
                  <a:pt x="3117596" y="973073"/>
                </a:lnTo>
                <a:lnTo>
                  <a:pt x="3117596" y="968755"/>
                </a:lnTo>
                <a:lnTo>
                  <a:pt x="3127502" y="968755"/>
                </a:lnTo>
                <a:lnTo>
                  <a:pt x="3127502" y="958722"/>
                </a:lnTo>
                <a:close/>
              </a:path>
              <a:path w="6206490" h="1016000">
                <a:moveTo>
                  <a:pt x="3127502" y="968755"/>
                </a:moveTo>
                <a:lnTo>
                  <a:pt x="3117596" y="968755"/>
                </a:lnTo>
                <a:lnTo>
                  <a:pt x="3117596" y="973073"/>
                </a:lnTo>
                <a:lnTo>
                  <a:pt x="3127502" y="973073"/>
                </a:lnTo>
                <a:lnTo>
                  <a:pt x="3127502" y="968755"/>
                </a:lnTo>
                <a:close/>
              </a:path>
              <a:path w="6206490" h="1016000">
                <a:moveTo>
                  <a:pt x="3184652" y="958722"/>
                </a:moveTo>
                <a:lnTo>
                  <a:pt x="3156077" y="958722"/>
                </a:lnTo>
                <a:lnTo>
                  <a:pt x="3156077" y="987297"/>
                </a:lnTo>
                <a:lnTo>
                  <a:pt x="3184652" y="987297"/>
                </a:lnTo>
                <a:lnTo>
                  <a:pt x="3184652" y="958722"/>
                </a:lnTo>
                <a:close/>
              </a:path>
              <a:path w="6206490" h="1016000">
                <a:moveTo>
                  <a:pt x="3241802" y="958722"/>
                </a:moveTo>
                <a:lnTo>
                  <a:pt x="3213227" y="958722"/>
                </a:lnTo>
                <a:lnTo>
                  <a:pt x="3213227" y="987297"/>
                </a:lnTo>
                <a:lnTo>
                  <a:pt x="3241802" y="987297"/>
                </a:lnTo>
                <a:lnTo>
                  <a:pt x="3241802" y="958722"/>
                </a:lnTo>
                <a:close/>
              </a:path>
              <a:path w="6206490" h="1016000">
                <a:moveTo>
                  <a:pt x="3298952" y="958722"/>
                </a:moveTo>
                <a:lnTo>
                  <a:pt x="3270377" y="958722"/>
                </a:lnTo>
                <a:lnTo>
                  <a:pt x="3270377" y="987297"/>
                </a:lnTo>
                <a:lnTo>
                  <a:pt x="3298952" y="987297"/>
                </a:lnTo>
                <a:lnTo>
                  <a:pt x="3298952" y="958722"/>
                </a:lnTo>
                <a:close/>
              </a:path>
              <a:path w="6206490" h="1016000">
                <a:moveTo>
                  <a:pt x="3356102" y="958722"/>
                </a:moveTo>
                <a:lnTo>
                  <a:pt x="3327527" y="958722"/>
                </a:lnTo>
                <a:lnTo>
                  <a:pt x="3327527" y="987297"/>
                </a:lnTo>
                <a:lnTo>
                  <a:pt x="3356102" y="987297"/>
                </a:lnTo>
                <a:lnTo>
                  <a:pt x="3356102" y="958722"/>
                </a:lnTo>
                <a:close/>
              </a:path>
              <a:path w="6206490" h="1016000">
                <a:moveTo>
                  <a:pt x="3413252" y="958722"/>
                </a:moveTo>
                <a:lnTo>
                  <a:pt x="3384677" y="958722"/>
                </a:lnTo>
                <a:lnTo>
                  <a:pt x="3384677" y="987297"/>
                </a:lnTo>
                <a:lnTo>
                  <a:pt x="3413252" y="987297"/>
                </a:lnTo>
                <a:lnTo>
                  <a:pt x="3413252" y="958722"/>
                </a:lnTo>
                <a:close/>
              </a:path>
              <a:path w="6206490" h="1016000">
                <a:moveTo>
                  <a:pt x="3470402" y="958722"/>
                </a:moveTo>
                <a:lnTo>
                  <a:pt x="3441827" y="958722"/>
                </a:lnTo>
                <a:lnTo>
                  <a:pt x="3441827" y="987297"/>
                </a:lnTo>
                <a:lnTo>
                  <a:pt x="3470402" y="987297"/>
                </a:lnTo>
                <a:lnTo>
                  <a:pt x="3470402" y="958722"/>
                </a:lnTo>
                <a:close/>
              </a:path>
              <a:path w="6206490" h="1016000">
                <a:moveTo>
                  <a:pt x="3527552" y="958722"/>
                </a:moveTo>
                <a:lnTo>
                  <a:pt x="3498977" y="958722"/>
                </a:lnTo>
                <a:lnTo>
                  <a:pt x="3498977" y="987297"/>
                </a:lnTo>
                <a:lnTo>
                  <a:pt x="3527552" y="987297"/>
                </a:lnTo>
                <a:lnTo>
                  <a:pt x="3527552" y="958722"/>
                </a:lnTo>
                <a:close/>
              </a:path>
              <a:path w="6206490" h="1016000">
                <a:moveTo>
                  <a:pt x="3584702" y="958722"/>
                </a:moveTo>
                <a:lnTo>
                  <a:pt x="3556127" y="958722"/>
                </a:lnTo>
                <a:lnTo>
                  <a:pt x="3556127" y="987297"/>
                </a:lnTo>
                <a:lnTo>
                  <a:pt x="3584702" y="987297"/>
                </a:lnTo>
                <a:lnTo>
                  <a:pt x="3584702" y="958722"/>
                </a:lnTo>
                <a:close/>
              </a:path>
              <a:path w="6206490" h="1016000">
                <a:moveTo>
                  <a:pt x="3641852" y="958722"/>
                </a:moveTo>
                <a:lnTo>
                  <a:pt x="3613277" y="958722"/>
                </a:lnTo>
                <a:lnTo>
                  <a:pt x="3613277" y="987297"/>
                </a:lnTo>
                <a:lnTo>
                  <a:pt x="3641852" y="987297"/>
                </a:lnTo>
                <a:lnTo>
                  <a:pt x="3641852" y="958722"/>
                </a:lnTo>
                <a:close/>
              </a:path>
              <a:path w="6206490" h="1016000">
                <a:moveTo>
                  <a:pt x="3699002" y="958722"/>
                </a:moveTo>
                <a:lnTo>
                  <a:pt x="3670427" y="958722"/>
                </a:lnTo>
                <a:lnTo>
                  <a:pt x="3670427" y="987297"/>
                </a:lnTo>
                <a:lnTo>
                  <a:pt x="3699002" y="987297"/>
                </a:lnTo>
                <a:lnTo>
                  <a:pt x="3699002" y="958722"/>
                </a:lnTo>
                <a:close/>
              </a:path>
              <a:path w="6206490" h="1016000">
                <a:moveTo>
                  <a:pt x="3756152" y="958722"/>
                </a:moveTo>
                <a:lnTo>
                  <a:pt x="3727577" y="958722"/>
                </a:lnTo>
                <a:lnTo>
                  <a:pt x="3727577" y="987297"/>
                </a:lnTo>
                <a:lnTo>
                  <a:pt x="3756152" y="987297"/>
                </a:lnTo>
                <a:lnTo>
                  <a:pt x="3756152" y="958722"/>
                </a:lnTo>
                <a:close/>
              </a:path>
              <a:path w="6206490" h="1016000">
                <a:moveTo>
                  <a:pt x="3813302" y="958722"/>
                </a:moveTo>
                <a:lnTo>
                  <a:pt x="3784727" y="958722"/>
                </a:lnTo>
                <a:lnTo>
                  <a:pt x="3784727" y="987297"/>
                </a:lnTo>
                <a:lnTo>
                  <a:pt x="3813302" y="987297"/>
                </a:lnTo>
                <a:lnTo>
                  <a:pt x="3813302" y="958722"/>
                </a:lnTo>
                <a:close/>
              </a:path>
              <a:path w="6206490" h="1016000">
                <a:moveTo>
                  <a:pt x="3870452" y="958722"/>
                </a:moveTo>
                <a:lnTo>
                  <a:pt x="3841877" y="958722"/>
                </a:lnTo>
                <a:lnTo>
                  <a:pt x="3841877" y="987297"/>
                </a:lnTo>
                <a:lnTo>
                  <a:pt x="3870452" y="987297"/>
                </a:lnTo>
                <a:lnTo>
                  <a:pt x="3870452" y="958722"/>
                </a:lnTo>
                <a:close/>
              </a:path>
              <a:path w="6206490" h="1016000">
                <a:moveTo>
                  <a:pt x="3927602" y="958722"/>
                </a:moveTo>
                <a:lnTo>
                  <a:pt x="3899027" y="958722"/>
                </a:lnTo>
                <a:lnTo>
                  <a:pt x="3899027" y="987297"/>
                </a:lnTo>
                <a:lnTo>
                  <a:pt x="3927602" y="987297"/>
                </a:lnTo>
                <a:lnTo>
                  <a:pt x="3927602" y="958722"/>
                </a:lnTo>
                <a:close/>
              </a:path>
              <a:path w="6206490" h="1016000">
                <a:moveTo>
                  <a:pt x="3984752" y="958722"/>
                </a:moveTo>
                <a:lnTo>
                  <a:pt x="3956177" y="958722"/>
                </a:lnTo>
                <a:lnTo>
                  <a:pt x="3956177" y="987297"/>
                </a:lnTo>
                <a:lnTo>
                  <a:pt x="3984752" y="987297"/>
                </a:lnTo>
                <a:lnTo>
                  <a:pt x="3984752" y="958722"/>
                </a:lnTo>
                <a:close/>
              </a:path>
              <a:path w="6206490" h="1016000">
                <a:moveTo>
                  <a:pt x="4041902" y="958722"/>
                </a:moveTo>
                <a:lnTo>
                  <a:pt x="4013327" y="958722"/>
                </a:lnTo>
                <a:lnTo>
                  <a:pt x="4013327" y="987297"/>
                </a:lnTo>
                <a:lnTo>
                  <a:pt x="4041902" y="987297"/>
                </a:lnTo>
                <a:lnTo>
                  <a:pt x="4041902" y="958722"/>
                </a:lnTo>
                <a:close/>
              </a:path>
              <a:path w="6206490" h="1016000">
                <a:moveTo>
                  <a:pt x="4099052" y="958722"/>
                </a:moveTo>
                <a:lnTo>
                  <a:pt x="4070477" y="958722"/>
                </a:lnTo>
                <a:lnTo>
                  <a:pt x="4070477" y="987297"/>
                </a:lnTo>
                <a:lnTo>
                  <a:pt x="4099052" y="987297"/>
                </a:lnTo>
                <a:lnTo>
                  <a:pt x="4099052" y="958722"/>
                </a:lnTo>
                <a:close/>
              </a:path>
              <a:path w="6206490" h="1016000">
                <a:moveTo>
                  <a:pt x="4156202" y="958722"/>
                </a:moveTo>
                <a:lnTo>
                  <a:pt x="4127627" y="958722"/>
                </a:lnTo>
                <a:lnTo>
                  <a:pt x="4127627" y="987297"/>
                </a:lnTo>
                <a:lnTo>
                  <a:pt x="4156202" y="987297"/>
                </a:lnTo>
                <a:lnTo>
                  <a:pt x="4156202" y="958722"/>
                </a:lnTo>
                <a:close/>
              </a:path>
              <a:path w="6206490" h="1016000">
                <a:moveTo>
                  <a:pt x="4213352" y="958722"/>
                </a:moveTo>
                <a:lnTo>
                  <a:pt x="4184777" y="958722"/>
                </a:lnTo>
                <a:lnTo>
                  <a:pt x="4184777" y="987297"/>
                </a:lnTo>
                <a:lnTo>
                  <a:pt x="4213352" y="987297"/>
                </a:lnTo>
                <a:lnTo>
                  <a:pt x="4213352" y="958722"/>
                </a:lnTo>
                <a:close/>
              </a:path>
              <a:path w="6206490" h="1016000">
                <a:moveTo>
                  <a:pt x="4270502" y="958722"/>
                </a:moveTo>
                <a:lnTo>
                  <a:pt x="4241927" y="958722"/>
                </a:lnTo>
                <a:lnTo>
                  <a:pt x="4241927" y="987297"/>
                </a:lnTo>
                <a:lnTo>
                  <a:pt x="4270502" y="987297"/>
                </a:lnTo>
                <a:lnTo>
                  <a:pt x="4270502" y="958722"/>
                </a:lnTo>
                <a:close/>
              </a:path>
              <a:path w="6206490" h="1016000">
                <a:moveTo>
                  <a:pt x="4327652" y="958722"/>
                </a:moveTo>
                <a:lnTo>
                  <a:pt x="4299077" y="958722"/>
                </a:lnTo>
                <a:lnTo>
                  <a:pt x="4299077" y="987297"/>
                </a:lnTo>
                <a:lnTo>
                  <a:pt x="4327652" y="987297"/>
                </a:lnTo>
                <a:lnTo>
                  <a:pt x="4327652" y="958722"/>
                </a:lnTo>
                <a:close/>
              </a:path>
              <a:path w="6206490" h="1016000">
                <a:moveTo>
                  <a:pt x="4384802" y="958722"/>
                </a:moveTo>
                <a:lnTo>
                  <a:pt x="4356227" y="958722"/>
                </a:lnTo>
                <a:lnTo>
                  <a:pt x="4356227" y="987297"/>
                </a:lnTo>
                <a:lnTo>
                  <a:pt x="4384802" y="987297"/>
                </a:lnTo>
                <a:lnTo>
                  <a:pt x="4384802" y="958722"/>
                </a:lnTo>
                <a:close/>
              </a:path>
              <a:path w="6206490" h="1016000">
                <a:moveTo>
                  <a:pt x="4441952" y="958722"/>
                </a:moveTo>
                <a:lnTo>
                  <a:pt x="4413377" y="958722"/>
                </a:lnTo>
                <a:lnTo>
                  <a:pt x="4413377" y="987297"/>
                </a:lnTo>
                <a:lnTo>
                  <a:pt x="4441952" y="987297"/>
                </a:lnTo>
                <a:lnTo>
                  <a:pt x="4441952" y="958722"/>
                </a:lnTo>
                <a:close/>
              </a:path>
              <a:path w="6206490" h="1016000">
                <a:moveTo>
                  <a:pt x="4499102" y="958722"/>
                </a:moveTo>
                <a:lnTo>
                  <a:pt x="4470527" y="958722"/>
                </a:lnTo>
                <a:lnTo>
                  <a:pt x="4470527" y="987297"/>
                </a:lnTo>
                <a:lnTo>
                  <a:pt x="4499102" y="987297"/>
                </a:lnTo>
                <a:lnTo>
                  <a:pt x="4499102" y="958722"/>
                </a:lnTo>
                <a:close/>
              </a:path>
              <a:path w="6206490" h="1016000">
                <a:moveTo>
                  <a:pt x="4556252" y="958722"/>
                </a:moveTo>
                <a:lnTo>
                  <a:pt x="4527677" y="958722"/>
                </a:lnTo>
                <a:lnTo>
                  <a:pt x="4527677" y="987297"/>
                </a:lnTo>
                <a:lnTo>
                  <a:pt x="4556252" y="987297"/>
                </a:lnTo>
                <a:lnTo>
                  <a:pt x="4556252" y="958722"/>
                </a:lnTo>
                <a:close/>
              </a:path>
              <a:path w="6206490" h="1016000">
                <a:moveTo>
                  <a:pt x="4613402" y="958722"/>
                </a:moveTo>
                <a:lnTo>
                  <a:pt x="4584827" y="958722"/>
                </a:lnTo>
                <a:lnTo>
                  <a:pt x="4584827" y="987297"/>
                </a:lnTo>
                <a:lnTo>
                  <a:pt x="4613402" y="987297"/>
                </a:lnTo>
                <a:lnTo>
                  <a:pt x="4613402" y="958722"/>
                </a:lnTo>
                <a:close/>
              </a:path>
              <a:path w="6206490" h="1016000">
                <a:moveTo>
                  <a:pt x="4670552" y="958722"/>
                </a:moveTo>
                <a:lnTo>
                  <a:pt x="4641977" y="958722"/>
                </a:lnTo>
                <a:lnTo>
                  <a:pt x="4641977" y="987297"/>
                </a:lnTo>
                <a:lnTo>
                  <a:pt x="4670552" y="987297"/>
                </a:lnTo>
                <a:lnTo>
                  <a:pt x="4670552" y="958722"/>
                </a:lnTo>
                <a:close/>
              </a:path>
              <a:path w="6206490" h="1016000">
                <a:moveTo>
                  <a:pt x="4727702" y="958722"/>
                </a:moveTo>
                <a:lnTo>
                  <a:pt x="4699127" y="958722"/>
                </a:lnTo>
                <a:lnTo>
                  <a:pt x="4699127" y="987297"/>
                </a:lnTo>
                <a:lnTo>
                  <a:pt x="4727702" y="987297"/>
                </a:lnTo>
                <a:lnTo>
                  <a:pt x="4727702" y="958722"/>
                </a:lnTo>
                <a:close/>
              </a:path>
              <a:path w="6206490" h="1016000">
                <a:moveTo>
                  <a:pt x="4784852" y="958722"/>
                </a:moveTo>
                <a:lnTo>
                  <a:pt x="4756277" y="958722"/>
                </a:lnTo>
                <a:lnTo>
                  <a:pt x="4756277" y="987297"/>
                </a:lnTo>
                <a:lnTo>
                  <a:pt x="4784852" y="987297"/>
                </a:lnTo>
                <a:lnTo>
                  <a:pt x="4784852" y="958722"/>
                </a:lnTo>
                <a:close/>
              </a:path>
              <a:path w="6206490" h="1016000">
                <a:moveTo>
                  <a:pt x="4842002" y="958722"/>
                </a:moveTo>
                <a:lnTo>
                  <a:pt x="4813427" y="958722"/>
                </a:lnTo>
                <a:lnTo>
                  <a:pt x="4813427" y="987297"/>
                </a:lnTo>
                <a:lnTo>
                  <a:pt x="4842002" y="987297"/>
                </a:lnTo>
                <a:lnTo>
                  <a:pt x="4842002" y="958722"/>
                </a:lnTo>
                <a:close/>
              </a:path>
              <a:path w="6206490" h="1016000">
                <a:moveTo>
                  <a:pt x="4899152" y="958722"/>
                </a:moveTo>
                <a:lnTo>
                  <a:pt x="4870577" y="958722"/>
                </a:lnTo>
                <a:lnTo>
                  <a:pt x="4870577" y="987297"/>
                </a:lnTo>
                <a:lnTo>
                  <a:pt x="4899152" y="987297"/>
                </a:lnTo>
                <a:lnTo>
                  <a:pt x="4899152" y="958722"/>
                </a:lnTo>
                <a:close/>
              </a:path>
              <a:path w="6206490" h="1016000">
                <a:moveTo>
                  <a:pt x="4956302" y="958722"/>
                </a:moveTo>
                <a:lnTo>
                  <a:pt x="4927727" y="958722"/>
                </a:lnTo>
                <a:lnTo>
                  <a:pt x="4927727" y="987297"/>
                </a:lnTo>
                <a:lnTo>
                  <a:pt x="4956302" y="987297"/>
                </a:lnTo>
                <a:lnTo>
                  <a:pt x="4956302" y="958722"/>
                </a:lnTo>
                <a:close/>
              </a:path>
              <a:path w="6206490" h="1016000">
                <a:moveTo>
                  <a:pt x="5013452" y="958722"/>
                </a:moveTo>
                <a:lnTo>
                  <a:pt x="4984877" y="958722"/>
                </a:lnTo>
                <a:lnTo>
                  <a:pt x="4984877" y="987297"/>
                </a:lnTo>
                <a:lnTo>
                  <a:pt x="5013452" y="987297"/>
                </a:lnTo>
                <a:lnTo>
                  <a:pt x="5013452" y="958722"/>
                </a:lnTo>
                <a:close/>
              </a:path>
              <a:path w="6206490" h="1016000">
                <a:moveTo>
                  <a:pt x="5070602" y="958722"/>
                </a:moveTo>
                <a:lnTo>
                  <a:pt x="5042027" y="958722"/>
                </a:lnTo>
                <a:lnTo>
                  <a:pt x="5042027" y="987297"/>
                </a:lnTo>
                <a:lnTo>
                  <a:pt x="5070602" y="987297"/>
                </a:lnTo>
                <a:lnTo>
                  <a:pt x="5070602" y="958722"/>
                </a:lnTo>
                <a:close/>
              </a:path>
              <a:path w="6206490" h="1016000">
                <a:moveTo>
                  <a:pt x="5127752" y="958722"/>
                </a:moveTo>
                <a:lnTo>
                  <a:pt x="5099177" y="958722"/>
                </a:lnTo>
                <a:lnTo>
                  <a:pt x="5099177" y="987297"/>
                </a:lnTo>
                <a:lnTo>
                  <a:pt x="5127752" y="987297"/>
                </a:lnTo>
                <a:lnTo>
                  <a:pt x="5127752" y="958722"/>
                </a:lnTo>
                <a:close/>
              </a:path>
              <a:path w="6206490" h="1016000">
                <a:moveTo>
                  <a:pt x="5184902" y="958722"/>
                </a:moveTo>
                <a:lnTo>
                  <a:pt x="5156327" y="958722"/>
                </a:lnTo>
                <a:lnTo>
                  <a:pt x="5156327" y="987297"/>
                </a:lnTo>
                <a:lnTo>
                  <a:pt x="5184902" y="987297"/>
                </a:lnTo>
                <a:lnTo>
                  <a:pt x="5184902" y="958722"/>
                </a:lnTo>
                <a:close/>
              </a:path>
              <a:path w="6206490" h="1016000">
                <a:moveTo>
                  <a:pt x="5242052" y="958722"/>
                </a:moveTo>
                <a:lnTo>
                  <a:pt x="5213477" y="958722"/>
                </a:lnTo>
                <a:lnTo>
                  <a:pt x="5213477" y="987297"/>
                </a:lnTo>
                <a:lnTo>
                  <a:pt x="5242052" y="987297"/>
                </a:lnTo>
                <a:lnTo>
                  <a:pt x="5242052" y="958722"/>
                </a:lnTo>
                <a:close/>
              </a:path>
              <a:path w="6206490" h="1016000">
                <a:moveTo>
                  <a:pt x="5299202" y="958722"/>
                </a:moveTo>
                <a:lnTo>
                  <a:pt x="5270627" y="958722"/>
                </a:lnTo>
                <a:lnTo>
                  <a:pt x="5270627" y="987297"/>
                </a:lnTo>
                <a:lnTo>
                  <a:pt x="5299202" y="987297"/>
                </a:lnTo>
                <a:lnTo>
                  <a:pt x="5299202" y="958722"/>
                </a:lnTo>
                <a:close/>
              </a:path>
              <a:path w="6206490" h="1016000">
                <a:moveTo>
                  <a:pt x="5356352" y="958722"/>
                </a:moveTo>
                <a:lnTo>
                  <a:pt x="5327777" y="958722"/>
                </a:lnTo>
                <a:lnTo>
                  <a:pt x="5327777" y="987297"/>
                </a:lnTo>
                <a:lnTo>
                  <a:pt x="5356352" y="987297"/>
                </a:lnTo>
                <a:lnTo>
                  <a:pt x="5356352" y="958722"/>
                </a:lnTo>
                <a:close/>
              </a:path>
              <a:path w="6206490" h="1016000">
                <a:moveTo>
                  <a:pt x="5413502" y="958722"/>
                </a:moveTo>
                <a:lnTo>
                  <a:pt x="5384927" y="958722"/>
                </a:lnTo>
                <a:lnTo>
                  <a:pt x="5384927" y="987297"/>
                </a:lnTo>
                <a:lnTo>
                  <a:pt x="5413502" y="987297"/>
                </a:lnTo>
                <a:lnTo>
                  <a:pt x="5413502" y="958722"/>
                </a:lnTo>
                <a:close/>
              </a:path>
              <a:path w="6206490" h="1016000">
                <a:moveTo>
                  <a:pt x="5470652" y="958722"/>
                </a:moveTo>
                <a:lnTo>
                  <a:pt x="5442077" y="958722"/>
                </a:lnTo>
                <a:lnTo>
                  <a:pt x="5442077" y="987297"/>
                </a:lnTo>
                <a:lnTo>
                  <a:pt x="5470652" y="987297"/>
                </a:lnTo>
                <a:lnTo>
                  <a:pt x="5470652" y="958722"/>
                </a:lnTo>
                <a:close/>
              </a:path>
              <a:path w="6206490" h="1016000">
                <a:moveTo>
                  <a:pt x="5527802" y="958722"/>
                </a:moveTo>
                <a:lnTo>
                  <a:pt x="5499227" y="958722"/>
                </a:lnTo>
                <a:lnTo>
                  <a:pt x="5499227" y="987297"/>
                </a:lnTo>
                <a:lnTo>
                  <a:pt x="5527802" y="987297"/>
                </a:lnTo>
                <a:lnTo>
                  <a:pt x="5527802" y="958722"/>
                </a:lnTo>
                <a:close/>
              </a:path>
              <a:path w="6206490" h="1016000">
                <a:moveTo>
                  <a:pt x="5584952" y="958722"/>
                </a:moveTo>
                <a:lnTo>
                  <a:pt x="5556377" y="958722"/>
                </a:lnTo>
                <a:lnTo>
                  <a:pt x="5556377" y="987297"/>
                </a:lnTo>
                <a:lnTo>
                  <a:pt x="5584952" y="987297"/>
                </a:lnTo>
                <a:lnTo>
                  <a:pt x="5584952" y="958722"/>
                </a:lnTo>
                <a:close/>
              </a:path>
              <a:path w="6206490" h="1016000">
                <a:moveTo>
                  <a:pt x="5642102" y="958722"/>
                </a:moveTo>
                <a:lnTo>
                  <a:pt x="5613527" y="958722"/>
                </a:lnTo>
                <a:lnTo>
                  <a:pt x="5613527" y="987297"/>
                </a:lnTo>
                <a:lnTo>
                  <a:pt x="5642102" y="987297"/>
                </a:lnTo>
                <a:lnTo>
                  <a:pt x="5642102" y="958722"/>
                </a:lnTo>
                <a:close/>
              </a:path>
              <a:path w="6206490" h="1016000">
                <a:moveTo>
                  <a:pt x="5699252" y="958722"/>
                </a:moveTo>
                <a:lnTo>
                  <a:pt x="5670677" y="958722"/>
                </a:lnTo>
                <a:lnTo>
                  <a:pt x="5670677" y="987297"/>
                </a:lnTo>
                <a:lnTo>
                  <a:pt x="5699252" y="987297"/>
                </a:lnTo>
                <a:lnTo>
                  <a:pt x="5699252" y="958722"/>
                </a:lnTo>
                <a:close/>
              </a:path>
              <a:path w="6206490" h="1016000">
                <a:moveTo>
                  <a:pt x="5756402" y="958722"/>
                </a:moveTo>
                <a:lnTo>
                  <a:pt x="5727827" y="958722"/>
                </a:lnTo>
                <a:lnTo>
                  <a:pt x="5727827" y="987297"/>
                </a:lnTo>
                <a:lnTo>
                  <a:pt x="5756402" y="987297"/>
                </a:lnTo>
                <a:lnTo>
                  <a:pt x="5756402" y="958722"/>
                </a:lnTo>
                <a:close/>
              </a:path>
              <a:path w="6206490" h="1016000">
                <a:moveTo>
                  <a:pt x="5813552" y="958722"/>
                </a:moveTo>
                <a:lnTo>
                  <a:pt x="5784977" y="958722"/>
                </a:lnTo>
                <a:lnTo>
                  <a:pt x="5784977" y="987297"/>
                </a:lnTo>
                <a:lnTo>
                  <a:pt x="5813552" y="987297"/>
                </a:lnTo>
                <a:lnTo>
                  <a:pt x="5813552" y="958722"/>
                </a:lnTo>
                <a:close/>
              </a:path>
              <a:path w="6206490" h="1016000">
                <a:moveTo>
                  <a:pt x="5870702" y="958722"/>
                </a:moveTo>
                <a:lnTo>
                  <a:pt x="5842127" y="958722"/>
                </a:lnTo>
                <a:lnTo>
                  <a:pt x="5842127" y="987297"/>
                </a:lnTo>
                <a:lnTo>
                  <a:pt x="5870702" y="987297"/>
                </a:lnTo>
                <a:lnTo>
                  <a:pt x="5870702" y="958722"/>
                </a:lnTo>
                <a:close/>
              </a:path>
              <a:path w="6206490" h="1016000">
                <a:moveTo>
                  <a:pt x="5927852" y="958722"/>
                </a:moveTo>
                <a:lnTo>
                  <a:pt x="5899277" y="958722"/>
                </a:lnTo>
                <a:lnTo>
                  <a:pt x="5899277" y="987297"/>
                </a:lnTo>
                <a:lnTo>
                  <a:pt x="5927852" y="987297"/>
                </a:lnTo>
                <a:lnTo>
                  <a:pt x="5927852" y="958722"/>
                </a:lnTo>
                <a:close/>
              </a:path>
              <a:path w="6206490" h="1016000">
                <a:moveTo>
                  <a:pt x="5985002" y="958722"/>
                </a:moveTo>
                <a:lnTo>
                  <a:pt x="5956427" y="958722"/>
                </a:lnTo>
                <a:lnTo>
                  <a:pt x="5956427" y="987297"/>
                </a:lnTo>
                <a:lnTo>
                  <a:pt x="5985002" y="987297"/>
                </a:lnTo>
                <a:lnTo>
                  <a:pt x="5985002" y="958722"/>
                </a:lnTo>
                <a:close/>
              </a:path>
              <a:path w="6206490" h="1016000">
                <a:moveTo>
                  <a:pt x="6042152" y="958722"/>
                </a:moveTo>
                <a:lnTo>
                  <a:pt x="6013577" y="958722"/>
                </a:lnTo>
                <a:lnTo>
                  <a:pt x="6013577" y="987297"/>
                </a:lnTo>
                <a:lnTo>
                  <a:pt x="6042152" y="987297"/>
                </a:lnTo>
                <a:lnTo>
                  <a:pt x="6042152" y="958722"/>
                </a:lnTo>
                <a:close/>
              </a:path>
              <a:path w="6206490" h="1016000">
                <a:moveTo>
                  <a:pt x="6099302" y="958722"/>
                </a:moveTo>
                <a:lnTo>
                  <a:pt x="6070727" y="958722"/>
                </a:lnTo>
                <a:lnTo>
                  <a:pt x="6070727" y="987297"/>
                </a:lnTo>
                <a:lnTo>
                  <a:pt x="6099302" y="987297"/>
                </a:lnTo>
                <a:lnTo>
                  <a:pt x="6099302" y="958722"/>
                </a:lnTo>
                <a:close/>
              </a:path>
              <a:path w="6206490" h="1016000">
                <a:moveTo>
                  <a:pt x="6120764" y="930147"/>
                </a:moveTo>
                <a:lnTo>
                  <a:pt x="6120764" y="1015872"/>
                </a:lnTo>
                <a:lnTo>
                  <a:pt x="6177999" y="987297"/>
                </a:lnTo>
                <a:lnTo>
                  <a:pt x="6127877" y="987297"/>
                </a:lnTo>
                <a:lnTo>
                  <a:pt x="6127877" y="958722"/>
                </a:lnTo>
                <a:lnTo>
                  <a:pt x="6177830" y="958722"/>
                </a:lnTo>
                <a:lnTo>
                  <a:pt x="6120764" y="930147"/>
                </a:lnTo>
                <a:close/>
              </a:path>
              <a:path w="6206490" h="1016000">
                <a:moveTo>
                  <a:pt x="6135115" y="958722"/>
                </a:moveTo>
                <a:lnTo>
                  <a:pt x="6127877" y="958722"/>
                </a:lnTo>
                <a:lnTo>
                  <a:pt x="6127877" y="987297"/>
                </a:lnTo>
                <a:lnTo>
                  <a:pt x="6135115" y="987297"/>
                </a:lnTo>
                <a:lnTo>
                  <a:pt x="6135115" y="958722"/>
                </a:lnTo>
                <a:close/>
              </a:path>
              <a:path w="6206490" h="1016000">
                <a:moveTo>
                  <a:pt x="6177830" y="958722"/>
                </a:moveTo>
                <a:lnTo>
                  <a:pt x="6135115" y="958722"/>
                </a:lnTo>
                <a:lnTo>
                  <a:pt x="6135115" y="987297"/>
                </a:lnTo>
                <a:lnTo>
                  <a:pt x="6177999" y="987297"/>
                </a:lnTo>
                <a:lnTo>
                  <a:pt x="6206489" y="973073"/>
                </a:lnTo>
                <a:lnTo>
                  <a:pt x="6177830" y="958722"/>
                </a:lnTo>
                <a:close/>
              </a:path>
            </a:pathLst>
          </a:custGeom>
          <a:solidFill>
            <a:srgbClr val="4471C4"/>
          </a:solidFill>
        </p:spPr>
        <p:txBody>
          <a:bodyPr wrap="square" lIns="0" tIns="0" rIns="0" bIns="0" rtlCol="0"/>
          <a:lstStyle/>
          <a:p>
            <a:endParaRPr/>
          </a:p>
        </p:txBody>
      </p:sp>
      <p:sp>
        <p:nvSpPr>
          <p:cNvPr id="59" name="object 59"/>
          <p:cNvSpPr txBox="1"/>
          <p:nvPr/>
        </p:nvSpPr>
        <p:spPr>
          <a:xfrm>
            <a:off x="7506461" y="3291662"/>
            <a:ext cx="2650490" cy="574675"/>
          </a:xfrm>
          <a:prstGeom prst="rect">
            <a:avLst/>
          </a:prstGeom>
        </p:spPr>
        <p:txBody>
          <a:bodyPr vert="horz" wrap="square" lIns="0" tIns="12700" rIns="0" bIns="0" rtlCol="0">
            <a:spAutoFit/>
          </a:bodyPr>
          <a:lstStyle/>
          <a:p>
            <a:pPr marL="12700">
              <a:lnSpc>
                <a:spcPct val="100000"/>
              </a:lnSpc>
              <a:spcBef>
                <a:spcPts val="100"/>
              </a:spcBef>
            </a:pPr>
            <a:r>
              <a:rPr sz="1800" i="1" spc="-10" dirty="0">
                <a:latin typeface="Calibri"/>
                <a:cs typeface="Calibri"/>
              </a:rPr>
              <a:t>…memory,</a:t>
            </a:r>
            <a:r>
              <a:rPr sz="1800" i="1" spc="-30" dirty="0">
                <a:latin typeface="Calibri"/>
                <a:cs typeface="Calibri"/>
              </a:rPr>
              <a:t> </a:t>
            </a:r>
            <a:r>
              <a:rPr sz="1800" i="1" dirty="0">
                <a:latin typeface="Calibri"/>
                <a:cs typeface="Calibri"/>
              </a:rPr>
              <a:t>if</a:t>
            </a:r>
            <a:r>
              <a:rPr sz="1800" i="1" spc="-5" dirty="0">
                <a:latin typeface="Calibri"/>
                <a:cs typeface="Calibri"/>
              </a:rPr>
              <a:t> </a:t>
            </a:r>
            <a:r>
              <a:rPr sz="1800" i="1" spc="-10" dirty="0">
                <a:latin typeface="Calibri"/>
                <a:cs typeface="Calibri"/>
              </a:rPr>
              <a:t>write-through</a:t>
            </a:r>
            <a:endParaRPr sz="1800">
              <a:latin typeface="Calibri"/>
              <a:cs typeface="Calibri"/>
            </a:endParaRPr>
          </a:p>
          <a:p>
            <a:pPr marL="12700">
              <a:lnSpc>
                <a:spcPct val="100000"/>
              </a:lnSpc>
              <a:spcBef>
                <a:spcPts val="5"/>
              </a:spcBef>
            </a:pPr>
            <a:r>
              <a:rPr sz="1800" b="1" i="1" dirty="0">
                <a:latin typeface="Calibri"/>
                <a:cs typeface="Calibri"/>
              </a:rPr>
              <a:t>or</a:t>
            </a:r>
            <a:r>
              <a:rPr sz="1800" b="1" i="1" spc="15" dirty="0">
                <a:latin typeface="Calibri"/>
                <a:cs typeface="Calibri"/>
              </a:rPr>
              <a:t> </a:t>
            </a:r>
            <a:r>
              <a:rPr sz="1800" b="1" i="1" spc="-10" dirty="0">
                <a:latin typeface="Calibri"/>
                <a:cs typeface="Calibri"/>
              </a:rPr>
              <a:t>non-</a:t>
            </a:r>
            <a:r>
              <a:rPr sz="1800" b="1" i="1" dirty="0">
                <a:latin typeface="Calibri"/>
                <a:cs typeface="Calibri"/>
              </a:rPr>
              <a:t>temporal</a:t>
            </a:r>
            <a:r>
              <a:rPr sz="1800" b="1" i="1" spc="5" dirty="0">
                <a:latin typeface="Calibri"/>
                <a:cs typeface="Calibri"/>
              </a:rPr>
              <a:t> </a:t>
            </a:r>
            <a:r>
              <a:rPr sz="1800" b="1" i="1" spc="-10" dirty="0">
                <a:latin typeface="Calibri"/>
                <a:cs typeface="Calibri"/>
              </a:rPr>
              <a:t>instruction</a:t>
            </a:r>
            <a:endParaRPr sz="1800">
              <a:latin typeface="Calibri"/>
              <a:cs typeface="Calibri"/>
            </a:endParaRPr>
          </a:p>
        </p:txBody>
      </p:sp>
      <p:grpSp>
        <p:nvGrpSpPr>
          <p:cNvPr id="60" name="object 60"/>
          <p:cNvGrpSpPr/>
          <p:nvPr/>
        </p:nvGrpSpPr>
        <p:grpSpPr>
          <a:xfrm>
            <a:off x="1540763" y="2948685"/>
            <a:ext cx="3019425" cy="1196975"/>
            <a:chOff x="1540763" y="2948685"/>
            <a:chExt cx="3019425" cy="1196975"/>
          </a:xfrm>
        </p:grpSpPr>
        <p:sp>
          <p:nvSpPr>
            <p:cNvPr id="61" name="object 61"/>
            <p:cNvSpPr/>
            <p:nvPr/>
          </p:nvSpPr>
          <p:spPr>
            <a:xfrm>
              <a:off x="1540764" y="2948685"/>
              <a:ext cx="2826385" cy="1196975"/>
            </a:xfrm>
            <a:custGeom>
              <a:avLst/>
              <a:gdLst/>
              <a:ahLst/>
              <a:cxnLst/>
              <a:rect l="l" t="t" r="r" b="b"/>
              <a:pathLst>
                <a:path w="2826385" h="1196975">
                  <a:moveTo>
                    <a:pt x="2826385" y="0"/>
                  </a:moveTo>
                  <a:lnTo>
                    <a:pt x="2622296" y="0"/>
                  </a:lnTo>
                  <a:lnTo>
                    <a:pt x="2622296" y="1149858"/>
                  </a:lnTo>
                  <a:lnTo>
                    <a:pt x="2305558" y="1149858"/>
                  </a:lnTo>
                  <a:lnTo>
                    <a:pt x="2305558" y="376936"/>
                  </a:lnTo>
                  <a:lnTo>
                    <a:pt x="2305558" y="370586"/>
                  </a:lnTo>
                  <a:lnTo>
                    <a:pt x="2302510" y="373634"/>
                  </a:lnTo>
                  <a:lnTo>
                    <a:pt x="2302510" y="364236"/>
                  </a:lnTo>
                  <a:lnTo>
                    <a:pt x="2292858" y="364236"/>
                  </a:lnTo>
                  <a:lnTo>
                    <a:pt x="2292858" y="1149858"/>
                  </a:lnTo>
                  <a:lnTo>
                    <a:pt x="1940052" y="1149858"/>
                  </a:lnTo>
                  <a:lnTo>
                    <a:pt x="1940052" y="367538"/>
                  </a:lnTo>
                  <a:lnTo>
                    <a:pt x="1927352" y="367538"/>
                  </a:lnTo>
                  <a:lnTo>
                    <a:pt x="1927352" y="1149858"/>
                  </a:lnTo>
                  <a:lnTo>
                    <a:pt x="1575562" y="1149858"/>
                  </a:lnTo>
                  <a:lnTo>
                    <a:pt x="1575562" y="370586"/>
                  </a:lnTo>
                  <a:lnTo>
                    <a:pt x="1562862" y="370586"/>
                  </a:lnTo>
                  <a:lnTo>
                    <a:pt x="1562862" y="1149858"/>
                  </a:lnTo>
                  <a:lnTo>
                    <a:pt x="77800" y="1149858"/>
                  </a:lnTo>
                  <a:lnTo>
                    <a:pt x="78359" y="1120521"/>
                  </a:lnTo>
                  <a:lnTo>
                    <a:pt x="77724" y="1120825"/>
                  </a:lnTo>
                  <a:lnTo>
                    <a:pt x="77724" y="1118743"/>
                  </a:lnTo>
                  <a:lnTo>
                    <a:pt x="77724" y="1118616"/>
                  </a:lnTo>
                  <a:lnTo>
                    <a:pt x="76200" y="1119378"/>
                  </a:lnTo>
                  <a:lnTo>
                    <a:pt x="76200" y="1118108"/>
                  </a:lnTo>
                  <a:lnTo>
                    <a:pt x="0" y="1156208"/>
                  </a:lnTo>
                  <a:lnTo>
                    <a:pt x="1778" y="1157109"/>
                  </a:lnTo>
                  <a:lnTo>
                    <a:pt x="1524" y="1157224"/>
                  </a:lnTo>
                  <a:lnTo>
                    <a:pt x="76962" y="1196721"/>
                  </a:lnTo>
                  <a:lnTo>
                    <a:pt x="76987" y="1194587"/>
                  </a:lnTo>
                  <a:lnTo>
                    <a:pt x="77724" y="1194943"/>
                  </a:lnTo>
                  <a:lnTo>
                    <a:pt x="77724" y="1194816"/>
                  </a:lnTo>
                  <a:lnTo>
                    <a:pt x="77724" y="1164742"/>
                  </a:lnTo>
                  <a:lnTo>
                    <a:pt x="1940052" y="1164971"/>
                  </a:lnTo>
                  <a:lnTo>
                    <a:pt x="1940052" y="1163193"/>
                  </a:lnTo>
                  <a:lnTo>
                    <a:pt x="2305558" y="1163193"/>
                  </a:lnTo>
                  <a:lnTo>
                    <a:pt x="2305558" y="1162558"/>
                  </a:lnTo>
                  <a:lnTo>
                    <a:pt x="2634996" y="1162558"/>
                  </a:lnTo>
                  <a:lnTo>
                    <a:pt x="2634996" y="1156208"/>
                  </a:lnTo>
                  <a:lnTo>
                    <a:pt x="2634996" y="1149858"/>
                  </a:lnTo>
                  <a:lnTo>
                    <a:pt x="2634996" y="12700"/>
                  </a:lnTo>
                  <a:lnTo>
                    <a:pt x="2826385" y="12700"/>
                  </a:lnTo>
                  <a:lnTo>
                    <a:pt x="2826385" y="6350"/>
                  </a:lnTo>
                  <a:lnTo>
                    <a:pt x="2826385" y="0"/>
                  </a:lnTo>
                  <a:close/>
                </a:path>
              </a:pathLst>
            </a:custGeom>
            <a:solidFill>
              <a:srgbClr val="4471C4"/>
            </a:solidFill>
          </p:spPr>
          <p:txBody>
            <a:bodyPr wrap="square" lIns="0" tIns="0" rIns="0" bIns="0" rtlCol="0"/>
            <a:lstStyle/>
            <a:p>
              <a:endParaRPr/>
            </a:p>
          </p:txBody>
        </p:sp>
        <p:sp>
          <p:nvSpPr>
            <p:cNvPr id="62" name="object 62"/>
            <p:cNvSpPr/>
            <p:nvPr/>
          </p:nvSpPr>
          <p:spPr>
            <a:xfrm>
              <a:off x="2859024" y="3476243"/>
              <a:ext cx="1701164" cy="460375"/>
            </a:xfrm>
            <a:custGeom>
              <a:avLst/>
              <a:gdLst/>
              <a:ahLst/>
              <a:cxnLst/>
              <a:rect l="l" t="t" r="r" b="b"/>
              <a:pathLst>
                <a:path w="1701164" h="460375">
                  <a:moveTo>
                    <a:pt x="1700783" y="0"/>
                  </a:moveTo>
                  <a:lnTo>
                    <a:pt x="0" y="0"/>
                  </a:lnTo>
                  <a:lnTo>
                    <a:pt x="0" y="460247"/>
                  </a:lnTo>
                  <a:lnTo>
                    <a:pt x="1700783" y="460247"/>
                  </a:lnTo>
                  <a:lnTo>
                    <a:pt x="1700783" y="0"/>
                  </a:lnTo>
                  <a:close/>
                </a:path>
              </a:pathLst>
            </a:custGeom>
            <a:solidFill>
              <a:srgbClr val="FFFFFF">
                <a:alpha val="49803"/>
              </a:srgbClr>
            </a:solidFill>
          </p:spPr>
          <p:txBody>
            <a:bodyPr wrap="square" lIns="0" tIns="0" rIns="0" bIns="0" rtlCol="0"/>
            <a:lstStyle/>
            <a:p>
              <a:endParaRPr/>
            </a:p>
          </p:txBody>
        </p:sp>
      </p:grpSp>
      <p:sp>
        <p:nvSpPr>
          <p:cNvPr id="63" name="object 63"/>
          <p:cNvSpPr txBox="1"/>
          <p:nvPr/>
        </p:nvSpPr>
        <p:spPr>
          <a:xfrm>
            <a:off x="2937510" y="3500373"/>
            <a:ext cx="1432560" cy="391160"/>
          </a:xfrm>
          <a:prstGeom prst="rect">
            <a:avLst/>
          </a:prstGeom>
        </p:spPr>
        <p:txBody>
          <a:bodyPr vert="horz" wrap="square" lIns="0" tIns="12700" rIns="0" bIns="0" rtlCol="0">
            <a:spAutoFit/>
          </a:bodyPr>
          <a:lstStyle/>
          <a:p>
            <a:pPr marL="12700" marR="5080">
              <a:lnSpc>
                <a:spcPct val="100000"/>
              </a:lnSpc>
              <a:spcBef>
                <a:spcPts val="100"/>
              </a:spcBef>
            </a:pPr>
            <a:r>
              <a:rPr sz="1200" b="1" i="1" dirty="0">
                <a:latin typeface="Calibri"/>
                <a:cs typeface="Calibri"/>
              </a:rPr>
              <a:t>Memory unit</a:t>
            </a:r>
            <a:r>
              <a:rPr sz="1200" b="1" i="1" spc="-10" dirty="0">
                <a:latin typeface="Calibri"/>
                <a:cs typeface="Calibri"/>
              </a:rPr>
              <a:t> </a:t>
            </a:r>
            <a:r>
              <a:rPr sz="1200" b="1" i="1" dirty="0">
                <a:latin typeface="Calibri"/>
                <a:cs typeface="Calibri"/>
              </a:rPr>
              <a:t>can</a:t>
            </a:r>
            <a:r>
              <a:rPr sz="1200" b="1" i="1" spc="5" dirty="0">
                <a:latin typeface="Calibri"/>
                <a:cs typeface="Calibri"/>
              </a:rPr>
              <a:t> </a:t>
            </a:r>
            <a:r>
              <a:rPr sz="1200" b="1" i="1" spc="-20" dirty="0">
                <a:latin typeface="Calibri"/>
                <a:cs typeface="Calibri"/>
              </a:rPr>
              <a:t>read </a:t>
            </a:r>
            <a:r>
              <a:rPr sz="1200" b="1" i="1" dirty="0">
                <a:latin typeface="Calibri"/>
                <a:cs typeface="Calibri"/>
              </a:rPr>
              <a:t>from</a:t>
            </a:r>
            <a:r>
              <a:rPr sz="1200" b="1" i="1" spc="-5" dirty="0">
                <a:latin typeface="Calibri"/>
                <a:cs typeface="Calibri"/>
              </a:rPr>
              <a:t> </a:t>
            </a:r>
            <a:r>
              <a:rPr sz="1200" b="1" i="1" dirty="0">
                <a:latin typeface="Calibri"/>
                <a:cs typeface="Calibri"/>
              </a:rPr>
              <a:t>write</a:t>
            </a:r>
            <a:r>
              <a:rPr sz="1200" b="1" i="1" spc="-10" dirty="0">
                <a:latin typeface="Calibri"/>
                <a:cs typeface="Calibri"/>
              </a:rPr>
              <a:t> buffer</a:t>
            </a:r>
            <a:endParaRPr sz="1200">
              <a:latin typeface="Calibri"/>
              <a:cs typeface="Calibri"/>
            </a:endParaRPr>
          </a:p>
        </p:txBody>
      </p:sp>
      <p:sp>
        <p:nvSpPr>
          <p:cNvPr id="64" name="object 64"/>
          <p:cNvSpPr txBox="1"/>
          <p:nvPr/>
        </p:nvSpPr>
        <p:spPr>
          <a:xfrm>
            <a:off x="4380738" y="2622041"/>
            <a:ext cx="1376045" cy="299720"/>
          </a:xfrm>
          <a:prstGeom prst="rect">
            <a:avLst/>
          </a:prstGeom>
        </p:spPr>
        <p:txBody>
          <a:bodyPr vert="horz" wrap="square" lIns="0" tIns="12700" rIns="0" bIns="0" rtlCol="0">
            <a:spAutoFit/>
          </a:bodyPr>
          <a:lstStyle/>
          <a:p>
            <a:pPr marL="12700">
              <a:lnSpc>
                <a:spcPct val="100000"/>
              </a:lnSpc>
              <a:spcBef>
                <a:spcPts val="100"/>
              </a:spcBef>
            </a:pPr>
            <a:r>
              <a:rPr sz="1800" i="1" dirty="0">
                <a:latin typeface="Calibri"/>
                <a:cs typeface="Calibri"/>
              </a:rPr>
              <a:t>WB</a:t>
            </a:r>
            <a:r>
              <a:rPr sz="1800" i="1" spc="-35" dirty="0">
                <a:latin typeface="Calibri"/>
                <a:cs typeface="Calibri"/>
              </a:rPr>
              <a:t> </a:t>
            </a:r>
            <a:r>
              <a:rPr sz="1800" i="1" dirty="0">
                <a:latin typeface="Calibri"/>
                <a:cs typeface="Calibri"/>
              </a:rPr>
              <a:t>drains</a:t>
            </a:r>
            <a:r>
              <a:rPr sz="1800" i="1" spc="-5" dirty="0">
                <a:latin typeface="Calibri"/>
                <a:cs typeface="Calibri"/>
              </a:rPr>
              <a:t> </a:t>
            </a:r>
            <a:r>
              <a:rPr sz="1800" i="1" spc="-25" dirty="0">
                <a:latin typeface="Calibri"/>
                <a:cs typeface="Calibri"/>
              </a:rPr>
              <a:t>to…</a:t>
            </a:r>
            <a:endParaRPr sz="1800">
              <a:latin typeface="Calibri"/>
              <a:cs typeface="Calibri"/>
            </a:endParaRPr>
          </a:p>
        </p:txBody>
      </p:sp>
      <p:sp>
        <p:nvSpPr>
          <p:cNvPr id="65" name="object 65"/>
          <p:cNvSpPr txBox="1"/>
          <p:nvPr/>
        </p:nvSpPr>
        <p:spPr>
          <a:xfrm>
            <a:off x="5100573" y="3071240"/>
            <a:ext cx="1922145" cy="574675"/>
          </a:xfrm>
          <a:prstGeom prst="rect">
            <a:avLst/>
          </a:prstGeom>
        </p:spPr>
        <p:txBody>
          <a:bodyPr vert="horz" wrap="square" lIns="0" tIns="12700" rIns="0" bIns="0" rtlCol="0">
            <a:spAutoFit/>
          </a:bodyPr>
          <a:lstStyle/>
          <a:p>
            <a:pPr marL="12700">
              <a:lnSpc>
                <a:spcPct val="100000"/>
              </a:lnSpc>
              <a:spcBef>
                <a:spcPts val="100"/>
              </a:spcBef>
            </a:pPr>
            <a:r>
              <a:rPr sz="1800" i="1" dirty="0">
                <a:latin typeface="Calibri"/>
                <a:cs typeface="Calibri"/>
              </a:rPr>
              <a:t>…cache</a:t>
            </a:r>
            <a:r>
              <a:rPr sz="1800" i="1" spc="10" dirty="0">
                <a:latin typeface="Calibri"/>
                <a:cs typeface="Calibri"/>
              </a:rPr>
              <a:t> </a:t>
            </a:r>
            <a:r>
              <a:rPr sz="1800" i="1" dirty="0">
                <a:latin typeface="Calibri"/>
                <a:cs typeface="Calibri"/>
              </a:rPr>
              <a:t>if</a:t>
            </a:r>
            <a:r>
              <a:rPr sz="1800" i="1" spc="-15" dirty="0">
                <a:latin typeface="Calibri"/>
                <a:cs typeface="Calibri"/>
              </a:rPr>
              <a:t> </a:t>
            </a:r>
            <a:r>
              <a:rPr sz="1800" i="1" spc="-10" dirty="0">
                <a:latin typeface="Calibri"/>
                <a:cs typeface="Calibri"/>
              </a:rPr>
              <a:t>write-</a:t>
            </a:r>
            <a:r>
              <a:rPr sz="1800" i="1" spc="-20" dirty="0">
                <a:latin typeface="Calibri"/>
                <a:cs typeface="Calibri"/>
              </a:rPr>
              <a:t>back</a:t>
            </a:r>
            <a:endParaRPr sz="1800">
              <a:latin typeface="Calibri"/>
              <a:cs typeface="Calibri"/>
            </a:endParaRPr>
          </a:p>
          <a:p>
            <a:pPr marL="12700">
              <a:lnSpc>
                <a:spcPct val="100000"/>
              </a:lnSpc>
            </a:pPr>
            <a:r>
              <a:rPr sz="1800" b="1" i="1" dirty="0">
                <a:latin typeface="Calibri"/>
                <a:cs typeface="Calibri"/>
              </a:rPr>
              <a:t>&amp;</a:t>
            </a:r>
            <a:r>
              <a:rPr sz="1800" b="1" i="1" spc="5" dirty="0">
                <a:latin typeface="Calibri"/>
                <a:cs typeface="Calibri"/>
              </a:rPr>
              <a:t> </a:t>
            </a:r>
            <a:r>
              <a:rPr sz="1800" b="1" i="1" dirty="0">
                <a:latin typeface="Calibri"/>
                <a:cs typeface="Calibri"/>
              </a:rPr>
              <a:t>not</a:t>
            </a:r>
            <a:r>
              <a:rPr sz="1800" b="1" i="1" spc="10" dirty="0">
                <a:latin typeface="Calibri"/>
                <a:cs typeface="Calibri"/>
              </a:rPr>
              <a:t> </a:t>
            </a:r>
            <a:r>
              <a:rPr sz="1800" b="1" i="1" spc="-10" dirty="0">
                <a:latin typeface="Calibri"/>
                <a:cs typeface="Calibri"/>
              </a:rPr>
              <a:t>non-temporal</a:t>
            </a:r>
            <a:endParaRPr sz="1800">
              <a:latin typeface="Calibri"/>
              <a:cs typeface="Calibri"/>
            </a:endParaRPr>
          </a:p>
        </p:txBody>
      </p:sp>
      <p:grpSp>
        <p:nvGrpSpPr>
          <p:cNvPr id="66" name="object 66"/>
          <p:cNvGrpSpPr/>
          <p:nvPr/>
        </p:nvGrpSpPr>
        <p:grpSpPr>
          <a:xfrm>
            <a:off x="2085594" y="1312163"/>
            <a:ext cx="8892540" cy="3289300"/>
            <a:chOff x="2085594" y="1312163"/>
            <a:chExt cx="8892540" cy="3289300"/>
          </a:xfrm>
        </p:grpSpPr>
        <p:sp>
          <p:nvSpPr>
            <p:cNvPr id="67" name="object 67"/>
            <p:cNvSpPr/>
            <p:nvPr/>
          </p:nvSpPr>
          <p:spPr>
            <a:xfrm>
              <a:off x="5400294" y="1330451"/>
              <a:ext cx="5175250" cy="3270885"/>
            </a:xfrm>
            <a:custGeom>
              <a:avLst/>
              <a:gdLst/>
              <a:ahLst/>
              <a:cxnLst/>
              <a:rect l="l" t="t" r="r" b="b"/>
              <a:pathLst>
                <a:path w="5175250" h="3270885">
                  <a:moveTo>
                    <a:pt x="2782062" y="0"/>
                  </a:moveTo>
                  <a:lnTo>
                    <a:pt x="441198" y="0"/>
                  </a:lnTo>
                  <a:lnTo>
                    <a:pt x="441198" y="726948"/>
                  </a:lnTo>
                  <a:lnTo>
                    <a:pt x="2782062" y="726948"/>
                  </a:lnTo>
                  <a:lnTo>
                    <a:pt x="2782062" y="0"/>
                  </a:lnTo>
                  <a:close/>
                </a:path>
                <a:path w="5175250" h="3270885">
                  <a:moveTo>
                    <a:pt x="5175250" y="2727198"/>
                  </a:moveTo>
                  <a:lnTo>
                    <a:pt x="5149850" y="2714498"/>
                  </a:lnTo>
                  <a:lnTo>
                    <a:pt x="5099050" y="2689098"/>
                  </a:lnTo>
                  <a:lnTo>
                    <a:pt x="5099050" y="2714498"/>
                  </a:lnTo>
                  <a:lnTo>
                    <a:pt x="2058035" y="2714498"/>
                  </a:lnTo>
                  <a:lnTo>
                    <a:pt x="2058035" y="3245231"/>
                  </a:lnTo>
                  <a:lnTo>
                    <a:pt x="0" y="3245231"/>
                  </a:lnTo>
                  <a:lnTo>
                    <a:pt x="0" y="3270631"/>
                  </a:lnTo>
                  <a:lnTo>
                    <a:pt x="2083435" y="3270631"/>
                  </a:lnTo>
                  <a:lnTo>
                    <a:pt x="2083435" y="3257931"/>
                  </a:lnTo>
                  <a:lnTo>
                    <a:pt x="2083435" y="3245231"/>
                  </a:lnTo>
                  <a:lnTo>
                    <a:pt x="2083435" y="2739898"/>
                  </a:lnTo>
                  <a:lnTo>
                    <a:pt x="5099050" y="2739898"/>
                  </a:lnTo>
                  <a:lnTo>
                    <a:pt x="5099050" y="2765298"/>
                  </a:lnTo>
                  <a:lnTo>
                    <a:pt x="5149850" y="2739898"/>
                  </a:lnTo>
                  <a:lnTo>
                    <a:pt x="5175250" y="2727198"/>
                  </a:lnTo>
                  <a:close/>
                </a:path>
              </a:pathLst>
            </a:custGeom>
            <a:solidFill>
              <a:srgbClr val="4471C4"/>
            </a:solidFill>
          </p:spPr>
          <p:txBody>
            <a:bodyPr wrap="square" lIns="0" tIns="0" rIns="0" bIns="0" rtlCol="0"/>
            <a:lstStyle/>
            <a:p>
              <a:endParaRPr/>
            </a:p>
          </p:txBody>
        </p:sp>
        <p:sp>
          <p:nvSpPr>
            <p:cNvPr id="68" name="object 68"/>
            <p:cNvSpPr/>
            <p:nvPr/>
          </p:nvSpPr>
          <p:spPr>
            <a:xfrm>
              <a:off x="5841491" y="1330451"/>
              <a:ext cx="2341245" cy="727075"/>
            </a:xfrm>
            <a:custGeom>
              <a:avLst/>
              <a:gdLst/>
              <a:ahLst/>
              <a:cxnLst/>
              <a:rect l="l" t="t" r="r" b="b"/>
              <a:pathLst>
                <a:path w="2341245" h="727075">
                  <a:moveTo>
                    <a:pt x="0" y="726948"/>
                  </a:moveTo>
                  <a:lnTo>
                    <a:pt x="2340864" y="726948"/>
                  </a:lnTo>
                  <a:lnTo>
                    <a:pt x="2340864" y="0"/>
                  </a:lnTo>
                  <a:lnTo>
                    <a:pt x="0" y="0"/>
                  </a:lnTo>
                  <a:lnTo>
                    <a:pt x="0" y="726948"/>
                  </a:lnTo>
                  <a:close/>
                </a:path>
                <a:path w="2341245" h="727075">
                  <a:moveTo>
                    <a:pt x="1333500" y="726948"/>
                  </a:moveTo>
                  <a:lnTo>
                    <a:pt x="1618488" y="726948"/>
                  </a:lnTo>
                  <a:lnTo>
                    <a:pt x="1618488" y="0"/>
                  </a:lnTo>
                  <a:lnTo>
                    <a:pt x="1333500" y="0"/>
                  </a:lnTo>
                  <a:lnTo>
                    <a:pt x="1333500" y="726948"/>
                  </a:lnTo>
                  <a:close/>
                </a:path>
                <a:path w="2341245" h="727075">
                  <a:moveTo>
                    <a:pt x="1046988" y="726948"/>
                  </a:moveTo>
                  <a:lnTo>
                    <a:pt x="1333499" y="726948"/>
                  </a:lnTo>
                  <a:lnTo>
                    <a:pt x="1333499" y="0"/>
                  </a:lnTo>
                  <a:lnTo>
                    <a:pt x="1046988" y="0"/>
                  </a:lnTo>
                  <a:lnTo>
                    <a:pt x="1046988" y="726948"/>
                  </a:lnTo>
                  <a:close/>
                </a:path>
              </a:pathLst>
            </a:custGeom>
            <a:ln w="12700">
              <a:solidFill>
                <a:srgbClr val="2E528F"/>
              </a:solidFill>
            </a:ln>
          </p:spPr>
          <p:txBody>
            <a:bodyPr wrap="square" lIns="0" tIns="0" rIns="0" bIns="0" rtlCol="0"/>
            <a:lstStyle/>
            <a:p>
              <a:endParaRPr/>
            </a:p>
          </p:txBody>
        </p:sp>
        <p:sp>
          <p:nvSpPr>
            <p:cNvPr id="69" name="object 69"/>
            <p:cNvSpPr/>
            <p:nvPr/>
          </p:nvSpPr>
          <p:spPr>
            <a:xfrm>
              <a:off x="6601967" y="1339595"/>
              <a:ext cx="287020" cy="727075"/>
            </a:xfrm>
            <a:custGeom>
              <a:avLst/>
              <a:gdLst/>
              <a:ahLst/>
              <a:cxnLst/>
              <a:rect l="l" t="t" r="r" b="b"/>
              <a:pathLst>
                <a:path w="287020" h="727075">
                  <a:moveTo>
                    <a:pt x="286511" y="0"/>
                  </a:moveTo>
                  <a:lnTo>
                    <a:pt x="0" y="0"/>
                  </a:lnTo>
                  <a:lnTo>
                    <a:pt x="0" y="726948"/>
                  </a:lnTo>
                  <a:lnTo>
                    <a:pt x="286511" y="726948"/>
                  </a:lnTo>
                  <a:lnTo>
                    <a:pt x="286511" y="0"/>
                  </a:lnTo>
                  <a:close/>
                </a:path>
              </a:pathLst>
            </a:custGeom>
            <a:solidFill>
              <a:srgbClr val="4471C4"/>
            </a:solidFill>
          </p:spPr>
          <p:txBody>
            <a:bodyPr wrap="square" lIns="0" tIns="0" rIns="0" bIns="0" rtlCol="0"/>
            <a:lstStyle/>
            <a:p>
              <a:endParaRPr/>
            </a:p>
          </p:txBody>
        </p:sp>
        <p:sp>
          <p:nvSpPr>
            <p:cNvPr id="70" name="object 70"/>
            <p:cNvSpPr/>
            <p:nvPr/>
          </p:nvSpPr>
          <p:spPr>
            <a:xfrm>
              <a:off x="6318503" y="1330451"/>
              <a:ext cx="570230" cy="736600"/>
            </a:xfrm>
            <a:custGeom>
              <a:avLst/>
              <a:gdLst/>
              <a:ahLst/>
              <a:cxnLst/>
              <a:rect l="l" t="t" r="r" b="b"/>
              <a:pathLst>
                <a:path w="570229" h="736600">
                  <a:moveTo>
                    <a:pt x="283464" y="736092"/>
                  </a:moveTo>
                  <a:lnTo>
                    <a:pt x="569976" y="736092"/>
                  </a:lnTo>
                  <a:lnTo>
                    <a:pt x="569976" y="9144"/>
                  </a:lnTo>
                  <a:lnTo>
                    <a:pt x="283464" y="9144"/>
                  </a:lnTo>
                  <a:lnTo>
                    <a:pt x="283464" y="736092"/>
                  </a:lnTo>
                  <a:close/>
                </a:path>
                <a:path w="570229" h="736600">
                  <a:moveTo>
                    <a:pt x="0" y="726948"/>
                  </a:moveTo>
                  <a:lnTo>
                    <a:pt x="286511" y="726948"/>
                  </a:lnTo>
                  <a:lnTo>
                    <a:pt x="286511" y="0"/>
                  </a:lnTo>
                  <a:lnTo>
                    <a:pt x="0" y="0"/>
                  </a:lnTo>
                  <a:lnTo>
                    <a:pt x="0" y="726948"/>
                  </a:lnTo>
                  <a:close/>
                </a:path>
              </a:pathLst>
            </a:custGeom>
            <a:ln w="12700">
              <a:solidFill>
                <a:srgbClr val="2E528F"/>
              </a:solidFill>
            </a:ln>
          </p:spPr>
          <p:txBody>
            <a:bodyPr wrap="square" lIns="0" tIns="0" rIns="0" bIns="0" rtlCol="0"/>
            <a:lstStyle/>
            <a:p>
              <a:endParaRPr/>
            </a:p>
          </p:txBody>
        </p:sp>
        <p:sp>
          <p:nvSpPr>
            <p:cNvPr id="71" name="object 71"/>
            <p:cNvSpPr/>
            <p:nvPr/>
          </p:nvSpPr>
          <p:spPr>
            <a:xfrm>
              <a:off x="6319265" y="1331213"/>
              <a:ext cx="1140460" cy="727075"/>
            </a:xfrm>
            <a:custGeom>
              <a:avLst/>
              <a:gdLst/>
              <a:ahLst/>
              <a:cxnLst/>
              <a:rect l="l" t="t" r="r" b="b"/>
              <a:pathLst>
                <a:path w="1140459" h="727075">
                  <a:moveTo>
                    <a:pt x="0" y="726948"/>
                  </a:moveTo>
                  <a:lnTo>
                    <a:pt x="1139952" y="726948"/>
                  </a:lnTo>
                  <a:lnTo>
                    <a:pt x="1139952" y="0"/>
                  </a:lnTo>
                  <a:lnTo>
                    <a:pt x="0" y="0"/>
                  </a:lnTo>
                  <a:lnTo>
                    <a:pt x="0" y="726948"/>
                  </a:lnTo>
                  <a:close/>
                </a:path>
              </a:pathLst>
            </a:custGeom>
            <a:ln w="38100">
              <a:solidFill>
                <a:srgbClr val="2E528F"/>
              </a:solidFill>
            </a:ln>
          </p:spPr>
          <p:txBody>
            <a:bodyPr wrap="square" lIns="0" tIns="0" rIns="0" bIns="0" rtlCol="0"/>
            <a:lstStyle/>
            <a:p>
              <a:endParaRPr/>
            </a:p>
          </p:txBody>
        </p:sp>
        <p:sp>
          <p:nvSpPr>
            <p:cNvPr id="72" name="object 72"/>
            <p:cNvSpPr/>
            <p:nvPr/>
          </p:nvSpPr>
          <p:spPr>
            <a:xfrm>
              <a:off x="2085594" y="1652523"/>
              <a:ext cx="8892540" cy="2174240"/>
            </a:xfrm>
            <a:custGeom>
              <a:avLst/>
              <a:gdLst/>
              <a:ahLst/>
              <a:cxnLst/>
              <a:rect l="l" t="t" r="r" b="b"/>
              <a:pathLst>
                <a:path w="8892540" h="2174240">
                  <a:moveTo>
                    <a:pt x="3757422" y="42926"/>
                  </a:moveTo>
                  <a:lnTo>
                    <a:pt x="3728758" y="28575"/>
                  </a:lnTo>
                  <a:lnTo>
                    <a:pt x="3671697" y="0"/>
                  </a:lnTo>
                  <a:lnTo>
                    <a:pt x="3671697" y="28575"/>
                  </a:lnTo>
                  <a:lnTo>
                    <a:pt x="585597" y="28575"/>
                  </a:lnTo>
                  <a:lnTo>
                    <a:pt x="585597" y="2117102"/>
                  </a:lnTo>
                  <a:lnTo>
                    <a:pt x="85725" y="2117102"/>
                  </a:lnTo>
                  <a:lnTo>
                    <a:pt x="85725" y="2088515"/>
                  </a:lnTo>
                  <a:lnTo>
                    <a:pt x="0" y="2131441"/>
                  </a:lnTo>
                  <a:lnTo>
                    <a:pt x="85725" y="2174240"/>
                  </a:lnTo>
                  <a:lnTo>
                    <a:pt x="85725" y="2145665"/>
                  </a:lnTo>
                  <a:lnTo>
                    <a:pt x="614172" y="2145665"/>
                  </a:lnTo>
                  <a:lnTo>
                    <a:pt x="614172" y="2131441"/>
                  </a:lnTo>
                  <a:lnTo>
                    <a:pt x="614172" y="2117102"/>
                  </a:lnTo>
                  <a:lnTo>
                    <a:pt x="614172" y="57150"/>
                  </a:lnTo>
                  <a:lnTo>
                    <a:pt x="3671697" y="57150"/>
                  </a:lnTo>
                  <a:lnTo>
                    <a:pt x="3671697" y="85725"/>
                  </a:lnTo>
                  <a:lnTo>
                    <a:pt x="3728923" y="57150"/>
                  </a:lnTo>
                  <a:lnTo>
                    <a:pt x="3757422" y="42926"/>
                  </a:lnTo>
                  <a:close/>
                </a:path>
                <a:path w="8892540" h="2174240">
                  <a:moveTo>
                    <a:pt x="8892159" y="1616837"/>
                  </a:moveTo>
                  <a:lnTo>
                    <a:pt x="8866759" y="1616837"/>
                  </a:lnTo>
                  <a:lnTo>
                    <a:pt x="8866759" y="874649"/>
                  </a:lnTo>
                  <a:lnTo>
                    <a:pt x="8866759" y="849249"/>
                  </a:lnTo>
                  <a:lnTo>
                    <a:pt x="4816348" y="849249"/>
                  </a:lnTo>
                  <a:lnTo>
                    <a:pt x="4816348" y="481838"/>
                  </a:lnTo>
                  <a:lnTo>
                    <a:pt x="4841748" y="481838"/>
                  </a:lnTo>
                  <a:lnTo>
                    <a:pt x="4835398" y="469138"/>
                  </a:lnTo>
                  <a:lnTo>
                    <a:pt x="4803648" y="405638"/>
                  </a:lnTo>
                  <a:lnTo>
                    <a:pt x="4765548" y="481838"/>
                  </a:lnTo>
                  <a:lnTo>
                    <a:pt x="4790948" y="481838"/>
                  </a:lnTo>
                  <a:lnTo>
                    <a:pt x="4790948" y="874649"/>
                  </a:lnTo>
                  <a:lnTo>
                    <a:pt x="8841359" y="874649"/>
                  </a:lnTo>
                  <a:lnTo>
                    <a:pt x="8841359" y="1616837"/>
                  </a:lnTo>
                  <a:lnTo>
                    <a:pt x="8815959" y="1616837"/>
                  </a:lnTo>
                  <a:lnTo>
                    <a:pt x="8854059" y="1693037"/>
                  </a:lnTo>
                  <a:lnTo>
                    <a:pt x="8885809" y="1629537"/>
                  </a:lnTo>
                  <a:lnTo>
                    <a:pt x="8892159" y="1616837"/>
                  </a:lnTo>
                  <a:close/>
                </a:path>
              </a:pathLst>
            </a:custGeom>
            <a:solidFill>
              <a:srgbClr val="0D0D0D"/>
            </a:solidFill>
          </p:spPr>
          <p:txBody>
            <a:bodyPr wrap="square" lIns="0" tIns="0" rIns="0" bIns="0" rtlCol="0"/>
            <a:lstStyle/>
            <a:p>
              <a:endParaRPr/>
            </a:p>
          </p:txBody>
        </p:sp>
      </p:grpSp>
      <p:sp>
        <p:nvSpPr>
          <p:cNvPr id="73" name="object 73"/>
          <p:cNvSpPr txBox="1"/>
          <p:nvPr/>
        </p:nvSpPr>
        <p:spPr>
          <a:xfrm>
            <a:off x="9785984" y="1339037"/>
            <a:ext cx="688340" cy="300355"/>
          </a:xfrm>
          <a:prstGeom prst="rect">
            <a:avLst/>
          </a:prstGeom>
        </p:spPr>
        <p:txBody>
          <a:bodyPr vert="horz" wrap="square" lIns="0" tIns="12700" rIns="0" bIns="0" rtlCol="0">
            <a:spAutoFit/>
          </a:bodyPr>
          <a:lstStyle/>
          <a:p>
            <a:pPr marL="12700">
              <a:lnSpc>
                <a:spcPct val="100000"/>
              </a:lnSpc>
              <a:spcBef>
                <a:spcPts val="100"/>
              </a:spcBef>
            </a:pPr>
            <a:r>
              <a:rPr sz="1800" spc="-985" dirty="0">
                <a:latin typeface="Calibri"/>
                <a:cs typeface="Calibri"/>
              </a:rPr>
              <a:t>B</a:t>
            </a:r>
            <a:r>
              <a:rPr sz="1800" spc="-5" dirty="0">
                <a:latin typeface="Calibri"/>
                <a:cs typeface="Calibri"/>
              </a:rPr>
              <a:t>B</a:t>
            </a:r>
            <a:r>
              <a:rPr sz="1800" spc="-815" dirty="0">
                <a:latin typeface="Calibri"/>
                <a:cs typeface="Calibri"/>
              </a:rPr>
              <a:t>y</a:t>
            </a:r>
            <a:r>
              <a:rPr sz="1800" spc="5" dirty="0">
                <a:latin typeface="Calibri"/>
                <a:cs typeface="Calibri"/>
              </a:rPr>
              <a:t>y</a:t>
            </a:r>
            <a:r>
              <a:rPr sz="1800" spc="-605" dirty="0">
                <a:latin typeface="Calibri"/>
                <a:cs typeface="Calibri"/>
              </a:rPr>
              <a:t>t</a:t>
            </a:r>
            <a:r>
              <a:rPr sz="1800" spc="-30" dirty="0">
                <a:latin typeface="Calibri"/>
                <a:cs typeface="Calibri"/>
              </a:rPr>
              <a:t>t</a:t>
            </a:r>
            <a:r>
              <a:rPr sz="1800" spc="-894" dirty="0">
                <a:latin typeface="Calibri"/>
                <a:cs typeface="Calibri"/>
              </a:rPr>
              <a:t>e</a:t>
            </a:r>
            <a:r>
              <a:rPr sz="1800" dirty="0">
                <a:latin typeface="Calibri"/>
                <a:cs typeface="Calibri"/>
              </a:rPr>
              <a:t>e</a:t>
            </a:r>
            <a:r>
              <a:rPr sz="1800" spc="-10" dirty="0">
                <a:latin typeface="Calibri"/>
                <a:cs typeface="Calibri"/>
              </a:rPr>
              <a:t> </a:t>
            </a:r>
            <a:r>
              <a:rPr sz="1800" spc="-1595" dirty="0">
                <a:latin typeface="Calibri"/>
                <a:cs typeface="Calibri"/>
              </a:rPr>
              <a:t>M</a:t>
            </a:r>
            <a:r>
              <a:rPr sz="1800" spc="-55" dirty="0">
                <a:latin typeface="Calibri"/>
                <a:cs typeface="Calibri"/>
              </a:rPr>
              <a:t>M</a:t>
            </a:r>
            <a:endParaRPr sz="1800">
              <a:latin typeface="Calibri"/>
              <a:cs typeface="Calibri"/>
            </a:endParaRPr>
          </a:p>
        </p:txBody>
      </p:sp>
      <p:sp>
        <p:nvSpPr>
          <p:cNvPr id="74" name="object 74"/>
          <p:cNvSpPr txBox="1"/>
          <p:nvPr/>
        </p:nvSpPr>
        <p:spPr>
          <a:xfrm>
            <a:off x="5438902" y="975486"/>
            <a:ext cx="77025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Byte</a:t>
            </a:r>
            <a:r>
              <a:rPr sz="1800" spc="-40" dirty="0">
                <a:latin typeface="Calibri"/>
                <a:cs typeface="Calibri"/>
              </a:rPr>
              <a:t> </a:t>
            </a:r>
            <a:r>
              <a:rPr sz="1800" spc="-25" dirty="0">
                <a:latin typeface="Calibri"/>
                <a:cs typeface="Calibri"/>
              </a:rPr>
              <a:t>S.0</a:t>
            </a:r>
            <a:endParaRPr sz="1800">
              <a:latin typeface="Calibri"/>
              <a:cs typeface="Calibri"/>
            </a:endParaRPr>
          </a:p>
        </p:txBody>
      </p:sp>
      <p:sp>
        <p:nvSpPr>
          <p:cNvPr id="75" name="object 75"/>
          <p:cNvSpPr txBox="1"/>
          <p:nvPr/>
        </p:nvSpPr>
        <p:spPr>
          <a:xfrm>
            <a:off x="7934959" y="976376"/>
            <a:ext cx="80264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Byte</a:t>
            </a:r>
            <a:r>
              <a:rPr sz="1800" spc="-40" dirty="0">
                <a:latin typeface="Calibri"/>
                <a:cs typeface="Calibri"/>
              </a:rPr>
              <a:t> </a:t>
            </a:r>
            <a:r>
              <a:rPr sz="1800" spc="-25" dirty="0">
                <a:latin typeface="Calibri"/>
                <a:cs typeface="Calibri"/>
              </a:rPr>
              <a:t>S.N</a:t>
            </a:r>
            <a:endParaRPr sz="1800">
              <a:latin typeface="Calibri"/>
              <a:cs typeface="Calibri"/>
            </a:endParaRPr>
          </a:p>
        </p:txBody>
      </p:sp>
      <p:sp>
        <p:nvSpPr>
          <p:cNvPr id="76" name="object 76"/>
          <p:cNvSpPr txBox="1"/>
          <p:nvPr/>
        </p:nvSpPr>
        <p:spPr>
          <a:xfrm>
            <a:off x="7537450" y="2171446"/>
            <a:ext cx="2789555" cy="574040"/>
          </a:xfrm>
          <a:prstGeom prst="rect">
            <a:avLst/>
          </a:prstGeom>
        </p:spPr>
        <p:txBody>
          <a:bodyPr vert="horz" wrap="square" lIns="0" tIns="12700" rIns="0" bIns="0" rtlCol="0">
            <a:spAutoFit/>
          </a:bodyPr>
          <a:lstStyle/>
          <a:p>
            <a:pPr marL="12700" marR="5080">
              <a:lnSpc>
                <a:spcPct val="100000"/>
              </a:lnSpc>
              <a:spcBef>
                <a:spcPts val="100"/>
              </a:spcBef>
            </a:pPr>
            <a:r>
              <a:rPr sz="1800" i="1" dirty="0">
                <a:latin typeface="Calibri"/>
                <a:cs typeface="Calibri"/>
              </a:rPr>
              <a:t>Memory</a:t>
            </a:r>
            <a:r>
              <a:rPr sz="1800" i="1" spc="-25" dirty="0">
                <a:latin typeface="Calibri"/>
                <a:cs typeface="Calibri"/>
              </a:rPr>
              <a:t> </a:t>
            </a:r>
            <a:r>
              <a:rPr sz="1800" i="1" dirty="0">
                <a:latin typeface="Calibri"/>
                <a:cs typeface="Calibri"/>
              </a:rPr>
              <a:t>Unit</a:t>
            </a:r>
            <a:r>
              <a:rPr sz="1800" i="1" spc="-25" dirty="0">
                <a:latin typeface="Calibri"/>
                <a:cs typeface="Calibri"/>
              </a:rPr>
              <a:t> </a:t>
            </a:r>
            <a:r>
              <a:rPr sz="1800" i="1" dirty="0">
                <a:latin typeface="Calibri"/>
                <a:cs typeface="Calibri"/>
              </a:rPr>
              <a:t>controls </a:t>
            </a:r>
            <a:r>
              <a:rPr sz="1800" i="1" spc="-10" dirty="0">
                <a:latin typeface="Calibri"/>
                <a:cs typeface="Calibri"/>
              </a:rPr>
              <a:t>loading </a:t>
            </a:r>
            <a:r>
              <a:rPr sz="1800" i="1" dirty="0">
                <a:latin typeface="Calibri"/>
                <a:cs typeface="Calibri"/>
              </a:rPr>
              <a:t>data</a:t>
            </a:r>
            <a:r>
              <a:rPr sz="1800" i="1" spc="-15" dirty="0">
                <a:latin typeface="Calibri"/>
                <a:cs typeface="Calibri"/>
              </a:rPr>
              <a:t> </a:t>
            </a:r>
            <a:r>
              <a:rPr sz="1800" i="1" dirty="0">
                <a:latin typeface="Calibri"/>
                <a:cs typeface="Calibri"/>
              </a:rPr>
              <a:t>from</a:t>
            </a:r>
            <a:r>
              <a:rPr sz="1800" i="1" spc="-15" dirty="0">
                <a:latin typeface="Calibri"/>
                <a:cs typeface="Calibri"/>
              </a:rPr>
              <a:t> </a:t>
            </a:r>
            <a:r>
              <a:rPr sz="1800" i="1" dirty="0">
                <a:latin typeface="Calibri"/>
                <a:cs typeface="Calibri"/>
              </a:rPr>
              <a:t>memory</a:t>
            </a:r>
            <a:r>
              <a:rPr sz="1800" i="1" spc="-25" dirty="0">
                <a:latin typeface="Calibri"/>
                <a:cs typeface="Calibri"/>
              </a:rPr>
              <a:t> </a:t>
            </a:r>
            <a:r>
              <a:rPr sz="1800" i="1" dirty="0">
                <a:latin typeface="Calibri"/>
                <a:cs typeface="Calibri"/>
              </a:rPr>
              <a:t>to </a:t>
            </a:r>
            <a:r>
              <a:rPr sz="1800" i="1" spc="-25" dirty="0">
                <a:latin typeface="Calibri"/>
                <a:cs typeface="Calibri"/>
              </a:rPr>
              <a:t>SP</a:t>
            </a:r>
            <a:endParaRPr sz="1800">
              <a:latin typeface="Calibri"/>
              <a:cs typeface="Calibri"/>
            </a:endParaRPr>
          </a:p>
        </p:txBody>
      </p:sp>
      <p:sp>
        <p:nvSpPr>
          <p:cNvPr id="77" name="object 77"/>
          <p:cNvSpPr txBox="1"/>
          <p:nvPr/>
        </p:nvSpPr>
        <p:spPr>
          <a:xfrm>
            <a:off x="1462532" y="1090421"/>
            <a:ext cx="3787775" cy="574040"/>
          </a:xfrm>
          <a:prstGeom prst="rect">
            <a:avLst/>
          </a:prstGeom>
        </p:spPr>
        <p:txBody>
          <a:bodyPr vert="horz" wrap="square" lIns="0" tIns="12700" rIns="0" bIns="0" rtlCol="0">
            <a:spAutoFit/>
          </a:bodyPr>
          <a:lstStyle/>
          <a:p>
            <a:pPr marL="12700" marR="5080">
              <a:lnSpc>
                <a:spcPct val="100000"/>
              </a:lnSpc>
              <a:spcBef>
                <a:spcPts val="100"/>
              </a:spcBef>
            </a:pPr>
            <a:r>
              <a:rPr sz="1800" i="1" dirty="0">
                <a:latin typeface="Calibri"/>
                <a:cs typeface="Calibri"/>
              </a:rPr>
              <a:t>Most</a:t>
            </a:r>
            <a:r>
              <a:rPr sz="1800" i="1" spc="-50" dirty="0">
                <a:latin typeface="Calibri"/>
                <a:cs typeface="Calibri"/>
              </a:rPr>
              <a:t> </a:t>
            </a:r>
            <a:r>
              <a:rPr sz="1800" i="1" dirty="0">
                <a:latin typeface="Calibri"/>
                <a:cs typeface="Calibri"/>
              </a:rPr>
              <a:t>often</a:t>
            </a:r>
            <a:r>
              <a:rPr sz="1800" i="1" spc="-30" dirty="0">
                <a:latin typeface="Calibri"/>
                <a:cs typeface="Calibri"/>
              </a:rPr>
              <a:t> </a:t>
            </a:r>
            <a:r>
              <a:rPr sz="1800" i="1" dirty="0">
                <a:latin typeface="Calibri"/>
                <a:cs typeface="Calibri"/>
              </a:rPr>
              <a:t>manipulated</a:t>
            </a:r>
            <a:r>
              <a:rPr sz="1800" i="1" spc="-20" dirty="0">
                <a:latin typeface="Calibri"/>
                <a:cs typeface="Calibri"/>
              </a:rPr>
              <a:t> </a:t>
            </a:r>
            <a:r>
              <a:rPr sz="1800" i="1" dirty="0">
                <a:latin typeface="Calibri"/>
                <a:cs typeface="Calibri"/>
              </a:rPr>
              <a:t>by</a:t>
            </a:r>
            <a:r>
              <a:rPr sz="1800" i="1" spc="-45" dirty="0">
                <a:latin typeface="Calibri"/>
                <a:cs typeface="Calibri"/>
              </a:rPr>
              <a:t> </a:t>
            </a:r>
            <a:r>
              <a:rPr sz="1800" i="1" spc="-10" dirty="0">
                <a:latin typeface="Calibri"/>
                <a:cs typeface="Calibri"/>
              </a:rPr>
              <a:t>accessing </a:t>
            </a:r>
            <a:r>
              <a:rPr sz="1800" i="1" dirty="0">
                <a:latin typeface="Calibri"/>
                <a:cs typeface="Calibri"/>
              </a:rPr>
              <a:t>special</a:t>
            </a:r>
            <a:r>
              <a:rPr sz="1800" i="1" spc="-10" dirty="0">
                <a:latin typeface="Calibri"/>
                <a:cs typeface="Calibri"/>
              </a:rPr>
              <a:t> </a:t>
            </a:r>
            <a:r>
              <a:rPr sz="1800" i="1" dirty="0">
                <a:latin typeface="Calibri"/>
                <a:cs typeface="Calibri"/>
              </a:rPr>
              <a:t>range</a:t>
            </a:r>
            <a:r>
              <a:rPr sz="1800" i="1" spc="-15" dirty="0">
                <a:latin typeface="Calibri"/>
                <a:cs typeface="Calibri"/>
              </a:rPr>
              <a:t> </a:t>
            </a:r>
            <a:r>
              <a:rPr sz="1800" i="1" dirty="0">
                <a:latin typeface="Calibri"/>
                <a:cs typeface="Calibri"/>
              </a:rPr>
              <a:t>of</a:t>
            </a:r>
            <a:r>
              <a:rPr sz="1800" i="1" spc="-30" dirty="0">
                <a:latin typeface="Calibri"/>
                <a:cs typeface="Calibri"/>
              </a:rPr>
              <a:t> </a:t>
            </a:r>
            <a:r>
              <a:rPr sz="1800" i="1" dirty="0">
                <a:latin typeface="Calibri"/>
                <a:cs typeface="Calibri"/>
              </a:rPr>
              <a:t>addresses</a:t>
            </a:r>
            <a:r>
              <a:rPr sz="1800" i="1" spc="-15" dirty="0">
                <a:latin typeface="Calibri"/>
                <a:cs typeface="Calibri"/>
              </a:rPr>
              <a:t> </a:t>
            </a:r>
            <a:r>
              <a:rPr sz="1800" i="1" dirty="0">
                <a:latin typeface="Calibri"/>
                <a:cs typeface="Calibri"/>
              </a:rPr>
              <a:t>mapped</a:t>
            </a:r>
            <a:r>
              <a:rPr sz="1800" i="1" spc="-15" dirty="0">
                <a:latin typeface="Calibri"/>
                <a:cs typeface="Calibri"/>
              </a:rPr>
              <a:t> </a:t>
            </a:r>
            <a:r>
              <a:rPr sz="1800" i="1" dirty="0">
                <a:latin typeface="Calibri"/>
                <a:cs typeface="Calibri"/>
              </a:rPr>
              <a:t>to</a:t>
            </a:r>
            <a:r>
              <a:rPr sz="1800" i="1" spc="-25" dirty="0">
                <a:latin typeface="Calibri"/>
                <a:cs typeface="Calibri"/>
              </a:rPr>
              <a:t> SP</a:t>
            </a:r>
            <a:endParaRPr sz="1800">
              <a:latin typeface="Calibri"/>
              <a:cs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68299"/>
            <a:ext cx="9770110" cy="1183640"/>
          </a:xfrm>
          <a:prstGeom prst="rect">
            <a:avLst/>
          </a:prstGeom>
        </p:spPr>
        <p:txBody>
          <a:bodyPr vert="horz" wrap="square" lIns="0" tIns="81280" rIns="0" bIns="0" rtlCol="0">
            <a:spAutoFit/>
          </a:bodyPr>
          <a:lstStyle/>
          <a:p>
            <a:pPr marL="12700" marR="5080">
              <a:lnSpc>
                <a:spcPts val="4320"/>
              </a:lnSpc>
              <a:spcBef>
                <a:spcPts val="640"/>
              </a:spcBef>
            </a:pPr>
            <a:r>
              <a:rPr sz="4000" dirty="0"/>
              <a:t>Review</a:t>
            </a:r>
            <a:r>
              <a:rPr sz="4000" spc="-170" dirty="0"/>
              <a:t> </a:t>
            </a:r>
            <a:r>
              <a:rPr sz="4000" dirty="0"/>
              <a:t>Questions</a:t>
            </a:r>
            <a:r>
              <a:rPr sz="4000" spc="-160" dirty="0"/>
              <a:t> </a:t>
            </a:r>
            <a:r>
              <a:rPr sz="4000" dirty="0"/>
              <a:t>to</a:t>
            </a:r>
            <a:r>
              <a:rPr sz="4000" spc="-155" dirty="0"/>
              <a:t> </a:t>
            </a:r>
            <a:r>
              <a:rPr sz="4000" dirty="0"/>
              <a:t>Ponder:</a:t>
            </a:r>
            <a:r>
              <a:rPr sz="4000" spc="-155" dirty="0"/>
              <a:t> </a:t>
            </a:r>
            <a:r>
              <a:rPr sz="4000" dirty="0"/>
              <a:t>The</a:t>
            </a:r>
            <a:r>
              <a:rPr sz="4000" spc="-165" dirty="0"/>
              <a:t> </a:t>
            </a:r>
            <a:r>
              <a:rPr sz="4000" spc="-10" dirty="0"/>
              <a:t>Memory </a:t>
            </a:r>
            <a:r>
              <a:rPr sz="4000" spc="-25" dirty="0"/>
              <a:t>Hierarchy</a:t>
            </a:r>
            <a:r>
              <a:rPr sz="4000" spc="-150" dirty="0"/>
              <a:t> </a:t>
            </a:r>
            <a:r>
              <a:rPr sz="4000" dirty="0"/>
              <a:t>and</a:t>
            </a:r>
            <a:r>
              <a:rPr sz="4000" spc="-114" dirty="0"/>
              <a:t> </a:t>
            </a:r>
            <a:r>
              <a:rPr sz="4000" dirty="0"/>
              <a:t>the</a:t>
            </a:r>
            <a:r>
              <a:rPr sz="4000" spc="-120" dirty="0"/>
              <a:t> </a:t>
            </a:r>
            <a:r>
              <a:rPr sz="4000" spc="-20" dirty="0"/>
              <a:t>Hardware</a:t>
            </a:r>
            <a:r>
              <a:rPr sz="4000" spc="-125" dirty="0"/>
              <a:t> </a:t>
            </a:r>
            <a:r>
              <a:rPr sz="4000" spc="-10" dirty="0"/>
              <a:t>Software</a:t>
            </a:r>
            <a:r>
              <a:rPr sz="4000" spc="-120" dirty="0"/>
              <a:t> </a:t>
            </a:r>
            <a:r>
              <a:rPr sz="4000" spc="-10" dirty="0"/>
              <a:t>Boundary</a:t>
            </a:r>
            <a:endParaRPr sz="4000"/>
          </a:p>
        </p:txBody>
      </p:sp>
      <p:sp>
        <p:nvSpPr>
          <p:cNvPr id="3" name="object 3"/>
          <p:cNvSpPr txBox="1"/>
          <p:nvPr/>
        </p:nvSpPr>
        <p:spPr>
          <a:xfrm>
            <a:off x="469798" y="1978609"/>
            <a:ext cx="10800080" cy="4415790"/>
          </a:xfrm>
          <a:prstGeom prst="rect">
            <a:avLst/>
          </a:prstGeom>
        </p:spPr>
        <p:txBody>
          <a:bodyPr vert="horz" wrap="square" lIns="0" tIns="12700" rIns="0" bIns="0" rtlCol="0">
            <a:spAutoFit/>
          </a:bodyPr>
          <a:lstStyle/>
          <a:p>
            <a:pPr marL="12700" marR="5080">
              <a:lnSpc>
                <a:spcPct val="100000"/>
              </a:lnSpc>
              <a:spcBef>
                <a:spcPts val="100"/>
              </a:spcBef>
            </a:pPr>
            <a:r>
              <a:rPr sz="3600" dirty="0">
                <a:latin typeface="Calibri"/>
                <a:cs typeface="Calibri"/>
              </a:rPr>
              <a:t>Part</a:t>
            </a:r>
            <a:r>
              <a:rPr sz="3600" spc="-80" dirty="0">
                <a:latin typeface="Calibri"/>
                <a:cs typeface="Calibri"/>
              </a:rPr>
              <a:t> </a:t>
            </a:r>
            <a:r>
              <a:rPr sz="3600" dirty="0">
                <a:latin typeface="Calibri"/>
                <a:cs typeface="Calibri"/>
              </a:rPr>
              <a:t>of</a:t>
            </a:r>
            <a:r>
              <a:rPr sz="3600" spc="-60" dirty="0">
                <a:latin typeface="Calibri"/>
                <a:cs typeface="Calibri"/>
              </a:rPr>
              <a:t> </a:t>
            </a:r>
            <a:r>
              <a:rPr sz="3600" dirty="0">
                <a:latin typeface="Calibri"/>
                <a:cs typeface="Calibri"/>
              </a:rPr>
              <a:t>the</a:t>
            </a:r>
            <a:r>
              <a:rPr sz="3600" spc="-65" dirty="0">
                <a:latin typeface="Calibri"/>
                <a:cs typeface="Calibri"/>
              </a:rPr>
              <a:t> </a:t>
            </a:r>
            <a:r>
              <a:rPr sz="3600" dirty="0">
                <a:latin typeface="Calibri"/>
                <a:cs typeface="Calibri"/>
              </a:rPr>
              <a:t>architecture:</a:t>
            </a:r>
            <a:r>
              <a:rPr sz="3600" spc="-100" dirty="0">
                <a:latin typeface="Calibri"/>
                <a:cs typeface="Calibri"/>
              </a:rPr>
              <a:t> </a:t>
            </a:r>
            <a:r>
              <a:rPr sz="3600" dirty="0">
                <a:latin typeface="Calibri"/>
                <a:cs typeface="Calibri"/>
              </a:rPr>
              <a:t>Cache?</a:t>
            </a:r>
            <a:r>
              <a:rPr sz="3600" spc="-55" dirty="0">
                <a:latin typeface="Calibri"/>
                <a:cs typeface="Calibri"/>
              </a:rPr>
              <a:t> </a:t>
            </a:r>
            <a:r>
              <a:rPr sz="3600" spc="-10" dirty="0">
                <a:latin typeface="Calibri"/>
                <a:cs typeface="Calibri"/>
              </a:rPr>
              <a:t>Scratchpad?</a:t>
            </a:r>
            <a:r>
              <a:rPr sz="3600" spc="-95" dirty="0">
                <a:latin typeface="Calibri"/>
                <a:cs typeface="Calibri"/>
              </a:rPr>
              <a:t> </a:t>
            </a:r>
            <a:r>
              <a:rPr sz="3600" spc="-10" dirty="0">
                <a:latin typeface="Calibri"/>
                <a:cs typeface="Calibri"/>
              </a:rPr>
              <a:t>Replacement policy?</a:t>
            </a:r>
            <a:endParaRPr sz="3600">
              <a:latin typeface="Calibri"/>
              <a:cs typeface="Calibri"/>
            </a:endParaRPr>
          </a:p>
          <a:p>
            <a:pPr marL="12700" marR="1420495">
              <a:lnSpc>
                <a:spcPct val="100000"/>
              </a:lnSpc>
              <a:spcBef>
                <a:spcPts val="5"/>
              </a:spcBef>
            </a:pPr>
            <a:r>
              <a:rPr sz="3600" dirty="0">
                <a:latin typeface="Calibri"/>
                <a:cs typeface="Calibri"/>
              </a:rPr>
              <a:t>Part</a:t>
            </a:r>
            <a:r>
              <a:rPr sz="3600" spc="-60" dirty="0">
                <a:latin typeface="Calibri"/>
                <a:cs typeface="Calibri"/>
              </a:rPr>
              <a:t> </a:t>
            </a:r>
            <a:r>
              <a:rPr sz="3600" dirty="0">
                <a:latin typeface="Calibri"/>
                <a:cs typeface="Calibri"/>
              </a:rPr>
              <a:t>of</a:t>
            </a:r>
            <a:r>
              <a:rPr sz="3600" spc="-25" dirty="0">
                <a:latin typeface="Calibri"/>
                <a:cs typeface="Calibri"/>
              </a:rPr>
              <a:t> </a:t>
            </a:r>
            <a:r>
              <a:rPr sz="3600" dirty="0">
                <a:latin typeface="Calibri"/>
                <a:cs typeface="Calibri"/>
              </a:rPr>
              <a:t>the</a:t>
            </a:r>
            <a:r>
              <a:rPr sz="3600" spc="-20" dirty="0">
                <a:latin typeface="Calibri"/>
                <a:cs typeface="Calibri"/>
              </a:rPr>
              <a:t> </a:t>
            </a:r>
            <a:r>
              <a:rPr sz="3600" dirty="0">
                <a:latin typeface="Calibri"/>
                <a:cs typeface="Calibri"/>
              </a:rPr>
              <a:t>HW/SW</a:t>
            </a:r>
            <a:r>
              <a:rPr sz="3600" spc="-55" dirty="0">
                <a:latin typeface="Calibri"/>
                <a:cs typeface="Calibri"/>
              </a:rPr>
              <a:t> </a:t>
            </a:r>
            <a:r>
              <a:rPr sz="3600" dirty="0">
                <a:latin typeface="Calibri"/>
                <a:cs typeface="Calibri"/>
              </a:rPr>
              <a:t>boundary:</a:t>
            </a:r>
            <a:r>
              <a:rPr sz="3600" spc="-55" dirty="0">
                <a:latin typeface="Calibri"/>
                <a:cs typeface="Calibri"/>
              </a:rPr>
              <a:t> </a:t>
            </a:r>
            <a:r>
              <a:rPr sz="3600" dirty="0">
                <a:latin typeface="Calibri"/>
                <a:cs typeface="Calibri"/>
              </a:rPr>
              <a:t>Cache?</a:t>
            </a:r>
            <a:r>
              <a:rPr sz="3600" spc="-50" dirty="0">
                <a:latin typeface="Calibri"/>
                <a:cs typeface="Calibri"/>
              </a:rPr>
              <a:t> </a:t>
            </a:r>
            <a:r>
              <a:rPr sz="3600" spc="-10" dirty="0">
                <a:latin typeface="Calibri"/>
                <a:cs typeface="Calibri"/>
              </a:rPr>
              <a:t>Scratchpad? </a:t>
            </a:r>
            <a:r>
              <a:rPr sz="3600" dirty="0">
                <a:latin typeface="Calibri"/>
                <a:cs typeface="Calibri"/>
              </a:rPr>
              <a:t>Replacement</a:t>
            </a:r>
            <a:r>
              <a:rPr sz="3600" spc="-175" dirty="0">
                <a:latin typeface="Calibri"/>
                <a:cs typeface="Calibri"/>
              </a:rPr>
              <a:t> </a:t>
            </a:r>
            <a:r>
              <a:rPr sz="3600" spc="-10" dirty="0">
                <a:latin typeface="Calibri"/>
                <a:cs typeface="Calibri"/>
              </a:rPr>
              <a:t>policy?</a:t>
            </a:r>
            <a:endParaRPr sz="3600">
              <a:latin typeface="Calibri"/>
              <a:cs typeface="Calibri"/>
            </a:endParaRPr>
          </a:p>
          <a:p>
            <a:pPr marL="12700" marR="541655">
              <a:lnSpc>
                <a:spcPct val="100000"/>
              </a:lnSpc>
            </a:pPr>
            <a:r>
              <a:rPr sz="3600" dirty="0">
                <a:latin typeface="Calibri"/>
                <a:cs typeface="Calibri"/>
              </a:rPr>
              <a:t>What</a:t>
            </a:r>
            <a:r>
              <a:rPr sz="3600" spc="-50" dirty="0">
                <a:latin typeface="Calibri"/>
                <a:cs typeface="Calibri"/>
              </a:rPr>
              <a:t> </a:t>
            </a:r>
            <a:r>
              <a:rPr sz="3600" dirty="0">
                <a:latin typeface="Calibri"/>
                <a:cs typeface="Calibri"/>
              </a:rPr>
              <a:t>does</a:t>
            </a:r>
            <a:r>
              <a:rPr sz="3600" spc="-35" dirty="0">
                <a:latin typeface="Calibri"/>
                <a:cs typeface="Calibri"/>
              </a:rPr>
              <a:t> </a:t>
            </a:r>
            <a:r>
              <a:rPr sz="3600" dirty="0">
                <a:latin typeface="Calibri"/>
                <a:cs typeface="Calibri"/>
              </a:rPr>
              <a:t>a</a:t>
            </a:r>
            <a:r>
              <a:rPr sz="3600" spc="-40" dirty="0">
                <a:latin typeface="Calibri"/>
                <a:cs typeface="Calibri"/>
              </a:rPr>
              <a:t> </a:t>
            </a:r>
            <a:r>
              <a:rPr sz="3600" dirty="0">
                <a:latin typeface="Calibri"/>
                <a:cs typeface="Calibri"/>
              </a:rPr>
              <a:t>programmer</a:t>
            </a:r>
            <a:r>
              <a:rPr sz="3600" spc="-65" dirty="0">
                <a:latin typeface="Calibri"/>
                <a:cs typeface="Calibri"/>
              </a:rPr>
              <a:t> </a:t>
            </a:r>
            <a:r>
              <a:rPr sz="3600" dirty="0">
                <a:latin typeface="Calibri"/>
                <a:cs typeface="Calibri"/>
              </a:rPr>
              <a:t>need</a:t>
            </a:r>
            <a:r>
              <a:rPr sz="3600" spc="-35" dirty="0">
                <a:latin typeface="Calibri"/>
                <a:cs typeface="Calibri"/>
              </a:rPr>
              <a:t> </a:t>
            </a:r>
            <a:r>
              <a:rPr sz="3600" dirty="0">
                <a:latin typeface="Calibri"/>
                <a:cs typeface="Calibri"/>
              </a:rPr>
              <a:t>to</a:t>
            </a:r>
            <a:r>
              <a:rPr sz="3600" spc="-40" dirty="0">
                <a:latin typeface="Calibri"/>
                <a:cs typeface="Calibri"/>
              </a:rPr>
              <a:t> </a:t>
            </a:r>
            <a:r>
              <a:rPr sz="3600" dirty="0">
                <a:latin typeface="Calibri"/>
                <a:cs typeface="Calibri"/>
              </a:rPr>
              <a:t>know</a:t>
            </a:r>
            <a:r>
              <a:rPr sz="3600" spc="-30" dirty="0">
                <a:latin typeface="Calibri"/>
                <a:cs typeface="Calibri"/>
              </a:rPr>
              <a:t> </a:t>
            </a:r>
            <a:r>
              <a:rPr sz="3600" dirty="0">
                <a:latin typeface="Calibri"/>
                <a:cs typeface="Calibri"/>
              </a:rPr>
              <a:t>about</a:t>
            </a:r>
            <a:r>
              <a:rPr sz="3600" spc="-60" dirty="0">
                <a:latin typeface="Calibri"/>
                <a:cs typeface="Calibri"/>
              </a:rPr>
              <a:t> </a:t>
            </a:r>
            <a:r>
              <a:rPr sz="3600" dirty="0">
                <a:latin typeface="Calibri"/>
                <a:cs typeface="Calibri"/>
              </a:rPr>
              <a:t>how</a:t>
            </a:r>
            <a:r>
              <a:rPr sz="3600" spc="-45" dirty="0">
                <a:latin typeface="Calibri"/>
                <a:cs typeface="Calibri"/>
              </a:rPr>
              <a:t> </a:t>
            </a:r>
            <a:r>
              <a:rPr sz="3600" spc="-25" dirty="0">
                <a:latin typeface="Calibri"/>
                <a:cs typeface="Calibri"/>
              </a:rPr>
              <a:t>the </a:t>
            </a:r>
            <a:r>
              <a:rPr sz="3600" dirty="0">
                <a:latin typeface="Calibri"/>
                <a:cs typeface="Calibri"/>
              </a:rPr>
              <a:t>cache</a:t>
            </a:r>
            <a:r>
              <a:rPr sz="3600" spc="-45" dirty="0">
                <a:latin typeface="Calibri"/>
                <a:cs typeface="Calibri"/>
              </a:rPr>
              <a:t> </a:t>
            </a:r>
            <a:r>
              <a:rPr sz="3600" spc="-10" dirty="0">
                <a:latin typeface="Calibri"/>
                <a:cs typeface="Calibri"/>
              </a:rPr>
              <a:t>works?</a:t>
            </a:r>
            <a:endParaRPr sz="3600">
              <a:latin typeface="Calibri"/>
              <a:cs typeface="Calibri"/>
            </a:endParaRPr>
          </a:p>
          <a:p>
            <a:pPr marL="12700" marR="845819">
              <a:lnSpc>
                <a:spcPct val="100000"/>
              </a:lnSpc>
              <a:spcBef>
                <a:spcPts val="5"/>
              </a:spcBef>
            </a:pPr>
            <a:r>
              <a:rPr sz="3600" dirty="0">
                <a:latin typeface="Calibri"/>
                <a:cs typeface="Calibri"/>
              </a:rPr>
              <a:t>What</a:t>
            </a:r>
            <a:r>
              <a:rPr sz="3600" spc="-40" dirty="0">
                <a:latin typeface="Calibri"/>
                <a:cs typeface="Calibri"/>
              </a:rPr>
              <a:t> </a:t>
            </a:r>
            <a:r>
              <a:rPr sz="3600" dirty="0">
                <a:latin typeface="Calibri"/>
                <a:cs typeface="Calibri"/>
              </a:rPr>
              <a:t>does</a:t>
            </a:r>
            <a:r>
              <a:rPr sz="3600" spc="-30" dirty="0">
                <a:latin typeface="Calibri"/>
                <a:cs typeface="Calibri"/>
              </a:rPr>
              <a:t> </a:t>
            </a:r>
            <a:r>
              <a:rPr sz="3600" dirty="0">
                <a:latin typeface="Calibri"/>
                <a:cs typeface="Calibri"/>
              </a:rPr>
              <a:t>the</a:t>
            </a:r>
            <a:r>
              <a:rPr sz="3600" spc="-40" dirty="0">
                <a:latin typeface="Calibri"/>
                <a:cs typeface="Calibri"/>
              </a:rPr>
              <a:t> </a:t>
            </a:r>
            <a:r>
              <a:rPr sz="3600" dirty="0">
                <a:latin typeface="Calibri"/>
                <a:cs typeface="Calibri"/>
              </a:rPr>
              <a:t>architect</a:t>
            </a:r>
            <a:r>
              <a:rPr sz="3600" spc="-70" dirty="0">
                <a:latin typeface="Calibri"/>
                <a:cs typeface="Calibri"/>
              </a:rPr>
              <a:t> </a:t>
            </a:r>
            <a:r>
              <a:rPr sz="3600" dirty="0">
                <a:latin typeface="Calibri"/>
                <a:cs typeface="Calibri"/>
              </a:rPr>
              <a:t>need</a:t>
            </a:r>
            <a:r>
              <a:rPr sz="3600" spc="-45" dirty="0">
                <a:latin typeface="Calibri"/>
                <a:cs typeface="Calibri"/>
              </a:rPr>
              <a:t> </a:t>
            </a:r>
            <a:r>
              <a:rPr sz="3600" dirty="0">
                <a:latin typeface="Calibri"/>
                <a:cs typeface="Calibri"/>
              </a:rPr>
              <a:t>to</a:t>
            </a:r>
            <a:r>
              <a:rPr sz="3600" spc="-30" dirty="0">
                <a:latin typeface="Calibri"/>
                <a:cs typeface="Calibri"/>
              </a:rPr>
              <a:t> </a:t>
            </a:r>
            <a:r>
              <a:rPr sz="3600" dirty="0">
                <a:latin typeface="Calibri"/>
                <a:cs typeface="Calibri"/>
              </a:rPr>
              <a:t>know</a:t>
            </a:r>
            <a:r>
              <a:rPr sz="3600" spc="-25" dirty="0">
                <a:latin typeface="Calibri"/>
                <a:cs typeface="Calibri"/>
              </a:rPr>
              <a:t> </a:t>
            </a:r>
            <a:r>
              <a:rPr sz="3600" dirty="0">
                <a:latin typeface="Calibri"/>
                <a:cs typeface="Calibri"/>
              </a:rPr>
              <a:t>about</a:t>
            </a:r>
            <a:r>
              <a:rPr sz="3600" spc="-40" dirty="0">
                <a:latin typeface="Calibri"/>
                <a:cs typeface="Calibri"/>
              </a:rPr>
              <a:t> </a:t>
            </a:r>
            <a:r>
              <a:rPr sz="3600" dirty="0">
                <a:latin typeface="Calibri"/>
                <a:cs typeface="Calibri"/>
              </a:rPr>
              <a:t>how</a:t>
            </a:r>
            <a:r>
              <a:rPr sz="3600" spc="-35" dirty="0">
                <a:latin typeface="Calibri"/>
                <a:cs typeface="Calibri"/>
              </a:rPr>
              <a:t> </a:t>
            </a:r>
            <a:r>
              <a:rPr sz="3600" spc="-25" dirty="0">
                <a:latin typeface="Calibri"/>
                <a:cs typeface="Calibri"/>
              </a:rPr>
              <a:t>the </a:t>
            </a:r>
            <a:r>
              <a:rPr sz="3600" dirty="0">
                <a:latin typeface="Calibri"/>
                <a:cs typeface="Calibri"/>
              </a:rPr>
              <a:t>machine</a:t>
            </a:r>
            <a:r>
              <a:rPr sz="3600" spc="-50" dirty="0">
                <a:latin typeface="Calibri"/>
                <a:cs typeface="Calibri"/>
              </a:rPr>
              <a:t> </a:t>
            </a:r>
            <a:r>
              <a:rPr sz="3600" dirty="0">
                <a:latin typeface="Calibri"/>
                <a:cs typeface="Calibri"/>
              </a:rPr>
              <a:t>will</a:t>
            </a:r>
            <a:r>
              <a:rPr sz="3600" spc="-5" dirty="0">
                <a:latin typeface="Calibri"/>
                <a:cs typeface="Calibri"/>
              </a:rPr>
              <a:t> </a:t>
            </a:r>
            <a:r>
              <a:rPr sz="3600" dirty="0">
                <a:latin typeface="Calibri"/>
                <a:cs typeface="Calibri"/>
              </a:rPr>
              <a:t>be</a:t>
            </a:r>
            <a:r>
              <a:rPr sz="3600" spc="-25" dirty="0">
                <a:latin typeface="Calibri"/>
                <a:cs typeface="Calibri"/>
              </a:rPr>
              <a:t> </a:t>
            </a:r>
            <a:r>
              <a:rPr sz="3600" spc="-10" dirty="0">
                <a:latin typeface="Calibri"/>
                <a:cs typeface="Calibri"/>
              </a:rPr>
              <a:t>used?</a:t>
            </a:r>
            <a:endParaRPr sz="3600">
              <a:latin typeface="Calibri"/>
              <a:cs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754380">
              <a:lnSpc>
                <a:spcPct val="100000"/>
              </a:lnSpc>
              <a:spcBef>
                <a:spcPts val="105"/>
              </a:spcBef>
            </a:pPr>
            <a:r>
              <a:rPr dirty="0"/>
              <a:t>What</a:t>
            </a:r>
            <a:r>
              <a:rPr spc="-35" dirty="0"/>
              <a:t> </a:t>
            </a:r>
            <a:r>
              <a:rPr dirty="0"/>
              <a:t>did</a:t>
            </a:r>
            <a:r>
              <a:rPr spc="-35" dirty="0"/>
              <a:t> </a:t>
            </a:r>
            <a:r>
              <a:rPr dirty="0"/>
              <a:t>we</a:t>
            </a:r>
            <a:r>
              <a:rPr spc="-35" dirty="0"/>
              <a:t> </a:t>
            </a:r>
            <a:r>
              <a:rPr dirty="0"/>
              <a:t>just</a:t>
            </a:r>
            <a:r>
              <a:rPr spc="-35" dirty="0"/>
              <a:t> </a:t>
            </a:r>
            <a:r>
              <a:rPr spc="-10" dirty="0"/>
              <a:t>learn?</a:t>
            </a:r>
          </a:p>
        </p:txBody>
      </p:sp>
      <p:sp>
        <p:nvSpPr>
          <p:cNvPr id="3" name="object 3"/>
          <p:cNvSpPr txBox="1"/>
          <p:nvPr/>
        </p:nvSpPr>
        <p:spPr>
          <a:xfrm>
            <a:off x="916939" y="1706841"/>
            <a:ext cx="10530840" cy="2456180"/>
          </a:xfrm>
          <a:prstGeom prst="rect">
            <a:avLst/>
          </a:prstGeom>
        </p:spPr>
        <p:txBody>
          <a:bodyPr vert="horz" wrap="square" lIns="0" tIns="98425" rIns="0" bIns="0" rtlCol="0">
            <a:spAutoFit/>
          </a:bodyPr>
          <a:lstStyle/>
          <a:p>
            <a:pPr marL="240665" indent="-227965">
              <a:lnSpc>
                <a:spcPct val="100000"/>
              </a:lnSpc>
              <a:spcBef>
                <a:spcPts val="775"/>
              </a:spcBef>
              <a:buFont typeface="Arial"/>
              <a:buChar char="•"/>
              <a:tabLst>
                <a:tab pos="240665" algn="l"/>
              </a:tabLst>
            </a:pPr>
            <a:r>
              <a:rPr sz="2800" spc="-10" dirty="0">
                <a:latin typeface="Calibri"/>
                <a:cs typeface="Calibri"/>
              </a:rPr>
              <a:t>Replacement</a:t>
            </a:r>
            <a:r>
              <a:rPr sz="2800" spc="-55" dirty="0">
                <a:latin typeface="Calibri"/>
                <a:cs typeface="Calibri"/>
              </a:rPr>
              <a:t> </a:t>
            </a:r>
            <a:r>
              <a:rPr sz="2800" dirty="0">
                <a:latin typeface="Calibri"/>
                <a:cs typeface="Calibri"/>
              </a:rPr>
              <a:t>is</a:t>
            </a:r>
            <a:r>
              <a:rPr sz="2800" spc="-60" dirty="0">
                <a:latin typeface="Calibri"/>
                <a:cs typeface="Calibri"/>
              </a:rPr>
              <a:t> </a:t>
            </a:r>
            <a:r>
              <a:rPr sz="2800" dirty="0">
                <a:latin typeface="Calibri"/>
                <a:cs typeface="Calibri"/>
              </a:rPr>
              <a:t>a</a:t>
            </a:r>
            <a:r>
              <a:rPr sz="2800" spc="-70" dirty="0">
                <a:latin typeface="Calibri"/>
                <a:cs typeface="Calibri"/>
              </a:rPr>
              <a:t> </a:t>
            </a:r>
            <a:r>
              <a:rPr sz="2800" dirty="0">
                <a:latin typeface="Calibri"/>
                <a:cs typeface="Calibri"/>
              </a:rPr>
              <a:t>one</a:t>
            </a:r>
            <a:r>
              <a:rPr sz="2800" spc="-55" dirty="0">
                <a:latin typeface="Calibri"/>
                <a:cs typeface="Calibri"/>
              </a:rPr>
              <a:t> </a:t>
            </a:r>
            <a:r>
              <a:rPr sz="2800" dirty="0">
                <a:latin typeface="Calibri"/>
                <a:cs typeface="Calibri"/>
              </a:rPr>
              <a:t>of</a:t>
            </a:r>
            <a:r>
              <a:rPr sz="2800" spc="-70" dirty="0">
                <a:latin typeface="Calibri"/>
                <a:cs typeface="Calibri"/>
              </a:rPr>
              <a:t> </a:t>
            </a:r>
            <a:r>
              <a:rPr sz="2800" dirty="0">
                <a:latin typeface="Calibri"/>
                <a:cs typeface="Calibri"/>
              </a:rPr>
              <a:t>the</a:t>
            </a:r>
            <a:r>
              <a:rPr sz="2800" spc="-55" dirty="0">
                <a:latin typeface="Calibri"/>
                <a:cs typeface="Calibri"/>
              </a:rPr>
              <a:t> </a:t>
            </a:r>
            <a:r>
              <a:rPr sz="2800" dirty="0">
                <a:latin typeface="Calibri"/>
                <a:cs typeface="Calibri"/>
              </a:rPr>
              <a:t>key</a:t>
            </a:r>
            <a:r>
              <a:rPr sz="2800" spc="-80" dirty="0">
                <a:latin typeface="Calibri"/>
                <a:cs typeface="Calibri"/>
              </a:rPr>
              <a:t> </a:t>
            </a:r>
            <a:r>
              <a:rPr sz="2800" dirty="0">
                <a:latin typeface="Calibri"/>
                <a:cs typeface="Calibri"/>
              </a:rPr>
              <a:t>dimensions</a:t>
            </a:r>
            <a:r>
              <a:rPr sz="2800" spc="-20" dirty="0">
                <a:latin typeface="Calibri"/>
                <a:cs typeface="Calibri"/>
              </a:rPr>
              <a:t> </a:t>
            </a:r>
            <a:r>
              <a:rPr sz="2800" dirty="0">
                <a:latin typeface="Calibri"/>
                <a:cs typeface="Calibri"/>
              </a:rPr>
              <a:t>of</a:t>
            </a:r>
            <a:r>
              <a:rPr sz="2800" spc="-70" dirty="0">
                <a:latin typeface="Calibri"/>
                <a:cs typeface="Calibri"/>
              </a:rPr>
              <a:t> </a:t>
            </a:r>
            <a:r>
              <a:rPr sz="2800" dirty="0">
                <a:latin typeface="Calibri"/>
                <a:cs typeface="Calibri"/>
              </a:rPr>
              <a:t>cache</a:t>
            </a:r>
            <a:r>
              <a:rPr sz="2800" spc="-65" dirty="0">
                <a:latin typeface="Calibri"/>
                <a:cs typeface="Calibri"/>
              </a:rPr>
              <a:t> </a:t>
            </a:r>
            <a:r>
              <a:rPr sz="2800" spc="-10" dirty="0">
                <a:latin typeface="Calibri"/>
                <a:cs typeface="Calibri"/>
              </a:rPr>
              <a:t>design</a:t>
            </a:r>
            <a:endParaRPr sz="2800">
              <a:latin typeface="Calibri"/>
              <a:cs typeface="Calibri"/>
            </a:endParaRPr>
          </a:p>
          <a:p>
            <a:pPr marL="240665" indent="-227965">
              <a:lnSpc>
                <a:spcPct val="100000"/>
              </a:lnSpc>
              <a:spcBef>
                <a:spcPts val="675"/>
              </a:spcBef>
              <a:buFont typeface="Arial"/>
              <a:buChar char="•"/>
              <a:tabLst>
                <a:tab pos="240665" algn="l"/>
              </a:tabLst>
            </a:pPr>
            <a:r>
              <a:rPr sz="2800" spc="-20" dirty="0">
                <a:latin typeface="Calibri"/>
                <a:cs typeface="Calibri"/>
              </a:rPr>
              <a:t>Different</a:t>
            </a:r>
            <a:r>
              <a:rPr sz="2800" spc="-110" dirty="0">
                <a:latin typeface="Calibri"/>
                <a:cs typeface="Calibri"/>
              </a:rPr>
              <a:t> </a:t>
            </a:r>
            <a:r>
              <a:rPr sz="2800" spc="-10" dirty="0">
                <a:latin typeface="Calibri"/>
                <a:cs typeface="Calibri"/>
              </a:rPr>
              <a:t>replacement</a:t>
            </a:r>
            <a:r>
              <a:rPr sz="2800" spc="-110" dirty="0">
                <a:latin typeface="Calibri"/>
                <a:cs typeface="Calibri"/>
              </a:rPr>
              <a:t> </a:t>
            </a:r>
            <a:r>
              <a:rPr sz="2800" dirty="0">
                <a:latin typeface="Calibri"/>
                <a:cs typeface="Calibri"/>
              </a:rPr>
              <a:t>algorithms</a:t>
            </a:r>
            <a:r>
              <a:rPr sz="2800" spc="-110" dirty="0">
                <a:latin typeface="Calibri"/>
                <a:cs typeface="Calibri"/>
              </a:rPr>
              <a:t> </a:t>
            </a:r>
            <a:r>
              <a:rPr sz="2800" dirty="0">
                <a:latin typeface="Calibri"/>
                <a:cs typeface="Calibri"/>
              </a:rPr>
              <a:t>present</a:t>
            </a:r>
            <a:r>
              <a:rPr sz="2800" spc="-100" dirty="0">
                <a:latin typeface="Calibri"/>
                <a:cs typeface="Calibri"/>
              </a:rPr>
              <a:t> </a:t>
            </a:r>
            <a:r>
              <a:rPr sz="2800" spc="-20" dirty="0">
                <a:latin typeface="Calibri"/>
                <a:cs typeface="Calibri"/>
              </a:rPr>
              <a:t>different</a:t>
            </a:r>
            <a:r>
              <a:rPr sz="2800" spc="-110" dirty="0">
                <a:latin typeface="Calibri"/>
                <a:cs typeface="Calibri"/>
              </a:rPr>
              <a:t> </a:t>
            </a:r>
            <a:r>
              <a:rPr sz="2800" dirty="0">
                <a:latin typeface="Calibri"/>
                <a:cs typeface="Calibri"/>
              </a:rPr>
              <a:t>design</a:t>
            </a:r>
            <a:r>
              <a:rPr sz="2800" spc="-105" dirty="0">
                <a:latin typeface="Calibri"/>
                <a:cs typeface="Calibri"/>
              </a:rPr>
              <a:t> </a:t>
            </a:r>
            <a:r>
              <a:rPr sz="2800" dirty="0">
                <a:latin typeface="Calibri"/>
                <a:cs typeface="Calibri"/>
              </a:rPr>
              <a:t>trade</a:t>
            </a:r>
            <a:r>
              <a:rPr sz="2800" spc="-120" dirty="0">
                <a:latin typeface="Calibri"/>
                <a:cs typeface="Calibri"/>
              </a:rPr>
              <a:t> </a:t>
            </a:r>
            <a:r>
              <a:rPr sz="2800" spc="-20" dirty="0">
                <a:latin typeface="Calibri"/>
                <a:cs typeface="Calibri"/>
              </a:rPr>
              <a:t>offs</a:t>
            </a:r>
            <a:endParaRPr sz="2800">
              <a:latin typeface="Calibri"/>
              <a:cs typeface="Calibri"/>
            </a:endParaRPr>
          </a:p>
          <a:p>
            <a:pPr marL="240665" indent="-227965">
              <a:lnSpc>
                <a:spcPct val="100000"/>
              </a:lnSpc>
              <a:spcBef>
                <a:spcPts val="660"/>
              </a:spcBef>
              <a:buFont typeface="Arial"/>
              <a:buChar char="•"/>
              <a:tabLst>
                <a:tab pos="240665" algn="l"/>
              </a:tabLst>
            </a:pPr>
            <a:r>
              <a:rPr sz="2800" dirty="0">
                <a:latin typeface="Calibri"/>
                <a:cs typeface="Calibri"/>
              </a:rPr>
              <a:t>Optimal</a:t>
            </a:r>
            <a:r>
              <a:rPr sz="2800" spc="-70" dirty="0">
                <a:latin typeface="Calibri"/>
                <a:cs typeface="Calibri"/>
              </a:rPr>
              <a:t> </a:t>
            </a:r>
            <a:r>
              <a:rPr sz="2800" spc="-10" dirty="0">
                <a:latin typeface="Calibri"/>
                <a:cs typeface="Calibri"/>
              </a:rPr>
              <a:t>replacement</a:t>
            </a:r>
            <a:r>
              <a:rPr sz="2800" spc="-65" dirty="0">
                <a:latin typeface="Calibri"/>
                <a:cs typeface="Calibri"/>
              </a:rPr>
              <a:t> </a:t>
            </a:r>
            <a:r>
              <a:rPr sz="2800" dirty="0">
                <a:latin typeface="Calibri"/>
                <a:cs typeface="Calibri"/>
              </a:rPr>
              <a:t>is</a:t>
            </a:r>
            <a:r>
              <a:rPr sz="2800" spc="-70" dirty="0">
                <a:latin typeface="Calibri"/>
                <a:cs typeface="Calibri"/>
              </a:rPr>
              <a:t> </a:t>
            </a:r>
            <a:r>
              <a:rPr sz="2800" spc="-10" dirty="0">
                <a:latin typeface="Calibri"/>
                <a:cs typeface="Calibri"/>
              </a:rPr>
              <a:t>infeasible,</a:t>
            </a:r>
            <a:r>
              <a:rPr sz="2800" spc="-55" dirty="0">
                <a:latin typeface="Calibri"/>
                <a:cs typeface="Calibri"/>
              </a:rPr>
              <a:t> </a:t>
            </a:r>
            <a:r>
              <a:rPr sz="2800" spc="-10" dirty="0">
                <a:latin typeface="Calibri"/>
                <a:cs typeface="Calibri"/>
              </a:rPr>
              <a:t>practical</a:t>
            </a:r>
            <a:r>
              <a:rPr sz="2800" spc="-65" dirty="0">
                <a:latin typeface="Calibri"/>
                <a:cs typeface="Calibri"/>
              </a:rPr>
              <a:t> </a:t>
            </a:r>
            <a:r>
              <a:rPr sz="2800" spc="-10" dirty="0">
                <a:latin typeface="Calibri"/>
                <a:cs typeface="Calibri"/>
              </a:rPr>
              <a:t>replacement</a:t>
            </a:r>
            <a:r>
              <a:rPr sz="2800" spc="-60" dirty="0">
                <a:latin typeface="Calibri"/>
                <a:cs typeface="Calibri"/>
              </a:rPr>
              <a:t> </a:t>
            </a:r>
            <a:r>
              <a:rPr sz="2800" dirty="0">
                <a:latin typeface="Calibri"/>
                <a:cs typeface="Calibri"/>
              </a:rPr>
              <a:t>is</a:t>
            </a:r>
            <a:r>
              <a:rPr sz="2800" spc="-75" dirty="0">
                <a:latin typeface="Calibri"/>
                <a:cs typeface="Calibri"/>
              </a:rPr>
              <a:t> </a:t>
            </a:r>
            <a:r>
              <a:rPr sz="2800" spc="-50" dirty="0">
                <a:latin typeface="Calibri"/>
                <a:cs typeface="Calibri"/>
              </a:rPr>
              <a:t>non-</a:t>
            </a:r>
            <a:r>
              <a:rPr sz="2800" spc="-10" dirty="0">
                <a:latin typeface="Calibri"/>
                <a:cs typeface="Calibri"/>
              </a:rPr>
              <a:t>optimal</a:t>
            </a:r>
            <a:endParaRPr sz="2800">
              <a:latin typeface="Calibri"/>
              <a:cs typeface="Calibri"/>
            </a:endParaRPr>
          </a:p>
          <a:p>
            <a:pPr marL="241300" marR="19050" indent="-228600">
              <a:lnSpc>
                <a:spcPts val="3020"/>
              </a:lnSpc>
              <a:spcBef>
                <a:spcPts val="1050"/>
              </a:spcBef>
              <a:buFont typeface="Arial"/>
              <a:buChar char="•"/>
              <a:tabLst>
                <a:tab pos="241300" algn="l"/>
              </a:tabLst>
            </a:pPr>
            <a:r>
              <a:rPr sz="2800" dirty="0">
                <a:latin typeface="Calibri"/>
                <a:cs typeface="Calibri"/>
              </a:rPr>
              <a:t>Many</a:t>
            </a:r>
            <a:r>
              <a:rPr sz="2800" spc="-70" dirty="0">
                <a:latin typeface="Calibri"/>
                <a:cs typeface="Calibri"/>
              </a:rPr>
              <a:t> </a:t>
            </a:r>
            <a:r>
              <a:rPr sz="2800" spc="-20" dirty="0">
                <a:latin typeface="Calibri"/>
                <a:cs typeface="Calibri"/>
              </a:rPr>
              <a:t>microarchitectural</a:t>
            </a:r>
            <a:r>
              <a:rPr sz="2800" spc="-50" dirty="0">
                <a:latin typeface="Calibri"/>
                <a:cs typeface="Calibri"/>
              </a:rPr>
              <a:t> </a:t>
            </a:r>
            <a:r>
              <a:rPr sz="2800" dirty="0">
                <a:latin typeface="Calibri"/>
                <a:cs typeface="Calibri"/>
              </a:rPr>
              <a:t>and</a:t>
            </a:r>
            <a:r>
              <a:rPr sz="2800" spc="-65" dirty="0">
                <a:latin typeface="Calibri"/>
                <a:cs typeface="Calibri"/>
              </a:rPr>
              <a:t> </a:t>
            </a:r>
            <a:r>
              <a:rPr sz="2800" spc="-10" dirty="0">
                <a:latin typeface="Calibri"/>
                <a:cs typeface="Calibri"/>
              </a:rPr>
              <a:t>architectural</a:t>
            </a:r>
            <a:r>
              <a:rPr sz="2800" spc="-60" dirty="0">
                <a:latin typeface="Calibri"/>
                <a:cs typeface="Calibri"/>
              </a:rPr>
              <a:t> </a:t>
            </a:r>
            <a:r>
              <a:rPr sz="2800" dirty="0">
                <a:latin typeface="Calibri"/>
                <a:cs typeface="Calibri"/>
              </a:rPr>
              <a:t>choices</a:t>
            </a:r>
            <a:r>
              <a:rPr sz="2800" spc="-60" dirty="0">
                <a:latin typeface="Calibri"/>
                <a:cs typeface="Calibri"/>
              </a:rPr>
              <a:t> </a:t>
            </a:r>
            <a:r>
              <a:rPr sz="2800" dirty="0">
                <a:latin typeface="Calibri"/>
                <a:cs typeface="Calibri"/>
              </a:rPr>
              <a:t>make</a:t>
            </a:r>
            <a:r>
              <a:rPr sz="2800" spc="-75" dirty="0">
                <a:latin typeface="Calibri"/>
                <a:cs typeface="Calibri"/>
              </a:rPr>
              <a:t> </a:t>
            </a:r>
            <a:r>
              <a:rPr sz="2800" dirty="0">
                <a:latin typeface="Calibri"/>
                <a:cs typeface="Calibri"/>
              </a:rPr>
              <a:t>up</a:t>
            </a:r>
            <a:r>
              <a:rPr sz="2800" spc="-55" dirty="0">
                <a:latin typeface="Calibri"/>
                <a:cs typeface="Calibri"/>
              </a:rPr>
              <a:t> </a:t>
            </a:r>
            <a:r>
              <a:rPr sz="2800" dirty="0">
                <a:latin typeface="Calibri"/>
                <a:cs typeface="Calibri"/>
              </a:rPr>
              <a:t>a</a:t>
            </a:r>
            <a:r>
              <a:rPr sz="2800" spc="-80" dirty="0">
                <a:latin typeface="Calibri"/>
                <a:cs typeface="Calibri"/>
              </a:rPr>
              <a:t> </a:t>
            </a:r>
            <a:r>
              <a:rPr sz="2800" spc="-10" dirty="0">
                <a:latin typeface="Calibri"/>
                <a:cs typeface="Calibri"/>
              </a:rPr>
              <a:t>memory </a:t>
            </a:r>
            <a:r>
              <a:rPr sz="2800" spc="-20" dirty="0">
                <a:latin typeface="Calibri"/>
                <a:cs typeface="Calibri"/>
              </a:rPr>
              <a:t>hierarchy</a:t>
            </a:r>
            <a:r>
              <a:rPr sz="2800" spc="-75" dirty="0">
                <a:latin typeface="Calibri"/>
                <a:cs typeface="Calibri"/>
              </a:rPr>
              <a:t> </a:t>
            </a:r>
            <a:r>
              <a:rPr sz="2800" dirty="0">
                <a:latin typeface="Calibri"/>
                <a:cs typeface="Calibri"/>
              </a:rPr>
              <a:t>and</a:t>
            </a:r>
            <a:r>
              <a:rPr sz="2800" spc="-55" dirty="0">
                <a:latin typeface="Calibri"/>
                <a:cs typeface="Calibri"/>
              </a:rPr>
              <a:t> </a:t>
            </a:r>
            <a:r>
              <a:rPr sz="2800" dirty="0">
                <a:latin typeface="Calibri"/>
                <a:cs typeface="Calibri"/>
              </a:rPr>
              <a:t>the</a:t>
            </a:r>
            <a:r>
              <a:rPr sz="2800" spc="-70" dirty="0">
                <a:latin typeface="Calibri"/>
                <a:cs typeface="Calibri"/>
              </a:rPr>
              <a:t> </a:t>
            </a:r>
            <a:r>
              <a:rPr sz="2800" dirty="0">
                <a:latin typeface="Calibri"/>
                <a:cs typeface="Calibri"/>
              </a:rPr>
              <a:t>architect</a:t>
            </a:r>
            <a:r>
              <a:rPr sz="2800" spc="-85" dirty="0">
                <a:latin typeface="Calibri"/>
                <a:cs typeface="Calibri"/>
              </a:rPr>
              <a:t> </a:t>
            </a:r>
            <a:r>
              <a:rPr sz="2800" dirty="0">
                <a:latin typeface="Calibri"/>
                <a:cs typeface="Calibri"/>
              </a:rPr>
              <a:t>and</a:t>
            </a:r>
            <a:r>
              <a:rPr sz="2800" spc="-60" dirty="0">
                <a:latin typeface="Calibri"/>
                <a:cs typeface="Calibri"/>
              </a:rPr>
              <a:t> </a:t>
            </a:r>
            <a:r>
              <a:rPr sz="2800" spc="-10" dirty="0">
                <a:latin typeface="Calibri"/>
                <a:cs typeface="Calibri"/>
              </a:rPr>
              <a:t>programmer</a:t>
            </a:r>
            <a:r>
              <a:rPr sz="2800" spc="-75" dirty="0">
                <a:latin typeface="Calibri"/>
                <a:cs typeface="Calibri"/>
              </a:rPr>
              <a:t> </a:t>
            </a:r>
            <a:r>
              <a:rPr sz="2800" dirty="0">
                <a:latin typeface="Calibri"/>
                <a:cs typeface="Calibri"/>
              </a:rPr>
              <a:t>need</a:t>
            </a:r>
            <a:r>
              <a:rPr sz="2800" spc="-70" dirty="0">
                <a:latin typeface="Calibri"/>
                <a:cs typeface="Calibri"/>
              </a:rPr>
              <a:t> </a:t>
            </a:r>
            <a:r>
              <a:rPr sz="2800" dirty="0">
                <a:latin typeface="Calibri"/>
                <a:cs typeface="Calibri"/>
              </a:rPr>
              <a:t>to</a:t>
            </a:r>
            <a:r>
              <a:rPr sz="2800" spc="-80" dirty="0">
                <a:latin typeface="Calibri"/>
                <a:cs typeface="Calibri"/>
              </a:rPr>
              <a:t> </a:t>
            </a:r>
            <a:r>
              <a:rPr sz="2800" dirty="0">
                <a:latin typeface="Calibri"/>
                <a:cs typeface="Calibri"/>
              </a:rPr>
              <a:t>share</a:t>
            </a:r>
            <a:r>
              <a:rPr sz="2800" spc="-65" dirty="0">
                <a:latin typeface="Calibri"/>
                <a:cs typeface="Calibri"/>
              </a:rPr>
              <a:t> </a:t>
            </a:r>
            <a:r>
              <a:rPr sz="2800" spc="-10" dirty="0">
                <a:latin typeface="Calibri"/>
                <a:cs typeface="Calibri"/>
              </a:rPr>
              <a:t>information</a:t>
            </a:r>
            <a:endParaRPr sz="2800">
              <a:latin typeface="Calibri"/>
              <a:cs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754380">
              <a:lnSpc>
                <a:spcPct val="100000"/>
              </a:lnSpc>
              <a:spcBef>
                <a:spcPts val="105"/>
              </a:spcBef>
            </a:pPr>
            <a:r>
              <a:rPr dirty="0"/>
              <a:t>What</a:t>
            </a:r>
            <a:r>
              <a:rPr spc="-30" dirty="0"/>
              <a:t> </a:t>
            </a:r>
            <a:r>
              <a:rPr dirty="0"/>
              <a:t>to</a:t>
            </a:r>
            <a:r>
              <a:rPr spc="-25" dirty="0"/>
              <a:t> </a:t>
            </a:r>
            <a:r>
              <a:rPr dirty="0"/>
              <a:t>think</a:t>
            </a:r>
            <a:r>
              <a:rPr spc="-20" dirty="0"/>
              <a:t> </a:t>
            </a:r>
            <a:r>
              <a:rPr dirty="0"/>
              <a:t>about</a:t>
            </a:r>
            <a:r>
              <a:rPr spc="-15" dirty="0"/>
              <a:t> </a:t>
            </a:r>
            <a:r>
              <a:rPr spc="-10" dirty="0"/>
              <a:t>next?</a:t>
            </a:r>
          </a:p>
        </p:txBody>
      </p:sp>
      <p:sp>
        <p:nvSpPr>
          <p:cNvPr id="3" name="object 3"/>
          <p:cNvSpPr txBox="1">
            <a:spLocks noGrp="1"/>
          </p:cNvSpPr>
          <p:nvPr>
            <p:ph type="body" idx="1"/>
          </p:nvPr>
        </p:nvSpPr>
        <p:spPr>
          <a:prstGeom prst="rect">
            <a:avLst/>
          </a:prstGeom>
        </p:spPr>
        <p:txBody>
          <a:bodyPr vert="horz" wrap="square" lIns="0" tIns="48895" rIns="0" bIns="0" rtlCol="0">
            <a:spAutoFit/>
          </a:bodyPr>
          <a:lstStyle/>
          <a:p>
            <a:pPr marL="240665" indent="-227965">
              <a:lnSpc>
                <a:spcPct val="100000"/>
              </a:lnSpc>
              <a:spcBef>
                <a:spcPts val="385"/>
              </a:spcBef>
              <a:buFont typeface="Arial"/>
              <a:buChar char="•"/>
              <a:tabLst>
                <a:tab pos="240665" algn="l"/>
              </a:tabLst>
            </a:pPr>
            <a:r>
              <a:rPr spc="-10" dirty="0"/>
              <a:t>Performance</a:t>
            </a:r>
            <a:r>
              <a:rPr spc="-90" dirty="0"/>
              <a:t> </a:t>
            </a:r>
            <a:r>
              <a:rPr spc="-20" dirty="0"/>
              <a:t>Evaluation</a:t>
            </a:r>
            <a:r>
              <a:rPr spc="-110" dirty="0"/>
              <a:t> </a:t>
            </a:r>
            <a:r>
              <a:rPr dirty="0"/>
              <a:t>(next</a:t>
            </a:r>
            <a:r>
              <a:rPr spc="-114" dirty="0"/>
              <a:t> </a:t>
            </a:r>
            <a:r>
              <a:rPr spc="-10" dirty="0"/>
              <a:t>time)</a:t>
            </a:r>
          </a:p>
          <a:p>
            <a:pPr marL="697865" lvl="1" indent="-227965">
              <a:lnSpc>
                <a:spcPct val="100000"/>
              </a:lnSpc>
              <a:spcBef>
                <a:spcPts val="245"/>
              </a:spcBef>
              <a:buFont typeface="Arial"/>
              <a:buChar char="•"/>
              <a:tabLst>
                <a:tab pos="697865" algn="l"/>
              </a:tabLst>
            </a:pPr>
            <a:r>
              <a:rPr sz="2400" dirty="0">
                <a:latin typeface="Calibri"/>
                <a:cs typeface="Calibri"/>
              </a:rPr>
              <a:t>Design</a:t>
            </a:r>
            <a:r>
              <a:rPr sz="2400" spc="-60" dirty="0">
                <a:latin typeface="Calibri"/>
                <a:cs typeface="Calibri"/>
              </a:rPr>
              <a:t> </a:t>
            </a:r>
            <a:r>
              <a:rPr sz="2400" dirty="0">
                <a:latin typeface="Calibri"/>
                <a:cs typeface="Calibri"/>
              </a:rPr>
              <a:t>spaces,</a:t>
            </a:r>
            <a:r>
              <a:rPr sz="2400" spc="-50" dirty="0">
                <a:latin typeface="Calibri"/>
                <a:cs typeface="Calibri"/>
              </a:rPr>
              <a:t> </a:t>
            </a:r>
            <a:r>
              <a:rPr sz="2400" dirty="0">
                <a:latin typeface="Calibri"/>
                <a:cs typeface="Calibri"/>
              </a:rPr>
              <a:t>Pareto</a:t>
            </a:r>
            <a:r>
              <a:rPr sz="2400" spc="-50" dirty="0">
                <a:latin typeface="Calibri"/>
                <a:cs typeface="Calibri"/>
              </a:rPr>
              <a:t> </a:t>
            </a:r>
            <a:r>
              <a:rPr sz="2400" dirty="0">
                <a:latin typeface="Calibri"/>
                <a:cs typeface="Calibri"/>
              </a:rPr>
              <a:t>Frontiers,</a:t>
            </a:r>
            <a:r>
              <a:rPr sz="2400" spc="-70" dirty="0">
                <a:latin typeface="Calibri"/>
                <a:cs typeface="Calibri"/>
              </a:rPr>
              <a:t> </a:t>
            </a:r>
            <a:r>
              <a:rPr sz="2400" dirty="0">
                <a:latin typeface="Calibri"/>
                <a:cs typeface="Calibri"/>
              </a:rPr>
              <a:t>and</a:t>
            </a:r>
            <a:r>
              <a:rPr sz="2400" spc="-45" dirty="0">
                <a:latin typeface="Calibri"/>
                <a:cs typeface="Calibri"/>
              </a:rPr>
              <a:t> </a:t>
            </a:r>
            <a:r>
              <a:rPr sz="2400" dirty="0">
                <a:latin typeface="Calibri"/>
                <a:cs typeface="Calibri"/>
              </a:rPr>
              <a:t>design</a:t>
            </a:r>
            <a:r>
              <a:rPr sz="2400" spc="-45" dirty="0">
                <a:latin typeface="Calibri"/>
                <a:cs typeface="Calibri"/>
              </a:rPr>
              <a:t> </a:t>
            </a:r>
            <a:r>
              <a:rPr sz="2400" dirty="0">
                <a:latin typeface="Calibri"/>
                <a:cs typeface="Calibri"/>
              </a:rPr>
              <a:t>space</a:t>
            </a:r>
            <a:r>
              <a:rPr sz="2400" spc="-50" dirty="0">
                <a:latin typeface="Calibri"/>
                <a:cs typeface="Calibri"/>
              </a:rPr>
              <a:t> </a:t>
            </a:r>
            <a:r>
              <a:rPr sz="2400" spc="-10" dirty="0">
                <a:latin typeface="Calibri"/>
                <a:cs typeface="Calibri"/>
              </a:rPr>
              <a:t>exploration</a:t>
            </a:r>
            <a:endParaRPr sz="2400">
              <a:latin typeface="Calibri"/>
              <a:cs typeface="Calibri"/>
            </a:endParaRPr>
          </a:p>
          <a:p>
            <a:pPr marL="240665" indent="-227965">
              <a:lnSpc>
                <a:spcPct val="100000"/>
              </a:lnSpc>
              <a:spcBef>
                <a:spcPts val="635"/>
              </a:spcBef>
              <a:buFont typeface="Arial"/>
              <a:buChar char="•"/>
              <a:tabLst>
                <a:tab pos="240665" algn="l"/>
              </a:tabLst>
            </a:pPr>
            <a:r>
              <a:rPr dirty="0"/>
              <a:t>Miscellaneous</a:t>
            </a:r>
            <a:r>
              <a:rPr spc="-50" dirty="0"/>
              <a:t> </a:t>
            </a:r>
            <a:r>
              <a:rPr spc="-20" dirty="0"/>
              <a:t>(micro)architectural</a:t>
            </a:r>
            <a:r>
              <a:rPr spc="-60" dirty="0"/>
              <a:t> </a:t>
            </a:r>
            <a:r>
              <a:rPr dirty="0"/>
              <a:t>tricks</a:t>
            </a:r>
            <a:r>
              <a:rPr spc="-65" dirty="0"/>
              <a:t> </a:t>
            </a:r>
            <a:r>
              <a:rPr dirty="0"/>
              <a:t>&amp;</a:t>
            </a:r>
            <a:r>
              <a:rPr spc="-85" dirty="0"/>
              <a:t> </a:t>
            </a:r>
            <a:r>
              <a:rPr spc="-10" dirty="0"/>
              <a:t>optimizations</a:t>
            </a:r>
            <a:r>
              <a:rPr spc="-45" dirty="0"/>
              <a:t> </a:t>
            </a:r>
            <a:r>
              <a:rPr spc="-10" dirty="0"/>
              <a:t>(future)</a:t>
            </a:r>
          </a:p>
          <a:p>
            <a:pPr marL="697865" lvl="1" indent="-227965">
              <a:lnSpc>
                <a:spcPct val="100000"/>
              </a:lnSpc>
              <a:spcBef>
                <a:spcPts val="244"/>
              </a:spcBef>
              <a:buFont typeface="Arial"/>
              <a:buChar char="•"/>
              <a:tabLst>
                <a:tab pos="697865" algn="l"/>
              </a:tabLst>
            </a:pPr>
            <a:r>
              <a:rPr sz="2400" spc="-10" dirty="0">
                <a:latin typeface="Calibri"/>
                <a:cs typeface="Calibri"/>
              </a:rPr>
              <a:t>Vector</a:t>
            </a:r>
            <a:r>
              <a:rPr sz="2400" spc="-110" dirty="0">
                <a:latin typeface="Calibri"/>
                <a:cs typeface="Calibri"/>
              </a:rPr>
              <a:t> </a:t>
            </a:r>
            <a:r>
              <a:rPr sz="2400" dirty="0">
                <a:latin typeface="Calibri"/>
                <a:cs typeface="Calibri"/>
              </a:rPr>
              <a:t>processors,</a:t>
            </a:r>
            <a:r>
              <a:rPr sz="2400" spc="-85" dirty="0">
                <a:latin typeface="Calibri"/>
                <a:cs typeface="Calibri"/>
              </a:rPr>
              <a:t> </a:t>
            </a:r>
            <a:r>
              <a:rPr sz="2400" spc="-25" dirty="0">
                <a:latin typeface="Calibri"/>
                <a:cs typeface="Calibri"/>
              </a:rPr>
              <a:t>SIMD/SIMT,</a:t>
            </a:r>
            <a:r>
              <a:rPr sz="2400" spc="-90" dirty="0">
                <a:latin typeface="Calibri"/>
                <a:cs typeface="Calibri"/>
              </a:rPr>
              <a:t> </a:t>
            </a:r>
            <a:r>
              <a:rPr sz="2400" spc="-10" dirty="0">
                <a:latin typeface="Calibri"/>
                <a:cs typeface="Calibri"/>
              </a:rPr>
              <a:t>dataflow</a:t>
            </a:r>
            <a:endParaRPr sz="240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9604" y="411556"/>
            <a:ext cx="8152765" cy="697230"/>
          </a:xfrm>
          <a:prstGeom prst="rect">
            <a:avLst/>
          </a:prstGeom>
        </p:spPr>
        <p:txBody>
          <a:bodyPr vert="horz" wrap="square" lIns="0" tIns="13335" rIns="0" bIns="0" rtlCol="0">
            <a:spAutoFit/>
          </a:bodyPr>
          <a:lstStyle/>
          <a:p>
            <a:pPr marL="12700">
              <a:lnSpc>
                <a:spcPct val="100000"/>
              </a:lnSpc>
              <a:spcBef>
                <a:spcPts val="105"/>
              </a:spcBef>
            </a:pPr>
            <a:r>
              <a:rPr dirty="0"/>
              <a:t>Replacement</a:t>
            </a:r>
            <a:r>
              <a:rPr spc="-85" dirty="0"/>
              <a:t> </a:t>
            </a:r>
            <a:r>
              <a:rPr dirty="0"/>
              <a:t>Policies</a:t>
            </a:r>
            <a:r>
              <a:rPr spc="-110" dirty="0"/>
              <a:t> </a:t>
            </a:r>
            <a:r>
              <a:rPr dirty="0"/>
              <a:t>–</a:t>
            </a:r>
            <a:r>
              <a:rPr spc="-95" dirty="0"/>
              <a:t> </a:t>
            </a:r>
            <a:r>
              <a:rPr dirty="0"/>
              <a:t>Round</a:t>
            </a:r>
            <a:r>
              <a:rPr spc="-80" dirty="0"/>
              <a:t> </a:t>
            </a:r>
            <a:r>
              <a:rPr spc="-10" dirty="0"/>
              <a:t>Robin</a:t>
            </a:r>
          </a:p>
        </p:txBody>
      </p:sp>
      <p:grpSp>
        <p:nvGrpSpPr>
          <p:cNvPr id="3" name="object 3"/>
          <p:cNvGrpSpPr/>
          <p:nvPr/>
        </p:nvGrpSpPr>
        <p:grpSpPr>
          <a:xfrm>
            <a:off x="1513077" y="2357373"/>
            <a:ext cx="7067550" cy="4137025"/>
            <a:chOff x="1513077" y="2357373"/>
            <a:chExt cx="7067550" cy="4137025"/>
          </a:xfrm>
        </p:grpSpPr>
        <p:sp>
          <p:nvSpPr>
            <p:cNvPr id="4" name="object 4"/>
            <p:cNvSpPr/>
            <p:nvPr/>
          </p:nvSpPr>
          <p:spPr>
            <a:xfrm>
              <a:off x="1519427" y="2363723"/>
              <a:ext cx="7054850" cy="4124325"/>
            </a:xfrm>
            <a:custGeom>
              <a:avLst/>
              <a:gdLst/>
              <a:ahLst/>
              <a:cxnLst/>
              <a:rect l="l" t="t" r="r" b="b"/>
              <a:pathLst>
                <a:path w="7054850" h="4124325">
                  <a:moveTo>
                    <a:pt x="7054596" y="0"/>
                  </a:moveTo>
                  <a:lnTo>
                    <a:pt x="0" y="0"/>
                  </a:lnTo>
                  <a:lnTo>
                    <a:pt x="0" y="4123944"/>
                  </a:lnTo>
                  <a:lnTo>
                    <a:pt x="7054596" y="4123944"/>
                  </a:lnTo>
                  <a:lnTo>
                    <a:pt x="7054596" y="0"/>
                  </a:lnTo>
                  <a:close/>
                </a:path>
              </a:pathLst>
            </a:custGeom>
            <a:solidFill>
              <a:srgbClr val="4471C4"/>
            </a:solidFill>
          </p:spPr>
          <p:txBody>
            <a:bodyPr wrap="square" lIns="0" tIns="0" rIns="0" bIns="0" rtlCol="0"/>
            <a:lstStyle/>
            <a:p>
              <a:endParaRPr/>
            </a:p>
          </p:txBody>
        </p:sp>
        <p:sp>
          <p:nvSpPr>
            <p:cNvPr id="5" name="object 5"/>
            <p:cNvSpPr/>
            <p:nvPr/>
          </p:nvSpPr>
          <p:spPr>
            <a:xfrm>
              <a:off x="1519427" y="2363723"/>
              <a:ext cx="7054850" cy="4124325"/>
            </a:xfrm>
            <a:custGeom>
              <a:avLst/>
              <a:gdLst/>
              <a:ahLst/>
              <a:cxnLst/>
              <a:rect l="l" t="t" r="r" b="b"/>
              <a:pathLst>
                <a:path w="7054850" h="4124325">
                  <a:moveTo>
                    <a:pt x="0" y="4123944"/>
                  </a:moveTo>
                  <a:lnTo>
                    <a:pt x="7054596" y="4123944"/>
                  </a:lnTo>
                  <a:lnTo>
                    <a:pt x="7054596" y="0"/>
                  </a:lnTo>
                  <a:lnTo>
                    <a:pt x="0" y="0"/>
                  </a:lnTo>
                  <a:lnTo>
                    <a:pt x="0" y="4123944"/>
                  </a:lnTo>
                  <a:close/>
                </a:path>
              </a:pathLst>
            </a:custGeom>
            <a:ln w="12700">
              <a:solidFill>
                <a:srgbClr val="2E528F"/>
              </a:solidFill>
            </a:ln>
          </p:spPr>
          <p:txBody>
            <a:bodyPr wrap="square" lIns="0" tIns="0" rIns="0" bIns="0" rtlCol="0"/>
            <a:lstStyle/>
            <a:p>
              <a:endParaRPr/>
            </a:p>
          </p:txBody>
        </p:sp>
        <p:sp>
          <p:nvSpPr>
            <p:cNvPr id="6" name="object 6"/>
            <p:cNvSpPr/>
            <p:nvPr/>
          </p:nvSpPr>
          <p:spPr>
            <a:xfrm>
              <a:off x="1648967" y="2545079"/>
              <a:ext cx="6753225" cy="749935"/>
            </a:xfrm>
            <a:custGeom>
              <a:avLst/>
              <a:gdLst/>
              <a:ahLst/>
              <a:cxnLst/>
              <a:rect l="l" t="t" r="r" b="b"/>
              <a:pathLst>
                <a:path w="6753225" h="749935">
                  <a:moveTo>
                    <a:pt x="6752844" y="0"/>
                  </a:moveTo>
                  <a:lnTo>
                    <a:pt x="0" y="0"/>
                  </a:lnTo>
                  <a:lnTo>
                    <a:pt x="0" y="749808"/>
                  </a:lnTo>
                  <a:lnTo>
                    <a:pt x="6752844" y="749808"/>
                  </a:lnTo>
                  <a:lnTo>
                    <a:pt x="6752844" y="0"/>
                  </a:lnTo>
                  <a:close/>
                </a:path>
              </a:pathLst>
            </a:custGeom>
            <a:solidFill>
              <a:srgbClr val="8FAADC"/>
            </a:solidFill>
          </p:spPr>
          <p:txBody>
            <a:bodyPr wrap="square" lIns="0" tIns="0" rIns="0" bIns="0" rtlCol="0"/>
            <a:lstStyle/>
            <a:p>
              <a:endParaRPr/>
            </a:p>
          </p:txBody>
        </p:sp>
        <p:sp>
          <p:nvSpPr>
            <p:cNvPr id="7" name="object 7"/>
            <p:cNvSpPr/>
            <p:nvPr/>
          </p:nvSpPr>
          <p:spPr>
            <a:xfrm>
              <a:off x="1648967" y="2545079"/>
              <a:ext cx="6753225" cy="749935"/>
            </a:xfrm>
            <a:custGeom>
              <a:avLst/>
              <a:gdLst/>
              <a:ahLst/>
              <a:cxnLst/>
              <a:rect l="l" t="t" r="r" b="b"/>
              <a:pathLst>
                <a:path w="6753225" h="749935">
                  <a:moveTo>
                    <a:pt x="0" y="749808"/>
                  </a:moveTo>
                  <a:lnTo>
                    <a:pt x="6752844" y="749808"/>
                  </a:lnTo>
                  <a:lnTo>
                    <a:pt x="6752844" y="0"/>
                  </a:lnTo>
                  <a:lnTo>
                    <a:pt x="0" y="0"/>
                  </a:lnTo>
                  <a:lnTo>
                    <a:pt x="0" y="749808"/>
                  </a:lnTo>
                  <a:close/>
                </a:path>
              </a:pathLst>
            </a:custGeom>
            <a:ln w="12700">
              <a:solidFill>
                <a:srgbClr val="2E528F"/>
              </a:solidFill>
            </a:ln>
          </p:spPr>
          <p:txBody>
            <a:bodyPr wrap="square" lIns="0" tIns="0" rIns="0" bIns="0" rtlCol="0"/>
            <a:lstStyle/>
            <a:p>
              <a:endParaRPr/>
            </a:p>
          </p:txBody>
        </p:sp>
        <p:sp>
          <p:nvSpPr>
            <p:cNvPr id="8" name="object 8"/>
            <p:cNvSpPr/>
            <p:nvPr/>
          </p:nvSpPr>
          <p:spPr>
            <a:xfrm>
              <a:off x="1648967" y="3531107"/>
              <a:ext cx="6753225" cy="749935"/>
            </a:xfrm>
            <a:custGeom>
              <a:avLst/>
              <a:gdLst/>
              <a:ahLst/>
              <a:cxnLst/>
              <a:rect l="l" t="t" r="r" b="b"/>
              <a:pathLst>
                <a:path w="6753225" h="749935">
                  <a:moveTo>
                    <a:pt x="6752844" y="0"/>
                  </a:moveTo>
                  <a:lnTo>
                    <a:pt x="0" y="0"/>
                  </a:lnTo>
                  <a:lnTo>
                    <a:pt x="0" y="749807"/>
                  </a:lnTo>
                  <a:lnTo>
                    <a:pt x="6752844" y="749807"/>
                  </a:lnTo>
                  <a:lnTo>
                    <a:pt x="6752844" y="0"/>
                  </a:lnTo>
                  <a:close/>
                </a:path>
              </a:pathLst>
            </a:custGeom>
            <a:solidFill>
              <a:srgbClr val="8FAADC"/>
            </a:solidFill>
          </p:spPr>
          <p:txBody>
            <a:bodyPr wrap="square" lIns="0" tIns="0" rIns="0" bIns="0" rtlCol="0"/>
            <a:lstStyle/>
            <a:p>
              <a:endParaRPr/>
            </a:p>
          </p:txBody>
        </p:sp>
        <p:sp>
          <p:nvSpPr>
            <p:cNvPr id="9" name="object 9"/>
            <p:cNvSpPr/>
            <p:nvPr/>
          </p:nvSpPr>
          <p:spPr>
            <a:xfrm>
              <a:off x="1648967" y="3531107"/>
              <a:ext cx="6753225" cy="749935"/>
            </a:xfrm>
            <a:custGeom>
              <a:avLst/>
              <a:gdLst/>
              <a:ahLst/>
              <a:cxnLst/>
              <a:rect l="l" t="t" r="r" b="b"/>
              <a:pathLst>
                <a:path w="6753225" h="749935">
                  <a:moveTo>
                    <a:pt x="0" y="749807"/>
                  </a:moveTo>
                  <a:lnTo>
                    <a:pt x="6752844" y="749807"/>
                  </a:lnTo>
                  <a:lnTo>
                    <a:pt x="6752844" y="0"/>
                  </a:lnTo>
                  <a:lnTo>
                    <a:pt x="0" y="0"/>
                  </a:lnTo>
                  <a:lnTo>
                    <a:pt x="0" y="749807"/>
                  </a:lnTo>
                  <a:close/>
                </a:path>
              </a:pathLst>
            </a:custGeom>
            <a:ln w="12700">
              <a:solidFill>
                <a:srgbClr val="2E528F"/>
              </a:solidFill>
            </a:ln>
          </p:spPr>
          <p:txBody>
            <a:bodyPr wrap="square" lIns="0" tIns="0" rIns="0" bIns="0" rtlCol="0"/>
            <a:lstStyle/>
            <a:p>
              <a:endParaRPr/>
            </a:p>
          </p:txBody>
        </p:sp>
        <p:sp>
          <p:nvSpPr>
            <p:cNvPr id="10" name="object 10"/>
            <p:cNvSpPr/>
            <p:nvPr/>
          </p:nvSpPr>
          <p:spPr>
            <a:xfrm>
              <a:off x="1648967" y="4546091"/>
              <a:ext cx="6753225" cy="749935"/>
            </a:xfrm>
            <a:custGeom>
              <a:avLst/>
              <a:gdLst/>
              <a:ahLst/>
              <a:cxnLst/>
              <a:rect l="l" t="t" r="r" b="b"/>
              <a:pathLst>
                <a:path w="6753225" h="749935">
                  <a:moveTo>
                    <a:pt x="6752844" y="0"/>
                  </a:moveTo>
                  <a:lnTo>
                    <a:pt x="0" y="0"/>
                  </a:lnTo>
                  <a:lnTo>
                    <a:pt x="0" y="749807"/>
                  </a:lnTo>
                  <a:lnTo>
                    <a:pt x="6752844" y="749807"/>
                  </a:lnTo>
                  <a:lnTo>
                    <a:pt x="6752844" y="0"/>
                  </a:lnTo>
                  <a:close/>
                </a:path>
              </a:pathLst>
            </a:custGeom>
            <a:solidFill>
              <a:srgbClr val="8FAADC"/>
            </a:solidFill>
          </p:spPr>
          <p:txBody>
            <a:bodyPr wrap="square" lIns="0" tIns="0" rIns="0" bIns="0" rtlCol="0"/>
            <a:lstStyle/>
            <a:p>
              <a:endParaRPr/>
            </a:p>
          </p:txBody>
        </p:sp>
        <p:sp>
          <p:nvSpPr>
            <p:cNvPr id="11" name="object 11"/>
            <p:cNvSpPr/>
            <p:nvPr/>
          </p:nvSpPr>
          <p:spPr>
            <a:xfrm>
              <a:off x="1648967" y="4546091"/>
              <a:ext cx="6753225" cy="749935"/>
            </a:xfrm>
            <a:custGeom>
              <a:avLst/>
              <a:gdLst/>
              <a:ahLst/>
              <a:cxnLst/>
              <a:rect l="l" t="t" r="r" b="b"/>
              <a:pathLst>
                <a:path w="6753225" h="749935">
                  <a:moveTo>
                    <a:pt x="0" y="749807"/>
                  </a:moveTo>
                  <a:lnTo>
                    <a:pt x="6752844" y="749807"/>
                  </a:lnTo>
                  <a:lnTo>
                    <a:pt x="6752844" y="0"/>
                  </a:lnTo>
                  <a:lnTo>
                    <a:pt x="0" y="0"/>
                  </a:lnTo>
                  <a:lnTo>
                    <a:pt x="0" y="749807"/>
                  </a:lnTo>
                  <a:close/>
                </a:path>
              </a:pathLst>
            </a:custGeom>
            <a:ln w="12700">
              <a:solidFill>
                <a:srgbClr val="2E528F"/>
              </a:solidFill>
            </a:ln>
          </p:spPr>
          <p:txBody>
            <a:bodyPr wrap="square" lIns="0" tIns="0" rIns="0" bIns="0" rtlCol="0"/>
            <a:lstStyle/>
            <a:p>
              <a:endParaRPr/>
            </a:p>
          </p:txBody>
        </p:sp>
        <p:sp>
          <p:nvSpPr>
            <p:cNvPr id="12" name="object 12"/>
            <p:cNvSpPr/>
            <p:nvPr/>
          </p:nvSpPr>
          <p:spPr>
            <a:xfrm>
              <a:off x="1648967" y="5532119"/>
              <a:ext cx="6753225" cy="749935"/>
            </a:xfrm>
            <a:custGeom>
              <a:avLst/>
              <a:gdLst/>
              <a:ahLst/>
              <a:cxnLst/>
              <a:rect l="l" t="t" r="r" b="b"/>
              <a:pathLst>
                <a:path w="6753225" h="749935">
                  <a:moveTo>
                    <a:pt x="6752844" y="0"/>
                  </a:moveTo>
                  <a:lnTo>
                    <a:pt x="0" y="0"/>
                  </a:lnTo>
                  <a:lnTo>
                    <a:pt x="0" y="749807"/>
                  </a:lnTo>
                  <a:lnTo>
                    <a:pt x="6752844" y="749807"/>
                  </a:lnTo>
                  <a:lnTo>
                    <a:pt x="6752844" y="0"/>
                  </a:lnTo>
                  <a:close/>
                </a:path>
              </a:pathLst>
            </a:custGeom>
            <a:solidFill>
              <a:srgbClr val="8FAADC"/>
            </a:solidFill>
          </p:spPr>
          <p:txBody>
            <a:bodyPr wrap="square" lIns="0" tIns="0" rIns="0" bIns="0" rtlCol="0"/>
            <a:lstStyle/>
            <a:p>
              <a:endParaRPr/>
            </a:p>
          </p:txBody>
        </p:sp>
        <p:sp>
          <p:nvSpPr>
            <p:cNvPr id="13" name="object 13"/>
            <p:cNvSpPr/>
            <p:nvPr/>
          </p:nvSpPr>
          <p:spPr>
            <a:xfrm>
              <a:off x="1648967" y="5532119"/>
              <a:ext cx="6753225" cy="749935"/>
            </a:xfrm>
            <a:custGeom>
              <a:avLst/>
              <a:gdLst/>
              <a:ahLst/>
              <a:cxnLst/>
              <a:rect l="l" t="t" r="r" b="b"/>
              <a:pathLst>
                <a:path w="6753225" h="749935">
                  <a:moveTo>
                    <a:pt x="0" y="749807"/>
                  </a:moveTo>
                  <a:lnTo>
                    <a:pt x="6752844" y="749807"/>
                  </a:lnTo>
                  <a:lnTo>
                    <a:pt x="6752844" y="0"/>
                  </a:lnTo>
                  <a:lnTo>
                    <a:pt x="0" y="0"/>
                  </a:lnTo>
                  <a:lnTo>
                    <a:pt x="0" y="749807"/>
                  </a:lnTo>
                  <a:close/>
                </a:path>
              </a:pathLst>
            </a:custGeom>
            <a:ln w="12700">
              <a:solidFill>
                <a:srgbClr val="2E528F"/>
              </a:solidFill>
            </a:ln>
          </p:spPr>
          <p:txBody>
            <a:bodyPr wrap="square" lIns="0" tIns="0" rIns="0" bIns="0" rtlCol="0"/>
            <a:lstStyle/>
            <a:p>
              <a:endParaRPr/>
            </a:p>
          </p:txBody>
        </p:sp>
      </p:grpSp>
      <p:sp>
        <p:nvSpPr>
          <p:cNvPr id="14" name="object 14"/>
          <p:cNvSpPr txBox="1"/>
          <p:nvPr/>
        </p:nvSpPr>
        <p:spPr>
          <a:xfrm>
            <a:off x="1532889" y="2036445"/>
            <a:ext cx="354330"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Calibri"/>
                <a:cs typeface="Calibri"/>
              </a:rPr>
              <a:t>L3$</a:t>
            </a:r>
            <a:endParaRPr sz="1800">
              <a:latin typeface="Calibri"/>
              <a:cs typeface="Calibri"/>
            </a:endParaRPr>
          </a:p>
        </p:txBody>
      </p:sp>
      <p:sp>
        <p:nvSpPr>
          <p:cNvPr id="15" name="object 15"/>
          <p:cNvSpPr txBox="1"/>
          <p:nvPr/>
        </p:nvSpPr>
        <p:spPr>
          <a:xfrm>
            <a:off x="1701038" y="2660249"/>
            <a:ext cx="254000" cy="487680"/>
          </a:xfrm>
          <a:prstGeom prst="rect">
            <a:avLst/>
          </a:prstGeom>
        </p:spPr>
        <p:txBody>
          <a:bodyPr vert="vert270" wrap="square" lIns="0" tIns="0" rIns="0" bIns="0" rtlCol="0">
            <a:spAutoFit/>
          </a:bodyPr>
          <a:lstStyle/>
          <a:p>
            <a:pPr marL="12700">
              <a:lnSpc>
                <a:spcPts val="1810"/>
              </a:lnSpc>
            </a:pPr>
            <a:r>
              <a:rPr sz="1800" dirty="0">
                <a:latin typeface="Calibri"/>
                <a:cs typeface="Calibri"/>
              </a:rPr>
              <a:t>Set</a:t>
            </a:r>
            <a:r>
              <a:rPr sz="1800" spc="-25" dirty="0">
                <a:latin typeface="Calibri"/>
                <a:cs typeface="Calibri"/>
              </a:rPr>
              <a:t> </a:t>
            </a:r>
            <a:r>
              <a:rPr sz="1800" spc="-50" dirty="0">
                <a:latin typeface="Calibri"/>
                <a:cs typeface="Calibri"/>
              </a:rPr>
              <a:t>0</a:t>
            </a:r>
            <a:endParaRPr sz="1800">
              <a:latin typeface="Calibri"/>
              <a:cs typeface="Calibri"/>
            </a:endParaRPr>
          </a:p>
        </p:txBody>
      </p:sp>
      <p:sp>
        <p:nvSpPr>
          <p:cNvPr id="16" name="object 16"/>
          <p:cNvSpPr txBox="1"/>
          <p:nvPr/>
        </p:nvSpPr>
        <p:spPr>
          <a:xfrm>
            <a:off x="1709927" y="3685647"/>
            <a:ext cx="254000" cy="487680"/>
          </a:xfrm>
          <a:prstGeom prst="rect">
            <a:avLst/>
          </a:prstGeom>
        </p:spPr>
        <p:txBody>
          <a:bodyPr vert="vert270" wrap="square" lIns="0" tIns="0" rIns="0" bIns="0" rtlCol="0">
            <a:spAutoFit/>
          </a:bodyPr>
          <a:lstStyle/>
          <a:p>
            <a:pPr marL="12700">
              <a:lnSpc>
                <a:spcPts val="1810"/>
              </a:lnSpc>
            </a:pPr>
            <a:r>
              <a:rPr sz="1800" dirty="0">
                <a:latin typeface="Calibri"/>
                <a:cs typeface="Calibri"/>
              </a:rPr>
              <a:t>Set</a:t>
            </a:r>
            <a:r>
              <a:rPr sz="1800" spc="-25" dirty="0">
                <a:latin typeface="Calibri"/>
                <a:cs typeface="Calibri"/>
              </a:rPr>
              <a:t> </a:t>
            </a:r>
            <a:r>
              <a:rPr sz="1800" spc="-50" dirty="0">
                <a:latin typeface="Calibri"/>
                <a:cs typeface="Calibri"/>
              </a:rPr>
              <a:t>1</a:t>
            </a:r>
            <a:endParaRPr sz="1800">
              <a:latin typeface="Calibri"/>
              <a:cs typeface="Calibri"/>
            </a:endParaRPr>
          </a:p>
        </p:txBody>
      </p:sp>
      <p:sp>
        <p:nvSpPr>
          <p:cNvPr id="17" name="object 17"/>
          <p:cNvSpPr txBox="1"/>
          <p:nvPr/>
        </p:nvSpPr>
        <p:spPr>
          <a:xfrm>
            <a:off x="1701038" y="4691233"/>
            <a:ext cx="254000" cy="487680"/>
          </a:xfrm>
          <a:prstGeom prst="rect">
            <a:avLst/>
          </a:prstGeom>
        </p:spPr>
        <p:txBody>
          <a:bodyPr vert="vert270" wrap="square" lIns="0" tIns="0" rIns="0" bIns="0" rtlCol="0">
            <a:spAutoFit/>
          </a:bodyPr>
          <a:lstStyle/>
          <a:p>
            <a:pPr marL="12700">
              <a:lnSpc>
                <a:spcPts val="1810"/>
              </a:lnSpc>
            </a:pPr>
            <a:r>
              <a:rPr sz="1800" dirty="0">
                <a:latin typeface="Calibri"/>
                <a:cs typeface="Calibri"/>
              </a:rPr>
              <a:t>Set</a:t>
            </a:r>
            <a:r>
              <a:rPr sz="1800" spc="-25" dirty="0">
                <a:latin typeface="Calibri"/>
                <a:cs typeface="Calibri"/>
              </a:rPr>
              <a:t> </a:t>
            </a:r>
            <a:r>
              <a:rPr sz="1800" spc="-50" dirty="0">
                <a:latin typeface="Calibri"/>
                <a:cs typeface="Calibri"/>
              </a:rPr>
              <a:t>2</a:t>
            </a:r>
            <a:endParaRPr sz="1800">
              <a:latin typeface="Calibri"/>
              <a:cs typeface="Calibri"/>
            </a:endParaRPr>
          </a:p>
        </p:txBody>
      </p:sp>
      <p:sp>
        <p:nvSpPr>
          <p:cNvPr id="18" name="object 18"/>
          <p:cNvSpPr txBox="1"/>
          <p:nvPr/>
        </p:nvSpPr>
        <p:spPr>
          <a:xfrm>
            <a:off x="1724532" y="5686964"/>
            <a:ext cx="254000" cy="487680"/>
          </a:xfrm>
          <a:prstGeom prst="rect">
            <a:avLst/>
          </a:prstGeom>
        </p:spPr>
        <p:txBody>
          <a:bodyPr vert="vert270" wrap="square" lIns="0" tIns="0" rIns="0" bIns="0" rtlCol="0">
            <a:spAutoFit/>
          </a:bodyPr>
          <a:lstStyle/>
          <a:p>
            <a:pPr marL="12700">
              <a:lnSpc>
                <a:spcPts val="1810"/>
              </a:lnSpc>
            </a:pPr>
            <a:r>
              <a:rPr sz="1800" dirty="0">
                <a:latin typeface="Calibri"/>
                <a:cs typeface="Calibri"/>
              </a:rPr>
              <a:t>Set</a:t>
            </a:r>
            <a:r>
              <a:rPr sz="1800" spc="-25" dirty="0">
                <a:latin typeface="Calibri"/>
                <a:cs typeface="Calibri"/>
              </a:rPr>
              <a:t> </a:t>
            </a:r>
            <a:r>
              <a:rPr sz="1800" spc="-50" dirty="0">
                <a:latin typeface="Calibri"/>
                <a:cs typeface="Calibri"/>
              </a:rPr>
              <a:t>3</a:t>
            </a:r>
            <a:endParaRPr sz="1800">
              <a:latin typeface="Calibri"/>
              <a:cs typeface="Calibri"/>
            </a:endParaRPr>
          </a:p>
        </p:txBody>
      </p:sp>
      <p:grpSp>
        <p:nvGrpSpPr>
          <p:cNvPr id="19" name="object 19"/>
          <p:cNvGrpSpPr/>
          <p:nvPr/>
        </p:nvGrpSpPr>
        <p:grpSpPr>
          <a:xfrm>
            <a:off x="2066289" y="1645666"/>
            <a:ext cx="6360160" cy="4848860"/>
            <a:chOff x="2066289" y="1645666"/>
            <a:chExt cx="6360160" cy="4848860"/>
          </a:xfrm>
        </p:grpSpPr>
        <p:sp>
          <p:nvSpPr>
            <p:cNvPr id="20" name="object 20"/>
            <p:cNvSpPr/>
            <p:nvPr/>
          </p:nvSpPr>
          <p:spPr>
            <a:xfrm>
              <a:off x="2072639" y="1653540"/>
              <a:ext cx="1569720" cy="4834255"/>
            </a:xfrm>
            <a:custGeom>
              <a:avLst/>
              <a:gdLst/>
              <a:ahLst/>
              <a:cxnLst/>
              <a:rect l="l" t="t" r="r" b="b"/>
              <a:pathLst>
                <a:path w="1569720" h="4834255">
                  <a:moveTo>
                    <a:pt x="1569719" y="0"/>
                  </a:moveTo>
                  <a:lnTo>
                    <a:pt x="0" y="0"/>
                  </a:lnTo>
                  <a:lnTo>
                    <a:pt x="0" y="4834128"/>
                  </a:lnTo>
                  <a:lnTo>
                    <a:pt x="1569719" y="4834128"/>
                  </a:lnTo>
                  <a:lnTo>
                    <a:pt x="1569719" y="0"/>
                  </a:lnTo>
                  <a:close/>
                </a:path>
              </a:pathLst>
            </a:custGeom>
            <a:solidFill>
              <a:srgbClr val="ACB8C9">
                <a:alpha val="39999"/>
              </a:srgbClr>
            </a:solidFill>
          </p:spPr>
          <p:txBody>
            <a:bodyPr wrap="square" lIns="0" tIns="0" rIns="0" bIns="0" rtlCol="0"/>
            <a:lstStyle/>
            <a:p>
              <a:endParaRPr/>
            </a:p>
          </p:txBody>
        </p:sp>
        <p:sp>
          <p:nvSpPr>
            <p:cNvPr id="21" name="object 21"/>
            <p:cNvSpPr/>
            <p:nvPr/>
          </p:nvSpPr>
          <p:spPr>
            <a:xfrm>
              <a:off x="2072639" y="1653540"/>
              <a:ext cx="1569720" cy="4834255"/>
            </a:xfrm>
            <a:custGeom>
              <a:avLst/>
              <a:gdLst/>
              <a:ahLst/>
              <a:cxnLst/>
              <a:rect l="l" t="t" r="r" b="b"/>
              <a:pathLst>
                <a:path w="1569720" h="4834255">
                  <a:moveTo>
                    <a:pt x="0" y="4834128"/>
                  </a:moveTo>
                  <a:lnTo>
                    <a:pt x="1569719" y="4834128"/>
                  </a:lnTo>
                  <a:lnTo>
                    <a:pt x="1569719" y="0"/>
                  </a:lnTo>
                  <a:lnTo>
                    <a:pt x="0" y="0"/>
                  </a:lnTo>
                  <a:lnTo>
                    <a:pt x="0" y="4834128"/>
                  </a:lnTo>
                  <a:close/>
                </a:path>
              </a:pathLst>
            </a:custGeom>
            <a:ln w="12700">
              <a:solidFill>
                <a:srgbClr val="2E528F"/>
              </a:solidFill>
            </a:ln>
          </p:spPr>
          <p:txBody>
            <a:bodyPr wrap="square" lIns="0" tIns="0" rIns="0" bIns="0" rtlCol="0"/>
            <a:lstStyle/>
            <a:p>
              <a:endParaRPr/>
            </a:p>
          </p:txBody>
        </p:sp>
        <p:sp>
          <p:nvSpPr>
            <p:cNvPr id="22" name="object 22"/>
            <p:cNvSpPr/>
            <p:nvPr/>
          </p:nvSpPr>
          <p:spPr>
            <a:xfrm>
              <a:off x="3668267" y="1652016"/>
              <a:ext cx="1568450" cy="4832985"/>
            </a:xfrm>
            <a:custGeom>
              <a:avLst/>
              <a:gdLst/>
              <a:ahLst/>
              <a:cxnLst/>
              <a:rect l="l" t="t" r="r" b="b"/>
              <a:pathLst>
                <a:path w="1568450" h="4832985">
                  <a:moveTo>
                    <a:pt x="1568196" y="0"/>
                  </a:moveTo>
                  <a:lnTo>
                    <a:pt x="0" y="0"/>
                  </a:lnTo>
                  <a:lnTo>
                    <a:pt x="0" y="4832604"/>
                  </a:lnTo>
                  <a:lnTo>
                    <a:pt x="1568196" y="4832604"/>
                  </a:lnTo>
                  <a:lnTo>
                    <a:pt x="1568196" y="0"/>
                  </a:lnTo>
                  <a:close/>
                </a:path>
              </a:pathLst>
            </a:custGeom>
            <a:solidFill>
              <a:srgbClr val="ACB8C9">
                <a:alpha val="39999"/>
              </a:srgbClr>
            </a:solidFill>
          </p:spPr>
          <p:txBody>
            <a:bodyPr wrap="square" lIns="0" tIns="0" rIns="0" bIns="0" rtlCol="0"/>
            <a:lstStyle/>
            <a:p>
              <a:endParaRPr/>
            </a:p>
          </p:txBody>
        </p:sp>
        <p:sp>
          <p:nvSpPr>
            <p:cNvPr id="23" name="object 23"/>
            <p:cNvSpPr/>
            <p:nvPr/>
          </p:nvSpPr>
          <p:spPr>
            <a:xfrm>
              <a:off x="3668267" y="1652016"/>
              <a:ext cx="1568450" cy="4832985"/>
            </a:xfrm>
            <a:custGeom>
              <a:avLst/>
              <a:gdLst/>
              <a:ahLst/>
              <a:cxnLst/>
              <a:rect l="l" t="t" r="r" b="b"/>
              <a:pathLst>
                <a:path w="1568450" h="4832985">
                  <a:moveTo>
                    <a:pt x="0" y="4832604"/>
                  </a:moveTo>
                  <a:lnTo>
                    <a:pt x="1568196" y="4832604"/>
                  </a:lnTo>
                  <a:lnTo>
                    <a:pt x="1568196" y="0"/>
                  </a:lnTo>
                  <a:lnTo>
                    <a:pt x="0" y="0"/>
                  </a:lnTo>
                  <a:lnTo>
                    <a:pt x="0" y="4832604"/>
                  </a:lnTo>
                  <a:close/>
                </a:path>
              </a:pathLst>
            </a:custGeom>
            <a:ln w="12700">
              <a:solidFill>
                <a:srgbClr val="2E528F"/>
              </a:solidFill>
            </a:ln>
          </p:spPr>
          <p:txBody>
            <a:bodyPr wrap="square" lIns="0" tIns="0" rIns="0" bIns="0" rtlCol="0"/>
            <a:lstStyle/>
            <a:p>
              <a:endParaRPr/>
            </a:p>
          </p:txBody>
        </p:sp>
        <p:sp>
          <p:nvSpPr>
            <p:cNvPr id="24" name="object 24"/>
            <p:cNvSpPr/>
            <p:nvPr/>
          </p:nvSpPr>
          <p:spPr>
            <a:xfrm>
              <a:off x="5265419" y="1655064"/>
              <a:ext cx="1568450" cy="4832985"/>
            </a:xfrm>
            <a:custGeom>
              <a:avLst/>
              <a:gdLst/>
              <a:ahLst/>
              <a:cxnLst/>
              <a:rect l="l" t="t" r="r" b="b"/>
              <a:pathLst>
                <a:path w="1568450" h="4832985">
                  <a:moveTo>
                    <a:pt x="1568196" y="0"/>
                  </a:moveTo>
                  <a:lnTo>
                    <a:pt x="0" y="0"/>
                  </a:lnTo>
                  <a:lnTo>
                    <a:pt x="0" y="4832604"/>
                  </a:lnTo>
                  <a:lnTo>
                    <a:pt x="1568196" y="4832604"/>
                  </a:lnTo>
                  <a:lnTo>
                    <a:pt x="1568196" y="0"/>
                  </a:lnTo>
                  <a:close/>
                </a:path>
              </a:pathLst>
            </a:custGeom>
            <a:solidFill>
              <a:srgbClr val="ACB8C9">
                <a:alpha val="39999"/>
              </a:srgbClr>
            </a:solidFill>
          </p:spPr>
          <p:txBody>
            <a:bodyPr wrap="square" lIns="0" tIns="0" rIns="0" bIns="0" rtlCol="0"/>
            <a:lstStyle/>
            <a:p>
              <a:endParaRPr/>
            </a:p>
          </p:txBody>
        </p:sp>
        <p:sp>
          <p:nvSpPr>
            <p:cNvPr id="25" name="object 25"/>
            <p:cNvSpPr/>
            <p:nvPr/>
          </p:nvSpPr>
          <p:spPr>
            <a:xfrm>
              <a:off x="5265419" y="1655064"/>
              <a:ext cx="1568450" cy="4832985"/>
            </a:xfrm>
            <a:custGeom>
              <a:avLst/>
              <a:gdLst/>
              <a:ahLst/>
              <a:cxnLst/>
              <a:rect l="l" t="t" r="r" b="b"/>
              <a:pathLst>
                <a:path w="1568450" h="4832985">
                  <a:moveTo>
                    <a:pt x="0" y="4832604"/>
                  </a:moveTo>
                  <a:lnTo>
                    <a:pt x="1568196" y="4832604"/>
                  </a:lnTo>
                  <a:lnTo>
                    <a:pt x="1568196" y="0"/>
                  </a:lnTo>
                  <a:lnTo>
                    <a:pt x="0" y="0"/>
                  </a:lnTo>
                  <a:lnTo>
                    <a:pt x="0" y="4832604"/>
                  </a:lnTo>
                  <a:close/>
                </a:path>
              </a:pathLst>
            </a:custGeom>
            <a:ln w="12700">
              <a:solidFill>
                <a:srgbClr val="2E528F"/>
              </a:solidFill>
            </a:ln>
          </p:spPr>
          <p:txBody>
            <a:bodyPr wrap="square" lIns="0" tIns="0" rIns="0" bIns="0" rtlCol="0"/>
            <a:lstStyle/>
            <a:p>
              <a:endParaRPr/>
            </a:p>
          </p:txBody>
        </p:sp>
        <p:sp>
          <p:nvSpPr>
            <p:cNvPr id="26" name="object 26"/>
            <p:cNvSpPr/>
            <p:nvPr/>
          </p:nvSpPr>
          <p:spPr>
            <a:xfrm>
              <a:off x="6850380" y="1652016"/>
              <a:ext cx="1569720" cy="4832985"/>
            </a:xfrm>
            <a:custGeom>
              <a:avLst/>
              <a:gdLst/>
              <a:ahLst/>
              <a:cxnLst/>
              <a:rect l="l" t="t" r="r" b="b"/>
              <a:pathLst>
                <a:path w="1569720" h="4832985">
                  <a:moveTo>
                    <a:pt x="1569720" y="0"/>
                  </a:moveTo>
                  <a:lnTo>
                    <a:pt x="0" y="0"/>
                  </a:lnTo>
                  <a:lnTo>
                    <a:pt x="0" y="4832604"/>
                  </a:lnTo>
                  <a:lnTo>
                    <a:pt x="1569720" y="4832604"/>
                  </a:lnTo>
                  <a:lnTo>
                    <a:pt x="1569720" y="0"/>
                  </a:lnTo>
                  <a:close/>
                </a:path>
              </a:pathLst>
            </a:custGeom>
            <a:solidFill>
              <a:srgbClr val="ACB8C9">
                <a:alpha val="39999"/>
              </a:srgbClr>
            </a:solidFill>
          </p:spPr>
          <p:txBody>
            <a:bodyPr wrap="square" lIns="0" tIns="0" rIns="0" bIns="0" rtlCol="0"/>
            <a:lstStyle/>
            <a:p>
              <a:endParaRPr/>
            </a:p>
          </p:txBody>
        </p:sp>
        <p:sp>
          <p:nvSpPr>
            <p:cNvPr id="27" name="object 27"/>
            <p:cNvSpPr/>
            <p:nvPr/>
          </p:nvSpPr>
          <p:spPr>
            <a:xfrm>
              <a:off x="6850380" y="1652016"/>
              <a:ext cx="1569720" cy="4832985"/>
            </a:xfrm>
            <a:custGeom>
              <a:avLst/>
              <a:gdLst/>
              <a:ahLst/>
              <a:cxnLst/>
              <a:rect l="l" t="t" r="r" b="b"/>
              <a:pathLst>
                <a:path w="1569720" h="4832985">
                  <a:moveTo>
                    <a:pt x="0" y="4832604"/>
                  </a:moveTo>
                  <a:lnTo>
                    <a:pt x="1569720" y="4832604"/>
                  </a:lnTo>
                  <a:lnTo>
                    <a:pt x="1569720" y="0"/>
                  </a:lnTo>
                  <a:lnTo>
                    <a:pt x="0" y="0"/>
                  </a:lnTo>
                  <a:lnTo>
                    <a:pt x="0" y="4832604"/>
                  </a:lnTo>
                  <a:close/>
                </a:path>
              </a:pathLst>
            </a:custGeom>
            <a:ln w="12699">
              <a:solidFill>
                <a:srgbClr val="2E528F"/>
              </a:solidFill>
            </a:ln>
          </p:spPr>
          <p:txBody>
            <a:bodyPr wrap="square" lIns="0" tIns="0" rIns="0" bIns="0" rtlCol="0"/>
            <a:lstStyle/>
            <a:p>
              <a:endParaRPr/>
            </a:p>
          </p:txBody>
        </p:sp>
        <p:sp>
          <p:nvSpPr>
            <p:cNvPr id="28" name="object 28"/>
            <p:cNvSpPr/>
            <p:nvPr/>
          </p:nvSpPr>
          <p:spPr>
            <a:xfrm>
              <a:off x="3738372" y="2682240"/>
              <a:ext cx="1423670" cy="401320"/>
            </a:xfrm>
            <a:custGeom>
              <a:avLst/>
              <a:gdLst/>
              <a:ahLst/>
              <a:cxnLst/>
              <a:rect l="l" t="t" r="r" b="b"/>
              <a:pathLst>
                <a:path w="1423670" h="401319">
                  <a:moveTo>
                    <a:pt x="1423415" y="0"/>
                  </a:moveTo>
                  <a:lnTo>
                    <a:pt x="0" y="0"/>
                  </a:lnTo>
                  <a:lnTo>
                    <a:pt x="0" y="400812"/>
                  </a:lnTo>
                  <a:lnTo>
                    <a:pt x="1423415" y="400812"/>
                  </a:lnTo>
                  <a:lnTo>
                    <a:pt x="1423415" y="0"/>
                  </a:lnTo>
                  <a:close/>
                </a:path>
              </a:pathLst>
            </a:custGeom>
            <a:solidFill>
              <a:srgbClr val="DAE2F3"/>
            </a:solidFill>
          </p:spPr>
          <p:txBody>
            <a:bodyPr wrap="square" lIns="0" tIns="0" rIns="0" bIns="0" rtlCol="0"/>
            <a:lstStyle/>
            <a:p>
              <a:endParaRPr/>
            </a:p>
          </p:txBody>
        </p:sp>
        <p:sp>
          <p:nvSpPr>
            <p:cNvPr id="29" name="object 29"/>
            <p:cNvSpPr/>
            <p:nvPr/>
          </p:nvSpPr>
          <p:spPr>
            <a:xfrm>
              <a:off x="3738372" y="2682240"/>
              <a:ext cx="1423670" cy="401320"/>
            </a:xfrm>
            <a:custGeom>
              <a:avLst/>
              <a:gdLst/>
              <a:ahLst/>
              <a:cxnLst/>
              <a:rect l="l" t="t" r="r" b="b"/>
              <a:pathLst>
                <a:path w="1423670" h="401319">
                  <a:moveTo>
                    <a:pt x="0" y="400812"/>
                  </a:moveTo>
                  <a:lnTo>
                    <a:pt x="1423415" y="400812"/>
                  </a:lnTo>
                  <a:lnTo>
                    <a:pt x="1423415" y="0"/>
                  </a:lnTo>
                  <a:lnTo>
                    <a:pt x="0" y="0"/>
                  </a:lnTo>
                  <a:lnTo>
                    <a:pt x="0" y="400812"/>
                  </a:lnTo>
                  <a:close/>
                </a:path>
              </a:pathLst>
            </a:custGeom>
            <a:ln w="12699">
              <a:solidFill>
                <a:srgbClr val="2E528F"/>
              </a:solidFill>
            </a:ln>
          </p:spPr>
          <p:txBody>
            <a:bodyPr wrap="square" lIns="0" tIns="0" rIns="0" bIns="0" rtlCol="0"/>
            <a:lstStyle/>
            <a:p>
              <a:endParaRPr/>
            </a:p>
          </p:txBody>
        </p:sp>
        <p:sp>
          <p:nvSpPr>
            <p:cNvPr id="30" name="object 30"/>
            <p:cNvSpPr/>
            <p:nvPr/>
          </p:nvSpPr>
          <p:spPr>
            <a:xfrm>
              <a:off x="5303519" y="2682240"/>
              <a:ext cx="1423670" cy="401320"/>
            </a:xfrm>
            <a:custGeom>
              <a:avLst/>
              <a:gdLst/>
              <a:ahLst/>
              <a:cxnLst/>
              <a:rect l="l" t="t" r="r" b="b"/>
              <a:pathLst>
                <a:path w="1423670" h="401319">
                  <a:moveTo>
                    <a:pt x="1423416" y="0"/>
                  </a:moveTo>
                  <a:lnTo>
                    <a:pt x="0" y="0"/>
                  </a:lnTo>
                  <a:lnTo>
                    <a:pt x="0" y="400812"/>
                  </a:lnTo>
                  <a:lnTo>
                    <a:pt x="1423416" y="400812"/>
                  </a:lnTo>
                  <a:lnTo>
                    <a:pt x="1423416" y="0"/>
                  </a:lnTo>
                  <a:close/>
                </a:path>
              </a:pathLst>
            </a:custGeom>
            <a:solidFill>
              <a:srgbClr val="DAE2F3"/>
            </a:solidFill>
          </p:spPr>
          <p:txBody>
            <a:bodyPr wrap="square" lIns="0" tIns="0" rIns="0" bIns="0" rtlCol="0"/>
            <a:lstStyle/>
            <a:p>
              <a:endParaRPr/>
            </a:p>
          </p:txBody>
        </p:sp>
        <p:sp>
          <p:nvSpPr>
            <p:cNvPr id="31" name="object 31"/>
            <p:cNvSpPr/>
            <p:nvPr/>
          </p:nvSpPr>
          <p:spPr>
            <a:xfrm>
              <a:off x="5303519" y="2682240"/>
              <a:ext cx="1423670" cy="401320"/>
            </a:xfrm>
            <a:custGeom>
              <a:avLst/>
              <a:gdLst/>
              <a:ahLst/>
              <a:cxnLst/>
              <a:rect l="l" t="t" r="r" b="b"/>
              <a:pathLst>
                <a:path w="1423670" h="401319">
                  <a:moveTo>
                    <a:pt x="0" y="400812"/>
                  </a:moveTo>
                  <a:lnTo>
                    <a:pt x="1423416" y="400812"/>
                  </a:lnTo>
                  <a:lnTo>
                    <a:pt x="1423416" y="0"/>
                  </a:lnTo>
                  <a:lnTo>
                    <a:pt x="0" y="0"/>
                  </a:lnTo>
                  <a:lnTo>
                    <a:pt x="0" y="400812"/>
                  </a:lnTo>
                  <a:close/>
                </a:path>
              </a:pathLst>
            </a:custGeom>
            <a:ln w="12700">
              <a:solidFill>
                <a:srgbClr val="2E528F"/>
              </a:solidFill>
            </a:ln>
          </p:spPr>
          <p:txBody>
            <a:bodyPr wrap="square" lIns="0" tIns="0" rIns="0" bIns="0" rtlCol="0"/>
            <a:lstStyle/>
            <a:p>
              <a:endParaRPr/>
            </a:p>
          </p:txBody>
        </p:sp>
        <p:sp>
          <p:nvSpPr>
            <p:cNvPr id="32" name="object 32"/>
            <p:cNvSpPr/>
            <p:nvPr/>
          </p:nvSpPr>
          <p:spPr>
            <a:xfrm>
              <a:off x="6870192" y="2674619"/>
              <a:ext cx="1424940" cy="402590"/>
            </a:xfrm>
            <a:custGeom>
              <a:avLst/>
              <a:gdLst/>
              <a:ahLst/>
              <a:cxnLst/>
              <a:rect l="l" t="t" r="r" b="b"/>
              <a:pathLst>
                <a:path w="1424940" h="402589">
                  <a:moveTo>
                    <a:pt x="1424940" y="0"/>
                  </a:moveTo>
                  <a:lnTo>
                    <a:pt x="0" y="0"/>
                  </a:lnTo>
                  <a:lnTo>
                    <a:pt x="0" y="402336"/>
                  </a:lnTo>
                  <a:lnTo>
                    <a:pt x="1424940" y="402336"/>
                  </a:lnTo>
                  <a:lnTo>
                    <a:pt x="1424940" y="0"/>
                  </a:lnTo>
                  <a:close/>
                </a:path>
              </a:pathLst>
            </a:custGeom>
            <a:solidFill>
              <a:srgbClr val="DAE2F3"/>
            </a:solidFill>
          </p:spPr>
          <p:txBody>
            <a:bodyPr wrap="square" lIns="0" tIns="0" rIns="0" bIns="0" rtlCol="0"/>
            <a:lstStyle/>
            <a:p>
              <a:endParaRPr/>
            </a:p>
          </p:txBody>
        </p:sp>
        <p:sp>
          <p:nvSpPr>
            <p:cNvPr id="33" name="object 33"/>
            <p:cNvSpPr/>
            <p:nvPr/>
          </p:nvSpPr>
          <p:spPr>
            <a:xfrm>
              <a:off x="6870192" y="2674619"/>
              <a:ext cx="1424940" cy="402590"/>
            </a:xfrm>
            <a:custGeom>
              <a:avLst/>
              <a:gdLst/>
              <a:ahLst/>
              <a:cxnLst/>
              <a:rect l="l" t="t" r="r" b="b"/>
              <a:pathLst>
                <a:path w="1424940" h="402589">
                  <a:moveTo>
                    <a:pt x="0" y="402336"/>
                  </a:moveTo>
                  <a:lnTo>
                    <a:pt x="1424940" y="402336"/>
                  </a:lnTo>
                  <a:lnTo>
                    <a:pt x="1424940" y="0"/>
                  </a:lnTo>
                  <a:lnTo>
                    <a:pt x="0" y="0"/>
                  </a:lnTo>
                  <a:lnTo>
                    <a:pt x="0" y="402336"/>
                  </a:lnTo>
                  <a:close/>
                </a:path>
              </a:pathLst>
            </a:custGeom>
            <a:ln w="12700">
              <a:solidFill>
                <a:srgbClr val="2E528F"/>
              </a:solidFill>
            </a:ln>
          </p:spPr>
          <p:txBody>
            <a:bodyPr wrap="square" lIns="0" tIns="0" rIns="0" bIns="0" rtlCol="0"/>
            <a:lstStyle/>
            <a:p>
              <a:endParaRPr/>
            </a:p>
          </p:txBody>
        </p:sp>
        <p:sp>
          <p:nvSpPr>
            <p:cNvPr id="34" name="object 34"/>
            <p:cNvSpPr/>
            <p:nvPr/>
          </p:nvSpPr>
          <p:spPr>
            <a:xfrm>
              <a:off x="2142743" y="3710939"/>
              <a:ext cx="1423670" cy="402590"/>
            </a:xfrm>
            <a:custGeom>
              <a:avLst/>
              <a:gdLst/>
              <a:ahLst/>
              <a:cxnLst/>
              <a:rect l="l" t="t" r="r" b="b"/>
              <a:pathLst>
                <a:path w="1423670" h="402589">
                  <a:moveTo>
                    <a:pt x="1423416" y="0"/>
                  </a:moveTo>
                  <a:lnTo>
                    <a:pt x="0" y="0"/>
                  </a:lnTo>
                  <a:lnTo>
                    <a:pt x="0" y="402336"/>
                  </a:lnTo>
                  <a:lnTo>
                    <a:pt x="1423416" y="402336"/>
                  </a:lnTo>
                  <a:lnTo>
                    <a:pt x="1423416" y="0"/>
                  </a:lnTo>
                  <a:close/>
                </a:path>
              </a:pathLst>
            </a:custGeom>
            <a:solidFill>
              <a:srgbClr val="DAE2F3"/>
            </a:solidFill>
          </p:spPr>
          <p:txBody>
            <a:bodyPr wrap="square" lIns="0" tIns="0" rIns="0" bIns="0" rtlCol="0"/>
            <a:lstStyle/>
            <a:p>
              <a:endParaRPr/>
            </a:p>
          </p:txBody>
        </p:sp>
        <p:sp>
          <p:nvSpPr>
            <p:cNvPr id="35" name="object 35"/>
            <p:cNvSpPr/>
            <p:nvPr/>
          </p:nvSpPr>
          <p:spPr>
            <a:xfrm>
              <a:off x="2142743" y="3710939"/>
              <a:ext cx="1423670" cy="402590"/>
            </a:xfrm>
            <a:custGeom>
              <a:avLst/>
              <a:gdLst/>
              <a:ahLst/>
              <a:cxnLst/>
              <a:rect l="l" t="t" r="r" b="b"/>
              <a:pathLst>
                <a:path w="1423670" h="402589">
                  <a:moveTo>
                    <a:pt x="0" y="402336"/>
                  </a:moveTo>
                  <a:lnTo>
                    <a:pt x="1423416" y="402336"/>
                  </a:lnTo>
                  <a:lnTo>
                    <a:pt x="1423416" y="0"/>
                  </a:lnTo>
                  <a:lnTo>
                    <a:pt x="0" y="0"/>
                  </a:lnTo>
                  <a:lnTo>
                    <a:pt x="0" y="402336"/>
                  </a:lnTo>
                  <a:close/>
                </a:path>
              </a:pathLst>
            </a:custGeom>
            <a:ln w="12700">
              <a:solidFill>
                <a:srgbClr val="2E528F"/>
              </a:solidFill>
            </a:ln>
          </p:spPr>
          <p:txBody>
            <a:bodyPr wrap="square" lIns="0" tIns="0" rIns="0" bIns="0" rtlCol="0"/>
            <a:lstStyle/>
            <a:p>
              <a:endParaRPr/>
            </a:p>
          </p:txBody>
        </p:sp>
        <p:sp>
          <p:nvSpPr>
            <p:cNvPr id="36" name="object 36"/>
            <p:cNvSpPr/>
            <p:nvPr/>
          </p:nvSpPr>
          <p:spPr>
            <a:xfrm>
              <a:off x="3738372" y="3710939"/>
              <a:ext cx="1423670" cy="402590"/>
            </a:xfrm>
            <a:custGeom>
              <a:avLst/>
              <a:gdLst/>
              <a:ahLst/>
              <a:cxnLst/>
              <a:rect l="l" t="t" r="r" b="b"/>
              <a:pathLst>
                <a:path w="1423670" h="402589">
                  <a:moveTo>
                    <a:pt x="1423415" y="0"/>
                  </a:moveTo>
                  <a:lnTo>
                    <a:pt x="0" y="0"/>
                  </a:lnTo>
                  <a:lnTo>
                    <a:pt x="0" y="402336"/>
                  </a:lnTo>
                  <a:lnTo>
                    <a:pt x="1423415" y="402336"/>
                  </a:lnTo>
                  <a:lnTo>
                    <a:pt x="1423415" y="0"/>
                  </a:lnTo>
                  <a:close/>
                </a:path>
              </a:pathLst>
            </a:custGeom>
            <a:solidFill>
              <a:srgbClr val="DAE2F3"/>
            </a:solidFill>
          </p:spPr>
          <p:txBody>
            <a:bodyPr wrap="square" lIns="0" tIns="0" rIns="0" bIns="0" rtlCol="0"/>
            <a:lstStyle/>
            <a:p>
              <a:endParaRPr/>
            </a:p>
          </p:txBody>
        </p:sp>
        <p:sp>
          <p:nvSpPr>
            <p:cNvPr id="37" name="object 37"/>
            <p:cNvSpPr/>
            <p:nvPr/>
          </p:nvSpPr>
          <p:spPr>
            <a:xfrm>
              <a:off x="3738372" y="3710939"/>
              <a:ext cx="1423670" cy="402590"/>
            </a:xfrm>
            <a:custGeom>
              <a:avLst/>
              <a:gdLst/>
              <a:ahLst/>
              <a:cxnLst/>
              <a:rect l="l" t="t" r="r" b="b"/>
              <a:pathLst>
                <a:path w="1423670" h="402589">
                  <a:moveTo>
                    <a:pt x="0" y="402336"/>
                  </a:moveTo>
                  <a:lnTo>
                    <a:pt x="1423415" y="402336"/>
                  </a:lnTo>
                  <a:lnTo>
                    <a:pt x="1423415" y="0"/>
                  </a:lnTo>
                  <a:lnTo>
                    <a:pt x="0" y="0"/>
                  </a:lnTo>
                  <a:lnTo>
                    <a:pt x="0" y="402336"/>
                  </a:lnTo>
                  <a:close/>
                </a:path>
              </a:pathLst>
            </a:custGeom>
            <a:ln w="12700">
              <a:solidFill>
                <a:srgbClr val="2E528F"/>
              </a:solidFill>
            </a:ln>
          </p:spPr>
          <p:txBody>
            <a:bodyPr wrap="square" lIns="0" tIns="0" rIns="0" bIns="0" rtlCol="0"/>
            <a:lstStyle/>
            <a:p>
              <a:endParaRPr/>
            </a:p>
          </p:txBody>
        </p:sp>
        <p:sp>
          <p:nvSpPr>
            <p:cNvPr id="38" name="object 38"/>
            <p:cNvSpPr/>
            <p:nvPr/>
          </p:nvSpPr>
          <p:spPr>
            <a:xfrm>
              <a:off x="5303519" y="3710939"/>
              <a:ext cx="1423670" cy="402590"/>
            </a:xfrm>
            <a:custGeom>
              <a:avLst/>
              <a:gdLst/>
              <a:ahLst/>
              <a:cxnLst/>
              <a:rect l="l" t="t" r="r" b="b"/>
              <a:pathLst>
                <a:path w="1423670" h="402589">
                  <a:moveTo>
                    <a:pt x="1423416" y="0"/>
                  </a:moveTo>
                  <a:lnTo>
                    <a:pt x="0" y="0"/>
                  </a:lnTo>
                  <a:lnTo>
                    <a:pt x="0" y="402336"/>
                  </a:lnTo>
                  <a:lnTo>
                    <a:pt x="1423416" y="402336"/>
                  </a:lnTo>
                  <a:lnTo>
                    <a:pt x="1423416" y="0"/>
                  </a:lnTo>
                  <a:close/>
                </a:path>
              </a:pathLst>
            </a:custGeom>
            <a:solidFill>
              <a:srgbClr val="DAE2F3"/>
            </a:solidFill>
          </p:spPr>
          <p:txBody>
            <a:bodyPr wrap="square" lIns="0" tIns="0" rIns="0" bIns="0" rtlCol="0"/>
            <a:lstStyle/>
            <a:p>
              <a:endParaRPr/>
            </a:p>
          </p:txBody>
        </p:sp>
        <p:sp>
          <p:nvSpPr>
            <p:cNvPr id="39" name="object 39"/>
            <p:cNvSpPr/>
            <p:nvPr/>
          </p:nvSpPr>
          <p:spPr>
            <a:xfrm>
              <a:off x="5303519" y="3710939"/>
              <a:ext cx="1423670" cy="402590"/>
            </a:xfrm>
            <a:custGeom>
              <a:avLst/>
              <a:gdLst/>
              <a:ahLst/>
              <a:cxnLst/>
              <a:rect l="l" t="t" r="r" b="b"/>
              <a:pathLst>
                <a:path w="1423670" h="402589">
                  <a:moveTo>
                    <a:pt x="0" y="402336"/>
                  </a:moveTo>
                  <a:lnTo>
                    <a:pt x="1423416" y="402336"/>
                  </a:lnTo>
                  <a:lnTo>
                    <a:pt x="1423416" y="0"/>
                  </a:lnTo>
                  <a:lnTo>
                    <a:pt x="0" y="0"/>
                  </a:lnTo>
                  <a:lnTo>
                    <a:pt x="0" y="402336"/>
                  </a:lnTo>
                  <a:close/>
                </a:path>
              </a:pathLst>
            </a:custGeom>
            <a:ln w="12700">
              <a:solidFill>
                <a:srgbClr val="2E528F"/>
              </a:solidFill>
            </a:ln>
          </p:spPr>
          <p:txBody>
            <a:bodyPr wrap="square" lIns="0" tIns="0" rIns="0" bIns="0" rtlCol="0"/>
            <a:lstStyle/>
            <a:p>
              <a:endParaRPr/>
            </a:p>
          </p:txBody>
        </p:sp>
        <p:sp>
          <p:nvSpPr>
            <p:cNvPr id="40" name="object 40"/>
            <p:cNvSpPr/>
            <p:nvPr/>
          </p:nvSpPr>
          <p:spPr>
            <a:xfrm>
              <a:off x="6870192" y="3704844"/>
              <a:ext cx="1424940" cy="401320"/>
            </a:xfrm>
            <a:custGeom>
              <a:avLst/>
              <a:gdLst/>
              <a:ahLst/>
              <a:cxnLst/>
              <a:rect l="l" t="t" r="r" b="b"/>
              <a:pathLst>
                <a:path w="1424940" h="401320">
                  <a:moveTo>
                    <a:pt x="1424940" y="0"/>
                  </a:moveTo>
                  <a:lnTo>
                    <a:pt x="0" y="0"/>
                  </a:lnTo>
                  <a:lnTo>
                    <a:pt x="0" y="400811"/>
                  </a:lnTo>
                  <a:lnTo>
                    <a:pt x="1424940" y="400811"/>
                  </a:lnTo>
                  <a:lnTo>
                    <a:pt x="1424940" y="0"/>
                  </a:lnTo>
                  <a:close/>
                </a:path>
              </a:pathLst>
            </a:custGeom>
            <a:solidFill>
              <a:srgbClr val="DAE2F3"/>
            </a:solidFill>
          </p:spPr>
          <p:txBody>
            <a:bodyPr wrap="square" lIns="0" tIns="0" rIns="0" bIns="0" rtlCol="0"/>
            <a:lstStyle/>
            <a:p>
              <a:endParaRPr/>
            </a:p>
          </p:txBody>
        </p:sp>
        <p:sp>
          <p:nvSpPr>
            <p:cNvPr id="41" name="object 41"/>
            <p:cNvSpPr/>
            <p:nvPr/>
          </p:nvSpPr>
          <p:spPr>
            <a:xfrm>
              <a:off x="6870192" y="3704844"/>
              <a:ext cx="1424940" cy="401320"/>
            </a:xfrm>
            <a:custGeom>
              <a:avLst/>
              <a:gdLst/>
              <a:ahLst/>
              <a:cxnLst/>
              <a:rect l="l" t="t" r="r" b="b"/>
              <a:pathLst>
                <a:path w="1424940" h="401320">
                  <a:moveTo>
                    <a:pt x="0" y="400811"/>
                  </a:moveTo>
                  <a:lnTo>
                    <a:pt x="1424940" y="400811"/>
                  </a:lnTo>
                  <a:lnTo>
                    <a:pt x="1424940" y="0"/>
                  </a:lnTo>
                  <a:lnTo>
                    <a:pt x="0" y="0"/>
                  </a:lnTo>
                  <a:lnTo>
                    <a:pt x="0" y="400811"/>
                  </a:lnTo>
                  <a:close/>
                </a:path>
              </a:pathLst>
            </a:custGeom>
            <a:ln w="12700">
              <a:solidFill>
                <a:srgbClr val="2E528F"/>
              </a:solidFill>
            </a:ln>
          </p:spPr>
          <p:txBody>
            <a:bodyPr wrap="square" lIns="0" tIns="0" rIns="0" bIns="0" rtlCol="0"/>
            <a:lstStyle/>
            <a:p>
              <a:endParaRPr/>
            </a:p>
          </p:txBody>
        </p:sp>
        <p:sp>
          <p:nvSpPr>
            <p:cNvPr id="42" name="object 42"/>
            <p:cNvSpPr/>
            <p:nvPr/>
          </p:nvSpPr>
          <p:spPr>
            <a:xfrm>
              <a:off x="2145791" y="4742688"/>
              <a:ext cx="1424940" cy="401320"/>
            </a:xfrm>
            <a:custGeom>
              <a:avLst/>
              <a:gdLst/>
              <a:ahLst/>
              <a:cxnLst/>
              <a:rect l="l" t="t" r="r" b="b"/>
              <a:pathLst>
                <a:path w="1424939" h="401320">
                  <a:moveTo>
                    <a:pt x="1424940" y="0"/>
                  </a:moveTo>
                  <a:lnTo>
                    <a:pt x="0" y="0"/>
                  </a:lnTo>
                  <a:lnTo>
                    <a:pt x="0" y="400812"/>
                  </a:lnTo>
                  <a:lnTo>
                    <a:pt x="1424940" y="400812"/>
                  </a:lnTo>
                  <a:lnTo>
                    <a:pt x="1424940" y="0"/>
                  </a:lnTo>
                  <a:close/>
                </a:path>
              </a:pathLst>
            </a:custGeom>
            <a:solidFill>
              <a:srgbClr val="DAE2F3"/>
            </a:solidFill>
          </p:spPr>
          <p:txBody>
            <a:bodyPr wrap="square" lIns="0" tIns="0" rIns="0" bIns="0" rtlCol="0"/>
            <a:lstStyle/>
            <a:p>
              <a:endParaRPr/>
            </a:p>
          </p:txBody>
        </p:sp>
        <p:sp>
          <p:nvSpPr>
            <p:cNvPr id="43" name="object 43"/>
            <p:cNvSpPr/>
            <p:nvPr/>
          </p:nvSpPr>
          <p:spPr>
            <a:xfrm>
              <a:off x="2145791" y="4742688"/>
              <a:ext cx="1424940" cy="401320"/>
            </a:xfrm>
            <a:custGeom>
              <a:avLst/>
              <a:gdLst/>
              <a:ahLst/>
              <a:cxnLst/>
              <a:rect l="l" t="t" r="r" b="b"/>
              <a:pathLst>
                <a:path w="1424939" h="401320">
                  <a:moveTo>
                    <a:pt x="0" y="400812"/>
                  </a:moveTo>
                  <a:lnTo>
                    <a:pt x="1424940" y="400812"/>
                  </a:lnTo>
                  <a:lnTo>
                    <a:pt x="1424940" y="0"/>
                  </a:lnTo>
                  <a:lnTo>
                    <a:pt x="0" y="0"/>
                  </a:lnTo>
                  <a:lnTo>
                    <a:pt x="0" y="400812"/>
                  </a:lnTo>
                  <a:close/>
                </a:path>
              </a:pathLst>
            </a:custGeom>
            <a:ln w="12700">
              <a:solidFill>
                <a:srgbClr val="2E528F"/>
              </a:solidFill>
            </a:ln>
          </p:spPr>
          <p:txBody>
            <a:bodyPr wrap="square" lIns="0" tIns="0" rIns="0" bIns="0" rtlCol="0"/>
            <a:lstStyle/>
            <a:p>
              <a:endParaRPr/>
            </a:p>
          </p:txBody>
        </p:sp>
        <p:sp>
          <p:nvSpPr>
            <p:cNvPr id="44" name="object 44"/>
            <p:cNvSpPr/>
            <p:nvPr/>
          </p:nvSpPr>
          <p:spPr>
            <a:xfrm>
              <a:off x="3741419" y="4742688"/>
              <a:ext cx="1424940" cy="401320"/>
            </a:xfrm>
            <a:custGeom>
              <a:avLst/>
              <a:gdLst/>
              <a:ahLst/>
              <a:cxnLst/>
              <a:rect l="l" t="t" r="r" b="b"/>
              <a:pathLst>
                <a:path w="1424939" h="401320">
                  <a:moveTo>
                    <a:pt x="1424939" y="0"/>
                  </a:moveTo>
                  <a:lnTo>
                    <a:pt x="0" y="0"/>
                  </a:lnTo>
                  <a:lnTo>
                    <a:pt x="0" y="400812"/>
                  </a:lnTo>
                  <a:lnTo>
                    <a:pt x="1424939" y="400812"/>
                  </a:lnTo>
                  <a:lnTo>
                    <a:pt x="1424939" y="0"/>
                  </a:lnTo>
                  <a:close/>
                </a:path>
              </a:pathLst>
            </a:custGeom>
            <a:solidFill>
              <a:srgbClr val="DAE2F3"/>
            </a:solidFill>
          </p:spPr>
          <p:txBody>
            <a:bodyPr wrap="square" lIns="0" tIns="0" rIns="0" bIns="0" rtlCol="0"/>
            <a:lstStyle/>
            <a:p>
              <a:endParaRPr/>
            </a:p>
          </p:txBody>
        </p:sp>
        <p:sp>
          <p:nvSpPr>
            <p:cNvPr id="45" name="object 45"/>
            <p:cNvSpPr/>
            <p:nvPr/>
          </p:nvSpPr>
          <p:spPr>
            <a:xfrm>
              <a:off x="3741419" y="4742688"/>
              <a:ext cx="1424940" cy="401320"/>
            </a:xfrm>
            <a:custGeom>
              <a:avLst/>
              <a:gdLst/>
              <a:ahLst/>
              <a:cxnLst/>
              <a:rect l="l" t="t" r="r" b="b"/>
              <a:pathLst>
                <a:path w="1424939" h="401320">
                  <a:moveTo>
                    <a:pt x="0" y="400812"/>
                  </a:moveTo>
                  <a:lnTo>
                    <a:pt x="1424939" y="400812"/>
                  </a:lnTo>
                  <a:lnTo>
                    <a:pt x="1424939" y="0"/>
                  </a:lnTo>
                  <a:lnTo>
                    <a:pt x="0" y="0"/>
                  </a:lnTo>
                  <a:lnTo>
                    <a:pt x="0" y="400812"/>
                  </a:lnTo>
                  <a:close/>
                </a:path>
              </a:pathLst>
            </a:custGeom>
            <a:ln w="12699">
              <a:solidFill>
                <a:srgbClr val="2E528F"/>
              </a:solidFill>
            </a:ln>
          </p:spPr>
          <p:txBody>
            <a:bodyPr wrap="square" lIns="0" tIns="0" rIns="0" bIns="0" rtlCol="0"/>
            <a:lstStyle/>
            <a:p>
              <a:endParaRPr/>
            </a:p>
          </p:txBody>
        </p:sp>
        <p:sp>
          <p:nvSpPr>
            <p:cNvPr id="46" name="object 46"/>
            <p:cNvSpPr/>
            <p:nvPr/>
          </p:nvSpPr>
          <p:spPr>
            <a:xfrm>
              <a:off x="5306567" y="4742688"/>
              <a:ext cx="1424940" cy="401320"/>
            </a:xfrm>
            <a:custGeom>
              <a:avLst/>
              <a:gdLst/>
              <a:ahLst/>
              <a:cxnLst/>
              <a:rect l="l" t="t" r="r" b="b"/>
              <a:pathLst>
                <a:path w="1424940" h="401320">
                  <a:moveTo>
                    <a:pt x="1424939" y="0"/>
                  </a:moveTo>
                  <a:lnTo>
                    <a:pt x="0" y="0"/>
                  </a:lnTo>
                  <a:lnTo>
                    <a:pt x="0" y="400812"/>
                  </a:lnTo>
                  <a:lnTo>
                    <a:pt x="1424939" y="400812"/>
                  </a:lnTo>
                  <a:lnTo>
                    <a:pt x="1424939" y="0"/>
                  </a:lnTo>
                  <a:close/>
                </a:path>
              </a:pathLst>
            </a:custGeom>
            <a:solidFill>
              <a:srgbClr val="DAE2F3"/>
            </a:solidFill>
          </p:spPr>
          <p:txBody>
            <a:bodyPr wrap="square" lIns="0" tIns="0" rIns="0" bIns="0" rtlCol="0"/>
            <a:lstStyle/>
            <a:p>
              <a:endParaRPr/>
            </a:p>
          </p:txBody>
        </p:sp>
        <p:sp>
          <p:nvSpPr>
            <p:cNvPr id="47" name="object 47"/>
            <p:cNvSpPr/>
            <p:nvPr/>
          </p:nvSpPr>
          <p:spPr>
            <a:xfrm>
              <a:off x="5306567" y="4735067"/>
              <a:ext cx="2988945" cy="408940"/>
            </a:xfrm>
            <a:custGeom>
              <a:avLst/>
              <a:gdLst/>
              <a:ahLst/>
              <a:cxnLst/>
              <a:rect l="l" t="t" r="r" b="b"/>
              <a:pathLst>
                <a:path w="2988945" h="408939">
                  <a:moveTo>
                    <a:pt x="0" y="408431"/>
                  </a:moveTo>
                  <a:lnTo>
                    <a:pt x="1424939" y="408431"/>
                  </a:lnTo>
                  <a:lnTo>
                    <a:pt x="1424939" y="7619"/>
                  </a:lnTo>
                  <a:lnTo>
                    <a:pt x="0" y="7619"/>
                  </a:lnTo>
                  <a:lnTo>
                    <a:pt x="0" y="408431"/>
                  </a:lnTo>
                  <a:close/>
                </a:path>
                <a:path w="2988945" h="408939">
                  <a:moveTo>
                    <a:pt x="1563624" y="400811"/>
                  </a:moveTo>
                  <a:lnTo>
                    <a:pt x="2988564" y="400811"/>
                  </a:lnTo>
                  <a:lnTo>
                    <a:pt x="2988564" y="0"/>
                  </a:lnTo>
                  <a:lnTo>
                    <a:pt x="1563624" y="0"/>
                  </a:lnTo>
                  <a:lnTo>
                    <a:pt x="1563624" y="400811"/>
                  </a:lnTo>
                  <a:close/>
                </a:path>
              </a:pathLst>
            </a:custGeom>
            <a:ln w="12700">
              <a:solidFill>
                <a:srgbClr val="2E528F"/>
              </a:solidFill>
            </a:ln>
          </p:spPr>
          <p:txBody>
            <a:bodyPr wrap="square" lIns="0" tIns="0" rIns="0" bIns="0" rtlCol="0"/>
            <a:lstStyle/>
            <a:p>
              <a:endParaRPr/>
            </a:p>
          </p:txBody>
        </p:sp>
        <p:sp>
          <p:nvSpPr>
            <p:cNvPr id="48" name="object 48"/>
            <p:cNvSpPr/>
            <p:nvPr/>
          </p:nvSpPr>
          <p:spPr>
            <a:xfrm>
              <a:off x="2148839" y="5693663"/>
              <a:ext cx="1424940" cy="402590"/>
            </a:xfrm>
            <a:custGeom>
              <a:avLst/>
              <a:gdLst/>
              <a:ahLst/>
              <a:cxnLst/>
              <a:rect l="l" t="t" r="r" b="b"/>
              <a:pathLst>
                <a:path w="1424939" h="402589">
                  <a:moveTo>
                    <a:pt x="1424939" y="0"/>
                  </a:moveTo>
                  <a:lnTo>
                    <a:pt x="0" y="0"/>
                  </a:lnTo>
                  <a:lnTo>
                    <a:pt x="0" y="402336"/>
                  </a:lnTo>
                  <a:lnTo>
                    <a:pt x="1424939" y="402336"/>
                  </a:lnTo>
                  <a:lnTo>
                    <a:pt x="1424939" y="0"/>
                  </a:lnTo>
                  <a:close/>
                </a:path>
              </a:pathLst>
            </a:custGeom>
            <a:solidFill>
              <a:srgbClr val="DAE2F3"/>
            </a:solidFill>
          </p:spPr>
          <p:txBody>
            <a:bodyPr wrap="square" lIns="0" tIns="0" rIns="0" bIns="0" rtlCol="0"/>
            <a:lstStyle/>
            <a:p>
              <a:endParaRPr/>
            </a:p>
          </p:txBody>
        </p:sp>
        <p:sp>
          <p:nvSpPr>
            <p:cNvPr id="49" name="object 49"/>
            <p:cNvSpPr/>
            <p:nvPr/>
          </p:nvSpPr>
          <p:spPr>
            <a:xfrm>
              <a:off x="2148839" y="5693663"/>
              <a:ext cx="1424940" cy="402590"/>
            </a:xfrm>
            <a:custGeom>
              <a:avLst/>
              <a:gdLst/>
              <a:ahLst/>
              <a:cxnLst/>
              <a:rect l="l" t="t" r="r" b="b"/>
              <a:pathLst>
                <a:path w="1424939" h="402589">
                  <a:moveTo>
                    <a:pt x="0" y="402336"/>
                  </a:moveTo>
                  <a:lnTo>
                    <a:pt x="1424939" y="402336"/>
                  </a:lnTo>
                  <a:lnTo>
                    <a:pt x="1424939" y="0"/>
                  </a:lnTo>
                  <a:lnTo>
                    <a:pt x="0" y="0"/>
                  </a:lnTo>
                  <a:lnTo>
                    <a:pt x="0" y="402336"/>
                  </a:lnTo>
                  <a:close/>
                </a:path>
              </a:pathLst>
            </a:custGeom>
            <a:ln w="12700">
              <a:solidFill>
                <a:srgbClr val="2E528F"/>
              </a:solidFill>
            </a:ln>
          </p:spPr>
          <p:txBody>
            <a:bodyPr wrap="square" lIns="0" tIns="0" rIns="0" bIns="0" rtlCol="0"/>
            <a:lstStyle/>
            <a:p>
              <a:endParaRPr/>
            </a:p>
          </p:txBody>
        </p:sp>
        <p:sp>
          <p:nvSpPr>
            <p:cNvPr id="50" name="object 50"/>
            <p:cNvSpPr/>
            <p:nvPr/>
          </p:nvSpPr>
          <p:spPr>
            <a:xfrm>
              <a:off x="3744467" y="5693663"/>
              <a:ext cx="1424940" cy="402590"/>
            </a:xfrm>
            <a:custGeom>
              <a:avLst/>
              <a:gdLst/>
              <a:ahLst/>
              <a:cxnLst/>
              <a:rect l="l" t="t" r="r" b="b"/>
              <a:pathLst>
                <a:path w="1424939" h="402589">
                  <a:moveTo>
                    <a:pt x="1424939" y="0"/>
                  </a:moveTo>
                  <a:lnTo>
                    <a:pt x="0" y="0"/>
                  </a:lnTo>
                  <a:lnTo>
                    <a:pt x="0" y="402336"/>
                  </a:lnTo>
                  <a:lnTo>
                    <a:pt x="1424939" y="402336"/>
                  </a:lnTo>
                  <a:lnTo>
                    <a:pt x="1424939" y="0"/>
                  </a:lnTo>
                  <a:close/>
                </a:path>
              </a:pathLst>
            </a:custGeom>
            <a:solidFill>
              <a:srgbClr val="DAE2F3"/>
            </a:solidFill>
          </p:spPr>
          <p:txBody>
            <a:bodyPr wrap="square" lIns="0" tIns="0" rIns="0" bIns="0" rtlCol="0"/>
            <a:lstStyle/>
            <a:p>
              <a:endParaRPr/>
            </a:p>
          </p:txBody>
        </p:sp>
        <p:sp>
          <p:nvSpPr>
            <p:cNvPr id="51" name="object 51"/>
            <p:cNvSpPr/>
            <p:nvPr/>
          </p:nvSpPr>
          <p:spPr>
            <a:xfrm>
              <a:off x="3744467" y="5693663"/>
              <a:ext cx="1424940" cy="402590"/>
            </a:xfrm>
            <a:custGeom>
              <a:avLst/>
              <a:gdLst/>
              <a:ahLst/>
              <a:cxnLst/>
              <a:rect l="l" t="t" r="r" b="b"/>
              <a:pathLst>
                <a:path w="1424939" h="402589">
                  <a:moveTo>
                    <a:pt x="0" y="402336"/>
                  </a:moveTo>
                  <a:lnTo>
                    <a:pt x="1424939" y="402336"/>
                  </a:lnTo>
                  <a:lnTo>
                    <a:pt x="1424939" y="0"/>
                  </a:lnTo>
                  <a:lnTo>
                    <a:pt x="0" y="0"/>
                  </a:lnTo>
                  <a:lnTo>
                    <a:pt x="0" y="402336"/>
                  </a:lnTo>
                  <a:close/>
                </a:path>
              </a:pathLst>
            </a:custGeom>
            <a:ln w="12700">
              <a:solidFill>
                <a:srgbClr val="2E528F"/>
              </a:solidFill>
            </a:ln>
          </p:spPr>
          <p:txBody>
            <a:bodyPr wrap="square" lIns="0" tIns="0" rIns="0" bIns="0" rtlCol="0"/>
            <a:lstStyle/>
            <a:p>
              <a:endParaRPr/>
            </a:p>
          </p:txBody>
        </p:sp>
        <p:sp>
          <p:nvSpPr>
            <p:cNvPr id="52" name="object 52"/>
            <p:cNvSpPr/>
            <p:nvPr/>
          </p:nvSpPr>
          <p:spPr>
            <a:xfrm>
              <a:off x="5309616" y="5693663"/>
              <a:ext cx="1424940" cy="402590"/>
            </a:xfrm>
            <a:custGeom>
              <a:avLst/>
              <a:gdLst/>
              <a:ahLst/>
              <a:cxnLst/>
              <a:rect l="l" t="t" r="r" b="b"/>
              <a:pathLst>
                <a:path w="1424940" h="402589">
                  <a:moveTo>
                    <a:pt x="1424939" y="0"/>
                  </a:moveTo>
                  <a:lnTo>
                    <a:pt x="0" y="0"/>
                  </a:lnTo>
                  <a:lnTo>
                    <a:pt x="0" y="402336"/>
                  </a:lnTo>
                  <a:lnTo>
                    <a:pt x="1424939" y="402336"/>
                  </a:lnTo>
                  <a:lnTo>
                    <a:pt x="1424939" y="0"/>
                  </a:lnTo>
                  <a:close/>
                </a:path>
              </a:pathLst>
            </a:custGeom>
            <a:solidFill>
              <a:srgbClr val="DAE2F3"/>
            </a:solidFill>
          </p:spPr>
          <p:txBody>
            <a:bodyPr wrap="square" lIns="0" tIns="0" rIns="0" bIns="0" rtlCol="0"/>
            <a:lstStyle/>
            <a:p>
              <a:endParaRPr/>
            </a:p>
          </p:txBody>
        </p:sp>
        <p:sp>
          <p:nvSpPr>
            <p:cNvPr id="53" name="object 53"/>
            <p:cNvSpPr/>
            <p:nvPr/>
          </p:nvSpPr>
          <p:spPr>
            <a:xfrm>
              <a:off x="5309616" y="5693663"/>
              <a:ext cx="1424940" cy="402590"/>
            </a:xfrm>
            <a:custGeom>
              <a:avLst/>
              <a:gdLst/>
              <a:ahLst/>
              <a:cxnLst/>
              <a:rect l="l" t="t" r="r" b="b"/>
              <a:pathLst>
                <a:path w="1424940" h="402589">
                  <a:moveTo>
                    <a:pt x="0" y="402336"/>
                  </a:moveTo>
                  <a:lnTo>
                    <a:pt x="1424939" y="402336"/>
                  </a:lnTo>
                  <a:lnTo>
                    <a:pt x="1424939" y="0"/>
                  </a:lnTo>
                  <a:lnTo>
                    <a:pt x="0" y="0"/>
                  </a:lnTo>
                  <a:lnTo>
                    <a:pt x="0" y="402336"/>
                  </a:lnTo>
                  <a:close/>
                </a:path>
              </a:pathLst>
            </a:custGeom>
            <a:ln w="12700">
              <a:solidFill>
                <a:srgbClr val="2E528F"/>
              </a:solidFill>
            </a:ln>
          </p:spPr>
          <p:txBody>
            <a:bodyPr wrap="square" lIns="0" tIns="0" rIns="0" bIns="0" rtlCol="0"/>
            <a:lstStyle/>
            <a:p>
              <a:endParaRPr/>
            </a:p>
          </p:txBody>
        </p:sp>
        <p:sp>
          <p:nvSpPr>
            <p:cNvPr id="54" name="object 54"/>
            <p:cNvSpPr/>
            <p:nvPr/>
          </p:nvSpPr>
          <p:spPr>
            <a:xfrm>
              <a:off x="6876287" y="5687568"/>
              <a:ext cx="1424940" cy="401320"/>
            </a:xfrm>
            <a:custGeom>
              <a:avLst/>
              <a:gdLst/>
              <a:ahLst/>
              <a:cxnLst/>
              <a:rect l="l" t="t" r="r" b="b"/>
              <a:pathLst>
                <a:path w="1424940" h="401320">
                  <a:moveTo>
                    <a:pt x="1424940" y="0"/>
                  </a:moveTo>
                  <a:lnTo>
                    <a:pt x="0" y="0"/>
                  </a:lnTo>
                  <a:lnTo>
                    <a:pt x="0" y="400811"/>
                  </a:lnTo>
                  <a:lnTo>
                    <a:pt x="1424940" y="400811"/>
                  </a:lnTo>
                  <a:lnTo>
                    <a:pt x="1424940" y="0"/>
                  </a:lnTo>
                  <a:close/>
                </a:path>
              </a:pathLst>
            </a:custGeom>
            <a:solidFill>
              <a:srgbClr val="DAE2F3"/>
            </a:solidFill>
          </p:spPr>
          <p:txBody>
            <a:bodyPr wrap="square" lIns="0" tIns="0" rIns="0" bIns="0" rtlCol="0"/>
            <a:lstStyle/>
            <a:p>
              <a:endParaRPr/>
            </a:p>
          </p:txBody>
        </p:sp>
        <p:sp>
          <p:nvSpPr>
            <p:cNvPr id="55" name="object 55"/>
            <p:cNvSpPr/>
            <p:nvPr/>
          </p:nvSpPr>
          <p:spPr>
            <a:xfrm>
              <a:off x="6876287" y="5687568"/>
              <a:ext cx="1424940" cy="401320"/>
            </a:xfrm>
            <a:custGeom>
              <a:avLst/>
              <a:gdLst/>
              <a:ahLst/>
              <a:cxnLst/>
              <a:rect l="l" t="t" r="r" b="b"/>
              <a:pathLst>
                <a:path w="1424940" h="401320">
                  <a:moveTo>
                    <a:pt x="0" y="400811"/>
                  </a:moveTo>
                  <a:lnTo>
                    <a:pt x="1424940" y="400811"/>
                  </a:lnTo>
                  <a:lnTo>
                    <a:pt x="1424940" y="0"/>
                  </a:lnTo>
                  <a:lnTo>
                    <a:pt x="0" y="0"/>
                  </a:lnTo>
                  <a:lnTo>
                    <a:pt x="0" y="400811"/>
                  </a:lnTo>
                  <a:close/>
                </a:path>
              </a:pathLst>
            </a:custGeom>
            <a:ln w="12700">
              <a:solidFill>
                <a:srgbClr val="2E528F"/>
              </a:solidFill>
            </a:ln>
          </p:spPr>
          <p:txBody>
            <a:bodyPr wrap="square" lIns="0" tIns="0" rIns="0" bIns="0" rtlCol="0"/>
            <a:lstStyle/>
            <a:p>
              <a:endParaRPr/>
            </a:p>
          </p:txBody>
        </p:sp>
      </p:grpSp>
      <p:sp>
        <p:nvSpPr>
          <p:cNvPr id="56" name="object 56"/>
          <p:cNvSpPr txBox="1"/>
          <p:nvPr/>
        </p:nvSpPr>
        <p:spPr>
          <a:xfrm>
            <a:off x="2078989" y="1659127"/>
            <a:ext cx="1570355" cy="698500"/>
          </a:xfrm>
          <a:prstGeom prst="rect">
            <a:avLst/>
          </a:prstGeom>
          <a:solidFill>
            <a:srgbClr val="ACB8C9">
              <a:alpha val="39999"/>
            </a:srgbClr>
          </a:solidFill>
        </p:spPr>
        <p:txBody>
          <a:bodyPr vert="horz" wrap="square" lIns="0" tIns="0" rIns="0" bIns="0" rtlCol="0">
            <a:spAutoFit/>
          </a:bodyPr>
          <a:lstStyle/>
          <a:p>
            <a:pPr marL="506095">
              <a:lnSpc>
                <a:spcPts val="2065"/>
              </a:lnSpc>
            </a:pPr>
            <a:r>
              <a:rPr sz="1800" spc="-10" dirty="0">
                <a:latin typeface="Calibri"/>
                <a:cs typeface="Calibri"/>
              </a:rPr>
              <a:t>Way</a:t>
            </a:r>
            <a:r>
              <a:rPr sz="1800" spc="-75" dirty="0">
                <a:latin typeface="Calibri"/>
                <a:cs typeface="Calibri"/>
              </a:rPr>
              <a:t> </a:t>
            </a:r>
            <a:r>
              <a:rPr sz="1800" spc="-50" dirty="0">
                <a:latin typeface="Calibri"/>
                <a:cs typeface="Calibri"/>
              </a:rPr>
              <a:t>0</a:t>
            </a:r>
            <a:endParaRPr sz="1800">
              <a:latin typeface="Calibri"/>
              <a:cs typeface="Calibri"/>
            </a:endParaRPr>
          </a:p>
        </p:txBody>
      </p:sp>
      <p:sp>
        <p:nvSpPr>
          <p:cNvPr id="57" name="object 57"/>
          <p:cNvSpPr txBox="1"/>
          <p:nvPr/>
        </p:nvSpPr>
        <p:spPr>
          <a:xfrm>
            <a:off x="3661664" y="1659127"/>
            <a:ext cx="1583055" cy="698500"/>
          </a:xfrm>
          <a:prstGeom prst="rect">
            <a:avLst/>
          </a:prstGeom>
          <a:solidFill>
            <a:srgbClr val="ACB8C9">
              <a:alpha val="39999"/>
            </a:srgbClr>
          </a:solidFill>
        </p:spPr>
        <p:txBody>
          <a:bodyPr vert="horz" wrap="square" lIns="0" tIns="0" rIns="0" bIns="0" rtlCol="0">
            <a:spAutoFit/>
          </a:bodyPr>
          <a:lstStyle/>
          <a:p>
            <a:pPr marL="455930">
              <a:lnSpc>
                <a:spcPts val="2070"/>
              </a:lnSpc>
            </a:pPr>
            <a:r>
              <a:rPr sz="1800" spc="-10" dirty="0">
                <a:latin typeface="Calibri"/>
                <a:cs typeface="Calibri"/>
              </a:rPr>
              <a:t>Way</a:t>
            </a:r>
            <a:r>
              <a:rPr sz="1800" spc="-75" dirty="0">
                <a:latin typeface="Calibri"/>
                <a:cs typeface="Calibri"/>
              </a:rPr>
              <a:t> </a:t>
            </a:r>
            <a:r>
              <a:rPr sz="1800" spc="-50" dirty="0">
                <a:latin typeface="Calibri"/>
                <a:cs typeface="Calibri"/>
              </a:rPr>
              <a:t>1</a:t>
            </a:r>
            <a:endParaRPr sz="1800">
              <a:latin typeface="Calibri"/>
              <a:cs typeface="Calibri"/>
            </a:endParaRPr>
          </a:p>
        </p:txBody>
      </p:sp>
      <p:sp>
        <p:nvSpPr>
          <p:cNvPr id="58" name="object 58"/>
          <p:cNvSpPr txBox="1"/>
          <p:nvPr/>
        </p:nvSpPr>
        <p:spPr>
          <a:xfrm>
            <a:off x="5257291" y="1659127"/>
            <a:ext cx="1578610" cy="698500"/>
          </a:xfrm>
          <a:prstGeom prst="rect">
            <a:avLst/>
          </a:prstGeom>
          <a:solidFill>
            <a:srgbClr val="ACB8C9">
              <a:alpha val="39999"/>
            </a:srgbClr>
          </a:solidFill>
        </p:spPr>
        <p:txBody>
          <a:bodyPr vert="horz" wrap="square" lIns="0" tIns="0" rIns="0" bIns="0" rtlCol="0">
            <a:spAutoFit/>
          </a:bodyPr>
          <a:lstStyle/>
          <a:p>
            <a:pPr marL="474980">
              <a:lnSpc>
                <a:spcPts val="2000"/>
              </a:lnSpc>
            </a:pPr>
            <a:r>
              <a:rPr sz="1800" spc="-10" dirty="0">
                <a:latin typeface="Calibri"/>
                <a:cs typeface="Calibri"/>
              </a:rPr>
              <a:t>Way</a:t>
            </a:r>
            <a:r>
              <a:rPr sz="1800" spc="-75" dirty="0">
                <a:latin typeface="Calibri"/>
                <a:cs typeface="Calibri"/>
              </a:rPr>
              <a:t> </a:t>
            </a:r>
            <a:r>
              <a:rPr sz="1800" spc="-50" dirty="0">
                <a:latin typeface="Calibri"/>
                <a:cs typeface="Calibri"/>
              </a:rPr>
              <a:t>2</a:t>
            </a:r>
            <a:endParaRPr sz="1800">
              <a:latin typeface="Calibri"/>
              <a:cs typeface="Calibri"/>
            </a:endParaRPr>
          </a:p>
        </p:txBody>
      </p:sp>
      <p:sp>
        <p:nvSpPr>
          <p:cNvPr id="59" name="object 59"/>
          <p:cNvSpPr txBox="1"/>
          <p:nvPr/>
        </p:nvSpPr>
        <p:spPr>
          <a:xfrm>
            <a:off x="6848347" y="1659127"/>
            <a:ext cx="1565910" cy="698500"/>
          </a:xfrm>
          <a:prstGeom prst="rect">
            <a:avLst/>
          </a:prstGeom>
          <a:solidFill>
            <a:srgbClr val="ACB8C9">
              <a:alpha val="39999"/>
            </a:srgbClr>
          </a:solidFill>
        </p:spPr>
        <p:txBody>
          <a:bodyPr vert="horz" wrap="square" lIns="0" tIns="0" rIns="0" bIns="0" rtlCol="0">
            <a:spAutoFit/>
          </a:bodyPr>
          <a:lstStyle/>
          <a:p>
            <a:pPr marL="481965">
              <a:lnSpc>
                <a:spcPts val="2065"/>
              </a:lnSpc>
            </a:pPr>
            <a:r>
              <a:rPr sz="1800" spc="-10" dirty="0">
                <a:latin typeface="Calibri"/>
                <a:cs typeface="Calibri"/>
              </a:rPr>
              <a:t>Way</a:t>
            </a:r>
            <a:r>
              <a:rPr sz="1800" spc="-75" dirty="0">
                <a:latin typeface="Calibri"/>
                <a:cs typeface="Calibri"/>
              </a:rPr>
              <a:t> </a:t>
            </a:r>
            <a:r>
              <a:rPr sz="1800" spc="-50" dirty="0">
                <a:latin typeface="Calibri"/>
                <a:cs typeface="Calibri"/>
              </a:rPr>
              <a:t>3</a:t>
            </a:r>
            <a:endParaRPr sz="1800">
              <a:latin typeface="Calibri"/>
              <a:cs typeface="Calibri"/>
            </a:endParaRPr>
          </a:p>
        </p:txBody>
      </p:sp>
      <p:sp>
        <p:nvSpPr>
          <p:cNvPr id="60" name="object 60"/>
          <p:cNvSpPr txBox="1"/>
          <p:nvPr/>
        </p:nvSpPr>
        <p:spPr>
          <a:xfrm>
            <a:off x="2142744" y="2682239"/>
            <a:ext cx="1423670" cy="401320"/>
          </a:xfrm>
          <a:prstGeom prst="rect">
            <a:avLst/>
          </a:prstGeom>
          <a:solidFill>
            <a:srgbClr val="DAE2F3"/>
          </a:solidFill>
          <a:ln w="12700">
            <a:solidFill>
              <a:srgbClr val="2E528F"/>
            </a:solidFill>
          </a:ln>
        </p:spPr>
        <p:txBody>
          <a:bodyPr vert="horz" wrap="square" lIns="0" tIns="55880" rIns="0" bIns="0" rtlCol="0">
            <a:spAutoFit/>
          </a:bodyPr>
          <a:lstStyle/>
          <a:p>
            <a:pPr marL="442595">
              <a:lnSpc>
                <a:spcPct val="100000"/>
              </a:lnSpc>
              <a:spcBef>
                <a:spcPts val="440"/>
              </a:spcBef>
            </a:pPr>
            <a:r>
              <a:rPr sz="1800" spc="-20" dirty="0">
                <a:latin typeface="Calibri"/>
                <a:cs typeface="Calibri"/>
              </a:rPr>
              <a:t>Line</a:t>
            </a:r>
            <a:endParaRPr sz="1800">
              <a:latin typeface="Calibri"/>
              <a:cs typeface="Calibri"/>
            </a:endParaRPr>
          </a:p>
        </p:txBody>
      </p:sp>
      <p:sp>
        <p:nvSpPr>
          <p:cNvPr id="61" name="object 61"/>
          <p:cNvSpPr txBox="1"/>
          <p:nvPr/>
        </p:nvSpPr>
        <p:spPr>
          <a:xfrm>
            <a:off x="9206483" y="283463"/>
            <a:ext cx="2745105" cy="810895"/>
          </a:xfrm>
          <a:prstGeom prst="rect">
            <a:avLst/>
          </a:prstGeom>
          <a:ln w="12700">
            <a:solidFill>
              <a:srgbClr val="000000"/>
            </a:solidFill>
          </a:ln>
        </p:spPr>
        <p:txBody>
          <a:bodyPr vert="horz" wrap="square" lIns="0" tIns="5715" rIns="0" bIns="0" rtlCol="0">
            <a:spAutoFit/>
          </a:bodyPr>
          <a:lstStyle/>
          <a:p>
            <a:pPr>
              <a:lnSpc>
                <a:spcPct val="100000"/>
              </a:lnSpc>
              <a:spcBef>
                <a:spcPts val="45"/>
              </a:spcBef>
            </a:pPr>
            <a:endParaRPr sz="1650">
              <a:latin typeface="Times New Roman"/>
              <a:cs typeface="Times New Roman"/>
            </a:endParaRPr>
          </a:p>
          <a:p>
            <a:pPr marL="262255">
              <a:lnSpc>
                <a:spcPct val="100000"/>
              </a:lnSpc>
            </a:pPr>
            <a:r>
              <a:rPr sz="1800" dirty="0">
                <a:latin typeface="Courier New"/>
                <a:cs typeface="Courier New"/>
              </a:rPr>
              <a:t>lb</a:t>
            </a:r>
            <a:r>
              <a:rPr sz="1800" spc="-20" dirty="0">
                <a:latin typeface="Courier New"/>
                <a:cs typeface="Courier New"/>
              </a:rPr>
              <a:t> </a:t>
            </a:r>
            <a:r>
              <a:rPr sz="1800" dirty="0">
                <a:latin typeface="Courier New"/>
                <a:cs typeface="Courier New"/>
              </a:rPr>
              <a:t>x6</a:t>
            </a:r>
            <a:r>
              <a:rPr sz="1800" spc="-20" dirty="0">
                <a:latin typeface="Courier New"/>
                <a:cs typeface="Courier New"/>
              </a:rPr>
              <a:t> </a:t>
            </a:r>
            <a:r>
              <a:rPr sz="1800" spc="-10" dirty="0">
                <a:latin typeface="Courier New"/>
                <a:cs typeface="Courier New"/>
              </a:rPr>
              <a:t>0x7fff0053</a:t>
            </a:r>
            <a:endParaRPr sz="1800">
              <a:latin typeface="Courier New"/>
              <a:cs typeface="Courier New"/>
            </a:endParaRPr>
          </a:p>
        </p:txBody>
      </p:sp>
      <p:sp>
        <p:nvSpPr>
          <p:cNvPr id="62" name="object 62"/>
          <p:cNvSpPr txBox="1"/>
          <p:nvPr/>
        </p:nvSpPr>
        <p:spPr>
          <a:xfrm>
            <a:off x="2152142" y="4840604"/>
            <a:ext cx="1383665" cy="208279"/>
          </a:xfrm>
          <a:prstGeom prst="rect">
            <a:avLst/>
          </a:prstGeom>
        </p:spPr>
        <p:txBody>
          <a:bodyPr vert="horz" wrap="square" lIns="0" tIns="12700" rIns="0" bIns="0" rtlCol="0">
            <a:spAutoFit/>
          </a:bodyPr>
          <a:lstStyle/>
          <a:p>
            <a:pPr marL="35560">
              <a:lnSpc>
                <a:spcPct val="100000"/>
              </a:lnSpc>
              <a:spcBef>
                <a:spcPts val="100"/>
              </a:spcBef>
            </a:pPr>
            <a:r>
              <a:rPr sz="1200" spc="-10" dirty="0">
                <a:latin typeface="Calibri"/>
                <a:cs typeface="Calibri"/>
              </a:rPr>
              <a:t>1,0,0x7fff10,…</a:t>
            </a:r>
            <a:endParaRPr sz="1200">
              <a:latin typeface="Calibri"/>
              <a:cs typeface="Calibri"/>
            </a:endParaRPr>
          </a:p>
        </p:txBody>
      </p:sp>
      <p:sp>
        <p:nvSpPr>
          <p:cNvPr id="63" name="object 63"/>
          <p:cNvSpPr txBox="1"/>
          <p:nvPr/>
        </p:nvSpPr>
        <p:spPr>
          <a:xfrm>
            <a:off x="3747770" y="4840604"/>
            <a:ext cx="1388110" cy="208279"/>
          </a:xfrm>
          <a:prstGeom prst="rect">
            <a:avLst/>
          </a:prstGeom>
        </p:spPr>
        <p:txBody>
          <a:bodyPr vert="horz" wrap="square" lIns="0" tIns="12700" rIns="0" bIns="0" rtlCol="0">
            <a:spAutoFit/>
          </a:bodyPr>
          <a:lstStyle/>
          <a:p>
            <a:pPr marL="34925">
              <a:lnSpc>
                <a:spcPct val="100000"/>
              </a:lnSpc>
              <a:spcBef>
                <a:spcPts val="100"/>
              </a:spcBef>
            </a:pPr>
            <a:r>
              <a:rPr sz="1200" spc="-10" dirty="0">
                <a:latin typeface="Calibri"/>
                <a:cs typeface="Calibri"/>
              </a:rPr>
              <a:t>1,0,0x000000,…</a:t>
            </a:r>
            <a:endParaRPr sz="1200">
              <a:latin typeface="Calibri"/>
              <a:cs typeface="Calibri"/>
            </a:endParaRPr>
          </a:p>
        </p:txBody>
      </p:sp>
      <p:sp>
        <p:nvSpPr>
          <p:cNvPr id="64" name="object 64"/>
          <p:cNvSpPr txBox="1"/>
          <p:nvPr/>
        </p:nvSpPr>
        <p:spPr>
          <a:xfrm>
            <a:off x="5312917" y="4829302"/>
            <a:ext cx="1398905" cy="208279"/>
          </a:xfrm>
          <a:prstGeom prst="rect">
            <a:avLst/>
          </a:prstGeom>
        </p:spPr>
        <p:txBody>
          <a:bodyPr vert="horz" wrap="square" lIns="0" tIns="12700" rIns="0" bIns="0" rtlCol="0">
            <a:spAutoFit/>
          </a:bodyPr>
          <a:lstStyle/>
          <a:p>
            <a:pPr marL="55244">
              <a:lnSpc>
                <a:spcPct val="100000"/>
              </a:lnSpc>
              <a:spcBef>
                <a:spcPts val="100"/>
              </a:spcBef>
            </a:pPr>
            <a:r>
              <a:rPr sz="1200" spc="-10" dirty="0">
                <a:latin typeface="Calibri"/>
                <a:cs typeface="Calibri"/>
              </a:rPr>
              <a:t>1,1,0x001e00,…</a:t>
            </a:r>
            <a:endParaRPr sz="1200">
              <a:latin typeface="Calibri"/>
              <a:cs typeface="Calibri"/>
            </a:endParaRPr>
          </a:p>
        </p:txBody>
      </p:sp>
      <p:sp>
        <p:nvSpPr>
          <p:cNvPr id="65" name="object 65"/>
          <p:cNvSpPr txBox="1"/>
          <p:nvPr/>
        </p:nvSpPr>
        <p:spPr>
          <a:xfrm>
            <a:off x="6870192" y="4735067"/>
            <a:ext cx="1424940" cy="401320"/>
          </a:xfrm>
          <a:prstGeom prst="rect">
            <a:avLst/>
          </a:prstGeom>
          <a:solidFill>
            <a:srgbClr val="DAE2F3"/>
          </a:solidFill>
        </p:spPr>
        <p:txBody>
          <a:bodyPr vert="horz" wrap="square" lIns="0" tIns="106680" rIns="0" bIns="0" rtlCol="0">
            <a:spAutoFit/>
          </a:bodyPr>
          <a:lstStyle/>
          <a:p>
            <a:pPr marL="46990">
              <a:lnSpc>
                <a:spcPct val="100000"/>
              </a:lnSpc>
              <a:spcBef>
                <a:spcPts val="840"/>
              </a:spcBef>
            </a:pPr>
            <a:r>
              <a:rPr sz="1200" spc="-10" dirty="0">
                <a:latin typeface="Calibri"/>
                <a:cs typeface="Calibri"/>
              </a:rPr>
              <a:t>0,0,0x7fff00,…</a:t>
            </a:r>
            <a:endParaRPr sz="1200">
              <a:latin typeface="Calibri"/>
              <a:cs typeface="Calibri"/>
            </a:endParaRPr>
          </a:p>
        </p:txBody>
      </p:sp>
      <p:grpSp>
        <p:nvGrpSpPr>
          <p:cNvPr id="66" name="object 66"/>
          <p:cNvGrpSpPr/>
          <p:nvPr/>
        </p:nvGrpSpPr>
        <p:grpSpPr>
          <a:xfrm>
            <a:off x="2066544" y="1377441"/>
            <a:ext cx="9255760" cy="5011420"/>
            <a:chOff x="2066544" y="1377441"/>
            <a:chExt cx="9255760" cy="5011420"/>
          </a:xfrm>
        </p:grpSpPr>
        <p:sp>
          <p:nvSpPr>
            <p:cNvPr id="67" name="object 67"/>
            <p:cNvSpPr/>
            <p:nvPr/>
          </p:nvSpPr>
          <p:spPr>
            <a:xfrm>
              <a:off x="6850379" y="4675632"/>
              <a:ext cx="1469390" cy="467995"/>
            </a:xfrm>
            <a:custGeom>
              <a:avLst/>
              <a:gdLst/>
              <a:ahLst/>
              <a:cxnLst/>
              <a:rect l="l" t="t" r="r" b="b"/>
              <a:pathLst>
                <a:path w="1469390" h="467995">
                  <a:moveTo>
                    <a:pt x="0" y="467868"/>
                  </a:moveTo>
                  <a:lnTo>
                    <a:pt x="1469135" y="467868"/>
                  </a:lnTo>
                  <a:lnTo>
                    <a:pt x="1469135" y="0"/>
                  </a:lnTo>
                  <a:lnTo>
                    <a:pt x="0" y="0"/>
                  </a:lnTo>
                  <a:lnTo>
                    <a:pt x="0" y="467868"/>
                  </a:lnTo>
                  <a:close/>
                </a:path>
              </a:pathLst>
            </a:custGeom>
            <a:ln w="76200">
              <a:solidFill>
                <a:srgbClr val="000000"/>
              </a:solidFill>
            </a:ln>
          </p:spPr>
          <p:txBody>
            <a:bodyPr wrap="square" lIns="0" tIns="0" rIns="0" bIns="0" rtlCol="0"/>
            <a:lstStyle/>
            <a:p>
              <a:endParaRPr/>
            </a:p>
          </p:txBody>
        </p:sp>
        <p:sp>
          <p:nvSpPr>
            <p:cNvPr id="68" name="object 68"/>
            <p:cNvSpPr/>
            <p:nvPr/>
          </p:nvSpPr>
          <p:spPr>
            <a:xfrm>
              <a:off x="7528559" y="3896868"/>
              <a:ext cx="3047365" cy="780415"/>
            </a:xfrm>
            <a:custGeom>
              <a:avLst/>
              <a:gdLst/>
              <a:ahLst/>
              <a:cxnLst/>
              <a:rect l="l" t="t" r="r" b="b"/>
              <a:pathLst>
                <a:path w="3047365" h="780414">
                  <a:moveTo>
                    <a:pt x="38100" y="665987"/>
                  </a:moveTo>
                  <a:lnTo>
                    <a:pt x="0" y="665987"/>
                  </a:lnTo>
                  <a:lnTo>
                    <a:pt x="57150" y="780287"/>
                  </a:lnTo>
                  <a:lnTo>
                    <a:pt x="104775" y="685037"/>
                  </a:lnTo>
                  <a:lnTo>
                    <a:pt x="38100" y="685037"/>
                  </a:lnTo>
                  <a:lnTo>
                    <a:pt x="38100" y="665987"/>
                  </a:lnTo>
                  <a:close/>
                </a:path>
                <a:path w="3047365" h="780414">
                  <a:moveTo>
                    <a:pt x="3047238" y="0"/>
                  </a:moveTo>
                  <a:lnTo>
                    <a:pt x="38100" y="0"/>
                  </a:lnTo>
                  <a:lnTo>
                    <a:pt x="38100" y="685037"/>
                  </a:lnTo>
                  <a:lnTo>
                    <a:pt x="76200" y="685037"/>
                  </a:lnTo>
                  <a:lnTo>
                    <a:pt x="76200" y="38099"/>
                  </a:lnTo>
                  <a:lnTo>
                    <a:pt x="57150" y="38099"/>
                  </a:lnTo>
                  <a:lnTo>
                    <a:pt x="76200" y="19049"/>
                  </a:lnTo>
                  <a:lnTo>
                    <a:pt x="3047238" y="19049"/>
                  </a:lnTo>
                  <a:lnTo>
                    <a:pt x="3047238" y="0"/>
                  </a:lnTo>
                  <a:close/>
                </a:path>
                <a:path w="3047365" h="780414">
                  <a:moveTo>
                    <a:pt x="114300" y="665987"/>
                  </a:moveTo>
                  <a:lnTo>
                    <a:pt x="76200" y="665987"/>
                  </a:lnTo>
                  <a:lnTo>
                    <a:pt x="76200" y="685037"/>
                  </a:lnTo>
                  <a:lnTo>
                    <a:pt x="104775" y="685037"/>
                  </a:lnTo>
                  <a:lnTo>
                    <a:pt x="114300" y="665987"/>
                  </a:lnTo>
                  <a:close/>
                </a:path>
                <a:path w="3047365" h="780414">
                  <a:moveTo>
                    <a:pt x="76200" y="19049"/>
                  </a:moveTo>
                  <a:lnTo>
                    <a:pt x="57150" y="38099"/>
                  </a:lnTo>
                  <a:lnTo>
                    <a:pt x="76200" y="38099"/>
                  </a:lnTo>
                  <a:lnTo>
                    <a:pt x="76200" y="19049"/>
                  </a:lnTo>
                  <a:close/>
                </a:path>
                <a:path w="3047365" h="780414">
                  <a:moveTo>
                    <a:pt x="3047238" y="19049"/>
                  </a:moveTo>
                  <a:lnTo>
                    <a:pt x="76200" y="19049"/>
                  </a:lnTo>
                  <a:lnTo>
                    <a:pt x="76200" y="38099"/>
                  </a:lnTo>
                  <a:lnTo>
                    <a:pt x="3047238" y="38099"/>
                  </a:lnTo>
                  <a:lnTo>
                    <a:pt x="3047238" y="19049"/>
                  </a:lnTo>
                  <a:close/>
                </a:path>
              </a:pathLst>
            </a:custGeom>
            <a:solidFill>
              <a:srgbClr val="000000"/>
            </a:solidFill>
          </p:spPr>
          <p:txBody>
            <a:bodyPr wrap="square" lIns="0" tIns="0" rIns="0" bIns="0" rtlCol="0"/>
            <a:lstStyle/>
            <a:p>
              <a:endParaRPr/>
            </a:p>
          </p:txBody>
        </p:sp>
        <p:sp>
          <p:nvSpPr>
            <p:cNvPr id="69" name="object 69"/>
            <p:cNvSpPr/>
            <p:nvPr/>
          </p:nvSpPr>
          <p:spPr>
            <a:xfrm>
              <a:off x="10575036" y="1383791"/>
              <a:ext cx="727075" cy="4998720"/>
            </a:xfrm>
            <a:custGeom>
              <a:avLst/>
              <a:gdLst/>
              <a:ahLst/>
              <a:cxnLst/>
              <a:rect l="l" t="t" r="r" b="b"/>
              <a:pathLst>
                <a:path w="727075" h="4998720">
                  <a:moveTo>
                    <a:pt x="726948" y="0"/>
                  </a:moveTo>
                  <a:lnTo>
                    <a:pt x="0" y="0"/>
                  </a:lnTo>
                  <a:lnTo>
                    <a:pt x="0" y="4998720"/>
                  </a:lnTo>
                  <a:lnTo>
                    <a:pt x="726948" y="4998720"/>
                  </a:lnTo>
                  <a:lnTo>
                    <a:pt x="726948" y="0"/>
                  </a:lnTo>
                  <a:close/>
                </a:path>
              </a:pathLst>
            </a:custGeom>
            <a:solidFill>
              <a:srgbClr val="4471C4"/>
            </a:solidFill>
          </p:spPr>
          <p:txBody>
            <a:bodyPr wrap="square" lIns="0" tIns="0" rIns="0" bIns="0" rtlCol="0"/>
            <a:lstStyle/>
            <a:p>
              <a:endParaRPr/>
            </a:p>
          </p:txBody>
        </p:sp>
        <p:sp>
          <p:nvSpPr>
            <p:cNvPr id="70" name="object 70"/>
            <p:cNvSpPr/>
            <p:nvPr/>
          </p:nvSpPr>
          <p:spPr>
            <a:xfrm>
              <a:off x="10575036" y="1383791"/>
              <a:ext cx="727075" cy="4998720"/>
            </a:xfrm>
            <a:custGeom>
              <a:avLst/>
              <a:gdLst/>
              <a:ahLst/>
              <a:cxnLst/>
              <a:rect l="l" t="t" r="r" b="b"/>
              <a:pathLst>
                <a:path w="727075" h="4998720">
                  <a:moveTo>
                    <a:pt x="0" y="4998720"/>
                  </a:moveTo>
                  <a:lnTo>
                    <a:pt x="726948" y="4998720"/>
                  </a:lnTo>
                  <a:lnTo>
                    <a:pt x="726948" y="0"/>
                  </a:lnTo>
                  <a:lnTo>
                    <a:pt x="0" y="0"/>
                  </a:lnTo>
                  <a:lnTo>
                    <a:pt x="0" y="4998720"/>
                  </a:lnTo>
                  <a:close/>
                </a:path>
              </a:pathLst>
            </a:custGeom>
            <a:ln w="12700">
              <a:solidFill>
                <a:srgbClr val="2E528F"/>
              </a:solidFill>
            </a:ln>
          </p:spPr>
          <p:txBody>
            <a:bodyPr wrap="square" lIns="0" tIns="0" rIns="0" bIns="0" rtlCol="0"/>
            <a:lstStyle/>
            <a:p>
              <a:endParaRPr/>
            </a:p>
          </p:txBody>
        </p:sp>
        <p:sp>
          <p:nvSpPr>
            <p:cNvPr id="71" name="object 71"/>
            <p:cNvSpPr/>
            <p:nvPr/>
          </p:nvSpPr>
          <p:spPr>
            <a:xfrm>
              <a:off x="10575798" y="3345941"/>
              <a:ext cx="727075" cy="1138555"/>
            </a:xfrm>
            <a:custGeom>
              <a:avLst/>
              <a:gdLst/>
              <a:ahLst/>
              <a:cxnLst/>
              <a:rect l="l" t="t" r="r" b="b"/>
              <a:pathLst>
                <a:path w="727075" h="1138554">
                  <a:moveTo>
                    <a:pt x="0" y="1138428"/>
                  </a:moveTo>
                  <a:lnTo>
                    <a:pt x="726948" y="1138428"/>
                  </a:lnTo>
                  <a:lnTo>
                    <a:pt x="726948" y="0"/>
                  </a:lnTo>
                  <a:lnTo>
                    <a:pt x="0" y="0"/>
                  </a:lnTo>
                  <a:lnTo>
                    <a:pt x="0" y="1138428"/>
                  </a:lnTo>
                  <a:close/>
                </a:path>
              </a:pathLst>
            </a:custGeom>
            <a:ln w="38100">
              <a:solidFill>
                <a:srgbClr val="2E528F"/>
              </a:solidFill>
            </a:ln>
          </p:spPr>
          <p:txBody>
            <a:bodyPr wrap="square" lIns="0" tIns="0" rIns="0" bIns="0" rtlCol="0"/>
            <a:lstStyle/>
            <a:p>
              <a:endParaRPr/>
            </a:p>
          </p:txBody>
        </p:sp>
        <p:sp>
          <p:nvSpPr>
            <p:cNvPr id="72" name="object 72"/>
            <p:cNvSpPr/>
            <p:nvPr/>
          </p:nvSpPr>
          <p:spPr>
            <a:xfrm>
              <a:off x="2104644" y="4695444"/>
              <a:ext cx="4645660" cy="486409"/>
            </a:xfrm>
            <a:custGeom>
              <a:avLst/>
              <a:gdLst/>
              <a:ahLst/>
              <a:cxnLst/>
              <a:rect l="l" t="t" r="r" b="b"/>
              <a:pathLst>
                <a:path w="4645659" h="486410">
                  <a:moveTo>
                    <a:pt x="3176016" y="467867"/>
                  </a:moveTo>
                  <a:lnTo>
                    <a:pt x="4645152" y="467867"/>
                  </a:lnTo>
                  <a:lnTo>
                    <a:pt x="4645152" y="0"/>
                  </a:lnTo>
                  <a:lnTo>
                    <a:pt x="3176016" y="0"/>
                  </a:lnTo>
                  <a:lnTo>
                    <a:pt x="3176016" y="467867"/>
                  </a:lnTo>
                  <a:close/>
                </a:path>
                <a:path w="4645659" h="486410">
                  <a:moveTo>
                    <a:pt x="1600200" y="486155"/>
                  </a:moveTo>
                  <a:lnTo>
                    <a:pt x="3069336" y="486155"/>
                  </a:lnTo>
                  <a:lnTo>
                    <a:pt x="3069336" y="18287"/>
                  </a:lnTo>
                  <a:lnTo>
                    <a:pt x="1600200" y="18287"/>
                  </a:lnTo>
                  <a:lnTo>
                    <a:pt x="1600200" y="486155"/>
                  </a:lnTo>
                  <a:close/>
                </a:path>
                <a:path w="4645659" h="486410">
                  <a:moveTo>
                    <a:pt x="0" y="480059"/>
                  </a:moveTo>
                  <a:lnTo>
                    <a:pt x="1469135" y="480059"/>
                  </a:lnTo>
                  <a:lnTo>
                    <a:pt x="1469135" y="12191"/>
                  </a:lnTo>
                  <a:lnTo>
                    <a:pt x="0" y="12191"/>
                  </a:lnTo>
                  <a:lnTo>
                    <a:pt x="0" y="480059"/>
                  </a:lnTo>
                  <a:close/>
                </a:path>
              </a:pathLst>
            </a:custGeom>
            <a:ln w="76200">
              <a:solidFill>
                <a:srgbClr val="000000"/>
              </a:solidFill>
            </a:ln>
          </p:spPr>
          <p:txBody>
            <a:bodyPr wrap="square" lIns="0" tIns="0" rIns="0" bIns="0" rtlCol="0"/>
            <a:lstStyle/>
            <a:p>
              <a:endParaRPr/>
            </a:p>
          </p:txBody>
        </p:sp>
        <p:sp>
          <p:nvSpPr>
            <p:cNvPr id="73" name="object 73"/>
            <p:cNvSpPr/>
            <p:nvPr/>
          </p:nvSpPr>
          <p:spPr>
            <a:xfrm>
              <a:off x="2782824" y="3896867"/>
              <a:ext cx="7793355" cy="846455"/>
            </a:xfrm>
            <a:custGeom>
              <a:avLst/>
              <a:gdLst/>
              <a:ahLst/>
              <a:cxnLst/>
              <a:rect l="l" t="t" r="r" b="b"/>
              <a:pathLst>
                <a:path w="7793355" h="846454">
                  <a:moveTo>
                    <a:pt x="7793228" y="0"/>
                  </a:moveTo>
                  <a:lnTo>
                    <a:pt x="7793228" y="0"/>
                  </a:lnTo>
                  <a:lnTo>
                    <a:pt x="38100" y="0"/>
                  </a:lnTo>
                  <a:lnTo>
                    <a:pt x="38100" y="697357"/>
                  </a:lnTo>
                  <a:lnTo>
                    <a:pt x="0" y="697357"/>
                  </a:lnTo>
                  <a:lnTo>
                    <a:pt x="57150" y="811657"/>
                  </a:lnTo>
                  <a:lnTo>
                    <a:pt x="104775" y="716407"/>
                  </a:lnTo>
                  <a:lnTo>
                    <a:pt x="114300" y="697357"/>
                  </a:lnTo>
                  <a:lnTo>
                    <a:pt x="76200" y="697357"/>
                  </a:lnTo>
                  <a:lnTo>
                    <a:pt x="76200" y="38100"/>
                  </a:lnTo>
                  <a:lnTo>
                    <a:pt x="1652016" y="38100"/>
                  </a:lnTo>
                  <a:lnTo>
                    <a:pt x="1652016" y="732155"/>
                  </a:lnTo>
                  <a:lnTo>
                    <a:pt x="1613916" y="732155"/>
                  </a:lnTo>
                  <a:lnTo>
                    <a:pt x="1671066" y="846455"/>
                  </a:lnTo>
                  <a:lnTo>
                    <a:pt x="1718691" y="751205"/>
                  </a:lnTo>
                  <a:lnTo>
                    <a:pt x="1728216" y="732155"/>
                  </a:lnTo>
                  <a:lnTo>
                    <a:pt x="1690116" y="732155"/>
                  </a:lnTo>
                  <a:lnTo>
                    <a:pt x="1690116" y="38100"/>
                  </a:lnTo>
                  <a:lnTo>
                    <a:pt x="2415159" y="38100"/>
                  </a:lnTo>
                  <a:lnTo>
                    <a:pt x="2415159" y="407670"/>
                  </a:lnTo>
                  <a:lnTo>
                    <a:pt x="1991868" y="407670"/>
                  </a:lnTo>
                  <a:lnTo>
                    <a:pt x="2838450" y="777240"/>
                  </a:lnTo>
                  <a:lnTo>
                    <a:pt x="3214116" y="613257"/>
                  </a:lnTo>
                  <a:lnTo>
                    <a:pt x="3214116" y="685927"/>
                  </a:lnTo>
                  <a:lnTo>
                    <a:pt x="3176016" y="685927"/>
                  </a:lnTo>
                  <a:lnTo>
                    <a:pt x="3233166" y="800227"/>
                  </a:lnTo>
                  <a:lnTo>
                    <a:pt x="3280791" y="704977"/>
                  </a:lnTo>
                  <a:lnTo>
                    <a:pt x="3290316" y="685927"/>
                  </a:lnTo>
                  <a:lnTo>
                    <a:pt x="3252216" y="685927"/>
                  </a:lnTo>
                  <a:lnTo>
                    <a:pt x="3252216" y="596620"/>
                  </a:lnTo>
                  <a:lnTo>
                    <a:pt x="3685032" y="407670"/>
                  </a:lnTo>
                  <a:lnTo>
                    <a:pt x="3261741" y="407670"/>
                  </a:lnTo>
                  <a:lnTo>
                    <a:pt x="3261741" y="38100"/>
                  </a:lnTo>
                  <a:lnTo>
                    <a:pt x="4783836" y="38100"/>
                  </a:lnTo>
                  <a:lnTo>
                    <a:pt x="4783836" y="665988"/>
                  </a:lnTo>
                  <a:lnTo>
                    <a:pt x="4745736" y="665988"/>
                  </a:lnTo>
                  <a:lnTo>
                    <a:pt x="4802886" y="780288"/>
                  </a:lnTo>
                  <a:lnTo>
                    <a:pt x="4850511" y="685038"/>
                  </a:lnTo>
                  <a:lnTo>
                    <a:pt x="4860036" y="665988"/>
                  </a:lnTo>
                  <a:lnTo>
                    <a:pt x="4821936" y="665988"/>
                  </a:lnTo>
                  <a:lnTo>
                    <a:pt x="4821936" y="38100"/>
                  </a:lnTo>
                  <a:lnTo>
                    <a:pt x="7792847" y="38100"/>
                  </a:lnTo>
                  <a:lnTo>
                    <a:pt x="7792974" y="38100"/>
                  </a:lnTo>
                  <a:lnTo>
                    <a:pt x="7793228" y="38100"/>
                  </a:lnTo>
                  <a:lnTo>
                    <a:pt x="7793228" y="19050"/>
                  </a:lnTo>
                  <a:lnTo>
                    <a:pt x="7793228" y="0"/>
                  </a:lnTo>
                  <a:close/>
                </a:path>
              </a:pathLst>
            </a:custGeom>
            <a:solidFill>
              <a:srgbClr val="000000"/>
            </a:solidFill>
          </p:spPr>
          <p:txBody>
            <a:bodyPr wrap="square" lIns="0" tIns="0" rIns="0" bIns="0" rtlCol="0"/>
            <a:lstStyle/>
            <a:p>
              <a:endParaRPr/>
            </a:p>
          </p:txBody>
        </p:sp>
        <p:sp>
          <p:nvSpPr>
            <p:cNvPr id="74" name="object 74"/>
            <p:cNvSpPr/>
            <p:nvPr/>
          </p:nvSpPr>
          <p:spPr>
            <a:xfrm>
              <a:off x="4774692" y="3934968"/>
              <a:ext cx="1693545" cy="739140"/>
            </a:xfrm>
            <a:custGeom>
              <a:avLst/>
              <a:gdLst/>
              <a:ahLst/>
              <a:cxnLst/>
              <a:rect l="l" t="t" r="r" b="b"/>
              <a:pathLst>
                <a:path w="1693545" h="739139">
                  <a:moveTo>
                    <a:pt x="0" y="369569"/>
                  </a:moveTo>
                  <a:lnTo>
                    <a:pt x="423291" y="369569"/>
                  </a:lnTo>
                  <a:lnTo>
                    <a:pt x="423291" y="0"/>
                  </a:lnTo>
                  <a:lnTo>
                    <a:pt x="1269873" y="0"/>
                  </a:lnTo>
                  <a:lnTo>
                    <a:pt x="1269873" y="369569"/>
                  </a:lnTo>
                  <a:lnTo>
                    <a:pt x="1693164" y="369569"/>
                  </a:lnTo>
                  <a:lnTo>
                    <a:pt x="846582" y="739139"/>
                  </a:lnTo>
                  <a:lnTo>
                    <a:pt x="0" y="369569"/>
                  </a:lnTo>
                  <a:close/>
                </a:path>
              </a:pathLst>
            </a:custGeom>
            <a:ln w="12700">
              <a:solidFill>
                <a:srgbClr val="000000"/>
              </a:solidFill>
            </a:ln>
          </p:spPr>
          <p:txBody>
            <a:bodyPr wrap="square" lIns="0" tIns="0" rIns="0" bIns="0" rtlCol="0"/>
            <a:lstStyle/>
            <a:p>
              <a:endParaRPr/>
            </a:p>
          </p:txBody>
        </p:sp>
      </p:grpSp>
      <p:grpSp>
        <p:nvGrpSpPr>
          <p:cNvPr id="75" name="object 75"/>
          <p:cNvGrpSpPr/>
          <p:nvPr/>
        </p:nvGrpSpPr>
        <p:grpSpPr>
          <a:xfrm>
            <a:off x="-6350" y="2357373"/>
            <a:ext cx="1024890" cy="4133850"/>
            <a:chOff x="-6350" y="2357373"/>
            <a:chExt cx="1024890" cy="4133850"/>
          </a:xfrm>
        </p:grpSpPr>
        <p:sp>
          <p:nvSpPr>
            <p:cNvPr id="76" name="object 76"/>
            <p:cNvSpPr/>
            <p:nvPr/>
          </p:nvSpPr>
          <p:spPr>
            <a:xfrm>
              <a:off x="0" y="2363723"/>
              <a:ext cx="1012190" cy="4121150"/>
            </a:xfrm>
            <a:custGeom>
              <a:avLst/>
              <a:gdLst/>
              <a:ahLst/>
              <a:cxnLst/>
              <a:rect l="l" t="t" r="r" b="b"/>
              <a:pathLst>
                <a:path w="1012190" h="4121150">
                  <a:moveTo>
                    <a:pt x="1011935" y="0"/>
                  </a:moveTo>
                  <a:lnTo>
                    <a:pt x="0" y="0"/>
                  </a:lnTo>
                  <a:lnTo>
                    <a:pt x="0" y="4120896"/>
                  </a:lnTo>
                  <a:lnTo>
                    <a:pt x="1011935" y="4120896"/>
                  </a:lnTo>
                  <a:lnTo>
                    <a:pt x="1011935" y="0"/>
                  </a:lnTo>
                  <a:close/>
                </a:path>
              </a:pathLst>
            </a:custGeom>
            <a:solidFill>
              <a:srgbClr val="4471C4"/>
            </a:solidFill>
          </p:spPr>
          <p:txBody>
            <a:bodyPr wrap="square" lIns="0" tIns="0" rIns="0" bIns="0" rtlCol="0"/>
            <a:lstStyle/>
            <a:p>
              <a:endParaRPr/>
            </a:p>
          </p:txBody>
        </p:sp>
        <p:sp>
          <p:nvSpPr>
            <p:cNvPr id="77" name="object 77"/>
            <p:cNvSpPr/>
            <p:nvPr/>
          </p:nvSpPr>
          <p:spPr>
            <a:xfrm>
              <a:off x="0" y="2363723"/>
              <a:ext cx="1012190" cy="4121150"/>
            </a:xfrm>
            <a:custGeom>
              <a:avLst/>
              <a:gdLst/>
              <a:ahLst/>
              <a:cxnLst/>
              <a:rect l="l" t="t" r="r" b="b"/>
              <a:pathLst>
                <a:path w="1012190" h="4121150">
                  <a:moveTo>
                    <a:pt x="0" y="4120896"/>
                  </a:moveTo>
                  <a:lnTo>
                    <a:pt x="1011935" y="4120896"/>
                  </a:lnTo>
                  <a:lnTo>
                    <a:pt x="1011935" y="0"/>
                  </a:lnTo>
                  <a:lnTo>
                    <a:pt x="0" y="0"/>
                  </a:lnTo>
                </a:path>
              </a:pathLst>
            </a:custGeom>
            <a:ln w="12700">
              <a:solidFill>
                <a:srgbClr val="2E528F"/>
              </a:solidFill>
            </a:ln>
          </p:spPr>
          <p:txBody>
            <a:bodyPr wrap="square" lIns="0" tIns="0" rIns="0" bIns="0" rtlCol="0"/>
            <a:lstStyle/>
            <a:p>
              <a:endParaRPr/>
            </a:p>
          </p:txBody>
        </p:sp>
      </p:grpSp>
      <p:sp>
        <p:nvSpPr>
          <p:cNvPr id="78" name="object 78"/>
          <p:cNvSpPr txBox="1"/>
          <p:nvPr/>
        </p:nvSpPr>
        <p:spPr>
          <a:xfrm>
            <a:off x="0" y="4131945"/>
            <a:ext cx="1005840" cy="574040"/>
          </a:xfrm>
          <a:prstGeom prst="rect">
            <a:avLst/>
          </a:prstGeom>
        </p:spPr>
        <p:txBody>
          <a:bodyPr vert="horz" wrap="square" lIns="0" tIns="12700" rIns="0" bIns="0" rtlCol="0">
            <a:spAutoFit/>
          </a:bodyPr>
          <a:lstStyle/>
          <a:p>
            <a:pPr marL="43180" marR="121285" indent="-635">
              <a:lnSpc>
                <a:spcPct val="100000"/>
              </a:lnSpc>
              <a:spcBef>
                <a:spcPts val="100"/>
              </a:spcBef>
            </a:pPr>
            <a:r>
              <a:rPr sz="1800" b="1" spc="-20" dirty="0">
                <a:latin typeface="Calibri"/>
                <a:cs typeface="Calibri"/>
              </a:rPr>
              <a:t>ache </a:t>
            </a:r>
            <a:r>
              <a:rPr sz="1800" b="1" spc="-10" dirty="0">
                <a:latin typeface="Calibri"/>
                <a:cs typeface="Calibri"/>
              </a:rPr>
              <a:t>ontroller</a:t>
            </a:r>
            <a:endParaRPr sz="1800">
              <a:latin typeface="Calibri"/>
              <a:cs typeface="Calibri"/>
            </a:endParaRPr>
          </a:p>
        </p:txBody>
      </p:sp>
      <p:sp>
        <p:nvSpPr>
          <p:cNvPr id="79" name="object 79"/>
          <p:cNvSpPr txBox="1"/>
          <p:nvPr/>
        </p:nvSpPr>
        <p:spPr>
          <a:xfrm>
            <a:off x="-52601" y="1504569"/>
            <a:ext cx="453390" cy="239395"/>
          </a:xfrm>
          <a:prstGeom prst="rect">
            <a:avLst/>
          </a:prstGeom>
        </p:spPr>
        <p:txBody>
          <a:bodyPr vert="horz" wrap="square" lIns="0" tIns="13335" rIns="0" bIns="0" rtlCol="0">
            <a:spAutoFit/>
          </a:bodyPr>
          <a:lstStyle/>
          <a:p>
            <a:pPr marL="12700">
              <a:lnSpc>
                <a:spcPct val="100000"/>
              </a:lnSpc>
              <a:spcBef>
                <a:spcPts val="105"/>
              </a:spcBef>
            </a:pPr>
            <a:r>
              <a:rPr sz="1400" spc="-20" dirty="0">
                <a:latin typeface="Courier New"/>
                <a:cs typeface="Courier New"/>
              </a:rPr>
              <a:t>0011</a:t>
            </a:r>
            <a:endParaRPr sz="1400">
              <a:latin typeface="Courier New"/>
              <a:cs typeface="Courier New"/>
            </a:endParaRPr>
          </a:p>
        </p:txBody>
      </p:sp>
      <p:sp>
        <p:nvSpPr>
          <p:cNvPr id="80" name="object 80"/>
          <p:cNvSpPr/>
          <p:nvPr/>
        </p:nvSpPr>
        <p:spPr>
          <a:xfrm>
            <a:off x="0" y="1784476"/>
            <a:ext cx="417830" cy="6350"/>
          </a:xfrm>
          <a:custGeom>
            <a:avLst/>
            <a:gdLst/>
            <a:ahLst/>
            <a:cxnLst/>
            <a:rect l="l" t="t" r="r" b="b"/>
            <a:pathLst>
              <a:path w="417830" h="6350">
                <a:moveTo>
                  <a:pt x="417372" y="0"/>
                </a:moveTo>
                <a:lnTo>
                  <a:pt x="0" y="0"/>
                </a:lnTo>
                <a:lnTo>
                  <a:pt x="0" y="6350"/>
                </a:lnTo>
                <a:lnTo>
                  <a:pt x="417372" y="6350"/>
                </a:lnTo>
                <a:lnTo>
                  <a:pt x="417372" y="0"/>
                </a:lnTo>
                <a:close/>
              </a:path>
            </a:pathLst>
          </a:custGeom>
          <a:solidFill>
            <a:srgbClr val="4471C4"/>
          </a:solidFill>
        </p:spPr>
        <p:txBody>
          <a:bodyPr wrap="square" lIns="0" tIns="0" rIns="0" bIns="0" rtlCol="0"/>
          <a:lstStyle/>
          <a:p>
            <a:endParaRPr/>
          </a:p>
        </p:txBody>
      </p:sp>
      <p:sp>
        <p:nvSpPr>
          <p:cNvPr id="81" name="object 81"/>
          <p:cNvSpPr txBox="1"/>
          <p:nvPr/>
        </p:nvSpPr>
        <p:spPr>
          <a:xfrm>
            <a:off x="10414" y="1828876"/>
            <a:ext cx="294640" cy="454025"/>
          </a:xfrm>
          <a:prstGeom prst="rect">
            <a:avLst/>
          </a:prstGeom>
        </p:spPr>
        <p:txBody>
          <a:bodyPr vert="horz" wrap="square" lIns="0" tIns="13335" rIns="0" bIns="0" rtlCol="0">
            <a:spAutoFit/>
          </a:bodyPr>
          <a:lstStyle/>
          <a:p>
            <a:pPr marL="12700">
              <a:lnSpc>
                <a:spcPct val="100000"/>
              </a:lnSpc>
              <a:spcBef>
                <a:spcPts val="105"/>
              </a:spcBef>
            </a:pPr>
            <a:r>
              <a:rPr sz="1400" spc="-20" dirty="0">
                <a:latin typeface="Calibri"/>
                <a:cs typeface="Calibri"/>
              </a:rPr>
              <a:t>fset</a:t>
            </a:r>
            <a:endParaRPr sz="1400">
              <a:latin typeface="Calibri"/>
              <a:cs typeface="Calibri"/>
            </a:endParaRPr>
          </a:p>
          <a:p>
            <a:pPr marL="21590">
              <a:lnSpc>
                <a:spcPct val="100000"/>
              </a:lnSpc>
              <a:spcBef>
                <a:spcPts val="5"/>
              </a:spcBef>
            </a:pPr>
            <a:r>
              <a:rPr sz="1400" dirty="0">
                <a:latin typeface="Calibri"/>
                <a:cs typeface="Calibri"/>
              </a:rPr>
              <a:t>9</a:t>
            </a:r>
            <a:endParaRPr sz="1400">
              <a:latin typeface="Calibri"/>
              <a:cs typeface="Calibri"/>
            </a:endParaRPr>
          </a:p>
        </p:txBody>
      </p:sp>
      <p:sp>
        <p:nvSpPr>
          <p:cNvPr id="82" name="object 82"/>
          <p:cNvSpPr/>
          <p:nvPr/>
        </p:nvSpPr>
        <p:spPr>
          <a:xfrm>
            <a:off x="0" y="1785873"/>
            <a:ext cx="455930" cy="577850"/>
          </a:xfrm>
          <a:custGeom>
            <a:avLst/>
            <a:gdLst/>
            <a:ahLst/>
            <a:cxnLst/>
            <a:rect l="l" t="t" r="r" b="b"/>
            <a:pathLst>
              <a:path w="455930" h="577850">
                <a:moveTo>
                  <a:pt x="411200" y="501650"/>
                </a:moveTo>
                <a:lnTo>
                  <a:pt x="379450" y="501650"/>
                </a:lnTo>
                <a:lnTo>
                  <a:pt x="417550" y="577850"/>
                </a:lnTo>
                <a:lnTo>
                  <a:pt x="449300" y="514350"/>
                </a:lnTo>
                <a:lnTo>
                  <a:pt x="411200" y="514350"/>
                </a:lnTo>
                <a:lnTo>
                  <a:pt x="411200" y="501650"/>
                </a:lnTo>
                <a:close/>
              </a:path>
              <a:path w="455930" h="577850">
                <a:moveTo>
                  <a:pt x="411200" y="6350"/>
                </a:moveTo>
                <a:lnTo>
                  <a:pt x="411200" y="514350"/>
                </a:lnTo>
                <a:lnTo>
                  <a:pt x="423900" y="514350"/>
                </a:lnTo>
                <a:lnTo>
                  <a:pt x="423900" y="12700"/>
                </a:lnTo>
                <a:lnTo>
                  <a:pt x="417550" y="12700"/>
                </a:lnTo>
                <a:lnTo>
                  <a:pt x="411200" y="6350"/>
                </a:lnTo>
                <a:close/>
              </a:path>
              <a:path w="455930" h="577850">
                <a:moveTo>
                  <a:pt x="455650" y="501650"/>
                </a:moveTo>
                <a:lnTo>
                  <a:pt x="423900" y="501650"/>
                </a:lnTo>
                <a:lnTo>
                  <a:pt x="423900" y="514350"/>
                </a:lnTo>
                <a:lnTo>
                  <a:pt x="449300" y="514350"/>
                </a:lnTo>
                <a:lnTo>
                  <a:pt x="455650" y="501650"/>
                </a:lnTo>
                <a:close/>
              </a:path>
              <a:path w="455930" h="577850">
                <a:moveTo>
                  <a:pt x="423900" y="0"/>
                </a:moveTo>
                <a:lnTo>
                  <a:pt x="0" y="0"/>
                </a:lnTo>
                <a:lnTo>
                  <a:pt x="0" y="12700"/>
                </a:lnTo>
                <a:lnTo>
                  <a:pt x="411200" y="12700"/>
                </a:lnTo>
                <a:lnTo>
                  <a:pt x="411200" y="6350"/>
                </a:lnTo>
                <a:lnTo>
                  <a:pt x="423900" y="6350"/>
                </a:lnTo>
                <a:lnTo>
                  <a:pt x="423900" y="0"/>
                </a:lnTo>
                <a:close/>
              </a:path>
              <a:path w="455930" h="577850">
                <a:moveTo>
                  <a:pt x="423900" y="6350"/>
                </a:moveTo>
                <a:lnTo>
                  <a:pt x="411200" y="6350"/>
                </a:lnTo>
                <a:lnTo>
                  <a:pt x="417550" y="12700"/>
                </a:lnTo>
                <a:lnTo>
                  <a:pt x="423900" y="12700"/>
                </a:lnTo>
                <a:lnTo>
                  <a:pt x="423900" y="6350"/>
                </a:lnTo>
                <a:close/>
              </a:path>
            </a:pathLst>
          </a:custGeom>
          <a:solidFill>
            <a:srgbClr val="4471C4"/>
          </a:solidFill>
        </p:spPr>
        <p:txBody>
          <a:bodyPr wrap="square" lIns="0" tIns="0" rIns="0" bIns="0" rtlCol="0"/>
          <a:lstStyle/>
          <a:p>
            <a:endParaRPr/>
          </a:p>
        </p:txBody>
      </p:sp>
      <p:sp>
        <p:nvSpPr>
          <p:cNvPr id="83" name="object 83"/>
          <p:cNvSpPr txBox="1"/>
          <p:nvPr/>
        </p:nvSpPr>
        <p:spPr>
          <a:xfrm>
            <a:off x="9854310" y="5227849"/>
            <a:ext cx="607695" cy="1155065"/>
          </a:xfrm>
          <a:prstGeom prst="rect">
            <a:avLst/>
          </a:prstGeom>
        </p:spPr>
        <p:txBody>
          <a:bodyPr vert="horz" wrap="square" lIns="0" tIns="118110" rIns="0" bIns="0" rtlCol="0">
            <a:spAutoFit/>
          </a:bodyPr>
          <a:lstStyle/>
          <a:p>
            <a:pPr marL="12700">
              <a:lnSpc>
                <a:spcPct val="100000"/>
              </a:lnSpc>
              <a:spcBef>
                <a:spcPts val="930"/>
              </a:spcBef>
            </a:pPr>
            <a:r>
              <a:rPr sz="1800" dirty="0">
                <a:latin typeface="Calibri"/>
                <a:cs typeface="Calibri"/>
              </a:rPr>
              <a:t>Byte</a:t>
            </a:r>
            <a:r>
              <a:rPr sz="1800" spc="-45" dirty="0">
                <a:latin typeface="Calibri"/>
                <a:cs typeface="Calibri"/>
              </a:rPr>
              <a:t> </a:t>
            </a:r>
            <a:r>
              <a:rPr sz="1800" spc="-50" dirty="0">
                <a:latin typeface="Calibri"/>
                <a:cs typeface="Calibri"/>
              </a:rPr>
              <a:t>2</a:t>
            </a:r>
            <a:endParaRPr sz="1800">
              <a:latin typeface="Calibri"/>
              <a:cs typeface="Calibri"/>
            </a:endParaRPr>
          </a:p>
          <a:p>
            <a:pPr marL="12700">
              <a:lnSpc>
                <a:spcPct val="100000"/>
              </a:lnSpc>
              <a:spcBef>
                <a:spcPts val="835"/>
              </a:spcBef>
            </a:pPr>
            <a:r>
              <a:rPr sz="1800" dirty="0">
                <a:latin typeface="Calibri"/>
                <a:cs typeface="Calibri"/>
              </a:rPr>
              <a:t>Byte</a:t>
            </a:r>
            <a:r>
              <a:rPr sz="1800" spc="-40" dirty="0">
                <a:latin typeface="Calibri"/>
                <a:cs typeface="Calibri"/>
              </a:rPr>
              <a:t> </a:t>
            </a:r>
            <a:r>
              <a:rPr sz="1800" spc="-50" dirty="0">
                <a:latin typeface="Calibri"/>
                <a:cs typeface="Calibri"/>
              </a:rPr>
              <a:t>1</a:t>
            </a:r>
            <a:endParaRPr sz="1800">
              <a:latin typeface="Calibri"/>
              <a:cs typeface="Calibri"/>
            </a:endParaRPr>
          </a:p>
          <a:p>
            <a:pPr marL="12700">
              <a:lnSpc>
                <a:spcPct val="100000"/>
              </a:lnSpc>
              <a:spcBef>
                <a:spcPts val="745"/>
              </a:spcBef>
            </a:pPr>
            <a:r>
              <a:rPr sz="1800" dirty="0">
                <a:latin typeface="Calibri"/>
                <a:cs typeface="Calibri"/>
              </a:rPr>
              <a:t>Byte</a:t>
            </a:r>
            <a:r>
              <a:rPr sz="1800" spc="-40" dirty="0">
                <a:latin typeface="Calibri"/>
                <a:cs typeface="Calibri"/>
              </a:rPr>
              <a:t> </a:t>
            </a:r>
            <a:r>
              <a:rPr sz="1800" spc="-50" dirty="0">
                <a:latin typeface="Calibri"/>
                <a:cs typeface="Calibri"/>
              </a:rPr>
              <a:t>0</a:t>
            </a:r>
            <a:endParaRPr sz="1800">
              <a:latin typeface="Calibri"/>
              <a:cs typeface="Calibri"/>
            </a:endParaRPr>
          </a:p>
        </p:txBody>
      </p:sp>
      <p:sp>
        <p:nvSpPr>
          <p:cNvPr id="84" name="object 84"/>
          <p:cNvSpPr txBox="1"/>
          <p:nvPr/>
        </p:nvSpPr>
        <p:spPr>
          <a:xfrm>
            <a:off x="9981183" y="2778405"/>
            <a:ext cx="254000" cy="302260"/>
          </a:xfrm>
          <a:prstGeom prst="rect">
            <a:avLst/>
          </a:prstGeom>
        </p:spPr>
        <p:txBody>
          <a:bodyPr vert="vert270" wrap="square" lIns="0" tIns="0" rIns="0" bIns="0" rtlCol="0">
            <a:spAutoFit/>
          </a:bodyPr>
          <a:lstStyle/>
          <a:p>
            <a:pPr marL="12700">
              <a:lnSpc>
                <a:spcPts val="1810"/>
              </a:lnSpc>
            </a:pPr>
            <a:r>
              <a:rPr sz="1800" dirty="0">
                <a:latin typeface="Calibri"/>
                <a:cs typeface="Calibri"/>
              </a:rPr>
              <a:t>.</a:t>
            </a:r>
            <a:r>
              <a:rPr sz="1800" spc="-5" dirty="0">
                <a:latin typeface="Calibri"/>
                <a:cs typeface="Calibri"/>
              </a:rPr>
              <a:t> </a:t>
            </a:r>
            <a:r>
              <a:rPr sz="1800" dirty="0">
                <a:latin typeface="Calibri"/>
                <a:cs typeface="Calibri"/>
              </a:rPr>
              <a:t>. </a:t>
            </a:r>
            <a:r>
              <a:rPr sz="1800" spc="-50" dirty="0">
                <a:latin typeface="Calibri"/>
                <a:cs typeface="Calibri"/>
              </a:rPr>
              <a:t>.</a:t>
            </a:r>
            <a:endParaRPr sz="1800">
              <a:latin typeface="Calibri"/>
              <a:cs typeface="Calibri"/>
            </a:endParaRPr>
          </a:p>
        </p:txBody>
      </p:sp>
      <p:sp>
        <p:nvSpPr>
          <p:cNvPr id="85" name="object 85"/>
          <p:cNvSpPr txBox="1"/>
          <p:nvPr/>
        </p:nvSpPr>
        <p:spPr>
          <a:xfrm>
            <a:off x="9785984" y="1337817"/>
            <a:ext cx="68834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Byte</a:t>
            </a:r>
            <a:r>
              <a:rPr sz="1800" spc="-35" dirty="0">
                <a:latin typeface="Calibri"/>
                <a:cs typeface="Calibri"/>
              </a:rPr>
              <a:t> </a:t>
            </a:r>
            <a:r>
              <a:rPr sz="1800" spc="-50" dirty="0">
                <a:latin typeface="Calibri"/>
                <a:cs typeface="Calibri"/>
              </a:rPr>
              <a:t>M</a:t>
            </a:r>
            <a:endParaRPr sz="1800">
              <a:latin typeface="Calibri"/>
              <a:cs typeface="Calibri"/>
            </a:endParaRPr>
          </a:p>
        </p:txBody>
      </p:sp>
      <p:sp>
        <p:nvSpPr>
          <p:cNvPr id="86" name="object 86"/>
          <p:cNvSpPr txBox="1"/>
          <p:nvPr/>
        </p:nvSpPr>
        <p:spPr>
          <a:xfrm>
            <a:off x="9981183" y="4828819"/>
            <a:ext cx="254000" cy="302260"/>
          </a:xfrm>
          <a:prstGeom prst="rect">
            <a:avLst/>
          </a:prstGeom>
        </p:spPr>
        <p:txBody>
          <a:bodyPr vert="vert270" wrap="square" lIns="0" tIns="0" rIns="0" bIns="0" rtlCol="0">
            <a:spAutoFit/>
          </a:bodyPr>
          <a:lstStyle/>
          <a:p>
            <a:pPr marL="12700">
              <a:lnSpc>
                <a:spcPts val="1810"/>
              </a:lnSpc>
            </a:pPr>
            <a:r>
              <a:rPr sz="1800" dirty="0">
                <a:latin typeface="Calibri"/>
                <a:cs typeface="Calibri"/>
              </a:rPr>
              <a:t>.</a:t>
            </a:r>
            <a:r>
              <a:rPr sz="1800" spc="-5" dirty="0">
                <a:latin typeface="Calibri"/>
                <a:cs typeface="Calibri"/>
              </a:rPr>
              <a:t> </a:t>
            </a:r>
            <a:r>
              <a:rPr sz="1800" dirty="0">
                <a:latin typeface="Calibri"/>
                <a:cs typeface="Calibri"/>
              </a:rPr>
              <a:t>. </a:t>
            </a:r>
            <a:r>
              <a:rPr sz="1800" spc="-50" dirty="0">
                <a:latin typeface="Calibri"/>
                <a:cs typeface="Calibri"/>
              </a:rPr>
              <a:t>.</a:t>
            </a:r>
            <a:endParaRPr sz="1800">
              <a:latin typeface="Calibri"/>
              <a:cs typeface="Calibri"/>
            </a:endParaRPr>
          </a:p>
        </p:txBody>
      </p:sp>
      <p:sp>
        <p:nvSpPr>
          <p:cNvPr id="87" name="object 87"/>
          <p:cNvSpPr txBox="1"/>
          <p:nvPr/>
        </p:nvSpPr>
        <p:spPr>
          <a:xfrm>
            <a:off x="11356213" y="3311161"/>
            <a:ext cx="528320" cy="1284605"/>
          </a:xfrm>
          <a:prstGeom prst="rect">
            <a:avLst/>
          </a:prstGeom>
        </p:spPr>
        <p:txBody>
          <a:bodyPr vert="vert270" wrap="square" lIns="0" tIns="0" rIns="0" bIns="0" rtlCol="0">
            <a:spAutoFit/>
          </a:bodyPr>
          <a:lstStyle/>
          <a:p>
            <a:pPr marL="12700">
              <a:lnSpc>
                <a:spcPts val="1810"/>
              </a:lnSpc>
            </a:pPr>
            <a:r>
              <a:rPr sz="1800" dirty="0">
                <a:latin typeface="Calibri"/>
                <a:cs typeface="Calibri"/>
              </a:rPr>
              <a:t>32</a:t>
            </a:r>
            <a:r>
              <a:rPr sz="1800" spc="-20" dirty="0">
                <a:latin typeface="Calibri"/>
                <a:cs typeface="Calibri"/>
              </a:rPr>
              <a:t> </a:t>
            </a:r>
            <a:r>
              <a:rPr sz="1800" dirty="0">
                <a:latin typeface="Calibri"/>
                <a:cs typeface="Calibri"/>
              </a:rPr>
              <a:t>Byte</a:t>
            </a:r>
            <a:r>
              <a:rPr sz="1800" spc="-20" dirty="0">
                <a:latin typeface="Calibri"/>
                <a:cs typeface="Calibri"/>
              </a:rPr>
              <a:t> Block</a:t>
            </a:r>
            <a:endParaRPr sz="1800">
              <a:latin typeface="Calibri"/>
              <a:cs typeface="Calibri"/>
            </a:endParaRPr>
          </a:p>
          <a:p>
            <a:pPr marL="12700">
              <a:lnSpc>
                <a:spcPct val="100000"/>
              </a:lnSpc>
            </a:pPr>
            <a:r>
              <a:rPr sz="1800" dirty="0">
                <a:latin typeface="Calibri"/>
                <a:cs typeface="Calibri"/>
              </a:rPr>
              <a:t>@</a:t>
            </a:r>
            <a:r>
              <a:rPr sz="1800" spc="10" dirty="0">
                <a:latin typeface="Calibri"/>
                <a:cs typeface="Calibri"/>
              </a:rPr>
              <a:t> </a:t>
            </a:r>
            <a:r>
              <a:rPr sz="1800" spc="-10" dirty="0">
                <a:latin typeface="Calibri"/>
                <a:cs typeface="Calibri"/>
              </a:rPr>
              <a:t>0x7fff0000</a:t>
            </a:r>
            <a:endParaRPr sz="1800">
              <a:latin typeface="Calibri"/>
              <a:cs typeface="Calibri"/>
            </a:endParaRPr>
          </a:p>
        </p:txBody>
      </p:sp>
      <p:sp>
        <p:nvSpPr>
          <p:cNvPr id="88" name="object 88"/>
          <p:cNvSpPr txBox="1"/>
          <p:nvPr/>
        </p:nvSpPr>
        <p:spPr>
          <a:xfrm>
            <a:off x="5391658" y="3911600"/>
            <a:ext cx="46164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Calibri"/>
                <a:cs typeface="Calibri"/>
              </a:rPr>
              <a:t>Evict</a:t>
            </a:r>
            <a:endParaRPr sz="1800">
              <a:latin typeface="Calibri"/>
              <a:cs typeface="Calibri"/>
            </a:endParaRPr>
          </a:p>
        </p:txBody>
      </p:sp>
      <p:sp>
        <p:nvSpPr>
          <p:cNvPr id="89" name="object 89"/>
          <p:cNvSpPr txBox="1"/>
          <p:nvPr/>
        </p:nvSpPr>
        <p:spPr>
          <a:xfrm>
            <a:off x="5257291" y="4185920"/>
            <a:ext cx="1578610" cy="299720"/>
          </a:xfrm>
          <a:prstGeom prst="rect">
            <a:avLst/>
          </a:prstGeom>
        </p:spPr>
        <p:txBody>
          <a:bodyPr vert="horz" wrap="square" lIns="0" tIns="12700" rIns="0" bIns="0" rtlCol="0">
            <a:spAutoFit/>
          </a:bodyPr>
          <a:lstStyle/>
          <a:p>
            <a:pPr marL="146685">
              <a:lnSpc>
                <a:spcPct val="100000"/>
              </a:lnSpc>
              <a:spcBef>
                <a:spcPts val="100"/>
              </a:spcBef>
            </a:pPr>
            <a:r>
              <a:rPr sz="1800" spc="-20" dirty="0">
                <a:solidFill>
                  <a:srgbClr val="FFFFFF"/>
                </a:solidFill>
                <a:latin typeface="Calibri"/>
                <a:cs typeface="Calibri"/>
              </a:rPr>
              <a:t>Next</a:t>
            </a:r>
            <a:endParaRPr sz="1800">
              <a:latin typeface="Calibri"/>
              <a:cs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754380">
              <a:lnSpc>
                <a:spcPct val="100000"/>
              </a:lnSpc>
              <a:spcBef>
                <a:spcPts val="105"/>
              </a:spcBef>
            </a:pPr>
            <a:r>
              <a:rPr dirty="0"/>
              <a:t>What</a:t>
            </a:r>
            <a:r>
              <a:rPr spc="-30" dirty="0"/>
              <a:t> </a:t>
            </a:r>
            <a:r>
              <a:rPr dirty="0"/>
              <a:t>to</a:t>
            </a:r>
            <a:r>
              <a:rPr spc="-25" dirty="0"/>
              <a:t> </a:t>
            </a:r>
            <a:r>
              <a:rPr dirty="0"/>
              <a:t>think</a:t>
            </a:r>
            <a:r>
              <a:rPr spc="-20" dirty="0"/>
              <a:t> </a:t>
            </a:r>
            <a:r>
              <a:rPr dirty="0"/>
              <a:t>about</a:t>
            </a:r>
            <a:r>
              <a:rPr spc="-15" dirty="0"/>
              <a:t> </a:t>
            </a:r>
            <a:r>
              <a:rPr spc="-10" dirty="0"/>
              <a:t>next?</a:t>
            </a:r>
          </a:p>
        </p:txBody>
      </p:sp>
      <p:sp>
        <p:nvSpPr>
          <p:cNvPr id="3" name="object 3"/>
          <p:cNvSpPr txBox="1">
            <a:spLocks noGrp="1"/>
          </p:cNvSpPr>
          <p:nvPr>
            <p:ph type="body" idx="1"/>
          </p:nvPr>
        </p:nvSpPr>
        <p:spPr>
          <a:prstGeom prst="rect">
            <a:avLst/>
          </a:prstGeom>
        </p:spPr>
        <p:txBody>
          <a:bodyPr vert="horz" wrap="square" lIns="0" tIns="48895" rIns="0" bIns="0" rtlCol="0">
            <a:spAutoFit/>
          </a:bodyPr>
          <a:lstStyle/>
          <a:p>
            <a:pPr marL="240665" indent="-227965">
              <a:lnSpc>
                <a:spcPct val="100000"/>
              </a:lnSpc>
              <a:spcBef>
                <a:spcPts val="385"/>
              </a:spcBef>
              <a:buFont typeface="Arial"/>
              <a:buChar char="•"/>
              <a:tabLst>
                <a:tab pos="240665" algn="l"/>
              </a:tabLst>
            </a:pPr>
            <a:r>
              <a:rPr dirty="0"/>
              <a:t>Caches</a:t>
            </a:r>
            <a:r>
              <a:rPr spc="-60" dirty="0"/>
              <a:t> </a:t>
            </a:r>
            <a:r>
              <a:rPr dirty="0"/>
              <a:t>as</a:t>
            </a:r>
            <a:r>
              <a:rPr spc="-65" dirty="0"/>
              <a:t> </a:t>
            </a:r>
            <a:r>
              <a:rPr dirty="0"/>
              <a:t>a</a:t>
            </a:r>
            <a:r>
              <a:rPr spc="-60" dirty="0"/>
              <a:t> </a:t>
            </a:r>
            <a:r>
              <a:rPr spc="-20" dirty="0"/>
              <a:t>microarchitectural</a:t>
            </a:r>
            <a:r>
              <a:rPr spc="-60" dirty="0"/>
              <a:t> </a:t>
            </a:r>
            <a:r>
              <a:rPr spc="-10" dirty="0"/>
              <a:t>optimization</a:t>
            </a:r>
            <a:r>
              <a:rPr spc="-45" dirty="0"/>
              <a:t> </a:t>
            </a:r>
            <a:r>
              <a:rPr dirty="0"/>
              <a:t>(next</a:t>
            </a:r>
            <a:r>
              <a:rPr spc="-55" dirty="0"/>
              <a:t> </a:t>
            </a:r>
            <a:r>
              <a:rPr spc="-10" dirty="0"/>
              <a:t>time)</a:t>
            </a:r>
          </a:p>
          <a:p>
            <a:pPr marL="697865" lvl="1" indent="-227965">
              <a:lnSpc>
                <a:spcPct val="100000"/>
              </a:lnSpc>
              <a:spcBef>
                <a:spcPts val="245"/>
              </a:spcBef>
              <a:buFont typeface="Arial"/>
              <a:buChar char="•"/>
              <a:tabLst>
                <a:tab pos="697865" algn="l"/>
              </a:tabLst>
            </a:pPr>
            <a:r>
              <a:rPr sz="2400" dirty="0">
                <a:latin typeface="Calibri"/>
                <a:cs typeface="Calibri"/>
              </a:rPr>
              <a:t>Implementation</a:t>
            </a:r>
            <a:r>
              <a:rPr sz="2400" spc="-85" dirty="0">
                <a:latin typeface="Calibri"/>
                <a:cs typeface="Calibri"/>
              </a:rPr>
              <a:t> </a:t>
            </a:r>
            <a:r>
              <a:rPr sz="2400" dirty="0">
                <a:latin typeface="Calibri"/>
                <a:cs typeface="Calibri"/>
              </a:rPr>
              <a:t>of</a:t>
            </a:r>
            <a:r>
              <a:rPr sz="2400" spc="-45" dirty="0">
                <a:latin typeface="Calibri"/>
                <a:cs typeface="Calibri"/>
              </a:rPr>
              <a:t> </a:t>
            </a:r>
            <a:r>
              <a:rPr sz="2400" dirty="0">
                <a:latin typeface="Calibri"/>
                <a:cs typeface="Calibri"/>
              </a:rPr>
              <a:t>cache</a:t>
            </a:r>
            <a:r>
              <a:rPr sz="2400" spc="-40" dirty="0">
                <a:latin typeface="Calibri"/>
                <a:cs typeface="Calibri"/>
              </a:rPr>
              <a:t> </a:t>
            </a:r>
            <a:r>
              <a:rPr sz="2400" spc="-10" dirty="0">
                <a:latin typeface="Calibri"/>
                <a:cs typeface="Calibri"/>
              </a:rPr>
              <a:t>hierarchies</a:t>
            </a:r>
            <a:endParaRPr sz="2400">
              <a:latin typeface="Calibri"/>
              <a:cs typeface="Calibri"/>
            </a:endParaRPr>
          </a:p>
          <a:p>
            <a:pPr marL="697865" lvl="1" indent="-227965">
              <a:lnSpc>
                <a:spcPct val="100000"/>
              </a:lnSpc>
              <a:spcBef>
                <a:spcPts val="219"/>
              </a:spcBef>
              <a:buFont typeface="Arial"/>
              <a:buChar char="•"/>
              <a:tabLst>
                <a:tab pos="697865" algn="l"/>
              </a:tabLst>
            </a:pPr>
            <a:r>
              <a:rPr sz="2400" dirty="0">
                <a:latin typeface="Calibri"/>
                <a:cs typeface="Calibri"/>
              </a:rPr>
              <a:t>Cache</a:t>
            </a:r>
            <a:r>
              <a:rPr sz="2400" spc="-35" dirty="0">
                <a:latin typeface="Calibri"/>
                <a:cs typeface="Calibri"/>
              </a:rPr>
              <a:t> </a:t>
            </a:r>
            <a:r>
              <a:rPr sz="2400" dirty="0">
                <a:latin typeface="Calibri"/>
                <a:cs typeface="Calibri"/>
              </a:rPr>
              <a:t>design</a:t>
            </a:r>
            <a:r>
              <a:rPr sz="2400" spc="-15" dirty="0">
                <a:latin typeface="Calibri"/>
                <a:cs typeface="Calibri"/>
              </a:rPr>
              <a:t> </a:t>
            </a:r>
            <a:r>
              <a:rPr sz="2400" spc="-10" dirty="0">
                <a:latin typeface="Calibri"/>
                <a:cs typeface="Calibri"/>
              </a:rPr>
              <a:t>tradeoffs</a:t>
            </a:r>
            <a:endParaRPr sz="2400">
              <a:latin typeface="Calibri"/>
              <a:cs typeface="Calibri"/>
            </a:endParaRPr>
          </a:p>
          <a:p>
            <a:pPr marL="240665" indent="-227965">
              <a:lnSpc>
                <a:spcPct val="100000"/>
              </a:lnSpc>
              <a:spcBef>
                <a:spcPts val="630"/>
              </a:spcBef>
              <a:buFont typeface="Arial"/>
              <a:buChar char="•"/>
              <a:tabLst>
                <a:tab pos="240665" algn="l"/>
              </a:tabLst>
            </a:pPr>
            <a:r>
              <a:rPr spc="-10" dirty="0"/>
              <a:t>Performance</a:t>
            </a:r>
            <a:r>
              <a:rPr spc="-90" dirty="0"/>
              <a:t> </a:t>
            </a:r>
            <a:r>
              <a:rPr spc="-20" dirty="0"/>
              <a:t>Evaluation</a:t>
            </a:r>
            <a:r>
              <a:rPr spc="-110" dirty="0"/>
              <a:t> </a:t>
            </a:r>
            <a:r>
              <a:rPr dirty="0"/>
              <a:t>(next</a:t>
            </a:r>
            <a:r>
              <a:rPr spc="-140" dirty="0"/>
              <a:t> </a:t>
            </a:r>
            <a:r>
              <a:rPr dirty="0"/>
              <a:t>next</a:t>
            </a:r>
            <a:r>
              <a:rPr spc="-95" dirty="0"/>
              <a:t> </a:t>
            </a:r>
            <a:r>
              <a:rPr spc="-10" dirty="0"/>
              <a:t>time)</a:t>
            </a:r>
          </a:p>
          <a:p>
            <a:pPr marL="697865" lvl="1" indent="-227965">
              <a:lnSpc>
                <a:spcPct val="100000"/>
              </a:lnSpc>
              <a:spcBef>
                <a:spcPts val="245"/>
              </a:spcBef>
              <a:buFont typeface="Arial"/>
              <a:buChar char="•"/>
              <a:tabLst>
                <a:tab pos="697865" algn="l"/>
              </a:tabLst>
            </a:pPr>
            <a:r>
              <a:rPr sz="2400" dirty="0">
                <a:latin typeface="Calibri"/>
                <a:cs typeface="Calibri"/>
              </a:rPr>
              <a:t>Design</a:t>
            </a:r>
            <a:r>
              <a:rPr sz="2400" spc="-60" dirty="0">
                <a:latin typeface="Calibri"/>
                <a:cs typeface="Calibri"/>
              </a:rPr>
              <a:t> </a:t>
            </a:r>
            <a:r>
              <a:rPr sz="2400" dirty="0">
                <a:latin typeface="Calibri"/>
                <a:cs typeface="Calibri"/>
              </a:rPr>
              <a:t>spaces,</a:t>
            </a:r>
            <a:r>
              <a:rPr sz="2400" spc="-50" dirty="0">
                <a:latin typeface="Calibri"/>
                <a:cs typeface="Calibri"/>
              </a:rPr>
              <a:t> </a:t>
            </a:r>
            <a:r>
              <a:rPr sz="2400" dirty="0">
                <a:latin typeface="Calibri"/>
                <a:cs typeface="Calibri"/>
              </a:rPr>
              <a:t>Pareto</a:t>
            </a:r>
            <a:r>
              <a:rPr sz="2400" spc="-50" dirty="0">
                <a:latin typeface="Calibri"/>
                <a:cs typeface="Calibri"/>
              </a:rPr>
              <a:t> </a:t>
            </a:r>
            <a:r>
              <a:rPr sz="2400" dirty="0">
                <a:latin typeface="Calibri"/>
                <a:cs typeface="Calibri"/>
              </a:rPr>
              <a:t>Frontiers,</a:t>
            </a:r>
            <a:r>
              <a:rPr sz="2400" spc="-70" dirty="0">
                <a:latin typeface="Calibri"/>
                <a:cs typeface="Calibri"/>
              </a:rPr>
              <a:t> </a:t>
            </a:r>
            <a:r>
              <a:rPr sz="2400" dirty="0">
                <a:latin typeface="Calibri"/>
                <a:cs typeface="Calibri"/>
              </a:rPr>
              <a:t>and</a:t>
            </a:r>
            <a:r>
              <a:rPr sz="2400" spc="-45" dirty="0">
                <a:latin typeface="Calibri"/>
                <a:cs typeface="Calibri"/>
              </a:rPr>
              <a:t> </a:t>
            </a:r>
            <a:r>
              <a:rPr sz="2400" dirty="0">
                <a:latin typeface="Calibri"/>
                <a:cs typeface="Calibri"/>
              </a:rPr>
              <a:t>design</a:t>
            </a:r>
            <a:r>
              <a:rPr sz="2400" spc="-45" dirty="0">
                <a:latin typeface="Calibri"/>
                <a:cs typeface="Calibri"/>
              </a:rPr>
              <a:t> </a:t>
            </a:r>
            <a:r>
              <a:rPr sz="2400" dirty="0">
                <a:latin typeface="Calibri"/>
                <a:cs typeface="Calibri"/>
              </a:rPr>
              <a:t>space</a:t>
            </a:r>
            <a:r>
              <a:rPr sz="2400" spc="-50" dirty="0">
                <a:latin typeface="Calibri"/>
                <a:cs typeface="Calibri"/>
              </a:rPr>
              <a:t> </a:t>
            </a:r>
            <a:r>
              <a:rPr sz="2400" spc="-10" dirty="0">
                <a:latin typeface="Calibri"/>
                <a:cs typeface="Calibri"/>
              </a:rPr>
              <a:t>exploration</a:t>
            </a:r>
            <a:endParaRPr sz="2400">
              <a:latin typeface="Calibri"/>
              <a:cs typeface="Calibri"/>
            </a:endParaRPr>
          </a:p>
          <a:p>
            <a:pPr marL="240665" indent="-227965">
              <a:lnSpc>
                <a:spcPct val="100000"/>
              </a:lnSpc>
              <a:spcBef>
                <a:spcPts val="635"/>
              </a:spcBef>
              <a:buFont typeface="Arial"/>
              <a:buChar char="•"/>
              <a:tabLst>
                <a:tab pos="240665" algn="l"/>
              </a:tabLst>
            </a:pPr>
            <a:r>
              <a:rPr dirty="0"/>
              <a:t>Miscellaneous</a:t>
            </a:r>
            <a:r>
              <a:rPr spc="-50" dirty="0"/>
              <a:t> </a:t>
            </a:r>
            <a:r>
              <a:rPr spc="-20" dirty="0"/>
              <a:t>(micro)architectural</a:t>
            </a:r>
            <a:r>
              <a:rPr spc="-60" dirty="0"/>
              <a:t> </a:t>
            </a:r>
            <a:r>
              <a:rPr dirty="0"/>
              <a:t>tricks</a:t>
            </a:r>
            <a:r>
              <a:rPr spc="-65" dirty="0"/>
              <a:t> </a:t>
            </a:r>
            <a:r>
              <a:rPr dirty="0"/>
              <a:t>&amp;</a:t>
            </a:r>
            <a:r>
              <a:rPr spc="-85" dirty="0"/>
              <a:t> </a:t>
            </a:r>
            <a:r>
              <a:rPr spc="-10" dirty="0"/>
              <a:t>optimizations</a:t>
            </a:r>
            <a:r>
              <a:rPr spc="-45" dirty="0"/>
              <a:t> </a:t>
            </a:r>
            <a:r>
              <a:rPr spc="-10" dirty="0"/>
              <a:t>(future)</a:t>
            </a:r>
          </a:p>
          <a:p>
            <a:pPr marL="697865" lvl="1" indent="-227965">
              <a:lnSpc>
                <a:spcPct val="100000"/>
              </a:lnSpc>
              <a:spcBef>
                <a:spcPts val="240"/>
              </a:spcBef>
              <a:buFont typeface="Arial"/>
              <a:buChar char="•"/>
              <a:tabLst>
                <a:tab pos="697865" algn="l"/>
              </a:tabLst>
            </a:pPr>
            <a:r>
              <a:rPr sz="2400" spc="-10" dirty="0">
                <a:latin typeface="Calibri"/>
                <a:cs typeface="Calibri"/>
              </a:rPr>
              <a:t>Vector</a:t>
            </a:r>
            <a:r>
              <a:rPr sz="2400" spc="-110" dirty="0">
                <a:latin typeface="Calibri"/>
                <a:cs typeface="Calibri"/>
              </a:rPr>
              <a:t> </a:t>
            </a:r>
            <a:r>
              <a:rPr sz="2400" dirty="0">
                <a:latin typeface="Calibri"/>
                <a:cs typeface="Calibri"/>
              </a:rPr>
              <a:t>processors,</a:t>
            </a:r>
            <a:r>
              <a:rPr sz="2400" spc="-85" dirty="0">
                <a:latin typeface="Calibri"/>
                <a:cs typeface="Calibri"/>
              </a:rPr>
              <a:t> </a:t>
            </a:r>
            <a:r>
              <a:rPr sz="2400" spc="-25" dirty="0">
                <a:latin typeface="Calibri"/>
                <a:cs typeface="Calibri"/>
              </a:rPr>
              <a:t>SIMD/SIMT,</a:t>
            </a:r>
            <a:r>
              <a:rPr sz="2400" spc="-90" dirty="0">
                <a:latin typeface="Calibri"/>
                <a:cs typeface="Calibri"/>
              </a:rPr>
              <a:t> </a:t>
            </a:r>
            <a:r>
              <a:rPr sz="2400" spc="-10" dirty="0">
                <a:latin typeface="Calibri"/>
                <a:cs typeface="Calibri"/>
              </a:rPr>
              <a:t>dataflow</a:t>
            </a:r>
            <a:endParaRPr sz="24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9604" y="411556"/>
            <a:ext cx="8152765" cy="697230"/>
          </a:xfrm>
          <a:prstGeom prst="rect">
            <a:avLst/>
          </a:prstGeom>
        </p:spPr>
        <p:txBody>
          <a:bodyPr vert="horz" wrap="square" lIns="0" tIns="13335" rIns="0" bIns="0" rtlCol="0">
            <a:spAutoFit/>
          </a:bodyPr>
          <a:lstStyle/>
          <a:p>
            <a:pPr marL="12700">
              <a:lnSpc>
                <a:spcPct val="100000"/>
              </a:lnSpc>
              <a:spcBef>
                <a:spcPts val="105"/>
              </a:spcBef>
            </a:pPr>
            <a:r>
              <a:rPr dirty="0"/>
              <a:t>Replacement</a:t>
            </a:r>
            <a:r>
              <a:rPr spc="-85" dirty="0"/>
              <a:t> </a:t>
            </a:r>
            <a:r>
              <a:rPr dirty="0"/>
              <a:t>Policies</a:t>
            </a:r>
            <a:r>
              <a:rPr spc="-110" dirty="0"/>
              <a:t> </a:t>
            </a:r>
            <a:r>
              <a:rPr dirty="0"/>
              <a:t>–</a:t>
            </a:r>
            <a:r>
              <a:rPr spc="-95" dirty="0"/>
              <a:t> </a:t>
            </a:r>
            <a:r>
              <a:rPr dirty="0"/>
              <a:t>Round</a:t>
            </a:r>
            <a:r>
              <a:rPr spc="-80" dirty="0"/>
              <a:t> </a:t>
            </a:r>
            <a:r>
              <a:rPr spc="-10" dirty="0"/>
              <a:t>Robin</a:t>
            </a:r>
          </a:p>
        </p:txBody>
      </p:sp>
      <p:grpSp>
        <p:nvGrpSpPr>
          <p:cNvPr id="3" name="object 3"/>
          <p:cNvGrpSpPr/>
          <p:nvPr/>
        </p:nvGrpSpPr>
        <p:grpSpPr>
          <a:xfrm>
            <a:off x="1513077" y="2357373"/>
            <a:ext cx="7067550" cy="4137025"/>
            <a:chOff x="1513077" y="2357373"/>
            <a:chExt cx="7067550" cy="4137025"/>
          </a:xfrm>
        </p:grpSpPr>
        <p:sp>
          <p:nvSpPr>
            <p:cNvPr id="4" name="object 4"/>
            <p:cNvSpPr/>
            <p:nvPr/>
          </p:nvSpPr>
          <p:spPr>
            <a:xfrm>
              <a:off x="1519427" y="2363723"/>
              <a:ext cx="7054850" cy="4124325"/>
            </a:xfrm>
            <a:custGeom>
              <a:avLst/>
              <a:gdLst/>
              <a:ahLst/>
              <a:cxnLst/>
              <a:rect l="l" t="t" r="r" b="b"/>
              <a:pathLst>
                <a:path w="7054850" h="4124325">
                  <a:moveTo>
                    <a:pt x="7054596" y="0"/>
                  </a:moveTo>
                  <a:lnTo>
                    <a:pt x="0" y="0"/>
                  </a:lnTo>
                  <a:lnTo>
                    <a:pt x="0" y="4123944"/>
                  </a:lnTo>
                  <a:lnTo>
                    <a:pt x="7054596" y="4123944"/>
                  </a:lnTo>
                  <a:lnTo>
                    <a:pt x="7054596" y="0"/>
                  </a:lnTo>
                  <a:close/>
                </a:path>
              </a:pathLst>
            </a:custGeom>
            <a:solidFill>
              <a:srgbClr val="4471C4"/>
            </a:solidFill>
          </p:spPr>
          <p:txBody>
            <a:bodyPr wrap="square" lIns="0" tIns="0" rIns="0" bIns="0" rtlCol="0"/>
            <a:lstStyle/>
            <a:p>
              <a:endParaRPr/>
            </a:p>
          </p:txBody>
        </p:sp>
        <p:sp>
          <p:nvSpPr>
            <p:cNvPr id="5" name="object 5"/>
            <p:cNvSpPr/>
            <p:nvPr/>
          </p:nvSpPr>
          <p:spPr>
            <a:xfrm>
              <a:off x="1519427" y="2363723"/>
              <a:ext cx="7054850" cy="4124325"/>
            </a:xfrm>
            <a:custGeom>
              <a:avLst/>
              <a:gdLst/>
              <a:ahLst/>
              <a:cxnLst/>
              <a:rect l="l" t="t" r="r" b="b"/>
              <a:pathLst>
                <a:path w="7054850" h="4124325">
                  <a:moveTo>
                    <a:pt x="0" y="4123944"/>
                  </a:moveTo>
                  <a:lnTo>
                    <a:pt x="7054596" y="4123944"/>
                  </a:lnTo>
                  <a:lnTo>
                    <a:pt x="7054596" y="0"/>
                  </a:lnTo>
                  <a:lnTo>
                    <a:pt x="0" y="0"/>
                  </a:lnTo>
                  <a:lnTo>
                    <a:pt x="0" y="4123944"/>
                  </a:lnTo>
                  <a:close/>
                </a:path>
              </a:pathLst>
            </a:custGeom>
            <a:ln w="12700">
              <a:solidFill>
                <a:srgbClr val="2E528F"/>
              </a:solidFill>
            </a:ln>
          </p:spPr>
          <p:txBody>
            <a:bodyPr wrap="square" lIns="0" tIns="0" rIns="0" bIns="0" rtlCol="0"/>
            <a:lstStyle/>
            <a:p>
              <a:endParaRPr/>
            </a:p>
          </p:txBody>
        </p:sp>
        <p:sp>
          <p:nvSpPr>
            <p:cNvPr id="6" name="object 6"/>
            <p:cNvSpPr/>
            <p:nvPr/>
          </p:nvSpPr>
          <p:spPr>
            <a:xfrm>
              <a:off x="1648967" y="2545079"/>
              <a:ext cx="6753225" cy="749935"/>
            </a:xfrm>
            <a:custGeom>
              <a:avLst/>
              <a:gdLst/>
              <a:ahLst/>
              <a:cxnLst/>
              <a:rect l="l" t="t" r="r" b="b"/>
              <a:pathLst>
                <a:path w="6753225" h="749935">
                  <a:moveTo>
                    <a:pt x="6752844" y="0"/>
                  </a:moveTo>
                  <a:lnTo>
                    <a:pt x="0" y="0"/>
                  </a:lnTo>
                  <a:lnTo>
                    <a:pt x="0" y="749808"/>
                  </a:lnTo>
                  <a:lnTo>
                    <a:pt x="6752844" y="749808"/>
                  </a:lnTo>
                  <a:lnTo>
                    <a:pt x="6752844" y="0"/>
                  </a:lnTo>
                  <a:close/>
                </a:path>
              </a:pathLst>
            </a:custGeom>
            <a:solidFill>
              <a:srgbClr val="8FAADC"/>
            </a:solidFill>
          </p:spPr>
          <p:txBody>
            <a:bodyPr wrap="square" lIns="0" tIns="0" rIns="0" bIns="0" rtlCol="0"/>
            <a:lstStyle/>
            <a:p>
              <a:endParaRPr/>
            </a:p>
          </p:txBody>
        </p:sp>
        <p:sp>
          <p:nvSpPr>
            <p:cNvPr id="7" name="object 7"/>
            <p:cNvSpPr/>
            <p:nvPr/>
          </p:nvSpPr>
          <p:spPr>
            <a:xfrm>
              <a:off x="1648967" y="2545079"/>
              <a:ext cx="6753225" cy="749935"/>
            </a:xfrm>
            <a:custGeom>
              <a:avLst/>
              <a:gdLst/>
              <a:ahLst/>
              <a:cxnLst/>
              <a:rect l="l" t="t" r="r" b="b"/>
              <a:pathLst>
                <a:path w="6753225" h="749935">
                  <a:moveTo>
                    <a:pt x="0" y="749808"/>
                  </a:moveTo>
                  <a:lnTo>
                    <a:pt x="6752844" y="749808"/>
                  </a:lnTo>
                  <a:lnTo>
                    <a:pt x="6752844" y="0"/>
                  </a:lnTo>
                  <a:lnTo>
                    <a:pt x="0" y="0"/>
                  </a:lnTo>
                  <a:lnTo>
                    <a:pt x="0" y="749808"/>
                  </a:lnTo>
                  <a:close/>
                </a:path>
              </a:pathLst>
            </a:custGeom>
            <a:ln w="12700">
              <a:solidFill>
                <a:srgbClr val="2E528F"/>
              </a:solidFill>
            </a:ln>
          </p:spPr>
          <p:txBody>
            <a:bodyPr wrap="square" lIns="0" tIns="0" rIns="0" bIns="0" rtlCol="0"/>
            <a:lstStyle/>
            <a:p>
              <a:endParaRPr/>
            </a:p>
          </p:txBody>
        </p:sp>
        <p:sp>
          <p:nvSpPr>
            <p:cNvPr id="8" name="object 8"/>
            <p:cNvSpPr/>
            <p:nvPr/>
          </p:nvSpPr>
          <p:spPr>
            <a:xfrm>
              <a:off x="1648967" y="3531107"/>
              <a:ext cx="6753225" cy="749935"/>
            </a:xfrm>
            <a:custGeom>
              <a:avLst/>
              <a:gdLst/>
              <a:ahLst/>
              <a:cxnLst/>
              <a:rect l="l" t="t" r="r" b="b"/>
              <a:pathLst>
                <a:path w="6753225" h="749935">
                  <a:moveTo>
                    <a:pt x="6752844" y="0"/>
                  </a:moveTo>
                  <a:lnTo>
                    <a:pt x="0" y="0"/>
                  </a:lnTo>
                  <a:lnTo>
                    <a:pt x="0" y="749807"/>
                  </a:lnTo>
                  <a:lnTo>
                    <a:pt x="6752844" y="749807"/>
                  </a:lnTo>
                  <a:lnTo>
                    <a:pt x="6752844" y="0"/>
                  </a:lnTo>
                  <a:close/>
                </a:path>
              </a:pathLst>
            </a:custGeom>
            <a:solidFill>
              <a:srgbClr val="8FAADC"/>
            </a:solidFill>
          </p:spPr>
          <p:txBody>
            <a:bodyPr wrap="square" lIns="0" tIns="0" rIns="0" bIns="0" rtlCol="0"/>
            <a:lstStyle/>
            <a:p>
              <a:endParaRPr/>
            </a:p>
          </p:txBody>
        </p:sp>
        <p:sp>
          <p:nvSpPr>
            <p:cNvPr id="9" name="object 9"/>
            <p:cNvSpPr/>
            <p:nvPr/>
          </p:nvSpPr>
          <p:spPr>
            <a:xfrm>
              <a:off x="1648967" y="3531107"/>
              <a:ext cx="6753225" cy="749935"/>
            </a:xfrm>
            <a:custGeom>
              <a:avLst/>
              <a:gdLst/>
              <a:ahLst/>
              <a:cxnLst/>
              <a:rect l="l" t="t" r="r" b="b"/>
              <a:pathLst>
                <a:path w="6753225" h="749935">
                  <a:moveTo>
                    <a:pt x="0" y="749807"/>
                  </a:moveTo>
                  <a:lnTo>
                    <a:pt x="6752844" y="749807"/>
                  </a:lnTo>
                  <a:lnTo>
                    <a:pt x="6752844" y="0"/>
                  </a:lnTo>
                  <a:lnTo>
                    <a:pt x="0" y="0"/>
                  </a:lnTo>
                  <a:lnTo>
                    <a:pt x="0" y="749807"/>
                  </a:lnTo>
                  <a:close/>
                </a:path>
              </a:pathLst>
            </a:custGeom>
            <a:ln w="12700">
              <a:solidFill>
                <a:srgbClr val="2E528F"/>
              </a:solidFill>
            </a:ln>
          </p:spPr>
          <p:txBody>
            <a:bodyPr wrap="square" lIns="0" tIns="0" rIns="0" bIns="0" rtlCol="0"/>
            <a:lstStyle/>
            <a:p>
              <a:endParaRPr/>
            </a:p>
          </p:txBody>
        </p:sp>
        <p:sp>
          <p:nvSpPr>
            <p:cNvPr id="10" name="object 10"/>
            <p:cNvSpPr/>
            <p:nvPr/>
          </p:nvSpPr>
          <p:spPr>
            <a:xfrm>
              <a:off x="1648967" y="4546091"/>
              <a:ext cx="6753225" cy="749935"/>
            </a:xfrm>
            <a:custGeom>
              <a:avLst/>
              <a:gdLst/>
              <a:ahLst/>
              <a:cxnLst/>
              <a:rect l="l" t="t" r="r" b="b"/>
              <a:pathLst>
                <a:path w="6753225" h="749935">
                  <a:moveTo>
                    <a:pt x="6752844" y="0"/>
                  </a:moveTo>
                  <a:lnTo>
                    <a:pt x="0" y="0"/>
                  </a:lnTo>
                  <a:lnTo>
                    <a:pt x="0" y="749807"/>
                  </a:lnTo>
                  <a:lnTo>
                    <a:pt x="6752844" y="749807"/>
                  </a:lnTo>
                  <a:lnTo>
                    <a:pt x="6752844" y="0"/>
                  </a:lnTo>
                  <a:close/>
                </a:path>
              </a:pathLst>
            </a:custGeom>
            <a:solidFill>
              <a:srgbClr val="8FAADC"/>
            </a:solidFill>
          </p:spPr>
          <p:txBody>
            <a:bodyPr wrap="square" lIns="0" tIns="0" rIns="0" bIns="0" rtlCol="0"/>
            <a:lstStyle/>
            <a:p>
              <a:endParaRPr/>
            </a:p>
          </p:txBody>
        </p:sp>
        <p:sp>
          <p:nvSpPr>
            <p:cNvPr id="11" name="object 11"/>
            <p:cNvSpPr/>
            <p:nvPr/>
          </p:nvSpPr>
          <p:spPr>
            <a:xfrm>
              <a:off x="1648967" y="4546091"/>
              <a:ext cx="6753225" cy="749935"/>
            </a:xfrm>
            <a:custGeom>
              <a:avLst/>
              <a:gdLst/>
              <a:ahLst/>
              <a:cxnLst/>
              <a:rect l="l" t="t" r="r" b="b"/>
              <a:pathLst>
                <a:path w="6753225" h="749935">
                  <a:moveTo>
                    <a:pt x="0" y="749807"/>
                  </a:moveTo>
                  <a:lnTo>
                    <a:pt x="6752844" y="749807"/>
                  </a:lnTo>
                  <a:lnTo>
                    <a:pt x="6752844" y="0"/>
                  </a:lnTo>
                  <a:lnTo>
                    <a:pt x="0" y="0"/>
                  </a:lnTo>
                  <a:lnTo>
                    <a:pt x="0" y="749807"/>
                  </a:lnTo>
                  <a:close/>
                </a:path>
              </a:pathLst>
            </a:custGeom>
            <a:ln w="12700">
              <a:solidFill>
                <a:srgbClr val="2E528F"/>
              </a:solidFill>
            </a:ln>
          </p:spPr>
          <p:txBody>
            <a:bodyPr wrap="square" lIns="0" tIns="0" rIns="0" bIns="0" rtlCol="0"/>
            <a:lstStyle/>
            <a:p>
              <a:endParaRPr/>
            </a:p>
          </p:txBody>
        </p:sp>
        <p:sp>
          <p:nvSpPr>
            <p:cNvPr id="12" name="object 12"/>
            <p:cNvSpPr/>
            <p:nvPr/>
          </p:nvSpPr>
          <p:spPr>
            <a:xfrm>
              <a:off x="1648967" y="5532119"/>
              <a:ext cx="6753225" cy="749935"/>
            </a:xfrm>
            <a:custGeom>
              <a:avLst/>
              <a:gdLst/>
              <a:ahLst/>
              <a:cxnLst/>
              <a:rect l="l" t="t" r="r" b="b"/>
              <a:pathLst>
                <a:path w="6753225" h="749935">
                  <a:moveTo>
                    <a:pt x="6752844" y="0"/>
                  </a:moveTo>
                  <a:lnTo>
                    <a:pt x="0" y="0"/>
                  </a:lnTo>
                  <a:lnTo>
                    <a:pt x="0" y="749807"/>
                  </a:lnTo>
                  <a:lnTo>
                    <a:pt x="6752844" y="749807"/>
                  </a:lnTo>
                  <a:lnTo>
                    <a:pt x="6752844" y="0"/>
                  </a:lnTo>
                  <a:close/>
                </a:path>
              </a:pathLst>
            </a:custGeom>
            <a:solidFill>
              <a:srgbClr val="8FAADC"/>
            </a:solidFill>
          </p:spPr>
          <p:txBody>
            <a:bodyPr wrap="square" lIns="0" tIns="0" rIns="0" bIns="0" rtlCol="0"/>
            <a:lstStyle/>
            <a:p>
              <a:endParaRPr/>
            </a:p>
          </p:txBody>
        </p:sp>
        <p:sp>
          <p:nvSpPr>
            <p:cNvPr id="13" name="object 13"/>
            <p:cNvSpPr/>
            <p:nvPr/>
          </p:nvSpPr>
          <p:spPr>
            <a:xfrm>
              <a:off x="1648967" y="5532119"/>
              <a:ext cx="6753225" cy="749935"/>
            </a:xfrm>
            <a:custGeom>
              <a:avLst/>
              <a:gdLst/>
              <a:ahLst/>
              <a:cxnLst/>
              <a:rect l="l" t="t" r="r" b="b"/>
              <a:pathLst>
                <a:path w="6753225" h="749935">
                  <a:moveTo>
                    <a:pt x="0" y="749807"/>
                  </a:moveTo>
                  <a:lnTo>
                    <a:pt x="6752844" y="749807"/>
                  </a:lnTo>
                  <a:lnTo>
                    <a:pt x="6752844" y="0"/>
                  </a:lnTo>
                  <a:lnTo>
                    <a:pt x="0" y="0"/>
                  </a:lnTo>
                  <a:lnTo>
                    <a:pt x="0" y="749807"/>
                  </a:lnTo>
                  <a:close/>
                </a:path>
              </a:pathLst>
            </a:custGeom>
            <a:ln w="12700">
              <a:solidFill>
                <a:srgbClr val="2E528F"/>
              </a:solidFill>
            </a:ln>
          </p:spPr>
          <p:txBody>
            <a:bodyPr wrap="square" lIns="0" tIns="0" rIns="0" bIns="0" rtlCol="0"/>
            <a:lstStyle/>
            <a:p>
              <a:endParaRPr/>
            </a:p>
          </p:txBody>
        </p:sp>
      </p:grpSp>
      <p:sp>
        <p:nvSpPr>
          <p:cNvPr id="14" name="object 14"/>
          <p:cNvSpPr txBox="1"/>
          <p:nvPr/>
        </p:nvSpPr>
        <p:spPr>
          <a:xfrm>
            <a:off x="1532889" y="2036445"/>
            <a:ext cx="354330"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Calibri"/>
                <a:cs typeface="Calibri"/>
              </a:rPr>
              <a:t>L3$</a:t>
            </a:r>
            <a:endParaRPr sz="1800">
              <a:latin typeface="Calibri"/>
              <a:cs typeface="Calibri"/>
            </a:endParaRPr>
          </a:p>
        </p:txBody>
      </p:sp>
      <p:sp>
        <p:nvSpPr>
          <p:cNvPr id="15" name="object 15"/>
          <p:cNvSpPr txBox="1"/>
          <p:nvPr/>
        </p:nvSpPr>
        <p:spPr>
          <a:xfrm>
            <a:off x="1701038" y="2660249"/>
            <a:ext cx="254000" cy="487680"/>
          </a:xfrm>
          <a:prstGeom prst="rect">
            <a:avLst/>
          </a:prstGeom>
        </p:spPr>
        <p:txBody>
          <a:bodyPr vert="vert270" wrap="square" lIns="0" tIns="0" rIns="0" bIns="0" rtlCol="0">
            <a:spAutoFit/>
          </a:bodyPr>
          <a:lstStyle/>
          <a:p>
            <a:pPr marL="12700">
              <a:lnSpc>
                <a:spcPts val="1810"/>
              </a:lnSpc>
            </a:pPr>
            <a:r>
              <a:rPr sz="1800" dirty="0">
                <a:latin typeface="Calibri"/>
                <a:cs typeface="Calibri"/>
              </a:rPr>
              <a:t>Set</a:t>
            </a:r>
            <a:r>
              <a:rPr sz="1800" spc="-25" dirty="0">
                <a:latin typeface="Calibri"/>
                <a:cs typeface="Calibri"/>
              </a:rPr>
              <a:t> </a:t>
            </a:r>
            <a:r>
              <a:rPr sz="1800" spc="-50" dirty="0">
                <a:latin typeface="Calibri"/>
                <a:cs typeface="Calibri"/>
              </a:rPr>
              <a:t>0</a:t>
            </a:r>
            <a:endParaRPr sz="1800">
              <a:latin typeface="Calibri"/>
              <a:cs typeface="Calibri"/>
            </a:endParaRPr>
          </a:p>
        </p:txBody>
      </p:sp>
      <p:sp>
        <p:nvSpPr>
          <p:cNvPr id="16" name="object 16"/>
          <p:cNvSpPr txBox="1"/>
          <p:nvPr/>
        </p:nvSpPr>
        <p:spPr>
          <a:xfrm>
            <a:off x="1709927" y="3685647"/>
            <a:ext cx="254000" cy="487680"/>
          </a:xfrm>
          <a:prstGeom prst="rect">
            <a:avLst/>
          </a:prstGeom>
        </p:spPr>
        <p:txBody>
          <a:bodyPr vert="vert270" wrap="square" lIns="0" tIns="0" rIns="0" bIns="0" rtlCol="0">
            <a:spAutoFit/>
          </a:bodyPr>
          <a:lstStyle/>
          <a:p>
            <a:pPr marL="12700">
              <a:lnSpc>
                <a:spcPts val="1810"/>
              </a:lnSpc>
            </a:pPr>
            <a:r>
              <a:rPr sz="1800" dirty="0">
                <a:latin typeface="Calibri"/>
                <a:cs typeface="Calibri"/>
              </a:rPr>
              <a:t>Set</a:t>
            </a:r>
            <a:r>
              <a:rPr sz="1800" spc="-25" dirty="0">
                <a:latin typeface="Calibri"/>
                <a:cs typeface="Calibri"/>
              </a:rPr>
              <a:t> </a:t>
            </a:r>
            <a:r>
              <a:rPr sz="1800" spc="-50" dirty="0">
                <a:latin typeface="Calibri"/>
                <a:cs typeface="Calibri"/>
              </a:rPr>
              <a:t>1</a:t>
            </a:r>
            <a:endParaRPr sz="1800">
              <a:latin typeface="Calibri"/>
              <a:cs typeface="Calibri"/>
            </a:endParaRPr>
          </a:p>
        </p:txBody>
      </p:sp>
      <p:sp>
        <p:nvSpPr>
          <p:cNvPr id="17" name="object 17"/>
          <p:cNvSpPr txBox="1"/>
          <p:nvPr/>
        </p:nvSpPr>
        <p:spPr>
          <a:xfrm>
            <a:off x="1701038" y="4691233"/>
            <a:ext cx="254000" cy="487680"/>
          </a:xfrm>
          <a:prstGeom prst="rect">
            <a:avLst/>
          </a:prstGeom>
        </p:spPr>
        <p:txBody>
          <a:bodyPr vert="vert270" wrap="square" lIns="0" tIns="0" rIns="0" bIns="0" rtlCol="0">
            <a:spAutoFit/>
          </a:bodyPr>
          <a:lstStyle/>
          <a:p>
            <a:pPr marL="12700">
              <a:lnSpc>
                <a:spcPts val="1810"/>
              </a:lnSpc>
            </a:pPr>
            <a:r>
              <a:rPr sz="1800" dirty="0">
                <a:latin typeface="Calibri"/>
                <a:cs typeface="Calibri"/>
              </a:rPr>
              <a:t>Set</a:t>
            </a:r>
            <a:r>
              <a:rPr sz="1800" spc="-25" dirty="0">
                <a:latin typeface="Calibri"/>
                <a:cs typeface="Calibri"/>
              </a:rPr>
              <a:t> </a:t>
            </a:r>
            <a:r>
              <a:rPr sz="1800" spc="-50" dirty="0">
                <a:latin typeface="Calibri"/>
                <a:cs typeface="Calibri"/>
              </a:rPr>
              <a:t>2</a:t>
            </a:r>
            <a:endParaRPr sz="1800">
              <a:latin typeface="Calibri"/>
              <a:cs typeface="Calibri"/>
            </a:endParaRPr>
          </a:p>
        </p:txBody>
      </p:sp>
      <p:sp>
        <p:nvSpPr>
          <p:cNvPr id="18" name="object 18"/>
          <p:cNvSpPr txBox="1"/>
          <p:nvPr/>
        </p:nvSpPr>
        <p:spPr>
          <a:xfrm>
            <a:off x="1724532" y="5686964"/>
            <a:ext cx="254000" cy="487680"/>
          </a:xfrm>
          <a:prstGeom prst="rect">
            <a:avLst/>
          </a:prstGeom>
        </p:spPr>
        <p:txBody>
          <a:bodyPr vert="vert270" wrap="square" lIns="0" tIns="0" rIns="0" bIns="0" rtlCol="0">
            <a:spAutoFit/>
          </a:bodyPr>
          <a:lstStyle/>
          <a:p>
            <a:pPr marL="12700">
              <a:lnSpc>
                <a:spcPts val="1810"/>
              </a:lnSpc>
            </a:pPr>
            <a:r>
              <a:rPr sz="1800" dirty="0">
                <a:latin typeface="Calibri"/>
                <a:cs typeface="Calibri"/>
              </a:rPr>
              <a:t>Set</a:t>
            </a:r>
            <a:r>
              <a:rPr sz="1800" spc="-25" dirty="0">
                <a:latin typeface="Calibri"/>
                <a:cs typeface="Calibri"/>
              </a:rPr>
              <a:t> </a:t>
            </a:r>
            <a:r>
              <a:rPr sz="1800" spc="-50" dirty="0">
                <a:latin typeface="Calibri"/>
                <a:cs typeface="Calibri"/>
              </a:rPr>
              <a:t>3</a:t>
            </a:r>
            <a:endParaRPr sz="1800">
              <a:latin typeface="Calibri"/>
              <a:cs typeface="Calibri"/>
            </a:endParaRPr>
          </a:p>
        </p:txBody>
      </p:sp>
      <p:grpSp>
        <p:nvGrpSpPr>
          <p:cNvPr id="19" name="object 19"/>
          <p:cNvGrpSpPr/>
          <p:nvPr/>
        </p:nvGrpSpPr>
        <p:grpSpPr>
          <a:xfrm>
            <a:off x="2066289" y="1645666"/>
            <a:ext cx="6360160" cy="4848860"/>
            <a:chOff x="2066289" y="1645666"/>
            <a:chExt cx="6360160" cy="4848860"/>
          </a:xfrm>
        </p:grpSpPr>
        <p:sp>
          <p:nvSpPr>
            <p:cNvPr id="20" name="object 20"/>
            <p:cNvSpPr/>
            <p:nvPr/>
          </p:nvSpPr>
          <p:spPr>
            <a:xfrm>
              <a:off x="2072639" y="1653540"/>
              <a:ext cx="1569720" cy="4834255"/>
            </a:xfrm>
            <a:custGeom>
              <a:avLst/>
              <a:gdLst/>
              <a:ahLst/>
              <a:cxnLst/>
              <a:rect l="l" t="t" r="r" b="b"/>
              <a:pathLst>
                <a:path w="1569720" h="4834255">
                  <a:moveTo>
                    <a:pt x="1569719" y="0"/>
                  </a:moveTo>
                  <a:lnTo>
                    <a:pt x="0" y="0"/>
                  </a:lnTo>
                  <a:lnTo>
                    <a:pt x="0" y="4834128"/>
                  </a:lnTo>
                  <a:lnTo>
                    <a:pt x="1569719" y="4834128"/>
                  </a:lnTo>
                  <a:lnTo>
                    <a:pt x="1569719" y="0"/>
                  </a:lnTo>
                  <a:close/>
                </a:path>
              </a:pathLst>
            </a:custGeom>
            <a:solidFill>
              <a:srgbClr val="ACB8C9">
                <a:alpha val="39999"/>
              </a:srgbClr>
            </a:solidFill>
          </p:spPr>
          <p:txBody>
            <a:bodyPr wrap="square" lIns="0" tIns="0" rIns="0" bIns="0" rtlCol="0"/>
            <a:lstStyle/>
            <a:p>
              <a:endParaRPr/>
            </a:p>
          </p:txBody>
        </p:sp>
        <p:sp>
          <p:nvSpPr>
            <p:cNvPr id="21" name="object 21"/>
            <p:cNvSpPr/>
            <p:nvPr/>
          </p:nvSpPr>
          <p:spPr>
            <a:xfrm>
              <a:off x="2072639" y="1653540"/>
              <a:ext cx="1569720" cy="4834255"/>
            </a:xfrm>
            <a:custGeom>
              <a:avLst/>
              <a:gdLst/>
              <a:ahLst/>
              <a:cxnLst/>
              <a:rect l="l" t="t" r="r" b="b"/>
              <a:pathLst>
                <a:path w="1569720" h="4834255">
                  <a:moveTo>
                    <a:pt x="0" y="4834128"/>
                  </a:moveTo>
                  <a:lnTo>
                    <a:pt x="1569719" y="4834128"/>
                  </a:lnTo>
                  <a:lnTo>
                    <a:pt x="1569719" y="0"/>
                  </a:lnTo>
                  <a:lnTo>
                    <a:pt x="0" y="0"/>
                  </a:lnTo>
                  <a:lnTo>
                    <a:pt x="0" y="4834128"/>
                  </a:lnTo>
                  <a:close/>
                </a:path>
              </a:pathLst>
            </a:custGeom>
            <a:ln w="12700">
              <a:solidFill>
                <a:srgbClr val="2E528F"/>
              </a:solidFill>
            </a:ln>
          </p:spPr>
          <p:txBody>
            <a:bodyPr wrap="square" lIns="0" tIns="0" rIns="0" bIns="0" rtlCol="0"/>
            <a:lstStyle/>
            <a:p>
              <a:endParaRPr/>
            </a:p>
          </p:txBody>
        </p:sp>
        <p:sp>
          <p:nvSpPr>
            <p:cNvPr id="22" name="object 22"/>
            <p:cNvSpPr/>
            <p:nvPr/>
          </p:nvSpPr>
          <p:spPr>
            <a:xfrm>
              <a:off x="3668267" y="1652016"/>
              <a:ext cx="1568450" cy="4832985"/>
            </a:xfrm>
            <a:custGeom>
              <a:avLst/>
              <a:gdLst/>
              <a:ahLst/>
              <a:cxnLst/>
              <a:rect l="l" t="t" r="r" b="b"/>
              <a:pathLst>
                <a:path w="1568450" h="4832985">
                  <a:moveTo>
                    <a:pt x="1568196" y="0"/>
                  </a:moveTo>
                  <a:lnTo>
                    <a:pt x="0" y="0"/>
                  </a:lnTo>
                  <a:lnTo>
                    <a:pt x="0" y="4832604"/>
                  </a:lnTo>
                  <a:lnTo>
                    <a:pt x="1568196" y="4832604"/>
                  </a:lnTo>
                  <a:lnTo>
                    <a:pt x="1568196" y="0"/>
                  </a:lnTo>
                  <a:close/>
                </a:path>
              </a:pathLst>
            </a:custGeom>
            <a:solidFill>
              <a:srgbClr val="ACB8C9">
                <a:alpha val="39999"/>
              </a:srgbClr>
            </a:solidFill>
          </p:spPr>
          <p:txBody>
            <a:bodyPr wrap="square" lIns="0" tIns="0" rIns="0" bIns="0" rtlCol="0"/>
            <a:lstStyle/>
            <a:p>
              <a:endParaRPr/>
            </a:p>
          </p:txBody>
        </p:sp>
        <p:sp>
          <p:nvSpPr>
            <p:cNvPr id="23" name="object 23"/>
            <p:cNvSpPr/>
            <p:nvPr/>
          </p:nvSpPr>
          <p:spPr>
            <a:xfrm>
              <a:off x="3668267" y="1652016"/>
              <a:ext cx="1568450" cy="4832985"/>
            </a:xfrm>
            <a:custGeom>
              <a:avLst/>
              <a:gdLst/>
              <a:ahLst/>
              <a:cxnLst/>
              <a:rect l="l" t="t" r="r" b="b"/>
              <a:pathLst>
                <a:path w="1568450" h="4832985">
                  <a:moveTo>
                    <a:pt x="0" y="4832604"/>
                  </a:moveTo>
                  <a:lnTo>
                    <a:pt x="1568196" y="4832604"/>
                  </a:lnTo>
                  <a:lnTo>
                    <a:pt x="1568196" y="0"/>
                  </a:lnTo>
                  <a:lnTo>
                    <a:pt x="0" y="0"/>
                  </a:lnTo>
                  <a:lnTo>
                    <a:pt x="0" y="4832604"/>
                  </a:lnTo>
                  <a:close/>
                </a:path>
              </a:pathLst>
            </a:custGeom>
            <a:ln w="12700">
              <a:solidFill>
                <a:srgbClr val="2E528F"/>
              </a:solidFill>
            </a:ln>
          </p:spPr>
          <p:txBody>
            <a:bodyPr wrap="square" lIns="0" tIns="0" rIns="0" bIns="0" rtlCol="0"/>
            <a:lstStyle/>
            <a:p>
              <a:endParaRPr/>
            </a:p>
          </p:txBody>
        </p:sp>
        <p:sp>
          <p:nvSpPr>
            <p:cNvPr id="24" name="object 24"/>
            <p:cNvSpPr/>
            <p:nvPr/>
          </p:nvSpPr>
          <p:spPr>
            <a:xfrm>
              <a:off x="5265419" y="1655064"/>
              <a:ext cx="1568450" cy="4832985"/>
            </a:xfrm>
            <a:custGeom>
              <a:avLst/>
              <a:gdLst/>
              <a:ahLst/>
              <a:cxnLst/>
              <a:rect l="l" t="t" r="r" b="b"/>
              <a:pathLst>
                <a:path w="1568450" h="4832985">
                  <a:moveTo>
                    <a:pt x="1568196" y="0"/>
                  </a:moveTo>
                  <a:lnTo>
                    <a:pt x="0" y="0"/>
                  </a:lnTo>
                  <a:lnTo>
                    <a:pt x="0" y="4832604"/>
                  </a:lnTo>
                  <a:lnTo>
                    <a:pt x="1568196" y="4832604"/>
                  </a:lnTo>
                  <a:lnTo>
                    <a:pt x="1568196" y="0"/>
                  </a:lnTo>
                  <a:close/>
                </a:path>
              </a:pathLst>
            </a:custGeom>
            <a:solidFill>
              <a:srgbClr val="ACB8C9">
                <a:alpha val="39999"/>
              </a:srgbClr>
            </a:solidFill>
          </p:spPr>
          <p:txBody>
            <a:bodyPr wrap="square" lIns="0" tIns="0" rIns="0" bIns="0" rtlCol="0"/>
            <a:lstStyle/>
            <a:p>
              <a:endParaRPr/>
            </a:p>
          </p:txBody>
        </p:sp>
        <p:sp>
          <p:nvSpPr>
            <p:cNvPr id="25" name="object 25"/>
            <p:cNvSpPr/>
            <p:nvPr/>
          </p:nvSpPr>
          <p:spPr>
            <a:xfrm>
              <a:off x="5265419" y="1655064"/>
              <a:ext cx="1568450" cy="4832985"/>
            </a:xfrm>
            <a:custGeom>
              <a:avLst/>
              <a:gdLst/>
              <a:ahLst/>
              <a:cxnLst/>
              <a:rect l="l" t="t" r="r" b="b"/>
              <a:pathLst>
                <a:path w="1568450" h="4832985">
                  <a:moveTo>
                    <a:pt x="0" y="4832604"/>
                  </a:moveTo>
                  <a:lnTo>
                    <a:pt x="1568196" y="4832604"/>
                  </a:lnTo>
                  <a:lnTo>
                    <a:pt x="1568196" y="0"/>
                  </a:lnTo>
                  <a:lnTo>
                    <a:pt x="0" y="0"/>
                  </a:lnTo>
                  <a:lnTo>
                    <a:pt x="0" y="4832604"/>
                  </a:lnTo>
                  <a:close/>
                </a:path>
              </a:pathLst>
            </a:custGeom>
            <a:ln w="12700">
              <a:solidFill>
                <a:srgbClr val="2E528F"/>
              </a:solidFill>
            </a:ln>
          </p:spPr>
          <p:txBody>
            <a:bodyPr wrap="square" lIns="0" tIns="0" rIns="0" bIns="0" rtlCol="0"/>
            <a:lstStyle/>
            <a:p>
              <a:endParaRPr/>
            </a:p>
          </p:txBody>
        </p:sp>
        <p:sp>
          <p:nvSpPr>
            <p:cNvPr id="26" name="object 26"/>
            <p:cNvSpPr/>
            <p:nvPr/>
          </p:nvSpPr>
          <p:spPr>
            <a:xfrm>
              <a:off x="6850380" y="1652016"/>
              <a:ext cx="1569720" cy="4832985"/>
            </a:xfrm>
            <a:custGeom>
              <a:avLst/>
              <a:gdLst/>
              <a:ahLst/>
              <a:cxnLst/>
              <a:rect l="l" t="t" r="r" b="b"/>
              <a:pathLst>
                <a:path w="1569720" h="4832985">
                  <a:moveTo>
                    <a:pt x="1569720" y="0"/>
                  </a:moveTo>
                  <a:lnTo>
                    <a:pt x="0" y="0"/>
                  </a:lnTo>
                  <a:lnTo>
                    <a:pt x="0" y="4832604"/>
                  </a:lnTo>
                  <a:lnTo>
                    <a:pt x="1569720" y="4832604"/>
                  </a:lnTo>
                  <a:lnTo>
                    <a:pt x="1569720" y="0"/>
                  </a:lnTo>
                  <a:close/>
                </a:path>
              </a:pathLst>
            </a:custGeom>
            <a:solidFill>
              <a:srgbClr val="ACB8C9">
                <a:alpha val="39999"/>
              </a:srgbClr>
            </a:solidFill>
          </p:spPr>
          <p:txBody>
            <a:bodyPr wrap="square" lIns="0" tIns="0" rIns="0" bIns="0" rtlCol="0"/>
            <a:lstStyle/>
            <a:p>
              <a:endParaRPr/>
            </a:p>
          </p:txBody>
        </p:sp>
        <p:sp>
          <p:nvSpPr>
            <p:cNvPr id="27" name="object 27"/>
            <p:cNvSpPr/>
            <p:nvPr/>
          </p:nvSpPr>
          <p:spPr>
            <a:xfrm>
              <a:off x="6850380" y="1652016"/>
              <a:ext cx="1569720" cy="4832985"/>
            </a:xfrm>
            <a:custGeom>
              <a:avLst/>
              <a:gdLst/>
              <a:ahLst/>
              <a:cxnLst/>
              <a:rect l="l" t="t" r="r" b="b"/>
              <a:pathLst>
                <a:path w="1569720" h="4832985">
                  <a:moveTo>
                    <a:pt x="0" y="4832604"/>
                  </a:moveTo>
                  <a:lnTo>
                    <a:pt x="1569720" y="4832604"/>
                  </a:lnTo>
                  <a:lnTo>
                    <a:pt x="1569720" y="0"/>
                  </a:lnTo>
                  <a:lnTo>
                    <a:pt x="0" y="0"/>
                  </a:lnTo>
                  <a:lnTo>
                    <a:pt x="0" y="4832604"/>
                  </a:lnTo>
                  <a:close/>
                </a:path>
              </a:pathLst>
            </a:custGeom>
            <a:ln w="12699">
              <a:solidFill>
                <a:srgbClr val="2E528F"/>
              </a:solidFill>
            </a:ln>
          </p:spPr>
          <p:txBody>
            <a:bodyPr wrap="square" lIns="0" tIns="0" rIns="0" bIns="0" rtlCol="0"/>
            <a:lstStyle/>
            <a:p>
              <a:endParaRPr/>
            </a:p>
          </p:txBody>
        </p:sp>
        <p:sp>
          <p:nvSpPr>
            <p:cNvPr id="28" name="object 28"/>
            <p:cNvSpPr/>
            <p:nvPr/>
          </p:nvSpPr>
          <p:spPr>
            <a:xfrm>
              <a:off x="3738372" y="2682240"/>
              <a:ext cx="1423670" cy="401320"/>
            </a:xfrm>
            <a:custGeom>
              <a:avLst/>
              <a:gdLst/>
              <a:ahLst/>
              <a:cxnLst/>
              <a:rect l="l" t="t" r="r" b="b"/>
              <a:pathLst>
                <a:path w="1423670" h="401319">
                  <a:moveTo>
                    <a:pt x="1423415" y="0"/>
                  </a:moveTo>
                  <a:lnTo>
                    <a:pt x="0" y="0"/>
                  </a:lnTo>
                  <a:lnTo>
                    <a:pt x="0" y="400812"/>
                  </a:lnTo>
                  <a:lnTo>
                    <a:pt x="1423415" y="400812"/>
                  </a:lnTo>
                  <a:lnTo>
                    <a:pt x="1423415" y="0"/>
                  </a:lnTo>
                  <a:close/>
                </a:path>
              </a:pathLst>
            </a:custGeom>
            <a:solidFill>
              <a:srgbClr val="DAE2F3"/>
            </a:solidFill>
          </p:spPr>
          <p:txBody>
            <a:bodyPr wrap="square" lIns="0" tIns="0" rIns="0" bIns="0" rtlCol="0"/>
            <a:lstStyle/>
            <a:p>
              <a:endParaRPr/>
            </a:p>
          </p:txBody>
        </p:sp>
        <p:sp>
          <p:nvSpPr>
            <p:cNvPr id="29" name="object 29"/>
            <p:cNvSpPr/>
            <p:nvPr/>
          </p:nvSpPr>
          <p:spPr>
            <a:xfrm>
              <a:off x="3738372" y="2682240"/>
              <a:ext cx="1423670" cy="401320"/>
            </a:xfrm>
            <a:custGeom>
              <a:avLst/>
              <a:gdLst/>
              <a:ahLst/>
              <a:cxnLst/>
              <a:rect l="l" t="t" r="r" b="b"/>
              <a:pathLst>
                <a:path w="1423670" h="401319">
                  <a:moveTo>
                    <a:pt x="0" y="400812"/>
                  </a:moveTo>
                  <a:lnTo>
                    <a:pt x="1423415" y="400812"/>
                  </a:lnTo>
                  <a:lnTo>
                    <a:pt x="1423415" y="0"/>
                  </a:lnTo>
                  <a:lnTo>
                    <a:pt x="0" y="0"/>
                  </a:lnTo>
                  <a:lnTo>
                    <a:pt x="0" y="400812"/>
                  </a:lnTo>
                  <a:close/>
                </a:path>
              </a:pathLst>
            </a:custGeom>
            <a:ln w="12699">
              <a:solidFill>
                <a:srgbClr val="2E528F"/>
              </a:solidFill>
            </a:ln>
          </p:spPr>
          <p:txBody>
            <a:bodyPr wrap="square" lIns="0" tIns="0" rIns="0" bIns="0" rtlCol="0"/>
            <a:lstStyle/>
            <a:p>
              <a:endParaRPr/>
            </a:p>
          </p:txBody>
        </p:sp>
        <p:sp>
          <p:nvSpPr>
            <p:cNvPr id="30" name="object 30"/>
            <p:cNvSpPr/>
            <p:nvPr/>
          </p:nvSpPr>
          <p:spPr>
            <a:xfrm>
              <a:off x="5303519" y="2682240"/>
              <a:ext cx="1423670" cy="401320"/>
            </a:xfrm>
            <a:custGeom>
              <a:avLst/>
              <a:gdLst/>
              <a:ahLst/>
              <a:cxnLst/>
              <a:rect l="l" t="t" r="r" b="b"/>
              <a:pathLst>
                <a:path w="1423670" h="401319">
                  <a:moveTo>
                    <a:pt x="1423416" y="0"/>
                  </a:moveTo>
                  <a:lnTo>
                    <a:pt x="0" y="0"/>
                  </a:lnTo>
                  <a:lnTo>
                    <a:pt x="0" y="400812"/>
                  </a:lnTo>
                  <a:lnTo>
                    <a:pt x="1423416" y="400812"/>
                  </a:lnTo>
                  <a:lnTo>
                    <a:pt x="1423416" y="0"/>
                  </a:lnTo>
                  <a:close/>
                </a:path>
              </a:pathLst>
            </a:custGeom>
            <a:solidFill>
              <a:srgbClr val="DAE2F3"/>
            </a:solidFill>
          </p:spPr>
          <p:txBody>
            <a:bodyPr wrap="square" lIns="0" tIns="0" rIns="0" bIns="0" rtlCol="0"/>
            <a:lstStyle/>
            <a:p>
              <a:endParaRPr/>
            </a:p>
          </p:txBody>
        </p:sp>
        <p:sp>
          <p:nvSpPr>
            <p:cNvPr id="31" name="object 31"/>
            <p:cNvSpPr/>
            <p:nvPr/>
          </p:nvSpPr>
          <p:spPr>
            <a:xfrm>
              <a:off x="5303519" y="2682240"/>
              <a:ext cx="1423670" cy="401320"/>
            </a:xfrm>
            <a:custGeom>
              <a:avLst/>
              <a:gdLst/>
              <a:ahLst/>
              <a:cxnLst/>
              <a:rect l="l" t="t" r="r" b="b"/>
              <a:pathLst>
                <a:path w="1423670" h="401319">
                  <a:moveTo>
                    <a:pt x="0" y="400812"/>
                  </a:moveTo>
                  <a:lnTo>
                    <a:pt x="1423416" y="400812"/>
                  </a:lnTo>
                  <a:lnTo>
                    <a:pt x="1423416" y="0"/>
                  </a:lnTo>
                  <a:lnTo>
                    <a:pt x="0" y="0"/>
                  </a:lnTo>
                  <a:lnTo>
                    <a:pt x="0" y="400812"/>
                  </a:lnTo>
                  <a:close/>
                </a:path>
              </a:pathLst>
            </a:custGeom>
            <a:ln w="12700">
              <a:solidFill>
                <a:srgbClr val="2E528F"/>
              </a:solidFill>
            </a:ln>
          </p:spPr>
          <p:txBody>
            <a:bodyPr wrap="square" lIns="0" tIns="0" rIns="0" bIns="0" rtlCol="0"/>
            <a:lstStyle/>
            <a:p>
              <a:endParaRPr/>
            </a:p>
          </p:txBody>
        </p:sp>
        <p:sp>
          <p:nvSpPr>
            <p:cNvPr id="32" name="object 32"/>
            <p:cNvSpPr/>
            <p:nvPr/>
          </p:nvSpPr>
          <p:spPr>
            <a:xfrm>
              <a:off x="6870192" y="2674619"/>
              <a:ext cx="1424940" cy="402590"/>
            </a:xfrm>
            <a:custGeom>
              <a:avLst/>
              <a:gdLst/>
              <a:ahLst/>
              <a:cxnLst/>
              <a:rect l="l" t="t" r="r" b="b"/>
              <a:pathLst>
                <a:path w="1424940" h="402589">
                  <a:moveTo>
                    <a:pt x="1424940" y="0"/>
                  </a:moveTo>
                  <a:lnTo>
                    <a:pt x="0" y="0"/>
                  </a:lnTo>
                  <a:lnTo>
                    <a:pt x="0" y="402336"/>
                  </a:lnTo>
                  <a:lnTo>
                    <a:pt x="1424940" y="402336"/>
                  </a:lnTo>
                  <a:lnTo>
                    <a:pt x="1424940" y="0"/>
                  </a:lnTo>
                  <a:close/>
                </a:path>
              </a:pathLst>
            </a:custGeom>
            <a:solidFill>
              <a:srgbClr val="DAE2F3"/>
            </a:solidFill>
          </p:spPr>
          <p:txBody>
            <a:bodyPr wrap="square" lIns="0" tIns="0" rIns="0" bIns="0" rtlCol="0"/>
            <a:lstStyle/>
            <a:p>
              <a:endParaRPr/>
            </a:p>
          </p:txBody>
        </p:sp>
        <p:sp>
          <p:nvSpPr>
            <p:cNvPr id="33" name="object 33"/>
            <p:cNvSpPr/>
            <p:nvPr/>
          </p:nvSpPr>
          <p:spPr>
            <a:xfrm>
              <a:off x="6870192" y="2674619"/>
              <a:ext cx="1424940" cy="402590"/>
            </a:xfrm>
            <a:custGeom>
              <a:avLst/>
              <a:gdLst/>
              <a:ahLst/>
              <a:cxnLst/>
              <a:rect l="l" t="t" r="r" b="b"/>
              <a:pathLst>
                <a:path w="1424940" h="402589">
                  <a:moveTo>
                    <a:pt x="0" y="402336"/>
                  </a:moveTo>
                  <a:lnTo>
                    <a:pt x="1424940" y="402336"/>
                  </a:lnTo>
                  <a:lnTo>
                    <a:pt x="1424940" y="0"/>
                  </a:lnTo>
                  <a:lnTo>
                    <a:pt x="0" y="0"/>
                  </a:lnTo>
                  <a:lnTo>
                    <a:pt x="0" y="402336"/>
                  </a:lnTo>
                  <a:close/>
                </a:path>
              </a:pathLst>
            </a:custGeom>
            <a:ln w="12700">
              <a:solidFill>
                <a:srgbClr val="2E528F"/>
              </a:solidFill>
            </a:ln>
          </p:spPr>
          <p:txBody>
            <a:bodyPr wrap="square" lIns="0" tIns="0" rIns="0" bIns="0" rtlCol="0"/>
            <a:lstStyle/>
            <a:p>
              <a:endParaRPr/>
            </a:p>
          </p:txBody>
        </p:sp>
        <p:sp>
          <p:nvSpPr>
            <p:cNvPr id="34" name="object 34"/>
            <p:cNvSpPr/>
            <p:nvPr/>
          </p:nvSpPr>
          <p:spPr>
            <a:xfrm>
              <a:off x="2142743" y="3710939"/>
              <a:ext cx="1423670" cy="402590"/>
            </a:xfrm>
            <a:custGeom>
              <a:avLst/>
              <a:gdLst/>
              <a:ahLst/>
              <a:cxnLst/>
              <a:rect l="l" t="t" r="r" b="b"/>
              <a:pathLst>
                <a:path w="1423670" h="402589">
                  <a:moveTo>
                    <a:pt x="1423416" y="0"/>
                  </a:moveTo>
                  <a:lnTo>
                    <a:pt x="0" y="0"/>
                  </a:lnTo>
                  <a:lnTo>
                    <a:pt x="0" y="402336"/>
                  </a:lnTo>
                  <a:lnTo>
                    <a:pt x="1423416" y="402336"/>
                  </a:lnTo>
                  <a:lnTo>
                    <a:pt x="1423416" y="0"/>
                  </a:lnTo>
                  <a:close/>
                </a:path>
              </a:pathLst>
            </a:custGeom>
            <a:solidFill>
              <a:srgbClr val="DAE2F3"/>
            </a:solidFill>
          </p:spPr>
          <p:txBody>
            <a:bodyPr wrap="square" lIns="0" tIns="0" rIns="0" bIns="0" rtlCol="0"/>
            <a:lstStyle/>
            <a:p>
              <a:endParaRPr/>
            </a:p>
          </p:txBody>
        </p:sp>
        <p:sp>
          <p:nvSpPr>
            <p:cNvPr id="35" name="object 35"/>
            <p:cNvSpPr/>
            <p:nvPr/>
          </p:nvSpPr>
          <p:spPr>
            <a:xfrm>
              <a:off x="2142743" y="3710939"/>
              <a:ext cx="1423670" cy="402590"/>
            </a:xfrm>
            <a:custGeom>
              <a:avLst/>
              <a:gdLst/>
              <a:ahLst/>
              <a:cxnLst/>
              <a:rect l="l" t="t" r="r" b="b"/>
              <a:pathLst>
                <a:path w="1423670" h="402589">
                  <a:moveTo>
                    <a:pt x="0" y="402336"/>
                  </a:moveTo>
                  <a:lnTo>
                    <a:pt x="1423416" y="402336"/>
                  </a:lnTo>
                  <a:lnTo>
                    <a:pt x="1423416" y="0"/>
                  </a:lnTo>
                  <a:lnTo>
                    <a:pt x="0" y="0"/>
                  </a:lnTo>
                  <a:lnTo>
                    <a:pt x="0" y="402336"/>
                  </a:lnTo>
                  <a:close/>
                </a:path>
              </a:pathLst>
            </a:custGeom>
            <a:ln w="12700">
              <a:solidFill>
                <a:srgbClr val="2E528F"/>
              </a:solidFill>
            </a:ln>
          </p:spPr>
          <p:txBody>
            <a:bodyPr wrap="square" lIns="0" tIns="0" rIns="0" bIns="0" rtlCol="0"/>
            <a:lstStyle/>
            <a:p>
              <a:endParaRPr/>
            </a:p>
          </p:txBody>
        </p:sp>
        <p:sp>
          <p:nvSpPr>
            <p:cNvPr id="36" name="object 36"/>
            <p:cNvSpPr/>
            <p:nvPr/>
          </p:nvSpPr>
          <p:spPr>
            <a:xfrm>
              <a:off x="3738372" y="3710939"/>
              <a:ext cx="1423670" cy="402590"/>
            </a:xfrm>
            <a:custGeom>
              <a:avLst/>
              <a:gdLst/>
              <a:ahLst/>
              <a:cxnLst/>
              <a:rect l="l" t="t" r="r" b="b"/>
              <a:pathLst>
                <a:path w="1423670" h="402589">
                  <a:moveTo>
                    <a:pt x="1423415" y="0"/>
                  </a:moveTo>
                  <a:lnTo>
                    <a:pt x="0" y="0"/>
                  </a:lnTo>
                  <a:lnTo>
                    <a:pt x="0" y="402336"/>
                  </a:lnTo>
                  <a:lnTo>
                    <a:pt x="1423415" y="402336"/>
                  </a:lnTo>
                  <a:lnTo>
                    <a:pt x="1423415" y="0"/>
                  </a:lnTo>
                  <a:close/>
                </a:path>
              </a:pathLst>
            </a:custGeom>
            <a:solidFill>
              <a:srgbClr val="DAE2F3"/>
            </a:solidFill>
          </p:spPr>
          <p:txBody>
            <a:bodyPr wrap="square" lIns="0" tIns="0" rIns="0" bIns="0" rtlCol="0"/>
            <a:lstStyle/>
            <a:p>
              <a:endParaRPr/>
            </a:p>
          </p:txBody>
        </p:sp>
        <p:sp>
          <p:nvSpPr>
            <p:cNvPr id="37" name="object 37"/>
            <p:cNvSpPr/>
            <p:nvPr/>
          </p:nvSpPr>
          <p:spPr>
            <a:xfrm>
              <a:off x="3738372" y="3710939"/>
              <a:ext cx="1423670" cy="402590"/>
            </a:xfrm>
            <a:custGeom>
              <a:avLst/>
              <a:gdLst/>
              <a:ahLst/>
              <a:cxnLst/>
              <a:rect l="l" t="t" r="r" b="b"/>
              <a:pathLst>
                <a:path w="1423670" h="402589">
                  <a:moveTo>
                    <a:pt x="0" y="402336"/>
                  </a:moveTo>
                  <a:lnTo>
                    <a:pt x="1423415" y="402336"/>
                  </a:lnTo>
                  <a:lnTo>
                    <a:pt x="1423415" y="0"/>
                  </a:lnTo>
                  <a:lnTo>
                    <a:pt x="0" y="0"/>
                  </a:lnTo>
                  <a:lnTo>
                    <a:pt x="0" y="402336"/>
                  </a:lnTo>
                  <a:close/>
                </a:path>
              </a:pathLst>
            </a:custGeom>
            <a:ln w="12700">
              <a:solidFill>
                <a:srgbClr val="2E528F"/>
              </a:solidFill>
            </a:ln>
          </p:spPr>
          <p:txBody>
            <a:bodyPr wrap="square" lIns="0" tIns="0" rIns="0" bIns="0" rtlCol="0"/>
            <a:lstStyle/>
            <a:p>
              <a:endParaRPr/>
            </a:p>
          </p:txBody>
        </p:sp>
        <p:sp>
          <p:nvSpPr>
            <p:cNvPr id="38" name="object 38"/>
            <p:cNvSpPr/>
            <p:nvPr/>
          </p:nvSpPr>
          <p:spPr>
            <a:xfrm>
              <a:off x="5303519" y="3710939"/>
              <a:ext cx="1423670" cy="402590"/>
            </a:xfrm>
            <a:custGeom>
              <a:avLst/>
              <a:gdLst/>
              <a:ahLst/>
              <a:cxnLst/>
              <a:rect l="l" t="t" r="r" b="b"/>
              <a:pathLst>
                <a:path w="1423670" h="402589">
                  <a:moveTo>
                    <a:pt x="1423416" y="0"/>
                  </a:moveTo>
                  <a:lnTo>
                    <a:pt x="0" y="0"/>
                  </a:lnTo>
                  <a:lnTo>
                    <a:pt x="0" y="402336"/>
                  </a:lnTo>
                  <a:lnTo>
                    <a:pt x="1423416" y="402336"/>
                  </a:lnTo>
                  <a:lnTo>
                    <a:pt x="1423416" y="0"/>
                  </a:lnTo>
                  <a:close/>
                </a:path>
              </a:pathLst>
            </a:custGeom>
            <a:solidFill>
              <a:srgbClr val="DAE2F3"/>
            </a:solidFill>
          </p:spPr>
          <p:txBody>
            <a:bodyPr wrap="square" lIns="0" tIns="0" rIns="0" bIns="0" rtlCol="0"/>
            <a:lstStyle/>
            <a:p>
              <a:endParaRPr/>
            </a:p>
          </p:txBody>
        </p:sp>
        <p:sp>
          <p:nvSpPr>
            <p:cNvPr id="39" name="object 39"/>
            <p:cNvSpPr/>
            <p:nvPr/>
          </p:nvSpPr>
          <p:spPr>
            <a:xfrm>
              <a:off x="5303519" y="3710939"/>
              <a:ext cx="1423670" cy="402590"/>
            </a:xfrm>
            <a:custGeom>
              <a:avLst/>
              <a:gdLst/>
              <a:ahLst/>
              <a:cxnLst/>
              <a:rect l="l" t="t" r="r" b="b"/>
              <a:pathLst>
                <a:path w="1423670" h="402589">
                  <a:moveTo>
                    <a:pt x="0" y="402336"/>
                  </a:moveTo>
                  <a:lnTo>
                    <a:pt x="1423416" y="402336"/>
                  </a:lnTo>
                  <a:lnTo>
                    <a:pt x="1423416" y="0"/>
                  </a:lnTo>
                  <a:lnTo>
                    <a:pt x="0" y="0"/>
                  </a:lnTo>
                  <a:lnTo>
                    <a:pt x="0" y="402336"/>
                  </a:lnTo>
                  <a:close/>
                </a:path>
              </a:pathLst>
            </a:custGeom>
            <a:ln w="12700">
              <a:solidFill>
                <a:srgbClr val="2E528F"/>
              </a:solidFill>
            </a:ln>
          </p:spPr>
          <p:txBody>
            <a:bodyPr wrap="square" lIns="0" tIns="0" rIns="0" bIns="0" rtlCol="0"/>
            <a:lstStyle/>
            <a:p>
              <a:endParaRPr/>
            </a:p>
          </p:txBody>
        </p:sp>
        <p:sp>
          <p:nvSpPr>
            <p:cNvPr id="40" name="object 40"/>
            <p:cNvSpPr/>
            <p:nvPr/>
          </p:nvSpPr>
          <p:spPr>
            <a:xfrm>
              <a:off x="6870192" y="3704844"/>
              <a:ext cx="1424940" cy="401320"/>
            </a:xfrm>
            <a:custGeom>
              <a:avLst/>
              <a:gdLst/>
              <a:ahLst/>
              <a:cxnLst/>
              <a:rect l="l" t="t" r="r" b="b"/>
              <a:pathLst>
                <a:path w="1424940" h="401320">
                  <a:moveTo>
                    <a:pt x="1424940" y="0"/>
                  </a:moveTo>
                  <a:lnTo>
                    <a:pt x="0" y="0"/>
                  </a:lnTo>
                  <a:lnTo>
                    <a:pt x="0" y="400811"/>
                  </a:lnTo>
                  <a:lnTo>
                    <a:pt x="1424940" y="400811"/>
                  </a:lnTo>
                  <a:lnTo>
                    <a:pt x="1424940" y="0"/>
                  </a:lnTo>
                  <a:close/>
                </a:path>
              </a:pathLst>
            </a:custGeom>
            <a:solidFill>
              <a:srgbClr val="DAE2F3"/>
            </a:solidFill>
          </p:spPr>
          <p:txBody>
            <a:bodyPr wrap="square" lIns="0" tIns="0" rIns="0" bIns="0" rtlCol="0"/>
            <a:lstStyle/>
            <a:p>
              <a:endParaRPr/>
            </a:p>
          </p:txBody>
        </p:sp>
        <p:sp>
          <p:nvSpPr>
            <p:cNvPr id="41" name="object 41"/>
            <p:cNvSpPr/>
            <p:nvPr/>
          </p:nvSpPr>
          <p:spPr>
            <a:xfrm>
              <a:off x="6870192" y="3704844"/>
              <a:ext cx="1424940" cy="401320"/>
            </a:xfrm>
            <a:custGeom>
              <a:avLst/>
              <a:gdLst/>
              <a:ahLst/>
              <a:cxnLst/>
              <a:rect l="l" t="t" r="r" b="b"/>
              <a:pathLst>
                <a:path w="1424940" h="401320">
                  <a:moveTo>
                    <a:pt x="0" y="400811"/>
                  </a:moveTo>
                  <a:lnTo>
                    <a:pt x="1424940" y="400811"/>
                  </a:lnTo>
                  <a:lnTo>
                    <a:pt x="1424940" y="0"/>
                  </a:lnTo>
                  <a:lnTo>
                    <a:pt x="0" y="0"/>
                  </a:lnTo>
                  <a:lnTo>
                    <a:pt x="0" y="400811"/>
                  </a:lnTo>
                  <a:close/>
                </a:path>
              </a:pathLst>
            </a:custGeom>
            <a:ln w="12700">
              <a:solidFill>
                <a:srgbClr val="2E528F"/>
              </a:solidFill>
            </a:ln>
          </p:spPr>
          <p:txBody>
            <a:bodyPr wrap="square" lIns="0" tIns="0" rIns="0" bIns="0" rtlCol="0"/>
            <a:lstStyle/>
            <a:p>
              <a:endParaRPr/>
            </a:p>
          </p:txBody>
        </p:sp>
        <p:sp>
          <p:nvSpPr>
            <p:cNvPr id="42" name="object 42"/>
            <p:cNvSpPr/>
            <p:nvPr/>
          </p:nvSpPr>
          <p:spPr>
            <a:xfrm>
              <a:off x="2145791" y="4742688"/>
              <a:ext cx="1424940" cy="401320"/>
            </a:xfrm>
            <a:custGeom>
              <a:avLst/>
              <a:gdLst/>
              <a:ahLst/>
              <a:cxnLst/>
              <a:rect l="l" t="t" r="r" b="b"/>
              <a:pathLst>
                <a:path w="1424939" h="401320">
                  <a:moveTo>
                    <a:pt x="1424940" y="0"/>
                  </a:moveTo>
                  <a:lnTo>
                    <a:pt x="0" y="0"/>
                  </a:lnTo>
                  <a:lnTo>
                    <a:pt x="0" y="400812"/>
                  </a:lnTo>
                  <a:lnTo>
                    <a:pt x="1424940" y="400812"/>
                  </a:lnTo>
                  <a:lnTo>
                    <a:pt x="1424940" y="0"/>
                  </a:lnTo>
                  <a:close/>
                </a:path>
              </a:pathLst>
            </a:custGeom>
            <a:solidFill>
              <a:srgbClr val="DAE2F3"/>
            </a:solidFill>
          </p:spPr>
          <p:txBody>
            <a:bodyPr wrap="square" lIns="0" tIns="0" rIns="0" bIns="0" rtlCol="0"/>
            <a:lstStyle/>
            <a:p>
              <a:endParaRPr/>
            </a:p>
          </p:txBody>
        </p:sp>
        <p:sp>
          <p:nvSpPr>
            <p:cNvPr id="43" name="object 43"/>
            <p:cNvSpPr/>
            <p:nvPr/>
          </p:nvSpPr>
          <p:spPr>
            <a:xfrm>
              <a:off x="2145791" y="4742688"/>
              <a:ext cx="1424940" cy="401320"/>
            </a:xfrm>
            <a:custGeom>
              <a:avLst/>
              <a:gdLst/>
              <a:ahLst/>
              <a:cxnLst/>
              <a:rect l="l" t="t" r="r" b="b"/>
              <a:pathLst>
                <a:path w="1424939" h="401320">
                  <a:moveTo>
                    <a:pt x="0" y="400812"/>
                  </a:moveTo>
                  <a:lnTo>
                    <a:pt x="1424940" y="400812"/>
                  </a:lnTo>
                  <a:lnTo>
                    <a:pt x="1424940" y="0"/>
                  </a:lnTo>
                  <a:lnTo>
                    <a:pt x="0" y="0"/>
                  </a:lnTo>
                  <a:lnTo>
                    <a:pt x="0" y="400812"/>
                  </a:lnTo>
                  <a:close/>
                </a:path>
              </a:pathLst>
            </a:custGeom>
            <a:ln w="12700">
              <a:solidFill>
                <a:srgbClr val="2E528F"/>
              </a:solidFill>
            </a:ln>
          </p:spPr>
          <p:txBody>
            <a:bodyPr wrap="square" lIns="0" tIns="0" rIns="0" bIns="0" rtlCol="0"/>
            <a:lstStyle/>
            <a:p>
              <a:endParaRPr/>
            </a:p>
          </p:txBody>
        </p:sp>
        <p:sp>
          <p:nvSpPr>
            <p:cNvPr id="44" name="object 44"/>
            <p:cNvSpPr/>
            <p:nvPr/>
          </p:nvSpPr>
          <p:spPr>
            <a:xfrm>
              <a:off x="3741419" y="4742688"/>
              <a:ext cx="1424940" cy="401320"/>
            </a:xfrm>
            <a:custGeom>
              <a:avLst/>
              <a:gdLst/>
              <a:ahLst/>
              <a:cxnLst/>
              <a:rect l="l" t="t" r="r" b="b"/>
              <a:pathLst>
                <a:path w="1424939" h="401320">
                  <a:moveTo>
                    <a:pt x="1424939" y="0"/>
                  </a:moveTo>
                  <a:lnTo>
                    <a:pt x="0" y="0"/>
                  </a:lnTo>
                  <a:lnTo>
                    <a:pt x="0" y="400812"/>
                  </a:lnTo>
                  <a:lnTo>
                    <a:pt x="1424939" y="400812"/>
                  </a:lnTo>
                  <a:lnTo>
                    <a:pt x="1424939" y="0"/>
                  </a:lnTo>
                  <a:close/>
                </a:path>
              </a:pathLst>
            </a:custGeom>
            <a:solidFill>
              <a:srgbClr val="DAE2F3"/>
            </a:solidFill>
          </p:spPr>
          <p:txBody>
            <a:bodyPr wrap="square" lIns="0" tIns="0" rIns="0" bIns="0" rtlCol="0"/>
            <a:lstStyle/>
            <a:p>
              <a:endParaRPr/>
            </a:p>
          </p:txBody>
        </p:sp>
        <p:sp>
          <p:nvSpPr>
            <p:cNvPr id="45" name="object 45"/>
            <p:cNvSpPr/>
            <p:nvPr/>
          </p:nvSpPr>
          <p:spPr>
            <a:xfrm>
              <a:off x="3741419" y="4742688"/>
              <a:ext cx="1424940" cy="401320"/>
            </a:xfrm>
            <a:custGeom>
              <a:avLst/>
              <a:gdLst/>
              <a:ahLst/>
              <a:cxnLst/>
              <a:rect l="l" t="t" r="r" b="b"/>
              <a:pathLst>
                <a:path w="1424939" h="401320">
                  <a:moveTo>
                    <a:pt x="0" y="400812"/>
                  </a:moveTo>
                  <a:lnTo>
                    <a:pt x="1424939" y="400812"/>
                  </a:lnTo>
                  <a:lnTo>
                    <a:pt x="1424939" y="0"/>
                  </a:lnTo>
                  <a:lnTo>
                    <a:pt x="0" y="0"/>
                  </a:lnTo>
                  <a:lnTo>
                    <a:pt x="0" y="400812"/>
                  </a:lnTo>
                  <a:close/>
                </a:path>
              </a:pathLst>
            </a:custGeom>
            <a:ln w="12699">
              <a:solidFill>
                <a:srgbClr val="2E528F"/>
              </a:solidFill>
            </a:ln>
          </p:spPr>
          <p:txBody>
            <a:bodyPr wrap="square" lIns="0" tIns="0" rIns="0" bIns="0" rtlCol="0"/>
            <a:lstStyle/>
            <a:p>
              <a:endParaRPr/>
            </a:p>
          </p:txBody>
        </p:sp>
        <p:sp>
          <p:nvSpPr>
            <p:cNvPr id="46" name="object 46"/>
            <p:cNvSpPr/>
            <p:nvPr/>
          </p:nvSpPr>
          <p:spPr>
            <a:xfrm>
              <a:off x="5306567" y="4742688"/>
              <a:ext cx="1424940" cy="401320"/>
            </a:xfrm>
            <a:custGeom>
              <a:avLst/>
              <a:gdLst/>
              <a:ahLst/>
              <a:cxnLst/>
              <a:rect l="l" t="t" r="r" b="b"/>
              <a:pathLst>
                <a:path w="1424940" h="401320">
                  <a:moveTo>
                    <a:pt x="1424939" y="0"/>
                  </a:moveTo>
                  <a:lnTo>
                    <a:pt x="0" y="0"/>
                  </a:lnTo>
                  <a:lnTo>
                    <a:pt x="0" y="400812"/>
                  </a:lnTo>
                  <a:lnTo>
                    <a:pt x="1424939" y="400812"/>
                  </a:lnTo>
                  <a:lnTo>
                    <a:pt x="1424939" y="0"/>
                  </a:lnTo>
                  <a:close/>
                </a:path>
              </a:pathLst>
            </a:custGeom>
            <a:solidFill>
              <a:srgbClr val="DAE2F3"/>
            </a:solidFill>
          </p:spPr>
          <p:txBody>
            <a:bodyPr wrap="square" lIns="0" tIns="0" rIns="0" bIns="0" rtlCol="0"/>
            <a:lstStyle/>
            <a:p>
              <a:endParaRPr/>
            </a:p>
          </p:txBody>
        </p:sp>
        <p:sp>
          <p:nvSpPr>
            <p:cNvPr id="47" name="object 47"/>
            <p:cNvSpPr/>
            <p:nvPr/>
          </p:nvSpPr>
          <p:spPr>
            <a:xfrm>
              <a:off x="5306567" y="4735067"/>
              <a:ext cx="2988945" cy="408940"/>
            </a:xfrm>
            <a:custGeom>
              <a:avLst/>
              <a:gdLst/>
              <a:ahLst/>
              <a:cxnLst/>
              <a:rect l="l" t="t" r="r" b="b"/>
              <a:pathLst>
                <a:path w="2988945" h="408939">
                  <a:moveTo>
                    <a:pt x="0" y="408431"/>
                  </a:moveTo>
                  <a:lnTo>
                    <a:pt x="1424939" y="408431"/>
                  </a:lnTo>
                  <a:lnTo>
                    <a:pt x="1424939" y="7619"/>
                  </a:lnTo>
                  <a:lnTo>
                    <a:pt x="0" y="7619"/>
                  </a:lnTo>
                  <a:lnTo>
                    <a:pt x="0" y="408431"/>
                  </a:lnTo>
                  <a:close/>
                </a:path>
                <a:path w="2988945" h="408939">
                  <a:moveTo>
                    <a:pt x="1563624" y="400811"/>
                  </a:moveTo>
                  <a:lnTo>
                    <a:pt x="2988564" y="400811"/>
                  </a:lnTo>
                  <a:lnTo>
                    <a:pt x="2988564" y="0"/>
                  </a:lnTo>
                  <a:lnTo>
                    <a:pt x="1563624" y="0"/>
                  </a:lnTo>
                  <a:lnTo>
                    <a:pt x="1563624" y="400811"/>
                  </a:lnTo>
                  <a:close/>
                </a:path>
              </a:pathLst>
            </a:custGeom>
            <a:ln w="12700">
              <a:solidFill>
                <a:srgbClr val="2E528F"/>
              </a:solidFill>
            </a:ln>
          </p:spPr>
          <p:txBody>
            <a:bodyPr wrap="square" lIns="0" tIns="0" rIns="0" bIns="0" rtlCol="0"/>
            <a:lstStyle/>
            <a:p>
              <a:endParaRPr/>
            </a:p>
          </p:txBody>
        </p:sp>
        <p:sp>
          <p:nvSpPr>
            <p:cNvPr id="48" name="object 48"/>
            <p:cNvSpPr/>
            <p:nvPr/>
          </p:nvSpPr>
          <p:spPr>
            <a:xfrm>
              <a:off x="2148839" y="5693663"/>
              <a:ext cx="1424940" cy="402590"/>
            </a:xfrm>
            <a:custGeom>
              <a:avLst/>
              <a:gdLst/>
              <a:ahLst/>
              <a:cxnLst/>
              <a:rect l="l" t="t" r="r" b="b"/>
              <a:pathLst>
                <a:path w="1424939" h="402589">
                  <a:moveTo>
                    <a:pt x="1424939" y="0"/>
                  </a:moveTo>
                  <a:lnTo>
                    <a:pt x="0" y="0"/>
                  </a:lnTo>
                  <a:lnTo>
                    <a:pt x="0" y="402336"/>
                  </a:lnTo>
                  <a:lnTo>
                    <a:pt x="1424939" y="402336"/>
                  </a:lnTo>
                  <a:lnTo>
                    <a:pt x="1424939" y="0"/>
                  </a:lnTo>
                  <a:close/>
                </a:path>
              </a:pathLst>
            </a:custGeom>
            <a:solidFill>
              <a:srgbClr val="DAE2F3"/>
            </a:solidFill>
          </p:spPr>
          <p:txBody>
            <a:bodyPr wrap="square" lIns="0" tIns="0" rIns="0" bIns="0" rtlCol="0"/>
            <a:lstStyle/>
            <a:p>
              <a:endParaRPr/>
            </a:p>
          </p:txBody>
        </p:sp>
        <p:sp>
          <p:nvSpPr>
            <p:cNvPr id="49" name="object 49"/>
            <p:cNvSpPr/>
            <p:nvPr/>
          </p:nvSpPr>
          <p:spPr>
            <a:xfrm>
              <a:off x="2148839" y="5693663"/>
              <a:ext cx="1424940" cy="402590"/>
            </a:xfrm>
            <a:custGeom>
              <a:avLst/>
              <a:gdLst/>
              <a:ahLst/>
              <a:cxnLst/>
              <a:rect l="l" t="t" r="r" b="b"/>
              <a:pathLst>
                <a:path w="1424939" h="402589">
                  <a:moveTo>
                    <a:pt x="0" y="402336"/>
                  </a:moveTo>
                  <a:lnTo>
                    <a:pt x="1424939" y="402336"/>
                  </a:lnTo>
                  <a:lnTo>
                    <a:pt x="1424939" y="0"/>
                  </a:lnTo>
                  <a:lnTo>
                    <a:pt x="0" y="0"/>
                  </a:lnTo>
                  <a:lnTo>
                    <a:pt x="0" y="402336"/>
                  </a:lnTo>
                  <a:close/>
                </a:path>
              </a:pathLst>
            </a:custGeom>
            <a:ln w="12700">
              <a:solidFill>
                <a:srgbClr val="2E528F"/>
              </a:solidFill>
            </a:ln>
          </p:spPr>
          <p:txBody>
            <a:bodyPr wrap="square" lIns="0" tIns="0" rIns="0" bIns="0" rtlCol="0"/>
            <a:lstStyle/>
            <a:p>
              <a:endParaRPr/>
            </a:p>
          </p:txBody>
        </p:sp>
        <p:sp>
          <p:nvSpPr>
            <p:cNvPr id="50" name="object 50"/>
            <p:cNvSpPr/>
            <p:nvPr/>
          </p:nvSpPr>
          <p:spPr>
            <a:xfrm>
              <a:off x="3744467" y="5693663"/>
              <a:ext cx="1424940" cy="402590"/>
            </a:xfrm>
            <a:custGeom>
              <a:avLst/>
              <a:gdLst/>
              <a:ahLst/>
              <a:cxnLst/>
              <a:rect l="l" t="t" r="r" b="b"/>
              <a:pathLst>
                <a:path w="1424939" h="402589">
                  <a:moveTo>
                    <a:pt x="1424939" y="0"/>
                  </a:moveTo>
                  <a:lnTo>
                    <a:pt x="0" y="0"/>
                  </a:lnTo>
                  <a:lnTo>
                    <a:pt x="0" y="402336"/>
                  </a:lnTo>
                  <a:lnTo>
                    <a:pt x="1424939" y="402336"/>
                  </a:lnTo>
                  <a:lnTo>
                    <a:pt x="1424939" y="0"/>
                  </a:lnTo>
                  <a:close/>
                </a:path>
              </a:pathLst>
            </a:custGeom>
            <a:solidFill>
              <a:srgbClr val="DAE2F3"/>
            </a:solidFill>
          </p:spPr>
          <p:txBody>
            <a:bodyPr wrap="square" lIns="0" tIns="0" rIns="0" bIns="0" rtlCol="0"/>
            <a:lstStyle/>
            <a:p>
              <a:endParaRPr/>
            </a:p>
          </p:txBody>
        </p:sp>
        <p:sp>
          <p:nvSpPr>
            <p:cNvPr id="51" name="object 51"/>
            <p:cNvSpPr/>
            <p:nvPr/>
          </p:nvSpPr>
          <p:spPr>
            <a:xfrm>
              <a:off x="3744467" y="5693663"/>
              <a:ext cx="1424940" cy="402590"/>
            </a:xfrm>
            <a:custGeom>
              <a:avLst/>
              <a:gdLst/>
              <a:ahLst/>
              <a:cxnLst/>
              <a:rect l="l" t="t" r="r" b="b"/>
              <a:pathLst>
                <a:path w="1424939" h="402589">
                  <a:moveTo>
                    <a:pt x="0" y="402336"/>
                  </a:moveTo>
                  <a:lnTo>
                    <a:pt x="1424939" y="402336"/>
                  </a:lnTo>
                  <a:lnTo>
                    <a:pt x="1424939" y="0"/>
                  </a:lnTo>
                  <a:lnTo>
                    <a:pt x="0" y="0"/>
                  </a:lnTo>
                  <a:lnTo>
                    <a:pt x="0" y="402336"/>
                  </a:lnTo>
                  <a:close/>
                </a:path>
              </a:pathLst>
            </a:custGeom>
            <a:ln w="12700">
              <a:solidFill>
                <a:srgbClr val="2E528F"/>
              </a:solidFill>
            </a:ln>
          </p:spPr>
          <p:txBody>
            <a:bodyPr wrap="square" lIns="0" tIns="0" rIns="0" bIns="0" rtlCol="0"/>
            <a:lstStyle/>
            <a:p>
              <a:endParaRPr/>
            </a:p>
          </p:txBody>
        </p:sp>
        <p:sp>
          <p:nvSpPr>
            <p:cNvPr id="52" name="object 52"/>
            <p:cNvSpPr/>
            <p:nvPr/>
          </p:nvSpPr>
          <p:spPr>
            <a:xfrm>
              <a:off x="5309616" y="5693663"/>
              <a:ext cx="1424940" cy="402590"/>
            </a:xfrm>
            <a:custGeom>
              <a:avLst/>
              <a:gdLst/>
              <a:ahLst/>
              <a:cxnLst/>
              <a:rect l="l" t="t" r="r" b="b"/>
              <a:pathLst>
                <a:path w="1424940" h="402589">
                  <a:moveTo>
                    <a:pt x="1424939" y="0"/>
                  </a:moveTo>
                  <a:lnTo>
                    <a:pt x="0" y="0"/>
                  </a:lnTo>
                  <a:lnTo>
                    <a:pt x="0" y="402336"/>
                  </a:lnTo>
                  <a:lnTo>
                    <a:pt x="1424939" y="402336"/>
                  </a:lnTo>
                  <a:lnTo>
                    <a:pt x="1424939" y="0"/>
                  </a:lnTo>
                  <a:close/>
                </a:path>
              </a:pathLst>
            </a:custGeom>
            <a:solidFill>
              <a:srgbClr val="DAE2F3"/>
            </a:solidFill>
          </p:spPr>
          <p:txBody>
            <a:bodyPr wrap="square" lIns="0" tIns="0" rIns="0" bIns="0" rtlCol="0"/>
            <a:lstStyle/>
            <a:p>
              <a:endParaRPr/>
            </a:p>
          </p:txBody>
        </p:sp>
        <p:sp>
          <p:nvSpPr>
            <p:cNvPr id="53" name="object 53"/>
            <p:cNvSpPr/>
            <p:nvPr/>
          </p:nvSpPr>
          <p:spPr>
            <a:xfrm>
              <a:off x="5309616" y="5693663"/>
              <a:ext cx="1424940" cy="402590"/>
            </a:xfrm>
            <a:custGeom>
              <a:avLst/>
              <a:gdLst/>
              <a:ahLst/>
              <a:cxnLst/>
              <a:rect l="l" t="t" r="r" b="b"/>
              <a:pathLst>
                <a:path w="1424940" h="402589">
                  <a:moveTo>
                    <a:pt x="0" y="402336"/>
                  </a:moveTo>
                  <a:lnTo>
                    <a:pt x="1424939" y="402336"/>
                  </a:lnTo>
                  <a:lnTo>
                    <a:pt x="1424939" y="0"/>
                  </a:lnTo>
                  <a:lnTo>
                    <a:pt x="0" y="0"/>
                  </a:lnTo>
                  <a:lnTo>
                    <a:pt x="0" y="402336"/>
                  </a:lnTo>
                  <a:close/>
                </a:path>
              </a:pathLst>
            </a:custGeom>
            <a:ln w="12700">
              <a:solidFill>
                <a:srgbClr val="2E528F"/>
              </a:solidFill>
            </a:ln>
          </p:spPr>
          <p:txBody>
            <a:bodyPr wrap="square" lIns="0" tIns="0" rIns="0" bIns="0" rtlCol="0"/>
            <a:lstStyle/>
            <a:p>
              <a:endParaRPr/>
            </a:p>
          </p:txBody>
        </p:sp>
        <p:sp>
          <p:nvSpPr>
            <p:cNvPr id="54" name="object 54"/>
            <p:cNvSpPr/>
            <p:nvPr/>
          </p:nvSpPr>
          <p:spPr>
            <a:xfrm>
              <a:off x="6876287" y="5687568"/>
              <a:ext cx="1424940" cy="401320"/>
            </a:xfrm>
            <a:custGeom>
              <a:avLst/>
              <a:gdLst/>
              <a:ahLst/>
              <a:cxnLst/>
              <a:rect l="l" t="t" r="r" b="b"/>
              <a:pathLst>
                <a:path w="1424940" h="401320">
                  <a:moveTo>
                    <a:pt x="1424940" y="0"/>
                  </a:moveTo>
                  <a:lnTo>
                    <a:pt x="0" y="0"/>
                  </a:lnTo>
                  <a:lnTo>
                    <a:pt x="0" y="400811"/>
                  </a:lnTo>
                  <a:lnTo>
                    <a:pt x="1424940" y="400811"/>
                  </a:lnTo>
                  <a:lnTo>
                    <a:pt x="1424940" y="0"/>
                  </a:lnTo>
                  <a:close/>
                </a:path>
              </a:pathLst>
            </a:custGeom>
            <a:solidFill>
              <a:srgbClr val="DAE2F3"/>
            </a:solidFill>
          </p:spPr>
          <p:txBody>
            <a:bodyPr wrap="square" lIns="0" tIns="0" rIns="0" bIns="0" rtlCol="0"/>
            <a:lstStyle/>
            <a:p>
              <a:endParaRPr/>
            </a:p>
          </p:txBody>
        </p:sp>
        <p:sp>
          <p:nvSpPr>
            <p:cNvPr id="55" name="object 55"/>
            <p:cNvSpPr/>
            <p:nvPr/>
          </p:nvSpPr>
          <p:spPr>
            <a:xfrm>
              <a:off x="6876287" y="5687568"/>
              <a:ext cx="1424940" cy="401320"/>
            </a:xfrm>
            <a:custGeom>
              <a:avLst/>
              <a:gdLst/>
              <a:ahLst/>
              <a:cxnLst/>
              <a:rect l="l" t="t" r="r" b="b"/>
              <a:pathLst>
                <a:path w="1424940" h="401320">
                  <a:moveTo>
                    <a:pt x="0" y="400811"/>
                  </a:moveTo>
                  <a:lnTo>
                    <a:pt x="1424940" y="400811"/>
                  </a:lnTo>
                  <a:lnTo>
                    <a:pt x="1424940" y="0"/>
                  </a:lnTo>
                  <a:lnTo>
                    <a:pt x="0" y="0"/>
                  </a:lnTo>
                  <a:lnTo>
                    <a:pt x="0" y="400811"/>
                  </a:lnTo>
                  <a:close/>
                </a:path>
              </a:pathLst>
            </a:custGeom>
            <a:ln w="12700">
              <a:solidFill>
                <a:srgbClr val="2E528F"/>
              </a:solidFill>
            </a:ln>
          </p:spPr>
          <p:txBody>
            <a:bodyPr wrap="square" lIns="0" tIns="0" rIns="0" bIns="0" rtlCol="0"/>
            <a:lstStyle/>
            <a:p>
              <a:endParaRPr/>
            </a:p>
          </p:txBody>
        </p:sp>
      </p:grpSp>
      <p:sp>
        <p:nvSpPr>
          <p:cNvPr id="56" name="object 56"/>
          <p:cNvSpPr txBox="1"/>
          <p:nvPr/>
        </p:nvSpPr>
        <p:spPr>
          <a:xfrm>
            <a:off x="2078989" y="1659127"/>
            <a:ext cx="1570355" cy="698500"/>
          </a:xfrm>
          <a:prstGeom prst="rect">
            <a:avLst/>
          </a:prstGeom>
          <a:solidFill>
            <a:srgbClr val="ACB8C9">
              <a:alpha val="39999"/>
            </a:srgbClr>
          </a:solidFill>
        </p:spPr>
        <p:txBody>
          <a:bodyPr vert="horz" wrap="square" lIns="0" tIns="0" rIns="0" bIns="0" rtlCol="0">
            <a:spAutoFit/>
          </a:bodyPr>
          <a:lstStyle/>
          <a:p>
            <a:pPr marL="506095">
              <a:lnSpc>
                <a:spcPts val="2065"/>
              </a:lnSpc>
            </a:pPr>
            <a:r>
              <a:rPr sz="1800" spc="-10" dirty="0">
                <a:latin typeface="Calibri"/>
                <a:cs typeface="Calibri"/>
              </a:rPr>
              <a:t>Way</a:t>
            </a:r>
            <a:r>
              <a:rPr sz="1800" spc="-75" dirty="0">
                <a:latin typeface="Calibri"/>
                <a:cs typeface="Calibri"/>
              </a:rPr>
              <a:t> </a:t>
            </a:r>
            <a:r>
              <a:rPr sz="1800" spc="-50" dirty="0">
                <a:latin typeface="Calibri"/>
                <a:cs typeface="Calibri"/>
              </a:rPr>
              <a:t>0</a:t>
            </a:r>
            <a:endParaRPr sz="1800">
              <a:latin typeface="Calibri"/>
              <a:cs typeface="Calibri"/>
            </a:endParaRPr>
          </a:p>
        </p:txBody>
      </p:sp>
      <p:sp>
        <p:nvSpPr>
          <p:cNvPr id="57" name="object 57"/>
          <p:cNvSpPr txBox="1"/>
          <p:nvPr/>
        </p:nvSpPr>
        <p:spPr>
          <a:xfrm>
            <a:off x="3661664" y="1659127"/>
            <a:ext cx="1583055" cy="698500"/>
          </a:xfrm>
          <a:prstGeom prst="rect">
            <a:avLst/>
          </a:prstGeom>
          <a:solidFill>
            <a:srgbClr val="ACB8C9">
              <a:alpha val="39999"/>
            </a:srgbClr>
          </a:solidFill>
        </p:spPr>
        <p:txBody>
          <a:bodyPr vert="horz" wrap="square" lIns="0" tIns="0" rIns="0" bIns="0" rtlCol="0">
            <a:spAutoFit/>
          </a:bodyPr>
          <a:lstStyle/>
          <a:p>
            <a:pPr marL="455930">
              <a:lnSpc>
                <a:spcPts val="2070"/>
              </a:lnSpc>
            </a:pPr>
            <a:r>
              <a:rPr sz="1800" spc="-10" dirty="0">
                <a:latin typeface="Calibri"/>
                <a:cs typeface="Calibri"/>
              </a:rPr>
              <a:t>Way</a:t>
            </a:r>
            <a:r>
              <a:rPr sz="1800" spc="-75" dirty="0">
                <a:latin typeface="Calibri"/>
                <a:cs typeface="Calibri"/>
              </a:rPr>
              <a:t> </a:t>
            </a:r>
            <a:r>
              <a:rPr sz="1800" spc="-50" dirty="0">
                <a:latin typeface="Calibri"/>
                <a:cs typeface="Calibri"/>
              </a:rPr>
              <a:t>1</a:t>
            </a:r>
            <a:endParaRPr sz="1800">
              <a:latin typeface="Calibri"/>
              <a:cs typeface="Calibri"/>
            </a:endParaRPr>
          </a:p>
        </p:txBody>
      </p:sp>
      <p:sp>
        <p:nvSpPr>
          <p:cNvPr id="58" name="object 58"/>
          <p:cNvSpPr txBox="1"/>
          <p:nvPr/>
        </p:nvSpPr>
        <p:spPr>
          <a:xfrm>
            <a:off x="5257291" y="1659127"/>
            <a:ext cx="1578610" cy="698500"/>
          </a:xfrm>
          <a:prstGeom prst="rect">
            <a:avLst/>
          </a:prstGeom>
          <a:solidFill>
            <a:srgbClr val="ACB8C9">
              <a:alpha val="39999"/>
            </a:srgbClr>
          </a:solidFill>
        </p:spPr>
        <p:txBody>
          <a:bodyPr vert="horz" wrap="square" lIns="0" tIns="0" rIns="0" bIns="0" rtlCol="0">
            <a:spAutoFit/>
          </a:bodyPr>
          <a:lstStyle/>
          <a:p>
            <a:pPr marL="474980">
              <a:lnSpc>
                <a:spcPts val="2000"/>
              </a:lnSpc>
            </a:pPr>
            <a:r>
              <a:rPr sz="1800" spc="-10" dirty="0">
                <a:latin typeface="Calibri"/>
                <a:cs typeface="Calibri"/>
              </a:rPr>
              <a:t>Way</a:t>
            </a:r>
            <a:r>
              <a:rPr sz="1800" spc="-75" dirty="0">
                <a:latin typeface="Calibri"/>
                <a:cs typeface="Calibri"/>
              </a:rPr>
              <a:t> </a:t>
            </a:r>
            <a:r>
              <a:rPr sz="1800" spc="-50" dirty="0">
                <a:latin typeface="Calibri"/>
                <a:cs typeface="Calibri"/>
              </a:rPr>
              <a:t>2</a:t>
            </a:r>
            <a:endParaRPr sz="1800">
              <a:latin typeface="Calibri"/>
              <a:cs typeface="Calibri"/>
            </a:endParaRPr>
          </a:p>
        </p:txBody>
      </p:sp>
      <p:sp>
        <p:nvSpPr>
          <p:cNvPr id="59" name="object 59"/>
          <p:cNvSpPr txBox="1"/>
          <p:nvPr/>
        </p:nvSpPr>
        <p:spPr>
          <a:xfrm>
            <a:off x="6848347" y="1659127"/>
            <a:ext cx="1565910" cy="698500"/>
          </a:xfrm>
          <a:prstGeom prst="rect">
            <a:avLst/>
          </a:prstGeom>
          <a:solidFill>
            <a:srgbClr val="ACB8C9">
              <a:alpha val="39999"/>
            </a:srgbClr>
          </a:solidFill>
        </p:spPr>
        <p:txBody>
          <a:bodyPr vert="horz" wrap="square" lIns="0" tIns="0" rIns="0" bIns="0" rtlCol="0">
            <a:spAutoFit/>
          </a:bodyPr>
          <a:lstStyle/>
          <a:p>
            <a:pPr marL="481965">
              <a:lnSpc>
                <a:spcPts val="2065"/>
              </a:lnSpc>
            </a:pPr>
            <a:r>
              <a:rPr sz="1800" spc="-10" dirty="0">
                <a:latin typeface="Calibri"/>
                <a:cs typeface="Calibri"/>
              </a:rPr>
              <a:t>Way</a:t>
            </a:r>
            <a:r>
              <a:rPr sz="1800" spc="-75" dirty="0">
                <a:latin typeface="Calibri"/>
                <a:cs typeface="Calibri"/>
              </a:rPr>
              <a:t> </a:t>
            </a:r>
            <a:r>
              <a:rPr sz="1800" spc="-50" dirty="0">
                <a:latin typeface="Calibri"/>
                <a:cs typeface="Calibri"/>
              </a:rPr>
              <a:t>3</a:t>
            </a:r>
            <a:endParaRPr sz="1800">
              <a:latin typeface="Calibri"/>
              <a:cs typeface="Calibri"/>
            </a:endParaRPr>
          </a:p>
        </p:txBody>
      </p:sp>
      <p:sp>
        <p:nvSpPr>
          <p:cNvPr id="60" name="object 60"/>
          <p:cNvSpPr txBox="1"/>
          <p:nvPr/>
        </p:nvSpPr>
        <p:spPr>
          <a:xfrm>
            <a:off x="2142744" y="2682239"/>
            <a:ext cx="1423670" cy="401320"/>
          </a:xfrm>
          <a:prstGeom prst="rect">
            <a:avLst/>
          </a:prstGeom>
          <a:solidFill>
            <a:srgbClr val="DAE2F3"/>
          </a:solidFill>
          <a:ln w="12700">
            <a:solidFill>
              <a:srgbClr val="2E528F"/>
            </a:solidFill>
          </a:ln>
        </p:spPr>
        <p:txBody>
          <a:bodyPr vert="horz" wrap="square" lIns="0" tIns="55880" rIns="0" bIns="0" rtlCol="0">
            <a:spAutoFit/>
          </a:bodyPr>
          <a:lstStyle/>
          <a:p>
            <a:pPr marL="442595">
              <a:lnSpc>
                <a:spcPct val="100000"/>
              </a:lnSpc>
              <a:spcBef>
                <a:spcPts val="440"/>
              </a:spcBef>
            </a:pPr>
            <a:r>
              <a:rPr sz="1800" spc="-20" dirty="0">
                <a:latin typeface="Calibri"/>
                <a:cs typeface="Calibri"/>
              </a:rPr>
              <a:t>Line</a:t>
            </a:r>
            <a:endParaRPr sz="1800">
              <a:latin typeface="Calibri"/>
              <a:cs typeface="Calibri"/>
            </a:endParaRPr>
          </a:p>
        </p:txBody>
      </p:sp>
      <p:sp>
        <p:nvSpPr>
          <p:cNvPr id="61" name="object 61"/>
          <p:cNvSpPr txBox="1"/>
          <p:nvPr/>
        </p:nvSpPr>
        <p:spPr>
          <a:xfrm>
            <a:off x="9206483" y="283463"/>
            <a:ext cx="2745105" cy="810895"/>
          </a:xfrm>
          <a:prstGeom prst="rect">
            <a:avLst/>
          </a:prstGeom>
          <a:ln w="12700">
            <a:solidFill>
              <a:srgbClr val="000000"/>
            </a:solidFill>
          </a:ln>
        </p:spPr>
        <p:txBody>
          <a:bodyPr vert="horz" wrap="square" lIns="0" tIns="5715" rIns="0" bIns="0" rtlCol="0">
            <a:spAutoFit/>
          </a:bodyPr>
          <a:lstStyle/>
          <a:p>
            <a:pPr>
              <a:lnSpc>
                <a:spcPct val="100000"/>
              </a:lnSpc>
              <a:spcBef>
                <a:spcPts val="45"/>
              </a:spcBef>
            </a:pPr>
            <a:endParaRPr sz="1650">
              <a:latin typeface="Times New Roman"/>
              <a:cs typeface="Times New Roman"/>
            </a:endParaRPr>
          </a:p>
          <a:p>
            <a:pPr marL="262255">
              <a:lnSpc>
                <a:spcPct val="100000"/>
              </a:lnSpc>
            </a:pPr>
            <a:r>
              <a:rPr sz="1800" dirty="0">
                <a:latin typeface="Courier New"/>
                <a:cs typeface="Courier New"/>
              </a:rPr>
              <a:t>lb</a:t>
            </a:r>
            <a:r>
              <a:rPr sz="1800" spc="-20" dirty="0">
                <a:latin typeface="Courier New"/>
                <a:cs typeface="Courier New"/>
              </a:rPr>
              <a:t> </a:t>
            </a:r>
            <a:r>
              <a:rPr sz="1800" dirty="0">
                <a:latin typeface="Courier New"/>
                <a:cs typeface="Courier New"/>
              </a:rPr>
              <a:t>x6</a:t>
            </a:r>
            <a:r>
              <a:rPr sz="1800" spc="-20" dirty="0">
                <a:latin typeface="Courier New"/>
                <a:cs typeface="Courier New"/>
              </a:rPr>
              <a:t> </a:t>
            </a:r>
            <a:r>
              <a:rPr sz="1800" spc="-10" dirty="0">
                <a:latin typeface="Courier New"/>
                <a:cs typeface="Courier New"/>
              </a:rPr>
              <a:t>0x7fff0053</a:t>
            </a:r>
            <a:endParaRPr sz="1800">
              <a:latin typeface="Courier New"/>
              <a:cs typeface="Courier New"/>
            </a:endParaRPr>
          </a:p>
        </p:txBody>
      </p:sp>
      <p:sp>
        <p:nvSpPr>
          <p:cNvPr id="62" name="object 62"/>
          <p:cNvSpPr txBox="1"/>
          <p:nvPr/>
        </p:nvSpPr>
        <p:spPr>
          <a:xfrm>
            <a:off x="2152142" y="4840604"/>
            <a:ext cx="1383665" cy="208279"/>
          </a:xfrm>
          <a:prstGeom prst="rect">
            <a:avLst/>
          </a:prstGeom>
        </p:spPr>
        <p:txBody>
          <a:bodyPr vert="horz" wrap="square" lIns="0" tIns="12700" rIns="0" bIns="0" rtlCol="0">
            <a:spAutoFit/>
          </a:bodyPr>
          <a:lstStyle/>
          <a:p>
            <a:pPr marL="35560">
              <a:lnSpc>
                <a:spcPct val="100000"/>
              </a:lnSpc>
              <a:spcBef>
                <a:spcPts val="100"/>
              </a:spcBef>
            </a:pPr>
            <a:r>
              <a:rPr sz="1200" spc="-10" dirty="0">
                <a:latin typeface="Calibri"/>
                <a:cs typeface="Calibri"/>
              </a:rPr>
              <a:t>1,0,0x7fff10,…</a:t>
            </a:r>
            <a:endParaRPr sz="1200">
              <a:latin typeface="Calibri"/>
              <a:cs typeface="Calibri"/>
            </a:endParaRPr>
          </a:p>
        </p:txBody>
      </p:sp>
      <p:sp>
        <p:nvSpPr>
          <p:cNvPr id="63" name="object 63"/>
          <p:cNvSpPr txBox="1"/>
          <p:nvPr/>
        </p:nvSpPr>
        <p:spPr>
          <a:xfrm>
            <a:off x="3747770" y="4840604"/>
            <a:ext cx="1388110" cy="208279"/>
          </a:xfrm>
          <a:prstGeom prst="rect">
            <a:avLst/>
          </a:prstGeom>
        </p:spPr>
        <p:txBody>
          <a:bodyPr vert="horz" wrap="square" lIns="0" tIns="12700" rIns="0" bIns="0" rtlCol="0">
            <a:spAutoFit/>
          </a:bodyPr>
          <a:lstStyle/>
          <a:p>
            <a:pPr marL="34925">
              <a:lnSpc>
                <a:spcPct val="100000"/>
              </a:lnSpc>
              <a:spcBef>
                <a:spcPts val="100"/>
              </a:spcBef>
            </a:pPr>
            <a:r>
              <a:rPr sz="1200" spc="-10" dirty="0">
                <a:latin typeface="Calibri"/>
                <a:cs typeface="Calibri"/>
              </a:rPr>
              <a:t>1,0,0x000000,…</a:t>
            </a:r>
            <a:endParaRPr sz="1200">
              <a:latin typeface="Calibri"/>
              <a:cs typeface="Calibri"/>
            </a:endParaRPr>
          </a:p>
        </p:txBody>
      </p:sp>
      <p:sp>
        <p:nvSpPr>
          <p:cNvPr id="64" name="object 64"/>
          <p:cNvSpPr txBox="1"/>
          <p:nvPr/>
        </p:nvSpPr>
        <p:spPr>
          <a:xfrm>
            <a:off x="5312917" y="4829302"/>
            <a:ext cx="1398905" cy="208279"/>
          </a:xfrm>
          <a:prstGeom prst="rect">
            <a:avLst/>
          </a:prstGeom>
        </p:spPr>
        <p:txBody>
          <a:bodyPr vert="horz" wrap="square" lIns="0" tIns="12700" rIns="0" bIns="0" rtlCol="0">
            <a:spAutoFit/>
          </a:bodyPr>
          <a:lstStyle/>
          <a:p>
            <a:pPr marL="55244">
              <a:lnSpc>
                <a:spcPct val="100000"/>
              </a:lnSpc>
              <a:spcBef>
                <a:spcPts val="100"/>
              </a:spcBef>
            </a:pPr>
            <a:r>
              <a:rPr sz="1200" spc="-10" dirty="0">
                <a:latin typeface="Calibri"/>
                <a:cs typeface="Calibri"/>
              </a:rPr>
              <a:t>1,1,0x001e00,…</a:t>
            </a:r>
            <a:endParaRPr sz="1200">
              <a:latin typeface="Calibri"/>
              <a:cs typeface="Calibri"/>
            </a:endParaRPr>
          </a:p>
        </p:txBody>
      </p:sp>
      <p:sp>
        <p:nvSpPr>
          <p:cNvPr id="65" name="object 65"/>
          <p:cNvSpPr txBox="1"/>
          <p:nvPr/>
        </p:nvSpPr>
        <p:spPr>
          <a:xfrm>
            <a:off x="6870192" y="4735067"/>
            <a:ext cx="1424940" cy="401320"/>
          </a:xfrm>
          <a:prstGeom prst="rect">
            <a:avLst/>
          </a:prstGeom>
          <a:solidFill>
            <a:srgbClr val="DAE2F3"/>
          </a:solidFill>
        </p:spPr>
        <p:txBody>
          <a:bodyPr vert="horz" wrap="square" lIns="0" tIns="106680" rIns="0" bIns="0" rtlCol="0">
            <a:spAutoFit/>
          </a:bodyPr>
          <a:lstStyle/>
          <a:p>
            <a:pPr marL="46990">
              <a:lnSpc>
                <a:spcPct val="100000"/>
              </a:lnSpc>
              <a:spcBef>
                <a:spcPts val="840"/>
              </a:spcBef>
            </a:pPr>
            <a:r>
              <a:rPr sz="1200" spc="-10" dirty="0">
                <a:latin typeface="Calibri"/>
                <a:cs typeface="Calibri"/>
              </a:rPr>
              <a:t>0,0,0x7fff00,…</a:t>
            </a:r>
            <a:endParaRPr sz="1200">
              <a:latin typeface="Calibri"/>
              <a:cs typeface="Calibri"/>
            </a:endParaRPr>
          </a:p>
        </p:txBody>
      </p:sp>
      <p:grpSp>
        <p:nvGrpSpPr>
          <p:cNvPr id="66" name="object 66"/>
          <p:cNvGrpSpPr/>
          <p:nvPr/>
        </p:nvGrpSpPr>
        <p:grpSpPr>
          <a:xfrm>
            <a:off x="2066544" y="1377441"/>
            <a:ext cx="9255760" cy="5011420"/>
            <a:chOff x="2066544" y="1377441"/>
            <a:chExt cx="9255760" cy="5011420"/>
          </a:xfrm>
        </p:grpSpPr>
        <p:sp>
          <p:nvSpPr>
            <p:cNvPr id="67" name="object 67"/>
            <p:cNvSpPr/>
            <p:nvPr/>
          </p:nvSpPr>
          <p:spPr>
            <a:xfrm>
              <a:off x="6850379" y="4675632"/>
              <a:ext cx="1469390" cy="467995"/>
            </a:xfrm>
            <a:custGeom>
              <a:avLst/>
              <a:gdLst/>
              <a:ahLst/>
              <a:cxnLst/>
              <a:rect l="l" t="t" r="r" b="b"/>
              <a:pathLst>
                <a:path w="1469390" h="467995">
                  <a:moveTo>
                    <a:pt x="0" y="467868"/>
                  </a:moveTo>
                  <a:lnTo>
                    <a:pt x="1469135" y="467868"/>
                  </a:lnTo>
                  <a:lnTo>
                    <a:pt x="1469135" y="0"/>
                  </a:lnTo>
                  <a:lnTo>
                    <a:pt x="0" y="0"/>
                  </a:lnTo>
                  <a:lnTo>
                    <a:pt x="0" y="467868"/>
                  </a:lnTo>
                  <a:close/>
                </a:path>
              </a:pathLst>
            </a:custGeom>
            <a:ln w="76200">
              <a:solidFill>
                <a:srgbClr val="000000"/>
              </a:solidFill>
            </a:ln>
          </p:spPr>
          <p:txBody>
            <a:bodyPr wrap="square" lIns="0" tIns="0" rIns="0" bIns="0" rtlCol="0"/>
            <a:lstStyle/>
            <a:p>
              <a:endParaRPr/>
            </a:p>
          </p:txBody>
        </p:sp>
        <p:sp>
          <p:nvSpPr>
            <p:cNvPr id="68" name="object 68"/>
            <p:cNvSpPr/>
            <p:nvPr/>
          </p:nvSpPr>
          <p:spPr>
            <a:xfrm>
              <a:off x="7528559" y="3896868"/>
              <a:ext cx="3047365" cy="780415"/>
            </a:xfrm>
            <a:custGeom>
              <a:avLst/>
              <a:gdLst/>
              <a:ahLst/>
              <a:cxnLst/>
              <a:rect l="l" t="t" r="r" b="b"/>
              <a:pathLst>
                <a:path w="3047365" h="780414">
                  <a:moveTo>
                    <a:pt x="38100" y="665987"/>
                  </a:moveTo>
                  <a:lnTo>
                    <a:pt x="0" y="665987"/>
                  </a:lnTo>
                  <a:lnTo>
                    <a:pt x="57150" y="780287"/>
                  </a:lnTo>
                  <a:lnTo>
                    <a:pt x="104775" y="685037"/>
                  </a:lnTo>
                  <a:lnTo>
                    <a:pt x="38100" y="685037"/>
                  </a:lnTo>
                  <a:lnTo>
                    <a:pt x="38100" y="665987"/>
                  </a:lnTo>
                  <a:close/>
                </a:path>
                <a:path w="3047365" h="780414">
                  <a:moveTo>
                    <a:pt x="3047238" y="0"/>
                  </a:moveTo>
                  <a:lnTo>
                    <a:pt x="38100" y="0"/>
                  </a:lnTo>
                  <a:lnTo>
                    <a:pt x="38100" y="685037"/>
                  </a:lnTo>
                  <a:lnTo>
                    <a:pt x="76200" y="685037"/>
                  </a:lnTo>
                  <a:lnTo>
                    <a:pt x="76200" y="38099"/>
                  </a:lnTo>
                  <a:lnTo>
                    <a:pt x="57150" y="38099"/>
                  </a:lnTo>
                  <a:lnTo>
                    <a:pt x="76200" y="19049"/>
                  </a:lnTo>
                  <a:lnTo>
                    <a:pt x="3047238" y="19049"/>
                  </a:lnTo>
                  <a:lnTo>
                    <a:pt x="3047238" y="0"/>
                  </a:lnTo>
                  <a:close/>
                </a:path>
                <a:path w="3047365" h="780414">
                  <a:moveTo>
                    <a:pt x="114300" y="665987"/>
                  </a:moveTo>
                  <a:lnTo>
                    <a:pt x="76200" y="665987"/>
                  </a:lnTo>
                  <a:lnTo>
                    <a:pt x="76200" y="685037"/>
                  </a:lnTo>
                  <a:lnTo>
                    <a:pt x="104775" y="685037"/>
                  </a:lnTo>
                  <a:lnTo>
                    <a:pt x="114300" y="665987"/>
                  </a:lnTo>
                  <a:close/>
                </a:path>
                <a:path w="3047365" h="780414">
                  <a:moveTo>
                    <a:pt x="76200" y="19049"/>
                  </a:moveTo>
                  <a:lnTo>
                    <a:pt x="57150" y="38099"/>
                  </a:lnTo>
                  <a:lnTo>
                    <a:pt x="76200" y="38099"/>
                  </a:lnTo>
                  <a:lnTo>
                    <a:pt x="76200" y="19049"/>
                  </a:lnTo>
                  <a:close/>
                </a:path>
                <a:path w="3047365" h="780414">
                  <a:moveTo>
                    <a:pt x="3047238" y="19049"/>
                  </a:moveTo>
                  <a:lnTo>
                    <a:pt x="76200" y="19049"/>
                  </a:lnTo>
                  <a:lnTo>
                    <a:pt x="76200" y="38099"/>
                  </a:lnTo>
                  <a:lnTo>
                    <a:pt x="3047238" y="38099"/>
                  </a:lnTo>
                  <a:lnTo>
                    <a:pt x="3047238" y="19049"/>
                  </a:lnTo>
                  <a:close/>
                </a:path>
              </a:pathLst>
            </a:custGeom>
            <a:solidFill>
              <a:srgbClr val="000000"/>
            </a:solidFill>
          </p:spPr>
          <p:txBody>
            <a:bodyPr wrap="square" lIns="0" tIns="0" rIns="0" bIns="0" rtlCol="0"/>
            <a:lstStyle/>
            <a:p>
              <a:endParaRPr/>
            </a:p>
          </p:txBody>
        </p:sp>
        <p:sp>
          <p:nvSpPr>
            <p:cNvPr id="69" name="object 69"/>
            <p:cNvSpPr/>
            <p:nvPr/>
          </p:nvSpPr>
          <p:spPr>
            <a:xfrm>
              <a:off x="10575036" y="1383791"/>
              <a:ext cx="727075" cy="4998720"/>
            </a:xfrm>
            <a:custGeom>
              <a:avLst/>
              <a:gdLst/>
              <a:ahLst/>
              <a:cxnLst/>
              <a:rect l="l" t="t" r="r" b="b"/>
              <a:pathLst>
                <a:path w="727075" h="4998720">
                  <a:moveTo>
                    <a:pt x="726948" y="0"/>
                  </a:moveTo>
                  <a:lnTo>
                    <a:pt x="0" y="0"/>
                  </a:lnTo>
                  <a:lnTo>
                    <a:pt x="0" y="4998720"/>
                  </a:lnTo>
                  <a:lnTo>
                    <a:pt x="726948" y="4998720"/>
                  </a:lnTo>
                  <a:lnTo>
                    <a:pt x="726948" y="0"/>
                  </a:lnTo>
                  <a:close/>
                </a:path>
              </a:pathLst>
            </a:custGeom>
            <a:solidFill>
              <a:srgbClr val="4471C4"/>
            </a:solidFill>
          </p:spPr>
          <p:txBody>
            <a:bodyPr wrap="square" lIns="0" tIns="0" rIns="0" bIns="0" rtlCol="0"/>
            <a:lstStyle/>
            <a:p>
              <a:endParaRPr/>
            </a:p>
          </p:txBody>
        </p:sp>
        <p:sp>
          <p:nvSpPr>
            <p:cNvPr id="70" name="object 70"/>
            <p:cNvSpPr/>
            <p:nvPr/>
          </p:nvSpPr>
          <p:spPr>
            <a:xfrm>
              <a:off x="10575036" y="1383791"/>
              <a:ext cx="727075" cy="4998720"/>
            </a:xfrm>
            <a:custGeom>
              <a:avLst/>
              <a:gdLst/>
              <a:ahLst/>
              <a:cxnLst/>
              <a:rect l="l" t="t" r="r" b="b"/>
              <a:pathLst>
                <a:path w="727075" h="4998720">
                  <a:moveTo>
                    <a:pt x="0" y="4998720"/>
                  </a:moveTo>
                  <a:lnTo>
                    <a:pt x="726948" y="4998720"/>
                  </a:lnTo>
                  <a:lnTo>
                    <a:pt x="726948" y="0"/>
                  </a:lnTo>
                  <a:lnTo>
                    <a:pt x="0" y="0"/>
                  </a:lnTo>
                  <a:lnTo>
                    <a:pt x="0" y="4998720"/>
                  </a:lnTo>
                  <a:close/>
                </a:path>
              </a:pathLst>
            </a:custGeom>
            <a:ln w="12700">
              <a:solidFill>
                <a:srgbClr val="2E528F"/>
              </a:solidFill>
            </a:ln>
          </p:spPr>
          <p:txBody>
            <a:bodyPr wrap="square" lIns="0" tIns="0" rIns="0" bIns="0" rtlCol="0"/>
            <a:lstStyle/>
            <a:p>
              <a:endParaRPr/>
            </a:p>
          </p:txBody>
        </p:sp>
        <p:sp>
          <p:nvSpPr>
            <p:cNvPr id="71" name="object 71"/>
            <p:cNvSpPr/>
            <p:nvPr/>
          </p:nvSpPr>
          <p:spPr>
            <a:xfrm>
              <a:off x="10575798" y="3345941"/>
              <a:ext cx="727075" cy="1138555"/>
            </a:xfrm>
            <a:custGeom>
              <a:avLst/>
              <a:gdLst/>
              <a:ahLst/>
              <a:cxnLst/>
              <a:rect l="l" t="t" r="r" b="b"/>
              <a:pathLst>
                <a:path w="727075" h="1138554">
                  <a:moveTo>
                    <a:pt x="0" y="1138428"/>
                  </a:moveTo>
                  <a:lnTo>
                    <a:pt x="726948" y="1138428"/>
                  </a:lnTo>
                  <a:lnTo>
                    <a:pt x="726948" y="0"/>
                  </a:lnTo>
                  <a:lnTo>
                    <a:pt x="0" y="0"/>
                  </a:lnTo>
                  <a:lnTo>
                    <a:pt x="0" y="1138428"/>
                  </a:lnTo>
                  <a:close/>
                </a:path>
              </a:pathLst>
            </a:custGeom>
            <a:ln w="38100">
              <a:solidFill>
                <a:srgbClr val="2E528F"/>
              </a:solidFill>
            </a:ln>
          </p:spPr>
          <p:txBody>
            <a:bodyPr wrap="square" lIns="0" tIns="0" rIns="0" bIns="0" rtlCol="0"/>
            <a:lstStyle/>
            <a:p>
              <a:endParaRPr/>
            </a:p>
          </p:txBody>
        </p:sp>
        <p:sp>
          <p:nvSpPr>
            <p:cNvPr id="72" name="object 72"/>
            <p:cNvSpPr/>
            <p:nvPr/>
          </p:nvSpPr>
          <p:spPr>
            <a:xfrm>
              <a:off x="2104644" y="4695444"/>
              <a:ext cx="4645660" cy="486409"/>
            </a:xfrm>
            <a:custGeom>
              <a:avLst/>
              <a:gdLst/>
              <a:ahLst/>
              <a:cxnLst/>
              <a:rect l="l" t="t" r="r" b="b"/>
              <a:pathLst>
                <a:path w="4645659" h="486410">
                  <a:moveTo>
                    <a:pt x="3176016" y="467867"/>
                  </a:moveTo>
                  <a:lnTo>
                    <a:pt x="4645152" y="467867"/>
                  </a:lnTo>
                  <a:lnTo>
                    <a:pt x="4645152" y="0"/>
                  </a:lnTo>
                  <a:lnTo>
                    <a:pt x="3176016" y="0"/>
                  </a:lnTo>
                  <a:lnTo>
                    <a:pt x="3176016" y="467867"/>
                  </a:lnTo>
                  <a:close/>
                </a:path>
                <a:path w="4645659" h="486410">
                  <a:moveTo>
                    <a:pt x="1600200" y="486155"/>
                  </a:moveTo>
                  <a:lnTo>
                    <a:pt x="3069336" y="486155"/>
                  </a:lnTo>
                  <a:lnTo>
                    <a:pt x="3069336" y="18287"/>
                  </a:lnTo>
                  <a:lnTo>
                    <a:pt x="1600200" y="18287"/>
                  </a:lnTo>
                  <a:lnTo>
                    <a:pt x="1600200" y="486155"/>
                  </a:lnTo>
                  <a:close/>
                </a:path>
                <a:path w="4645659" h="486410">
                  <a:moveTo>
                    <a:pt x="0" y="480059"/>
                  </a:moveTo>
                  <a:lnTo>
                    <a:pt x="1469135" y="480059"/>
                  </a:lnTo>
                  <a:lnTo>
                    <a:pt x="1469135" y="12191"/>
                  </a:lnTo>
                  <a:lnTo>
                    <a:pt x="0" y="12191"/>
                  </a:lnTo>
                  <a:lnTo>
                    <a:pt x="0" y="480059"/>
                  </a:lnTo>
                  <a:close/>
                </a:path>
              </a:pathLst>
            </a:custGeom>
            <a:ln w="76200">
              <a:solidFill>
                <a:srgbClr val="000000"/>
              </a:solidFill>
            </a:ln>
          </p:spPr>
          <p:txBody>
            <a:bodyPr wrap="square" lIns="0" tIns="0" rIns="0" bIns="0" rtlCol="0"/>
            <a:lstStyle/>
            <a:p>
              <a:endParaRPr/>
            </a:p>
          </p:txBody>
        </p:sp>
        <p:sp>
          <p:nvSpPr>
            <p:cNvPr id="73" name="object 73"/>
            <p:cNvSpPr/>
            <p:nvPr/>
          </p:nvSpPr>
          <p:spPr>
            <a:xfrm>
              <a:off x="2782824" y="3896867"/>
              <a:ext cx="7793355" cy="846455"/>
            </a:xfrm>
            <a:custGeom>
              <a:avLst/>
              <a:gdLst/>
              <a:ahLst/>
              <a:cxnLst/>
              <a:rect l="l" t="t" r="r" b="b"/>
              <a:pathLst>
                <a:path w="7793355" h="846454">
                  <a:moveTo>
                    <a:pt x="7793228" y="0"/>
                  </a:moveTo>
                  <a:lnTo>
                    <a:pt x="7793228" y="0"/>
                  </a:lnTo>
                  <a:lnTo>
                    <a:pt x="38100" y="0"/>
                  </a:lnTo>
                  <a:lnTo>
                    <a:pt x="38100" y="697357"/>
                  </a:lnTo>
                  <a:lnTo>
                    <a:pt x="0" y="697357"/>
                  </a:lnTo>
                  <a:lnTo>
                    <a:pt x="57150" y="811657"/>
                  </a:lnTo>
                  <a:lnTo>
                    <a:pt x="104775" y="716407"/>
                  </a:lnTo>
                  <a:lnTo>
                    <a:pt x="114300" y="697357"/>
                  </a:lnTo>
                  <a:lnTo>
                    <a:pt x="76200" y="697357"/>
                  </a:lnTo>
                  <a:lnTo>
                    <a:pt x="76200" y="38100"/>
                  </a:lnTo>
                  <a:lnTo>
                    <a:pt x="1652016" y="38100"/>
                  </a:lnTo>
                  <a:lnTo>
                    <a:pt x="1652016" y="732155"/>
                  </a:lnTo>
                  <a:lnTo>
                    <a:pt x="1613916" y="732155"/>
                  </a:lnTo>
                  <a:lnTo>
                    <a:pt x="1671066" y="846455"/>
                  </a:lnTo>
                  <a:lnTo>
                    <a:pt x="1718691" y="751205"/>
                  </a:lnTo>
                  <a:lnTo>
                    <a:pt x="1728216" y="732155"/>
                  </a:lnTo>
                  <a:lnTo>
                    <a:pt x="1690116" y="732155"/>
                  </a:lnTo>
                  <a:lnTo>
                    <a:pt x="1690116" y="38100"/>
                  </a:lnTo>
                  <a:lnTo>
                    <a:pt x="3214116" y="38100"/>
                  </a:lnTo>
                  <a:lnTo>
                    <a:pt x="3214116" y="685927"/>
                  </a:lnTo>
                  <a:lnTo>
                    <a:pt x="3176016" y="685927"/>
                  </a:lnTo>
                  <a:lnTo>
                    <a:pt x="3233166" y="800227"/>
                  </a:lnTo>
                  <a:lnTo>
                    <a:pt x="3280791" y="704977"/>
                  </a:lnTo>
                  <a:lnTo>
                    <a:pt x="3290316" y="685927"/>
                  </a:lnTo>
                  <a:lnTo>
                    <a:pt x="3252216" y="685927"/>
                  </a:lnTo>
                  <a:lnTo>
                    <a:pt x="3252216" y="38100"/>
                  </a:lnTo>
                  <a:lnTo>
                    <a:pt x="4004691" y="38100"/>
                  </a:lnTo>
                  <a:lnTo>
                    <a:pt x="4004691" y="389382"/>
                  </a:lnTo>
                  <a:lnTo>
                    <a:pt x="3581400" y="389382"/>
                  </a:lnTo>
                  <a:lnTo>
                    <a:pt x="4427982" y="758952"/>
                  </a:lnTo>
                  <a:lnTo>
                    <a:pt x="4783836" y="603618"/>
                  </a:lnTo>
                  <a:lnTo>
                    <a:pt x="4783836" y="665988"/>
                  </a:lnTo>
                  <a:lnTo>
                    <a:pt x="4745736" y="665988"/>
                  </a:lnTo>
                  <a:lnTo>
                    <a:pt x="4802886" y="780288"/>
                  </a:lnTo>
                  <a:lnTo>
                    <a:pt x="4850511" y="685038"/>
                  </a:lnTo>
                  <a:lnTo>
                    <a:pt x="4860036" y="665988"/>
                  </a:lnTo>
                  <a:lnTo>
                    <a:pt x="4821936" y="665988"/>
                  </a:lnTo>
                  <a:lnTo>
                    <a:pt x="4821936" y="586981"/>
                  </a:lnTo>
                  <a:lnTo>
                    <a:pt x="5274564" y="389382"/>
                  </a:lnTo>
                  <a:lnTo>
                    <a:pt x="4851273" y="389382"/>
                  </a:lnTo>
                  <a:lnTo>
                    <a:pt x="4851273" y="38100"/>
                  </a:lnTo>
                  <a:lnTo>
                    <a:pt x="7792847" y="38100"/>
                  </a:lnTo>
                  <a:lnTo>
                    <a:pt x="7792974" y="38100"/>
                  </a:lnTo>
                  <a:lnTo>
                    <a:pt x="7793228" y="38100"/>
                  </a:lnTo>
                  <a:lnTo>
                    <a:pt x="7793228" y="19050"/>
                  </a:lnTo>
                  <a:lnTo>
                    <a:pt x="7793228" y="0"/>
                  </a:lnTo>
                  <a:close/>
                </a:path>
              </a:pathLst>
            </a:custGeom>
            <a:solidFill>
              <a:srgbClr val="000000"/>
            </a:solidFill>
          </p:spPr>
          <p:txBody>
            <a:bodyPr wrap="square" lIns="0" tIns="0" rIns="0" bIns="0" rtlCol="0"/>
            <a:lstStyle/>
            <a:p>
              <a:endParaRPr/>
            </a:p>
          </p:txBody>
        </p:sp>
        <p:sp>
          <p:nvSpPr>
            <p:cNvPr id="74" name="object 74"/>
            <p:cNvSpPr/>
            <p:nvPr/>
          </p:nvSpPr>
          <p:spPr>
            <a:xfrm>
              <a:off x="6364223" y="3916680"/>
              <a:ext cx="1693545" cy="739140"/>
            </a:xfrm>
            <a:custGeom>
              <a:avLst/>
              <a:gdLst/>
              <a:ahLst/>
              <a:cxnLst/>
              <a:rect l="l" t="t" r="r" b="b"/>
              <a:pathLst>
                <a:path w="1693545" h="739139">
                  <a:moveTo>
                    <a:pt x="0" y="369570"/>
                  </a:moveTo>
                  <a:lnTo>
                    <a:pt x="423291" y="369570"/>
                  </a:lnTo>
                  <a:lnTo>
                    <a:pt x="423291" y="0"/>
                  </a:lnTo>
                  <a:lnTo>
                    <a:pt x="1269873" y="0"/>
                  </a:lnTo>
                  <a:lnTo>
                    <a:pt x="1269873" y="369570"/>
                  </a:lnTo>
                  <a:lnTo>
                    <a:pt x="1693164" y="369570"/>
                  </a:lnTo>
                  <a:lnTo>
                    <a:pt x="846581" y="739140"/>
                  </a:lnTo>
                  <a:lnTo>
                    <a:pt x="0" y="369570"/>
                  </a:lnTo>
                  <a:close/>
                </a:path>
              </a:pathLst>
            </a:custGeom>
            <a:ln w="12700">
              <a:solidFill>
                <a:srgbClr val="000000"/>
              </a:solidFill>
            </a:ln>
          </p:spPr>
          <p:txBody>
            <a:bodyPr wrap="square" lIns="0" tIns="0" rIns="0" bIns="0" rtlCol="0"/>
            <a:lstStyle/>
            <a:p>
              <a:endParaRPr/>
            </a:p>
          </p:txBody>
        </p:sp>
      </p:grpSp>
      <p:grpSp>
        <p:nvGrpSpPr>
          <p:cNvPr id="75" name="object 75"/>
          <p:cNvGrpSpPr/>
          <p:nvPr/>
        </p:nvGrpSpPr>
        <p:grpSpPr>
          <a:xfrm>
            <a:off x="-6350" y="2357373"/>
            <a:ext cx="1024890" cy="4133850"/>
            <a:chOff x="-6350" y="2357373"/>
            <a:chExt cx="1024890" cy="4133850"/>
          </a:xfrm>
        </p:grpSpPr>
        <p:sp>
          <p:nvSpPr>
            <p:cNvPr id="76" name="object 76"/>
            <p:cNvSpPr/>
            <p:nvPr/>
          </p:nvSpPr>
          <p:spPr>
            <a:xfrm>
              <a:off x="0" y="2363723"/>
              <a:ext cx="1012190" cy="4121150"/>
            </a:xfrm>
            <a:custGeom>
              <a:avLst/>
              <a:gdLst/>
              <a:ahLst/>
              <a:cxnLst/>
              <a:rect l="l" t="t" r="r" b="b"/>
              <a:pathLst>
                <a:path w="1012190" h="4121150">
                  <a:moveTo>
                    <a:pt x="1011935" y="0"/>
                  </a:moveTo>
                  <a:lnTo>
                    <a:pt x="0" y="0"/>
                  </a:lnTo>
                  <a:lnTo>
                    <a:pt x="0" y="4120896"/>
                  </a:lnTo>
                  <a:lnTo>
                    <a:pt x="1011935" y="4120896"/>
                  </a:lnTo>
                  <a:lnTo>
                    <a:pt x="1011935" y="0"/>
                  </a:lnTo>
                  <a:close/>
                </a:path>
              </a:pathLst>
            </a:custGeom>
            <a:solidFill>
              <a:srgbClr val="4471C4"/>
            </a:solidFill>
          </p:spPr>
          <p:txBody>
            <a:bodyPr wrap="square" lIns="0" tIns="0" rIns="0" bIns="0" rtlCol="0"/>
            <a:lstStyle/>
            <a:p>
              <a:endParaRPr/>
            </a:p>
          </p:txBody>
        </p:sp>
        <p:sp>
          <p:nvSpPr>
            <p:cNvPr id="77" name="object 77"/>
            <p:cNvSpPr/>
            <p:nvPr/>
          </p:nvSpPr>
          <p:spPr>
            <a:xfrm>
              <a:off x="0" y="2363723"/>
              <a:ext cx="1012190" cy="4121150"/>
            </a:xfrm>
            <a:custGeom>
              <a:avLst/>
              <a:gdLst/>
              <a:ahLst/>
              <a:cxnLst/>
              <a:rect l="l" t="t" r="r" b="b"/>
              <a:pathLst>
                <a:path w="1012190" h="4121150">
                  <a:moveTo>
                    <a:pt x="0" y="4120896"/>
                  </a:moveTo>
                  <a:lnTo>
                    <a:pt x="1011935" y="4120896"/>
                  </a:lnTo>
                  <a:lnTo>
                    <a:pt x="1011935" y="0"/>
                  </a:lnTo>
                  <a:lnTo>
                    <a:pt x="0" y="0"/>
                  </a:lnTo>
                </a:path>
              </a:pathLst>
            </a:custGeom>
            <a:ln w="12700">
              <a:solidFill>
                <a:srgbClr val="2E528F"/>
              </a:solidFill>
            </a:ln>
          </p:spPr>
          <p:txBody>
            <a:bodyPr wrap="square" lIns="0" tIns="0" rIns="0" bIns="0" rtlCol="0"/>
            <a:lstStyle/>
            <a:p>
              <a:endParaRPr/>
            </a:p>
          </p:txBody>
        </p:sp>
      </p:grpSp>
      <p:sp>
        <p:nvSpPr>
          <p:cNvPr id="78" name="object 78"/>
          <p:cNvSpPr txBox="1"/>
          <p:nvPr/>
        </p:nvSpPr>
        <p:spPr>
          <a:xfrm>
            <a:off x="0" y="4131945"/>
            <a:ext cx="1005840" cy="574040"/>
          </a:xfrm>
          <a:prstGeom prst="rect">
            <a:avLst/>
          </a:prstGeom>
        </p:spPr>
        <p:txBody>
          <a:bodyPr vert="horz" wrap="square" lIns="0" tIns="12700" rIns="0" bIns="0" rtlCol="0">
            <a:spAutoFit/>
          </a:bodyPr>
          <a:lstStyle/>
          <a:p>
            <a:pPr marL="43180" marR="121285" indent="-635">
              <a:lnSpc>
                <a:spcPct val="100000"/>
              </a:lnSpc>
              <a:spcBef>
                <a:spcPts val="100"/>
              </a:spcBef>
            </a:pPr>
            <a:r>
              <a:rPr sz="1800" b="1" spc="-20" dirty="0">
                <a:latin typeface="Calibri"/>
                <a:cs typeface="Calibri"/>
              </a:rPr>
              <a:t>ache </a:t>
            </a:r>
            <a:r>
              <a:rPr sz="1800" b="1" spc="-10" dirty="0">
                <a:latin typeface="Calibri"/>
                <a:cs typeface="Calibri"/>
              </a:rPr>
              <a:t>ontroller</a:t>
            </a:r>
            <a:endParaRPr sz="1800">
              <a:latin typeface="Calibri"/>
              <a:cs typeface="Calibri"/>
            </a:endParaRPr>
          </a:p>
        </p:txBody>
      </p:sp>
      <p:sp>
        <p:nvSpPr>
          <p:cNvPr id="79" name="object 79"/>
          <p:cNvSpPr txBox="1"/>
          <p:nvPr/>
        </p:nvSpPr>
        <p:spPr>
          <a:xfrm>
            <a:off x="-52601" y="1504569"/>
            <a:ext cx="453390" cy="239395"/>
          </a:xfrm>
          <a:prstGeom prst="rect">
            <a:avLst/>
          </a:prstGeom>
        </p:spPr>
        <p:txBody>
          <a:bodyPr vert="horz" wrap="square" lIns="0" tIns="13335" rIns="0" bIns="0" rtlCol="0">
            <a:spAutoFit/>
          </a:bodyPr>
          <a:lstStyle/>
          <a:p>
            <a:pPr marL="12700">
              <a:lnSpc>
                <a:spcPct val="100000"/>
              </a:lnSpc>
              <a:spcBef>
                <a:spcPts val="105"/>
              </a:spcBef>
            </a:pPr>
            <a:r>
              <a:rPr sz="1400" spc="-20" dirty="0">
                <a:latin typeface="Courier New"/>
                <a:cs typeface="Courier New"/>
              </a:rPr>
              <a:t>0011</a:t>
            </a:r>
            <a:endParaRPr sz="1400">
              <a:latin typeface="Courier New"/>
              <a:cs typeface="Courier New"/>
            </a:endParaRPr>
          </a:p>
        </p:txBody>
      </p:sp>
      <p:sp>
        <p:nvSpPr>
          <p:cNvPr id="80" name="object 80"/>
          <p:cNvSpPr/>
          <p:nvPr/>
        </p:nvSpPr>
        <p:spPr>
          <a:xfrm>
            <a:off x="0" y="1784476"/>
            <a:ext cx="417830" cy="6350"/>
          </a:xfrm>
          <a:custGeom>
            <a:avLst/>
            <a:gdLst/>
            <a:ahLst/>
            <a:cxnLst/>
            <a:rect l="l" t="t" r="r" b="b"/>
            <a:pathLst>
              <a:path w="417830" h="6350">
                <a:moveTo>
                  <a:pt x="417372" y="0"/>
                </a:moveTo>
                <a:lnTo>
                  <a:pt x="0" y="0"/>
                </a:lnTo>
                <a:lnTo>
                  <a:pt x="0" y="6350"/>
                </a:lnTo>
                <a:lnTo>
                  <a:pt x="417372" y="6350"/>
                </a:lnTo>
                <a:lnTo>
                  <a:pt x="417372" y="0"/>
                </a:lnTo>
                <a:close/>
              </a:path>
            </a:pathLst>
          </a:custGeom>
          <a:solidFill>
            <a:srgbClr val="4471C4"/>
          </a:solidFill>
        </p:spPr>
        <p:txBody>
          <a:bodyPr wrap="square" lIns="0" tIns="0" rIns="0" bIns="0" rtlCol="0"/>
          <a:lstStyle/>
          <a:p>
            <a:endParaRPr/>
          </a:p>
        </p:txBody>
      </p:sp>
      <p:sp>
        <p:nvSpPr>
          <p:cNvPr id="81" name="object 81"/>
          <p:cNvSpPr txBox="1"/>
          <p:nvPr/>
        </p:nvSpPr>
        <p:spPr>
          <a:xfrm>
            <a:off x="10414" y="1828876"/>
            <a:ext cx="294640" cy="454025"/>
          </a:xfrm>
          <a:prstGeom prst="rect">
            <a:avLst/>
          </a:prstGeom>
        </p:spPr>
        <p:txBody>
          <a:bodyPr vert="horz" wrap="square" lIns="0" tIns="13335" rIns="0" bIns="0" rtlCol="0">
            <a:spAutoFit/>
          </a:bodyPr>
          <a:lstStyle/>
          <a:p>
            <a:pPr marL="12700">
              <a:lnSpc>
                <a:spcPct val="100000"/>
              </a:lnSpc>
              <a:spcBef>
                <a:spcPts val="105"/>
              </a:spcBef>
            </a:pPr>
            <a:r>
              <a:rPr sz="1400" spc="-20" dirty="0">
                <a:latin typeface="Calibri"/>
                <a:cs typeface="Calibri"/>
              </a:rPr>
              <a:t>fset</a:t>
            </a:r>
            <a:endParaRPr sz="1400">
              <a:latin typeface="Calibri"/>
              <a:cs typeface="Calibri"/>
            </a:endParaRPr>
          </a:p>
          <a:p>
            <a:pPr marL="21590">
              <a:lnSpc>
                <a:spcPct val="100000"/>
              </a:lnSpc>
              <a:spcBef>
                <a:spcPts val="5"/>
              </a:spcBef>
            </a:pPr>
            <a:r>
              <a:rPr sz="1400" dirty="0">
                <a:latin typeface="Calibri"/>
                <a:cs typeface="Calibri"/>
              </a:rPr>
              <a:t>9</a:t>
            </a:r>
            <a:endParaRPr sz="1400">
              <a:latin typeface="Calibri"/>
              <a:cs typeface="Calibri"/>
            </a:endParaRPr>
          </a:p>
        </p:txBody>
      </p:sp>
      <p:sp>
        <p:nvSpPr>
          <p:cNvPr id="82" name="object 82"/>
          <p:cNvSpPr/>
          <p:nvPr/>
        </p:nvSpPr>
        <p:spPr>
          <a:xfrm>
            <a:off x="0" y="1785873"/>
            <a:ext cx="455930" cy="577850"/>
          </a:xfrm>
          <a:custGeom>
            <a:avLst/>
            <a:gdLst/>
            <a:ahLst/>
            <a:cxnLst/>
            <a:rect l="l" t="t" r="r" b="b"/>
            <a:pathLst>
              <a:path w="455930" h="577850">
                <a:moveTo>
                  <a:pt x="411200" y="501650"/>
                </a:moveTo>
                <a:lnTo>
                  <a:pt x="379450" y="501650"/>
                </a:lnTo>
                <a:lnTo>
                  <a:pt x="417550" y="577850"/>
                </a:lnTo>
                <a:lnTo>
                  <a:pt x="449300" y="514350"/>
                </a:lnTo>
                <a:lnTo>
                  <a:pt x="411200" y="514350"/>
                </a:lnTo>
                <a:lnTo>
                  <a:pt x="411200" y="501650"/>
                </a:lnTo>
                <a:close/>
              </a:path>
              <a:path w="455930" h="577850">
                <a:moveTo>
                  <a:pt x="411200" y="6350"/>
                </a:moveTo>
                <a:lnTo>
                  <a:pt x="411200" y="514350"/>
                </a:lnTo>
                <a:lnTo>
                  <a:pt x="423900" y="514350"/>
                </a:lnTo>
                <a:lnTo>
                  <a:pt x="423900" y="12700"/>
                </a:lnTo>
                <a:lnTo>
                  <a:pt x="417550" y="12700"/>
                </a:lnTo>
                <a:lnTo>
                  <a:pt x="411200" y="6350"/>
                </a:lnTo>
                <a:close/>
              </a:path>
              <a:path w="455930" h="577850">
                <a:moveTo>
                  <a:pt x="455650" y="501650"/>
                </a:moveTo>
                <a:lnTo>
                  <a:pt x="423900" y="501650"/>
                </a:lnTo>
                <a:lnTo>
                  <a:pt x="423900" y="514350"/>
                </a:lnTo>
                <a:lnTo>
                  <a:pt x="449300" y="514350"/>
                </a:lnTo>
                <a:lnTo>
                  <a:pt x="455650" y="501650"/>
                </a:lnTo>
                <a:close/>
              </a:path>
              <a:path w="455930" h="577850">
                <a:moveTo>
                  <a:pt x="423900" y="0"/>
                </a:moveTo>
                <a:lnTo>
                  <a:pt x="0" y="0"/>
                </a:lnTo>
                <a:lnTo>
                  <a:pt x="0" y="12700"/>
                </a:lnTo>
                <a:lnTo>
                  <a:pt x="411200" y="12700"/>
                </a:lnTo>
                <a:lnTo>
                  <a:pt x="411200" y="6350"/>
                </a:lnTo>
                <a:lnTo>
                  <a:pt x="423900" y="6350"/>
                </a:lnTo>
                <a:lnTo>
                  <a:pt x="423900" y="0"/>
                </a:lnTo>
                <a:close/>
              </a:path>
              <a:path w="455930" h="577850">
                <a:moveTo>
                  <a:pt x="423900" y="6350"/>
                </a:moveTo>
                <a:lnTo>
                  <a:pt x="411200" y="6350"/>
                </a:lnTo>
                <a:lnTo>
                  <a:pt x="417550" y="12700"/>
                </a:lnTo>
                <a:lnTo>
                  <a:pt x="423900" y="12700"/>
                </a:lnTo>
                <a:lnTo>
                  <a:pt x="423900" y="6350"/>
                </a:lnTo>
                <a:close/>
              </a:path>
            </a:pathLst>
          </a:custGeom>
          <a:solidFill>
            <a:srgbClr val="4471C4"/>
          </a:solidFill>
        </p:spPr>
        <p:txBody>
          <a:bodyPr wrap="square" lIns="0" tIns="0" rIns="0" bIns="0" rtlCol="0"/>
          <a:lstStyle/>
          <a:p>
            <a:endParaRPr/>
          </a:p>
        </p:txBody>
      </p:sp>
      <p:sp>
        <p:nvSpPr>
          <p:cNvPr id="83" name="object 83"/>
          <p:cNvSpPr txBox="1"/>
          <p:nvPr/>
        </p:nvSpPr>
        <p:spPr>
          <a:xfrm>
            <a:off x="9854310" y="5227849"/>
            <a:ext cx="607695" cy="1155065"/>
          </a:xfrm>
          <a:prstGeom prst="rect">
            <a:avLst/>
          </a:prstGeom>
        </p:spPr>
        <p:txBody>
          <a:bodyPr vert="horz" wrap="square" lIns="0" tIns="118110" rIns="0" bIns="0" rtlCol="0">
            <a:spAutoFit/>
          </a:bodyPr>
          <a:lstStyle/>
          <a:p>
            <a:pPr marL="12700">
              <a:lnSpc>
                <a:spcPct val="100000"/>
              </a:lnSpc>
              <a:spcBef>
                <a:spcPts val="930"/>
              </a:spcBef>
            </a:pPr>
            <a:r>
              <a:rPr sz="1800" dirty="0">
                <a:latin typeface="Calibri"/>
                <a:cs typeface="Calibri"/>
              </a:rPr>
              <a:t>Byte</a:t>
            </a:r>
            <a:r>
              <a:rPr sz="1800" spc="-45" dirty="0">
                <a:latin typeface="Calibri"/>
                <a:cs typeface="Calibri"/>
              </a:rPr>
              <a:t> </a:t>
            </a:r>
            <a:r>
              <a:rPr sz="1800" spc="-50" dirty="0">
                <a:latin typeface="Calibri"/>
                <a:cs typeface="Calibri"/>
              </a:rPr>
              <a:t>2</a:t>
            </a:r>
            <a:endParaRPr sz="1800">
              <a:latin typeface="Calibri"/>
              <a:cs typeface="Calibri"/>
            </a:endParaRPr>
          </a:p>
          <a:p>
            <a:pPr marL="12700">
              <a:lnSpc>
                <a:spcPct val="100000"/>
              </a:lnSpc>
              <a:spcBef>
                <a:spcPts val="835"/>
              </a:spcBef>
            </a:pPr>
            <a:r>
              <a:rPr sz="1800" dirty="0">
                <a:latin typeface="Calibri"/>
                <a:cs typeface="Calibri"/>
              </a:rPr>
              <a:t>Byte</a:t>
            </a:r>
            <a:r>
              <a:rPr sz="1800" spc="-40" dirty="0">
                <a:latin typeface="Calibri"/>
                <a:cs typeface="Calibri"/>
              </a:rPr>
              <a:t> </a:t>
            </a:r>
            <a:r>
              <a:rPr sz="1800" spc="-50" dirty="0">
                <a:latin typeface="Calibri"/>
                <a:cs typeface="Calibri"/>
              </a:rPr>
              <a:t>1</a:t>
            </a:r>
            <a:endParaRPr sz="1800">
              <a:latin typeface="Calibri"/>
              <a:cs typeface="Calibri"/>
            </a:endParaRPr>
          </a:p>
          <a:p>
            <a:pPr marL="12700">
              <a:lnSpc>
                <a:spcPct val="100000"/>
              </a:lnSpc>
              <a:spcBef>
                <a:spcPts val="745"/>
              </a:spcBef>
            </a:pPr>
            <a:r>
              <a:rPr sz="1800" dirty="0">
                <a:latin typeface="Calibri"/>
                <a:cs typeface="Calibri"/>
              </a:rPr>
              <a:t>Byte</a:t>
            </a:r>
            <a:r>
              <a:rPr sz="1800" spc="-40" dirty="0">
                <a:latin typeface="Calibri"/>
                <a:cs typeface="Calibri"/>
              </a:rPr>
              <a:t> </a:t>
            </a:r>
            <a:r>
              <a:rPr sz="1800" spc="-50" dirty="0">
                <a:latin typeface="Calibri"/>
                <a:cs typeface="Calibri"/>
              </a:rPr>
              <a:t>0</a:t>
            </a:r>
            <a:endParaRPr sz="1800">
              <a:latin typeface="Calibri"/>
              <a:cs typeface="Calibri"/>
            </a:endParaRPr>
          </a:p>
        </p:txBody>
      </p:sp>
      <p:sp>
        <p:nvSpPr>
          <p:cNvPr id="84" name="object 84"/>
          <p:cNvSpPr txBox="1"/>
          <p:nvPr/>
        </p:nvSpPr>
        <p:spPr>
          <a:xfrm>
            <a:off x="9981183" y="2778405"/>
            <a:ext cx="254000" cy="302260"/>
          </a:xfrm>
          <a:prstGeom prst="rect">
            <a:avLst/>
          </a:prstGeom>
        </p:spPr>
        <p:txBody>
          <a:bodyPr vert="vert270" wrap="square" lIns="0" tIns="0" rIns="0" bIns="0" rtlCol="0">
            <a:spAutoFit/>
          </a:bodyPr>
          <a:lstStyle/>
          <a:p>
            <a:pPr marL="12700">
              <a:lnSpc>
                <a:spcPts val="1810"/>
              </a:lnSpc>
            </a:pPr>
            <a:r>
              <a:rPr sz="1800" dirty="0">
                <a:latin typeface="Calibri"/>
                <a:cs typeface="Calibri"/>
              </a:rPr>
              <a:t>.</a:t>
            </a:r>
            <a:r>
              <a:rPr sz="1800" spc="-5" dirty="0">
                <a:latin typeface="Calibri"/>
                <a:cs typeface="Calibri"/>
              </a:rPr>
              <a:t> </a:t>
            </a:r>
            <a:r>
              <a:rPr sz="1800" dirty="0">
                <a:latin typeface="Calibri"/>
                <a:cs typeface="Calibri"/>
              </a:rPr>
              <a:t>. </a:t>
            </a:r>
            <a:r>
              <a:rPr sz="1800" spc="-50" dirty="0">
                <a:latin typeface="Calibri"/>
                <a:cs typeface="Calibri"/>
              </a:rPr>
              <a:t>.</a:t>
            </a:r>
            <a:endParaRPr sz="1800">
              <a:latin typeface="Calibri"/>
              <a:cs typeface="Calibri"/>
            </a:endParaRPr>
          </a:p>
        </p:txBody>
      </p:sp>
      <p:sp>
        <p:nvSpPr>
          <p:cNvPr id="85" name="object 85"/>
          <p:cNvSpPr txBox="1"/>
          <p:nvPr/>
        </p:nvSpPr>
        <p:spPr>
          <a:xfrm>
            <a:off x="9785984" y="1337817"/>
            <a:ext cx="68834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Byte</a:t>
            </a:r>
            <a:r>
              <a:rPr sz="1800" spc="-35" dirty="0">
                <a:latin typeface="Calibri"/>
                <a:cs typeface="Calibri"/>
              </a:rPr>
              <a:t> </a:t>
            </a:r>
            <a:r>
              <a:rPr sz="1800" spc="-50" dirty="0">
                <a:latin typeface="Calibri"/>
                <a:cs typeface="Calibri"/>
              </a:rPr>
              <a:t>M</a:t>
            </a:r>
            <a:endParaRPr sz="1800">
              <a:latin typeface="Calibri"/>
              <a:cs typeface="Calibri"/>
            </a:endParaRPr>
          </a:p>
        </p:txBody>
      </p:sp>
      <p:sp>
        <p:nvSpPr>
          <p:cNvPr id="86" name="object 86"/>
          <p:cNvSpPr txBox="1"/>
          <p:nvPr/>
        </p:nvSpPr>
        <p:spPr>
          <a:xfrm>
            <a:off x="9981183" y="4828819"/>
            <a:ext cx="254000" cy="302260"/>
          </a:xfrm>
          <a:prstGeom prst="rect">
            <a:avLst/>
          </a:prstGeom>
        </p:spPr>
        <p:txBody>
          <a:bodyPr vert="vert270" wrap="square" lIns="0" tIns="0" rIns="0" bIns="0" rtlCol="0">
            <a:spAutoFit/>
          </a:bodyPr>
          <a:lstStyle/>
          <a:p>
            <a:pPr marL="12700">
              <a:lnSpc>
                <a:spcPts val="1810"/>
              </a:lnSpc>
            </a:pPr>
            <a:r>
              <a:rPr sz="1800" dirty="0">
                <a:latin typeface="Calibri"/>
                <a:cs typeface="Calibri"/>
              </a:rPr>
              <a:t>.</a:t>
            </a:r>
            <a:r>
              <a:rPr sz="1800" spc="-5" dirty="0">
                <a:latin typeface="Calibri"/>
                <a:cs typeface="Calibri"/>
              </a:rPr>
              <a:t> </a:t>
            </a:r>
            <a:r>
              <a:rPr sz="1800" dirty="0">
                <a:latin typeface="Calibri"/>
                <a:cs typeface="Calibri"/>
              </a:rPr>
              <a:t>. </a:t>
            </a:r>
            <a:r>
              <a:rPr sz="1800" spc="-50" dirty="0">
                <a:latin typeface="Calibri"/>
                <a:cs typeface="Calibri"/>
              </a:rPr>
              <a:t>.</a:t>
            </a:r>
            <a:endParaRPr sz="1800">
              <a:latin typeface="Calibri"/>
              <a:cs typeface="Calibri"/>
            </a:endParaRPr>
          </a:p>
        </p:txBody>
      </p:sp>
      <p:sp>
        <p:nvSpPr>
          <p:cNvPr id="87" name="object 87"/>
          <p:cNvSpPr txBox="1"/>
          <p:nvPr/>
        </p:nvSpPr>
        <p:spPr>
          <a:xfrm>
            <a:off x="11356213" y="3311161"/>
            <a:ext cx="528320" cy="1284605"/>
          </a:xfrm>
          <a:prstGeom prst="rect">
            <a:avLst/>
          </a:prstGeom>
        </p:spPr>
        <p:txBody>
          <a:bodyPr vert="vert270" wrap="square" lIns="0" tIns="0" rIns="0" bIns="0" rtlCol="0">
            <a:spAutoFit/>
          </a:bodyPr>
          <a:lstStyle/>
          <a:p>
            <a:pPr marL="12700">
              <a:lnSpc>
                <a:spcPts val="1810"/>
              </a:lnSpc>
            </a:pPr>
            <a:r>
              <a:rPr sz="1800" dirty="0">
                <a:latin typeface="Calibri"/>
                <a:cs typeface="Calibri"/>
              </a:rPr>
              <a:t>32</a:t>
            </a:r>
            <a:r>
              <a:rPr sz="1800" spc="-20" dirty="0">
                <a:latin typeface="Calibri"/>
                <a:cs typeface="Calibri"/>
              </a:rPr>
              <a:t> </a:t>
            </a:r>
            <a:r>
              <a:rPr sz="1800" dirty="0">
                <a:latin typeface="Calibri"/>
                <a:cs typeface="Calibri"/>
              </a:rPr>
              <a:t>Byte</a:t>
            </a:r>
            <a:r>
              <a:rPr sz="1800" spc="-20" dirty="0">
                <a:latin typeface="Calibri"/>
                <a:cs typeface="Calibri"/>
              </a:rPr>
              <a:t> Block</a:t>
            </a:r>
            <a:endParaRPr sz="1800">
              <a:latin typeface="Calibri"/>
              <a:cs typeface="Calibri"/>
            </a:endParaRPr>
          </a:p>
          <a:p>
            <a:pPr marL="12700">
              <a:lnSpc>
                <a:spcPct val="100000"/>
              </a:lnSpc>
            </a:pPr>
            <a:r>
              <a:rPr sz="1800" dirty="0">
                <a:latin typeface="Calibri"/>
                <a:cs typeface="Calibri"/>
              </a:rPr>
              <a:t>@</a:t>
            </a:r>
            <a:r>
              <a:rPr sz="1800" spc="10" dirty="0">
                <a:latin typeface="Calibri"/>
                <a:cs typeface="Calibri"/>
              </a:rPr>
              <a:t> </a:t>
            </a:r>
            <a:r>
              <a:rPr sz="1800" spc="-10" dirty="0">
                <a:latin typeface="Calibri"/>
                <a:cs typeface="Calibri"/>
              </a:rPr>
              <a:t>0x7fff0000</a:t>
            </a:r>
            <a:endParaRPr sz="1800">
              <a:latin typeface="Calibri"/>
              <a:cs typeface="Calibri"/>
            </a:endParaRPr>
          </a:p>
        </p:txBody>
      </p:sp>
      <p:sp>
        <p:nvSpPr>
          <p:cNvPr id="88" name="object 88"/>
          <p:cNvSpPr txBox="1"/>
          <p:nvPr/>
        </p:nvSpPr>
        <p:spPr>
          <a:xfrm>
            <a:off x="6980935" y="3892372"/>
            <a:ext cx="460375" cy="300355"/>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Calibri"/>
                <a:cs typeface="Calibri"/>
              </a:rPr>
              <a:t>Evict</a:t>
            </a:r>
            <a:endParaRPr sz="1800">
              <a:latin typeface="Calibri"/>
              <a:cs typeface="Calibri"/>
            </a:endParaRPr>
          </a:p>
        </p:txBody>
      </p:sp>
      <p:sp>
        <p:nvSpPr>
          <p:cNvPr id="89" name="object 89"/>
          <p:cNvSpPr txBox="1"/>
          <p:nvPr/>
        </p:nvSpPr>
        <p:spPr>
          <a:xfrm>
            <a:off x="6848347" y="4167378"/>
            <a:ext cx="1565910" cy="299720"/>
          </a:xfrm>
          <a:prstGeom prst="rect">
            <a:avLst/>
          </a:prstGeom>
        </p:spPr>
        <p:txBody>
          <a:bodyPr vert="horz" wrap="square" lIns="0" tIns="12700" rIns="0" bIns="0" rtlCol="0">
            <a:spAutoFit/>
          </a:bodyPr>
          <a:lstStyle/>
          <a:p>
            <a:pPr marL="144780">
              <a:lnSpc>
                <a:spcPct val="100000"/>
              </a:lnSpc>
              <a:spcBef>
                <a:spcPts val="100"/>
              </a:spcBef>
            </a:pPr>
            <a:r>
              <a:rPr sz="1800" spc="-20" dirty="0">
                <a:solidFill>
                  <a:srgbClr val="FFFFFF"/>
                </a:solidFill>
                <a:latin typeface="Calibri"/>
                <a:cs typeface="Calibri"/>
              </a:rPr>
              <a:t>Next</a:t>
            </a:r>
            <a:endParaRPr sz="18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9604" y="411556"/>
            <a:ext cx="8152765" cy="697230"/>
          </a:xfrm>
          <a:prstGeom prst="rect">
            <a:avLst/>
          </a:prstGeom>
        </p:spPr>
        <p:txBody>
          <a:bodyPr vert="horz" wrap="square" lIns="0" tIns="13335" rIns="0" bIns="0" rtlCol="0">
            <a:spAutoFit/>
          </a:bodyPr>
          <a:lstStyle/>
          <a:p>
            <a:pPr marL="12700">
              <a:lnSpc>
                <a:spcPct val="100000"/>
              </a:lnSpc>
              <a:spcBef>
                <a:spcPts val="105"/>
              </a:spcBef>
            </a:pPr>
            <a:r>
              <a:rPr dirty="0"/>
              <a:t>Replacement</a:t>
            </a:r>
            <a:r>
              <a:rPr spc="-85" dirty="0"/>
              <a:t> </a:t>
            </a:r>
            <a:r>
              <a:rPr dirty="0"/>
              <a:t>Policies</a:t>
            </a:r>
            <a:r>
              <a:rPr spc="-110" dirty="0"/>
              <a:t> </a:t>
            </a:r>
            <a:r>
              <a:rPr dirty="0"/>
              <a:t>–</a:t>
            </a:r>
            <a:r>
              <a:rPr spc="-95" dirty="0"/>
              <a:t> </a:t>
            </a:r>
            <a:r>
              <a:rPr dirty="0"/>
              <a:t>Round</a:t>
            </a:r>
            <a:r>
              <a:rPr spc="-80" dirty="0"/>
              <a:t> </a:t>
            </a:r>
            <a:r>
              <a:rPr spc="-10" dirty="0"/>
              <a:t>Robin</a:t>
            </a:r>
          </a:p>
        </p:txBody>
      </p:sp>
      <p:grpSp>
        <p:nvGrpSpPr>
          <p:cNvPr id="3" name="object 3"/>
          <p:cNvGrpSpPr/>
          <p:nvPr/>
        </p:nvGrpSpPr>
        <p:grpSpPr>
          <a:xfrm>
            <a:off x="1513077" y="2357373"/>
            <a:ext cx="7067550" cy="4137025"/>
            <a:chOff x="1513077" y="2357373"/>
            <a:chExt cx="7067550" cy="4137025"/>
          </a:xfrm>
        </p:grpSpPr>
        <p:sp>
          <p:nvSpPr>
            <p:cNvPr id="4" name="object 4"/>
            <p:cNvSpPr/>
            <p:nvPr/>
          </p:nvSpPr>
          <p:spPr>
            <a:xfrm>
              <a:off x="1519427" y="2363723"/>
              <a:ext cx="7054850" cy="4124325"/>
            </a:xfrm>
            <a:custGeom>
              <a:avLst/>
              <a:gdLst/>
              <a:ahLst/>
              <a:cxnLst/>
              <a:rect l="l" t="t" r="r" b="b"/>
              <a:pathLst>
                <a:path w="7054850" h="4124325">
                  <a:moveTo>
                    <a:pt x="7054596" y="0"/>
                  </a:moveTo>
                  <a:lnTo>
                    <a:pt x="0" y="0"/>
                  </a:lnTo>
                  <a:lnTo>
                    <a:pt x="0" y="4123944"/>
                  </a:lnTo>
                  <a:lnTo>
                    <a:pt x="7054596" y="4123944"/>
                  </a:lnTo>
                  <a:lnTo>
                    <a:pt x="7054596" y="0"/>
                  </a:lnTo>
                  <a:close/>
                </a:path>
              </a:pathLst>
            </a:custGeom>
            <a:solidFill>
              <a:srgbClr val="4471C4"/>
            </a:solidFill>
          </p:spPr>
          <p:txBody>
            <a:bodyPr wrap="square" lIns="0" tIns="0" rIns="0" bIns="0" rtlCol="0"/>
            <a:lstStyle/>
            <a:p>
              <a:endParaRPr/>
            </a:p>
          </p:txBody>
        </p:sp>
        <p:sp>
          <p:nvSpPr>
            <p:cNvPr id="5" name="object 5"/>
            <p:cNvSpPr/>
            <p:nvPr/>
          </p:nvSpPr>
          <p:spPr>
            <a:xfrm>
              <a:off x="1519427" y="2363723"/>
              <a:ext cx="7054850" cy="4124325"/>
            </a:xfrm>
            <a:custGeom>
              <a:avLst/>
              <a:gdLst/>
              <a:ahLst/>
              <a:cxnLst/>
              <a:rect l="l" t="t" r="r" b="b"/>
              <a:pathLst>
                <a:path w="7054850" h="4124325">
                  <a:moveTo>
                    <a:pt x="0" y="4123944"/>
                  </a:moveTo>
                  <a:lnTo>
                    <a:pt x="7054596" y="4123944"/>
                  </a:lnTo>
                  <a:lnTo>
                    <a:pt x="7054596" y="0"/>
                  </a:lnTo>
                  <a:lnTo>
                    <a:pt x="0" y="0"/>
                  </a:lnTo>
                  <a:lnTo>
                    <a:pt x="0" y="4123944"/>
                  </a:lnTo>
                  <a:close/>
                </a:path>
              </a:pathLst>
            </a:custGeom>
            <a:ln w="12700">
              <a:solidFill>
                <a:srgbClr val="2E528F"/>
              </a:solidFill>
            </a:ln>
          </p:spPr>
          <p:txBody>
            <a:bodyPr wrap="square" lIns="0" tIns="0" rIns="0" bIns="0" rtlCol="0"/>
            <a:lstStyle/>
            <a:p>
              <a:endParaRPr/>
            </a:p>
          </p:txBody>
        </p:sp>
        <p:sp>
          <p:nvSpPr>
            <p:cNvPr id="6" name="object 6"/>
            <p:cNvSpPr/>
            <p:nvPr/>
          </p:nvSpPr>
          <p:spPr>
            <a:xfrm>
              <a:off x="1648967" y="2545079"/>
              <a:ext cx="6753225" cy="749935"/>
            </a:xfrm>
            <a:custGeom>
              <a:avLst/>
              <a:gdLst/>
              <a:ahLst/>
              <a:cxnLst/>
              <a:rect l="l" t="t" r="r" b="b"/>
              <a:pathLst>
                <a:path w="6753225" h="749935">
                  <a:moveTo>
                    <a:pt x="6752844" y="0"/>
                  </a:moveTo>
                  <a:lnTo>
                    <a:pt x="0" y="0"/>
                  </a:lnTo>
                  <a:lnTo>
                    <a:pt x="0" y="749808"/>
                  </a:lnTo>
                  <a:lnTo>
                    <a:pt x="6752844" y="749808"/>
                  </a:lnTo>
                  <a:lnTo>
                    <a:pt x="6752844" y="0"/>
                  </a:lnTo>
                  <a:close/>
                </a:path>
              </a:pathLst>
            </a:custGeom>
            <a:solidFill>
              <a:srgbClr val="8FAADC"/>
            </a:solidFill>
          </p:spPr>
          <p:txBody>
            <a:bodyPr wrap="square" lIns="0" tIns="0" rIns="0" bIns="0" rtlCol="0"/>
            <a:lstStyle/>
            <a:p>
              <a:endParaRPr/>
            </a:p>
          </p:txBody>
        </p:sp>
        <p:sp>
          <p:nvSpPr>
            <p:cNvPr id="7" name="object 7"/>
            <p:cNvSpPr/>
            <p:nvPr/>
          </p:nvSpPr>
          <p:spPr>
            <a:xfrm>
              <a:off x="1648967" y="2545079"/>
              <a:ext cx="6753225" cy="749935"/>
            </a:xfrm>
            <a:custGeom>
              <a:avLst/>
              <a:gdLst/>
              <a:ahLst/>
              <a:cxnLst/>
              <a:rect l="l" t="t" r="r" b="b"/>
              <a:pathLst>
                <a:path w="6753225" h="749935">
                  <a:moveTo>
                    <a:pt x="0" y="749808"/>
                  </a:moveTo>
                  <a:lnTo>
                    <a:pt x="6752844" y="749808"/>
                  </a:lnTo>
                  <a:lnTo>
                    <a:pt x="6752844" y="0"/>
                  </a:lnTo>
                  <a:lnTo>
                    <a:pt x="0" y="0"/>
                  </a:lnTo>
                  <a:lnTo>
                    <a:pt x="0" y="749808"/>
                  </a:lnTo>
                  <a:close/>
                </a:path>
              </a:pathLst>
            </a:custGeom>
            <a:ln w="12700">
              <a:solidFill>
                <a:srgbClr val="2E528F"/>
              </a:solidFill>
            </a:ln>
          </p:spPr>
          <p:txBody>
            <a:bodyPr wrap="square" lIns="0" tIns="0" rIns="0" bIns="0" rtlCol="0"/>
            <a:lstStyle/>
            <a:p>
              <a:endParaRPr/>
            </a:p>
          </p:txBody>
        </p:sp>
        <p:sp>
          <p:nvSpPr>
            <p:cNvPr id="8" name="object 8"/>
            <p:cNvSpPr/>
            <p:nvPr/>
          </p:nvSpPr>
          <p:spPr>
            <a:xfrm>
              <a:off x="1648967" y="3531107"/>
              <a:ext cx="6753225" cy="749935"/>
            </a:xfrm>
            <a:custGeom>
              <a:avLst/>
              <a:gdLst/>
              <a:ahLst/>
              <a:cxnLst/>
              <a:rect l="l" t="t" r="r" b="b"/>
              <a:pathLst>
                <a:path w="6753225" h="749935">
                  <a:moveTo>
                    <a:pt x="6752844" y="0"/>
                  </a:moveTo>
                  <a:lnTo>
                    <a:pt x="0" y="0"/>
                  </a:lnTo>
                  <a:lnTo>
                    <a:pt x="0" y="749807"/>
                  </a:lnTo>
                  <a:lnTo>
                    <a:pt x="6752844" y="749807"/>
                  </a:lnTo>
                  <a:lnTo>
                    <a:pt x="6752844" y="0"/>
                  </a:lnTo>
                  <a:close/>
                </a:path>
              </a:pathLst>
            </a:custGeom>
            <a:solidFill>
              <a:srgbClr val="8FAADC"/>
            </a:solidFill>
          </p:spPr>
          <p:txBody>
            <a:bodyPr wrap="square" lIns="0" tIns="0" rIns="0" bIns="0" rtlCol="0"/>
            <a:lstStyle/>
            <a:p>
              <a:endParaRPr/>
            </a:p>
          </p:txBody>
        </p:sp>
        <p:sp>
          <p:nvSpPr>
            <p:cNvPr id="9" name="object 9"/>
            <p:cNvSpPr/>
            <p:nvPr/>
          </p:nvSpPr>
          <p:spPr>
            <a:xfrm>
              <a:off x="1648967" y="3531107"/>
              <a:ext cx="6753225" cy="749935"/>
            </a:xfrm>
            <a:custGeom>
              <a:avLst/>
              <a:gdLst/>
              <a:ahLst/>
              <a:cxnLst/>
              <a:rect l="l" t="t" r="r" b="b"/>
              <a:pathLst>
                <a:path w="6753225" h="749935">
                  <a:moveTo>
                    <a:pt x="0" y="749807"/>
                  </a:moveTo>
                  <a:lnTo>
                    <a:pt x="6752844" y="749807"/>
                  </a:lnTo>
                  <a:lnTo>
                    <a:pt x="6752844" y="0"/>
                  </a:lnTo>
                  <a:lnTo>
                    <a:pt x="0" y="0"/>
                  </a:lnTo>
                  <a:lnTo>
                    <a:pt x="0" y="749807"/>
                  </a:lnTo>
                  <a:close/>
                </a:path>
              </a:pathLst>
            </a:custGeom>
            <a:ln w="12700">
              <a:solidFill>
                <a:srgbClr val="2E528F"/>
              </a:solidFill>
            </a:ln>
          </p:spPr>
          <p:txBody>
            <a:bodyPr wrap="square" lIns="0" tIns="0" rIns="0" bIns="0" rtlCol="0"/>
            <a:lstStyle/>
            <a:p>
              <a:endParaRPr/>
            </a:p>
          </p:txBody>
        </p:sp>
        <p:sp>
          <p:nvSpPr>
            <p:cNvPr id="10" name="object 10"/>
            <p:cNvSpPr/>
            <p:nvPr/>
          </p:nvSpPr>
          <p:spPr>
            <a:xfrm>
              <a:off x="1648967" y="4546091"/>
              <a:ext cx="6753225" cy="749935"/>
            </a:xfrm>
            <a:custGeom>
              <a:avLst/>
              <a:gdLst/>
              <a:ahLst/>
              <a:cxnLst/>
              <a:rect l="l" t="t" r="r" b="b"/>
              <a:pathLst>
                <a:path w="6753225" h="749935">
                  <a:moveTo>
                    <a:pt x="6752844" y="0"/>
                  </a:moveTo>
                  <a:lnTo>
                    <a:pt x="0" y="0"/>
                  </a:lnTo>
                  <a:lnTo>
                    <a:pt x="0" y="749807"/>
                  </a:lnTo>
                  <a:lnTo>
                    <a:pt x="6752844" y="749807"/>
                  </a:lnTo>
                  <a:lnTo>
                    <a:pt x="6752844" y="0"/>
                  </a:lnTo>
                  <a:close/>
                </a:path>
              </a:pathLst>
            </a:custGeom>
            <a:solidFill>
              <a:srgbClr val="8FAADC"/>
            </a:solidFill>
          </p:spPr>
          <p:txBody>
            <a:bodyPr wrap="square" lIns="0" tIns="0" rIns="0" bIns="0" rtlCol="0"/>
            <a:lstStyle/>
            <a:p>
              <a:endParaRPr/>
            </a:p>
          </p:txBody>
        </p:sp>
        <p:sp>
          <p:nvSpPr>
            <p:cNvPr id="11" name="object 11"/>
            <p:cNvSpPr/>
            <p:nvPr/>
          </p:nvSpPr>
          <p:spPr>
            <a:xfrm>
              <a:off x="1648967" y="4546091"/>
              <a:ext cx="6753225" cy="749935"/>
            </a:xfrm>
            <a:custGeom>
              <a:avLst/>
              <a:gdLst/>
              <a:ahLst/>
              <a:cxnLst/>
              <a:rect l="l" t="t" r="r" b="b"/>
              <a:pathLst>
                <a:path w="6753225" h="749935">
                  <a:moveTo>
                    <a:pt x="0" y="749807"/>
                  </a:moveTo>
                  <a:lnTo>
                    <a:pt x="6752844" y="749807"/>
                  </a:lnTo>
                  <a:lnTo>
                    <a:pt x="6752844" y="0"/>
                  </a:lnTo>
                  <a:lnTo>
                    <a:pt x="0" y="0"/>
                  </a:lnTo>
                  <a:lnTo>
                    <a:pt x="0" y="749807"/>
                  </a:lnTo>
                  <a:close/>
                </a:path>
              </a:pathLst>
            </a:custGeom>
            <a:ln w="12700">
              <a:solidFill>
                <a:srgbClr val="2E528F"/>
              </a:solidFill>
            </a:ln>
          </p:spPr>
          <p:txBody>
            <a:bodyPr wrap="square" lIns="0" tIns="0" rIns="0" bIns="0" rtlCol="0"/>
            <a:lstStyle/>
            <a:p>
              <a:endParaRPr/>
            </a:p>
          </p:txBody>
        </p:sp>
        <p:sp>
          <p:nvSpPr>
            <p:cNvPr id="12" name="object 12"/>
            <p:cNvSpPr/>
            <p:nvPr/>
          </p:nvSpPr>
          <p:spPr>
            <a:xfrm>
              <a:off x="1648967" y="5532119"/>
              <a:ext cx="6753225" cy="749935"/>
            </a:xfrm>
            <a:custGeom>
              <a:avLst/>
              <a:gdLst/>
              <a:ahLst/>
              <a:cxnLst/>
              <a:rect l="l" t="t" r="r" b="b"/>
              <a:pathLst>
                <a:path w="6753225" h="749935">
                  <a:moveTo>
                    <a:pt x="6752844" y="0"/>
                  </a:moveTo>
                  <a:lnTo>
                    <a:pt x="0" y="0"/>
                  </a:lnTo>
                  <a:lnTo>
                    <a:pt x="0" y="749807"/>
                  </a:lnTo>
                  <a:lnTo>
                    <a:pt x="6752844" y="749807"/>
                  </a:lnTo>
                  <a:lnTo>
                    <a:pt x="6752844" y="0"/>
                  </a:lnTo>
                  <a:close/>
                </a:path>
              </a:pathLst>
            </a:custGeom>
            <a:solidFill>
              <a:srgbClr val="8FAADC"/>
            </a:solidFill>
          </p:spPr>
          <p:txBody>
            <a:bodyPr wrap="square" lIns="0" tIns="0" rIns="0" bIns="0" rtlCol="0"/>
            <a:lstStyle/>
            <a:p>
              <a:endParaRPr/>
            </a:p>
          </p:txBody>
        </p:sp>
        <p:sp>
          <p:nvSpPr>
            <p:cNvPr id="13" name="object 13"/>
            <p:cNvSpPr/>
            <p:nvPr/>
          </p:nvSpPr>
          <p:spPr>
            <a:xfrm>
              <a:off x="1648967" y="5532119"/>
              <a:ext cx="6753225" cy="749935"/>
            </a:xfrm>
            <a:custGeom>
              <a:avLst/>
              <a:gdLst/>
              <a:ahLst/>
              <a:cxnLst/>
              <a:rect l="l" t="t" r="r" b="b"/>
              <a:pathLst>
                <a:path w="6753225" h="749935">
                  <a:moveTo>
                    <a:pt x="0" y="749807"/>
                  </a:moveTo>
                  <a:lnTo>
                    <a:pt x="6752844" y="749807"/>
                  </a:lnTo>
                  <a:lnTo>
                    <a:pt x="6752844" y="0"/>
                  </a:lnTo>
                  <a:lnTo>
                    <a:pt x="0" y="0"/>
                  </a:lnTo>
                  <a:lnTo>
                    <a:pt x="0" y="749807"/>
                  </a:lnTo>
                  <a:close/>
                </a:path>
              </a:pathLst>
            </a:custGeom>
            <a:ln w="12700">
              <a:solidFill>
                <a:srgbClr val="2E528F"/>
              </a:solidFill>
            </a:ln>
          </p:spPr>
          <p:txBody>
            <a:bodyPr wrap="square" lIns="0" tIns="0" rIns="0" bIns="0" rtlCol="0"/>
            <a:lstStyle/>
            <a:p>
              <a:endParaRPr/>
            </a:p>
          </p:txBody>
        </p:sp>
      </p:grpSp>
      <p:sp>
        <p:nvSpPr>
          <p:cNvPr id="14" name="object 14"/>
          <p:cNvSpPr txBox="1"/>
          <p:nvPr/>
        </p:nvSpPr>
        <p:spPr>
          <a:xfrm>
            <a:off x="1532889" y="2036445"/>
            <a:ext cx="354330"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Calibri"/>
                <a:cs typeface="Calibri"/>
              </a:rPr>
              <a:t>L3$</a:t>
            </a:r>
            <a:endParaRPr sz="1800">
              <a:latin typeface="Calibri"/>
              <a:cs typeface="Calibri"/>
            </a:endParaRPr>
          </a:p>
        </p:txBody>
      </p:sp>
      <p:sp>
        <p:nvSpPr>
          <p:cNvPr id="15" name="object 15"/>
          <p:cNvSpPr txBox="1"/>
          <p:nvPr/>
        </p:nvSpPr>
        <p:spPr>
          <a:xfrm>
            <a:off x="1709927" y="3685647"/>
            <a:ext cx="254000" cy="487680"/>
          </a:xfrm>
          <a:prstGeom prst="rect">
            <a:avLst/>
          </a:prstGeom>
        </p:spPr>
        <p:txBody>
          <a:bodyPr vert="vert270" wrap="square" lIns="0" tIns="0" rIns="0" bIns="0" rtlCol="0">
            <a:spAutoFit/>
          </a:bodyPr>
          <a:lstStyle/>
          <a:p>
            <a:pPr marL="12700">
              <a:lnSpc>
                <a:spcPts val="1810"/>
              </a:lnSpc>
            </a:pPr>
            <a:r>
              <a:rPr sz="1800" dirty="0">
                <a:latin typeface="Calibri"/>
                <a:cs typeface="Calibri"/>
              </a:rPr>
              <a:t>Set</a:t>
            </a:r>
            <a:r>
              <a:rPr sz="1800" spc="-25" dirty="0">
                <a:latin typeface="Calibri"/>
                <a:cs typeface="Calibri"/>
              </a:rPr>
              <a:t> </a:t>
            </a:r>
            <a:r>
              <a:rPr sz="1800" spc="-50" dirty="0">
                <a:latin typeface="Calibri"/>
                <a:cs typeface="Calibri"/>
              </a:rPr>
              <a:t>1</a:t>
            </a:r>
            <a:endParaRPr sz="1800">
              <a:latin typeface="Calibri"/>
              <a:cs typeface="Calibri"/>
            </a:endParaRPr>
          </a:p>
        </p:txBody>
      </p:sp>
      <p:sp>
        <p:nvSpPr>
          <p:cNvPr id="16" name="object 16"/>
          <p:cNvSpPr txBox="1"/>
          <p:nvPr/>
        </p:nvSpPr>
        <p:spPr>
          <a:xfrm>
            <a:off x="1701038" y="4691233"/>
            <a:ext cx="254000" cy="487680"/>
          </a:xfrm>
          <a:prstGeom prst="rect">
            <a:avLst/>
          </a:prstGeom>
        </p:spPr>
        <p:txBody>
          <a:bodyPr vert="vert270" wrap="square" lIns="0" tIns="0" rIns="0" bIns="0" rtlCol="0">
            <a:spAutoFit/>
          </a:bodyPr>
          <a:lstStyle/>
          <a:p>
            <a:pPr marL="12700">
              <a:lnSpc>
                <a:spcPts val="1810"/>
              </a:lnSpc>
            </a:pPr>
            <a:r>
              <a:rPr sz="1800" dirty="0">
                <a:latin typeface="Calibri"/>
                <a:cs typeface="Calibri"/>
              </a:rPr>
              <a:t>Set</a:t>
            </a:r>
            <a:r>
              <a:rPr sz="1800" spc="-25" dirty="0">
                <a:latin typeface="Calibri"/>
                <a:cs typeface="Calibri"/>
              </a:rPr>
              <a:t> </a:t>
            </a:r>
            <a:r>
              <a:rPr sz="1800" spc="-50" dirty="0">
                <a:latin typeface="Calibri"/>
                <a:cs typeface="Calibri"/>
              </a:rPr>
              <a:t>2</a:t>
            </a:r>
            <a:endParaRPr sz="1800">
              <a:latin typeface="Calibri"/>
              <a:cs typeface="Calibri"/>
            </a:endParaRPr>
          </a:p>
        </p:txBody>
      </p:sp>
      <p:sp>
        <p:nvSpPr>
          <p:cNvPr id="17" name="object 17"/>
          <p:cNvSpPr txBox="1"/>
          <p:nvPr/>
        </p:nvSpPr>
        <p:spPr>
          <a:xfrm>
            <a:off x="1724532" y="5686964"/>
            <a:ext cx="254000" cy="487680"/>
          </a:xfrm>
          <a:prstGeom prst="rect">
            <a:avLst/>
          </a:prstGeom>
        </p:spPr>
        <p:txBody>
          <a:bodyPr vert="vert270" wrap="square" lIns="0" tIns="0" rIns="0" bIns="0" rtlCol="0">
            <a:spAutoFit/>
          </a:bodyPr>
          <a:lstStyle/>
          <a:p>
            <a:pPr marL="12700">
              <a:lnSpc>
                <a:spcPts val="1810"/>
              </a:lnSpc>
            </a:pPr>
            <a:r>
              <a:rPr sz="1800" dirty="0">
                <a:latin typeface="Calibri"/>
                <a:cs typeface="Calibri"/>
              </a:rPr>
              <a:t>Set</a:t>
            </a:r>
            <a:r>
              <a:rPr sz="1800" spc="-25" dirty="0">
                <a:latin typeface="Calibri"/>
                <a:cs typeface="Calibri"/>
              </a:rPr>
              <a:t> </a:t>
            </a:r>
            <a:r>
              <a:rPr sz="1800" spc="-50" dirty="0">
                <a:latin typeface="Calibri"/>
                <a:cs typeface="Calibri"/>
              </a:rPr>
              <a:t>3</a:t>
            </a:r>
            <a:endParaRPr sz="1800">
              <a:latin typeface="Calibri"/>
              <a:cs typeface="Calibri"/>
            </a:endParaRPr>
          </a:p>
        </p:txBody>
      </p:sp>
      <p:grpSp>
        <p:nvGrpSpPr>
          <p:cNvPr id="18" name="object 18"/>
          <p:cNvGrpSpPr/>
          <p:nvPr/>
        </p:nvGrpSpPr>
        <p:grpSpPr>
          <a:xfrm>
            <a:off x="2066289" y="1645666"/>
            <a:ext cx="6360160" cy="4848860"/>
            <a:chOff x="2066289" y="1645666"/>
            <a:chExt cx="6360160" cy="4848860"/>
          </a:xfrm>
        </p:grpSpPr>
        <p:sp>
          <p:nvSpPr>
            <p:cNvPr id="19" name="object 19"/>
            <p:cNvSpPr/>
            <p:nvPr/>
          </p:nvSpPr>
          <p:spPr>
            <a:xfrm>
              <a:off x="2072639" y="1653540"/>
              <a:ext cx="1569720" cy="4834255"/>
            </a:xfrm>
            <a:custGeom>
              <a:avLst/>
              <a:gdLst/>
              <a:ahLst/>
              <a:cxnLst/>
              <a:rect l="l" t="t" r="r" b="b"/>
              <a:pathLst>
                <a:path w="1569720" h="4834255">
                  <a:moveTo>
                    <a:pt x="1569719" y="0"/>
                  </a:moveTo>
                  <a:lnTo>
                    <a:pt x="0" y="0"/>
                  </a:lnTo>
                  <a:lnTo>
                    <a:pt x="0" y="4834128"/>
                  </a:lnTo>
                  <a:lnTo>
                    <a:pt x="1569719" y="4834128"/>
                  </a:lnTo>
                  <a:lnTo>
                    <a:pt x="1569719" y="0"/>
                  </a:lnTo>
                  <a:close/>
                </a:path>
              </a:pathLst>
            </a:custGeom>
            <a:solidFill>
              <a:srgbClr val="ACB8C9">
                <a:alpha val="39999"/>
              </a:srgbClr>
            </a:solidFill>
          </p:spPr>
          <p:txBody>
            <a:bodyPr wrap="square" lIns="0" tIns="0" rIns="0" bIns="0" rtlCol="0"/>
            <a:lstStyle/>
            <a:p>
              <a:endParaRPr/>
            </a:p>
          </p:txBody>
        </p:sp>
        <p:sp>
          <p:nvSpPr>
            <p:cNvPr id="20" name="object 20"/>
            <p:cNvSpPr/>
            <p:nvPr/>
          </p:nvSpPr>
          <p:spPr>
            <a:xfrm>
              <a:off x="2072639" y="1653540"/>
              <a:ext cx="1569720" cy="4834255"/>
            </a:xfrm>
            <a:custGeom>
              <a:avLst/>
              <a:gdLst/>
              <a:ahLst/>
              <a:cxnLst/>
              <a:rect l="l" t="t" r="r" b="b"/>
              <a:pathLst>
                <a:path w="1569720" h="4834255">
                  <a:moveTo>
                    <a:pt x="0" y="4834128"/>
                  </a:moveTo>
                  <a:lnTo>
                    <a:pt x="1569719" y="4834128"/>
                  </a:lnTo>
                  <a:lnTo>
                    <a:pt x="1569719" y="0"/>
                  </a:lnTo>
                  <a:lnTo>
                    <a:pt x="0" y="0"/>
                  </a:lnTo>
                  <a:lnTo>
                    <a:pt x="0" y="4834128"/>
                  </a:lnTo>
                  <a:close/>
                </a:path>
              </a:pathLst>
            </a:custGeom>
            <a:ln w="12700">
              <a:solidFill>
                <a:srgbClr val="2E528F"/>
              </a:solidFill>
            </a:ln>
          </p:spPr>
          <p:txBody>
            <a:bodyPr wrap="square" lIns="0" tIns="0" rIns="0" bIns="0" rtlCol="0"/>
            <a:lstStyle/>
            <a:p>
              <a:endParaRPr/>
            </a:p>
          </p:txBody>
        </p:sp>
        <p:sp>
          <p:nvSpPr>
            <p:cNvPr id="21" name="object 21"/>
            <p:cNvSpPr/>
            <p:nvPr/>
          </p:nvSpPr>
          <p:spPr>
            <a:xfrm>
              <a:off x="3668267" y="1652016"/>
              <a:ext cx="1568450" cy="4832985"/>
            </a:xfrm>
            <a:custGeom>
              <a:avLst/>
              <a:gdLst/>
              <a:ahLst/>
              <a:cxnLst/>
              <a:rect l="l" t="t" r="r" b="b"/>
              <a:pathLst>
                <a:path w="1568450" h="4832985">
                  <a:moveTo>
                    <a:pt x="1568196" y="0"/>
                  </a:moveTo>
                  <a:lnTo>
                    <a:pt x="0" y="0"/>
                  </a:lnTo>
                  <a:lnTo>
                    <a:pt x="0" y="4832604"/>
                  </a:lnTo>
                  <a:lnTo>
                    <a:pt x="1568196" y="4832604"/>
                  </a:lnTo>
                  <a:lnTo>
                    <a:pt x="1568196" y="0"/>
                  </a:lnTo>
                  <a:close/>
                </a:path>
              </a:pathLst>
            </a:custGeom>
            <a:solidFill>
              <a:srgbClr val="ACB8C9">
                <a:alpha val="39999"/>
              </a:srgbClr>
            </a:solidFill>
          </p:spPr>
          <p:txBody>
            <a:bodyPr wrap="square" lIns="0" tIns="0" rIns="0" bIns="0" rtlCol="0"/>
            <a:lstStyle/>
            <a:p>
              <a:endParaRPr/>
            </a:p>
          </p:txBody>
        </p:sp>
        <p:sp>
          <p:nvSpPr>
            <p:cNvPr id="22" name="object 22"/>
            <p:cNvSpPr/>
            <p:nvPr/>
          </p:nvSpPr>
          <p:spPr>
            <a:xfrm>
              <a:off x="3668267" y="1652016"/>
              <a:ext cx="1568450" cy="4832985"/>
            </a:xfrm>
            <a:custGeom>
              <a:avLst/>
              <a:gdLst/>
              <a:ahLst/>
              <a:cxnLst/>
              <a:rect l="l" t="t" r="r" b="b"/>
              <a:pathLst>
                <a:path w="1568450" h="4832985">
                  <a:moveTo>
                    <a:pt x="0" y="4832604"/>
                  </a:moveTo>
                  <a:lnTo>
                    <a:pt x="1568196" y="4832604"/>
                  </a:lnTo>
                  <a:lnTo>
                    <a:pt x="1568196" y="0"/>
                  </a:lnTo>
                  <a:lnTo>
                    <a:pt x="0" y="0"/>
                  </a:lnTo>
                  <a:lnTo>
                    <a:pt x="0" y="4832604"/>
                  </a:lnTo>
                  <a:close/>
                </a:path>
              </a:pathLst>
            </a:custGeom>
            <a:ln w="12700">
              <a:solidFill>
                <a:srgbClr val="2E528F"/>
              </a:solidFill>
            </a:ln>
          </p:spPr>
          <p:txBody>
            <a:bodyPr wrap="square" lIns="0" tIns="0" rIns="0" bIns="0" rtlCol="0"/>
            <a:lstStyle/>
            <a:p>
              <a:endParaRPr/>
            </a:p>
          </p:txBody>
        </p:sp>
        <p:sp>
          <p:nvSpPr>
            <p:cNvPr id="23" name="object 23"/>
            <p:cNvSpPr/>
            <p:nvPr/>
          </p:nvSpPr>
          <p:spPr>
            <a:xfrm>
              <a:off x="5265419" y="1655064"/>
              <a:ext cx="1568450" cy="4832985"/>
            </a:xfrm>
            <a:custGeom>
              <a:avLst/>
              <a:gdLst/>
              <a:ahLst/>
              <a:cxnLst/>
              <a:rect l="l" t="t" r="r" b="b"/>
              <a:pathLst>
                <a:path w="1568450" h="4832985">
                  <a:moveTo>
                    <a:pt x="1568196" y="0"/>
                  </a:moveTo>
                  <a:lnTo>
                    <a:pt x="0" y="0"/>
                  </a:lnTo>
                  <a:lnTo>
                    <a:pt x="0" y="4832604"/>
                  </a:lnTo>
                  <a:lnTo>
                    <a:pt x="1568196" y="4832604"/>
                  </a:lnTo>
                  <a:lnTo>
                    <a:pt x="1568196" y="0"/>
                  </a:lnTo>
                  <a:close/>
                </a:path>
              </a:pathLst>
            </a:custGeom>
            <a:solidFill>
              <a:srgbClr val="ACB8C9">
                <a:alpha val="39999"/>
              </a:srgbClr>
            </a:solidFill>
          </p:spPr>
          <p:txBody>
            <a:bodyPr wrap="square" lIns="0" tIns="0" rIns="0" bIns="0" rtlCol="0"/>
            <a:lstStyle/>
            <a:p>
              <a:endParaRPr/>
            </a:p>
          </p:txBody>
        </p:sp>
        <p:sp>
          <p:nvSpPr>
            <p:cNvPr id="24" name="object 24"/>
            <p:cNvSpPr/>
            <p:nvPr/>
          </p:nvSpPr>
          <p:spPr>
            <a:xfrm>
              <a:off x="5265419" y="1655064"/>
              <a:ext cx="1568450" cy="4832985"/>
            </a:xfrm>
            <a:custGeom>
              <a:avLst/>
              <a:gdLst/>
              <a:ahLst/>
              <a:cxnLst/>
              <a:rect l="l" t="t" r="r" b="b"/>
              <a:pathLst>
                <a:path w="1568450" h="4832985">
                  <a:moveTo>
                    <a:pt x="0" y="4832604"/>
                  </a:moveTo>
                  <a:lnTo>
                    <a:pt x="1568196" y="4832604"/>
                  </a:lnTo>
                  <a:lnTo>
                    <a:pt x="1568196" y="0"/>
                  </a:lnTo>
                  <a:lnTo>
                    <a:pt x="0" y="0"/>
                  </a:lnTo>
                  <a:lnTo>
                    <a:pt x="0" y="4832604"/>
                  </a:lnTo>
                  <a:close/>
                </a:path>
              </a:pathLst>
            </a:custGeom>
            <a:ln w="12700">
              <a:solidFill>
                <a:srgbClr val="2E528F"/>
              </a:solidFill>
            </a:ln>
          </p:spPr>
          <p:txBody>
            <a:bodyPr wrap="square" lIns="0" tIns="0" rIns="0" bIns="0" rtlCol="0"/>
            <a:lstStyle/>
            <a:p>
              <a:endParaRPr/>
            </a:p>
          </p:txBody>
        </p:sp>
        <p:sp>
          <p:nvSpPr>
            <p:cNvPr id="25" name="object 25"/>
            <p:cNvSpPr/>
            <p:nvPr/>
          </p:nvSpPr>
          <p:spPr>
            <a:xfrm>
              <a:off x="6850380" y="1652016"/>
              <a:ext cx="1569720" cy="4832985"/>
            </a:xfrm>
            <a:custGeom>
              <a:avLst/>
              <a:gdLst/>
              <a:ahLst/>
              <a:cxnLst/>
              <a:rect l="l" t="t" r="r" b="b"/>
              <a:pathLst>
                <a:path w="1569720" h="4832985">
                  <a:moveTo>
                    <a:pt x="1569720" y="0"/>
                  </a:moveTo>
                  <a:lnTo>
                    <a:pt x="0" y="0"/>
                  </a:lnTo>
                  <a:lnTo>
                    <a:pt x="0" y="4832604"/>
                  </a:lnTo>
                  <a:lnTo>
                    <a:pt x="1569720" y="4832604"/>
                  </a:lnTo>
                  <a:lnTo>
                    <a:pt x="1569720" y="0"/>
                  </a:lnTo>
                  <a:close/>
                </a:path>
              </a:pathLst>
            </a:custGeom>
            <a:solidFill>
              <a:srgbClr val="ACB8C9">
                <a:alpha val="39999"/>
              </a:srgbClr>
            </a:solidFill>
          </p:spPr>
          <p:txBody>
            <a:bodyPr wrap="square" lIns="0" tIns="0" rIns="0" bIns="0" rtlCol="0"/>
            <a:lstStyle/>
            <a:p>
              <a:endParaRPr/>
            </a:p>
          </p:txBody>
        </p:sp>
        <p:sp>
          <p:nvSpPr>
            <p:cNvPr id="26" name="object 26"/>
            <p:cNvSpPr/>
            <p:nvPr/>
          </p:nvSpPr>
          <p:spPr>
            <a:xfrm>
              <a:off x="6850380" y="1652016"/>
              <a:ext cx="1569720" cy="4832985"/>
            </a:xfrm>
            <a:custGeom>
              <a:avLst/>
              <a:gdLst/>
              <a:ahLst/>
              <a:cxnLst/>
              <a:rect l="l" t="t" r="r" b="b"/>
              <a:pathLst>
                <a:path w="1569720" h="4832985">
                  <a:moveTo>
                    <a:pt x="0" y="4832604"/>
                  </a:moveTo>
                  <a:lnTo>
                    <a:pt x="1569720" y="4832604"/>
                  </a:lnTo>
                  <a:lnTo>
                    <a:pt x="1569720" y="0"/>
                  </a:lnTo>
                  <a:lnTo>
                    <a:pt x="0" y="0"/>
                  </a:lnTo>
                  <a:lnTo>
                    <a:pt x="0" y="4832604"/>
                  </a:lnTo>
                  <a:close/>
                </a:path>
              </a:pathLst>
            </a:custGeom>
            <a:ln w="12699">
              <a:solidFill>
                <a:srgbClr val="2E528F"/>
              </a:solidFill>
            </a:ln>
          </p:spPr>
          <p:txBody>
            <a:bodyPr wrap="square" lIns="0" tIns="0" rIns="0" bIns="0" rtlCol="0"/>
            <a:lstStyle/>
            <a:p>
              <a:endParaRPr/>
            </a:p>
          </p:txBody>
        </p:sp>
        <p:sp>
          <p:nvSpPr>
            <p:cNvPr id="27" name="object 27"/>
            <p:cNvSpPr/>
            <p:nvPr/>
          </p:nvSpPr>
          <p:spPr>
            <a:xfrm>
              <a:off x="3738372" y="2682240"/>
              <a:ext cx="1423670" cy="401320"/>
            </a:xfrm>
            <a:custGeom>
              <a:avLst/>
              <a:gdLst/>
              <a:ahLst/>
              <a:cxnLst/>
              <a:rect l="l" t="t" r="r" b="b"/>
              <a:pathLst>
                <a:path w="1423670" h="401319">
                  <a:moveTo>
                    <a:pt x="1423415" y="0"/>
                  </a:moveTo>
                  <a:lnTo>
                    <a:pt x="0" y="0"/>
                  </a:lnTo>
                  <a:lnTo>
                    <a:pt x="0" y="400812"/>
                  </a:lnTo>
                  <a:lnTo>
                    <a:pt x="1423415" y="400812"/>
                  </a:lnTo>
                  <a:lnTo>
                    <a:pt x="1423415" y="0"/>
                  </a:lnTo>
                  <a:close/>
                </a:path>
              </a:pathLst>
            </a:custGeom>
            <a:solidFill>
              <a:srgbClr val="DAE2F3"/>
            </a:solidFill>
          </p:spPr>
          <p:txBody>
            <a:bodyPr wrap="square" lIns="0" tIns="0" rIns="0" bIns="0" rtlCol="0"/>
            <a:lstStyle/>
            <a:p>
              <a:endParaRPr/>
            </a:p>
          </p:txBody>
        </p:sp>
        <p:sp>
          <p:nvSpPr>
            <p:cNvPr id="28" name="object 28"/>
            <p:cNvSpPr/>
            <p:nvPr/>
          </p:nvSpPr>
          <p:spPr>
            <a:xfrm>
              <a:off x="2142743" y="2682240"/>
              <a:ext cx="3019425" cy="401320"/>
            </a:xfrm>
            <a:custGeom>
              <a:avLst/>
              <a:gdLst/>
              <a:ahLst/>
              <a:cxnLst/>
              <a:rect l="l" t="t" r="r" b="b"/>
              <a:pathLst>
                <a:path w="3019425" h="401319">
                  <a:moveTo>
                    <a:pt x="1595628" y="400812"/>
                  </a:moveTo>
                  <a:lnTo>
                    <a:pt x="3019044" y="400812"/>
                  </a:lnTo>
                  <a:lnTo>
                    <a:pt x="3019044" y="0"/>
                  </a:lnTo>
                  <a:lnTo>
                    <a:pt x="1595628" y="0"/>
                  </a:lnTo>
                  <a:lnTo>
                    <a:pt x="1595628" y="400812"/>
                  </a:lnTo>
                  <a:close/>
                </a:path>
                <a:path w="3019425" h="401319">
                  <a:moveTo>
                    <a:pt x="0" y="400812"/>
                  </a:moveTo>
                  <a:lnTo>
                    <a:pt x="1423416" y="400812"/>
                  </a:lnTo>
                  <a:lnTo>
                    <a:pt x="1423416" y="0"/>
                  </a:lnTo>
                  <a:lnTo>
                    <a:pt x="0" y="0"/>
                  </a:lnTo>
                  <a:lnTo>
                    <a:pt x="0" y="400812"/>
                  </a:lnTo>
                  <a:close/>
                </a:path>
              </a:pathLst>
            </a:custGeom>
            <a:ln w="12700">
              <a:solidFill>
                <a:srgbClr val="2E528F"/>
              </a:solidFill>
            </a:ln>
          </p:spPr>
          <p:txBody>
            <a:bodyPr wrap="square" lIns="0" tIns="0" rIns="0" bIns="0" rtlCol="0"/>
            <a:lstStyle/>
            <a:p>
              <a:endParaRPr/>
            </a:p>
          </p:txBody>
        </p:sp>
        <p:sp>
          <p:nvSpPr>
            <p:cNvPr id="29" name="object 29"/>
            <p:cNvSpPr/>
            <p:nvPr/>
          </p:nvSpPr>
          <p:spPr>
            <a:xfrm>
              <a:off x="5303519" y="2682240"/>
              <a:ext cx="1423670" cy="401320"/>
            </a:xfrm>
            <a:custGeom>
              <a:avLst/>
              <a:gdLst/>
              <a:ahLst/>
              <a:cxnLst/>
              <a:rect l="l" t="t" r="r" b="b"/>
              <a:pathLst>
                <a:path w="1423670" h="401319">
                  <a:moveTo>
                    <a:pt x="1423416" y="0"/>
                  </a:moveTo>
                  <a:lnTo>
                    <a:pt x="0" y="0"/>
                  </a:lnTo>
                  <a:lnTo>
                    <a:pt x="0" y="400812"/>
                  </a:lnTo>
                  <a:lnTo>
                    <a:pt x="1423416" y="400812"/>
                  </a:lnTo>
                  <a:lnTo>
                    <a:pt x="1423416" y="0"/>
                  </a:lnTo>
                  <a:close/>
                </a:path>
              </a:pathLst>
            </a:custGeom>
            <a:solidFill>
              <a:srgbClr val="DAE2F3"/>
            </a:solidFill>
          </p:spPr>
          <p:txBody>
            <a:bodyPr wrap="square" lIns="0" tIns="0" rIns="0" bIns="0" rtlCol="0"/>
            <a:lstStyle/>
            <a:p>
              <a:endParaRPr/>
            </a:p>
          </p:txBody>
        </p:sp>
        <p:sp>
          <p:nvSpPr>
            <p:cNvPr id="30" name="object 30"/>
            <p:cNvSpPr/>
            <p:nvPr/>
          </p:nvSpPr>
          <p:spPr>
            <a:xfrm>
              <a:off x="5303519" y="2682240"/>
              <a:ext cx="1423670" cy="401320"/>
            </a:xfrm>
            <a:custGeom>
              <a:avLst/>
              <a:gdLst/>
              <a:ahLst/>
              <a:cxnLst/>
              <a:rect l="l" t="t" r="r" b="b"/>
              <a:pathLst>
                <a:path w="1423670" h="401319">
                  <a:moveTo>
                    <a:pt x="0" y="400812"/>
                  </a:moveTo>
                  <a:lnTo>
                    <a:pt x="1423416" y="400812"/>
                  </a:lnTo>
                  <a:lnTo>
                    <a:pt x="1423416" y="0"/>
                  </a:lnTo>
                  <a:lnTo>
                    <a:pt x="0" y="0"/>
                  </a:lnTo>
                  <a:lnTo>
                    <a:pt x="0" y="400812"/>
                  </a:lnTo>
                  <a:close/>
                </a:path>
              </a:pathLst>
            </a:custGeom>
            <a:ln w="12700">
              <a:solidFill>
                <a:srgbClr val="2E528F"/>
              </a:solidFill>
            </a:ln>
          </p:spPr>
          <p:txBody>
            <a:bodyPr wrap="square" lIns="0" tIns="0" rIns="0" bIns="0" rtlCol="0"/>
            <a:lstStyle/>
            <a:p>
              <a:endParaRPr/>
            </a:p>
          </p:txBody>
        </p:sp>
        <p:sp>
          <p:nvSpPr>
            <p:cNvPr id="31" name="object 31"/>
            <p:cNvSpPr/>
            <p:nvPr/>
          </p:nvSpPr>
          <p:spPr>
            <a:xfrm>
              <a:off x="6870192" y="2674619"/>
              <a:ext cx="1424940" cy="402590"/>
            </a:xfrm>
            <a:custGeom>
              <a:avLst/>
              <a:gdLst/>
              <a:ahLst/>
              <a:cxnLst/>
              <a:rect l="l" t="t" r="r" b="b"/>
              <a:pathLst>
                <a:path w="1424940" h="402589">
                  <a:moveTo>
                    <a:pt x="1424940" y="0"/>
                  </a:moveTo>
                  <a:lnTo>
                    <a:pt x="0" y="0"/>
                  </a:lnTo>
                  <a:lnTo>
                    <a:pt x="0" y="402336"/>
                  </a:lnTo>
                  <a:lnTo>
                    <a:pt x="1424940" y="402336"/>
                  </a:lnTo>
                  <a:lnTo>
                    <a:pt x="1424940" y="0"/>
                  </a:lnTo>
                  <a:close/>
                </a:path>
              </a:pathLst>
            </a:custGeom>
            <a:solidFill>
              <a:srgbClr val="DAE2F3"/>
            </a:solidFill>
          </p:spPr>
          <p:txBody>
            <a:bodyPr wrap="square" lIns="0" tIns="0" rIns="0" bIns="0" rtlCol="0"/>
            <a:lstStyle/>
            <a:p>
              <a:endParaRPr/>
            </a:p>
          </p:txBody>
        </p:sp>
        <p:sp>
          <p:nvSpPr>
            <p:cNvPr id="32" name="object 32"/>
            <p:cNvSpPr/>
            <p:nvPr/>
          </p:nvSpPr>
          <p:spPr>
            <a:xfrm>
              <a:off x="6870192" y="2674619"/>
              <a:ext cx="1424940" cy="402590"/>
            </a:xfrm>
            <a:custGeom>
              <a:avLst/>
              <a:gdLst/>
              <a:ahLst/>
              <a:cxnLst/>
              <a:rect l="l" t="t" r="r" b="b"/>
              <a:pathLst>
                <a:path w="1424940" h="402589">
                  <a:moveTo>
                    <a:pt x="0" y="402336"/>
                  </a:moveTo>
                  <a:lnTo>
                    <a:pt x="1424940" y="402336"/>
                  </a:lnTo>
                  <a:lnTo>
                    <a:pt x="1424940" y="0"/>
                  </a:lnTo>
                  <a:lnTo>
                    <a:pt x="0" y="0"/>
                  </a:lnTo>
                  <a:lnTo>
                    <a:pt x="0" y="402336"/>
                  </a:lnTo>
                  <a:close/>
                </a:path>
              </a:pathLst>
            </a:custGeom>
            <a:ln w="12700">
              <a:solidFill>
                <a:srgbClr val="2E528F"/>
              </a:solidFill>
            </a:ln>
          </p:spPr>
          <p:txBody>
            <a:bodyPr wrap="square" lIns="0" tIns="0" rIns="0" bIns="0" rtlCol="0"/>
            <a:lstStyle/>
            <a:p>
              <a:endParaRPr/>
            </a:p>
          </p:txBody>
        </p:sp>
        <p:sp>
          <p:nvSpPr>
            <p:cNvPr id="33" name="object 33"/>
            <p:cNvSpPr/>
            <p:nvPr/>
          </p:nvSpPr>
          <p:spPr>
            <a:xfrm>
              <a:off x="2142743" y="3710939"/>
              <a:ext cx="1423670" cy="402590"/>
            </a:xfrm>
            <a:custGeom>
              <a:avLst/>
              <a:gdLst/>
              <a:ahLst/>
              <a:cxnLst/>
              <a:rect l="l" t="t" r="r" b="b"/>
              <a:pathLst>
                <a:path w="1423670" h="402589">
                  <a:moveTo>
                    <a:pt x="1423416" y="0"/>
                  </a:moveTo>
                  <a:lnTo>
                    <a:pt x="0" y="0"/>
                  </a:lnTo>
                  <a:lnTo>
                    <a:pt x="0" y="402336"/>
                  </a:lnTo>
                  <a:lnTo>
                    <a:pt x="1423416" y="402336"/>
                  </a:lnTo>
                  <a:lnTo>
                    <a:pt x="1423416" y="0"/>
                  </a:lnTo>
                  <a:close/>
                </a:path>
              </a:pathLst>
            </a:custGeom>
            <a:solidFill>
              <a:srgbClr val="DAE2F3"/>
            </a:solidFill>
          </p:spPr>
          <p:txBody>
            <a:bodyPr wrap="square" lIns="0" tIns="0" rIns="0" bIns="0" rtlCol="0"/>
            <a:lstStyle/>
            <a:p>
              <a:endParaRPr/>
            </a:p>
          </p:txBody>
        </p:sp>
        <p:sp>
          <p:nvSpPr>
            <p:cNvPr id="34" name="object 34"/>
            <p:cNvSpPr/>
            <p:nvPr/>
          </p:nvSpPr>
          <p:spPr>
            <a:xfrm>
              <a:off x="2142743" y="3710939"/>
              <a:ext cx="1423670" cy="402590"/>
            </a:xfrm>
            <a:custGeom>
              <a:avLst/>
              <a:gdLst/>
              <a:ahLst/>
              <a:cxnLst/>
              <a:rect l="l" t="t" r="r" b="b"/>
              <a:pathLst>
                <a:path w="1423670" h="402589">
                  <a:moveTo>
                    <a:pt x="0" y="402336"/>
                  </a:moveTo>
                  <a:lnTo>
                    <a:pt x="1423416" y="402336"/>
                  </a:lnTo>
                  <a:lnTo>
                    <a:pt x="1423416" y="0"/>
                  </a:lnTo>
                  <a:lnTo>
                    <a:pt x="0" y="0"/>
                  </a:lnTo>
                  <a:lnTo>
                    <a:pt x="0" y="402336"/>
                  </a:lnTo>
                  <a:close/>
                </a:path>
              </a:pathLst>
            </a:custGeom>
            <a:ln w="12700">
              <a:solidFill>
                <a:srgbClr val="2E528F"/>
              </a:solidFill>
            </a:ln>
          </p:spPr>
          <p:txBody>
            <a:bodyPr wrap="square" lIns="0" tIns="0" rIns="0" bIns="0" rtlCol="0"/>
            <a:lstStyle/>
            <a:p>
              <a:endParaRPr/>
            </a:p>
          </p:txBody>
        </p:sp>
        <p:sp>
          <p:nvSpPr>
            <p:cNvPr id="35" name="object 35"/>
            <p:cNvSpPr/>
            <p:nvPr/>
          </p:nvSpPr>
          <p:spPr>
            <a:xfrm>
              <a:off x="3738372" y="3710939"/>
              <a:ext cx="1423670" cy="402590"/>
            </a:xfrm>
            <a:custGeom>
              <a:avLst/>
              <a:gdLst/>
              <a:ahLst/>
              <a:cxnLst/>
              <a:rect l="l" t="t" r="r" b="b"/>
              <a:pathLst>
                <a:path w="1423670" h="402589">
                  <a:moveTo>
                    <a:pt x="1423415" y="0"/>
                  </a:moveTo>
                  <a:lnTo>
                    <a:pt x="0" y="0"/>
                  </a:lnTo>
                  <a:lnTo>
                    <a:pt x="0" y="402336"/>
                  </a:lnTo>
                  <a:lnTo>
                    <a:pt x="1423415" y="402336"/>
                  </a:lnTo>
                  <a:lnTo>
                    <a:pt x="1423415" y="0"/>
                  </a:lnTo>
                  <a:close/>
                </a:path>
              </a:pathLst>
            </a:custGeom>
            <a:solidFill>
              <a:srgbClr val="DAE2F3"/>
            </a:solidFill>
          </p:spPr>
          <p:txBody>
            <a:bodyPr wrap="square" lIns="0" tIns="0" rIns="0" bIns="0" rtlCol="0"/>
            <a:lstStyle/>
            <a:p>
              <a:endParaRPr/>
            </a:p>
          </p:txBody>
        </p:sp>
        <p:sp>
          <p:nvSpPr>
            <p:cNvPr id="36" name="object 36"/>
            <p:cNvSpPr/>
            <p:nvPr/>
          </p:nvSpPr>
          <p:spPr>
            <a:xfrm>
              <a:off x="3738372" y="3710939"/>
              <a:ext cx="1423670" cy="402590"/>
            </a:xfrm>
            <a:custGeom>
              <a:avLst/>
              <a:gdLst/>
              <a:ahLst/>
              <a:cxnLst/>
              <a:rect l="l" t="t" r="r" b="b"/>
              <a:pathLst>
                <a:path w="1423670" h="402589">
                  <a:moveTo>
                    <a:pt x="0" y="402336"/>
                  </a:moveTo>
                  <a:lnTo>
                    <a:pt x="1423415" y="402336"/>
                  </a:lnTo>
                  <a:lnTo>
                    <a:pt x="1423415" y="0"/>
                  </a:lnTo>
                  <a:lnTo>
                    <a:pt x="0" y="0"/>
                  </a:lnTo>
                  <a:lnTo>
                    <a:pt x="0" y="402336"/>
                  </a:lnTo>
                  <a:close/>
                </a:path>
              </a:pathLst>
            </a:custGeom>
            <a:ln w="12700">
              <a:solidFill>
                <a:srgbClr val="2E528F"/>
              </a:solidFill>
            </a:ln>
          </p:spPr>
          <p:txBody>
            <a:bodyPr wrap="square" lIns="0" tIns="0" rIns="0" bIns="0" rtlCol="0"/>
            <a:lstStyle/>
            <a:p>
              <a:endParaRPr/>
            </a:p>
          </p:txBody>
        </p:sp>
        <p:sp>
          <p:nvSpPr>
            <p:cNvPr id="37" name="object 37"/>
            <p:cNvSpPr/>
            <p:nvPr/>
          </p:nvSpPr>
          <p:spPr>
            <a:xfrm>
              <a:off x="5303519" y="3710939"/>
              <a:ext cx="1423670" cy="402590"/>
            </a:xfrm>
            <a:custGeom>
              <a:avLst/>
              <a:gdLst/>
              <a:ahLst/>
              <a:cxnLst/>
              <a:rect l="l" t="t" r="r" b="b"/>
              <a:pathLst>
                <a:path w="1423670" h="402589">
                  <a:moveTo>
                    <a:pt x="1423416" y="0"/>
                  </a:moveTo>
                  <a:lnTo>
                    <a:pt x="0" y="0"/>
                  </a:lnTo>
                  <a:lnTo>
                    <a:pt x="0" y="402336"/>
                  </a:lnTo>
                  <a:lnTo>
                    <a:pt x="1423416" y="402336"/>
                  </a:lnTo>
                  <a:lnTo>
                    <a:pt x="1423416" y="0"/>
                  </a:lnTo>
                  <a:close/>
                </a:path>
              </a:pathLst>
            </a:custGeom>
            <a:solidFill>
              <a:srgbClr val="DAE2F3"/>
            </a:solidFill>
          </p:spPr>
          <p:txBody>
            <a:bodyPr wrap="square" lIns="0" tIns="0" rIns="0" bIns="0" rtlCol="0"/>
            <a:lstStyle/>
            <a:p>
              <a:endParaRPr/>
            </a:p>
          </p:txBody>
        </p:sp>
        <p:sp>
          <p:nvSpPr>
            <p:cNvPr id="38" name="object 38"/>
            <p:cNvSpPr/>
            <p:nvPr/>
          </p:nvSpPr>
          <p:spPr>
            <a:xfrm>
              <a:off x="5303519" y="3710939"/>
              <a:ext cx="1423670" cy="402590"/>
            </a:xfrm>
            <a:custGeom>
              <a:avLst/>
              <a:gdLst/>
              <a:ahLst/>
              <a:cxnLst/>
              <a:rect l="l" t="t" r="r" b="b"/>
              <a:pathLst>
                <a:path w="1423670" h="402589">
                  <a:moveTo>
                    <a:pt x="0" y="402336"/>
                  </a:moveTo>
                  <a:lnTo>
                    <a:pt x="1423416" y="402336"/>
                  </a:lnTo>
                  <a:lnTo>
                    <a:pt x="1423416" y="0"/>
                  </a:lnTo>
                  <a:lnTo>
                    <a:pt x="0" y="0"/>
                  </a:lnTo>
                  <a:lnTo>
                    <a:pt x="0" y="402336"/>
                  </a:lnTo>
                  <a:close/>
                </a:path>
              </a:pathLst>
            </a:custGeom>
            <a:ln w="12700">
              <a:solidFill>
                <a:srgbClr val="2E528F"/>
              </a:solidFill>
            </a:ln>
          </p:spPr>
          <p:txBody>
            <a:bodyPr wrap="square" lIns="0" tIns="0" rIns="0" bIns="0" rtlCol="0"/>
            <a:lstStyle/>
            <a:p>
              <a:endParaRPr/>
            </a:p>
          </p:txBody>
        </p:sp>
        <p:sp>
          <p:nvSpPr>
            <p:cNvPr id="39" name="object 39"/>
            <p:cNvSpPr/>
            <p:nvPr/>
          </p:nvSpPr>
          <p:spPr>
            <a:xfrm>
              <a:off x="6870192" y="3704844"/>
              <a:ext cx="1424940" cy="401320"/>
            </a:xfrm>
            <a:custGeom>
              <a:avLst/>
              <a:gdLst/>
              <a:ahLst/>
              <a:cxnLst/>
              <a:rect l="l" t="t" r="r" b="b"/>
              <a:pathLst>
                <a:path w="1424940" h="401320">
                  <a:moveTo>
                    <a:pt x="1424940" y="0"/>
                  </a:moveTo>
                  <a:lnTo>
                    <a:pt x="0" y="0"/>
                  </a:lnTo>
                  <a:lnTo>
                    <a:pt x="0" y="400811"/>
                  </a:lnTo>
                  <a:lnTo>
                    <a:pt x="1424940" y="400811"/>
                  </a:lnTo>
                  <a:lnTo>
                    <a:pt x="1424940" y="0"/>
                  </a:lnTo>
                  <a:close/>
                </a:path>
              </a:pathLst>
            </a:custGeom>
            <a:solidFill>
              <a:srgbClr val="DAE2F3"/>
            </a:solidFill>
          </p:spPr>
          <p:txBody>
            <a:bodyPr wrap="square" lIns="0" tIns="0" rIns="0" bIns="0" rtlCol="0"/>
            <a:lstStyle/>
            <a:p>
              <a:endParaRPr/>
            </a:p>
          </p:txBody>
        </p:sp>
        <p:sp>
          <p:nvSpPr>
            <p:cNvPr id="40" name="object 40"/>
            <p:cNvSpPr/>
            <p:nvPr/>
          </p:nvSpPr>
          <p:spPr>
            <a:xfrm>
              <a:off x="6870192" y="3704844"/>
              <a:ext cx="1424940" cy="401320"/>
            </a:xfrm>
            <a:custGeom>
              <a:avLst/>
              <a:gdLst/>
              <a:ahLst/>
              <a:cxnLst/>
              <a:rect l="l" t="t" r="r" b="b"/>
              <a:pathLst>
                <a:path w="1424940" h="401320">
                  <a:moveTo>
                    <a:pt x="0" y="400811"/>
                  </a:moveTo>
                  <a:lnTo>
                    <a:pt x="1424940" y="400811"/>
                  </a:lnTo>
                  <a:lnTo>
                    <a:pt x="1424940" y="0"/>
                  </a:lnTo>
                  <a:lnTo>
                    <a:pt x="0" y="0"/>
                  </a:lnTo>
                  <a:lnTo>
                    <a:pt x="0" y="400811"/>
                  </a:lnTo>
                  <a:close/>
                </a:path>
              </a:pathLst>
            </a:custGeom>
            <a:ln w="12700">
              <a:solidFill>
                <a:srgbClr val="2E528F"/>
              </a:solidFill>
            </a:ln>
          </p:spPr>
          <p:txBody>
            <a:bodyPr wrap="square" lIns="0" tIns="0" rIns="0" bIns="0" rtlCol="0"/>
            <a:lstStyle/>
            <a:p>
              <a:endParaRPr/>
            </a:p>
          </p:txBody>
        </p:sp>
        <p:sp>
          <p:nvSpPr>
            <p:cNvPr id="41" name="object 41"/>
            <p:cNvSpPr/>
            <p:nvPr/>
          </p:nvSpPr>
          <p:spPr>
            <a:xfrm>
              <a:off x="2145791" y="4742688"/>
              <a:ext cx="1424940" cy="401320"/>
            </a:xfrm>
            <a:custGeom>
              <a:avLst/>
              <a:gdLst/>
              <a:ahLst/>
              <a:cxnLst/>
              <a:rect l="l" t="t" r="r" b="b"/>
              <a:pathLst>
                <a:path w="1424939" h="401320">
                  <a:moveTo>
                    <a:pt x="1424940" y="0"/>
                  </a:moveTo>
                  <a:lnTo>
                    <a:pt x="0" y="0"/>
                  </a:lnTo>
                  <a:lnTo>
                    <a:pt x="0" y="400812"/>
                  </a:lnTo>
                  <a:lnTo>
                    <a:pt x="1424940" y="400812"/>
                  </a:lnTo>
                  <a:lnTo>
                    <a:pt x="1424940" y="0"/>
                  </a:lnTo>
                  <a:close/>
                </a:path>
              </a:pathLst>
            </a:custGeom>
            <a:solidFill>
              <a:srgbClr val="DAE2F3"/>
            </a:solidFill>
          </p:spPr>
          <p:txBody>
            <a:bodyPr wrap="square" lIns="0" tIns="0" rIns="0" bIns="0" rtlCol="0"/>
            <a:lstStyle/>
            <a:p>
              <a:endParaRPr/>
            </a:p>
          </p:txBody>
        </p:sp>
        <p:sp>
          <p:nvSpPr>
            <p:cNvPr id="42" name="object 42"/>
            <p:cNvSpPr/>
            <p:nvPr/>
          </p:nvSpPr>
          <p:spPr>
            <a:xfrm>
              <a:off x="2145791" y="4742688"/>
              <a:ext cx="1424940" cy="401320"/>
            </a:xfrm>
            <a:custGeom>
              <a:avLst/>
              <a:gdLst/>
              <a:ahLst/>
              <a:cxnLst/>
              <a:rect l="l" t="t" r="r" b="b"/>
              <a:pathLst>
                <a:path w="1424939" h="401320">
                  <a:moveTo>
                    <a:pt x="0" y="400812"/>
                  </a:moveTo>
                  <a:lnTo>
                    <a:pt x="1424940" y="400812"/>
                  </a:lnTo>
                  <a:lnTo>
                    <a:pt x="1424940" y="0"/>
                  </a:lnTo>
                  <a:lnTo>
                    <a:pt x="0" y="0"/>
                  </a:lnTo>
                  <a:lnTo>
                    <a:pt x="0" y="400812"/>
                  </a:lnTo>
                  <a:close/>
                </a:path>
              </a:pathLst>
            </a:custGeom>
            <a:ln w="12700">
              <a:solidFill>
                <a:srgbClr val="2E528F"/>
              </a:solidFill>
            </a:ln>
          </p:spPr>
          <p:txBody>
            <a:bodyPr wrap="square" lIns="0" tIns="0" rIns="0" bIns="0" rtlCol="0"/>
            <a:lstStyle/>
            <a:p>
              <a:endParaRPr/>
            </a:p>
          </p:txBody>
        </p:sp>
        <p:sp>
          <p:nvSpPr>
            <p:cNvPr id="43" name="object 43"/>
            <p:cNvSpPr/>
            <p:nvPr/>
          </p:nvSpPr>
          <p:spPr>
            <a:xfrm>
              <a:off x="3741419" y="4742688"/>
              <a:ext cx="1424940" cy="401320"/>
            </a:xfrm>
            <a:custGeom>
              <a:avLst/>
              <a:gdLst/>
              <a:ahLst/>
              <a:cxnLst/>
              <a:rect l="l" t="t" r="r" b="b"/>
              <a:pathLst>
                <a:path w="1424939" h="401320">
                  <a:moveTo>
                    <a:pt x="1424939" y="0"/>
                  </a:moveTo>
                  <a:lnTo>
                    <a:pt x="0" y="0"/>
                  </a:lnTo>
                  <a:lnTo>
                    <a:pt x="0" y="400812"/>
                  </a:lnTo>
                  <a:lnTo>
                    <a:pt x="1424939" y="400812"/>
                  </a:lnTo>
                  <a:lnTo>
                    <a:pt x="1424939" y="0"/>
                  </a:lnTo>
                  <a:close/>
                </a:path>
              </a:pathLst>
            </a:custGeom>
            <a:solidFill>
              <a:srgbClr val="DAE2F3"/>
            </a:solidFill>
          </p:spPr>
          <p:txBody>
            <a:bodyPr wrap="square" lIns="0" tIns="0" rIns="0" bIns="0" rtlCol="0"/>
            <a:lstStyle/>
            <a:p>
              <a:endParaRPr/>
            </a:p>
          </p:txBody>
        </p:sp>
        <p:sp>
          <p:nvSpPr>
            <p:cNvPr id="44" name="object 44"/>
            <p:cNvSpPr/>
            <p:nvPr/>
          </p:nvSpPr>
          <p:spPr>
            <a:xfrm>
              <a:off x="3741419" y="4742688"/>
              <a:ext cx="1424940" cy="401320"/>
            </a:xfrm>
            <a:custGeom>
              <a:avLst/>
              <a:gdLst/>
              <a:ahLst/>
              <a:cxnLst/>
              <a:rect l="l" t="t" r="r" b="b"/>
              <a:pathLst>
                <a:path w="1424939" h="401320">
                  <a:moveTo>
                    <a:pt x="0" y="400812"/>
                  </a:moveTo>
                  <a:lnTo>
                    <a:pt x="1424939" y="400812"/>
                  </a:lnTo>
                  <a:lnTo>
                    <a:pt x="1424939" y="0"/>
                  </a:lnTo>
                  <a:lnTo>
                    <a:pt x="0" y="0"/>
                  </a:lnTo>
                  <a:lnTo>
                    <a:pt x="0" y="400812"/>
                  </a:lnTo>
                  <a:close/>
                </a:path>
              </a:pathLst>
            </a:custGeom>
            <a:ln w="12699">
              <a:solidFill>
                <a:srgbClr val="2E528F"/>
              </a:solidFill>
            </a:ln>
          </p:spPr>
          <p:txBody>
            <a:bodyPr wrap="square" lIns="0" tIns="0" rIns="0" bIns="0" rtlCol="0"/>
            <a:lstStyle/>
            <a:p>
              <a:endParaRPr/>
            </a:p>
          </p:txBody>
        </p:sp>
        <p:sp>
          <p:nvSpPr>
            <p:cNvPr id="45" name="object 45"/>
            <p:cNvSpPr/>
            <p:nvPr/>
          </p:nvSpPr>
          <p:spPr>
            <a:xfrm>
              <a:off x="5306567" y="4742688"/>
              <a:ext cx="1424940" cy="401320"/>
            </a:xfrm>
            <a:custGeom>
              <a:avLst/>
              <a:gdLst/>
              <a:ahLst/>
              <a:cxnLst/>
              <a:rect l="l" t="t" r="r" b="b"/>
              <a:pathLst>
                <a:path w="1424940" h="401320">
                  <a:moveTo>
                    <a:pt x="1424939" y="0"/>
                  </a:moveTo>
                  <a:lnTo>
                    <a:pt x="0" y="0"/>
                  </a:lnTo>
                  <a:lnTo>
                    <a:pt x="0" y="400812"/>
                  </a:lnTo>
                  <a:lnTo>
                    <a:pt x="1424939" y="400812"/>
                  </a:lnTo>
                  <a:lnTo>
                    <a:pt x="1424939" y="0"/>
                  </a:lnTo>
                  <a:close/>
                </a:path>
              </a:pathLst>
            </a:custGeom>
            <a:solidFill>
              <a:srgbClr val="DAE2F3"/>
            </a:solidFill>
          </p:spPr>
          <p:txBody>
            <a:bodyPr wrap="square" lIns="0" tIns="0" rIns="0" bIns="0" rtlCol="0"/>
            <a:lstStyle/>
            <a:p>
              <a:endParaRPr/>
            </a:p>
          </p:txBody>
        </p:sp>
        <p:sp>
          <p:nvSpPr>
            <p:cNvPr id="46" name="object 46"/>
            <p:cNvSpPr/>
            <p:nvPr/>
          </p:nvSpPr>
          <p:spPr>
            <a:xfrm>
              <a:off x="5306567" y="4735067"/>
              <a:ext cx="2988945" cy="408940"/>
            </a:xfrm>
            <a:custGeom>
              <a:avLst/>
              <a:gdLst/>
              <a:ahLst/>
              <a:cxnLst/>
              <a:rect l="l" t="t" r="r" b="b"/>
              <a:pathLst>
                <a:path w="2988945" h="408939">
                  <a:moveTo>
                    <a:pt x="0" y="408431"/>
                  </a:moveTo>
                  <a:lnTo>
                    <a:pt x="1424939" y="408431"/>
                  </a:lnTo>
                  <a:lnTo>
                    <a:pt x="1424939" y="7619"/>
                  </a:lnTo>
                  <a:lnTo>
                    <a:pt x="0" y="7619"/>
                  </a:lnTo>
                  <a:lnTo>
                    <a:pt x="0" y="408431"/>
                  </a:lnTo>
                  <a:close/>
                </a:path>
                <a:path w="2988945" h="408939">
                  <a:moveTo>
                    <a:pt x="1563624" y="400811"/>
                  </a:moveTo>
                  <a:lnTo>
                    <a:pt x="2988564" y="400811"/>
                  </a:lnTo>
                  <a:lnTo>
                    <a:pt x="2988564" y="0"/>
                  </a:lnTo>
                  <a:lnTo>
                    <a:pt x="1563624" y="0"/>
                  </a:lnTo>
                  <a:lnTo>
                    <a:pt x="1563624" y="400811"/>
                  </a:lnTo>
                  <a:close/>
                </a:path>
              </a:pathLst>
            </a:custGeom>
            <a:ln w="12700">
              <a:solidFill>
                <a:srgbClr val="2E528F"/>
              </a:solidFill>
            </a:ln>
          </p:spPr>
          <p:txBody>
            <a:bodyPr wrap="square" lIns="0" tIns="0" rIns="0" bIns="0" rtlCol="0"/>
            <a:lstStyle/>
            <a:p>
              <a:endParaRPr/>
            </a:p>
          </p:txBody>
        </p:sp>
        <p:sp>
          <p:nvSpPr>
            <p:cNvPr id="47" name="object 47"/>
            <p:cNvSpPr/>
            <p:nvPr/>
          </p:nvSpPr>
          <p:spPr>
            <a:xfrm>
              <a:off x="2148839" y="5693663"/>
              <a:ext cx="1424940" cy="402590"/>
            </a:xfrm>
            <a:custGeom>
              <a:avLst/>
              <a:gdLst/>
              <a:ahLst/>
              <a:cxnLst/>
              <a:rect l="l" t="t" r="r" b="b"/>
              <a:pathLst>
                <a:path w="1424939" h="402589">
                  <a:moveTo>
                    <a:pt x="1424939" y="0"/>
                  </a:moveTo>
                  <a:lnTo>
                    <a:pt x="0" y="0"/>
                  </a:lnTo>
                  <a:lnTo>
                    <a:pt x="0" y="402336"/>
                  </a:lnTo>
                  <a:lnTo>
                    <a:pt x="1424939" y="402336"/>
                  </a:lnTo>
                  <a:lnTo>
                    <a:pt x="1424939" y="0"/>
                  </a:lnTo>
                  <a:close/>
                </a:path>
              </a:pathLst>
            </a:custGeom>
            <a:solidFill>
              <a:srgbClr val="DAE2F3"/>
            </a:solidFill>
          </p:spPr>
          <p:txBody>
            <a:bodyPr wrap="square" lIns="0" tIns="0" rIns="0" bIns="0" rtlCol="0"/>
            <a:lstStyle/>
            <a:p>
              <a:endParaRPr/>
            </a:p>
          </p:txBody>
        </p:sp>
        <p:sp>
          <p:nvSpPr>
            <p:cNvPr id="48" name="object 48"/>
            <p:cNvSpPr/>
            <p:nvPr/>
          </p:nvSpPr>
          <p:spPr>
            <a:xfrm>
              <a:off x="2148839" y="5693663"/>
              <a:ext cx="1424940" cy="402590"/>
            </a:xfrm>
            <a:custGeom>
              <a:avLst/>
              <a:gdLst/>
              <a:ahLst/>
              <a:cxnLst/>
              <a:rect l="l" t="t" r="r" b="b"/>
              <a:pathLst>
                <a:path w="1424939" h="402589">
                  <a:moveTo>
                    <a:pt x="0" y="402336"/>
                  </a:moveTo>
                  <a:lnTo>
                    <a:pt x="1424939" y="402336"/>
                  </a:lnTo>
                  <a:lnTo>
                    <a:pt x="1424939" y="0"/>
                  </a:lnTo>
                  <a:lnTo>
                    <a:pt x="0" y="0"/>
                  </a:lnTo>
                  <a:lnTo>
                    <a:pt x="0" y="402336"/>
                  </a:lnTo>
                  <a:close/>
                </a:path>
              </a:pathLst>
            </a:custGeom>
            <a:ln w="12700">
              <a:solidFill>
                <a:srgbClr val="2E528F"/>
              </a:solidFill>
            </a:ln>
          </p:spPr>
          <p:txBody>
            <a:bodyPr wrap="square" lIns="0" tIns="0" rIns="0" bIns="0" rtlCol="0"/>
            <a:lstStyle/>
            <a:p>
              <a:endParaRPr/>
            </a:p>
          </p:txBody>
        </p:sp>
        <p:sp>
          <p:nvSpPr>
            <p:cNvPr id="49" name="object 49"/>
            <p:cNvSpPr/>
            <p:nvPr/>
          </p:nvSpPr>
          <p:spPr>
            <a:xfrm>
              <a:off x="3744467" y="5693663"/>
              <a:ext cx="1424940" cy="402590"/>
            </a:xfrm>
            <a:custGeom>
              <a:avLst/>
              <a:gdLst/>
              <a:ahLst/>
              <a:cxnLst/>
              <a:rect l="l" t="t" r="r" b="b"/>
              <a:pathLst>
                <a:path w="1424939" h="402589">
                  <a:moveTo>
                    <a:pt x="1424939" y="0"/>
                  </a:moveTo>
                  <a:lnTo>
                    <a:pt x="0" y="0"/>
                  </a:lnTo>
                  <a:lnTo>
                    <a:pt x="0" y="402336"/>
                  </a:lnTo>
                  <a:lnTo>
                    <a:pt x="1424939" y="402336"/>
                  </a:lnTo>
                  <a:lnTo>
                    <a:pt x="1424939" y="0"/>
                  </a:lnTo>
                  <a:close/>
                </a:path>
              </a:pathLst>
            </a:custGeom>
            <a:solidFill>
              <a:srgbClr val="DAE2F3"/>
            </a:solidFill>
          </p:spPr>
          <p:txBody>
            <a:bodyPr wrap="square" lIns="0" tIns="0" rIns="0" bIns="0" rtlCol="0"/>
            <a:lstStyle/>
            <a:p>
              <a:endParaRPr/>
            </a:p>
          </p:txBody>
        </p:sp>
        <p:sp>
          <p:nvSpPr>
            <p:cNvPr id="50" name="object 50"/>
            <p:cNvSpPr/>
            <p:nvPr/>
          </p:nvSpPr>
          <p:spPr>
            <a:xfrm>
              <a:off x="3744467" y="5693663"/>
              <a:ext cx="1424940" cy="402590"/>
            </a:xfrm>
            <a:custGeom>
              <a:avLst/>
              <a:gdLst/>
              <a:ahLst/>
              <a:cxnLst/>
              <a:rect l="l" t="t" r="r" b="b"/>
              <a:pathLst>
                <a:path w="1424939" h="402589">
                  <a:moveTo>
                    <a:pt x="0" y="402336"/>
                  </a:moveTo>
                  <a:lnTo>
                    <a:pt x="1424939" y="402336"/>
                  </a:lnTo>
                  <a:lnTo>
                    <a:pt x="1424939" y="0"/>
                  </a:lnTo>
                  <a:lnTo>
                    <a:pt x="0" y="0"/>
                  </a:lnTo>
                  <a:lnTo>
                    <a:pt x="0" y="402336"/>
                  </a:lnTo>
                  <a:close/>
                </a:path>
              </a:pathLst>
            </a:custGeom>
            <a:ln w="12700">
              <a:solidFill>
                <a:srgbClr val="2E528F"/>
              </a:solidFill>
            </a:ln>
          </p:spPr>
          <p:txBody>
            <a:bodyPr wrap="square" lIns="0" tIns="0" rIns="0" bIns="0" rtlCol="0"/>
            <a:lstStyle/>
            <a:p>
              <a:endParaRPr/>
            </a:p>
          </p:txBody>
        </p:sp>
        <p:sp>
          <p:nvSpPr>
            <p:cNvPr id="51" name="object 51"/>
            <p:cNvSpPr/>
            <p:nvPr/>
          </p:nvSpPr>
          <p:spPr>
            <a:xfrm>
              <a:off x="5309616" y="5693663"/>
              <a:ext cx="1424940" cy="402590"/>
            </a:xfrm>
            <a:custGeom>
              <a:avLst/>
              <a:gdLst/>
              <a:ahLst/>
              <a:cxnLst/>
              <a:rect l="l" t="t" r="r" b="b"/>
              <a:pathLst>
                <a:path w="1424940" h="402589">
                  <a:moveTo>
                    <a:pt x="1424939" y="0"/>
                  </a:moveTo>
                  <a:lnTo>
                    <a:pt x="0" y="0"/>
                  </a:lnTo>
                  <a:lnTo>
                    <a:pt x="0" y="402336"/>
                  </a:lnTo>
                  <a:lnTo>
                    <a:pt x="1424939" y="402336"/>
                  </a:lnTo>
                  <a:lnTo>
                    <a:pt x="1424939" y="0"/>
                  </a:lnTo>
                  <a:close/>
                </a:path>
              </a:pathLst>
            </a:custGeom>
            <a:solidFill>
              <a:srgbClr val="DAE2F3"/>
            </a:solidFill>
          </p:spPr>
          <p:txBody>
            <a:bodyPr wrap="square" lIns="0" tIns="0" rIns="0" bIns="0" rtlCol="0"/>
            <a:lstStyle/>
            <a:p>
              <a:endParaRPr/>
            </a:p>
          </p:txBody>
        </p:sp>
        <p:sp>
          <p:nvSpPr>
            <p:cNvPr id="52" name="object 52"/>
            <p:cNvSpPr/>
            <p:nvPr/>
          </p:nvSpPr>
          <p:spPr>
            <a:xfrm>
              <a:off x="5309616" y="5693663"/>
              <a:ext cx="1424940" cy="402590"/>
            </a:xfrm>
            <a:custGeom>
              <a:avLst/>
              <a:gdLst/>
              <a:ahLst/>
              <a:cxnLst/>
              <a:rect l="l" t="t" r="r" b="b"/>
              <a:pathLst>
                <a:path w="1424940" h="402589">
                  <a:moveTo>
                    <a:pt x="0" y="402336"/>
                  </a:moveTo>
                  <a:lnTo>
                    <a:pt x="1424939" y="402336"/>
                  </a:lnTo>
                  <a:lnTo>
                    <a:pt x="1424939" y="0"/>
                  </a:lnTo>
                  <a:lnTo>
                    <a:pt x="0" y="0"/>
                  </a:lnTo>
                  <a:lnTo>
                    <a:pt x="0" y="402336"/>
                  </a:lnTo>
                  <a:close/>
                </a:path>
              </a:pathLst>
            </a:custGeom>
            <a:ln w="12700">
              <a:solidFill>
                <a:srgbClr val="2E528F"/>
              </a:solidFill>
            </a:ln>
          </p:spPr>
          <p:txBody>
            <a:bodyPr wrap="square" lIns="0" tIns="0" rIns="0" bIns="0" rtlCol="0"/>
            <a:lstStyle/>
            <a:p>
              <a:endParaRPr/>
            </a:p>
          </p:txBody>
        </p:sp>
        <p:sp>
          <p:nvSpPr>
            <p:cNvPr id="53" name="object 53"/>
            <p:cNvSpPr/>
            <p:nvPr/>
          </p:nvSpPr>
          <p:spPr>
            <a:xfrm>
              <a:off x="6876287" y="5687568"/>
              <a:ext cx="1424940" cy="401320"/>
            </a:xfrm>
            <a:custGeom>
              <a:avLst/>
              <a:gdLst/>
              <a:ahLst/>
              <a:cxnLst/>
              <a:rect l="l" t="t" r="r" b="b"/>
              <a:pathLst>
                <a:path w="1424940" h="401320">
                  <a:moveTo>
                    <a:pt x="1424940" y="0"/>
                  </a:moveTo>
                  <a:lnTo>
                    <a:pt x="0" y="0"/>
                  </a:lnTo>
                  <a:lnTo>
                    <a:pt x="0" y="400811"/>
                  </a:lnTo>
                  <a:lnTo>
                    <a:pt x="1424940" y="400811"/>
                  </a:lnTo>
                  <a:lnTo>
                    <a:pt x="1424940" y="0"/>
                  </a:lnTo>
                  <a:close/>
                </a:path>
              </a:pathLst>
            </a:custGeom>
            <a:solidFill>
              <a:srgbClr val="DAE2F3"/>
            </a:solidFill>
          </p:spPr>
          <p:txBody>
            <a:bodyPr wrap="square" lIns="0" tIns="0" rIns="0" bIns="0" rtlCol="0"/>
            <a:lstStyle/>
            <a:p>
              <a:endParaRPr/>
            </a:p>
          </p:txBody>
        </p:sp>
        <p:sp>
          <p:nvSpPr>
            <p:cNvPr id="54" name="object 54"/>
            <p:cNvSpPr/>
            <p:nvPr/>
          </p:nvSpPr>
          <p:spPr>
            <a:xfrm>
              <a:off x="6876287" y="5687568"/>
              <a:ext cx="1424940" cy="401320"/>
            </a:xfrm>
            <a:custGeom>
              <a:avLst/>
              <a:gdLst/>
              <a:ahLst/>
              <a:cxnLst/>
              <a:rect l="l" t="t" r="r" b="b"/>
              <a:pathLst>
                <a:path w="1424940" h="401320">
                  <a:moveTo>
                    <a:pt x="0" y="400811"/>
                  </a:moveTo>
                  <a:lnTo>
                    <a:pt x="1424940" y="400811"/>
                  </a:lnTo>
                  <a:lnTo>
                    <a:pt x="1424940" y="0"/>
                  </a:lnTo>
                  <a:lnTo>
                    <a:pt x="0" y="0"/>
                  </a:lnTo>
                  <a:lnTo>
                    <a:pt x="0" y="400811"/>
                  </a:lnTo>
                  <a:close/>
                </a:path>
              </a:pathLst>
            </a:custGeom>
            <a:ln w="12700">
              <a:solidFill>
                <a:srgbClr val="2E528F"/>
              </a:solidFill>
            </a:ln>
          </p:spPr>
          <p:txBody>
            <a:bodyPr wrap="square" lIns="0" tIns="0" rIns="0" bIns="0" rtlCol="0"/>
            <a:lstStyle/>
            <a:p>
              <a:endParaRPr/>
            </a:p>
          </p:txBody>
        </p:sp>
      </p:grpSp>
      <p:sp>
        <p:nvSpPr>
          <p:cNvPr id="55" name="object 55"/>
          <p:cNvSpPr txBox="1"/>
          <p:nvPr/>
        </p:nvSpPr>
        <p:spPr>
          <a:xfrm>
            <a:off x="2078989" y="1659127"/>
            <a:ext cx="1570355" cy="698500"/>
          </a:xfrm>
          <a:prstGeom prst="rect">
            <a:avLst/>
          </a:prstGeom>
          <a:solidFill>
            <a:srgbClr val="ACB8C9">
              <a:alpha val="39999"/>
            </a:srgbClr>
          </a:solidFill>
        </p:spPr>
        <p:txBody>
          <a:bodyPr vert="horz" wrap="square" lIns="0" tIns="0" rIns="0" bIns="0" rtlCol="0">
            <a:spAutoFit/>
          </a:bodyPr>
          <a:lstStyle/>
          <a:p>
            <a:pPr marL="506095">
              <a:lnSpc>
                <a:spcPts val="2065"/>
              </a:lnSpc>
            </a:pPr>
            <a:r>
              <a:rPr sz="1800" spc="-10" dirty="0">
                <a:latin typeface="Calibri"/>
                <a:cs typeface="Calibri"/>
              </a:rPr>
              <a:t>Way</a:t>
            </a:r>
            <a:r>
              <a:rPr sz="1800" spc="-75" dirty="0">
                <a:latin typeface="Calibri"/>
                <a:cs typeface="Calibri"/>
              </a:rPr>
              <a:t> </a:t>
            </a:r>
            <a:r>
              <a:rPr sz="1800" spc="-50" dirty="0">
                <a:latin typeface="Calibri"/>
                <a:cs typeface="Calibri"/>
              </a:rPr>
              <a:t>0</a:t>
            </a:r>
            <a:endParaRPr sz="1800">
              <a:latin typeface="Calibri"/>
              <a:cs typeface="Calibri"/>
            </a:endParaRPr>
          </a:p>
        </p:txBody>
      </p:sp>
      <p:sp>
        <p:nvSpPr>
          <p:cNvPr id="56" name="object 56"/>
          <p:cNvSpPr txBox="1"/>
          <p:nvPr/>
        </p:nvSpPr>
        <p:spPr>
          <a:xfrm>
            <a:off x="3661664" y="1659127"/>
            <a:ext cx="1583055" cy="698500"/>
          </a:xfrm>
          <a:prstGeom prst="rect">
            <a:avLst/>
          </a:prstGeom>
          <a:solidFill>
            <a:srgbClr val="ACB8C9">
              <a:alpha val="39999"/>
            </a:srgbClr>
          </a:solidFill>
        </p:spPr>
        <p:txBody>
          <a:bodyPr vert="horz" wrap="square" lIns="0" tIns="0" rIns="0" bIns="0" rtlCol="0">
            <a:spAutoFit/>
          </a:bodyPr>
          <a:lstStyle/>
          <a:p>
            <a:pPr marL="455930">
              <a:lnSpc>
                <a:spcPts val="2070"/>
              </a:lnSpc>
            </a:pPr>
            <a:r>
              <a:rPr sz="1800" spc="-10" dirty="0">
                <a:latin typeface="Calibri"/>
                <a:cs typeface="Calibri"/>
              </a:rPr>
              <a:t>Way</a:t>
            </a:r>
            <a:r>
              <a:rPr sz="1800" spc="-75" dirty="0">
                <a:latin typeface="Calibri"/>
                <a:cs typeface="Calibri"/>
              </a:rPr>
              <a:t> </a:t>
            </a:r>
            <a:r>
              <a:rPr sz="1800" spc="-50" dirty="0">
                <a:latin typeface="Calibri"/>
                <a:cs typeface="Calibri"/>
              </a:rPr>
              <a:t>1</a:t>
            </a:r>
            <a:endParaRPr sz="1800">
              <a:latin typeface="Calibri"/>
              <a:cs typeface="Calibri"/>
            </a:endParaRPr>
          </a:p>
        </p:txBody>
      </p:sp>
      <p:sp>
        <p:nvSpPr>
          <p:cNvPr id="57" name="object 57"/>
          <p:cNvSpPr txBox="1"/>
          <p:nvPr/>
        </p:nvSpPr>
        <p:spPr>
          <a:xfrm>
            <a:off x="5257291" y="1659127"/>
            <a:ext cx="1578610" cy="698500"/>
          </a:xfrm>
          <a:prstGeom prst="rect">
            <a:avLst/>
          </a:prstGeom>
          <a:solidFill>
            <a:srgbClr val="ACB8C9">
              <a:alpha val="39999"/>
            </a:srgbClr>
          </a:solidFill>
        </p:spPr>
        <p:txBody>
          <a:bodyPr vert="horz" wrap="square" lIns="0" tIns="0" rIns="0" bIns="0" rtlCol="0">
            <a:spAutoFit/>
          </a:bodyPr>
          <a:lstStyle/>
          <a:p>
            <a:pPr marL="474980">
              <a:lnSpc>
                <a:spcPts val="2000"/>
              </a:lnSpc>
            </a:pPr>
            <a:r>
              <a:rPr sz="1800" spc="-10" dirty="0">
                <a:latin typeface="Calibri"/>
                <a:cs typeface="Calibri"/>
              </a:rPr>
              <a:t>Way</a:t>
            </a:r>
            <a:r>
              <a:rPr sz="1800" spc="-75" dirty="0">
                <a:latin typeface="Calibri"/>
                <a:cs typeface="Calibri"/>
              </a:rPr>
              <a:t> </a:t>
            </a:r>
            <a:r>
              <a:rPr sz="1800" spc="-50" dirty="0">
                <a:latin typeface="Calibri"/>
                <a:cs typeface="Calibri"/>
              </a:rPr>
              <a:t>2</a:t>
            </a:r>
            <a:endParaRPr sz="1800">
              <a:latin typeface="Calibri"/>
              <a:cs typeface="Calibri"/>
            </a:endParaRPr>
          </a:p>
        </p:txBody>
      </p:sp>
      <p:sp>
        <p:nvSpPr>
          <p:cNvPr id="58" name="object 58"/>
          <p:cNvSpPr txBox="1"/>
          <p:nvPr/>
        </p:nvSpPr>
        <p:spPr>
          <a:xfrm>
            <a:off x="6848347" y="1659127"/>
            <a:ext cx="1565910" cy="698500"/>
          </a:xfrm>
          <a:prstGeom prst="rect">
            <a:avLst/>
          </a:prstGeom>
          <a:solidFill>
            <a:srgbClr val="ACB8C9">
              <a:alpha val="39999"/>
            </a:srgbClr>
          </a:solidFill>
        </p:spPr>
        <p:txBody>
          <a:bodyPr vert="horz" wrap="square" lIns="0" tIns="0" rIns="0" bIns="0" rtlCol="0">
            <a:spAutoFit/>
          </a:bodyPr>
          <a:lstStyle/>
          <a:p>
            <a:pPr marL="481965">
              <a:lnSpc>
                <a:spcPts val="2065"/>
              </a:lnSpc>
            </a:pPr>
            <a:r>
              <a:rPr sz="1800" spc="-10" dirty="0">
                <a:latin typeface="Calibri"/>
                <a:cs typeface="Calibri"/>
              </a:rPr>
              <a:t>Way</a:t>
            </a:r>
            <a:r>
              <a:rPr sz="1800" spc="-75" dirty="0">
                <a:latin typeface="Calibri"/>
                <a:cs typeface="Calibri"/>
              </a:rPr>
              <a:t> </a:t>
            </a:r>
            <a:r>
              <a:rPr sz="1800" spc="-50" dirty="0">
                <a:latin typeface="Calibri"/>
                <a:cs typeface="Calibri"/>
              </a:rPr>
              <a:t>3</a:t>
            </a:r>
            <a:endParaRPr sz="1800">
              <a:latin typeface="Calibri"/>
              <a:cs typeface="Calibri"/>
            </a:endParaRPr>
          </a:p>
        </p:txBody>
      </p:sp>
      <p:sp>
        <p:nvSpPr>
          <p:cNvPr id="59" name="object 59"/>
          <p:cNvSpPr txBox="1"/>
          <p:nvPr/>
        </p:nvSpPr>
        <p:spPr>
          <a:xfrm>
            <a:off x="2585592" y="2795523"/>
            <a:ext cx="382270" cy="228600"/>
          </a:xfrm>
          <a:prstGeom prst="rect">
            <a:avLst/>
          </a:prstGeom>
        </p:spPr>
        <p:txBody>
          <a:bodyPr vert="horz" wrap="square" lIns="0" tIns="0" rIns="0" bIns="0" rtlCol="0">
            <a:spAutoFit/>
          </a:bodyPr>
          <a:lstStyle/>
          <a:p>
            <a:pPr>
              <a:lnSpc>
                <a:spcPts val="1710"/>
              </a:lnSpc>
            </a:pPr>
            <a:r>
              <a:rPr sz="1800" spc="-20" dirty="0">
                <a:latin typeface="Calibri"/>
                <a:cs typeface="Calibri"/>
              </a:rPr>
              <a:t>Line</a:t>
            </a:r>
            <a:endParaRPr sz="1800">
              <a:latin typeface="Calibri"/>
              <a:cs typeface="Calibri"/>
            </a:endParaRPr>
          </a:p>
        </p:txBody>
      </p:sp>
      <p:sp>
        <p:nvSpPr>
          <p:cNvPr id="60" name="object 60"/>
          <p:cNvSpPr txBox="1"/>
          <p:nvPr/>
        </p:nvSpPr>
        <p:spPr>
          <a:xfrm>
            <a:off x="9206483" y="283463"/>
            <a:ext cx="2745105" cy="810895"/>
          </a:xfrm>
          <a:prstGeom prst="rect">
            <a:avLst/>
          </a:prstGeom>
          <a:ln w="12700">
            <a:solidFill>
              <a:srgbClr val="000000"/>
            </a:solidFill>
          </a:ln>
        </p:spPr>
        <p:txBody>
          <a:bodyPr vert="horz" wrap="square" lIns="0" tIns="5715" rIns="0" bIns="0" rtlCol="0">
            <a:spAutoFit/>
          </a:bodyPr>
          <a:lstStyle/>
          <a:p>
            <a:pPr>
              <a:lnSpc>
                <a:spcPct val="100000"/>
              </a:lnSpc>
              <a:spcBef>
                <a:spcPts val="45"/>
              </a:spcBef>
            </a:pPr>
            <a:endParaRPr sz="1650">
              <a:latin typeface="Times New Roman"/>
              <a:cs typeface="Times New Roman"/>
            </a:endParaRPr>
          </a:p>
          <a:p>
            <a:pPr marL="262255">
              <a:lnSpc>
                <a:spcPct val="100000"/>
              </a:lnSpc>
            </a:pPr>
            <a:r>
              <a:rPr sz="1800" dirty="0">
                <a:latin typeface="Courier New"/>
                <a:cs typeface="Courier New"/>
              </a:rPr>
              <a:t>lb</a:t>
            </a:r>
            <a:r>
              <a:rPr sz="1800" spc="-20" dirty="0">
                <a:latin typeface="Courier New"/>
                <a:cs typeface="Courier New"/>
              </a:rPr>
              <a:t> </a:t>
            </a:r>
            <a:r>
              <a:rPr sz="1800" dirty="0">
                <a:latin typeface="Courier New"/>
                <a:cs typeface="Courier New"/>
              </a:rPr>
              <a:t>x6</a:t>
            </a:r>
            <a:r>
              <a:rPr sz="1800" spc="-20" dirty="0">
                <a:latin typeface="Courier New"/>
                <a:cs typeface="Courier New"/>
              </a:rPr>
              <a:t> </a:t>
            </a:r>
            <a:r>
              <a:rPr sz="1800" spc="-10" dirty="0">
                <a:latin typeface="Courier New"/>
                <a:cs typeface="Courier New"/>
              </a:rPr>
              <a:t>0x7fff0053</a:t>
            </a:r>
            <a:endParaRPr sz="1800">
              <a:latin typeface="Courier New"/>
              <a:cs typeface="Courier New"/>
            </a:endParaRPr>
          </a:p>
        </p:txBody>
      </p:sp>
      <p:sp>
        <p:nvSpPr>
          <p:cNvPr id="61" name="object 61"/>
          <p:cNvSpPr txBox="1"/>
          <p:nvPr/>
        </p:nvSpPr>
        <p:spPr>
          <a:xfrm>
            <a:off x="2152142" y="4840604"/>
            <a:ext cx="1383665" cy="208279"/>
          </a:xfrm>
          <a:prstGeom prst="rect">
            <a:avLst/>
          </a:prstGeom>
        </p:spPr>
        <p:txBody>
          <a:bodyPr vert="horz" wrap="square" lIns="0" tIns="12700" rIns="0" bIns="0" rtlCol="0">
            <a:spAutoFit/>
          </a:bodyPr>
          <a:lstStyle/>
          <a:p>
            <a:pPr marL="35560">
              <a:lnSpc>
                <a:spcPct val="100000"/>
              </a:lnSpc>
              <a:spcBef>
                <a:spcPts val="100"/>
              </a:spcBef>
            </a:pPr>
            <a:r>
              <a:rPr sz="1200" spc="-10" dirty="0">
                <a:latin typeface="Calibri"/>
                <a:cs typeface="Calibri"/>
              </a:rPr>
              <a:t>1,0,0x7fff10,…</a:t>
            </a:r>
            <a:endParaRPr sz="1200">
              <a:latin typeface="Calibri"/>
              <a:cs typeface="Calibri"/>
            </a:endParaRPr>
          </a:p>
        </p:txBody>
      </p:sp>
      <p:sp>
        <p:nvSpPr>
          <p:cNvPr id="62" name="object 62"/>
          <p:cNvSpPr txBox="1"/>
          <p:nvPr/>
        </p:nvSpPr>
        <p:spPr>
          <a:xfrm>
            <a:off x="3747770" y="4840604"/>
            <a:ext cx="1388110" cy="208279"/>
          </a:xfrm>
          <a:prstGeom prst="rect">
            <a:avLst/>
          </a:prstGeom>
        </p:spPr>
        <p:txBody>
          <a:bodyPr vert="horz" wrap="square" lIns="0" tIns="12700" rIns="0" bIns="0" rtlCol="0">
            <a:spAutoFit/>
          </a:bodyPr>
          <a:lstStyle/>
          <a:p>
            <a:pPr marL="34925">
              <a:lnSpc>
                <a:spcPct val="100000"/>
              </a:lnSpc>
              <a:spcBef>
                <a:spcPts val="100"/>
              </a:spcBef>
            </a:pPr>
            <a:r>
              <a:rPr sz="1200" spc="-10" dirty="0">
                <a:latin typeface="Calibri"/>
                <a:cs typeface="Calibri"/>
              </a:rPr>
              <a:t>1,0,0x000000,…</a:t>
            </a:r>
            <a:endParaRPr sz="1200">
              <a:latin typeface="Calibri"/>
              <a:cs typeface="Calibri"/>
            </a:endParaRPr>
          </a:p>
        </p:txBody>
      </p:sp>
      <p:sp>
        <p:nvSpPr>
          <p:cNvPr id="63" name="object 63"/>
          <p:cNvSpPr txBox="1"/>
          <p:nvPr/>
        </p:nvSpPr>
        <p:spPr>
          <a:xfrm>
            <a:off x="5312917" y="4829302"/>
            <a:ext cx="1398905" cy="208279"/>
          </a:xfrm>
          <a:prstGeom prst="rect">
            <a:avLst/>
          </a:prstGeom>
        </p:spPr>
        <p:txBody>
          <a:bodyPr vert="horz" wrap="square" lIns="0" tIns="12700" rIns="0" bIns="0" rtlCol="0">
            <a:spAutoFit/>
          </a:bodyPr>
          <a:lstStyle/>
          <a:p>
            <a:pPr marL="55244">
              <a:lnSpc>
                <a:spcPct val="100000"/>
              </a:lnSpc>
              <a:spcBef>
                <a:spcPts val="100"/>
              </a:spcBef>
            </a:pPr>
            <a:r>
              <a:rPr sz="1200" spc="-10" dirty="0">
                <a:latin typeface="Calibri"/>
                <a:cs typeface="Calibri"/>
              </a:rPr>
              <a:t>1,1,0x001e00,…</a:t>
            </a:r>
            <a:endParaRPr sz="1200">
              <a:latin typeface="Calibri"/>
              <a:cs typeface="Calibri"/>
            </a:endParaRPr>
          </a:p>
        </p:txBody>
      </p:sp>
      <p:sp>
        <p:nvSpPr>
          <p:cNvPr id="64" name="object 64"/>
          <p:cNvSpPr txBox="1"/>
          <p:nvPr/>
        </p:nvSpPr>
        <p:spPr>
          <a:xfrm>
            <a:off x="6870192" y="4735067"/>
            <a:ext cx="1424940" cy="401320"/>
          </a:xfrm>
          <a:prstGeom prst="rect">
            <a:avLst/>
          </a:prstGeom>
          <a:solidFill>
            <a:srgbClr val="DAE2F3"/>
          </a:solidFill>
        </p:spPr>
        <p:txBody>
          <a:bodyPr vert="horz" wrap="square" lIns="0" tIns="106680" rIns="0" bIns="0" rtlCol="0">
            <a:spAutoFit/>
          </a:bodyPr>
          <a:lstStyle/>
          <a:p>
            <a:pPr marL="46990">
              <a:lnSpc>
                <a:spcPct val="100000"/>
              </a:lnSpc>
              <a:spcBef>
                <a:spcPts val="840"/>
              </a:spcBef>
            </a:pPr>
            <a:r>
              <a:rPr sz="1200" spc="-10" dirty="0">
                <a:latin typeface="Calibri"/>
                <a:cs typeface="Calibri"/>
              </a:rPr>
              <a:t>0,0,0x7fff00,…</a:t>
            </a:r>
            <a:endParaRPr sz="1200">
              <a:latin typeface="Calibri"/>
              <a:cs typeface="Calibri"/>
            </a:endParaRPr>
          </a:p>
        </p:txBody>
      </p:sp>
      <p:grpSp>
        <p:nvGrpSpPr>
          <p:cNvPr id="65" name="object 65"/>
          <p:cNvGrpSpPr/>
          <p:nvPr/>
        </p:nvGrpSpPr>
        <p:grpSpPr>
          <a:xfrm>
            <a:off x="1532889" y="1377441"/>
            <a:ext cx="9789160" cy="5011420"/>
            <a:chOff x="1532889" y="1377441"/>
            <a:chExt cx="9789160" cy="5011420"/>
          </a:xfrm>
        </p:grpSpPr>
        <p:sp>
          <p:nvSpPr>
            <p:cNvPr id="66" name="object 66"/>
            <p:cNvSpPr/>
            <p:nvPr/>
          </p:nvSpPr>
          <p:spPr>
            <a:xfrm>
              <a:off x="6850380" y="4675632"/>
              <a:ext cx="1469390" cy="467995"/>
            </a:xfrm>
            <a:custGeom>
              <a:avLst/>
              <a:gdLst/>
              <a:ahLst/>
              <a:cxnLst/>
              <a:rect l="l" t="t" r="r" b="b"/>
              <a:pathLst>
                <a:path w="1469390" h="467995">
                  <a:moveTo>
                    <a:pt x="0" y="467868"/>
                  </a:moveTo>
                  <a:lnTo>
                    <a:pt x="1469135" y="467868"/>
                  </a:lnTo>
                  <a:lnTo>
                    <a:pt x="1469135" y="0"/>
                  </a:lnTo>
                  <a:lnTo>
                    <a:pt x="0" y="0"/>
                  </a:lnTo>
                  <a:lnTo>
                    <a:pt x="0" y="467868"/>
                  </a:lnTo>
                  <a:close/>
                </a:path>
              </a:pathLst>
            </a:custGeom>
            <a:ln w="76200">
              <a:solidFill>
                <a:srgbClr val="000000"/>
              </a:solidFill>
            </a:ln>
          </p:spPr>
          <p:txBody>
            <a:bodyPr wrap="square" lIns="0" tIns="0" rIns="0" bIns="0" rtlCol="0"/>
            <a:lstStyle/>
            <a:p>
              <a:endParaRPr/>
            </a:p>
          </p:txBody>
        </p:sp>
        <p:sp>
          <p:nvSpPr>
            <p:cNvPr id="67" name="object 67"/>
            <p:cNvSpPr/>
            <p:nvPr/>
          </p:nvSpPr>
          <p:spPr>
            <a:xfrm>
              <a:off x="7528560" y="3896868"/>
              <a:ext cx="3047365" cy="780415"/>
            </a:xfrm>
            <a:custGeom>
              <a:avLst/>
              <a:gdLst/>
              <a:ahLst/>
              <a:cxnLst/>
              <a:rect l="l" t="t" r="r" b="b"/>
              <a:pathLst>
                <a:path w="3047365" h="780414">
                  <a:moveTo>
                    <a:pt x="38100" y="665987"/>
                  </a:moveTo>
                  <a:lnTo>
                    <a:pt x="0" y="665987"/>
                  </a:lnTo>
                  <a:lnTo>
                    <a:pt x="57150" y="780287"/>
                  </a:lnTo>
                  <a:lnTo>
                    <a:pt x="104775" y="685037"/>
                  </a:lnTo>
                  <a:lnTo>
                    <a:pt x="38100" y="685037"/>
                  </a:lnTo>
                  <a:lnTo>
                    <a:pt x="38100" y="665987"/>
                  </a:lnTo>
                  <a:close/>
                </a:path>
                <a:path w="3047365" h="780414">
                  <a:moveTo>
                    <a:pt x="3047238" y="0"/>
                  </a:moveTo>
                  <a:lnTo>
                    <a:pt x="38100" y="0"/>
                  </a:lnTo>
                  <a:lnTo>
                    <a:pt x="38100" y="685037"/>
                  </a:lnTo>
                  <a:lnTo>
                    <a:pt x="76200" y="685037"/>
                  </a:lnTo>
                  <a:lnTo>
                    <a:pt x="76200" y="38099"/>
                  </a:lnTo>
                  <a:lnTo>
                    <a:pt x="57150" y="38099"/>
                  </a:lnTo>
                  <a:lnTo>
                    <a:pt x="76200" y="19049"/>
                  </a:lnTo>
                  <a:lnTo>
                    <a:pt x="3047238" y="19049"/>
                  </a:lnTo>
                  <a:lnTo>
                    <a:pt x="3047238" y="0"/>
                  </a:lnTo>
                  <a:close/>
                </a:path>
                <a:path w="3047365" h="780414">
                  <a:moveTo>
                    <a:pt x="114300" y="665987"/>
                  </a:moveTo>
                  <a:lnTo>
                    <a:pt x="76200" y="665987"/>
                  </a:lnTo>
                  <a:lnTo>
                    <a:pt x="76200" y="685037"/>
                  </a:lnTo>
                  <a:lnTo>
                    <a:pt x="104775" y="685037"/>
                  </a:lnTo>
                  <a:lnTo>
                    <a:pt x="114300" y="665987"/>
                  </a:lnTo>
                  <a:close/>
                </a:path>
                <a:path w="3047365" h="780414">
                  <a:moveTo>
                    <a:pt x="76200" y="19049"/>
                  </a:moveTo>
                  <a:lnTo>
                    <a:pt x="57150" y="38099"/>
                  </a:lnTo>
                  <a:lnTo>
                    <a:pt x="76200" y="38099"/>
                  </a:lnTo>
                  <a:lnTo>
                    <a:pt x="76200" y="19049"/>
                  </a:lnTo>
                  <a:close/>
                </a:path>
                <a:path w="3047365" h="780414">
                  <a:moveTo>
                    <a:pt x="3047238" y="19049"/>
                  </a:moveTo>
                  <a:lnTo>
                    <a:pt x="76200" y="19049"/>
                  </a:lnTo>
                  <a:lnTo>
                    <a:pt x="76200" y="38099"/>
                  </a:lnTo>
                  <a:lnTo>
                    <a:pt x="3047238" y="38099"/>
                  </a:lnTo>
                  <a:lnTo>
                    <a:pt x="3047238" y="19049"/>
                  </a:lnTo>
                  <a:close/>
                </a:path>
              </a:pathLst>
            </a:custGeom>
            <a:solidFill>
              <a:srgbClr val="000000"/>
            </a:solidFill>
          </p:spPr>
          <p:txBody>
            <a:bodyPr wrap="square" lIns="0" tIns="0" rIns="0" bIns="0" rtlCol="0"/>
            <a:lstStyle/>
            <a:p>
              <a:endParaRPr/>
            </a:p>
          </p:txBody>
        </p:sp>
        <p:sp>
          <p:nvSpPr>
            <p:cNvPr id="68" name="object 68"/>
            <p:cNvSpPr/>
            <p:nvPr/>
          </p:nvSpPr>
          <p:spPr>
            <a:xfrm>
              <a:off x="10575035" y="1383791"/>
              <a:ext cx="727075" cy="4998720"/>
            </a:xfrm>
            <a:custGeom>
              <a:avLst/>
              <a:gdLst/>
              <a:ahLst/>
              <a:cxnLst/>
              <a:rect l="l" t="t" r="r" b="b"/>
              <a:pathLst>
                <a:path w="727075" h="4998720">
                  <a:moveTo>
                    <a:pt x="726948" y="0"/>
                  </a:moveTo>
                  <a:lnTo>
                    <a:pt x="0" y="0"/>
                  </a:lnTo>
                  <a:lnTo>
                    <a:pt x="0" y="4998720"/>
                  </a:lnTo>
                  <a:lnTo>
                    <a:pt x="726948" y="4998720"/>
                  </a:lnTo>
                  <a:lnTo>
                    <a:pt x="726948" y="0"/>
                  </a:lnTo>
                  <a:close/>
                </a:path>
              </a:pathLst>
            </a:custGeom>
            <a:solidFill>
              <a:srgbClr val="4471C4"/>
            </a:solidFill>
          </p:spPr>
          <p:txBody>
            <a:bodyPr wrap="square" lIns="0" tIns="0" rIns="0" bIns="0" rtlCol="0"/>
            <a:lstStyle/>
            <a:p>
              <a:endParaRPr/>
            </a:p>
          </p:txBody>
        </p:sp>
        <p:sp>
          <p:nvSpPr>
            <p:cNvPr id="69" name="object 69"/>
            <p:cNvSpPr/>
            <p:nvPr/>
          </p:nvSpPr>
          <p:spPr>
            <a:xfrm>
              <a:off x="10575035" y="1383791"/>
              <a:ext cx="727075" cy="4998720"/>
            </a:xfrm>
            <a:custGeom>
              <a:avLst/>
              <a:gdLst/>
              <a:ahLst/>
              <a:cxnLst/>
              <a:rect l="l" t="t" r="r" b="b"/>
              <a:pathLst>
                <a:path w="727075" h="4998720">
                  <a:moveTo>
                    <a:pt x="0" y="4998720"/>
                  </a:moveTo>
                  <a:lnTo>
                    <a:pt x="726948" y="4998720"/>
                  </a:lnTo>
                  <a:lnTo>
                    <a:pt x="726948" y="0"/>
                  </a:lnTo>
                  <a:lnTo>
                    <a:pt x="0" y="0"/>
                  </a:lnTo>
                  <a:lnTo>
                    <a:pt x="0" y="4998720"/>
                  </a:lnTo>
                  <a:close/>
                </a:path>
              </a:pathLst>
            </a:custGeom>
            <a:ln w="12700">
              <a:solidFill>
                <a:srgbClr val="2E528F"/>
              </a:solidFill>
            </a:ln>
          </p:spPr>
          <p:txBody>
            <a:bodyPr wrap="square" lIns="0" tIns="0" rIns="0" bIns="0" rtlCol="0"/>
            <a:lstStyle/>
            <a:p>
              <a:endParaRPr/>
            </a:p>
          </p:txBody>
        </p:sp>
        <p:sp>
          <p:nvSpPr>
            <p:cNvPr id="70" name="object 70"/>
            <p:cNvSpPr/>
            <p:nvPr/>
          </p:nvSpPr>
          <p:spPr>
            <a:xfrm>
              <a:off x="10575797" y="3345941"/>
              <a:ext cx="727075" cy="1138555"/>
            </a:xfrm>
            <a:custGeom>
              <a:avLst/>
              <a:gdLst/>
              <a:ahLst/>
              <a:cxnLst/>
              <a:rect l="l" t="t" r="r" b="b"/>
              <a:pathLst>
                <a:path w="727075" h="1138554">
                  <a:moveTo>
                    <a:pt x="0" y="1138428"/>
                  </a:moveTo>
                  <a:lnTo>
                    <a:pt x="726948" y="1138428"/>
                  </a:lnTo>
                  <a:lnTo>
                    <a:pt x="726948" y="0"/>
                  </a:lnTo>
                  <a:lnTo>
                    <a:pt x="0" y="0"/>
                  </a:lnTo>
                  <a:lnTo>
                    <a:pt x="0" y="1138428"/>
                  </a:lnTo>
                  <a:close/>
                </a:path>
              </a:pathLst>
            </a:custGeom>
            <a:ln w="38100">
              <a:solidFill>
                <a:srgbClr val="2E528F"/>
              </a:solidFill>
            </a:ln>
          </p:spPr>
          <p:txBody>
            <a:bodyPr wrap="square" lIns="0" tIns="0" rIns="0" bIns="0" rtlCol="0"/>
            <a:lstStyle/>
            <a:p>
              <a:endParaRPr/>
            </a:p>
          </p:txBody>
        </p:sp>
        <p:sp>
          <p:nvSpPr>
            <p:cNvPr id="71" name="object 71"/>
            <p:cNvSpPr/>
            <p:nvPr/>
          </p:nvSpPr>
          <p:spPr>
            <a:xfrm>
              <a:off x="2104643" y="4695444"/>
              <a:ext cx="4645660" cy="486409"/>
            </a:xfrm>
            <a:custGeom>
              <a:avLst/>
              <a:gdLst/>
              <a:ahLst/>
              <a:cxnLst/>
              <a:rect l="l" t="t" r="r" b="b"/>
              <a:pathLst>
                <a:path w="4645659" h="486410">
                  <a:moveTo>
                    <a:pt x="3176016" y="467867"/>
                  </a:moveTo>
                  <a:lnTo>
                    <a:pt x="4645152" y="467867"/>
                  </a:lnTo>
                  <a:lnTo>
                    <a:pt x="4645152" y="0"/>
                  </a:lnTo>
                  <a:lnTo>
                    <a:pt x="3176016" y="0"/>
                  </a:lnTo>
                  <a:lnTo>
                    <a:pt x="3176016" y="467867"/>
                  </a:lnTo>
                  <a:close/>
                </a:path>
                <a:path w="4645659" h="486410">
                  <a:moveTo>
                    <a:pt x="1600200" y="486155"/>
                  </a:moveTo>
                  <a:lnTo>
                    <a:pt x="3069336" y="486155"/>
                  </a:lnTo>
                  <a:lnTo>
                    <a:pt x="3069336" y="18287"/>
                  </a:lnTo>
                  <a:lnTo>
                    <a:pt x="1600200" y="18287"/>
                  </a:lnTo>
                  <a:lnTo>
                    <a:pt x="1600200" y="486155"/>
                  </a:lnTo>
                  <a:close/>
                </a:path>
                <a:path w="4645659" h="486410">
                  <a:moveTo>
                    <a:pt x="0" y="480059"/>
                  </a:moveTo>
                  <a:lnTo>
                    <a:pt x="1469135" y="480059"/>
                  </a:lnTo>
                  <a:lnTo>
                    <a:pt x="1469135" y="12191"/>
                  </a:lnTo>
                  <a:lnTo>
                    <a:pt x="0" y="12191"/>
                  </a:lnTo>
                  <a:lnTo>
                    <a:pt x="0" y="480059"/>
                  </a:lnTo>
                  <a:close/>
                </a:path>
              </a:pathLst>
            </a:custGeom>
            <a:ln w="76200">
              <a:solidFill>
                <a:srgbClr val="000000"/>
              </a:solidFill>
            </a:ln>
          </p:spPr>
          <p:txBody>
            <a:bodyPr wrap="square" lIns="0" tIns="0" rIns="0" bIns="0" rtlCol="0"/>
            <a:lstStyle/>
            <a:p>
              <a:endParaRPr/>
            </a:p>
          </p:txBody>
        </p:sp>
        <p:sp>
          <p:nvSpPr>
            <p:cNvPr id="72" name="object 72"/>
            <p:cNvSpPr/>
            <p:nvPr/>
          </p:nvSpPr>
          <p:spPr>
            <a:xfrm>
              <a:off x="1556004" y="3896867"/>
              <a:ext cx="9020175" cy="846455"/>
            </a:xfrm>
            <a:custGeom>
              <a:avLst/>
              <a:gdLst/>
              <a:ahLst/>
              <a:cxnLst/>
              <a:rect l="l" t="t" r="r" b="b"/>
              <a:pathLst>
                <a:path w="9020175" h="846454">
                  <a:moveTo>
                    <a:pt x="9020048" y="0"/>
                  </a:moveTo>
                  <a:lnTo>
                    <a:pt x="9020048" y="0"/>
                  </a:lnTo>
                  <a:lnTo>
                    <a:pt x="1264920" y="0"/>
                  </a:lnTo>
                  <a:lnTo>
                    <a:pt x="1264920" y="45720"/>
                  </a:lnTo>
                  <a:lnTo>
                    <a:pt x="423291" y="45720"/>
                  </a:lnTo>
                  <a:lnTo>
                    <a:pt x="423291" y="415290"/>
                  </a:lnTo>
                  <a:lnTo>
                    <a:pt x="0" y="415290"/>
                  </a:lnTo>
                  <a:lnTo>
                    <a:pt x="846582" y="784860"/>
                  </a:lnTo>
                  <a:lnTo>
                    <a:pt x="1264920" y="602246"/>
                  </a:lnTo>
                  <a:lnTo>
                    <a:pt x="1264920" y="697357"/>
                  </a:lnTo>
                  <a:lnTo>
                    <a:pt x="1226820" y="697357"/>
                  </a:lnTo>
                  <a:lnTo>
                    <a:pt x="1283970" y="811657"/>
                  </a:lnTo>
                  <a:lnTo>
                    <a:pt x="1331595" y="716407"/>
                  </a:lnTo>
                  <a:lnTo>
                    <a:pt x="1341120" y="697357"/>
                  </a:lnTo>
                  <a:lnTo>
                    <a:pt x="1303020" y="697357"/>
                  </a:lnTo>
                  <a:lnTo>
                    <a:pt x="1303020" y="585609"/>
                  </a:lnTo>
                  <a:lnTo>
                    <a:pt x="1693164" y="415290"/>
                  </a:lnTo>
                  <a:lnTo>
                    <a:pt x="1303020" y="415290"/>
                  </a:lnTo>
                  <a:lnTo>
                    <a:pt x="1303020" y="38100"/>
                  </a:lnTo>
                  <a:lnTo>
                    <a:pt x="2878836" y="38100"/>
                  </a:lnTo>
                  <a:lnTo>
                    <a:pt x="2878836" y="732155"/>
                  </a:lnTo>
                  <a:lnTo>
                    <a:pt x="2840736" y="732155"/>
                  </a:lnTo>
                  <a:lnTo>
                    <a:pt x="2897886" y="846455"/>
                  </a:lnTo>
                  <a:lnTo>
                    <a:pt x="2945511" y="751205"/>
                  </a:lnTo>
                  <a:lnTo>
                    <a:pt x="2955036" y="732155"/>
                  </a:lnTo>
                  <a:lnTo>
                    <a:pt x="2916936" y="732155"/>
                  </a:lnTo>
                  <a:lnTo>
                    <a:pt x="2916936" y="38100"/>
                  </a:lnTo>
                  <a:lnTo>
                    <a:pt x="4440936" y="38100"/>
                  </a:lnTo>
                  <a:lnTo>
                    <a:pt x="4440936" y="685927"/>
                  </a:lnTo>
                  <a:lnTo>
                    <a:pt x="4402836" y="685927"/>
                  </a:lnTo>
                  <a:lnTo>
                    <a:pt x="4459986" y="800227"/>
                  </a:lnTo>
                  <a:lnTo>
                    <a:pt x="4507611" y="704977"/>
                  </a:lnTo>
                  <a:lnTo>
                    <a:pt x="4517136" y="685927"/>
                  </a:lnTo>
                  <a:lnTo>
                    <a:pt x="4479036" y="685927"/>
                  </a:lnTo>
                  <a:lnTo>
                    <a:pt x="4479036" y="38100"/>
                  </a:lnTo>
                  <a:lnTo>
                    <a:pt x="6010656" y="38100"/>
                  </a:lnTo>
                  <a:lnTo>
                    <a:pt x="6010656" y="665988"/>
                  </a:lnTo>
                  <a:lnTo>
                    <a:pt x="5972556" y="665988"/>
                  </a:lnTo>
                  <a:lnTo>
                    <a:pt x="6029706" y="780288"/>
                  </a:lnTo>
                  <a:lnTo>
                    <a:pt x="6077331" y="685038"/>
                  </a:lnTo>
                  <a:lnTo>
                    <a:pt x="6086856" y="665988"/>
                  </a:lnTo>
                  <a:lnTo>
                    <a:pt x="6048756" y="665988"/>
                  </a:lnTo>
                  <a:lnTo>
                    <a:pt x="6048756" y="38100"/>
                  </a:lnTo>
                  <a:lnTo>
                    <a:pt x="9019667" y="38100"/>
                  </a:lnTo>
                  <a:lnTo>
                    <a:pt x="9019794" y="38100"/>
                  </a:lnTo>
                  <a:lnTo>
                    <a:pt x="9020048" y="38100"/>
                  </a:lnTo>
                  <a:lnTo>
                    <a:pt x="9020048" y="19050"/>
                  </a:lnTo>
                  <a:lnTo>
                    <a:pt x="9020048" y="0"/>
                  </a:lnTo>
                  <a:close/>
                </a:path>
              </a:pathLst>
            </a:custGeom>
            <a:solidFill>
              <a:srgbClr val="000000"/>
            </a:solidFill>
          </p:spPr>
          <p:txBody>
            <a:bodyPr wrap="square" lIns="0" tIns="0" rIns="0" bIns="0" rtlCol="0"/>
            <a:lstStyle/>
            <a:p>
              <a:endParaRPr/>
            </a:p>
          </p:txBody>
        </p:sp>
        <p:sp>
          <p:nvSpPr>
            <p:cNvPr id="73" name="object 73"/>
            <p:cNvSpPr/>
            <p:nvPr/>
          </p:nvSpPr>
          <p:spPr>
            <a:xfrm>
              <a:off x="1556003" y="3942587"/>
              <a:ext cx="1693545" cy="739140"/>
            </a:xfrm>
            <a:custGeom>
              <a:avLst/>
              <a:gdLst/>
              <a:ahLst/>
              <a:cxnLst/>
              <a:rect l="l" t="t" r="r" b="b"/>
              <a:pathLst>
                <a:path w="1693545" h="739139">
                  <a:moveTo>
                    <a:pt x="0" y="369569"/>
                  </a:moveTo>
                  <a:lnTo>
                    <a:pt x="423291" y="369569"/>
                  </a:lnTo>
                  <a:lnTo>
                    <a:pt x="423291" y="0"/>
                  </a:lnTo>
                  <a:lnTo>
                    <a:pt x="1269873" y="0"/>
                  </a:lnTo>
                  <a:lnTo>
                    <a:pt x="1269873" y="369569"/>
                  </a:lnTo>
                  <a:lnTo>
                    <a:pt x="1693164" y="369569"/>
                  </a:lnTo>
                  <a:lnTo>
                    <a:pt x="846582" y="739139"/>
                  </a:lnTo>
                  <a:lnTo>
                    <a:pt x="0" y="369569"/>
                  </a:lnTo>
                  <a:close/>
                </a:path>
              </a:pathLst>
            </a:custGeom>
            <a:ln w="12700">
              <a:solidFill>
                <a:srgbClr val="000000"/>
              </a:solidFill>
            </a:ln>
          </p:spPr>
          <p:txBody>
            <a:bodyPr wrap="square" lIns="0" tIns="0" rIns="0" bIns="0" rtlCol="0"/>
            <a:lstStyle/>
            <a:p>
              <a:endParaRPr/>
            </a:p>
          </p:txBody>
        </p:sp>
        <p:sp>
          <p:nvSpPr>
            <p:cNvPr id="74" name="object 74"/>
            <p:cNvSpPr/>
            <p:nvPr/>
          </p:nvSpPr>
          <p:spPr>
            <a:xfrm>
              <a:off x="3738372" y="2682239"/>
              <a:ext cx="1423670" cy="401320"/>
            </a:xfrm>
            <a:custGeom>
              <a:avLst/>
              <a:gdLst/>
              <a:ahLst/>
              <a:cxnLst/>
              <a:rect l="l" t="t" r="r" b="b"/>
              <a:pathLst>
                <a:path w="1423670" h="401319">
                  <a:moveTo>
                    <a:pt x="0" y="400812"/>
                  </a:moveTo>
                  <a:lnTo>
                    <a:pt x="1423415" y="400812"/>
                  </a:lnTo>
                  <a:lnTo>
                    <a:pt x="1423415" y="0"/>
                  </a:lnTo>
                  <a:lnTo>
                    <a:pt x="0" y="0"/>
                  </a:lnTo>
                  <a:lnTo>
                    <a:pt x="0" y="400812"/>
                  </a:lnTo>
                  <a:close/>
                </a:path>
              </a:pathLst>
            </a:custGeom>
            <a:ln w="12699">
              <a:solidFill>
                <a:srgbClr val="2E528F"/>
              </a:solidFill>
            </a:ln>
          </p:spPr>
          <p:txBody>
            <a:bodyPr wrap="square" lIns="0" tIns="0" rIns="0" bIns="0" rtlCol="0"/>
            <a:lstStyle/>
            <a:p>
              <a:endParaRPr/>
            </a:p>
          </p:txBody>
        </p:sp>
        <p:sp>
          <p:nvSpPr>
            <p:cNvPr id="75" name="object 75"/>
            <p:cNvSpPr/>
            <p:nvPr/>
          </p:nvSpPr>
          <p:spPr>
            <a:xfrm>
              <a:off x="2142743" y="2682239"/>
              <a:ext cx="1423670" cy="401320"/>
            </a:xfrm>
            <a:custGeom>
              <a:avLst/>
              <a:gdLst/>
              <a:ahLst/>
              <a:cxnLst/>
              <a:rect l="l" t="t" r="r" b="b"/>
              <a:pathLst>
                <a:path w="1423670" h="401319">
                  <a:moveTo>
                    <a:pt x="1423416" y="0"/>
                  </a:moveTo>
                  <a:lnTo>
                    <a:pt x="0" y="0"/>
                  </a:lnTo>
                  <a:lnTo>
                    <a:pt x="0" y="400812"/>
                  </a:lnTo>
                  <a:lnTo>
                    <a:pt x="1423416" y="400812"/>
                  </a:lnTo>
                  <a:lnTo>
                    <a:pt x="1423416" y="0"/>
                  </a:lnTo>
                  <a:close/>
                </a:path>
              </a:pathLst>
            </a:custGeom>
            <a:solidFill>
              <a:srgbClr val="DAE2F3"/>
            </a:solidFill>
          </p:spPr>
          <p:txBody>
            <a:bodyPr wrap="square" lIns="0" tIns="0" rIns="0" bIns="0" rtlCol="0"/>
            <a:lstStyle/>
            <a:p>
              <a:endParaRPr/>
            </a:p>
          </p:txBody>
        </p:sp>
        <p:sp>
          <p:nvSpPr>
            <p:cNvPr id="76" name="object 76"/>
            <p:cNvSpPr/>
            <p:nvPr/>
          </p:nvSpPr>
          <p:spPr>
            <a:xfrm>
              <a:off x="2142743" y="2674619"/>
              <a:ext cx="6152515" cy="408940"/>
            </a:xfrm>
            <a:custGeom>
              <a:avLst/>
              <a:gdLst/>
              <a:ahLst/>
              <a:cxnLst/>
              <a:rect l="l" t="t" r="r" b="b"/>
              <a:pathLst>
                <a:path w="6152515" h="408939">
                  <a:moveTo>
                    <a:pt x="0" y="408432"/>
                  </a:moveTo>
                  <a:lnTo>
                    <a:pt x="1423416" y="408432"/>
                  </a:lnTo>
                  <a:lnTo>
                    <a:pt x="1423416" y="7620"/>
                  </a:lnTo>
                  <a:lnTo>
                    <a:pt x="0" y="7620"/>
                  </a:lnTo>
                  <a:lnTo>
                    <a:pt x="0" y="408432"/>
                  </a:lnTo>
                  <a:close/>
                </a:path>
                <a:path w="6152515" h="408939">
                  <a:moveTo>
                    <a:pt x="3160776" y="408432"/>
                  </a:moveTo>
                  <a:lnTo>
                    <a:pt x="4584192" y="408432"/>
                  </a:lnTo>
                  <a:lnTo>
                    <a:pt x="4584192" y="7620"/>
                  </a:lnTo>
                  <a:lnTo>
                    <a:pt x="3160776" y="7620"/>
                  </a:lnTo>
                  <a:lnTo>
                    <a:pt x="3160776" y="408432"/>
                  </a:lnTo>
                  <a:close/>
                </a:path>
                <a:path w="6152515" h="408939">
                  <a:moveTo>
                    <a:pt x="4727448" y="402336"/>
                  </a:moveTo>
                  <a:lnTo>
                    <a:pt x="6152388" y="402336"/>
                  </a:lnTo>
                  <a:lnTo>
                    <a:pt x="6152388" y="0"/>
                  </a:lnTo>
                  <a:lnTo>
                    <a:pt x="4727448" y="0"/>
                  </a:lnTo>
                  <a:lnTo>
                    <a:pt x="4727448" y="402336"/>
                  </a:lnTo>
                  <a:close/>
                </a:path>
              </a:pathLst>
            </a:custGeom>
            <a:ln w="12700">
              <a:solidFill>
                <a:srgbClr val="2E528F"/>
              </a:solidFill>
            </a:ln>
          </p:spPr>
          <p:txBody>
            <a:bodyPr wrap="square" lIns="0" tIns="0" rIns="0" bIns="0" rtlCol="0"/>
            <a:lstStyle/>
            <a:p>
              <a:endParaRPr/>
            </a:p>
          </p:txBody>
        </p:sp>
        <p:sp>
          <p:nvSpPr>
            <p:cNvPr id="77" name="object 77"/>
            <p:cNvSpPr/>
            <p:nvPr/>
          </p:nvSpPr>
          <p:spPr>
            <a:xfrm>
              <a:off x="1539239" y="3942587"/>
              <a:ext cx="1693545" cy="739140"/>
            </a:xfrm>
            <a:custGeom>
              <a:avLst/>
              <a:gdLst/>
              <a:ahLst/>
              <a:cxnLst/>
              <a:rect l="l" t="t" r="r" b="b"/>
              <a:pathLst>
                <a:path w="1693545" h="739139">
                  <a:moveTo>
                    <a:pt x="1269873" y="0"/>
                  </a:moveTo>
                  <a:lnTo>
                    <a:pt x="423291" y="0"/>
                  </a:lnTo>
                  <a:lnTo>
                    <a:pt x="423291" y="369569"/>
                  </a:lnTo>
                  <a:lnTo>
                    <a:pt x="0" y="369569"/>
                  </a:lnTo>
                  <a:lnTo>
                    <a:pt x="846582" y="739139"/>
                  </a:lnTo>
                  <a:lnTo>
                    <a:pt x="1693164" y="369569"/>
                  </a:lnTo>
                  <a:lnTo>
                    <a:pt x="1269873" y="369569"/>
                  </a:lnTo>
                  <a:lnTo>
                    <a:pt x="1269873" y="0"/>
                  </a:lnTo>
                  <a:close/>
                </a:path>
              </a:pathLst>
            </a:custGeom>
            <a:solidFill>
              <a:srgbClr val="000000"/>
            </a:solidFill>
          </p:spPr>
          <p:txBody>
            <a:bodyPr wrap="square" lIns="0" tIns="0" rIns="0" bIns="0" rtlCol="0"/>
            <a:lstStyle/>
            <a:p>
              <a:endParaRPr/>
            </a:p>
          </p:txBody>
        </p:sp>
        <p:sp>
          <p:nvSpPr>
            <p:cNvPr id="78" name="object 78"/>
            <p:cNvSpPr/>
            <p:nvPr/>
          </p:nvSpPr>
          <p:spPr>
            <a:xfrm>
              <a:off x="1539239" y="3942587"/>
              <a:ext cx="1693545" cy="739140"/>
            </a:xfrm>
            <a:custGeom>
              <a:avLst/>
              <a:gdLst/>
              <a:ahLst/>
              <a:cxnLst/>
              <a:rect l="l" t="t" r="r" b="b"/>
              <a:pathLst>
                <a:path w="1693545" h="739139">
                  <a:moveTo>
                    <a:pt x="0" y="369569"/>
                  </a:moveTo>
                  <a:lnTo>
                    <a:pt x="423291" y="369569"/>
                  </a:lnTo>
                  <a:lnTo>
                    <a:pt x="423291" y="0"/>
                  </a:lnTo>
                  <a:lnTo>
                    <a:pt x="1269873" y="0"/>
                  </a:lnTo>
                  <a:lnTo>
                    <a:pt x="1269873" y="369569"/>
                  </a:lnTo>
                  <a:lnTo>
                    <a:pt x="1693164" y="369569"/>
                  </a:lnTo>
                  <a:lnTo>
                    <a:pt x="846582" y="739139"/>
                  </a:lnTo>
                  <a:lnTo>
                    <a:pt x="0" y="369569"/>
                  </a:lnTo>
                  <a:close/>
                </a:path>
              </a:pathLst>
            </a:custGeom>
            <a:ln w="12700">
              <a:solidFill>
                <a:srgbClr val="000000"/>
              </a:solidFill>
            </a:ln>
          </p:spPr>
          <p:txBody>
            <a:bodyPr wrap="square" lIns="0" tIns="0" rIns="0" bIns="0" rtlCol="0"/>
            <a:lstStyle/>
            <a:p>
              <a:endParaRPr/>
            </a:p>
          </p:txBody>
        </p:sp>
      </p:grpSp>
      <p:grpSp>
        <p:nvGrpSpPr>
          <p:cNvPr id="79" name="object 79"/>
          <p:cNvGrpSpPr/>
          <p:nvPr/>
        </p:nvGrpSpPr>
        <p:grpSpPr>
          <a:xfrm>
            <a:off x="-6350" y="2357373"/>
            <a:ext cx="1024890" cy="4133850"/>
            <a:chOff x="-6350" y="2357373"/>
            <a:chExt cx="1024890" cy="4133850"/>
          </a:xfrm>
        </p:grpSpPr>
        <p:sp>
          <p:nvSpPr>
            <p:cNvPr id="80" name="object 80"/>
            <p:cNvSpPr/>
            <p:nvPr/>
          </p:nvSpPr>
          <p:spPr>
            <a:xfrm>
              <a:off x="0" y="2363723"/>
              <a:ext cx="1012190" cy="4121150"/>
            </a:xfrm>
            <a:custGeom>
              <a:avLst/>
              <a:gdLst/>
              <a:ahLst/>
              <a:cxnLst/>
              <a:rect l="l" t="t" r="r" b="b"/>
              <a:pathLst>
                <a:path w="1012190" h="4121150">
                  <a:moveTo>
                    <a:pt x="1011935" y="0"/>
                  </a:moveTo>
                  <a:lnTo>
                    <a:pt x="0" y="0"/>
                  </a:lnTo>
                  <a:lnTo>
                    <a:pt x="0" y="4120896"/>
                  </a:lnTo>
                  <a:lnTo>
                    <a:pt x="1011935" y="4120896"/>
                  </a:lnTo>
                  <a:lnTo>
                    <a:pt x="1011935" y="0"/>
                  </a:lnTo>
                  <a:close/>
                </a:path>
              </a:pathLst>
            </a:custGeom>
            <a:solidFill>
              <a:srgbClr val="4471C4"/>
            </a:solidFill>
          </p:spPr>
          <p:txBody>
            <a:bodyPr wrap="square" lIns="0" tIns="0" rIns="0" bIns="0" rtlCol="0"/>
            <a:lstStyle/>
            <a:p>
              <a:endParaRPr/>
            </a:p>
          </p:txBody>
        </p:sp>
        <p:sp>
          <p:nvSpPr>
            <p:cNvPr id="81" name="object 81"/>
            <p:cNvSpPr/>
            <p:nvPr/>
          </p:nvSpPr>
          <p:spPr>
            <a:xfrm>
              <a:off x="0" y="2363723"/>
              <a:ext cx="1012190" cy="4121150"/>
            </a:xfrm>
            <a:custGeom>
              <a:avLst/>
              <a:gdLst/>
              <a:ahLst/>
              <a:cxnLst/>
              <a:rect l="l" t="t" r="r" b="b"/>
              <a:pathLst>
                <a:path w="1012190" h="4121150">
                  <a:moveTo>
                    <a:pt x="0" y="4120896"/>
                  </a:moveTo>
                  <a:lnTo>
                    <a:pt x="1011935" y="4120896"/>
                  </a:lnTo>
                  <a:lnTo>
                    <a:pt x="1011935" y="0"/>
                  </a:lnTo>
                  <a:lnTo>
                    <a:pt x="0" y="0"/>
                  </a:lnTo>
                </a:path>
              </a:pathLst>
            </a:custGeom>
            <a:ln w="12700">
              <a:solidFill>
                <a:srgbClr val="2E528F"/>
              </a:solidFill>
            </a:ln>
          </p:spPr>
          <p:txBody>
            <a:bodyPr wrap="square" lIns="0" tIns="0" rIns="0" bIns="0" rtlCol="0"/>
            <a:lstStyle/>
            <a:p>
              <a:endParaRPr/>
            </a:p>
          </p:txBody>
        </p:sp>
      </p:grpSp>
      <p:sp>
        <p:nvSpPr>
          <p:cNvPr id="82" name="object 82"/>
          <p:cNvSpPr txBox="1"/>
          <p:nvPr/>
        </p:nvSpPr>
        <p:spPr>
          <a:xfrm>
            <a:off x="0" y="4131945"/>
            <a:ext cx="1005840" cy="574040"/>
          </a:xfrm>
          <a:prstGeom prst="rect">
            <a:avLst/>
          </a:prstGeom>
        </p:spPr>
        <p:txBody>
          <a:bodyPr vert="horz" wrap="square" lIns="0" tIns="12700" rIns="0" bIns="0" rtlCol="0">
            <a:spAutoFit/>
          </a:bodyPr>
          <a:lstStyle/>
          <a:p>
            <a:pPr marL="43180" marR="121285" indent="-635">
              <a:lnSpc>
                <a:spcPct val="100000"/>
              </a:lnSpc>
              <a:spcBef>
                <a:spcPts val="100"/>
              </a:spcBef>
            </a:pPr>
            <a:r>
              <a:rPr sz="1800" b="1" spc="-20" dirty="0">
                <a:latin typeface="Calibri"/>
                <a:cs typeface="Calibri"/>
              </a:rPr>
              <a:t>ache </a:t>
            </a:r>
            <a:r>
              <a:rPr sz="1800" b="1" spc="-10" dirty="0">
                <a:latin typeface="Calibri"/>
                <a:cs typeface="Calibri"/>
              </a:rPr>
              <a:t>ontroller</a:t>
            </a:r>
            <a:endParaRPr sz="1800">
              <a:latin typeface="Calibri"/>
              <a:cs typeface="Calibri"/>
            </a:endParaRPr>
          </a:p>
        </p:txBody>
      </p:sp>
      <p:sp>
        <p:nvSpPr>
          <p:cNvPr id="83" name="object 83"/>
          <p:cNvSpPr txBox="1"/>
          <p:nvPr/>
        </p:nvSpPr>
        <p:spPr>
          <a:xfrm>
            <a:off x="-52601" y="1504569"/>
            <a:ext cx="453390" cy="239395"/>
          </a:xfrm>
          <a:prstGeom prst="rect">
            <a:avLst/>
          </a:prstGeom>
        </p:spPr>
        <p:txBody>
          <a:bodyPr vert="horz" wrap="square" lIns="0" tIns="13335" rIns="0" bIns="0" rtlCol="0">
            <a:spAutoFit/>
          </a:bodyPr>
          <a:lstStyle/>
          <a:p>
            <a:pPr marL="12700">
              <a:lnSpc>
                <a:spcPct val="100000"/>
              </a:lnSpc>
              <a:spcBef>
                <a:spcPts val="105"/>
              </a:spcBef>
            </a:pPr>
            <a:r>
              <a:rPr sz="1400" spc="-20" dirty="0">
                <a:latin typeface="Courier New"/>
                <a:cs typeface="Courier New"/>
              </a:rPr>
              <a:t>0011</a:t>
            </a:r>
            <a:endParaRPr sz="1400">
              <a:latin typeface="Courier New"/>
              <a:cs typeface="Courier New"/>
            </a:endParaRPr>
          </a:p>
        </p:txBody>
      </p:sp>
      <p:sp>
        <p:nvSpPr>
          <p:cNvPr id="84" name="object 84"/>
          <p:cNvSpPr/>
          <p:nvPr/>
        </p:nvSpPr>
        <p:spPr>
          <a:xfrm>
            <a:off x="0" y="1784476"/>
            <a:ext cx="417830" cy="6350"/>
          </a:xfrm>
          <a:custGeom>
            <a:avLst/>
            <a:gdLst/>
            <a:ahLst/>
            <a:cxnLst/>
            <a:rect l="l" t="t" r="r" b="b"/>
            <a:pathLst>
              <a:path w="417830" h="6350">
                <a:moveTo>
                  <a:pt x="417372" y="0"/>
                </a:moveTo>
                <a:lnTo>
                  <a:pt x="0" y="0"/>
                </a:lnTo>
                <a:lnTo>
                  <a:pt x="0" y="6350"/>
                </a:lnTo>
                <a:lnTo>
                  <a:pt x="417372" y="6350"/>
                </a:lnTo>
                <a:lnTo>
                  <a:pt x="417372" y="0"/>
                </a:lnTo>
                <a:close/>
              </a:path>
            </a:pathLst>
          </a:custGeom>
          <a:solidFill>
            <a:srgbClr val="4471C4"/>
          </a:solidFill>
        </p:spPr>
        <p:txBody>
          <a:bodyPr wrap="square" lIns="0" tIns="0" rIns="0" bIns="0" rtlCol="0"/>
          <a:lstStyle/>
          <a:p>
            <a:endParaRPr/>
          </a:p>
        </p:txBody>
      </p:sp>
      <p:sp>
        <p:nvSpPr>
          <p:cNvPr id="85" name="object 85"/>
          <p:cNvSpPr txBox="1"/>
          <p:nvPr/>
        </p:nvSpPr>
        <p:spPr>
          <a:xfrm>
            <a:off x="10414" y="1828876"/>
            <a:ext cx="294640" cy="454025"/>
          </a:xfrm>
          <a:prstGeom prst="rect">
            <a:avLst/>
          </a:prstGeom>
        </p:spPr>
        <p:txBody>
          <a:bodyPr vert="horz" wrap="square" lIns="0" tIns="13335" rIns="0" bIns="0" rtlCol="0">
            <a:spAutoFit/>
          </a:bodyPr>
          <a:lstStyle/>
          <a:p>
            <a:pPr marL="12700">
              <a:lnSpc>
                <a:spcPct val="100000"/>
              </a:lnSpc>
              <a:spcBef>
                <a:spcPts val="105"/>
              </a:spcBef>
            </a:pPr>
            <a:r>
              <a:rPr sz="1400" spc="-20" dirty="0">
                <a:latin typeface="Calibri"/>
                <a:cs typeface="Calibri"/>
              </a:rPr>
              <a:t>fset</a:t>
            </a:r>
            <a:endParaRPr sz="1400">
              <a:latin typeface="Calibri"/>
              <a:cs typeface="Calibri"/>
            </a:endParaRPr>
          </a:p>
          <a:p>
            <a:pPr marL="21590">
              <a:lnSpc>
                <a:spcPct val="100000"/>
              </a:lnSpc>
              <a:spcBef>
                <a:spcPts val="5"/>
              </a:spcBef>
            </a:pPr>
            <a:r>
              <a:rPr sz="1400" dirty="0">
                <a:latin typeface="Calibri"/>
                <a:cs typeface="Calibri"/>
              </a:rPr>
              <a:t>9</a:t>
            </a:r>
            <a:endParaRPr sz="1400">
              <a:latin typeface="Calibri"/>
              <a:cs typeface="Calibri"/>
            </a:endParaRPr>
          </a:p>
        </p:txBody>
      </p:sp>
      <p:sp>
        <p:nvSpPr>
          <p:cNvPr id="86" name="object 86"/>
          <p:cNvSpPr/>
          <p:nvPr/>
        </p:nvSpPr>
        <p:spPr>
          <a:xfrm>
            <a:off x="0" y="1785873"/>
            <a:ext cx="455930" cy="577850"/>
          </a:xfrm>
          <a:custGeom>
            <a:avLst/>
            <a:gdLst/>
            <a:ahLst/>
            <a:cxnLst/>
            <a:rect l="l" t="t" r="r" b="b"/>
            <a:pathLst>
              <a:path w="455930" h="577850">
                <a:moveTo>
                  <a:pt x="411200" y="501650"/>
                </a:moveTo>
                <a:lnTo>
                  <a:pt x="379450" y="501650"/>
                </a:lnTo>
                <a:lnTo>
                  <a:pt x="417550" y="577850"/>
                </a:lnTo>
                <a:lnTo>
                  <a:pt x="449300" y="514350"/>
                </a:lnTo>
                <a:lnTo>
                  <a:pt x="411200" y="514350"/>
                </a:lnTo>
                <a:lnTo>
                  <a:pt x="411200" y="501650"/>
                </a:lnTo>
                <a:close/>
              </a:path>
              <a:path w="455930" h="577850">
                <a:moveTo>
                  <a:pt x="411200" y="6350"/>
                </a:moveTo>
                <a:lnTo>
                  <a:pt x="411200" y="514350"/>
                </a:lnTo>
                <a:lnTo>
                  <a:pt x="423900" y="514350"/>
                </a:lnTo>
                <a:lnTo>
                  <a:pt x="423900" y="12700"/>
                </a:lnTo>
                <a:lnTo>
                  <a:pt x="417550" y="12700"/>
                </a:lnTo>
                <a:lnTo>
                  <a:pt x="411200" y="6350"/>
                </a:lnTo>
                <a:close/>
              </a:path>
              <a:path w="455930" h="577850">
                <a:moveTo>
                  <a:pt x="455650" y="501650"/>
                </a:moveTo>
                <a:lnTo>
                  <a:pt x="423900" y="501650"/>
                </a:lnTo>
                <a:lnTo>
                  <a:pt x="423900" y="514350"/>
                </a:lnTo>
                <a:lnTo>
                  <a:pt x="449300" y="514350"/>
                </a:lnTo>
                <a:lnTo>
                  <a:pt x="455650" y="501650"/>
                </a:lnTo>
                <a:close/>
              </a:path>
              <a:path w="455930" h="577850">
                <a:moveTo>
                  <a:pt x="423900" y="0"/>
                </a:moveTo>
                <a:lnTo>
                  <a:pt x="0" y="0"/>
                </a:lnTo>
                <a:lnTo>
                  <a:pt x="0" y="12700"/>
                </a:lnTo>
                <a:lnTo>
                  <a:pt x="411200" y="12700"/>
                </a:lnTo>
                <a:lnTo>
                  <a:pt x="411200" y="6350"/>
                </a:lnTo>
                <a:lnTo>
                  <a:pt x="423900" y="6350"/>
                </a:lnTo>
                <a:lnTo>
                  <a:pt x="423900" y="0"/>
                </a:lnTo>
                <a:close/>
              </a:path>
              <a:path w="455930" h="577850">
                <a:moveTo>
                  <a:pt x="423900" y="6350"/>
                </a:moveTo>
                <a:lnTo>
                  <a:pt x="411200" y="6350"/>
                </a:lnTo>
                <a:lnTo>
                  <a:pt x="417550" y="12700"/>
                </a:lnTo>
                <a:lnTo>
                  <a:pt x="423900" y="12700"/>
                </a:lnTo>
                <a:lnTo>
                  <a:pt x="423900" y="6350"/>
                </a:lnTo>
                <a:close/>
              </a:path>
            </a:pathLst>
          </a:custGeom>
          <a:solidFill>
            <a:srgbClr val="4471C4"/>
          </a:solidFill>
        </p:spPr>
        <p:txBody>
          <a:bodyPr wrap="square" lIns="0" tIns="0" rIns="0" bIns="0" rtlCol="0"/>
          <a:lstStyle/>
          <a:p>
            <a:endParaRPr/>
          </a:p>
        </p:txBody>
      </p:sp>
      <p:sp>
        <p:nvSpPr>
          <p:cNvPr id="87" name="object 87"/>
          <p:cNvSpPr txBox="1"/>
          <p:nvPr/>
        </p:nvSpPr>
        <p:spPr>
          <a:xfrm>
            <a:off x="9854310" y="5227849"/>
            <a:ext cx="607695" cy="1155065"/>
          </a:xfrm>
          <a:prstGeom prst="rect">
            <a:avLst/>
          </a:prstGeom>
        </p:spPr>
        <p:txBody>
          <a:bodyPr vert="horz" wrap="square" lIns="0" tIns="118110" rIns="0" bIns="0" rtlCol="0">
            <a:spAutoFit/>
          </a:bodyPr>
          <a:lstStyle/>
          <a:p>
            <a:pPr marL="12700">
              <a:lnSpc>
                <a:spcPct val="100000"/>
              </a:lnSpc>
              <a:spcBef>
                <a:spcPts val="930"/>
              </a:spcBef>
            </a:pPr>
            <a:r>
              <a:rPr sz="1800" dirty="0">
                <a:latin typeface="Calibri"/>
                <a:cs typeface="Calibri"/>
              </a:rPr>
              <a:t>Byte</a:t>
            </a:r>
            <a:r>
              <a:rPr sz="1800" spc="-45" dirty="0">
                <a:latin typeface="Calibri"/>
                <a:cs typeface="Calibri"/>
              </a:rPr>
              <a:t> </a:t>
            </a:r>
            <a:r>
              <a:rPr sz="1800" spc="-50" dirty="0">
                <a:latin typeface="Calibri"/>
                <a:cs typeface="Calibri"/>
              </a:rPr>
              <a:t>2</a:t>
            </a:r>
            <a:endParaRPr sz="1800">
              <a:latin typeface="Calibri"/>
              <a:cs typeface="Calibri"/>
            </a:endParaRPr>
          </a:p>
          <a:p>
            <a:pPr marL="12700">
              <a:lnSpc>
                <a:spcPct val="100000"/>
              </a:lnSpc>
              <a:spcBef>
                <a:spcPts val="835"/>
              </a:spcBef>
            </a:pPr>
            <a:r>
              <a:rPr sz="1800" dirty="0">
                <a:latin typeface="Calibri"/>
                <a:cs typeface="Calibri"/>
              </a:rPr>
              <a:t>Byte</a:t>
            </a:r>
            <a:r>
              <a:rPr sz="1800" spc="-40" dirty="0">
                <a:latin typeface="Calibri"/>
                <a:cs typeface="Calibri"/>
              </a:rPr>
              <a:t> </a:t>
            </a:r>
            <a:r>
              <a:rPr sz="1800" spc="-50" dirty="0">
                <a:latin typeface="Calibri"/>
                <a:cs typeface="Calibri"/>
              </a:rPr>
              <a:t>1</a:t>
            </a:r>
            <a:endParaRPr sz="1800">
              <a:latin typeface="Calibri"/>
              <a:cs typeface="Calibri"/>
            </a:endParaRPr>
          </a:p>
          <a:p>
            <a:pPr marL="12700">
              <a:lnSpc>
                <a:spcPct val="100000"/>
              </a:lnSpc>
              <a:spcBef>
                <a:spcPts val="745"/>
              </a:spcBef>
            </a:pPr>
            <a:r>
              <a:rPr sz="1800" dirty="0">
                <a:latin typeface="Calibri"/>
                <a:cs typeface="Calibri"/>
              </a:rPr>
              <a:t>Byte</a:t>
            </a:r>
            <a:r>
              <a:rPr sz="1800" spc="-40" dirty="0">
                <a:latin typeface="Calibri"/>
                <a:cs typeface="Calibri"/>
              </a:rPr>
              <a:t> </a:t>
            </a:r>
            <a:r>
              <a:rPr sz="1800" spc="-50" dirty="0">
                <a:latin typeface="Calibri"/>
                <a:cs typeface="Calibri"/>
              </a:rPr>
              <a:t>0</a:t>
            </a:r>
            <a:endParaRPr sz="1800">
              <a:latin typeface="Calibri"/>
              <a:cs typeface="Calibri"/>
            </a:endParaRPr>
          </a:p>
        </p:txBody>
      </p:sp>
      <p:sp>
        <p:nvSpPr>
          <p:cNvPr id="88" name="object 88"/>
          <p:cNvSpPr txBox="1"/>
          <p:nvPr/>
        </p:nvSpPr>
        <p:spPr>
          <a:xfrm>
            <a:off x="9981183" y="2778405"/>
            <a:ext cx="254000" cy="302260"/>
          </a:xfrm>
          <a:prstGeom prst="rect">
            <a:avLst/>
          </a:prstGeom>
        </p:spPr>
        <p:txBody>
          <a:bodyPr vert="vert270" wrap="square" lIns="0" tIns="0" rIns="0" bIns="0" rtlCol="0">
            <a:spAutoFit/>
          </a:bodyPr>
          <a:lstStyle/>
          <a:p>
            <a:pPr marL="12700">
              <a:lnSpc>
                <a:spcPts val="1810"/>
              </a:lnSpc>
            </a:pPr>
            <a:r>
              <a:rPr sz="1800" dirty="0">
                <a:latin typeface="Calibri"/>
                <a:cs typeface="Calibri"/>
              </a:rPr>
              <a:t>.</a:t>
            </a:r>
            <a:r>
              <a:rPr sz="1800" spc="-5" dirty="0">
                <a:latin typeface="Calibri"/>
                <a:cs typeface="Calibri"/>
              </a:rPr>
              <a:t> </a:t>
            </a:r>
            <a:r>
              <a:rPr sz="1800" dirty="0">
                <a:latin typeface="Calibri"/>
                <a:cs typeface="Calibri"/>
              </a:rPr>
              <a:t>. </a:t>
            </a:r>
            <a:r>
              <a:rPr sz="1800" spc="-50" dirty="0">
                <a:latin typeface="Calibri"/>
                <a:cs typeface="Calibri"/>
              </a:rPr>
              <a:t>.</a:t>
            </a:r>
            <a:endParaRPr sz="1800">
              <a:latin typeface="Calibri"/>
              <a:cs typeface="Calibri"/>
            </a:endParaRPr>
          </a:p>
        </p:txBody>
      </p:sp>
      <p:sp>
        <p:nvSpPr>
          <p:cNvPr id="89" name="object 89"/>
          <p:cNvSpPr txBox="1"/>
          <p:nvPr/>
        </p:nvSpPr>
        <p:spPr>
          <a:xfrm>
            <a:off x="9785984" y="1337817"/>
            <a:ext cx="68834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Byte</a:t>
            </a:r>
            <a:r>
              <a:rPr sz="1800" spc="-35" dirty="0">
                <a:latin typeface="Calibri"/>
                <a:cs typeface="Calibri"/>
              </a:rPr>
              <a:t> </a:t>
            </a:r>
            <a:r>
              <a:rPr sz="1800" spc="-50" dirty="0">
                <a:latin typeface="Calibri"/>
                <a:cs typeface="Calibri"/>
              </a:rPr>
              <a:t>M</a:t>
            </a:r>
            <a:endParaRPr sz="1800">
              <a:latin typeface="Calibri"/>
              <a:cs typeface="Calibri"/>
            </a:endParaRPr>
          </a:p>
        </p:txBody>
      </p:sp>
      <p:sp>
        <p:nvSpPr>
          <p:cNvPr id="90" name="object 90"/>
          <p:cNvSpPr txBox="1"/>
          <p:nvPr/>
        </p:nvSpPr>
        <p:spPr>
          <a:xfrm>
            <a:off x="9981183" y="4828819"/>
            <a:ext cx="254000" cy="302260"/>
          </a:xfrm>
          <a:prstGeom prst="rect">
            <a:avLst/>
          </a:prstGeom>
        </p:spPr>
        <p:txBody>
          <a:bodyPr vert="vert270" wrap="square" lIns="0" tIns="0" rIns="0" bIns="0" rtlCol="0">
            <a:spAutoFit/>
          </a:bodyPr>
          <a:lstStyle/>
          <a:p>
            <a:pPr marL="12700">
              <a:lnSpc>
                <a:spcPts val="1810"/>
              </a:lnSpc>
            </a:pPr>
            <a:r>
              <a:rPr sz="1800" dirty="0">
                <a:latin typeface="Calibri"/>
                <a:cs typeface="Calibri"/>
              </a:rPr>
              <a:t>.</a:t>
            </a:r>
            <a:r>
              <a:rPr sz="1800" spc="-5" dirty="0">
                <a:latin typeface="Calibri"/>
                <a:cs typeface="Calibri"/>
              </a:rPr>
              <a:t> </a:t>
            </a:r>
            <a:r>
              <a:rPr sz="1800" dirty="0">
                <a:latin typeface="Calibri"/>
                <a:cs typeface="Calibri"/>
              </a:rPr>
              <a:t>. </a:t>
            </a:r>
            <a:r>
              <a:rPr sz="1800" spc="-50" dirty="0">
                <a:latin typeface="Calibri"/>
                <a:cs typeface="Calibri"/>
              </a:rPr>
              <a:t>.</a:t>
            </a:r>
            <a:endParaRPr sz="1800">
              <a:latin typeface="Calibri"/>
              <a:cs typeface="Calibri"/>
            </a:endParaRPr>
          </a:p>
        </p:txBody>
      </p:sp>
      <p:sp>
        <p:nvSpPr>
          <p:cNvPr id="91" name="object 91"/>
          <p:cNvSpPr txBox="1"/>
          <p:nvPr/>
        </p:nvSpPr>
        <p:spPr>
          <a:xfrm>
            <a:off x="11356213" y="3311161"/>
            <a:ext cx="528320" cy="1284605"/>
          </a:xfrm>
          <a:prstGeom prst="rect">
            <a:avLst/>
          </a:prstGeom>
        </p:spPr>
        <p:txBody>
          <a:bodyPr vert="vert270" wrap="square" lIns="0" tIns="0" rIns="0" bIns="0" rtlCol="0">
            <a:spAutoFit/>
          </a:bodyPr>
          <a:lstStyle/>
          <a:p>
            <a:pPr marL="12700">
              <a:lnSpc>
                <a:spcPts val="1810"/>
              </a:lnSpc>
            </a:pPr>
            <a:r>
              <a:rPr sz="1800" dirty="0">
                <a:latin typeface="Calibri"/>
                <a:cs typeface="Calibri"/>
              </a:rPr>
              <a:t>32</a:t>
            </a:r>
            <a:r>
              <a:rPr sz="1800" spc="-20" dirty="0">
                <a:latin typeface="Calibri"/>
                <a:cs typeface="Calibri"/>
              </a:rPr>
              <a:t> </a:t>
            </a:r>
            <a:r>
              <a:rPr sz="1800" dirty="0">
                <a:latin typeface="Calibri"/>
                <a:cs typeface="Calibri"/>
              </a:rPr>
              <a:t>Byte</a:t>
            </a:r>
            <a:r>
              <a:rPr sz="1800" spc="-20" dirty="0">
                <a:latin typeface="Calibri"/>
                <a:cs typeface="Calibri"/>
              </a:rPr>
              <a:t> Block</a:t>
            </a:r>
            <a:endParaRPr sz="1800">
              <a:latin typeface="Calibri"/>
              <a:cs typeface="Calibri"/>
            </a:endParaRPr>
          </a:p>
          <a:p>
            <a:pPr marL="12700">
              <a:lnSpc>
                <a:spcPct val="100000"/>
              </a:lnSpc>
            </a:pPr>
            <a:r>
              <a:rPr sz="1800" dirty="0">
                <a:latin typeface="Calibri"/>
                <a:cs typeface="Calibri"/>
              </a:rPr>
              <a:t>@</a:t>
            </a:r>
            <a:r>
              <a:rPr sz="1800" spc="10" dirty="0">
                <a:latin typeface="Calibri"/>
                <a:cs typeface="Calibri"/>
              </a:rPr>
              <a:t> </a:t>
            </a:r>
            <a:r>
              <a:rPr sz="1800" spc="-10" dirty="0">
                <a:latin typeface="Calibri"/>
                <a:cs typeface="Calibri"/>
              </a:rPr>
              <a:t>0x7fff0000</a:t>
            </a:r>
            <a:endParaRPr sz="1800">
              <a:latin typeface="Calibri"/>
              <a:cs typeface="Calibri"/>
            </a:endParaRPr>
          </a:p>
        </p:txBody>
      </p:sp>
      <p:sp>
        <p:nvSpPr>
          <p:cNvPr id="92" name="object 92"/>
          <p:cNvSpPr txBox="1"/>
          <p:nvPr/>
        </p:nvSpPr>
        <p:spPr>
          <a:xfrm>
            <a:off x="1701038" y="2660249"/>
            <a:ext cx="254000" cy="487680"/>
          </a:xfrm>
          <a:prstGeom prst="rect">
            <a:avLst/>
          </a:prstGeom>
        </p:spPr>
        <p:txBody>
          <a:bodyPr vert="vert270" wrap="square" lIns="0" tIns="0" rIns="0" bIns="0" rtlCol="0">
            <a:spAutoFit/>
          </a:bodyPr>
          <a:lstStyle/>
          <a:p>
            <a:pPr marL="12700">
              <a:lnSpc>
                <a:spcPts val="1810"/>
              </a:lnSpc>
            </a:pPr>
            <a:r>
              <a:rPr sz="1800" dirty="0">
                <a:latin typeface="Calibri"/>
                <a:cs typeface="Calibri"/>
              </a:rPr>
              <a:t>Set</a:t>
            </a:r>
            <a:r>
              <a:rPr sz="1800" spc="-25" dirty="0">
                <a:latin typeface="Calibri"/>
                <a:cs typeface="Calibri"/>
              </a:rPr>
              <a:t> </a:t>
            </a:r>
            <a:r>
              <a:rPr sz="1800" spc="-50" dirty="0">
                <a:latin typeface="Calibri"/>
                <a:cs typeface="Calibri"/>
              </a:rPr>
              <a:t>0</a:t>
            </a:r>
            <a:endParaRPr sz="1800">
              <a:latin typeface="Calibri"/>
              <a:cs typeface="Calibri"/>
            </a:endParaRPr>
          </a:p>
        </p:txBody>
      </p:sp>
      <p:sp>
        <p:nvSpPr>
          <p:cNvPr id="93" name="object 93"/>
          <p:cNvSpPr txBox="1"/>
          <p:nvPr/>
        </p:nvSpPr>
        <p:spPr>
          <a:xfrm>
            <a:off x="2155951" y="3918966"/>
            <a:ext cx="460375" cy="299720"/>
          </a:xfrm>
          <a:prstGeom prst="rect">
            <a:avLst/>
          </a:prstGeom>
        </p:spPr>
        <p:txBody>
          <a:bodyPr vert="horz" wrap="square" lIns="0" tIns="12700" rIns="0" bIns="0" rtlCol="0">
            <a:spAutoFit/>
          </a:bodyPr>
          <a:lstStyle/>
          <a:p>
            <a:pPr marL="12700">
              <a:lnSpc>
                <a:spcPct val="100000"/>
              </a:lnSpc>
              <a:spcBef>
                <a:spcPts val="100"/>
              </a:spcBef>
            </a:pPr>
            <a:r>
              <a:rPr sz="1800" b="1" spc="-20" dirty="0">
                <a:solidFill>
                  <a:srgbClr val="FFFFFF"/>
                </a:solidFill>
                <a:latin typeface="Calibri"/>
                <a:cs typeface="Calibri"/>
              </a:rPr>
              <a:t>Evict</a:t>
            </a:r>
            <a:endParaRPr sz="1800">
              <a:latin typeface="Calibri"/>
              <a:cs typeface="Calibri"/>
            </a:endParaRPr>
          </a:p>
        </p:txBody>
      </p:sp>
      <p:sp>
        <p:nvSpPr>
          <p:cNvPr id="94" name="object 94"/>
          <p:cNvSpPr txBox="1"/>
          <p:nvPr/>
        </p:nvSpPr>
        <p:spPr>
          <a:xfrm>
            <a:off x="2078989" y="4192981"/>
            <a:ext cx="1570355" cy="300355"/>
          </a:xfrm>
          <a:prstGeom prst="rect">
            <a:avLst/>
          </a:prstGeom>
        </p:spPr>
        <p:txBody>
          <a:bodyPr vert="horz" wrap="square" lIns="0" tIns="12700" rIns="0" bIns="0" rtlCol="0">
            <a:spAutoFit/>
          </a:bodyPr>
          <a:lstStyle/>
          <a:p>
            <a:pPr marL="89535">
              <a:lnSpc>
                <a:spcPct val="100000"/>
              </a:lnSpc>
              <a:spcBef>
                <a:spcPts val="100"/>
              </a:spcBef>
            </a:pPr>
            <a:r>
              <a:rPr sz="1800" spc="-1040" dirty="0">
                <a:solidFill>
                  <a:srgbClr val="FFFFFF"/>
                </a:solidFill>
                <a:latin typeface="Calibri"/>
                <a:cs typeface="Calibri"/>
              </a:rPr>
              <a:t>N</a:t>
            </a:r>
            <a:r>
              <a:rPr sz="1800" spc="-145" dirty="0">
                <a:solidFill>
                  <a:srgbClr val="FFFFFF"/>
                </a:solidFill>
                <a:latin typeface="Calibri"/>
                <a:cs typeface="Calibri"/>
              </a:rPr>
              <a:t>N</a:t>
            </a:r>
            <a:r>
              <a:rPr sz="1800" spc="-775" dirty="0">
                <a:solidFill>
                  <a:srgbClr val="FFFFFF"/>
                </a:solidFill>
                <a:latin typeface="Calibri"/>
                <a:cs typeface="Calibri"/>
              </a:rPr>
              <a:t>e</a:t>
            </a:r>
            <a:r>
              <a:rPr sz="1800" spc="-170" dirty="0">
                <a:solidFill>
                  <a:srgbClr val="FFFFFF"/>
                </a:solidFill>
                <a:latin typeface="Calibri"/>
                <a:cs typeface="Calibri"/>
              </a:rPr>
              <a:t>e</a:t>
            </a:r>
            <a:r>
              <a:rPr sz="1800" spc="-655" dirty="0">
                <a:solidFill>
                  <a:srgbClr val="FFFFFF"/>
                </a:solidFill>
                <a:latin typeface="Calibri"/>
                <a:cs typeface="Calibri"/>
              </a:rPr>
              <a:t>x</a:t>
            </a:r>
            <a:r>
              <a:rPr sz="1800" spc="-150" dirty="0">
                <a:solidFill>
                  <a:srgbClr val="FFFFFF"/>
                </a:solidFill>
                <a:latin typeface="Calibri"/>
                <a:cs typeface="Calibri"/>
              </a:rPr>
              <a:t>x</a:t>
            </a:r>
            <a:r>
              <a:rPr sz="1800" spc="-480" dirty="0">
                <a:solidFill>
                  <a:srgbClr val="FFFFFF"/>
                </a:solidFill>
                <a:latin typeface="Calibri"/>
                <a:cs typeface="Calibri"/>
              </a:rPr>
              <a:t>t</a:t>
            </a:r>
            <a:r>
              <a:rPr sz="1800" spc="-10" dirty="0">
                <a:solidFill>
                  <a:srgbClr val="FFFFFF"/>
                </a:solidFill>
                <a:latin typeface="Calibri"/>
                <a:cs typeface="Calibri"/>
              </a:rPr>
              <a:t>t</a:t>
            </a:r>
            <a:endParaRPr sz="18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9636252" y="2039806"/>
          <a:ext cx="1294129" cy="1980565"/>
        </p:xfrm>
        <a:graphic>
          <a:graphicData uri="http://schemas.openxmlformats.org/drawingml/2006/table">
            <a:tbl>
              <a:tblPr firstRow="1" bandRow="1">
                <a:tableStyleId>{2D5ABB26-0587-4C30-8999-92F81FD0307C}</a:tableStyleId>
              </a:tblPr>
              <a:tblGrid>
                <a:gridCol w="374015">
                  <a:extLst>
                    <a:ext uri="{9D8B030D-6E8A-4147-A177-3AD203B41FA5}">
                      <a16:colId xmlns:a16="http://schemas.microsoft.com/office/drawing/2014/main" val="20000"/>
                    </a:ext>
                  </a:extLst>
                </a:gridCol>
                <a:gridCol w="410209">
                  <a:extLst>
                    <a:ext uri="{9D8B030D-6E8A-4147-A177-3AD203B41FA5}">
                      <a16:colId xmlns:a16="http://schemas.microsoft.com/office/drawing/2014/main" val="20001"/>
                    </a:ext>
                  </a:extLst>
                </a:gridCol>
                <a:gridCol w="509905">
                  <a:extLst>
                    <a:ext uri="{9D8B030D-6E8A-4147-A177-3AD203B41FA5}">
                      <a16:colId xmlns:a16="http://schemas.microsoft.com/office/drawing/2014/main" val="20002"/>
                    </a:ext>
                  </a:extLst>
                </a:gridCol>
              </a:tblGrid>
              <a:tr h="370840">
                <a:tc>
                  <a:txBody>
                    <a:bodyPr/>
                    <a:lstStyle/>
                    <a:p>
                      <a:pPr marL="31750">
                        <a:lnSpc>
                          <a:spcPts val="2110"/>
                        </a:lnSpc>
                      </a:pPr>
                      <a:r>
                        <a:rPr sz="1800" spc="-25" dirty="0">
                          <a:latin typeface="Courier New"/>
                          <a:cs typeface="Courier New"/>
                        </a:rPr>
                        <a:t>lb</a:t>
                      </a:r>
                      <a:endParaRPr sz="1800">
                        <a:latin typeface="Courier New"/>
                        <a:cs typeface="Courier New"/>
                      </a:endParaRPr>
                    </a:p>
                  </a:txBody>
                  <a:tcPr marL="0" marR="0" marT="0" marB="0"/>
                </a:tc>
                <a:tc>
                  <a:txBody>
                    <a:bodyPr/>
                    <a:lstStyle/>
                    <a:p>
                      <a:pPr algn="ctr">
                        <a:lnSpc>
                          <a:spcPts val="2110"/>
                        </a:lnSpc>
                      </a:pPr>
                      <a:r>
                        <a:rPr sz="1800" spc="-25" dirty="0">
                          <a:latin typeface="Courier New"/>
                          <a:cs typeface="Courier New"/>
                        </a:rPr>
                        <a:t>x6</a:t>
                      </a:r>
                      <a:endParaRPr sz="1800">
                        <a:latin typeface="Courier New"/>
                        <a:cs typeface="Courier New"/>
                      </a:endParaRPr>
                    </a:p>
                  </a:txBody>
                  <a:tcPr marL="0" marR="0" marT="0" marB="0"/>
                </a:tc>
                <a:tc>
                  <a:txBody>
                    <a:bodyPr/>
                    <a:lstStyle/>
                    <a:p>
                      <a:pPr marR="24130" algn="r">
                        <a:lnSpc>
                          <a:spcPts val="2110"/>
                        </a:lnSpc>
                      </a:pPr>
                      <a:r>
                        <a:rPr sz="1800" spc="-25" dirty="0">
                          <a:latin typeface="Courier New"/>
                          <a:cs typeface="Courier New"/>
                        </a:rPr>
                        <a:t>0xe</a:t>
                      </a:r>
                      <a:endParaRPr sz="1800">
                        <a:latin typeface="Courier New"/>
                        <a:cs typeface="Courier New"/>
                      </a:endParaRPr>
                    </a:p>
                  </a:txBody>
                  <a:tcPr marL="0" marR="0" marT="0" marB="0"/>
                </a:tc>
                <a:extLst>
                  <a:ext uri="{0D108BD9-81ED-4DB2-BD59-A6C34878D82A}">
                    <a16:rowId xmlns:a16="http://schemas.microsoft.com/office/drawing/2014/main" val="10000"/>
                  </a:ext>
                </a:extLst>
              </a:tr>
              <a:tr h="419100">
                <a:tc>
                  <a:txBody>
                    <a:bodyPr/>
                    <a:lstStyle/>
                    <a:p>
                      <a:pPr marL="31750">
                        <a:lnSpc>
                          <a:spcPct val="100000"/>
                        </a:lnSpc>
                        <a:spcBef>
                          <a:spcPts val="330"/>
                        </a:spcBef>
                      </a:pPr>
                      <a:r>
                        <a:rPr sz="1800" spc="-25" dirty="0">
                          <a:latin typeface="Courier New"/>
                          <a:cs typeface="Courier New"/>
                        </a:rPr>
                        <a:t>lb</a:t>
                      </a:r>
                      <a:endParaRPr sz="1800">
                        <a:latin typeface="Courier New"/>
                        <a:cs typeface="Courier New"/>
                      </a:endParaRPr>
                    </a:p>
                  </a:txBody>
                  <a:tcPr marL="0" marR="0" marT="41910" marB="0"/>
                </a:tc>
                <a:tc>
                  <a:txBody>
                    <a:bodyPr/>
                    <a:lstStyle/>
                    <a:p>
                      <a:pPr algn="ctr">
                        <a:lnSpc>
                          <a:spcPct val="100000"/>
                        </a:lnSpc>
                        <a:spcBef>
                          <a:spcPts val="330"/>
                        </a:spcBef>
                      </a:pPr>
                      <a:r>
                        <a:rPr sz="1800" spc="-25" dirty="0">
                          <a:latin typeface="Courier New"/>
                          <a:cs typeface="Courier New"/>
                        </a:rPr>
                        <a:t>x6</a:t>
                      </a:r>
                      <a:endParaRPr sz="1800">
                        <a:latin typeface="Courier New"/>
                        <a:cs typeface="Courier New"/>
                      </a:endParaRPr>
                    </a:p>
                  </a:txBody>
                  <a:tcPr marL="0" marR="0" marT="41910" marB="0"/>
                </a:tc>
                <a:tc>
                  <a:txBody>
                    <a:bodyPr/>
                    <a:lstStyle/>
                    <a:p>
                      <a:pPr marR="24130" algn="r">
                        <a:lnSpc>
                          <a:spcPct val="100000"/>
                        </a:lnSpc>
                        <a:spcBef>
                          <a:spcPts val="330"/>
                        </a:spcBef>
                      </a:pPr>
                      <a:r>
                        <a:rPr sz="1800" spc="-25" dirty="0">
                          <a:latin typeface="Courier New"/>
                          <a:cs typeface="Courier New"/>
                        </a:rPr>
                        <a:t>0xb</a:t>
                      </a:r>
                      <a:endParaRPr sz="1800">
                        <a:latin typeface="Courier New"/>
                        <a:cs typeface="Courier New"/>
                      </a:endParaRPr>
                    </a:p>
                  </a:txBody>
                  <a:tcPr marL="0" marR="0" marT="41910" marB="0"/>
                </a:tc>
                <a:extLst>
                  <a:ext uri="{0D108BD9-81ED-4DB2-BD59-A6C34878D82A}">
                    <a16:rowId xmlns:a16="http://schemas.microsoft.com/office/drawing/2014/main" val="10001"/>
                  </a:ext>
                </a:extLst>
              </a:tr>
              <a:tr h="428625">
                <a:tc>
                  <a:txBody>
                    <a:bodyPr/>
                    <a:lstStyle/>
                    <a:p>
                      <a:pPr marL="31750">
                        <a:lnSpc>
                          <a:spcPct val="100000"/>
                        </a:lnSpc>
                        <a:spcBef>
                          <a:spcPts val="330"/>
                        </a:spcBef>
                      </a:pPr>
                      <a:r>
                        <a:rPr sz="1800" spc="-25" dirty="0">
                          <a:latin typeface="Courier New"/>
                          <a:cs typeface="Courier New"/>
                        </a:rPr>
                        <a:t>lb</a:t>
                      </a:r>
                      <a:endParaRPr sz="1800">
                        <a:latin typeface="Courier New"/>
                        <a:cs typeface="Courier New"/>
                      </a:endParaRPr>
                    </a:p>
                  </a:txBody>
                  <a:tcPr marL="0" marR="0" marT="41910" marB="0"/>
                </a:tc>
                <a:tc>
                  <a:txBody>
                    <a:bodyPr/>
                    <a:lstStyle/>
                    <a:p>
                      <a:pPr algn="ctr">
                        <a:lnSpc>
                          <a:spcPct val="100000"/>
                        </a:lnSpc>
                        <a:spcBef>
                          <a:spcPts val="330"/>
                        </a:spcBef>
                      </a:pPr>
                      <a:r>
                        <a:rPr sz="1800" spc="-25" dirty="0">
                          <a:latin typeface="Courier New"/>
                          <a:cs typeface="Courier New"/>
                        </a:rPr>
                        <a:t>x6</a:t>
                      </a:r>
                      <a:endParaRPr sz="1800">
                        <a:latin typeface="Courier New"/>
                        <a:cs typeface="Courier New"/>
                      </a:endParaRPr>
                    </a:p>
                  </a:txBody>
                  <a:tcPr marL="0" marR="0" marT="41910" marB="0"/>
                </a:tc>
                <a:tc>
                  <a:txBody>
                    <a:bodyPr/>
                    <a:lstStyle/>
                    <a:p>
                      <a:pPr marR="24130" algn="r">
                        <a:lnSpc>
                          <a:spcPct val="100000"/>
                        </a:lnSpc>
                        <a:spcBef>
                          <a:spcPts val="330"/>
                        </a:spcBef>
                      </a:pPr>
                      <a:r>
                        <a:rPr sz="1800" spc="-25" dirty="0">
                          <a:latin typeface="Courier New"/>
                          <a:cs typeface="Courier New"/>
                        </a:rPr>
                        <a:t>0xc</a:t>
                      </a:r>
                      <a:endParaRPr sz="1800">
                        <a:latin typeface="Courier New"/>
                        <a:cs typeface="Courier New"/>
                      </a:endParaRPr>
                    </a:p>
                  </a:txBody>
                  <a:tcPr marL="0" marR="0" marT="41910" marB="0"/>
                </a:tc>
                <a:extLst>
                  <a:ext uri="{0D108BD9-81ED-4DB2-BD59-A6C34878D82A}">
                    <a16:rowId xmlns:a16="http://schemas.microsoft.com/office/drawing/2014/main" val="10002"/>
                  </a:ext>
                </a:extLst>
              </a:tr>
              <a:tr h="409575">
                <a:tc>
                  <a:txBody>
                    <a:bodyPr/>
                    <a:lstStyle/>
                    <a:p>
                      <a:pPr marL="31750">
                        <a:lnSpc>
                          <a:spcPct val="100000"/>
                        </a:lnSpc>
                        <a:spcBef>
                          <a:spcPts val="400"/>
                        </a:spcBef>
                      </a:pPr>
                      <a:r>
                        <a:rPr sz="1800" spc="-25" dirty="0">
                          <a:latin typeface="Courier New"/>
                          <a:cs typeface="Courier New"/>
                        </a:rPr>
                        <a:t>lb</a:t>
                      </a:r>
                      <a:endParaRPr sz="1800">
                        <a:latin typeface="Courier New"/>
                        <a:cs typeface="Courier New"/>
                      </a:endParaRPr>
                    </a:p>
                  </a:txBody>
                  <a:tcPr marL="0" marR="0" marT="50800" marB="0"/>
                </a:tc>
                <a:tc>
                  <a:txBody>
                    <a:bodyPr/>
                    <a:lstStyle/>
                    <a:p>
                      <a:pPr algn="ctr">
                        <a:lnSpc>
                          <a:spcPct val="100000"/>
                        </a:lnSpc>
                        <a:spcBef>
                          <a:spcPts val="400"/>
                        </a:spcBef>
                      </a:pPr>
                      <a:r>
                        <a:rPr sz="1800" spc="-25" dirty="0">
                          <a:latin typeface="Courier New"/>
                          <a:cs typeface="Courier New"/>
                        </a:rPr>
                        <a:t>x6</a:t>
                      </a:r>
                      <a:endParaRPr sz="1800">
                        <a:latin typeface="Courier New"/>
                        <a:cs typeface="Courier New"/>
                      </a:endParaRPr>
                    </a:p>
                  </a:txBody>
                  <a:tcPr marL="0" marR="0" marT="50800" marB="0"/>
                </a:tc>
                <a:tc>
                  <a:txBody>
                    <a:bodyPr/>
                    <a:lstStyle/>
                    <a:p>
                      <a:pPr marR="24130" algn="r">
                        <a:lnSpc>
                          <a:spcPct val="100000"/>
                        </a:lnSpc>
                        <a:spcBef>
                          <a:spcPts val="400"/>
                        </a:spcBef>
                      </a:pPr>
                      <a:r>
                        <a:rPr sz="1800" spc="-25" dirty="0">
                          <a:latin typeface="Courier New"/>
                          <a:cs typeface="Courier New"/>
                        </a:rPr>
                        <a:t>0xd</a:t>
                      </a:r>
                      <a:endParaRPr sz="1800">
                        <a:latin typeface="Courier New"/>
                        <a:cs typeface="Courier New"/>
                      </a:endParaRPr>
                    </a:p>
                  </a:txBody>
                  <a:tcPr marL="0" marR="0" marT="50800" marB="0"/>
                </a:tc>
                <a:extLst>
                  <a:ext uri="{0D108BD9-81ED-4DB2-BD59-A6C34878D82A}">
                    <a16:rowId xmlns:a16="http://schemas.microsoft.com/office/drawing/2014/main" val="10003"/>
                  </a:ext>
                </a:extLst>
              </a:tr>
              <a:tr h="352425">
                <a:tc>
                  <a:txBody>
                    <a:bodyPr/>
                    <a:lstStyle/>
                    <a:p>
                      <a:pPr marL="31750">
                        <a:lnSpc>
                          <a:spcPct val="100000"/>
                        </a:lnSpc>
                        <a:spcBef>
                          <a:spcPts val="185"/>
                        </a:spcBef>
                      </a:pPr>
                      <a:r>
                        <a:rPr sz="1800" spc="-25" dirty="0">
                          <a:latin typeface="Courier New"/>
                          <a:cs typeface="Courier New"/>
                        </a:rPr>
                        <a:t>lb</a:t>
                      </a:r>
                      <a:endParaRPr sz="1800">
                        <a:latin typeface="Courier New"/>
                        <a:cs typeface="Courier New"/>
                      </a:endParaRPr>
                    </a:p>
                  </a:txBody>
                  <a:tcPr marL="0" marR="0" marT="23495" marB="0"/>
                </a:tc>
                <a:tc>
                  <a:txBody>
                    <a:bodyPr/>
                    <a:lstStyle/>
                    <a:p>
                      <a:pPr algn="ctr">
                        <a:lnSpc>
                          <a:spcPct val="100000"/>
                        </a:lnSpc>
                        <a:spcBef>
                          <a:spcPts val="185"/>
                        </a:spcBef>
                      </a:pPr>
                      <a:r>
                        <a:rPr sz="1800" spc="-25" dirty="0">
                          <a:latin typeface="Courier New"/>
                          <a:cs typeface="Courier New"/>
                        </a:rPr>
                        <a:t>x6</a:t>
                      </a:r>
                      <a:endParaRPr sz="1800">
                        <a:latin typeface="Courier New"/>
                        <a:cs typeface="Courier New"/>
                      </a:endParaRPr>
                    </a:p>
                  </a:txBody>
                  <a:tcPr marL="0" marR="0" marT="23495" marB="0"/>
                </a:tc>
                <a:tc>
                  <a:txBody>
                    <a:bodyPr/>
                    <a:lstStyle/>
                    <a:p>
                      <a:pPr marR="24130" algn="r">
                        <a:lnSpc>
                          <a:spcPct val="100000"/>
                        </a:lnSpc>
                        <a:spcBef>
                          <a:spcPts val="185"/>
                        </a:spcBef>
                      </a:pPr>
                      <a:r>
                        <a:rPr sz="1800" spc="-25" dirty="0">
                          <a:latin typeface="Courier New"/>
                          <a:cs typeface="Courier New"/>
                        </a:rPr>
                        <a:t>0xa</a:t>
                      </a:r>
                      <a:endParaRPr sz="1800">
                        <a:latin typeface="Courier New"/>
                        <a:cs typeface="Courier New"/>
                      </a:endParaRPr>
                    </a:p>
                  </a:txBody>
                  <a:tcPr marL="0" marR="0" marT="23495" marB="0"/>
                </a:tc>
                <a:extLst>
                  <a:ext uri="{0D108BD9-81ED-4DB2-BD59-A6C34878D82A}">
                    <a16:rowId xmlns:a16="http://schemas.microsoft.com/office/drawing/2014/main" val="10004"/>
                  </a:ext>
                </a:extLst>
              </a:tr>
            </a:tbl>
          </a:graphicData>
        </a:graphic>
      </p:graphicFrame>
      <p:sp>
        <p:nvSpPr>
          <p:cNvPr id="3" name="object 3"/>
          <p:cNvSpPr txBox="1">
            <a:spLocks noGrp="1"/>
          </p:cNvSpPr>
          <p:nvPr>
            <p:ph type="title"/>
          </p:nvPr>
        </p:nvSpPr>
        <p:spPr>
          <a:prstGeom prst="rect">
            <a:avLst/>
          </a:prstGeom>
        </p:spPr>
        <p:txBody>
          <a:bodyPr vert="horz" wrap="square" lIns="0" tIns="13335" rIns="0" bIns="0" rtlCol="0">
            <a:spAutoFit/>
          </a:bodyPr>
          <a:lstStyle/>
          <a:p>
            <a:pPr marL="754380">
              <a:lnSpc>
                <a:spcPct val="100000"/>
              </a:lnSpc>
              <a:spcBef>
                <a:spcPts val="105"/>
              </a:spcBef>
            </a:pPr>
            <a:r>
              <a:rPr dirty="0"/>
              <a:t>Replacement</a:t>
            </a:r>
            <a:r>
              <a:rPr spc="-80" dirty="0"/>
              <a:t> </a:t>
            </a:r>
            <a:r>
              <a:rPr dirty="0"/>
              <a:t>Policies</a:t>
            </a:r>
            <a:r>
              <a:rPr spc="-95" dirty="0"/>
              <a:t> </a:t>
            </a:r>
            <a:r>
              <a:rPr dirty="0"/>
              <a:t>–</a:t>
            </a:r>
            <a:r>
              <a:rPr spc="-90" dirty="0"/>
              <a:t> </a:t>
            </a:r>
            <a:r>
              <a:rPr spc="-25" dirty="0"/>
              <a:t>Round-</a:t>
            </a:r>
            <a:r>
              <a:rPr dirty="0"/>
              <a:t>Robin</a:t>
            </a:r>
            <a:r>
              <a:rPr spc="-75" dirty="0"/>
              <a:t> </a:t>
            </a:r>
            <a:r>
              <a:rPr spc="-10" dirty="0"/>
              <a:t>Analysis</a:t>
            </a:r>
          </a:p>
        </p:txBody>
      </p:sp>
      <p:grpSp>
        <p:nvGrpSpPr>
          <p:cNvPr id="4" name="object 4"/>
          <p:cNvGrpSpPr/>
          <p:nvPr/>
        </p:nvGrpSpPr>
        <p:grpSpPr>
          <a:xfrm>
            <a:off x="2712466" y="3328161"/>
            <a:ext cx="6767195" cy="762635"/>
            <a:chOff x="2712466" y="3328161"/>
            <a:chExt cx="6767195" cy="762635"/>
          </a:xfrm>
        </p:grpSpPr>
        <p:sp>
          <p:nvSpPr>
            <p:cNvPr id="5" name="object 5"/>
            <p:cNvSpPr/>
            <p:nvPr/>
          </p:nvSpPr>
          <p:spPr>
            <a:xfrm>
              <a:off x="2718816" y="3334511"/>
              <a:ext cx="6754495" cy="749935"/>
            </a:xfrm>
            <a:custGeom>
              <a:avLst/>
              <a:gdLst/>
              <a:ahLst/>
              <a:cxnLst/>
              <a:rect l="l" t="t" r="r" b="b"/>
              <a:pathLst>
                <a:path w="6754495" h="749935">
                  <a:moveTo>
                    <a:pt x="6754368" y="0"/>
                  </a:moveTo>
                  <a:lnTo>
                    <a:pt x="0" y="0"/>
                  </a:lnTo>
                  <a:lnTo>
                    <a:pt x="0" y="749807"/>
                  </a:lnTo>
                  <a:lnTo>
                    <a:pt x="6754368" y="749807"/>
                  </a:lnTo>
                  <a:lnTo>
                    <a:pt x="6754368" y="0"/>
                  </a:lnTo>
                  <a:close/>
                </a:path>
              </a:pathLst>
            </a:custGeom>
            <a:solidFill>
              <a:srgbClr val="8FAADC"/>
            </a:solidFill>
          </p:spPr>
          <p:txBody>
            <a:bodyPr wrap="square" lIns="0" tIns="0" rIns="0" bIns="0" rtlCol="0"/>
            <a:lstStyle/>
            <a:p>
              <a:endParaRPr/>
            </a:p>
          </p:txBody>
        </p:sp>
        <p:sp>
          <p:nvSpPr>
            <p:cNvPr id="6" name="object 6"/>
            <p:cNvSpPr/>
            <p:nvPr/>
          </p:nvSpPr>
          <p:spPr>
            <a:xfrm>
              <a:off x="2718816" y="3334511"/>
              <a:ext cx="6754495" cy="749935"/>
            </a:xfrm>
            <a:custGeom>
              <a:avLst/>
              <a:gdLst/>
              <a:ahLst/>
              <a:cxnLst/>
              <a:rect l="l" t="t" r="r" b="b"/>
              <a:pathLst>
                <a:path w="6754495" h="749935">
                  <a:moveTo>
                    <a:pt x="0" y="749807"/>
                  </a:moveTo>
                  <a:lnTo>
                    <a:pt x="6754368" y="749807"/>
                  </a:lnTo>
                  <a:lnTo>
                    <a:pt x="6754368" y="0"/>
                  </a:lnTo>
                  <a:lnTo>
                    <a:pt x="0" y="0"/>
                  </a:lnTo>
                  <a:lnTo>
                    <a:pt x="0" y="749807"/>
                  </a:lnTo>
                  <a:close/>
                </a:path>
              </a:pathLst>
            </a:custGeom>
            <a:ln w="12700">
              <a:solidFill>
                <a:srgbClr val="2E528F"/>
              </a:solidFill>
            </a:ln>
          </p:spPr>
          <p:txBody>
            <a:bodyPr wrap="square" lIns="0" tIns="0" rIns="0" bIns="0" rtlCol="0"/>
            <a:lstStyle/>
            <a:p>
              <a:endParaRPr/>
            </a:p>
          </p:txBody>
        </p:sp>
      </p:grpSp>
      <p:sp>
        <p:nvSpPr>
          <p:cNvPr id="7" name="object 7"/>
          <p:cNvSpPr txBox="1"/>
          <p:nvPr/>
        </p:nvSpPr>
        <p:spPr>
          <a:xfrm>
            <a:off x="2771520" y="3449682"/>
            <a:ext cx="254000" cy="487680"/>
          </a:xfrm>
          <a:prstGeom prst="rect">
            <a:avLst/>
          </a:prstGeom>
        </p:spPr>
        <p:txBody>
          <a:bodyPr vert="vert270" wrap="square" lIns="0" tIns="0" rIns="0" bIns="0" rtlCol="0">
            <a:spAutoFit/>
          </a:bodyPr>
          <a:lstStyle/>
          <a:p>
            <a:pPr marL="12700">
              <a:lnSpc>
                <a:spcPts val="1810"/>
              </a:lnSpc>
            </a:pPr>
            <a:r>
              <a:rPr sz="1800" dirty="0">
                <a:latin typeface="Calibri"/>
                <a:cs typeface="Calibri"/>
              </a:rPr>
              <a:t>Set</a:t>
            </a:r>
            <a:r>
              <a:rPr sz="1800" spc="-25" dirty="0">
                <a:latin typeface="Calibri"/>
                <a:cs typeface="Calibri"/>
              </a:rPr>
              <a:t> </a:t>
            </a:r>
            <a:r>
              <a:rPr sz="1800" spc="-50" dirty="0">
                <a:latin typeface="Calibri"/>
                <a:cs typeface="Calibri"/>
              </a:rPr>
              <a:t>0</a:t>
            </a:r>
            <a:endParaRPr sz="1800">
              <a:latin typeface="Calibri"/>
              <a:cs typeface="Calibri"/>
            </a:endParaRPr>
          </a:p>
        </p:txBody>
      </p:sp>
      <p:sp>
        <p:nvSpPr>
          <p:cNvPr id="8" name="object 8"/>
          <p:cNvSpPr txBox="1"/>
          <p:nvPr/>
        </p:nvSpPr>
        <p:spPr>
          <a:xfrm>
            <a:off x="4808220"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marL="635" algn="ctr">
              <a:lnSpc>
                <a:spcPct val="100000"/>
              </a:lnSpc>
              <a:spcBef>
                <a:spcPts val="385"/>
              </a:spcBef>
            </a:pPr>
            <a:r>
              <a:rPr sz="1800" dirty="0">
                <a:latin typeface="Calibri"/>
                <a:cs typeface="Calibri"/>
              </a:rPr>
              <a:t>b</a:t>
            </a:r>
            <a:endParaRPr sz="1800">
              <a:latin typeface="Calibri"/>
              <a:cs typeface="Calibri"/>
            </a:endParaRPr>
          </a:p>
        </p:txBody>
      </p:sp>
      <p:sp>
        <p:nvSpPr>
          <p:cNvPr id="9" name="object 9"/>
          <p:cNvSpPr txBox="1"/>
          <p:nvPr/>
        </p:nvSpPr>
        <p:spPr>
          <a:xfrm>
            <a:off x="3212592"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algn="ctr">
              <a:lnSpc>
                <a:spcPct val="100000"/>
              </a:lnSpc>
              <a:spcBef>
                <a:spcPts val="385"/>
              </a:spcBef>
            </a:pPr>
            <a:r>
              <a:rPr sz="1800" dirty="0">
                <a:latin typeface="Calibri"/>
                <a:cs typeface="Calibri"/>
              </a:rPr>
              <a:t>a</a:t>
            </a:r>
            <a:endParaRPr sz="1800">
              <a:latin typeface="Calibri"/>
              <a:cs typeface="Calibri"/>
            </a:endParaRPr>
          </a:p>
        </p:txBody>
      </p:sp>
      <p:sp>
        <p:nvSpPr>
          <p:cNvPr id="10" name="object 10"/>
          <p:cNvSpPr txBox="1"/>
          <p:nvPr/>
        </p:nvSpPr>
        <p:spPr>
          <a:xfrm>
            <a:off x="6373367" y="3471671"/>
            <a:ext cx="1424940" cy="401320"/>
          </a:xfrm>
          <a:prstGeom prst="rect">
            <a:avLst/>
          </a:prstGeom>
          <a:solidFill>
            <a:srgbClr val="DAE2F3"/>
          </a:solidFill>
          <a:ln w="12700">
            <a:solidFill>
              <a:srgbClr val="2E528F"/>
            </a:solidFill>
          </a:ln>
        </p:spPr>
        <p:txBody>
          <a:bodyPr vert="horz" wrap="square" lIns="0" tIns="48895" rIns="0" bIns="0" rtlCol="0">
            <a:spAutoFit/>
          </a:bodyPr>
          <a:lstStyle/>
          <a:p>
            <a:pPr marL="1905" algn="ctr">
              <a:lnSpc>
                <a:spcPct val="100000"/>
              </a:lnSpc>
              <a:spcBef>
                <a:spcPts val="385"/>
              </a:spcBef>
            </a:pPr>
            <a:r>
              <a:rPr sz="1800" dirty="0">
                <a:latin typeface="Calibri"/>
                <a:cs typeface="Calibri"/>
              </a:rPr>
              <a:t>c</a:t>
            </a:r>
            <a:endParaRPr sz="1800">
              <a:latin typeface="Calibri"/>
              <a:cs typeface="Calibri"/>
            </a:endParaRPr>
          </a:p>
        </p:txBody>
      </p:sp>
      <p:sp>
        <p:nvSpPr>
          <p:cNvPr id="11" name="object 11"/>
          <p:cNvSpPr txBox="1"/>
          <p:nvPr/>
        </p:nvSpPr>
        <p:spPr>
          <a:xfrm>
            <a:off x="7940040" y="3464052"/>
            <a:ext cx="1424940" cy="402590"/>
          </a:xfrm>
          <a:prstGeom prst="rect">
            <a:avLst/>
          </a:prstGeom>
          <a:solidFill>
            <a:srgbClr val="DAE2F3"/>
          </a:solidFill>
          <a:ln w="12700">
            <a:solidFill>
              <a:srgbClr val="2E528F"/>
            </a:solidFill>
          </a:ln>
        </p:spPr>
        <p:txBody>
          <a:bodyPr vert="horz" wrap="square" lIns="0" tIns="49530" rIns="0" bIns="0" rtlCol="0">
            <a:spAutoFit/>
          </a:bodyPr>
          <a:lstStyle/>
          <a:p>
            <a:pPr marL="3175" algn="ctr">
              <a:lnSpc>
                <a:spcPct val="100000"/>
              </a:lnSpc>
              <a:spcBef>
                <a:spcPts val="390"/>
              </a:spcBef>
            </a:pPr>
            <a:r>
              <a:rPr sz="1800" dirty="0">
                <a:latin typeface="Calibri"/>
                <a:cs typeface="Calibri"/>
              </a:rPr>
              <a:t>d</a:t>
            </a:r>
            <a:endParaRPr sz="1800">
              <a:latin typeface="Calibri"/>
              <a:cs typeface="Calibri"/>
            </a:endParaRPr>
          </a:p>
        </p:txBody>
      </p:sp>
      <p:grpSp>
        <p:nvGrpSpPr>
          <p:cNvPr id="12" name="object 12"/>
          <p:cNvGrpSpPr/>
          <p:nvPr/>
        </p:nvGrpSpPr>
        <p:grpSpPr>
          <a:xfrm>
            <a:off x="4673853" y="2701798"/>
            <a:ext cx="1706245" cy="750570"/>
            <a:chOff x="4673853" y="2701798"/>
            <a:chExt cx="1706245" cy="750570"/>
          </a:xfrm>
        </p:grpSpPr>
        <p:sp>
          <p:nvSpPr>
            <p:cNvPr id="13" name="object 13"/>
            <p:cNvSpPr/>
            <p:nvPr/>
          </p:nvSpPr>
          <p:spPr>
            <a:xfrm>
              <a:off x="4680203" y="2708148"/>
              <a:ext cx="1693545" cy="737870"/>
            </a:xfrm>
            <a:custGeom>
              <a:avLst/>
              <a:gdLst/>
              <a:ahLst/>
              <a:cxnLst/>
              <a:rect l="l" t="t" r="r" b="b"/>
              <a:pathLst>
                <a:path w="1693545" h="737870">
                  <a:moveTo>
                    <a:pt x="1269873" y="0"/>
                  </a:moveTo>
                  <a:lnTo>
                    <a:pt x="423291" y="0"/>
                  </a:lnTo>
                  <a:lnTo>
                    <a:pt x="423291" y="368807"/>
                  </a:lnTo>
                  <a:lnTo>
                    <a:pt x="0" y="368807"/>
                  </a:lnTo>
                  <a:lnTo>
                    <a:pt x="846582" y="737615"/>
                  </a:lnTo>
                  <a:lnTo>
                    <a:pt x="1693164" y="368807"/>
                  </a:lnTo>
                  <a:lnTo>
                    <a:pt x="1269873" y="368807"/>
                  </a:lnTo>
                  <a:lnTo>
                    <a:pt x="1269873" y="0"/>
                  </a:lnTo>
                  <a:close/>
                </a:path>
              </a:pathLst>
            </a:custGeom>
            <a:solidFill>
              <a:srgbClr val="000000"/>
            </a:solidFill>
          </p:spPr>
          <p:txBody>
            <a:bodyPr wrap="square" lIns="0" tIns="0" rIns="0" bIns="0" rtlCol="0"/>
            <a:lstStyle/>
            <a:p>
              <a:endParaRPr/>
            </a:p>
          </p:txBody>
        </p:sp>
        <p:sp>
          <p:nvSpPr>
            <p:cNvPr id="14" name="object 14"/>
            <p:cNvSpPr/>
            <p:nvPr/>
          </p:nvSpPr>
          <p:spPr>
            <a:xfrm>
              <a:off x="4680203" y="2708148"/>
              <a:ext cx="1693545" cy="737870"/>
            </a:xfrm>
            <a:custGeom>
              <a:avLst/>
              <a:gdLst/>
              <a:ahLst/>
              <a:cxnLst/>
              <a:rect l="l" t="t" r="r" b="b"/>
              <a:pathLst>
                <a:path w="1693545" h="737870">
                  <a:moveTo>
                    <a:pt x="0" y="368807"/>
                  </a:moveTo>
                  <a:lnTo>
                    <a:pt x="423291" y="368807"/>
                  </a:lnTo>
                  <a:lnTo>
                    <a:pt x="423291" y="0"/>
                  </a:lnTo>
                  <a:lnTo>
                    <a:pt x="1269873" y="0"/>
                  </a:lnTo>
                  <a:lnTo>
                    <a:pt x="1269873" y="368807"/>
                  </a:lnTo>
                  <a:lnTo>
                    <a:pt x="1693164" y="368807"/>
                  </a:lnTo>
                  <a:lnTo>
                    <a:pt x="846582" y="737615"/>
                  </a:lnTo>
                  <a:lnTo>
                    <a:pt x="0" y="368807"/>
                  </a:lnTo>
                  <a:close/>
                </a:path>
              </a:pathLst>
            </a:custGeom>
            <a:ln w="12700">
              <a:solidFill>
                <a:srgbClr val="000000"/>
              </a:solidFill>
            </a:ln>
          </p:spPr>
          <p:txBody>
            <a:bodyPr wrap="square" lIns="0" tIns="0" rIns="0" bIns="0" rtlCol="0"/>
            <a:lstStyle/>
            <a:p>
              <a:endParaRPr/>
            </a:p>
          </p:txBody>
        </p:sp>
      </p:grpSp>
      <p:sp>
        <p:nvSpPr>
          <p:cNvPr id="15" name="object 15"/>
          <p:cNvSpPr txBox="1"/>
          <p:nvPr/>
        </p:nvSpPr>
        <p:spPr>
          <a:xfrm>
            <a:off x="5297551" y="2683255"/>
            <a:ext cx="460375" cy="574040"/>
          </a:xfrm>
          <a:prstGeom prst="rect">
            <a:avLst/>
          </a:prstGeom>
        </p:spPr>
        <p:txBody>
          <a:bodyPr vert="horz" wrap="square" lIns="0" tIns="12700" rIns="0" bIns="0" rtlCol="0">
            <a:spAutoFit/>
          </a:bodyPr>
          <a:lstStyle/>
          <a:p>
            <a:pPr marL="12700" marR="5080">
              <a:lnSpc>
                <a:spcPct val="100000"/>
              </a:lnSpc>
              <a:spcBef>
                <a:spcPts val="100"/>
              </a:spcBef>
            </a:pPr>
            <a:r>
              <a:rPr sz="1800" spc="-25" dirty="0">
                <a:solidFill>
                  <a:srgbClr val="FFFFFF"/>
                </a:solidFill>
                <a:latin typeface="Calibri"/>
                <a:cs typeface="Calibri"/>
              </a:rPr>
              <a:t>Evict </a:t>
            </a:r>
            <a:r>
              <a:rPr sz="1800" spc="-20" dirty="0">
                <a:solidFill>
                  <a:srgbClr val="FFFFFF"/>
                </a:solidFill>
                <a:latin typeface="Calibri"/>
                <a:cs typeface="Calibri"/>
              </a:rPr>
              <a:t>Next</a:t>
            </a:r>
            <a:endParaRPr sz="1800">
              <a:latin typeface="Calibri"/>
              <a:cs typeface="Calibri"/>
            </a:endParaRPr>
          </a:p>
        </p:txBody>
      </p:sp>
      <p:sp>
        <p:nvSpPr>
          <p:cNvPr id="16" name="object 16"/>
          <p:cNvSpPr txBox="1"/>
          <p:nvPr/>
        </p:nvSpPr>
        <p:spPr>
          <a:xfrm>
            <a:off x="2566797" y="5378907"/>
            <a:ext cx="7783830" cy="574675"/>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Advantage:</a:t>
            </a:r>
            <a:r>
              <a:rPr sz="1800" spc="-45" dirty="0">
                <a:latin typeface="Calibri"/>
                <a:cs typeface="Calibri"/>
              </a:rPr>
              <a:t> </a:t>
            </a:r>
            <a:r>
              <a:rPr sz="1800" dirty="0">
                <a:latin typeface="Calibri"/>
                <a:cs typeface="Calibri"/>
              </a:rPr>
              <a:t>Simple</a:t>
            </a:r>
            <a:r>
              <a:rPr sz="1800" spc="-5" dirty="0">
                <a:latin typeface="Calibri"/>
                <a:cs typeface="Calibri"/>
              </a:rPr>
              <a:t> </a:t>
            </a:r>
            <a:r>
              <a:rPr sz="1800" dirty="0">
                <a:latin typeface="Calibri"/>
                <a:cs typeface="Calibri"/>
              </a:rPr>
              <a:t>to</a:t>
            </a:r>
            <a:r>
              <a:rPr sz="1800" spc="-30" dirty="0">
                <a:latin typeface="Calibri"/>
                <a:cs typeface="Calibri"/>
              </a:rPr>
              <a:t> </a:t>
            </a:r>
            <a:r>
              <a:rPr sz="1800" dirty="0">
                <a:latin typeface="Calibri"/>
                <a:cs typeface="Calibri"/>
              </a:rPr>
              <a:t>implement</a:t>
            </a:r>
            <a:r>
              <a:rPr sz="1800" spc="-15" dirty="0">
                <a:latin typeface="Calibri"/>
                <a:cs typeface="Calibri"/>
              </a:rPr>
              <a:t> </a:t>
            </a:r>
            <a:r>
              <a:rPr sz="1800" dirty="0">
                <a:latin typeface="Calibri"/>
                <a:cs typeface="Calibri"/>
              </a:rPr>
              <a:t>and</a:t>
            </a:r>
            <a:r>
              <a:rPr sz="1800" spc="-5" dirty="0">
                <a:latin typeface="Calibri"/>
                <a:cs typeface="Calibri"/>
              </a:rPr>
              <a:t> </a:t>
            </a:r>
            <a:r>
              <a:rPr sz="1800" spc="-10" dirty="0">
                <a:latin typeface="Calibri"/>
                <a:cs typeface="Calibri"/>
              </a:rPr>
              <a:t>understand</a:t>
            </a:r>
            <a:endParaRPr sz="1800">
              <a:latin typeface="Calibri"/>
              <a:cs typeface="Calibri"/>
            </a:endParaRPr>
          </a:p>
          <a:p>
            <a:pPr marL="12700">
              <a:lnSpc>
                <a:spcPct val="100000"/>
              </a:lnSpc>
            </a:pPr>
            <a:r>
              <a:rPr sz="1800" dirty="0">
                <a:latin typeface="Calibri"/>
                <a:cs typeface="Calibri"/>
              </a:rPr>
              <a:t>Disadvantage:</a:t>
            </a:r>
            <a:r>
              <a:rPr sz="1800" spc="-35" dirty="0">
                <a:latin typeface="Calibri"/>
                <a:cs typeface="Calibri"/>
              </a:rPr>
              <a:t> </a:t>
            </a:r>
            <a:r>
              <a:rPr sz="1800" dirty="0">
                <a:latin typeface="Calibri"/>
                <a:cs typeface="Calibri"/>
              </a:rPr>
              <a:t>Hopefully the</a:t>
            </a:r>
            <a:r>
              <a:rPr sz="1800" spc="-20" dirty="0">
                <a:latin typeface="Calibri"/>
                <a:cs typeface="Calibri"/>
              </a:rPr>
              <a:t> </a:t>
            </a:r>
            <a:r>
              <a:rPr sz="1800" dirty="0">
                <a:latin typeface="Calibri"/>
                <a:cs typeface="Calibri"/>
              </a:rPr>
              <a:t>next</a:t>
            </a:r>
            <a:r>
              <a:rPr sz="1800" spc="-15"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evict</a:t>
            </a:r>
            <a:r>
              <a:rPr sz="1800" spc="-15" dirty="0">
                <a:latin typeface="Calibri"/>
                <a:cs typeface="Calibri"/>
              </a:rPr>
              <a:t> </a:t>
            </a:r>
            <a:r>
              <a:rPr sz="1800" dirty="0">
                <a:latin typeface="Calibri"/>
                <a:cs typeface="Calibri"/>
              </a:rPr>
              <a:t>isn’t</a:t>
            </a:r>
            <a:r>
              <a:rPr sz="1800" spc="-15" dirty="0">
                <a:latin typeface="Calibri"/>
                <a:cs typeface="Calibri"/>
              </a:rPr>
              <a:t> </a:t>
            </a:r>
            <a:r>
              <a:rPr sz="1800" dirty="0">
                <a:latin typeface="Calibri"/>
                <a:cs typeface="Calibri"/>
              </a:rPr>
              <a:t>going</a:t>
            </a:r>
            <a:r>
              <a:rPr sz="1800" spc="-5"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be</a:t>
            </a:r>
            <a:r>
              <a:rPr sz="1800" spc="-20" dirty="0">
                <a:latin typeface="Calibri"/>
                <a:cs typeface="Calibri"/>
              </a:rPr>
              <a:t> </a:t>
            </a:r>
            <a:r>
              <a:rPr sz="1800" dirty="0">
                <a:latin typeface="Calibri"/>
                <a:cs typeface="Calibri"/>
              </a:rPr>
              <a:t>the</a:t>
            </a:r>
            <a:r>
              <a:rPr sz="1800" spc="-5" dirty="0">
                <a:latin typeface="Calibri"/>
                <a:cs typeface="Calibri"/>
              </a:rPr>
              <a:t> </a:t>
            </a:r>
            <a:r>
              <a:rPr sz="1800" dirty="0">
                <a:latin typeface="Calibri"/>
                <a:cs typeface="Calibri"/>
              </a:rPr>
              <a:t>next</a:t>
            </a:r>
            <a:r>
              <a:rPr sz="1800" spc="-20"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be</a:t>
            </a:r>
            <a:r>
              <a:rPr sz="1800" spc="-5" dirty="0">
                <a:latin typeface="Calibri"/>
                <a:cs typeface="Calibri"/>
              </a:rPr>
              <a:t> </a:t>
            </a:r>
            <a:r>
              <a:rPr sz="1800" spc="-10" dirty="0">
                <a:latin typeface="Calibri"/>
                <a:cs typeface="Calibri"/>
              </a:rPr>
              <a:t>accessed…</a:t>
            </a:r>
            <a:endParaRPr sz="1800">
              <a:latin typeface="Calibri"/>
              <a:cs typeface="Calibri"/>
            </a:endParaRPr>
          </a:p>
        </p:txBody>
      </p:sp>
      <p:pic>
        <p:nvPicPr>
          <p:cNvPr id="17" name="object 17"/>
          <p:cNvPicPr/>
          <p:nvPr/>
        </p:nvPicPr>
        <p:blipFill>
          <a:blip r:embed="rId2" cstate="print"/>
          <a:stretch>
            <a:fillRect/>
          </a:stretch>
        </p:blipFill>
        <p:spPr>
          <a:xfrm>
            <a:off x="11018266" y="2105914"/>
            <a:ext cx="187959" cy="17272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1748</TotalTime>
  <Words>4655</Words>
  <Application>Microsoft Office PowerPoint</Application>
  <PresentationFormat>Widescreen</PresentationFormat>
  <Paragraphs>1527</Paragraphs>
  <Slides>60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__Inter_85d873</vt:lpstr>
      <vt:lpstr>Arial</vt:lpstr>
      <vt:lpstr>Calibri</vt:lpstr>
      <vt:lpstr>Calibri Light</vt:lpstr>
      <vt:lpstr>Courier New</vt:lpstr>
      <vt:lpstr>Times New Roman</vt:lpstr>
      <vt:lpstr>Office Theme</vt:lpstr>
      <vt:lpstr>PowerPoint Presentation</vt:lpstr>
      <vt:lpstr>Replacement Policies</vt:lpstr>
      <vt:lpstr>Replacement Policies</vt:lpstr>
      <vt:lpstr>Replacement Policies – Round Robin</vt:lpstr>
      <vt:lpstr>Replacement Policies – Round Robin</vt:lpstr>
      <vt:lpstr>Replacement Policies – Round Robin</vt:lpstr>
      <vt:lpstr>Replacement Policies – Round Robin</vt:lpstr>
      <vt:lpstr>Replacement Policies – Round Robin</vt:lpstr>
      <vt:lpstr>Replacement Policies – Round-Robin Analysis</vt:lpstr>
      <vt:lpstr>Replacement Policies – Round-Robin Analysis</vt:lpstr>
      <vt:lpstr>Replacement Policies – Round-Robin Analysis</vt:lpstr>
      <vt:lpstr>Replacement Policies – Round-Robin Analysis</vt:lpstr>
      <vt:lpstr>Replacement Policies – Round-Robin Analysis</vt:lpstr>
      <vt:lpstr>Replacement Policies – Round-Robin Analysis</vt:lpstr>
      <vt:lpstr>Minimum Number of Misses?</vt:lpstr>
      <vt:lpstr>Minimum Number of Misses?</vt:lpstr>
      <vt:lpstr>When are we going to re-use cached data?</vt:lpstr>
      <vt:lpstr>When are we going to re-use cached data?</vt:lpstr>
      <vt:lpstr>Belady’s MIN Algorithm for Optimal Replacement</vt:lpstr>
      <vt:lpstr>Belady’s MIN Algorithm for Optimal Replacement</vt:lpstr>
      <vt:lpstr>Belady’s MIN Algorithm for Optimal Replacement</vt:lpstr>
      <vt:lpstr>Belady’s MIN Algorithm for Optimal Replacement</vt:lpstr>
      <vt:lpstr>Belady’s MIN Algorithm for Optimal Replacement</vt:lpstr>
      <vt:lpstr>Belady’s MIN Algorithm for Optimal Replacement</vt:lpstr>
      <vt:lpstr>Belady’s MIN Algorithm for Optimal Replacement</vt:lpstr>
      <vt:lpstr>Belady’s MIN Algorithm for Optimal Replacement</vt:lpstr>
      <vt:lpstr>Belady’s MIN Algorithm for Optimal Replacement</vt:lpstr>
      <vt:lpstr>Practical Replacement Algorithms</vt:lpstr>
      <vt:lpstr>Least-Recently Used (LRU) Replacement</vt:lpstr>
      <vt:lpstr>Least-Recently Used (LRU) Replacement Evict the block that was used the furthest in the execution’s past</vt:lpstr>
      <vt:lpstr>Least-Recently Used (LRU) Replacement Evict the block that was used the furthest in the execution’s past</vt:lpstr>
      <vt:lpstr>(Naïve) LRU Algorithm &amp; Implementability</vt:lpstr>
      <vt:lpstr>(Naïve) LRU Algorithm &amp; Implementability</vt:lpstr>
      <vt:lpstr>Bit-Pseudo-Least-Recently Used (Bit-PLRU) Evict a block that was definitely not most recently used</vt:lpstr>
      <vt:lpstr>Bit-Pseudo-Least-Recently Used (Bit-PLRU) Evict a block that was definitely not most recently used</vt:lpstr>
      <vt:lpstr>Bit-Pseudo-Least-Recently Used (Bit-PLRU)</vt:lpstr>
      <vt:lpstr>Bit-PLRU Algorithm &amp; Implementability</vt:lpstr>
      <vt:lpstr>Bit-PLRU Algorithm &amp; Implementability</vt:lpstr>
      <vt:lpstr>Replacement Policies – Performance &amp; Complexity Cost/Benefit Analysis RR: log(set size) bits per set to track next to evict, no action on access</vt:lpstr>
      <vt:lpstr>More cache-related optimizations</vt:lpstr>
      <vt:lpstr>Recall a Set Associative Caches</vt:lpstr>
      <vt:lpstr>Miss Cache</vt:lpstr>
      <vt:lpstr>Miss Cache</vt:lpstr>
      <vt:lpstr>Victim Caches/Buffers</vt:lpstr>
      <vt:lpstr>Victim Caches/Buffers</vt:lpstr>
      <vt:lpstr>Victim Caches/Buffers</vt:lpstr>
      <vt:lpstr>Miss Caching vs Victim Caching</vt:lpstr>
      <vt:lpstr>Stream Buffer</vt:lpstr>
      <vt:lpstr>Non-blocking Writes &amp; Write Buffering</vt:lpstr>
      <vt:lpstr>Non-blocking Writes &amp; Write Buffering</vt:lpstr>
      <vt:lpstr>Non-temporal/Streaming Stores</vt:lpstr>
      <vt:lpstr>Non-temporal/Streaming Stores</vt:lpstr>
      <vt:lpstr>Not in RISCV (yet)!</vt:lpstr>
      <vt:lpstr>Scratchpad Memories</vt:lpstr>
      <vt:lpstr>Scratchpad Memories</vt:lpstr>
      <vt:lpstr>Scratchpad Memories</vt:lpstr>
      <vt:lpstr>Review Questions to Ponder: The Memory Hierarchy and the Hardware Software Boundary</vt:lpstr>
      <vt:lpstr>What did we just learn?</vt:lpstr>
      <vt:lpstr>What to think about next?</vt:lpstr>
      <vt:lpstr>What to think about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CMU 18-344: Computer Systems and the Hardware/Software Interface</dc:title>
  <dc:creator>Brandon Lucia</dc:creator>
  <cp:lastModifiedBy>Gregory Kesden</cp:lastModifiedBy>
  <cp:revision>8</cp:revision>
  <dcterms:created xsi:type="dcterms:W3CDTF">2023-09-20T21:48:36Z</dcterms:created>
  <dcterms:modified xsi:type="dcterms:W3CDTF">2025-09-22T19:05:16Z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2022-09-27T00:00:00Z</vt:filetime>
  </property>
  <property fmtid="{D5CDD505-2E9C-101B-9397-08002B2CF9AE}" pid="3" name="Creator">
    <vt:lpwstr>Microsoft® PowerPoint® for Microsoft 365</vt:lpwstr>
  </property>
  <property fmtid="{D5CDD505-2E9C-101B-9397-08002B2CF9AE}" pid="4" name="LastSaved">
    <vt:filetime>2023-09-20T00:00:00Z</vt:filetime>
  </property>
  <property fmtid="{D5CDD505-2E9C-101B-9397-08002B2CF9AE}" pid="5" name="Producer">
    <vt:lpwstr>Microsoft® PowerPoint® for Microsoft 365</vt:lpwstr>
  </property>
</Properties>
</file>